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4" r:id="rId4"/>
    <p:sldMasterId id="2147483705" r:id="rId5"/>
    <p:sldMasterId id="2147483717" r:id="rId6"/>
    <p:sldMasterId id="2147483731" r:id="rId7"/>
    <p:sldMasterId id="2147483743" r:id="rId8"/>
    <p:sldMasterId id="2147483755" r:id="rId9"/>
  </p:sldMasterIdLst>
  <p:notesMasterIdLst>
    <p:notesMasterId r:id="rId41"/>
  </p:notesMasterIdLst>
  <p:handoutMasterIdLst>
    <p:handoutMasterId r:id="rId42"/>
  </p:handoutMasterIdLst>
  <p:sldIdLst>
    <p:sldId id="256" r:id="rId10"/>
    <p:sldId id="315" r:id="rId11"/>
    <p:sldId id="309" r:id="rId12"/>
    <p:sldId id="295" r:id="rId13"/>
    <p:sldId id="307" r:id="rId14"/>
    <p:sldId id="319" r:id="rId15"/>
    <p:sldId id="317" r:id="rId16"/>
    <p:sldId id="318" r:id="rId17"/>
    <p:sldId id="321" r:id="rId18"/>
    <p:sldId id="320" r:id="rId19"/>
    <p:sldId id="324" r:id="rId20"/>
    <p:sldId id="292" r:id="rId21"/>
    <p:sldId id="326" r:id="rId22"/>
    <p:sldId id="325" r:id="rId23"/>
    <p:sldId id="327" r:id="rId24"/>
    <p:sldId id="328" r:id="rId25"/>
    <p:sldId id="329" r:id="rId26"/>
    <p:sldId id="330" r:id="rId27"/>
    <p:sldId id="331" r:id="rId28"/>
    <p:sldId id="343" r:id="rId29"/>
    <p:sldId id="333" r:id="rId30"/>
    <p:sldId id="334" r:id="rId31"/>
    <p:sldId id="335" r:id="rId32"/>
    <p:sldId id="336" r:id="rId33"/>
    <p:sldId id="337" r:id="rId34"/>
    <p:sldId id="338" r:id="rId35"/>
    <p:sldId id="339" r:id="rId36"/>
    <p:sldId id="340" r:id="rId37"/>
    <p:sldId id="341" r:id="rId38"/>
    <p:sldId id="323" r:id="rId39"/>
    <p:sldId id="342" r:id="rId40"/>
  </p:sldIdLst>
  <p:sldSz cx="9144000" cy="6858000" type="screen4x3"/>
  <p:notesSz cx="6797675" cy="9926638"/>
  <p:custDataLst>
    <p:tags r:id="rId43"/>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gberg Ida" initials="EI" lastIdx="9" clrIdx="0">
    <p:extLst>
      <p:ext uri="{19B8F6BF-5375-455C-9EA6-DF929625EA0E}">
        <p15:presenceInfo xmlns:p15="http://schemas.microsoft.com/office/powerpoint/2012/main" userId="S-1-5-21-1499430162-1245868380-186260367-59928" providerId="AD"/>
      </p:ext>
    </p:extLst>
  </p:cmAuthor>
  <p:cmAuthor id="2" name="Larsson Anna" initials="LA" lastIdx="5" clrIdx="1">
    <p:extLst>
      <p:ext uri="{19B8F6BF-5375-455C-9EA6-DF929625EA0E}">
        <p15:presenceInfo xmlns:p15="http://schemas.microsoft.com/office/powerpoint/2012/main" userId="S-1-5-21-1499430162-1245868380-186260367-566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0A"/>
    <a:srgbClr val="829C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87084" autoAdjust="0"/>
  </p:normalViewPr>
  <p:slideViewPr>
    <p:cSldViewPr>
      <p:cViewPr varScale="1">
        <p:scale>
          <a:sx n="76" d="100"/>
          <a:sy n="76" d="100"/>
        </p:scale>
        <p:origin x="936" y="62"/>
      </p:cViewPr>
      <p:guideLst>
        <p:guide orient="horz" pos="2160"/>
        <p:guide pos="2880"/>
      </p:guideLst>
    </p:cSldViewPr>
  </p:slideViewPr>
  <p:outlineViewPr>
    <p:cViewPr>
      <p:scale>
        <a:sx n="33" d="100"/>
        <a:sy n="33" d="100"/>
      </p:scale>
      <p:origin x="0" y="-9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gs" Target="tags/tag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529CD-B4E2-4132-8C24-46923EED8D31}" type="doc">
      <dgm:prSet loTypeId="urn:microsoft.com/office/officeart/2005/8/layout/pyramid2" loCatId="pyramid" qsTypeId="urn:microsoft.com/office/officeart/2005/8/quickstyle/simple1" qsCatId="simple" csTypeId="urn:microsoft.com/office/officeart/2005/8/colors/accent1_2" csCatId="accent1" phldr="1"/>
      <dgm:spPr/>
    </dgm:pt>
    <dgm:pt modelId="{C1A68232-AAA2-4248-8BA7-AD956B0DFDA7}">
      <dgm:prSet phldrT="[Text]"/>
      <dgm:spPr>
        <a:ln>
          <a:solidFill>
            <a:schemeClr val="tx2">
              <a:lumMod val="40000"/>
              <a:lumOff val="60000"/>
            </a:schemeClr>
          </a:solidFill>
        </a:ln>
      </dgm:spPr>
      <dgm:t>
        <a:bodyPr/>
        <a:lstStyle/>
        <a:p>
          <a:r>
            <a:rPr lang="sv-SE" dirty="0" smtClean="0"/>
            <a:t>Innovation</a:t>
          </a:r>
          <a:endParaRPr lang="sv-SE" dirty="0"/>
        </a:p>
      </dgm:t>
    </dgm:pt>
    <dgm:pt modelId="{5ECCA861-01EB-4AAA-9481-FDB38FCF70A0}" type="parTrans" cxnId="{6796304B-6E03-4F7D-8E27-D83F928EC378}">
      <dgm:prSet/>
      <dgm:spPr/>
      <dgm:t>
        <a:bodyPr/>
        <a:lstStyle/>
        <a:p>
          <a:endParaRPr lang="sv-SE"/>
        </a:p>
      </dgm:t>
    </dgm:pt>
    <dgm:pt modelId="{1173BA45-8666-46FD-A0CF-CE58B4D9AA9B}" type="sibTrans" cxnId="{6796304B-6E03-4F7D-8E27-D83F928EC378}">
      <dgm:prSet/>
      <dgm:spPr/>
      <dgm:t>
        <a:bodyPr/>
        <a:lstStyle/>
        <a:p>
          <a:endParaRPr lang="sv-SE"/>
        </a:p>
      </dgm:t>
    </dgm:pt>
    <dgm:pt modelId="{70458F44-588A-4A26-BFC5-74020E7363B9}">
      <dgm:prSet phldrT="[Text]"/>
      <dgm:spPr>
        <a:ln>
          <a:solidFill>
            <a:schemeClr val="tx2">
              <a:lumMod val="40000"/>
              <a:lumOff val="60000"/>
            </a:schemeClr>
          </a:solidFill>
        </a:ln>
      </dgm:spPr>
      <dgm:t>
        <a:bodyPr/>
        <a:lstStyle/>
        <a:p>
          <a:r>
            <a:rPr lang="sv-SE" dirty="0" smtClean="0"/>
            <a:t>Digitalisering</a:t>
          </a:r>
          <a:endParaRPr lang="sv-SE" dirty="0"/>
        </a:p>
      </dgm:t>
    </dgm:pt>
    <dgm:pt modelId="{28FC5859-2276-471F-AABE-13F01AC7B812}" type="parTrans" cxnId="{49DBD173-3468-481A-8221-D4DEB2E14A88}">
      <dgm:prSet/>
      <dgm:spPr/>
      <dgm:t>
        <a:bodyPr/>
        <a:lstStyle/>
        <a:p>
          <a:endParaRPr lang="sv-SE"/>
        </a:p>
      </dgm:t>
    </dgm:pt>
    <dgm:pt modelId="{EC69007C-7AC9-4B22-B4C8-38AEFC6E8B44}" type="sibTrans" cxnId="{49DBD173-3468-481A-8221-D4DEB2E14A88}">
      <dgm:prSet/>
      <dgm:spPr/>
      <dgm:t>
        <a:bodyPr/>
        <a:lstStyle/>
        <a:p>
          <a:endParaRPr lang="sv-SE"/>
        </a:p>
      </dgm:t>
    </dgm:pt>
    <dgm:pt modelId="{47531CFE-69D2-4095-B07A-56F063BD0966}">
      <dgm:prSet phldrT="[Text]"/>
      <dgm:spPr>
        <a:ln>
          <a:solidFill>
            <a:schemeClr val="tx2">
              <a:lumMod val="40000"/>
              <a:lumOff val="60000"/>
            </a:schemeClr>
          </a:solidFill>
        </a:ln>
      </dgm:spPr>
      <dgm:t>
        <a:bodyPr/>
        <a:lstStyle/>
        <a:p>
          <a:r>
            <a:rPr lang="sv-SE" dirty="0" smtClean="0"/>
            <a:t>”</a:t>
          </a:r>
          <a:r>
            <a:rPr lang="sv-SE" dirty="0" err="1" smtClean="0"/>
            <a:t>Digitisering</a:t>
          </a:r>
          <a:r>
            <a:rPr lang="sv-SE" dirty="0" smtClean="0"/>
            <a:t>”</a:t>
          </a:r>
          <a:endParaRPr lang="sv-SE" dirty="0"/>
        </a:p>
      </dgm:t>
    </dgm:pt>
    <dgm:pt modelId="{08E73BBF-9F8F-40C7-8958-A73E4CF8B395}" type="parTrans" cxnId="{77371A82-9FC0-4610-BEF7-B091E2FB9695}">
      <dgm:prSet/>
      <dgm:spPr/>
      <dgm:t>
        <a:bodyPr/>
        <a:lstStyle/>
        <a:p>
          <a:endParaRPr lang="sv-SE"/>
        </a:p>
      </dgm:t>
    </dgm:pt>
    <dgm:pt modelId="{2F7163FB-2FB1-4715-8C80-4F4A10F5EF25}" type="sibTrans" cxnId="{77371A82-9FC0-4610-BEF7-B091E2FB9695}">
      <dgm:prSet/>
      <dgm:spPr/>
      <dgm:t>
        <a:bodyPr/>
        <a:lstStyle/>
        <a:p>
          <a:endParaRPr lang="sv-SE"/>
        </a:p>
      </dgm:t>
    </dgm:pt>
    <dgm:pt modelId="{1169C54D-0A55-4A06-829F-4A5792DF7555}" type="pres">
      <dgm:prSet presAssocID="{08A529CD-B4E2-4132-8C24-46923EED8D31}" presName="compositeShape" presStyleCnt="0">
        <dgm:presLayoutVars>
          <dgm:dir/>
          <dgm:resizeHandles/>
        </dgm:presLayoutVars>
      </dgm:prSet>
      <dgm:spPr/>
    </dgm:pt>
    <dgm:pt modelId="{2B85BAF3-BA55-4952-AED4-C5ECE3E5E1FB}" type="pres">
      <dgm:prSet presAssocID="{08A529CD-B4E2-4132-8C24-46923EED8D31}" presName="pyramid" presStyleLbl="node1" presStyleIdx="0" presStyleCnt="1" custScaleX="131937" custLinFactNeighborX="3508"/>
      <dgm:spPr>
        <a:solidFill>
          <a:schemeClr val="tx2">
            <a:lumMod val="40000"/>
            <a:lumOff val="60000"/>
          </a:schemeClr>
        </a:solidFill>
        <a:ln>
          <a:noFill/>
        </a:ln>
      </dgm:spPr>
    </dgm:pt>
    <dgm:pt modelId="{0BE876A4-BB9F-43AB-B399-BFAF1956E2C0}" type="pres">
      <dgm:prSet presAssocID="{08A529CD-B4E2-4132-8C24-46923EED8D31}" presName="theList" presStyleCnt="0"/>
      <dgm:spPr/>
    </dgm:pt>
    <dgm:pt modelId="{17D3C951-E7DD-4C0D-A2B4-F20E349EF5DD}" type="pres">
      <dgm:prSet presAssocID="{C1A68232-AAA2-4248-8BA7-AD956B0DFDA7}" presName="aNode" presStyleLbl="fgAcc1" presStyleIdx="0" presStyleCnt="3">
        <dgm:presLayoutVars>
          <dgm:bulletEnabled val="1"/>
        </dgm:presLayoutVars>
      </dgm:prSet>
      <dgm:spPr/>
      <dgm:t>
        <a:bodyPr/>
        <a:lstStyle/>
        <a:p>
          <a:endParaRPr lang="sv-SE"/>
        </a:p>
      </dgm:t>
    </dgm:pt>
    <dgm:pt modelId="{EF973502-6793-4456-BF63-D4900557BD28}" type="pres">
      <dgm:prSet presAssocID="{C1A68232-AAA2-4248-8BA7-AD956B0DFDA7}" presName="aSpace" presStyleCnt="0"/>
      <dgm:spPr/>
    </dgm:pt>
    <dgm:pt modelId="{8871169A-1A11-4FE4-9B0A-491A9AB1D665}" type="pres">
      <dgm:prSet presAssocID="{70458F44-588A-4A26-BFC5-74020E7363B9}" presName="aNode" presStyleLbl="fgAcc1" presStyleIdx="1" presStyleCnt="3" custLinFactNeighborY="3674">
        <dgm:presLayoutVars>
          <dgm:bulletEnabled val="1"/>
        </dgm:presLayoutVars>
      </dgm:prSet>
      <dgm:spPr/>
      <dgm:t>
        <a:bodyPr/>
        <a:lstStyle/>
        <a:p>
          <a:endParaRPr lang="sv-SE"/>
        </a:p>
      </dgm:t>
    </dgm:pt>
    <dgm:pt modelId="{D82CE74B-0DFB-44F4-9DEB-A6F94A08F7A7}" type="pres">
      <dgm:prSet presAssocID="{70458F44-588A-4A26-BFC5-74020E7363B9}" presName="aSpace" presStyleCnt="0"/>
      <dgm:spPr/>
    </dgm:pt>
    <dgm:pt modelId="{079ED6E6-E83C-49BA-9D86-D3862A4C7587}" type="pres">
      <dgm:prSet presAssocID="{47531CFE-69D2-4095-B07A-56F063BD0966}" presName="aNode" presStyleLbl="fgAcc1" presStyleIdx="2" presStyleCnt="3" custLinFactNeighborY="-22913">
        <dgm:presLayoutVars>
          <dgm:bulletEnabled val="1"/>
        </dgm:presLayoutVars>
      </dgm:prSet>
      <dgm:spPr/>
      <dgm:t>
        <a:bodyPr/>
        <a:lstStyle/>
        <a:p>
          <a:endParaRPr lang="sv-SE"/>
        </a:p>
      </dgm:t>
    </dgm:pt>
    <dgm:pt modelId="{EA45E276-9F71-46C7-906F-91E65F40B4D7}" type="pres">
      <dgm:prSet presAssocID="{47531CFE-69D2-4095-B07A-56F063BD0966}" presName="aSpace" presStyleCnt="0"/>
      <dgm:spPr/>
    </dgm:pt>
  </dgm:ptLst>
  <dgm:cxnLst>
    <dgm:cxn modelId="{6796304B-6E03-4F7D-8E27-D83F928EC378}" srcId="{08A529CD-B4E2-4132-8C24-46923EED8D31}" destId="{C1A68232-AAA2-4248-8BA7-AD956B0DFDA7}" srcOrd="0" destOrd="0" parTransId="{5ECCA861-01EB-4AAA-9481-FDB38FCF70A0}" sibTransId="{1173BA45-8666-46FD-A0CF-CE58B4D9AA9B}"/>
    <dgm:cxn modelId="{29A5F7B4-1906-453B-950A-9CFE7F54C238}" type="presOf" srcId="{C1A68232-AAA2-4248-8BA7-AD956B0DFDA7}" destId="{17D3C951-E7DD-4C0D-A2B4-F20E349EF5DD}" srcOrd="0" destOrd="0" presId="urn:microsoft.com/office/officeart/2005/8/layout/pyramid2"/>
    <dgm:cxn modelId="{8477E3F2-5B58-4690-9291-AB3F03CDAED1}" type="presOf" srcId="{47531CFE-69D2-4095-B07A-56F063BD0966}" destId="{079ED6E6-E83C-49BA-9D86-D3862A4C7587}" srcOrd="0" destOrd="0" presId="urn:microsoft.com/office/officeart/2005/8/layout/pyramid2"/>
    <dgm:cxn modelId="{49DBD173-3468-481A-8221-D4DEB2E14A88}" srcId="{08A529CD-B4E2-4132-8C24-46923EED8D31}" destId="{70458F44-588A-4A26-BFC5-74020E7363B9}" srcOrd="1" destOrd="0" parTransId="{28FC5859-2276-471F-AABE-13F01AC7B812}" sibTransId="{EC69007C-7AC9-4B22-B4C8-38AEFC6E8B44}"/>
    <dgm:cxn modelId="{77371A82-9FC0-4610-BEF7-B091E2FB9695}" srcId="{08A529CD-B4E2-4132-8C24-46923EED8D31}" destId="{47531CFE-69D2-4095-B07A-56F063BD0966}" srcOrd="2" destOrd="0" parTransId="{08E73BBF-9F8F-40C7-8958-A73E4CF8B395}" sibTransId="{2F7163FB-2FB1-4715-8C80-4F4A10F5EF25}"/>
    <dgm:cxn modelId="{8F736CCE-C659-4B5B-AE5F-02015D5AD4FB}" type="presOf" srcId="{70458F44-588A-4A26-BFC5-74020E7363B9}" destId="{8871169A-1A11-4FE4-9B0A-491A9AB1D665}" srcOrd="0" destOrd="0" presId="urn:microsoft.com/office/officeart/2005/8/layout/pyramid2"/>
    <dgm:cxn modelId="{5486A448-69B7-482B-9157-71D6A2F78C50}" type="presOf" srcId="{08A529CD-B4E2-4132-8C24-46923EED8D31}" destId="{1169C54D-0A55-4A06-829F-4A5792DF7555}" srcOrd="0" destOrd="0" presId="urn:microsoft.com/office/officeart/2005/8/layout/pyramid2"/>
    <dgm:cxn modelId="{E967F444-9AE9-4C50-B4E7-113EDE3A5571}" type="presParOf" srcId="{1169C54D-0A55-4A06-829F-4A5792DF7555}" destId="{2B85BAF3-BA55-4952-AED4-C5ECE3E5E1FB}" srcOrd="0" destOrd="0" presId="urn:microsoft.com/office/officeart/2005/8/layout/pyramid2"/>
    <dgm:cxn modelId="{75468A2F-8577-411D-B619-1476B20944CE}" type="presParOf" srcId="{1169C54D-0A55-4A06-829F-4A5792DF7555}" destId="{0BE876A4-BB9F-43AB-B399-BFAF1956E2C0}" srcOrd="1" destOrd="0" presId="urn:microsoft.com/office/officeart/2005/8/layout/pyramid2"/>
    <dgm:cxn modelId="{A966E448-4D7F-4651-A5E8-9B6A96AAE787}" type="presParOf" srcId="{0BE876A4-BB9F-43AB-B399-BFAF1956E2C0}" destId="{17D3C951-E7DD-4C0D-A2B4-F20E349EF5DD}" srcOrd="0" destOrd="0" presId="urn:microsoft.com/office/officeart/2005/8/layout/pyramid2"/>
    <dgm:cxn modelId="{D51D55EF-D9DE-42BD-BEDF-C0053C86B18A}" type="presParOf" srcId="{0BE876A4-BB9F-43AB-B399-BFAF1956E2C0}" destId="{EF973502-6793-4456-BF63-D4900557BD28}" srcOrd="1" destOrd="0" presId="urn:microsoft.com/office/officeart/2005/8/layout/pyramid2"/>
    <dgm:cxn modelId="{6EBAC2F3-2CF0-4FD6-B693-8D8BD28865D5}" type="presParOf" srcId="{0BE876A4-BB9F-43AB-B399-BFAF1956E2C0}" destId="{8871169A-1A11-4FE4-9B0A-491A9AB1D665}" srcOrd="2" destOrd="0" presId="urn:microsoft.com/office/officeart/2005/8/layout/pyramid2"/>
    <dgm:cxn modelId="{20418B4B-7101-43AD-895A-33369CCE7681}" type="presParOf" srcId="{0BE876A4-BB9F-43AB-B399-BFAF1956E2C0}" destId="{D82CE74B-0DFB-44F4-9DEB-A6F94A08F7A7}" srcOrd="3" destOrd="0" presId="urn:microsoft.com/office/officeart/2005/8/layout/pyramid2"/>
    <dgm:cxn modelId="{955747C0-329B-4B8C-9CD6-5B48755E7EA4}" type="presParOf" srcId="{0BE876A4-BB9F-43AB-B399-BFAF1956E2C0}" destId="{079ED6E6-E83C-49BA-9D86-D3862A4C7587}" srcOrd="4" destOrd="0" presId="urn:microsoft.com/office/officeart/2005/8/layout/pyramid2"/>
    <dgm:cxn modelId="{CE255AF4-5BD9-4D20-BA2E-FF29E98B71E2}" type="presParOf" srcId="{0BE876A4-BB9F-43AB-B399-BFAF1956E2C0}" destId="{EA45E276-9F71-46C7-906F-91E65F40B4D7}"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7F1461-8095-41AF-A4DB-E483325BA55F}" type="doc">
      <dgm:prSet loTypeId="urn:microsoft.com/office/officeart/2005/8/layout/gear1" loCatId="cycle" qsTypeId="urn:microsoft.com/office/officeart/2005/8/quickstyle/simple1" qsCatId="simple" csTypeId="urn:microsoft.com/office/officeart/2005/8/colors/colorful2" csCatId="colorful" phldr="1"/>
      <dgm:spPr/>
    </dgm:pt>
    <dgm:pt modelId="{F0B066AD-72B4-45DD-90D0-C9DA4A4A7BBE}">
      <dgm:prSet phldrT="[Text]"/>
      <dgm:spPr>
        <a:solidFill>
          <a:srgbClr val="8D8179"/>
        </a:solidFill>
        <a:ln>
          <a:solidFill>
            <a:srgbClr val="8D8179"/>
          </a:solidFill>
        </a:ln>
      </dgm:spPr>
      <dgm:t>
        <a:bodyPr/>
        <a:lstStyle/>
        <a:p>
          <a:r>
            <a:rPr lang="sv-SE" dirty="0">
              <a:solidFill>
                <a:srgbClr val="8D8179"/>
              </a:solidFill>
            </a:rPr>
            <a:t>A</a:t>
          </a:r>
        </a:p>
      </dgm:t>
    </dgm:pt>
    <dgm:pt modelId="{CCE4C3EA-FF2E-465B-99F4-CF5F147B9BE5}" type="parTrans" cxnId="{4F006A00-E602-4450-A5AF-B4C370118A8D}">
      <dgm:prSet/>
      <dgm:spPr/>
      <dgm:t>
        <a:bodyPr/>
        <a:lstStyle/>
        <a:p>
          <a:endParaRPr lang="sv-SE"/>
        </a:p>
      </dgm:t>
    </dgm:pt>
    <dgm:pt modelId="{1DACF217-7083-47E8-AA97-59C1E07565EA}" type="sibTrans" cxnId="{4F006A00-E602-4450-A5AF-B4C370118A8D}">
      <dgm:prSet/>
      <dgm:spPr>
        <a:solidFill>
          <a:srgbClr val="8D8179"/>
        </a:solidFill>
      </dgm:spPr>
      <dgm:t>
        <a:bodyPr/>
        <a:lstStyle/>
        <a:p>
          <a:endParaRPr lang="sv-SE"/>
        </a:p>
      </dgm:t>
    </dgm:pt>
    <dgm:pt modelId="{F28D5DF6-25F0-4D96-9DC5-F23802149100}">
      <dgm:prSet phldrT="[Text]"/>
      <dgm:spPr>
        <a:solidFill>
          <a:srgbClr val="F05123"/>
        </a:solidFill>
      </dgm:spPr>
      <dgm:t>
        <a:bodyPr/>
        <a:lstStyle/>
        <a:p>
          <a:r>
            <a:rPr lang="sv-SE" dirty="0">
              <a:solidFill>
                <a:srgbClr val="F05123"/>
              </a:solidFill>
            </a:rPr>
            <a:t>B</a:t>
          </a:r>
        </a:p>
      </dgm:t>
    </dgm:pt>
    <dgm:pt modelId="{00ED4D9C-73DA-486E-BBC6-09DF30191815}" type="parTrans" cxnId="{D983ABCF-2534-426D-8C4A-BF3C1593B9DB}">
      <dgm:prSet/>
      <dgm:spPr/>
      <dgm:t>
        <a:bodyPr/>
        <a:lstStyle/>
        <a:p>
          <a:endParaRPr lang="sv-SE"/>
        </a:p>
      </dgm:t>
    </dgm:pt>
    <dgm:pt modelId="{A2B0797C-EC92-4D53-8576-E24FE6FB4F25}" type="sibTrans" cxnId="{D983ABCF-2534-426D-8C4A-BF3C1593B9DB}">
      <dgm:prSet/>
      <dgm:spPr>
        <a:solidFill>
          <a:srgbClr val="F05123"/>
        </a:solidFill>
      </dgm:spPr>
      <dgm:t>
        <a:bodyPr/>
        <a:lstStyle/>
        <a:p>
          <a:endParaRPr lang="sv-SE"/>
        </a:p>
      </dgm:t>
    </dgm:pt>
    <dgm:pt modelId="{79FCB0A7-0E1E-4D0C-8206-EB44479AC580}">
      <dgm:prSet phldrT="[Text]"/>
      <dgm:spPr>
        <a:solidFill>
          <a:srgbClr val="FCB31C"/>
        </a:solidFill>
      </dgm:spPr>
      <dgm:t>
        <a:bodyPr/>
        <a:lstStyle/>
        <a:p>
          <a:r>
            <a:rPr lang="sv-SE" dirty="0">
              <a:solidFill>
                <a:srgbClr val="FCB31C"/>
              </a:solidFill>
            </a:rPr>
            <a:t>C</a:t>
          </a:r>
        </a:p>
      </dgm:t>
    </dgm:pt>
    <dgm:pt modelId="{2462A11E-F935-48AD-A267-AAE87928DA8E}" type="sibTrans" cxnId="{C3257C22-BB4B-4E96-8D92-86255EC722D5}">
      <dgm:prSet/>
      <dgm:spPr>
        <a:solidFill>
          <a:srgbClr val="FCB31C"/>
        </a:solidFill>
      </dgm:spPr>
      <dgm:t>
        <a:bodyPr/>
        <a:lstStyle/>
        <a:p>
          <a:endParaRPr lang="sv-SE"/>
        </a:p>
      </dgm:t>
    </dgm:pt>
    <dgm:pt modelId="{31C83953-2478-4A5B-9B4A-920D5D41B2E7}" type="parTrans" cxnId="{C3257C22-BB4B-4E96-8D92-86255EC722D5}">
      <dgm:prSet/>
      <dgm:spPr/>
      <dgm:t>
        <a:bodyPr/>
        <a:lstStyle/>
        <a:p>
          <a:endParaRPr lang="sv-SE"/>
        </a:p>
      </dgm:t>
    </dgm:pt>
    <dgm:pt modelId="{34722BA3-1680-4863-8C6C-FEFEF8739D2B}" type="pres">
      <dgm:prSet presAssocID="{FA7F1461-8095-41AF-A4DB-E483325BA55F}" presName="composite" presStyleCnt="0">
        <dgm:presLayoutVars>
          <dgm:chMax val="3"/>
          <dgm:animLvl val="lvl"/>
          <dgm:resizeHandles val="exact"/>
        </dgm:presLayoutVars>
      </dgm:prSet>
      <dgm:spPr/>
    </dgm:pt>
    <dgm:pt modelId="{FA3A1473-D87C-4AF2-BF19-794354EF8C6F}" type="pres">
      <dgm:prSet presAssocID="{F0B066AD-72B4-45DD-90D0-C9DA4A4A7BBE}" presName="gear1" presStyleLbl="node1" presStyleIdx="0" presStyleCnt="3">
        <dgm:presLayoutVars>
          <dgm:chMax val="1"/>
          <dgm:bulletEnabled val="1"/>
        </dgm:presLayoutVars>
      </dgm:prSet>
      <dgm:spPr/>
      <dgm:t>
        <a:bodyPr/>
        <a:lstStyle/>
        <a:p>
          <a:endParaRPr lang="sv-SE"/>
        </a:p>
      </dgm:t>
    </dgm:pt>
    <dgm:pt modelId="{0919595B-F0C2-4E9E-A6CA-12A5CF41B0B3}" type="pres">
      <dgm:prSet presAssocID="{F0B066AD-72B4-45DD-90D0-C9DA4A4A7BBE}" presName="gear1srcNode" presStyleLbl="node1" presStyleIdx="0" presStyleCnt="3"/>
      <dgm:spPr/>
      <dgm:t>
        <a:bodyPr/>
        <a:lstStyle/>
        <a:p>
          <a:endParaRPr lang="sv-SE"/>
        </a:p>
      </dgm:t>
    </dgm:pt>
    <dgm:pt modelId="{59E582CA-63D1-4F67-BF88-227E153AF42A}" type="pres">
      <dgm:prSet presAssocID="{F0B066AD-72B4-45DD-90D0-C9DA4A4A7BBE}" presName="gear1dstNode" presStyleLbl="node1" presStyleIdx="0" presStyleCnt="3"/>
      <dgm:spPr/>
      <dgm:t>
        <a:bodyPr/>
        <a:lstStyle/>
        <a:p>
          <a:endParaRPr lang="sv-SE"/>
        </a:p>
      </dgm:t>
    </dgm:pt>
    <dgm:pt modelId="{1569D25E-D56B-4156-BF42-57AD811FEBDF}" type="pres">
      <dgm:prSet presAssocID="{F28D5DF6-25F0-4D96-9DC5-F23802149100}" presName="gear2" presStyleLbl="node1" presStyleIdx="1" presStyleCnt="3">
        <dgm:presLayoutVars>
          <dgm:chMax val="1"/>
          <dgm:bulletEnabled val="1"/>
        </dgm:presLayoutVars>
      </dgm:prSet>
      <dgm:spPr/>
      <dgm:t>
        <a:bodyPr/>
        <a:lstStyle/>
        <a:p>
          <a:endParaRPr lang="sv-SE"/>
        </a:p>
      </dgm:t>
    </dgm:pt>
    <dgm:pt modelId="{1DAF843C-5B74-4AAC-B88B-296BB783B7B0}" type="pres">
      <dgm:prSet presAssocID="{F28D5DF6-25F0-4D96-9DC5-F23802149100}" presName="gear2srcNode" presStyleLbl="node1" presStyleIdx="1" presStyleCnt="3"/>
      <dgm:spPr/>
      <dgm:t>
        <a:bodyPr/>
        <a:lstStyle/>
        <a:p>
          <a:endParaRPr lang="sv-SE"/>
        </a:p>
      </dgm:t>
    </dgm:pt>
    <dgm:pt modelId="{43868749-0468-42EB-A534-5940CAB88BB2}" type="pres">
      <dgm:prSet presAssocID="{F28D5DF6-25F0-4D96-9DC5-F23802149100}" presName="gear2dstNode" presStyleLbl="node1" presStyleIdx="1" presStyleCnt="3"/>
      <dgm:spPr/>
      <dgm:t>
        <a:bodyPr/>
        <a:lstStyle/>
        <a:p>
          <a:endParaRPr lang="sv-SE"/>
        </a:p>
      </dgm:t>
    </dgm:pt>
    <dgm:pt modelId="{91FC60B3-462A-4F09-95B5-E12615009D83}" type="pres">
      <dgm:prSet presAssocID="{79FCB0A7-0E1E-4D0C-8206-EB44479AC580}" presName="gear3" presStyleLbl="node1" presStyleIdx="2" presStyleCnt="3"/>
      <dgm:spPr/>
      <dgm:t>
        <a:bodyPr/>
        <a:lstStyle/>
        <a:p>
          <a:endParaRPr lang="sv-SE"/>
        </a:p>
      </dgm:t>
    </dgm:pt>
    <dgm:pt modelId="{C7C4084F-ED31-4F90-93E8-8A8EE5FE28B9}" type="pres">
      <dgm:prSet presAssocID="{79FCB0A7-0E1E-4D0C-8206-EB44479AC580}" presName="gear3tx" presStyleLbl="node1" presStyleIdx="2" presStyleCnt="3">
        <dgm:presLayoutVars>
          <dgm:chMax val="1"/>
          <dgm:bulletEnabled val="1"/>
        </dgm:presLayoutVars>
      </dgm:prSet>
      <dgm:spPr/>
      <dgm:t>
        <a:bodyPr/>
        <a:lstStyle/>
        <a:p>
          <a:endParaRPr lang="sv-SE"/>
        </a:p>
      </dgm:t>
    </dgm:pt>
    <dgm:pt modelId="{0A776C72-D7C3-46C9-BBB7-44D34266EF3D}" type="pres">
      <dgm:prSet presAssocID="{79FCB0A7-0E1E-4D0C-8206-EB44479AC580}" presName="gear3srcNode" presStyleLbl="node1" presStyleIdx="2" presStyleCnt="3"/>
      <dgm:spPr/>
      <dgm:t>
        <a:bodyPr/>
        <a:lstStyle/>
        <a:p>
          <a:endParaRPr lang="sv-SE"/>
        </a:p>
      </dgm:t>
    </dgm:pt>
    <dgm:pt modelId="{0775F3D2-FE4C-43B9-B407-CF61BE0ECF12}" type="pres">
      <dgm:prSet presAssocID="{79FCB0A7-0E1E-4D0C-8206-EB44479AC580}" presName="gear3dstNode" presStyleLbl="node1" presStyleIdx="2" presStyleCnt="3"/>
      <dgm:spPr/>
      <dgm:t>
        <a:bodyPr/>
        <a:lstStyle/>
        <a:p>
          <a:endParaRPr lang="sv-SE"/>
        </a:p>
      </dgm:t>
    </dgm:pt>
    <dgm:pt modelId="{39ACE47E-BA23-42F9-8DC5-17BCD2CC2E89}" type="pres">
      <dgm:prSet presAssocID="{1DACF217-7083-47E8-AA97-59C1E07565EA}" presName="connector1" presStyleLbl="sibTrans2D1" presStyleIdx="0" presStyleCnt="3"/>
      <dgm:spPr/>
      <dgm:t>
        <a:bodyPr/>
        <a:lstStyle/>
        <a:p>
          <a:endParaRPr lang="sv-SE"/>
        </a:p>
      </dgm:t>
    </dgm:pt>
    <dgm:pt modelId="{E4E00539-109D-454A-8A0A-41BB786C4213}" type="pres">
      <dgm:prSet presAssocID="{A2B0797C-EC92-4D53-8576-E24FE6FB4F25}" presName="connector2" presStyleLbl="sibTrans2D1" presStyleIdx="1" presStyleCnt="3"/>
      <dgm:spPr/>
      <dgm:t>
        <a:bodyPr/>
        <a:lstStyle/>
        <a:p>
          <a:endParaRPr lang="sv-SE"/>
        </a:p>
      </dgm:t>
    </dgm:pt>
    <dgm:pt modelId="{4CA297EB-D9DB-4F74-9AE3-3BE2D3792B50}" type="pres">
      <dgm:prSet presAssocID="{2462A11E-F935-48AD-A267-AAE87928DA8E}" presName="connector3" presStyleLbl="sibTrans2D1" presStyleIdx="2" presStyleCnt="3"/>
      <dgm:spPr/>
      <dgm:t>
        <a:bodyPr/>
        <a:lstStyle/>
        <a:p>
          <a:endParaRPr lang="sv-SE"/>
        </a:p>
      </dgm:t>
    </dgm:pt>
  </dgm:ptLst>
  <dgm:cxnLst>
    <dgm:cxn modelId="{D5B525C6-C452-49D2-9E05-168B1BE71448}" type="presOf" srcId="{FA7F1461-8095-41AF-A4DB-E483325BA55F}" destId="{34722BA3-1680-4863-8C6C-FEFEF8739D2B}" srcOrd="0" destOrd="0" presId="urn:microsoft.com/office/officeart/2005/8/layout/gear1"/>
    <dgm:cxn modelId="{9C80F012-E97E-4256-8D8C-B17EA05B5C8C}" type="presOf" srcId="{F28D5DF6-25F0-4D96-9DC5-F23802149100}" destId="{1569D25E-D56B-4156-BF42-57AD811FEBDF}" srcOrd="0" destOrd="0" presId="urn:microsoft.com/office/officeart/2005/8/layout/gear1"/>
    <dgm:cxn modelId="{F378A19E-C44B-4D5E-927A-CB79EDD7F5E9}" type="presOf" srcId="{79FCB0A7-0E1E-4D0C-8206-EB44479AC580}" destId="{0A776C72-D7C3-46C9-BBB7-44D34266EF3D}" srcOrd="2" destOrd="0" presId="urn:microsoft.com/office/officeart/2005/8/layout/gear1"/>
    <dgm:cxn modelId="{D12990A9-E74A-4782-9AA3-DE3A60418530}" type="presOf" srcId="{79FCB0A7-0E1E-4D0C-8206-EB44479AC580}" destId="{C7C4084F-ED31-4F90-93E8-8A8EE5FE28B9}" srcOrd="1" destOrd="0" presId="urn:microsoft.com/office/officeart/2005/8/layout/gear1"/>
    <dgm:cxn modelId="{C3257C22-BB4B-4E96-8D92-86255EC722D5}" srcId="{FA7F1461-8095-41AF-A4DB-E483325BA55F}" destId="{79FCB0A7-0E1E-4D0C-8206-EB44479AC580}" srcOrd="2" destOrd="0" parTransId="{31C83953-2478-4A5B-9B4A-920D5D41B2E7}" sibTransId="{2462A11E-F935-48AD-A267-AAE87928DA8E}"/>
    <dgm:cxn modelId="{53738B17-2BA0-46E6-9681-D5A9F06C78E3}" type="presOf" srcId="{79FCB0A7-0E1E-4D0C-8206-EB44479AC580}" destId="{91FC60B3-462A-4F09-95B5-E12615009D83}" srcOrd="0" destOrd="0" presId="urn:microsoft.com/office/officeart/2005/8/layout/gear1"/>
    <dgm:cxn modelId="{4F006A00-E602-4450-A5AF-B4C370118A8D}" srcId="{FA7F1461-8095-41AF-A4DB-E483325BA55F}" destId="{F0B066AD-72B4-45DD-90D0-C9DA4A4A7BBE}" srcOrd="0" destOrd="0" parTransId="{CCE4C3EA-FF2E-465B-99F4-CF5F147B9BE5}" sibTransId="{1DACF217-7083-47E8-AA97-59C1E07565EA}"/>
    <dgm:cxn modelId="{E0F8F4EA-0D91-40F3-AC43-011C66294737}" type="presOf" srcId="{1DACF217-7083-47E8-AA97-59C1E07565EA}" destId="{39ACE47E-BA23-42F9-8DC5-17BCD2CC2E89}" srcOrd="0" destOrd="0" presId="urn:microsoft.com/office/officeart/2005/8/layout/gear1"/>
    <dgm:cxn modelId="{B4D0B0FD-215E-4224-AFEF-E24913CE1BA1}" type="presOf" srcId="{A2B0797C-EC92-4D53-8576-E24FE6FB4F25}" destId="{E4E00539-109D-454A-8A0A-41BB786C4213}" srcOrd="0" destOrd="0" presId="urn:microsoft.com/office/officeart/2005/8/layout/gear1"/>
    <dgm:cxn modelId="{C3ED9D05-4C5A-45EB-B2C4-E740FCA4B728}" type="presOf" srcId="{F28D5DF6-25F0-4D96-9DC5-F23802149100}" destId="{1DAF843C-5B74-4AAC-B88B-296BB783B7B0}" srcOrd="1" destOrd="0" presId="urn:microsoft.com/office/officeart/2005/8/layout/gear1"/>
    <dgm:cxn modelId="{D7883947-0C3E-4C99-9D7E-611867027B22}" type="presOf" srcId="{F28D5DF6-25F0-4D96-9DC5-F23802149100}" destId="{43868749-0468-42EB-A534-5940CAB88BB2}" srcOrd="2" destOrd="0" presId="urn:microsoft.com/office/officeart/2005/8/layout/gear1"/>
    <dgm:cxn modelId="{D983ABCF-2534-426D-8C4A-BF3C1593B9DB}" srcId="{FA7F1461-8095-41AF-A4DB-E483325BA55F}" destId="{F28D5DF6-25F0-4D96-9DC5-F23802149100}" srcOrd="1" destOrd="0" parTransId="{00ED4D9C-73DA-486E-BBC6-09DF30191815}" sibTransId="{A2B0797C-EC92-4D53-8576-E24FE6FB4F25}"/>
    <dgm:cxn modelId="{F890FAAF-DBC8-489F-92DE-008648AEEABC}" type="presOf" srcId="{F0B066AD-72B4-45DD-90D0-C9DA4A4A7BBE}" destId="{FA3A1473-D87C-4AF2-BF19-794354EF8C6F}" srcOrd="0" destOrd="0" presId="urn:microsoft.com/office/officeart/2005/8/layout/gear1"/>
    <dgm:cxn modelId="{D083A903-B5F1-41D1-B307-F20D15D6F9D2}" type="presOf" srcId="{F0B066AD-72B4-45DD-90D0-C9DA4A4A7BBE}" destId="{59E582CA-63D1-4F67-BF88-227E153AF42A}" srcOrd="2" destOrd="0" presId="urn:microsoft.com/office/officeart/2005/8/layout/gear1"/>
    <dgm:cxn modelId="{0646F7D3-38DF-452D-A094-A4DC4037D843}" type="presOf" srcId="{79FCB0A7-0E1E-4D0C-8206-EB44479AC580}" destId="{0775F3D2-FE4C-43B9-B407-CF61BE0ECF12}" srcOrd="3" destOrd="0" presId="urn:microsoft.com/office/officeart/2005/8/layout/gear1"/>
    <dgm:cxn modelId="{620D59AF-6385-4BC3-AB61-B5D2CFC466E2}" type="presOf" srcId="{2462A11E-F935-48AD-A267-AAE87928DA8E}" destId="{4CA297EB-D9DB-4F74-9AE3-3BE2D3792B50}" srcOrd="0" destOrd="0" presId="urn:microsoft.com/office/officeart/2005/8/layout/gear1"/>
    <dgm:cxn modelId="{875A1E03-1AC2-4868-9F7A-0F918A255F26}" type="presOf" srcId="{F0B066AD-72B4-45DD-90D0-C9DA4A4A7BBE}" destId="{0919595B-F0C2-4E9E-A6CA-12A5CF41B0B3}" srcOrd="1" destOrd="0" presId="urn:microsoft.com/office/officeart/2005/8/layout/gear1"/>
    <dgm:cxn modelId="{B0EBBB26-25BB-49CB-AC96-4249CF818DF2}" type="presParOf" srcId="{34722BA3-1680-4863-8C6C-FEFEF8739D2B}" destId="{FA3A1473-D87C-4AF2-BF19-794354EF8C6F}" srcOrd="0" destOrd="0" presId="urn:microsoft.com/office/officeart/2005/8/layout/gear1"/>
    <dgm:cxn modelId="{10A912A5-87AF-48B6-97A0-F9A9030C5ACA}" type="presParOf" srcId="{34722BA3-1680-4863-8C6C-FEFEF8739D2B}" destId="{0919595B-F0C2-4E9E-A6CA-12A5CF41B0B3}" srcOrd="1" destOrd="0" presId="urn:microsoft.com/office/officeart/2005/8/layout/gear1"/>
    <dgm:cxn modelId="{1E812B58-FF67-488F-BFB2-276A6F049DA3}" type="presParOf" srcId="{34722BA3-1680-4863-8C6C-FEFEF8739D2B}" destId="{59E582CA-63D1-4F67-BF88-227E153AF42A}" srcOrd="2" destOrd="0" presId="urn:microsoft.com/office/officeart/2005/8/layout/gear1"/>
    <dgm:cxn modelId="{3493C986-A444-4217-89DE-75CE7BAC3126}" type="presParOf" srcId="{34722BA3-1680-4863-8C6C-FEFEF8739D2B}" destId="{1569D25E-D56B-4156-BF42-57AD811FEBDF}" srcOrd="3" destOrd="0" presId="urn:microsoft.com/office/officeart/2005/8/layout/gear1"/>
    <dgm:cxn modelId="{CCBE9E4B-959A-45C0-96E7-94B503D0882F}" type="presParOf" srcId="{34722BA3-1680-4863-8C6C-FEFEF8739D2B}" destId="{1DAF843C-5B74-4AAC-B88B-296BB783B7B0}" srcOrd="4" destOrd="0" presId="urn:microsoft.com/office/officeart/2005/8/layout/gear1"/>
    <dgm:cxn modelId="{B359BD8F-48B7-4425-BED7-A17FDCB5A028}" type="presParOf" srcId="{34722BA3-1680-4863-8C6C-FEFEF8739D2B}" destId="{43868749-0468-42EB-A534-5940CAB88BB2}" srcOrd="5" destOrd="0" presId="urn:microsoft.com/office/officeart/2005/8/layout/gear1"/>
    <dgm:cxn modelId="{EAD624AF-8E4B-431B-8900-22870A552F7D}" type="presParOf" srcId="{34722BA3-1680-4863-8C6C-FEFEF8739D2B}" destId="{91FC60B3-462A-4F09-95B5-E12615009D83}" srcOrd="6" destOrd="0" presId="urn:microsoft.com/office/officeart/2005/8/layout/gear1"/>
    <dgm:cxn modelId="{03AA8AD3-2169-4BC3-A4CD-4EB63F3936A7}" type="presParOf" srcId="{34722BA3-1680-4863-8C6C-FEFEF8739D2B}" destId="{C7C4084F-ED31-4F90-93E8-8A8EE5FE28B9}" srcOrd="7" destOrd="0" presId="urn:microsoft.com/office/officeart/2005/8/layout/gear1"/>
    <dgm:cxn modelId="{737B4673-775D-4D36-A43D-30F06216A84F}" type="presParOf" srcId="{34722BA3-1680-4863-8C6C-FEFEF8739D2B}" destId="{0A776C72-D7C3-46C9-BBB7-44D34266EF3D}" srcOrd="8" destOrd="0" presId="urn:microsoft.com/office/officeart/2005/8/layout/gear1"/>
    <dgm:cxn modelId="{87CA1421-9330-4D14-9B4B-5B569AA414A7}" type="presParOf" srcId="{34722BA3-1680-4863-8C6C-FEFEF8739D2B}" destId="{0775F3D2-FE4C-43B9-B407-CF61BE0ECF12}" srcOrd="9" destOrd="0" presId="urn:microsoft.com/office/officeart/2005/8/layout/gear1"/>
    <dgm:cxn modelId="{9C396062-5E5C-46CA-BE04-7EDBDB72C7C1}" type="presParOf" srcId="{34722BA3-1680-4863-8C6C-FEFEF8739D2B}" destId="{39ACE47E-BA23-42F9-8DC5-17BCD2CC2E89}" srcOrd="10" destOrd="0" presId="urn:microsoft.com/office/officeart/2005/8/layout/gear1"/>
    <dgm:cxn modelId="{27407C51-18F3-4D5F-A0D1-0EFA87B172CD}" type="presParOf" srcId="{34722BA3-1680-4863-8C6C-FEFEF8739D2B}" destId="{E4E00539-109D-454A-8A0A-41BB786C4213}" srcOrd="11" destOrd="0" presId="urn:microsoft.com/office/officeart/2005/8/layout/gear1"/>
    <dgm:cxn modelId="{2607565D-4D5E-48C5-9C71-BB643A2C8C3B}" type="presParOf" srcId="{34722BA3-1680-4863-8C6C-FEFEF8739D2B}" destId="{4CA297EB-D9DB-4F74-9AE3-3BE2D3792B50}"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5BAF3-BA55-4952-AED4-C5ECE3E5E1FB}">
      <dsp:nvSpPr>
        <dsp:cNvPr id="0" name=""/>
        <dsp:cNvSpPr/>
      </dsp:nvSpPr>
      <dsp:spPr>
        <a:xfrm>
          <a:off x="1027337" y="0"/>
          <a:ext cx="4085223" cy="3096344"/>
        </a:xfrm>
        <a:prstGeom prst="triangle">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D3C951-E7DD-4C0D-A2B4-F20E349EF5DD}">
      <dsp:nvSpPr>
        <dsp:cNvPr id="0" name=""/>
        <dsp:cNvSpPr/>
      </dsp:nvSpPr>
      <dsp:spPr>
        <a:xfrm>
          <a:off x="2961329" y="311297"/>
          <a:ext cx="2012623" cy="732962"/>
        </a:xfrm>
        <a:prstGeom prst="roundRect">
          <a:avLst/>
        </a:prstGeom>
        <a:solidFill>
          <a:schemeClr val="lt1">
            <a:alpha val="90000"/>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sv-SE" sz="2300" kern="1200" dirty="0" smtClean="0"/>
            <a:t>Innovation</a:t>
          </a:r>
          <a:endParaRPr lang="sv-SE" sz="2300" kern="1200" dirty="0"/>
        </a:p>
      </dsp:txBody>
      <dsp:txXfrm>
        <a:off x="2997109" y="347077"/>
        <a:ext cx="1941063" cy="661402"/>
      </dsp:txXfrm>
    </dsp:sp>
    <dsp:sp modelId="{8871169A-1A11-4FE4-9B0A-491A9AB1D665}">
      <dsp:nvSpPr>
        <dsp:cNvPr id="0" name=""/>
        <dsp:cNvSpPr/>
      </dsp:nvSpPr>
      <dsp:spPr>
        <a:xfrm>
          <a:off x="2961329" y="1139246"/>
          <a:ext cx="2012623" cy="732962"/>
        </a:xfrm>
        <a:prstGeom prst="roundRect">
          <a:avLst/>
        </a:prstGeom>
        <a:solidFill>
          <a:schemeClr val="lt1">
            <a:alpha val="90000"/>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sv-SE" sz="2300" kern="1200" dirty="0" smtClean="0"/>
            <a:t>Digitalisering</a:t>
          </a:r>
          <a:endParaRPr lang="sv-SE" sz="2300" kern="1200" dirty="0"/>
        </a:p>
      </dsp:txBody>
      <dsp:txXfrm>
        <a:off x="2997109" y="1175026"/>
        <a:ext cx="1941063" cy="661402"/>
      </dsp:txXfrm>
    </dsp:sp>
    <dsp:sp modelId="{079ED6E6-E83C-49BA-9D86-D3862A4C7587}">
      <dsp:nvSpPr>
        <dsp:cNvPr id="0" name=""/>
        <dsp:cNvSpPr/>
      </dsp:nvSpPr>
      <dsp:spPr>
        <a:xfrm>
          <a:off x="2961329" y="1939470"/>
          <a:ext cx="2012623" cy="732962"/>
        </a:xfrm>
        <a:prstGeom prst="roundRect">
          <a:avLst/>
        </a:prstGeom>
        <a:solidFill>
          <a:schemeClr val="lt1">
            <a:alpha val="90000"/>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sv-SE" sz="2300" kern="1200" dirty="0" smtClean="0"/>
            <a:t>”</a:t>
          </a:r>
          <a:r>
            <a:rPr lang="sv-SE" sz="2300" kern="1200" dirty="0" err="1" smtClean="0"/>
            <a:t>Digitisering</a:t>
          </a:r>
          <a:r>
            <a:rPr lang="sv-SE" sz="2300" kern="1200" dirty="0" smtClean="0"/>
            <a:t>”</a:t>
          </a:r>
          <a:endParaRPr lang="sv-SE" sz="2300" kern="1200" dirty="0"/>
        </a:p>
      </dsp:txBody>
      <dsp:txXfrm>
        <a:off x="2997109" y="1975250"/>
        <a:ext cx="1941063" cy="661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A1473-D87C-4AF2-BF19-794354EF8C6F}">
      <dsp:nvSpPr>
        <dsp:cNvPr id="0" name=""/>
        <dsp:cNvSpPr/>
      </dsp:nvSpPr>
      <dsp:spPr>
        <a:xfrm>
          <a:off x="568189" y="602494"/>
          <a:ext cx="694454" cy="694454"/>
        </a:xfrm>
        <a:prstGeom prst="gear9">
          <a:avLst/>
        </a:prstGeom>
        <a:solidFill>
          <a:srgbClr val="8D8179"/>
        </a:solidFill>
        <a:ln w="12700" cap="flat" cmpd="sng" algn="ctr">
          <a:solidFill>
            <a:srgbClr val="8D81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sv-SE" sz="1500" kern="1200" dirty="0">
              <a:solidFill>
                <a:srgbClr val="8D8179"/>
              </a:solidFill>
            </a:rPr>
            <a:t>A</a:t>
          </a:r>
        </a:p>
      </dsp:txBody>
      <dsp:txXfrm>
        <a:off x="707805" y="765167"/>
        <a:ext cx="415222" cy="356963"/>
      </dsp:txXfrm>
    </dsp:sp>
    <dsp:sp modelId="{1569D25E-D56B-4156-BF42-57AD811FEBDF}">
      <dsp:nvSpPr>
        <dsp:cNvPr id="0" name=""/>
        <dsp:cNvSpPr/>
      </dsp:nvSpPr>
      <dsp:spPr>
        <a:xfrm>
          <a:off x="164143" y="438351"/>
          <a:ext cx="505057" cy="505057"/>
        </a:xfrm>
        <a:prstGeom prst="gear6">
          <a:avLst/>
        </a:prstGeom>
        <a:solidFill>
          <a:srgbClr val="F051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sv-SE" sz="1500" kern="1200" dirty="0">
              <a:solidFill>
                <a:srgbClr val="F05123"/>
              </a:solidFill>
            </a:rPr>
            <a:t>B</a:t>
          </a:r>
        </a:p>
      </dsp:txBody>
      <dsp:txXfrm>
        <a:off x="291293" y="566269"/>
        <a:ext cx="250757" cy="249221"/>
      </dsp:txXfrm>
    </dsp:sp>
    <dsp:sp modelId="{91FC60B3-462A-4F09-95B5-E12615009D83}">
      <dsp:nvSpPr>
        <dsp:cNvPr id="0" name=""/>
        <dsp:cNvSpPr/>
      </dsp:nvSpPr>
      <dsp:spPr>
        <a:xfrm rot="20700000">
          <a:off x="447027" y="89912"/>
          <a:ext cx="494853" cy="494853"/>
        </a:xfrm>
        <a:prstGeom prst="gear6">
          <a:avLst/>
        </a:prstGeom>
        <a:solidFill>
          <a:srgbClr val="FCB3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sv-SE" sz="1500" kern="1200" dirty="0">
              <a:solidFill>
                <a:srgbClr val="FCB31C"/>
              </a:solidFill>
            </a:rPr>
            <a:t>C</a:t>
          </a:r>
        </a:p>
      </dsp:txBody>
      <dsp:txXfrm rot="-20700000">
        <a:off x="555563" y="198448"/>
        <a:ext cx="277781" cy="277781"/>
      </dsp:txXfrm>
    </dsp:sp>
    <dsp:sp modelId="{39ACE47E-BA23-42F9-8DC5-17BCD2CC2E89}">
      <dsp:nvSpPr>
        <dsp:cNvPr id="0" name=""/>
        <dsp:cNvSpPr/>
      </dsp:nvSpPr>
      <dsp:spPr>
        <a:xfrm>
          <a:off x="487670" y="512011"/>
          <a:ext cx="888901" cy="888901"/>
        </a:xfrm>
        <a:prstGeom prst="circularArrow">
          <a:avLst>
            <a:gd name="adj1" fmla="val 4687"/>
            <a:gd name="adj2" fmla="val 299029"/>
            <a:gd name="adj3" fmla="val 2340604"/>
            <a:gd name="adj4" fmla="val 16311790"/>
            <a:gd name="adj5" fmla="val 5469"/>
          </a:avLst>
        </a:prstGeom>
        <a:solidFill>
          <a:srgbClr val="8D8179"/>
        </a:solidFill>
        <a:ln>
          <a:noFill/>
        </a:ln>
        <a:effectLst/>
      </dsp:spPr>
      <dsp:style>
        <a:lnRef idx="0">
          <a:scrgbClr r="0" g="0" b="0"/>
        </a:lnRef>
        <a:fillRef idx="1">
          <a:scrgbClr r="0" g="0" b="0"/>
        </a:fillRef>
        <a:effectRef idx="0">
          <a:scrgbClr r="0" g="0" b="0"/>
        </a:effectRef>
        <a:fontRef idx="minor">
          <a:schemeClr val="lt1"/>
        </a:fontRef>
      </dsp:style>
    </dsp:sp>
    <dsp:sp modelId="{E4E00539-109D-454A-8A0A-41BB786C4213}">
      <dsp:nvSpPr>
        <dsp:cNvPr id="0" name=""/>
        <dsp:cNvSpPr/>
      </dsp:nvSpPr>
      <dsp:spPr>
        <a:xfrm>
          <a:off x="74698" y="339182"/>
          <a:ext cx="645842" cy="645842"/>
        </a:xfrm>
        <a:prstGeom prst="leftCircularArrow">
          <a:avLst>
            <a:gd name="adj1" fmla="val 6452"/>
            <a:gd name="adj2" fmla="val 429999"/>
            <a:gd name="adj3" fmla="val 10489124"/>
            <a:gd name="adj4" fmla="val 14837806"/>
            <a:gd name="adj5" fmla="val 7527"/>
          </a:avLst>
        </a:prstGeom>
        <a:solidFill>
          <a:srgbClr val="F05123"/>
        </a:solidFill>
        <a:ln>
          <a:noFill/>
        </a:ln>
        <a:effectLst/>
      </dsp:spPr>
      <dsp:style>
        <a:lnRef idx="0">
          <a:scrgbClr r="0" g="0" b="0"/>
        </a:lnRef>
        <a:fillRef idx="1">
          <a:scrgbClr r="0" g="0" b="0"/>
        </a:fillRef>
        <a:effectRef idx="0">
          <a:scrgbClr r="0" g="0" b="0"/>
        </a:effectRef>
        <a:fontRef idx="minor">
          <a:schemeClr val="lt1"/>
        </a:fontRef>
      </dsp:style>
    </dsp:sp>
    <dsp:sp modelId="{4CA297EB-D9DB-4F74-9AE3-3BE2D3792B50}">
      <dsp:nvSpPr>
        <dsp:cNvPr id="0" name=""/>
        <dsp:cNvSpPr/>
      </dsp:nvSpPr>
      <dsp:spPr>
        <a:xfrm>
          <a:off x="332562" y="-5897"/>
          <a:ext cx="696348" cy="696348"/>
        </a:xfrm>
        <a:prstGeom prst="circularArrow">
          <a:avLst>
            <a:gd name="adj1" fmla="val 5984"/>
            <a:gd name="adj2" fmla="val 394124"/>
            <a:gd name="adj3" fmla="val 13313824"/>
            <a:gd name="adj4" fmla="val 10508221"/>
            <a:gd name="adj5" fmla="val 6981"/>
          </a:avLst>
        </a:prstGeom>
        <a:solidFill>
          <a:srgbClr val="FCB31C"/>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1C3D518-EC17-4695-8856-53EE6AE9B044}" type="datetimeFigureOut">
              <a:rPr lang="sv-SE" smtClean="0"/>
              <a:t>2018-09-01</a:t>
            </a:fld>
            <a:endParaRPr lang="sv-SE"/>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64C93E1-C7A2-409A-86ED-A80F02076929}" type="slidenum">
              <a:rPr lang="sv-SE" smtClean="0"/>
              <a:t>‹#›</a:t>
            </a:fld>
            <a:endParaRPr lang="sv-SE"/>
          </a:p>
        </p:txBody>
      </p:sp>
    </p:spTree>
    <p:extLst>
      <p:ext uri="{BB962C8B-B14F-4D97-AF65-F5344CB8AC3E}">
        <p14:creationId xmlns:p14="http://schemas.microsoft.com/office/powerpoint/2010/main" val="2633625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17F897E-FDFA-4E48-9B84-2D486A823690}" type="datetimeFigureOut">
              <a:rPr lang="sv-SE" smtClean="0"/>
              <a:t>2018-09-01</a:t>
            </a:fld>
            <a:endParaRPr lang="sv-SE"/>
          </a:p>
        </p:txBody>
      </p:sp>
      <p:sp>
        <p:nvSpPr>
          <p:cNvPr id="4" name="Platshållare för bildobjekt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045177A-7108-4A7F-97C6-6A9399034B58}" type="slidenum">
              <a:rPr lang="sv-SE" smtClean="0"/>
              <a:t>‹#›</a:t>
            </a:fld>
            <a:endParaRPr lang="sv-SE"/>
          </a:p>
        </p:txBody>
      </p:sp>
    </p:spTree>
    <p:extLst>
      <p:ext uri="{BB962C8B-B14F-4D97-AF65-F5344CB8AC3E}">
        <p14:creationId xmlns:p14="http://schemas.microsoft.com/office/powerpoint/2010/main" val="55494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628650" lvl="1" indent="-171450">
              <a:buFont typeface="Arial" panose="020B0604020202020204" pitchFamily="34" charset="0"/>
              <a:buChar char="•"/>
            </a:pPr>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0554-958D-4D6E-8318-089ADFF6CE7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95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t>Stockholm stad </a:t>
            </a:r>
            <a:r>
              <a:rPr lang="sv-SE" baseline="0" dirty="0"/>
              <a:t>satsar på ny screening-metod som använder artificiell intelligens för att upptäcka läs och skrivsvårigheter.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Förhoppningen är att inget barn med läs- och skrivsvårigheter ska falla mellan stolarna.</a:t>
            </a:r>
            <a:endParaRPr lang="sv-SE" baseline="0" dirty="0"/>
          </a:p>
          <a:p>
            <a:pPr marL="171450" indent="-171450">
              <a:buFont typeface="Arial" panose="020B0604020202020204" pitchFamily="34" charset="0"/>
              <a:buChar char="•"/>
            </a:pPr>
            <a:r>
              <a:rPr lang="sv-SE" baseline="0" dirty="0"/>
              <a:t>Ska erbjudas alla lågstadieelever</a:t>
            </a:r>
          </a:p>
          <a:p>
            <a:pPr marL="171450" indent="-171450">
              <a:buFont typeface="Arial" panose="020B0604020202020204" pitchFamily="34" charset="0"/>
              <a:buChar char="•"/>
            </a:pPr>
            <a:r>
              <a:rPr lang="sv-SE" baseline="0" dirty="0"/>
              <a:t>Screeningen tar 2 minuter</a:t>
            </a:r>
          </a:p>
          <a:p>
            <a:pPr marL="171450" indent="-171450">
              <a:buFont typeface="Arial" panose="020B0604020202020204" pitchFamily="34" charset="0"/>
              <a:buChar char="•"/>
            </a:pPr>
            <a:r>
              <a:rPr lang="sv-SE" baseline="0" dirty="0"/>
              <a:t>Enorm tidsbesparing för pedagogerna</a:t>
            </a:r>
          </a:p>
          <a:p>
            <a:pPr marL="171450" indent="-171450">
              <a:buFont typeface="Arial" panose="020B0604020202020204" pitchFamily="34" charset="0"/>
              <a:buChar char="•"/>
            </a:pPr>
            <a:r>
              <a:rPr lang="sv-SE" baseline="0" dirty="0"/>
              <a:t>Säkerhet på 95%.</a:t>
            </a:r>
          </a:p>
          <a:p>
            <a:pPr marL="171450" indent="-171450">
              <a:buFont typeface="Arial" panose="020B0604020202020204" pitchFamily="34" charset="0"/>
              <a:buChar char="•"/>
            </a:pPr>
            <a:r>
              <a:rPr lang="sv-SE" baseline="0" dirty="0"/>
              <a:t>Vann Stockholms stad </a:t>
            </a:r>
            <a:r>
              <a:rPr lang="sv-SE" baseline="0" dirty="0" err="1"/>
              <a:t>digitalieringspris</a:t>
            </a:r>
            <a:r>
              <a:rPr lang="sv-SE" baseline="0" dirty="0"/>
              <a:t> 2017</a:t>
            </a:r>
          </a:p>
          <a:p>
            <a:pPr marL="171450" indent="-171450">
              <a:buFont typeface="Arial" panose="020B0604020202020204" pitchFamily="34" charset="0"/>
              <a:buChar char="•"/>
            </a:pPr>
            <a:r>
              <a:rPr lang="sv-SE" baseline="0" dirty="0"/>
              <a:t>Länkar</a:t>
            </a:r>
          </a:p>
          <a:p>
            <a:pPr marL="628650" lvl="1" indent="-171450">
              <a:buFont typeface="Arial" panose="020B0604020202020204" pitchFamily="34" charset="0"/>
              <a:buChar char="•"/>
            </a:pPr>
            <a:r>
              <a:rPr lang="sv-SE" baseline="0" dirty="0"/>
              <a:t>http://www.stockholm.se/-/Nyheter/Uppkopplad-stad/Ny-AI-baserad-screening-metod-for-tidig-upptackt-av-las--och-skrivsvarigheter-snart-tillganglig-for-Stockholms-stads-skolor/</a:t>
            </a:r>
          </a:p>
          <a:p>
            <a:pPr marL="628650" lvl="1" indent="-171450">
              <a:buFont typeface="Arial" panose="020B0604020202020204" pitchFamily="34" charset="0"/>
              <a:buChar char="•"/>
            </a:pPr>
            <a:r>
              <a:rPr lang="sv-SE" baseline="0" dirty="0"/>
              <a:t>http://it-pedagogen.se/ai-anvands-att-upptacka-las-och-skrivsvarigheter-skolan/</a:t>
            </a:r>
          </a:p>
          <a:p>
            <a:pPr marL="628650" lvl="1" indent="-171450">
              <a:buFont typeface="Arial" panose="020B0604020202020204" pitchFamily="34" charset="0"/>
              <a:buChar char="•"/>
            </a:pPr>
            <a:r>
              <a:rPr lang="sv-SE" baseline="0" dirty="0"/>
              <a:t>https://lararnastidning.se/stockholmselever-screenas-for-las-och-skrivsvarigheter/</a:t>
            </a:r>
          </a:p>
          <a:p>
            <a:endParaRPr lang="sv-SE" baseline="0" dirty="0"/>
          </a:p>
          <a:p>
            <a:endParaRPr lang="sv-SE" dirty="0"/>
          </a:p>
          <a:p>
            <a:r>
              <a:rPr lang="sv-SE" dirty="0"/>
              <a:t>I dagarna kommer</a:t>
            </a:r>
            <a:r>
              <a:rPr lang="sv-SE" baseline="0" dirty="0"/>
              <a:t> lösningen att vara möjlig att avropa från SKL Kommentus ramavtal för Programvaror och programvaror och tjänster som molntjänst.</a:t>
            </a:r>
            <a:endParaRPr lang="sv-SE" dirty="0"/>
          </a:p>
        </p:txBody>
      </p:sp>
      <p:sp>
        <p:nvSpPr>
          <p:cNvPr id="4" name="Platshållare för bildnummer 3"/>
          <p:cNvSpPr>
            <a:spLocks noGrp="1"/>
          </p:cNvSpPr>
          <p:nvPr>
            <p:ph type="sldNum" sz="quarter" idx="10"/>
          </p:nvPr>
        </p:nvSpPr>
        <p:spPr/>
        <p:txBody>
          <a:bodyPr/>
          <a:lstStyle/>
          <a:p>
            <a:fld id="{6BB00554-958D-4D6E-8318-089ADFF6CE73}" type="slidenum">
              <a:rPr lang="sv-SE" smtClean="0"/>
              <a:t>14</a:t>
            </a:fld>
            <a:endParaRPr lang="sv-SE"/>
          </a:p>
        </p:txBody>
      </p:sp>
    </p:spTree>
    <p:extLst>
      <p:ext uri="{BB962C8B-B14F-4D97-AF65-F5344CB8AC3E}">
        <p14:creationId xmlns:p14="http://schemas.microsoft.com/office/powerpoint/2010/main" val="2426605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b="1" dirty="0" smtClean="0"/>
              <a:t>Asynkron</a:t>
            </a:r>
            <a:r>
              <a:rPr lang="sv-SE" dirty="0" smtClean="0"/>
              <a:t> överföring av </a:t>
            </a:r>
            <a:r>
              <a:rPr lang="sv-SE" b="1" dirty="0" smtClean="0"/>
              <a:t>meddelanden</a:t>
            </a:r>
            <a:r>
              <a:rPr lang="sv-SE" dirty="0" smtClean="0"/>
              <a:t>,</a:t>
            </a:r>
            <a:r>
              <a:rPr lang="sv-SE" baseline="0" dirty="0" smtClean="0"/>
              <a:t> inte realtidskommunikation</a:t>
            </a:r>
          </a:p>
          <a:p>
            <a:pPr marL="171450" indent="-171450">
              <a:buFontTx/>
              <a:buChar char="-"/>
            </a:pPr>
            <a:r>
              <a:rPr lang="sv-SE" baseline="0" dirty="0" smtClean="0"/>
              <a:t>Säker meddelandehantering över </a:t>
            </a:r>
            <a:r>
              <a:rPr lang="sv-SE" b="1" baseline="0" dirty="0" smtClean="0"/>
              <a:t>internet, inte beroende av ett särskilt nätverk.</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b="0" dirty="0" smtClean="0"/>
              <a:t>Säker kommunikation </a:t>
            </a:r>
            <a:r>
              <a:rPr lang="sv-SE" b="1" dirty="0" smtClean="0"/>
              <a:t>mellan sändande</a:t>
            </a:r>
            <a:r>
              <a:rPr lang="sv-SE" b="1" baseline="0" dirty="0" smtClean="0"/>
              <a:t> </a:t>
            </a:r>
            <a:r>
              <a:rPr lang="sv-SE" b="1" dirty="0" smtClean="0"/>
              <a:t> och mottagande</a:t>
            </a:r>
            <a:r>
              <a:rPr lang="sv-SE" b="1" baseline="0" dirty="0" smtClean="0"/>
              <a:t> organisationer</a:t>
            </a:r>
            <a:r>
              <a:rPr lang="sv-SE" b="1" dirty="0" smtClean="0"/>
              <a:t>,</a:t>
            </a:r>
            <a:r>
              <a:rPr lang="sv-SE" b="0" dirty="0" smtClean="0"/>
              <a:t> i grunden </a:t>
            </a:r>
            <a:r>
              <a:rPr lang="sv-SE" b="0" u="sng" dirty="0" smtClean="0"/>
              <a:t>inte</a:t>
            </a:r>
            <a:r>
              <a:rPr lang="sv-SE" b="0" dirty="0" smtClean="0"/>
              <a:t> beroende av ”mellanhänder”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dirty="0" smtClean="0"/>
              <a:t>Arkitekturen är </a:t>
            </a:r>
            <a:r>
              <a:rPr lang="sv-SE" b="1" dirty="0" smtClean="0"/>
              <a:t>distribuerad</a:t>
            </a:r>
            <a:r>
              <a:rPr lang="sv-SE" dirty="0" smtClean="0"/>
              <a:t> med endast </a:t>
            </a:r>
            <a:r>
              <a:rPr lang="sv-SE" b="1" dirty="0" smtClean="0"/>
              <a:t>nödvändig gemensam </a:t>
            </a:r>
            <a:r>
              <a:rPr lang="sv-SE" dirty="0" smtClean="0"/>
              <a:t>IT-infrastruktur</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 </a:t>
            </a:r>
            <a:r>
              <a:rPr lang="sv-SE" b="1" dirty="0" smtClean="0"/>
              <a:t>Gemensamt tillitsramverk</a:t>
            </a:r>
          </a:p>
          <a:p>
            <a:r>
              <a:rPr lang="sv-SE" dirty="0" smtClean="0"/>
              <a:t>           Respektive aktörsorganisation ansvarar för </a:t>
            </a:r>
          </a:p>
          <a:p>
            <a:pPr lvl="1"/>
            <a:r>
              <a:rPr lang="sv-SE" b="1" dirty="0" smtClean="0"/>
              <a:t>	- Identitets- och åtkomsthantering </a:t>
            </a:r>
            <a:r>
              <a:rPr lang="sv-SE" dirty="0" smtClean="0"/>
              <a:t>för medarbetare/personal, t.ex. korrekt behörighetstilldelning, säker identifiering av slutanvändaren osv</a:t>
            </a:r>
          </a:p>
          <a:p>
            <a:pPr lvl="1"/>
            <a:r>
              <a:rPr lang="sv-SE" dirty="0" smtClean="0"/>
              <a:t>	-</a:t>
            </a:r>
            <a:r>
              <a:rPr lang="sv-SE" baseline="0" dirty="0" smtClean="0"/>
              <a:t> </a:t>
            </a:r>
            <a:r>
              <a:rPr lang="sv-SE" dirty="0" smtClean="0"/>
              <a:t>Att följa grundläggande </a:t>
            </a:r>
            <a:r>
              <a:rPr lang="sv-SE" b="1" dirty="0" smtClean="0"/>
              <a:t>gemensamma regelverk</a:t>
            </a:r>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
            </a:r>
            <a:br>
              <a:rPr lang="sv-SE" dirty="0" smtClean="0"/>
            </a:br>
            <a:r>
              <a:rPr lang="sv-SE" dirty="0" smtClean="0"/>
              <a:t>- Huvudinriktning</a:t>
            </a:r>
            <a:r>
              <a:rPr lang="sv-SE" baseline="0" dirty="0" smtClean="0"/>
              <a:t> </a:t>
            </a:r>
            <a:r>
              <a:rPr lang="sv-SE" baseline="0" dirty="0" err="1" smtClean="0"/>
              <a:t>ang</a:t>
            </a:r>
            <a:r>
              <a:rPr lang="sv-SE" baseline="0" dirty="0" smtClean="0"/>
              <a:t> säkerhet: </a:t>
            </a:r>
            <a:r>
              <a:rPr lang="sv-SE" b="1" baseline="0" dirty="0" smtClean="0"/>
              <a:t>enkelhet</a:t>
            </a:r>
            <a:r>
              <a:rPr lang="sv-SE" baseline="0" dirty="0" smtClean="0"/>
              <a:t>, lösningen ska vara förberedd för att klara känsliga personuppgifter, sekretessbelagda uppgifter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5177A-7108-4A7F-97C6-6A9399034B5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99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371600" y="1143000"/>
            <a:ext cx="4114800" cy="3086100"/>
          </a:xfrm>
        </p:spPr>
      </p:sp>
      <p:sp>
        <p:nvSpPr>
          <p:cNvPr id="3" name="Platshållare för anteckningar 2"/>
          <p:cNvSpPr>
            <a:spLocks noGrp="1"/>
          </p:cNvSpPr>
          <p:nvPr>
            <p:ph type="body" idx="1"/>
          </p:nvPr>
        </p:nvSpPr>
        <p:spPr/>
        <p:txBody>
          <a:bodyPr/>
          <a:lstStyle/>
          <a:p>
            <a:r>
              <a:rPr lang="sv-SE" dirty="0" smtClean="0"/>
              <a:t>Vad</a:t>
            </a:r>
            <a:r>
              <a:rPr lang="sv-SE" baseline="0" dirty="0" smtClean="0"/>
              <a:t> </a:t>
            </a:r>
            <a:r>
              <a:rPr lang="sv-SE" baseline="0" dirty="0" smtClean="0"/>
              <a:t>är det då vi vill uppnå? Varför gör vi det här? Vilken nytta ska boknings- och bidragslösningen ge oss? </a:t>
            </a:r>
          </a:p>
          <a:p>
            <a:pPr marL="171450" indent="-171450">
              <a:buFont typeface="Arial" panose="020B0604020202020204" pitchFamily="34" charset="0"/>
              <a:buChar char="•"/>
            </a:pPr>
            <a:r>
              <a:rPr lang="sv-SE" dirty="0" smtClean="0"/>
              <a:t>Det ska bli enklare för föreningar, privatpersoner och företag att använda kommunala lokaler och söka bidrag.</a:t>
            </a:r>
          </a:p>
          <a:p>
            <a:pPr marL="171450" indent="-171450">
              <a:buFont typeface="Arial" panose="020B0604020202020204" pitchFamily="34" charset="0"/>
              <a:buChar char="•"/>
            </a:pPr>
            <a:r>
              <a:rPr lang="sv-SE" dirty="0" smtClean="0"/>
              <a:t>Öppnare tillgång till information ger ett effektivare utnyttjande av kommunala lokaler och en ökad möjlighet att få insyn i beslutsprocessen kring lokalbokning och bidrag</a:t>
            </a:r>
          </a:p>
          <a:p>
            <a:pPr marL="171450" indent="-171450">
              <a:buFont typeface="Arial" panose="020B0604020202020204" pitchFamily="34" charset="0"/>
              <a:buChar char="•"/>
            </a:pPr>
            <a:r>
              <a:rPr lang="sv-SE" dirty="0" smtClean="0"/>
              <a:t>Boknings- och bidragsprocesserna är effektivare både för privatpersoner, föreningar, företag och för den kommunala förvaltningen.</a:t>
            </a:r>
          </a:p>
          <a:p>
            <a:endParaRPr lang="sv-SE" dirty="0" smtClean="0"/>
          </a:p>
          <a:p>
            <a:endParaRPr lang="sv-SE" dirty="0"/>
          </a:p>
        </p:txBody>
      </p:sp>
      <p:sp>
        <p:nvSpPr>
          <p:cNvPr id="4" name="Platshållare för bildnumm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20</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560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Sammanfattning ekonomirapporten</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2F7A7-F32D-4AB4-97D2-8C04CD55B11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31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628650" lvl="1" indent="-171450">
              <a:buFont typeface="Arial" panose="020B0604020202020204" pitchFamily="34" charset="0"/>
              <a:buChar char="•"/>
            </a:pPr>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0554-958D-4D6E-8318-089ADFF6CE7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6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0554-958D-4D6E-8318-089ADFF6CE7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00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Det</a:t>
            </a:r>
            <a:r>
              <a:rPr lang="sv-SE" baseline="0" dirty="0"/>
              <a:t> finns otroligt många nivåer av styrning i samhället</a:t>
            </a:r>
          </a:p>
          <a:p>
            <a:pPr marL="171450" indent="-171450">
              <a:buFont typeface="Arial" panose="020B0604020202020204" pitchFamily="34" charset="0"/>
              <a:buChar char="•"/>
            </a:pPr>
            <a:r>
              <a:rPr lang="sv-SE" baseline="0" dirty="0"/>
              <a:t>Inom digitaliseringsområdet finns flera styrdokument och många mål att hålla reda på </a:t>
            </a:r>
          </a:p>
          <a:p>
            <a:pPr marL="628650" lvl="1" indent="-171450">
              <a:buFont typeface="Arial" panose="020B0604020202020204" pitchFamily="34" charset="0"/>
              <a:buChar char="•"/>
            </a:pPr>
            <a:r>
              <a:rPr lang="sv-SE" baseline="0" dirty="0"/>
              <a:t>Digitaliseringsstrategi för ett hållbart digitaliserat Sverige</a:t>
            </a:r>
          </a:p>
          <a:p>
            <a:pPr marL="1085850" lvl="2" indent="-171450">
              <a:buFont typeface="Arial" panose="020B0604020202020204" pitchFamily="34" charset="0"/>
              <a:buChar char="•"/>
            </a:pPr>
            <a:r>
              <a:rPr lang="sv-SE" baseline="0" dirty="0"/>
              <a:t>Kompetens</a:t>
            </a:r>
          </a:p>
          <a:p>
            <a:pPr marL="1085850" lvl="2" indent="-171450">
              <a:buFont typeface="Arial" panose="020B0604020202020204" pitchFamily="34" charset="0"/>
              <a:buChar char="•"/>
            </a:pPr>
            <a:r>
              <a:rPr lang="sv-SE" baseline="0" dirty="0"/>
              <a:t>Trygghet</a:t>
            </a:r>
          </a:p>
          <a:p>
            <a:pPr marL="1085850" lvl="2" indent="-171450">
              <a:buFont typeface="Arial" panose="020B0604020202020204" pitchFamily="34" charset="0"/>
              <a:buChar char="•"/>
            </a:pPr>
            <a:r>
              <a:rPr lang="sv-SE" baseline="0" dirty="0"/>
              <a:t>Innovation</a:t>
            </a:r>
          </a:p>
          <a:p>
            <a:pPr marL="1085850" lvl="2" indent="-171450">
              <a:buFont typeface="Arial" panose="020B0604020202020204" pitchFamily="34" charset="0"/>
              <a:buChar char="•"/>
            </a:pPr>
            <a:r>
              <a:rPr lang="sv-SE" baseline="0" dirty="0"/>
              <a:t>Ledning</a:t>
            </a:r>
          </a:p>
          <a:p>
            <a:pPr marL="1085850" lvl="2" indent="-171450">
              <a:buFont typeface="Arial" panose="020B0604020202020204" pitchFamily="34" charset="0"/>
              <a:buChar char="•"/>
            </a:pPr>
            <a:r>
              <a:rPr lang="sv-SE" baseline="0" dirty="0"/>
              <a:t>Infrastruktur</a:t>
            </a:r>
          </a:p>
          <a:p>
            <a:pPr marL="628650" lvl="1" indent="-171450">
              <a:buFont typeface="Arial" panose="020B0604020202020204" pitchFamily="34" charset="0"/>
              <a:buChar char="•"/>
            </a:pPr>
            <a:r>
              <a:rPr lang="sv-SE" baseline="0" dirty="0"/>
              <a:t>Strategi för digitalisering av skolan</a:t>
            </a:r>
          </a:p>
          <a:p>
            <a:pPr marL="1085850" lvl="2" indent="-171450">
              <a:buFont typeface="Arial" panose="020B0604020202020204" pitchFamily="34" charset="0"/>
              <a:buChar char="•"/>
            </a:pPr>
            <a:r>
              <a:rPr lang="sv-SE" sz="1200" b="0" i="0" kern="1200" dirty="0">
                <a:solidFill>
                  <a:schemeClr val="tx1"/>
                </a:solidFill>
                <a:effectLst/>
                <a:latin typeface="+mn-lt"/>
                <a:ea typeface="+mn-ea"/>
                <a:cs typeface="+mn-cs"/>
              </a:rPr>
              <a:t>Digital kompetens för alla i skolväsendet</a:t>
            </a:r>
          </a:p>
          <a:p>
            <a:pPr marL="1085850" lvl="2" indent="-171450">
              <a:buFont typeface="Arial" panose="020B0604020202020204" pitchFamily="34" charset="0"/>
              <a:buChar char="•"/>
            </a:pPr>
            <a:r>
              <a:rPr lang="sv-SE" sz="1200" b="0" i="0" kern="1200" dirty="0">
                <a:solidFill>
                  <a:schemeClr val="tx1"/>
                </a:solidFill>
                <a:effectLst/>
                <a:latin typeface="+mn-lt"/>
                <a:ea typeface="+mn-ea"/>
                <a:cs typeface="+mn-cs"/>
              </a:rPr>
              <a:t>Likvärdig tillgång och användning</a:t>
            </a:r>
          </a:p>
          <a:p>
            <a:pPr marL="1085850" lvl="2" indent="-171450">
              <a:buFont typeface="Arial" panose="020B0604020202020204" pitchFamily="34" charset="0"/>
              <a:buChar char="•"/>
            </a:pPr>
            <a:r>
              <a:rPr lang="sv-SE" sz="1200" b="0" i="0" kern="1200" dirty="0">
                <a:solidFill>
                  <a:schemeClr val="tx1"/>
                </a:solidFill>
                <a:effectLst/>
                <a:latin typeface="+mn-lt"/>
                <a:ea typeface="+mn-ea"/>
                <a:cs typeface="+mn-cs"/>
              </a:rPr>
              <a:t>Forskning och uppföljning kring digitaliseringens möjligheter.</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Vision för </a:t>
            </a:r>
            <a:r>
              <a:rPr lang="sv-SE" sz="1200" b="0" i="0" kern="1200" dirty="0" err="1">
                <a:solidFill>
                  <a:schemeClr val="tx1"/>
                </a:solidFill>
                <a:effectLst/>
                <a:latin typeface="+mn-lt"/>
                <a:ea typeface="+mn-ea"/>
                <a:cs typeface="+mn-cs"/>
              </a:rPr>
              <a:t>eHälsa</a:t>
            </a:r>
            <a:endParaRPr lang="sv-SE" sz="1200" b="0" i="0" kern="1200" dirty="0">
              <a:solidFill>
                <a:schemeClr val="tx1"/>
              </a:solidFill>
              <a:effectLst/>
              <a:latin typeface="+mn-lt"/>
              <a:ea typeface="+mn-ea"/>
              <a:cs typeface="+mn-cs"/>
            </a:endParaRPr>
          </a:p>
          <a:p>
            <a:pPr marL="1085850" lvl="2" indent="-171450">
              <a:buFont typeface="Arial" panose="020B0604020202020204" pitchFamily="34" charset="0"/>
              <a:buChar char="•"/>
            </a:pPr>
            <a:r>
              <a:rPr lang="sv-SE" sz="1200" b="0" i="0" kern="1200" dirty="0">
                <a:solidFill>
                  <a:schemeClr val="tx1"/>
                </a:solidFill>
                <a:effectLst/>
                <a:latin typeface="+mn-lt"/>
                <a:ea typeface="+mn-ea"/>
                <a:cs typeface="+mn-cs"/>
              </a:rPr>
              <a:t>Regelverk</a:t>
            </a:r>
          </a:p>
          <a:p>
            <a:pPr marL="1085850" lvl="2" indent="-171450">
              <a:buFont typeface="Arial" panose="020B0604020202020204" pitchFamily="34" charset="0"/>
              <a:buChar char="•"/>
            </a:pPr>
            <a:r>
              <a:rPr lang="sv-SE" sz="1200" b="0" i="0" kern="1200" dirty="0">
                <a:solidFill>
                  <a:schemeClr val="tx1"/>
                </a:solidFill>
                <a:effectLst/>
                <a:latin typeface="+mn-lt"/>
                <a:ea typeface="+mn-ea"/>
                <a:cs typeface="+mn-cs"/>
              </a:rPr>
              <a:t>Enhetlig</a:t>
            </a:r>
            <a:r>
              <a:rPr lang="sv-SE" sz="1200" b="0" i="0" kern="1200" baseline="0" dirty="0">
                <a:solidFill>
                  <a:schemeClr val="tx1"/>
                </a:solidFill>
                <a:effectLst/>
                <a:latin typeface="+mn-lt"/>
                <a:ea typeface="+mn-ea"/>
                <a:cs typeface="+mn-cs"/>
              </a:rPr>
              <a:t> begreppsanvändning</a:t>
            </a:r>
          </a:p>
          <a:p>
            <a:pPr marL="1085850" lvl="2" indent="-171450">
              <a:buFont typeface="Arial" panose="020B0604020202020204" pitchFamily="34" charset="0"/>
              <a:buChar char="•"/>
            </a:pPr>
            <a:r>
              <a:rPr lang="sv-SE" sz="1200" b="0" i="0" kern="1200" baseline="0" dirty="0">
                <a:solidFill>
                  <a:schemeClr val="tx1"/>
                </a:solidFill>
                <a:effectLst/>
                <a:latin typeface="+mn-lt"/>
                <a:ea typeface="+mn-ea"/>
                <a:cs typeface="+mn-cs"/>
              </a:rPr>
              <a:t>Standarder</a:t>
            </a:r>
          </a:p>
          <a:p>
            <a:pPr marL="628650" lvl="1" indent="-171450">
              <a:buFont typeface="Arial" panose="020B0604020202020204" pitchFamily="34" charset="0"/>
              <a:buChar char="•"/>
            </a:pPr>
            <a:r>
              <a:rPr lang="sv-SE" sz="1200" b="0" i="0" kern="1200" baseline="0" dirty="0">
                <a:solidFill>
                  <a:schemeClr val="tx1"/>
                </a:solidFill>
                <a:effectLst/>
                <a:latin typeface="+mn-lt"/>
                <a:ea typeface="+mn-ea"/>
                <a:cs typeface="+mn-cs"/>
              </a:rPr>
              <a:t>Handlingsplan Förutsättningar för digital utveckling</a:t>
            </a:r>
          </a:p>
          <a:p>
            <a:pPr marL="1085850" lvl="2" indent="-171450">
              <a:buFont typeface="Arial" panose="020B0604020202020204" pitchFamily="34" charset="0"/>
              <a:buChar char="•"/>
            </a:pPr>
            <a:r>
              <a:rPr lang="sv-SE" baseline="0" dirty="0"/>
              <a:t>Ledning &amp; styrning</a:t>
            </a:r>
          </a:p>
          <a:p>
            <a:pPr marL="1085850" lvl="2" indent="-171450">
              <a:buFont typeface="Arial" panose="020B0604020202020204" pitchFamily="34" charset="0"/>
              <a:buChar char="•"/>
            </a:pPr>
            <a:r>
              <a:rPr lang="sv-SE" baseline="0" dirty="0"/>
              <a:t>Principer, arkitektur &amp; säkerhet</a:t>
            </a:r>
          </a:p>
          <a:p>
            <a:pPr marL="1085850" lvl="2" indent="-171450">
              <a:buFont typeface="Arial" panose="020B0604020202020204" pitchFamily="34" charset="0"/>
              <a:buChar char="•"/>
            </a:pPr>
            <a:r>
              <a:rPr lang="sv-SE" baseline="0" dirty="0"/>
              <a:t>Informationsförsörjning &amp; digital infrastruktur</a:t>
            </a:r>
          </a:p>
          <a:p>
            <a:pPr marL="1085850" lvl="2" indent="-171450">
              <a:buFont typeface="Arial" panose="020B0604020202020204" pitchFamily="34" charset="0"/>
              <a:buChar char="•"/>
            </a:pPr>
            <a:r>
              <a:rPr lang="sv-SE" baseline="0" dirty="0"/>
              <a:t>Processer &amp; tjänster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0554-958D-4D6E-8318-089ADFF6CE7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023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Min erfarenhet att</a:t>
            </a:r>
            <a:r>
              <a:rPr lang="sv-SE" baseline="0" dirty="0"/>
              <a:t> arbeta med styrning, ledning och förändringsledning i en verksamhet är att det viktigaste dokumentet för att konkreta skapa förutsättningar för både löpande verksamhet </a:t>
            </a:r>
            <a:r>
              <a:rPr lang="sv-SE" u="sng" baseline="0" dirty="0"/>
              <a:t>och</a:t>
            </a:r>
            <a:r>
              <a:rPr lang="sv-SE" baseline="0" dirty="0"/>
              <a:t> förändring är respektive organisations verksamhetsplan och budget.</a:t>
            </a:r>
          </a:p>
          <a:p>
            <a:pPr marL="171450" indent="-171450">
              <a:buFont typeface="Arial" panose="020B0604020202020204" pitchFamily="34" charset="0"/>
              <a:buChar char="•"/>
            </a:pPr>
            <a:r>
              <a:rPr lang="sv-SE" baseline="0" dirty="0"/>
              <a:t>Både stadens och respektive nämnds/förvaltnings politiskt beslutade planer bör ange riktning på de förändringar som behöver genomföras.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Det är där verksamhetens riktning, prioritering och budget tillkommer och det är utifrån mål och nyckeltal i VP vi följs upp ”på riktigt”.</a:t>
            </a:r>
          </a:p>
          <a:p>
            <a:pPr marL="171450" indent="-171450">
              <a:buFont typeface="Arial" panose="020B0604020202020204" pitchFamily="34" charset="0"/>
              <a:buChar char="•"/>
            </a:pPr>
            <a:r>
              <a:rPr lang="sv-SE" baseline="0" dirty="0"/>
              <a:t>Ju högre upp i styrkedjan desto mer övergripande skrivningar.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0554-958D-4D6E-8318-089ADFF6CE7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828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0554-958D-4D6E-8318-089ADFF6CE7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85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baseline="0" dirty="0"/>
              <a:t>SSBTEK (SKL)</a:t>
            </a:r>
          </a:p>
          <a:p>
            <a:pPr marL="0" indent="0">
              <a:buFont typeface="Arial" panose="020B0604020202020204" pitchFamily="34" charset="0"/>
              <a:buNone/>
            </a:pPr>
            <a:r>
              <a:rPr lang="sv-SE" sz="1200" b="0" i="0" kern="1200" dirty="0">
                <a:solidFill>
                  <a:schemeClr val="tx1"/>
                </a:solidFill>
                <a:effectLst/>
                <a:latin typeface="+mn-lt"/>
                <a:ea typeface="+mn-ea"/>
                <a:cs typeface="+mn-cs"/>
              </a:rPr>
              <a:t>SSBTEK är en elektronisk tjänst som ger en säker, effektiv och förenklad handläggning av ärenden inom ekonomiskt bistånd.</a:t>
            </a:r>
            <a:endParaRPr lang="sv-SE" baseline="0" dirty="0"/>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SSBTEK minskar tiden det tar för socialförvaltningens handläggare att samla in information för att göra biståndsbedömning</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Tjänsten förmedlar uppgifter från i dag sju myndigheter (fler på väg att anslutas)</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Sveriges a-kassor</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Arbetsförmedlingen</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CSN</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Försäkringskassan</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Pensionsmyndigheten</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Skatteverket.</a:t>
            </a:r>
          </a:p>
          <a:p>
            <a:pPr marL="628650" lvl="1"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tjänsten endast kräver att man fyller i den sökandes personnummer och varifrån </a:t>
            </a:r>
            <a:r>
              <a:rPr lang="sv-SE" sz="1200" b="0" i="0" kern="1200" dirty="0" err="1">
                <a:solidFill>
                  <a:schemeClr val="tx1"/>
                </a:solidFill>
                <a:effectLst/>
                <a:latin typeface="+mn-lt"/>
                <a:ea typeface="+mn-ea"/>
                <a:cs typeface="+mn-cs"/>
              </a:rPr>
              <a:t>handlägaggaren</a:t>
            </a:r>
            <a:r>
              <a:rPr lang="sv-SE" sz="1200" b="0" i="0" kern="1200" dirty="0">
                <a:solidFill>
                  <a:schemeClr val="tx1"/>
                </a:solidFill>
                <a:effectLst/>
                <a:latin typeface="+mn-lt"/>
                <a:ea typeface="+mn-ea"/>
                <a:cs typeface="+mn-cs"/>
              </a:rPr>
              <a:t> vill ha uppgifter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SSBTEK hanterar personuppgifter säkert</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med SSBTEK får du enkelt rätt underlag och kan snabbare ta beslut.</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Länkar</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Informationssida SKL: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skl.se</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integrationsocialomsorg</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ekonomisktbistandforsorjning</a:t>
            </a:r>
            <a:r>
              <a:rPr lang="sv-SE" sz="1200" b="0" i="0" kern="1200" dirty="0">
                <a:solidFill>
                  <a:schemeClr val="tx1"/>
                </a:solidFill>
                <a:effectLst/>
                <a:latin typeface="+mn-lt"/>
                <a:ea typeface="+mn-ea"/>
                <a:cs typeface="+mn-cs"/>
              </a:rPr>
              <a:t>/digitaltjanstekonomisktbistandssbtek.2998.html</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Film om SSBTEK: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www.youtube.com</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watch?v</a:t>
            </a:r>
            <a:r>
              <a:rPr lang="sv-SE" sz="1200" b="0" i="0" kern="1200" dirty="0">
                <a:solidFill>
                  <a:schemeClr val="tx1"/>
                </a:solidFill>
                <a:effectLst/>
                <a:latin typeface="+mn-lt"/>
                <a:ea typeface="+mn-ea"/>
                <a:cs typeface="+mn-cs"/>
              </a:rPr>
              <a:t>=UbH6SKVAoHk&amp;feature=</a:t>
            </a:r>
            <a:r>
              <a:rPr lang="sv-SE" sz="1200" b="0" i="0" kern="1200" dirty="0" err="1">
                <a:solidFill>
                  <a:schemeClr val="tx1"/>
                </a:solidFill>
                <a:effectLst/>
                <a:latin typeface="+mn-lt"/>
                <a:ea typeface="+mn-ea"/>
                <a:cs typeface="+mn-cs"/>
              </a:rPr>
              <a:t>youtu.be</a:t>
            </a:r>
            <a:r>
              <a:rPr lang="sv-SE" sz="1200" b="0" i="0" kern="1200" dirty="0">
                <a:solidFill>
                  <a:schemeClr val="tx1"/>
                </a:solidFill>
                <a:effectLst/>
                <a:latin typeface="+mn-lt"/>
                <a:ea typeface="+mn-ea"/>
                <a:cs typeface="+mn-cs"/>
              </a:rPr>
              <a:t> </a:t>
            </a:r>
          </a:p>
          <a:p>
            <a:pPr marL="457200" lvl="1" indent="0">
              <a:buFont typeface="Arial" panose="020B0604020202020204" pitchFamily="34" charset="0"/>
              <a:buNone/>
            </a:pPr>
            <a:endParaRPr lang="sv-SE" sz="1200" b="0" i="0" kern="1200" dirty="0">
              <a:solidFill>
                <a:schemeClr val="tx1"/>
              </a:solidFill>
              <a:effectLst/>
              <a:latin typeface="+mn-lt"/>
              <a:ea typeface="+mn-ea"/>
              <a:cs typeface="+mn-cs"/>
            </a:endParaRPr>
          </a:p>
          <a:p>
            <a:pPr marL="0" lvl="0" indent="0">
              <a:buFont typeface="Arial" panose="020B0604020202020204" pitchFamily="34" charset="0"/>
              <a:buNone/>
            </a:pPr>
            <a:r>
              <a:rPr lang="sv-SE" sz="1200" b="1" i="0" kern="1200" dirty="0" err="1">
                <a:solidFill>
                  <a:schemeClr val="tx1"/>
                </a:solidFill>
                <a:effectLst/>
                <a:latin typeface="+mn-lt"/>
                <a:ea typeface="+mn-ea"/>
                <a:cs typeface="+mn-cs"/>
              </a:rPr>
              <a:t>Innvoationsguiden.se</a:t>
            </a:r>
            <a:r>
              <a:rPr lang="sv-SE" sz="1200" b="1" i="0" kern="1200" dirty="0">
                <a:solidFill>
                  <a:schemeClr val="tx1"/>
                </a:solidFill>
                <a:effectLst/>
                <a:latin typeface="+mn-lt"/>
                <a:ea typeface="+mn-ea"/>
                <a:cs typeface="+mn-cs"/>
              </a:rPr>
              <a:t> (SKL)</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Innovationsguiden är ett metodverktyg för att utveckla innovativa lösningar i offentlig sektor.</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Metoderna utgår från användarens behov och upplevelser men lyfter också fram medarbetarnas och utförarnas perspektiv på utmaningarna.</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Metoderna fokuserar på att förstå och skapa empati för de som berörs av en utmaning.</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Genom att använda </a:t>
            </a:r>
            <a:r>
              <a:rPr lang="sv-SE" sz="1200" b="1" i="0" kern="1200" dirty="0">
                <a:solidFill>
                  <a:schemeClr val="tx1"/>
                </a:solidFill>
                <a:effectLst/>
                <a:latin typeface="+mn-lt"/>
                <a:ea typeface="+mn-ea"/>
                <a:cs typeface="+mn-cs"/>
              </a:rPr>
              <a:t>Innovationsguiden</a:t>
            </a:r>
            <a:r>
              <a:rPr lang="sv-SE" sz="1200" b="0" i="0" kern="1200" dirty="0">
                <a:solidFill>
                  <a:schemeClr val="tx1"/>
                </a:solidFill>
                <a:effectLst/>
                <a:latin typeface="+mn-lt"/>
                <a:ea typeface="+mn-ea"/>
                <a:cs typeface="+mn-cs"/>
              </a:rPr>
              <a:t> kommer ni få insikter om invånarnas verkliga behov, arbeta i en kreativ och engagerande process och tillsammans ta fram idéer och testa om de fungerar.</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Processen gör det lättare att fokusera på att lösa ”rätt” problem och sluta göra det som inte efterfrågas. Den skapar även goda förutsättningar för att era idéer ska bli verklighet och spridas.</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Länk: http://</a:t>
            </a:r>
            <a:r>
              <a:rPr lang="sv-SE" sz="1200" b="0" i="0" kern="1200" dirty="0" err="1">
                <a:solidFill>
                  <a:schemeClr val="tx1"/>
                </a:solidFill>
                <a:effectLst/>
                <a:latin typeface="+mn-lt"/>
                <a:ea typeface="+mn-ea"/>
                <a:cs typeface="+mn-cs"/>
              </a:rPr>
              <a:t>innovationsguiden.se</a:t>
            </a:r>
            <a:r>
              <a:rPr lang="sv-SE" sz="1200" b="0" i="0" kern="1200" dirty="0">
                <a:solidFill>
                  <a:schemeClr val="tx1"/>
                </a:solidFill>
                <a:effectLst/>
                <a:latin typeface="+mn-lt"/>
                <a:ea typeface="+mn-ea"/>
                <a:cs typeface="+mn-cs"/>
              </a:rPr>
              <a:t>/ </a:t>
            </a:r>
          </a:p>
          <a:p>
            <a:pPr marL="0" lvl="0" indent="0">
              <a:buFont typeface="Arial" panose="020B0604020202020204" pitchFamily="34" charset="0"/>
              <a:buNone/>
            </a:pPr>
            <a:endParaRPr lang="sv-SE" sz="1200" b="0" i="0" kern="1200" dirty="0">
              <a:solidFill>
                <a:schemeClr val="tx1"/>
              </a:solidFill>
              <a:effectLst/>
              <a:latin typeface="+mn-lt"/>
              <a:ea typeface="+mn-ea"/>
              <a:cs typeface="+mn-cs"/>
            </a:endParaRPr>
          </a:p>
          <a:p>
            <a:pPr marL="0" lvl="0" indent="0">
              <a:buFont typeface="Arial" panose="020B0604020202020204" pitchFamily="34" charset="0"/>
              <a:buNone/>
            </a:pPr>
            <a:r>
              <a:rPr lang="sv-SE" sz="1200" b="1" i="0" kern="1200" dirty="0" err="1">
                <a:solidFill>
                  <a:schemeClr val="tx1"/>
                </a:solidFill>
                <a:effectLst/>
                <a:latin typeface="+mn-lt"/>
                <a:ea typeface="+mn-ea"/>
                <a:cs typeface="+mn-cs"/>
              </a:rPr>
              <a:t>Deladigitalt.se</a:t>
            </a:r>
            <a:r>
              <a:rPr lang="sv-SE" sz="1200" b="1" i="0" kern="1200" dirty="0">
                <a:solidFill>
                  <a:schemeClr val="tx1"/>
                </a:solidFill>
                <a:effectLst/>
                <a:latin typeface="+mn-lt"/>
                <a:ea typeface="+mn-ea"/>
                <a:cs typeface="+mn-cs"/>
              </a:rPr>
              <a:t> (SKL)</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Dela Digitalt är en portal för samverkan, erfarenhetsutbyte, samfinansiering och gemensam verksamhetsutveckling inom offentlig sektor.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Alla som arbetar i kommuner, landsting, regioner och myndigheter har tillgång till sajten genom sin mejladress. Även privata utförare i ett offentligt uppdrag har tillgång.</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Tanken med Dela Digitalt är att vara en mötesplats för att dela och samverka på ett mer strukturerat och lättillgängligt sätt. Användningsområdena är flera:</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lätt att dela med sig</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enkelt att hitta vad och hur andra gjort</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få vetskap om vilka utvecklingsinitiativ som pågår och som går att delta i</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söka samverkanspartners för egna initiativ.</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Länkar:</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Om dela digitalt:</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https</a:t>
            </a:r>
            <a:r>
              <a:rPr lang="sv-SE" sz="1200" b="0" i="0" kern="1200" baseline="0" dirty="0">
                <a:solidFill>
                  <a:schemeClr val="tx1"/>
                </a:solidFill>
                <a:effectLst/>
                <a:latin typeface="+mn-lt"/>
                <a:ea typeface="+mn-ea"/>
                <a:cs typeface="+mn-cs"/>
              </a:rPr>
              <a:t>://</a:t>
            </a:r>
            <a:r>
              <a:rPr lang="sv-SE" sz="1200" b="0" i="0" kern="1200" baseline="0" dirty="0" err="1">
                <a:solidFill>
                  <a:schemeClr val="tx1"/>
                </a:solidFill>
                <a:effectLst/>
                <a:latin typeface="+mn-lt"/>
                <a:ea typeface="+mn-ea"/>
                <a:cs typeface="+mn-cs"/>
              </a:rPr>
              <a:t>skl.se</a:t>
            </a:r>
            <a:r>
              <a:rPr lang="sv-SE" sz="1200" b="0" i="0" kern="1200" baseline="0" dirty="0">
                <a:solidFill>
                  <a:schemeClr val="tx1"/>
                </a:solidFill>
                <a:effectLst/>
                <a:latin typeface="+mn-lt"/>
                <a:ea typeface="+mn-ea"/>
                <a:cs typeface="+mn-cs"/>
              </a:rPr>
              <a:t>/</a:t>
            </a:r>
            <a:r>
              <a:rPr lang="sv-SE" sz="1200" b="0" i="0" kern="1200" baseline="0" dirty="0" err="1">
                <a:solidFill>
                  <a:schemeClr val="tx1"/>
                </a:solidFill>
                <a:effectLst/>
                <a:latin typeface="+mn-lt"/>
                <a:ea typeface="+mn-ea"/>
                <a:cs typeface="+mn-cs"/>
              </a:rPr>
              <a:t>naringslivarbetedigitalisering</a:t>
            </a:r>
            <a:r>
              <a:rPr lang="sv-SE" sz="1200" b="0" i="0" kern="1200" baseline="0" dirty="0">
                <a:solidFill>
                  <a:schemeClr val="tx1"/>
                </a:solidFill>
                <a:effectLst/>
                <a:latin typeface="+mn-lt"/>
                <a:ea typeface="+mn-ea"/>
                <a:cs typeface="+mn-cs"/>
              </a:rPr>
              <a:t>/digitalisering/nationellsamverkanstyrning/deladigitalt.9823.html</a:t>
            </a:r>
          </a:p>
          <a:p>
            <a:pPr marL="628650" lvl="1" indent="-171450">
              <a:buFont typeface="Arial" panose="020B0604020202020204" pitchFamily="34" charset="0"/>
              <a:buChar char="•"/>
            </a:pPr>
            <a:r>
              <a:rPr lang="sv-SE" sz="1200" b="0" i="0" kern="1200" baseline="0" dirty="0">
                <a:solidFill>
                  <a:schemeClr val="tx1"/>
                </a:solidFill>
                <a:effectLst/>
                <a:latin typeface="+mn-lt"/>
                <a:ea typeface="+mn-ea"/>
                <a:cs typeface="+mn-cs"/>
              </a:rPr>
              <a:t>Film om dela digitalt: </a:t>
            </a:r>
            <a:r>
              <a:rPr lang="sv-SE" sz="1200" b="0" i="0" kern="1200" baseline="0" dirty="0" err="1">
                <a:solidFill>
                  <a:schemeClr val="tx1"/>
                </a:solidFill>
                <a:effectLst/>
                <a:latin typeface="+mn-lt"/>
                <a:ea typeface="+mn-ea"/>
                <a:cs typeface="+mn-cs"/>
              </a:rPr>
              <a:t>https</a:t>
            </a:r>
            <a:r>
              <a:rPr lang="sv-SE" sz="1200" b="0" i="0" kern="1200" baseline="0" dirty="0">
                <a:solidFill>
                  <a:schemeClr val="tx1"/>
                </a:solidFill>
                <a:effectLst/>
                <a:latin typeface="+mn-lt"/>
                <a:ea typeface="+mn-ea"/>
                <a:cs typeface="+mn-cs"/>
              </a:rPr>
              <a:t>://</a:t>
            </a:r>
            <a:r>
              <a:rPr lang="sv-SE" sz="1200" b="0" i="0" kern="1200" baseline="0" dirty="0" err="1">
                <a:solidFill>
                  <a:schemeClr val="tx1"/>
                </a:solidFill>
                <a:effectLst/>
                <a:latin typeface="+mn-lt"/>
                <a:ea typeface="+mn-ea"/>
                <a:cs typeface="+mn-cs"/>
              </a:rPr>
              <a:t>playskl.solidtango.com</a:t>
            </a:r>
            <a:r>
              <a:rPr lang="sv-SE" sz="1200" b="0" i="0" kern="1200" baseline="0" dirty="0">
                <a:solidFill>
                  <a:schemeClr val="tx1"/>
                </a:solidFill>
                <a:effectLst/>
                <a:latin typeface="+mn-lt"/>
                <a:ea typeface="+mn-ea"/>
                <a:cs typeface="+mn-cs"/>
              </a:rPr>
              <a:t>/</a:t>
            </a:r>
            <a:r>
              <a:rPr lang="sv-SE" sz="1200" b="0" i="0" kern="1200" baseline="0" dirty="0" err="1">
                <a:solidFill>
                  <a:schemeClr val="tx1"/>
                </a:solidFill>
                <a:effectLst/>
                <a:latin typeface="+mn-lt"/>
                <a:ea typeface="+mn-ea"/>
                <a:cs typeface="+mn-cs"/>
              </a:rPr>
              <a:t>widgets</a:t>
            </a:r>
            <a:r>
              <a:rPr lang="sv-SE" sz="1200" b="0" i="0" kern="1200" baseline="0" dirty="0">
                <a:solidFill>
                  <a:schemeClr val="tx1"/>
                </a:solidFill>
                <a:effectLst/>
                <a:latin typeface="+mn-lt"/>
                <a:ea typeface="+mn-ea"/>
                <a:cs typeface="+mn-cs"/>
              </a:rPr>
              <a:t>/</a:t>
            </a:r>
            <a:r>
              <a:rPr lang="sv-SE" sz="1200" b="0" i="0" kern="1200" baseline="0" dirty="0" err="1">
                <a:solidFill>
                  <a:schemeClr val="tx1"/>
                </a:solidFill>
                <a:effectLst/>
                <a:latin typeface="+mn-lt"/>
                <a:ea typeface="+mn-ea"/>
                <a:cs typeface="+mn-cs"/>
              </a:rPr>
              <a:t>embed</a:t>
            </a:r>
            <a:r>
              <a:rPr lang="sv-SE" sz="1200" b="0" i="0" kern="1200" baseline="0" dirty="0">
                <a:solidFill>
                  <a:schemeClr val="tx1"/>
                </a:solidFill>
                <a:effectLst/>
                <a:latin typeface="+mn-lt"/>
                <a:ea typeface="+mn-ea"/>
                <a:cs typeface="+mn-cs"/>
              </a:rPr>
              <a:t>/u2n8udv5?as=0&amp;auto_play=</a:t>
            </a:r>
            <a:r>
              <a:rPr lang="sv-SE" sz="1200" b="0" i="0" kern="1200" baseline="0" dirty="0" err="1">
                <a:solidFill>
                  <a:schemeClr val="tx1"/>
                </a:solidFill>
                <a:effectLst/>
                <a:latin typeface="+mn-lt"/>
                <a:ea typeface="+mn-ea"/>
                <a:cs typeface="+mn-cs"/>
              </a:rPr>
              <a:t>true&amp;s_referrer</a:t>
            </a:r>
            <a:r>
              <a:rPr lang="sv-SE" sz="1200" b="0" i="0" kern="1200" baseline="0" dirty="0">
                <a:solidFill>
                  <a:schemeClr val="tx1"/>
                </a:solidFill>
                <a:effectLst/>
                <a:latin typeface="+mn-lt"/>
                <a:ea typeface="+mn-ea"/>
                <a:cs typeface="+mn-cs"/>
              </a:rPr>
              <a:t>=https%253A%252F%252Fskl.se%252Fnaringslivarbetedigitalisering%252Fdigitalisering%252Fnationellsamverkanstyrning%252Fdeladigitalt.9823.html&amp;seek=</a:t>
            </a:r>
          </a:p>
          <a:p>
            <a:pPr marL="628650" lvl="1" indent="-171450">
              <a:buFont typeface="Arial" panose="020B0604020202020204" pitchFamily="34" charset="0"/>
              <a:buChar char="•"/>
            </a:pPr>
            <a:r>
              <a:rPr lang="sv-SE" sz="1200" b="0" i="0" kern="1200" baseline="0" dirty="0">
                <a:solidFill>
                  <a:schemeClr val="tx1"/>
                </a:solidFill>
                <a:effectLst/>
                <a:latin typeface="+mn-lt"/>
                <a:ea typeface="+mn-ea"/>
                <a:cs typeface="+mn-cs"/>
              </a:rPr>
              <a:t>Logga in på och använd dela digitalt: </a:t>
            </a:r>
            <a:r>
              <a:rPr lang="sv-SE" sz="1200" b="0" i="0" kern="1200" baseline="0" dirty="0" err="1">
                <a:solidFill>
                  <a:schemeClr val="tx1"/>
                </a:solidFill>
                <a:effectLst/>
                <a:latin typeface="+mn-lt"/>
                <a:ea typeface="+mn-ea"/>
                <a:cs typeface="+mn-cs"/>
              </a:rPr>
              <a:t>https</a:t>
            </a:r>
            <a:r>
              <a:rPr lang="sv-SE" sz="1200" b="0" i="0" kern="1200" baseline="0" dirty="0">
                <a:solidFill>
                  <a:schemeClr val="tx1"/>
                </a:solidFill>
                <a:effectLst/>
                <a:latin typeface="+mn-lt"/>
                <a:ea typeface="+mn-ea"/>
                <a:cs typeface="+mn-cs"/>
              </a:rPr>
              <a:t>://</a:t>
            </a:r>
            <a:r>
              <a:rPr lang="sv-SE" sz="1200" b="0" i="0" kern="1200" baseline="0" dirty="0" err="1">
                <a:solidFill>
                  <a:schemeClr val="tx1"/>
                </a:solidFill>
                <a:effectLst/>
                <a:latin typeface="+mn-lt"/>
                <a:ea typeface="+mn-ea"/>
                <a:cs typeface="+mn-cs"/>
              </a:rPr>
              <a:t>www.deladigitalt.se</a:t>
            </a:r>
            <a:r>
              <a:rPr lang="sv-SE" sz="1200" b="0" i="0" kern="1200" baseline="0" dirty="0">
                <a:solidFill>
                  <a:schemeClr val="tx1"/>
                </a:solidFill>
                <a:effectLst/>
                <a:latin typeface="+mn-lt"/>
                <a:ea typeface="+mn-ea"/>
                <a:cs typeface="+mn-cs"/>
              </a:rPr>
              <a:t>/sida/</a:t>
            </a:r>
            <a:r>
              <a:rPr lang="sv-SE" sz="1200" b="0" i="0" kern="1200" baseline="0" dirty="0" err="1">
                <a:solidFill>
                  <a:schemeClr val="tx1"/>
                </a:solidFill>
                <a:effectLst/>
                <a:latin typeface="+mn-lt"/>
                <a:ea typeface="+mn-ea"/>
                <a:cs typeface="+mn-cs"/>
              </a:rPr>
              <a:t>start#loggain</a:t>
            </a: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endParaRPr lang="sv-SE" dirty="0"/>
          </a:p>
          <a:p>
            <a:pPr marL="0" indent="0">
              <a:buFont typeface="Arial" panose="020B0604020202020204" pitchFamily="34" charset="0"/>
              <a:buNone/>
            </a:pPr>
            <a:r>
              <a:rPr lang="sv-SE" b="1" dirty="0"/>
              <a:t>KLASSA (SKL)</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Informationsklassning är en metod som hjälper verksamheten att välja rätt åtgärder som skyddar informationen.</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För att förenkla kommuners, landstings och regioners genomförande av informationsklassningen har SKL tagit fram verktyget KLASSA.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KLASSA består av tre delar - informationsklassning, handlingsplan och upphandlingskrav.</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En verksamhetsnära systemförvaltare gör tillsammans med systemägare, användare, informationssäkerhetssamordnare klassningen och får sedan ett förslag på handlingsplan.</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Länkar:</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Informationssida om KLASSA: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skl.se</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naringslivarbetedigitalisering</a:t>
            </a:r>
            <a:r>
              <a:rPr lang="sv-SE" sz="1200" b="0" i="0" kern="1200" dirty="0">
                <a:solidFill>
                  <a:schemeClr val="tx1"/>
                </a:solidFill>
                <a:effectLst/>
                <a:latin typeface="+mn-lt"/>
                <a:ea typeface="+mn-ea"/>
                <a:cs typeface="+mn-cs"/>
              </a:rPr>
              <a:t>/digitalisering/</a:t>
            </a:r>
            <a:r>
              <a:rPr lang="sv-SE" sz="1200" b="0" i="0" kern="1200" dirty="0" err="1">
                <a:solidFill>
                  <a:schemeClr val="tx1"/>
                </a:solidFill>
                <a:effectLst/>
                <a:latin typeface="+mn-lt"/>
                <a:ea typeface="+mn-ea"/>
                <a:cs typeface="+mn-cs"/>
              </a:rPr>
              <a:t>informationssakerhet</a:t>
            </a:r>
            <a:r>
              <a:rPr lang="sv-SE" sz="1200" b="0" i="0" kern="1200" dirty="0">
                <a:solidFill>
                  <a:schemeClr val="tx1"/>
                </a:solidFill>
                <a:effectLst/>
                <a:latin typeface="+mn-lt"/>
                <a:ea typeface="+mn-ea"/>
                <a:cs typeface="+mn-cs"/>
              </a:rPr>
              <a:t>/klassainformationsklassning.7558.html</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Länk till verktyget KLASSA: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://klassa-</a:t>
            </a:r>
            <a:r>
              <a:rPr lang="sv-SE" sz="1200" b="0" i="0" kern="1200" dirty="0" err="1">
                <a:solidFill>
                  <a:schemeClr val="tx1"/>
                </a:solidFill>
                <a:effectLst/>
                <a:latin typeface="+mn-lt"/>
                <a:ea typeface="+mn-ea"/>
                <a:cs typeface="+mn-cs"/>
              </a:rPr>
              <a:t>info.skl.se</a:t>
            </a:r>
            <a:r>
              <a:rPr lang="sv-SE" sz="1200" b="0" i="0" kern="1200" dirty="0">
                <a:solidFill>
                  <a:schemeClr val="tx1"/>
                </a:solidFill>
                <a:effectLst/>
                <a:latin typeface="+mn-lt"/>
                <a:ea typeface="+mn-ea"/>
                <a:cs typeface="+mn-cs"/>
              </a:rPr>
              <a:t>/page/start</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Film om KLASSA: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playskl.solidtango.com</a:t>
            </a:r>
            <a:r>
              <a:rPr lang="sv-SE" sz="1200" b="0" i="0" kern="1200" dirty="0">
                <a:solidFill>
                  <a:schemeClr val="tx1"/>
                </a:solidFill>
                <a:effectLst/>
                <a:latin typeface="+mn-lt"/>
                <a:ea typeface="+mn-ea"/>
                <a:cs typeface="+mn-cs"/>
              </a:rPr>
              <a:t>/video/sa-funkar-klassa </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sv-SE" sz="1200" b="1" i="0" kern="1200" dirty="0">
                <a:solidFill>
                  <a:schemeClr val="tx1"/>
                </a:solidFill>
                <a:effectLst/>
                <a:latin typeface="+mn-lt"/>
                <a:ea typeface="+mn-ea"/>
                <a:cs typeface="+mn-cs"/>
              </a:rPr>
              <a:t>Pascal (</a:t>
            </a:r>
            <a:r>
              <a:rPr lang="sv-SE" sz="1200" b="1" i="0" kern="1200" dirty="0" err="1">
                <a:solidFill>
                  <a:schemeClr val="tx1"/>
                </a:solidFill>
                <a:effectLst/>
                <a:latin typeface="+mn-lt"/>
                <a:ea typeface="+mn-ea"/>
                <a:cs typeface="+mn-cs"/>
              </a:rPr>
              <a:t>Inera</a:t>
            </a:r>
            <a:r>
              <a:rPr lang="sv-SE" sz="1200" b="1" i="0" kern="1200" dirty="0">
                <a:solidFill>
                  <a:schemeClr val="tx1"/>
                </a:solidFill>
                <a:effectLst/>
                <a:latin typeface="+mn-lt"/>
                <a:ea typeface="+mn-ea"/>
                <a:cs typeface="+mn-cs"/>
              </a:rPr>
              <a:t>)</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Pascal är en applikation för vårdpersonal att förskriva och beställa läkemedel och handelsvaror för patienter som får sina mediciner fördelade i påsar, så kallade dospatienter.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Det rör sig om cirka 200 000 patienter och alla vårdgivare inom landsting, region och kommuner samt privata vårdgivare, använder Pascal. Vårdgivaren kan också välja att bygga in Pascal i sina journalsystem.</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Utvecklingen av Pascal har skett i nära samarbete med vården och det används av sjuksköterskor, läkare och barnmorskor samt andra som ordinerar dospatienter.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Totalt är det cirka 70 000 användare inom hälso- och sjukvården.</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Länk: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www.inera.se</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tjanster</a:t>
            </a:r>
            <a:r>
              <a:rPr lang="sv-SE" sz="1200" b="0" i="0" kern="1200" dirty="0">
                <a:solidFill>
                  <a:schemeClr val="tx1"/>
                </a:solidFill>
                <a:effectLst/>
                <a:latin typeface="+mn-lt"/>
                <a:ea typeface="+mn-ea"/>
                <a:cs typeface="+mn-cs"/>
              </a:rPr>
              <a:t>/pascal/ </a:t>
            </a:r>
          </a:p>
          <a:p>
            <a:pPr marL="171450" indent="-171450">
              <a:buFont typeface="Arial" panose="020B0604020202020204" pitchFamily="34" charset="0"/>
              <a:buChar char="•"/>
            </a:pPr>
            <a:endParaRPr lang="sv-SE" dirty="0"/>
          </a:p>
          <a:p>
            <a:pPr marL="0" lvl="0" indent="0">
              <a:buFont typeface="Arial" panose="020B0604020202020204" pitchFamily="34" charset="0"/>
              <a:buNone/>
            </a:pPr>
            <a:r>
              <a:rPr lang="sv-SE" sz="1200" b="1" i="0" kern="1200" dirty="0">
                <a:solidFill>
                  <a:schemeClr val="tx1"/>
                </a:solidFill>
                <a:effectLst/>
                <a:latin typeface="+mn-lt"/>
                <a:ea typeface="+mn-ea"/>
                <a:cs typeface="+mn-cs"/>
              </a:rPr>
              <a:t>1177 Vårdguiden (</a:t>
            </a:r>
            <a:r>
              <a:rPr lang="sv-SE" sz="1200" b="1" i="0" kern="1200" dirty="0" err="1">
                <a:solidFill>
                  <a:schemeClr val="tx1"/>
                </a:solidFill>
                <a:effectLst/>
                <a:latin typeface="+mn-lt"/>
                <a:ea typeface="+mn-ea"/>
                <a:cs typeface="+mn-cs"/>
              </a:rPr>
              <a:t>Inera</a:t>
            </a:r>
            <a:r>
              <a:rPr lang="sv-SE" sz="1200" b="1" i="0" kern="1200" dirty="0">
                <a:solidFill>
                  <a:schemeClr val="tx1"/>
                </a:solidFill>
                <a:effectLst/>
                <a:latin typeface="+mn-lt"/>
                <a:ea typeface="+mn-ea"/>
                <a:cs typeface="+mn-cs"/>
              </a:rPr>
              <a:t>)</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1177 Vårdguidens e-tjänster möjliggör digital kommunikation mellan vårdgivare och invånare på ett säkert sätt.</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Invånaren kan göra sina vårdärenden och kontakta vården elektroniskt på tider som passar hen själv, till exempel boka tid, förnya recept och läsa sin journal.</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Länkar:</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Länk informationssida: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www.inera.se</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tjanster</a:t>
            </a:r>
            <a:r>
              <a:rPr lang="sv-SE" sz="1200" b="0" i="0" kern="1200" dirty="0">
                <a:solidFill>
                  <a:schemeClr val="tx1"/>
                </a:solidFill>
                <a:effectLst/>
                <a:latin typeface="+mn-lt"/>
                <a:ea typeface="+mn-ea"/>
                <a:cs typeface="+mn-cs"/>
              </a:rPr>
              <a:t>/1177-vardguidens-e-tjanster/ </a:t>
            </a:r>
          </a:p>
          <a:p>
            <a:pPr marL="628650" lvl="1" indent="-171450">
              <a:buFont typeface="Arial" panose="020B0604020202020204" pitchFamily="34" charset="0"/>
              <a:buChar char="•"/>
            </a:pPr>
            <a:r>
              <a:rPr lang="sv-SE" sz="1200" b="0" i="0" kern="1200" dirty="0">
                <a:solidFill>
                  <a:schemeClr val="tx1"/>
                </a:solidFill>
                <a:effectLst/>
                <a:latin typeface="+mn-lt"/>
                <a:ea typeface="+mn-ea"/>
                <a:cs typeface="+mn-cs"/>
              </a:rPr>
              <a:t>Länk</a:t>
            </a:r>
            <a:r>
              <a:rPr lang="sv-SE" sz="1200" b="0" i="0" kern="1200" baseline="0" dirty="0">
                <a:solidFill>
                  <a:schemeClr val="tx1"/>
                </a:solidFill>
                <a:effectLst/>
                <a:latin typeface="+mn-lt"/>
                <a:ea typeface="+mn-ea"/>
                <a:cs typeface="+mn-cs"/>
              </a:rPr>
              <a:t> till 1177: </a:t>
            </a:r>
            <a:r>
              <a:rPr lang="sv-SE" sz="1200" b="0" i="0" kern="1200" baseline="0" dirty="0" err="1">
                <a:solidFill>
                  <a:schemeClr val="tx1"/>
                </a:solidFill>
                <a:effectLst/>
                <a:latin typeface="+mn-lt"/>
                <a:ea typeface="+mn-ea"/>
                <a:cs typeface="+mn-cs"/>
              </a:rPr>
              <a:t>https</a:t>
            </a:r>
            <a:r>
              <a:rPr lang="sv-SE" sz="1200" b="0" i="0" kern="1200" baseline="0" dirty="0">
                <a:solidFill>
                  <a:schemeClr val="tx1"/>
                </a:solidFill>
                <a:effectLst/>
                <a:latin typeface="+mn-lt"/>
                <a:ea typeface="+mn-ea"/>
                <a:cs typeface="+mn-cs"/>
              </a:rPr>
              <a:t>://www.1177.se </a:t>
            </a:r>
          </a:p>
          <a:p>
            <a:pPr marL="171450" lvl="0" indent="-171450">
              <a:buFont typeface="Arial" panose="020B0604020202020204" pitchFamily="34" charset="0"/>
              <a:buChar char="•"/>
            </a:pPr>
            <a:endParaRPr lang="sv-SE" sz="1200" b="0" i="0" kern="1200" baseline="0" dirty="0">
              <a:solidFill>
                <a:schemeClr val="tx1"/>
              </a:solidFill>
              <a:effectLst/>
              <a:latin typeface="+mn-lt"/>
              <a:ea typeface="+mn-ea"/>
              <a:cs typeface="+mn-cs"/>
            </a:endParaRPr>
          </a:p>
          <a:p>
            <a:pPr marL="0" lvl="0" indent="0">
              <a:buFont typeface="Arial" panose="020B0604020202020204" pitchFamily="34" charset="0"/>
              <a:buNone/>
            </a:pPr>
            <a:r>
              <a:rPr lang="sv-SE" sz="1200" b="1" i="0" kern="1200" baseline="0" dirty="0">
                <a:solidFill>
                  <a:schemeClr val="tx1"/>
                </a:solidFill>
                <a:effectLst/>
                <a:latin typeface="+mn-lt"/>
                <a:ea typeface="+mn-ea"/>
                <a:cs typeface="+mn-cs"/>
              </a:rPr>
              <a:t>Ramavtal för videokonferenslösningar (</a:t>
            </a:r>
            <a:r>
              <a:rPr lang="sv-SE" sz="1200" b="1" i="0" kern="1200" baseline="0" dirty="0" err="1">
                <a:solidFill>
                  <a:schemeClr val="tx1"/>
                </a:solidFill>
                <a:effectLst/>
                <a:latin typeface="+mn-lt"/>
                <a:ea typeface="+mn-ea"/>
                <a:cs typeface="+mn-cs"/>
              </a:rPr>
              <a:t>Kommentus</a:t>
            </a:r>
            <a:r>
              <a:rPr lang="sv-SE" sz="1200" b="1" i="0" kern="1200" baseline="0" dirty="0">
                <a:solidFill>
                  <a:schemeClr val="tx1"/>
                </a:solidFill>
                <a:effectLst/>
                <a:latin typeface="+mn-lt"/>
                <a:ea typeface="+mn-ea"/>
                <a:cs typeface="+mn-cs"/>
              </a:rPr>
              <a:t>)</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Avtalet ger möjlighet att avropa kompletta lösningar (s k </a:t>
            </a:r>
            <a:r>
              <a:rPr lang="sv-SE" sz="1200" b="0" i="0" kern="1200" dirty="0" err="1">
                <a:solidFill>
                  <a:schemeClr val="tx1"/>
                </a:solidFill>
                <a:effectLst/>
                <a:latin typeface="+mn-lt"/>
                <a:ea typeface="+mn-ea"/>
                <a:cs typeface="+mn-cs"/>
              </a:rPr>
              <a:t>typrum</a:t>
            </a:r>
            <a:r>
              <a:rPr lang="sv-SE" sz="1200" b="0" i="0" kern="1200" dirty="0">
                <a:solidFill>
                  <a:schemeClr val="tx1"/>
                </a:solidFill>
                <a:effectLst/>
                <a:latin typeface="+mn-lt"/>
                <a:ea typeface="+mn-ea"/>
                <a:cs typeface="+mn-cs"/>
              </a:rPr>
              <a:t>) av produkter för ljud och bild som t ex skärmar, projektorer eller ljudanläggningar.</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Produkterna kan användas i befintliga eller nya mötes- och konferensrum, utbildnings- och hörsalar, vård- och telemedicinska rum. </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Länk: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www.sklkommentus.se</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inkopscentral</a:t>
            </a:r>
            <a:r>
              <a:rPr lang="sv-SE" sz="1200" b="0" i="0" kern="1200" dirty="0">
                <a:solidFill>
                  <a:schemeClr val="tx1"/>
                </a:solidFill>
                <a:effectLst/>
                <a:latin typeface="+mn-lt"/>
                <a:ea typeface="+mn-ea"/>
                <a:cs typeface="+mn-cs"/>
              </a:rPr>
              <a:t>/ramavtal/it-varor-och-</a:t>
            </a:r>
            <a:r>
              <a:rPr lang="sv-SE" sz="1200" b="0" i="0" kern="1200" dirty="0" err="1">
                <a:solidFill>
                  <a:schemeClr val="tx1"/>
                </a:solidFill>
                <a:effectLst/>
                <a:latin typeface="+mn-lt"/>
                <a:ea typeface="+mn-ea"/>
                <a:cs typeface="+mn-cs"/>
              </a:rPr>
              <a:t>tillhorande</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tjanster</a:t>
            </a:r>
            <a:r>
              <a:rPr lang="sv-SE" sz="1200" b="0" i="0" kern="1200" dirty="0">
                <a:solidFill>
                  <a:schemeClr val="tx1"/>
                </a:solidFill>
                <a:effectLst/>
                <a:latin typeface="+mn-lt"/>
                <a:ea typeface="+mn-ea"/>
                <a:cs typeface="+mn-cs"/>
              </a:rPr>
              <a:t>/videokonferenslosningar-produkter-och-tjanster-2013/ </a:t>
            </a:r>
          </a:p>
          <a:p>
            <a:pPr marL="0" lvl="0" indent="0">
              <a:buFont typeface="Arial" panose="020B0604020202020204" pitchFamily="34" charset="0"/>
              <a:buNone/>
            </a:pPr>
            <a:endParaRPr lang="sv-SE" sz="1200" b="0" i="0" kern="1200" baseline="0" dirty="0">
              <a:solidFill>
                <a:schemeClr val="tx1"/>
              </a:solidFill>
              <a:effectLst/>
              <a:latin typeface="+mn-lt"/>
              <a:ea typeface="+mn-ea"/>
              <a:cs typeface="+mn-cs"/>
            </a:endParaRPr>
          </a:p>
          <a:p>
            <a:pPr marL="0" lvl="0" indent="0">
              <a:buFont typeface="Arial" panose="020B0604020202020204" pitchFamily="34" charset="0"/>
              <a:buNone/>
            </a:pPr>
            <a:r>
              <a:rPr lang="sv-SE" sz="1200" b="1" i="0" kern="1200" baseline="0" dirty="0">
                <a:solidFill>
                  <a:schemeClr val="tx1"/>
                </a:solidFill>
                <a:effectLst/>
                <a:latin typeface="+mn-lt"/>
                <a:ea typeface="+mn-ea"/>
                <a:cs typeface="+mn-cs"/>
              </a:rPr>
              <a:t>Trygghetslarm (</a:t>
            </a:r>
            <a:r>
              <a:rPr lang="sv-SE" sz="1200" b="1" i="0" kern="1200" baseline="0" dirty="0" err="1">
                <a:solidFill>
                  <a:schemeClr val="tx1"/>
                </a:solidFill>
                <a:effectLst/>
                <a:latin typeface="+mn-lt"/>
                <a:ea typeface="+mn-ea"/>
                <a:cs typeface="+mn-cs"/>
              </a:rPr>
              <a:t>Kommentus</a:t>
            </a:r>
            <a:r>
              <a:rPr lang="sv-SE" sz="1200" b="1" i="0" kern="1200" baseline="0" dirty="0">
                <a:solidFill>
                  <a:schemeClr val="tx1"/>
                </a:solidFill>
                <a:effectLst/>
                <a:latin typeface="+mn-lt"/>
                <a:ea typeface="+mn-ea"/>
                <a:cs typeface="+mn-cs"/>
              </a:rPr>
              <a:t>)</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Ramavtalet möjliggör att äldre och funktionsnedsatta kan bo kvar hemma, utan att tumma på säkerheten.</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Syftet med Trygghetslarm och larmmottagning 2015 är att driva övergången från analog teknik till digital kommunikation framåt och göra larmsystemen mer tillförlitliga.</a:t>
            </a:r>
          </a:p>
          <a:p>
            <a:pPr marL="171450" lvl="0" indent="-171450">
              <a:buFont typeface="Arial" panose="020B0604020202020204" pitchFamily="34" charset="0"/>
              <a:buChar char="•"/>
            </a:pPr>
            <a:r>
              <a:rPr lang="sv-SE" sz="1200" b="0" i="0" kern="1200" dirty="0">
                <a:solidFill>
                  <a:schemeClr val="tx1"/>
                </a:solidFill>
                <a:effectLst/>
                <a:latin typeface="+mn-lt"/>
                <a:ea typeface="+mn-ea"/>
                <a:cs typeface="+mn-cs"/>
              </a:rPr>
              <a:t>På så sätt ökar tryggheten för såväl brukare, anhöriga som vårdpersonal.</a:t>
            </a:r>
          </a:p>
          <a:p>
            <a:pPr marL="171450" lvl="0" indent="-171450">
              <a:buFont typeface="Arial" panose="020B0604020202020204" pitchFamily="34" charset="0"/>
              <a:buChar char="•"/>
            </a:pPr>
            <a:r>
              <a:rPr lang="sv-SE" sz="1200" b="0" i="0" kern="1200" baseline="0" dirty="0">
                <a:solidFill>
                  <a:schemeClr val="tx1"/>
                </a:solidFill>
                <a:effectLst/>
                <a:latin typeface="+mn-lt"/>
                <a:ea typeface="+mn-ea"/>
                <a:cs typeface="+mn-cs"/>
              </a:rPr>
              <a:t>Länk: </a:t>
            </a:r>
            <a:r>
              <a:rPr lang="sv-SE" sz="1200" b="0" i="0" kern="1200" baseline="0" dirty="0" err="1">
                <a:solidFill>
                  <a:schemeClr val="tx1"/>
                </a:solidFill>
                <a:effectLst/>
                <a:latin typeface="+mn-lt"/>
                <a:ea typeface="+mn-ea"/>
                <a:cs typeface="+mn-cs"/>
              </a:rPr>
              <a:t>https</a:t>
            </a:r>
            <a:r>
              <a:rPr lang="sv-SE" sz="1200" b="0" i="0" kern="1200" baseline="0" dirty="0">
                <a:solidFill>
                  <a:schemeClr val="tx1"/>
                </a:solidFill>
                <a:effectLst/>
                <a:latin typeface="+mn-lt"/>
                <a:ea typeface="+mn-ea"/>
                <a:cs typeface="+mn-cs"/>
              </a:rPr>
              <a:t>://</a:t>
            </a:r>
            <a:r>
              <a:rPr lang="sv-SE" sz="1200" b="0" i="0" kern="1200" baseline="0" dirty="0" err="1">
                <a:solidFill>
                  <a:schemeClr val="tx1"/>
                </a:solidFill>
                <a:effectLst/>
                <a:latin typeface="+mn-lt"/>
                <a:ea typeface="+mn-ea"/>
                <a:cs typeface="+mn-cs"/>
              </a:rPr>
              <a:t>www.sklkommentus.se</a:t>
            </a:r>
            <a:r>
              <a:rPr lang="sv-SE" sz="1200" b="0" i="0" kern="1200" baseline="0" dirty="0">
                <a:solidFill>
                  <a:schemeClr val="tx1"/>
                </a:solidFill>
                <a:effectLst/>
                <a:latin typeface="+mn-lt"/>
                <a:ea typeface="+mn-ea"/>
                <a:cs typeface="+mn-cs"/>
              </a:rPr>
              <a:t>/</a:t>
            </a:r>
            <a:r>
              <a:rPr lang="sv-SE" sz="1200" b="0" i="0" kern="1200" baseline="0" dirty="0" err="1">
                <a:solidFill>
                  <a:schemeClr val="tx1"/>
                </a:solidFill>
                <a:effectLst/>
                <a:latin typeface="+mn-lt"/>
                <a:ea typeface="+mn-ea"/>
                <a:cs typeface="+mn-cs"/>
              </a:rPr>
              <a:t>inkopscentral</a:t>
            </a:r>
            <a:r>
              <a:rPr lang="sv-SE" sz="1200" b="0" i="0" kern="1200" baseline="0" dirty="0">
                <a:solidFill>
                  <a:schemeClr val="tx1"/>
                </a:solidFill>
                <a:effectLst/>
                <a:latin typeface="+mn-lt"/>
                <a:ea typeface="+mn-ea"/>
                <a:cs typeface="+mn-cs"/>
              </a:rPr>
              <a:t>/ramavtal/digitalisering1/</a:t>
            </a:r>
            <a:r>
              <a:rPr lang="sv-SE" sz="1200" b="0" i="0" kern="1200" baseline="0" dirty="0" err="1">
                <a:solidFill>
                  <a:schemeClr val="tx1"/>
                </a:solidFill>
                <a:effectLst/>
                <a:latin typeface="+mn-lt"/>
                <a:ea typeface="+mn-ea"/>
                <a:cs typeface="+mn-cs"/>
              </a:rPr>
              <a:t>valfardsteknologi</a:t>
            </a:r>
            <a:r>
              <a:rPr lang="sv-SE" sz="1200" b="0" i="0" kern="1200" baseline="0" dirty="0">
                <a:solidFill>
                  <a:schemeClr val="tx1"/>
                </a:solidFill>
                <a:effectLst/>
                <a:latin typeface="+mn-lt"/>
                <a:ea typeface="+mn-ea"/>
                <a:cs typeface="+mn-cs"/>
              </a:rPr>
              <a:t>/trygghetslarm-och-larmmottagning/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00554-958D-4D6E-8318-089ADFF6CE7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70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EE2C4-5080-9E4F-8A4C-F990423F35B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0268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8" name="Rektangel 7"/>
          <p:cNvSpPr/>
          <p:nvPr/>
        </p:nvSpPr>
        <p:spPr>
          <a:xfrm>
            <a:off x="-10633" y="1076803"/>
            <a:ext cx="54000" cy="52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p:nvPr>
        </p:nvSpPr>
        <p:spPr>
          <a:xfrm>
            <a:off x="696433" y="1822069"/>
            <a:ext cx="7745818" cy="953029"/>
          </a:xfrm>
        </p:spPr>
        <p:txBody>
          <a:bodyPr lIns="0">
            <a:noAutofit/>
          </a:bodyPr>
          <a:lstStyle>
            <a:lvl1pPr>
              <a:defRPr sz="4800">
                <a:solidFill>
                  <a:schemeClr val="tx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713985" y="2858723"/>
            <a:ext cx="7728266" cy="1752600"/>
          </a:xfrm>
        </p:spPr>
        <p:txBody>
          <a:bodyPr/>
          <a:lstStyle>
            <a:lvl1pPr marL="0" indent="0" algn="l">
              <a:buNone/>
              <a:defRPr i="1">
                <a:solidFill>
                  <a:srgbClr val="829C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pic>
        <p:nvPicPr>
          <p:cNvPr id="10" name="Bildobjekt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7" y="6519003"/>
            <a:ext cx="1966480" cy="169200"/>
          </a:xfrm>
          <a:prstGeom prst="rect">
            <a:avLst/>
          </a:prstGeom>
        </p:spPr>
      </p:pic>
    </p:spTree>
    <p:extLst>
      <p:ext uri="{BB962C8B-B14F-4D97-AF65-F5344CB8AC3E}">
        <p14:creationId xmlns:p14="http://schemas.microsoft.com/office/powerpoint/2010/main" val="149401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ktangel 4"/>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269702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Tacksida">
    <p:spTree>
      <p:nvGrpSpPr>
        <p:cNvPr id="1" name=""/>
        <p:cNvGrpSpPr/>
        <p:nvPr/>
      </p:nvGrpSpPr>
      <p:grpSpPr>
        <a:xfrm>
          <a:off x="0" y="0"/>
          <a:ext cx="0" cy="0"/>
          <a:chOff x="0" y="0"/>
          <a:chExt cx="0" cy="0"/>
        </a:xfrm>
      </p:grpSpPr>
      <p:sp>
        <p:nvSpPr>
          <p:cNvPr id="10" name="Rektangel 9"/>
          <p:cNvSpPr/>
          <p:nvPr/>
        </p:nvSpPr>
        <p:spPr>
          <a:xfrm>
            <a:off x="-10633" y="1076805"/>
            <a:ext cx="9165266" cy="5246687"/>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611560" y="1586268"/>
            <a:ext cx="3672408" cy="830997"/>
          </a:xfrm>
          <a:prstGeom prst="rect">
            <a:avLst/>
          </a:prstGeom>
          <a:noFill/>
        </p:spPr>
        <p:txBody>
          <a:bodyPr wrap="square" rtlCol="0">
            <a:spAutoFit/>
          </a:bodyPr>
          <a:lstStyle/>
          <a:p>
            <a:r>
              <a:rPr lang="sv-SE" sz="4800" dirty="0" smtClean="0">
                <a:solidFill>
                  <a:srgbClr val="6D8D9F"/>
                </a:solidFill>
              </a:rPr>
              <a:t>Tack!</a:t>
            </a:r>
            <a:endParaRPr lang="sv-SE" sz="4800" dirty="0">
              <a:solidFill>
                <a:srgbClr val="6D8D9F"/>
              </a:solidFill>
            </a:endParaRPr>
          </a:p>
        </p:txBody>
      </p:sp>
      <p:sp>
        <p:nvSpPr>
          <p:cNvPr id="9" name="textruta 8"/>
          <p:cNvSpPr txBox="1"/>
          <p:nvPr/>
        </p:nvSpPr>
        <p:spPr>
          <a:xfrm>
            <a:off x="623134" y="2319404"/>
            <a:ext cx="4596938" cy="400110"/>
          </a:xfrm>
          <a:prstGeom prst="rect">
            <a:avLst/>
          </a:prstGeom>
          <a:noFill/>
        </p:spPr>
        <p:txBody>
          <a:bodyPr wrap="square" rtlCol="0">
            <a:spAutoFit/>
          </a:bodyPr>
          <a:lstStyle/>
          <a:p>
            <a:r>
              <a:rPr lang="sv-SE" sz="2000" dirty="0" smtClean="0">
                <a:solidFill>
                  <a:schemeClr val="accent1"/>
                </a:solidFill>
              </a:rPr>
              <a:t>www.sklkommentus.se/inkopscentral</a:t>
            </a:r>
            <a:endParaRPr lang="sv-SE" sz="2000" dirty="0">
              <a:solidFill>
                <a:schemeClr val="accent1"/>
              </a:solidFill>
            </a:endParaRPr>
          </a:p>
        </p:txBody>
      </p:sp>
      <p:sp>
        <p:nvSpPr>
          <p:cNvPr id="11" name="Rektangel 10"/>
          <p:cNvSpPr/>
          <p:nvPr/>
        </p:nvSpPr>
        <p:spPr>
          <a:xfrm>
            <a:off x="-10633" y="1076803"/>
            <a:ext cx="54000" cy="52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7" y="6519003"/>
            <a:ext cx="1966480" cy="169200"/>
          </a:xfrm>
          <a:prstGeom prst="rect">
            <a:avLst/>
          </a:prstGeom>
        </p:spPr>
      </p:pic>
    </p:spTree>
    <p:extLst>
      <p:ext uri="{BB962C8B-B14F-4D97-AF65-F5344CB8AC3E}">
        <p14:creationId xmlns:p14="http://schemas.microsoft.com/office/powerpoint/2010/main" val="875410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99500" y="2746800"/>
            <a:ext cx="7206300" cy="1965600"/>
          </a:xfrm>
        </p:spPr>
        <p:txBody>
          <a:bodyPr anchor="t">
            <a:noAutofit/>
          </a:bodyPr>
          <a:lstStyle>
            <a:lvl1pPr algn="ctr">
              <a:defRPr sz="3300"/>
            </a:lvl1pPr>
          </a:lstStyle>
          <a:p>
            <a:r>
              <a:rPr lang="sv-SE" smtClean="0"/>
              <a:t>Klicka här för att ändra format</a:t>
            </a:r>
            <a:endParaRPr lang="sv-SE" dirty="0"/>
          </a:p>
        </p:txBody>
      </p:sp>
      <p:sp>
        <p:nvSpPr>
          <p:cNvPr id="3" name="Underrubrik 2"/>
          <p:cNvSpPr>
            <a:spLocks noGrp="1"/>
          </p:cNvSpPr>
          <p:nvPr>
            <p:ph type="subTitle" idx="1"/>
          </p:nvPr>
        </p:nvSpPr>
        <p:spPr>
          <a:xfrm>
            <a:off x="499500" y="4809600"/>
            <a:ext cx="7206300" cy="1425600"/>
          </a:xfrm>
        </p:spPr>
        <p:txBody>
          <a:bodyPr>
            <a:no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smtClean="0"/>
              <a:t>Klicka här för att ändra format på underrubrik i bakgrunden</a:t>
            </a:r>
            <a:endParaRPr lang="sv-SE" dirty="0"/>
          </a:p>
        </p:txBody>
      </p:sp>
    </p:spTree>
    <p:extLst>
      <p:ext uri="{BB962C8B-B14F-4D97-AF65-F5344CB8AC3E}">
        <p14:creationId xmlns:p14="http://schemas.microsoft.com/office/powerpoint/2010/main" val="2924659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8"/>
            <a:ext cx="9144449" cy="6151286"/>
          </a:xfrm>
          <a:prstGeom prst="rect">
            <a:avLst/>
          </a:prstGeom>
        </p:spPr>
        <p:txBody>
          <a:bodyPr/>
          <a:lstStyle>
            <a:lvl1pPr marL="22622" indent="0">
              <a:buNone/>
              <a:defRPr/>
            </a:lvl1pPr>
          </a:lstStyle>
          <a:p>
            <a:r>
              <a:rPr lang="sv-SE" dirty="0"/>
              <a:t> </a:t>
            </a:r>
          </a:p>
        </p:txBody>
      </p:sp>
      <p:sp>
        <p:nvSpPr>
          <p:cNvPr id="2" name="Rubrik 1"/>
          <p:cNvSpPr>
            <a:spLocks noGrp="1"/>
          </p:cNvSpPr>
          <p:nvPr>
            <p:ph type="ctrTitle"/>
          </p:nvPr>
        </p:nvSpPr>
        <p:spPr>
          <a:xfrm>
            <a:off x="968850" y="1889550"/>
            <a:ext cx="7206300" cy="1310850"/>
          </a:xfrm>
        </p:spPr>
        <p:txBody>
          <a:bodyPr anchor="t">
            <a:noAutofit/>
          </a:bodyPr>
          <a:lstStyle>
            <a:lvl1pPr algn="ctr">
              <a:defRPr sz="4050">
                <a:solidFill>
                  <a:schemeClr val="tx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2199046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210059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90317" y="1635176"/>
            <a:ext cx="7206300" cy="1965600"/>
          </a:xfrm>
        </p:spPr>
        <p:txBody>
          <a:bodyPr anchor="t">
            <a:noAutofit/>
          </a:bodyPr>
          <a:lstStyle>
            <a:lvl1pPr algn="ctr">
              <a:defRPr sz="405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990317" y="3698502"/>
            <a:ext cx="7206300" cy="1427163"/>
          </a:xfrm>
        </p:spPr>
        <p:txBody>
          <a:bodyPr>
            <a:noAutofit/>
          </a:bodyPr>
          <a:lstStyle>
            <a:lvl1pPr marL="0" indent="0" algn="ctr">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smtClean="0"/>
              <a:t>Klicka här för att ändra format på bakgrundstexten</a:t>
            </a:r>
          </a:p>
        </p:txBody>
      </p:sp>
    </p:spTree>
    <p:extLst>
      <p:ext uri="{BB962C8B-B14F-4D97-AF65-F5344CB8AC3E}">
        <p14:creationId xmlns:p14="http://schemas.microsoft.com/office/powerpoint/2010/main" val="1036175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99500" y="2494800"/>
            <a:ext cx="353700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164244" y="2494800"/>
            <a:ext cx="353700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4055960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498176" y="874602"/>
            <a:ext cx="3995244"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99500" y="2494800"/>
            <a:ext cx="399392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572000" y="874602"/>
            <a:ext cx="3129244" cy="536059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365499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99500" y="875016"/>
            <a:ext cx="72063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499501" y="2162175"/>
            <a:ext cx="35370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9500" y="2845951"/>
            <a:ext cx="3537000" cy="3391337"/>
          </a:xfrm>
        </p:spPr>
        <p:txBody>
          <a:bodyPr>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163400" y="2162175"/>
            <a:ext cx="35424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163400" y="2847600"/>
            <a:ext cx="3537000" cy="3391200"/>
          </a:xfrm>
        </p:spPr>
        <p:txBody>
          <a:bodyPr>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833268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35588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Rubrikbild Inköpscentral">
    <p:spTree>
      <p:nvGrpSpPr>
        <p:cNvPr id="1" name=""/>
        <p:cNvGrpSpPr/>
        <p:nvPr/>
      </p:nvGrpSpPr>
      <p:grpSpPr>
        <a:xfrm>
          <a:off x="0" y="0"/>
          <a:ext cx="0" cy="0"/>
          <a:chOff x="0" y="0"/>
          <a:chExt cx="0" cy="0"/>
        </a:xfrm>
      </p:grpSpPr>
      <p:pic>
        <p:nvPicPr>
          <p:cNvPr id="9" name="Bildobjekt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0" y="1087439"/>
            <a:ext cx="9144000" cy="5241080"/>
          </a:xfrm>
          <a:prstGeom prst="rect">
            <a:avLst/>
          </a:prstGeom>
        </p:spPr>
      </p:pic>
      <p:sp>
        <p:nvSpPr>
          <p:cNvPr id="11" name="Rektangel 10"/>
          <p:cNvSpPr/>
          <p:nvPr/>
        </p:nvSpPr>
        <p:spPr>
          <a:xfrm>
            <a:off x="-1249" y="1084635"/>
            <a:ext cx="9148748" cy="52628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p:nvSpPr>
        <p:spPr>
          <a:xfrm>
            <a:off x="-10633" y="1076803"/>
            <a:ext cx="54000" cy="52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Underrubrik 2"/>
          <p:cNvSpPr>
            <a:spLocks noGrp="1"/>
          </p:cNvSpPr>
          <p:nvPr>
            <p:ph type="subTitle" idx="1"/>
          </p:nvPr>
        </p:nvSpPr>
        <p:spPr>
          <a:xfrm>
            <a:off x="713985" y="2858723"/>
            <a:ext cx="7728266" cy="1752600"/>
          </a:xfrm>
        </p:spPr>
        <p:txBody>
          <a:bodyPr/>
          <a:lstStyle>
            <a:lvl1pPr marL="0" indent="0" algn="l">
              <a:buNone/>
              <a:defRPr i="1">
                <a:solidFill>
                  <a:srgbClr val="829C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pic>
        <p:nvPicPr>
          <p:cNvPr id="10" name="Bildobjekt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467" y="6519003"/>
            <a:ext cx="1966480" cy="169200"/>
          </a:xfrm>
          <a:prstGeom prst="rect">
            <a:avLst/>
          </a:prstGeom>
        </p:spPr>
      </p:pic>
      <p:sp>
        <p:nvSpPr>
          <p:cNvPr id="16" name="textruta 15"/>
          <p:cNvSpPr txBox="1"/>
          <p:nvPr/>
        </p:nvSpPr>
        <p:spPr>
          <a:xfrm>
            <a:off x="715467" y="1938079"/>
            <a:ext cx="8280920" cy="784830"/>
          </a:xfrm>
          <a:prstGeom prst="rect">
            <a:avLst/>
          </a:prstGeom>
          <a:noFill/>
        </p:spPr>
        <p:txBody>
          <a:bodyPr wrap="square" lIns="0" tIns="0" rtlCol="0">
            <a:spAutoFit/>
          </a:bodyPr>
          <a:lstStyle/>
          <a:p>
            <a:r>
              <a:rPr lang="sv-SE" sz="4800" dirty="0" smtClean="0">
                <a:latin typeface="+mj-lt"/>
              </a:rPr>
              <a:t>SKL</a:t>
            </a:r>
            <a:r>
              <a:rPr lang="sv-SE" sz="4800" baseline="0" dirty="0" smtClean="0">
                <a:latin typeface="+mj-lt"/>
              </a:rPr>
              <a:t> Kommentus Inköpscentral</a:t>
            </a:r>
            <a:endParaRPr lang="sv-SE" sz="4800" dirty="0">
              <a:latin typeface="+mj-lt"/>
            </a:endParaRPr>
          </a:p>
        </p:txBody>
      </p:sp>
    </p:spTree>
    <p:extLst>
      <p:ext uri="{BB962C8B-B14F-4D97-AF65-F5344CB8AC3E}">
        <p14:creationId xmlns:p14="http://schemas.microsoft.com/office/powerpoint/2010/main" val="1656644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535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716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99500" y="2746800"/>
            <a:ext cx="7206300" cy="1965600"/>
          </a:xfrm>
        </p:spPr>
        <p:txBody>
          <a:bodyPr anchor="t">
            <a:noAutofit/>
          </a:bodyPr>
          <a:lstStyle>
            <a:lvl1pPr algn="ctr">
              <a:defRPr sz="3300"/>
            </a:lvl1pPr>
          </a:lstStyle>
          <a:p>
            <a:r>
              <a:rPr lang="sv-SE" smtClean="0"/>
              <a:t>Klicka här för att ändra format</a:t>
            </a:r>
            <a:endParaRPr lang="sv-SE" dirty="0"/>
          </a:p>
        </p:txBody>
      </p:sp>
      <p:sp>
        <p:nvSpPr>
          <p:cNvPr id="3" name="Underrubrik 2"/>
          <p:cNvSpPr>
            <a:spLocks noGrp="1"/>
          </p:cNvSpPr>
          <p:nvPr>
            <p:ph type="subTitle" idx="1"/>
          </p:nvPr>
        </p:nvSpPr>
        <p:spPr>
          <a:xfrm>
            <a:off x="499500" y="4809600"/>
            <a:ext cx="7206300" cy="1425600"/>
          </a:xfrm>
        </p:spPr>
        <p:txBody>
          <a:bodyPr>
            <a:no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smtClean="0"/>
              <a:t>Klicka här för att ändra format på underrubrik i bakgrunden</a:t>
            </a:r>
            <a:endParaRPr lang="sv-SE" dirty="0"/>
          </a:p>
        </p:txBody>
      </p:sp>
    </p:spTree>
    <p:extLst>
      <p:ext uri="{BB962C8B-B14F-4D97-AF65-F5344CB8AC3E}">
        <p14:creationId xmlns:p14="http://schemas.microsoft.com/office/powerpoint/2010/main" val="284418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8"/>
            <a:ext cx="9144449" cy="6151286"/>
          </a:xfrm>
          <a:prstGeom prst="rect">
            <a:avLst/>
          </a:prstGeom>
        </p:spPr>
        <p:txBody>
          <a:bodyPr/>
          <a:lstStyle>
            <a:lvl1pPr marL="22622" indent="0">
              <a:buNone/>
              <a:defRPr/>
            </a:lvl1pPr>
          </a:lstStyle>
          <a:p>
            <a:r>
              <a:rPr lang="sv-SE" dirty="0"/>
              <a:t> </a:t>
            </a:r>
          </a:p>
        </p:txBody>
      </p:sp>
      <p:sp>
        <p:nvSpPr>
          <p:cNvPr id="2" name="Rubrik 1"/>
          <p:cNvSpPr>
            <a:spLocks noGrp="1"/>
          </p:cNvSpPr>
          <p:nvPr>
            <p:ph type="ctrTitle"/>
          </p:nvPr>
        </p:nvSpPr>
        <p:spPr>
          <a:xfrm>
            <a:off x="968850" y="1889550"/>
            <a:ext cx="7206300" cy="1310850"/>
          </a:xfrm>
        </p:spPr>
        <p:txBody>
          <a:bodyPr anchor="t">
            <a:noAutofit/>
          </a:bodyPr>
          <a:lstStyle>
            <a:lvl1pPr algn="ctr">
              <a:defRPr sz="4050">
                <a:solidFill>
                  <a:schemeClr val="tx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55827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56784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90317" y="1635176"/>
            <a:ext cx="7206300" cy="1965600"/>
          </a:xfrm>
        </p:spPr>
        <p:txBody>
          <a:bodyPr anchor="t">
            <a:noAutofit/>
          </a:bodyPr>
          <a:lstStyle>
            <a:lvl1pPr algn="ctr">
              <a:defRPr sz="405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990317" y="3698502"/>
            <a:ext cx="7206300" cy="1427163"/>
          </a:xfrm>
        </p:spPr>
        <p:txBody>
          <a:bodyPr>
            <a:noAutofit/>
          </a:bodyPr>
          <a:lstStyle>
            <a:lvl1pPr marL="0" indent="0" algn="ctr">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smtClean="0"/>
              <a:t>Klicka här för att ändra format på bakgrundstexten</a:t>
            </a:r>
          </a:p>
        </p:txBody>
      </p:sp>
    </p:spTree>
    <p:extLst>
      <p:ext uri="{BB962C8B-B14F-4D97-AF65-F5344CB8AC3E}">
        <p14:creationId xmlns:p14="http://schemas.microsoft.com/office/powerpoint/2010/main" val="557917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99500" y="2494800"/>
            <a:ext cx="353700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164244" y="2494800"/>
            <a:ext cx="353700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42211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498176" y="874602"/>
            <a:ext cx="3995244"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99500" y="2494800"/>
            <a:ext cx="399392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572000" y="874602"/>
            <a:ext cx="3129244" cy="536059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8370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99500" y="875016"/>
            <a:ext cx="72063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499501" y="2162175"/>
            <a:ext cx="35370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9500" y="2845951"/>
            <a:ext cx="3537000" cy="3391337"/>
          </a:xfrm>
        </p:spPr>
        <p:txBody>
          <a:bodyPr>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163400" y="2162175"/>
            <a:ext cx="35424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163400" y="2847600"/>
            <a:ext cx="3537000" cy="3391200"/>
          </a:xfrm>
        </p:spPr>
        <p:txBody>
          <a:bodyPr>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795774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2059469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057467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594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948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99500" y="2746800"/>
            <a:ext cx="7206300" cy="1965600"/>
          </a:xfrm>
        </p:spPr>
        <p:txBody>
          <a:bodyPr anchor="t">
            <a:noAutofit/>
          </a:bodyPr>
          <a:lstStyle>
            <a:lvl1pPr algn="ctr">
              <a:defRPr sz="3300"/>
            </a:lvl1pPr>
          </a:lstStyle>
          <a:p>
            <a:r>
              <a:rPr lang="sv-SE" smtClean="0"/>
              <a:t>Klicka här för att ändra format</a:t>
            </a:r>
            <a:endParaRPr lang="sv-SE" dirty="0"/>
          </a:p>
        </p:txBody>
      </p:sp>
      <p:sp>
        <p:nvSpPr>
          <p:cNvPr id="3" name="Underrubrik 2"/>
          <p:cNvSpPr>
            <a:spLocks noGrp="1"/>
          </p:cNvSpPr>
          <p:nvPr>
            <p:ph type="subTitle" idx="1"/>
          </p:nvPr>
        </p:nvSpPr>
        <p:spPr>
          <a:xfrm>
            <a:off x="499500" y="4809600"/>
            <a:ext cx="7206300" cy="1425600"/>
          </a:xfrm>
        </p:spPr>
        <p:txBody>
          <a:bodyPr>
            <a:no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smtClean="0"/>
              <a:t>Klicka här för att ändra format på underrubrik i bakgrunden</a:t>
            </a:r>
            <a:endParaRPr lang="sv-SE" dirty="0"/>
          </a:p>
        </p:txBody>
      </p:sp>
    </p:spTree>
    <p:extLst>
      <p:ext uri="{BB962C8B-B14F-4D97-AF65-F5344CB8AC3E}">
        <p14:creationId xmlns:p14="http://schemas.microsoft.com/office/powerpoint/2010/main" val="2172688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8"/>
            <a:ext cx="9144449" cy="6151286"/>
          </a:xfrm>
          <a:prstGeom prst="rect">
            <a:avLst/>
          </a:prstGeom>
        </p:spPr>
        <p:txBody>
          <a:bodyPr/>
          <a:lstStyle>
            <a:lvl1pPr marL="22622" indent="0">
              <a:buNone/>
              <a:defRPr/>
            </a:lvl1pPr>
          </a:lstStyle>
          <a:p>
            <a:r>
              <a:rPr lang="sv-SE" dirty="0"/>
              <a:t> </a:t>
            </a:r>
          </a:p>
        </p:txBody>
      </p:sp>
      <p:sp>
        <p:nvSpPr>
          <p:cNvPr id="2" name="Rubrik 1"/>
          <p:cNvSpPr>
            <a:spLocks noGrp="1"/>
          </p:cNvSpPr>
          <p:nvPr>
            <p:ph type="ctrTitle"/>
          </p:nvPr>
        </p:nvSpPr>
        <p:spPr>
          <a:xfrm>
            <a:off x="968850" y="1889550"/>
            <a:ext cx="7206300" cy="1310850"/>
          </a:xfrm>
        </p:spPr>
        <p:txBody>
          <a:bodyPr anchor="t">
            <a:noAutofit/>
          </a:bodyPr>
          <a:lstStyle>
            <a:lvl1pPr algn="ctr">
              <a:defRPr sz="4050">
                <a:solidFill>
                  <a:schemeClr val="tx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596170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047575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90317" y="1635176"/>
            <a:ext cx="7206300" cy="1965600"/>
          </a:xfrm>
        </p:spPr>
        <p:txBody>
          <a:bodyPr anchor="t">
            <a:noAutofit/>
          </a:bodyPr>
          <a:lstStyle>
            <a:lvl1pPr algn="ctr">
              <a:defRPr sz="405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990317" y="3698502"/>
            <a:ext cx="7206300" cy="1427163"/>
          </a:xfrm>
        </p:spPr>
        <p:txBody>
          <a:bodyPr>
            <a:noAutofit/>
          </a:bodyPr>
          <a:lstStyle>
            <a:lvl1pPr marL="0" indent="0" algn="ctr">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smtClean="0"/>
              <a:t>Klicka här för att ändra format på bakgrundstexten</a:t>
            </a:r>
          </a:p>
        </p:txBody>
      </p:sp>
    </p:spTree>
    <p:extLst>
      <p:ext uri="{BB962C8B-B14F-4D97-AF65-F5344CB8AC3E}">
        <p14:creationId xmlns:p14="http://schemas.microsoft.com/office/powerpoint/2010/main" val="1609049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99500" y="2494800"/>
            <a:ext cx="353700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164244" y="2494800"/>
            <a:ext cx="353700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540809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498176" y="874602"/>
            <a:ext cx="3995244"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99500" y="2494800"/>
            <a:ext cx="3993920" cy="3740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572000" y="874602"/>
            <a:ext cx="3129244" cy="536059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683923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99500" y="875016"/>
            <a:ext cx="72063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499501" y="2162175"/>
            <a:ext cx="35370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9500" y="2845951"/>
            <a:ext cx="3537000" cy="3391337"/>
          </a:xfrm>
        </p:spPr>
        <p:txBody>
          <a:bodyPr>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163400" y="2162175"/>
            <a:ext cx="35424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163400" y="2847600"/>
            <a:ext cx="3537000" cy="3391200"/>
          </a:xfrm>
        </p:spPr>
        <p:txBody>
          <a:bodyPr>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318098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151189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ild och text">
    <p:bg>
      <p:bgPr>
        <a:solidFill>
          <a:srgbClr val="C6D3DA">
            <a:alpha val="60000"/>
          </a:srgbClr>
        </a:solidFill>
        <a:effectLst/>
      </p:bgPr>
    </p:bg>
    <p:spTree>
      <p:nvGrpSpPr>
        <p:cNvPr id="1" name=""/>
        <p:cNvGrpSpPr/>
        <p:nvPr/>
      </p:nvGrpSpPr>
      <p:grpSpPr>
        <a:xfrm>
          <a:off x="0" y="0"/>
          <a:ext cx="0" cy="0"/>
          <a:chOff x="0" y="0"/>
          <a:chExt cx="0" cy="0"/>
        </a:xfrm>
      </p:grpSpPr>
      <p:sp>
        <p:nvSpPr>
          <p:cNvPr id="8" name="Rektangel 7"/>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bild 14"/>
          <p:cNvSpPr>
            <a:spLocks noGrp="1"/>
          </p:cNvSpPr>
          <p:nvPr>
            <p:ph type="pic" sz="quarter" idx="13"/>
          </p:nvPr>
        </p:nvSpPr>
        <p:spPr>
          <a:xfrm>
            <a:off x="2244278" y="-10633"/>
            <a:ext cx="4680000" cy="2520000"/>
          </a:xfrm>
        </p:spPr>
        <p:txBody>
          <a:bodyPr/>
          <a:lstStyle>
            <a:lvl1pPr marL="0" indent="0">
              <a:buNone/>
              <a:defRPr/>
            </a:lvl1pPr>
          </a:lstStyle>
          <a:p>
            <a:r>
              <a:rPr lang="sv-SE" smtClean="0"/>
              <a:t>Klicka på ikonen för att lägga till en bild</a:t>
            </a:r>
            <a:endParaRPr lang="sv-SE" dirty="0"/>
          </a:p>
        </p:txBody>
      </p:sp>
      <p:sp>
        <p:nvSpPr>
          <p:cNvPr id="22" name="Platshållare för text 21"/>
          <p:cNvSpPr>
            <a:spLocks noGrp="1"/>
          </p:cNvSpPr>
          <p:nvPr>
            <p:ph type="body" sz="quarter" idx="14"/>
          </p:nvPr>
        </p:nvSpPr>
        <p:spPr>
          <a:xfrm>
            <a:off x="712788" y="2860675"/>
            <a:ext cx="7729463" cy="3242413"/>
          </a:xfrm>
        </p:spPr>
        <p:txBody>
          <a:bodyPr/>
          <a:lstStyle>
            <a:lvl2pPr marL="552450" indent="-244475">
              <a:defRPr/>
            </a:lvl2pPr>
            <a:lvl3pPr marL="812800" indent="-242888">
              <a:defRPr/>
            </a:lvl3pPr>
            <a:lvl4pPr marL="1068388" indent="-255588">
              <a:defRPr/>
            </a:lvl4pPr>
            <a:lvl5pPr marL="1314450" indent="-230188">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9" name="Bildobjekt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3486814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48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80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99500" y="2746800"/>
            <a:ext cx="7206300" cy="1965600"/>
          </a:xfrm>
        </p:spPr>
        <p:txBody>
          <a:bodyPr anchor="t">
            <a:noAutofit/>
          </a:bodyPr>
          <a:lstStyle>
            <a:lvl1pPr algn="ctr">
              <a:defRPr sz="3300"/>
            </a:lvl1pPr>
          </a:lstStyle>
          <a:p>
            <a:r>
              <a:rPr lang="sv-SE"/>
              <a:t>Klicka här för att ändra format</a:t>
            </a:r>
            <a:endParaRPr lang="sv-SE" dirty="0"/>
          </a:p>
        </p:txBody>
      </p:sp>
      <p:sp>
        <p:nvSpPr>
          <p:cNvPr id="3" name="Underrubrik 2"/>
          <p:cNvSpPr>
            <a:spLocks noGrp="1"/>
          </p:cNvSpPr>
          <p:nvPr>
            <p:ph type="subTitle" idx="1"/>
          </p:nvPr>
        </p:nvSpPr>
        <p:spPr>
          <a:xfrm>
            <a:off x="499500" y="4809600"/>
            <a:ext cx="7206300" cy="1425600"/>
          </a:xfrm>
        </p:spPr>
        <p:txBody>
          <a:bodyPr>
            <a:no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format på underrubrik i bakgrunden</a:t>
            </a:r>
            <a:endParaRPr lang="sv-SE" dirty="0"/>
          </a:p>
        </p:txBody>
      </p:sp>
    </p:spTree>
    <p:extLst>
      <p:ext uri="{BB962C8B-B14F-4D97-AF65-F5344CB8AC3E}">
        <p14:creationId xmlns:p14="http://schemas.microsoft.com/office/powerpoint/2010/main" val="3283094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8"/>
            <a:ext cx="9144449" cy="6151286"/>
          </a:xfrm>
          <a:prstGeom prst="rect">
            <a:avLst/>
          </a:prstGeom>
        </p:spPr>
        <p:txBody>
          <a:bodyPr/>
          <a:lstStyle>
            <a:lvl1pPr marL="22622" indent="0">
              <a:buNone/>
              <a:defRPr/>
            </a:lvl1pPr>
          </a:lstStyle>
          <a:p>
            <a:r>
              <a:rPr lang="sv-SE" dirty="0"/>
              <a:t> </a:t>
            </a:r>
          </a:p>
        </p:txBody>
      </p:sp>
      <p:sp>
        <p:nvSpPr>
          <p:cNvPr id="2" name="Rubrik 1"/>
          <p:cNvSpPr>
            <a:spLocks noGrp="1"/>
          </p:cNvSpPr>
          <p:nvPr>
            <p:ph type="ctrTitle"/>
          </p:nvPr>
        </p:nvSpPr>
        <p:spPr>
          <a:xfrm>
            <a:off x="968850" y="1889550"/>
            <a:ext cx="7206300" cy="1310850"/>
          </a:xfrm>
        </p:spPr>
        <p:txBody>
          <a:bodyPr anchor="t">
            <a:noAutofit/>
          </a:bodyPr>
          <a:lstStyle>
            <a:lvl1pPr algn="ctr">
              <a:defRPr sz="4050">
                <a:solidFill>
                  <a:schemeClr val="tx1"/>
                </a:solidFill>
              </a:defRPr>
            </a:lvl1pPr>
          </a:lstStyle>
          <a:p>
            <a:r>
              <a:rPr lang="sv-SE"/>
              <a:t>Klicka här för att ändra format</a:t>
            </a:r>
            <a:endParaRPr lang="sv-SE" dirty="0"/>
          </a:p>
        </p:txBody>
      </p:sp>
    </p:spTree>
    <p:extLst>
      <p:ext uri="{BB962C8B-B14F-4D97-AF65-F5344CB8AC3E}">
        <p14:creationId xmlns:p14="http://schemas.microsoft.com/office/powerpoint/2010/main" val="1356629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35922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90317" y="1635176"/>
            <a:ext cx="7206300" cy="1965600"/>
          </a:xfrm>
        </p:spPr>
        <p:txBody>
          <a:bodyPr anchor="t">
            <a:noAutofit/>
          </a:bodyPr>
          <a:lstStyle>
            <a:lvl1pPr algn="ctr">
              <a:defRPr sz="405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990317" y="3698502"/>
            <a:ext cx="7206300" cy="1427163"/>
          </a:xfrm>
        </p:spPr>
        <p:txBody>
          <a:bodyPr>
            <a:noAutofit/>
          </a:bodyPr>
          <a:lstStyle>
            <a:lvl1pPr marL="0" indent="0" algn="ctr">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765124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499500" y="2494800"/>
            <a:ext cx="3537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164244" y="2494800"/>
            <a:ext cx="3537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187175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498176" y="874602"/>
            <a:ext cx="3995244"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499500" y="2494800"/>
            <a:ext cx="399392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572000" y="874602"/>
            <a:ext cx="3129244"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71121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99500" y="875016"/>
            <a:ext cx="72063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499501" y="2162175"/>
            <a:ext cx="35370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499500" y="2845951"/>
            <a:ext cx="3537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4163400" y="2162175"/>
            <a:ext cx="35424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163400" y="2847600"/>
            <a:ext cx="3537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17027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104491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9" name="Rektangel 8"/>
          <p:cNvSpPr/>
          <p:nvPr/>
        </p:nvSpPr>
        <p:spPr>
          <a:xfrm>
            <a:off x="-10634" y="1076805"/>
            <a:ext cx="9165267" cy="5246687"/>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711680" y="1812925"/>
            <a:ext cx="7730571" cy="972805"/>
          </a:xfrm>
        </p:spPr>
        <p:txBody>
          <a:bodyPr lIns="0" anchor="t">
            <a:normAutofit/>
          </a:bodyPr>
          <a:lstStyle>
            <a:lvl1pPr algn="l">
              <a:defRPr sz="4800" b="0" i="1" cap="none" baseline="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711680" y="2871779"/>
            <a:ext cx="7730571" cy="1742751"/>
          </a:xfrm>
        </p:spPr>
        <p:txBody>
          <a:bodyPr anchor="t"/>
          <a:lstStyle>
            <a:lvl1pPr marL="0" indent="0">
              <a:buNone/>
              <a:defRPr sz="2000" i="1">
                <a:solidFill>
                  <a:srgbClr val="829CA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10" name="Rektangel 9"/>
          <p:cNvSpPr/>
          <p:nvPr/>
        </p:nvSpPr>
        <p:spPr>
          <a:xfrm>
            <a:off x="-10633" y="1076803"/>
            <a:ext cx="54000" cy="52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7" y="6519003"/>
            <a:ext cx="1966480" cy="169200"/>
          </a:xfrm>
          <a:prstGeom prst="rect">
            <a:avLst/>
          </a:prstGeom>
        </p:spPr>
      </p:pic>
    </p:spTree>
    <p:extLst>
      <p:ext uri="{BB962C8B-B14F-4D97-AF65-F5344CB8AC3E}">
        <p14:creationId xmlns:p14="http://schemas.microsoft.com/office/powerpoint/2010/main" val="2065877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833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087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00051" y="161928"/>
            <a:ext cx="8306025" cy="1171575"/>
          </a:xfrm>
          <a:prstGeom prst="rect">
            <a:avLst/>
          </a:prstGeom>
        </p:spPr>
        <p:txBody>
          <a:bodyPr vert="horz" lIns="91440" tIns="45720" rIns="91440" bIns="45720" rtlCol="0" anchor="ctr">
            <a:normAutofit/>
          </a:bodyPr>
          <a:lstStyle/>
          <a:p>
            <a:r>
              <a:rPr lang="sv-SE" noProof="0"/>
              <a:t>Klicka här för att ändra mall för rubrikformat</a:t>
            </a:r>
          </a:p>
        </p:txBody>
      </p:sp>
      <p:sp>
        <p:nvSpPr>
          <p:cNvPr id="3" name="Platshållare för bildnummer 5"/>
          <p:cNvSpPr>
            <a:spLocks noGrp="1"/>
          </p:cNvSpPr>
          <p:nvPr>
            <p:ph type="sldNum" sz="quarter" idx="4"/>
          </p:nvPr>
        </p:nvSpPr>
        <p:spPr>
          <a:xfrm>
            <a:off x="8239326" y="6309674"/>
            <a:ext cx="479504" cy="402567"/>
          </a:xfrm>
          <a:prstGeom prst="rect">
            <a:avLst/>
          </a:prstGeom>
        </p:spPr>
        <p:txBody>
          <a:bodyPr/>
          <a:lstStyle>
            <a:lvl1pPr algn="r">
              <a:defRPr sz="900">
                <a:latin typeface="Raleway"/>
                <a:cs typeface="Raleway"/>
              </a:defRPr>
            </a:lvl1pPr>
          </a:lstStyle>
          <a:p>
            <a:pPr defTabSz="685800">
              <a:defRPr/>
            </a:pPr>
            <a:fld id="{351CC9A9-ADBF-1B4B-B8DD-063FFDFBC0E9}" type="slidenum">
              <a:rPr lang="sv-SE" smtClean="0">
                <a:solidFill>
                  <a:prstClr val="white"/>
                </a:solidFill>
              </a:rPr>
              <a:pPr defTabSz="685800">
                <a:defRPr/>
              </a:pPr>
              <a:t>‹#›</a:t>
            </a:fld>
            <a:endParaRPr lang="sv-SE">
              <a:solidFill>
                <a:prstClr val="white"/>
              </a:solidFill>
            </a:endParaRPr>
          </a:p>
        </p:txBody>
      </p:sp>
    </p:spTree>
    <p:extLst>
      <p:ext uri="{BB962C8B-B14F-4D97-AF65-F5344CB8AC3E}">
        <p14:creationId xmlns:p14="http://schemas.microsoft.com/office/powerpoint/2010/main" val="1191597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8" name="Rektangel 7"/>
          <p:cNvSpPr/>
          <p:nvPr/>
        </p:nvSpPr>
        <p:spPr>
          <a:xfrm>
            <a:off x="-10633" y="1076803"/>
            <a:ext cx="54000" cy="52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p:nvPr>
        </p:nvSpPr>
        <p:spPr>
          <a:xfrm>
            <a:off x="696433" y="1822069"/>
            <a:ext cx="7745818" cy="953029"/>
          </a:xfrm>
        </p:spPr>
        <p:txBody>
          <a:bodyPr lIns="0">
            <a:noAutofit/>
          </a:bodyPr>
          <a:lstStyle>
            <a:lvl1pPr>
              <a:defRPr sz="4800">
                <a:solidFill>
                  <a:schemeClr val="tx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713985" y="2858723"/>
            <a:ext cx="7728266" cy="1752600"/>
          </a:xfrm>
        </p:spPr>
        <p:txBody>
          <a:bodyPr/>
          <a:lstStyle>
            <a:lvl1pPr marL="0" indent="0" algn="l">
              <a:buNone/>
              <a:defRPr i="1">
                <a:solidFill>
                  <a:srgbClr val="829C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pic>
        <p:nvPicPr>
          <p:cNvPr id="10" name="Bildobjekt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7" y="6519003"/>
            <a:ext cx="1966480" cy="169200"/>
          </a:xfrm>
          <a:prstGeom prst="rect">
            <a:avLst/>
          </a:prstGeom>
        </p:spPr>
      </p:pic>
    </p:spTree>
    <p:extLst>
      <p:ext uri="{BB962C8B-B14F-4D97-AF65-F5344CB8AC3E}">
        <p14:creationId xmlns:p14="http://schemas.microsoft.com/office/powerpoint/2010/main" val="223556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Rubrikbild Inköpscentral">
    <p:spTree>
      <p:nvGrpSpPr>
        <p:cNvPr id="1" name=""/>
        <p:cNvGrpSpPr/>
        <p:nvPr/>
      </p:nvGrpSpPr>
      <p:grpSpPr>
        <a:xfrm>
          <a:off x="0" y="0"/>
          <a:ext cx="0" cy="0"/>
          <a:chOff x="0" y="0"/>
          <a:chExt cx="0" cy="0"/>
        </a:xfrm>
      </p:grpSpPr>
      <p:pic>
        <p:nvPicPr>
          <p:cNvPr id="9" name="Bildobjekt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0" y="1087439"/>
            <a:ext cx="9144000" cy="5241080"/>
          </a:xfrm>
          <a:prstGeom prst="rect">
            <a:avLst/>
          </a:prstGeom>
        </p:spPr>
      </p:pic>
      <p:sp>
        <p:nvSpPr>
          <p:cNvPr id="11" name="Rektangel 10"/>
          <p:cNvSpPr/>
          <p:nvPr/>
        </p:nvSpPr>
        <p:spPr>
          <a:xfrm>
            <a:off x="-1249" y="1084635"/>
            <a:ext cx="9148748" cy="52628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p:nvSpPr>
        <p:spPr>
          <a:xfrm>
            <a:off x="-10633" y="1076803"/>
            <a:ext cx="54000" cy="52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Underrubrik 2"/>
          <p:cNvSpPr>
            <a:spLocks noGrp="1"/>
          </p:cNvSpPr>
          <p:nvPr>
            <p:ph type="subTitle" idx="1"/>
          </p:nvPr>
        </p:nvSpPr>
        <p:spPr>
          <a:xfrm>
            <a:off x="713985" y="2858723"/>
            <a:ext cx="7728266" cy="1752600"/>
          </a:xfrm>
        </p:spPr>
        <p:txBody>
          <a:bodyPr/>
          <a:lstStyle>
            <a:lvl1pPr marL="0" indent="0" algn="l">
              <a:buNone/>
              <a:defRPr i="1">
                <a:solidFill>
                  <a:srgbClr val="829C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pic>
        <p:nvPicPr>
          <p:cNvPr id="10" name="Bildobjekt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467" y="6519003"/>
            <a:ext cx="1966480" cy="169200"/>
          </a:xfrm>
          <a:prstGeom prst="rect">
            <a:avLst/>
          </a:prstGeom>
        </p:spPr>
      </p:pic>
      <p:sp>
        <p:nvSpPr>
          <p:cNvPr id="16" name="textruta 15"/>
          <p:cNvSpPr txBox="1"/>
          <p:nvPr/>
        </p:nvSpPr>
        <p:spPr>
          <a:xfrm>
            <a:off x="715467" y="1938079"/>
            <a:ext cx="8280920" cy="784830"/>
          </a:xfrm>
          <a:prstGeom prst="rect">
            <a:avLst/>
          </a:prstGeom>
          <a:noFill/>
        </p:spPr>
        <p:txBody>
          <a:bodyPr wrap="square" lIns="0" tIns="0" rtlCol="0">
            <a:spAutoFit/>
          </a:bodyPr>
          <a:lstStyle/>
          <a:p>
            <a:r>
              <a:rPr lang="sv-SE" sz="4800" dirty="0" smtClean="0">
                <a:latin typeface="+mj-lt"/>
              </a:rPr>
              <a:t>SKL</a:t>
            </a:r>
            <a:r>
              <a:rPr lang="sv-SE" sz="4800" baseline="0" dirty="0" smtClean="0">
                <a:latin typeface="+mj-lt"/>
              </a:rPr>
              <a:t> Kommentus Inköpscentral</a:t>
            </a:r>
            <a:endParaRPr lang="sv-SE" sz="4800" dirty="0">
              <a:latin typeface="+mj-lt"/>
            </a:endParaRPr>
          </a:p>
        </p:txBody>
      </p:sp>
    </p:spTree>
    <p:extLst>
      <p:ext uri="{BB962C8B-B14F-4D97-AF65-F5344CB8AC3E}">
        <p14:creationId xmlns:p14="http://schemas.microsoft.com/office/powerpoint/2010/main" val="818368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575591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ild och text">
    <p:bg>
      <p:bgPr>
        <a:solidFill>
          <a:srgbClr val="C6D3DA">
            <a:alpha val="60000"/>
          </a:srgbClr>
        </a:solidFill>
        <a:effectLst/>
      </p:bgPr>
    </p:bg>
    <p:spTree>
      <p:nvGrpSpPr>
        <p:cNvPr id="1" name=""/>
        <p:cNvGrpSpPr/>
        <p:nvPr/>
      </p:nvGrpSpPr>
      <p:grpSpPr>
        <a:xfrm>
          <a:off x="0" y="0"/>
          <a:ext cx="0" cy="0"/>
          <a:chOff x="0" y="0"/>
          <a:chExt cx="0" cy="0"/>
        </a:xfrm>
      </p:grpSpPr>
      <p:sp>
        <p:nvSpPr>
          <p:cNvPr id="8" name="Rektangel 7"/>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bild 14"/>
          <p:cNvSpPr>
            <a:spLocks noGrp="1"/>
          </p:cNvSpPr>
          <p:nvPr>
            <p:ph type="pic" sz="quarter" idx="13"/>
          </p:nvPr>
        </p:nvSpPr>
        <p:spPr>
          <a:xfrm>
            <a:off x="2244278" y="-10633"/>
            <a:ext cx="4680000" cy="2520000"/>
          </a:xfrm>
        </p:spPr>
        <p:txBody>
          <a:bodyPr/>
          <a:lstStyle>
            <a:lvl1pPr marL="0" indent="0">
              <a:buNone/>
              <a:defRPr/>
            </a:lvl1pPr>
          </a:lstStyle>
          <a:p>
            <a:r>
              <a:rPr lang="sv-SE" smtClean="0"/>
              <a:t>Klicka på ikonen för att lägga till en bild</a:t>
            </a:r>
            <a:endParaRPr lang="sv-SE" dirty="0"/>
          </a:p>
        </p:txBody>
      </p:sp>
      <p:sp>
        <p:nvSpPr>
          <p:cNvPr id="22" name="Platshållare för text 21"/>
          <p:cNvSpPr>
            <a:spLocks noGrp="1"/>
          </p:cNvSpPr>
          <p:nvPr>
            <p:ph type="body" sz="quarter" idx="14"/>
          </p:nvPr>
        </p:nvSpPr>
        <p:spPr>
          <a:xfrm>
            <a:off x="712788" y="2860675"/>
            <a:ext cx="7729463" cy="3242413"/>
          </a:xfrm>
        </p:spPr>
        <p:txBody>
          <a:bodyPr/>
          <a:lstStyle>
            <a:lvl2pPr marL="552450" indent="-244475">
              <a:defRPr/>
            </a:lvl2pPr>
            <a:lvl3pPr marL="812800" indent="-242888">
              <a:defRPr/>
            </a:lvl3pPr>
            <a:lvl4pPr marL="1068388" indent="-255588">
              <a:defRPr/>
            </a:lvl4pPr>
            <a:lvl5pPr marL="1314450" indent="-230188">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9" name="Bildobjekt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675358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9" name="Rektangel 8"/>
          <p:cNvSpPr/>
          <p:nvPr/>
        </p:nvSpPr>
        <p:spPr>
          <a:xfrm>
            <a:off x="-10634" y="1076805"/>
            <a:ext cx="9165267" cy="5246687"/>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711680" y="1812925"/>
            <a:ext cx="7730571" cy="972805"/>
          </a:xfrm>
        </p:spPr>
        <p:txBody>
          <a:bodyPr lIns="0" anchor="t">
            <a:normAutofit/>
          </a:bodyPr>
          <a:lstStyle>
            <a:lvl1pPr algn="l">
              <a:defRPr sz="4800" b="0" i="1" cap="none" baseline="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711680" y="2871779"/>
            <a:ext cx="7730571" cy="1742751"/>
          </a:xfrm>
        </p:spPr>
        <p:txBody>
          <a:bodyPr anchor="t"/>
          <a:lstStyle>
            <a:lvl1pPr marL="0" indent="0">
              <a:buNone/>
              <a:defRPr sz="2000" i="1">
                <a:solidFill>
                  <a:srgbClr val="829CA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10" name="Rektangel 9"/>
          <p:cNvSpPr/>
          <p:nvPr/>
        </p:nvSpPr>
        <p:spPr>
          <a:xfrm>
            <a:off x="-10633" y="1076803"/>
            <a:ext cx="54000" cy="52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7" y="6519003"/>
            <a:ext cx="1966480" cy="169200"/>
          </a:xfrm>
          <a:prstGeom prst="rect">
            <a:avLst/>
          </a:prstGeom>
        </p:spPr>
      </p:pic>
    </p:spTree>
    <p:extLst>
      <p:ext uri="{BB962C8B-B14F-4D97-AF65-F5344CB8AC3E}">
        <p14:creationId xmlns:p14="http://schemas.microsoft.com/office/powerpoint/2010/main" val="2553478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701749" y="1306481"/>
            <a:ext cx="3753294" cy="479660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88958" y="1306481"/>
            <a:ext cx="3753293" cy="479660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546320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Bild och faktaruta">
    <p:bg>
      <p:bgPr>
        <a:solidFill>
          <a:srgbClr val="C6D3DA">
            <a:alpha val="60000"/>
          </a:srgbClr>
        </a:solidFill>
        <a:effectLst/>
      </p:bgPr>
    </p:bg>
    <p:spTree>
      <p:nvGrpSpPr>
        <p:cNvPr id="1" name=""/>
        <p:cNvGrpSpPr/>
        <p:nvPr/>
      </p:nvGrpSpPr>
      <p:grpSpPr>
        <a:xfrm>
          <a:off x="0" y="0"/>
          <a:ext cx="0" cy="0"/>
          <a:chOff x="0" y="0"/>
          <a:chExt cx="0" cy="0"/>
        </a:xfrm>
      </p:grpSpPr>
      <p:sp>
        <p:nvSpPr>
          <p:cNvPr id="9" name="Rektangel 8"/>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bild 10"/>
          <p:cNvSpPr>
            <a:spLocks noGrp="1"/>
          </p:cNvSpPr>
          <p:nvPr>
            <p:ph type="pic" sz="quarter" idx="13"/>
          </p:nvPr>
        </p:nvSpPr>
        <p:spPr>
          <a:xfrm>
            <a:off x="712787" y="-10633"/>
            <a:ext cx="3636000" cy="6333646"/>
          </a:xfrm>
        </p:spPr>
        <p:txBody>
          <a:bodyPr/>
          <a:lstStyle>
            <a:lvl1pPr marL="0" indent="0" algn="l">
              <a:buNone/>
              <a:defRPr/>
            </a:lvl1pPr>
          </a:lstStyle>
          <a:p>
            <a:r>
              <a:rPr lang="sv-SE" smtClean="0"/>
              <a:t>Klicka på ikonen för att lägga till en bild</a:t>
            </a:r>
            <a:endParaRPr lang="sv-SE" dirty="0"/>
          </a:p>
        </p:txBody>
      </p:sp>
      <p:sp>
        <p:nvSpPr>
          <p:cNvPr id="13" name="Rektangel 12"/>
          <p:cNvSpPr/>
          <p:nvPr/>
        </p:nvSpPr>
        <p:spPr>
          <a:xfrm>
            <a:off x="4572000" y="1076805"/>
            <a:ext cx="3852000" cy="33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17"/>
          <p:cNvSpPr>
            <a:spLocks noGrp="1"/>
          </p:cNvSpPr>
          <p:nvPr>
            <p:ph type="body" sz="quarter" idx="14"/>
          </p:nvPr>
        </p:nvSpPr>
        <p:spPr>
          <a:xfrm>
            <a:off x="4756803" y="1206814"/>
            <a:ext cx="3450851" cy="3021372"/>
          </a:xfrm>
        </p:spPr>
        <p:txBody>
          <a:bodyPr/>
          <a:lstStyle>
            <a:lvl1pPr marL="233363" indent="-233363">
              <a:spcBef>
                <a:spcPts val="200"/>
              </a:spcBef>
              <a:buClr>
                <a:schemeClr val="bg1"/>
              </a:buClr>
              <a:defRPr sz="1600">
                <a:solidFill>
                  <a:schemeClr val="bg1"/>
                </a:solidFill>
              </a:defRPr>
            </a:lvl1pPr>
            <a:lvl2pPr>
              <a:spcBef>
                <a:spcPts val="200"/>
              </a:spcBef>
              <a:buClr>
                <a:schemeClr val="bg1"/>
              </a:buClr>
              <a:defRPr sz="1400">
                <a:solidFill>
                  <a:schemeClr val="bg1"/>
                </a:solidFill>
              </a:defRPr>
            </a:lvl2pPr>
            <a:lvl3pPr>
              <a:spcBef>
                <a:spcPts val="200"/>
              </a:spcBef>
              <a:buClr>
                <a:schemeClr val="bg1"/>
              </a:buClr>
              <a:defRPr sz="1400">
                <a:solidFill>
                  <a:schemeClr val="bg1"/>
                </a:solidFill>
              </a:defRPr>
            </a:lvl3pPr>
            <a:lvl4pPr>
              <a:spcBef>
                <a:spcPts val="200"/>
              </a:spcBef>
              <a:buClr>
                <a:schemeClr val="bg1"/>
              </a:buClr>
              <a:defRPr sz="1400">
                <a:solidFill>
                  <a:schemeClr val="bg1"/>
                </a:solidFill>
              </a:defRPr>
            </a:lvl4pPr>
            <a:lvl5pPr>
              <a:spcBef>
                <a:spcPts val="200"/>
              </a:spcBef>
              <a:buClr>
                <a:schemeClr val="bg1"/>
              </a:buClr>
              <a:defRPr sz="1400">
                <a:solidFill>
                  <a:schemeClr val="bg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10" name="Bildobjekt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144995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701749" y="1306481"/>
            <a:ext cx="3753294" cy="479660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88958" y="1306481"/>
            <a:ext cx="3753293" cy="479660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409737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712392" y="178940"/>
            <a:ext cx="7729859" cy="766800"/>
          </a:xfrm>
        </p:spPr>
        <p:txBody>
          <a:bodyPr/>
          <a:lstStyle>
            <a:lvl1pPr>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701748" y="1311820"/>
            <a:ext cx="3753294" cy="538245"/>
          </a:xfrm>
        </p:spPr>
        <p:txBody>
          <a:bodyPr anchor="t">
            <a:normAutofit/>
          </a:bodyPr>
          <a:lstStyle>
            <a:lvl1pPr marL="0" indent="0" algn="ctr">
              <a:buNone/>
              <a:defRPr sz="1400" b="0">
                <a:solidFill>
                  <a:srgbClr val="6D8D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701749" y="2199478"/>
            <a:ext cx="3753294" cy="3903610"/>
          </a:xfr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98193" y="1311820"/>
            <a:ext cx="3744058" cy="548877"/>
          </a:xfrm>
        </p:spPr>
        <p:txBody>
          <a:bodyPr anchor="t">
            <a:normAutofit/>
          </a:bodyPr>
          <a:lstStyle>
            <a:lvl1pPr marL="0" indent="0" algn="ctr">
              <a:buNone/>
              <a:defRPr sz="1400" b="0">
                <a:solidFill>
                  <a:srgbClr val="6D8D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88959" y="2196141"/>
            <a:ext cx="3742660" cy="3906947"/>
          </a:xfr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cxnSp>
        <p:nvCxnSpPr>
          <p:cNvPr id="19" name="Rak 18"/>
          <p:cNvCxnSpPr/>
          <p:nvPr/>
        </p:nvCxnSpPr>
        <p:spPr>
          <a:xfrm>
            <a:off x="712788" y="1909563"/>
            <a:ext cx="3747095" cy="0"/>
          </a:xfrm>
          <a:prstGeom prst="line">
            <a:avLst/>
          </a:prstGeom>
          <a:ln w="3175">
            <a:solidFill>
              <a:srgbClr val="6D8D9F"/>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a:off x="4699340" y="1913101"/>
            <a:ext cx="3747095" cy="0"/>
          </a:xfrm>
          <a:prstGeom prst="line">
            <a:avLst/>
          </a:prstGeom>
          <a:ln w="3175">
            <a:solidFill>
              <a:srgbClr val="6D8D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186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7" name="Rektangel 6"/>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r>
              <a:rPr lang="sv-SE" smtClean="0"/>
              <a:t>Klicka här för att ändra format</a:t>
            </a:r>
            <a:endParaRPr lang="sv-SE" dirty="0"/>
          </a:p>
        </p:txBody>
      </p:sp>
      <p:sp>
        <p:nvSpPr>
          <p:cNvPr id="6" name="Rektangel 5"/>
          <p:cNvSpPr/>
          <p:nvPr/>
        </p:nvSpPr>
        <p:spPr>
          <a:xfrm>
            <a:off x="698350" y="231244"/>
            <a:ext cx="54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28666531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ktangel 4"/>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1409251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acksida">
    <p:spTree>
      <p:nvGrpSpPr>
        <p:cNvPr id="1" name=""/>
        <p:cNvGrpSpPr/>
        <p:nvPr/>
      </p:nvGrpSpPr>
      <p:grpSpPr>
        <a:xfrm>
          <a:off x="0" y="0"/>
          <a:ext cx="0" cy="0"/>
          <a:chOff x="0" y="0"/>
          <a:chExt cx="0" cy="0"/>
        </a:xfrm>
      </p:grpSpPr>
      <p:sp>
        <p:nvSpPr>
          <p:cNvPr id="10" name="Rektangel 9"/>
          <p:cNvSpPr/>
          <p:nvPr/>
        </p:nvSpPr>
        <p:spPr>
          <a:xfrm>
            <a:off x="-10633" y="1076805"/>
            <a:ext cx="9165266" cy="5246687"/>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611560" y="1586268"/>
            <a:ext cx="3672408" cy="830997"/>
          </a:xfrm>
          <a:prstGeom prst="rect">
            <a:avLst/>
          </a:prstGeom>
          <a:noFill/>
        </p:spPr>
        <p:txBody>
          <a:bodyPr wrap="square" rtlCol="0">
            <a:spAutoFit/>
          </a:bodyPr>
          <a:lstStyle/>
          <a:p>
            <a:r>
              <a:rPr lang="sv-SE" sz="4800" dirty="0" smtClean="0">
                <a:solidFill>
                  <a:srgbClr val="6D8D9F"/>
                </a:solidFill>
              </a:rPr>
              <a:t>Tack!</a:t>
            </a:r>
            <a:endParaRPr lang="sv-SE" sz="4800" dirty="0">
              <a:solidFill>
                <a:srgbClr val="6D8D9F"/>
              </a:solidFill>
            </a:endParaRPr>
          </a:p>
        </p:txBody>
      </p:sp>
      <p:sp>
        <p:nvSpPr>
          <p:cNvPr id="9" name="textruta 8"/>
          <p:cNvSpPr txBox="1"/>
          <p:nvPr/>
        </p:nvSpPr>
        <p:spPr>
          <a:xfrm>
            <a:off x="623134" y="2319404"/>
            <a:ext cx="4596938" cy="400110"/>
          </a:xfrm>
          <a:prstGeom prst="rect">
            <a:avLst/>
          </a:prstGeom>
          <a:noFill/>
        </p:spPr>
        <p:txBody>
          <a:bodyPr wrap="square" rtlCol="0">
            <a:spAutoFit/>
          </a:bodyPr>
          <a:lstStyle/>
          <a:p>
            <a:r>
              <a:rPr lang="sv-SE" sz="2000" dirty="0" smtClean="0">
                <a:solidFill>
                  <a:schemeClr val="accent1"/>
                </a:solidFill>
              </a:rPr>
              <a:t>www.sklkommentus.se/inkopscentral</a:t>
            </a:r>
            <a:endParaRPr lang="sv-SE" sz="2000" dirty="0">
              <a:solidFill>
                <a:schemeClr val="accent1"/>
              </a:solidFill>
            </a:endParaRPr>
          </a:p>
        </p:txBody>
      </p:sp>
      <p:sp>
        <p:nvSpPr>
          <p:cNvPr id="11" name="Rektangel 10"/>
          <p:cNvSpPr/>
          <p:nvPr/>
        </p:nvSpPr>
        <p:spPr>
          <a:xfrm>
            <a:off x="-10633" y="1076803"/>
            <a:ext cx="54000" cy="52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7" y="6519003"/>
            <a:ext cx="1966480" cy="169200"/>
          </a:xfrm>
          <a:prstGeom prst="rect">
            <a:avLst/>
          </a:prstGeom>
        </p:spPr>
      </p:pic>
    </p:spTree>
    <p:extLst>
      <p:ext uri="{BB962C8B-B14F-4D97-AF65-F5344CB8AC3E}">
        <p14:creationId xmlns:p14="http://schemas.microsoft.com/office/powerpoint/2010/main" val="3343976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cSld name="1_Rubrikbi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2133600"/>
            <a:ext cx="7558088" cy="1439863"/>
          </a:xfrm>
          <a:prstGeom prst="flowChartProcess">
            <a:avLst/>
          </a:prstGeom>
          <a:solidFill>
            <a:schemeClr val="accent1"/>
          </a:solidFill>
          <a:ln w="9525">
            <a:noFill/>
            <a:miter lim="800000"/>
            <a:headEnd/>
            <a:tailEnd/>
          </a:ln>
        </p:spPr>
        <p:txBody>
          <a:bodyPr wrap="none" anchor="ctr"/>
          <a:lstStyle/>
          <a:p>
            <a:pPr eaLnBrk="0" hangingPunct="0">
              <a:defRPr/>
            </a:pPr>
            <a:endParaRPr lang="sv-SE">
              <a:latin typeface="Calibri" pitchFamily="1" charset="0"/>
              <a:ea typeface="ヒラギノ角ゴ Pro W3" pitchFamily="1" charset="-128"/>
              <a:cs typeface="+mn-cs"/>
            </a:endParaRPr>
          </a:p>
        </p:txBody>
      </p:sp>
      <p:sp>
        <p:nvSpPr>
          <p:cNvPr id="5" name="Rectangle 11"/>
          <p:cNvSpPr>
            <a:spLocks noChangeArrowheads="1"/>
          </p:cNvSpPr>
          <p:nvPr/>
        </p:nvSpPr>
        <p:spPr bwMode="auto">
          <a:xfrm>
            <a:off x="0" y="6750050"/>
            <a:ext cx="9144000" cy="107950"/>
          </a:xfrm>
          <a:prstGeom prst="rect">
            <a:avLst/>
          </a:prstGeom>
          <a:solidFill>
            <a:srgbClr val="E6460A"/>
          </a:solidFill>
          <a:ln w="9525">
            <a:noFill/>
            <a:miter lim="800000"/>
            <a:headEnd/>
            <a:tailEnd/>
          </a:ln>
        </p:spPr>
        <p:txBody>
          <a:bodyPr wrap="none" anchor="ctr"/>
          <a:lstStyle/>
          <a:p>
            <a:pPr eaLnBrk="0" hangingPunct="0">
              <a:defRPr/>
            </a:pPr>
            <a:endParaRPr lang="sv-SE">
              <a:latin typeface="Calibri" pitchFamily="1" charset="0"/>
              <a:ea typeface="ヒラギノ角ゴ Pro W3" pitchFamily="1" charset="-128"/>
              <a:cs typeface="+mn-cs"/>
            </a:endParaRPr>
          </a:p>
        </p:txBody>
      </p:sp>
      <p:sp>
        <p:nvSpPr>
          <p:cNvPr id="4099" name="Rectangle 3"/>
          <p:cNvSpPr>
            <a:spLocks noGrp="1" noChangeArrowheads="1"/>
          </p:cNvSpPr>
          <p:nvPr>
            <p:ph type="ctrTitle"/>
          </p:nvPr>
        </p:nvSpPr>
        <p:spPr>
          <a:xfrm>
            <a:off x="685800" y="2286000"/>
            <a:ext cx="6705600" cy="1143000"/>
          </a:xfrm>
        </p:spPr>
        <p:txBody>
          <a:bodyPr/>
          <a:lstStyle>
            <a:lvl1pPr>
              <a:defRPr/>
            </a:lvl1pPr>
          </a:lstStyle>
          <a:p>
            <a:r>
              <a:rPr lang="sv-SE" smtClean="0"/>
              <a:t>Klicka här för att ändra format</a:t>
            </a:r>
            <a:endParaRPr lang="sv-SE"/>
          </a:p>
        </p:txBody>
      </p:sp>
      <p:sp>
        <p:nvSpPr>
          <p:cNvPr id="6" name="Platshållare för datum 5"/>
          <p:cNvSpPr>
            <a:spLocks noGrp="1"/>
          </p:cNvSpPr>
          <p:nvPr>
            <p:ph type="dt" sz="half" idx="10"/>
          </p:nvPr>
        </p:nvSpPr>
        <p:spPr>
          <a:xfrm>
            <a:off x="1800000" y="6375600"/>
            <a:ext cx="2160000" cy="365125"/>
          </a:xfrm>
          <a:prstGeom prst="rect">
            <a:avLst/>
          </a:prstGeom>
        </p:spPr>
        <p:txBody>
          <a:bodyPr/>
          <a:lstStyle>
            <a:lvl1pPr>
              <a:defRPr/>
            </a:lvl1pPr>
          </a:lstStyle>
          <a:p>
            <a:pPr>
              <a:defRPr/>
            </a:pPr>
            <a:fld id="{D8EB15B6-0987-42B3-8A14-18329924E815}" type="datetime1">
              <a:rPr lang="sv-SE" smtClean="0"/>
              <a:pPr>
                <a:defRPr/>
              </a:pPr>
              <a:t>2018-09-01</a:t>
            </a:fld>
            <a:endParaRPr lang="sv-SE" dirty="0"/>
          </a:p>
        </p:txBody>
      </p:sp>
      <p:sp>
        <p:nvSpPr>
          <p:cNvPr id="7" name="Platshållare för bildnummer 6"/>
          <p:cNvSpPr>
            <a:spLocks noGrp="1"/>
          </p:cNvSpPr>
          <p:nvPr>
            <p:ph type="sldNum" sz="quarter" idx="11"/>
          </p:nvPr>
        </p:nvSpPr>
        <p:spPr>
          <a:xfrm>
            <a:off x="720724" y="6376988"/>
            <a:ext cx="610915" cy="365125"/>
          </a:xfrm>
          <a:prstGeom prst="rect">
            <a:avLst/>
          </a:prstGeom>
        </p:spPr>
        <p:txBody>
          <a:bodyPr/>
          <a:lstStyle>
            <a:lvl1pPr>
              <a:defRPr/>
            </a:lvl1pPr>
          </a:lstStyle>
          <a:p>
            <a:pPr>
              <a:defRPr/>
            </a:pPr>
            <a:fld id="{BBD62FD7-A495-4F25-9860-642CC1485E37}" type="slidenum">
              <a:rPr lang="sv-SE"/>
              <a:pPr>
                <a:defRPr/>
              </a:pPr>
              <a:t>‹#›</a:t>
            </a:fld>
            <a:endParaRPr lang="sv-SE" dirty="0"/>
          </a:p>
        </p:txBody>
      </p:sp>
      <p:pic>
        <p:nvPicPr>
          <p:cNvPr id="9" name="Bildobjekt 8" descr="SKL_Kommentus_IC_office.png"/>
          <p:cNvPicPr>
            <a:picLocks noChangeAspect="1"/>
          </p:cNvPicPr>
          <p:nvPr userDrawn="1"/>
        </p:nvPicPr>
        <p:blipFill>
          <a:blip r:embed="rId2" cstate="print"/>
          <a:stretch>
            <a:fillRect/>
          </a:stretch>
        </p:blipFill>
        <p:spPr>
          <a:xfrm>
            <a:off x="4458487" y="6282000"/>
            <a:ext cx="4001945" cy="338400"/>
          </a:xfrm>
          <a:prstGeom prst="rect">
            <a:avLst/>
          </a:prstGeom>
        </p:spPr>
      </p:pic>
    </p:spTree>
    <p:extLst>
      <p:ext uri="{BB962C8B-B14F-4D97-AF65-F5344CB8AC3E}">
        <p14:creationId xmlns:p14="http://schemas.microsoft.com/office/powerpoint/2010/main" val="10344299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Anpassad layoutBasportföljen1">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905630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99500" y="2746800"/>
            <a:ext cx="7206300" cy="1965600"/>
          </a:xfrm>
        </p:spPr>
        <p:txBody>
          <a:bodyPr anchor="t">
            <a:noAutofit/>
          </a:bodyPr>
          <a:lstStyle>
            <a:lvl1pPr algn="ctr">
              <a:defRPr sz="3300"/>
            </a:lvl1pPr>
          </a:lstStyle>
          <a:p>
            <a:r>
              <a:rPr lang="sv-SE"/>
              <a:t>Klicka här för att ändra format</a:t>
            </a:r>
            <a:endParaRPr lang="sv-SE" dirty="0"/>
          </a:p>
        </p:txBody>
      </p:sp>
      <p:sp>
        <p:nvSpPr>
          <p:cNvPr id="3" name="Underrubrik 2"/>
          <p:cNvSpPr>
            <a:spLocks noGrp="1"/>
          </p:cNvSpPr>
          <p:nvPr>
            <p:ph type="subTitle" idx="1"/>
          </p:nvPr>
        </p:nvSpPr>
        <p:spPr>
          <a:xfrm>
            <a:off x="499500" y="4809600"/>
            <a:ext cx="7206300" cy="1425600"/>
          </a:xfrm>
        </p:spPr>
        <p:txBody>
          <a:bodyPr>
            <a:no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format på underrubrik i bakgrunden</a:t>
            </a:r>
            <a:endParaRPr lang="sv-SE" dirty="0"/>
          </a:p>
        </p:txBody>
      </p:sp>
    </p:spTree>
    <p:extLst>
      <p:ext uri="{BB962C8B-B14F-4D97-AF65-F5344CB8AC3E}">
        <p14:creationId xmlns:p14="http://schemas.microsoft.com/office/powerpoint/2010/main" val="3980996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8"/>
            <a:ext cx="9144449" cy="6151286"/>
          </a:xfrm>
          <a:prstGeom prst="rect">
            <a:avLst/>
          </a:prstGeom>
        </p:spPr>
        <p:txBody>
          <a:bodyPr/>
          <a:lstStyle>
            <a:lvl1pPr marL="22622" indent="0">
              <a:buNone/>
              <a:defRPr/>
            </a:lvl1pPr>
          </a:lstStyle>
          <a:p>
            <a:r>
              <a:rPr lang="sv-SE" dirty="0"/>
              <a:t> </a:t>
            </a:r>
          </a:p>
        </p:txBody>
      </p:sp>
      <p:sp>
        <p:nvSpPr>
          <p:cNvPr id="2" name="Rubrik 1"/>
          <p:cNvSpPr>
            <a:spLocks noGrp="1"/>
          </p:cNvSpPr>
          <p:nvPr>
            <p:ph type="ctrTitle"/>
          </p:nvPr>
        </p:nvSpPr>
        <p:spPr>
          <a:xfrm>
            <a:off x="968850" y="1889550"/>
            <a:ext cx="7206300" cy="1310850"/>
          </a:xfrm>
        </p:spPr>
        <p:txBody>
          <a:bodyPr anchor="t">
            <a:noAutofit/>
          </a:bodyPr>
          <a:lstStyle>
            <a:lvl1pPr algn="ctr">
              <a:defRPr sz="4050">
                <a:solidFill>
                  <a:schemeClr val="tx1"/>
                </a:solidFill>
              </a:defRPr>
            </a:lvl1pPr>
          </a:lstStyle>
          <a:p>
            <a:r>
              <a:rPr lang="sv-SE"/>
              <a:t>Klicka här för att ändra format</a:t>
            </a:r>
            <a:endParaRPr lang="sv-SE" dirty="0"/>
          </a:p>
        </p:txBody>
      </p:sp>
    </p:spTree>
    <p:extLst>
      <p:ext uri="{BB962C8B-B14F-4D97-AF65-F5344CB8AC3E}">
        <p14:creationId xmlns:p14="http://schemas.microsoft.com/office/powerpoint/2010/main" val="2889886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76504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90317" y="1635176"/>
            <a:ext cx="7206300" cy="1965600"/>
          </a:xfrm>
        </p:spPr>
        <p:txBody>
          <a:bodyPr anchor="t">
            <a:noAutofit/>
          </a:bodyPr>
          <a:lstStyle>
            <a:lvl1pPr algn="ctr">
              <a:defRPr sz="405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990317" y="3698502"/>
            <a:ext cx="7206300" cy="1427163"/>
          </a:xfrm>
        </p:spPr>
        <p:txBody>
          <a:bodyPr>
            <a:noAutofit/>
          </a:bodyPr>
          <a:lstStyle>
            <a:lvl1pPr marL="0" indent="0" algn="ctr">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618724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ild och faktaruta">
    <p:bg>
      <p:bgPr>
        <a:solidFill>
          <a:srgbClr val="C6D3DA">
            <a:alpha val="60000"/>
          </a:srgbClr>
        </a:solidFill>
        <a:effectLst/>
      </p:bgPr>
    </p:bg>
    <p:spTree>
      <p:nvGrpSpPr>
        <p:cNvPr id="1" name=""/>
        <p:cNvGrpSpPr/>
        <p:nvPr/>
      </p:nvGrpSpPr>
      <p:grpSpPr>
        <a:xfrm>
          <a:off x="0" y="0"/>
          <a:ext cx="0" cy="0"/>
          <a:chOff x="0" y="0"/>
          <a:chExt cx="0" cy="0"/>
        </a:xfrm>
      </p:grpSpPr>
      <p:sp>
        <p:nvSpPr>
          <p:cNvPr id="9" name="Rektangel 8"/>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bild 10"/>
          <p:cNvSpPr>
            <a:spLocks noGrp="1"/>
          </p:cNvSpPr>
          <p:nvPr>
            <p:ph type="pic" sz="quarter" idx="13"/>
          </p:nvPr>
        </p:nvSpPr>
        <p:spPr>
          <a:xfrm>
            <a:off x="712787" y="-10633"/>
            <a:ext cx="3636000" cy="6333646"/>
          </a:xfrm>
        </p:spPr>
        <p:txBody>
          <a:bodyPr/>
          <a:lstStyle>
            <a:lvl1pPr marL="0" indent="0" algn="l">
              <a:buNone/>
              <a:defRPr/>
            </a:lvl1pPr>
          </a:lstStyle>
          <a:p>
            <a:r>
              <a:rPr lang="sv-SE" smtClean="0"/>
              <a:t>Klicka på ikonen för att lägga till en bild</a:t>
            </a:r>
            <a:endParaRPr lang="sv-SE" dirty="0"/>
          </a:p>
        </p:txBody>
      </p:sp>
      <p:sp>
        <p:nvSpPr>
          <p:cNvPr id="13" name="Rektangel 12"/>
          <p:cNvSpPr/>
          <p:nvPr/>
        </p:nvSpPr>
        <p:spPr>
          <a:xfrm>
            <a:off x="4572000" y="1076805"/>
            <a:ext cx="3852000" cy="33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text 17"/>
          <p:cNvSpPr>
            <a:spLocks noGrp="1"/>
          </p:cNvSpPr>
          <p:nvPr>
            <p:ph type="body" sz="quarter" idx="14"/>
          </p:nvPr>
        </p:nvSpPr>
        <p:spPr>
          <a:xfrm>
            <a:off x="4756803" y="1206814"/>
            <a:ext cx="3450851" cy="3021372"/>
          </a:xfrm>
        </p:spPr>
        <p:txBody>
          <a:bodyPr/>
          <a:lstStyle>
            <a:lvl1pPr marL="233363" indent="-233363">
              <a:spcBef>
                <a:spcPts val="200"/>
              </a:spcBef>
              <a:buClr>
                <a:schemeClr val="bg1"/>
              </a:buClr>
              <a:defRPr sz="1600">
                <a:solidFill>
                  <a:schemeClr val="bg1"/>
                </a:solidFill>
              </a:defRPr>
            </a:lvl1pPr>
            <a:lvl2pPr>
              <a:spcBef>
                <a:spcPts val="200"/>
              </a:spcBef>
              <a:buClr>
                <a:schemeClr val="bg1"/>
              </a:buClr>
              <a:defRPr sz="1400">
                <a:solidFill>
                  <a:schemeClr val="bg1"/>
                </a:solidFill>
              </a:defRPr>
            </a:lvl2pPr>
            <a:lvl3pPr>
              <a:spcBef>
                <a:spcPts val="200"/>
              </a:spcBef>
              <a:buClr>
                <a:schemeClr val="bg1"/>
              </a:buClr>
              <a:defRPr sz="1400">
                <a:solidFill>
                  <a:schemeClr val="bg1"/>
                </a:solidFill>
              </a:defRPr>
            </a:lvl3pPr>
            <a:lvl4pPr>
              <a:spcBef>
                <a:spcPts val="200"/>
              </a:spcBef>
              <a:buClr>
                <a:schemeClr val="bg1"/>
              </a:buClr>
              <a:defRPr sz="1400">
                <a:solidFill>
                  <a:schemeClr val="bg1"/>
                </a:solidFill>
              </a:defRPr>
            </a:lvl4pPr>
            <a:lvl5pPr>
              <a:spcBef>
                <a:spcPts val="200"/>
              </a:spcBef>
              <a:buClr>
                <a:schemeClr val="bg1"/>
              </a:buClr>
              <a:defRPr sz="1400">
                <a:solidFill>
                  <a:schemeClr val="bg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10" name="Bildobjekt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3664886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499500" y="2494800"/>
            <a:ext cx="3537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164244" y="2494800"/>
            <a:ext cx="3537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286892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498176" y="874602"/>
            <a:ext cx="3995244"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499500" y="2494800"/>
            <a:ext cx="399392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572000" y="874602"/>
            <a:ext cx="3129244"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545904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99500" y="875016"/>
            <a:ext cx="72063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499501" y="2162175"/>
            <a:ext cx="35370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499500" y="2845951"/>
            <a:ext cx="3537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4163400" y="2162175"/>
            <a:ext cx="3542400" cy="609600"/>
          </a:xfrm>
        </p:spPr>
        <p:txBody>
          <a:bodyPr anchor="ctr">
            <a:no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163400" y="2847600"/>
            <a:ext cx="3537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218925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3912766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10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7235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00051" y="161928"/>
            <a:ext cx="8306025" cy="1171575"/>
          </a:xfrm>
          <a:prstGeom prst="rect">
            <a:avLst/>
          </a:prstGeom>
        </p:spPr>
        <p:txBody>
          <a:bodyPr vert="horz" lIns="91440" tIns="45720" rIns="91440" bIns="45720" rtlCol="0" anchor="ctr">
            <a:normAutofit/>
          </a:bodyPr>
          <a:lstStyle/>
          <a:p>
            <a:r>
              <a:rPr lang="sv-SE" noProof="0"/>
              <a:t>Klicka här för att ändra mall för rubrikformat</a:t>
            </a:r>
          </a:p>
        </p:txBody>
      </p:sp>
      <p:sp>
        <p:nvSpPr>
          <p:cNvPr id="3" name="Platshållare för bildnummer 5"/>
          <p:cNvSpPr>
            <a:spLocks noGrp="1"/>
          </p:cNvSpPr>
          <p:nvPr>
            <p:ph type="sldNum" sz="quarter" idx="4"/>
          </p:nvPr>
        </p:nvSpPr>
        <p:spPr>
          <a:xfrm>
            <a:off x="8239326" y="6309674"/>
            <a:ext cx="479504" cy="402567"/>
          </a:xfrm>
          <a:prstGeom prst="rect">
            <a:avLst/>
          </a:prstGeom>
        </p:spPr>
        <p:txBody>
          <a:bodyPr/>
          <a:lstStyle>
            <a:lvl1pPr algn="r">
              <a:defRPr sz="900">
                <a:latin typeface="Raleway"/>
                <a:cs typeface="Raleway"/>
              </a:defRPr>
            </a:lvl1pPr>
          </a:lstStyle>
          <a:p>
            <a:pPr defTabSz="685800">
              <a:defRPr/>
            </a:pPr>
            <a:fld id="{351CC9A9-ADBF-1B4B-B8DD-063FFDFBC0E9}" type="slidenum">
              <a:rPr lang="sv-SE" smtClean="0">
                <a:solidFill>
                  <a:prstClr val="white"/>
                </a:solidFill>
              </a:rPr>
              <a:pPr defTabSz="685800">
                <a:defRPr/>
              </a:pPr>
              <a:t>‹#›</a:t>
            </a:fld>
            <a:endParaRPr lang="sv-SE">
              <a:solidFill>
                <a:prstClr val="white"/>
              </a:solidFill>
            </a:endParaRPr>
          </a:p>
        </p:txBody>
      </p:sp>
    </p:spTree>
    <p:extLst>
      <p:ext uri="{BB962C8B-B14F-4D97-AF65-F5344CB8AC3E}">
        <p14:creationId xmlns:p14="http://schemas.microsoft.com/office/powerpoint/2010/main" val="32892688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4" name="Rektangel 3"/>
          <p:cNvSpPr/>
          <p:nvPr/>
        </p:nvSpPr>
        <p:spPr>
          <a:xfrm>
            <a:off x="-11113" y="1077384"/>
            <a:ext cx="53976" cy="52556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pic>
        <p:nvPicPr>
          <p:cNvPr id="5" name="Bildobjekt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1" y="6521451"/>
            <a:ext cx="1965325" cy="22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696433" y="1822070"/>
            <a:ext cx="7745818" cy="953029"/>
          </a:xfrm>
        </p:spPr>
        <p:txBody>
          <a:bodyPr lIns="0">
            <a:noAutofit/>
          </a:bodyPr>
          <a:lstStyle>
            <a:lvl1pPr>
              <a:defRPr sz="4800">
                <a:solidFill>
                  <a:schemeClr val="tx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713985" y="2858723"/>
            <a:ext cx="7728266" cy="1752600"/>
          </a:xfrm>
        </p:spPr>
        <p:txBody>
          <a:bodyPr/>
          <a:lstStyle>
            <a:lvl1pPr marL="0" indent="0" algn="l">
              <a:buNone/>
              <a:defRPr i="1">
                <a:solidFill>
                  <a:srgbClr val="829C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dirty="0"/>
          </a:p>
        </p:txBody>
      </p:sp>
    </p:spTree>
    <p:extLst>
      <p:ext uri="{BB962C8B-B14F-4D97-AF65-F5344CB8AC3E}">
        <p14:creationId xmlns:p14="http://schemas.microsoft.com/office/powerpoint/2010/main" val="132761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Rubrikbild Inköpscentral">
    <p:spTree>
      <p:nvGrpSpPr>
        <p:cNvPr id="1" name=""/>
        <p:cNvGrpSpPr/>
        <p:nvPr/>
      </p:nvGrpSpPr>
      <p:grpSpPr>
        <a:xfrm>
          <a:off x="0" y="0"/>
          <a:ext cx="0" cy="0"/>
          <a:chOff x="0" y="0"/>
          <a:chExt cx="0" cy="0"/>
        </a:xfrm>
      </p:grpSpPr>
      <p:pic>
        <p:nvPicPr>
          <p:cNvPr id="4" name="Bildobjekt 7"/>
          <p:cNvPicPr>
            <a:picLocks noChangeAspect="1"/>
          </p:cNvPicPr>
          <p:nvPr/>
        </p:nvPicPr>
        <p:blipFill>
          <a:blip r:embed="rId2">
            <a:extLst>
              <a:ext uri="{28A0092B-C50C-407E-A947-70E740481C1C}">
                <a14:useLocalDpi xmlns:a14="http://schemas.microsoft.com/office/drawing/2010/main" val="0"/>
              </a:ext>
            </a:extLst>
          </a:blip>
          <a:srcRect b="35493"/>
          <a:stretch>
            <a:fillRect/>
          </a:stretch>
        </p:blipFill>
        <p:spPr bwMode="auto">
          <a:xfrm>
            <a:off x="15875" y="1077384"/>
            <a:ext cx="90932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1" y="6521451"/>
            <a:ext cx="1965325" cy="22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1" y="1054101"/>
            <a:ext cx="9148763" cy="52556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sp>
        <p:nvSpPr>
          <p:cNvPr id="7" name="textruta 10"/>
          <p:cNvSpPr txBox="1">
            <a:spLocks noChangeArrowheads="1"/>
          </p:cNvSpPr>
          <p:nvPr/>
        </p:nvSpPr>
        <p:spPr bwMode="auto">
          <a:xfrm>
            <a:off x="715963" y="1938868"/>
            <a:ext cx="82804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eaLnBrk="1" hangingPunct="1"/>
            <a:r>
              <a:rPr lang="sv-SE" altLang="sv-SE" sz="4800"/>
              <a:t>SKL Kommentus Inköpscentral</a:t>
            </a:r>
          </a:p>
        </p:txBody>
      </p:sp>
      <p:sp>
        <p:nvSpPr>
          <p:cNvPr id="8" name="Rektangel 7"/>
          <p:cNvSpPr/>
          <p:nvPr/>
        </p:nvSpPr>
        <p:spPr>
          <a:xfrm>
            <a:off x="-11113" y="1077384"/>
            <a:ext cx="53976" cy="52556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sp>
        <p:nvSpPr>
          <p:cNvPr id="3" name="Underrubrik 2"/>
          <p:cNvSpPr>
            <a:spLocks noGrp="1"/>
          </p:cNvSpPr>
          <p:nvPr>
            <p:ph type="subTitle" idx="1"/>
          </p:nvPr>
        </p:nvSpPr>
        <p:spPr>
          <a:xfrm>
            <a:off x="713985" y="2858723"/>
            <a:ext cx="7728266" cy="1752600"/>
          </a:xfrm>
        </p:spPr>
        <p:txBody>
          <a:bodyPr/>
          <a:lstStyle>
            <a:lvl1pPr marL="0" indent="0" algn="l">
              <a:buNone/>
              <a:defRPr i="1">
                <a:solidFill>
                  <a:srgbClr val="829CA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dirty="0"/>
          </a:p>
        </p:txBody>
      </p:sp>
    </p:spTree>
    <p:extLst>
      <p:ext uri="{BB962C8B-B14F-4D97-AF65-F5344CB8AC3E}">
        <p14:creationId xmlns:p14="http://schemas.microsoft.com/office/powerpoint/2010/main" val="28143816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46384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712392" y="178940"/>
            <a:ext cx="7729859" cy="766800"/>
          </a:xfrm>
        </p:spPr>
        <p:txBody>
          <a:bodyPr/>
          <a:lstStyle>
            <a:lvl1pPr>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701748" y="1311820"/>
            <a:ext cx="3753294" cy="538245"/>
          </a:xfrm>
        </p:spPr>
        <p:txBody>
          <a:bodyPr anchor="t">
            <a:normAutofit/>
          </a:bodyPr>
          <a:lstStyle>
            <a:lvl1pPr marL="0" indent="0" algn="ctr">
              <a:buNone/>
              <a:defRPr sz="1400" b="0">
                <a:solidFill>
                  <a:srgbClr val="6D8D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701749" y="2199478"/>
            <a:ext cx="3753294" cy="3903610"/>
          </a:xfr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98193" y="1311820"/>
            <a:ext cx="3744058" cy="548877"/>
          </a:xfrm>
        </p:spPr>
        <p:txBody>
          <a:bodyPr anchor="t">
            <a:normAutofit/>
          </a:bodyPr>
          <a:lstStyle>
            <a:lvl1pPr marL="0" indent="0" algn="ctr">
              <a:buNone/>
              <a:defRPr sz="1400" b="0">
                <a:solidFill>
                  <a:srgbClr val="6D8D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88959" y="2196141"/>
            <a:ext cx="3742660" cy="3906947"/>
          </a:xfr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cxnSp>
        <p:nvCxnSpPr>
          <p:cNvPr id="19" name="Rak 18"/>
          <p:cNvCxnSpPr/>
          <p:nvPr/>
        </p:nvCxnSpPr>
        <p:spPr>
          <a:xfrm>
            <a:off x="712788" y="1909563"/>
            <a:ext cx="3747095" cy="0"/>
          </a:xfrm>
          <a:prstGeom prst="line">
            <a:avLst/>
          </a:prstGeom>
          <a:ln w="3175">
            <a:solidFill>
              <a:srgbClr val="6D8D9F"/>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a:off x="4699340" y="1913101"/>
            <a:ext cx="3747095" cy="0"/>
          </a:xfrm>
          <a:prstGeom prst="line">
            <a:avLst/>
          </a:prstGeom>
          <a:ln w="3175">
            <a:solidFill>
              <a:srgbClr val="6D8D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460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ild och text">
    <p:bg>
      <p:bgPr>
        <a:solidFill>
          <a:srgbClr val="C6D3DA">
            <a:alpha val="59999"/>
          </a:srgbClr>
        </a:solidFill>
        <a:effectLst/>
      </p:bgPr>
    </p:bg>
    <p:spTree>
      <p:nvGrpSpPr>
        <p:cNvPr id="1" name=""/>
        <p:cNvGrpSpPr/>
        <p:nvPr/>
      </p:nvGrpSpPr>
      <p:grpSpPr>
        <a:xfrm>
          <a:off x="0" y="0"/>
          <a:ext cx="0" cy="0"/>
          <a:chOff x="0" y="0"/>
          <a:chExt cx="0" cy="0"/>
        </a:xfrm>
      </p:grpSpPr>
      <p:sp>
        <p:nvSpPr>
          <p:cNvPr id="4" name="Rektangel 3"/>
          <p:cNvSpPr/>
          <p:nvPr/>
        </p:nvSpPr>
        <p:spPr>
          <a:xfrm>
            <a:off x="-11113" y="6322484"/>
            <a:ext cx="9166226" cy="55668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pic>
        <p:nvPicPr>
          <p:cNvPr id="5" name="Bildobjekt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263" y="6508751"/>
            <a:ext cx="1966912" cy="22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tshållare för bild 14"/>
          <p:cNvSpPr>
            <a:spLocks noGrp="1"/>
          </p:cNvSpPr>
          <p:nvPr>
            <p:ph type="pic" sz="quarter" idx="13"/>
          </p:nvPr>
        </p:nvSpPr>
        <p:spPr>
          <a:xfrm>
            <a:off x="2244278" y="-10633"/>
            <a:ext cx="4680000" cy="2520000"/>
          </a:xfrm>
        </p:spPr>
        <p:txBody>
          <a:bodyPr rtlCol="0">
            <a:normAutofit/>
          </a:bodyPr>
          <a:lstStyle>
            <a:lvl1pPr marL="0" indent="0">
              <a:buNone/>
              <a:defRPr/>
            </a:lvl1pPr>
          </a:lstStyle>
          <a:p>
            <a:pPr lvl="0"/>
            <a:r>
              <a:rPr lang="sv-SE" noProof="0" smtClean="0"/>
              <a:t>Klicka på ikonen för att lägga till en bild</a:t>
            </a:r>
            <a:endParaRPr lang="sv-SE" noProof="0" dirty="0"/>
          </a:p>
        </p:txBody>
      </p:sp>
      <p:sp>
        <p:nvSpPr>
          <p:cNvPr id="22" name="Platshållare för text 21"/>
          <p:cNvSpPr>
            <a:spLocks noGrp="1"/>
          </p:cNvSpPr>
          <p:nvPr>
            <p:ph type="body" sz="quarter" idx="14"/>
          </p:nvPr>
        </p:nvSpPr>
        <p:spPr>
          <a:xfrm>
            <a:off x="712790" y="2860675"/>
            <a:ext cx="7729463" cy="3242413"/>
          </a:xfrm>
        </p:spPr>
        <p:txBody>
          <a:bodyPr/>
          <a:lstStyle>
            <a:lvl2pPr marL="552450" indent="-244475">
              <a:defRPr/>
            </a:lvl2pPr>
            <a:lvl3pPr marL="812800" indent="-242888">
              <a:defRPr/>
            </a:lvl3pPr>
            <a:lvl4pPr marL="1068388" indent="-255588">
              <a:defRPr/>
            </a:lvl4pPr>
            <a:lvl5pPr marL="1314450" indent="-230188">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135068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4" name="Rektangel 3"/>
          <p:cNvSpPr/>
          <p:nvPr/>
        </p:nvSpPr>
        <p:spPr>
          <a:xfrm>
            <a:off x="-11113" y="1077385"/>
            <a:ext cx="9166226" cy="5245100"/>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sp>
        <p:nvSpPr>
          <p:cNvPr id="5" name="Rektangel 4"/>
          <p:cNvSpPr/>
          <p:nvPr/>
        </p:nvSpPr>
        <p:spPr>
          <a:xfrm>
            <a:off x="-11113" y="1077384"/>
            <a:ext cx="53976" cy="52556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pic>
        <p:nvPicPr>
          <p:cNvPr id="6" name="Bildobjekt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1" y="6521451"/>
            <a:ext cx="1965325" cy="22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711682" y="1812926"/>
            <a:ext cx="7730571" cy="972805"/>
          </a:xfrm>
        </p:spPr>
        <p:txBody>
          <a:bodyPr lIns="0" anchor="t">
            <a:normAutofit/>
          </a:bodyPr>
          <a:lstStyle>
            <a:lvl1pPr algn="l">
              <a:defRPr sz="4800" b="0" i="1" cap="none" baseline="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711682" y="2871781"/>
            <a:ext cx="7730571" cy="1742751"/>
          </a:xfrm>
        </p:spPr>
        <p:txBody>
          <a:bodyPr/>
          <a:lstStyle>
            <a:lvl1pPr marL="0" indent="0">
              <a:buNone/>
              <a:defRPr sz="2000" i="1">
                <a:solidFill>
                  <a:srgbClr val="829CA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Tree>
    <p:extLst>
      <p:ext uri="{BB962C8B-B14F-4D97-AF65-F5344CB8AC3E}">
        <p14:creationId xmlns:p14="http://schemas.microsoft.com/office/powerpoint/2010/main" val="3385919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701749" y="1306482"/>
            <a:ext cx="3753294" cy="479660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88960" y="1306482"/>
            <a:ext cx="3753293" cy="479660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407046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Bild och faktaruta">
    <p:bg>
      <p:bgPr>
        <a:solidFill>
          <a:srgbClr val="C6D3DA">
            <a:alpha val="59999"/>
          </a:srgbClr>
        </a:solidFill>
        <a:effectLst/>
      </p:bgPr>
    </p:bg>
    <p:spTree>
      <p:nvGrpSpPr>
        <p:cNvPr id="1" name=""/>
        <p:cNvGrpSpPr/>
        <p:nvPr/>
      </p:nvGrpSpPr>
      <p:grpSpPr>
        <a:xfrm>
          <a:off x="0" y="0"/>
          <a:ext cx="0" cy="0"/>
          <a:chOff x="0" y="0"/>
          <a:chExt cx="0" cy="0"/>
        </a:xfrm>
      </p:grpSpPr>
      <p:sp>
        <p:nvSpPr>
          <p:cNvPr id="4" name="Rektangel 3"/>
          <p:cNvSpPr/>
          <p:nvPr/>
        </p:nvSpPr>
        <p:spPr>
          <a:xfrm>
            <a:off x="-11113" y="6322484"/>
            <a:ext cx="9166226" cy="55668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sp>
        <p:nvSpPr>
          <p:cNvPr id="5" name="Rektangel 4"/>
          <p:cNvSpPr/>
          <p:nvPr/>
        </p:nvSpPr>
        <p:spPr>
          <a:xfrm>
            <a:off x="4572001" y="1077385"/>
            <a:ext cx="3851275" cy="3346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pic>
        <p:nvPicPr>
          <p:cNvPr id="6" name="Bildobjekt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263" y="6508751"/>
            <a:ext cx="1966912" cy="22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tshållare för bild 10"/>
          <p:cNvSpPr>
            <a:spLocks noGrp="1"/>
          </p:cNvSpPr>
          <p:nvPr>
            <p:ph type="pic" sz="quarter" idx="13"/>
          </p:nvPr>
        </p:nvSpPr>
        <p:spPr>
          <a:xfrm>
            <a:off x="712787" y="-10633"/>
            <a:ext cx="3636000" cy="6333647"/>
          </a:xfrm>
        </p:spPr>
        <p:txBody>
          <a:bodyPr rtlCol="0">
            <a:normAutofit/>
          </a:bodyPr>
          <a:lstStyle>
            <a:lvl1pPr marL="0" indent="0" algn="l">
              <a:buNone/>
              <a:defRPr/>
            </a:lvl1pPr>
          </a:lstStyle>
          <a:p>
            <a:pPr lvl="0"/>
            <a:r>
              <a:rPr lang="sv-SE" noProof="0" smtClean="0"/>
              <a:t>Klicka på ikonen för att lägga till en bild</a:t>
            </a:r>
            <a:endParaRPr lang="sv-SE" noProof="0" dirty="0"/>
          </a:p>
        </p:txBody>
      </p:sp>
      <p:sp>
        <p:nvSpPr>
          <p:cNvPr id="18" name="Platshållare för text 17"/>
          <p:cNvSpPr>
            <a:spLocks noGrp="1"/>
          </p:cNvSpPr>
          <p:nvPr>
            <p:ph type="body" sz="quarter" idx="14"/>
          </p:nvPr>
        </p:nvSpPr>
        <p:spPr>
          <a:xfrm>
            <a:off x="4756805" y="1206815"/>
            <a:ext cx="3450851" cy="3021372"/>
          </a:xfrm>
        </p:spPr>
        <p:txBody>
          <a:bodyPr/>
          <a:lstStyle>
            <a:lvl1pPr marL="233363" indent="-233363">
              <a:spcBef>
                <a:spcPts val="200"/>
              </a:spcBef>
              <a:buClr>
                <a:schemeClr val="bg1"/>
              </a:buClr>
              <a:defRPr sz="1600">
                <a:solidFill>
                  <a:schemeClr val="bg1"/>
                </a:solidFill>
              </a:defRPr>
            </a:lvl1pPr>
            <a:lvl2pPr>
              <a:spcBef>
                <a:spcPts val="200"/>
              </a:spcBef>
              <a:buClr>
                <a:schemeClr val="bg1"/>
              </a:buClr>
              <a:defRPr sz="1400">
                <a:solidFill>
                  <a:schemeClr val="bg1"/>
                </a:solidFill>
              </a:defRPr>
            </a:lvl2pPr>
            <a:lvl3pPr>
              <a:spcBef>
                <a:spcPts val="200"/>
              </a:spcBef>
              <a:buClr>
                <a:schemeClr val="bg1"/>
              </a:buClr>
              <a:defRPr sz="1400">
                <a:solidFill>
                  <a:schemeClr val="bg1"/>
                </a:solidFill>
              </a:defRPr>
            </a:lvl3pPr>
            <a:lvl4pPr>
              <a:spcBef>
                <a:spcPts val="200"/>
              </a:spcBef>
              <a:buClr>
                <a:schemeClr val="bg1"/>
              </a:buClr>
              <a:defRPr sz="1400">
                <a:solidFill>
                  <a:schemeClr val="bg1"/>
                </a:solidFill>
              </a:defRPr>
            </a:lvl4pPr>
            <a:lvl5pPr>
              <a:spcBef>
                <a:spcPts val="200"/>
              </a:spcBef>
              <a:buClr>
                <a:schemeClr val="bg1"/>
              </a:buClr>
              <a:defRPr sz="1400">
                <a:solidFill>
                  <a:schemeClr val="bg1"/>
                </a:solidFill>
              </a:defRPr>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99318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cxnSp>
        <p:nvCxnSpPr>
          <p:cNvPr id="7" name="Rak 7"/>
          <p:cNvCxnSpPr/>
          <p:nvPr/>
        </p:nvCxnSpPr>
        <p:spPr>
          <a:xfrm>
            <a:off x="712788" y="1909233"/>
            <a:ext cx="3746500" cy="0"/>
          </a:xfrm>
          <a:prstGeom prst="line">
            <a:avLst/>
          </a:prstGeom>
          <a:ln w="3175">
            <a:solidFill>
              <a:srgbClr val="6D8D9F"/>
            </a:solidFill>
          </a:ln>
        </p:spPr>
        <p:style>
          <a:lnRef idx="1">
            <a:schemeClr val="accent1"/>
          </a:lnRef>
          <a:fillRef idx="0">
            <a:schemeClr val="accent1"/>
          </a:fillRef>
          <a:effectRef idx="0">
            <a:schemeClr val="accent1"/>
          </a:effectRef>
          <a:fontRef idx="minor">
            <a:schemeClr val="tx1"/>
          </a:fontRef>
        </p:style>
      </p:cxnSp>
      <p:cxnSp>
        <p:nvCxnSpPr>
          <p:cNvPr id="8" name="Rak 8"/>
          <p:cNvCxnSpPr/>
          <p:nvPr/>
        </p:nvCxnSpPr>
        <p:spPr>
          <a:xfrm>
            <a:off x="4699000" y="1913467"/>
            <a:ext cx="3748088" cy="0"/>
          </a:xfrm>
          <a:prstGeom prst="line">
            <a:avLst/>
          </a:prstGeom>
          <a:ln w="3175">
            <a:solidFill>
              <a:srgbClr val="6D8D9F"/>
            </a:solidFill>
          </a:ln>
        </p:spPr>
        <p:style>
          <a:lnRef idx="1">
            <a:schemeClr val="accent1"/>
          </a:lnRef>
          <a:fillRef idx="0">
            <a:schemeClr val="accent1"/>
          </a:fillRef>
          <a:effectRef idx="0">
            <a:schemeClr val="accent1"/>
          </a:effectRef>
          <a:fontRef idx="minor">
            <a:schemeClr val="tx1"/>
          </a:fontRef>
        </p:style>
      </p:cxnSp>
      <p:sp>
        <p:nvSpPr>
          <p:cNvPr id="2" name="Rubrik 1"/>
          <p:cNvSpPr>
            <a:spLocks noGrp="1"/>
          </p:cNvSpPr>
          <p:nvPr>
            <p:ph type="title"/>
          </p:nvPr>
        </p:nvSpPr>
        <p:spPr>
          <a:xfrm>
            <a:off x="712394" y="178940"/>
            <a:ext cx="7729859" cy="766800"/>
          </a:xfrm>
        </p:spPr>
        <p:txBody>
          <a:bodyPr/>
          <a:lstStyle>
            <a:lvl1pPr>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701748" y="1311820"/>
            <a:ext cx="3753294" cy="538245"/>
          </a:xfrm>
        </p:spPr>
        <p:txBody>
          <a:bodyPr>
            <a:normAutofit/>
          </a:bodyPr>
          <a:lstStyle>
            <a:lvl1pPr marL="0" indent="0" algn="ctr">
              <a:buNone/>
              <a:defRPr sz="1400" b="0">
                <a:solidFill>
                  <a:srgbClr val="6D8D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701749" y="2199477"/>
            <a:ext cx="3753294" cy="3903611"/>
          </a:xfr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98193" y="1311820"/>
            <a:ext cx="3744058" cy="548877"/>
          </a:xfrm>
        </p:spPr>
        <p:txBody>
          <a:bodyPr>
            <a:normAutofit/>
          </a:bodyPr>
          <a:lstStyle>
            <a:lvl1pPr marL="0" indent="0" algn="ctr">
              <a:buNone/>
              <a:defRPr sz="1400" b="0">
                <a:solidFill>
                  <a:srgbClr val="6D8D9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4688959" y="2196141"/>
            <a:ext cx="3742660" cy="3906947"/>
          </a:xfr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3309573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3" name="Rektangel 2"/>
          <p:cNvSpPr/>
          <p:nvPr/>
        </p:nvSpPr>
        <p:spPr>
          <a:xfrm>
            <a:off x="-11113" y="6322484"/>
            <a:ext cx="9166226" cy="55668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sp>
        <p:nvSpPr>
          <p:cNvPr id="4" name="Rektangel 3"/>
          <p:cNvSpPr/>
          <p:nvPr/>
        </p:nvSpPr>
        <p:spPr>
          <a:xfrm>
            <a:off x="698501" y="230718"/>
            <a:ext cx="53975"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pic>
        <p:nvPicPr>
          <p:cNvPr id="5" name="Bildobjekt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263" y="6508751"/>
            <a:ext cx="1966912" cy="22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10576346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Rektangel 1"/>
          <p:cNvSpPr/>
          <p:nvPr/>
        </p:nvSpPr>
        <p:spPr>
          <a:xfrm>
            <a:off x="-11113" y="6322484"/>
            <a:ext cx="9166226" cy="55668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pic>
        <p:nvPicPr>
          <p:cNvPr id="3" name="Bildobjekt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263" y="6508751"/>
            <a:ext cx="1966912" cy="22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0948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acksida">
    <p:spTree>
      <p:nvGrpSpPr>
        <p:cNvPr id="1" name=""/>
        <p:cNvGrpSpPr/>
        <p:nvPr/>
      </p:nvGrpSpPr>
      <p:grpSpPr>
        <a:xfrm>
          <a:off x="0" y="0"/>
          <a:ext cx="0" cy="0"/>
          <a:chOff x="0" y="0"/>
          <a:chExt cx="0" cy="0"/>
        </a:xfrm>
      </p:grpSpPr>
      <p:sp>
        <p:nvSpPr>
          <p:cNvPr id="2" name="Rektangel 1"/>
          <p:cNvSpPr/>
          <p:nvPr/>
        </p:nvSpPr>
        <p:spPr>
          <a:xfrm>
            <a:off x="-11113" y="1077385"/>
            <a:ext cx="9166226" cy="5245100"/>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sp>
        <p:nvSpPr>
          <p:cNvPr id="3" name="textruta 8"/>
          <p:cNvSpPr txBox="1">
            <a:spLocks noChangeArrowheads="1"/>
          </p:cNvSpPr>
          <p:nvPr/>
        </p:nvSpPr>
        <p:spPr bwMode="auto">
          <a:xfrm>
            <a:off x="611189" y="1919817"/>
            <a:ext cx="3673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eaLnBrk="1" hangingPunct="1"/>
            <a:r>
              <a:rPr lang="sv-SE" altLang="sv-SE" sz="4800">
                <a:solidFill>
                  <a:srgbClr val="6D8D9F"/>
                </a:solidFill>
              </a:rPr>
              <a:t>Tack!</a:t>
            </a:r>
          </a:p>
        </p:txBody>
      </p:sp>
      <p:sp>
        <p:nvSpPr>
          <p:cNvPr id="4" name="textruta 9"/>
          <p:cNvSpPr txBox="1">
            <a:spLocks noChangeArrowheads="1"/>
          </p:cNvSpPr>
          <p:nvPr/>
        </p:nvSpPr>
        <p:spPr bwMode="auto">
          <a:xfrm>
            <a:off x="623888" y="2745317"/>
            <a:ext cx="45958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eaLnBrk="1" hangingPunct="1"/>
            <a:r>
              <a:rPr lang="sv-SE" altLang="sv-SE" sz="2000">
                <a:solidFill>
                  <a:schemeClr val="accent1"/>
                </a:solidFill>
              </a:rPr>
              <a:t>www.sklkommentus.se/inkopscentral</a:t>
            </a:r>
          </a:p>
        </p:txBody>
      </p:sp>
      <p:sp>
        <p:nvSpPr>
          <p:cNvPr id="5" name="Rektangel 4"/>
          <p:cNvSpPr/>
          <p:nvPr/>
        </p:nvSpPr>
        <p:spPr>
          <a:xfrm>
            <a:off x="-11113" y="1077384"/>
            <a:ext cx="53976" cy="52556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pic>
        <p:nvPicPr>
          <p:cNvPr id="6" name="Bildobjekt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1" y="6521451"/>
            <a:ext cx="1965325" cy="22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923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Rubrikbild">
    <p:bg>
      <p:bgPr>
        <a:solidFill>
          <a:schemeClr val="lt1"/>
        </a:solidFill>
        <a:effectLst/>
      </p:bgPr>
    </p:bg>
    <p:spTree>
      <p:nvGrpSpPr>
        <p:cNvPr id="1" name="Shape 20"/>
        <p:cNvGrpSpPr/>
        <p:nvPr/>
      </p:nvGrpSpPr>
      <p:grpSpPr>
        <a:xfrm>
          <a:off x="0" y="0"/>
          <a:ext cx="0" cy="0"/>
          <a:chOff x="0" y="0"/>
          <a:chExt cx="0" cy="0"/>
        </a:xfrm>
      </p:grpSpPr>
      <p:sp>
        <p:nvSpPr>
          <p:cNvPr id="23" name="Shape 23"/>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24" name="Shape 24"/>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25" name="Shape 25"/>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pic>
        <p:nvPicPr>
          <p:cNvPr id="15" name="Shape 97"/>
          <p:cNvPicPr preferRelativeResize="0"/>
          <p:nvPr userDrawn="1"/>
        </p:nvPicPr>
        <p:blipFill rotWithShape="1">
          <a:blip r:embed="rId2">
            <a:alphaModFix/>
          </a:blip>
          <a:srcRect l="2185"/>
          <a:stretch/>
        </p:blipFill>
        <p:spPr>
          <a:xfrm>
            <a:off x="0" y="3031266"/>
            <a:ext cx="9144000" cy="3826735"/>
          </a:xfrm>
          <a:prstGeom prst="rect">
            <a:avLst/>
          </a:prstGeom>
          <a:noFill/>
          <a:ln>
            <a:noFill/>
          </a:ln>
        </p:spPr>
      </p:pic>
      <p:pic>
        <p:nvPicPr>
          <p:cNvPr id="16" name="Bildobjekt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9433" y="298299"/>
            <a:ext cx="1114640" cy="605699"/>
          </a:xfrm>
          <a:prstGeom prst="rect">
            <a:avLst/>
          </a:prstGeom>
        </p:spPr>
      </p:pic>
      <p:sp>
        <p:nvSpPr>
          <p:cNvPr id="17" name="Rubrik 1"/>
          <p:cNvSpPr>
            <a:spLocks noGrp="1"/>
          </p:cNvSpPr>
          <p:nvPr>
            <p:ph type="ctrTitle"/>
          </p:nvPr>
        </p:nvSpPr>
        <p:spPr>
          <a:xfrm>
            <a:off x="704589" y="1122365"/>
            <a:ext cx="7694112" cy="1007061"/>
          </a:xfrm>
        </p:spPr>
        <p:txBody>
          <a:bodyPr anchor="b">
            <a:noAutofit/>
          </a:bodyPr>
          <a:lstStyle>
            <a:lvl1pPr algn="ctr">
              <a:defRPr sz="4050">
                <a:solidFill>
                  <a:srgbClr val="E6460A"/>
                </a:solidFill>
                <a:latin typeface="Arial" panose="020B0604020202020204" pitchFamily="34" charset="0"/>
                <a:cs typeface="Arial" panose="020B0604020202020204" pitchFamily="34" charset="0"/>
              </a:defRPr>
            </a:lvl1pPr>
          </a:lstStyle>
          <a:p>
            <a:r>
              <a:rPr lang="sv-SE" dirty="0" smtClean="0"/>
              <a:t>Klicka här för att ändra format</a:t>
            </a:r>
            <a:endParaRPr lang="sv-SE" dirty="0"/>
          </a:p>
        </p:txBody>
      </p:sp>
      <p:sp>
        <p:nvSpPr>
          <p:cNvPr id="18" name="Underrubrik 2"/>
          <p:cNvSpPr>
            <a:spLocks noGrp="1"/>
          </p:cNvSpPr>
          <p:nvPr>
            <p:ph type="subTitle" idx="1"/>
          </p:nvPr>
        </p:nvSpPr>
        <p:spPr>
          <a:xfrm>
            <a:off x="704589" y="2304791"/>
            <a:ext cx="7694112" cy="739001"/>
          </a:xfrm>
        </p:spPr>
        <p:txBody>
          <a:bodyPr>
            <a:normAutofit/>
          </a:bodyPr>
          <a:lstStyle>
            <a:lvl1pPr marL="0" indent="0" algn="ctr">
              <a:buNone/>
              <a:defRPr sz="2100">
                <a:solidFill>
                  <a:srgbClr val="E6460A"/>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smtClean="0"/>
              <a:t>Klicka här för att ändra format på underrubrik i bakgrunden</a:t>
            </a:r>
            <a:endParaRPr lang="sv-SE" dirty="0"/>
          </a:p>
        </p:txBody>
      </p:sp>
    </p:spTree>
    <p:extLst>
      <p:ext uri="{BB962C8B-B14F-4D97-AF65-F5344CB8AC3E}">
        <p14:creationId xmlns:p14="http://schemas.microsoft.com/office/powerpoint/2010/main" val="1538355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1" y="903998"/>
            <a:ext cx="7886699" cy="1059885"/>
          </a:xfrm>
        </p:spPr>
        <p:txBody>
          <a:bodyPr/>
          <a:lstStyle>
            <a:lvl1pPr>
              <a:defRPr baseline="0">
                <a:solidFill>
                  <a:srgbClr val="E6460A"/>
                </a:solidFill>
              </a:defRPr>
            </a:lvl1pPr>
          </a:lstStyle>
          <a:p>
            <a:r>
              <a:rPr lang="sv-SE" dirty="0"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fld id="{10C7067D-4385-4F83-9D04-9957F6840DF8}" type="datetimeFigureOut">
              <a:rPr lang="sv-SE" smtClean="0"/>
              <a:t>2018-09-03</a:t>
            </a:fld>
            <a:endParaRPr lang="sv-SE"/>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457950" y="6356351"/>
            <a:ext cx="2057400" cy="365125"/>
          </a:xfrm>
          <a:prstGeom prst="rect">
            <a:avLst/>
          </a:prstGeom>
        </p:spPr>
        <p:txBody>
          <a:bodyPr/>
          <a:lstStyle/>
          <a:p>
            <a:fld id="{7EF23446-7767-4078-B706-C94CA17C7FD0}" type="slidenum">
              <a:rPr lang="sv-SE" smtClean="0"/>
              <a:t>‹#›</a:t>
            </a:fld>
            <a:endParaRPr lang="sv-SE"/>
          </a:p>
        </p:txBody>
      </p:sp>
      <p:pic>
        <p:nvPicPr>
          <p:cNvPr id="8" name="Shape 15"/>
          <p:cNvPicPr preferRelativeResize="0"/>
          <p:nvPr userDrawn="1"/>
        </p:nvPicPr>
        <p:blipFill rotWithShape="1">
          <a:blip r:embed="rId2">
            <a:alphaModFix/>
          </a:blip>
          <a:srcRect r="16411"/>
          <a:stretch/>
        </p:blipFill>
        <p:spPr>
          <a:xfrm>
            <a:off x="0" y="5089255"/>
            <a:ext cx="9143999" cy="1795448"/>
          </a:xfrm>
          <a:prstGeom prst="rect">
            <a:avLst/>
          </a:prstGeom>
          <a:noFill/>
          <a:ln>
            <a:noFill/>
          </a:ln>
        </p:spPr>
      </p:pic>
      <p:pic>
        <p:nvPicPr>
          <p:cNvPr id="10" name="Shape 17"/>
          <p:cNvPicPr preferRelativeResize="0"/>
          <p:nvPr userDrawn="1"/>
        </p:nvPicPr>
        <p:blipFill rotWithShape="1">
          <a:blip r:embed="rId3">
            <a:alphaModFix/>
          </a:blip>
          <a:srcRect/>
          <a:stretch/>
        </p:blipFill>
        <p:spPr>
          <a:xfrm>
            <a:off x="8343038" y="5160280"/>
            <a:ext cx="618354" cy="1047508"/>
          </a:xfrm>
          <a:prstGeom prst="rect">
            <a:avLst/>
          </a:prstGeom>
          <a:noFill/>
          <a:ln>
            <a:noFill/>
          </a:ln>
        </p:spPr>
      </p:pic>
      <p:pic>
        <p:nvPicPr>
          <p:cNvPr id="11" name="Shape 16"/>
          <p:cNvPicPr preferRelativeResize="0"/>
          <p:nvPr userDrawn="1"/>
        </p:nvPicPr>
        <p:blipFill rotWithShape="1">
          <a:blip r:embed="rId4">
            <a:alphaModFix/>
          </a:blip>
          <a:srcRect t="15359" r="49109"/>
          <a:stretch/>
        </p:blipFill>
        <p:spPr>
          <a:xfrm>
            <a:off x="7486751" y="5546532"/>
            <a:ext cx="739085" cy="1283870"/>
          </a:xfrm>
          <a:prstGeom prst="rect">
            <a:avLst/>
          </a:prstGeom>
          <a:noFill/>
          <a:ln>
            <a:noFill/>
          </a:ln>
        </p:spPr>
      </p:pic>
      <p:pic>
        <p:nvPicPr>
          <p:cNvPr id="12" name="Shape 18"/>
          <p:cNvPicPr preferRelativeResize="0"/>
          <p:nvPr userDrawn="1"/>
        </p:nvPicPr>
        <p:blipFill rotWithShape="1">
          <a:blip r:embed="rId5">
            <a:alphaModFix/>
          </a:blip>
          <a:srcRect l="38329" t="505" r="22956" b="35696"/>
          <a:stretch/>
        </p:blipFill>
        <p:spPr>
          <a:xfrm>
            <a:off x="8187908" y="4878345"/>
            <a:ext cx="983567" cy="1974973"/>
          </a:xfrm>
          <a:prstGeom prst="rect">
            <a:avLst/>
          </a:prstGeom>
          <a:noFill/>
          <a:ln>
            <a:noFill/>
          </a:ln>
        </p:spPr>
      </p:pic>
      <p:pic>
        <p:nvPicPr>
          <p:cNvPr id="13" name="Bildobjekt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9433" y="298299"/>
            <a:ext cx="1114640" cy="605699"/>
          </a:xfrm>
          <a:prstGeom prst="rect">
            <a:avLst/>
          </a:prstGeom>
        </p:spPr>
      </p:pic>
    </p:spTree>
    <p:extLst>
      <p:ext uri="{BB962C8B-B14F-4D97-AF65-F5344CB8AC3E}">
        <p14:creationId xmlns:p14="http://schemas.microsoft.com/office/powerpoint/2010/main" val="912989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7" name="Rektangel 6"/>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r>
              <a:rPr lang="sv-SE" smtClean="0"/>
              <a:t>Klicka här för att ändra format</a:t>
            </a:r>
            <a:endParaRPr lang="sv-SE" dirty="0"/>
          </a:p>
        </p:txBody>
      </p:sp>
      <p:sp>
        <p:nvSpPr>
          <p:cNvPr id="6" name="Rektangel 5"/>
          <p:cNvSpPr/>
          <p:nvPr/>
        </p:nvSpPr>
        <p:spPr>
          <a:xfrm>
            <a:off x="698350" y="231244"/>
            <a:ext cx="54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33176888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vå innehållsdelar">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28651" y="975021"/>
            <a:ext cx="7886699" cy="85060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Verdana"/>
              <a:buNone/>
              <a:defRPr sz="3300" b="0" i="0" u="none" strike="noStrike" cap="none" baseline="0">
                <a:solidFill>
                  <a:srgbClr val="E6460A"/>
                </a:solidFill>
                <a:latin typeface="Verdana"/>
                <a:ea typeface="Verdana"/>
                <a:cs typeface="Verdana"/>
                <a:sym typeface="Verdana"/>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40" name="Shape 40"/>
          <p:cNvSpPr txBox="1">
            <a:spLocks noGrp="1"/>
          </p:cNvSpPr>
          <p:nvPr>
            <p:ph type="body" idx="1"/>
          </p:nvPr>
        </p:nvSpPr>
        <p:spPr>
          <a:xfrm>
            <a:off x="628650" y="2005012"/>
            <a:ext cx="3886200" cy="4171951"/>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Verdana"/>
                <a:ea typeface="Verdana"/>
                <a:cs typeface="Verdana"/>
                <a:sym typeface="Verdana"/>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9pPr>
          </a:lstStyle>
          <a:p>
            <a:endParaRPr dirty="0"/>
          </a:p>
        </p:txBody>
      </p:sp>
      <p:sp>
        <p:nvSpPr>
          <p:cNvPr id="41" name="Shape 41"/>
          <p:cNvSpPr txBox="1">
            <a:spLocks noGrp="1"/>
          </p:cNvSpPr>
          <p:nvPr>
            <p:ph type="body" idx="2"/>
          </p:nvPr>
        </p:nvSpPr>
        <p:spPr>
          <a:xfrm>
            <a:off x="4629150" y="2005011"/>
            <a:ext cx="3886200" cy="4171952"/>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Verdana"/>
                <a:ea typeface="Verdana"/>
                <a:cs typeface="Verdana"/>
                <a:sym typeface="Verdana"/>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9pPr>
          </a:lstStyle>
          <a:p>
            <a:endParaRPr dirty="0"/>
          </a:p>
        </p:txBody>
      </p:sp>
      <p:sp>
        <p:nvSpPr>
          <p:cNvPr id="42" name="Shape 4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43" name="Shape 4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44" name="Shape 4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sp>
        <p:nvSpPr>
          <p:cNvPr id="8" name="Shape 14"/>
          <p:cNvSpPr txBox="1">
            <a:spLocks/>
          </p:cNvSpPr>
          <p:nvPr userDrawn="1"/>
        </p:nvSpPr>
        <p:spPr>
          <a:xfrm>
            <a:off x="6457951" y="6356351"/>
            <a:ext cx="2057399" cy="365125"/>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pic>
        <p:nvPicPr>
          <p:cNvPr id="9" name="Shape 15"/>
          <p:cNvPicPr preferRelativeResize="0"/>
          <p:nvPr userDrawn="1"/>
        </p:nvPicPr>
        <p:blipFill rotWithShape="1">
          <a:blip r:embed="rId2">
            <a:alphaModFix/>
          </a:blip>
          <a:srcRect r="16411"/>
          <a:stretch/>
        </p:blipFill>
        <p:spPr>
          <a:xfrm>
            <a:off x="0" y="5089255"/>
            <a:ext cx="9143999" cy="1795448"/>
          </a:xfrm>
          <a:prstGeom prst="rect">
            <a:avLst/>
          </a:prstGeom>
          <a:noFill/>
          <a:ln>
            <a:noFill/>
          </a:ln>
        </p:spPr>
      </p:pic>
      <p:pic>
        <p:nvPicPr>
          <p:cNvPr id="10" name="Shape 16"/>
          <p:cNvPicPr preferRelativeResize="0"/>
          <p:nvPr userDrawn="1"/>
        </p:nvPicPr>
        <p:blipFill rotWithShape="1">
          <a:blip r:embed="rId3">
            <a:alphaModFix/>
          </a:blip>
          <a:srcRect t="15359" r="49109"/>
          <a:stretch/>
        </p:blipFill>
        <p:spPr>
          <a:xfrm>
            <a:off x="7486751" y="5546532"/>
            <a:ext cx="739085" cy="1283870"/>
          </a:xfrm>
          <a:prstGeom prst="rect">
            <a:avLst/>
          </a:prstGeom>
          <a:noFill/>
          <a:ln>
            <a:noFill/>
          </a:ln>
        </p:spPr>
      </p:pic>
      <p:pic>
        <p:nvPicPr>
          <p:cNvPr id="11" name="Shape 17"/>
          <p:cNvPicPr preferRelativeResize="0"/>
          <p:nvPr userDrawn="1"/>
        </p:nvPicPr>
        <p:blipFill rotWithShape="1">
          <a:blip r:embed="rId4">
            <a:alphaModFix/>
          </a:blip>
          <a:srcRect/>
          <a:stretch/>
        </p:blipFill>
        <p:spPr>
          <a:xfrm>
            <a:off x="8343038" y="5160280"/>
            <a:ext cx="618354" cy="1047508"/>
          </a:xfrm>
          <a:prstGeom prst="rect">
            <a:avLst/>
          </a:prstGeom>
          <a:noFill/>
          <a:ln>
            <a:noFill/>
          </a:ln>
        </p:spPr>
      </p:pic>
      <p:pic>
        <p:nvPicPr>
          <p:cNvPr id="12" name="Shape 18"/>
          <p:cNvPicPr preferRelativeResize="0"/>
          <p:nvPr userDrawn="1"/>
        </p:nvPicPr>
        <p:blipFill rotWithShape="1">
          <a:blip r:embed="rId5">
            <a:alphaModFix/>
          </a:blip>
          <a:srcRect l="38329" t="505" r="22956" b="35696"/>
          <a:stretch/>
        </p:blipFill>
        <p:spPr>
          <a:xfrm>
            <a:off x="8187908" y="4878345"/>
            <a:ext cx="983567" cy="1974973"/>
          </a:xfrm>
          <a:prstGeom prst="rect">
            <a:avLst/>
          </a:prstGeom>
          <a:noFill/>
          <a:ln>
            <a:noFill/>
          </a:ln>
        </p:spPr>
      </p:pic>
      <p:pic>
        <p:nvPicPr>
          <p:cNvPr id="13" name="Bildobjekt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9433" y="298299"/>
            <a:ext cx="1114640" cy="605699"/>
          </a:xfrm>
          <a:prstGeom prst="rect">
            <a:avLst/>
          </a:prstGeom>
        </p:spPr>
      </p:pic>
    </p:spTree>
    <p:extLst>
      <p:ext uri="{BB962C8B-B14F-4D97-AF65-F5344CB8AC3E}">
        <p14:creationId xmlns:p14="http://schemas.microsoft.com/office/powerpoint/2010/main" val="34153435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Jämförelse">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29841" y="1070684"/>
            <a:ext cx="7886699" cy="620003"/>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Verdana"/>
              <a:buNone/>
              <a:defRPr sz="3300" b="0" i="0" u="none" strike="noStrike" cap="none" baseline="0">
                <a:solidFill>
                  <a:srgbClr val="E6460A"/>
                </a:solidFill>
                <a:latin typeface="Verdana"/>
                <a:ea typeface="Verdana"/>
                <a:cs typeface="Verdana"/>
                <a:sym typeface="Verdana"/>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47" name="Shape 47"/>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Verdana"/>
                <a:ea typeface="Verdana"/>
                <a:cs typeface="Verdana"/>
                <a:sym typeface="Verdana"/>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Verdana"/>
                <a:ea typeface="Verdana"/>
                <a:cs typeface="Verdana"/>
                <a:sym typeface="Verdana"/>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Verdana"/>
                <a:ea typeface="Verdana"/>
                <a:cs typeface="Verdana"/>
                <a:sym typeface="Verdana"/>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9pPr>
          </a:lstStyle>
          <a:p>
            <a:endParaRPr/>
          </a:p>
        </p:txBody>
      </p:sp>
      <p:sp>
        <p:nvSpPr>
          <p:cNvPr id="48" name="Shape 48"/>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Verdana"/>
                <a:ea typeface="Verdana"/>
                <a:cs typeface="Verdana"/>
                <a:sym typeface="Verdana"/>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49" name="Shape 49"/>
          <p:cNvSpPr txBox="1">
            <a:spLocks noGrp="1"/>
          </p:cNvSpPr>
          <p:nvPr>
            <p:ph type="body" idx="3"/>
          </p:nvPr>
        </p:nvSpPr>
        <p:spPr>
          <a:xfrm>
            <a:off x="4629151"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Verdana"/>
                <a:ea typeface="Verdana"/>
                <a:cs typeface="Verdana"/>
                <a:sym typeface="Verdana"/>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Verdana"/>
                <a:ea typeface="Verdana"/>
                <a:cs typeface="Verdana"/>
                <a:sym typeface="Verdana"/>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Verdana"/>
                <a:ea typeface="Verdana"/>
                <a:cs typeface="Verdana"/>
                <a:sym typeface="Verdana"/>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Verdana"/>
                <a:ea typeface="Verdana"/>
                <a:cs typeface="Verdana"/>
                <a:sym typeface="Verdana"/>
              </a:defRPr>
            </a:lvl9pPr>
          </a:lstStyle>
          <a:p>
            <a:endParaRPr/>
          </a:p>
        </p:txBody>
      </p:sp>
      <p:sp>
        <p:nvSpPr>
          <p:cNvPr id="50" name="Shape 50"/>
          <p:cNvSpPr txBox="1">
            <a:spLocks noGrp="1"/>
          </p:cNvSpPr>
          <p:nvPr>
            <p:ph type="body" idx="4"/>
          </p:nvPr>
        </p:nvSpPr>
        <p:spPr>
          <a:xfrm>
            <a:off x="4629151" y="2505075"/>
            <a:ext cx="3887390" cy="368458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Verdana"/>
                <a:ea typeface="Verdana"/>
                <a:cs typeface="Verdana"/>
                <a:sym typeface="Verdana"/>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51" name="Shape 51"/>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52" name="Shape 52"/>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53" name="Shape 53"/>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sp>
        <p:nvSpPr>
          <p:cNvPr id="10" name="Shape 14"/>
          <p:cNvSpPr txBox="1">
            <a:spLocks/>
          </p:cNvSpPr>
          <p:nvPr userDrawn="1"/>
        </p:nvSpPr>
        <p:spPr>
          <a:xfrm>
            <a:off x="6457951" y="6356351"/>
            <a:ext cx="2057399" cy="365125"/>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pic>
        <p:nvPicPr>
          <p:cNvPr id="11" name="Shape 15"/>
          <p:cNvPicPr preferRelativeResize="0"/>
          <p:nvPr userDrawn="1"/>
        </p:nvPicPr>
        <p:blipFill rotWithShape="1">
          <a:blip r:embed="rId2">
            <a:alphaModFix/>
          </a:blip>
          <a:srcRect r="16411"/>
          <a:stretch/>
        </p:blipFill>
        <p:spPr>
          <a:xfrm>
            <a:off x="0" y="5089255"/>
            <a:ext cx="9143999" cy="1795448"/>
          </a:xfrm>
          <a:prstGeom prst="rect">
            <a:avLst/>
          </a:prstGeom>
          <a:noFill/>
          <a:ln>
            <a:noFill/>
          </a:ln>
        </p:spPr>
      </p:pic>
      <p:pic>
        <p:nvPicPr>
          <p:cNvPr id="12" name="Shape 16"/>
          <p:cNvPicPr preferRelativeResize="0"/>
          <p:nvPr userDrawn="1"/>
        </p:nvPicPr>
        <p:blipFill rotWithShape="1">
          <a:blip r:embed="rId3">
            <a:alphaModFix/>
          </a:blip>
          <a:srcRect t="15359" r="49109"/>
          <a:stretch/>
        </p:blipFill>
        <p:spPr>
          <a:xfrm>
            <a:off x="7486751" y="5546532"/>
            <a:ext cx="739085" cy="1283870"/>
          </a:xfrm>
          <a:prstGeom prst="rect">
            <a:avLst/>
          </a:prstGeom>
          <a:noFill/>
          <a:ln>
            <a:noFill/>
          </a:ln>
        </p:spPr>
      </p:pic>
      <p:pic>
        <p:nvPicPr>
          <p:cNvPr id="13" name="Shape 17"/>
          <p:cNvPicPr preferRelativeResize="0"/>
          <p:nvPr userDrawn="1"/>
        </p:nvPicPr>
        <p:blipFill rotWithShape="1">
          <a:blip r:embed="rId4">
            <a:alphaModFix/>
          </a:blip>
          <a:srcRect/>
          <a:stretch/>
        </p:blipFill>
        <p:spPr>
          <a:xfrm>
            <a:off x="8343038" y="5160280"/>
            <a:ext cx="618354" cy="1047508"/>
          </a:xfrm>
          <a:prstGeom prst="rect">
            <a:avLst/>
          </a:prstGeom>
          <a:noFill/>
          <a:ln>
            <a:noFill/>
          </a:ln>
        </p:spPr>
      </p:pic>
      <p:pic>
        <p:nvPicPr>
          <p:cNvPr id="14" name="Shape 18"/>
          <p:cNvPicPr preferRelativeResize="0"/>
          <p:nvPr userDrawn="1"/>
        </p:nvPicPr>
        <p:blipFill rotWithShape="1">
          <a:blip r:embed="rId5">
            <a:alphaModFix/>
          </a:blip>
          <a:srcRect l="38329" t="505" r="22956" b="35696"/>
          <a:stretch/>
        </p:blipFill>
        <p:spPr>
          <a:xfrm>
            <a:off x="8187908" y="4878345"/>
            <a:ext cx="983567" cy="1974973"/>
          </a:xfrm>
          <a:prstGeom prst="rect">
            <a:avLst/>
          </a:prstGeom>
          <a:noFill/>
          <a:ln>
            <a:noFill/>
          </a:ln>
        </p:spPr>
      </p:pic>
      <p:pic>
        <p:nvPicPr>
          <p:cNvPr id="15" name="Bildobjekt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9433" y="298299"/>
            <a:ext cx="1114640" cy="605699"/>
          </a:xfrm>
          <a:prstGeom prst="rect">
            <a:avLst/>
          </a:prstGeom>
        </p:spPr>
      </p:pic>
    </p:spTree>
    <p:extLst>
      <p:ext uri="{BB962C8B-B14F-4D97-AF65-F5344CB8AC3E}">
        <p14:creationId xmlns:p14="http://schemas.microsoft.com/office/powerpoint/2010/main" val="7846102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Verdana"/>
              <a:buNone/>
              <a:defRPr sz="3300" b="0" i="0" u="none" strike="noStrike" cap="none" baseline="0">
                <a:solidFill>
                  <a:srgbClr val="E6460A"/>
                </a:solidFill>
                <a:latin typeface="Verdana"/>
                <a:ea typeface="Verdana"/>
                <a:cs typeface="Verdana"/>
                <a:sym typeface="Verdana"/>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dirty="0"/>
          </a:p>
        </p:txBody>
      </p:sp>
      <p:sp>
        <p:nvSpPr>
          <p:cNvPr id="56" name="Shape 5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57" name="Shape 5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58" name="Shape 5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sp>
        <p:nvSpPr>
          <p:cNvPr id="6" name="Shape 14"/>
          <p:cNvSpPr txBox="1">
            <a:spLocks/>
          </p:cNvSpPr>
          <p:nvPr userDrawn="1"/>
        </p:nvSpPr>
        <p:spPr>
          <a:xfrm>
            <a:off x="6457951" y="6356351"/>
            <a:ext cx="2057399" cy="365125"/>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pic>
        <p:nvPicPr>
          <p:cNvPr id="7" name="Shape 15"/>
          <p:cNvPicPr preferRelativeResize="0"/>
          <p:nvPr userDrawn="1"/>
        </p:nvPicPr>
        <p:blipFill rotWithShape="1">
          <a:blip r:embed="rId2">
            <a:alphaModFix/>
          </a:blip>
          <a:srcRect r="16411"/>
          <a:stretch/>
        </p:blipFill>
        <p:spPr>
          <a:xfrm>
            <a:off x="0" y="5089255"/>
            <a:ext cx="9143999" cy="1795448"/>
          </a:xfrm>
          <a:prstGeom prst="rect">
            <a:avLst/>
          </a:prstGeom>
          <a:noFill/>
          <a:ln>
            <a:noFill/>
          </a:ln>
        </p:spPr>
      </p:pic>
      <p:pic>
        <p:nvPicPr>
          <p:cNvPr id="8" name="Shape 16"/>
          <p:cNvPicPr preferRelativeResize="0"/>
          <p:nvPr userDrawn="1"/>
        </p:nvPicPr>
        <p:blipFill rotWithShape="1">
          <a:blip r:embed="rId3">
            <a:alphaModFix/>
          </a:blip>
          <a:srcRect t="15359" r="49109"/>
          <a:stretch/>
        </p:blipFill>
        <p:spPr>
          <a:xfrm>
            <a:off x="7486751" y="5546532"/>
            <a:ext cx="739085" cy="1283870"/>
          </a:xfrm>
          <a:prstGeom prst="rect">
            <a:avLst/>
          </a:prstGeom>
          <a:noFill/>
          <a:ln>
            <a:noFill/>
          </a:ln>
        </p:spPr>
      </p:pic>
      <p:pic>
        <p:nvPicPr>
          <p:cNvPr id="9" name="Shape 17"/>
          <p:cNvPicPr preferRelativeResize="0"/>
          <p:nvPr userDrawn="1"/>
        </p:nvPicPr>
        <p:blipFill rotWithShape="1">
          <a:blip r:embed="rId4">
            <a:alphaModFix/>
          </a:blip>
          <a:srcRect/>
          <a:stretch/>
        </p:blipFill>
        <p:spPr>
          <a:xfrm>
            <a:off x="8343038" y="5160280"/>
            <a:ext cx="618354" cy="1047508"/>
          </a:xfrm>
          <a:prstGeom prst="rect">
            <a:avLst/>
          </a:prstGeom>
          <a:noFill/>
          <a:ln>
            <a:noFill/>
          </a:ln>
        </p:spPr>
      </p:pic>
      <p:pic>
        <p:nvPicPr>
          <p:cNvPr id="10" name="Shape 18"/>
          <p:cNvPicPr preferRelativeResize="0"/>
          <p:nvPr userDrawn="1"/>
        </p:nvPicPr>
        <p:blipFill rotWithShape="1">
          <a:blip r:embed="rId5">
            <a:alphaModFix/>
          </a:blip>
          <a:srcRect l="38329" t="505" r="22956" b="35696"/>
          <a:stretch/>
        </p:blipFill>
        <p:spPr>
          <a:xfrm>
            <a:off x="8187908" y="4878345"/>
            <a:ext cx="983567" cy="1974973"/>
          </a:xfrm>
          <a:prstGeom prst="rect">
            <a:avLst/>
          </a:prstGeom>
          <a:noFill/>
          <a:ln>
            <a:noFill/>
          </a:ln>
        </p:spPr>
      </p:pic>
      <p:pic>
        <p:nvPicPr>
          <p:cNvPr id="11" name="Bildobjekt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9433" y="298299"/>
            <a:ext cx="1114640" cy="605699"/>
          </a:xfrm>
          <a:prstGeom prst="rect">
            <a:avLst/>
          </a:prstGeom>
        </p:spPr>
      </p:pic>
    </p:spTree>
    <p:extLst>
      <p:ext uri="{BB962C8B-B14F-4D97-AF65-F5344CB8AC3E}">
        <p14:creationId xmlns:p14="http://schemas.microsoft.com/office/powerpoint/2010/main" val="4208188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Innehåll med bildtex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Verdana"/>
              <a:buNone/>
              <a:defRPr sz="2400" b="0" i="0" u="none" strike="noStrike" cap="none">
                <a:solidFill>
                  <a:schemeClr val="dk1"/>
                </a:solidFill>
                <a:latin typeface="Verdana"/>
                <a:ea typeface="Verdana"/>
                <a:cs typeface="Verdana"/>
                <a:sym typeface="Verdana"/>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65" name="Shape 65"/>
          <p:cNvSpPr txBox="1">
            <a:spLocks noGrp="1"/>
          </p:cNvSpPr>
          <p:nvPr>
            <p:ph type="body" idx="1"/>
          </p:nvPr>
        </p:nvSpPr>
        <p:spPr>
          <a:xfrm>
            <a:off x="3887391" y="987425"/>
            <a:ext cx="4629149" cy="4873624"/>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chemeClr val="dk1"/>
              </a:buClr>
              <a:buSzPct val="100000"/>
              <a:buFont typeface="Arial"/>
              <a:buChar char="•"/>
              <a:defRPr sz="2400" b="0" i="0" u="none" strike="noStrike" cap="none">
                <a:solidFill>
                  <a:schemeClr val="dk1"/>
                </a:solidFill>
                <a:latin typeface="Verdana"/>
                <a:ea typeface="Verdana"/>
                <a:cs typeface="Verdana"/>
                <a:sym typeface="Verdana"/>
              </a:defRPr>
            </a:lvl1pPr>
            <a:lvl2pPr marL="514350" marR="0" lvl="1" indent="-38100" algn="l" rtl="0">
              <a:lnSpc>
                <a:spcPct val="90000"/>
              </a:lnSpc>
              <a:spcBef>
                <a:spcPts val="375"/>
              </a:spcBef>
              <a:buClr>
                <a:schemeClr val="dk1"/>
              </a:buClr>
              <a:buSzPct val="100000"/>
              <a:buFont typeface="Arial"/>
              <a:buChar char="•"/>
              <a:defRPr sz="2100" b="0" i="0" u="none" strike="noStrike" cap="none">
                <a:solidFill>
                  <a:schemeClr val="dk1"/>
                </a:solidFill>
                <a:latin typeface="Verdana"/>
                <a:ea typeface="Verdana"/>
                <a:cs typeface="Verdana"/>
                <a:sym typeface="Verdana"/>
              </a:defRPr>
            </a:lvl2pPr>
            <a:lvl3pPr marL="857250" marR="0" lvl="2" indent="-57150" algn="l" rtl="0">
              <a:lnSpc>
                <a:spcPct val="90000"/>
              </a:lnSpc>
              <a:spcBef>
                <a:spcPts val="375"/>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3pPr>
            <a:lvl4pPr marL="1200150" marR="0" lvl="3"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4pPr>
            <a:lvl5pPr marL="1543050" marR="0" lvl="4"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5pPr>
            <a:lvl6pPr marL="1885950" marR="0" lvl="5"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6pPr>
            <a:lvl7pPr marL="2228850" marR="0" lvl="6"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7pPr>
            <a:lvl8pPr marL="2571750" marR="0" lvl="7"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8pPr>
            <a:lvl9pPr marL="2914650" marR="0" lvl="8"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9pPr>
          </a:lstStyle>
          <a:p>
            <a:endParaRPr/>
          </a:p>
        </p:txBody>
      </p:sp>
      <p:sp>
        <p:nvSpPr>
          <p:cNvPr id="66" name="Shape 66"/>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Verdana"/>
                <a:ea typeface="Verdana"/>
                <a:cs typeface="Verdana"/>
                <a:sym typeface="Verdana"/>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Verdana"/>
                <a:ea typeface="Verdana"/>
                <a:cs typeface="Verdana"/>
                <a:sym typeface="Verdana"/>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Verdana"/>
                <a:ea typeface="Verdana"/>
                <a:cs typeface="Verdana"/>
                <a:sym typeface="Verdana"/>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Verdana"/>
                <a:ea typeface="Verdana"/>
                <a:cs typeface="Verdana"/>
                <a:sym typeface="Verdana"/>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Verdana"/>
                <a:ea typeface="Verdana"/>
                <a:cs typeface="Verdana"/>
                <a:sym typeface="Verdana"/>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Verdana"/>
                <a:ea typeface="Verdana"/>
                <a:cs typeface="Verdana"/>
                <a:sym typeface="Verdana"/>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Verdana"/>
                <a:ea typeface="Verdana"/>
                <a:cs typeface="Verdana"/>
                <a:sym typeface="Verdana"/>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Verdana"/>
                <a:ea typeface="Verdana"/>
                <a:cs typeface="Verdana"/>
                <a:sym typeface="Verdana"/>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Verdana"/>
                <a:ea typeface="Verdana"/>
                <a:cs typeface="Verdana"/>
                <a:sym typeface="Verdana"/>
              </a:defRPr>
            </a:lvl9pPr>
          </a:lstStyle>
          <a:p>
            <a:endParaRPr/>
          </a:p>
        </p:txBody>
      </p:sp>
      <p:sp>
        <p:nvSpPr>
          <p:cNvPr id="67" name="Shape 67"/>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68" name="Shape 68"/>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69" name="Shape 69"/>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sp>
        <p:nvSpPr>
          <p:cNvPr id="8" name="Shape 14"/>
          <p:cNvSpPr txBox="1">
            <a:spLocks/>
          </p:cNvSpPr>
          <p:nvPr userDrawn="1"/>
        </p:nvSpPr>
        <p:spPr>
          <a:xfrm>
            <a:off x="6457951" y="6356351"/>
            <a:ext cx="2057399" cy="365125"/>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pic>
        <p:nvPicPr>
          <p:cNvPr id="9" name="Shape 15"/>
          <p:cNvPicPr preferRelativeResize="0"/>
          <p:nvPr userDrawn="1"/>
        </p:nvPicPr>
        <p:blipFill rotWithShape="1">
          <a:blip r:embed="rId2">
            <a:alphaModFix/>
          </a:blip>
          <a:srcRect r="16411"/>
          <a:stretch/>
        </p:blipFill>
        <p:spPr>
          <a:xfrm>
            <a:off x="0" y="5089255"/>
            <a:ext cx="9143999" cy="1795448"/>
          </a:xfrm>
          <a:prstGeom prst="rect">
            <a:avLst/>
          </a:prstGeom>
          <a:noFill/>
          <a:ln>
            <a:noFill/>
          </a:ln>
        </p:spPr>
      </p:pic>
      <p:pic>
        <p:nvPicPr>
          <p:cNvPr id="10" name="Shape 16"/>
          <p:cNvPicPr preferRelativeResize="0"/>
          <p:nvPr userDrawn="1"/>
        </p:nvPicPr>
        <p:blipFill rotWithShape="1">
          <a:blip r:embed="rId3">
            <a:alphaModFix/>
          </a:blip>
          <a:srcRect t="15359" r="49109"/>
          <a:stretch/>
        </p:blipFill>
        <p:spPr>
          <a:xfrm>
            <a:off x="7486751" y="5546532"/>
            <a:ext cx="739085" cy="1283870"/>
          </a:xfrm>
          <a:prstGeom prst="rect">
            <a:avLst/>
          </a:prstGeom>
          <a:noFill/>
          <a:ln>
            <a:noFill/>
          </a:ln>
        </p:spPr>
      </p:pic>
      <p:pic>
        <p:nvPicPr>
          <p:cNvPr id="11" name="Shape 17"/>
          <p:cNvPicPr preferRelativeResize="0"/>
          <p:nvPr userDrawn="1"/>
        </p:nvPicPr>
        <p:blipFill rotWithShape="1">
          <a:blip r:embed="rId4">
            <a:alphaModFix/>
          </a:blip>
          <a:srcRect/>
          <a:stretch/>
        </p:blipFill>
        <p:spPr>
          <a:xfrm>
            <a:off x="8343038" y="5160280"/>
            <a:ext cx="618354" cy="1047508"/>
          </a:xfrm>
          <a:prstGeom prst="rect">
            <a:avLst/>
          </a:prstGeom>
          <a:noFill/>
          <a:ln>
            <a:noFill/>
          </a:ln>
        </p:spPr>
      </p:pic>
      <p:pic>
        <p:nvPicPr>
          <p:cNvPr id="12" name="Shape 18"/>
          <p:cNvPicPr preferRelativeResize="0"/>
          <p:nvPr userDrawn="1"/>
        </p:nvPicPr>
        <p:blipFill rotWithShape="1">
          <a:blip r:embed="rId5">
            <a:alphaModFix/>
          </a:blip>
          <a:srcRect l="38329" t="505" r="22956" b="35696"/>
          <a:stretch/>
        </p:blipFill>
        <p:spPr>
          <a:xfrm>
            <a:off x="8187908" y="4878345"/>
            <a:ext cx="983567" cy="1974973"/>
          </a:xfrm>
          <a:prstGeom prst="rect">
            <a:avLst/>
          </a:prstGeom>
          <a:noFill/>
          <a:ln>
            <a:noFill/>
          </a:ln>
        </p:spPr>
      </p:pic>
      <p:pic>
        <p:nvPicPr>
          <p:cNvPr id="13" name="Bildobjekt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9433" y="298299"/>
            <a:ext cx="1114640" cy="605699"/>
          </a:xfrm>
          <a:prstGeom prst="rect">
            <a:avLst/>
          </a:prstGeom>
        </p:spPr>
      </p:pic>
    </p:spTree>
    <p:extLst>
      <p:ext uri="{BB962C8B-B14F-4D97-AF65-F5344CB8AC3E}">
        <p14:creationId xmlns:p14="http://schemas.microsoft.com/office/powerpoint/2010/main" val="1801016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cSld name="Rubrik och lodrät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Verdana"/>
              <a:buNone/>
              <a:defRPr sz="3300" b="0" i="0" u="none" strike="noStrike" cap="none">
                <a:solidFill>
                  <a:schemeClr val="dk1"/>
                </a:solidFill>
                <a:latin typeface="Verdana"/>
                <a:ea typeface="Verdana"/>
                <a:cs typeface="Verdana"/>
                <a:sym typeface="Verdana"/>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79" name="Shape 79"/>
          <p:cNvSpPr txBox="1">
            <a:spLocks noGrp="1"/>
          </p:cNvSpPr>
          <p:nvPr>
            <p:ph type="body" idx="1"/>
          </p:nvPr>
        </p:nvSpPr>
        <p:spPr>
          <a:xfrm rot="5400000">
            <a:off x="2396331" y="57945"/>
            <a:ext cx="4351338" cy="7886699"/>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Verdana"/>
                <a:ea typeface="Verdana"/>
                <a:cs typeface="Verdana"/>
                <a:sym typeface="Verdana"/>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Verdana"/>
                <a:ea typeface="Verdana"/>
                <a:cs typeface="Verdana"/>
                <a:sym typeface="Verdana"/>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80" name="Shape 80"/>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81" name="Shape 81"/>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Verdana"/>
                <a:ea typeface="Verdana"/>
                <a:cs typeface="Verdana"/>
                <a:sym typeface="Verdana"/>
              </a:defRPr>
            </a:lvl1pPr>
            <a:lvl2pPr marL="342900" marR="0" lvl="1" indent="0" algn="l" rtl="0">
              <a:spcBef>
                <a:spcPts val="0"/>
              </a:spcBef>
              <a:buNone/>
              <a:defRPr sz="1350" b="0" i="0" u="none" strike="noStrike" cap="none">
                <a:solidFill>
                  <a:schemeClr val="dk1"/>
                </a:solidFill>
                <a:latin typeface="Verdana"/>
                <a:ea typeface="Verdana"/>
                <a:cs typeface="Verdana"/>
                <a:sym typeface="Verdana"/>
              </a:defRPr>
            </a:lvl2pPr>
            <a:lvl3pPr marL="685800" marR="0" lvl="2" indent="0" algn="l" rtl="0">
              <a:spcBef>
                <a:spcPts val="0"/>
              </a:spcBef>
              <a:buNone/>
              <a:defRPr sz="1350" b="0" i="0" u="none" strike="noStrike" cap="none">
                <a:solidFill>
                  <a:schemeClr val="dk1"/>
                </a:solidFill>
                <a:latin typeface="Verdana"/>
                <a:ea typeface="Verdana"/>
                <a:cs typeface="Verdana"/>
                <a:sym typeface="Verdana"/>
              </a:defRPr>
            </a:lvl3pPr>
            <a:lvl4pPr marL="1028700" marR="0" lvl="3" indent="0" algn="l" rtl="0">
              <a:spcBef>
                <a:spcPts val="0"/>
              </a:spcBef>
              <a:buNone/>
              <a:defRPr sz="1350" b="0" i="0" u="none" strike="noStrike" cap="none">
                <a:solidFill>
                  <a:schemeClr val="dk1"/>
                </a:solidFill>
                <a:latin typeface="Verdana"/>
                <a:ea typeface="Verdana"/>
                <a:cs typeface="Verdana"/>
                <a:sym typeface="Verdana"/>
              </a:defRPr>
            </a:lvl4pPr>
            <a:lvl5pPr marL="1371600" marR="0" lvl="4" indent="0" algn="l" rtl="0">
              <a:spcBef>
                <a:spcPts val="0"/>
              </a:spcBef>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
        <p:nvSpPr>
          <p:cNvPr id="82" name="Shape 82"/>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sp>
        <p:nvSpPr>
          <p:cNvPr id="7" name="Shape 14"/>
          <p:cNvSpPr txBox="1">
            <a:spLocks/>
          </p:cNvSpPr>
          <p:nvPr userDrawn="1"/>
        </p:nvSpPr>
        <p:spPr>
          <a:xfrm>
            <a:off x="6457951" y="6356351"/>
            <a:ext cx="2057399" cy="365125"/>
          </a:xfrm>
          <a:prstGeom prst="rect">
            <a:avLst/>
          </a:prstGeom>
          <a:noFill/>
          <a:ln>
            <a:noFill/>
          </a:ln>
        </p:spPr>
        <p:txBody>
          <a:bodyPr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sv-SE" sz="900" smtClean="0">
                <a:solidFill>
                  <a:srgbClr val="888888"/>
                </a:solidFill>
                <a:latin typeface="Verdana"/>
                <a:ea typeface="Verdana"/>
                <a:cs typeface="Verdana"/>
                <a:sym typeface="Verdana"/>
              </a:rPr>
              <a:pPr algn="r">
                <a:buSzPct val="25000"/>
              </a:pPr>
              <a:t>‹#›</a:t>
            </a:fld>
            <a:endParaRPr lang="sv-SE" sz="900">
              <a:solidFill>
                <a:srgbClr val="888888"/>
              </a:solidFill>
              <a:latin typeface="Verdana"/>
              <a:ea typeface="Verdana"/>
              <a:cs typeface="Verdana"/>
              <a:sym typeface="Verdana"/>
            </a:endParaRPr>
          </a:p>
        </p:txBody>
      </p:sp>
      <p:pic>
        <p:nvPicPr>
          <p:cNvPr id="8" name="Shape 15"/>
          <p:cNvPicPr preferRelativeResize="0"/>
          <p:nvPr userDrawn="1"/>
        </p:nvPicPr>
        <p:blipFill rotWithShape="1">
          <a:blip r:embed="rId2">
            <a:alphaModFix/>
          </a:blip>
          <a:srcRect r="16411"/>
          <a:stretch/>
        </p:blipFill>
        <p:spPr>
          <a:xfrm>
            <a:off x="0" y="5089255"/>
            <a:ext cx="9143999" cy="1795448"/>
          </a:xfrm>
          <a:prstGeom prst="rect">
            <a:avLst/>
          </a:prstGeom>
          <a:noFill/>
          <a:ln>
            <a:noFill/>
          </a:ln>
        </p:spPr>
      </p:pic>
      <p:pic>
        <p:nvPicPr>
          <p:cNvPr id="9" name="Shape 16"/>
          <p:cNvPicPr preferRelativeResize="0"/>
          <p:nvPr userDrawn="1"/>
        </p:nvPicPr>
        <p:blipFill rotWithShape="1">
          <a:blip r:embed="rId3">
            <a:alphaModFix/>
          </a:blip>
          <a:srcRect t="15359" r="49109"/>
          <a:stretch/>
        </p:blipFill>
        <p:spPr>
          <a:xfrm>
            <a:off x="7486751" y="5546532"/>
            <a:ext cx="739085" cy="1283870"/>
          </a:xfrm>
          <a:prstGeom prst="rect">
            <a:avLst/>
          </a:prstGeom>
          <a:noFill/>
          <a:ln>
            <a:noFill/>
          </a:ln>
        </p:spPr>
      </p:pic>
      <p:pic>
        <p:nvPicPr>
          <p:cNvPr id="10" name="Shape 17"/>
          <p:cNvPicPr preferRelativeResize="0"/>
          <p:nvPr userDrawn="1"/>
        </p:nvPicPr>
        <p:blipFill rotWithShape="1">
          <a:blip r:embed="rId4">
            <a:alphaModFix/>
          </a:blip>
          <a:srcRect/>
          <a:stretch/>
        </p:blipFill>
        <p:spPr>
          <a:xfrm>
            <a:off x="8343038" y="5160280"/>
            <a:ext cx="618354" cy="1047508"/>
          </a:xfrm>
          <a:prstGeom prst="rect">
            <a:avLst/>
          </a:prstGeom>
          <a:noFill/>
          <a:ln>
            <a:noFill/>
          </a:ln>
        </p:spPr>
      </p:pic>
      <p:pic>
        <p:nvPicPr>
          <p:cNvPr id="11" name="Shape 18"/>
          <p:cNvPicPr preferRelativeResize="0"/>
          <p:nvPr userDrawn="1"/>
        </p:nvPicPr>
        <p:blipFill rotWithShape="1">
          <a:blip r:embed="rId5">
            <a:alphaModFix/>
          </a:blip>
          <a:srcRect l="38329" t="505" r="22956" b="35696"/>
          <a:stretch/>
        </p:blipFill>
        <p:spPr>
          <a:xfrm>
            <a:off x="8187908" y="4878345"/>
            <a:ext cx="983567" cy="1974973"/>
          </a:xfrm>
          <a:prstGeom prst="rect">
            <a:avLst/>
          </a:prstGeom>
          <a:noFill/>
          <a:ln>
            <a:noFill/>
          </a:ln>
        </p:spPr>
      </p:pic>
      <p:pic>
        <p:nvPicPr>
          <p:cNvPr id="12" name="Bildobjekt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09433" y="298299"/>
            <a:ext cx="1114640" cy="605699"/>
          </a:xfrm>
          <a:prstGeom prst="rect">
            <a:avLst/>
          </a:prstGeom>
        </p:spPr>
      </p:pic>
    </p:spTree>
    <p:extLst>
      <p:ext uri="{BB962C8B-B14F-4D97-AF65-F5344CB8AC3E}">
        <p14:creationId xmlns:p14="http://schemas.microsoft.com/office/powerpoint/2010/main" val="239695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5.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4.emf"/><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4.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6.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4.emf"/><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6.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ktangel 18"/>
          <p:cNvSpPr/>
          <p:nvPr/>
        </p:nvSpPr>
        <p:spPr>
          <a:xfrm>
            <a:off x="-10633" y="1076804"/>
            <a:ext cx="9154634" cy="5249567"/>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p:cNvSpPr>
            <a:spLocks noGrp="1"/>
          </p:cNvSpPr>
          <p:nvPr>
            <p:ph type="title"/>
          </p:nvPr>
        </p:nvSpPr>
        <p:spPr>
          <a:xfrm>
            <a:off x="713981" y="168252"/>
            <a:ext cx="7728270" cy="767413"/>
          </a:xfrm>
          <a:prstGeom prst="rect">
            <a:avLst/>
          </a:prstGeom>
        </p:spPr>
        <p:txBody>
          <a:bodyPr vert="horz" lIns="234000" tIns="36000" rIns="91440" bIns="3600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01759" y="1302477"/>
            <a:ext cx="7740492" cy="4800611"/>
          </a:xfrm>
          <a:prstGeom prst="rect">
            <a:avLst/>
          </a:prstGeom>
        </p:spPr>
        <p:txBody>
          <a:bodyPr vert="horz" lIns="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Rektangel 6"/>
          <p:cNvSpPr/>
          <p:nvPr/>
        </p:nvSpPr>
        <p:spPr>
          <a:xfrm>
            <a:off x="698350" y="231244"/>
            <a:ext cx="54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1594084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200" kern="1200">
          <a:solidFill>
            <a:srgbClr val="6D8D9F"/>
          </a:solidFill>
          <a:latin typeface="+mj-lt"/>
          <a:ea typeface="+mj-ea"/>
          <a:cs typeface="+mj-cs"/>
        </a:defRPr>
      </a:lvl1pPr>
    </p:titleStyle>
    <p:bodyStyle>
      <a:lvl1pPr marL="255588" indent="-255588" algn="l" defTabSz="914400" rtl="0" eaLnBrk="1" latinLnBrk="0" hangingPunct="1">
        <a:spcBef>
          <a:spcPts val="0"/>
        </a:spcBef>
        <a:spcAft>
          <a:spcPts val="850"/>
        </a:spcAft>
        <a:buClr>
          <a:srgbClr val="829CAA"/>
        </a:buClr>
        <a:buFont typeface="Corbel" panose="020B0503020204020204" pitchFamily="34" charset="0"/>
        <a:buChar char="›"/>
        <a:defRPr sz="2000" kern="1200">
          <a:solidFill>
            <a:schemeClr val="tx1"/>
          </a:solidFill>
          <a:latin typeface="+mn-lt"/>
          <a:ea typeface="+mn-ea"/>
          <a:cs typeface="+mn-cs"/>
        </a:defRPr>
      </a:lvl1pPr>
      <a:lvl2pPr marL="520700" indent="-266700" algn="l" defTabSz="914400" rtl="0" eaLnBrk="1" latinLnBrk="0" hangingPunct="1">
        <a:spcBef>
          <a:spcPts val="0"/>
        </a:spcBef>
        <a:spcAft>
          <a:spcPts val="560"/>
        </a:spcAft>
        <a:buClr>
          <a:srgbClr val="829CAA"/>
        </a:buClr>
        <a:buFont typeface="Arial" panose="020B0604020202020204" pitchFamily="34" charset="0"/>
        <a:buChar char="–"/>
        <a:defRPr sz="1600" kern="1200">
          <a:solidFill>
            <a:schemeClr val="tx1"/>
          </a:solidFill>
          <a:latin typeface="+mn-lt"/>
          <a:ea typeface="+mn-ea"/>
          <a:cs typeface="+mn-cs"/>
        </a:defRPr>
      </a:lvl2pPr>
      <a:lvl3pPr marL="776288" indent="-230188" algn="l" defTabSz="808038" rtl="0" eaLnBrk="1" latinLnBrk="0" hangingPunct="1">
        <a:spcBef>
          <a:spcPts val="0"/>
        </a:spcBef>
        <a:spcAft>
          <a:spcPts val="560"/>
        </a:spcAft>
        <a:buClr>
          <a:srgbClr val="829CAA"/>
        </a:buClr>
        <a:buFont typeface="Corbel" panose="020B0503020204020204" pitchFamily="34" charset="0"/>
        <a:buChar char="–"/>
        <a:defRPr sz="1400" kern="1200">
          <a:solidFill>
            <a:schemeClr val="tx1"/>
          </a:solidFill>
          <a:latin typeface="+mn-lt"/>
          <a:ea typeface="+mn-ea"/>
          <a:cs typeface="+mn-cs"/>
        </a:defRPr>
      </a:lvl3pPr>
      <a:lvl4pPr marL="1025525" indent="-233363" algn="l" defTabSz="914400" rtl="0" eaLnBrk="1" latinLnBrk="0" hangingPunct="1">
        <a:spcBef>
          <a:spcPts val="0"/>
        </a:spcBef>
        <a:spcAft>
          <a:spcPts val="560"/>
        </a:spcAft>
        <a:buClr>
          <a:srgbClr val="829CAA"/>
        </a:buClr>
        <a:buFont typeface="Arial" panose="020B0604020202020204" pitchFamily="34" charset="0"/>
        <a:buChar char="–"/>
        <a:defRPr sz="1400" kern="1200">
          <a:solidFill>
            <a:schemeClr val="tx1"/>
          </a:solidFill>
          <a:latin typeface="+mn-lt"/>
          <a:ea typeface="+mn-ea"/>
          <a:cs typeface="+mn-cs"/>
        </a:defRPr>
      </a:lvl4pPr>
      <a:lvl5pPr marL="1281113" indent="-239713" algn="l" defTabSz="914400" rtl="0" eaLnBrk="1" latinLnBrk="0" hangingPunct="1">
        <a:spcBef>
          <a:spcPts val="0"/>
        </a:spcBef>
        <a:spcAft>
          <a:spcPts val="560"/>
        </a:spcAft>
        <a:buClr>
          <a:srgbClr val="829CAA"/>
        </a:buClr>
        <a:buFont typeface="Corbel" panose="020B0503020204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90FBFE67-F1AB-4601-8C25-5F744380DB1F}"/>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43895" t="8983" r="9196" b="74635"/>
          <a:stretch/>
        </p:blipFill>
        <p:spPr>
          <a:xfrm>
            <a:off x="7608790" y="6216832"/>
            <a:ext cx="1089212" cy="589616"/>
          </a:xfrm>
          <a:prstGeom prst="rect">
            <a:avLst/>
          </a:prstGeom>
        </p:spPr>
      </p:pic>
      <p:sp>
        <p:nvSpPr>
          <p:cNvPr id="3" name="Platshållare för text 2"/>
          <p:cNvSpPr>
            <a:spLocks noGrp="1"/>
          </p:cNvSpPr>
          <p:nvPr>
            <p:ph type="body" idx="1"/>
          </p:nvPr>
        </p:nvSpPr>
        <p:spPr>
          <a:xfrm>
            <a:off x="498174" y="2289015"/>
            <a:ext cx="7207369"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8797320" y="6356351"/>
            <a:ext cx="194537" cy="365125"/>
          </a:xfrm>
          <a:prstGeom prst="rect">
            <a:avLst/>
          </a:prstGeom>
        </p:spPr>
        <p:txBody>
          <a:bodyPr vert="horz" lIns="91440" tIns="45720" rIns="91440" bIns="45720" rtlCol="0" anchor="ctr"/>
          <a:lstStyle>
            <a:lvl1pPr algn="l">
              <a:defRPr sz="600">
                <a:solidFill>
                  <a:schemeClr val="bg1"/>
                </a:solidFill>
              </a:defRPr>
            </a:lvl1pPr>
          </a:lstStyle>
          <a:p>
            <a:pPr defTabSz="685800">
              <a:defRPr/>
            </a:pPr>
            <a:fld id="{4B42D259-ACB8-4FD1-AC0F-9CAC8F5E07E0}" type="datetimeFigureOut">
              <a:rPr lang="sv-SE" smtClean="0">
                <a:solidFill>
                  <a:prstClr val="white"/>
                </a:solidFill>
              </a:rPr>
              <a:pPr defTabSz="685800">
                <a:defRPr/>
              </a:pPr>
              <a:t>2018-09-01</a:t>
            </a:fld>
            <a:endParaRPr lang="sv-SE" dirty="0">
              <a:solidFill>
                <a:prstClr val="white"/>
              </a:solidFill>
            </a:endParaRPr>
          </a:p>
        </p:txBody>
      </p:sp>
      <p:sp>
        <p:nvSpPr>
          <p:cNvPr id="5" name="Platshållare för sidfot 4"/>
          <p:cNvSpPr>
            <a:spLocks noGrp="1"/>
          </p:cNvSpPr>
          <p:nvPr>
            <p:ph type="ftr" sz="quarter" idx="3"/>
          </p:nvPr>
        </p:nvSpPr>
        <p:spPr>
          <a:xfrm>
            <a:off x="8555676" y="6183798"/>
            <a:ext cx="450476" cy="168275"/>
          </a:xfrm>
          <a:prstGeom prst="rect">
            <a:avLst/>
          </a:prstGeom>
        </p:spPr>
        <p:txBody>
          <a:bodyPr vert="horz" lIns="91440" tIns="45720" rIns="91440" bIns="45720" rtlCol="0" anchor="ctr"/>
          <a:lstStyle>
            <a:lvl1pPr algn="ctr">
              <a:defRPr sz="900">
                <a:solidFill>
                  <a:schemeClr val="bg1"/>
                </a:solidFill>
              </a:defRPr>
            </a:lvl1pPr>
          </a:lstStyle>
          <a:p>
            <a:pPr defTabSz="685800">
              <a:defRPr/>
            </a:pPr>
            <a:endParaRPr lang="sv-SE" dirty="0">
              <a:solidFill>
                <a:prstClr val="white"/>
              </a:solidFill>
            </a:endParaRPr>
          </a:p>
        </p:txBody>
      </p:sp>
      <p:sp>
        <p:nvSpPr>
          <p:cNvPr id="6" name="Platshållare för bildnummer 5"/>
          <p:cNvSpPr>
            <a:spLocks noGrp="1"/>
          </p:cNvSpPr>
          <p:nvPr>
            <p:ph type="sldNum" sz="quarter" idx="4"/>
          </p:nvPr>
        </p:nvSpPr>
        <p:spPr>
          <a:xfrm>
            <a:off x="136673" y="6356351"/>
            <a:ext cx="246445" cy="365125"/>
          </a:xfrm>
          <a:prstGeom prst="rect">
            <a:avLst/>
          </a:prstGeom>
        </p:spPr>
        <p:txBody>
          <a:bodyPr vert="horz" lIns="91440" tIns="45720" rIns="91440" bIns="45720" rtlCol="0" anchor="ctr"/>
          <a:lstStyle>
            <a:lvl1pPr algn="r">
              <a:defRPr sz="900">
                <a:solidFill>
                  <a:schemeClr val="bg1"/>
                </a:solidFill>
              </a:defRPr>
            </a:lvl1pPr>
          </a:lstStyle>
          <a:p>
            <a:pPr defTabSz="685800">
              <a:defRPr/>
            </a:pPr>
            <a:fld id="{34C9B0E5-37D7-412E-A162-6A236BADC197}" type="slidenum">
              <a:rPr lang="sv-SE" smtClean="0">
                <a:solidFill>
                  <a:prstClr val="white"/>
                </a:solidFill>
              </a:rPr>
              <a:pPr defTabSz="685800">
                <a:defRPr/>
              </a:pPr>
              <a:t>‹#›</a:t>
            </a:fld>
            <a:endParaRPr lang="sv-SE" dirty="0">
              <a:solidFill>
                <a:prstClr val="white"/>
              </a:solidFill>
            </a:endParaRPr>
          </a:p>
        </p:txBody>
      </p:sp>
      <p:pic>
        <p:nvPicPr>
          <p:cNvPr id="8" name="Bildobjekt 7" descr="En bild som visar clipart&#10;&#10;Beskrivning genererad med mycket hög exakthet">
            <a:extLst>
              <a:ext uri="{FF2B5EF4-FFF2-40B4-BE49-F238E27FC236}">
                <a16:creationId xmlns:a16="http://schemas.microsoft.com/office/drawing/2014/main" id="{237977FC-A453-4FBF-A290-4B65A7BC8F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7100" y="6256929"/>
            <a:ext cx="774276" cy="460800"/>
          </a:xfrm>
          <a:prstGeom prst="rect">
            <a:avLst/>
          </a:prstGeom>
        </p:spPr>
      </p:pic>
      <p:sp>
        <p:nvSpPr>
          <p:cNvPr id="2" name="Platshållare för rubrik 1"/>
          <p:cNvSpPr>
            <a:spLocks noGrp="1"/>
          </p:cNvSpPr>
          <p:nvPr>
            <p:ph type="title"/>
          </p:nvPr>
        </p:nvSpPr>
        <p:spPr>
          <a:xfrm>
            <a:off x="498175" y="874602"/>
            <a:ext cx="7207369" cy="1231392"/>
          </a:xfrm>
          <a:prstGeom prst="rect">
            <a:avLst/>
          </a:prstGeom>
        </p:spPr>
        <p:txBody>
          <a:bodyPr vert="horz" lIns="91440" tIns="45720" rIns="91440" bIns="45720" rtlCol="0" anchor="t">
            <a:noAutofit/>
          </a:bodyPr>
          <a:lstStyle/>
          <a:p>
            <a:r>
              <a:rPr lang="sv-SE" dirty="0"/>
              <a:t>Klicka här för att ändra format</a:t>
            </a:r>
          </a:p>
        </p:txBody>
      </p:sp>
      <p:pic>
        <p:nvPicPr>
          <p:cNvPr id="14" name="Bildobjekt 13">
            <a:extLst>
              <a:ext uri="{FF2B5EF4-FFF2-40B4-BE49-F238E27FC236}">
                <a16:creationId xmlns:a16="http://schemas.microsoft.com/office/drawing/2014/main" id="{AAB5F8E4-2452-40AC-8E26-9FC7B6D2EC9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3594" y="6402475"/>
            <a:ext cx="1729600" cy="286900"/>
          </a:xfrm>
          <a:prstGeom prst="rect">
            <a:avLst/>
          </a:prstGeom>
        </p:spPr>
      </p:pic>
      <p:cxnSp>
        <p:nvCxnSpPr>
          <p:cNvPr id="9" name="Rak koppling 8">
            <a:extLst>
              <a:ext uri="{FF2B5EF4-FFF2-40B4-BE49-F238E27FC236}">
                <a16:creationId xmlns:a16="http://schemas.microsoft.com/office/drawing/2014/main" id="{7BC78BB0-7BBD-4328-A07A-2B6E99B494CF}"/>
              </a:ext>
            </a:extLst>
          </p:cNvPr>
          <p:cNvCxnSpPr/>
          <p:nvPr userDrawn="1"/>
        </p:nvCxnSpPr>
        <p:spPr>
          <a:xfrm>
            <a:off x="0" y="6157206"/>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74543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685800" rtl="0" eaLnBrk="1" latinLnBrk="0" hangingPunct="1">
        <a:lnSpc>
          <a:spcPct val="95000"/>
        </a:lnSpc>
        <a:spcBef>
          <a:spcPct val="0"/>
        </a:spcBef>
        <a:buNone/>
        <a:defRPr sz="3300" b="1" kern="1200">
          <a:solidFill>
            <a:schemeClr val="tx1"/>
          </a:solidFill>
          <a:latin typeface="+mj-lt"/>
          <a:ea typeface="+mj-ea"/>
          <a:cs typeface="+mj-cs"/>
        </a:defRPr>
      </a:lvl1pPr>
    </p:titleStyle>
    <p:bodyStyle>
      <a:lvl1pPr marL="194072" indent="-171450" algn="l" defTabSz="685800" rtl="0" eaLnBrk="1" latinLnBrk="0" hangingPunct="1">
        <a:lnSpc>
          <a:spcPct val="100000"/>
        </a:lnSpc>
        <a:spcBef>
          <a:spcPts val="0"/>
        </a:spcBef>
        <a:spcAft>
          <a:spcPts val="900"/>
        </a:spcAft>
        <a:buFont typeface="Symbol" panose="05050102010706020507" pitchFamily="18" charset="2"/>
        <a:buChar char=""/>
        <a:defRPr sz="1350" kern="1200">
          <a:solidFill>
            <a:schemeClr val="tx1"/>
          </a:solidFill>
          <a:latin typeface="+mn-lt"/>
          <a:ea typeface="+mn-ea"/>
          <a:cs typeface="+mn-cs"/>
        </a:defRPr>
      </a:lvl1pPr>
      <a:lvl2pPr marL="514350" indent="-171450" algn="l" defTabSz="685800" rtl="0" eaLnBrk="1" latinLnBrk="0" hangingPunct="1">
        <a:lnSpc>
          <a:spcPct val="100000"/>
        </a:lnSpc>
        <a:spcBef>
          <a:spcPts val="0"/>
        </a:spcBef>
        <a:spcAft>
          <a:spcPts val="450"/>
        </a:spcAft>
        <a:buFont typeface="Symbol" panose="05050102010706020507" pitchFamily="18" charset="2"/>
        <a:buChar char="-"/>
        <a:defRPr sz="1200" kern="1200">
          <a:solidFill>
            <a:schemeClr val="tx1"/>
          </a:solidFill>
          <a:latin typeface="+mn-lt"/>
          <a:ea typeface="+mn-ea"/>
          <a:cs typeface="+mn-cs"/>
        </a:defRPr>
      </a:lvl2pPr>
      <a:lvl3pPr marL="8572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4pPr>
      <a:lvl5pPr marL="15430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90FBFE67-F1AB-4601-8C25-5F744380DB1F}"/>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43895" t="8983" r="9196" b="74635"/>
          <a:stretch/>
        </p:blipFill>
        <p:spPr>
          <a:xfrm>
            <a:off x="7608790" y="6216832"/>
            <a:ext cx="1089212" cy="589616"/>
          </a:xfrm>
          <a:prstGeom prst="rect">
            <a:avLst/>
          </a:prstGeom>
        </p:spPr>
      </p:pic>
      <p:sp>
        <p:nvSpPr>
          <p:cNvPr id="3" name="Platshållare för text 2"/>
          <p:cNvSpPr>
            <a:spLocks noGrp="1"/>
          </p:cNvSpPr>
          <p:nvPr>
            <p:ph type="body" idx="1"/>
          </p:nvPr>
        </p:nvSpPr>
        <p:spPr>
          <a:xfrm>
            <a:off x="498174" y="2289015"/>
            <a:ext cx="7207369"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8797320" y="6356351"/>
            <a:ext cx="194537" cy="365125"/>
          </a:xfrm>
          <a:prstGeom prst="rect">
            <a:avLst/>
          </a:prstGeom>
        </p:spPr>
        <p:txBody>
          <a:bodyPr vert="horz" lIns="91440" tIns="45720" rIns="91440" bIns="45720" rtlCol="0" anchor="ctr"/>
          <a:lstStyle>
            <a:lvl1pPr algn="l">
              <a:defRPr sz="600">
                <a:solidFill>
                  <a:schemeClr val="bg1"/>
                </a:solidFill>
              </a:defRPr>
            </a:lvl1pPr>
          </a:lstStyle>
          <a:p>
            <a:fld id="{4B42D259-ACB8-4FD1-AC0F-9CAC8F5E07E0}" type="datetimeFigureOut">
              <a:rPr lang="sv-SE" smtClean="0"/>
              <a:pPr/>
              <a:t>2018-09-01</a:t>
            </a:fld>
            <a:endParaRPr lang="sv-SE" dirty="0"/>
          </a:p>
        </p:txBody>
      </p:sp>
      <p:sp>
        <p:nvSpPr>
          <p:cNvPr id="5" name="Platshållare för sidfot 4"/>
          <p:cNvSpPr>
            <a:spLocks noGrp="1"/>
          </p:cNvSpPr>
          <p:nvPr>
            <p:ph type="ftr" sz="quarter" idx="3"/>
          </p:nvPr>
        </p:nvSpPr>
        <p:spPr>
          <a:xfrm>
            <a:off x="8555676" y="6183798"/>
            <a:ext cx="450476" cy="168275"/>
          </a:xfrm>
          <a:prstGeom prst="rect">
            <a:avLst/>
          </a:prstGeom>
        </p:spPr>
        <p:txBody>
          <a:bodyPr vert="horz" lIns="91440" tIns="45720" rIns="91440" bIns="45720" rtlCol="0" anchor="ctr"/>
          <a:lstStyle>
            <a:lvl1pPr algn="ctr">
              <a:defRPr sz="900">
                <a:solidFill>
                  <a:schemeClr val="bg1"/>
                </a:solidFill>
              </a:defRPr>
            </a:lvl1pPr>
          </a:lstStyle>
          <a:p>
            <a:endParaRPr lang="sv-SE" dirty="0"/>
          </a:p>
        </p:txBody>
      </p:sp>
      <p:sp>
        <p:nvSpPr>
          <p:cNvPr id="6" name="Platshållare för bildnummer 5"/>
          <p:cNvSpPr>
            <a:spLocks noGrp="1"/>
          </p:cNvSpPr>
          <p:nvPr>
            <p:ph type="sldNum" sz="quarter" idx="4"/>
          </p:nvPr>
        </p:nvSpPr>
        <p:spPr>
          <a:xfrm>
            <a:off x="136673" y="6356351"/>
            <a:ext cx="246445" cy="365125"/>
          </a:xfrm>
          <a:prstGeom prst="rect">
            <a:avLst/>
          </a:prstGeom>
        </p:spPr>
        <p:txBody>
          <a:bodyPr vert="horz" lIns="91440" tIns="45720" rIns="91440" bIns="45720" rtlCol="0" anchor="ctr"/>
          <a:lstStyle>
            <a:lvl1pPr algn="r">
              <a:defRPr sz="900">
                <a:solidFill>
                  <a:schemeClr val="bg1"/>
                </a:solidFill>
              </a:defRPr>
            </a:lvl1pPr>
          </a:lstStyle>
          <a:p>
            <a:fld id="{34C9B0E5-37D7-412E-A162-6A236BADC197}" type="slidenum">
              <a:rPr lang="sv-SE" smtClean="0"/>
              <a:pPr/>
              <a:t>‹#›</a:t>
            </a:fld>
            <a:endParaRPr lang="sv-SE" dirty="0"/>
          </a:p>
        </p:txBody>
      </p:sp>
      <p:pic>
        <p:nvPicPr>
          <p:cNvPr id="8" name="Bildobjekt 7" descr="En bild som visar clipart&#10;&#10;Beskrivning genererad med mycket hög exakthet">
            <a:extLst>
              <a:ext uri="{FF2B5EF4-FFF2-40B4-BE49-F238E27FC236}">
                <a16:creationId xmlns:a16="http://schemas.microsoft.com/office/drawing/2014/main" id="{237977FC-A453-4FBF-A290-4B65A7BC8F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7100" y="6256929"/>
            <a:ext cx="774276" cy="460800"/>
          </a:xfrm>
          <a:prstGeom prst="rect">
            <a:avLst/>
          </a:prstGeom>
        </p:spPr>
      </p:pic>
      <p:sp>
        <p:nvSpPr>
          <p:cNvPr id="2" name="Platshållare för rubrik 1"/>
          <p:cNvSpPr>
            <a:spLocks noGrp="1"/>
          </p:cNvSpPr>
          <p:nvPr>
            <p:ph type="title"/>
          </p:nvPr>
        </p:nvSpPr>
        <p:spPr>
          <a:xfrm>
            <a:off x="498175" y="874602"/>
            <a:ext cx="7207369" cy="1231392"/>
          </a:xfrm>
          <a:prstGeom prst="rect">
            <a:avLst/>
          </a:prstGeom>
        </p:spPr>
        <p:txBody>
          <a:bodyPr vert="horz" lIns="91440" tIns="45720" rIns="91440" bIns="45720" rtlCol="0" anchor="t">
            <a:noAutofit/>
          </a:bodyPr>
          <a:lstStyle/>
          <a:p>
            <a:r>
              <a:rPr lang="sv-SE" dirty="0"/>
              <a:t>Klicka här för att ändra format</a:t>
            </a:r>
          </a:p>
        </p:txBody>
      </p:sp>
      <p:pic>
        <p:nvPicPr>
          <p:cNvPr id="14" name="Bildobjekt 13">
            <a:extLst>
              <a:ext uri="{FF2B5EF4-FFF2-40B4-BE49-F238E27FC236}">
                <a16:creationId xmlns:a16="http://schemas.microsoft.com/office/drawing/2014/main" id="{AAB5F8E4-2452-40AC-8E26-9FC7B6D2EC9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3594" y="6402475"/>
            <a:ext cx="1729600" cy="286900"/>
          </a:xfrm>
          <a:prstGeom prst="rect">
            <a:avLst/>
          </a:prstGeom>
        </p:spPr>
      </p:pic>
      <p:cxnSp>
        <p:nvCxnSpPr>
          <p:cNvPr id="9" name="Rak koppling 8">
            <a:extLst>
              <a:ext uri="{FF2B5EF4-FFF2-40B4-BE49-F238E27FC236}">
                <a16:creationId xmlns:a16="http://schemas.microsoft.com/office/drawing/2014/main" id="{7BC78BB0-7BBD-4328-A07A-2B6E99B494CF}"/>
              </a:ext>
            </a:extLst>
          </p:cNvPr>
          <p:cNvCxnSpPr/>
          <p:nvPr userDrawn="1"/>
        </p:nvCxnSpPr>
        <p:spPr>
          <a:xfrm>
            <a:off x="0" y="6157206"/>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588628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xStyles>
    <p:titleStyle>
      <a:lvl1pPr algn="l" defTabSz="685800" rtl="0" eaLnBrk="1" latinLnBrk="0" hangingPunct="1">
        <a:lnSpc>
          <a:spcPct val="95000"/>
        </a:lnSpc>
        <a:spcBef>
          <a:spcPct val="0"/>
        </a:spcBef>
        <a:buNone/>
        <a:defRPr sz="3300" b="1" kern="1200">
          <a:solidFill>
            <a:schemeClr val="tx1"/>
          </a:solidFill>
          <a:latin typeface="+mj-lt"/>
          <a:ea typeface="+mj-ea"/>
          <a:cs typeface="+mj-cs"/>
        </a:defRPr>
      </a:lvl1pPr>
    </p:titleStyle>
    <p:bodyStyle>
      <a:lvl1pPr marL="194072" indent="-171450" algn="l" defTabSz="685800" rtl="0" eaLnBrk="1" latinLnBrk="0" hangingPunct="1">
        <a:lnSpc>
          <a:spcPct val="100000"/>
        </a:lnSpc>
        <a:spcBef>
          <a:spcPts val="0"/>
        </a:spcBef>
        <a:spcAft>
          <a:spcPts val="900"/>
        </a:spcAft>
        <a:buFont typeface="Symbol" panose="05050102010706020507" pitchFamily="18" charset="2"/>
        <a:buChar char=""/>
        <a:defRPr sz="1350" kern="1200">
          <a:solidFill>
            <a:schemeClr val="tx1"/>
          </a:solidFill>
          <a:latin typeface="+mn-lt"/>
          <a:ea typeface="+mn-ea"/>
          <a:cs typeface="+mn-cs"/>
        </a:defRPr>
      </a:lvl1pPr>
      <a:lvl2pPr marL="514350" indent="-171450" algn="l" defTabSz="685800" rtl="0" eaLnBrk="1" latinLnBrk="0" hangingPunct="1">
        <a:lnSpc>
          <a:spcPct val="100000"/>
        </a:lnSpc>
        <a:spcBef>
          <a:spcPts val="0"/>
        </a:spcBef>
        <a:spcAft>
          <a:spcPts val="450"/>
        </a:spcAft>
        <a:buFont typeface="Symbol" panose="05050102010706020507" pitchFamily="18" charset="2"/>
        <a:buChar char="-"/>
        <a:defRPr sz="1200" kern="1200">
          <a:solidFill>
            <a:schemeClr val="tx1"/>
          </a:solidFill>
          <a:latin typeface="+mn-lt"/>
          <a:ea typeface="+mn-ea"/>
          <a:cs typeface="+mn-cs"/>
        </a:defRPr>
      </a:lvl2pPr>
      <a:lvl3pPr marL="8572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4pPr>
      <a:lvl5pPr marL="15430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90FBFE67-F1AB-4601-8C25-5F744380DB1F}"/>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43895" t="8983" r="9196" b="74635"/>
          <a:stretch/>
        </p:blipFill>
        <p:spPr>
          <a:xfrm>
            <a:off x="7608790" y="6216832"/>
            <a:ext cx="1089212" cy="589616"/>
          </a:xfrm>
          <a:prstGeom prst="rect">
            <a:avLst/>
          </a:prstGeom>
        </p:spPr>
      </p:pic>
      <p:sp>
        <p:nvSpPr>
          <p:cNvPr id="3" name="Platshållare för text 2"/>
          <p:cNvSpPr>
            <a:spLocks noGrp="1"/>
          </p:cNvSpPr>
          <p:nvPr>
            <p:ph type="body" idx="1"/>
          </p:nvPr>
        </p:nvSpPr>
        <p:spPr>
          <a:xfrm>
            <a:off x="498174" y="2289015"/>
            <a:ext cx="7207369"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8797320" y="6356351"/>
            <a:ext cx="194537" cy="365125"/>
          </a:xfrm>
          <a:prstGeom prst="rect">
            <a:avLst/>
          </a:prstGeom>
        </p:spPr>
        <p:txBody>
          <a:bodyPr vert="horz" lIns="91440" tIns="45720" rIns="91440" bIns="45720" rtlCol="0" anchor="ctr"/>
          <a:lstStyle>
            <a:lvl1pPr algn="l">
              <a:defRPr sz="600">
                <a:solidFill>
                  <a:schemeClr val="bg1"/>
                </a:solidFill>
              </a:defRPr>
            </a:lvl1pPr>
          </a:lstStyle>
          <a:p>
            <a:fld id="{4B42D259-ACB8-4FD1-AC0F-9CAC8F5E07E0}" type="datetimeFigureOut">
              <a:rPr lang="sv-SE" smtClean="0">
                <a:solidFill>
                  <a:prstClr val="white"/>
                </a:solidFill>
              </a:rPr>
              <a:pPr/>
              <a:t>2018-09-01</a:t>
            </a:fld>
            <a:endParaRPr lang="sv-SE" dirty="0">
              <a:solidFill>
                <a:prstClr val="white"/>
              </a:solidFill>
            </a:endParaRPr>
          </a:p>
        </p:txBody>
      </p:sp>
      <p:sp>
        <p:nvSpPr>
          <p:cNvPr id="5" name="Platshållare för sidfot 4"/>
          <p:cNvSpPr>
            <a:spLocks noGrp="1"/>
          </p:cNvSpPr>
          <p:nvPr>
            <p:ph type="ftr" sz="quarter" idx="3"/>
          </p:nvPr>
        </p:nvSpPr>
        <p:spPr>
          <a:xfrm>
            <a:off x="8555676" y="6183798"/>
            <a:ext cx="450476" cy="168275"/>
          </a:xfrm>
          <a:prstGeom prst="rect">
            <a:avLst/>
          </a:prstGeom>
        </p:spPr>
        <p:txBody>
          <a:bodyPr vert="horz" lIns="91440" tIns="45720" rIns="91440" bIns="45720" rtlCol="0" anchor="ctr"/>
          <a:lstStyle>
            <a:lvl1pPr algn="ctr">
              <a:defRPr sz="900">
                <a:solidFill>
                  <a:schemeClr val="bg1"/>
                </a:solidFill>
              </a:defRPr>
            </a:lvl1pPr>
          </a:lstStyle>
          <a:p>
            <a:endParaRPr lang="sv-SE" dirty="0">
              <a:solidFill>
                <a:prstClr val="white"/>
              </a:solidFill>
            </a:endParaRPr>
          </a:p>
        </p:txBody>
      </p:sp>
      <p:sp>
        <p:nvSpPr>
          <p:cNvPr id="6" name="Platshållare för bildnummer 5"/>
          <p:cNvSpPr>
            <a:spLocks noGrp="1"/>
          </p:cNvSpPr>
          <p:nvPr>
            <p:ph type="sldNum" sz="quarter" idx="4"/>
          </p:nvPr>
        </p:nvSpPr>
        <p:spPr>
          <a:xfrm>
            <a:off x="136673" y="6356351"/>
            <a:ext cx="246445" cy="365125"/>
          </a:xfrm>
          <a:prstGeom prst="rect">
            <a:avLst/>
          </a:prstGeom>
        </p:spPr>
        <p:txBody>
          <a:bodyPr vert="horz" lIns="91440" tIns="45720" rIns="91440" bIns="45720" rtlCol="0" anchor="ctr"/>
          <a:lstStyle>
            <a:lvl1pPr algn="r">
              <a:defRPr sz="900">
                <a:solidFill>
                  <a:schemeClr val="bg1"/>
                </a:solidFill>
              </a:defRPr>
            </a:lvl1pPr>
          </a:lstStyle>
          <a:p>
            <a:fld id="{34C9B0E5-37D7-412E-A162-6A236BADC197}" type="slidenum">
              <a:rPr lang="sv-SE" smtClean="0">
                <a:solidFill>
                  <a:prstClr val="white"/>
                </a:solidFill>
              </a:rPr>
              <a:pPr/>
              <a:t>‹#›</a:t>
            </a:fld>
            <a:endParaRPr lang="sv-SE" dirty="0">
              <a:solidFill>
                <a:prstClr val="white"/>
              </a:solidFill>
            </a:endParaRPr>
          </a:p>
        </p:txBody>
      </p:sp>
      <p:pic>
        <p:nvPicPr>
          <p:cNvPr id="8" name="Bildobjekt 7" descr="En bild som visar clipart&#10;&#10;Beskrivning genererad med mycket hög exakthet">
            <a:extLst>
              <a:ext uri="{FF2B5EF4-FFF2-40B4-BE49-F238E27FC236}">
                <a16:creationId xmlns:a16="http://schemas.microsoft.com/office/drawing/2014/main" id="{237977FC-A453-4FBF-A290-4B65A7BC8F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47100" y="6256929"/>
            <a:ext cx="774276" cy="460800"/>
          </a:xfrm>
          <a:prstGeom prst="rect">
            <a:avLst/>
          </a:prstGeom>
        </p:spPr>
      </p:pic>
      <p:sp>
        <p:nvSpPr>
          <p:cNvPr id="2" name="Platshållare för rubrik 1"/>
          <p:cNvSpPr>
            <a:spLocks noGrp="1"/>
          </p:cNvSpPr>
          <p:nvPr>
            <p:ph type="title"/>
          </p:nvPr>
        </p:nvSpPr>
        <p:spPr>
          <a:xfrm>
            <a:off x="498175" y="874602"/>
            <a:ext cx="7207369" cy="1231392"/>
          </a:xfrm>
          <a:prstGeom prst="rect">
            <a:avLst/>
          </a:prstGeom>
        </p:spPr>
        <p:txBody>
          <a:bodyPr vert="horz" lIns="91440" tIns="45720" rIns="91440" bIns="45720" rtlCol="0" anchor="t">
            <a:noAutofit/>
          </a:bodyPr>
          <a:lstStyle/>
          <a:p>
            <a:r>
              <a:rPr lang="sv-SE" dirty="0"/>
              <a:t>Klicka här för att ändra format</a:t>
            </a:r>
          </a:p>
        </p:txBody>
      </p:sp>
      <p:pic>
        <p:nvPicPr>
          <p:cNvPr id="14" name="Bildobjekt 13">
            <a:extLst>
              <a:ext uri="{FF2B5EF4-FFF2-40B4-BE49-F238E27FC236}">
                <a16:creationId xmlns:a16="http://schemas.microsoft.com/office/drawing/2014/main" id="{AAB5F8E4-2452-40AC-8E26-9FC7B6D2EC9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3594" y="6402475"/>
            <a:ext cx="1729600" cy="286900"/>
          </a:xfrm>
          <a:prstGeom prst="rect">
            <a:avLst/>
          </a:prstGeom>
        </p:spPr>
      </p:pic>
      <p:cxnSp>
        <p:nvCxnSpPr>
          <p:cNvPr id="9" name="Rak koppling 8">
            <a:extLst>
              <a:ext uri="{FF2B5EF4-FFF2-40B4-BE49-F238E27FC236}">
                <a16:creationId xmlns:a16="http://schemas.microsoft.com/office/drawing/2014/main" id="{7BC78BB0-7BBD-4328-A07A-2B6E99B494CF}"/>
              </a:ext>
            </a:extLst>
          </p:cNvPr>
          <p:cNvCxnSpPr/>
          <p:nvPr userDrawn="1"/>
        </p:nvCxnSpPr>
        <p:spPr>
          <a:xfrm>
            <a:off x="0" y="6157206"/>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543192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l" defTabSz="685800" rtl="0" eaLnBrk="1" latinLnBrk="0" hangingPunct="1">
        <a:lnSpc>
          <a:spcPct val="95000"/>
        </a:lnSpc>
        <a:spcBef>
          <a:spcPct val="0"/>
        </a:spcBef>
        <a:buNone/>
        <a:defRPr sz="3300" b="1" kern="1200">
          <a:solidFill>
            <a:schemeClr val="tx1"/>
          </a:solidFill>
          <a:latin typeface="+mj-lt"/>
          <a:ea typeface="+mj-ea"/>
          <a:cs typeface="+mj-cs"/>
        </a:defRPr>
      </a:lvl1pPr>
    </p:titleStyle>
    <p:bodyStyle>
      <a:lvl1pPr marL="194072" indent="-171450" algn="l" defTabSz="685800" rtl="0" eaLnBrk="1" latinLnBrk="0" hangingPunct="1">
        <a:lnSpc>
          <a:spcPct val="100000"/>
        </a:lnSpc>
        <a:spcBef>
          <a:spcPts val="0"/>
        </a:spcBef>
        <a:spcAft>
          <a:spcPts val="900"/>
        </a:spcAft>
        <a:buFont typeface="Symbol" panose="05050102010706020507" pitchFamily="18" charset="2"/>
        <a:buChar char=""/>
        <a:defRPr sz="1350" kern="1200">
          <a:solidFill>
            <a:schemeClr val="tx1"/>
          </a:solidFill>
          <a:latin typeface="+mn-lt"/>
          <a:ea typeface="+mn-ea"/>
          <a:cs typeface="+mn-cs"/>
        </a:defRPr>
      </a:lvl1pPr>
      <a:lvl2pPr marL="514350" indent="-171450" algn="l" defTabSz="685800" rtl="0" eaLnBrk="1" latinLnBrk="0" hangingPunct="1">
        <a:lnSpc>
          <a:spcPct val="100000"/>
        </a:lnSpc>
        <a:spcBef>
          <a:spcPts val="0"/>
        </a:spcBef>
        <a:spcAft>
          <a:spcPts val="450"/>
        </a:spcAft>
        <a:buFont typeface="Symbol" panose="05050102010706020507" pitchFamily="18" charset="2"/>
        <a:buChar char="-"/>
        <a:defRPr sz="1200" kern="1200">
          <a:solidFill>
            <a:schemeClr val="tx1"/>
          </a:solidFill>
          <a:latin typeface="+mn-lt"/>
          <a:ea typeface="+mn-ea"/>
          <a:cs typeface="+mn-cs"/>
        </a:defRPr>
      </a:lvl2pPr>
      <a:lvl3pPr marL="8572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4pPr>
      <a:lvl5pPr marL="15430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90FBFE67-F1AB-4601-8C25-5F744380DB1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3895" t="8983" r="9196" b="74635"/>
          <a:stretch/>
        </p:blipFill>
        <p:spPr>
          <a:xfrm>
            <a:off x="7608790" y="6216832"/>
            <a:ext cx="1089212" cy="589616"/>
          </a:xfrm>
          <a:prstGeom prst="rect">
            <a:avLst/>
          </a:prstGeom>
        </p:spPr>
      </p:pic>
      <p:sp>
        <p:nvSpPr>
          <p:cNvPr id="3" name="Platshållare för text 2"/>
          <p:cNvSpPr>
            <a:spLocks noGrp="1"/>
          </p:cNvSpPr>
          <p:nvPr>
            <p:ph type="body" idx="1"/>
          </p:nvPr>
        </p:nvSpPr>
        <p:spPr>
          <a:xfrm>
            <a:off x="498174" y="2289015"/>
            <a:ext cx="7207369"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8797320" y="6356351"/>
            <a:ext cx="194537" cy="365125"/>
          </a:xfrm>
          <a:prstGeom prst="rect">
            <a:avLst/>
          </a:prstGeom>
        </p:spPr>
        <p:txBody>
          <a:bodyPr vert="horz" lIns="91440" tIns="45720" rIns="91440" bIns="45720" rtlCol="0" anchor="ctr"/>
          <a:lstStyle>
            <a:lvl1pPr algn="l">
              <a:defRPr sz="600">
                <a:solidFill>
                  <a:schemeClr val="bg1"/>
                </a:solidFill>
              </a:defRPr>
            </a:lvl1pPr>
          </a:lstStyle>
          <a:p>
            <a:pPr defTabSz="685800">
              <a:defRPr/>
            </a:pPr>
            <a:fld id="{4B42D259-ACB8-4FD1-AC0F-9CAC8F5E07E0}" type="datetimeFigureOut">
              <a:rPr lang="sv-SE" smtClean="0">
                <a:solidFill>
                  <a:prstClr val="white"/>
                </a:solidFill>
              </a:rPr>
              <a:pPr defTabSz="685800">
                <a:defRPr/>
              </a:pPr>
              <a:t>2018-09-01</a:t>
            </a:fld>
            <a:endParaRPr lang="sv-SE" dirty="0">
              <a:solidFill>
                <a:prstClr val="white"/>
              </a:solidFill>
            </a:endParaRPr>
          </a:p>
        </p:txBody>
      </p:sp>
      <p:sp>
        <p:nvSpPr>
          <p:cNvPr id="5" name="Platshållare för sidfot 4"/>
          <p:cNvSpPr>
            <a:spLocks noGrp="1"/>
          </p:cNvSpPr>
          <p:nvPr>
            <p:ph type="ftr" sz="quarter" idx="3"/>
          </p:nvPr>
        </p:nvSpPr>
        <p:spPr>
          <a:xfrm>
            <a:off x="8555676" y="6183798"/>
            <a:ext cx="450476" cy="168275"/>
          </a:xfrm>
          <a:prstGeom prst="rect">
            <a:avLst/>
          </a:prstGeom>
        </p:spPr>
        <p:txBody>
          <a:bodyPr vert="horz" lIns="91440" tIns="45720" rIns="91440" bIns="45720" rtlCol="0" anchor="ctr"/>
          <a:lstStyle>
            <a:lvl1pPr algn="ctr">
              <a:defRPr sz="900">
                <a:solidFill>
                  <a:schemeClr val="bg1"/>
                </a:solidFill>
              </a:defRPr>
            </a:lvl1pPr>
          </a:lstStyle>
          <a:p>
            <a:pPr defTabSz="685800">
              <a:defRPr/>
            </a:pPr>
            <a:endParaRPr lang="sv-SE" dirty="0">
              <a:solidFill>
                <a:prstClr val="white"/>
              </a:solidFill>
            </a:endParaRPr>
          </a:p>
        </p:txBody>
      </p:sp>
      <p:sp>
        <p:nvSpPr>
          <p:cNvPr id="6" name="Platshållare för bildnummer 5"/>
          <p:cNvSpPr>
            <a:spLocks noGrp="1"/>
          </p:cNvSpPr>
          <p:nvPr>
            <p:ph type="sldNum" sz="quarter" idx="4"/>
          </p:nvPr>
        </p:nvSpPr>
        <p:spPr>
          <a:xfrm>
            <a:off x="136673" y="6356351"/>
            <a:ext cx="246445" cy="365125"/>
          </a:xfrm>
          <a:prstGeom prst="rect">
            <a:avLst/>
          </a:prstGeom>
        </p:spPr>
        <p:txBody>
          <a:bodyPr vert="horz" lIns="91440" tIns="45720" rIns="91440" bIns="45720" rtlCol="0" anchor="ctr"/>
          <a:lstStyle>
            <a:lvl1pPr algn="r">
              <a:defRPr sz="900">
                <a:solidFill>
                  <a:schemeClr val="bg1"/>
                </a:solidFill>
              </a:defRPr>
            </a:lvl1pPr>
          </a:lstStyle>
          <a:p>
            <a:pPr defTabSz="685800">
              <a:defRPr/>
            </a:pPr>
            <a:fld id="{34C9B0E5-37D7-412E-A162-6A236BADC197}" type="slidenum">
              <a:rPr lang="sv-SE" smtClean="0">
                <a:solidFill>
                  <a:prstClr val="white"/>
                </a:solidFill>
              </a:rPr>
              <a:pPr defTabSz="685800">
                <a:defRPr/>
              </a:pPr>
              <a:t>‹#›</a:t>
            </a:fld>
            <a:endParaRPr lang="sv-SE" dirty="0">
              <a:solidFill>
                <a:prstClr val="white"/>
              </a:solidFill>
            </a:endParaRPr>
          </a:p>
        </p:txBody>
      </p:sp>
      <p:pic>
        <p:nvPicPr>
          <p:cNvPr id="8" name="Bildobjekt 7" descr="En bild som visar clipart&#10;&#10;Beskrivning genererad med mycket hög exakthet">
            <a:extLst>
              <a:ext uri="{FF2B5EF4-FFF2-40B4-BE49-F238E27FC236}">
                <a16:creationId xmlns:a16="http://schemas.microsoft.com/office/drawing/2014/main" id="{237977FC-A453-4FBF-A290-4B65A7BC8F8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47100" y="6256929"/>
            <a:ext cx="774276" cy="460800"/>
          </a:xfrm>
          <a:prstGeom prst="rect">
            <a:avLst/>
          </a:prstGeom>
        </p:spPr>
      </p:pic>
      <p:sp>
        <p:nvSpPr>
          <p:cNvPr id="2" name="Platshållare för rubrik 1"/>
          <p:cNvSpPr>
            <a:spLocks noGrp="1"/>
          </p:cNvSpPr>
          <p:nvPr>
            <p:ph type="title"/>
          </p:nvPr>
        </p:nvSpPr>
        <p:spPr>
          <a:xfrm>
            <a:off x="498175" y="874602"/>
            <a:ext cx="7207369" cy="1231392"/>
          </a:xfrm>
          <a:prstGeom prst="rect">
            <a:avLst/>
          </a:prstGeom>
        </p:spPr>
        <p:txBody>
          <a:bodyPr vert="horz" lIns="91440" tIns="45720" rIns="91440" bIns="45720" rtlCol="0" anchor="t">
            <a:noAutofit/>
          </a:bodyPr>
          <a:lstStyle/>
          <a:p>
            <a:r>
              <a:rPr lang="sv-SE" dirty="0"/>
              <a:t>Klicka här för att ändra format</a:t>
            </a:r>
          </a:p>
        </p:txBody>
      </p:sp>
      <p:pic>
        <p:nvPicPr>
          <p:cNvPr id="14" name="Bildobjekt 13">
            <a:extLst>
              <a:ext uri="{FF2B5EF4-FFF2-40B4-BE49-F238E27FC236}">
                <a16:creationId xmlns:a16="http://schemas.microsoft.com/office/drawing/2014/main" id="{AAB5F8E4-2452-40AC-8E26-9FC7B6D2EC9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3594" y="6402475"/>
            <a:ext cx="1729600" cy="286900"/>
          </a:xfrm>
          <a:prstGeom prst="rect">
            <a:avLst/>
          </a:prstGeom>
        </p:spPr>
      </p:pic>
      <p:cxnSp>
        <p:nvCxnSpPr>
          <p:cNvPr id="9" name="Rak koppling 8">
            <a:extLst>
              <a:ext uri="{FF2B5EF4-FFF2-40B4-BE49-F238E27FC236}">
                <a16:creationId xmlns:a16="http://schemas.microsoft.com/office/drawing/2014/main" id="{7BC78BB0-7BBD-4328-A07A-2B6E99B494CF}"/>
              </a:ext>
            </a:extLst>
          </p:cNvPr>
          <p:cNvCxnSpPr/>
          <p:nvPr userDrawn="1"/>
        </p:nvCxnSpPr>
        <p:spPr>
          <a:xfrm>
            <a:off x="0" y="6157206"/>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738546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800" rtl="0" eaLnBrk="1" latinLnBrk="0" hangingPunct="1">
        <a:lnSpc>
          <a:spcPct val="95000"/>
        </a:lnSpc>
        <a:spcBef>
          <a:spcPct val="0"/>
        </a:spcBef>
        <a:buNone/>
        <a:defRPr sz="3300" b="1" kern="1200">
          <a:solidFill>
            <a:schemeClr val="tx1"/>
          </a:solidFill>
          <a:latin typeface="+mj-lt"/>
          <a:ea typeface="+mj-ea"/>
          <a:cs typeface="+mj-cs"/>
        </a:defRPr>
      </a:lvl1pPr>
    </p:titleStyle>
    <p:bodyStyle>
      <a:lvl1pPr marL="194072" indent="-171450" algn="l" defTabSz="685800" rtl="0" eaLnBrk="1" latinLnBrk="0" hangingPunct="1">
        <a:lnSpc>
          <a:spcPct val="100000"/>
        </a:lnSpc>
        <a:spcBef>
          <a:spcPts val="0"/>
        </a:spcBef>
        <a:spcAft>
          <a:spcPts val="900"/>
        </a:spcAft>
        <a:buFont typeface="Symbol" panose="05050102010706020507" pitchFamily="18" charset="2"/>
        <a:buChar char=""/>
        <a:defRPr sz="1350" kern="1200">
          <a:solidFill>
            <a:schemeClr val="tx1"/>
          </a:solidFill>
          <a:latin typeface="+mn-lt"/>
          <a:ea typeface="+mn-ea"/>
          <a:cs typeface="+mn-cs"/>
        </a:defRPr>
      </a:lvl1pPr>
      <a:lvl2pPr marL="514350" indent="-171450" algn="l" defTabSz="685800" rtl="0" eaLnBrk="1" latinLnBrk="0" hangingPunct="1">
        <a:lnSpc>
          <a:spcPct val="100000"/>
        </a:lnSpc>
        <a:spcBef>
          <a:spcPts val="0"/>
        </a:spcBef>
        <a:spcAft>
          <a:spcPts val="450"/>
        </a:spcAft>
        <a:buFont typeface="Symbol" panose="05050102010706020507" pitchFamily="18" charset="2"/>
        <a:buChar char="-"/>
        <a:defRPr sz="1200" kern="1200">
          <a:solidFill>
            <a:schemeClr val="tx1"/>
          </a:solidFill>
          <a:latin typeface="+mn-lt"/>
          <a:ea typeface="+mn-ea"/>
          <a:cs typeface="+mn-cs"/>
        </a:defRPr>
      </a:lvl2pPr>
      <a:lvl3pPr marL="8572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4pPr>
      <a:lvl5pPr marL="15430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ktangel 18"/>
          <p:cNvSpPr/>
          <p:nvPr/>
        </p:nvSpPr>
        <p:spPr>
          <a:xfrm>
            <a:off x="-10633" y="1076804"/>
            <a:ext cx="9154634" cy="5249567"/>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p:nvSpPr>
        <p:spPr>
          <a:xfrm>
            <a:off x="-10633" y="6323492"/>
            <a:ext cx="9165266" cy="55577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p:cNvSpPr>
            <a:spLocks noGrp="1"/>
          </p:cNvSpPr>
          <p:nvPr>
            <p:ph type="title"/>
          </p:nvPr>
        </p:nvSpPr>
        <p:spPr>
          <a:xfrm>
            <a:off x="713981" y="168252"/>
            <a:ext cx="7728270" cy="767413"/>
          </a:xfrm>
          <a:prstGeom prst="rect">
            <a:avLst/>
          </a:prstGeom>
        </p:spPr>
        <p:txBody>
          <a:bodyPr vert="horz" lIns="234000" tIns="36000" rIns="91440" bIns="3600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01759" y="1302477"/>
            <a:ext cx="7740492" cy="4800611"/>
          </a:xfrm>
          <a:prstGeom prst="rect">
            <a:avLst/>
          </a:prstGeom>
        </p:spPr>
        <p:txBody>
          <a:bodyPr vert="horz" lIns="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Rektangel 6"/>
          <p:cNvSpPr/>
          <p:nvPr/>
        </p:nvSpPr>
        <p:spPr>
          <a:xfrm>
            <a:off x="698350" y="231244"/>
            <a:ext cx="540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7808" y="6516864"/>
            <a:ext cx="1966480" cy="169200"/>
          </a:xfrm>
          <a:prstGeom prst="rect">
            <a:avLst/>
          </a:prstGeom>
        </p:spPr>
      </p:pic>
    </p:spTree>
    <p:extLst>
      <p:ext uri="{BB962C8B-B14F-4D97-AF65-F5344CB8AC3E}">
        <p14:creationId xmlns:p14="http://schemas.microsoft.com/office/powerpoint/2010/main" val="31430288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914400" rtl="0" eaLnBrk="1" latinLnBrk="0" hangingPunct="1">
        <a:spcBef>
          <a:spcPct val="0"/>
        </a:spcBef>
        <a:buNone/>
        <a:defRPr sz="3200" kern="1200">
          <a:solidFill>
            <a:srgbClr val="6D8D9F"/>
          </a:solidFill>
          <a:latin typeface="+mj-lt"/>
          <a:ea typeface="+mj-ea"/>
          <a:cs typeface="+mj-cs"/>
        </a:defRPr>
      </a:lvl1pPr>
    </p:titleStyle>
    <p:bodyStyle>
      <a:lvl1pPr marL="255588" indent="-255588" algn="l" defTabSz="914400" rtl="0" eaLnBrk="1" latinLnBrk="0" hangingPunct="1">
        <a:spcBef>
          <a:spcPts val="0"/>
        </a:spcBef>
        <a:spcAft>
          <a:spcPts val="850"/>
        </a:spcAft>
        <a:buClr>
          <a:srgbClr val="829CAA"/>
        </a:buClr>
        <a:buFont typeface="Corbel" panose="020B0503020204020204" pitchFamily="34" charset="0"/>
        <a:buChar char="›"/>
        <a:defRPr sz="2000" kern="1200">
          <a:solidFill>
            <a:schemeClr val="tx1"/>
          </a:solidFill>
          <a:latin typeface="+mn-lt"/>
          <a:ea typeface="+mn-ea"/>
          <a:cs typeface="+mn-cs"/>
        </a:defRPr>
      </a:lvl1pPr>
      <a:lvl2pPr marL="520700" indent="-266700" algn="l" defTabSz="914400" rtl="0" eaLnBrk="1" latinLnBrk="0" hangingPunct="1">
        <a:spcBef>
          <a:spcPts val="0"/>
        </a:spcBef>
        <a:spcAft>
          <a:spcPts val="560"/>
        </a:spcAft>
        <a:buClr>
          <a:srgbClr val="829CAA"/>
        </a:buClr>
        <a:buFont typeface="Arial" panose="020B0604020202020204" pitchFamily="34" charset="0"/>
        <a:buChar char="–"/>
        <a:defRPr sz="1600" kern="1200">
          <a:solidFill>
            <a:schemeClr val="tx1"/>
          </a:solidFill>
          <a:latin typeface="+mn-lt"/>
          <a:ea typeface="+mn-ea"/>
          <a:cs typeface="+mn-cs"/>
        </a:defRPr>
      </a:lvl2pPr>
      <a:lvl3pPr marL="776288" indent="-230188" algn="l" defTabSz="808038" rtl="0" eaLnBrk="1" latinLnBrk="0" hangingPunct="1">
        <a:spcBef>
          <a:spcPts val="0"/>
        </a:spcBef>
        <a:spcAft>
          <a:spcPts val="560"/>
        </a:spcAft>
        <a:buClr>
          <a:srgbClr val="829CAA"/>
        </a:buClr>
        <a:buFont typeface="Corbel" panose="020B0503020204020204" pitchFamily="34" charset="0"/>
        <a:buChar char="–"/>
        <a:defRPr sz="1400" kern="1200">
          <a:solidFill>
            <a:schemeClr val="tx1"/>
          </a:solidFill>
          <a:latin typeface="+mn-lt"/>
          <a:ea typeface="+mn-ea"/>
          <a:cs typeface="+mn-cs"/>
        </a:defRPr>
      </a:lvl3pPr>
      <a:lvl4pPr marL="1025525" indent="-233363" algn="l" defTabSz="914400" rtl="0" eaLnBrk="1" latinLnBrk="0" hangingPunct="1">
        <a:spcBef>
          <a:spcPts val="0"/>
        </a:spcBef>
        <a:spcAft>
          <a:spcPts val="560"/>
        </a:spcAft>
        <a:buClr>
          <a:srgbClr val="829CAA"/>
        </a:buClr>
        <a:buFont typeface="Arial" panose="020B0604020202020204" pitchFamily="34" charset="0"/>
        <a:buChar char="–"/>
        <a:defRPr sz="1400" kern="1200">
          <a:solidFill>
            <a:schemeClr val="tx1"/>
          </a:solidFill>
          <a:latin typeface="+mn-lt"/>
          <a:ea typeface="+mn-ea"/>
          <a:cs typeface="+mn-cs"/>
        </a:defRPr>
      </a:lvl4pPr>
      <a:lvl5pPr marL="1281113" indent="-239713" algn="l" defTabSz="914400" rtl="0" eaLnBrk="1" latinLnBrk="0" hangingPunct="1">
        <a:spcBef>
          <a:spcPts val="0"/>
        </a:spcBef>
        <a:spcAft>
          <a:spcPts val="560"/>
        </a:spcAft>
        <a:buClr>
          <a:srgbClr val="829CAA"/>
        </a:buClr>
        <a:buFont typeface="Corbel" panose="020B0503020204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90FBFE67-F1AB-4601-8C25-5F744380DB1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3895" t="8983" r="9196" b="74635"/>
          <a:stretch/>
        </p:blipFill>
        <p:spPr>
          <a:xfrm>
            <a:off x="7608790" y="6216832"/>
            <a:ext cx="1089212" cy="589616"/>
          </a:xfrm>
          <a:prstGeom prst="rect">
            <a:avLst/>
          </a:prstGeom>
        </p:spPr>
      </p:pic>
      <p:sp>
        <p:nvSpPr>
          <p:cNvPr id="3" name="Platshållare för text 2"/>
          <p:cNvSpPr>
            <a:spLocks noGrp="1"/>
          </p:cNvSpPr>
          <p:nvPr>
            <p:ph type="body" idx="1"/>
          </p:nvPr>
        </p:nvSpPr>
        <p:spPr>
          <a:xfrm>
            <a:off x="498174" y="2289015"/>
            <a:ext cx="7207369"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8797320" y="6356351"/>
            <a:ext cx="194537" cy="365125"/>
          </a:xfrm>
          <a:prstGeom prst="rect">
            <a:avLst/>
          </a:prstGeom>
        </p:spPr>
        <p:txBody>
          <a:bodyPr vert="horz" lIns="91440" tIns="45720" rIns="91440" bIns="45720" rtlCol="0" anchor="ctr"/>
          <a:lstStyle>
            <a:lvl1pPr algn="l">
              <a:defRPr sz="600">
                <a:solidFill>
                  <a:schemeClr val="bg1"/>
                </a:solidFill>
              </a:defRPr>
            </a:lvl1pPr>
          </a:lstStyle>
          <a:p>
            <a:pPr defTabSz="685800">
              <a:defRPr/>
            </a:pPr>
            <a:fld id="{4B42D259-ACB8-4FD1-AC0F-9CAC8F5E07E0}" type="datetimeFigureOut">
              <a:rPr lang="sv-SE" smtClean="0">
                <a:solidFill>
                  <a:prstClr val="white"/>
                </a:solidFill>
              </a:rPr>
              <a:pPr defTabSz="685800">
                <a:defRPr/>
              </a:pPr>
              <a:t>2018-09-01</a:t>
            </a:fld>
            <a:endParaRPr lang="sv-SE" dirty="0">
              <a:solidFill>
                <a:prstClr val="white"/>
              </a:solidFill>
            </a:endParaRPr>
          </a:p>
        </p:txBody>
      </p:sp>
      <p:sp>
        <p:nvSpPr>
          <p:cNvPr id="5" name="Platshållare för sidfot 4"/>
          <p:cNvSpPr>
            <a:spLocks noGrp="1"/>
          </p:cNvSpPr>
          <p:nvPr>
            <p:ph type="ftr" sz="quarter" idx="3"/>
          </p:nvPr>
        </p:nvSpPr>
        <p:spPr>
          <a:xfrm>
            <a:off x="8555676" y="6183798"/>
            <a:ext cx="450476" cy="168275"/>
          </a:xfrm>
          <a:prstGeom prst="rect">
            <a:avLst/>
          </a:prstGeom>
        </p:spPr>
        <p:txBody>
          <a:bodyPr vert="horz" lIns="91440" tIns="45720" rIns="91440" bIns="45720" rtlCol="0" anchor="ctr"/>
          <a:lstStyle>
            <a:lvl1pPr algn="ctr">
              <a:defRPr sz="900">
                <a:solidFill>
                  <a:schemeClr val="bg1"/>
                </a:solidFill>
              </a:defRPr>
            </a:lvl1pPr>
          </a:lstStyle>
          <a:p>
            <a:pPr defTabSz="685800">
              <a:defRPr/>
            </a:pPr>
            <a:endParaRPr lang="sv-SE" dirty="0">
              <a:solidFill>
                <a:prstClr val="white"/>
              </a:solidFill>
            </a:endParaRPr>
          </a:p>
        </p:txBody>
      </p:sp>
      <p:sp>
        <p:nvSpPr>
          <p:cNvPr id="6" name="Platshållare för bildnummer 5"/>
          <p:cNvSpPr>
            <a:spLocks noGrp="1"/>
          </p:cNvSpPr>
          <p:nvPr>
            <p:ph type="sldNum" sz="quarter" idx="4"/>
          </p:nvPr>
        </p:nvSpPr>
        <p:spPr>
          <a:xfrm>
            <a:off x="136673" y="6356351"/>
            <a:ext cx="246445" cy="365125"/>
          </a:xfrm>
          <a:prstGeom prst="rect">
            <a:avLst/>
          </a:prstGeom>
        </p:spPr>
        <p:txBody>
          <a:bodyPr vert="horz" lIns="91440" tIns="45720" rIns="91440" bIns="45720" rtlCol="0" anchor="ctr"/>
          <a:lstStyle>
            <a:lvl1pPr algn="r">
              <a:defRPr sz="900">
                <a:solidFill>
                  <a:schemeClr val="bg1"/>
                </a:solidFill>
              </a:defRPr>
            </a:lvl1pPr>
          </a:lstStyle>
          <a:p>
            <a:pPr defTabSz="685800">
              <a:defRPr/>
            </a:pPr>
            <a:fld id="{34C9B0E5-37D7-412E-A162-6A236BADC197}" type="slidenum">
              <a:rPr lang="sv-SE" smtClean="0">
                <a:solidFill>
                  <a:prstClr val="white"/>
                </a:solidFill>
              </a:rPr>
              <a:pPr defTabSz="685800">
                <a:defRPr/>
              </a:pPr>
              <a:t>‹#›</a:t>
            </a:fld>
            <a:endParaRPr lang="sv-SE" dirty="0">
              <a:solidFill>
                <a:prstClr val="white"/>
              </a:solidFill>
            </a:endParaRPr>
          </a:p>
        </p:txBody>
      </p:sp>
      <p:pic>
        <p:nvPicPr>
          <p:cNvPr id="8" name="Bildobjekt 7" descr="En bild som visar clipart&#10;&#10;Beskrivning genererad med mycket hög exakthet">
            <a:extLst>
              <a:ext uri="{FF2B5EF4-FFF2-40B4-BE49-F238E27FC236}">
                <a16:creationId xmlns:a16="http://schemas.microsoft.com/office/drawing/2014/main" id="{237977FC-A453-4FBF-A290-4B65A7BC8F8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47100" y="6256929"/>
            <a:ext cx="774276" cy="460800"/>
          </a:xfrm>
          <a:prstGeom prst="rect">
            <a:avLst/>
          </a:prstGeom>
        </p:spPr>
      </p:pic>
      <p:sp>
        <p:nvSpPr>
          <p:cNvPr id="2" name="Platshållare för rubrik 1"/>
          <p:cNvSpPr>
            <a:spLocks noGrp="1"/>
          </p:cNvSpPr>
          <p:nvPr>
            <p:ph type="title"/>
          </p:nvPr>
        </p:nvSpPr>
        <p:spPr>
          <a:xfrm>
            <a:off x="498175" y="874602"/>
            <a:ext cx="7207369" cy="1231392"/>
          </a:xfrm>
          <a:prstGeom prst="rect">
            <a:avLst/>
          </a:prstGeom>
        </p:spPr>
        <p:txBody>
          <a:bodyPr vert="horz" lIns="91440" tIns="45720" rIns="91440" bIns="45720" rtlCol="0" anchor="t">
            <a:noAutofit/>
          </a:bodyPr>
          <a:lstStyle/>
          <a:p>
            <a:r>
              <a:rPr lang="sv-SE" dirty="0"/>
              <a:t>Klicka här för att ändra format</a:t>
            </a:r>
          </a:p>
        </p:txBody>
      </p:sp>
      <p:pic>
        <p:nvPicPr>
          <p:cNvPr id="14" name="Bildobjekt 13">
            <a:extLst>
              <a:ext uri="{FF2B5EF4-FFF2-40B4-BE49-F238E27FC236}">
                <a16:creationId xmlns:a16="http://schemas.microsoft.com/office/drawing/2014/main" id="{AAB5F8E4-2452-40AC-8E26-9FC7B6D2EC9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3594" y="6402475"/>
            <a:ext cx="1729600" cy="286900"/>
          </a:xfrm>
          <a:prstGeom prst="rect">
            <a:avLst/>
          </a:prstGeom>
        </p:spPr>
      </p:pic>
      <p:cxnSp>
        <p:nvCxnSpPr>
          <p:cNvPr id="9" name="Rak koppling 8">
            <a:extLst>
              <a:ext uri="{FF2B5EF4-FFF2-40B4-BE49-F238E27FC236}">
                <a16:creationId xmlns:a16="http://schemas.microsoft.com/office/drawing/2014/main" id="{7BC78BB0-7BBD-4328-A07A-2B6E99B494CF}"/>
              </a:ext>
            </a:extLst>
          </p:cNvPr>
          <p:cNvCxnSpPr/>
          <p:nvPr userDrawn="1"/>
        </p:nvCxnSpPr>
        <p:spPr>
          <a:xfrm>
            <a:off x="0" y="6157206"/>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5846864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5000"/>
        </a:lnSpc>
        <a:spcBef>
          <a:spcPct val="0"/>
        </a:spcBef>
        <a:buNone/>
        <a:defRPr sz="3300" b="1" kern="1200">
          <a:solidFill>
            <a:schemeClr val="tx1"/>
          </a:solidFill>
          <a:latin typeface="+mj-lt"/>
          <a:ea typeface="+mj-ea"/>
          <a:cs typeface="+mj-cs"/>
        </a:defRPr>
      </a:lvl1pPr>
    </p:titleStyle>
    <p:bodyStyle>
      <a:lvl1pPr marL="194072" indent="-171450" algn="l" defTabSz="685800" rtl="0" eaLnBrk="1" latinLnBrk="0" hangingPunct="1">
        <a:lnSpc>
          <a:spcPct val="100000"/>
        </a:lnSpc>
        <a:spcBef>
          <a:spcPts val="0"/>
        </a:spcBef>
        <a:spcAft>
          <a:spcPts val="900"/>
        </a:spcAft>
        <a:buFont typeface="Symbol" panose="05050102010706020507" pitchFamily="18" charset="2"/>
        <a:buChar char=""/>
        <a:defRPr sz="1350" kern="1200">
          <a:solidFill>
            <a:schemeClr val="tx1"/>
          </a:solidFill>
          <a:latin typeface="+mn-lt"/>
          <a:ea typeface="+mn-ea"/>
          <a:cs typeface="+mn-cs"/>
        </a:defRPr>
      </a:lvl1pPr>
      <a:lvl2pPr marL="514350" indent="-171450" algn="l" defTabSz="685800" rtl="0" eaLnBrk="1" latinLnBrk="0" hangingPunct="1">
        <a:lnSpc>
          <a:spcPct val="100000"/>
        </a:lnSpc>
        <a:spcBef>
          <a:spcPts val="0"/>
        </a:spcBef>
        <a:spcAft>
          <a:spcPts val="450"/>
        </a:spcAft>
        <a:buFont typeface="Symbol" panose="05050102010706020507" pitchFamily="18" charset="2"/>
        <a:buChar char="-"/>
        <a:defRPr sz="1200" kern="1200">
          <a:solidFill>
            <a:schemeClr val="tx1"/>
          </a:solidFill>
          <a:latin typeface="+mn-lt"/>
          <a:ea typeface="+mn-ea"/>
          <a:cs typeface="+mn-cs"/>
        </a:defRPr>
      </a:lvl2pPr>
      <a:lvl3pPr marL="8572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4pPr>
      <a:lvl5pPr marL="1543050" indent="-171450" algn="l" defTabSz="685800" rtl="0" eaLnBrk="1" latinLnBrk="0" hangingPunct="1">
        <a:lnSpc>
          <a:spcPct val="100000"/>
        </a:lnSpc>
        <a:spcBef>
          <a:spcPts val="0"/>
        </a:spcBef>
        <a:spcAft>
          <a:spcPts val="150"/>
        </a:spcAft>
        <a:buFont typeface="Symbol" panose="05050102010706020507" pitchFamily="18"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ktangel 18"/>
          <p:cNvSpPr/>
          <p:nvPr/>
        </p:nvSpPr>
        <p:spPr>
          <a:xfrm>
            <a:off x="-11113" y="1077384"/>
            <a:ext cx="9155113" cy="5249333"/>
          </a:xfrm>
          <a:prstGeom prst="rect">
            <a:avLst/>
          </a:prstGeom>
          <a:solidFill>
            <a:srgbClr val="C6D3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sp>
        <p:nvSpPr>
          <p:cNvPr id="17" name="Rektangel 16"/>
          <p:cNvSpPr/>
          <p:nvPr/>
        </p:nvSpPr>
        <p:spPr>
          <a:xfrm>
            <a:off x="-11113" y="6322484"/>
            <a:ext cx="9166226" cy="556683"/>
          </a:xfrm>
          <a:prstGeom prst="rect">
            <a:avLst/>
          </a:prstGeom>
          <a:solidFill>
            <a:srgbClr val="C6D3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sp>
        <p:nvSpPr>
          <p:cNvPr id="1028" name="Platshållare för rubrik 1"/>
          <p:cNvSpPr>
            <a:spLocks noGrp="1"/>
          </p:cNvSpPr>
          <p:nvPr>
            <p:ph type="title"/>
          </p:nvPr>
        </p:nvSpPr>
        <p:spPr bwMode="auto">
          <a:xfrm>
            <a:off x="714375" y="167218"/>
            <a:ext cx="7727950" cy="76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34000" tIns="36000" rIns="91440" bIns="36000" numCol="1" anchor="ctr" anchorCtr="0" compatLnSpc="1">
            <a:prstTxWarp prst="textNoShape">
              <a:avLst/>
            </a:prstTxWarp>
          </a:bodyPr>
          <a:lstStyle/>
          <a:p>
            <a:pPr lvl="0"/>
            <a:r>
              <a:rPr lang="sv-SE" altLang="sv-SE" dirty="0"/>
              <a:t>Klicka här för att ändra format</a:t>
            </a:r>
          </a:p>
        </p:txBody>
      </p:sp>
      <p:sp>
        <p:nvSpPr>
          <p:cNvPr id="1029" name="Platshållare för text 2"/>
          <p:cNvSpPr>
            <a:spLocks noGrp="1"/>
          </p:cNvSpPr>
          <p:nvPr>
            <p:ph type="body" idx="1"/>
          </p:nvPr>
        </p:nvSpPr>
        <p:spPr bwMode="auto">
          <a:xfrm>
            <a:off x="701675" y="1301751"/>
            <a:ext cx="7740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sv-SE" altLang="sv-SE" dirty="0"/>
              <a:t>Klicka här för att ändra format på bakgrundstexten</a:t>
            </a:r>
          </a:p>
          <a:p>
            <a:pPr lvl="1"/>
            <a:r>
              <a:rPr lang="sv-SE" altLang="sv-SE" dirty="0"/>
              <a:t>Nivå två</a:t>
            </a:r>
          </a:p>
          <a:p>
            <a:pPr lvl="2"/>
            <a:r>
              <a:rPr lang="sv-SE" altLang="sv-SE" dirty="0"/>
              <a:t>Nivå tre</a:t>
            </a:r>
          </a:p>
          <a:p>
            <a:pPr lvl="3"/>
            <a:r>
              <a:rPr lang="sv-SE" altLang="sv-SE" dirty="0"/>
              <a:t>Nivå fyra</a:t>
            </a:r>
          </a:p>
          <a:p>
            <a:pPr lvl="4"/>
            <a:r>
              <a:rPr lang="sv-SE" altLang="sv-SE" dirty="0"/>
              <a:t>Nivå fem</a:t>
            </a:r>
          </a:p>
        </p:txBody>
      </p:sp>
      <p:sp>
        <p:nvSpPr>
          <p:cNvPr id="7" name="Rektangel 6"/>
          <p:cNvSpPr/>
          <p:nvPr/>
        </p:nvSpPr>
        <p:spPr>
          <a:xfrm>
            <a:off x="698501" y="230718"/>
            <a:ext cx="53975"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sz="1800"/>
          </a:p>
        </p:txBody>
      </p:sp>
      <p:pic>
        <p:nvPicPr>
          <p:cNvPr id="1031" name="Bildobjekt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3263" y="6508751"/>
            <a:ext cx="1966912" cy="22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41081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rtl="0" eaLnBrk="1" fontAlgn="base" hangingPunct="1">
        <a:spcBef>
          <a:spcPct val="0"/>
        </a:spcBef>
        <a:spcAft>
          <a:spcPct val="0"/>
        </a:spcAft>
        <a:defRPr sz="3200" kern="1200">
          <a:solidFill>
            <a:srgbClr val="6D8D9F"/>
          </a:solidFill>
          <a:latin typeface="+mj-lt"/>
          <a:ea typeface="+mj-ea"/>
          <a:cs typeface="+mj-cs"/>
        </a:defRPr>
      </a:lvl1pPr>
      <a:lvl2pPr algn="l" rtl="0" eaLnBrk="1" fontAlgn="base" hangingPunct="1">
        <a:spcBef>
          <a:spcPct val="0"/>
        </a:spcBef>
        <a:spcAft>
          <a:spcPct val="0"/>
        </a:spcAft>
        <a:defRPr sz="3200">
          <a:solidFill>
            <a:srgbClr val="6D8D9F"/>
          </a:solidFill>
          <a:latin typeface="Corbel" panose="020B0503020204020204" pitchFamily="34" charset="0"/>
        </a:defRPr>
      </a:lvl2pPr>
      <a:lvl3pPr algn="l" rtl="0" eaLnBrk="1" fontAlgn="base" hangingPunct="1">
        <a:spcBef>
          <a:spcPct val="0"/>
        </a:spcBef>
        <a:spcAft>
          <a:spcPct val="0"/>
        </a:spcAft>
        <a:defRPr sz="3200">
          <a:solidFill>
            <a:srgbClr val="6D8D9F"/>
          </a:solidFill>
          <a:latin typeface="Corbel" panose="020B0503020204020204" pitchFamily="34" charset="0"/>
        </a:defRPr>
      </a:lvl3pPr>
      <a:lvl4pPr algn="l" rtl="0" eaLnBrk="1" fontAlgn="base" hangingPunct="1">
        <a:spcBef>
          <a:spcPct val="0"/>
        </a:spcBef>
        <a:spcAft>
          <a:spcPct val="0"/>
        </a:spcAft>
        <a:defRPr sz="3200">
          <a:solidFill>
            <a:srgbClr val="6D8D9F"/>
          </a:solidFill>
          <a:latin typeface="Corbel" panose="020B0503020204020204" pitchFamily="34" charset="0"/>
        </a:defRPr>
      </a:lvl4pPr>
      <a:lvl5pPr algn="l" rtl="0" eaLnBrk="1" fontAlgn="base" hangingPunct="1">
        <a:spcBef>
          <a:spcPct val="0"/>
        </a:spcBef>
        <a:spcAft>
          <a:spcPct val="0"/>
        </a:spcAft>
        <a:defRPr sz="3200">
          <a:solidFill>
            <a:srgbClr val="6D8D9F"/>
          </a:solidFill>
          <a:latin typeface="Corbel" panose="020B0503020204020204" pitchFamily="34" charset="0"/>
        </a:defRPr>
      </a:lvl5pPr>
      <a:lvl6pPr marL="457200" algn="l" rtl="0" eaLnBrk="1" fontAlgn="base" hangingPunct="1">
        <a:spcBef>
          <a:spcPct val="0"/>
        </a:spcBef>
        <a:spcAft>
          <a:spcPct val="0"/>
        </a:spcAft>
        <a:defRPr sz="3200">
          <a:solidFill>
            <a:srgbClr val="6D8D9F"/>
          </a:solidFill>
          <a:latin typeface="Corbel" panose="020B0503020204020204" pitchFamily="34" charset="0"/>
        </a:defRPr>
      </a:lvl6pPr>
      <a:lvl7pPr marL="914400" algn="l" rtl="0" eaLnBrk="1" fontAlgn="base" hangingPunct="1">
        <a:spcBef>
          <a:spcPct val="0"/>
        </a:spcBef>
        <a:spcAft>
          <a:spcPct val="0"/>
        </a:spcAft>
        <a:defRPr sz="3200">
          <a:solidFill>
            <a:srgbClr val="6D8D9F"/>
          </a:solidFill>
          <a:latin typeface="Corbel" panose="020B0503020204020204" pitchFamily="34" charset="0"/>
        </a:defRPr>
      </a:lvl7pPr>
      <a:lvl8pPr marL="1371600" algn="l" rtl="0" eaLnBrk="1" fontAlgn="base" hangingPunct="1">
        <a:spcBef>
          <a:spcPct val="0"/>
        </a:spcBef>
        <a:spcAft>
          <a:spcPct val="0"/>
        </a:spcAft>
        <a:defRPr sz="3200">
          <a:solidFill>
            <a:srgbClr val="6D8D9F"/>
          </a:solidFill>
          <a:latin typeface="Corbel" panose="020B0503020204020204" pitchFamily="34" charset="0"/>
        </a:defRPr>
      </a:lvl8pPr>
      <a:lvl9pPr marL="1828800" algn="l" rtl="0" eaLnBrk="1" fontAlgn="base" hangingPunct="1">
        <a:spcBef>
          <a:spcPct val="0"/>
        </a:spcBef>
        <a:spcAft>
          <a:spcPct val="0"/>
        </a:spcAft>
        <a:defRPr sz="3200">
          <a:solidFill>
            <a:srgbClr val="6D8D9F"/>
          </a:solidFill>
          <a:latin typeface="Corbel" panose="020B0503020204020204" pitchFamily="34" charset="0"/>
        </a:defRPr>
      </a:lvl9pPr>
    </p:titleStyle>
    <p:bodyStyle>
      <a:lvl1pPr marL="255588" indent="-255588" algn="l" rtl="0" eaLnBrk="1" fontAlgn="base" hangingPunct="1">
        <a:spcBef>
          <a:spcPct val="0"/>
        </a:spcBef>
        <a:spcAft>
          <a:spcPts val="850"/>
        </a:spcAft>
        <a:buClr>
          <a:srgbClr val="829CAA"/>
        </a:buClr>
        <a:buFont typeface="Corbel" panose="020B0503020204020204" pitchFamily="34" charset="0"/>
        <a:buChar char="›"/>
        <a:defRPr sz="2000" kern="1200">
          <a:solidFill>
            <a:schemeClr val="tx1"/>
          </a:solidFill>
          <a:latin typeface="+mn-lt"/>
          <a:ea typeface="+mn-ea"/>
          <a:cs typeface="+mn-cs"/>
        </a:defRPr>
      </a:lvl1pPr>
      <a:lvl2pPr marL="520700" indent="-266700" algn="l" rtl="0" eaLnBrk="1" fontAlgn="base" hangingPunct="1">
        <a:spcBef>
          <a:spcPct val="0"/>
        </a:spcBef>
        <a:spcAft>
          <a:spcPts val="563"/>
        </a:spcAft>
        <a:buClr>
          <a:srgbClr val="829CAA"/>
        </a:buClr>
        <a:buFont typeface="Arial" panose="020B0604020202020204" pitchFamily="34" charset="0"/>
        <a:buChar char="–"/>
        <a:defRPr sz="1600" kern="1200">
          <a:solidFill>
            <a:schemeClr val="tx1"/>
          </a:solidFill>
          <a:latin typeface="+mn-lt"/>
          <a:ea typeface="+mn-ea"/>
          <a:cs typeface="+mn-cs"/>
        </a:defRPr>
      </a:lvl2pPr>
      <a:lvl3pPr marL="776288" indent="-230188" algn="l" defTabSz="808038" rtl="0" eaLnBrk="1" fontAlgn="base" hangingPunct="1">
        <a:spcBef>
          <a:spcPct val="0"/>
        </a:spcBef>
        <a:spcAft>
          <a:spcPts val="563"/>
        </a:spcAft>
        <a:buClr>
          <a:srgbClr val="829CAA"/>
        </a:buClr>
        <a:buFont typeface="Corbel" panose="020B0503020204020204" pitchFamily="34" charset="0"/>
        <a:buChar char="–"/>
        <a:defRPr sz="1400" kern="1200">
          <a:solidFill>
            <a:schemeClr val="tx1"/>
          </a:solidFill>
          <a:latin typeface="+mn-lt"/>
          <a:ea typeface="+mn-ea"/>
          <a:cs typeface="+mn-cs"/>
        </a:defRPr>
      </a:lvl3pPr>
      <a:lvl4pPr marL="1025525" indent="-233363" algn="l" rtl="0" eaLnBrk="1" fontAlgn="base" hangingPunct="1">
        <a:spcBef>
          <a:spcPct val="0"/>
        </a:spcBef>
        <a:spcAft>
          <a:spcPts val="563"/>
        </a:spcAft>
        <a:buClr>
          <a:srgbClr val="829CAA"/>
        </a:buClr>
        <a:buFont typeface="Arial" panose="020B0604020202020204" pitchFamily="34" charset="0"/>
        <a:buChar char="–"/>
        <a:defRPr sz="1400" kern="1200">
          <a:solidFill>
            <a:schemeClr val="tx1"/>
          </a:solidFill>
          <a:latin typeface="+mn-lt"/>
          <a:ea typeface="+mn-ea"/>
          <a:cs typeface="+mn-cs"/>
        </a:defRPr>
      </a:lvl4pPr>
      <a:lvl5pPr marL="1281113" indent="-239713" algn="l" rtl="0" eaLnBrk="1" fontAlgn="base" hangingPunct="1">
        <a:spcBef>
          <a:spcPct val="0"/>
        </a:spcBef>
        <a:spcAft>
          <a:spcPts val="563"/>
        </a:spcAft>
        <a:buClr>
          <a:srgbClr val="829CAA"/>
        </a:buClr>
        <a:buFont typeface="Corbel" panose="020B0503020204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1" y="1080656"/>
            <a:ext cx="7886699" cy="997527"/>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Verdana"/>
              <a:buNone/>
              <a:defRPr sz="4400" b="0" i="0" u="none" strike="noStrike" cap="none">
                <a:solidFill>
                  <a:schemeClr val="dk1"/>
                </a:solidFill>
                <a:latin typeface="Verdana"/>
                <a:ea typeface="Verdana"/>
                <a:cs typeface="Verdana"/>
                <a:sym typeface="Verdan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628651" y="2296391"/>
            <a:ext cx="7886699" cy="3880572"/>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Verdana"/>
                <a:ea typeface="Verdana"/>
                <a:cs typeface="Verdana"/>
                <a:sym typeface="Verdana"/>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Verdana"/>
                <a:ea typeface="Verdana"/>
                <a:cs typeface="Verdana"/>
                <a:sym typeface="Verdana"/>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Verdana"/>
                <a:ea typeface="Verdana"/>
                <a:cs typeface="Verdana"/>
                <a:sym typeface="Verdana"/>
              </a:defRPr>
            </a:lvl9pPr>
          </a:lstStyle>
          <a:p>
            <a:endParaRPr dirty="0"/>
          </a:p>
        </p:txBody>
      </p:sp>
    </p:spTree>
    <p:extLst>
      <p:ext uri="{BB962C8B-B14F-4D97-AF65-F5344CB8AC3E}">
        <p14:creationId xmlns:p14="http://schemas.microsoft.com/office/powerpoint/2010/main" val="812262349"/>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baseline="0">
          <a:solidFill>
            <a:srgbClr val="E6460A"/>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9.xml"/><Relationship Id="rId16"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59.wmf"/><Relationship Id="rId3" Type="http://schemas.openxmlformats.org/officeDocument/2006/relationships/notesSlide" Target="../notesSlides/notesSlide11.xml"/><Relationship Id="rId7" Type="http://schemas.openxmlformats.org/officeDocument/2006/relationships/image" Target="../media/image63.jpeg"/><Relationship Id="rId12" Type="http://schemas.openxmlformats.org/officeDocument/2006/relationships/oleObject" Target="../embeddings/oleObject2.bin"/><Relationship Id="rId2" Type="http://schemas.openxmlformats.org/officeDocument/2006/relationships/slideLayout" Target="../slideLayouts/slideLayout9.xml"/><Relationship Id="rId16" Type="http://schemas.openxmlformats.org/officeDocument/2006/relationships/oleObject" Target="../embeddings/oleObject3.bin"/><Relationship Id="rId1" Type="http://schemas.openxmlformats.org/officeDocument/2006/relationships/vmlDrawing" Target="../drawings/vmlDrawing1.vml"/><Relationship Id="rId6" Type="http://schemas.openxmlformats.org/officeDocument/2006/relationships/image" Target="../media/image62.png"/><Relationship Id="rId11" Type="http://schemas.openxmlformats.org/officeDocument/2006/relationships/image" Target="../media/image65.wmf"/><Relationship Id="rId5" Type="http://schemas.openxmlformats.org/officeDocument/2006/relationships/image" Target="../media/image61.png"/><Relationship Id="rId15" Type="http://schemas.openxmlformats.org/officeDocument/2006/relationships/image" Target="../media/image67.pn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oleObject" Target="../embeddings/oleObject1.bin"/><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9.xml"/><Relationship Id="rId1" Type="http://schemas.openxmlformats.org/officeDocument/2006/relationships/themeOverride" Target="../theme/themeOverride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play.skl.se/video/introduktion-till-bokning-och-bidragssystem-textad?qid=345352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79.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hyperlink" Target="https://skl.se/download/18.d15b63d16105e971a192ef7/1516704153190/SKL_A4_Upphandling-trygghetsskapande-teknik_webb.pdf" TargetMode="Externa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79.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diagramLayout" Target="../diagrams/layout2.xml"/><Relationship Id="rId11" Type="http://schemas.openxmlformats.org/officeDocument/2006/relationships/image" Target="../media/image21.emf"/><Relationship Id="rId5" Type="http://schemas.openxmlformats.org/officeDocument/2006/relationships/diagramData" Target="../diagrams/data2.xml"/><Relationship Id="rId10" Type="http://schemas.openxmlformats.org/officeDocument/2006/relationships/image" Target="../media/image20.jpeg"/><Relationship Id="rId4" Type="http://schemas.openxmlformats.org/officeDocument/2006/relationships/image" Target="../media/image19.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tiff"/><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31.png"/><Relationship Id="rId5" Type="http://schemas.openxmlformats.org/officeDocument/2006/relationships/image" Target="../media/image34.tif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740" y="0"/>
            <a:ext cx="4597260" cy="6858000"/>
          </a:xfrm>
          <a:prstGeom prst="rect">
            <a:avLst/>
          </a:prstGeom>
        </p:spPr>
      </p:pic>
      <p:sp>
        <p:nvSpPr>
          <p:cNvPr id="2" name="Rubrik 1"/>
          <p:cNvSpPr>
            <a:spLocks noGrp="1"/>
          </p:cNvSpPr>
          <p:nvPr>
            <p:ph type="ctrTitle"/>
          </p:nvPr>
        </p:nvSpPr>
        <p:spPr/>
        <p:txBody>
          <a:bodyPr/>
          <a:lstStyle/>
          <a:p>
            <a:r>
              <a:rPr lang="sv-SE" sz="4400" dirty="0" smtClean="0"/>
              <a:t>SKL Kommentus</a:t>
            </a:r>
            <a:r>
              <a:rPr lang="sv-SE" sz="4400" dirty="0" smtClean="0">
                <a:solidFill>
                  <a:schemeClr val="bg1"/>
                </a:solidFill>
              </a:rPr>
              <a:t> Inköpscentral</a:t>
            </a:r>
            <a:endParaRPr lang="sv-SE" sz="4400" dirty="0">
              <a:solidFill>
                <a:schemeClr val="bg1"/>
              </a:solidFill>
            </a:endParaRPr>
          </a:p>
        </p:txBody>
      </p:sp>
      <p:sp>
        <p:nvSpPr>
          <p:cNvPr id="4" name="Underrubrik 3"/>
          <p:cNvSpPr>
            <a:spLocks noGrp="1"/>
          </p:cNvSpPr>
          <p:nvPr>
            <p:ph type="subTitle" idx="1"/>
          </p:nvPr>
        </p:nvSpPr>
        <p:spPr/>
        <p:txBody>
          <a:bodyPr>
            <a:noAutofit/>
          </a:bodyPr>
          <a:lstStyle/>
          <a:p>
            <a:r>
              <a:rPr lang="sv-SE" sz="3200" dirty="0" smtClean="0"/>
              <a:t>”Genvägar till digitalisering”</a:t>
            </a:r>
          </a:p>
          <a:p>
            <a:r>
              <a:rPr lang="sv-SE" dirty="0" smtClean="0">
                <a:solidFill>
                  <a:schemeClr val="tx1"/>
                </a:solidFill>
              </a:rPr>
              <a:t>2018-09-05</a:t>
            </a:r>
            <a:endParaRPr lang="sv-SE" sz="2800" dirty="0">
              <a:solidFill>
                <a:schemeClr val="tx1"/>
              </a:solidFill>
            </a:endParaRPr>
          </a:p>
        </p:txBody>
      </p:sp>
    </p:spTree>
    <p:extLst>
      <p:ext uri="{BB962C8B-B14F-4D97-AF65-F5344CB8AC3E}">
        <p14:creationId xmlns:p14="http://schemas.microsoft.com/office/powerpoint/2010/main" val="2387290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5F2195-8ABE-2045-807C-F116EC0EC25B}"/>
              </a:ext>
            </a:extLst>
          </p:cNvPr>
          <p:cNvSpPr txBox="1">
            <a:spLocks/>
          </p:cNvSpPr>
          <p:nvPr/>
        </p:nvSpPr>
        <p:spPr>
          <a:xfrm>
            <a:off x="474153" y="1550608"/>
            <a:ext cx="7207369" cy="457637"/>
          </a:xfrm>
          <a:prstGeom prst="rect">
            <a:avLst/>
          </a:prstGeom>
        </p:spPr>
        <p:txBody>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defTabSz="685800"/>
            <a:r>
              <a:rPr lang="sv-SE" sz="3000" dirty="0">
                <a:solidFill>
                  <a:srgbClr val="8D8179"/>
                </a:solidFill>
                <a:latin typeface="Verdana" panose="020B0604030504040204" pitchFamily="34" charset="0"/>
                <a:ea typeface="Verdana" panose="020B0604030504040204" pitchFamily="34" charset="0"/>
                <a:cs typeface="Verdana" panose="020B0604030504040204" pitchFamily="34" charset="0"/>
              </a:rPr>
              <a:t>125 befintliga stöd och tjänster</a:t>
            </a:r>
          </a:p>
        </p:txBody>
      </p:sp>
      <p:sp>
        <p:nvSpPr>
          <p:cNvPr id="3" name="Rektangel 2">
            <a:extLst>
              <a:ext uri="{FF2B5EF4-FFF2-40B4-BE49-F238E27FC236}">
                <a16:creationId xmlns:a16="http://schemas.microsoft.com/office/drawing/2014/main" id="{B582DD31-98CD-9344-AD60-BC12C1BBCD63}"/>
              </a:ext>
            </a:extLst>
          </p:cNvPr>
          <p:cNvSpPr/>
          <p:nvPr/>
        </p:nvSpPr>
        <p:spPr>
          <a:xfrm>
            <a:off x="6759715" y="2667113"/>
            <a:ext cx="2003822" cy="814727"/>
          </a:xfrm>
          <a:prstGeom prst="rect">
            <a:avLst/>
          </a:prstGeom>
          <a:solidFill>
            <a:srgbClr val="8D8179"/>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1177 Vårdguiden</a:t>
            </a:r>
          </a:p>
        </p:txBody>
      </p:sp>
      <p:sp>
        <p:nvSpPr>
          <p:cNvPr id="4" name="Rektangel 3">
            <a:extLst>
              <a:ext uri="{FF2B5EF4-FFF2-40B4-BE49-F238E27FC236}">
                <a16:creationId xmlns:a16="http://schemas.microsoft.com/office/drawing/2014/main" id="{775BA832-EB0E-3B46-9ED9-4FB50D9ACF16}"/>
              </a:ext>
            </a:extLst>
          </p:cNvPr>
          <p:cNvSpPr/>
          <p:nvPr/>
        </p:nvSpPr>
        <p:spPr>
          <a:xfrm>
            <a:off x="463606" y="2681315"/>
            <a:ext cx="2003822" cy="815929"/>
          </a:xfrm>
          <a:prstGeom prst="rect">
            <a:avLst/>
          </a:prstGeom>
          <a:solidFill>
            <a:srgbClr val="FCC12D"/>
          </a:solidFill>
          <a:ln>
            <a:noFill/>
          </a:ln>
          <a:effectLst>
            <a:outerShdw blurRad="50800" dist="508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defTabSz="685800"/>
            <a:r>
              <a:rPr lang="sv-SE" sz="1200" b="1" dirty="0">
                <a:solidFill>
                  <a:prstClr val="black"/>
                </a:solidFill>
                <a:latin typeface="Verdana" panose="020B0604030504040204" pitchFamily="34" charset="0"/>
                <a:ea typeface="Verdana" panose="020B0604030504040204" pitchFamily="34" charset="0"/>
                <a:cs typeface="Verdana" panose="020B0604030504040204" pitchFamily="34" charset="0"/>
              </a:rPr>
              <a:t>SSBTEK</a:t>
            </a:r>
          </a:p>
          <a:p>
            <a:pPr algn="ctr" defTabSz="685800"/>
            <a:r>
              <a:rPr lang="sv-SE" sz="1200" b="1" dirty="0">
                <a:solidFill>
                  <a:prstClr val="black"/>
                </a:solidFill>
                <a:latin typeface="Verdana" panose="020B0604030504040204" pitchFamily="34" charset="0"/>
                <a:ea typeface="Verdana" panose="020B0604030504040204" pitchFamily="34" charset="0"/>
                <a:cs typeface="Verdana" panose="020B0604030504040204" pitchFamily="34" charset="0"/>
              </a:rPr>
              <a:t>Ekonomiskt bistånd</a:t>
            </a:r>
          </a:p>
        </p:txBody>
      </p:sp>
      <p:sp>
        <p:nvSpPr>
          <p:cNvPr id="5" name="Rektangel 4">
            <a:extLst>
              <a:ext uri="{FF2B5EF4-FFF2-40B4-BE49-F238E27FC236}">
                <a16:creationId xmlns:a16="http://schemas.microsoft.com/office/drawing/2014/main" id="{CA2D9ED8-F50F-8440-BE57-893FD9497AF8}"/>
              </a:ext>
            </a:extLst>
          </p:cNvPr>
          <p:cNvSpPr/>
          <p:nvPr/>
        </p:nvSpPr>
        <p:spPr>
          <a:xfrm>
            <a:off x="2564876" y="2690823"/>
            <a:ext cx="2003822" cy="815929"/>
          </a:xfrm>
          <a:prstGeom prst="rect">
            <a:avLst/>
          </a:prstGeom>
          <a:solidFill>
            <a:srgbClr val="8D8179"/>
          </a:solidFill>
          <a:ln>
            <a:noFill/>
          </a:ln>
          <a:effectLst>
            <a:outerShdw blurRad="50800" dist="508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685800"/>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Nationell patientöversikt</a:t>
            </a:r>
          </a:p>
        </p:txBody>
      </p:sp>
      <p:sp>
        <p:nvSpPr>
          <p:cNvPr id="6" name="Rektangel 5">
            <a:extLst>
              <a:ext uri="{FF2B5EF4-FFF2-40B4-BE49-F238E27FC236}">
                <a16:creationId xmlns:a16="http://schemas.microsoft.com/office/drawing/2014/main" id="{F56222C3-B81F-1845-97DD-F60A4F95DC32}"/>
              </a:ext>
            </a:extLst>
          </p:cNvPr>
          <p:cNvSpPr/>
          <p:nvPr/>
        </p:nvSpPr>
        <p:spPr>
          <a:xfrm>
            <a:off x="6759715" y="3552377"/>
            <a:ext cx="2003822" cy="815929"/>
          </a:xfrm>
          <a:prstGeom prst="rect">
            <a:avLst/>
          </a:prstGeom>
          <a:solidFill>
            <a:srgbClr val="FFBE0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sz="1200" b="1" dirty="0">
                <a:solidFill>
                  <a:prstClr val="black"/>
                </a:solidFill>
                <a:latin typeface="Verdana" panose="020B0604030504040204" pitchFamily="34" charset="0"/>
                <a:ea typeface="Verdana" panose="020B0604030504040204" pitchFamily="34" charset="0"/>
                <a:cs typeface="Verdana" panose="020B0604030504040204" pitchFamily="34" charset="0"/>
              </a:rPr>
              <a:t>LIKA</a:t>
            </a:r>
          </a:p>
          <a:p>
            <a:pPr algn="ctr" defTabSz="685800"/>
            <a:r>
              <a:rPr lang="sv-SE" sz="1125"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Självskattnings-verktyg</a:t>
            </a:r>
            <a:endParaRPr lang="sv-SE" sz="1125" b="1"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ktangel 6">
            <a:extLst>
              <a:ext uri="{FF2B5EF4-FFF2-40B4-BE49-F238E27FC236}">
                <a16:creationId xmlns:a16="http://schemas.microsoft.com/office/drawing/2014/main" id="{069331AE-96CB-5047-AEEB-17D8CC924EB1}"/>
              </a:ext>
            </a:extLst>
          </p:cNvPr>
          <p:cNvSpPr/>
          <p:nvPr/>
        </p:nvSpPr>
        <p:spPr>
          <a:xfrm>
            <a:off x="463606" y="3561776"/>
            <a:ext cx="2003822" cy="814727"/>
          </a:xfrm>
          <a:prstGeom prst="rect">
            <a:avLst/>
          </a:prstGeom>
          <a:solidFill>
            <a:srgbClr val="8D8179"/>
          </a:solidFill>
          <a:ln>
            <a:noFill/>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defTabSz="685800"/>
            <a:endPar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ktangel 7">
            <a:extLst>
              <a:ext uri="{FF2B5EF4-FFF2-40B4-BE49-F238E27FC236}">
                <a16:creationId xmlns:a16="http://schemas.microsoft.com/office/drawing/2014/main" id="{8D175756-4460-6A48-9E81-C4EF41A44A10}"/>
              </a:ext>
            </a:extLst>
          </p:cNvPr>
          <p:cNvSpPr/>
          <p:nvPr/>
        </p:nvSpPr>
        <p:spPr>
          <a:xfrm>
            <a:off x="4675051" y="3561777"/>
            <a:ext cx="2003822" cy="814727"/>
          </a:xfrm>
          <a:prstGeom prst="rect">
            <a:avLst/>
          </a:prstGeom>
          <a:solidFill>
            <a:srgbClr val="8D8179"/>
          </a:solidFill>
          <a:ln>
            <a:no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defTabSz="685800"/>
            <a:r>
              <a:rPr lang="sv-SE" sz="1200" b="1">
                <a:solidFill>
                  <a:prstClr val="white"/>
                </a:solidFill>
                <a:latin typeface="Verdana" panose="020B0604030504040204" pitchFamily="34" charset="0"/>
                <a:ea typeface="Verdana" panose="020B0604030504040204" pitchFamily="34" charset="0"/>
                <a:cs typeface="Verdana" panose="020B0604030504040204" pitchFamily="34" charset="0"/>
              </a:rPr>
              <a:t>SITHS</a:t>
            </a:r>
            <a:endPar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defTabSz="685800"/>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Identifieringstjänst</a:t>
            </a:r>
          </a:p>
        </p:txBody>
      </p:sp>
      <p:sp>
        <p:nvSpPr>
          <p:cNvPr id="9" name="Rektangel 8">
            <a:extLst>
              <a:ext uri="{FF2B5EF4-FFF2-40B4-BE49-F238E27FC236}">
                <a16:creationId xmlns:a16="http://schemas.microsoft.com/office/drawing/2014/main" id="{A75064BE-39A7-A141-B677-1A8AD290C4C3}"/>
              </a:ext>
            </a:extLst>
          </p:cNvPr>
          <p:cNvSpPr/>
          <p:nvPr/>
        </p:nvSpPr>
        <p:spPr>
          <a:xfrm>
            <a:off x="4675051" y="2680397"/>
            <a:ext cx="2003822" cy="814727"/>
          </a:xfrm>
          <a:prstGeom prst="rect">
            <a:avLst/>
          </a:prstGeom>
          <a:solidFill>
            <a:srgbClr val="EF3E1E"/>
          </a:solidFill>
          <a:ln>
            <a:noFill/>
          </a:ln>
          <a:effectLst>
            <a:outerShdw blurRad="50800" dist="508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685800"/>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Utskriftstjänst/</a:t>
            </a:r>
            <a:b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br>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Mina meddelanden</a:t>
            </a:r>
            <a:endPar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defTabSz="685800"/>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Ramavtal</a:t>
            </a:r>
          </a:p>
        </p:txBody>
      </p:sp>
      <p:sp>
        <p:nvSpPr>
          <p:cNvPr id="10" name="Rektangel 9">
            <a:extLst>
              <a:ext uri="{FF2B5EF4-FFF2-40B4-BE49-F238E27FC236}">
                <a16:creationId xmlns:a16="http://schemas.microsoft.com/office/drawing/2014/main" id="{D4ACA8BE-801F-3541-8387-B18229573CEB}"/>
              </a:ext>
            </a:extLst>
          </p:cNvPr>
          <p:cNvSpPr/>
          <p:nvPr/>
        </p:nvSpPr>
        <p:spPr>
          <a:xfrm>
            <a:off x="2564876" y="4441036"/>
            <a:ext cx="2003822" cy="814727"/>
          </a:xfrm>
          <a:prstGeom prst="rect">
            <a:avLst/>
          </a:prstGeom>
          <a:solidFill>
            <a:srgbClr val="EF3E1E"/>
          </a:solidFill>
          <a:ln>
            <a:noFill/>
          </a:ln>
          <a:effectLst>
            <a:outerShdw blurRad="50800" dist="508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defTabSz="685800"/>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TRYGGHETSLARM</a:t>
            </a:r>
            <a:b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br>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Ramavtal</a:t>
            </a:r>
          </a:p>
        </p:txBody>
      </p:sp>
      <p:sp>
        <p:nvSpPr>
          <p:cNvPr id="11" name="Rektangel 10">
            <a:extLst>
              <a:ext uri="{FF2B5EF4-FFF2-40B4-BE49-F238E27FC236}">
                <a16:creationId xmlns:a16="http://schemas.microsoft.com/office/drawing/2014/main" id="{47886953-5629-EA44-9C84-91555ED7AC42}"/>
              </a:ext>
            </a:extLst>
          </p:cNvPr>
          <p:cNvSpPr/>
          <p:nvPr/>
        </p:nvSpPr>
        <p:spPr>
          <a:xfrm>
            <a:off x="2564876" y="3572168"/>
            <a:ext cx="2003822" cy="806529"/>
          </a:xfrm>
          <a:prstGeom prst="rect">
            <a:avLst/>
          </a:prstGeom>
          <a:solidFill>
            <a:srgbClr val="FCC12D"/>
          </a:solidFill>
          <a:ln>
            <a:noFill/>
          </a:ln>
          <a:effectLst>
            <a:outerShdw blurRad="50800" dist="38100" dir="5400000" algn="t"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685800"/>
            <a:r>
              <a:rPr lang="sv-SE" sz="1200" b="1" dirty="0">
                <a:solidFill>
                  <a:prstClr val="black"/>
                </a:solidFill>
                <a:latin typeface="Verdana" panose="020B0604030504040204" pitchFamily="34" charset="0"/>
                <a:ea typeface="Verdana" panose="020B0604030504040204" pitchFamily="34" charset="0"/>
                <a:cs typeface="Verdana" panose="020B0604030504040204" pitchFamily="34" charset="0"/>
              </a:rPr>
              <a:t>deladigitalt.se</a:t>
            </a:r>
          </a:p>
        </p:txBody>
      </p:sp>
      <p:sp>
        <p:nvSpPr>
          <p:cNvPr id="12" name="Rektangel 11">
            <a:extLst>
              <a:ext uri="{FF2B5EF4-FFF2-40B4-BE49-F238E27FC236}">
                <a16:creationId xmlns:a16="http://schemas.microsoft.com/office/drawing/2014/main" id="{12A85535-7BBA-CB46-83B6-4B055ED7DC35}"/>
              </a:ext>
            </a:extLst>
          </p:cNvPr>
          <p:cNvSpPr/>
          <p:nvPr/>
        </p:nvSpPr>
        <p:spPr>
          <a:xfrm>
            <a:off x="6759715" y="4449233"/>
            <a:ext cx="2003822" cy="806529"/>
          </a:xfrm>
          <a:prstGeom prst="rect">
            <a:avLst/>
          </a:prstGeom>
          <a:solidFill>
            <a:srgbClr val="FFC000"/>
          </a:solidFill>
          <a:ln>
            <a:noFill/>
          </a:ln>
          <a:effectLst>
            <a:outerShdw blurRad="50800" dist="508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defTabSz="685800"/>
            <a:endParaRPr lang="sv-SE" sz="12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ktangel 12">
            <a:extLst>
              <a:ext uri="{FF2B5EF4-FFF2-40B4-BE49-F238E27FC236}">
                <a16:creationId xmlns:a16="http://schemas.microsoft.com/office/drawing/2014/main" id="{7DB867DE-2864-0346-9B5D-EA54FF6BB6FB}"/>
              </a:ext>
            </a:extLst>
          </p:cNvPr>
          <p:cNvSpPr/>
          <p:nvPr/>
        </p:nvSpPr>
        <p:spPr>
          <a:xfrm>
            <a:off x="4672361" y="4441035"/>
            <a:ext cx="2003822" cy="814727"/>
          </a:xfrm>
          <a:prstGeom prst="rect">
            <a:avLst/>
          </a:prstGeom>
          <a:solidFill>
            <a:schemeClr val="accent2"/>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sz="1100" b="1" dirty="0">
                <a:solidFill>
                  <a:prstClr val="black"/>
                </a:solidFill>
                <a:latin typeface="Verdana" panose="020B0604030504040204" pitchFamily="34" charset="0"/>
                <a:ea typeface="Verdana" panose="020B0604030504040204" pitchFamily="34" charset="0"/>
                <a:cs typeface="Verdana" panose="020B0604030504040204" pitchFamily="34" charset="0"/>
              </a:rPr>
              <a:t>Innovationsguiden.se</a:t>
            </a:r>
          </a:p>
        </p:txBody>
      </p:sp>
      <p:sp>
        <p:nvSpPr>
          <p:cNvPr id="14" name="Rektangel 13">
            <a:extLst>
              <a:ext uri="{FF2B5EF4-FFF2-40B4-BE49-F238E27FC236}">
                <a16:creationId xmlns:a16="http://schemas.microsoft.com/office/drawing/2014/main" id="{BA17A9F7-3117-3045-96FD-D4BE5FBBDE06}"/>
              </a:ext>
            </a:extLst>
          </p:cNvPr>
          <p:cNvSpPr/>
          <p:nvPr/>
        </p:nvSpPr>
        <p:spPr>
          <a:xfrm>
            <a:off x="463606" y="4430644"/>
            <a:ext cx="2003822" cy="814727"/>
          </a:xfrm>
          <a:prstGeom prst="rect">
            <a:avLst/>
          </a:prstGeom>
          <a:solidFill>
            <a:schemeClr val="accent2"/>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sz="1200" b="1" dirty="0">
                <a:solidFill>
                  <a:prstClr val="black"/>
                </a:solidFill>
                <a:latin typeface="Verdana" panose="020B0604030504040204" pitchFamily="34" charset="0"/>
                <a:ea typeface="Verdana" panose="020B0604030504040204" pitchFamily="34" charset="0"/>
                <a:cs typeface="Verdana" panose="020B0604030504040204" pitchFamily="34" charset="0"/>
              </a:rPr>
              <a:t>KLASSA, </a:t>
            </a:r>
            <a:r>
              <a:rPr lang="sv-SE" sz="1125" b="1" dirty="0">
                <a:solidFill>
                  <a:prstClr val="black"/>
                </a:solidFill>
                <a:latin typeface="Verdana" panose="020B0604030504040204" pitchFamily="34" charset="0"/>
                <a:ea typeface="Verdana" panose="020B0604030504040204" pitchFamily="34" charset="0"/>
                <a:cs typeface="Verdana" panose="020B0604030504040204" pitchFamily="34" charset="0"/>
              </a:rPr>
              <a:t>verktyg för informationsklassning </a:t>
            </a:r>
          </a:p>
        </p:txBody>
      </p:sp>
      <p:pic>
        <p:nvPicPr>
          <p:cNvPr id="15" name="Bildobjekt 14">
            <a:extLst>
              <a:ext uri="{FF2B5EF4-FFF2-40B4-BE49-F238E27FC236}">
                <a16:creationId xmlns:a16="http://schemas.microsoft.com/office/drawing/2014/main" id="{2E04ACC6-12C9-3D41-A619-2AF8D114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5141" y="1171859"/>
            <a:ext cx="1215135" cy="1215135"/>
          </a:xfrm>
          <a:prstGeom prst="rect">
            <a:avLst/>
          </a:prstGeom>
        </p:spPr>
      </p:pic>
      <p:sp>
        <p:nvSpPr>
          <p:cNvPr id="16" name="Rätvinklig triangel 15"/>
          <p:cNvSpPr/>
          <p:nvPr/>
        </p:nvSpPr>
        <p:spPr>
          <a:xfrm>
            <a:off x="454702" y="3572167"/>
            <a:ext cx="2003822" cy="82635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wrap="none" lIns="594000" rIns="0" bIns="432000" rtlCol="0" anchor="ctr"/>
          <a:lstStyle/>
          <a:p>
            <a:pPr algn="ctr" defTabSz="685800"/>
            <a:r>
              <a:rPr lang="sv-SE" sz="1200" b="1" dirty="0" err="1">
                <a:solidFill>
                  <a:prstClr val="white"/>
                </a:solidFill>
                <a:latin typeface="Verdana" panose="020B0604030504040204" pitchFamily="34" charset="0"/>
                <a:ea typeface="Verdana" panose="020B0604030504040204" pitchFamily="34" charset="0"/>
                <a:cs typeface="Verdana" panose="020B0604030504040204" pitchFamily="34" charset="0"/>
              </a:rPr>
              <a:t>Sjunet</a:t>
            </a:r>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 - Nationellt </a:t>
            </a:r>
          </a:p>
          <a:p>
            <a:pPr algn="ctr" defTabSz="685800"/>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Kommunikationsnät</a:t>
            </a:r>
          </a:p>
          <a:p>
            <a:pPr algn="ctr" defTabSz="685800"/>
            <a:r>
              <a:rPr lang="sv-SE" sz="1200" b="1" dirty="0">
                <a:solidFill>
                  <a:prstClr val="white"/>
                </a:solidFill>
                <a:latin typeface="Verdana" panose="020B0604030504040204" pitchFamily="34" charset="0"/>
                <a:ea typeface="Verdana" panose="020B0604030504040204" pitchFamily="34" charset="0"/>
                <a:cs typeface="Verdana" panose="020B0604030504040204" pitchFamily="34" charset="0"/>
              </a:rPr>
              <a:t>Ramavtal</a:t>
            </a:r>
          </a:p>
        </p:txBody>
      </p:sp>
      <p:sp>
        <p:nvSpPr>
          <p:cNvPr id="17" name="Rätvinklig triangel 16"/>
          <p:cNvSpPr/>
          <p:nvPr/>
        </p:nvSpPr>
        <p:spPr>
          <a:xfrm>
            <a:off x="6744642" y="4437112"/>
            <a:ext cx="2003822" cy="82635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wrap="none" lIns="594000" rIns="0" bIns="432000" rtlCol="0" anchor="ctr"/>
          <a:lstStyle/>
          <a:p>
            <a:pPr algn="ctr" defTabSz="685800"/>
            <a:r>
              <a:rPr lang="sv-SE" sz="1200" b="1" dirty="0" err="1">
                <a:solidFill>
                  <a:schemeClr val="tx1"/>
                </a:solidFill>
                <a:latin typeface="Verdana" panose="020B0604030504040204" pitchFamily="34" charset="0"/>
                <a:ea typeface="Verdana" panose="020B0604030504040204" pitchFamily="34" charset="0"/>
                <a:cs typeface="Verdana" panose="020B0604030504040204" pitchFamily="34" charset="0"/>
              </a:rPr>
              <a:t>eARKIV</a:t>
            </a:r>
            <a:endParaRPr lang="sv-SE" sz="12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defTabSz="685800"/>
            <a:r>
              <a:rPr lang="sv-SE" sz="1200" b="1" dirty="0">
                <a:solidFill>
                  <a:schemeClr val="tx1"/>
                </a:solidFill>
                <a:latin typeface="Verdana" panose="020B0604030504040204" pitchFamily="34" charset="0"/>
                <a:ea typeface="Verdana" panose="020B0604030504040204" pitchFamily="34" charset="0"/>
                <a:cs typeface="Verdana" panose="020B0604030504040204" pitchFamily="34" charset="0"/>
              </a:rPr>
              <a:t>Ramavtal</a:t>
            </a:r>
            <a:endParaRPr lang="sv-SE" sz="12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72037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3568" y="116632"/>
            <a:ext cx="7207369" cy="923544"/>
          </a:xfrm>
        </p:spPr>
        <p:txBody>
          <a:bodyPr>
            <a:normAutofit/>
          </a:bodyPr>
          <a:lstStyle/>
          <a:p>
            <a:r>
              <a:rPr lang="sv-SE" dirty="0" smtClean="0"/>
              <a:t>Våra </a:t>
            </a:r>
            <a:r>
              <a:rPr lang="sv-SE" dirty="0" smtClean="0"/>
              <a:t>kategorier</a:t>
            </a:r>
            <a:endParaRPr lang="sv-SE" dirty="0">
              <a:solidFill>
                <a:srgbClr val="FF0000"/>
              </a:solidFill>
            </a:endParaRPr>
          </a:p>
        </p:txBody>
      </p:sp>
      <p:sp>
        <p:nvSpPr>
          <p:cNvPr id="9" name="textruta 8"/>
          <p:cNvSpPr txBox="1"/>
          <p:nvPr/>
        </p:nvSpPr>
        <p:spPr>
          <a:xfrm>
            <a:off x="9676280" y="3608294"/>
            <a:ext cx="184731" cy="300082"/>
          </a:xfrm>
          <a:prstGeom prst="rect">
            <a:avLst/>
          </a:prstGeom>
          <a:noFill/>
        </p:spPr>
        <p:txBody>
          <a:bodyPr wrap="none" rtlCol="0">
            <a:spAutoFit/>
          </a:bodyPr>
          <a:lstStyle/>
          <a:p>
            <a:pPr defTabSz="685800">
              <a:defRPr/>
            </a:pPr>
            <a:endParaRPr lang="sv-SE" sz="1350">
              <a:solidFill>
                <a:prstClr val="black"/>
              </a:solidFill>
              <a:latin typeface="Georgia"/>
              <a:cs typeface="Georgia"/>
            </a:endParaRPr>
          </a:p>
        </p:txBody>
      </p:sp>
      <p:sp>
        <p:nvSpPr>
          <p:cNvPr id="14" name="textruta 13"/>
          <p:cNvSpPr txBox="1"/>
          <p:nvPr/>
        </p:nvSpPr>
        <p:spPr>
          <a:xfrm>
            <a:off x="1177020" y="4225296"/>
            <a:ext cx="184731" cy="300082"/>
          </a:xfrm>
          <a:prstGeom prst="rect">
            <a:avLst/>
          </a:prstGeom>
          <a:noFill/>
        </p:spPr>
        <p:txBody>
          <a:bodyPr wrap="none" rtlCol="0">
            <a:spAutoFit/>
          </a:bodyPr>
          <a:lstStyle/>
          <a:p>
            <a:pPr defTabSz="685800">
              <a:defRPr/>
            </a:pPr>
            <a:endParaRPr lang="sv-SE" sz="1350" dirty="0">
              <a:solidFill>
                <a:prstClr val="black"/>
              </a:solidFill>
              <a:latin typeface="Georgia"/>
              <a:cs typeface="Georgia"/>
            </a:endParaRPr>
          </a:p>
        </p:txBody>
      </p:sp>
      <p:sp>
        <p:nvSpPr>
          <p:cNvPr id="10" name="Rektangel med rundade hörn 9"/>
          <p:cNvSpPr/>
          <p:nvPr/>
        </p:nvSpPr>
        <p:spPr>
          <a:xfrm>
            <a:off x="1690498" y="1826774"/>
            <a:ext cx="1063987" cy="733087"/>
          </a:xfrm>
          <a:prstGeom prst="roundRect">
            <a:avLst/>
          </a:prstGeom>
          <a:blipFill dpi="0" rotWithShape="1">
            <a:blip r:embed="rId3" cstate="print">
              <a:extLst>
                <a:ext uri="{28A0092B-C50C-407E-A947-70E740481C1C}">
                  <a14:useLocalDpi xmlns:a14="http://schemas.microsoft.com/office/drawing/2010/main" val="0"/>
                </a:ext>
              </a:extLst>
            </a:blip>
            <a:srcRect/>
            <a:stretch>
              <a:fillRect t="-23661" b="-23661"/>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ktangel med rundade hörn 11"/>
          <p:cNvSpPr/>
          <p:nvPr/>
        </p:nvSpPr>
        <p:spPr>
          <a:xfrm>
            <a:off x="2873877" y="1828861"/>
            <a:ext cx="1063987" cy="733087"/>
          </a:xfrm>
          <a:prstGeom prst="roundRect">
            <a:avLst/>
          </a:prstGeom>
          <a:blipFill dpi="0" rotWithShape="1">
            <a:blip r:embed="rId4" cstate="print">
              <a:extLst>
                <a:ext uri="{28A0092B-C50C-407E-A947-70E740481C1C}">
                  <a14:useLocalDpi xmlns:a14="http://schemas.microsoft.com/office/drawing/2010/main" val="0"/>
                </a:ext>
              </a:extLst>
            </a:blip>
            <a:srcRect/>
            <a:stretch>
              <a:fillRect t="278" b="27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ktangel med rundade hörn 14"/>
          <p:cNvSpPr/>
          <p:nvPr/>
        </p:nvSpPr>
        <p:spPr>
          <a:xfrm>
            <a:off x="4044307" y="1826774"/>
            <a:ext cx="1063987" cy="733087"/>
          </a:xfrm>
          <a:prstGeom prst="roundRect">
            <a:avLst/>
          </a:prstGeom>
          <a:blipFill dpi="0" rotWithShape="1">
            <a:blip r:embed="rId5" cstate="print">
              <a:extLst>
                <a:ext uri="{28A0092B-C50C-407E-A947-70E740481C1C}">
                  <a14:useLocalDpi xmlns:a14="http://schemas.microsoft.com/office/drawing/2010/main" val="0"/>
                </a:ext>
              </a:extLst>
            </a:blip>
            <a:srcRect/>
            <a:stretch>
              <a:fillRect t="-1563" b="-1563"/>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9" name="Rektangel 58"/>
          <p:cNvSpPr/>
          <p:nvPr/>
        </p:nvSpPr>
        <p:spPr>
          <a:xfrm>
            <a:off x="4044307" y="2561947"/>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676" tIns="74676" rIns="74676" bIns="0" numCol="1" spcCol="1270" anchor="t" anchorCtr="0">
            <a:noAutofit/>
          </a:bodyPr>
          <a:lstStyle/>
          <a:p>
            <a:pPr algn="ctr" defTabSz="466725">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Utbildning och lärande</a:t>
            </a:r>
          </a:p>
        </p:txBody>
      </p:sp>
      <p:sp>
        <p:nvSpPr>
          <p:cNvPr id="17" name="Rektangel med rundade hörn 16"/>
          <p:cNvSpPr/>
          <p:nvPr/>
        </p:nvSpPr>
        <p:spPr>
          <a:xfrm>
            <a:off x="5214738" y="1828861"/>
            <a:ext cx="1063987" cy="733087"/>
          </a:xfrm>
          <a:prstGeom prst="roundRect">
            <a:avLst/>
          </a:prstGeom>
          <a:blipFill dpi="0" rotWithShape="1">
            <a:blip r:embed="rId6" cstate="print">
              <a:extLst>
                <a:ext uri="{28A0092B-C50C-407E-A947-70E740481C1C}">
                  <a14:useLocalDpi xmlns:a14="http://schemas.microsoft.com/office/drawing/2010/main" val="0"/>
                </a:ext>
              </a:extLst>
            </a:blip>
            <a:srcRect/>
            <a:stretch>
              <a:fillRect l="-2022" t="-3405" r="-2022" b="-3405"/>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7" name="Rektangel 56"/>
          <p:cNvSpPr/>
          <p:nvPr/>
        </p:nvSpPr>
        <p:spPr>
          <a:xfrm>
            <a:off x="5214737" y="2561947"/>
            <a:ext cx="1107858" cy="4429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676" tIns="74676" rIns="74676" bIns="0" numCol="1" spcCol="1270" anchor="t" anchorCtr="0">
            <a:noAutofit/>
          </a:bodyPr>
          <a:lstStyle/>
          <a:p>
            <a:pPr algn="ctr" defTabSz="466725">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Digitalisering</a:t>
            </a:r>
          </a:p>
        </p:txBody>
      </p:sp>
      <p:sp>
        <p:nvSpPr>
          <p:cNvPr id="19" name="Rektangel med rundade hörn 18"/>
          <p:cNvSpPr/>
          <p:nvPr/>
        </p:nvSpPr>
        <p:spPr>
          <a:xfrm>
            <a:off x="6385167" y="1828861"/>
            <a:ext cx="1063987" cy="733087"/>
          </a:xfrm>
          <a:prstGeom prst="roundRect">
            <a:avLst/>
          </a:prstGeom>
          <a:blipFill dpi="0" rotWithShape="1">
            <a:blip r:embed="rId7" cstate="print">
              <a:extLst>
                <a:ext uri="{28A0092B-C50C-407E-A947-70E740481C1C}">
                  <a14:useLocalDpi xmlns:a14="http://schemas.microsoft.com/office/drawing/2010/main" val="0"/>
                </a:ext>
              </a:extLst>
            </a:blip>
            <a:srcRect/>
            <a:stretch>
              <a:fillRect t="-5246" b="-5246"/>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ktangel med rundade hörn 20"/>
          <p:cNvSpPr/>
          <p:nvPr/>
        </p:nvSpPr>
        <p:spPr>
          <a:xfrm>
            <a:off x="1875675" y="3109241"/>
            <a:ext cx="756728" cy="481403"/>
          </a:xfrm>
          <a:prstGeom prst="roundRect">
            <a:avLst/>
          </a:prstGeom>
          <a:blipFill>
            <a:blip r:embed="rId8"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ektangel med rundade hörn 22"/>
          <p:cNvSpPr/>
          <p:nvPr/>
        </p:nvSpPr>
        <p:spPr>
          <a:xfrm>
            <a:off x="3009802" y="3098175"/>
            <a:ext cx="756728" cy="527309"/>
          </a:xfrm>
          <a:prstGeom prst="roundRect">
            <a:avLst/>
          </a:prstGeom>
          <a:blipFill>
            <a:blip r:embed="rId9" cstate="print">
              <a:extLs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ektangel med rundade hörn 24"/>
          <p:cNvSpPr/>
          <p:nvPr/>
        </p:nvSpPr>
        <p:spPr>
          <a:xfrm>
            <a:off x="5224378" y="2921933"/>
            <a:ext cx="1032782" cy="760402"/>
          </a:xfrm>
          <a:prstGeom prst="roundRect">
            <a:avLst/>
          </a:prstGeom>
          <a:blipFill dpi="0" rotWithShape="1">
            <a:blip r:embed="rId10" cstate="print">
              <a:extLst>
                <a:ext uri="{28A0092B-C50C-407E-A947-70E740481C1C}">
                  <a14:useLocalDpi xmlns:a14="http://schemas.microsoft.com/office/drawing/2010/main" val="0"/>
                </a:ext>
              </a:extLst>
            </a:blip>
            <a:srcRect/>
            <a:stretch>
              <a:fillRect t="-16754" b="-16754"/>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Rektangel 48"/>
          <p:cNvSpPr/>
          <p:nvPr/>
        </p:nvSpPr>
        <p:spPr>
          <a:xfrm>
            <a:off x="5193174" y="3735867"/>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9342" tIns="69342" rIns="69342" bIns="0" numCol="1" spcCol="1270" anchor="t" anchorCtr="0">
            <a:noAutofit/>
          </a:bodyPr>
          <a:lstStyle/>
          <a:p>
            <a:pPr algn="ctr" defTabSz="433388">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IT-produkter och tjänster</a:t>
            </a:r>
          </a:p>
        </p:txBody>
      </p:sp>
      <p:sp>
        <p:nvSpPr>
          <p:cNvPr id="27" name="Rektangel med rundade hörn 26"/>
          <p:cNvSpPr/>
          <p:nvPr/>
        </p:nvSpPr>
        <p:spPr>
          <a:xfrm>
            <a:off x="6366567" y="4223877"/>
            <a:ext cx="1063987" cy="733087"/>
          </a:xfrm>
          <a:prstGeom prst="roundRect">
            <a:avLst/>
          </a:prstGeom>
          <a:blipFill dpi="0" rotWithShape="1">
            <a:blip r:embed="rId11" cstate="print">
              <a:extLst>
                <a:ext uri="{28A0092B-C50C-407E-A947-70E740481C1C}">
                  <a14:useLocalDpi xmlns:a14="http://schemas.microsoft.com/office/drawing/2010/main" val="0"/>
                </a:ext>
              </a:extLst>
            </a:blip>
            <a:srcRect/>
            <a:stretch>
              <a:fillRect t="-3405" b="-3405"/>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ektangel med rundade hörn 28"/>
          <p:cNvSpPr/>
          <p:nvPr/>
        </p:nvSpPr>
        <p:spPr>
          <a:xfrm>
            <a:off x="6520203" y="3098173"/>
            <a:ext cx="756718" cy="515089"/>
          </a:xfrm>
          <a:prstGeom prst="roundRect">
            <a:avLst/>
          </a:prstGeom>
          <a:blipFill dpi="0" rotWithShape="1">
            <a:blip r:embed="rId12" cstate="print">
              <a:extLst>
                <a:ext uri="{28A0092B-C50C-407E-A947-70E740481C1C}">
                  <a14:useLocalDpi xmlns:a14="http://schemas.microsoft.com/office/drawing/2010/main" val="0"/>
                </a:ext>
              </a:extLst>
            </a:blip>
            <a:srcRect/>
            <a:stretch>
              <a:fillRect t="-14048" b="-1404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ektangel med rundade hörn 29"/>
          <p:cNvSpPr/>
          <p:nvPr/>
        </p:nvSpPr>
        <p:spPr>
          <a:xfrm>
            <a:off x="1684998" y="4218510"/>
            <a:ext cx="1063987" cy="733087"/>
          </a:xfrm>
          <a:prstGeom prst="roundRect">
            <a:avLst/>
          </a:prstGeom>
          <a:blipFill dpi="0" rotWithShape="1">
            <a:blip r:embed="rId13" cstate="print">
              <a:extLst>
                <a:ext uri="{28A0092B-C50C-407E-A947-70E740481C1C}">
                  <a14:useLocalDpi xmlns:a14="http://schemas.microsoft.com/office/drawing/2010/main" val="0"/>
                </a:ext>
              </a:extLst>
            </a:blip>
            <a:srcRect/>
            <a:stretch>
              <a:fillRect t="-5246" b="-5246"/>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Rektangel med rundade hörn 31"/>
          <p:cNvSpPr/>
          <p:nvPr/>
        </p:nvSpPr>
        <p:spPr>
          <a:xfrm>
            <a:off x="2856173" y="4218510"/>
            <a:ext cx="1063987" cy="733087"/>
          </a:xfrm>
          <a:prstGeom prst="roundRect">
            <a:avLst/>
          </a:prstGeom>
          <a:blipFill dpi="0" rotWithShape="1">
            <a:blip r:embed="rId14" cstate="print">
              <a:extLst>
                <a:ext uri="{28A0092B-C50C-407E-A947-70E740481C1C}">
                  <a14:useLocalDpi xmlns:a14="http://schemas.microsoft.com/office/drawing/2010/main" val="0"/>
                </a:ext>
              </a:extLst>
            </a:blip>
            <a:srcRect/>
            <a:stretch>
              <a:fillRect l="-753" t="-1563" r="-753" b="-1563"/>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Rektangel med rundade hörn 33"/>
          <p:cNvSpPr/>
          <p:nvPr/>
        </p:nvSpPr>
        <p:spPr>
          <a:xfrm>
            <a:off x="4036243" y="4218510"/>
            <a:ext cx="1063987" cy="733087"/>
          </a:xfrm>
          <a:prstGeom prst="roundRect">
            <a:avLst/>
          </a:prstGeom>
          <a:blipFill dpi="0" rotWithShape="1">
            <a:blip r:embed="rId15" cstate="print">
              <a:extLst>
                <a:ext uri="{28A0092B-C50C-407E-A947-70E740481C1C}">
                  <a14:useLocalDpi xmlns:a14="http://schemas.microsoft.com/office/drawing/2010/main" val="0"/>
                </a:ext>
              </a:extLst>
            </a:blip>
            <a:srcRect/>
            <a:stretch>
              <a:fillRect t="-3405" b="-3405"/>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 name="Rektangel 40"/>
          <p:cNvSpPr/>
          <p:nvPr/>
        </p:nvSpPr>
        <p:spPr>
          <a:xfrm>
            <a:off x="4031941" y="5032483"/>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676" tIns="74676" rIns="74676" bIns="0" numCol="1" spcCol="1270" anchor="t" anchorCtr="0">
            <a:noAutofit/>
          </a:bodyPr>
          <a:lstStyle/>
          <a:p>
            <a:pPr algn="ctr" defTabSz="466725">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Finansiella tjänster</a:t>
            </a:r>
          </a:p>
        </p:txBody>
      </p:sp>
      <p:sp>
        <p:nvSpPr>
          <p:cNvPr id="36" name="Rektangel med rundade hörn 35"/>
          <p:cNvSpPr/>
          <p:nvPr/>
        </p:nvSpPr>
        <p:spPr>
          <a:xfrm>
            <a:off x="5224378" y="4218510"/>
            <a:ext cx="1063987" cy="733087"/>
          </a:xfrm>
          <a:prstGeom prst="roundRect">
            <a:avLst/>
          </a:prstGeom>
          <a:blipFill dpi="0" rotWithShape="1">
            <a:blip r:embed="rId16" cstate="print">
              <a:extLst>
                <a:ext uri="{28A0092B-C50C-407E-A947-70E740481C1C}">
                  <a14:useLocalDpi xmlns:a14="http://schemas.microsoft.com/office/drawing/2010/main" val="0"/>
                </a:ext>
              </a:extLst>
            </a:blip>
            <a:srcRect/>
            <a:stretch>
              <a:fillRect t="-5246" b="-5246"/>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Rektangel 38"/>
          <p:cNvSpPr/>
          <p:nvPr/>
        </p:nvSpPr>
        <p:spPr>
          <a:xfrm>
            <a:off x="5224378" y="5032483"/>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676" tIns="74676" rIns="74676" bIns="0" numCol="1" spcCol="1270" anchor="t" anchorCtr="0">
            <a:noAutofit/>
          </a:bodyPr>
          <a:lstStyle/>
          <a:p>
            <a:pPr algn="ctr" defTabSz="466725">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Administrativa tjänster</a:t>
            </a:r>
          </a:p>
        </p:txBody>
      </p:sp>
      <p:sp>
        <p:nvSpPr>
          <p:cNvPr id="116" name="Rektangel 115"/>
          <p:cNvSpPr/>
          <p:nvPr/>
        </p:nvSpPr>
        <p:spPr>
          <a:xfrm>
            <a:off x="1703447" y="2564904"/>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676" tIns="74676" rIns="74676" bIns="0" numCol="1" spcCol="1270" anchor="t" anchorCtr="0">
            <a:noAutofit/>
          </a:bodyPr>
          <a:lstStyle/>
          <a:p>
            <a:pPr algn="ctr" defTabSz="466725">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Bostäder och Entreprenad</a:t>
            </a:r>
          </a:p>
        </p:txBody>
      </p:sp>
      <p:sp>
        <p:nvSpPr>
          <p:cNvPr id="114" name="Rektangel 113"/>
          <p:cNvSpPr/>
          <p:nvPr/>
        </p:nvSpPr>
        <p:spPr>
          <a:xfrm>
            <a:off x="2873877" y="2564904"/>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676" tIns="74676" rIns="74676" bIns="0" numCol="1" spcCol="1270" anchor="t" anchorCtr="0">
            <a:noAutofit/>
          </a:bodyPr>
          <a:lstStyle/>
          <a:p>
            <a:pPr algn="ctr" defTabSz="466725">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Teknik och Energi</a:t>
            </a:r>
          </a:p>
        </p:txBody>
      </p:sp>
      <p:sp>
        <p:nvSpPr>
          <p:cNvPr id="111" name="Rektangel 110"/>
          <p:cNvSpPr/>
          <p:nvPr/>
        </p:nvSpPr>
        <p:spPr>
          <a:xfrm>
            <a:off x="4044307" y="2363949"/>
            <a:ext cx="1063987" cy="3947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8" name="Rektangel 107"/>
          <p:cNvSpPr/>
          <p:nvPr/>
        </p:nvSpPr>
        <p:spPr>
          <a:xfrm>
            <a:off x="6385167" y="2564904"/>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676" tIns="74676" rIns="74676" bIns="0" numCol="1" spcCol="1270" anchor="t" anchorCtr="0">
            <a:noAutofit/>
          </a:bodyPr>
          <a:lstStyle/>
          <a:p>
            <a:pPr algn="ctr" defTabSz="466725">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Vårdrelaterad förbrukning</a:t>
            </a:r>
          </a:p>
        </p:txBody>
      </p:sp>
      <p:sp>
        <p:nvSpPr>
          <p:cNvPr id="106" name="Rektangel 105"/>
          <p:cNvSpPr/>
          <p:nvPr/>
        </p:nvSpPr>
        <p:spPr>
          <a:xfrm>
            <a:off x="1682784" y="3682333"/>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9342" tIns="69342" rIns="69342" bIns="0" numCol="1" spcCol="1270" anchor="t" anchorCtr="0">
            <a:noAutofit/>
          </a:bodyPr>
          <a:lstStyle/>
          <a:p>
            <a:pPr algn="ctr" defTabSz="433388">
              <a:lnSpc>
                <a:spcPct val="90000"/>
              </a:lnSpc>
              <a:spcBef>
                <a:spcPct val="0"/>
              </a:spcBef>
              <a:spcAft>
                <a:spcPct val="35000"/>
              </a:spcAft>
              <a:defRPr/>
            </a:pPr>
            <a:r>
              <a:rPr lang="sv-SE" sz="975" dirty="0">
                <a:solidFill>
                  <a:prstClr val="black">
                    <a:hueOff val="0"/>
                    <a:satOff val="0"/>
                    <a:lumOff val="0"/>
                    <a:alphaOff val="0"/>
                  </a:prstClr>
                </a:solidFill>
                <a:latin typeface="Corbel"/>
                <a:cs typeface="Georgia"/>
              </a:rPr>
              <a:t>Gata och park</a:t>
            </a:r>
          </a:p>
        </p:txBody>
      </p:sp>
      <p:sp>
        <p:nvSpPr>
          <p:cNvPr id="104" name="Rektangel 103"/>
          <p:cNvSpPr/>
          <p:nvPr/>
        </p:nvSpPr>
        <p:spPr>
          <a:xfrm>
            <a:off x="2856172" y="5049180"/>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9342" tIns="69342" rIns="69342" bIns="0" numCol="1" spcCol="1270" anchor="t" anchorCtr="0">
            <a:noAutofit/>
          </a:bodyPr>
          <a:lstStyle/>
          <a:p>
            <a:pPr algn="ctr" defTabSz="433388">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Resetjänster</a:t>
            </a:r>
          </a:p>
        </p:txBody>
      </p:sp>
      <p:sp>
        <p:nvSpPr>
          <p:cNvPr id="100" name="Rektangel 99"/>
          <p:cNvSpPr/>
          <p:nvPr/>
        </p:nvSpPr>
        <p:spPr>
          <a:xfrm>
            <a:off x="6397231" y="3682333"/>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9342" tIns="69342" rIns="69342" bIns="0" numCol="1" spcCol="1270" anchor="t" anchorCtr="0">
            <a:noAutofit/>
          </a:bodyPr>
          <a:lstStyle/>
          <a:p>
            <a:pPr algn="ctr" defTabSz="433388">
              <a:lnSpc>
                <a:spcPct val="90000"/>
              </a:lnSpc>
              <a:spcBef>
                <a:spcPct val="0"/>
              </a:spcBef>
              <a:spcAft>
                <a:spcPct val="35000"/>
              </a:spcAft>
              <a:defRPr/>
            </a:pPr>
            <a:r>
              <a:rPr lang="sv-SE" sz="975" dirty="0">
                <a:solidFill>
                  <a:prstClr val="black">
                    <a:hueOff val="0"/>
                    <a:satOff val="0"/>
                    <a:lumOff val="0"/>
                    <a:alphaOff val="0"/>
                  </a:prstClr>
                </a:solidFill>
                <a:latin typeface="Corbel"/>
                <a:cs typeface="Georgia"/>
              </a:rPr>
              <a:t>Läkemedel</a:t>
            </a:r>
          </a:p>
        </p:txBody>
      </p:sp>
      <p:sp>
        <p:nvSpPr>
          <p:cNvPr id="98" name="Rektangel 97"/>
          <p:cNvSpPr/>
          <p:nvPr/>
        </p:nvSpPr>
        <p:spPr>
          <a:xfrm>
            <a:off x="1682785" y="5049180"/>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676" tIns="74676" rIns="74676" bIns="0" numCol="1" spcCol="1270" anchor="t" anchorCtr="0">
            <a:noAutofit/>
          </a:bodyPr>
          <a:lstStyle/>
          <a:p>
            <a:pPr algn="ctr" defTabSz="466725">
              <a:lnSpc>
                <a:spcPct val="90000"/>
              </a:lnSpc>
              <a:spcBef>
                <a:spcPct val="0"/>
              </a:spcBef>
              <a:spcAft>
                <a:spcPct val="35000"/>
              </a:spcAft>
              <a:defRPr/>
            </a:pPr>
            <a:r>
              <a:rPr lang="sv-SE" sz="1050" dirty="0">
                <a:solidFill>
                  <a:prstClr val="black">
                    <a:hueOff val="0"/>
                    <a:satOff val="0"/>
                    <a:lumOff val="0"/>
                    <a:alphaOff val="0"/>
                  </a:prstClr>
                </a:solidFill>
                <a:latin typeface="Corbel"/>
                <a:cs typeface="Georgia"/>
              </a:rPr>
              <a:t>Sociala tjänster</a:t>
            </a:r>
          </a:p>
        </p:txBody>
      </p:sp>
      <p:sp>
        <p:nvSpPr>
          <p:cNvPr id="117" name="Rektangel 116"/>
          <p:cNvSpPr/>
          <p:nvPr/>
        </p:nvSpPr>
        <p:spPr>
          <a:xfrm>
            <a:off x="2843809" y="3699030"/>
            <a:ext cx="1063987" cy="394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9342" tIns="69342" rIns="69342" bIns="0" numCol="1" spcCol="1270" anchor="t" anchorCtr="0">
            <a:noAutofit/>
          </a:bodyPr>
          <a:lstStyle/>
          <a:p>
            <a:pPr algn="ctr" defTabSz="433388">
              <a:lnSpc>
                <a:spcPct val="90000"/>
              </a:lnSpc>
              <a:spcBef>
                <a:spcPct val="0"/>
              </a:spcBef>
              <a:spcAft>
                <a:spcPct val="35000"/>
              </a:spcAft>
              <a:defRPr/>
            </a:pPr>
            <a:r>
              <a:rPr lang="sv-SE" sz="975" dirty="0">
                <a:solidFill>
                  <a:prstClr val="black">
                    <a:hueOff val="0"/>
                    <a:satOff val="0"/>
                    <a:lumOff val="0"/>
                    <a:alphaOff val="0"/>
                  </a:prstClr>
                </a:solidFill>
                <a:latin typeface="Corbel"/>
                <a:cs typeface="Georgia"/>
              </a:rPr>
              <a:t>Fordon</a:t>
            </a:r>
          </a:p>
        </p:txBody>
      </p:sp>
      <p:sp>
        <p:nvSpPr>
          <p:cNvPr id="118" name="textruta 117"/>
          <p:cNvSpPr txBox="1"/>
          <p:nvPr/>
        </p:nvSpPr>
        <p:spPr>
          <a:xfrm>
            <a:off x="6462210" y="5045607"/>
            <a:ext cx="1026114" cy="577081"/>
          </a:xfrm>
          <a:prstGeom prst="rect">
            <a:avLst/>
          </a:prstGeom>
          <a:noFill/>
        </p:spPr>
        <p:txBody>
          <a:bodyPr wrap="square" rtlCol="0">
            <a:spAutoFit/>
          </a:bodyPr>
          <a:lstStyle/>
          <a:p>
            <a:pPr defTabSz="685800">
              <a:defRPr/>
            </a:pPr>
            <a:r>
              <a:rPr lang="sv-SE" sz="1050" dirty="0">
                <a:solidFill>
                  <a:prstClr val="black"/>
                </a:solidFill>
                <a:latin typeface="Corbel"/>
              </a:rPr>
              <a:t>Förbrukning administration och kontor</a:t>
            </a:r>
          </a:p>
        </p:txBody>
      </p:sp>
      <p:cxnSp>
        <p:nvCxnSpPr>
          <p:cNvPr id="119" name="Rak 118"/>
          <p:cNvCxnSpPr/>
          <p:nvPr/>
        </p:nvCxnSpPr>
        <p:spPr>
          <a:xfrm>
            <a:off x="6894258" y="2564904"/>
            <a:ext cx="0" cy="540060"/>
          </a:xfrm>
          <a:prstGeom prst="line">
            <a:avLst/>
          </a:prstGeom>
          <a:ln w="19050">
            <a:solidFill>
              <a:schemeClr val="accent1">
                <a:shade val="95000"/>
                <a:satMod val="105000"/>
                <a:alpha val="4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1" name="Rak 120"/>
          <p:cNvCxnSpPr/>
          <p:nvPr/>
        </p:nvCxnSpPr>
        <p:spPr>
          <a:xfrm>
            <a:off x="3383868" y="2564904"/>
            <a:ext cx="0" cy="540060"/>
          </a:xfrm>
          <a:prstGeom prst="line">
            <a:avLst/>
          </a:prstGeom>
          <a:ln w="19050">
            <a:solidFill>
              <a:schemeClr val="accent1">
                <a:shade val="95000"/>
                <a:satMod val="105000"/>
                <a:alpha val="4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2" name="Rak 121"/>
          <p:cNvCxnSpPr/>
          <p:nvPr/>
        </p:nvCxnSpPr>
        <p:spPr>
          <a:xfrm>
            <a:off x="2249742" y="2564904"/>
            <a:ext cx="0" cy="540060"/>
          </a:xfrm>
          <a:prstGeom prst="line">
            <a:avLst/>
          </a:prstGeom>
          <a:ln w="19050">
            <a:solidFill>
              <a:schemeClr val="accent1">
                <a:shade val="95000"/>
                <a:satMod val="105000"/>
                <a:alpha val="4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5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Digitalisering </a:t>
            </a:r>
            <a:r>
              <a:rPr lang="sv-SE" dirty="0" smtClean="0"/>
              <a:t>– </a:t>
            </a:r>
            <a:r>
              <a:rPr lang="sv-SE" dirty="0" smtClean="0"/>
              <a:t>Tvärfunktionellt </a:t>
            </a:r>
            <a:endParaRPr lang="sv-SE" dirty="0"/>
          </a:p>
        </p:txBody>
      </p:sp>
      <p:pic>
        <p:nvPicPr>
          <p:cNvPr id="4" name="Bildobjekt 3"/>
          <p:cNvPicPr>
            <a:picLocks noChangeAspect="1"/>
          </p:cNvPicPr>
          <p:nvPr/>
        </p:nvPicPr>
        <p:blipFill>
          <a:blip r:embed="rId2"/>
          <a:stretch>
            <a:fillRect/>
          </a:stretch>
        </p:blipFill>
        <p:spPr>
          <a:xfrm>
            <a:off x="1065846" y="1388711"/>
            <a:ext cx="7204455" cy="4776593"/>
          </a:xfrm>
          <a:prstGeom prst="rect">
            <a:avLst/>
          </a:prstGeom>
        </p:spPr>
      </p:pic>
      <p:sp>
        <p:nvSpPr>
          <p:cNvPr id="5" name="Ellips 4"/>
          <p:cNvSpPr/>
          <p:nvPr/>
        </p:nvSpPr>
        <p:spPr>
          <a:xfrm>
            <a:off x="3339392" y="1268760"/>
            <a:ext cx="717962" cy="335862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sv-SE" sz="1350">
              <a:solidFill>
                <a:prstClr val="white"/>
              </a:solidFill>
              <a:latin typeface="Corbel"/>
            </a:endParaRPr>
          </a:p>
        </p:txBody>
      </p:sp>
      <p:sp>
        <p:nvSpPr>
          <p:cNvPr id="6" name="Ellips 5"/>
          <p:cNvSpPr/>
          <p:nvPr/>
        </p:nvSpPr>
        <p:spPr>
          <a:xfrm rot="5400000">
            <a:off x="4176144" y="-2020011"/>
            <a:ext cx="719705" cy="813690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sv-SE" sz="1350">
              <a:solidFill>
                <a:prstClr val="white"/>
              </a:solidFill>
              <a:latin typeface="Corbel"/>
            </a:endParaRPr>
          </a:p>
        </p:txBody>
      </p:sp>
      <p:sp>
        <p:nvSpPr>
          <p:cNvPr id="7" name="Ellips 6"/>
          <p:cNvSpPr/>
          <p:nvPr/>
        </p:nvSpPr>
        <p:spPr>
          <a:xfrm>
            <a:off x="4639241" y="2963524"/>
            <a:ext cx="795938" cy="36992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8" name="Ellips 7"/>
          <p:cNvSpPr/>
          <p:nvPr/>
        </p:nvSpPr>
        <p:spPr>
          <a:xfrm>
            <a:off x="2747759" y="2146388"/>
            <a:ext cx="795938" cy="36992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9" name="Ellips 8"/>
          <p:cNvSpPr/>
          <p:nvPr/>
        </p:nvSpPr>
        <p:spPr>
          <a:xfrm>
            <a:off x="3293835" y="3217392"/>
            <a:ext cx="795938" cy="36992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cxnSp>
        <p:nvCxnSpPr>
          <p:cNvPr id="10" name="Rak koppling 9"/>
          <p:cNvCxnSpPr>
            <a:stCxn id="8" idx="4"/>
          </p:cNvCxnSpPr>
          <p:nvPr/>
        </p:nvCxnSpPr>
        <p:spPr>
          <a:xfrm>
            <a:off x="3145728" y="2516310"/>
            <a:ext cx="2391883" cy="180359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Rak koppling 10"/>
          <p:cNvCxnSpPr>
            <a:stCxn id="9" idx="5"/>
          </p:cNvCxnSpPr>
          <p:nvPr/>
        </p:nvCxnSpPr>
        <p:spPr>
          <a:xfrm>
            <a:off x="3973209" y="3533140"/>
            <a:ext cx="1580230" cy="80263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Rak koppling 11"/>
          <p:cNvCxnSpPr>
            <a:stCxn id="7" idx="4"/>
          </p:cNvCxnSpPr>
          <p:nvPr/>
        </p:nvCxnSpPr>
        <p:spPr>
          <a:xfrm>
            <a:off x="5037210" y="3333445"/>
            <a:ext cx="500401" cy="98645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5-uddig stjärna 12"/>
          <p:cNvSpPr/>
          <p:nvPr/>
        </p:nvSpPr>
        <p:spPr>
          <a:xfrm>
            <a:off x="5213131" y="4050169"/>
            <a:ext cx="759759" cy="688281"/>
          </a:xfrm>
          <a:prstGeom prst="star5">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42160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Digitala tjänster</a:t>
            </a:r>
            <a:endParaRPr lang="sv-SE" dirty="0"/>
          </a:p>
        </p:txBody>
      </p:sp>
      <p:pic>
        <p:nvPicPr>
          <p:cNvPr id="3" name="Picture 2" descr="Bildresultat fÃ¶r garden high def"/>
          <p:cNvPicPr>
            <a:picLocks noChangeAspect="1" noChangeArrowheads="1"/>
          </p:cNvPicPr>
          <p:nvPr/>
        </p:nvPicPr>
        <p:blipFill rotWithShape="1">
          <a:blip r:embed="rId2">
            <a:extLst>
              <a:ext uri="{28A0092B-C50C-407E-A947-70E740481C1C}">
                <a14:useLocalDpi xmlns:a14="http://schemas.microsoft.com/office/drawing/2010/main" val="0"/>
              </a:ext>
            </a:extLst>
          </a:blip>
          <a:srcRect l="9734" r="20354"/>
          <a:stretch/>
        </p:blipFill>
        <p:spPr bwMode="auto">
          <a:xfrm>
            <a:off x="-36512" y="1230490"/>
            <a:ext cx="5688632" cy="4574774"/>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p:cNvPicPr>
            <a:picLocks noChangeAspect="1"/>
          </p:cNvPicPr>
          <p:nvPr/>
        </p:nvPicPr>
        <p:blipFill rotWithShape="1">
          <a:blip r:embed="rId3"/>
          <a:srcRect l="13484" r="15985"/>
          <a:stretch/>
        </p:blipFill>
        <p:spPr>
          <a:xfrm>
            <a:off x="4644008" y="1230490"/>
            <a:ext cx="4896544" cy="4574774"/>
          </a:xfrm>
          <a:prstGeom prst="rect">
            <a:avLst/>
          </a:prstGeom>
        </p:spPr>
      </p:pic>
    </p:spTree>
    <p:extLst>
      <p:ext uri="{BB962C8B-B14F-4D97-AF65-F5344CB8AC3E}">
        <p14:creationId xmlns:p14="http://schemas.microsoft.com/office/powerpoint/2010/main" val="778168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60" y="3335558"/>
            <a:ext cx="3519422" cy="1396596"/>
          </a:xfrm>
          <a:prstGeom prst="rect">
            <a:avLst/>
          </a:prstGeom>
        </p:spPr>
      </p:pic>
      <p:sp>
        <p:nvSpPr>
          <p:cNvPr id="3" name="Flödesschema: Sammanfoga 2"/>
          <p:cNvSpPr/>
          <p:nvPr/>
        </p:nvSpPr>
        <p:spPr>
          <a:xfrm rot="16200000">
            <a:off x="3251681" y="3775516"/>
            <a:ext cx="1396596" cy="516680"/>
          </a:xfrm>
          <a:prstGeom prst="flowChartMerge">
            <a:avLst/>
          </a:prstGeom>
          <a:solidFill>
            <a:srgbClr val="8D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 name="Rubrik 3"/>
          <p:cNvSpPr>
            <a:spLocks noGrp="1"/>
          </p:cNvSpPr>
          <p:nvPr>
            <p:ph type="title"/>
          </p:nvPr>
        </p:nvSpPr>
        <p:spPr>
          <a:xfrm>
            <a:off x="711680" y="1484784"/>
            <a:ext cx="7730571" cy="972805"/>
          </a:xfrm>
        </p:spPr>
        <p:txBody>
          <a:bodyPr>
            <a:normAutofit fontScale="90000"/>
          </a:bodyPr>
          <a:lstStyle/>
          <a:p>
            <a:pPr algn="ctr"/>
            <a:r>
              <a:rPr lang="sv-SE" dirty="0">
                <a:solidFill>
                  <a:srgbClr val="8D8179"/>
                </a:solidFill>
                <a:latin typeface="Verdana" panose="020B0604030504040204" pitchFamily="34" charset="0"/>
                <a:ea typeface="Verdana" panose="020B0604030504040204" pitchFamily="34" charset="0"/>
                <a:cs typeface="Verdana" panose="020B0604030504040204" pitchFamily="34" charset="0"/>
              </a:rPr>
              <a:t>Vi går från ord till handling!</a:t>
            </a:r>
            <a:br>
              <a:rPr lang="sv-SE" dirty="0">
                <a:solidFill>
                  <a:srgbClr val="8D8179"/>
                </a:solidFill>
                <a:latin typeface="Verdana" panose="020B0604030504040204" pitchFamily="34" charset="0"/>
                <a:ea typeface="Verdana" panose="020B0604030504040204" pitchFamily="34" charset="0"/>
                <a:cs typeface="Verdana" panose="020B0604030504040204" pitchFamily="34" charset="0"/>
              </a:rPr>
            </a:br>
            <a:r>
              <a:rPr lang="sv-SE" sz="1800" dirty="0">
                <a:solidFill>
                  <a:srgbClr val="C00000"/>
                </a:solidFill>
                <a:latin typeface="Verdana" panose="020B0604030504040204" pitchFamily="34" charset="0"/>
                <a:ea typeface="Verdana" panose="020B0604030504040204" pitchFamily="34" charset="0"/>
                <a:cs typeface="Verdana" panose="020B0604030504040204" pitchFamily="34" charset="0"/>
              </a:rPr>
              <a:t>Snabbspår för att tillgängliggöra produkter och tjänster</a:t>
            </a:r>
          </a:p>
        </p:txBody>
      </p:sp>
      <p:sp>
        <p:nvSpPr>
          <p:cNvPr id="5" name="Vikt hörn 4"/>
          <p:cNvSpPr/>
          <p:nvPr/>
        </p:nvSpPr>
        <p:spPr>
          <a:xfrm rot="359620">
            <a:off x="4370482" y="3000500"/>
            <a:ext cx="1558637" cy="2192482"/>
          </a:xfrm>
          <a:prstGeom prst="foldedCorner">
            <a:avLst/>
          </a:prstGeom>
          <a:solidFill>
            <a:srgbClr val="FEF7F0"/>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latin typeface="Georgia" panose="02040502050405020303" pitchFamily="18" charset="0"/>
              </a:rPr>
              <a:t>Ramavtal Programvaror och programvaror som molntjänst</a:t>
            </a:r>
          </a:p>
        </p:txBody>
      </p:sp>
      <p:sp>
        <p:nvSpPr>
          <p:cNvPr id="19" name="5-uddig stjärna 18"/>
          <p:cNvSpPr/>
          <p:nvPr/>
        </p:nvSpPr>
        <p:spPr>
          <a:xfrm rot="369702">
            <a:off x="116255" y="2471216"/>
            <a:ext cx="1305840" cy="1160016"/>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1" name="5-uddig stjärna 20"/>
          <p:cNvSpPr/>
          <p:nvPr/>
        </p:nvSpPr>
        <p:spPr>
          <a:xfrm rot="21329390">
            <a:off x="6927843" y="2524406"/>
            <a:ext cx="733259" cy="676573"/>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2" name="5-uddig stjärna 21"/>
          <p:cNvSpPr/>
          <p:nvPr/>
        </p:nvSpPr>
        <p:spPr>
          <a:xfrm rot="21118363">
            <a:off x="8053429" y="2901863"/>
            <a:ext cx="608669" cy="525143"/>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3" name="5-uddig stjärna 22"/>
          <p:cNvSpPr/>
          <p:nvPr/>
        </p:nvSpPr>
        <p:spPr>
          <a:xfrm rot="485266">
            <a:off x="7257176" y="3284661"/>
            <a:ext cx="733259" cy="676573"/>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4" name="5-uddig stjärna 23"/>
          <p:cNvSpPr/>
          <p:nvPr/>
        </p:nvSpPr>
        <p:spPr>
          <a:xfrm rot="20058207">
            <a:off x="6542712" y="3787122"/>
            <a:ext cx="733259" cy="676573"/>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5" name="5-uddig stjärna 24"/>
          <p:cNvSpPr/>
          <p:nvPr/>
        </p:nvSpPr>
        <p:spPr>
          <a:xfrm rot="21118363">
            <a:off x="7984518" y="3718747"/>
            <a:ext cx="733259" cy="676573"/>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6" name="5-uddig stjärna 25"/>
          <p:cNvSpPr/>
          <p:nvPr/>
        </p:nvSpPr>
        <p:spPr>
          <a:xfrm rot="19901037">
            <a:off x="8074001" y="4544901"/>
            <a:ext cx="733259" cy="676573"/>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7" name="5-uddig stjärna 26"/>
          <p:cNvSpPr/>
          <p:nvPr/>
        </p:nvSpPr>
        <p:spPr>
          <a:xfrm rot="885448">
            <a:off x="7329654" y="4393810"/>
            <a:ext cx="648325" cy="578921"/>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8" name="5-uddig stjärna 27"/>
          <p:cNvSpPr/>
          <p:nvPr/>
        </p:nvSpPr>
        <p:spPr>
          <a:xfrm rot="21118363">
            <a:off x="6425452" y="4631133"/>
            <a:ext cx="733259" cy="676573"/>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
        <p:nvSpPr>
          <p:cNvPr id="29" name="5-uddig stjärna 28"/>
          <p:cNvSpPr/>
          <p:nvPr/>
        </p:nvSpPr>
        <p:spPr>
          <a:xfrm rot="21118363">
            <a:off x="6287537" y="3174538"/>
            <a:ext cx="650442" cy="580535"/>
          </a:xfrm>
          <a:prstGeom prst="star5">
            <a:avLst/>
          </a:prstGeom>
          <a:solidFill>
            <a:srgbClr val="FCC12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142596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E-Arkivslösningar</a:t>
            </a:r>
            <a:endParaRPr lang="sv-SE" dirty="0"/>
          </a:p>
        </p:txBody>
      </p:sp>
      <p:pic>
        <p:nvPicPr>
          <p:cNvPr id="3" name="Bildobjekt 2"/>
          <p:cNvPicPr>
            <a:picLocks noChangeAspect="1"/>
          </p:cNvPicPr>
          <p:nvPr/>
        </p:nvPicPr>
        <p:blipFill rotWithShape="1">
          <a:blip r:embed="rId2"/>
          <a:srcRect l="10406" t="11930" r="11377"/>
          <a:stretch/>
        </p:blipFill>
        <p:spPr>
          <a:xfrm>
            <a:off x="683568" y="1164782"/>
            <a:ext cx="7920880" cy="4784498"/>
          </a:xfrm>
          <a:prstGeom prst="rect">
            <a:avLst/>
          </a:prstGeom>
        </p:spPr>
      </p:pic>
      <p:sp>
        <p:nvSpPr>
          <p:cNvPr id="4" name="textruta 3"/>
          <p:cNvSpPr txBox="1"/>
          <p:nvPr/>
        </p:nvSpPr>
        <p:spPr>
          <a:xfrm>
            <a:off x="539552" y="3740839"/>
            <a:ext cx="8280920"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a:ea typeface="+mn-ea"/>
                <a:cs typeface="+mn-cs"/>
              </a:rPr>
              <a:t>E-Arkiv 2016</a:t>
            </a:r>
          </a:p>
          <a:p>
            <a:pPr marL="214313" marR="0" lvl="0" indent="-214313" algn="l" defTabSz="914400" rtl="0" eaLnBrk="1" fontAlgn="auto" latinLnBrk="0" hangingPunct="1">
              <a:lnSpc>
                <a:spcPct val="100000"/>
              </a:lnSpc>
              <a:spcBef>
                <a:spcPts val="0"/>
              </a:spcBef>
              <a:spcAft>
                <a:spcPts val="0"/>
              </a:spcAft>
              <a:buClrTx/>
              <a:buSzTx/>
              <a:buFontTx/>
              <a:buChar char="-"/>
              <a:tabLst/>
              <a:defRPr/>
            </a:pPr>
            <a:r>
              <a:rPr kumimoji="0" lang="sv-SE" sz="1800" b="0" i="0" u="none" strike="noStrike" kern="1200" cap="none" spc="0" normalizeH="0" baseline="0" noProof="0" dirty="0" smtClean="0">
                <a:ln>
                  <a:noFill/>
                </a:ln>
                <a:solidFill>
                  <a:prstClr val="black"/>
                </a:solidFill>
                <a:effectLst/>
                <a:uLnTx/>
                <a:uFillTx/>
                <a:latin typeface="Corbel"/>
                <a:ea typeface="+mn-ea"/>
                <a:cs typeface="+mn-cs"/>
              </a:rPr>
              <a:t>För </a:t>
            </a:r>
            <a:r>
              <a:rPr kumimoji="0" lang="sv-SE" sz="1800" b="0" i="0" u="none" strike="noStrike" kern="1200" cap="none" spc="0" normalizeH="0" baseline="0" noProof="0" dirty="0">
                <a:ln>
                  <a:noFill/>
                </a:ln>
                <a:solidFill>
                  <a:prstClr val="black"/>
                </a:solidFill>
                <a:effectLst/>
                <a:uLnTx/>
                <a:uFillTx/>
                <a:latin typeface="Corbel"/>
                <a:ea typeface="+mn-ea"/>
                <a:cs typeface="+mn-cs"/>
              </a:rPr>
              <a:t>er som vill utreda behovet</a:t>
            </a:r>
          </a:p>
          <a:p>
            <a:pPr marL="214313" marR="0" lvl="0" indent="-214313" algn="l" defTabSz="914400" rtl="0" eaLnBrk="1" fontAlgn="auto" latinLnBrk="0" hangingPunct="1">
              <a:lnSpc>
                <a:spcPct val="100000"/>
              </a:lnSpc>
              <a:spcBef>
                <a:spcPts val="0"/>
              </a:spcBef>
              <a:spcAft>
                <a:spcPts val="0"/>
              </a:spcAft>
              <a:buClrTx/>
              <a:buSzTx/>
              <a:buFontTx/>
              <a:buChar char="-"/>
              <a:tabLst/>
              <a:defRPr/>
            </a:pPr>
            <a:r>
              <a:rPr kumimoji="0" lang="sv-SE" sz="1800" b="0" i="0" u="none" strike="noStrike" kern="1200" cap="none" spc="0" normalizeH="0" baseline="0" noProof="0" dirty="0" smtClean="0">
                <a:ln>
                  <a:noFill/>
                </a:ln>
                <a:solidFill>
                  <a:prstClr val="black"/>
                </a:solidFill>
                <a:effectLst/>
                <a:uLnTx/>
                <a:uFillTx/>
                <a:latin typeface="Corbel"/>
                <a:ea typeface="+mn-ea"/>
                <a:cs typeface="+mn-cs"/>
              </a:rPr>
              <a:t>För </a:t>
            </a:r>
            <a:r>
              <a:rPr kumimoji="0" lang="sv-SE" sz="1800" b="0" i="0" u="none" strike="noStrike" kern="1200" cap="none" spc="0" normalizeH="0" baseline="0" noProof="0" dirty="0">
                <a:ln>
                  <a:noFill/>
                </a:ln>
                <a:solidFill>
                  <a:prstClr val="black"/>
                </a:solidFill>
                <a:effectLst/>
                <a:uLnTx/>
                <a:uFillTx/>
                <a:latin typeface="Corbel"/>
                <a:ea typeface="+mn-ea"/>
                <a:cs typeface="+mn-cs"/>
              </a:rPr>
              <a:t>er som vill ha hela lösningen</a:t>
            </a:r>
          </a:p>
          <a:p>
            <a:pPr marL="214313" marR="0" lvl="0" indent="-214313" algn="l" defTabSz="914400" rtl="0" eaLnBrk="1" fontAlgn="auto" latinLnBrk="0" hangingPunct="1">
              <a:lnSpc>
                <a:spcPct val="100000"/>
              </a:lnSpc>
              <a:spcBef>
                <a:spcPts val="0"/>
              </a:spcBef>
              <a:spcAft>
                <a:spcPts val="0"/>
              </a:spcAft>
              <a:buClrTx/>
              <a:buSzTx/>
              <a:buFontTx/>
              <a:buChar char="-"/>
              <a:tabLst/>
              <a:defRPr/>
            </a:pPr>
            <a:r>
              <a:rPr kumimoji="0" lang="sv-SE" sz="1800" b="0" i="0" u="none" strike="noStrike" kern="1200" cap="none" spc="0" normalizeH="0" baseline="0" noProof="0" dirty="0" smtClean="0">
                <a:ln>
                  <a:noFill/>
                </a:ln>
                <a:solidFill>
                  <a:prstClr val="black"/>
                </a:solidFill>
                <a:effectLst/>
                <a:uLnTx/>
                <a:uFillTx/>
                <a:latin typeface="Corbel"/>
                <a:ea typeface="+mn-ea"/>
                <a:cs typeface="+mn-cs"/>
              </a:rPr>
              <a:t>För </a:t>
            </a:r>
            <a:r>
              <a:rPr kumimoji="0" lang="sv-SE" sz="1800" b="0" i="0" u="none" strike="noStrike" kern="1200" cap="none" spc="0" normalizeH="0" baseline="0" noProof="0" dirty="0">
                <a:ln>
                  <a:noFill/>
                </a:ln>
                <a:solidFill>
                  <a:prstClr val="black"/>
                </a:solidFill>
                <a:effectLst/>
                <a:uLnTx/>
                <a:uFillTx/>
                <a:latin typeface="Corbel"/>
                <a:ea typeface="+mn-ea"/>
                <a:cs typeface="+mn-cs"/>
              </a:rPr>
              <a:t>er som vill säkerställa leveranser från verksamhetssystem</a:t>
            </a:r>
          </a:p>
        </p:txBody>
      </p:sp>
    </p:spTree>
    <p:extLst>
      <p:ext uri="{BB962C8B-B14F-4D97-AF65-F5344CB8AC3E}">
        <p14:creationId xmlns:p14="http://schemas.microsoft.com/office/powerpoint/2010/main" val="923134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E-arkiv - Anskaffningstjänster</a:t>
            </a:r>
            <a:endParaRPr lang="sv-SE" dirty="0"/>
          </a:p>
        </p:txBody>
      </p:sp>
      <p:pic>
        <p:nvPicPr>
          <p:cNvPr id="3" name="Bildobjekt 2"/>
          <p:cNvPicPr>
            <a:picLocks noChangeAspect="1"/>
          </p:cNvPicPr>
          <p:nvPr/>
        </p:nvPicPr>
        <p:blipFill rotWithShape="1">
          <a:blip r:embed="rId2"/>
          <a:srcRect l="11146" t="10638" r="11239"/>
          <a:stretch/>
        </p:blipFill>
        <p:spPr>
          <a:xfrm>
            <a:off x="611560" y="1268760"/>
            <a:ext cx="4896545" cy="3024336"/>
          </a:xfrm>
          <a:prstGeom prst="rect">
            <a:avLst/>
          </a:prstGeom>
        </p:spPr>
      </p:pic>
      <p:sp>
        <p:nvSpPr>
          <p:cNvPr id="4" name="Ellips 3"/>
          <p:cNvSpPr/>
          <p:nvPr/>
        </p:nvSpPr>
        <p:spPr>
          <a:xfrm>
            <a:off x="3973077" y="3717032"/>
            <a:ext cx="5063419" cy="20882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orbel"/>
              <a:ea typeface="+mn-ea"/>
              <a:cs typeface="+mn-cs"/>
            </a:endParaRPr>
          </a:p>
        </p:txBody>
      </p:sp>
      <p:sp>
        <p:nvSpPr>
          <p:cNvPr id="5" name="textruta 4"/>
          <p:cNvSpPr txBox="1"/>
          <p:nvPr/>
        </p:nvSpPr>
        <p:spPr>
          <a:xfrm>
            <a:off x="3973077" y="4305870"/>
            <a:ext cx="504978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orbel"/>
                <a:ea typeface="+mn-ea"/>
                <a:cs typeface="+mn-cs"/>
              </a:rPr>
              <a:t>Säkerställande </a:t>
            </a:r>
            <a:r>
              <a:rPr kumimoji="0" lang="sv-SE" sz="1800" b="0" i="0" u="none" strike="noStrike" kern="1200" cap="none" spc="0" normalizeH="0" baseline="0" noProof="0" dirty="0">
                <a:ln>
                  <a:noFill/>
                </a:ln>
                <a:solidFill>
                  <a:prstClr val="black"/>
                </a:solidFill>
                <a:effectLst/>
                <a:uLnTx/>
                <a:uFillTx/>
                <a:latin typeface="Corbel"/>
                <a:ea typeface="+mn-ea"/>
                <a:cs typeface="+mn-cs"/>
              </a:rPr>
              <a:t>av långsiktig tillgång till </a:t>
            </a:r>
            <a:endParaRPr kumimoji="0" lang="sv-SE" sz="1800" b="0" i="0" u="none" strike="noStrike" kern="1200" cap="none" spc="0" normalizeH="0" baseline="0" noProof="0" dirty="0" smtClean="0">
              <a:ln>
                <a:noFill/>
              </a:ln>
              <a:solidFill>
                <a:prstClr val="black"/>
              </a:solidFill>
              <a:effectLst/>
              <a:uLnTx/>
              <a:uFillTx/>
              <a:latin typeface="Corbe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orbel"/>
                <a:ea typeface="+mn-ea"/>
                <a:cs typeface="+mn-cs"/>
              </a:rPr>
              <a:t>och begriplighet </a:t>
            </a:r>
            <a:r>
              <a:rPr kumimoji="0" lang="sv-SE" sz="1800" b="0" i="0" u="none" strike="noStrike" kern="1200" cap="none" spc="0" normalizeH="0" baseline="0" noProof="0" dirty="0">
                <a:ln>
                  <a:noFill/>
                </a:ln>
                <a:solidFill>
                  <a:prstClr val="black"/>
                </a:solidFill>
                <a:effectLst/>
                <a:uLnTx/>
                <a:uFillTx/>
                <a:latin typeface="Corbel"/>
                <a:ea typeface="+mn-ea"/>
                <a:cs typeface="+mn-cs"/>
              </a:rPr>
              <a:t>av den information verksamheten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rbel"/>
                <a:ea typeface="+mn-ea"/>
                <a:cs typeface="+mn-cs"/>
              </a:rPr>
              <a:t>Skapar, använder och vidareförmedlar</a:t>
            </a:r>
          </a:p>
        </p:txBody>
      </p:sp>
    </p:spTree>
    <p:extLst>
      <p:ext uri="{BB962C8B-B14F-4D97-AF65-F5344CB8AC3E}">
        <p14:creationId xmlns:p14="http://schemas.microsoft.com/office/powerpoint/2010/main" val="812000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2"/>
          <a:srcRect t="11114"/>
          <a:stretch/>
        </p:blipFill>
        <p:spPr>
          <a:xfrm>
            <a:off x="-91072" y="980728"/>
            <a:ext cx="9236596" cy="5254948"/>
          </a:xfrm>
          <a:prstGeom prst="rect">
            <a:avLst/>
          </a:prstGeom>
        </p:spPr>
      </p:pic>
    </p:spTree>
    <p:extLst>
      <p:ext uri="{BB962C8B-B14F-4D97-AF65-F5344CB8AC3E}">
        <p14:creationId xmlns:p14="http://schemas.microsoft.com/office/powerpoint/2010/main" val="2017953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Utskriftstjänster – Mina meddelanden</a:t>
            </a:r>
            <a:endParaRPr lang="sv-SE" dirty="0"/>
          </a:p>
        </p:txBody>
      </p:sp>
      <p:pic>
        <p:nvPicPr>
          <p:cNvPr id="3" name="Bildobjekt 2"/>
          <p:cNvPicPr>
            <a:picLocks noChangeAspect="1"/>
          </p:cNvPicPr>
          <p:nvPr/>
        </p:nvPicPr>
        <p:blipFill rotWithShape="1">
          <a:blip r:embed="rId2"/>
          <a:srcRect l="18834" r="19350"/>
          <a:stretch/>
        </p:blipFill>
        <p:spPr>
          <a:xfrm>
            <a:off x="5436096" y="2881789"/>
            <a:ext cx="3672408" cy="3118961"/>
          </a:xfrm>
          <a:prstGeom prst="rect">
            <a:avLst/>
          </a:prstGeom>
        </p:spPr>
      </p:pic>
      <p:grpSp>
        <p:nvGrpSpPr>
          <p:cNvPr id="7" name="Grupp 6"/>
          <p:cNvGrpSpPr/>
          <p:nvPr/>
        </p:nvGrpSpPr>
        <p:grpSpPr>
          <a:xfrm>
            <a:off x="131046" y="1088539"/>
            <a:ext cx="5737098" cy="4212669"/>
            <a:chOff x="-22313" y="857250"/>
            <a:chExt cx="5737098" cy="4212669"/>
          </a:xfrm>
        </p:grpSpPr>
        <p:pic>
          <p:nvPicPr>
            <p:cNvPr id="4" name="Bildobjekt 3"/>
            <p:cNvPicPr>
              <a:picLocks noChangeAspect="1"/>
            </p:cNvPicPr>
            <p:nvPr/>
          </p:nvPicPr>
          <p:blipFill>
            <a:blip r:embed="rId3"/>
            <a:stretch>
              <a:fillRect/>
            </a:stretch>
          </p:blipFill>
          <p:spPr>
            <a:xfrm>
              <a:off x="-22313" y="857250"/>
              <a:ext cx="5737098" cy="4212669"/>
            </a:xfrm>
            <a:prstGeom prst="rect">
              <a:avLst/>
            </a:prstGeom>
          </p:spPr>
        </p:pic>
        <p:sp>
          <p:nvSpPr>
            <p:cNvPr id="5" name="Rektangel 4"/>
            <p:cNvSpPr/>
            <p:nvPr/>
          </p:nvSpPr>
          <p:spPr>
            <a:xfrm>
              <a:off x="4125348" y="2221707"/>
              <a:ext cx="1064419" cy="292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orbel"/>
                <a:ea typeface="+mn-ea"/>
                <a:cs typeface="+mn-cs"/>
              </a:endParaRPr>
            </a:p>
          </p:txBody>
        </p:sp>
        <p:sp>
          <p:nvSpPr>
            <p:cNvPr id="6" name="Rektangel 5"/>
            <p:cNvSpPr/>
            <p:nvPr/>
          </p:nvSpPr>
          <p:spPr>
            <a:xfrm>
              <a:off x="2375130" y="1635919"/>
              <a:ext cx="950119" cy="271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orbel"/>
                <a:ea typeface="+mn-ea"/>
                <a:cs typeface="+mn-cs"/>
              </a:endParaRPr>
            </a:p>
          </p:txBody>
        </p:sp>
      </p:grpSp>
    </p:spTree>
    <p:extLst>
      <p:ext uri="{BB962C8B-B14F-4D97-AF65-F5344CB8AC3E}">
        <p14:creationId xmlns:p14="http://schemas.microsoft.com/office/powerpoint/2010/main" val="2711932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Projekt – Säker digital kommunikation</a:t>
            </a:r>
            <a:endParaRPr lang="sv-SE" dirty="0"/>
          </a:p>
        </p:txBody>
      </p:sp>
      <p:grpSp>
        <p:nvGrpSpPr>
          <p:cNvPr id="112" name="Grupp 111"/>
          <p:cNvGrpSpPr/>
          <p:nvPr/>
        </p:nvGrpSpPr>
        <p:grpSpPr>
          <a:xfrm>
            <a:off x="509634" y="1484784"/>
            <a:ext cx="8094814" cy="4120524"/>
            <a:chOff x="481138" y="1709038"/>
            <a:chExt cx="8094814" cy="4120524"/>
          </a:xfrm>
        </p:grpSpPr>
        <p:sp>
          <p:nvSpPr>
            <p:cNvPr id="3" name="textruta 2"/>
            <p:cNvSpPr txBox="1"/>
            <p:nvPr/>
          </p:nvSpPr>
          <p:spPr>
            <a:xfrm>
              <a:off x="3256757" y="3610338"/>
              <a:ext cx="2370109" cy="461665"/>
            </a:xfrm>
            <a:prstGeom prst="rect">
              <a:avLst/>
            </a:prstGeom>
            <a:noFill/>
            <a:ln w="19050">
              <a:noFill/>
            </a:ln>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sv-SE" sz="1200" b="1" i="0" u="none" strike="noStrike" kern="1200" cap="none" spc="0" normalizeH="0" baseline="0" noProof="0" dirty="0">
                  <a:ln>
                    <a:noFill/>
                  </a:ln>
                  <a:solidFill>
                    <a:srgbClr val="60C1C9"/>
                  </a:solidFill>
                  <a:effectLst/>
                  <a:uLnTx/>
                  <a:uFillTx/>
                  <a:latin typeface="Arial"/>
                  <a:ea typeface="Noteworthy Light" charset="0"/>
                  <a:cs typeface="Calibri" panose="020F0502020204030204" pitchFamily="34" charset="0"/>
                </a:rPr>
                <a:t>Säker digital kommunikation</a:t>
              </a:r>
              <a:r>
                <a:rPr kumimoji="0" lang="sv-SE" sz="1200" b="1" i="0" u="none" strike="noStrike" kern="1200" cap="none" spc="0" normalizeH="0" baseline="0" noProof="0" dirty="0">
                  <a:ln>
                    <a:noFill/>
                  </a:ln>
                  <a:solidFill>
                    <a:srgbClr val="382819"/>
                  </a:solidFill>
                  <a:effectLst/>
                  <a:uLnTx/>
                  <a:uFillTx/>
                  <a:latin typeface="Arial"/>
                  <a:ea typeface="Noteworthy Light" charset="0"/>
                  <a:cs typeface="Calibri" panose="020F0502020204030204" pitchFamily="34" charset="0"/>
                </a:rPr>
                <a:t/>
              </a:r>
              <a:br>
                <a:rPr kumimoji="0" lang="sv-SE" sz="1200" b="1" i="0" u="none" strike="noStrike" kern="1200" cap="none" spc="0" normalizeH="0" baseline="0" noProof="0" dirty="0">
                  <a:ln>
                    <a:noFill/>
                  </a:ln>
                  <a:solidFill>
                    <a:srgbClr val="382819"/>
                  </a:solidFill>
                  <a:effectLst/>
                  <a:uLnTx/>
                  <a:uFillTx/>
                  <a:latin typeface="Arial"/>
                  <a:ea typeface="Noteworthy Light" charset="0"/>
                  <a:cs typeface="Calibri" panose="020F0502020204030204" pitchFamily="34" charset="0"/>
                </a:rPr>
              </a:br>
              <a:r>
                <a:rPr kumimoji="0" lang="sv-SE" sz="1200" b="0" i="1" u="none" strike="noStrike" kern="1200" cap="none" spc="0" normalizeH="0" baseline="0" noProof="0" dirty="0">
                  <a:ln>
                    <a:noFill/>
                  </a:ln>
                  <a:solidFill>
                    <a:srgbClr val="382819"/>
                  </a:solidFill>
                  <a:effectLst/>
                  <a:uLnTx/>
                  <a:uFillTx/>
                  <a:latin typeface="Arial"/>
                  <a:ea typeface="Noteworthy Light" charset="0"/>
                  <a:cs typeface="Calibri" panose="020F0502020204030204" pitchFamily="34" charset="0"/>
                </a:rPr>
                <a:t>över internet</a:t>
              </a:r>
            </a:p>
          </p:txBody>
        </p:sp>
        <p:pic>
          <p:nvPicPr>
            <p:cNvPr id="4" name="Bildobjekt 3"/>
            <p:cNvPicPr>
              <a:picLocks noChangeAspect="1"/>
            </p:cNvPicPr>
            <p:nvPr/>
          </p:nvPicPr>
          <p:blipFill>
            <a:blip r:embed="rId4" cstate="print">
              <a:alphaModFix amt="52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931637" y="2838914"/>
              <a:ext cx="355993" cy="436800"/>
            </a:xfrm>
            <a:prstGeom prst="rect">
              <a:avLst/>
            </a:prstGeom>
          </p:spPr>
        </p:pic>
        <p:pic>
          <p:nvPicPr>
            <p:cNvPr id="5" name="Bildobjekt 4"/>
            <p:cNvPicPr>
              <a:picLocks noChangeAspect="1"/>
            </p:cNvPicPr>
            <p:nvPr/>
          </p:nvPicPr>
          <p:blipFill>
            <a:blip r:embed="rId5" cstate="print">
              <a:alphaModFix amt="49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33496" y="2859950"/>
              <a:ext cx="384764" cy="472102"/>
            </a:xfrm>
            <a:prstGeom prst="rect">
              <a:avLst/>
            </a:prstGeom>
          </p:spPr>
        </p:pic>
        <p:pic>
          <p:nvPicPr>
            <p:cNvPr id="6" name="Bildobjekt 5"/>
            <p:cNvPicPr>
              <a:picLocks noChangeAspect="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44730" y="2852106"/>
              <a:ext cx="431618" cy="529591"/>
            </a:xfrm>
            <a:prstGeom prst="rect">
              <a:avLst/>
            </a:prstGeom>
          </p:spPr>
        </p:pic>
        <p:sp>
          <p:nvSpPr>
            <p:cNvPr id="7" name="textruta 6"/>
            <p:cNvSpPr txBox="1"/>
            <p:nvPr/>
          </p:nvSpPr>
          <p:spPr>
            <a:xfrm>
              <a:off x="4017589" y="2458488"/>
              <a:ext cx="1395980" cy="415498"/>
            </a:xfrm>
            <a:prstGeom prst="rect">
              <a:avLst/>
            </a:prstGeom>
            <a:noFill/>
            <a:ln w="19050">
              <a:noFill/>
            </a:ln>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sv-SE" sz="1050" b="1" i="0" u="none" strike="noStrike" kern="1200" cap="none" spc="0" normalizeH="0" baseline="0" noProof="0" dirty="0">
                  <a:ln>
                    <a:noFill/>
                  </a:ln>
                  <a:solidFill>
                    <a:srgbClr val="382819"/>
                  </a:solidFill>
                  <a:effectLst/>
                  <a:uLnTx/>
                  <a:uFillTx/>
                  <a:latin typeface="Arial"/>
                  <a:ea typeface="Noteworthy Light" charset="0"/>
                  <a:cs typeface="Calibri" panose="020F0502020204030204" pitchFamily="34" charset="0"/>
                </a:rPr>
                <a:t>Gemensam infrastruktur</a:t>
              </a:r>
            </a:p>
          </p:txBody>
        </p:sp>
        <p:grpSp>
          <p:nvGrpSpPr>
            <p:cNvPr id="8" name="Grupp 7"/>
            <p:cNvGrpSpPr/>
            <p:nvPr/>
          </p:nvGrpSpPr>
          <p:grpSpPr>
            <a:xfrm>
              <a:off x="2766603" y="2479120"/>
              <a:ext cx="3376097" cy="3350442"/>
              <a:chOff x="3688803" y="2162493"/>
              <a:chExt cx="4501463" cy="4467256"/>
            </a:xfrm>
          </p:grpSpPr>
          <p:sp>
            <p:nvSpPr>
              <p:cNvPr id="9" name="textruta 8"/>
              <p:cNvSpPr txBox="1"/>
              <p:nvPr/>
            </p:nvSpPr>
            <p:spPr>
              <a:xfrm>
                <a:off x="4962271" y="4290648"/>
                <a:ext cx="2084161" cy="2339101"/>
              </a:xfrm>
              <a:prstGeom prst="rect">
                <a:avLst/>
              </a:prstGeom>
              <a:noFill/>
              <a:ln w="19050">
                <a:noFill/>
              </a:ln>
            </p:spPr>
            <p:txBody>
              <a:bodyPr wrap="square" rtlCol="0">
                <a:spAutoFit/>
              </a:bodyPr>
              <a:lstStyle/>
              <a:p>
                <a:pPr marL="214308" marR="0" lvl="0" indent="-214308" algn="l" defTabSz="685800" rtl="0" eaLnBrk="1" fontAlgn="base" latinLnBrk="0" hangingPunct="1">
                  <a:lnSpc>
                    <a:spcPct val="100000"/>
                  </a:lnSpc>
                  <a:spcBef>
                    <a:spcPct val="0"/>
                  </a:spcBef>
                  <a:spcAft>
                    <a:spcPct val="0"/>
                  </a:spcAft>
                  <a:buClr>
                    <a:srgbClr val="00A9A7"/>
                  </a:buClr>
                  <a:buSzTx/>
                  <a:buFont typeface="Wingdings" charset="2"/>
                  <a:buChar char="ü"/>
                  <a:tabLst/>
                  <a:defRPr/>
                </a:pPr>
                <a:r>
                  <a:rPr kumimoji="0" lang="sv-SE" sz="1200" b="1" i="0" u="none" strike="noStrike" kern="1200" cap="none" spc="0" normalizeH="0" baseline="0" noProof="0" dirty="0">
                    <a:ln>
                      <a:noFill/>
                    </a:ln>
                    <a:solidFill>
                      <a:prstClr val="black"/>
                    </a:solidFill>
                    <a:effectLst/>
                    <a:uLnTx/>
                    <a:uFillTx/>
                    <a:latin typeface="Arial"/>
                    <a:ea typeface="Noteworthy Light" charset="0"/>
                    <a:cs typeface="Calibri" panose="020F0502020204030204" pitchFamily="34" charset="0"/>
                  </a:rPr>
                  <a:t>Säker avsändare</a:t>
                </a:r>
              </a:p>
              <a:p>
                <a:pPr marL="214308" marR="0" lvl="0" indent="-214308" algn="l" defTabSz="685800" rtl="0" eaLnBrk="1" fontAlgn="base" latinLnBrk="0" hangingPunct="1">
                  <a:lnSpc>
                    <a:spcPct val="100000"/>
                  </a:lnSpc>
                  <a:spcBef>
                    <a:spcPct val="0"/>
                  </a:spcBef>
                  <a:spcAft>
                    <a:spcPct val="0"/>
                  </a:spcAft>
                  <a:buClr>
                    <a:srgbClr val="00A9A7"/>
                  </a:buClr>
                  <a:buSzTx/>
                  <a:buFont typeface="Wingdings" charset="2"/>
                  <a:buChar char="ü"/>
                  <a:tabLst/>
                  <a:defRPr/>
                </a:pPr>
                <a:r>
                  <a:rPr kumimoji="0" lang="sv-SE" sz="1200" b="1" i="0" u="none" strike="noStrike" kern="1200" cap="none" spc="0" normalizeH="0" baseline="0" noProof="0" dirty="0">
                    <a:ln>
                      <a:noFill/>
                    </a:ln>
                    <a:solidFill>
                      <a:prstClr val="black"/>
                    </a:solidFill>
                    <a:effectLst/>
                    <a:uLnTx/>
                    <a:uFillTx/>
                    <a:latin typeface="Arial"/>
                    <a:ea typeface="Noteworthy Light" charset="0"/>
                    <a:cs typeface="Calibri" panose="020F0502020204030204" pitchFamily="34" charset="0"/>
                  </a:rPr>
                  <a:t>Säker mottagare </a:t>
                </a:r>
              </a:p>
              <a:p>
                <a:pPr marL="214308" marR="0" lvl="0" indent="-214308" algn="l" defTabSz="685800" rtl="0" eaLnBrk="1" fontAlgn="base" latinLnBrk="0" hangingPunct="1">
                  <a:lnSpc>
                    <a:spcPct val="100000"/>
                  </a:lnSpc>
                  <a:spcBef>
                    <a:spcPct val="0"/>
                  </a:spcBef>
                  <a:spcAft>
                    <a:spcPct val="0"/>
                  </a:spcAft>
                  <a:buClr>
                    <a:srgbClr val="00A9A7"/>
                  </a:buClr>
                  <a:buSzTx/>
                  <a:buFont typeface="Wingdings" charset="2"/>
                  <a:buChar char="ü"/>
                  <a:tabLst/>
                  <a:defRPr/>
                </a:pPr>
                <a:r>
                  <a:rPr kumimoji="0" lang="sv-SE" sz="1200" b="1" i="0" u="none" strike="noStrike" kern="1200" cap="none" spc="0" normalizeH="0" baseline="0" noProof="0" dirty="0">
                    <a:ln>
                      <a:noFill/>
                    </a:ln>
                    <a:solidFill>
                      <a:prstClr val="black"/>
                    </a:solidFill>
                    <a:effectLst/>
                    <a:uLnTx/>
                    <a:uFillTx/>
                    <a:latin typeface="Arial"/>
                    <a:ea typeface="Noteworthy Light" charset="0"/>
                    <a:cs typeface="Calibri" panose="020F0502020204030204" pitchFamily="34" charset="0"/>
                  </a:rPr>
                  <a:t>Krypterad kommunikation</a:t>
                </a:r>
              </a:p>
              <a:p>
                <a:pPr marL="214308" marR="0" lvl="0" indent="-214308" algn="l" defTabSz="685800" rtl="0" eaLnBrk="1" fontAlgn="base" latinLnBrk="0" hangingPunct="1">
                  <a:lnSpc>
                    <a:spcPct val="100000"/>
                  </a:lnSpc>
                  <a:spcBef>
                    <a:spcPct val="0"/>
                  </a:spcBef>
                  <a:spcAft>
                    <a:spcPct val="0"/>
                  </a:spcAft>
                  <a:buClr>
                    <a:srgbClr val="00A9A7"/>
                  </a:buClr>
                  <a:buSzTx/>
                  <a:buFont typeface="Wingdings" charset="2"/>
                  <a:buChar char="ü"/>
                  <a:tabLst/>
                  <a:defRPr/>
                </a:pPr>
                <a:r>
                  <a:rPr kumimoji="0" lang="sv-SE" sz="1200" b="1" i="0" u="none" strike="noStrike" kern="1200" cap="none" spc="0" normalizeH="0" baseline="0" noProof="0" dirty="0">
                    <a:ln>
                      <a:noFill/>
                    </a:ln>
                    <a:solidFill>
                      <a:prstClr val="black"/>
                    </a:solidFill>
                    <a:effectLst/>
                    <a:uLnTx/>
                    <a:uFillTx/>
                    <a:latin typeface="Arial"/>
                    <a:ea typeface="Noteworthy Light" charset="0"/>
                    <a:cs typeface="Calibri" panose="020F0502020204030204" pitchFamily="34" charset="0"/>
                  </a:rPr>
                  <a:t>Skydd mot förvanskning</a:t>
                </a:r>
              </a:p>
              <a:p>
                <a:pPr marL="214308" marR="0" lvl="0" indent="-214308" algn="l" defTabSz="685800" rtl="0" eaLnBrk="1" fontAlgn="base" latinLnBrk="0" hangingPunct="1">
                  <a:lnSpc>
                    <a:spcPct val="100000"/>
                  </a:lnSpc>
                  <a:spcBef>
                    <a:spcPct val="0"/>
                  </a:spcBef>
                  <a:spcAft>
                    <a:spcPct val="0"/>
                  </a:spcAft>
                  <a:buClr>
                    <a:srgbClr val="00A9A7"/>
                  </a:buClr>
                  <a:buSzTx/>
                  <a:buFont typeface="Wingdings" charset="2"/>
                  <a:buChar char="ü"/>
                  <a:tabLst/>
                  <a:defRPr/>
                </a:pPr>
                <a:r>
                  <a:rPr kumimoji="0" lang="sv-SE" sz="1200" b="1" i="0" u="none" strike="noStrike" kern="1200" cap="none" spc="0" normalizeH="0" baseline="0" noProof="0" dirty="0">
                    <a:ln>
                      <a:noFill/>
                    </a:ln>
                    <a:solidFill>
                      <a:prstClr val="black"/>
                    </a:solidFill>
                    <a:effectLst/>
                    <a:uLnTx/>
                    <a:uFillTx/>
                    <a:latin typeface="Arial"/>
                    <a:ea typeface="Noteworthy Light" charset="0"/>
                    <a:cs typeface="Calibri" panose="020F0502020204030204" pitchFamily="34" charset="0"/>
                  </a:rPr>
                  <a:t>Spårbarhet</a:t>
                </a:r>
              </a:p>
            </p:txBody>
          </p:sp>
          <p:sp>
            <p:nvSpPr>
              <p:cNvPr id="10" name="Ellips 9"/>
              <p:cNvSpPr/>
              <p:nvPr/>
            </p:nvSpPr>
            <p:spPr bwMode="auto">
              <a:xfrm>
                <a:off x="3688803" y="2162493"/>
                <a:ext cx="4501463" cy="4447641"/>
              </a:xfrm>
              <a:prstGeom prst="ellipse">
                <a:avLst/>
              </a:prstGeom>
              <a:noFill/>
              <a:ln w="38100" cap="flat" cmpd="sng" algn="ctr">
                <a:solidFill>
                  <a:srgbClr val="00A9A7">
                    <a:alpha val="45098"/>
                  </a:srgbClr>
                </a:solidFill>
                <a:prstDash val="sysDash"/>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ctr" defTabSz="957215" rtl="0" eaLnBrk="1" fontAlgn="base" latinLnBrk="0" hangingPunct="1">
                  <a:lnSpc>
                    <a:spcPct val="100000"/>
                  </a:lnSpc>
                  <a:spcBef>
                    <a:spcPct val="0"/>
                  </a:spcBef>
                  <a:spcAft>
                    <a:spcPct val="0"/>
                  </a:spcAft>
                  <a:buClrTx/>
                  <a:buSzTx/>
                  <a:buFontTx/>
                  <a:buNone/>
                  <a:tabLst/>
                  <a:defRPr/>
                </a:pPr>
                <a:endParaRPr kumimoji="0" lang="sv-SE" sz="2100" b="0" i="0" u="none" strike="noStrike" kern="1200" cap="none" spc="0" normalizeH="0" baseline="0" noProof="0" err="1">
                  <a:ln>
                    <a:noFill/>
                  </a:ln>
                  <a:solidFill>
                    <a:srgbClr val="382819"/>
                  </a:solidFill>
                  <a:effectLst/>
                  <a:uLnTx/>
                  <a:uFillTx/>
                  <a:latin typeface="Arial"/>
                  <a:ea typeface="+mn-ea"/>
                  <a:cs typeface="+mn-cs"/>
                </a:endParaRPr>
              </a:p>
            </p:txBody>
          </p:sp>
          <p:sp>
            <p:nvSpPr>
              <p:cNvPr id="11" name="textruta 10"/>
              <p:cNvSpPr txBox="1"/>
              <p:nvPr/>
            </p:nvSpPr>
            <p:spPr>
              <a:xfrm>
                <a:off x="4957696" y="3439341"/>
                <a:ext cx="2313476" cy="369332"/>
              </a:xfrm>
              <a:prstGeom prst="rect">
                <a:avLst/>
              </a:prstGeom>
              <a:noFill/>
              <a:ln w="19050">
                <a:noFill/>
              </a:ln>
            </p:spPr>
            <p:txBody>
              <a:bodyPr wrap="square" rtlCol="0">
                <a:spAutoFit/>
              </a:bodyPr>
              <a:lstStyle/>
              <a:p>
                <a:pPr marL="214308" marR="0" lvl="0" indent="-214308" algn="l" defTabSz="685800" rtl="0" eaLnBrk="1" fontAlgn="base" latinLnBrk="0" hangingPunct="1">
                  <a:lnSpc>
                    <a:spcPct val="100000"/>
                  </a:lnSpc>
                  <a:spcBef>
                    <a:spcPct val="0"/>
                  </a:spcBef>
                  <a:spcAft>
                    <a:spcPct val="0"/>
                  </a:spcAft>
                  <a:buClr>
                    <a:srgbClr val="00A9A7"/>
                  </a:buClr>
                  <a:buSzTx/>
                  <a:buFont typeface="Wingdings" charset="2"/>
                  <a:buChar char="ü"/>
                  <a:tabLst/>
                  <a:defRPr/>
                </a:pPr>
                <a:endParaRPr kumimoji="0" lang="sv-SE" sz="1200" b="1" i="0" u="none" strike="noStrike" kern="1200" cap="none" spc="0" normalizeH="0" baseline="0" noProof="0" dirty="0">
                  <a:ln>
                    <a:noFill/>
                  </a:ln>
                  <a:solidFill>
                    <a:prstClr val="black"/>
                  </a:solidFill>
                  <a:effectLst/>
                  <a:uLnTx/>
                  <a:uFillTx/>
                  <a:latin typeface="Arial"/>
                  <a:ea typeface="Noteworthy Light" charset="0"/>
                  <a:cs typeface="Calibri" panose="020F0502020204030204" pitchFamily="34" charset="0"/>
                </a:endParaRPr>
              </a:p>
            </p:txBody>
          </p:sp>
        </p:grpSp>
        <p:grpSp>
          <p:nvGrpSpPr>
            <p:cNvPr id="12" name="Grupp 11">
              <a:extLst>
                <a:ext uri="{FF2B5EF4-FFF2-40B4-BE49-F238E27FC236}">
                  <a16:creationId xmlns:a16="http://schemas.microsoft.com/office/drawing/2014/main" id="{30CBBACE-25F8-3243-9C54-2D7E288FA3C9}"/>
                </a:ext>
              </a:extLst>
            </p:cNvPr>
            <p:cNvGrpSpPr/>
            <p:nvPr/>
          </p:nvGrpSpPr>
          <p:grpSpPr>
            <a:xfrm>
              <a:off x="1593522" y="2396438"/>
              <a:ext cx="2095313" cy="985514"/>
              <a:chOff x="-264253" y="3084300"/>
              <a:chExt cx="2119038" cy="937760"/>
            </a:xfrm>
          </p:grpSpPr>
          <p:grpSp>
            <p:nvGrpSpPr>
              <p:cNvPr id="13" name="Group 45">
                <a:extLst>
                  <a:ext uri="{FF2B5EF4-FFF2-40B4-BE49-F238E27FC236}">
                    <a16:creationId xmlns:a16="http://schemas.microsoft.com/office/drawing/2014/main" id="{89C3E0AE-59F5-9742-A409-7C4A38ADFAFE}"/>
                  </a:ext>
                </a:extLst>
              </p:cNvPr>
              <p:cNvGrpSpPr>
                <a:grpSpLocks/>
              </p:cNvGrpSpPr>
              <p:nvPr/>
            </p:nvGrpSpPr>
            <p:grpSpPr bwMode="auto">
              <a:xfrm>
                <a:off x="294900" y="3084300"/>
                <a:ext cx="892724" cy="632732"/>
                <a:chOff x="4618" y="3027"/>
                <a:chExt cx="341" cy="392"/>
              </a:xfrm>
            </p:grpSpPr>
            <p:sp>
              <p:nvSpPr>
                <p:cNvPr id="15" name="Freeform 46">
                  <a:extLst>
                    <a:ext uri="{FF2B5EF4-FFF2-40B4-BE49-F238E27FC236}">
                      <a16:creationId xmlns:a16="http://schemas.microsoft.com/office/drawing/2014/main" id="{FE069E84-8D72-DE44-ABFC-CA8DF353065D}"/>
                    </a:ext>
                  </a:extLst>
                </p:cNvPr>
                <p:cNvSpPr>
                  <a:spLocks/>
                </p:cNvSpPr>
                <p:nvPr/>
              </p:nvSpPr>
              <p:spPr bwMode="auto">
                <a:xfrm>
                  <a:off x="4618" y="3398"/>
                  <a:ext cx="341" cy="21"/>
                </a:xfrm>
                <a:custGeom>
                  <a:avLst/>
                  <a:gdLst>
                    <a:gd name="T0" fmla="*/ 359 w 2386"/>
                    <a:gd name="T1" fmla="*/ 11 h 149"/>
                    <a:gd name="T2" fmla="*/ 0 w 2386"/>
                    <a:gd name="T3" fmla="*/ 44 h 149"/>
                    <a:gd name="T4" fmla="*/ 1113 w 2386"/>
                    <a:gd name="T5" fmla="*/ 149 h 149"/>
                    <a:gd name="T6" fmla="*/ 1775 w 2386"/>
                    <a:gd name="T7" fmla="*/ 111 h 149"/>
                    <a:gd name="T8" fmla="*/ 2386 w 2386"/>
                    <a:gd name="T9" fmla="*/ 20 h 149"/>
                    <a:gd name="T10" fmla="*/ 2220 w 2386"/>
                    <a:gd name="T11" fmla="*/ 0 h 149"/>
                    <a:gd name="T12" fmla="*/ 1192 w 2386"/>
                    <a:gd name="T13" fmla="*/ 58 h 149"/>
                    <a:gd name="T14" fmla="*/ 359 w 2386"/>
                    <a:gd name="T15" fmla="*/ 11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6" h="149">
                      <a:moveTo>
                        <a:pt x="359" y="11"/>
                      </a:moveTo>
                      <a:lnTo>
                        <a:pt x="0" y="44"/>
                      </a:lnTo>
                      <a:lnTo>
                        <a:pt x="1113" y="149"/>
                      </a:lnTo>
                      <a:lnTo>
                        <a:pt x="1775" y="111"/>
                      </a:lnTo>
                      <a:lnTo>
                        <a:pt x="2386" y="20"/>
                      </a:lnTo>
                      <a:lnTo>
                        <a:pt x="2220" y="0"/>
                      </a:lnTo>
                      <a:lnTo>
                        <a:pt x="1192" y="58"/>
                      </a:lnTo>
                      <a:lnTo>
                        <a:pt x="359" y="11"/>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16" name="Group 47">
                  <a:extLst>
                    <a:ext uri="{FF2B5EF4-FFF2-40B4-BE49-F238E27FC236}">
                      <a16:creationId xmlns:a16="http://schemas.microsoft.com/office/drawing/2014/main" id="{9EF23569-88D1-224B-B5FA-19032AB7E548}"/>
                    </a:ext>
                  </a:extLst>
                </p:cNvPr>
                <p:cNvGrpSpPr>
                  <a:grpSpLocks/>
                </p:cNvGrpSpPr>
                <p:nvPr/>
              </p:nvGrpSpPr>
              <p:grpSpPr bwMode="auto">
                <a:xfrm>
                  <a:off x="4853" y="3027"/>
                  <a:ext cx="83" cy="381"/>
                  <a:chOff x="4853" y="3027"/>
                  <a:chExt cx="83" cy="381"/>
                </a:xfrm>
              </p:grpSpPr>
              <p:grpSp>
                <p:nvGrpSpPr>
                  <p:cNvPr id="56" name="Group 48">
                    <a:extLst>
                      <a:ext uri="{FF2B5EF4-FFF2-40B4-BE49-F238E27FC236}">
                        <a16:creationId xmlns:a16="http://schemas.microsoft.com/office/drawing/2014/main" id="{60195A58-5AF7-5A4A-A861-6A5963274845}"/>
                      </a:ext>
                    </a:extLst>
                  </p:cNvPr>
                  <p:cNvGrpSpPr>
                    <a:grpSpLocks/>
                  </p:cNvGrpSpPr>
                  <p:nvPr/>
                </p:nvGrpSpPr>
                <p:grpSpPr bwMode="auto">
                  <a:xfrm>
                    <a:off x="4856" y="3028"/>
                    <a:ext cx="80" cy="380"/>
                    <a:chOff x="4856" y="3028"/>
                    <a:chExt cx="80" cy="380"/>
                  </a:xfrm>
                </p:grpSpPr>
                <p:sp>
                  <p:nvSpPr>
                    <p:cNvPr id="89" name="Freeform 49">
                      <a:extLst>
                        <a:ext uri="{FF2B5EF4-FFF2-40B4-BE49-F238E27FC236}">
                          <a16:creationId xmlns:a16="http://schemas.microsoft.com/office/drawing/2014/main" id="{A8B00A50-30D1-5E4F-8CE2-363E55EF7724}"/>
                        </a:ext>
                      </a:extLst>
                    </p:cNvPr>
                    <p:cNvSpPr>
                      <a:spLocks/>
                    </p:cNvSpPr>
                    <p:nvPr/>
                  </p:nvSpPr>
                  <p:spPr bwMode="auto">
                    <a:xfrm>
                      <a:off x="4856" y="3028"/>
                      <a:ext cx="80" cy="380"/>
                    </a:xfrm>
                    <a:custGeom>
                      <a:avLst/>
                      <a:gdLst>
                        <a:gd name="T0" fmla="*/ 0 w 559"/>
                        <a:gd name="T1" fmla="*/ 18 h 2661"/>
                        <a:gd name="T2" fmla="*/ 14 w 559"/>
                        <a:gd name="T3" fmla="*/ 13 h 2661"/>
                        <a:gd name="T4" fmla="*/ 26 w 559"/>
                        <a:gd name="T5" fmla="*/ 6 h 2661"/>
                        <a:gd name="T6" fmla="*/ 39 w 559"/>
                        <a:gd name="T7" fmla="*/ 4 h 2661"/>
                        <a:gd name="T8" fmla="*/ 50 w 559"/>
                        <a:gd name="T9" fmla="*/ 4 h 2661"/>
                        <a:gd name="T10" fmla="*/ 62 w 559"/>
                        <a:gd name="T11" fmla="*/ 0 h 2661"/>
                        <a:gd name="T12" fmla="*/ 80 w 559"/>
                        <a:gd name="T13" fmla="*/ 4 h 2661"/>
                        <a:gd name="T14" fmla="*/ 96 w 559"/>
                        <a:gd name="T15" fmla="*/ 10 h 2661"/>
                        <a:gd name="T16" fmla="*/ 111 w 559"/>
                        <a:gd name="T17" fmla="*/ 17 h 2661"/>
                        <a:gd name="T18" fmla="*/ 126 w 559"/>
                        <a:gd name="T19" fmla="*/ 27 h 2661"/>
                        <a:gd name="T20" fmla="*/ 559 w 559"/>
                        <a:gd name="T21" fmla="*/ 448 h 2661"/>
                        <a:gd name="T22" fmla="*/ 559 w 559"/>
                        <a:gd name="T23" fmla="*/ 2593 h 2661"/>
                        <a:gd name="T24" fmla="*/ 0 w 559"/>
                        <a:gd name="T25" fmla="*/ 2661 h 2661"/>
                        <a:gd name="T26" fmla="*/ 0 w 559"/>
                        <a:gd name="T27" fmla="*/ 18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9" h="2661">
                          <a:moveTo>
                            <a:pt x="0" y="18"/>
                          </a:moveTo>
                          <a:lnTo>
                            <a:pt x="14" y="13"/>
                          </a:lnTo>
                          <a:lnTo>
                            <a:pt x="26" y="6"/>
                          </a:lnTo>
                          <a:lnTo>
                            <a:pt x="39" y="4"/>
                          </a:lnTo>
                          <a:lnTo>
                            <a:pt x="50" y="4"/>
                          </a:lnTo>
                          <a:lnTo>
                            <a:pt x="62" y="0"/>
                          </a:lnTo>
                          <a:lnTo>
                            <a:pt x="80" y="4"/>
                          </a:lnTo>
                          <a:lnTo>
                            <a:pt x="96" y="10"/>
                          </a:lnTo>
                          <a:lnTo>
                            <a:pt x="111" y="17"/>
                          </a:lnTo>
                          <a:lnTo>
                            <a:pt x="126" y="27"/>
                          </a:lnTo>
                          <a:lnTo>
                            <a:pt x="559" y="448"/>
                          </a:lnTo>
                          <a:lnTo>
                            <a:pt x="559" y="2593"/>
                          </a:lnTo>
                          <a:lnTo>
                            <a:pt x="0" y="2661"/>
                          </a:lnTo>
                          <a:lnTo>
                            <a:pt x="0" y="1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90" name="Line 50">
                      <a:extLst>
                        <a:ext uri="{FF2B5EF4-FFF2-40B4-BE49-F238E27FC236}">
                          <a16:creationId xmlns:a16="http://schemas.microsoft.com/office/drawing/2014/main" id="{E2718F08-6593-6247-AE70-8AA86EFFF009}"/>
                        </a:ext>
                      </a:extLst>
                    </p:cNvPr>
                    <p:cNvSpPr>
                      <a:spLocks noChangeShapeType="1"/>
                    </p:cNvSpPr>
                    <p:nvPr/>
                  </p:nvSpPr>
                  <p:spPr bwMode="auto">
                    <a:xfrm>
                      <a:off x="4886" y="3045"/>
                      <a:ext cx="1" cy="322"/>
                    </a:xfrm>
                    <a:prstGeom prst="line">
                      <a:avLst/>
                    </a:prstGeom>
                    <a:noFill/>
                    <a:ln w="1588">
                      <a:solidFill>
                        <a:srgbClr val="A0A0A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91" name="Freeform 51">
                      <a:extLst>
                        <a:ext uri="{FF2B5EF4-FFF2-40B4-BE49-F238E27FC236}">
                          <a16:creationId xmlns:a16="http://schemas.microsoft.com/office/drawing/2014/main" id="{305B4CD8-9A6E-C848-8729-3DA6CB830337}"/>
                        </a:ext>
                      </a:extLst>
                    </p:cNvPr>
                    <p:cNvSpPr>
                      <a:spLocks/>
                    </p:cNvSpPr>
                    <p:nvPr/>
                  </p:nvSpPr>
                  <p:spPr bwMode="auto">
                    <a:xfrm>
                      <a:off x="4863" y="3367"/>
                      <a:ext cx="73" cy="41"/>
                    </a:xfrm>
                    <a:custGeom>
                      <a:avLst/>
                      <a:gdLst>
                        <a:gd name="T0" fmla="*/ 1 w 509"/>
                        <a:gd name="T1" fmla="*/ 7 h 287"/>
                        <a:gd name="T2" fmla="*/ 509 w 509"/>
                        <a:gd name="T3" fmla="*/ 0 h 287"/>
                        <a:gd name="T4" fmla="*/ 509 w 509"/>
                        <a:gd name="T5" fmla="*/ 221 h 287"/>
                        <a:gd name="T6" fmla="*/ 0 w 509"/>
                        <a:gd name="T7" fmla="*/ 287 h 287"/>
                        <a:gd name="T8" fmla="*/ 1 w 509"/>
                        <a:gd name="T9" fmla="*/ 7 h 287"/>
                      </a:gdLst>
                      <a:ahLst/>
                      <a:cxnLst>
                        <a:cxn ang="0">
                          <a:pos x="T0" y="T1"/>
                        </a:cxn>
                        <a:cxn ang="0">
                          <a:pos x="T2" y="T3"/>
                        </a:cxn>
                        <a:cxn ang="0">
                          <a:pos x="T4" y="T5"/>
                        </a:cxn>
                        <a:cxn ang="0">
                          <a:pos x="T6" y="T7"/>
                        </a:cxn>
                        <a:cxn ang="0">
                          <a:pos x="T8" y="T9"/>
                        </a:cxn>
                      </a:cxnLst>
                      <a:rect l="0" t="0" r="r" b="b"/>
                      <a:pathLst>
                        <a:path w="509" h="287">
                          <a:moveTo>
                            <a:pt x="1" y="7"/>
                          </a:moveTo>
                          <a:lnTo>
                            <a:pt x="509" y="0"/>
                          </a:lnTo>
                          <a:lnTo>
                            <a:pt x="509" y="221"/>
                          </a:lnTo>
                          <a:lnTo>
                            <a:pt x="0" y="287"/>
                          </a:lnTo>
                          <a:lnTo>
                            <a:pt x="1" y="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7" name="Group 52">
                    <a:extLst>
                      <a:ext uri="{FF2B5EF4-FFF2-40B4-BE49-F238E27FC236}">
                        <a16:creationId xmlns:a16="http://schemas.microsoft.com/office/drawing/2014/main" id="{6C0776B6-B0D4-EF40-BC06-66EA3D6D3F06}"/>
                      </a:ext>
                    </a:extLst>
                  </p:cNvPr>
                  <p:cNvGrpSpPr>
                    <a:grpSpLocks/>
                  </p:cNvGrpSpPr>
                  <p:nvPr/>
                </p:nvGrpSpPr>
                <p:grpSpPr bwMode="auto">
                  <a:xfrm>
                    <a:off x="4894" y="3066"/>
                    <a:ext cx="38" cy="297"/>
                    <a:chOff x="4894" y="3066"/>
                    <a:chExt cx="38" cy="297"/>
                  </a:xfrm>
                </p:grpSpPr>
                <p:sp>
                  <p:nvSpPr>
                    <p:cNvPr id="76" name="Freeform 53">
                      <a:extLst>
                        <a:ext uri="{FF2B5EF4-FFF2-40B4-BE49-F238E27FC236}">
                          <a16:creationId xmlns:a16="http://schemas.microsoft.com/office/drawing/2014/main" id="{1AD01CE0-C061-0348-967B-91AEE8F93934}"/>
                        </a:ext>
                      </a:extLst>
                    </p:cNvPr>
                    <p:cNvSpPr>
                      <a:spLocks/>
                    </p:cNvSpPr>
                    <p:nvPr/>
                  </p:nvSpPr>
                  <p:spPr bwMode="auto">
                    <a:xfrm>
                      <a:off x="4894" y="3066"/>
                      <a:ext cx="38" cy="48"/>
                    </a:xfrm>
                    <a:custGeom>
                      <a:avLst/>
                      <a:gdLst>
                        <a:gd name="T0" fmla="*/ 0 w 264"/>
                        <a:gd name="T1" fmla="*/ 0 h 332"/>
                        <a:gd name="T2" fmla="*/ 264 w 264"/>
                        <a:gd name="T3" fmla="*/ 246 h 332"/>
                        <a:gd name="T4" fmla="*/ 264 w 264"/>
                        <a:gd name="T5" fmla="*/ 332 h 332"/>
                        <a:gd name="T6" fmla="*/ 0 w 264"/>
                        <a:gd name="T7" fmla="*/ 97 h 332"/>
                        <a:gd name="T8" fmla="*/ 0 w 264"/>
                        <a:gd name="T9" fmla="*/ 0 h 332"/>
                      </a:gdLst>
                      <a:ahLst/>
                      <a:cxnLst>
                        <a:cxn ang="0">
                          <a:pos x="T0" y="T1"/>
                        </a:cxn>
                        <a:cxn ang="0">
                          <a:pos x="T2" y="T3"/>
                        </a:cxn>
                        <a:cxn ang="0">
                          <a:pos x="T4" y="T5"/>
                        </a:cxn>
                        <a:cxn ang="0">
                          <a:pos x="T6" y="T7"/>
                        </a:cxn>
                        <a:cxn ang="0">
                          <a:pos x="T8" y="T9"/>
                        </a:cxn>
                      </a:cxnLst>
                      <a:rect l="0" t="0" r="r" b="b"/>
                      <a:pathLst>
                        <a:path w="264" h="332">
                          <a:moveTo>
                            <a:pt x="0" y="0"/>
                          </a:moveTo>
                          <a:lnTo>
                            <a:pt x="264" y="246"/>
                          </a:lnTo>
                          <a:lnTo>
                            <a:pt x="264" y="332"/>
                          </a:lnTo>
                          <a:lnTo>
                            <a:pt x="0" y="97"/>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7" name="Freeform 54">
                      <a:extLst>
                        <a:ext uri="{FF2B5EF4-FFF2-40B4-BE49-F238E27FC236}">
                          <a16:creationId xmlns:a16="http://schemas.microsoft.com/office/drawing/2014/main" id="{79FB2D96-A1E1-E24B-82ED-5A99BBED2C57}"/>
                        </a:ext>
                      </a:extLst>
                    </p:cNvPr>
                    <p:cNvSpPr>
                      <a:spLocks/>
                    </p:cNvSpPr>
                    <p:nvPr/>
                  </p:nvSpPr>
                  <p:spPr bwMode="auto">
                    <a:xfrm>
                      <a:off x="4894" y="3094"/>
                      <a:ext cx="38" cy="45"/>
                    </a:xfrm>
                    <a:custGeom>
                      <a:avLst/>
                      <a:gdLst>
                        <a:gd name="T0" fmla="*/ 0 w 264"/>
                        <a:gd name="T1" fmla="*/ 0 h 310"/>
                        <a:gd name="T2" fmla="*/ 264 w 264"/>
                        <a:gd name="T3" fmla="*/ 222 h 310"/>
                        <a:gd name="T4" fmla="*/ 264 w 264"/>
                        <a:gd name="T5" fmla="*/ 310 h 310"/>
                        <a:gd name="T6" fmla="*/ 0 w 264"/>
                        <a:gd name="T7" fmla="*/ 96 h 310"/>
                        <a:gd name="T8" fmla="*/ 0 w 264"/>
                        <a:gd name="T9" fmla="*/ 0 h 310"/>
                      </a:gdLst>
                      <a:ahLst/>
                      <a:cxnLst>
                        <a:cxn ang="0">
                          <a:pos x="T0" y="T1"/>
                        </a:cxn>
                        <a:cxn ang="0">
                          <a:pos x="T2" y="T3"/>
                        </a:cxn>
                        <a:cxn ang="0">
                          <a:pos x="T4" y="T5"/>
                        </a:cxn>
                        <a:cxn ang="0">
                          <a:pos x="T6" y="T7"/>
                        </a:cxn>
                        <a:cxn ang="0">
                          <a:pos x="T8" y="T9"/>
                        </a:cxn>
                      </a:cxnLst>
                      <a:rect l="0" t="0" r="r" b="b"/>
                      <a:pathLst>
                        <a:path w="264" h="310">
                          <a:moveTo>
                            <a:pt x="0" y="0"/>
                          </a:moveTo>
                          <a:lnTo>
                            <a:pt x="264" y="222"/>
                          </a:lnTo>
                          <a:lnTo>
                            <a:pt x="264" y="310"/>
                          </a:lnTo>
                          <a:lnTo>
                            <a:pt x="0" y="96"/>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8" name="Freeform 55">
                      <a:extLst>
                        <a:ext uri="{FF2B5EF4-FFF2-40B4-BE49-F238E27FC236}">
                          <a16:creationId xmlns:a16="http://schemas.microsoft.com/office/drawing/2014/main" id="{64486039-2FF7-EB49-986F-7911B03C01C6}"/>
                        </a:ext>
                      </a:extLst>
                    </p:cNvPr>
                    <p:cNvSpPr>
                      <a:spLocks/>
                    </p:cNvSpPr>
                    <p:nvPr/>
                  </p:nvSpPr>
                  <p:spPr bwMode="auto">
                    <a:xfrm>
                      <a:off x="4894" y="3122"/>
                      <a:ext cx="38" cy="41"/>
                    </a:xfrm>
                    <a:custGeom>
                      <a:avLst/>
                      <a:gdLst>
                        <a:gd name="T0" fmla="*/ 0 w 264"/>
                        <a:gd name="T1" fmla="*/ 0 h 291"/>
                        <a:gd name="T2" fmla="*/ 264 w 264"/>
                        <a:gd name="T3" fmla="*/ 205 h 291"/>
                        <a:gd name="T4" fmla="*/ 264 w 264"/>
                        <a:gd name="T5" fmla="*/ 291 h 291"/>
                        <a:gd name="T6" fmla="*/ 0 w 264"/>
                        <a:gd name="T7" fmla="*/ 99 h 291"/>
                        <a:gd name="T8" fmla="*/ 0 w 264"/>
                        <a:gd name="T9" fmla="*/ 0 h 291"/>
                      </a:gdLst>
                      <a:ahLst/>
                      <a:cxnLst>
                        <a:cxn ang="0">
                          <a:pos x="T0" y="T1"/>
                        </a:cxn>
                        <a:cxn ang="0">
                          <a:pos x="T2" y="T3"/>
                        </a:cxn>
                        <a:cxn ang="0">
                          <a:pos x="T4" y="T5"/>
                        </a:cxn>
                        <a:cxn ang="0">
                          <a:pos x="T6" y="T7"/>
                        </a:cxn>
                        <a:cxn ang="0">
                          <a:pos x="T8" y="T9"/>
                        </a:cxn>
                      </a:cxnLst>
                      <a:rect l="0" t="0" r="r" b="b"/>
                      <a:pathLst>
                        <a:path w="264" h="291">
                          <a:moveTo>
                            <a:pt x="0" y="0"/>
                          </a:moveTo>
                          <a:lnTo>
                            <a:pt x="264" y="205"/>
                          </a:lnTo>
                          <a:lnTo>
                            <a:pt x="264" y="291"/>
                          </a:lnTo>
                          <a:lnTo>
                            <a:pt x="0" y="99"/>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9" name="Freeform 56">
                      <a:extLst>
                        <a:ext uri="{FF2B5EF4-FFF2-40B4-BE49-F238E27FC236}">
                          <a16:creationId xmlns:a16="http://schemas.microsoft.com/office/drawing/2014/main" id="{60007DCD-5EE0-6F45-9FB3-D2C097DEFA4C}"/>
                        </a:ext>
                      </a:extLst>
                    </p:cNvPr>
                    <p:cNvSpPr>
                      <a:spLocks/>
                    </p:cNvSpPr>
                    <p:nvPr/>
                  </p:nvSpPr>
                  <p:spPr bwMode="auto">
                    <a:xfrm>
                      <a:off x="4894" y="3150"/>
                      <a:ext cx="38" cy="38"/>
                    </a:xfrm>
                    <a:custGeom>
                      <a:avLst/>
                      <a:gdLst>
                        <a:gd name="T0" fmla="*/ 0 w 264"/>
                        <a:gd name="T1" fmla="*/ 0 h 269"/>
                        <a:gd name="T2" fmla="*/ 264 w 264"/>
                        <a:gd name="T3" fmla="*/ 184 h 269"/>
                        <a:gd name="T4" fmla="*/ 264 w 264"/>
                        <a:gd name="T5" fmla="*/ 269 h 269"/>
                        <a:gd name="T6" fmla="*/ 0 w 264"/>
                        <a:gd name="T7" fmla="*/ 97 h 269"/>
                        <a:gd name="T8" fmla="*/ 0 w 264"/>
                        <a:gd name="T9" fmla="*/ 0 h 269"/>
                      </a:gdLst>
                      <a:ahLst/>
                      <a:cxnLst>
                        <a:cxn ang="0">
                          <a:pos x="T0" y="T1"/>
                        </a:cxn>
                        <a:cxn ang="0">
                          <a:pos x="T2" y="T3"/>
                        </a:cxn>
                        <a:cxn ang="0">
                          <a:pos x="T4" y="T5"/>
                        </a:cxn>
                        <a:cxn ang="0">
                          <a:pos x="T6" y="T7"/>
                        </a:cxn>
                        <a:cxn ang="0">
                          <a:pos x="T8" y="T9"/>
                        </a:cxn>
                      </a:cxnLst>
                      <a:rect l="0" t="0" r="r" b="b"/>
                      <a:pathLst>
                        <a:path w="264" h="269">
                          <a:moveTo>
                            <a:pt x="0" y="0"/>
                          </a:moveTo>
                          <a:lnTo>
                            <a:pt x="264" y="184"/>
                          </a:lnTo>
                          <a:lnTo>
                            <a:pt x="264" y="269"/>
                          </a:lnTo>
                          <a:lnTo>
                            <a:pt x="0" y="97"/>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0" name="Freeform 57">
                      <a:extLst>
                        <a:ext uri="{FF2B5EF4-FFF2-40B4-BE49-F238E27FC236}">
                          <a16:creationId xmlns:a16="http://schemas.microsoft.com/office/drawing/2014/main" id="{E2E5B5C3-80B7-7D4D-8DEA-0A313A20A319}"/>
                        </a:ext>
                      </a:extLst>
                    </p:cNvPr>
                    <p:cNvSpPr>
                      <a:spLocks/>
                    </p:cNvSpPr>
                    <p:nvPr/>
                  </p:nvSpPr>
                  <p:spPr bwMode="auto">
                    <a:xfrm>
                      <a:off x="4894" y="3178"/>
                      <a:ext cx="38" cy="35"/>
                    </a:xfrm>
                    <a:custGeom>
                      <a:avLst/>
                      <a:gdLst>
                        <a:gd name="T0" fmla="*/ 0 w 264"/>
                        <a:gd name="T1" fmla="*/ 0 h 247"/>
                        <a:gd name="T2" fmla="*/ 264 w 264"/>
                        <a:gd name="T3" fmla="*/ 161 h 247"/>
                        <a:gd name="T4" fmla="*/ 264 w 264"/>
                        <a:gd name="T5" fmla="*/ 247 h 247"/>
                        <a:gd name="T6" fmla="*/ 0 w 264"/>
                        <a:gd name="T7" fmla="*/ 96 h 247"/>
                        <a:gd name="T8" fmla="*/ 0 w 264"/>
                        <a:gd name="T9" fmla="*/ 0 h 247"/>
                      </a:gdLst>
                      <a:ahLst/>
                      <a:cxnLst>
                        <a:cxn ang="0">
                          <a:pos x="T0" y="T1"/>
                        </a:cxn>
                        <a:cxn ang="0">
                          <a:pos x="T2" y="T3"/>
                        </a:cxn>
                        <a:cxn ang="0">
                          <a:pos x="T4" y="T5"/>
                        </a:cxn>
                        <a:cxn ang="0">
                          <a:pos x="T6" y="T7"/>
                        </a:cxn>
                        <a:cxn ang="0">
                          <a:pos x="T8" y="T9"/>
                        </a:cxn>
                      </a:cxnLst>
                      <a:rect l="0" t="0" r="r" b="b"/>
                      <a:pathLst>
                        <a:path w="264" h="247">
                          <a:moveTo>
                            <a:pt x="0" y="0"/>
                          </a:moveTo>
                          <a:lnTo>
                            <a:pt x="264" y="161"/>
                          </a:lnTo>
                          <a:lnTo>
                            <a:pt x="264" y="247"/>
                          </a:lnTo>
                          <a:lnTo>
                            <a:pt x="0" y="96"/>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1" name="Freeform 58">
                      <a:extLst>
                        <a:ext uri="{FF2B5EF4-FFF2-40B4-BE49-F238E27FC236}">
                          <a16:creationId xmlns:a16="http://schemas.microsoft.com/office/drawing/2014/main" id="{8DE26966-E4FC-084E-809D-25386267DAB8}"/>
                        </a:ext>
                      </a:extLst>
                    </p:cNvPr>
                    <p:cNvSpPr>
                      <a:spLocks/>
                    </p:cNvSpPr>
                    <p:nvPr/>
                  </p:nvSpPr>
                  <p:spPr bwMode="auto">
                    <a:xfrm>
                      <a:off x="4894" y="3205"/>
                      <a:ext cx="38" cy="33"/>
                    </a:xfrm>
                    <a:custGeom>
                      <a:avLst/>
                      <a:gdLst>
                        <a:gd name="T0" fmla="*/ 0 w 264"/>
                        <a:gd name="T1" fmla="*/ 0 h 228"/>
                        <a:gd name="T2" fmla="*/ 264 w 264"/>
                        <a:gd name="T3" fmla="*/ 141 h 228"/>
                        <a:gd name="T4" fmla="*/ 264 w 264"/>
                        <a:gd name="T5" fmla="*/ 228 h 228"/>
                        <a:gd name="T6" fmla="*/ 0 w 264"/>
                        <a:gd name="T7" fmla="*/ 96 h 228"/>
                        <a:gd name="T8" fmla="*/ 0 w 264"/>
                        <a:gd name="T9" fmla="*/ 0 h 228"/>
                      </a:gdLst>
                      <a:ahLst/>
                      <a:cxnLst>
                        <a:cxn ang="0">
                          <a:pos x="T0" y="T1"/>
                        </a:cxn>
                        <a:cxn ang="0">
                          <a:pos x="T2" y="T3"/>
                        </a:cxn>
                        <a:cxn ang="0">
                          <a:pos x="T4" y="T5"/>
                        </a:cxn>
                        <a:cxn ang="0">
                          <a:pos x="T6" y="T7"/>
                        </a:cxn>
                        <a:cxn ang="0">
                          <a:pos x="T8" y="T9"/>
                        </a:cxn>
                      </a:cxnLst>
                      <a:rect l="0" t="0" r="r" b="b"/>
                      <a:pathLst>
                        <a:path w="264" h="228">
                          <a:moveTo>
                            <a:pt x="0" y="0"/>
                          </a:moveTo>
                          <a:lnTo>
                            <a:pt x="264" y="141"/>
                          </a:lnTo>
                          <a:lnTo>
                            <a:pt x="264" y="228"/>
                          </a:lnTo>
                          <a:lnTo>
                            <a:pt x="0" y="96"/>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2" name="Freeform 59">
                      <a:extLst>
                        <a:ext uri="{FF2B5EF4-FFF2-40B4-BE49-F238E27FC236}">
                          <a16:creationId xmlns:a16="http://schemas.microsoft.com/office/drawing/2014/main" id="{930EFC54-A5AD-B44F-B934-733820E9E483}"/>
                        </a:ext>
                      </a:extLst>
                    </p:cNvPr>
                    <p:cNvSpPr>
                      <a:spLocks/>
                    </p:cNvSpPr>
                    <p:nvPr/>
                  </p:nvSpPr>
                  <p:spPr bwMode="auto">
                    <a:xfrm>
                      <a:off x="4894" y="3233"/>
                      <a:ext cx="38" cy="29"/>
                    </a:xfrm>
                    <a:custGeom>
                      <a:avLst/>
                      <a:gdLst>
                        <a:gd name="T0" fmla="*/ 0 w 264"/>
                        <a:gd name="T1" fmla="*/ 0 h 207"/>
                        <a:gd name="T2" fmla="*/ 264 w 264"/>
                        <a:gd name="T3" fmla="*/ 121 h 207"/>
                        <a:gd name="T4" fmla="*/ 264 w 264"/>
                        <a:gd name="T5" fmla="*/ 207 h 207"/>
                        <a:gd name="T6" fmla="*/ 0 w 264"/>
                        <a:gd name="T7" fmla="*/ 97 h 207"/>
                        <a:gd name="T8" fmla="*/ 0 w 264"/>
                        <a:gd name="T9" fmla="*/ 0 h 207"/>
                      </a:gdLst>
                      <a:ahLst/>
                      <a:cxnLst>
                        <a:cxn ang="0">
                          <a:pos x="T0" y="T1"/>
                        </a:cxn>
                        <a:cxn ang="0">
                          <a:pos x="T2" y="T3"/>
                        </a:cxn>
                        <a:cxn ang="0">
                          <a:pos x="T4" y="T5"/>
                        </a:cxn>
                        <a:cxn ang="0">
                          <a:pos x="T6" y="T7"/>
                        </a:cxn>
                        <a:cxn ang="0">
                          <a:pos x="T8" y="T9"/>
                        </a:cxn>
                      </a:cxnLst>
                      <a:rect l="0" t="0" r="r" b="b"/>
                      <a:pathLst>
                        <a:path w="264" h="207">
                          <a:moveTo>
                            <a:pt x="0" y="0"/>
                          </a:moveTo>
                          <a:lnTo>
                            <a:pt x="264" y="121"/>
                          </a:lnTo>
                          <a:lnTo>
                            <a:pt x="264" y="207"/>
                          </a:lnTo>
                          <a:lnTo>
                            <a:pt x="0" y="97"/>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3" name="Freeform 60">
                      <a:extLst>
                        <a:ext uri="{FF2B5EF4-FFF2-40B4-BE49-F238E27FC236}">
                          <a16:creationId xmlns:a16="http://schemas.microsoft.com/office/drawing/2014/main" id="{5C96C341-CCF0-8349-87AF-A25E89CB2116}"/>
                        </a:ext>
                      </a:extLst>
                    </p:cNvPr>
                    <p:cNvSpPr>
                      <a:spLocks/>
                    </p:cNvSpPr>
                    <p:nvPr/>
                  </p:nvSpPr>
                  <p:spPr bwMode="auto">
                    <a:xfrm>
                      <a:off x="4894" y="3261"/>
                      <a:ext cx="38" cy="26"/>
                    </a:xfrm>
                    <a:custGeom>
                      <a:avLst/>
                      <a:gdLst>
                        <a:gd name="T0" fmla="*/ 0 w 264"/>
                        <a:gd name="T1" fmla="*/ 0 h 187"/>
                        <a:gd name="T2" fmla="*/ 264 w 264"/>
                        <a:gd name="T3" fmla="*/ 100 h 187"/>
                        <a:gd name="T4" fmla="*/ 264 w 264"/>
                        <a:gd name="T5" fmla="*/ 187 h 187"/>
                        <a:gd name="T6" fmla="*/ 0 w 264"/>
                        <a:gd name="T7" fmla="*/ 97 h 187"/>
                        <a:gd name="T8" fmla="*/ 0 w 264"/>
                        <a:gd name="T9" fmla="*/ 0 h 187"/>
                      </a:gdLst>
                      <a:ahLst/>
                      <a:cxnLst>
                        <a:cxn ang="0">
                          <a:pos x="T0" y="T1"/>
                        </a:cxn>
                        <a:cxn ang="0">
                          <a:pos x="T2" y="T3"/>
                        </a:cxn>
                        <a:cxn ang="0">
                          <a:pos x="T4" y="T5"/>
                        </a:cxn>
                        <a:cxn ang="0">
                          <a:pos x="T6" y="T7"/>
                        </a:cxn>
                        <a:cxn ang="0">
                          <a:pos x="T8" y="T9"/>
                        </a:cxn>
                      </a:cxnLst>
                      <a:rect l="0" t="0" r="r" b="b"/>
                      <a:pathLst>
                        <a:path w="264" h="187">
                          <a:moveTo>
                            <a:pt x="0" y="0"/>
                          </a:moveTo>
                          <a:lnTo>
                            <a:pt x="264" y="100"/>
                          </a:lnTo>
                          <a:lnTo>
                            <a:pt x="264" y="187"/>
                          </a:lnTo>
                          <a:lnTo>
                            <a:pt x="0" y="97"/>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4" name="Freeform 61">
                      <a:extLst>
                        <a:ext uri="{FF2B5EF4-FFF2-40B4-BE49-F238E27FC236}">
                          <a16:creationId xmlns:a16="http://schemas.microsoft.com/office/drawing/2014/main" id="{27D22C34-740D-2A47-BD29-CC34570B34AB}"/>
                        </a:ext>
                      </a:extLst>
                    </p:cNvPr>
                    <p:cNvSpPr>
                      <a:spLocks/>
                    </p:cNvSpPr>
                    <p:nvPr/>
                  </p:nvSpPr>
                  <p:spPr bwMode="auto">
                    <a:xfrm>
                      <a:off x="4894" y="3289"/>
                      <a:ext cx="38" cy="23"/>
                    </a:xfrm>
                    <a:custGeom>
                      <a:avLst/>
                      <a:gdLst>
                        <a:gd name="T0" fmla="*/ 0 w 264"/>
                        <a:gd name="T1" fmla="*/ 0 h 166"/>
                        <a:gd name="T2" fmla="*/ 264 w 264"/>
                        <a:gd name="T3" fmla="*/ 79 h 166"/>
                        <a:gd name="T4" fmla="*/ 264 w 264"/>
                        <a:gd name="T5" fmla="*/ 166 h 166"/>
                        <a:gd name="T6" fmla="*/ 0 w 264"/>
                        <a:gd name="T7" fmla="*/ 97 h 166"/>
                        <a:gd name="T8" fmla="*/ 0 w 264"/>
                        <a:gd name="T9" fmla="*/ 0 h 166"/>
                      </a:gdLst>
                      <a:ahLst/>
                      <a:cxnLst>
                        <a:cxn ang="0">
                          <a:pos x="T0" y="T1"/>
                        </a:cxn>
                        <a:cxn ang="0">
                          <a:pos x="T2" y="T3"/>
                        </a:cxn>
                        <a:cxn ang="0">
                          <a:pos x="T4" y="T5"/>
                        </a:cxn>
                        <a:cxn ang="0">
                          <a:pos x="T6" y="T7"/>
                        </a:cxn>
                        <a:cxn ang="0">
                          <a:pos x="T8" y="T9"/>
                        </a:cxn>
                      </a:cxnLst>
                      <a:rect l="0" t="0" r="r" b="b"/>
                      <a:pathLst>
                        <a:path w="264" h="166">
                          <a:moveTo>
                            <a:pt x="0" y="0"/>
                          </a:moveTo>
                          <a:lnTo>
                            <a:pt x="264" y="79"/>
                          </a:lnTo>
                          <a:lnTo>
                            <a:pt x="264" y="166"/>
                          </a:lnTo>
                          <a:lnTo>
                            <a:pt x="0" y="97"/>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5" name="Freeform 62">
                      <a:extLst>
                        <a:ext uri="{FF2B5EF4-FFF2-40B4-BE49-F238E27FC236}">
                          <a16:creationId xmlns:a16="http://schemas.microsoft.com/office/drawing/2014/main" id="{0601C5D7-6746-D343-B63B-DFC9EA7CAB23}"/>
                        </a:ext>
                      </a:extLst>
                    </p:cNvPr>
                    <p:cNvSpPr>
                      <a:spLocks/>
                    </p:cNvSpPr>
                    <p:nvPr/>
                  </p:nvSpPr>
                  <p:spPr bwMode="auto">
                    <a:xfrm>
                      <a:off x="4894" y="3316"/>
                      <a:ext cx="38" cy="21"/>
                    </a:xfrm>
                    <a:custGeom>
                      <a:avLst/>
                      <a:gdLst>
                        <a:gd name="T0" fmla="*/ 0 w 264"/>
                        <a:gd name="T1" fmla="*/ 0 h 144"/>
                        <a:gd name="T2" fmla="*/ 264 w 264"/>
                        <a:gd name="T3" fmla="*/ 57 h 144"/>
                        <a:gd name="T4" fmla="*/ 264 w 264"/>
                        <a:gd name="T5" fmla="*/ 144 h 144"/>
                        <a:gd name="T6" fmla="*/ 0 w 264"/>
                        <a:gd name="T7" fmla="*/ 98 h 144"/>
                        <a:gd name="T8" fmla="*/ 0 w 264"/>
                        <a:gd name="T9" fmla="*/ 0 h 144"/>
                      </a:gdLst>
                      <a:ahLst/>
                      <a:cxnLst>
                        <a:cxn ang="0">
                          <a:pos x="T0" y="T1"/>
                        </a:cxn>
                        <a:cxn ang="0">
                          <a:pos x="T2" y="T3"/>
                        </a:cxn>
                        <a:cxn ang="0">
                          <a:pos x="T4" y="T5"/>
                        </a:cxn>
                        <a:cxn ang="0">
                          <a:pos x="T6" y="T7"/>
                        </a:cxn>
                        <a:cxn ang="0">
                          <a:pos x="T8" y="T9"/>
                        </a:cxn>
                      </a:cxnLst>
                      <a:rect l="0" t="0" r="r" b="b"/>
                      <a:pathLst>
                        <a:path w="264" h="144">
                          <a:moveTo>
                            <a:pt x="0" y="0"/>
                          </a:moveTo>
                          <a:lnTo>
                            <a:pt x="264" y="57"/>
                          </a:lnTo>
                          <a:lnTo>
                            <a:pt x="264" y="144"/>
                          </a:lnTo>
                          <a:lnTo>
                            <a:pt x="0" y="98"/>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6" name="Freeform 63">
                      <a:extLst>
                        <a:ext uri="{FF2B5EF4-FFF2-40B4-BE49-F238E27FC236}">
                          <a16:creationId xmlns:a16="http://schemas.microsoft.com/office/drawing/2014/main" id="{13344FF8-1C40-E24C-A9B4-5CBF38A65682}"/>
                        </a:ext>
                      </a:extLst>
                    </p:cNvPr>
                    <p:cNvSpPr>
                      <a:spLocks/>
                    </p:cNvSpPr>
                    <p:nvPr/>
                  </p:nvSpPr>
                  <p:spPr bwMode="auto">
                    <a:xfrm>
                      <a:off x="4894" y="3344"/>
                      <a:ext cx="38" cy="18"/>
                    </a:xfrm>
                    <a:custGeom>
                      <a:avLst/>
                      <a:gdLst>
                        <a:gd name="T0" fmla="*/ 0 w 264"/>
                        <a:gd name="T1" fmla="*/ 0 h 125"/>
                        <a:gd name="T2" fmla="*/ 264 w 264"/>
                        <a:gd name="T3" fmla="*/ 36 h 125"/>
                        <a:gd name="T4" fmla="*/ 264 w 264"/>
                        <a:gd name="T5" fmla="*/ 125 h 125"/>
                        <a:gd name="T6" fmla="*/ 0 w 264"/>
                        <a:gd name="T7" fmla="*/ 98 h 125"/>
                        <a:gd name="T8" fmla="*/ 0 w 264"/>
                        <a:gd name="T9" fmla="*/ 0 h 125"/>
                      </a:gdLst>
                      <a:ahLst/>
                      <a:cxnLst>
                        <a:cxn ang="0">
                          <a:pos x="T0" y="T1"/>
                        </a:cxn>
                        <a:cxn ang="0">
                          <a:pos x="T2" y="T3"/>
                        </a:cxn>
                        <a:cxn ang="0">
                          <a:pos x="T4" y="T5"/>
                        </a:cxn>
                        <a:cxn ang="0">
                          <a:pos x="T6" y="T7"/>
                        </a:cxn>
                        <a:cxn ang="0">
                          <a:pos x="T8" y="T9"/>
                        </a:cxn>
                      </a:cxnLst>
                      <a:rect l="0" t="0" r="r" b="b"/>
                      <a:pathLst>
                        <a:path w="264" h="125">
                          <a:moveTo>
                            <a:pt x="0" y="0"/>
                          </a:moveTo>
                          <a:lnTo>
                            <a:pt x="264" y="36"/>
                          </a:lnTo>
                          <a:lnTo>
                            <a:pt x="264" y="125"/>
                          </a:lnTo>
                          <a:lnTo>
                            <a:pt x="0" y="98"/>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7" name="Line 64">
                      <a:extLst>
                        <a:ext uri="{FF2B5EF4-FFF2-40B4-BE49-F238E27FC236}">
                          <a16:creationId xmlns:a16="http://schemas.microsoft.com/office/drawing/2014/main" id="{3465AEFF-CE43-5E44-AC7D-8C5FB9E777FA}"/>
                        </a:ext>
                      </a:extLst>
                    </p:cNvPr>
                    <p:cNvSpPr>
                      <a:spLocks noChangeShapeType="1"/>
                    </p:cNvSpPr>
                    <p:nvPr/>
                  </p:nvSpPr>
                  <p:spPr bwMode="auto">
                    <a:xfrm>
                      <a:off x="4908" y="3076"/>
                      <a:ext cx="1" cy="285"/>
                    </a:xfrm>
                    <a:prstGeom prst="line">
                      <a:avLst/>
                    </a:prstGeom>
                    <a:noFill/>
                    <a:ln w="7938">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88" name="Line 65">
                      <a:extLst>
                        <a:ext uri="{FF2B5EF4-FFF2-40B4-BE49-F238E27FC236}">
                          <a16:creationId xmlns:a16="http://schemas.microsoft.com/office/drawing/2014/main" id="{C8FEB739-C730-6946-A1E7-14A0D3939099}"/>
                        </a:ext>
                      </a:extLst>
                    </p:cNvPr>
                    <p:cNvSpPr>
                      <a:spLocks noChangeShapeType="1"/>
                    </p:cNvSpPr>
                    <p:nvPr/>
                  </p:nvSpPr>
                  <p:spPr bwMode="auto">
                    <a:xfrm>
                      <a:off x="4921" y="3088"/>
                      <a:ext cx="1" cy="275"/>
                    </a:xfrm>
                    <a:prstGeom prst="line">
                      <a:avLst/>
                    </a:prstGeom>
                    <a:noFill/>
                    <a:ln w="7938">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8" name="Group 66">
                    <a:extLst>
                      <a:ext uri="{FF2B5EF4-FFF2-40B4-BE49-F238E27FC236}">
                        <a16:creationId xmlns:a16="http://schemas.microsoft.com/office/drawing/2014/main" id="{8702F7B1-13E9-7F49-9B4C-3246E09807F0}"/>
                      </a:ext>
                    </a:extLst>
                  </p:cNvPr>
                  <p:cNvGrpSpPr>
                    <a:grpSpLocks/>
                  </p:cNvGrpSpPr>
                  <p:nvPr/>
                </p:nvGrpSpPr>
                <p:grpSpPr bwMode="auto">
                  <a:xfrm>
                    <a:off x="4853" y="3027"/>
                    <a:ext cx="21" cy="381"/>
                    <a:chOff x="4853" y="3027"/>
                    <a:chExt cx="21" cy="381"/>
                  </a:xfrm>
                </p:grpSpPr>
                <p:sp>
                  <p:nvSpPr>
                    <p:cNvPr id="59" name="Line 67">
                      <a:extLst>
                        <a:ext uri="{FF2B5EF4-FFF2-40B4-BE49-F238E27FC236}">
                          <a16:creationId xmlns:a16="http://schemas.microsoft.com/office/drawing/2014/main" id="{CECFF9F2-AD34-D842-A290-519A32F7DA3F}"/>
                        </a:ext>
                      </a:extLst>
                    </p:cNvPr>
                    <p:cNvSpPr>
                      <a:spLocks noChangeShapeType="1"/>
                    </p:cNvSpPr>
                    <p:nvPr/>
                  </p:nvSpPr>
                  <p:spPr bwMode="auto">
                    <a:xfrm>
                      <a:off x="4856" y="3032"/>
                      <a:ext cx="1" cy="376"/>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0" name="Line 68">
                      <a:extLst>
                        <a:ext uri="{FF2B5EF4-FFF2-40B4-BE49-F238E27FC236}">
                          <a16:creationId xmlns:a16="http://schemas.microsoft.com/office/drawing/2014/main" id="{5E1E8F03-C6D1-4743-B78D-5FB96A24FDBA}"/>
                        </a:ext>
                      </a:extLst>
                    </p:cNvPr>
                    <p:cNvSpPr>
                      <a:spLocks noChangeShapeType="1"/>
                    </p:cNvSpPr>
                    <p:nvPr/>
                  </p:nvSpPr>
                  <p:spPr bwMode="auto">
                    <a:xfrm>
                      <a:off x="4860" y="3031"/>
                      <a:ext cx="1" cy="376"/>
                    </a:xfrm>
                    <a:prstGeom prst="line">
                      <a:avLst/>
                    </a:prstGeom>
                    <a:noFill/>
                    <a:ln w="4763">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1" name="Line 69">
                      <a:extLst>
                        <a:ext uri="{FF2B5EF4-FFF2-40B4-BE49-F238E27FC236}">
                          <a16:creationId xmlns:a16="http://schemas.microsoft.com/office/drawing/2014/main" id="{B3CAAC34-01A0-5B4F-A10B-26512D8C3002}"/>
                        </a:ext>
                      </a:extLst>
                    </p:cNvPr>
                    <p:cNvSpPr>
                      <a:spLocks noChangeShapeType="1"/>
                    </p:cNvSpPr>
                    <p:nvPr/>
                  </p:nvSpPr>
                  <p:spPr bwMode="auto">
                    <a:xfrm>
                      <a:off x="4861" y="3030"/>
                      <a:ext cx="1" cy="378"/>
                    </a:xfrm>
                    <a:prstGeom prst="line">
                      <a:avLst/>
                    </a:prstGeom>
                    <a:noFill/>
                    <a:ln w="4763">
                      <a:solidFill>
                        <a:srgbClr val="E0E0E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2" name="Line 70">
                      <a:extLst>
                        <a:ext uri="{FF2B5EF4-FFF2-40B4-BE49-F238E27FC236}">
                          <a16:creationId xmlns:a16="http://schemas.microsoft.com/office/drawing/2014/main" id="{0E415F0A-22CA-A94B-BFD8-D760B1B49E38}"/>
                        </a:ext>
                      </a:extLst>
                    </p:cNvPr>
                    <p:cNvSpPr>
                      <a:spLocks noChangeShapeType="1"/>
                    </p:cNvSpPr>
                    <p:nvPr/>
                  </p:nvSpPr>
                  <p:spPr bwMode="auto">
                    <a:xfrm>
                      <a:off x="4864" y="3030"/>
                      <a:ext cx="1" cy="378"/>
                    </a:xfrm>
                    <a:prstGeom prst="line">
                      <a:avLst/>
                    </a:prstGeom>
                    <a:noFill/>
                    <a:ln w="4763">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3" name="Line 71">
                      <a:extLst>
                        <a:ext uri="{FF2B5EF4-FFF2-40B4-BE49-F238E27FC236}">
                          <a16:creationId xmlns:a16="http://schemas.microsoft.com/office/drawing/2014/main" id="{39FCED90-97DE-F748-B70B-F05851BB78C9}"/>
                        </a:ext>
                      </a:extLst>
                    </p:cNvPr>
                    <p:cNvSpPr>
                      <a:spLocks noChangeShapeType="1"/>
                    </p:cNvSpPr>
                    <p:nvPr/>
                  </p:nvSpPr>
                  <p:spPr bwMode="auto">
                    <a:xfrm>
                      <a:off x="4871" y="3031"/>
                      <a:ext cx="1" cy="376"/>
                    </a:xfrm>
                    <a:prstGeom prst="line">
                      <a:avLst/>
                    </a:prstGeom>
                    <a:noFill/>
                    <a:ln w="4763">
                      <a:solidFill>
                        <a:srgbClr val="E0E0E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4" name="Freeform 72">
                      <a:extLst>
                        <a:ext uri="{FF2B5EF4-FFF2-40B4-BE49-F238E27FC236}">
                          <a16:creationId xmlns:a16="http://schemas.microsoft.com/office/drawing/2014/main" id="{88BEB7F8-0A3A-F948-A688-3C8C948CCF17}"/>
                        </a:ext>
                      </a:extLst>
                    </p:cNvPr>
                    <p:cNvSpPr>
                      <a:spLocks/>
                    </p:cNvSpPr>
                    <p:nvPr/>
                  </p:nvSpPr>
                  <p:spPr bwMode="auto">
                    <a:xfrm>
                      <a:off x="4853" y="3050"/>
                      <a:ext cx="21" cy="17"/>
                    </a:xfrm>
                    <a:custGeom>
                      <a:avLst/>
                      <a:gdLst>
                        <a:gd name="T0" fmla="*/ 17 w 144"/>
                        <a:gd name="T1" fmla="*/ 17 h 123"/>
                        <a:gd name="T2" fmla="*/ 31 w 144"/>
                        <a:gd name="T3" fmla="*/ 12 h 123"/>
                        <a:gd name="T4" fmla="*/ 42 w 144"/>
                        <a:gd name="T5" fmla="*/ 6 h 123"/>
                        <a:gd name="T6" fmla="*/ 56 w 144"/>
                        <a:gd name="T7" fmla="*/ 3 h 123"/>
                        <a:gd name="T8" fmla="*/ 67 w 144"/>
                        <a:gd name="T9" fmla="*/ 0 h 123"/>
                        <a:gd name="T10" fmla="*/ 79 w 144"/>
                        <a:gd name="T11" fmla="*/ 0 h 123"/>
                        <a:gd name="T12" fmla="*/ 97 w 144"/>
                        <a:gd name="T13" fmla="*/ 3 h 123"/>
                        <a:gd name="T14" fmla="*/ 114 w 144"/>
                        <a:gd name="T15" fmla="*/ 7 h 123"/>
                        <a:gd name="T16" fmla="*/ 128 w 144"/>
                        <a:gd name="T17" fmla="*/ 16 h 123"/>
                        <a:gd name="T18" fmla="*/ 144 w 144"/>
                        <a:gd name="T19" fmla="*/ 27 h 123"/>
                        <a:gd name="T20" fmla="*/ 144 w 144"/>
                        <a:gd name="T21" fmla="*/ 123 h 123"/>
                        <a:gd name="T22" fmla="*/ 128 w 144"/>
                        <a:gd name="T23" fmla="*/ 113 h 123"/>
                        <a:gd name="T24" fmla="*/ 114 w 144"/>
                        <a:gd name="T25" fmla="*/ 106 h 123"/>
                        <a:gd name="T26" fmla="*/ 97 w 144"/>
                        <a:gd name="T27" fmla="*/ 101 h 123"/>
                        <a:gd name="T28" fmla="*/ 79 w 144"/>
                        <a:gd name="T29" fmla="*/ 99 h 123"/>
                        <a:gd name="T30" fmla="*/ 67 w 144"/>
                        <a:gd name="T31" fmla="*/ 100 h 123"/>
                        <a:gd name="T32" fmla="*/ 56 w 144"/>
                        <a:gd name="T33" fmla="*/ 101 h 123"/>
                        <a:gd name="T34" fmla="*/ 42 w 144"/>
                        <a:gd name="T35" fmla="*/ 106 h 123"/>
                        <a:gd name="T36" fmla="*/ 17 w 144"/>
                        <a:gd name="T37" fmla="*/ 116 h 123"/>
                        <a:gd name="T38" fmla="*/ 0 w 144"/>
                        <a:gd name="T39" fmla="*/ 120 h 123"/>
                        <a:gd name="T40" fmla="*/ 0 w 144"/>
                        <a:gd name="T41" fmla="*/ 28 h 123"/>
                        <a:gd name="T42" fmla="*/ 17 w 144"/>
                        <a:gd name="T43"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3">
                          <a:moveTo>
                            <a:pt x="17" y="17"/>
                          </a:moveTo>
                          <a:lnTo>
                            <a:pt x="31" y="12"/>
                          </a:lnTo>
                          <a:lnTo>
                            <a:pt x="42" y="6"/>
                          </a:lnTo>
                          <a:lnTo>
                            <a:pt x="56" y="3"/>
                          </a:lnTo>
                          <a:lnTo>
                            <a:pt x="67" y="0"/>
                          </a:lnTo>
                          <a:lnTo>
                            <a:pt x="79" y="0"/>
                          </a:lnTo>
                          <a:lnTo>
                            <a:pt x="97" y="3"/>
                          </a:lnTo>
                          <a:lnTo>
                            <a:pt x="114" y="7"/>
                          </a:lnTo>
                          <a:lnTo>
                            <a:pt x="128" y="16"/>
                          </a:lnTo>
                          <a:lnTo>
                            <a:pt x="144" y="27"/>
                          </a:lnTo>
                          <a:lnTo>
                            <a:pt x="144" y="123"/>
                          </a:lnTo>
                          <a:lnTo>
                            <a:pt x="128" y="113"/>
                          </a:lnTo>
                          <a:lnTo>
                            <a:pt x="114" y="106"/>
                          </a:lnTo>
                          <a:lnTo>
                            <a:pt x="97" y="101"/>
                          </a:lnTo>
                          <a:lnTo>
                            <a:pt x="79" y="99"/>
                          </a:lnTo>
                          <a:lnTo>
                            <a:pt x="67" y="100"/>
                          </a:lnTo>
                          <a:lnTo>
                            <a:pt x="56" y="101"/>
                          </a:lnTo>
                          <a:lnTo>
                            <a:pt x="42" y="106"/>
                          </a:lnTo>
                          <a:lnTo>
                            <a:pt x="17" y="116"/>
                          </a:lnTo>
                          <a:lnTo>
                            <a:pt x="0" y="120"/>
                          </a:lnTo>
                          <a:lnTo>
                            <a:pt x="0" y="28"/>
                          </a:lnTo>
                          <a:lnTo>
                            <a:pt x="17" y="1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5" name="Freeform 73">
                      <a:extLst>
                        <a:ext uri="{FF2B5EF4-FFF2-40B4-BE49-F238E27FC236}">
                          <a16:creationId xmlns:a16="http://schemas.microsoft.com/office/drawing/2014/main" id="{1E035F96-7DB9-AE4B-92FB-00C490116B6C}"/>
                        </a:ext>
                      </a:extLst>
                    </p:cNvPr>
                    <p:cNvSpPr>
                      <a:spLocks/>
                    </p:cNvSpPr>
                    <p:nvPr/>
                  </p:nvSpPr>
                  <p:spPr bwMode="auto">
                    <a:xfrm>
                      <a:off x="4853" y="3078"/>
                      <a:ext cx="21" cy="17"/>
                    </a:xfrm>
                    <a:custGeom>
                      <a:avLst/>
                      <a:gdLst>
                        <a:gd name="T0" fmla="*/ 17 w 144"/>
                        <a:gd name="T1" fmla="*/ 16 h 122"/>
                        <a:gd name="T2" fmla="*/ 31 w 144"/>
                        <a:gd name="T3" fmla="*/ 12 h 122"/>
                        <a:gd name="T4" fmla="*/ 42 w 144"/>
                        <a:gd name="T5" fmla="*/ 7 h 122"/>
                        <a:gd name="T6" fmla="*/ 56 w 144"/>
                        <a:gd name="T7" fmla="*/ 3 h 122"/>
                        <a:gd name="T8" fmla="*/ 67 w 144"/>
                        <a:gd name="T9" fmla="*/ 1 h 122"/>
                        <a:gd name="T10" fmla="*/ 79 w 144"/>
                        <a:gd name="T11" fmla="*/ 0 h 122"/>
                        <a:gd name="T12" fmla="*/ 97 w 144"/>
                        <a:gd name="T13" fmla="*/ 3 h 122"/>
                        <a:gd name="T14" fmla="*/ 114 w 144"/>
                        <a:gd name="T15" fmla="*/ 7 h 122"/>
                        <a:gd name="T16" fmla="*/ 128 w 144"/>
                        <a:gd name="T17" fmla="*/ 16 h 122"/>
                        <a:gd name="T18" fmla="*/ 144 w 144"/>
                        <a:gd name="T19" fmla="*/ 24 h 122"/>
                        <a:gd name="T20" fmla="*/ 144 w 144"/>
                        <a:gd name="T21" fmla="*/ 122 h 122"/>
                        <a:gd name="T22" fmla="*/ 128 w 144"/>
                        <a:gd name="T23" fmla="*/ 112 h 122"/>
                        <a:gd name="T24" fmla="*/ 114 w 144"/>
                        <a:gd name="T25" fmla="*/ 103 h 122"/>
                        <a:gd name="T26" fmla="*/ 97 w 144"/>
                        <a:gd name="T27" fmla="*/ 99 h 122"/>
                        <a:gd name="T28" fmla="*/ 79 w 144"/>
                        <a:gd name="T29" fmla="*/ 98 h 122"/>
                        <a:gd name="T30" fmla="*/ 67 w 144"/>
                        <a:gd name="T31" fmla="*/ 98 h 122"/>
                        <a:gd name="T32" fmla="*/ 56 w 144"/>
                        <a:gd name="T33" fmla="*/ 99 h 122"/>
                        <a:gd name="T34" fmla="*/ 42 w 144"/>
                        <a:gd name="T35" fmla="*/ 103 h 122"/>
                        <a:gd name="T36" fmla="*/ 17 w 144"/>
                        <a:gd name="T37" fmla="*/ 114 h 122"/>
                        <a:gd name="T38" fmla="*/ 0 w 144"/>
                        <a:gd name="T39" fmla="*/ 120 h 122"/>
                        <a:gd name="T40" fmla="*/ 0 w 144"/>
                        <a:gd name="T41" fmla="*/ 27 h 122"/>
                        <a:gd name="T42" fmla="*/ 17 w 144"/>
                        <a:gd name="T43" fmla="*/ 1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2">
                          <a:moveTo>
                            <a:pt x="17" y="16"/>
                          </a:moveTo>
                          <a:lnTo>
                            <a:pt x="31" y="12"/>
                          </a:lnTo>
                          <a:lnTo>
                            <a:pt x="42" y="7"/>
                          </a:lnTo>
                          <a:lnTo>
                            <a:pt x="56" y="3"/>
                          </a:lnTo>
                          <a:lnTo>
                            <a:pt x="67" y="1"/>
                          </a:lnTo>
                          <a:lnTo>
                            <a:pt x="79" y="0"/>
                          </a:lnTo>
                          <a:lnTo>
                            <a:pt x="97" y="3"/>
                          </a:lnTo>
                          <a:lnTo>
                            <a:pt x="114" y="7"/>
                          </a:lnTo>
                          <a:lnTo>
                            <a:pt x="128" y="16"/>
                          </a:lnTo>
                          <a:lnTo>
                            <a:pt x="144" y="24"/>
                          </a:lnTo>
                          <a:lnTo>
                            <a:pt x="144" y="122"/>
                          </a:lnTo>
                          <a:lnTo>
                            <a:pt x="128" y="112"/>
                          </a:lnTo>
                          <a:lnTo>
                            <a:pt x="114" y="103"/>
                          </a:lnTo>
                          <a:lnTo>
                            <a:pt x="97" y="99"/>
                          </a:lnTo>
                          <a:lnTo>
                            <a:pt x="79" y="98"/>
                          </a:lnTo>
                          <a:lnTo>
                            <a:pt x="67" y="98"/>
                          </a:lnTo>
                          <a:lnTo>
                            <a:pt x="56" y="99"/>
                          </a:lnTo>
                          <a:lnTo>
                            <a:pt x="42" y="103"/>
                          </a:lnTo>
                          <a:lnTo>
                            <a:pt x="17" y="114"/>
                          </a:lnTo>
                          <a:lnTo>
                            <a:pt x="0" y="120"/>
                          </a:lnTo>
                          <a:lnTo>
                            <a:pt x="0" y="27"/>
                          </a:lnTo>
                          <a:lnTo>
                            <a:pt x="17" y="16"/>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6" name="Freeform 74">
                      <a:extLst>
                        <a:ext uri="{FF2B5EF4-FFF2-40B4-BE49-F238E27FC236}">
                          <a16:creationId xmlns:a16="http://schemas.microsoft.com/office/drawing/2014/main" id="{C7DAA1C7-5F79-4947-88E2-482A70384D36}"/>
                        </a:ext>
                      </a:extLst>
                    </p:cNvPr>
                    <p:cNvSpPr>
                      <a:spLocks/>
                    </p:cNvSpPr>
                    <p:nvPr/>
                  </p:nvSpPr>
                  <p:spPr bwMode="auto">
                    <a:xfrm>
                      <a:off x="4853" y="3106"/>
                      <a:ext cx="21" cy="18"/>
                    </a:xfrm>
                    <a:custGeom>
                      <a:avLst/>
                      <a:gdLst>
                        <a:gd name="T0" fmla="*/ 17 w 144"/>
                        <a:gd name="T1" fmla="*/ 16 h 123"/>
                        <a:gd name="T2" fmla="*/ 31 w 144"/>
                        <a:gd name="T3" fmla="*/ 11 h 123"/>
                        <a:gd name="T4" fmla="*/ 42 w 144"/>
                        <a:gd name="T5" fmla="*/ 5 h 123"/>
                        <a:gd name="T6" fmla="*/ 56 w 144"/>
                        <a:gd name="T7" fmla="*/ 3 h 123"/>
                        <a:gd name="T8" fmla="*/ 67 w 144"/>
                        <a:gd name="T9" fmla="*/ 0 h 123"/>
                        <a:gd name="T10" fmla="*/ 79 w 144"/>
                        <a:gd name="T11" fmla="*/ 0 h 123"/>
                        <a:gd name="T12" fmla="*/ 97 w 144"/>
                        <a:gd name="T13" fmla="*/ 3 h 123"/>
                        <a:gd name="T14" fmla="*/ 114 w 144"/>
                        <a:gd name="T15" fmla="*/ 7 h 123"/>
                        <a:gd name="T16" fmla="*/ 128 w 144"/>
                        <a:gd name="T17" fmla="*/ 16 h 123"/>
                        <a:gd name="T18" fmla="*/ 144 w 144"/>
                        <a:gd name="T19" fmla="*/ 24 h 123"/>
                        <a:gd name="T20" fmla="*/ 144 w 144"/>
                        <a:gd name="T21" fmla="*/ 123 h 123"/>
                        <a:gd name="T22" fmla="*/ 128 w 144"/>
                        <a:gd name="T23" fmla="*/ 112 h 123"/>
                        <a:gd name="T24" fmla="*/ 114 w 144"/>
                        <a:gd name="T25" fmla="*/ 106 h 123"/>
                        <a:gd name="T26" fmla="*/ 97 w 144"/>
                        <a:gd name="T27" fmla="*/ 100 h 123"/>
                        <a:gd name="T28" fmla="*/ 79 w 144"/>
                        <a:gd name="T29" fmla="*/ 99 h 123"/>
                        <a:gd name="T30" fmla="*/ 67 w 144"/>
                        <a:gd name="T31" fmla="*/ 99 h 123"/>
                        <a:gd name="T32" fmla="*/ 56 w 144"/>
                        <a:gd name="T33" fmla="*/ 100 h 123"/>
                        <a:gd name="T34" fmla="*/ 42 w 144"/>
                        <a:gd name="T35" fmla="*/ 106 h 123"/>
                        <a:gd name="T36" fmla="*/ 17 w 144"/>
                        <a:gd name="T37" fmla="*/ 114 h 123"/>
                        <a:gd name="T38" fmla="*/ 0 w 144"/>
                        <a:gd name="T39" fmla="*/ 119 h 123"/>
                        <a:gd name="T40" fmla="*/ 0 w 144"/>
                        <a:gd name="T41" fmla="*/ 26 h 123"/>
                        <a:gd name="T42" fmla="*/ 17 w 144"/>
                        <a:gd name="T43"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3">
                          <a:moveTo>
                            <a:pt x="17" y="16"/>
                          </a:moveTo>
                          <a:lnTo>
                            <a:pt x="31" y="11"/>
                          </a:lnTo>
                          <a:lnTo>
                            <a:pt x="42" y="5"/>
                          </a:lnTo>
                          <a:lnTo>
                            <a:pt x="56" y="3"/>
                          </a:lnTo>
                          <a:lnTo>
                            <a:pt x="67" y="0"/>
                          </a:lnTo>
                          <a:lnTo>
                            <a:pt x="79" y="0"/>
                          </a:lnTo>
                          <a:lnTo>
                            <a:pt x="97" y="3"/>
                          </a:lnTo>
                          <a:lnTo>
                            <a:pt x="114" y="7"/>
                          </a:lnTo>
                          <a:lnTo>
                            <a:pt x="128" y="16"/>
                          </a:lnTo>
                          <a:lnTo>
                            <a:pt x="144" y="24"/>
                          </a:lnTo>
                          <a:lnTo>
                            <a:pt x="144" y="123"/>
                          </a:lnTo>
                          <a:lnTo>
                            <a:pt x="128" y="112"/>
                          </a:lnTo>
                          <a:lnTo>
                            <a:pt x="114" y="106"/>
                          </a:lnTo>
                          <a:lnTo>
                            <a:pt x="97" y="100"/>
                          </a:lnTo>
                          <a:lnTo>
                            <a:pt x="79" y="99"/>
                          </a:lnTo>
                          <a:lnTo>
                            <a:pt x="67" y="99"/>
                          </a:lnTo>
                          <a:lnTo>
                            <a:pt x="56" y="100"/>
                          </a:lnTo>
                          <a:lnTo>
                            <a:pt x="42" y="106"/>
                          </a:lnTo>
                          <a:lnTo>
                            <a:pt x="17" y="114"/>
                          </a:lnTo>
                          <a:lnTo>
                            <a:pt x="0" y="119"/>
                          </a:lnTo>
                          <a:lnTo>
                            <a:pt x="0" y="26"/>
                          </a:lnTo>
                          <a:lnTo>
                            <a:pt x="17" y="16"/>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7" name="Freeform 75">
                      <a:extLst>
                        <a:ext uri="{FF2B5EF4-FFF2-40B4-BE49-F238E27FC236}">
                          <a16:creationId xmlns:a16="http://schemas.microsoft.com/office/drawing/2014/main" id="{3CC958A5-8629-6440-907F-0433CD4E1E4C}"/>
                        </a:ext>
                      </a:extLst>
                    </p:cNvPr>
                    <p:cNvSpPr>
                      <a:spLocks/>
                    </p:cNvSpPr>
                    <p:nvPr/>
                  </p:nvSpPr>
                  <p:spPr bwMode="auto">
                    <a:xfrm>
                      <a:off x="4853" y="3134"/>
                      <a:ext cx="21" cy="18"/>
                    </a:xfrm>
                    <a:custGeom>
                      <a:avLst/>
                      <a:gdLst>
                        <a:gd name="T0" fmla="*/ 17 w 144"/>
                        <a:gd name="T1" fmla="*/ 17 h 125"/>
                        <a:gd name="T2" fmla="*/ 31 w 144"/>
                        <a:gd name="T3" fmla="*/ 11 h 125"/>
                        <a:gd name="T4" fmla="*/ 42 w 144"/>
                        <a:gd name="T5" fmla="*/ 7 h 125"/>
                        <a:gd name="T6" fmla="*/ 56 w 144"/>
                        <a:gd name="T7" fmla="*/ 4 h 125"/>
                        <a:gd name="T8" fmla="*/ 67 w 144"/>
                        <a:gd name="T9" fmla="*/ 2 h 125"/>
                        <a:gd name="T10" fmla="*/ 79 w 144"/>
                        <a:gd name="T11" fmla="*/ 0 h 125"/>
                        <a:gd name="T12" fmla="*/ 97 w 144"/>
                        <a:gd name="T13" fmla="*/ 2 h 125"/>
                        <a:gd name="T14" fmla="*/ 114 w 144"/>
                        <a:gd name="T15" fmla="*/ 7 h 125"/>
                        <a:gd name="T16" fmla="*/ 128 w 144"/>
                        <a:gd name="T17" fmla="*/ 16 h 125"/>
                        <a:gd name="T18" fmla="*/ 144 w 144"/>
                        <a:gd name="T19" fmla="*/ 26 h 125"/>
                        <a:gd name="T20" fmla="*/ 144 w 144"/>
                        <a:gd name="T21" fmla="*/ 125 h 125"/>
                        <a:gd name="T22" fmla="*/ 128 w 144"/>
                        <a:gd name="T23" fmla="*/ 114 h 125"/>
                        <a:gd name="T24" fmla="*/ 114 w 144"/>
                        <a:gd name="T25" fmla="*/ 105 h 125"/>
                        <a:gd name="T26" fmla="*/ 97 w 144"/>
                        <a:gd name="T27" fmla="*/ 102 h 125"/>
                        <a:gd name="T28" fmla="*/ 79 w 144"/>
                        <a:gd name="T29" fmla="*/ 98 h 125"/>
                        <a:gd name="T30" fmla="*/ 67 w 144"/>
                        <a:gd name="T31" fmla="*/ 99 h 125"/>
                        <a:gd name="T32" fmla="*/ 56 w 144"/>
                        <a:gd name="T33" fmla="*/ 102 h 125"/>
                        <a:gd name="T34" fmla="*/ 42 w 144"/>
                        <a:gd name="T35" fmla="*/ 105 h 125"/>
                        <a:gd name="T36" fmla="*/ 17 w 144"/>
                        <a:gd name="T37" fmla="*/ 116 h 125"/>
                        <a:gd name="T38" fmla="*/ 0 w 144"/>
                        <a:gd name="T39" fmla="*/ 120 h 125"/>
                        <a:gd name="T40" fmla="*/ 0 w 144"/>
                        <a:gd name="T41" fmla="*/ 26 h 125"/>
                        <a:gd name="T42" fmla="*/ 17 w 144"/>
                        <a:gd name="T43"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5">
                          <a:moveTo>
                            <a:pt x="17" y="17"/>
                          </a:moveTo>
                          <a:lnTo>
                            <a:pt x="31" y="11"/>
                          </a:lnTo>
                          <a:lnTo>
                            <a:pt x="42" y="7"/>
                          </a:lnTo>
                          <a:lnTo>
                            <a:pt x="56" y="4"/>
                          </a:lnTo>
                          <a:lnTo>
                            <a:pt x="67" y="2"/>
                          </a:lnTo>
                          <a:lnTo>
                            <a:pt x="79" y="0"/>
                          </a:lnTo>
                          <a:lnTo>
                            <a:pt x="97" y="2"/>
                          </a:lnTo>
                          <a:lnTo>
                            <a:pt x="114" y="7"/>
                          </a:lnTo>
                          <a:lnTo>
                            <a:pt x="128" y="16"/>
                          </a:lnTo>
                          <a:lnTo>
                            <a:pt x="144" y="26"/>
                          </a:lnTo>
                          <a:lnTo>
                            <a:pt x="144" y="125"/>
                          </a:lnTo>
                          <a:lnTo>
                            <a:pt x="128" y="114"/>
                          </a:lnTo>
                          <a:lnTo>
                            <a:pt x="114" y="105"/>
                          </a:lnTo>
                          <a:lnTo>
                            <a:pt x="97" y="102"/>
                          </a:lnTo>
                          <a:lnTo>
                            <a:pt x="79" y="98"/>
                          </a:lnTo>
                          <a:lnTo>
                            <a:pt x="67" y="99"/>
                          </a:lnTo>
                          <a:lnTo>
                            <a:pt x="56" y="102"/>
                          </a:lnTo>
                          <a:lnTo>
                            <a:pt x="42" y="105"/>
                          </a:lnTo>
                          <a:lnTo>
                            <a:pt x="17" y="116"/>
                          </a:lnTo>
                          <a:lnTo>
                            <a:pt x="0" y="120"/>
                          </a:lnTo>
                          <a:lnTo>
                            <a:pt x="0" y="26"/>
                          </a:lnTo>
                          <a:lnTo>
                            <a:pt x="17" y="1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8" name="Freeform 76">
                      <a:extLst>
                        <a:ext uri="{FF2B5EF4-FFF2-40B4-BE49-F238E27FC236}">
                          <a16:creationId xmlns:a16="http://schemas.microsoft.com/office/drawing/2014/main" id="{3A674E82-6C67-9148-8EE4-3349C9060543}"/>
                        </a:ext>
                      </a:extLst>
                    </p:cNvPr>
                    <p:cNvSpPr>
                      <a:spLocks/>
                    </p:cNvSpPr>
                    <p:nvPr/>
                  </p:nvSpPr>
                  <p:spPr bwMode="auto">
                    <a:xfrm>
                      <a:off x="4853" y="3163"/>
                      <a:ext cx="21" cy="17"/>
                    </a:xfrm>
                    <a:custGeom>
                      <a:avLst/>
                      <a:gdLst>
                        <a:gd name="T0" fmla="*/ 17 w 144"/>
                        <a:gd name="T1" fmla="*/ 18 h 123"/>
                        <a:gd name="T2" fmla="*/ 31 w 144"/>
                        <a:gd name="T3" fmla="*/ 12 h 123"/>
                        <a:gd name="T4" fmla="*/ 42 w 144"/>
                        <a:gd name="T5" fmla="*/ 7 h 123"/>
                        <a:gd name="T6" fmla="*/ 56 w 144"/>
                        <a:gd name="T7" fmla="*/ 5 h 123"/>
                        <a:gd name="T8" fmla="*/ 67 w 144"/>
                        <a:gd name="T9" fmla="*/ 4 h 123"/>
                        <a:gd name="T10" fmla="*/ 79 w 144"/>
                        <a:gd name="T11" fmla="*/ 0 h 123"/>
                        <a:gd name="T12" fmla="*/ 97 w 144"/>
                        <a:gd name="T13" fmla="*/ 5 h 123"/>
                        <a:gd name="T14" fmla="*/ 114 w 144"/>
                        <a:gd name="T15" fmla="*/ 7 h 123"/>
                        <a:gd name="T16" fmla="*/ 128 w 144"/>
                        <a:gd name="T17" fmla="*/ 16 h 123"/>
                        <a:gd name="T18" fmla="*/ 144 w 144"/>
                        <a:gd name="T19" fmla="*/ 27 h 123"/>
                        <a:gd name="T20" fmla="*/ 144 w 144"/>
                        <a:gd name="T21" fmla="*/ 123 h 123"/>
                        <a:gd name="T22" fmla="*/ 128 w 144"/>
                        <a:gd name="T23" fmla="*/ 114 h 123"/>
                        <a:gd name="T24" fmla="*/ 114 w 144"/>
                        <a:gd name="T25" fmla="*/ 106 h 123"/>
                        <a:gd name="T26" fmla="*/ 97 w 144"/>
                        <a:gd name="T27" fmla="*/ 100 h 123"/>
                        <a:gd name="T28" fmla="*/ 79 w 144"/>
                        <a:gd name="T29" fmla="*/ 99 h 123"/>
                        <a:gd name="T30" fmla="*/ 67 w 144"/>
                        <a:gd name="T31" fmla="*/ 100 h 123"/>
                        <a:gd name="T32" fmla="*/ 56 w 144"/>
                        <a:gd name="T33" fmla="*/ 101 h 123"/>
                        <a:gd name="T34" fmla="*/ 42 w 144"/>
                        <a:gd name="T35" fmla="*/ 106 h 123"/>
                        <a:gd name="T36" fmla="*/ 17 w 144"/>
                        <a:gd name="T37" fmla="*/ 114 h 123"/>
                        <a:gd name="T38" fmla="*/ 0 w 144"/>
                        <a:gd name="T39" fmla="*/ 122 h 123"/>
                        <a:gd name="T40" fmla="*/ 0 w 144"/>
                        <a:gd name="T41" fmla="*/ 27 h 123"/>
                        <a:gd name="T42" fmla="*/ 17 w 144"/>
                        <a:gd name="T43"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3">
                          <a:moveTo>
                            <a:pt x="17" y="18"/>
                          </a:moveTo>
                          <a:lnTo>
                            <a:pt x="31" y="12"/>
                          </a:lnTo>
                          <a:lnTo>
                            <a:pt x="42" y="7"/>
                          </a:lnTo>
                          <a:lnTo>
                            <a:pt x="56" y="5"/>
                          </a:lnTo>
                          <a:lnTo>
                            <a:pt x="67" y="4"/>
                          </a:lnTo>
                          <a:lnTo>
                            <a:pt x="79" y="0"/>
                          </a:lnTo>
                          <a:lnTo>
                            <a:pt x="97" y="5"/>
                          </a:lnTo>
                          <a:lnTo>
                            <a:pt x="114" y="7"/>
                          </a:lnTo>
                          <a:lnTo>
                            <a:pt x="128" y="16"/>
                          </a:lnTo>
                          <a:lnTo>
                            <a:pt x="144" y="27"/>
                          </a:lnTo>
                          <a:lnTo>
                            <a:pt x="144" y="123"/>
                          </a:lnTo>
                          <a:lnTo>
                            <a:pt x="128" y="114"/>
                          </a:lnTo>
                          <a:lnTo>
                            <a:pt x="114" y="106"/>
                          </a:lnTo>
                          <a:lnTo>
                            <a:pt x="97" y="100"/>
                          </a:lnTo>
                          <a:lnTo>
                            <a:pt x="79" y="99"/>
                          </a:lnTo>
                          <a:lnTo>
                            <a:pt x="67" y="100"/>
                          </a:lnTo>
                          <a:lnTo>
                            <a:pt x="56" y="101"/>
                          </a:lnTo>
                          <a:lnTo>
                            <a:pt x="42" y="106"/>
                          </a:lnTo>
                          <a:lnTo>
                            <a:pt x="17" y="114"/>
                          </a:lnTo>
                          <a:lnTo>
                            <a:pt x="0" y="122"/>
                          </a:lnTo>
                          <a:lnTo>
                            <a:pt x="0" y="27"/>
                          </a:lnTo>
                          <a:lnTo>
                            <a:pt x="17" y="1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69" name="Freeform 77">
                      <a:extLst>
                        <a:ext uri="{FF2B5EF4-FFF2-40B4-BE49-F238E27FC236}">
                          <a16:creationId xmlns:a16="http://schemas.microsoft.com/office/drawing/2014/main" id="{FBD7B983-7295-9D49-AC5C-89B731A9371C}"/>
                        </a:ext>
                      </a:extLst>
                    </p:cNvPr>
                    <p:cNvSpPr>
                      <a:spLocks/>
                    </p:cNvSpPr>
                    <p:nvPr/>
                  </p:nvSpPr>
                  <p:spPr bwMode="auto">
                    <a:xfrm>
                      <a:off x="4853" y="3191"/>
                      <a:ext cx="21" cy="18"/>
                    </a:xfrm>
                    <a:custGeom>
                      <a:avLst/>
                      <a:gdLst>
                        <a:gd name="T0" fmla="*/ 17 w 144"/>
                        <a:gd name="T1" fmla="*/ 17 h 124"/>
                        <a:gd name="T2" fmla="*/ 31 w 144"/>
                        <a:gd name="T3" fmla="*/ 11 h 124"/>
                        <a:gd name="T4" fmla="*/ 42 w 144"/>
                        <a:gd name="T5" fmla="*/ 6 h 124"/>
                        <a:gd name="T6" fmla="*/ 56 w 144"/>
                        <a:gd name="T7" fmla="*/ 1 h 124"/>
                        <a:gd name="T8" fmla="*/ 67 w 144"/>
                        <a:gd name="T9" fmla="*/ 0 h 124"/>
                        <a:gd name="T10" fmla="*/ 79 w 144"/>
                        <a:gd name="T11" fmla="*/ 0 h 124"/>
                        <a:gd name="T12" fmla="*/ 97 w 144"/>
                        <a:gd name="T13" fmla="*/ 1 h 124"/>
                        <a:gd name="T14" fmla="*/ 114 w 144"/>
                        <a:gd name="T15" fmla="*/ 6 h 124"/>
                        <a:gd name="T16" fmla="*/ 128 w 144"/>
                        <a:gd name="T17" fmla="*/ 13 h 124"/>
                        <a:gd name="T18" fmla="*/ 144 w 144"/>
                        <a:gd name="T19" fmla="*/ 25 h 124"/>
                        <a:gd name="T20" fmla="*/ 144 w 144"/>
                        <a:gd name="T21" fmla="*/ 124 h 124"/>
                        <a:gd name="T22" fmla="*/ 128 w 144"/>
                        <a:gd name="T23" fmla="*/ 112 h 124"/>
                        <a:gd name="T24" fmla="*/ 114 w 144"/>
                        <a:gd name="T25" fmla="*/ 105 h 124"/>
                        <a:gd name="T26" fmla="*/ 97 w 144"/>
                        <a:gd name="T27" fmla="*/ 100 h 124"/>
                        <a:gd name="T28" fmla="*/ 79 w 144"/>
                        <a:gd name="T29" fmla="*/ 97 h 124"/>
                        <a:gd name="T30" fmla="*/ 67 w 144"/>
                        <a:gd name="T31" fmla="*/ 99 h 124"/>
                        <a:gd name="T32" fmla="*/ 56 w 144"/>
                        <a:gd name="T33" fmla="*/ 100 h 124"/>
                        <a:gd name="T34" fmla="*/ 42 w 144"/>
                        <a:gd name="T35" fmla="*/ 103 h 124"/>
                        <a:gd name="T36" fmla="*/ 17 w 144"/>
                        <a:gd name="T37" fmla="*/ 113 h 124"/>
                        <a:gd name="T38" fmla="*/ 0 w 144"/>
                        <a:gd name="T39" fmla="*/ 120 h 124"/>
                        <a:gd name="T40" fmla="*/ 0 w 144"/>
                        <a:gd name="T41" fmla="*/ 25 h 124"/>
                        <a:gd name="T42" fmla="*/ 17 w 144"/>
                        <a:gd name="T43" fmla="*/ 1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4">
                          <a:moveTo>
                            <a:pt x="17" y="17"/>
                          </a:moveTo>
                          <a:lnTo>
                            <a:pt x="31" y="11"/>
                          </a:lnTo>
                          <a:lnTo>
                            <a:pt x="42" y="6"/>
                          </a:lnTo>
                          <a:lnTo>
                            <a:pt x="56" y="1"/>
                          </a:lnTo>
                          <a:lnTo>
                            <a:pt x="67" y="0"/>
                          </a:lnTo>
                          <a:lnTo>
                            <a:pt x="79" y="0"/>
                          </a:lnTo>
                          <a:lnTo>
                            <a:pt x="97" y="1"/>
                          </a:lnTo>
                          <a:lnTo>
                            <a:pt x="114" y="6"/>
                          </a:lnTo>
                          <a:lnTo>
                            <a:pt x="128" y="13"/>
                          </a:lnTo>
                          <a:lnTo>
                            <a:pt x="144" y="25"/>
                          </a:lnTo>
                          <a:lnTo>
                            <a:pt x="144" y="124"/>
                          </a:lnTo>
                          <a:lnTo>
                            <a:pt x="128" y="112"/>
                          </a:lnTo>
                          <a:lnTo>
                            <a:pt x="114" y="105"/>
                          </a:lnTo>
                          <a:lnTo>
                            <a:pt x="97" y="100"/>
                          </a:lnTo>
                          <a:lnTo>
                            <a:pt x="79" y="97"/>
                          </a:lnTo>
                          <a:lnTo>
                            <a:pt x="67" y="99"/>
                          </a:lnTo>
                          <a:lnTo>
                            <a:pt x="56" y="100"/>
                          </a:lnTo>
                          <a:lnTo>
                            <a:pt x="42" y="103"/>
                          </a:lnTo>
                          <a:lnTo>
                            <a:pt x="17" y="113"/>
                          </a:lnTo>
                          <a:lnTo>
                            <a:pt x="0" y="120"/>
                          </a:lnTo>
                          <a:lnTo>
                            <a:pt x="0" y="25"/>
                          </a:lnTo>
                          <a:lnTo>
                            <a:pt x="17" y="1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0" name="Freeform 78">
                      <a:extLst>
                        <a:ext uri="{FF2B5EF4-FFF2-40B4-BE49-F238E27FC236}">
                          <a16:creationId xmlns:a16="http://schemas.microsoft.com/office/drawing/2014/main" id="{EBBE99AB-EECC-D145-B4EA-6C3E76FC693B}"/>
                        </a:ext>
                      </a:extLst>
                    </p:cNvPr>
                    <p:cNvSpPr>
                      <a:spLocks/>
                    </p:cNvSpPr>
                    <p:nvPr/>
                  </p:nvSpPr>
                  <p:spPr bwMode="auto">
                    <a:xfrm>
                      <a:off x="4853" y="3219"/>
                      <a:ext cx="21" cy="18"/>
                    </a:xfrm>
                    <a:custGeom>
                      <a:avLst/>
                      <a:gdLst>
                        <a:gd name="T0" fmla="*/ 17 w 144"/>
                        <a:gd name="T1" fmla="*/ 17 h 123"/>
                        <a:gd name="T2" fmla="*/ 31 w 144"/>
                        <a:gd name="T3" fmla="*/ 10 h 123"/>
                        <a:gd name="T4" fmla="*/ 42 w 144"/>
                        <a:gd name="T5" fmla="*/ 7 h 123"/>
                        <a:gd name="T6" fmla="*/ 56 w 144"/>
                        <a:gd name="T7" fmla="*/ 3 h 123"/>
                        <a:gd name="T8" fmla="*/ 67 w 144"/>
                        <a:gd name="T9" fmla="*/ 1 h 123"/>
                        <a:gd name="T10" fmla="*/ 79 w 144"/>
                        <a:gd name="T11" fmla="*/ 0 h 123"/>
                        <a:gd name="T12" fmla="*/ 97 w 144"/>
                        <a:gd name="T13" fmla="*/ 3 h 123"/>
                        <a:gd name="T14" fmla="*/ 114 w 144"/>
                        <a:gd name="T15" fmla="*/ 7 h 123"/>
                        <a:gd name="T16" fmla="*/ 128 w 144"/>
                        <a:gd name="T17" fmla="*/ 15 h 123"/>
                        <a:gd name="T18" fmla="*/ 144 w 144"/>
                        <a:gd name="T19" fmla="*/ 24 h 123"/>
                        <a:gd name="T20" fmla="*/ 144 w 144"/>
                        <a:gd name="T21" fmla="*/ 123 h 123"/>
                        <a:gd name="T22" fmla="*/ 128 w 144"/>
                        <a:gd name="T23" fmla="*/ 114 h 123"/>
                        <a:gd name="T24" fmla="*/ 114 w 144"/>
                        <a:gd name="T25" fmla="*/ 105 h 123"/>
                        <a:gd name="T26" fmla="*/ 97 w 144"/>
                        <a:gd name="T27" fmla="*/ 100 h 123"/>
                        <a:gd name="T28" fmla="*/ 79 w 144"/>
                        <a:gd name="T29" fmla="*/ 99 h 123"/>
                        <a:gd name="T30" fmla="*/ 67 w 144"/>
                        <a:gd name="T31" fmla="*/ 99 h 123"/>
                        <a:gd name="T32" fmla="*/ 56 w 144"/>
                        <a:gd name="T33" fmla="*/ 101 h 123"/>
                        <a:gd name="T34" fmla="*/ 42 w 144"/>
                        <a:gd name="T35" fmla="*/ 105 h 123"/>
                        <a:gd name="T36" fmla="*/ 17 w 144"/>
                        <a:gd name="T37" fmla="*/ 116 h 123"/>
                        <a:gd name="T38" fmla="*/ 0 w 144"/>
                        <a:gd name="T39" fmla="*/ 120 h 123"/>
                        <a:gd name="T40" fmla="*/ 0 w 144"/>
                        <a:gd name="T41" fmla="*/ 27 h 123"/>
                        <a:gd name="T42" fmla="*/ 17 w 144"/>
                        <a:gd name="T43"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3">
                          <a:moveTo>
                            <a:pt x="17" y="17"/>
                          </a:moveTo>
                          <a:lnTo>
                            <a:pt x="31" y="10"/>
                          </a:lnTo>
                          <a:lnTo>
                            <a:pt x="42" y="7"/>
                          </a:lnTo>
                          <a:lnTo>
                            <a:pt x="56" y="3"/>
                          </a:lnTo>
                          <a:lnTo>
                            <a:pt x="67" y="1"/>
                          </a:lnTo>
                          <a:lnTo>
                            <a:pt x="79" y="0"/>
                          </a:lnTo>
                          <a:lnTo>
                            <a:pt x="97" y="3"/>
                          </a:lnTo>
                          <a:lnTo>
                            <a:pt x="114" y="7"/>
                          </a:lnTo>
                          <a:lnTo>
                            <a:pt x="128" y="15"/>
                          </a:lnTo>
                          <a:lnTo>
                            <a:pt x="144" y="24"/>
                          </a:lnTo>
                          <a:lnTo>
                            <a:pt x="144" y="123"/>
                          </a:lnTo>
                          <a:lnTo>
                            <a:pt x="128" y="114"/>
                          </a:lnTo>
                          <a:lnTo>
                            <a:pt x="114" y="105"/>
                          </a:lnTo>
                          <a:lnTo>
                            <a:pt x="97" y="100"/>
                          </a:lnTo>
                          <a:lnTo>
                            <a:pt x="79" y="99"/>
                          </a:lnTo>
                          <a:lnTo>
                            <a:pt x="67" y="99"/>
                          </a:lnTo>
                          <a:lnTo>
                            <a:pt x="56" y="101"/>
                          </a:lnTo>
                          <a:lnTo>
                            <a:pt x="42" y="105"/>
                          </a:lnTo>
                          <a:lnTo>
                            <a:pt x="17" y="116"/>
                          </a:lnTo>
                          <a:lnTo>
                            <a:pt x="0" y="120"/>
                          </a:lnTo>
                          <a:lnTo>
                            <a:pt x="0" y="27"/>
                          </a:lnTo>
                          <a:lnTo>
                            <a:pt x="17" y="1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1" name="Freeform 79">
                      <a:extLst>
                        <a:ext uri="{FF2B5EF4-FFF2-40B4-BE49-F238E27FC236}">
                          <a16:creationId xmlns:a16="http://schemas.microsoft.com/office/drawing/2014/main" id="{2AEF38D8-4E12-D348-82E3-C33B5358F6C3}"/>
                        </a:ext>
                      </a:extLst>
                    </p:cNvPr>
                    <p:cNvSpPr>
                      <a:spLocks/>
                    </p:cNvSpPr>
                    <p:nvPr/>
                  </p:nvSpPr>
                  <p:spPr bwMode="auto">
                    <a:xfrm>
                      <a:off x="4853" y="3248"/>
                      <a:ext cx="21" cy="17"/>
                    </a:xfrm>
                    <a:custGeom>
                      <a:avLst/>
                      <a:gdLst>
                        <a:gd name="T0" fmla="*/ 17 w 144"/>
                        <a:gd name="T1" fmla="*/ 16 h 122"/>
                        <a:gd name="T2" fmla="*/ 31 w 144"/>
                        <a:gd name="T3" fmla="*/ 10 h 122"/>
                        <a:gd name="T4" fmla="*/ 42 w 144"/>
                        <a:gd name="T5" fmla="*/ 6 h 122"/>
                        <a:gd name="T6" fmla="*/ 56 w 144"/>
                        <a:gd name="T7" fmla="*/ 4 h 122"/>
                        <a:gd name="T8" fmla="*/ 67 w 144"/>
                        <a:gd name="T9" fmla="*/ 1 h 122"/>
                        <a:gd name="T10" fmla="*/ 79 w 144"/>
                        <a:gd name="T11" fmla="*/ 0 h 122"/>
                        <a:gd name="T12" fmla="*/ 97 w 144"/>
                        <a:gd name="T13" fmla="*/ 3 h 122"/>
                        <a:gd name="T14" fmla="*/ 114 w 144"/>
                        <a:gd name="T15" fmla="*/ 6 h 122"/>
                        <a:gd name="T16" fmla="*/ 128 w 144"/>
                        <a:gd name="T17" fmla="*/ 16 h 122"/>
                        <a:gd name="T18" fmla="*/ 144 w 144"/>
                        <a:gd name="T19" fmla="*/ 26 h 122"/>
                        <a:gd name="T20" fmla="*/ 144 w 144"/>
                        <a:gd name="T21" fmla="*/ 122 h 122"/>
                        <a:gd name="T22" fmla="*/ 128 w 144"/>
                        <a:gd name="T23" fmla="*/ 110 h 122"/>
                        <a:gd name="T24" fmla="*/ 114 w 144"/>
                        <a:gd name="T25" fmla="*/ 103 h 122"/>
                        <a:gd name="T26" fmla="*/ 97 w 144"/>
                        <a:gd name="T27" fmla="*/ 100 h 122"/>
                        <a:gd name="T28" fmla="*/ 79 w 144"/>
                        <a:gd name="T29" fmla="*/ 96 h 122"/>
                        <a:gd name="T30" fmla="*/ 67 w 144"/>
                        <a:gd name="T31" fmla="*/ 99 h 122"/>
                        <a:gd name="T32" fmla="*/ 56 w 144"/>
                        <a:gd name="T33" fmla="*/ 100 h 122"/>
                        <a:gd name="T34" fmla="*/ 42 w 144"/>
                        <a:gd name="T35" fmla="*/ 103 h 122"/>
                        <a:gd name="T36" fmla="*/ 17 w 144"/>
                        <a:gd name="T37" fmla="*/ 114 h 122"/>
                        <a:gd name="T38" fmla="*/ 0 w 144"/>
                        <a:gd name="T39" fmla="*/ 120 h 122"/>
                        <a:gd name="T40" fmla="*/ 0 w 144"/>
                        <a:gd name="T41" fmla="*/ 26 h 122"/>
                        <a:gd name="T42" fmla="*/ 17 w 144"/>
                        <a:gd name="T43" fmla="*/ 1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2">
                          <a:moveTo>
                            <a:pt x="17" y="16"/>
                          </a:moveTo>
                          <a:lnTo>
                            <a:pt x="31" y="10"/>
                          </a:lnTo>
                          <a:lnTo>
                            <a:pt x="42" y="6"/>
                          </a:lnTo>
                          <a:lnTo>
                            <a:pt x="56" y="4"/>
                          </a:lnTo>
                          <a:lnTo>
                            <a:pt x="67" y="1"/>
                          </a:lnTo>
                          <a:lnTo>
                            <a:pt x="79" y="0"/>
                          </a:lnTo>
                          <a:lnTo>
                            <a:pt x="97" y="3"/>
                          </a:lnTo>
                          <a:lnTo>
                            <a:pt x="114" y="6"/>
                          </a:lnTo>
                          <a:lnTo>
                            <a:pt x="128" y="16"/>
                          </a:lnTo>
                          <a:lnTo>
                            <a:pt x="144" y="26"/>
                          </a:lnTo>
                          <a:lnTo>
                            <a:pt x="144" y="122"/>
                          </a:lnTo>
                          <a:lnTo>
                            <a:pt x="128" y="110"/>
                          </a:lnTo>
                          <a:lnTo>
                            <a:pt x="114" y="103"/>
                          </a:lnTo>
                          <a:lnTo>
                            <a:pt x="97" y="100"/>
                          </a:lnTo>
                          <a:lnTo>
                            <a:pt x="79" y="96"/>
                          </a:lnTo>
                          <a:lnTo>
                            <a:pt x="67" y="99"/>
                          </a:lnTo>
                          <a:lnTo>
                            <a:pt x="56" y="100"/>
                          </a:lnTo>
                          <a:lnTo>
                            <a:pt x="42" y="103"/>
                          </a:lnTo>
                          <a:lnTo>
                            <a:pt x="17" y="114"/>
                          </a:lnTo>
                          <a:lnTo>
                            <a:pt x="0" y="120"/>
                          </a:lnTo>
                          <a:lnTo>
                            <a:pt x="0" y="26"/>
                          </a:lnTo>
                          <a:lnTo>
                            <a:pt x="17" y="16"/>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2" name="Freeform 80">
                      <a:extLst>
                        <a:ext uri="{FF2B5EF4-FFF2-40B4-BE49-F238E27FC236}">
                          <a16:creationId xmlns:a16="http://schemas.microsoft.com/office/drawing/2014/main" id="{8AF5B387-89CF-F74C-80B0-D5579F647226}"/>
                        </a:ext>
                      </a:extLst>
                    </p:cNvPr>
                    <p:cNvSpPr>
                      <a:spLocks/>
                    </p:cNvSpPr>
                    <p:nvPr/>
                  </p:nvSpPr>
                  <p:spPr bwMode="auto">
                    <a:xfrm>
                      <a:off x="4853" y="3276"/>
                      <a:ext cx="21" cy="18"/>
                    </a:xfrm>
                    <a:custGeom>
                      <a:avLst/>
                      <a:gdLst>
                        <a:gd name="T0" fmla="*/ 17 w 144"/>
                        <a:gd name="T1" fmla="*/ 17 h 125"/>
                        <a:gd name="T2" fmla="*/ 31 w 144"/>
                        <a:gd name="T3" fmla="*/ 12 h 125"/>
                        <a:gd name="T4" fmla="*/ 42 w 144"/>
                        <a:gd name="T5" fmla="*/ 6 h 125"/>
                        <a:gd name="T6" fmla="*/ 56 w 144"/>
                        <a:gd name="T7" fmla="*/ 2 h 125"/>
                        <a:gd name="T8" fmla="*/ 67 w 144"/>
                        <a:gd name="T9" fmla="*/ 2 h 125"/>
                        <a:gd name="T10" fmla="*/ 79 w 144"/>
                        <a:gd name="T11" fmla="*/ 0 h 125"/>
                        <a:gd name="T12" fmla="*/ 97 w 144"/>
                        <a:gd name="T13" fmla="*/ 2 h 125"/>
                        <a:gd name="T14" fmla="*/ 114 w 144"/>
                        <a:gd name="T15" fmla="*/ 7 h 125"/>
                        <a:gd name="T16" fmla="*/ 128 w 144"/>
                        <a:gd name="T17" fmla="*/ 16 h 125"/>
                        <a:gd name="T18" fmla="*/ 144 w 144"/>
                        <a:gd name="T19" fmla="*/ 24 h 125"/>
                        <a:gd name="T20" fmla="*/ 144 w 144"/>
                        <a:gd name="T21" fmla="*/ 125 h 125"/>
                        <a:gd name="T22" fmla="*/ 128 w 144"/>
                        <a:gd name="T23" fmla="*/ 114 h 125"/>
                        <a:gd name="T24" fmla="*/ 114 w 144"/>
                        <a:gd name="T25" fmla="*/ 105 h 125"/>
                        <a:gd name="T26" fmla="*/ 97 w 144"/>
                        <a:gd name="T27" fmla="*/ 102 h 125"/>
                        <a:gd name="T28" fmla="*/ 79 w 144"/>
                        <a:gd name="T29" fmla="*/ 98 h 125"/>
                        <a:gd name="T30" fmla="*/ 67 w 144"/>
                        <a:gd name="T31" fmla="*/ 98 h 125"/>
                        <a:gd name="T32" fmla="*/ 56 w 144"/>
                        <a:gd name="T33" fmla="*/ 103 h 125"/>
                        <a:gd name="T34" fmla="*/ 42 w 144"/>
                        <a:gd name="T35" fmla="*/ 105 h 125"/>
                        <a:gd name="T36" fmla="*/ 17 w 144"/>
                        <a:gd name="T37" fmla="*/ 116 h 125"/>
                        <a:gd name="T38" fmla="*/ 0 w 144"/>
                        <a:gd name="T39" fmla="*/ 120 h 125"/>
                        <a:gd name="T40" fmla="*/ 0 w 144"/>
                        <a:gd name="T41" fmla="*/ 27 h 125"/>
                        <a:gd name="T42" fmla="*/ 17 w 144"/>
                        <a:gd name="T43" fmla="*/ 1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5">
                          <a:moveTo>
                            <a:pt x="17" y="17"/>
                          </a:moveTo>
                          <a:lnTo>
                            <a:pt x="31" y="12"/>
                          </a:lnTo>
                          <a:lnTo>
                            <a:pt x="42" y="6"/>
                          </a:lnTo>
                          <a:lnTo>
                            <a:pt x="56" y="2"/>
                          </a:lnTo>
                          <a:lnTo>
                            <a:pt x="67" y="2"/>
                          </a:lnTo>
                          <a:lnTo>
                            <a:pt x="79" y="0"/>
                          </a:lnTo>
                          <a:lnTo>
                            <a:pt x="97" y="2"/>
                          </a:lnTo>
                          <a:lnTo>
                            <a:pt x="114" y="7"/>
                          </a:lnTo>
                          <a:lnTo>
                            <a:pt x="128" y="16"/>
                          </a:lnTo>
                          <a:lnTo>
                            <a:pt x="144" y="24"/>
                          </a:lnTo>
                          <a:lnTo>
                            <a:pt x="144" y="125"/>
                          </a:lnTo>
                          <a:lnTo>
                            <a:pt x="128" y="114"/>
                          </a:lnTo>
                          <a:lnTo>
                            <a:pt x="114" y="105"/>
                          </a:lnTo>
                          <a:lnTo>
                            <a:pt x="97" y="102"/>
                          </a:lnTo>
                          <a:lnTo>
                            <a:pt x="79" y="98"/>
                          </a:lnTo>
                          <a:lnTo>
                            <a:pt x="67" y="98"/>
                          </a:lnTo>
                          <a:lnTo>
                            <a:pt x="56" y="103"/>
                          </a:lnTo>
                          <a:lnTo>
                            <a:pt x="42" y="105"/>
                          </a:lnTo>
                          <a:lnTo>
                            <a:pt x="17" y="116"/>
                          </a:lnTo>
                          <a:lnTo>
                            <a:pt x="0" y="120"/>
                          </a:lnTo>
                          <a:lnTo>
                            <a:pt x="0" y="27"/>
                          </a:lnTo>
                          <a:lnTo>
                            <a:pt x="17" y="1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3" name="Freeform 81">
                      <a:extLst>
                        <a:ext uri="{FF2B5EF4-FFF2-40B4-BE49-F238E27FC236}">
                          <a16:creationId xmlns:a16="http://schemas.microsoft.com/office/drawing/2014/main" id="{2F72D76F-AD6C-8A46-9603-15588D11B456}"/>
                        </a:ext>
                      </a:extLst>
                    </p:cNvPr>
                    <p:cNvSpPr>
                      <a:spLocks/>
                    </p:cNvSpPr>
                    <p:nvPr/>
                  </p:nvSpPr>
                  <p:spPr bwMode="auto">
                    <a:xfrm>
                      <a:off x="4853" y="3304"/>
                      <a:ext cx="21" cy="18"/>
                    </a:xfrm>
                    <a:custGeom>
                      <a:avLst/>
                      <a:gdLst>
                        <a:gd name="T0" fmla="*/ 17 w 144"/>
                        <a:gd name="T1" fmla="*/ 17 h 121"/>
                        <a:gd name="T2" fmla="*/ 31 w 144"/>
                        <a:gd name="T3" fmla="*/ 11 h 121"/>
                        <a:gd name="T4" fmla="*/ 42 w 144"/>
                        <a:gd name="T5" fmla="*/ 6 h 121"/>
                        <a:gd name="T6" fmla="*/ 56 w 144"/>
                        <a:gd name="T7" fmla="*/ 4 h 121"/>
                        <a:gd name="T8" fmla="*/ 67 w 144"/>
                        <a:gd name="T9" fmla="*/ 0 h 121"/>
                        <a:gd name="T10" fmla="*/ 79 w 144"/>
                        <a:gd name="T11" fmla="*/ 0 h 121"/>
                        <a:gd name="T12" fmla="*/ 97 w 144"/>
                        <a:gd name="T13" fmla="*/ 2 h 121"/>
                        <a:gd name="T14" fmla="*/ 114 w 144"/>
                        <a:gd name="T15" fmla="*/ 6 h 121"/>
                        <a:gd name="T16" fmla="*/ 128 w 144"/>
                        <a:gd name="T17" fmla="*/ 16 h 121"/>
                        <a:gd name="T18" fmla="*/ 144 w 144"/>
                        <a:gd name="T19" fmla="*/ 25 h 121"/>
                        <a:gd name="T20" fmla="*/ 144 w 144"/>
                        <a:gd name="T21" fmla="*/ 121 h 121"/>
                        <a:gd name="T22" fmla="*/ 128 w 144"/>
                        <a:gd name="T23" fmla="*/ 111 h 121"/>
                        <a:gd name="T24" fmla="*/ 114 w 144"/>
                        <a:gd name="T25" fmla="*/ 104 h 121"/>
                        <a:gd name="T26" fmla="*/ 97 w 144"/>
                        <a:gd name="T27" fmla="*/ 99 h 121"/>
                        <a:gd name="T28" fmla="*/ 79 w 144"/>
                        <a:gd name="T29" fmla="*/ 97 h 121"/>
                        <a:gd name="T30" fmla="*/ 67 w 144"/>
                        <a:gd name="T31" fmla="*/ 98 h 121"/>
                        <a:gd name="T32" fmla="*/ 56 w 144"/>
                        <a:gd name="T33" fmla="*/ 99 h 121"/>
                        <a:gd name="T34" fmla="*/ 42 w 144"/>
                        <a:gd name="T35" fmla="*/ 104 h 121"/>
                        <a:gd name="T36" fmla="*/ 17 w 144"/>
                        <a:gd name="T37" fmla="*/ 114 h 121"/>
                        <a:gd name="T38" fmla="*/ 0 w 144"/>
                        <a:gd name="T39" fmla="*/ 120 h 121"/>
                        <a:gd name="T40" fmla="*/ 0 w 144"/>
                        <a:gd name="T41" fmla="*/ 27 h 121"/>
                        <a:gd name="T42" fmla="*/ 17 w 144"/>
                        <a:gd name="T43"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1">
                          <a:moveTo>
                            <a:pt x="17" y="17"/>
                          </a:moveTo>
                          <a:lnTo>
                            <a:pt x="31" y="11"/>
                          </a:lnTo>
                          <a:lnTo>
                            <a:pt x="42" y="6"/>
                          </a:lnTo>
                          <a:lnTo>
                            <a:pt x="56" y="4"/>
                          </a:lnTo>
                          <a:lnTo>
                            <a:pt x="67" y="0"/>
                          </a:lnTo>
                          <a:lnTo>
                            <a:pt x="79" y="0"/>
                          </a:lnTo>
                          <a:lnTo>
                            <a:pt x="97" y="2"/>
                          </a:lnTo>
                          <a:lnTo>
                            <a:pt x="114" y="6"/>
                          </a:lnTo>
                          <a:lnTo>
                            <a:pt x="128" y="16"/>
                          </a:lnTo>
                          <a:lnTo>
                            <a:pt x="144" y="25"/>
                          </a:lnTo>
                          <a:lnTo>
                            <a:pt x="144" y="121"/>
                          </a:lnTo>
                          <a:lnTo>
                            <a:pt x="128" y="111"/>
                          </a:lnTo>
                          <a:lnTo>
                            <a:pt x="114" y="104"/>
                          </a:lnTo>
                          <a:lnTo>
                            <a:pt x="97" y="99"/>
                          </a:lnTo>
                          <a:lnTo>
                            <a:pt x="79" y="97"/>
                          </a:lnTo>
                          <a:lnTo>
                            <a:pt x="67" y="98"/>
                          </a:lnTo>
                          <a:lnTo>
                            <a:pt x="56" y="99"/>
                          </a:lnTo>
                          <a:lnTo>
                            <a:pt x="42" y="104"/>
                          </a:lnTo>
                          <a:lnTo>
                            <a:pt x="17" y="114"/>
                          </a:lnTo>
                          <a:lnTo>
                            <a:pt x="0" y="120"/>
                          </a:lnTo>
                          <a:lnTo>
                            <a:pt x="0" y="27"/>
                          </a:lnTo>
                          <a:lnTo>
                            <a:pt x="17" y="1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4" name="Freeform 82">
                      <a:extLst>
                        <a:ext uri="{FF2B5EF4-FFF2-40B4-BE49-F238E27FC236}">
                          <a16:creationId xmlns:a16="http://schemas.microsoft.com/office/drawing/2014/main" id="{8618CC9F-FD4A-A440-834B-527FC68726BA}"/>
                        </a:ext>
                      </a:extLst>
                    </p:cNvPr>
                    <p:cNvSpPr>
                      <a:spLocks/>
                    </p:cNvSpPr>
                    <p:nvPr/>
                  </p:nvSpPr>
                  <p:spPr bwMode="auto">
                    <a:xfrm>
                      <a:off x="4853" y="3333"/>
                      <a:ext cx="21" cy="17"/>
                    </a:xfrm>
                    <a:custGeom>
                      <a:avLst/>
                      <a:gdLst>
                        <a:gd name="T0" fmla="*/ 17 w 144"/>
                        <a:gd name="T1" fmla="*/ 18 h 122"/>
                        <a:gd name="T2" fmla="*/ 31 w 144"/>
                        <a:gd name="T3" fmla="*/ 11 h 122"/>
                        <a:gd name="T4" fmla="*/ 42 w 144"/>
                        <a:gd name="T5" fmla="*/ 6 h 122"/>
                        <a:gd name="T6" fmla="*/ 56 w 144"/>
                        <a:gd name="T7" fmla="*/ 4 h 122"/>
                        <a:gd name="T8" fmla="*/ 67 w 144"/>
                        <a:gd name="T9" fmla="*/ 0 h 122"/>
                        <a:gd name="T10" fmla="*/ 79 w 144"/>
                        <a:gd name="T11" fmla="*/ 0 h 122"/>
                        <a:gd name="T12" fmla="*/ 97 w 144"/>
                        <a:gd name="T13" fmla="*/ 1 h 122"/>
                        <a:gd name="T14" fmla="*/ 114 w 144"/>
                        <a:gd name="T15" fmla="*/ 6 h 122"/>
                        <a:gd name="T16" fmla="*/ 128 w 144"/>
                        <a:gd name="T17" fmla="*/ 15 h 122"/>
                        <a:gd name="T18" fmla="*/ 144 w 144"/>
                        <a:gd name="T19" fmla="*/ 25 h 122"/>
                        <a:gd name="T20" fmla="*/ 144 w 144"/>
                        <a:gd name="T21" fmla="*/ 122 h 122"/>
                        <a:gd name="T22" fmla="*/ 128 w 144"/>
                        <a:gd name="T23" fmla="*/ 112 h 122"/>
                        <a:gd name="T24" fmla="*/ 114 w 144"/>
                        <a:gd name="T25" fmla="*/ 104 h 122"/>
                        <a:gd name="T26" fmla="*/ 97 w 144"/>
                        <a:gd name="T27" fmla="*/ 100 h 122"/>
                        <a:gd name="T28" fmla="*/ 79 w 144"/>
                        <a:gd name="T29" fmla="*/ 97 h 122"/>
                        <a:gd name="T30" fmla="*/ 67 w 144"/>
                        <a:gd name="T31" fmla="*/ 98 h 122"/>
                        <a:gd name="T32" fmla="*/ 56 w 144"/>
                        <a:gd name="T33" fmla="*/ 100 h 122"/>
                        <a:gd name="T34" fmla="*/ 42 w 144"/>
                        <a:gd name="T35" fmla="*/ 104 h 122"/>
                        <a:gd name="T36" fmla="*/ 17 w 144"/>
                        <a:gd name="T37" fmla="*/ 112 h 122"/>
                        <a:gd name="T38" fmla="*/ 0 w 144"/>
                        <a:gd name="T39" fmla="*/ 120 h 122"/>
                        <a:gd name="T40" fmla="*/ 0 w 144"/>
                        <a:gd name="T41" fmla="*/ 25 h 122"/>
                        <a:gd name="T42" fmla="*/ 17 w 144"/>
                        <a:gd name="T43" fmla="*/ 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2">
                          <a:moveTo>
                            <a:pt x="17" y="18"/>
                          </a:moveTo>
                          <a:lnTo>
                            <a:pt x="31" y="11"/>
                          </a:lnTo>
                          <a:lnTo>
                            <a:pt x="42" y="6"/>
                          </a:lnTo>
                          <a:lnTo>
                            <a:pt x="56" y="4"/>
                          </a:lnTo>
                          <a:lnTo>
                            <a:pt x="67" y="0"/>
                          </a:lnTo>
                          <a:lnTo>
                            <a:pt x="79" y="0"/>
                          </a:lnTo>
                          <a:lnTo>
                            <a:pt x="97" y="1"/>
                          </a:lnTo>
                          <a:lnTo>
                            <a:pt x="114" y="6"/>
                          </a:lnTo>
                          <a:lnTo>
                            <a:pt x="128" y="15"/>
                          </a:lnTo>
                          <a:lnTo>
                            <a:pt x="144" y="25"/>
                          </a:lnTo>
                          <a:lnTo>
                            <a:pt x="144" y="122"/>
                          </a:lnTo>
                          <a:lnTo>
                            <a:pt x="128" y="112"/>
                          </a:lnTo>
                          <a:lnTo>
                            <a:pt x="114" y="104"/>
                          </a:lnTo>
                          <a:lnTo>
                            <a:pt x="97" y="100"/>
                          </a:lnTo>
                          <a:lnTo>
                            <a:pt x="79" y="97"/>
                          </a:lnTo>
                          <a:lnTo>
                            <a:pt x="67" y="98"/>
                          </a:lnTo>
                          <a:lnTo>
                            <a:pt x="56" y="100"/>
                          </a:lnTo>
                          <a:lnTo>
                            <a:pt x="42" y="104"/>
                          </a:lnTo>
                          <a:lnTo>
                            <a:pt x="17" y="112"/>
                          </a:lnTo>
                          <a:lnTo>
                            <a:pt x="0" y="120"/>
                          </a:lnTo>
                          <a:lnTo>
                            <a:pt x="0" y="25"/>
                          </a:lnTo>
                          <a:lnTo>
                            <a:pt x="17" y="1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75" name="Freeform 83">
                      <a:extLst>
                        <a:ext uri="{FF2B5EF4-FFF2-40B4-BE49-F238E27FC236}">
                          <a16:creationId xmlns:a16="http://schemas.microsoft.com/office/drawing/2014/main" id="{A91D1F00-24E1-C14E-A113-791BBD82243A}"/>
                        </a:ext>
                      </a:extLst>
                    </p:cNvPr>
                    <p:cNvSpPr>
                      <a:spLocks/>
                    </p:cNvSpPr>
                    <p:nvPr/>
                  </p:nvSpPr>
                  <p:spPr bwMode="auto">
                    <a:xfrm>
                      <a:off x="4853" y="3027"/>
                      <a:ext cx="21" cy="12"/>
                    </a:xfrm>
                    <a:custGeom>
                      <a:avLst/>
                      <a:gdLst>
                        <a:gd name="T0" fmla="*/ 17 w 144"/>
                        <a:gd name="T1" fmla="*/ 18 h 84"/>
                        <a:gd name="T2" fmla="*/ 31 w 144"/>
                        <a:gd name="T3" fmla="*/ 12 h 84"/>
                        <a:gd name="T4" fmla="*/ 42 w 144"/>
                        <a:gd name="T5" fmla="*/ 7 h 84"/>
                        <a:gd name="T6" fmla="*/ 56 w 144"/>
                        <a:gd name="T7" fmla="*/ 5 h 84"/>
                        <a:gd name="T8" fmla="*/ 67 w 144"/>
                        <a:gd name="T9" fmla="*/ 1 h 84"/>
                        <a:gd name="T10" fmla="*/ 79 w 144"/>
                        <a:gd name="T11" fmla="*/ 0 h 84"/>
                        <a:gd name="T12" fmla="*/ 97 w 144"/>
                        <a:gd name="T13" fmla="*/ 5 h 84"/>
                        <a:gd name="T14" fmla="*/ 114 w 144"/>
                        <a:gd name="T15" fmla="*/ 9 h 84"/>
                        <a:gd name="T16" fmla="*/ 128 w 144"/>
                        <a:gd name="T17" fmla="*/ 16 h 84"/>
                        <a:gd name="T18" fmla="*/ 144 w 144"/>
                        <a:gd name="T19" fmla="*/ 27 h 84"/>
                        <a:gd name="T20" fmla="*/ 144 w 144"/>
                        <a:gd name="T21" fmla="*/ 84 h 84"/>
                        <a:gd name="T22" fmla="*/ 128 w 144"/>
                        <a:gd name="T23" fmla="*/ 73 h 84"/>
                        <a:gd name="T24" fmla="*/ 114 w 144"/>
                        <a:gd name="T25" fmla="*/ 65 h 84"/>
                        <a:gd name="T26" fmla="*/ 97 w 144"/>
                        <a:gd name="T27" fmla="*/ 61 h 84"/>
                        <a:gd name="T28" fmla="*/ 79 w 144"/>
                        <a:gd name="T29" fmla="*/ 59 h 84"/>
                        <a:gd name="T30" fmla="*/ 67 w 144"/>
                        <a:gd name="T31" fmla="*/ 59 h 84"/>
                        <a:gd name="T32" fmla="*/ 56 w 144"/>
                        <a:gd name="T33" fmla="*/ 62 h 84"/>
                        <a:gd name="T34" fmla="*/ 42 w 144"/>
                        <a:gd name="T35" fmla="*/ 65 h 84"/>
                        <a:gd name="T36" fmla="*/ 17 w 144"/>
                        <a:gd name="T37" fmla="*/ 75 h 84"/>
                        <a:gd name="T38" fmla="*/ 0 w 144"/>
                        <a:gd name="T39" fmla="*/ 79 h 84"/>
                        <a:gd name="T40" fmla="*/ 0 w 144"/>
                        <a:gd name="T41" fmla="*/ 28 h 84"/>
                        <a:gd name="T42" fmla="*/ 17 w 144"/>
                        <a:gd name="T43" fmla="*/ 1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84">
                          <a:moveTo>
                            <a:pt x="17" y="18"/>
                          </a:moveTo>
                          <a:lnTo>
                            <a:pt x="31" y="12"/>
                          </a:lnTo>
                          <a:lnTo>
                            <a:pt x="42" y="7"/>
                          </a:lnTo>
                          <a:lnTo>
                            <a:pt x="56" y="5"/>
                          </a:lnTo>
                          <a:lnTo>
                            <a:pt x="67" y="1"/>
                          </a:lnTo>
                          <a:lnTo>
                            <a:pt x="79" y="0"/>
                          </a:lnTo>
                          <a:lnTo>
                            <a:pt x="97" y="5"/>
                          </a:lnTo>
                          <a:lnTo>
                            <a:pt x="114" y="9"/>
                          </a:lnTo>
                          <a:lnTo>
                            <a:pt x="128" y="16"/>
                          </a:lnTo>
                          <a:lnTo>
                            <a:pt x="144" y="27"/>
                          </a:lnTo>
                          <a:lnTo>
                            <a:pt x="144" y="84"/>
                          </a:lnTo>
                          <a:lnTo>
                            <a:pt x="128" y="73"/>
                          </a:lnTo>
                          <a:lnTo>
                            <a:pt x="114" y="65"/>
                          </a:lnTo>
                          <a:lnTo>
                            <a:pt x="97" y="61"/>
                          </a:lnTo>
                          <a:lnTo>
                            <a:pt x="79" y="59"/>
                          </a:lnTo>
                          <a:lnTo>
                            <a:pt x="67" y="59"/>
                          </a:lnTo>
                          <a:lnTo>
                            <a:pt x="56" y="62"/>
                          </a:lnTo>
                          <a:lnTo>
                            <a:pt x="42" y="65"/>
                          </a:lnTo>
                          <a:lnTo>
                            <a:pt x="17" y="75"/>
                          </a:lnTo>
                          <a:lnTo>
                            <a:pt x="0" y="79"/>
                          </a:lnTo>
                          <a:lnTo>
                            <a:pt x="0" y="28"/>
                          </a:lnTo>
                          <a:lnTo>
                            <a:pt x="17" y="1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7" name="Group 84">
                  <a:extLst>
                    <a:ext uri="{FF2B5EF4-FFF2-40B4-BE49-F238E27FC236}">
                      <a16:creationId xmlns:a16="http://schemas.microsoft.com/office/drawing/2014/main" id="{09BFC24F-BB73-B148-8BBC-0D20E607C6DD}"/>
                    </a:ext>
                  </a:extLst>
                </p:cNvPr>
                <p:cNvGrpSpPr>
                  <a:grpSpLocks/>
                </p:cNvGrpSpPr>
                <p:nvPr/>
              </p:nvGrpSpPr>
              <p:grpSpPr bwMode="auto">
                <a:xfrm>
                  <a:off x="4648" y="3030"/>
                  <a:ext cx="208" cy="385"/>
                  <a:chOff x="4648" y="3030"/>
                  <a:chExt cx="208" cy="385"/>
                </a:xfrm>
              </p:grpSpPr>
              <p:grpSp>
                <p:nvGrpSpPr>
                  <p:cNvPr id="18" name="Group 85">
                    <a:extLst>
                      <a:ext uri="{FF2B5EF4-FFF2-40B4-BE49-F238E27FC236}">
                        <a16:creationId xmlns:a16="http://schemas.microsoft.com/office/drawing/2014/main" id="{87684196-DAB4-EF46-8CAB-7431F4401313}"/>
                      </a:ext>
                    </a:extLst>
                  </p:cNvPr>
                  <p:cNvGrpSpPr>
                    <a:grpSpLocks/>
                  </p:cNvGrpSpPr>
                  <p:nvPr/>
                </p:nvGrpSpPr>
                <p:grpSpPr bwMode="auto">
                  <a:xfrm>
                    <a:off x="4665" y="3030"/>
                    <a:ext cx="191" cy="378"/>
                    <a:chOff x="4665" y="3030"/>
                    <a:chExt cx="191" cy="378"/>
                  </a:xfrm>
                </p:grpSpPr>
                <p:sp>
                  <p:nvSpPr>
                    <p:cNvPr id="53" name="Freeform 86">
                      <a:extLst>
                        <a:ext uri="{FF2B5EF4-FFF2-40B4-BE49-F238E27FC236}">
                          <a16:creationId xmlns:a16="http://schemas.microsoft.com/office/drawing/2014/main" id="{D5BA5753-80BE-FC4F-9E85-55B57939ABD7}"/>
                        </a:ext>
                      </a:extLst>
                    </p:cNvPr>
                    <p:cNvSpPr>
                      <a:spLocks/>
                    </p:cNvSpPr>
                    <p:nvPr/>
                  </p:nvSpPr>
                  <p:spPr bwMode="auto">
                    <a:xfrm>
                      <a:off x="4665" y="3069"/>
                      <a:ext cx="149" cy="339"/>
                    </a:xfrm>
                    <a:custGeom>
                      <a:avLst/>
                      <a:gdLst>
                        <a:gd name="T0" fmla="*/ 1039 w 1039"/>
                        <a:gd name="T1" fmla="*/ 0 h 2374"/>
                        <a:gd name="T2" fmla="*/ 0 w 1039"/>
                        <a:gd name="T3" fmla="*/ 472 h 2374"/>
                        <a:gd name="T4" fmla="*/ 0 w 1039"/>
                        <a:gd name="T5" fmla="*/ 2322 h 2374"/>
                        <a:gd name="T6" fmla="*/ 1039 w 1039"/>
                        <a:gd name="T7" fmla="*/ 2374 h 2374"/>
                        <a:gd name="T8" fmla="*/ 1039 w 1039"/>
                        <a:gd name="T9" fmla="*/ 0 h 2374"/>
                      </a:gdLst>
                      <a:ahLst/>
                      <a:cxnLst>
                        <a:cxn ang="0">
                          <a:pos x="T0" y="T1"/>
                        </a:cxn>
                        <a:cxn ang="0">
                          <a:pos x="T2" y="T3"/>
                        </a:cxn>
                        <a:cxn ang="0">
                          <a:pos x="T4" y="T5"/>
                        </a:cxn>
                        <a:cxn ang="0">
                          <a:pos x="T6" y="T7"/>
                        </a:cxn>
                        <a:cxn ang="0">
                          <a:pos x="T8" y="T9"/>
                        </a:cxn>
                      </a:cxnLst>
                      <a:rect l="0" t="0" r="r" b="b"/>
                      <a:pathLst>
                        <a:path w="1039" h="2374">
                          <a:moveTo>
                            <a:pt x="1039" y="0"/>
                          </a:moveTo>
                          <a:lnTo>
                            <a:pt x="0" y="472"/>
                          </a:lnTo>
                          <a:lnTo>
                            <a:pt x="0" y="2322"/>
                          </a:lnTo>
                          <a:lnTo>
                            <a:pt x="1039" y="2374"/>
                          </a:lnTo>
                          <a:lnTo>
                            <a:pt x="1039"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54" name="Line 87">
                      <a:extLst>
                        <a:ext uri="{FF2B5EF4-FFF2-40B4-BE49-F238E27FC236}">
                          <a16:creationId xmlns:a16="http://schemas.microsoft.com/office/drawing/2014/main" id="{6F32D5FC-B6B3-6443-AFE8-320B809B863B}"/>
                        </a:ext>
                      </a:extLst>
                    </p:cNvPr>
                    <p:cNvSpPr>
                      <a:spLocks noChangeShapeType="1"/>
                    </p:cNvSpPr>
                    <p:nvPr/>
                  </p:nvSpPr>
                  <p:spPr bwMode="auto">
                    <a:xfrm flipV="1">
                      <a:off x="4703" y="3115"/>
                      <a:ext cx="22" cy="10"/>
                    </a:xfrm>
                    <a:prstGeom prst="line">
                      <a:avLst/>
                    </a:prstGeom>
                    <a:noFill/>
                    <a:ln w="1588">
                      <a:solidFill>
                        <a:srgbClr val="60606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88">
                      <a:extLst>
                        <a:ext uri="{FF2B5EF4-FFF2-40B4-BE49-F238E27FC236}">
                          <a16:creationId xmlns:a16="http://schemas.microsoft.com/office/drawing/2014/main" id="{6E15CE99-0AE3-2F4A-A33E-1EDB30A7378E}"/>
                        </a:ext>
                      </a:extLst>
                    </p:cNvPr>
                    <p:cNvSpPr>
                      <a:spLocks/>
                    </p:cNvSpPr>
                    <p:nvPr/>
                  </p:nvSpPr>
                  <p:spPr bwMode="auto">
                    <a:xfrm>
                      <a:off x="4764" y="3030"/>
                      <a:ext cx="92" cy="378"/>
                    </a:xfrm>
                    <a:custGeom>
                      <a:avLst/>
                      <a:gdLst>
                        <a:gd name="T0" fmla="*/ 0 w 640"/>
                        <a:gd name="T1" fmla="*/ 321 h 2643"/>
                        <a:gd name="T2" fmla="*/ 640 w 640"/>
                        <a:gd name="T3" fmla="*/ 0 h 2643"/>
                        <a:gd name="T4" fmla="*/ 640 w 640"/>
                        <a:gd name="T5" fmla="*/ 2643 h 2643"/>
                        <a:gd name="T6" fmla="*/ 0 w 640"/>
                        <a:gd name="T7" fmla="*/ 2625 h 2643"/>
                        <a:gd name="T8" fmla="*/ 9 w 640"/>
                        <a:gd name="T9" fmla="*/ 314 h 2643"/>
                        <a:gd name="T10" fmla="*/ 0 w 640"/>
                        <a:gd name="T11" fmla="*/ 321 h 2643"/>
                      </a:gdLst>
                      <a:ahLst/>
                      <a:cxnLst>
                        <a:cxn ang="0">
                          <a:pos x="T0" y="T1"/>
                        </a:cxn>
                        <a:cxn ang="0">
                          <a:pos x="T2" y="T3"/>
                        </a:cxn>
                        <a:cxn ang="0">
                          <a:pos x="T4" y="T5"/>
                        </a:cxn>
                        <a:cxn ang="0">
                          <a:pos x="T6" y="T7"/>
                        </a:cxn>
                        <a:cxn ang="0">
                          <a:pos x="T8" y="T9"/>
                        </a:cxn>
                        <a:cxn ang="0">
                          <a:pos x="T10" y="T11"/>
                        </a:cxn>
                      </a:cxnLst>
                      <a:rect l="0" t="0" r="r" b="b"/>
                      <a:pathLst>
                        <a:path w="640" h="2643">
                          <a:moveTo>
                            <a:pt x="0" y="321"/>
                          </a:moveTo>
                          <a:lnTo>
                            <a:pt x="640" y="0"/>
                          </a:lnTo>
                          <a:lnTo>
                            <a:pt x="640" y="2643"/>
                          </a:lnTo>
                          <a:lnTo>
                            <a:pt x="0" y="2625"/>
                          </a:lnTo>
                          <a:lnTo>
                            <a:pt x="9" y="314"/>
                          </a:lnTo>
                          <a:lnTo>
                            <a:pt x="0" y="3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9" name="Group 89">
                    <a:extLst>
                      <a:ext uri="{FF2B5EF4-FFF2-40B4-BE49-F238E27FC236}">
                        <a16:creationId xmlns:a16="http://schemas.microsoft.com/office/drawing/2014/main" id="{F17D3DB9-3C7D-404C-9221-4CB8CCE88DC6}"/>
                      </a:ext>
                    </a:extLst>
                  </p:cNvPr>
                  <p:cNvGrpSpPr>
                    <a:grpSpLocks/>
                  </p:cNvGrpSpPr>
                  <p:nvPr/>
                </p:nvGrpSpPr>
                <p:grpSpPr bwMode="auto">
                  <a:xfrm>
                    <a:off x="4684" y="3122"/>
                    <a:ext cx="98" cy="206"/>
                    <a:chOff x="4684" y="3122"/>
                    <a:chExt cx="98" cy="206"/>
                  </a:xfrm>
                </p:grpSpPr>
                <p:sp>
                  <p:nvSpPr>
                    <p:cNvPr id="39" name="Freeform 90">
                      <a:extLst>
                        <a:ext uri="{FF2B5EF4-FFF2-40B4-BE49-F238E27FC236}">
                          <a16:creationId xmlns:a16="http://schemas.microsoft.com/office/drawing/2014/main" id="{3623F1D4-4430-7747-B1EF-A588D33998ED}"/>
                        </a:ext>
                      </a:extLst>
                    </p:cNvPr>
                    <p:cNvSpPr>
                      <a:spLocks/>
                    </p:cNvSpPr>
                    <p:nvPr/>
                  </p:nvSpPr>
                  <p:spPr bwMode="auto">
                    <a:xfrm>
                      <a:off x="4684" y="3122"/>
                      <a:ext cx="98" cy="206"/>
                    </a:xfrm>
                    <a:custGeom>
                      <a:avLst/>
                      <a:gdLst>
                        <a:gd name="T0" fmla="*/ 686 w 686"/>
                        <a:gd name="T1" fmla="*/ 1402 h 1441"/>
                        <a:gd name="T2" fmla="*/ 686 w 686"/>
                        <a:gd name="T3" fmla="*/ 0 h 1441"/>
                        <a:gd name="T4" fmla="*/ 0 w 686"/>
                        <a:gd name="T5" fmla="*/ 252 h 1441"/>
                        <a:gd name="T6" fmla="*/ 0 w 686"/>
                        <a:gd name="T7" fmla="*/ 1441 h 1441"/>
                        <a:gd name="T8" fmla="*/ 686 w 686"/>
                        <a:gd name="T9" fmla="*/ 1402 h 1441"/>
                      </a:gdLst>
                      <a:ahLst/>
                      <a:cxnLst>
                        <a:cxn ang="0">
                          <a:pos x="T0" y="T1"/>
                        </a:cxn>
                        <a:cxn ang="0">
                          <a:pos x="T2" y="T3"/>
                        </a:cxn>
                        <a:cxn ang="0">
                          <a:pos x="T4" y="T5"/>
                        </a:cxn>
                        <a:cxn ang="0">
                          <a:pos x="T6" y="T7"/>
                        </a:cxn>
                        <a:cxn ang="0">
                          <a:pos x="T8" y="T9"/>
                        </a:cxn>
                      </a:cxnLst>
                      <a:rect l="0" t="0" r="r" b="b"/>
                      <a:pathLst>
                        <a:path w="686" h="1441">
                          <a:moveTo>
                            <a:pt x="686" y="1402"/>
                          </a:moveTo>
                          <a:lnTo>
                            <a:pt x="686" y="0"/>
                          </a:lnTo>
                          <a:lnTo>
                            <a:pt x="0" y="252"/>
                          </a:lnTo>
                          <a:lnTo>
                            <a:pt x="0" y="1441"/>
                          </a:lnTo>
                          <a:lnTo>
                            <a:pt x="686" y="1402"/>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91">
                      <a:extLst>
                        <a:ext uri="{FF2B5EF4-FFF2-40B4-BE49-F238E27FC236}">
                          <a16:creationId xmlns:a16="http://schemas.microsoft.com/office/drawing/2014/main" id="{B2223FC4-0128-0F45-B94C-3A14764992B4}"/>
                        </a:ext>
                      </a:extLst>
                    </p:cNvPr>
                    <p:cNvSpPr>
                      <a:spLocks/>
                    </p:cNvSpPr>
                    <p:nvPr/>
                  </p:nvSpPr>
                  <p:spPr bwMode="auto">
                    <a:xfrm>
                      <a:off x="4690" y="3129"/>
                      <a:ext cx="88" cy="198"/>
                    </a:xfrm>
                    <a:custGeom>
                      <a:avLst/>
                      <a:gdLst>
                        <a:gd name="T0" fmla="*/ 612 w 612"/>
                        <a:gd name="T1" fmla="*/ 1351 h 1388"/>
                        <a:gd name="T2" fmla="*/ 612 w 612"/>
                        <a:gd name="T3" fmla="*/ 0 h 1388"/>
                        <a:gd name="T4" fmla="*/ 0 w 612"/>
                        <a:gd name="T5" fmla="*/ 237 h 1388"/>
                        <a:gd name="T6" fmla="*/ 0 w 612"/>
                        <a:gd name="T7" fmla="*/ 1388 h 1388"/>
                        <a:gd name="T8" fmla="*/ 612 w 612"/>
                        <a:gd name="T9" fmla="*/ 1351 h 1388"/>
                      </a:gdLst>
                      <a:ahLst/>
                      <a:cxnLst>
                        <a:cxn ang="0">
                          <a:pos x="T0" y="T1"/>
                        </a:cxn>
                        <a:cxn ang="0">
                          <a:pos x="T2" y="T3"/>
                        </a:cxn>
                        <a:cxn ang="0">
                          <a:pos x="T4" y="T5"/>
                        </a:cxn>
                        <a:cxn ang="0">
                          <a:pos x="T6" y="T7"/>
                        </a:cxn>
                        <a:cxn ang="0">
                          <a:pos x="T8" y="T9"/>
                        </a:cxn>
                      </a:cxnLst>
                      <a:rect l="0" t="0" r="r" b="b"/>
                      <a:pathLst>
                        <a:path w="612" h="1388">
                          <a:moveTo>
                            <a:pt x="612" y="1351"/>
                          </a:moveTo>
                          <a:lnTo>
                            <a:pt x="612" y="0"/>
                          </a:lnTo>
                          <a:lnTo>
                            <a:pt x="0" y="237"/>
                          </a:lnTo>
                          <a:lnTo>
                            <a:pt x="0" y="1388"/>
                          </a:lnTo>
                          <a:lnTo>
                            <a:pt x="612" y="135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92">
                      <a:extLst>
                        <a:ext uri="{FF2B5EF4-FFF2-40B4-BE49-F238E27FC236}">
                          <a16:creationId xmlns:a16="http://schemas.microsoft.com/office/drawing/2014/main" id="{9429F945-0C1D-9C43-8D0D-80D45FF0C7EB}"/>
                        </a:ext>
                      </a:extLst>
                    </p:cNvPr>
                    <p:cNvSpPr>
                      <a:spLocks/>
                    </p:cNvSpPr>
                    <p:nvPr/>
                  </p:nvSpPr>
                  <p:spPr bwMode="auto">
                    <a:xfrm>
                      <a:off x="4690" y="3144"/>
                      <a:ext cx="88" cy="43"/>
                    </a:xfrm>
                    <a:custGeom>
                      <a:avLst/>
                      <a:gdLst>
                        <a:gd name="T0" fmla="*/ 612 w 612"/>
                        <a:gd name="T1" fmla="*/ 100 h 304"/>
                        <a:gd name="T2" fmla="*/ 612 w 612"/>
                        <a:gd name="T3" fmla="*/ 0 h 304"/>
                        <a:gd name="T4" fmla="*/ 0 w 612"/>
                        <a:gd name="T5" fmla="*/ 227 h 304"/>
                        <a:gd name="T6" fmla="*/ 0 w 612"/>
                        <a:gd name="T7" fmla="*/ 304 h 304"/>
                        <a:gd name="T8" fmla="*/ 612 w 612"/>
                        <a:gd name="T9" fmla="*/ 100 h 304"/>
                      </a:gdLst>
                      <a:ahLst/>
                      <a:cxnLst>
                        <a:cxn ang="0">
                          <a:pos x="T0" y="T1"/>
                        </a:cxn>
                        <a:cxn ang="0">
                          <a:pos x="T2" y="T3"/>
                        </a:cxn>
                        <a:cxn ang="0">
                          <a:pos x="T4" y="T5"/>
                        </a:cxn>
                        <a:cxn ang="0">
                          <a:pos x="T6" y="T7"/>
                        </a:cxn>
                        <a:cxn ang="0">
                          <a:pos x="T8" y="T9"/>
                        </a:cxn>
                      </a:cxnLst>
                      <a:rect l="0" t="0" r="r" b="b"/>
                      <a:pathLst>
                        <a:path w="612" h="304">
                          <a:moveTo>
                            <a:pt x="612" y="100"/>
                          </a:moveTo>
                          <a:lnTo>
                            <a:pt x="612" y="0"/>
                          </a:lnTo>
                          <a:lnTo>
                            <a:pt x="0" y="227"/>
                          </a:lnTo>
                          <a:lnTo>
                            <a:pt x="0" y="304"/>
                          </a:lnTo>
                          <a:lnTo>
                            <a:pt x="612" y="10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93">
                      <a:extLst>
                        <a:ext uri="{FF2B5EF4-FFF2-40B4-BE49-F238E27FC236}">
                          <a16:creationId xmlns:a16="http://schemas.microsoft.com/office/drawing/2014/main" id="{6DAF1B2D-AB32-4744-A090-A5AF7FAE6CA6}"/>
                        </a:ext>
                      </a:extLst>
                    </p:cNvPr>
                    <p:cNvSpPr>
                      <a:spLocks/>
                    </p:cNvSpPr>
                    <p:nvPr/>
                  </p:nvSpPr>
                  <p:spPr bwMode="auto">
                    <a:xfrm>
                      <a:off x="4690" y="3174"/>
                      <a:ext cx="88" cy="38"/>
                    </a:xfrm>
                    <a:custGeom>
                      <a:avLst/>
                      <a:gdLst>
                        <a:gd name="T0" fmla="*/ 612 w 612"/>
                        <a:gd name="T1" fmla="*/ 93 h 263"/>
                        <a:gd name="T2" fmla="*/ 612 w 612"/>
                        <a:gd name="T3" fmla="*/ 0 h 263"/>
                        <a:gd name="T4" fmla="*/ 0 w 612"/>
                        <a:gd name="T5" fmla="*/ 187 h 263"/>
                        <a:gd name="T6" fmla="*/ 0 w 612"/>
                        <a:gd name="T7" fmla="*/ 263 h 263"/>
                        <a:gd name="T8" fmla="*/ 612 w 612"/>
                        <a:gd name="T9" fmla="*/ 93 h 263"/>
                      </a:gdLst>
                      <a:ahLst/>
                      <a:cxnLst>
                        <a:cxn ang="0">
                          <a:pos x="T0" y="T1"/>
                        </a:cxn>
                        <a:cxn ang="0">
                          <a:pos x="T2" y="T3"/>
                        </a:cxn>
                        <a:cxn ang="0">
                          <a:pos x="T4" y="T5"/>
                        </a:cxn>
                        <a:cxn ang="0">
                          <a:pos x="T6" y="T7"/>
                        </a:cxn>
                        <a:cxn ang="0">
                          <a:pos x="T8" y="T9"/>
                        </a:cxn>
                      </a:cxnLst>
                      <a:rect l="0" t="0" r="r" b="b"/>
                      <a:pathLst>
                        <a:path w="612" h="263">
                          <a:moveTo>
                            <a:pt x="612" y="93"/>
                          </a:moveTo>
                          <a:lnTo>
                            <a:pt x="612" y="0"/>
                          </a:lnTo>
                          <a:lnTo>
                            <a:pt x="0" y="187"/>
                          </a:lnTo>
                          <a:lnTo>
                            <a:pt x="0" y="263"/>
                          </a:lnTo>
                          <a:lnTo>
                            <a:pt x="612" y="93"/>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94">
                      <a:extLst>
                        <a:ext uri="{FF2B5EF4-FFF2-40B4-BE49-F238E27FC236}">
                          <a16:creationId xmlns:a16="http://schemas.microsoft.com/office/drawing/2014/main" id="{297948FF-921E-7540-B1F0-0011215AA92D}"/>
                        </a:ext>
                      </a:extLst>
                    </p:cNvPr>
                    <p:cNvSpPr>
                      <a:spLocks/>
                    </p:cNvSpPr>
                    <p:nvPr/>
                  </p:nvSpPr>
                  <p:spPr bwMode="auto">
                    <a:xfrm>
                      <a:off x="4690" y="3204"/>
                      <a:ext cx="88" cy="35"/>
                    </a:xfrm>
                    <a:custGeom>
                      <a:avLst/>
                      <a:gdLst>
                        <a:gd name="T0" fmla="*/ 612 w 612"/>
                        <a:gd name="T1" fmla="*/ 102 h 246"/>
                        <a:gd name="T2" fmla="*/ 612 w 612"/>
                        <a:gd name="T3" fmla="*/ 0 h 246"/>
                        <a:gd name="T4" fmla="*/ 0 w 612"/>
                        <a:gd name="T5" fmla="*/ 169 h 246"/>
                        <a:gd name="T6" fmla="*/ 0 w 612"/>
                        <a:gd name="T7" fmla="*/ 246 h 246"/>
                        <a:gd name="T8" fmla="*/ 612 w 612"/>
                        <a:gd name="T9" fmla="*/ 102 h 246"/>
                      </a:gdLst>
                      <a:ahLst/>
                      <a:cxnLst>
                        <a:cxn ang="0">
                          <a:pos x="T0" y="T1"/>
                        </a:cxn>
                        <a:cxn ang="0">
                          <a:pos x="T2" y="T3"/>
                        </a:cxn>
                        <a:cxn ang="0">
                          <a:pos x="T4" y="T5"/>
                        </a:cxn>
                        <a:cxn ang="0">
                          <a:pos x="T6" y="T7"/>
                        </a:cxn>
                        <a:cxn ang="0">
                          <a:pos x="T8" y="T9"/>
                        </a:cxn>
                      </a:cxnLst>
                      <a:rect l="0" t="0" r="r" b="b"/>
                      <a:pathLst>
                        <a:path w="612" h="246">
                          <a:moveTo>
                            <a:pt x="612" y="102"/>
                          </a:moveTo>
                          <a:lnTo>
                            <a:pt x="612" y="0"/>
                          </a:lnTo>
                          <a:lnTo>
                            <a:pt x="0" y="169"/>
                          </a:lnTo>
                          <a:lnTo>
                            <a:pt x="0" y="246"/>
                          </a:lnTo>
                          <a:lnTo>
                            <a:pt x="612" y="102"/>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95">
                      <a:extLst>
                        <a:ext uri="{FF2B5EF4-FFF2-40B4-BE49-F238E27FC236}">
                          <a16:creationId xmlns:a16="http://schemas.microsoft.com/office/drawing/2014/main" id="{52E62C7D-DDF9-3F48-9C7D-E22FCF9E3C3C}"/>
                        </a:ext>
                      </a:extLst>
                    </p:cNvPr>
                    <p:cNvSpPr>
                      <a:spLocks/>
                    </p:cNvSpPr>
                    <p:nvPr/>
                  </p:nvSpPr>
                  <p:spPr bwMode="auto">
                    <a:xfrm>
                      <a:off x="4690" y="3232"/>
                      <a:ext cx="88" cy="33"/>
                    </a:xfrm>
                    <a:custGeom>
                      <a:avLst/>
                      <a:gdLst>
                        <a:gd name="T0" fmla="*/ 614 w 614"/>
                        <a:gd name="T1" fmla="*/ 110 h 228"/>
                        <a:gd name="T2" fmla="*/ 614 w 614"/>
                        <a:gd name="T3" fmla="*/ 0 h 228"/>
                        <a:gd name="T4" fmla="*/ 0 w 614"/>
                        <a:gd name="T5" fmla="*/ 134 h 228"/>
                        <a:gd name="T6" fmla="*/ 0 w 614"/>
                        <a:gd name="T7" fmla="*/ 228 h 228"/>
                        <a:gd name="T8" fmla="*/ 614 w 614"/>
                        <a:gd name="T9" fmla="*/ 110 h 228"/>
                      </a:gdLst>
                      <a:ahLst/>
                      <a:cxnLst>
                        <a:cxn ang="0">
                          <a:pos x="T0" y="T1"/>
                        </a:cxn>
                        <a:cxn ang="0">
                          <a:pos x="T2" y="T3"/>
                        </a:cxn>
                        <a:cxn ang="0">
                          <a:pos x="T4" y="T5"/>
                        </a:cxn>
                        <a:cxn ang="0">
                          <a:pos x="T6" y="T7"/>
                        </a:cxn>
                        <a:cxn ang="0">
                          <a:pos x="T8" y="T9"/>
                        </a:cxn>
                      </a:cxnLst>
                      <a:rect l="0" t="0" r="r" b="b"/>
                      <a:pathLst>
                        <a:path w="614" h="228">
                          <a:moveTo>
                            <a:pt x="614" y="110"/>
                          </a:moveTo>
                          <a:lnTo>
                            <a:pt x="614" y="0"/>
                          </a:lnTo>
                          <a:lnTo>
                            <a:pt x="0" y="134"/>
                          </a:lnTo>
                          <a:lnTo>
                            <a:pt x="0" y="228"/>
                          </a:lnTo>
                          <a:lnTo>
                            <a:pt x="614" y="11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96">
                      <a:extLst>
                        <a:ext uri="{FF2B5EF4-FFF2-40B4-BE49-F238E27FC236}">
                          <a16:creationId xmlns:a16="http://schemas.microsoft.com/office/drawing/2014/main" id="{D240DD87-BF8B-1544-81B1-0ACC9D662A44}"/>
                        </a:ext>
                      </a:extLst>
                    </p:cNvPr>
                    <p:cNvSpPr>
                      <a:spLocks/>
                    </p:cNvSpPr>
                    <p:nvPr/>
                  </p:nvSpPr>
                  <p:spPr bwMode="auto">
                    <a:xfrm>
                      <a:off x="4690" y="3263"/>
                      <a:ext cx="88" cy="28"/>
                    </a:xfrm>
                    <a:custGeom>
                      <a:avLst/>
                      <a:gdLst>
                        <a:gd name="T0" fmla="*/ 612 w 612"/>
                        <a:gd name="T1" fmla="*/ 0 h 195"/>
                        <a:gd name="T2" fmla="*/ 0 w 612"/>
                        <a:gd name="T3" fmla="*/ 111 h 195"/>
                        <a:gd name="T4" fmla="*/ 0 w 612"/>
                        <a:gd name="T5" fmla="*/ 195 h 195"/>
                        <a:gd name="T6" fmla="*/ 612 w 612"/>
                        <a:gd name="T7" fmla="*/ 102 h 195"/>
                        <a:gd name="T8" fmla="*/ 612 w 612"/>
                        <a:gd name="T9" fmla="*/ 0 h 195"/>
                      </a:gdLst>
                      <a:ahLst/>
                      <a:cxnLst>
                        <a:cxn ang="0">
                          <a:pos x="T0" y="T1"/>
                        </a:cxn>
                        <a:cxn ang="0">
                          <a:pos x="T2" y="T3"/>
                        </a:cxn>
                        <a:cxn ang="0">
                          <a:pos x="T4" y="T5"/>
                        </a:cxn>
                        <a:cxn ang="0">
                          <a:pos x="T6" y="T7"/>
                        </a:cxn>
                        <a:cxn ang="0">
                          <a:pos x="T8" y="T9"/>
                        </a:cxn>
                      </a:cxnLst>
                      <a:rect l="0" t="0" r="r" b="b"/>
                      <a:pathLst>
                        <a:path w="612" h="195">
                          <a:moveTo>
                            <a:pt x="612" y="0"/>
                          </a:moveTo>
                          <a:lnTo>
                            <a:pt x="0" y="111"/>
                          </a:lnTo>
                          <a:lnTo>
                            <a:pt x="0" y="195"/>
                          </a:lnTo>
                          <a:lnTo>
                            <a:pt x="612" y="102"/>
                          </a:lnTo>
                          <a:lnTo>
                            <a:pt x="612"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97">
                      <a:extLst>
                        <a:ext uri="{FF2B5EF4-FFF2-40B4-BE49-F238E27FC236}">
                          <a16:creationId xmlns:a16="http://schemas.microsoft.com/office/drawing/2014/main" id="{55A6BF6E-6C3B-D044-9159-34F525E029D8}"/>
                        </a:ext>
                      </a:extLst>
                    </p:cNvPr>
                    <p:cNvSpPr>
                      <a:spLocks/>
                    </p:cNvSpPr>
                    <p:nvPr/>
                  </p:nvSpPr>
                  <p:spPr bwMode="auto">
                    <a:xfrm>
                      <a:off x="4690" y="3293"/>
                      <a:ext cx="88" cy="25"/>
                    </a:xfrm>
                    <a:custGeom>
                      <a:avLst/>
                      <a:gdLst>
                        <a:gd name="T0" fmla="*/ 0 w 612"/>
                        <a:gd name="T1" fmla="*/ 177 h 177"/>
                        <a:gd name="T2" fmla="*/ 612 w 612"/>
                        <a:gd name="T3" fmla="*/ 109 h 177"/>
                        <a:gd name="T4" fmla="*/ 612 w 612"/>
                        <a:gd name="T5" fmla="*/ 0 h 177"/>
                        <a:gd name="T6" fmla="*/ 0 w 612"/>
                        <a:gd name="T7" fmla="*/ 76 h 177"/>
                        <a:gd name="T8" fmla="*/ 0 w 612"/>
                        <a:gd name="T9" fmla="*/ 177 h 177"/>
                      </a:gdLst>
                      <a:ahLst/>
                      <a:cxnLst>
                        <a:cxn ang="0">
                          <a:pos x="T0" y="T1"/>
                        </a:cxn>
                        <a:cxn ang="0">
                          <a:pos x="T2" y="T3"/>
                        </a:cxn>
                        <a:cxn ang="0">
                          <a:pos x="T4" y="T5"/>
                        </a:cxn>
                        <a:cxn ang="0">
                          <a:pos x="T6" y="T7"/>
                        </a:cxn>
                        <a:cxn ang="0">
                          <a:pos x="T8" y="T9"/>
                        </a:cxn>
                      </a:cxnLst>
                      <a:rect l="0" t="0" r="r" b="b"/>
                      <a:pathLst>
                        <a:path w="612" h="177">
                          <a:moveTo>
                            <a:pt x="0" y="177"/>
                          </a:moveTo>
                          <a:lnTo>
                            <a:pt x="612" y="109"/>
                          </a:lnTo>
                          <a:lnTo>
                            <a:pt x="612" y="0"/>
                          </a:lnTo>
                          <a:lnTo>
                            <a:pt x="0" y="76"/>
                          </a:lnTo>
                          <a:lnTo>
                            <a:pt x="0" y="17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98">
                      <a:extLst>
                        <a:ext uri="{FF2B5EF4-FFF2-40B4-BE49-F238E27FC236}">
                          <a16:creationId xmlns:a16="http://schemas.microsoft.com/office/drawing/2014/main" id="{0B613EB9-45C0-7443-85EA-400D690A11E7}"/>
                        </a:ext>
                      </a:extLst>
                    </p:cNvPr>
                    <p:cNvSpPr>
                      <a:spLocks/>
                    </p:cNvSpPr>
                    <p:nvPr/>
                  </p:nvSpPr>
                  <p:spPr bwMode="auto">
                    <a:xfrm>
                      <a:off x="4752" y="3132"/>
                      <a:ext cx="13" cy="191"/>
                    </a:xfrm>
                    <a:custGeom>
                      <a:avLst/>
                      <a:gdLst>
                        <a:gd name="T0" fmla="*/ 91 w 91"/>
                        <a:gd name="T1" fmla="*/ 0 h 1339"/>
                        <a:gd name="T2" fmla="*/ 91 w 91"/>
                        <a:gd name="T3" fmla="*/ 1335 h 1339"/>
                        <a:gd name="T4" fmla="*/ 0 w 91"/>
                        <a:gd name="T5" fmla="*/ 1339 h 1339"/>
                        <a:gd name="T6" fmla="*/ 0 w 91"/>
                        <a:gd name="T7" fmla="*/ 35 h 1339"/>
                        <a:gd name="T8" fmla="*/ 91 w 91"/>
                        <a:gd name="T9" fmla="*/ 0 h 1339"/>
                      </a:gdLst>
                      <a:ahLst/>
                      <a:cxnLst>
                        <a:cxn ang="0">
                          <a:pos x="T0" y="T1"/>
                        </a:cxn>
                        <a:cxn ang="0">
                          <a:pos x="T2" y="T3"/>
                        </a:cxn>
                        <a:cxn ang="0">
                          <a:pos x="T4" y="T5"/>
                        </a:cxn>
                        <a:cxn ang="0">
                          <a:pos x="T6" y="T7"/>
                        </a:cxn>
                        <a:cxn ang="0">
                          <a:pos x="T8" y="T9"/>
                        </a:cxn>
                      </a:cxnLst>
                      <a:rect l="0" t="0" r="r" b="b"/>
                      <a:pathLst>
                        <a:path w="91" h="1339">
                          <a:moveTo>
                            <a:pt x="91" y="0"/>
                          </a:moveTo>
                          <a:lnTo>
                            <a:pt x="91" y="1335"/>
                          </a:lnTo>
                          <a:lnTo>
                            <a:pt x="0" y="1339"/>
                          </a:lnTo>
                          <a:lnTo>
                            <a:pt x="0" y="35"/>
                          </a:lnTo>
                          <a:lnTo>
                            <a:pt x="91"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8" name="Freeform 99">
                      <a:extLst>
                        <a:ext uri="{FF2B5EF4-FFF2-40B4-BE49-F238E27FC236}">
                          <a16:creationId xmlns:a16="http://schemas.microsoft.com/office/drawing/2014/main" id="{606E9C63-02F3-2043-B384-87A961C05CBC}"/>
                        </a:ext>
                      </a:extLst>
                    </p:cNvPr>
                    <p:cNvSpPr>
                      <a:spLocks/>
                    </p:cNvSpPr>
                    <p:nvPr/>
                  </p:nvSpPr>
                  <p:spPr bwMode="auto">
                    <a:xfrm>
                      <a:off x="4749" y="3135"/>
                      <a:ext cx="13" cy="189"/>
                    </a:xfrm>
                    <a:custGeom>
                      <a:avLst/>
                      <a:gdLst>
                        <a:gd name="T0" fmla="*/ 93 w 93"/>
                        <a:gd name="T1" fmla="*/ 0 h 1320"/>
                        <a:gd name="T2" fmla="*/ 93 w 93"/>
                        <a:gd name="T3" fmla="*/ 1314 h 1320"/>
                        <a:gd name="T4" fmla="*/ 0 w 93"/>
                        <a:gd name="T5" fmla="*/ 1320 h 1320"/>
                        <a:gd name="T6" fmla="*/ 0 w 93"/>
                        <a:gd name="T7" fmla="*/ 33 h 1320"/>
                        <a:gd name="T8" fmla="*/ 93 w 93"/>
                        <a:gd name="T9" fmla="*/ 0 h 1320"/>
                      </a:gdLst>
                      <a:ahLst/>
                      <a:cxnLst>
                        <a:cxn ang="0">
                          <a:pos x="T0" y="T1"/>
                        </a:cxn>
                        <a:cxn ang="0">
                          <a:pos x="T2" y="T3"/>
                        </a:cxn>
                        <a:cxn ang="0">
                          <a:pos x="T4" y="T5"/>
                        </a:cxn>
                        <a:cxn ang="0">
                          <a:pos x="T6" y="T7"/>
                        </a:cxn>
                        <a:cxn ang="0">
                          <a:pos x="T8" y="T9"/>
                        </a:cxn>
                      </a:cxnLst>
                      <a:rect l="0" t="0" r="r" b="b"/>
                      <a:pathLst>
                        <a:path w="93" h="1320">
                          <a:moveTo>
                            <a:pt x="93" y="0"/>
                          </a:moveTo>
                          <a:lnTo>
                            <a:pt x="93" y="1314"/>
                          </a:lnTo>
                          <a:lnTo>
                            <a:pt x="0" y="1320"/>
                          </a:lnTo>
                          <a:lnTo>
                            <a:pt x="0" y="33"/>
                          </a:lnTo>
                          <a:lnTo>
                            <a:pt x="9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49" name="Freeform 100">
                      <a:extLst>
                        <a:ext uri="{FF2B5EF4-FFF2-40B4-BE49-F238E27FC236}">
                          <a16:creationId xmlns:a16="http://schemas.microsoft.com/office/drawing/2014/main" id="{AD37D700-8A98-0E4E-95AF-ECB142A69C13}"/>
                        </a:ext>
                      </a:extLst>
                    </p:cNvPr>
                    <p:cNvSpPr>
                      <a:spLocks/>
                    </p:cNvSpPr>
                    <p:nvPr/>
                  </p:nvSpPr>
                  <p:spPr bwMode="auto">
                    <a:xfrm>
                      <a:off x="4727" y="3143"/>
                      <a:ext cx="12" cy="182"/>
                    </a:xfrm>
                    <a:custGeom>
                      <a:avLst/>
                      <a:gdLst>
                        <a:gd name="T0" fmla="*/ 85 w 85"/>
                        <a:gd name="T1" fmla="*/ 0 h 1274"/>
                        <a:gd name="T2" fmla="*/ 85 w 85"/>
                        <a:gd name="T3" fmla="*/ 1270 h 1274"/>
                        <a:gd name="T4" fmla="*/ 0 w 85"/>
                        <a:gd name="T5" fmla="*/ 1274 h 1274"/>
                        <a:gd name="T6" fmla="*/ 0 w 85"/>
                        <a:gd name="T7" fmla="*/ 34 h 1274"/>
                        <a:gd name="T8" fmla="*/ 85 w 85"/>
                        <a:gd name="T9" fmla="*/ 0 h 1274"/>
                      </a:gdLst>
                      <a:ahLst/>
                      <a:cxnLst>
                        <a:cxn ang="0">
                          <a:pos x="T0" y="T1"/>
                        </a:cxn>
                        <a:cxn ang="0">
                          <a:pos x="T2" y="T3"/>
                        </a:cxn>
                        <a:cxn ang="0">
                          <a:pos x="T4" y="T5"/>
                        </a:cxn>
                        <a:cxn ang="0">
                          <a:pos x="T6" y="T7"/>
                        </a:cxn>
                        <a:cxn ang="0">
                          <a:pos x="T8" y="T9"/>
                        </a:cxn>
                      </a:cxnLst>
                      <a:rect l="0" t="0" r="r" b="b"/>
                      <a:pathLst>
                        <a:path w="85" h="1274">
                          <a:moveTo>
                            <a:pt x="85" y="0"/>
                          </a:moveTo>
                          <a:lnTo>
                            <a:pt x="85" y="1270"/>
                          </a:lnTo>
                          <a:lnTo>
                            <a:pt x="0" y="1274"/>
                          </a:lnTo>
                          <a:lnTo>
                            <a:pt x="0" y="34"/>
                          </a:lnTo>
                          <a:lnTo>
                            <a:pt x="85"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101">
                      <a:extLst>
                        <a:ext uri="{FF2B5EF4-FFF2-40B4-BE49-F238E27FC236}">
                          <a16:creationId xmlns:a16="http://schemas.microsoft.com/office/drawing/2014/main" id="{289F58B4-9631-9A4A-B131-8EB8B2F61E55}"/>
                        </a:ext>
                      </a:extLst>
                    </p:cNvPr>
                    <p:cNvSpPr>
                      <a:spLocks/>
                    </p:cNvSpPr>
                    <p:nvPr/>
                  </p:nvSpPr>
                  <p:spPr bwMode="auto">
                    <a:xfrm>
                      <a:off x="4725" y="3145"/>
                      <a:ext cx="11" cy="180"/>
                    </a:xfrm>
                    <a:custGeom>
                      <a:avLst/>
                      <a:gdLst>
                        <a:gd name="T0" fmla="*/ 81 w 81"/>
                        <a:gd name="T1" fmla="*/ 0 h 1260"/>
                        <a:gd name="T2" fmla="*/ 81 w 81"/>
                        <a:gd name="T3" fmla="*/ 1256 h 1260"/>
                        <a:gd name="T4" fmla="*/ 0 w 81"/>
                        <a:gd name="T5" fmla="*/ 1260 h 1260"/>
                        <a:gd name="T6" fmla="*/ 0 w 81"/>
                        <a:gd name="T7" fmla="*/ 28 h 1260"/>
                        <a:gd name="T8" fmla="*/ 81 w 81"/>
                        <a:gd name="T9" fmla="*/ 0 h 1260"/>
                      </a:gdLst>
                      <a:ahLst/>
                      <a:cxnLst>
                        <a:cxn ang="0">
                          <a:pos x="T0" y="T1"/>
                        </a:cxn>
                        <a:cxn ang="0">
                          <a:pos x="T2" y="T3"/>
                        </a:cxn>
                        <a:cxn ang="0">
                          <a:pos x="T4" y="T5"/>
                        </a:cxn>
                        <a:cxn ang="0">
                          <a:pos x="T6" y="T7"/>
                        </a:cxn>
                        <a:cxn ang="0">
                          <a:pos x="T8" y="T9"/>
                        </a:cxn>
                      </a:cxnLst>
                      <a:rect l="0" t="0" r="r" b="b"/>
                      <a:pathLst>
                        <a:path w="81" h="1260">
                          <a:moveTo>
                            <a:pt x="81" y="0"/>
                          </a:moveTo>
                          <a:lnTo>
                            <a:pt x="81" y="1256"/>
                          </a:lnTo>
                          <a:lnTo>
                            <a:pt x="0" y="1260"/>
                          </a:lnTo>
                          <a:lnTo>
                            <a:pt x="0" y="28"/>
                          </a:lnTo>
                          <a:lnTo>
                            <a:pt x="81"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102">
                      <a:extLst>
                        <a:ext uri="{FF2B5EF4-FFF2-40B4-BE49-F238E27FC236}">
                          <a16:creationId xmlns:a16="http://schemas.microsoft.com/office/drawing/2014/main" id="{7340C472-FF61-3947-BEBE-D90CC9CDB62D}"/>
                        </a:ext>
                      </a:extLst>
                    </p:cNvPr>
                    <p:cNvSpPr>
                      <a:spLocks/>
                    </p:cNvSpPr>
                    <p:nvPr/>
                  </p:nvSpPr>
                  <p:spPr bwMode="auto">
                    <a:xfrm>
                      <a:off x="4704" y="3152"/>
                      <a:ext cx="10" cy="174"/>
                    </a:xfrm>
                    <a:custGeom>
                      <a:avLst/>
                      <a:gdLst>
                        <a:gd name="T0" fmla="*/ 73 w 73"/>
                        <a:gd name="T1" fmla="*/ 0 h 1223"/>
                        <a:gd name="T2" fmla="*/ 73 w 73"/>
                        <a:gd name="T3" fmla="*/ 1220 h 1223"/>
                        <a:gd name="T4" fmla="*/ 0 w 73"/>
                        <a:gd name="T5" fmla="*/ 1223 h 1223"/>
                        <a:gd name="T6" fmla="*/ 0 w 73"/>
                        <a:gd name="T7" fmla="*/ 34 h 1223"/>
                        <a:gd name="T8" fmla="*/ 73 w 73"/>
                        <a:gd name="T9" fmla="*/ 0 h 1223"/>
                      </a:gdLst>
                      <a:ahLst/>
                      <a:cxnLst>
                        <a:cxn ang="0">
                          <a:pos x="T0" y="T1"/>
                        </a:cxn>
                        <a:cxn ang="0">
                          <a:pos x="T2" y="T3"/>
                        </a:cxn>
                        <a:cxn ang="0">
                          <a:pos x="T4" y="T5"/>
                        </a:cxn>
                        <a:cxn ang="0">
                          <a:pos x="T6" y="T7"/>
                        </a:cxn>
                        <a:cxn ang="0">
                          <a:pos x="T8" y="T9"/>
                        </a:cxn>
                      </a:cxnLst>
                      <a:rect l="0" t="0" r="r" b="b"/>
                      <a:pathLst>
                        <a:path w="73" h="1223">
                          <a:moveTo>
                            <a:pt x="73" y="0"/>
                          </a:moveTo>
                          <a:lnTo>
                            <a:pt x="73" y="1220"/>
                          </a:lnTo>
                          <a:lnTo>
                            <a:pt x="0" y="1223"/>
                          </a:lnTo>
                          <a:lnTo>
                            <a:pt x="0" y="34"/>
                          </a:lnTo>
                          <a:lnTo>
                            <a:pt x="73"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103">
                      <a:extLst>
                        <a:ext uri="{FF2B5EF4-FFF2-40B4-BE49-F238E27FC236}">
                          <a16:creationId xmlns:a16="http://schemas.microsoft.com/office/drawing/2014/main" id="{A6FA769A-EC6C-0248-88E8-A2CD1DECA260}"/>
                        </a:ext>
                      </a:extLst>
                    </p:cNvPr>
                    <p:cNvSpPr>
                      <a:spLocks/>
                    </p:cNvSpPr>
                    <p:nvPr/>
                  </p:nvSpPr>
                  <p:spPr bwMode="auto">
                    <a:xfrm>
                      <a:off x="4701" y="3154"/>
                      <a:ext cx="11" cy="172"/>
                    </a:xfrm>
                    <a:custGeom>
                      <a:avLst/>
                      <a:gdLst>
                        <a:gd name="T0" fmla="*/ 76 w 76"/>
                        <a:gd name="T1" fmla="*/ 0 h 1204"/>
                        <a:gd name="T2" fmla="*/ 76 w 76"/>
                        <a:gd name="T3" fmla="*/ 1204 h 1204"/>
                        <a:gd name="T4" fmla="*/ 0 w 76"/>
                        <a:gd name="T5" fmla="*/ 1203 h 1204"/>
                        <a:gd name="T6" fmla="*/ 0 w 76"/>
                        <a:gd name="T7" fmla="*/ 28 h 1204"/>
                        <a:gd name="T8" fmla="*/ 76 w 76"/>
                        <a:gd name="T9" fmla="*/ 0 h 1204"/>
                      </a:gdLst>
                      <a:ahLst/>
                      <a:cxnLst>
                        <a:cxn ang="0">
                          <a:pos x="T0" y="T1"/>
                        </a:cxn>
                        <a:cxn ang="0">
                          <a:pos x="T2" y="T3"/>
                        </a:cxn>
                        <a:cxn ang="0">
                          <a:pos x="T4" y="T5"/>
                        </a:cxn>
                        <a:cxn ang="0">
                          <a:pos x="T6" y="T7"/>
                        </a:cxn>
                        <a:cxn ang="0">
                          <a:pos x="T8" y="T9"/>
                        </a:cxn>
                      </a:cxnLst>
                      <a:rect l="0" t="0" r="r" b="b"/>
                      <a:pathLst>
                        <a:path w="76" h="1204">
                          <a:moveTo>
                            <a:pt x="76" y="0"/>
                          </a:moveTo>
                          <a:lnTo>
                            <a:pt x="76" y="1204"/>
                          </a:lnTo>
                          <a:lnTo>
                            <a:pt x="0" y="1203"/>
                          </a:lnTo>
                          <a:lnTo>
                            <a:pt x="0" y="28"/>
                          </a:lnTo>
                          <a:lnTo>
                            <a:pt x="76"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 name="Group 104">
                    <a:extLst>
                      <a:ext uri="{FF2B5EF4-FFF2-40B4-BE49-F238E27FC236}">
                        <a16:creationId xmlns:a16="http://schemas.microsoft.com/office/drawing/2014/main" id="{9896E2EA-C3F3-294F-A6F8-0D6DE69ED791}"/>
                      </a:ext>
                    </a:extLst>
                  </p:cNvPr>
                  <p:cNvGrpSpPr>
                    <a:grpSpLocks/>
                  </p:cNvGrpSpPr>
                  <p:nvPr/>
                </p:nvGrpSpPr>
                <p:grpSpPr bwMode="auto">
                  <a:xfrm>
                    <a:off x="4648" y="3319"/>
                    <a:ext cx="173" cy="96"/>
                    <a:chOff x="4648" y="3319"/>
                    <a:chExt cx="173" cy="96"/>
                  </a:xfrm>
                </p:grpSpPr>
                <p:sp>
                  <p:nvSpPr>
                    <p:cNvPr id="21" name="Freeform 105">
                      <a:extLst>
                        <a:ext uri="{FF2B5EF4-FFF2-40B4-BE49-F238E27FC236}">
                          <a16:creationId xmlns:a16="http://schemas.microsoft.com/office/drawing/2014/main" id="{082CD6C0-BEE6-EF46-9571-06AB5AECBAF2}"/>
                        </a:ext>
                      </a:extLst>
                    </p:cNvPr>
                    <p:cNvSpPr>
                      <a:spLocks/>
                    </p:cNvSpPr>
                    <p:nvPr/>
                  </p:nvSpPr>
                  <p:spPr bwMode="auto">
                    <a:xfrm>
                      <a:off x="4780" y="3319"/>
                      <a:ext cx="41" cy="53"/>
                    </a:xfrm>
                    <a:custGeom>
                      <a:avLst/>
                      <a:gdLst>
                        <a:gd name="T0" fmla="*/ 291 w 291"/>
                        <a:gd name="T1" fmla="*/ 351 h 369"/>
                        <a:gd name="T2" fmla="*/ 0 w 291"/>
                        <a:gd name="T3" fmla="*/ 369 h 369"/>
                        <a:gd name="T4" fmla="*/ 0 w 291"/>
                        <a:gd name="T5" fmla="*/ 12 h 369"/>
                        <a:gd name="T6" fmla="*/ 291 w 291"/>
                        <a:gd name="T7" fmla="*/ 0 h 369"/>
                        <a:gd name="T8" fmla="*/ 291 w 291"/>
                        <a:gd name="T9" fmla="*/ 351 h 369"/>
                      </a:gdLst>
                      <a:ahLst/>
                      <a:cxnLst>
                        <a:cxn ang="0">
                          <a:pos x="T0" y="T1"/>
                        </a:cxn>
                        <a:cxn ang="0">
                          <a:pos x="T2" y="T3"/>
                        </a:cxn>
                        <a:cxn ang="0">
                          <a:pos x="T4" y="T5"/>
                        </a:cxn>
                        <a:cxn ang="0">
                          <a:pos x="T6" y="T7"/>
                        </a:cxn>
                        <a:cxn ang="0">
                          <a:pos x="T8" y="T9"/>
                        </a:cxn>
                      </a:cxnLst>
                      <a:rect l="0" t="0" r="r" b="b"/>
                      <a:pathLst>
                        <a:path w="291" h="369">
                          <a:moveTo>
                            <a:pt x="291" y="351"/>
                          </a:moveTo>
                          <a:lnTo>
                            <a:pt x="0" y="369"/>
                          </a:lnTo>
                          <a:lnTo>
                            <a:pt x="0" y="12"/>
                          </a:lnTo>
                          <a:lnTo>
                            <a:pt x="291" y="0"/>
                          </a:lnTo>
                          <a:lnTo>
                            <a:pt x="291" y="351"/>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2" name="Group 106">
                      <a:extLst>
                        <a:ext uri="{FF2B5EF4-FFF2-40B4-BE49-F238E27FC236}">
                          <a16:creationId xmlns:a16="http://schemas.microsoft.com/office/drawing/2014/main" id="{42F870E2-101A-1A47-97E6-3579AC0F1A6F}"/>
                        </a:ext>
                      </a:extLst>
                    </p:cNvPr>
                    <p:cNvGrpSpPr>
                      <a:grpSpLocks/>
                    </p:cNvGrpSpPr>
                    <p:nvPr/>
                  </p:nvGrpSpPr>
                  <p:grpSpPr bwMode="auto">
                    <a:xfrm>
                      <a:off x="4649" y="3364"/>
                      <a:ext cx="137" cy="51"/>
                      <a:chOff x="4649" y="3364"/>
                      <a:chExt cx="137" cy="51"/>
                    </a:xfrm>
                  </p:grpSpPr>
                  <p:sp>
                    <p:nvSpPr>
                      <p:cNvPr id="31" name="Freeform 107">
                        <a:extLst>
                          <a:ext uri="{FF2B5EF4-FFF2-40B4-BE49-F238E27FC236}">
                            <a16:creationId xmlns:a16="http://schemas.microsoft.com/office/drawing/2014/main" id="{A232E075-5CB9-F94B-9998-E94EE4627E0E}"/>
                          </a:ext>
                        </a:extLst>
                      </p:cNvPr>
                      <p:cNvSpPr>
                        <a:spLocks/>
                      </p:cNvSpPr>
                      <p:nvPr/>
                    </p:nvSpPr>
                    <p:spPr bwMode="auto">
                      <a:xfrm>
                        <a:off x="4649" y="3368"/>
                        <a:ext cx="6" cy="38"/>
                      </a:xfrm>
                      <a:custGeom>
                        <a:avLst/>
                        <a:gdLst>
                          <a:gd name="T0" fmla="*/ 0 w 41"/>
                          <a:gd name="T1" fmla="*/ 5 h 268"/>
                          <a:gd name="T2" fmla="*/ 0 w 41"/>
                          <a:gd name="T3" fmla="*/ 263 h 268"/>
                          <a:gd name="T4" fmla="*/ 41 w 41"/>
                          <a:gd name="T5" fmla="*/ 268 h 268"/>
                          <a:gd name="T6" fmla="*/ 41 w 41"/>
                          <a:gd name="T7" fmla="*/ 0 h 268"/>
                          <a:gd name="T8" fmla="*/ 0 w 41"/>
                          <a:gd name="T9" fmla="*/ 5 h 268"/>
                        </a:gdLst>
                        <a:ahLst/>
                        <a:cxnLst>
                          <a:cxn ang="0">
                            <a:pos x="T0" y="T1"/>
                          </a:cxn>
                          <a:cxn ang="0">
                            <a:pos x="T2" y="T3"/>
                          </a:cxn>
                          <a:cxn ang="0">
                            <a:pos x="T4" y="T5"/>
                          </a:cxn>
                          <a:cxn ang="0">
                            <a:pos x="T6" y="T7"/>
                          </a:cxn>
                          <a:cxn ang="0">
                            <a:pos x="T8" y="T9"/>
                          </a:cxn>
                        </a:cxnLst>
                        <a:rect l="0" t="0" r="r" b="b"/>
                        <a:pathLst>
                          <a:path w="41" h="268">
                            <a:moveTo>
                              <a:pt x="0" y="5"/>
                            </a:moveTo>
                            <a:lnTo>
                              <a:pt x="0" y="263"/>
                            </a:lnTo>
                            <a:lnTo>
                              <a:pt x="41" y="268"/>
                            </a:lnTo>
                            <a:lnTo>
                              <a:pt x="41" y="0"/>
                            </a:lnTo>
                            <a:lnTo>
                              <a:pt x="0" y="5"/>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32" name="Freeform 108">
                        <a:extLst>
                          <a:ext uri="{FF2B5EF4-FFF2-40B4-BE49-F238E27FC236}">
                            <a16:creationId xmlns:a16="http://schemas.microsoft.com/office/drawing/2014/main" id="{D4C8D5D9-B8EC-2540-9711-67494446C385}"/>
                          </a:ext>
                        </a:extLst>
                      </p:cNvPr>
                      <p:cNvSpPr>
                        <a:spLocks/>
                      </p:cNvSpPr>
                      <p:nvPr/>
                    </p:nvSpPr>
                    <p:spPr bwMode="auto">
                      <a:xfrm>
                        <a:off x="4776" y="3368"/>
                        <a:ext cx="10" cy="47"/>
                      </a:xfrm>
                      <a:custGeom>
                        <a:avLst/>
                        <a:gdLst>
                          <a:gd name="T0" fmla="*/ 69 w 69"/>
                          <a:gd name="T1" fmla="*/ 0 h 330"/>
                          <a:gd name="T2" fmla="*/ 69 w 69"/>
                          <a:gd name="T3" fmla="*/ 330 h 330"/>
                          <a:gd name="T4" fmla="*/ 36 w 69"/>
                          <a:gd name="T5" fmla="*/ 330 h 330"/>
                          <a:gd name="T6" fmla="*/ 9 w 69"/>
                          <a:gd name="T7" fmla="*/ 330 h 330"/>
                          <a:gd name="T8" fmla="*/ 0 w 69"/>
                          <a:gd name="T9" fmla="*/ 330 h 330"/>
                          <a:gd name="T10" fmla="*/ 0 w 69"/>
                          <a:gd name="T11" fmla="*/ 0 h 330"/>
                          <a:gd name="T12" fmla="*/ 69 w 69"/>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69" h="330">
                            <a:moveTo>
                              <a:pt x="69" y="0"/>
                            </a:moveTo>
                            <a:lnTo>
                              <a:pt x="69" y="330"/>
                            </a:lnTo>
                            <a:lnTo>
                              <a:pt x="36" y="330"/>
                            </a:lnTo>
                            <a:lnTo>
                              <a:pt x="9" y="330"/>
                            </a:lnTo>
                            <a:lnTo>
                              <a:pt x="0" y="330"/>
                            </a:lnTo>
                            <a:lnTo>
                              <a:pt x="0" y="0"/>
                            </a:lnTo>
                            <a:lnTo>
                              <a:pt x="69"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33" name="Freeform 109">
                        <a:extLst>
                          <a:ext uri="{FF2B5EF4-FFF2-40B4-BE49-F238E27FC236}">
                            <a16:creationId xmlns:a16="http://schemas.microsoft.com/office/drawing/2014/main" id="{4C78E2CC-DCD7-6B47-B89A-FE9DCCBE6E40}"/>
                          </a:ext>
                        </a:extLst>
                      </p:cNvPr>
                      <p:cNvSpPr>
                        <a:spLocks/>
                      </p:cNvSpPr>
                      <p:nvPr/>
                    </p:nvSpPr>
                    <p:spPr bwMode="auto">
                      <a:xfrm>
                        <a:off x="4725" y="3364"/>
                        <a:ext cx="9" cy="49"/>
                      </a:xfrm>
                      <a:custGeom>
                        <a:avLst/>
                        <a:gdLst>
                          <a:gd name="T0" fmla="*/ 64 w 64"/>
                          <a:gd name="T1" fmla="*/ 27 h 339"/>
                          <a:gd name="T2" fmla="*/ 64 w 64"/>
                          <a:gd name="T3" fmla="*/ 339 h 339"/>
                          <a:gd name="T4" fmla="*/ 0 w 64"/>
                          <a:gd name="T5" fmla="*/ 334 h 339"/>
                          <a:gd name="T6" fmla="*/ 0 w 64"/>
                          <a:gd name="T7" fmla="*/ 0 h 339"/>
                          <a:gd name="T8" fmla="*/ 64 w 64"/>
                          <a:gd name="T9" fmla="*/ 27 h 339"/>
                        </a:gdLst>
                        <a:ahLst/>
                        <a:cxnLst>
                          <a:cxn ang="0">
                            <a:pos x="T0" y="T1"/>
                          </a:cxn>
                          <a:cxn ang="0">
                            <a:pos x="T2" y="T3"/>
                          </a:cxn>
                          <a:cxn ang="0">
                            <a:pos x="T4" y="T5"/>
                          </a:cxn>
                          <a:cxn ang="0">
                            <a:pos x="T6" y="T7"/>
                          </a:cxn>
                          <a:cxn ang="0">
                            <a:pos x="T8" y="T9"/>
                          </a:cxn>
                        </a:cxnLst>
                        <a:rect l="0" t="0" r="r" b="b"/>
                        <a:pathLst>
                          <a:path w="64" h="339">
                            <a:moveTo>
                              <a:pt x="64" y="27"/>
                            </a:moveTo>
                            <a:lnTo>
                              <a:pt x="64" y="339"/>
                            </a:lnTo>
                            <a:lnTo>
                              <a:pt x="0" y="334"/>
                            </a:lnTo>
                            <a:lnTo>
                              <a:pt x="0" y="0"/>
                            </a:lnTo>
                            <a:lnTo>
                              <a:pt x="64" y="27"/>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34" name="Freeform 110">
                        <a:extLst>
                          <a:ext uri="{FF2B5EF4-FFF2-40B4-BE49-F238E27FC236}">
                            <a16:creationId xmlns:a16="http://schemas.microsoft.com/office/drawing/2014/main" id="{619E262B-B041-1343-A304-0AB26F14AB19}"/>
                          </a:ext>
                        </a:extLst>
                      </p:cNvPr>
                      <p:cNvSpPr>
                        <a:spLocks/>
                      </p:cNvSpPr>
                      <p:nvPr/>
                    </p:nvSpPr>
                    <p:spPr bwMode="auto">
                      <a:xfrm>
                        <a:off x="4686" y="3365"/>
                        <a:ext cx="7" cy="45"/>
                      </a:xfrm>
                      <a:custGeom>
                        <a:avLst/>
                        <a:gdLst>
                          <a:gd name="T0" fmla="*/ 49 w 49"/>
                          <a:gd name="T1" fmla="*/ 31 h 313"/>
                          <a:gd name="T2" fmla="*/ 49 w 49"/>
                          <a:gd name="T3" fmla="*/ 313 h 313"/>
                          <a:gd name="T4" fmla="*/ 0 w 49"/>
                          <a:gd name="T5" fmla="*/ 308 h 313"/>
                          <a:gd name="T6" fmla="*/ 0 w 49"/>
                          <a:gd name="T7" fmla="*/ 0 h 313"/>
                          <a:gd name="T8" fmla="*/ 49 w 49"/>
                          <a:gd name="T9" fmla="*/ 31 h 313"/>
                        </a:gdLst>
                        <a:ahLst/>
                        <a:cxnLst>
                          <a:cxn ang="0">
                            <a:pos x="T0" y="T1"/>
                          </a:cxn>
                          <a:cxn ang="0">
                            <a:pos x="T2" y="T3"/>
                          </a:cxn>
                          <a:cxn ang="0">
                            <a:pos x="T4" y="T5"/>
                          </a:cxn>
                          <a:cxn ang="0">
                            <a:pos x="T6" y="T7"/>
                          </a:cxn>
                          <a:cxn ang="0">
                            <a:pos x="T8" y="T9"/>
                          </a:cxn>
                        </a:cxnLst>
                        <a:rect l="0" t="0" r="r" b="b"/>
                        <a:pathLst>
                          <a:path w="49" h="313">
                            <a:moveTo>
                              <a:pt x="49" y="31"/>
                            </a:moveTo>
                            <a:lnTo>
                              <a:pt x="49" y="313"/>
                            </a:lnTo>
                            <a:lnTo>
                              <a:pt x="0" y="308"/>
                            </a:lnTo>
                            <a:lnTo>
                              <a:pt x="0" y="0"/>
                            </a:lnTo>
                            <a:lnTo>
                              <a:pt x="49" y="3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35" name="Freeform 111">
                        <a:extLst>
                          <a:ext uri="{FF2B5EF4-FFF2-40B4-BE49-F238E27FC236}">
                            <a16:creationId xmlns:a16="http://schemas.microsoft.com/office/drawing/2014/main" id="{75D4C931-A520-9742-9C64-B7AB0DDDDA74}"/>
                          </a:ext>
                        </a:extLst>
                      </p:cNvPr>
                      <p:cNvSpPr>
                        <a:spLocks/>
                      </p:cNvSpPr>
                      <p:nvPr/>
                    </p:nvSpPr>
                    <p:spPr bwMode="auto">
                      <a:xfrm>
                        <a:off x="4649" y="3369"/>
                        <a:ext cx="6" cy="11"/>
                      </a:xfrm>
                      <a:custGeom>
                        <a:avLst/>
                        <a:gdLst>
                          <a:gd name="T0" fmla="*/ 0 w 41"/>
                          <a:gd name="T1" fmla="*/ 8 h 77"/>
                          <a:gd name="T2" fmla="*/ 0 w 41"/>
                          <a:gd name="T3" fmla="*/ 47 h 77"/>
                          <a:gd name="T4" fmla="*/ 41 w 41"/>
                          <a:gd name="T5" fmla="*/ 77 h 77"/>
                          <a:gd name="T6" fmla="*/ 41 w 41"/>
                          <a:gd name="T7" fmla="*/ 0 h 77"/>
                          <a:gd name="T8" fmla="*/ 0 w 41"/>
                          <a:gd name="T9" fmla="*/ 8 h 77"/>
                        </a:gdLst>
                        <a:ahLst/>
                        <a:cxnLst>
                          <a:cxn ang="0">
                            <a:pos x="T0" y="T1"/>
                          </a:cxn>
                          <a:cxn ang="0">
                            <a:pos x="T2" y="T3"/>
                          </a:cxn>
                          <a:cxn ang="0">
                            <a:pos x="T4" y="T5"/>
                          </a:cxn>
                          <a:cxn ang="0">
                            <a:pos x="T6" y="T7"/>
                          </a:cxn>
                          <a:cxn ang="0">
                            <a:pos x="T8" y="T9"/>
                          </a:cxn>
                        </a:cxnLst>
                        <a:rect l="0" t="0" r="r" b="b"/>
                        <a:pathLst>
                          <a:path w="41" h="77">
                            <a:moveTo>
                              <a:pt x="0" y="8"/>
                            </a:moveTo>
                            <a:lnTo>
                              <a:pt x="0" y="47"/>
                            </a:lnTo>
                            <a:lnTo>
                              <a:pt x="41" y="77"/>
                            </a:lnTo>
                            <a:lnTo>
                              <a:pt x="41" y="0"/>
                            </a:lnTo>
                            <a:lnTo>
                              <a:pt x="0" y="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36" name="Freeform 112">
                        <a:extLst>
                          <a:ext uri="{FF2B5EF4-FFF2-40B4-BE49-F238E27FC236}">
                            <a16:creationId xmlns:a16="http://schemas.microsoft.com/office/drawing/2014/main" id="{D572B371-7A9B-D341-91AD-A5FC28A708D2}"/>
                          </a:ext>
                        </a:extLst>
                      </p:cNvPr>
                      <p:cNvSpPr>
                        <a:spLocks/>
                      </p:cNvSpPr>
                      <p:nvPr/>
                    </p:nvSpPr>
                    <p:spPr bwMode="auto">
                      <a:xfrm>
                        <a:off x="4686" y="3364"/>
                        <a:ext cx="7" cy="17"/>
                      </a:xfrm>
                      <a:custGeom>
                        <a:avLst/>
                        <a:gdLst>
                          <a:gd name="T0" fmla="*/ 0 w 49"/>
                          <a:gd name="T1" fmla="*/ 45 h 123"/>
                          <a:gd name="T2" fmla="*/ 0 w 49"/>
                          <a:gd name="T3" fmla="*/ 95 h 123"/>
                          <a:gd name="T4" fmla="*/ 49 w 49"/>
                          <a:gd name="T5" fmla="*/ 123 h 123"/>
                          <a:gd name="T6" fmla="*/ 49 w 49"/>
                          <a:gd name="T7" fmla="*/ 0 h 123"/>
                          <a:gd name="T8" fmla="*/ 0 w 49"/>
                          <a:gd name="T9" fmla="*/ 45 h 123"/>
                        </a:gdLst>
                        <a:ahLst/>
                        <a:cxnLst>
                          <a:cxn ang="0">
                            <a:pos x="T0" y="T1"/>
                          </a:cxn>
                          <a:cxn ang="0">
                            <a:pos x="T2" y="T3"/>
                          </a:cxn>
                          <a:cxn ang="0">
                            <a:pos x="T4" y="T5"/>
                          </a:cxn>
                          <a:cxn ang="0">
                            <a:pos x="T6" y="T7"/>
                          </a:cxn>
                          <a:cxn ang="0">
                            <a:pos x="T8" y="T9"/>
                          </a:cxn>
                        </a:cxnLst>
                        <a:rect l="0" t="0" r="r" b="b"/>
                        <a:pathLst>
                          <a:path w="49" h="123">
                            <a:moveTo>
                              <a:pt x="0" y="45"/>
                            </a:moveTo>
                            <a:lnTo>
                              <a:pt x="0" y="95"/>
                            </a:lnTo>
                            <a:lnTo>
                              <a:pt x="49" y="123"/>
                            </a:lnTo>
                            <a:lnTo>
                              <a:pt x="49" y="0"/>
                            </a:lnTo>
                            <a:lnTo>
                              <a:pt x="0" y="45"/>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37" name="Freeform 113">
                        <a:extLst>
                          <a:ext uri="{FF2B5EF4-FFF2-40B4-BE49-F238E27FC236}">
                            <a16:creationId xmlns:a16="http://schemas.microsoft.com/office/drawing/2014/main" id="{F15E89E1-E007-1C45-8985-BECFC3C48C6A}"/>
                          </a:ext>
                        </a:extLst>
                      </p:cNvPr>
                      <p:cNvSpPr>
                        <a:spLocks/>
                      </p:cNvSpPr>
                      <p:nvPr/>
                    </p:nvSpPr>
                    <p:spPr bwMode="auto">
                      <a:xfrm>
                        <a:off x="4725" y="3364"/>
                        <a:ext cx="9" cy="20"/>
                      </a:xfrm>
                      <a:custGeom>
                        <a:avLst/>
                        <a:gdLst>
                          <a:gd name="T0" fmla="*/ 0 w 64"/>
                          <a:gd name="T1" fmla="*/ 36 h 140"/>
                          <a:gd name="T2" fmla="*/ 0 w 64"/>
                          <a:gd name="T3" fmla="*/ 107 h 140"/>
                          <a:gd name="T4" fmla="*/ 64 w 64"/>
                          <a:gd name="T5" fmla="*/ 140 h 140"/>
                          <a:gd name="T6" fmla="*/ 64 w 64"/>
                          <a:gd name="T7" fmla="*/ 0 h 140"/>
                          <a:gd name="T8" fmla="*/ 0 w 64"/>
                          <a:gd name="T9" fmla="*/ 36 h 140"/>
                        </a:gdLst>
                        <a:ahLst/>
                        <a:cxnLst>
                          <a:cxn ang="0">
                            <a:pos x="T0" y="T1"/>
                          </a:cxn>
                          <a:cxn ang="0">
                            <a:pos x="T2" y="T3"/>
                          </a:cxn>
                          <a:cxn ang="0">
                            <a:pos x="T4" y="T5"/>
                          </a:cxn>
                          <a:cxn ang="0">
                            <a:pos x="T6" y="T7"/>
                          </a:cxn>
                          <a:cxn ang="0">
                            <a:pos x="T8" y="T9"/>
                          </a:cxn>
                        </a:cxnLst>
                        <a:rect l="0" t="0" r="r" b="b"/>
                        <a:pathLst>
                          <a:path w="64" h="140">
                            <a:moveTo>
                              <a:pt x="0" y="36"/>
                            </a:moveTo>
                            <a:lnTo>
                              <a:pt x="0" y="107"/>
                            </a:lnTo>
                            <a:lnTo>
                              <a:pt x="64" y="140"/>
                            </a:lnTo>
                            <a:lnTo>
                              <a:pt x="64" y="0"/>
                            </a:lnTo>
                            <a:lnTo>
                              <a:pt x="0" y="3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38" name="Freeform 114">
                        <a:extLst>
                          <a:ext uri="{FF2B5EF4-FFF2-40B4-BE49-F238E27FC236}">
                            <a16:creationId xmlns:a16="http://schemas.microsoft.com/office/drawing/2014/main" id="{1E211371-54EF-AE4A-845C-00C0FA9AFC99}"/>
                          </a:ext>
                        </a:extLst>
                      </p:cNvPr>
                      <p:cNvSpPr>
                        <a:spLocks/>
                      </p:cNvSpPr>
                      <p:nvPr/>
                    </p:nvSpPr>
                    <p:spPr bwMode="auto">
                      <a:xfrm>
                        <a:off x="4776" y="3365"/>
                        <a:ext cx="10" cy="20"/>
                      </a:xfrm>
                      <a:custGeom>
                        <a:avLst/>
                        <a:gdLst>
                          <a:gd name="T0" fmla="*/ 0 w 69"/>
                          <a:gd name="T1" fmla="*/ 33 h 138"/>
                          <a:gd name="T2" fmla="*/ 0 w 69"/>
                          <a:gd name="T3" fmla="*/ 105 h 138"/>
                          <a:gd name="T4" fmla="*/ 69 w 69"/>
                          <a:gd name="T5" fmla="*/ 138 h 138"/>
                          <a:gd name="T6" fmla="*/ 69 w 69"/>
                          <a:gd name="T7" fmla="*/ 0 h 138"/>
                          <a:gd name="T8" fmla="*/ 0 w 69"/>
                          <a:gd name="T9" fmla="*/ 33 h 138"/>
                        </a:gdLst>
                        <a:ahLst/>
                        <a:cxnLst>
                          <a:cxn ang="0">
                            <a:pos x="T0" y="T1"/>
                          </a:cxn>
                          <a:cxn ang="0">
                            <a:pos x="T2" y="T3"/>
                          </a:cxn>
                          <a:cxn ang="0">
                            <a:pos x="T4" y="T5"/>
                          </a:cxn>
                          <a:cxn ang="0">
                            <a:pos x="T6" y="T7"/>
                          </a:cxn>
                          <a:cxn ang="0">
                            <a:pos x="T8" y="T9"/>
                          </a:cxn>
                        </a:cxnLst>
                        <a:rect l="0" t="0" r="r" b="b"/>
                        <a:pathLst>
                          <a:path w="69" h="138">
                            <a:moveTo>
                              <a:pt x="0" y="33"/>
                            </a:moveTo>
                            <a:lnTo>
                              <a:pt x="0" y="105"/>
                            </a:lnTo>
                            <a:lnTo>
                              <a:pt x="69" y="138"/>
                            </a:lnTo>
                            <a:lnTo>
                              <a:pt x="69" y="0"/>
                            </a:lnTo>
                            <a:lnTo>
                              <a:pt x="0" y="3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sp>
                  <p:nvSpPr>
                    <p:cNvPr id="23" name="Freeform 115">
                      <a:extLst>
                        <a:ext uri="{FF2B5EF4-FFF2-40B4-BE49-F238E27FC236}">
                          <a16:creationId xmlns:a16="http://schemas.microsoft.com/office/drawing/2014/main" id="{3B28C10F-7EF1-6D4C-B852-18EC5B51CEE4}"/>
                        </a:ext>
                      </a:extLst>
                    </p:cNvPr>
                    <p:cNvSpPr>
                      <a:spLocks/>
                    </p:cNvSpPr>
                    <p:nvPr/>
                  </p:nvSpPr>
                  <p:spPr bwMode="auto">
                    <a:xfrm>
                      <a:off x="4648" y="3320"/>
                      <a:ext cx="133" cy="52"/>
                    </a:xfrm>
                    <a:custGeom>
                      <a:avLst/>
                      <a:gdLst>
                        <a:gd name="T0" fmla="*/ 927 w 927"/>
                        <a:gd name="T1" fmla="*/ 361 h 361"/>
                        <a:gd name="T2" fmla="*/ 0 w 927"/>
                        <a:gd name="T3" fmla="*/ 361 h 361"/>
                        <a:gd name="T4" fmla="*/ 0 w 927"/>
                        <a:gd name="T5" fmla="*/ 55 h 361"/>
                        <a:gd name="T6" fmla="*/ 927 w 927"/>
                        <a:gd name="T7" fmla="*/ 0 h 361"/>
                        <a:gd name="T8" fmla="*/ 927 w 927"/>
                        <a:gd name="T9" fmla="*/ 361 h 361"/>
                      </a:gdLst>
                      <a:ahLst/>
                      <a:cxnLst>
                        <a:cxn ang="0">
                          <a:pos x="T0" y="T1"/>
                        </a:cxn>
                        <a:cxn ang="0">
                          <a:pos x="T2" y="T3"/>
                        </a:cxn>
                        <a:cxn ang="0">
                          <a:pos x="T4" y="T5"/>
                        </a:cxn>
                        <a:cxn ang="0">
                          <a:pos x="T6" y="T7"/>
                        </a:cxn>
                        <a:cxn ang="0">
                          <a:pos x="T8" y="T9"/>
                        </a:cxn>
                      </a:cxnLst>
                      <a:rect l="0" t="0" r="r" b="b"/>
                      <a:pathLst>
                        <a:path w="927" h="361">
                          <a:moveTo>
                            <a:pt x="927" y="361"/>
                          </a:moveTo>
                          <a:lnTo>
                            <a:pt x="0" y="361"/>
                          </a:lnTo>
                          <a:lnTo>
                            <a:pt x="0" y="55"/>
                          </a:lnTo>
                          <a:lnTo>
                            <a:pt x="927" y="0"/>
                          </a:lnTo>
                          <a:lnTo>
                            <a:pt x="927" y="361"/>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4" name="Group 116">
                      <a:extLst>
                        <a:ext uri="{FF2B5EF4-FFF2-40B4-BE49-F238E27FC236}">
                          <a16:creationId xmlns:a16="http://schemas.microsoft.com/office/drawing/2014/main" id="{DECA62A0-04E1-E244-95EB-0581544AD179}"/>
                        </a:ext>
                      </a:extLst>
                    </p:cNvPr>
                    <p:cNvGrpSpPr>
                      <a:grpSpLocks/>
                    </p:cNvGrpSpPr>
                    <p:nvPr/>
                  </p:nvGrpSpPr>
                  <p:grpSpPr bwMode="auto">
                    <a:xfrm>
                      <a:off x="4787" y="3368"/>
                      <a:ext cx="33" cy="40"/>
                      <a:chOff x="4787" y="3368"/>
                      <a:chExt cx="33" cy="40"/>
                    </a:xfrm>
                  </p:grpSpPr>
                  <p:sp>
                    <p:nvSpPr>
                      <p:cNvPr id="25" name="Freeform 117">
                        <a:extLst>
                          <a:ext uri="{FF2B5EF4-FFF2-40B4-BE49-F238E27FC236}">
                            <a16:creationId xmlns:a16="http://schemas.microsoft.com/office/drawing/2014/main" id="{2756A1EA-C491-7443-B1D2-826AEA5955FB}"/>
                          </a:ext>
                        </a:extLst>
                      </p:cNvPr>
                      <p:cNvSpPr>
                        <a:spLocks/>
                      </p:cNvSpPr>
                      <p:nvPr/>
                    </p:nvSpPr>
                    <p:spPr bwMode="auto">
                      <a:xfrm>
                        <a:off x="4787" y="3368"/>
                        <a:ext cx="33" cy="40"/>
                      </a:xfrm>
                      <a:custGeom>
                        <a:avLst/>
                        <a:gdLst>
                          <a:gd name="T0" fmla="*/ 230 w 230"/>
                          <a:gd name="T1" fmla="*/ 0 h 278"/>
                          <a:gd name="T2" fmla="*/ 0 w 230"/>
                          <a:gd name="T3" fmla="*/ 13 h 278"/>
                          <a:gd name="T4" fmla="*/ 0 w 230"/>
                          <a:gd name="T5" fmla="*/ 278 h 278"/>
                          <a:gd name="T6" fmla="*/ 230 w 230"/>
                          <a:gd name="T7" fmla="*/ 277 h 278"/>
                          <a:gd name="T8" fmla="*/ 230 w 230"/>
                          <a:gd name="T9" fmla="*/ 0 h 278"/>
                        </a:gdLst>
                        <a:ahLst/>
                        <a:cxnLst>
                          <a:cxn ang="0">
                            <a:pos x="T0" y="T1"/>
                          </a:cxn>
                          <a:cxn ang="0">
                            <a:pos x="T2" y="T3"/>
                          </a:cxn>
                          <a:cxn ang="0">
                            <a:pos x="T4" y="T5"/>
                          </a:cxn>
                          <a:cxn ang="0">
                            <a:pos x="T6" y="T7"/>
                          </a:cxn>
                          <a:cxn ang="0">
                            <a:pos x="T8" y="T9"/>
                          </a:cxn>
                        </a:cxnLst>
                        <a:rect l="0" t="0" r="r" b="b"/>
                        <a:pathLst>
                          <a:path w="230" h="278">
                            <a:moveTo>
                              <a:pt x="230" y="0"/>
                            </a:moveTo>
                            <a:lnTo>
                              <a:pt x="0" y="13"/>
                            </a:lnTo>
                            <a:lnTo>
                              <a:pt x="0" y="278"/>
                            </a:lnTo>
                            <a:lnTo>
                              <a:pt x="230" y="277"/>
                            </a:lnTo>
                            <a:lnTo>
                              <a:pt x="23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nvGrpSpPr>
                      <p:cNvPr id="26" name="Group 118">
                        <a:extLst>
                          <a:ext uri="{FF2B5EF4-FFF2-40B4-BE49-F238E27FC236}">
                            <a16:creationId xmlns:a16="http://schemas.microsoft.com/office/drawing/2014/main" id="{2691F2A9-F71E-BF43-AE8E-0C48A758B14A}"/>
                          </a:ext>
                        </a:extLst>
                      </p:cNvPr>
                      <p:cNvGrpSpPr>
                        <a:grpSpLocks/>
                      </p:cNvGrpSpPr>
                      <p:nvPr/>
                    </p:nvGrpSpPr>
                    <p:grpSpPr bwMode="auto">
                      <a:xfrm>
                        <a:off x="4803" y="3369"/>
                        <a:ext cx="17" cy="39"/>
                        <a:chOff x="4803" y="3369"/>
                        <a:chExt cx="17" cy="39"/>
                      </a:xfrm>
                    </p:grpSpPr>
                    <p:sp>
                      <p:nvSpPr>
                        <p:cNvPr id="27" name="Line 119">
                          <a:extLst>
                            <a:ext uri="{FF2B5EF4-FFF2-40B4-BE49-F238E27FC236}">
                              <a16:creationId xmlns:a16="http://schemas.microsoft.com/office/drawing/2014/main" id="{B5B2F29D-D601-434A-AF77-F70791395108}"/>
                            </a:ext>
                          </a:extLst>
                        </p:cNvPr>
                        <p:cNvSpPr>
                          <a:spLocks noChangeShapeType="1"/>
                        </p:cNvSpPr>
                        <p:nvPr/>
                      </p:nvSpPr>
                      <p:spPr bwMode="auto">
                        <a:xfrm>
                          <a:off x="4803" y="3369"/>
                          <a:ext cx="1" cy="39"/>
                        </a:xfrm>
                        <a:prstGeom prst="line">
                          <a:avLst/>
                        </a:prstGeom>
                        <a:noFill/>
                        <a:ln w="1588">
                          <a:solidFill>
                            <a:srgbClr val="20202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28" name="Line 120">
                          <a:extLst>
                            <a:ext uri="{FF2B5EF4-FFF2-40B4-BE49-F238E27FC236}">
                              <a16:creationId xmlns:a16="http://schemas.microsoft.com/office/drawing/2014/main" id="{894633F3-699F-DF45-ADAC-D55B6DABD6EC}"/>
                            </a:ext>
                          </a:extLst>
                        </p:cNvPr>
                        <p:cNvSpPr>
                          <a:spLocks noChangeShapeType="1"/>
                        </p:cNvSpPr>
                        <p:nvPr/>
                      </p:nvSpPr>
                      <p:spPr bwMode="auto">
                        <a:xfrm>
                          <a:off x="4803" y="3386"/>
                          <a:ext cx="17" cy="1"/>
                        </a:xfrm>
                        <a:prstGeom prst="line">
                          <a:avLst/>
                        </a:prstGeom>
                        <a:noFill/>
                        <a:ln w="1588">
                          <a:solidFill>
                            <a:srgbClr val="20202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29" name="Line 121">
                          <a:extLst>
                            <a:ext uri="{FF2B5EF4-FFF2-40B4-BE49-F238E27FC236}">
                              <a16:creationId xmlns:a16="http://schemas.microsoft.com/office/drawing/2014/main" id="{3E3F3DC6-0174-5F4D-ADE1-2B612512F89F}"/>
                            </a:ext>
                          </a:extLst>
                        </p:cNvPr>
                        <p:cNvSpPr>
                          <a:spLocks noChangeShapeType="1"/>
                        </p:cNvSpPr>
                        <p:nvPr/>
                      </p:nvSpPr>
                      <p:spPr bwMode="auto">
                        <a:xfrm>
                          <a:off x="4812" y="3386"/>
                          <a:ext cx="1" cy="22"/>
                        </a:xfrm>
                        <a:prstGeom prst="line">
                          <a:avLst/>
                        </a:prstGeom>
                        <a:noFill/>
                        <a:ln w="1588">
                          <a:solidFill>
                            <a:srgbClr val="20202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sp>
                      <p:nvSpPr>
                        <p:cNvPr id="30" name="Line 122">
                          <a:extLst>
                            <a:ext uri="{FF2B5EF4-FFF2-40B4-BE49-F238E27FC236}">
                              <a16:creationId xmlns:a16="http://schemas.microsoft.com/office/drawing/2014/main" id="{A9FFCA1A-4930-D049-BE71-4177F3D03B09}"/>
                            </a:ext>
                          </a:extLst>
                        </p:cNvPr>
                        <p:cNvSpPr>
                          <a:spLocks noChangeShapeType="1"/>
                        </p:cNvSpPr>
                        <p:nvPr/>
                      </p:nvSpPr>
                      <p:spPr bwMode="auto">
                        <a:xfrm>
                          <a:off x="4803" y="3406"/>
                          <a:ext cx="17" cy="1"/>
                        </a:xfrm>
                        <a:prstGeom prst="line">
                          <a:avLst/>
                        </a:prstGeom>
                        <a:noFill/>
                        <a:ln w="1588">
                          <a:solidFill>
                            <a:srgbClr val="CECECE"/>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Arial"/>
                            <a:ea typeface="+mn-ea"/>
                            <a:cs typeface="+mn-cs"/>
                          </a:endParaRPr>
                        </a:p>
                      </p:txBody>
                    </p:sp>
                  </p:grpSp>
                </p:grpSp>
              </p:grpSp>
            </p:grpSp>
          </p:grpSp>
          <p:sp>
            <p:nvSpPr>
              <p:cNvPr id="14" name="Rectangle 123">
                <a:extLst>
                  <a:ext uri="{FF2B5EF4-FFF2-40B4-BE49-F238E27FC236}">
                    <a16:creationId xmlns:a16="http://schemas.microsoft.com/office/drawing/2014/main" id="{35DB6ED2-72DE-2C46-9C14-D75F7CB2BD7B}"/>
                  </a:ext>
                </a:extLst>
              </p:cNvPr>
              <p:cNvSpPr>
                <a:spLocks noChangeArrowheads="1"/>
              </p:cNvSpPr>
              <p:nvPr/>
            </p:nvSpPr>
            <p:spPr bwMode="auto">
              <a:xfrm>
                <a:off x="-264253" y="3670624"/>
                <a:ext cx="2119038" cy="35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r>
                  <a:rPr kumimoji="0" lang="sv-SE" altLang="sv-SE" sz="900" b="1" i="0" u="none" strike="noStrike" kern="1200" cap="none" spc="0" normalizeH="0" baseline="0" noProof="0" dirty="0">
                    <a:ln>
                      <a:noFill/>
                    </a:ln>
                    <a:solidFill>
                      <a:prstClr val="black"/>
                    </a:solidFill>
                    <a:effectLst/>
                    <a:uLnTx/>
                    <a:uFillTx/>
                    <a:latin typeface="Arial"/>
                    <a:ea typeface="+mn-ea"/>
                    <a:cs typeface="+mn-cs"/>
                  </a:rPr>
                  <a:t>Myndigheter</a:t>
                </a:r>
                <a:r>
                  <a:rPr kumimoji="0" lang="sv-SE" altLang="sv-SE" sz="1050" b="0" i="0" u="none" strike="noStrike" kern="1200" cap="none" spc="0" normalizeH="0" baseline="0" noProof="0" dirty="0">
                    <a:ln>
                      <a:noFill/>
                    </a:ln>
                    <a:solidFill>
                      <a:prstClr val="black"/>
                    </a:solidFill>
                    <a:effectLst/>
                    <a:uLnTx/>
                    <a:uFillTx/>
                    <a:latin typeface="Arial"/>
                    <a:ea typeface="+mn-ea"/>
                    <a:cs typeface="+mn-cs"/>
                  </a:rPr>
                  <a:t/>
                </a:r>
                <a:br>
                  <a:rPr kumimoji="0" lang="sv-SE" altLang="sv-SE" sz="1050" b="0" i="0" u="none" strike="noStrike" kern="1200" cap="none" spc="0" normalizeH="0" baseline="0" noProof="0" dirty="0">
                    <a:ln>
                      <a:noFill/>
                    </a:ln>
                    <a:solidFill>
                      <a:prstClr val="black"/>
                    </a:solidFill>
                    <a:effectLst/>
                    <a:uLnTx/>
                    <a:uFillTx/>
                    <a:latin typeface="Arial"/>
                    <a:ea typeface="+mn-ea"/>
                    <a:cs typeface="+mn-cs"/>
                  </a:rPr>
                </a:br>
                <a:r>
                  <a:rPr kumimoji="0" lang="sv-SE" altLang="sv-SE" sz="900" b="0" i="0" u="none" strike="noStrike" kern="1200" cap="none" spc="0" normalizeH="0" baseline="0" noProof="0" dirty="0">
                    <a:ln>
                      <a:noFill/>
                    </a:ln>
                    <a:solidFill>
                      <a:prstClr val="black"/>
                    </a:solidFill>
                    <a:effectLst/>
                    <a:uLnTx/>
                    <a:uFillTx/>
                    <a:latin typeface="Arial"/>
                    <a:ea typeface="+mn-ea"/>
                    <a:cs typeface="+mn-cs"/>
                  </a:rPr>
                  <a:t>Stat/kommun/landsting</a:t>
                </a:r>
                <a:endParaRPr kumimoji="0" lang="sv-SE" altLang="sv-SE" sz="105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92" name="Grupp 91">
              <a:extLst>
                <a:ext uri="{FF2B5EF4-FFF2-40B4-BE49-F238E27FC236}">
                  <a16:creationId xmlns:a16="http://schemas.microsoft.com/office/drawing/2014/main" id="{295FB7DF-FDA6-AD4F-B256-BB8F995AC963}"/>
                </a:ext>
              </a:extLst>
            </p:cNvPr>
            <p:cNvGrpSpPr/>
            <p:nvPr/>
          </p:nvGrpSpPr>
          <p:grpSpPr>
            <a:xfrm>
              <a:off x="1042200" y="3528739"/>
              <a:ext cx="1240248" cy="1408637"/>
              <a:chOff x="2968670" y="3680695"/>
              <a:chExt cx="1856045" cy="2140951"/>
            </a:xfrm>
          </p:grpSpPr>
          <p:pic>
            <p:nvPicPr>
              <p:cNvPr id="93" name="Picture 3" descr="C:\Users\XAWJ\AppData\Local\Microsoft\Windows\Temporary Internet Files\Content.IE5\D6CZPSB4\MP900438759[1].jpg">
                <a:extLst>
                  <a:ext uri="{FF2B5EF4-FFF2-40B4-BE49-F238E27FC236}">
                    <a16:creationId xmlns:a16="http://schemas.microsoft.com/office/drawing/2014/main" id="{B6656393-2AFE-DC40-BB0F-3436F88B4F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944" y="4601630"/>
                <a:ext cx="756771" cy="1059618"/>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123">
                <a:extLst>
                  <a:ext uri="{FF2B5EF4-FFF2-40B4-BE49-F238E27FC236}">
                    <a16:creationId xmlns:a16="http://schemas.microsoft.com/office/drawing/2014/main" id="{AAD108D6-EA28-3946-AB3D-A4C95F0C62AE}"/>
                  </a:ext>
                </a:extLst>
              </p:cNvPr>
              <p:cNvSpPr>
                <a:spLocks noChangeArrowheads="1"/>
              </p:cNvSpPr>
              <p:nvPr/>
            </p:nvSpPr>
            <p:spPr bwMode="auto">
              <a:xfrm>
                <a:off x="2968670" y="4628803"/>
                <a:ext cx="1686915" cy="11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ct val="20000"/>
                  </a:spcBef>
                  <a:spcAft>
                    <a:spcPts val="0"/>
                  </a:spcAft>
                  <a:buClrTx/>
                  <a:buSzTx/>
                  <a:buFontTx/>
                  <a:buNone/>
                  <a:tabLst/>
                  <a:defRPr/>
                </a:pPr>
                <a:r>
                  <a:rPr kumimoji="0" lang="sv-SE" altLang="sv-SE" sz="900" b="1" i="0" u="none" strike="noStrike" kern="1200" cap="none" spc="0" normalizeH="0" baseline="0" noProof="0" dirty="0">
                    <a:ln>
                      <a:noFill/>
                    </a:ln>
                    <a:solidFill>
                      <a:prstClr val="black"/>
                    </a:solidFill>
                    <a:effectLst/>
                    <a:uLnTx/>
                    <a:uFillTx/>
                    <a:latin typeface="Arial"/>
                    <a:ea typeface="+mn-ea"/>
                    <a:cs typeface="+mn-cs"/>
                  </a:rPr>
                  <a:t>Privata utförare </a:t>
                </a:r>
                <a:r>
                  <a:rPr kumimoji="0" lang="sv-SE" altLang="sv-SE" sz="900" b="0" i="0" u="none" strike="noStrike" kern="1200" cap="none" spc="0" normalizeH="0" baseline="0" noProof="0" dirty="0">
                    <a:ln>
                      <a:noFill/>
                    </a:ln>
                    <a:solidFill>
                      <a:prstClr val="black"/>
                    </a:solidFill>
                    <a:effectLst/>
                    <a:uLnTx/>
                    <a:uFillTx/>
                    <a:latin typeface="Arial"/>
                    <a:ea typeface="+mn-ea"/>
                    <a:cs typeface="+mn-cs"/>
                  </a:rPr>
                  <a:t>i </a:t>
                </a:r>
                <a:br>
                  <a:rPr kumimoji="0" lang="sv-SE" altLang="sv-SE" sz="900" b="0" i="0" u="none" strike="noStrike" kern="1200" cap="none" spc="0" normalizeH="0" baseline="0" noProof="0" dirty="0">
                    <a:ln>
                      <a:noFill/>
                    </a:ln>
                    <a:solidFill>
                      <a:prstClr val="black"/>
                    </a:solidFill>
                    <a:effectLst/>
                    <a:uLnTx/>
                    <a:uFillTx/>
                    <a:latin typeface="Arial"/>
                    <a:ea typeface="+mn-ea"/>
                    <a:cs typeface="+mn-cs"/>
                  </a:rPr>
                </a:br>
                <a:r>
                  <a:rPr kumimoji="0" lang="sv-SE" altLang="sv-SE" sz="900" b="0" i="0" u="none" strike="noStrike" kern="1200" cap="none" spc="0" normalizeH="0" baseline="0" noProof="0" dirty="0">
                    <a:ln>
                      <a:noFill/>
                    </a:ln>
                    <a:solidFill>
                      <a:prstClr val="black"/>
                    </a:solidFill>
                    <a:effectLst/>
                    <a:uLnTx/>
                    <a:uFillTx/>
                    <a:latin typeface="Arial"/>
                    <a:ea typeface="+mn-ea"/>
                    <a:cs typeface="+mn-cs"/>
                  </a:rPr>
                  <a:t>offentlig</a:t>
                </a:r>
                <a:br>
                  <a:rPr kumimoji="0" lang="sv-SE" altLang="sv-SE" sz="900" b="0" i="0" u="none" strike="noStrike" kern="1200" cap="none" spc="0" normalizeH="0" baseline="0" noProof="0" dirty="0">
                    <a:ln>
                      <a:noFill/>
                    </a:ln>
                    <a:solidFill>
                      <a:prstClr val="black"/>
                    </a:solidFill>
                    <a:effectLst/>
                    <a:uLnTx/>
                    <a:uFillTx/>
                    <a:latin typeface="Arial"/>
                    <a:ea typeface="+mn-ea"/>
                    <a:cs typeface="+mn-cs"/>
                  </a:rPr>
                </a:br>
                <a:r>
                  <a:rPr kumimoji="0" lang="sv-SE" altLang="sv-SE" sz="900" b="0" i="0" u="none" strike="noStrike" kern="1200" cap="none" spc="0" normalizeH="0" baseline="0" noProof="0" dirty="0">
                    <a:ln>
                      <a:noFill/>
                    </a:ln>
                    <a:solidFill>
                      <a:prstClr val="black"/>
                    </a:solidFill>
                    <a:effectLst/>
                    <a:uLnTx/>
                    <a:uFillTx/>
                    <a:latin typeface="Arial"/>
                    <a:ea typeface="+mn-ea"/>
                    <a:cs typeface="+mn-cs"/>
                  </a:rPr>
                  <a:t>service</a:t>
                </a:r>
                <a:br>
                  <a:rPr kumimoji="0" lang="sv-SE" altLang="sv-SE" sz="900" b="0" i="0" u="none" strike="noStrike" kern="1200" cap="none" spc="0" normalizeH="0" baseline="0" noProof="0" dirty="0">
                    <a:ln>
                      <a:noFill/>
                    </a:ln>
                    <a:solidFill>
                      <a:prstClr val="black"/>
                    </a:solidFill>
                    <a:effectLst/>
                    <a:uLnTx/>
                    <a:uFillTx/>
                    <a:latin typeface="Arial"/>
                    <a:ea typeface="+mn-ea"/>
                    <a:cs typeface="+mn-cs"/>
                  </a:rPr>
                </a:br>
                <a:r>
                  <a:rPr kumimoji="0" lang="sv-SE" altLang="sv-SE" sz="900" b="0" i="0" u="none" strike="noStrike" kern="1200" cap="none" spc="0" normalizeH="0" baseline="0" noProof="0" dirty="0">
                    <a:ln>
                      <a:noFill/>
                    </a:ln>
                    <a:solidFill>
                      <a:prstClr val="black"/>
                    </a:solidFill>
                    <a:effectLst/>
                    <a:uLnTx/>
                    <a:uFillTx/>
                    <a:latin typeface="Arial"/>
                    <a:ea typeface="+mn-ea"/>
                    <a:cs typeface="+mn-cs"/>
                  </a:rPr>
                  <a:t>friskolor</a:t>
                </a:r>
                <a:br>
                  <a:rPr kumimoji="0" lang="sv-SE" altLang="sv-SE" sz="900" b="0" i="0" u="none" strike="noStrike" kern="1200" cap="none" spc="0" normalizeH="0" baseline="0" noProof="0" dirty="0">
                    <a:ln>
                      <a:noFill/>
                    </a:ln>
                    <a:solidFill>
                      <a:prstClr val="black"/>
                    </a:solidFill>
                    <a:effectLst/>
                    <a:uLnTx/>
                    <a:uFillTx/>
                    <a:latin typeface="Arial"/>
                    <a:ea typeface="+mn-ea"/>
                    <a:cs typeface="+mn-cs"/>
                  </a:rPr>
                </a:br>
                <a:r>
                  <a:rPr kumimoji="0" lang="sv-SE" altLang="sv-SE" sz="900" b="0" i="0" u="none" strike="noStrike" kern="1200" cap="none" spc="0" normalizeH="0" baseline="0" noProof="0" dirty="0">
                    <a:ln>
                      <a:noFill/>
                    </a:ln>
                    <a:solidFill>
                      <a:prstClr val="black"/>
                    </a:solidFill>
                    <a:effectLst/>
                    <a:uLnTx/>
                    <a:uFillTx/>
                    <a:latin typeface="Arial"/>
                    <a:ea typeface="+mn-ea"/>
                    <a:cs typeface="+mn-cs"/>
                  </a:rPr>
                  <a:t>vårdföretag </a:t>
                </a:r>
                <a:r>
                  <a:rPr kumimoji="0" lang="sv-SE" altLang="sv-SE" sz="900" b="0" i="0" u="none" strike="noStrike" kern="1200" cap="none" spc="0" normalizeH="0" baseline="0" noProof="0" dirty="0" err="1">
                    <a:ln>
                      <a:noFill/>
                    </a:ln>
                    <a:solidFill>
                      <a:prstClr val="black"/>
                    </a:solidFill>
                    <a:effectLst/>
                    <a:uLnTx/>
                    <a:uFillTx/>
                    <a:latin typeface="Arial"/>
                    <a:ea typeface="+mn-ea"/>
                    <a:cs typeface="+mn-cs"/>
                  </a:rPr>
                  <a:t>etc</a:t>
                </a:r>
                <a:endParaRPr kumimoji="0" lang="sv-SE" altLang="sv-SE" sz="900" b="0" i="0" u="none" strike="noStrike" kern="1200" cap="none" spc="0" normalizeH="0" baseline="0" noProof="0" dirty="0">
                  <a:ln>
                    <a:noFill/>
                  </a:ln>
                  <a:solidFill>
                    <a:prstClr val="black"/>
                  </a:solidFill>
                  <a:effectLst/>
                  <a:uLnTx/>
                  <a:uFillTx/>
                  <a:latin typeface="Arial"/>
                  <a:ea typeface="+mn-ea"/>
                  <a:cs typeface="+mn-cs"/>
                </a:endParaRPr>
              </a:p>
            </p:txBody>
          </p:sp>
          <p:pic>
            <p:nvPicPr>
              <p:cNvPr id="95" name="Picture 5" descr="C:\Users\XAWJ\AppData\Local\Microsoft\Windows\Temporary Internet Files\Content.IE5\NVQDM2MA\MP900426551[1].jpg">
                <a:extLst>
                  <a:ext uri="{FF2B5EF4-FFF2-40B4-BE49-F238E27FC236}">
                    <a16:creationId xmlns:a16="http://schemas.microsoft.com/office/drawing/2014/main" id="{F63A93D6-7AF1-4241-831D-BF032D527C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1881" y="3680695"/>
                <a:ext cx="882094" cy="8820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upp 95">
              <a:extLst>
                <a:ext uri="{FF2B5EF4-FFF2-40B4-BE49-F238E27FC236}">
                  <a16:creationId xmlns:a16="http://schemas.microsoft.com/office/drawing/2014/main" id="{4EB9F816-2F90-D74B-962D-993FD15FAF7B}"/>
                </a:ext>
              </a:extLst>
            </p:cNvPr>
            <p:cNvGrpSpPr/>
            <p:nvPr/>
          </p:nvGrpSpPr>
          <p:grpSpPr>
            <a:xfrm>
              <a:off x="1853342" y="4825400"/>
              <a:ext cx="1320549" cy="953964"/>
              <a:chOff x="-660317" y="1541217"/>
              <a:chExt cx="1842358" cy="1314840"/>
            </a:xfrm>
          </p:grpSpPr>
          <p:graphicFrame>
            <p:nvGraphicFramePr>
              <p:cNvPr id="97" name="Object 203">
                <a:extLst>
                  <a:ext uri="{FF2B5EF4-FFF2-40B4-BE49-F238E27FC236}">
                    <a16:creationId xmlns:a16="http://schemas.microsoft.com/office/drawing/2014/main" id="{E0D5EC2A-99C0-A54A-880B-7A7F0D51E8BD}"/>
                  </a:ext>
                </a:extLst>
              </p:cNvPr>
              <p:cNvGraphicFramePr>
                <a:graphicFrameLocks noChangeAspect="1"/>
              </p:cNvGraphicFramePr>
              <p:nvPr>
                <p:extLst/>
              </p:nvPr>
            </p:nvGraphicFramePr>
            <p:xfrm>
              <a:off x="-23646" y="1541217"/>
              <a:ext cx="747713" cy="785813"/>
            </p:xfrm>
            <a:graphic>
              <a:graphicData uri="http://schemas.openxmlformats.org/presentationml/2006/ole">
                <mc:AlternateContent xmlns:mc="http://schemas.openxmlformats.org/markup-compatibility/2006">
                  <mc:Choice xmlns:v="urn:schemas-microsoft-com:vml" Requires="v">
                    <p:oleObj spid="_x0000_s1038" name="Bitmappsbild" r:id="rId9" imgW="1495634" imgH="1571844" progId="PBrush">
                      <p:embed/>
                    </p:oleObj>
                  </mc:Choice>
                  <mc:Fallback>
                    <p:oleObj name="Bitmappsbild" r:id="rId9" imgW="1495634" imgH="1571844" progId="PBrush">
                      <p:embed/>
                      <p:pic>
                        <p:nvPicPr>
                          <p:cNvPr id="97" name="Object 203">
                            <a:extLst>
                              <a:ext uri="{FF2B5EF4-FFF2-40B4-BE49-F238E27FC236}">
                                <a16:creationId xmlns:a16="http://schemas.microsoft.com/office/drawing/2014/main" id="{E0D5EC2A-99C0-A54A-880B-7A7F0D51E8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46" y="1541217"/>
                            <a:ext cx="747713" cy="785813"/>
                          </a:xfrm>
                          <a:prstGeom prst="rect">
                            <a:avLst/>
                          </a:prstGeom>
                          <a:noFill/>
                          <a:ln>
                            <a:noFill/>
                          </a:ln>
                          <a:effectLst/>
                          <a:extLst/>
                        </p:spPr>
                      </p:pic>
                    </p:oleObj>
                  </mc:Fallback>
                </mc:AlternateContent>
              </a:graphicData>
            </a:graphic>
          </p:graphicFrame>
          <p:pic>
            <p:nvPicPr>
              <p:cNvPr id="98" name="Picture 205" descr="C:\Documents and Settings\XAWJ\Application Data\Microsoft\Media Catalog\Downloaded Clips\cl2\BD06485_.wmf">
                <a:extLst>
                  <a:ext uri="{FF2B5EF4-FFF2-40B4-BE49-F238E27FC236}">
                    <a16:creationId xmlns:a16="http://schemas.microsoft.com/office/drawing/2014/main" id="{A4FCA4E4-6608-A64A-894B-C2CC07AFDF6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016" y="2128982"/>
                <a:ext cx="962025" cy="727075"/>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212">
                <a:extLst>
                  <a:ext uri="{FF2B5EF4-FFF2-40B4-BE49-F238E27FC236}">
                    <a16:creationId xmlns:a16="http://schemas.microsoft.com/office/drawing/2014/main" id="{62ED7633-3905-6A4F-ACE8-7E6CC8B715BC}"/>
                  </a:ext>
                </a:extLst>
              </p:cNvPr>
              <p:cNvSpPr>
                <a:spLocks noChangeArrowheads="1"/>
              </p:cNvSpPr>
              <p:nvPr/>
            </p:nvSpPr>
            <p:spPr bwMode="auto">
              <a:xfrm>
                <a:off x="-660317" y="2334295"/>
                <a:ext cx="848052" cy="31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altLang="sv-SE" sz="900" b="1" i="0" u="none" strike="noStrike" kern="1200" cap="none" spc="0" normalizeH="0" baseline="0" noProof="0" dirty="0">
                    <a:ln>
                      <a:noFill/>
                    </a:ln>
                    <a:solidFill>
                      <a:prstClr val="black"/>
                    </a:solidFill>
                    <a:effectLst/>
                    <a:uLnTx/>
                    <a:uFillTx/>
                    <a:latin typeface="Arial"/>
                    <a:ea typeface="+mn-ea"/>
                    <a:cs typeface="+mn-cs"/>
                  </a:rPr>
                  <a:t>Företag</a:t>
                </a:r>
              </a:p>
            </p:txBody>
          </p:sp>
        </p:grpSp>
        <p:graphicFrame>
          <p:nvGraphicFramePr>
            <p:cNvPr id="100" name="Objekt 99">
              <a:extLst>
                <a:ext uri="{FF2B5EF4-FFF2-40B4-BE49-F238E27FC236}">
                  <a16:creationId xmlns:a16="http://schemas.microsoft.com/office/drawing/2014/main" id="{9429A3EF-1314-6F42-BE33-E6C5D21BA663}"/>
                </a:ext>
              </a:extLst>
            </p:cNvPr>
            <p:cNvGraphicFramePr>
              <a:graphicFrameLocks noChangeAspect="1"/>
            </p:cNvGraphicFramePr>
            <p:nvPr>
              <p:extLst/>
            </p:nvPr>
          </p:nvGraphicFramePr>
          <p:xfrm>
            <a:off x="6024279" y="4845000"/>
            <a:ext cx="775472" cy="979630"/>
          </p:xfrm>
          <a:graphic>
            <a:graphicData uri="http://schemas.openxmlformats.org/presentationml/2006/ole">
              <mc:AlternateContent xmlns:mc="http://schemas.openxmlformats.org/markup-compatibility/2006">
                <mc:Choice xmlns:v="urn:schemas-microsoft-com:vml" Requires="v">
                  <p:oleObj spid="_x0000_s1039" r:id="rId12" imgW="2880360" imgH="2991803" progId="">
                    <p:embed/>
                  </p:oleObj>
                </mc:Choice>
                <mc:Fallback>
                  <p:oleObj r:id="rId12" imgW="2880360" imgH="2991803" progId="">
                    <p:embed/>
                    <p:pic>
                      <p:nvPicPr>
                        <p:cNvPr id="100" name="Objekt 99">
                          <a:extLst>
                            <a:ext uri="{FF2B5EF4-FFF2-40B4-BE49-F238E27FC236}">
                              <a16:creationId xmlns:a16="http://schemas.microsoft.com/office/drawing/2014/main" id="{9429A3EF-1314-6F42-BE33-E6C5D21BA6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24279" y="4845000"/>
                          <a:ext cx="775472" cy="979630"/>
                        </a:xfrm>
                        <a:prstGeom prst="rect">
                          <a:avLst/>
                        </a:prstGeom>
                        <a:noFill/>
                        <a:ln>
                          <a:noFill/>
                        </a:ln>
                      </p:spPr>
                    </p:pic>
                  </p:oleObj>
                </mc:Fallback>
              </mc:AlternateContent>
            </a:graphicData>
          </a:graphic>
        </p:graphicFrame>
        <p:pic>
          <p:nvPicPr>
            <p:cNvPr id="101" name="Bildobjekt 1">
              <a:extLst>
                <a:ext uri="{FF2B5EF4-FFF2-40B4-BE49-F238E27FC236}">
                  <a16:creationId xmlns:a16="http://schemas.microsoft.com/office/drawing/2014/main" id="{47DC3ED8-018E-5A45-A977-3D6F9CE2D22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96574" y="2938787"/>
              <a:ext cx="799565" cy="60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Ellips 101">
              <a:extLst>
                <a:ext uri="{FF2B5EF4-FFF2-40B4-BE49-F238E27FC236}">
                  <a16:creationId xmlns:a16="http://schemas.microsoft.com/office/drawing/2014/main" id="{C8F73179-33D4-BB45-B05A-D97084B5FF88}"/>
                </a:ext>
              </a:extLst>
            </p:cNvPr>
            <p:cNvSpPr/>
            <p:nvPr/>
          </p:nvSpPr>
          <p:spPr bwMode="auto">
            <a:xfrm>
              <a:off x="5828908" y="2540155"/>
              <a:ext cx="1891919" cy="1915973"/>
            </a:xfrm>
            <a:prstGeom prst="ellipse">
              <a:avLst/>
            </a:prstGeom>
            <a:noFill/>
            <a:ln w="38100" cap="flat" cmpd="sng" algn="ctr">
              <a:solidFill>
                <a:schemeClr val="bg1">
                  <a:lumMod val="50000"/>
                  <a:alpha val="45098"/>
                </a:schemeClr>
              </a:solidFill>
              <a:prstDash val="sysDash"/>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ctr" defTabSz="957215" rtl="0" eaLnBrk="1" fontAlgn="base" latinLnBrk="0" hangingPunct="1">
                <a:lnSpc>
                  <a:spcPct val="100000"/>
                </a:lnSpc>
                <a:spcBef>
                  <a:spcPct val="0"/>
                </a:spcBef>
                <a:spcAft>
                  <a:spcPct val="0"/>
                </a:spcAft>
                <a:buClrTx/>
                <a:buSzTx/>
                <a:buFontTx/>
                <a:buNone/>
                <a:tabLst/>
                <a:defRPr/>
              </a:pPr>
              <a:endParaRPr kumimoji="0" lang="sv-SE" sz="2100" b="0" i="0" u="none" strike="noStrike" kern="1200" cap="none" spc="0" normalizeH="0" baseline="0" noProof="0" err="1">
                <a:ln>
                  <a:noFill/>
                </a:ln>
                <a:solidFill>
                  <a:srgbClr val="382819"/>
                </a:solidFill>
                <a:effectLst/>
                <a:uLnTx/>
                <a:uFillTx/>
                <a:latin typeface="Arial"/>
                <a:ea typeface="+mn-ea"/>
                <a:cs typeface="+mn-cs"/>
              </a:endParaRPr>
            </a:p>
          </p:txBody>
        </p:sp>
        <p:sp>
          <p:nvSpPr>
            <p:cNvPr id="103" name="textruta 102">
              <a:extLst>
                <a:ext uri="{FF2B5EF4-FFF2-40B4-BE49-F238E27FC236}">
                  <a16:creationId xmlns:a16="http://schemas.microsoft.com/office/drawing/2014/main" id="{B4C970B6-F428-9745-B17F-444FA5C0ED02}"/>
                </a:ext>
              </a:extLst>
            </p:cNvPr>
            <p:cNvSpPr txBox="1"/>
            <p:nvPr/>
          </p:nvSpPr>
          <p:spPr>
            <a:xfrm>
              <a:off x="5700962" y="3278149"/>
              <a:ext cx="2147812" cy="415498"/>
            </a:xfrm>
            <a:prstGeom prst="rect">
              <a:avLst/>
            </a:prstGeom>
            <a:noFill/>
            <a:ln w="19050">
              <a:noFill/>
            </a:ln>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sv-SE" sz="1050" b="1" i="0" u="none" strike="noStrike" kern="1200" cap="none" spc="0" normalizeH="0" baseline="0" noProof="0" dirty="0">
                  <a:ln>
                    <a:noFill/>
                  </a:ln>
                  <a:solidFill>
                    <a:srgbClr val="382819"/>
                  </a:solidFill>
                  <a:effectLst/>
                  <a:uLnTx/>
                  <a:uFillTx/>
                  <a:latin typeface="Arial"/>
                  <a:ea typeface="Noteworthy Light" charset="0"/>
                  <a:cs typeface="Calibri" panose="020F0502020204030204" pitchFamily="34" charset="0"/>
                </a:rPr>
                <a:t>Digital post via </a:t>
              </a:r>
              <a:br>
                <a:rPr kumimoji="0" lang="sv-SE" sz="1050" b="1" i="0" u="none" strike="noStrike" kern="1200" cap="none" spc="0" normalizeH="0" baseline="0" noProof="0" dirty="0">
                  <a:ln>
                    <a:noFill/>
                  </a:ln>
                  <a:solidFill>
                    <a:srgbClr val="382819"/>
                  </a:solidFill>
                  <a:effectLst/>
                  <a:uLnTx/>
                  <a:uFillTx/>
                  <a:latin typeface="Arial"/>
                  <a:ea typeface="Noteworthy Light" charset="0"/>
                  <a:cs typeface="Calibri" panose="020F0502020204030204" pitchFamily="34" charset="0"/>
                </a:rPr>
              </a:br>
              <a:r>
                <a:rPr kumimoji="0" lang="sv-SE" sz="1050" b="1" i="0" u="none" strike="noStrike" kern="1200" cap="none" spc="0" normalizeH="0" baseline="0" noProof="0" dirty="0">
                  <a:ln>
                    <a:noFill/>
                  </a:ln>
                  <a:solidFill>
                    <a:srgbClr val="382819"/>
                  </a:solidFill>
                  <a:effectLst/>
                  <a:uLnTx/>
                  <a:uFillTx/>
                  <a:latin typeface="Arial"/>
                  <a:ea typeface="Noteworthy Light" charset="0"/>
                  <a:cs typeface="Calibri" panose="020F0502020204030204" pitchFamily="34" charset="0"/>
                </a:rPr>
                <a:t>Mina meddelanden</a:t>
              </a:r>
              <a:endParaRPr kumimoji="0" lang="sv-SE" sz="1050" b="0" i="1" u="none" strike="noStrike" kern="1200" cap="none" spc="0" normalizeH="0" baseline="0" noProof="0" dirty="0">
                <a:ln>
                  <a:noFill/>
                </a:ln>
                <a:solidFill>
                  <a:srgbClr val="382819"/>
                </a:solidFill>
                <a:effectLst/>
                <a:uLnTx/>
                <a:uFillTx/>
                <a:latin typeface="Arial"/>
                <a:ea typeface="Noteworthy Light" charset="0"/>
                <a:cs typeface="Calibri" panose="020F0502020204030204" pitchFamily="34" charset="0"/>
              </a:endParaRPr>
            </a:p>
          </p:txBody>
        </p:sp>
        <p:pic>
          <p:nvPicPr>
            <p:cNvPr id="104" name="Bildobjekt 103">
              <a:extLst>
                <a:ext uri="{FF2B5EF4-FFF2-40B4-BE49-F238E27FC236}">
                  <a16:creationId xmlns:a16="http://schemas.microsoft.com/office/drawing/2014/main" id="{D6B845AC-A517-224E-BF57-8307C7C0B16A}"/>
                </a:ext>
              </a:extLst>
            </p:cNvPr>
            <p:cNvPicPr>
              <a:picLocks noChangeAspect="1"/>
            </p:cNvPicPr>
            <p:nvPr/>
          </p:nvPicPr>
          <p:blipFill rotWithShape="1">
            <a:blip r:embed="rId15"/>
            <a:srcRect l="7173" t="50443" r="8743"/>
            <a:stretch/>
          </p:blipFill>
          <p:spPr>
            <a:xfrm>
              <a:off x="481138" y="1805021"/>
              <a:ext cx="1673588" cy="844764"/>
            </a:xfrm>
            <a:prstGeom prst="rect">
              <a:avLst/>
            </a:prstGeom>
            <a:ln w="19050"/>
          </p:spPr>
          <p:style>
            <a:lnRef idx="2">
              <a:schemeClr val="dk1"/>
            </a:lnRef>
            <a:fillRef idx="1">
              <a:schemeClr val="lt1"/>
            </a:fillRef>
            <a:effectRef idx="0">
              <a:schemeClr val="dk1"/>
            </a:effectRef>
            <a:fontRef idx="minor">
              <a:schemeClr val="dk1"/>
            </a:fontRef>
          </p:style>
        </p:pic>
        <p:sp>
          <p:nvSpPr>
            <p:cNvPr id="105" name="Rektangel med rundade hörn 22"/>
            <p:cNvSpPr/>
            <p:nvPr/>
          </p:nvSpPr>
          <p:spPr>
            <a:xfrm>
              <a:off x="1040538" y="1709038"/>
              <a:ext cx="6828227" cy="606737"/>
            </a:xfrm>
            <a:prstGeom prst="roundRect">
              <a:avLst>
                <a:gd name="adj" fmla="val 14212"/>
              </a:avLst>
            </a:prstGeom>
            <a:solidFill>
              <a:srgbClr val="D2ECEF"/>
            </a:solidFill>
            <a:ln>
              <a:solidFill>
                <a:schemeClr val="bg1">
                  <a:lumMod val="50000"/>
                </a:schemeClr>
              </a:solidFill>
              <a:headEnd/>
              <a:tailEnd/>
            </a:ln>
          </p:spPr>
          <p:style>
            <a:lnRef idx="1">
              <a:schemeClr val="dk1"/>
            </a:lnRef>
            <a:fillRef idx="2">
              <a:schemeClr val="dk1"/>
            </a:fillRef>
            <a:effectRef idx="1">
              <a:schemeClr val="dk1"/>
            </a:effectRef>
            <a:fontRef idx="minor">
              <a:schemeClr val="dk1"/>
            </a:fontRef>
          </p:style>
          <p:txBody>
            <a:bodyPr wrap="none" anchor="ctr" anchorCtr="0"/>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sv-SE" sz="1200" b="1" i="0" u="none" strike="noStrike" kern="0" cap="none" spc="0" normalizeH="0" baseline="0" noProof="0" dirty="0">
                  <a:ln>
                    <a:noFill/>
                  </a:ln>
                  <a:solidFill>
                    <a:prstClr val="black"/>
                  </a:solidFill>
                  <a:effectLst/>
                  <a:uLnTx/>
                  <a:uFillTx/>
                  <a:latin typeface="Arial"/>
                  <a:ea typeface="Noteworthy Light" charset="0"/>
                  <a:cs typeface="Calibri" panose="020F0502020204030204" pitchFamily="34" charset="0"/>
                </a:rPr>
                <a:t>Principer &amp; regelverk för tillit</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sv-SE" sz="1200" b="0" i="0" u="none" strike="noStrike" kern="0" cap="none" spc="0" normalizeH="0" baseline="0" noProof="0" dirty="0">
                  <a:ln>
                    <a:noFill/>
                  </a:ln>
                  <a:solidFill>
                    <a:prstClr val="black"/>
                  </a:solidFill>
                  <a:effectLst/>
                  <a:uLnTx/>
                  <a:uFillTx/>
                  <a:latin typeface="Arial"/>
                  <a:ea typeface="Noteworthy Light" charset="0"/>
                  <a:cs typeface="Calibri" panose="020F0502020204030204" pitchFamily="34" charset="0"/>
                </a:rPr>
                <a:t>Informationssäkerhet, informationsutbyte, standarder och tekniska specifikationer</a:t>
              </a:r>
              <a:endParaRPr kumimoji="0" lang="sv-SE" sz="2700" b="0" i="0" u="none" strike="noStrike" kern="1200" cap="none" spc="0" normalizeH="0" baseline="0" noProof="0" dirty="0">
                <a:ln>
                  <a:noFill/>
                </a:ln>
                <a:solidFill>
                  <a:prstClr val="black"/>
                </a:solidFill>
                <a:effectLst/>
                <a:uLnTx/>
                <a:uFillTx/>
                <a:latin typeface="Arial"/>
                <a:ea typeface="Noteworthy Light" charset="0"/>
                <a:cs typeface="Calibri" panose="020F0502020204030204" pitchFamily="34" charset="0"/>
              </a:endParaRPr>
            </a:p>
          </p:txBody>
        </p:sp>
        <p:sp>
          <p:nvSpPr>
            <p:cNvPr id="106" name="Rectangle 212">
              <a:extLst>
                <a:ext uri="{FF2B5EF4-FFF2-40B4-BE49-F238E27FC236}">
                  <a16:creationId xmlns:a16="http://schemas.microsoft.com/office/drawing/2014/main" id="{731611CC-985D-8D48-A656-BC5C377C23AD}"/>
                </a:ext>
              </a:extLst>
            </p:cNvPr>
            <p:cNvSpPr>
              <a:spLocks noChangeArrowheads="1"/>
            </p:cNvSpPr>
            <p:nvPr/>
          </p:nvSpPr>
          <p:spPr bwMode="auto">
            <a:xfrm>
              <a:off x="7781357" y="3552171"/>
              <a:ext cx="65915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altLang="sv-SE" sz="900" b="1" i="0" u="none" strike="noStrike" kern="1200" cap="none" spc="0" normalizeH="0" baseline="0" noProof="0" dirty="0">
                  <a:ln>
                    <a:noFill/>
                  </a:ln>
                  <a:solidFill>
                    <a:prstClr val="black"/>
                  </a:solidFill>
                  <a:effectLst/>
                  <a:uLnTx/>
                  <a:uFillTx/>
                  <a:latin typeface="Arial"/>
                  <a:ea typeface="+mn-ea"/>
                  <a:cs typeface="+mn-cs"/>
                </a:rPr>
                <a:t>Invånare</a:t>
              </a:r>
            </a:p>
          </p:txBody>
        </p:sp>
        <p:sp>
          <p:nvSpPr>
            <p:cNvPr id="107" name="Rectangle 212">
              <a:extLst>
                <a:ext uri="{FF2B5EF4-FFF2-40B4-BE49-F238E27FC236}">
                  <a16:creationId xmlns:a16="http://schemas.microsoft.com/office/drawing/2014/main" id="{C4DF0199-4ED0-1F46-AEDE-5B219843E07E}"/>
                </a:ext>
              </a:extLst>
            </p:cNvPr>
            <p:cNvSpPr>
              <a:spLocks noChangeArrowheads="1"/>
            </p:cNvSpPr>
            <p:nvPr/>
          </p:nvSpPr>
          <p:spPr bwMode="auto">
            <a:xfrm>
              <a:off x="6803837" y="5395535"/>
              <a:ext cx="94769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altLang="sv-SE" sz="900" b="1" i="0" u="none" strike="noStrike" kern="1200" cap="none" spc="0" normalizeH="0" baseline="0" noProof="0" dirty="0">
                  <a:ln>
                    <a:noFill/>
                  </a:ln>
                  <a:solidFill>
                    <a:prstClr val="black"/>
                  </a:solidFill>
                  <a:effectLst/>
                  <a:uLnTx/>
                  <a:uFillTx/>
                  <a:latin typeface="Arial"/>
                  <a:ea typeface="+mn-ea"/>
                  <a:cs typeface="+mn-cs"/>
                </a:rPr>
                <a:t>Internationellt</a:t>
              </a:r>
            </a:p>
          </p:txBody>
        </p:sp>
        <p:grpSp>
          <p:nvGrpSpPr>
            <p:cNvPr id="108" name="Grupp 107">
              <a:extLst>
                <a:ext uri="{FF2B5EF4-FFF2-40B4-BE49-F238E27FC236}">
                  <a16:creationId xmlns:a16="http://schemas.microsoft.com/office/drawing/2014/main" id="{1459DED4-A14C-2549-818B-0EE41EA912CC}"/>
                </a:ext>
              </a:extLst>
            </p:cNvPr>
            <p:cNvGrpSpPr/>
            <p:nvPr/>
          </p:nvGrpSpPr>
          <p:grpSpPr>
            <a:xfrm>
              <a:off x="7255403" y="3877876"/>
              <a:ext cx="1320549" cy="953964"/>
              <a:chOff x="-660317" y="1541217"/>
              <a:chExt cx="1842358" cy="1314840"/>
            </a:xfrm>
          </p:grpSpPr>
          <p:graphicFrame>
            <p:nvGraphicFramePr>
              <p:cNvPr id="109" name="Object 203">
                <a:extLst>
                  <a:ext uri="{FF2B5EF4-FFF2-40B4-BE49-F238E27FC236}">
                    <a16:creationId xmlns:a16="http://schemas.microsoft.com/office/drawing/2014/main" id="{0DD64323-0B4C-3B46-8839-5864593F51C6}"/>
                  </a:ext>
                </a:extLst>
              </p:cNvPr>
              <p:cNvGraphicFramePr>
                <a:graphicFrameLocks noChangeAspect="1"/>
              </p:cNvGraphicFramePr>
              <p:nvPr>
                <p:extLst/>
              </p:nvPr>
            </p:nvGraphicFramePr>
            <p:xfrm>
              <a:off x="-23646" y="1541217"/>
              <a:ext cx="747713" cy="785813"/>
            </p:xfrm>
            <a:graphic>
              <a:graphicData uri="http://schemas.openxmlformats.org/presentationml/2006/ole">
                <mc:AlternateContent xmlns:mc="http://schemas.openxmlformats.org/markup-compatibility/2006">
                  <mc:Choice xmlns:v="urn:schemas-microsoft-com:vml" Requires="v">
                    <p:oleObj spid="_x0000_s1040" name="Bitmappsbild" r:id="rId16" imgW="1495634" imgH="1571844" progId="PBrush">
                      <p:embed/>
                    </p:oleObj>
                  </mc:Choice>
                  <mc:Fallback>
                    <p:oleObj name="Bitmappsbild" r:id="rId16" imgW="1495634" imgH="1571844" progId="PBrush">
                      <p:embed/>
                      <p:pic>
                        <p:nvPicPr>
                          <p:cNvPr id="109" name="Object 203">
                            <a:extLst>
                              <a:ext uri="{FF2B5EF4-FFF2-40B4-BE49-F238E27FC236}">
                                <a16:creationId xmlns:a16="http://schemas.microsoft.com/office/drawing/2014/main" id="{0DD64323-0B4C-3B46-8839-5864593F51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46" y="1541217"/>
                            <a:ext cx="747713" cy="785813"/>
                          </a:xfrm>
                          <a:prstGeom prst="rect">
                            <a:avLst/>
                          </a:prstGeom>
                          <a:noFill/>
                          <a:ln>
                            <a:noFill/>
                          </a:ln>
                          <a:effectLst/>
                          <a:extLst/>
                        </p:spPr>
                      </p:pic>
                    </p:oleObj>
                  </mc:Fallback>
                </mc:AlternateContent>
              </a:graphicData>
            </a:graphic>
          </p:graphicFrame>
          <p:pic>
            <p:nvPicPr>
              <p:cNvPr id="110" name="Picture 205" descr="C:\Documents and Settings\XAWJ\Application Data\Microsoft\Media Catalog\Downloaded Clips\cl2\BD06485_.wmf">
                <a:extLst>
                  <a:ext uri="{FF2B5EF4-FFF2-40B4-BE49-F238E27FC236}">
                    <a16:creationId xmlns:a16="http://schemas.microsoft.com/office/drawing/2014/main" id="{130A4398-F730-C746-A393-873CC5A7CA1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016" y="2128982"/>
                <a:ext cx="962025" cy="727075"/>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212">
                <a:extLst>
                  <a:ext uri="{FF2B5EF4-FFF2-40B4-BE49-F238E27FC236}">
                    <a16:creationId xmlns:a16="http://schemas.microsoft.com/office/drawing/2014/main" id="{C4847A68-BA84-E546-B7CB-787D6C8FE12A}"/>
                  </a:ext>
                </a:extLst>
              </p:cNvPr>
              <p:cNvSpPr>
                <a:spLocks noChangeArrowheads="1"/>
              </p:cNvSpPr>
              <p:nvPr/>
            </p:nvSpPr>
            <p:spPr bwMode="auto">
              <a:xfrm>
                <a:off x="-660317" y="2334295"/>
                <a:ext cx="848052" cy="31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altLang="sv-SE" sz="900" b="1" i="0" u="none" strike="noStrike" kern="1200" cap="none" spc="0" normalizeH="0" baseline="0" noProof="0" dirty="0">
                    <a:ln>
                      <a:noFill/>
                    </a:ln>
                    <a:solidFill>
                      <a:prstClr val="black"/>
                    </a:solidFill>
                    <a:effectLst/>
                    <a:uLnTx/>
                    <a:uFillTx/>
                    <a:latin typeface="Arial"/>
                    <a:ea typeface="+mn-ea"/>
                    <a:cs typeface="+mn-cs"/>
                  </a:rPr>
                  <a:t>Företag</a:t>
                </a:r>
              </a:p>
            </p:txBody>
          </p:sp>
        </p:grpSp>
      </p:grpSp>
    </p:spTree>
    <p:extLst>
      <p:ext uri="{BB962C8B-B14F-4D97-AF65-F5344CB8AC3E}">
        <p14:creationId xmlns:p14="http://schemas.microsoft.com/office/powerpoint/2010/main" val="1921703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92EC3D-4751-F64F-B01D-81F7B74940C5}"/>
              </a:ext>
            </a:extLst>
          </p:cNvPr>
          <p:cNvSpPr/>
          <p:nvPr/>
        </p:nvSpPr>
        <p:spPr>
          <a:xfrm>
            <a:off x="3616667" y="2780047"/>
            <a:ext cx="4346703" cy="923330"/>
          </a:xfrm>
          <a:prstGeom prst="rect">
            <a:avLst/>
          </a:prstGeom>
        </p:spPr>
        <p:txBody>
          <a:bodyPr wrap="none">
            <a:spAutoFit/>
          </a:bodyPr>
          <a:lstStyle/>
          <a:p>
            <a:pPr defTabSz="685800">
              <a:defRPr/>
            </a:pPr>
            <a:r>
              <a:rPr lang="sv-SE" sz="5400" dirty="0">
                <a:solidFill>
                  <a:srgbClr val="8D8179"/>
                </a:solidFill>
                <a:latin typeface="Verdana" panose="020B0604030504040204" pitchFamily="34" charset="0"/>
                <a:ea typeface="Verdana" panose="020B0604030504040204" pitchFamily="34" charset="0"/>
                <a:cs typeface="Verdana" panose="020B0604030504040204" pitchFamily="34" charset="0"/>
              </a:rPr>
              <a:t>digitalisera</a:t>
            </a:r>
            <a:r>
              <a:rPr lang="sv-SE" sz="5400" dirty="0">
                <a:solidFill>
                  <a:srgbClr val="8D8179"/>
                </a:solidFill>
                <a:latin typeface="Verdana" panose="020B0604030504040204" pitchFamily="34" charset="0"/>
                <a:ea typeface="Verdana" panose="020B0604030504040204" pitchFamily="34" charset="0"/>
                <a:cs typeface="Verdana" panose="020B0604030504040204" pitchFamily="34" charset="0"/>
              </a:rPr>
              <a:t>?</a:t>
            </a:r>
          </a:p>
        </p:txBody>
      </p:sp>
      <p:sp>
        <p:nvSpPr>
          <p:cNvPr id="5" name="Rektangel 4">
            <a:extLst>
              <a:ext uri="{FF2B5EF4-FFF2-40B4-BE49-F238E27FC236}">
                <a16:creationId xmlns:a16="http://schemas.microsoft.com/office/drawing/2014/main" id="{FD92EC3D-4751-F64F-B01D-81F7B74940C5}"/>
              </a:ext>
            </a:extLst>
          </p:cNvPr>
          <p:cNvSpPr/>
          <p:nvPr/>
        </p:nvSpPr>
        <p:spPr>
          <a:xfrm>
            <a:off x="1302153" y="2798745"/>
            <a:ext cx="2292487" cy="923330"/>
          </a:xfrm>
          <a:prstGeom prst="rect">
            <a:avLst/>
          </a:prstGeom>
        </p:spPr>
        <p:txBody>
          <a:bodyPr wrap="none">
            <a:spAutoFit/>
          </a:bodyPr>
          <a:lstStyle/>
          <a:p>
            <a:pPr defTabSz="685800">
              <a:defRPr/>
            </a:pPr>
            <a:r>
              <a:rPr lang="sv-SE" sz="5400" dirty="0">
                <a:solidFill>
                  <a:srgbClr val="8D8179"/>
                </a:solidFill>
                <a:latin typeface="Verdana" panose="020B0604030504040204" pitchFamily="34" charset="0"/>
                <a:ea typeface="Verdana" panose="020B0604030504040204" pitchFamily="34" charset="0"/>
                <a:cs typeface="Verdana" panose="020B0604030504040204" pitchFamily="34" charset="0"/>
              </a:rPr>
              <a:t>Varför</a:t>
            </a:r>
            <a:endParaRPr lang="sv-SE" sz="5400" dirty="0">
              <a:solidFill>
                <a:srgbClr val="8D817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ktangel 5">
            <a:extLst>
              <a:ext uri="{FF2B5EF4-FFF2-40B4-BE49-F238E27FC236}">
                <a16:creationId xmlns:a16="http://schemas.microsoft.com/office/drawing/2014/main" id="{FD92EC3D-4751-F64F-B01D-81F7B74940C5}"/>
              </a:ext>
            </a:extLst>
          </p:cNvPr>
          <p:cNvSpPr/>
          <p:nvPr/>
        </p:nvSpPr>
        <p:spPr>
          <a:xfrm>
            <a:off x="2177603" y="2091006"/>
            <a:ext cx="1439064" cy="923330"/>
          </a:xfrm>
          <a:prstGeom prst="rect">
            <a:avLst/>
          </a:prstGeom>
        </p:spPr>
        <p:txBody>
          <a:bodyPr wrap="square">
            <a:spAutoFit/>
          </a:bodyPr>
          <a:lstStyle/>
          <a:p>
            <a:pPr defTabSz="685800">
              <a:defRPr/>
            </a:pPr>
            <a:r>
              <a:rPr lang="sv-SE" sz="5400" dirty="0">
                <a:solidFill>
                  <a:srgbClr val="8D8179"/>
                </a:solidFill>
                <a:latin typeface="Verdana" panose="020B0604030504040204" pitchFamily="34" charset="0"/>
                <a:ea typeface="Verdana" panose="020B0604030504040204" pitchFamily="34" charset="0"/>
                <a:cs typeface="Verdana" panose="020B0604030504040204" pitchFamily="34" charset="0"/>
              </a:rPr>
              <a:t>Hur</a:t>
            </a:r>
            <a:endParaRPr lang="sv-SE" sz="5400" dirty="0">
              <a:solidFill>
                <a:srgbClr val="8D8179"/>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rihandsfigur 3"/>
          <p:cNvSpPr/>
          <p:nvPr/>
        </p:nvSpPr>
        <p:spPr>
          <a:xfrm>
            <a:off x="1302153" y="3183761"/>
            <a:ext cx="2248382" cy="130215"/>
          </a:xfrm>
          <a:custGeom>
            <a:avLst/>
            <a:gdLst>
              <a:gd name="connsiteX0" fmla="*/ 0 w 2997843"/>
              <a:gd name="connsiteY0" fmla="*/ 0 h 173620"/>
              <a:gd name="connsiteX1" fmla="*/ 57873 w 2997843"/>
              <a:gd name="connsiteY1" fmla="*/ 46299 h 173620"/>
              <a:gd name="connsiteX2" fmla="*/ 127321 w 2997843"/>
              <a:gd name="connsiteY2" fmla="*/ 69448 h 173620"/>
              <a:gd name="connsiteX3" fmla="*/ 243068 w 2997843"/>
              <a:gd name="connsiteY3" fmla="*/ 104172 h 173620"/>
              <a:gd name="connsiteX4" fmla="*/ 289367 w 2997843"/>
              <a:gd name="connsiteY4" fmla="*/ 115747 h 173620"/>
              <a:gd name="connsiteX5" fmla="*/ 509286 w 2997843"/>
              <a:gd name="connsiteY5" fmla="*/ 138896 h 173620"/>
              <a:gd name="connsiteX6" fmla="*/ 1215341 w 2997843"/>
              <a:gd name="connsiteY6" fmla="*/ 127322 h 173620"/>
              <a:gd name="connsiteX7" fmla="*/ 1701478 w 2997843"/>
              <a:gd name="connsiteY7" fmla="*/ 138896 h 173620"/>
              <a:gd name="connsiteX8" fmla="*/ 2824222 w 2997843"/>
              <a:gd name="connsiteY8" fmla="*/ 150471 h 173620"/>
              <a:gd name="connsiteX9" fmla="*/ 2939969 w 2997843"/>
              <a:gd name="connsiteY9" fmla="*/ 173620 h 173620"/>
              <a:gd name="connsiteX10" fmla="*/ 2986268 w 2997843"/>
              <a:gd name="connsiteY10" fmla="*/ 162046 h 173620"/>
              <a:gd name="connsiteX11" fmla="*/ 2997843 w 2997843"/>
              <a:gd name="connsiteY11" fmla="*/ 150471 h 17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7843" h="173620">
                <a:moveTo>
                  <a:pt x="0" y="0"/>
                </a:moveTo>
                <a:cubicBezTo>
                  <a:pt x="19291" y="15433"/>
                  <a:pt x="36185" y="34469"/>
                  <a:pt x="57873" y="46299"/>
                </a:cubicBezTo>
                <a:cubicBezTo>
                  <a:pt x="79295" y="57984"/>
                  <a:pt x="105496" y="58535"/>
                  <a:pt x="127321" y="69448"/>
                </a:cubicBezTo>
                <a:cubicBezTo>
                  <a:pt x="201676" y="106626"/>
                  <a:pt x="146991" y="84957"/>
                  <a:pt x="243068" y="104172"/>
                </a:cubicBezTo>
                <a:cubicBezTo>
                  <a:pt x="258667" y="107292"/>
                  <a:pt x="273716" y="112901"/>
                  <a:pt x="289367" y="115747"/>
                </a:cubicBezTo>
                <a:cubicBezTo>
                  <a:pt x="366139" y="129706"/>
                  <a:pt x="428763" y="132186"/>
                  <a:pt x="509286" y="138896"/>
                </a:cubicBezTo>
                <a:lnTo>
                  <a:pt x="1215341" y="127322"/>
                </a:lnTo>
                <a:cubicBezTo>
                  <a:pt x="1377433" y="127322"/>
                  <a:pt x="1539403" y="136564"/>
                  <a:pt x="1701478" y="138896"/>
                </a:cubicBezTo>
                <a:lnTo>
                  <a:pt x="2824222" y="150471"/>
                </a:lnTo>
                <a:cubicBezTo>
                  <a:pt x="2866985" y="164726"/>
                  <a:pt x="2886765" y="173620"/>
                  <a:pt x="2939969" y="173620"/>
                </a:cubicBezTo>
                <a:cubicBezTo>
                  <a:pt x="2955877" y="173620"/>
                  <a:pt x="2971498" y="167954"/>
                  <a:pt x="2986268" y="162046"/>
                </a:cubicBezTo>
                <a:cubicBezTo>
                  <a:pt x="2991334" y="160020"/>
                  <a:pt x="2993985" y="154329"/>
                  <a:pt x="2997843" y="15047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Arial"/>
            </a:endParaRPr>
          </a:p>
        </p:txBody>
      </p:sp>
    </p:spTree>
    <p:extLst>
      <p:ext uri="{BB962C8B-B14F-4D97-AF65-F5344CB8AC3E}">
        <p14:creationId xmlns:p14="http://schemas.microsoft.com/office/powerpoint/2010/main" val="248758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ppt_x"/>
                                          </p:val>
                                        </p:tav>
                                      </p:tavLst>
                                    </p:anim>
                                    <p:anim calcmode="lin" valueType="num">
                                      <p:cBhvr additive="base">
                                        <p:cTn id="16" dur="500"/>
                                        <p:tgtEl>
                                          <p:spTgt spid="4"/>
                                        </p:tgtEl>
                                        <p:attrNameLst>
                                          <p:attrName>ppt_y</p:attrName>
                                        </p:attrNameLst>
                                      </p:cBhvr>
                                      <p:tavLst>
                                        <p:tav tm="0">
                                          <p:val>
                                            <p:strVal val="ppt_y"/>
                                          </p:val>
                                        </p:tav>
                                        <p:tav tm="100000">
                                          <p:val>
                                            <p:strVal val="1+ppt_h/2"/>
                                          </p:val>
                                        </p:tav>
                                      </p:tavLst>
                                    </p:anim>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P spid="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67544" y="712931"/>
            <a:ext cx="7886699" cy="1059885"/>
          </a:xfrm>
        </p:spPr>
        <p:txBody>
          <a:bodyPr/>
          <a:lstStyle/>
          <a:p>
            <a:r>
              <a:rPr lang="sv-SE" sz="3000" dirty="0">
                <a:solidFill>
                  <a:schemeClr val="tx1"/>
                </a:solidFill>
              </a:rPr>
              <a:t>Boknings- och bidragslösningar </a:t>
            </a:r>
            <a:r>
              <a:rPr lang="sv-SE" sz="3000" dirty="0">
                <a:solidFill>
                  <a:schemeClr val="tx1"/>
                </a:solidFill>
              </a:rPr>
              <a:t>2017</a:t>
            </a:r>
            <a:endParaRPr lang="sv-SE" sz="3000" dirty="0">
              <a:solidFill>
                <a:schemeClr val="tx1"/>
              </a:solidFill>
            </a:endParaRPr>
          </a:p>
        </p:txBody>
      </p:sp>
      <p:sp>
        <p:nvSpPr>
          <p:cNvPr id="5" name="Platshållare för innehåll 5"/>
          <p:cNvSpPr>
            <a:spLocks noGrp="1"/>
          </p:cNvSpPr>
          <p:nvPr>
            <p:ph idx="1"/>
          </p:nvPr>
        </p:nvSpPr>
        <p:spPr>
          <a:xfrm>
            <a:off x="628650" y="1844824"/>
            <a:ext cx="5978971" cy="2910429"/>
          </a:xfrm>
        </p:spPr>
        <p:txBody>
          <a:bodyPr/>
          <a:lstStyle/>
          <a:p>
            <a:pPr marL="0" indent="0" algn="ctr">
              <a:spcAft>
                <a:spcPts val="638"/>
              </a:spcAft>
              <a:buClr>
                <a:srgbClr val="829CAA"/>
              </a:buClr>
              <a:buNone/>
            </a:pPr>
            <a:r>
              <a:rPr lang="sv-SE" sz="2400" b="1" dirty="0">
                <a:solidFill>
                  <a:srgbClr val="D21E1E">
                    <a:lumMod val="75000"/>
                  </a:srgbClr>
                </a:solidFill>
                <a:latin typeface="Corbel"/>
              </a:rPr>
              <a:t>”Varför är det enklare att boka en resa till Tokyo än en tennistid i Umeå?”</a:t>
            </a:r>
          </a:p>
          <a:p>
            <a:pPr marL="0" indent="0" algn="ctr">
              <a:spcAft>
                <a:spcPts val="638"/>
              </a:spcAft>
              <a:buClr>
                <a:srgbClr val="829CAA"/>
              </a:buClr>
              <a:buNone/>
            </a:pPr>
            <a:r>
              <a:rPr lang="sv-SE" sz="1500" dirty="0">
                <a:solidFill>
                  <a:prstClr val="black"/>
                </a:solidFill>
                <a:latin typeface="Corbel"/>
              </a:rPr>
              <a:t>- Stefan </a:t>
            </a:r>
            <a:r>
              <a:rPr lang="sv-SE" sz="1500" dirty="0">
                <a:solidFill>
                  <a:prstClr val="black"/>
                </a:solidFill>
                <a:latin typeface="Corbel"/>
              </a:rPr>
              <a:t>Hildingsson, Fritidschef, Umeå </a:t>
            </a:r>
            <a:r>
              <a:rPr lang="sv-SE" sz="1500" dirty="0">
                <a:solidFill>
                  <a:prstClr val="black"/>
                </a:solidFill>
                <a:latin typeface="Corbel"/>
              </a:rPr>
              <a:t>kommun</a:t>
            </a:r>
          </a:p>
          <a:p>
            <a:pPr marL="0" indent="0" algn="ctr">
              <a:spcAft>
                <a:spcPts val="638"/>
              </a:spcAft>
              <a:buClr>
                <a:srgbClr val="829CAA"/>
              </a:buClr>
              <a:buNone/>
            </a:pPr>
            <a:endParaRPr lang="sv-SE" sz="1500" dirty="0">
              <a:solidFill>
                <a:prstClr val="black"/>
              </a:solidFill>
              <a:latin typeface="Corbel"/>
            </a:endParaRPr>
          </a:p>
          <a:p>
            <a:pPr marL="0" indent="0">
              <a:spcAft>
                <a:spcPts val="638"/>
              </a:spcAft>
              <a:buClr>
                <a:srgbClr val="829CAA"/>
              </a:buClr>
              <a:buNone/>
            </a:pPr>
            <a:r>
              <a:rPr lang="sv-SE" sz="1800" dirty="0"/>
              <a:t>          </a:t>
            </a:r>
            <a:r>
              <a:rPr lang="sv-SE" sz="1800" dirty="0" smtClean="0"/>
              <a:t>  </a:t>
            </a:r>
            <a:r>
              <a:rPr lang="sv-SE" sz="1800" dirty="0"/>
              <a:t>Filmen:   </a:t>
            </a:r>
            <a:endParaRPr lang="sv-SE" sz="1800" dirty="0"/>
          </a:p>
          <a:p>
            <a:pPr marL="214313" indent="-214313" algn="ctr">
              <a:spcAft>
                <a:spcPts val="638"/>
              </a:spcAft>
              <a:buClr>
                <a:srgbClr val="829CAA"/>
              </a:buClr>
              <a:buFontTx/>
              <a:buChar char="-"/>
            </a:pPr>
            <a:endParaRPr lang="sv-SE" dirty="0" smtClean="0"/>
          </a:p>
          <a:p>
            <a:pPr marL="214313" indent="-214313" algn="ctr">
              <a:spcAft>
                <a:spcPts val="638"/>
              </a:spcAft>
              <a:buClr>
                <a:srgbClr val="829CAA"/>
              </a:buClr>
              <a:buFontTx/>
              <a:buChar char="-"/>
            </a:pPr>
            <a:endParaRPr lang="sv-SE" dirty="0"/>
          </a:p>
        </p:txBody>
      </p:sp>
      <p:pic>
        <p:nvPicPr>
          <p:cNvPr id="6" name="Bildobjekt 5">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25901" b="15991"/>
          <a:stretch/>
        </p:blipFill>
        <p:spPr>
          <a:xfrm>
            <a:off x="2747734" y="3215126"/>
            <a:ext cx="2544346" cy="1478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3130" y="1844824"/>
            <a:ext cx="2165254" cy="4464496"/>
          </a:xfrm>
          <a:prstGeom prst="rect">
            <a:avLst/>
          </a:prstGeom>
        </p:spPr>
      </p:pic>
      <p:sp>
        <p:nvSpPr>
          <p:cNvPr id="8" name="Platshållare för innehåll 2"/>
          <p:cNvSpPr txBox="1">
            <a:spLocks/>
          </p:cNvSpPr>
          <p:nvPr/>
        </p:nvSpPr>
        <p:spPr>
          <a:xfrm>
            <a:off x="708036" y="5696079"/>
            <a:ext cx="6057725" cy="419048"/>
          </a:xfrm>
          <a:prstGeom prst="rect">
            <a:avLst/>
          </a:prstGeom>
        </p:spPr>
        <p:txBody>
          <a:bodyPr>
            <a:normAutofit fontScale="92500" lnSpcReduction="10000"/>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smtClean="0">
                <a:ln>
                  <a:noFill/>
                </a:ln>
                <a:solidFill>
                  <a:srgbClr val="000000"/>
                </a:solidFill>
                <a:effectLst/>
                <a:uLnTx/>
                <a:uFillTx/>
                <a:latin typeface="Arial"/>
                <a:cs typeface="Arial"/>
                <a:sym typeface="Arial"/>
              </a:rPr>
              <a:t>Initiativ från Malmö, Göteborg och </a:t>
            </a:r>
            <a:r>
              <a:rPr kumimoji="0" lang="sv-SE" sz="2400" b="0" i="0" u="none" strike="noStrike" kern="0" cap="none" spc="0" normalizeH="0" baseline="0" noProof="0" dirty="0" smtClean="0">
                <a:ln>
                  <a:noFill/>
                </a:ln>
                <a:solidFill>
                  <a:srgbClr val="000000"/>
                </a:solidFill>
                <a:effectLst/>
                <a:uLnTx/>
                <a:uFillTx/>
                <a:latin typeface="Arial"/>
                <a:cs typeface="Arial"/>
                <a:sym typeface="Arial"/>
              </a:rPr>
              <a:t>Umeå</a:t>
            </a:r>
            <a:endParaRPr kumimoji="0" lang="sv-SE"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9" name="Rubrik 1"/>
          <p:cNvSpPr>
            <a:spLocks noGrp="1"/>
          </p:cNvSpPr>
          <p:nvPr/>
        </p:nvSpPr>
        <p:spPr>
          <a:xfrm>
            <a:off x="695968" y="4892853"/>
            <a:ext cx="6468320" cy="83135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Verdana"/>
              <a:buNone/>
              <a:defRPr sz="4400" b="0" i="0" u="none" strike="noStrike" cap="none" baseline="0">
                <a:solidFill>
                  <a:srgbClr val="E6460A"/>
                </a:solidFill>
                <a:latin typeface="Verdana"/>
                <a:ea typeface="Verdana"/>
                <a:cs typeface="Verdana"/>
                <a:sym typeface="Verdan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sv-SE" dirty="0" smtClean="0"/>
              <a:t>197</a:t>
            </a:r>
            <a:r>
              <a:rPr lang="sv-SE" dirty="0" smtClean="0">
                <a:solidFill>
                  <a:srgbClr val="E6460A"/>
                </a:solidFill>
              </a:rPr>
              <a:t> kommuner</a:t>
            </a:r>
            <a:endParaRPr lang="sv-SE" dirty="0">
              <a:solidFill>
                <a:srgbClr val="C00000"/>
              </a:solidFill>
            </a:endParaRPr>
          </a:p>
        </p:txBody>
      </p:sp>
    </p:spTree>
    <p:extLst>
      <p:ext uri="{BB962C8B-B14F-4D97-AF65-F5344CB8AC3E}">
        <p14:creationId xmlns:p14="http://schemas.microsoft.com/office/powerpoint/2010/main" val="1378116902"/>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ubrik 1"/>
          <p:cNvSpPr>
            <a:spLocks noGrp="1"/>
          </p:cNvSpPr>
          <p:nvPr>
            <p:ph type="title"/>
          </p:nvPr>
        </p:nvSpPr>
        <p:spPr/>
        <p:txBody>
          <a:bodyPr/>
          <a:lstStyle/>
          <a:p>
            <a:r>
              <a:rPr lang="sv-SE" altLang="sv-SE" dirty="0" smtClean="0"/>
              <a:t>Kategori Välfärdsteknologi</a:t>
            </a:r>
            <a:endParaRPr lang="sv-SE" altLang="sv-SE" dirty="0"/>
          </a:p>
        </p:txBody>
      </p:sp>
      <p:pic>
        <p:nvPicPr>
          <p:cNvPr id="2" name="Platshållare för innehåll 1"/>
          <p:cNvPicPr>
            <a:picLocks noGrp="1" noChangeAspect="1"/>
          </p:cNvPicPr>
          <p:nvPr>
            <p:ph idx="1"/>
          </p:nvPr>
        </p:nvPicPr>
        <p:blipFill>
          <a:blip r:embed="rId2"/>
          <a:stretch>
            <a:fillRect/>
          </a:stretch>
        </p:blipFill>
        <p:spPr>
          <a:xfrm>
            <a:off x="1547664" y="1881896"/>
            <a:ext cx="5760640" cy="2448271"/>
          </a:xfrm>
          <a:prstGeom prst="rect">
            <a:avLst/>
          </a:prstGeom>
        </p:spPr>
      </p:pic>
      <p:sp>
        <p:nvSpPr>
          <p:cNvPr id="5" name="Rektangel 4"/>
          <p:cNvSpPr/>
          <p:nvPr/>
        </p:nvSpPr>
        <p:spPr>
          <a:xfrm>
            <a:off x="539553" y="4653137"/>
            <a:ext cx="8262813" cy="584775"/>
          </a:xfrm>
          <a:prstGeom prst="rect">
            <a:avLst/>
          </a:prstGeom>
        </p:spPr>
        <p:txBody>
          <a:bodyPr wrap="square">
            <a:spAutoFit/>
          </a:bodyPr>
          <a:lstStyle/>
          <a:p>
            <a:pPr eaLnBrk="0" fontAlgn="base" hangingPunct="0">
              <a:spcBef>
                <a:spcPct val="0"/>
              </a:spcBef>
              <a:spcAft>
                <a:spcPct val="0"/>
              </a:spcAft>
            </a:pPr>
            <a:r>
              <a:rPr lang="sv-SE" sz="1600" dirty="0">
                <a:solidFill>
                  <a:prstClr val="black"/>
                </a:solidFill>
                <a:latin typeface="Corbel" panose="020B0503020204020204" pitchFamily="34" charset="0"/>
              </a:rPr>
              <a:t>Välfärdsteknik är digital teknik som syftar till att bibehålla eller öka trygghet, aktivitet, delaktighet och självständighet som har </a:t>
            </a:r>
            <a:r>
              <a:rPr lang="sv-SE" sz="1600" dirty="0">
                <a:solidFill>
                  <a:prstClr val="black"/>
                </a:solidFill>
                <a:latin typeface="Corbel" panose="020B0503020204020204" pitchFamily="34" charset="0"/>
              </a:rPr>
              <a:t>eller </a:t>
            </a:r>
            <a:r>
              <a:rPr lang="sv-SE" sz="1600" dirty="0">
                <a:solidFill>
                  <a:prstClr val="black"/>
                </a:solidFill>
                <a:latin typeface="Corbel" panose="020B0503020204020204" pitchFamily="34" charset="0"/>
              </a:rPr>
              <a:t>löper förhöjd risk att få </a:t>
            </a:r>
            <a:r>
              <a:rPr lang="sv-SE" sz="1600" dirty="0">
                <a:solidFill>
                  <a:prstClr val="black"/>
                </a:solidFill>
                <a:latin typeface="Corbel" panose="020B0503020204020204" pitchFamily="34" charset="0"/>
              </a:rPr>
              <a:t>en funktionsnedsättning</a:t>
            </a:r>
            <a:r>
              <a:rPr lang="sv-SE" sz="1600" dirty="0">
                <a:solidFill>
                  <a:prstClr val="black"/>
                </a:solidFill>
                <a:latin typeface="Corbel" panose="020B0503020204020204" pitchFamily="34" charset="0"/>
              </a:rPr>
              <a:t>.</a:t>
            </a:r>
          </a:p>
        </p:txBody>
      </p:sp>
    </p:spTree>
    <p:extLst>
      <p:ext uri="{BB962C8B-B14F-4D97-AF65-F5344CB8AC3E}">
        <p14:creationId xmlns:p14="http://schemas.microsoft.com/office/powerpoint/2010/main" val="21223754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Ramavtal inom Kategorin</a:t>
            </a:r>
            <a:endParaRPr lang="sv-SE" dirty="0"/>
          </a:p>
        </p:txBody>
      </p:sp>
      <p:sp>
        <p:nvSpPr>
          <p:cNvPr id="3" name="Platshållare för innehåll 2"/>
          <p:cNvSpPr>
            <a:spLocks noGrp="1"/>
          </p:cNvSpPr>
          <p:nvPr>
            <p:ph idx="1"/>
          </p:nvPr>
        </p:nvSpPr>
        <p:spPr>
          <a:xfrm>
            <a:off x="539552" y="1706053"/>
            <a:ext cx="7740650" cy="3600450"/>
          </a:xfrm>
        </p:spPr>
        <p:txBody>
          <a:bodyPr/>
          <a:lstStyle/>
          <a:p>
            <a:pPr marR="34289"/>
            <a:r>
              <a:rPr lang="sv-SE" dirty="0"/>
              <a:t>Befintliga avtal</a:t>
            </a:r>
          </a:p>
          <a:p>
            <a:pPr marR="34289" lvl="1"/>
            <a:r>
              <a:rPr lang="sv-SE" dirty="0"/>
              <a:t>Trygghetslarm och larmmottagning 2015</a:t>
            </a:r>
          </a:p>
          <a:p>
            <a:pPr marR="34289"/>
            <a:endParaRPr lang="sv-SE" dirty="0"/>
          </a:p>
          <a:p>
            <a:pPr marR="34289"/>
            <a:r>
              <a:rPr lang="sv-SE" dirty="0"/>
              <a:t>Kommande avtal </a:t>
            </a:r>
          </a:p>
          <a:p>
            <a:pPr marR="34289" lvl="1"/>
            <a:r>
              <a:rPr lang="sv-SE" i="1" dirty="0" smtClean="0"/>
              <a:t>Pågående</a:t>
            </a:r>
            <a:r>
              <a:rPr lang="sv-SE" dirty="0" smtClean="0"/>
              <a:t> -Trygghetsskapande </a:t>
            </a:r>
            <a:r>
              <a:rPr lang="sv-SE" dirty="0"/>
              <a:t>teknik </a:t>
            </a:r>
            <a:r>
              <a:rPr lang="sv-SE" dirty="0" smtClean="0"/>
              <a:t>2018</a:t>
            </a:r>
            <a:endParaRPr lang="sv-SE" dirty="0"/>
          </a:p>
          <a:p>
            <a:pPr marR="34289" lvl="2"/>
            <a:r>
              <a:rPr lang="sv-SE" dirty="0" smtClean="0"/>
              <a:t>I samverkan </a:t>
            </a:r>
            <a:r>
              <a:rPr lang="sv-SE" dirty="0"/>
              <a:t>med </a:t>
            </a:r>
            <a:r>
              <a:rPr lang="sv-SE" dirty="0" smtClean="0"/>
              <a:t>SKLs </a:t>
            </a:r>
            <a:r>
              <a:rPr lang="sv-SE" dirty="0"/>
              <a:t>Beställarnätverk </a:t>
            </a:r>
            <a:r>
              <a:rPr lang="sv-SE" dirty="0" smtClean="0"/>
              <a:t>Välfärdsteknik</a:t>
            </a:r>
            <a:endParaRPr lang="sv-SE" dirty="0"/>
          </a:p>
          <a:p>
            <a:endParaRPr lang="sv-SE" dirty="0"/>
          </a:p>
        </p:txBody>
      </p:sp>
      <p:pic>
        <p:nvPicPr>
          <p:cNvPr id="4" name="Bildobjekt 3"/>
          <p:cNvPicPr>
            <a:picLocks noChangeAspect="1"/>
          </p:cNvPicPr>
          <p:nvPr/>
        </p:nvPicPr>
        <p:blipFill>
          <a:blip r:embed="rId2"/>
          <a:stretch>
            <a:fillRect/>
          </a:stretch>
        </p:blipFill>
        <p:spPr>
          <a:xfrm>
            <a:off x="5755475" y="1988840"/>
            <a:ext cx="2522156" cy="1800200"/>
          </a:xfrm>
          <a:prstGeom prst="rect">
            <a:avLst/>
          </a:prstGeom>
        </p:spPr>
      </p:pic>
    </p:spTree>
    <p:extLst>
      <p:ext uri="{BB962C8B-B14F-4D97-AF65-F5344CB8AC3E}">
        <p14:creationId xmlns:p14="http://schemas.microsoft.com/office/powerpoint/2010/main" val="476049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400" dirty="0"/>
              <a:t>Trygghetslarm och larmmottagning  </a:t>
            </a:r>
            <a:r>
              <a:rPr lang="sv-SE" sz="2800" dirty="0"/>
              <a:t>- </a:t>
            </a:r>
            <a:r>
              <a:rPr lang="sv-SE" sz="1800" dirty="0"/>
              <a:t>omfattar 4 anbudsområden</a:t>
            </a:r>
            <a:endParaRPr lang="sv-SE" sz="1800" dirty="0"/>
          </a:p>
        </p:txBody>
      </p:sp>
      <p:sp>
        <p:nvSpPr>
          <p:cNvPr id="3" name="Platshållare för innehåll 2"/>
          <p:cNvSpPr>
            <a:spLocks noGrp="1"/>
          </p:cNvSpPr>
          <p:nvPr>
            <p:ph idx="1"/>
          </p:nvPr>
        </p:nvSpPr>
        <p:spPr/>
        <p:txBody>
          <a:bodyPr/>
          <a:lstStyle/>
          <a:p>
            <a:r>
              <a:rPr lang="sv-SE" dirty="0" smtClean="0"/>
              <a:t>1. Hela larmkedjan med larmmottagning</a:t>
            </a:r>
          </a:p>
          <a:p>
            <a:endParaRPr lang="sv-SE" dirty="0"/>
          </a:p>
          <a:p>
            <a:endParaRPr lang="sv-SE" dirty="0" smtClean="0"/>
          </a:p>
          <a:p>
            <a:pPr marL="0" indent="0">
              <a:buNone/>
            </a:pPr>
            <a:endParaRPr lang="sv-SE" dirty="0" smtClean="0"/>
          </a:p>
          <a:p>
            <a:endParaRPr lang="sv-SE" dirty="0" smtClean="0"/>
          </a:p>
          <a:p>
            <a:r>
              <a:rPr lang="sv-SE" dirty="0" smtClean="0"/>
              <a:t>1. Hela larmkedjan med </a:t>
            </a:r>
            <a:r>
              <a:rPr lang="sv-SE" i="1" smtClean="0"/>
              <a:t>utbruten larmmottagning</a:t>
            </a:r>
            <a:endParaRPr lang="sv-SE" i="1" dirty="0"/>
          </a:p>
          <a:p>
            <a:pPr lvl="2"/>
            <a:endParaRPr lang="sv-SE" dirty="0" smtClean="0"/>
          </a:p>
          <a:p>
            <a:pPr lvl="2"/>
            <a:endParaRPr lang="sv-SE" dirty="0"/>
          </a:p>
        </p:txBody>
      </p:sp>
      <p:sp>
        <p:nvSpPr>
          <p:cNvPr id="4" name="Rundad rektangel"/>
          <p:cNvSpPr/>
          <p:nvPr/>
        </p:nvSpPr>
        <p:spPr>
          <a:xfrm>
            <a:off x="1013926" y="2276872"/>
            <a:ext cx="5657825" cy="1064049"/>
          </a:xfrm>
          <a:prstGeom prst="roundRect">
            <a:avLst>
              <a:gd name="adj" fmla="val 15000"/>
            </a:avLst>
          </a:prstGeom>
          <a:ln w="50800">
            <a:solidFill>
              <a:srgbClr val="FF313D"/>
            </a:solidFill>
            <a:miter/>
          </a:ln>
        </p:spPr>
        <p:txBody>
          <a:bodyPr lIns="34289" rIns="34289" anchor="ctr"/>
          <a:lstStyle/>
          <a:p>
            <a:pPr eaLnBrk="0" fontAlgn="base" hangingPunct="0">
              <a:spcBef>
                <a:spcPct val="0"/>
              </a:spcBef>
              <a:spcAft>
                <a:spcPct val="0"/>
              </a:spcAft>
            </a:pPr>
            <a:endParaRPr sz="1350">
              <a:solidFill>
                <a:prstClr val="black"/>
              </a:solidFill>
              <a:latin typeface="Corbel" panose="020B0503020204020204" pitchFamily="34" charset="0"/>
            </a:endParaRPr>
          </a:p>
        </p:txBody>
      </p:sp>
      <p:pic>
        <p:nvPicPr>
          <p:cNvPr id="5" name="Bildobjekt 4"/>
          <p:cNvPicPr>
            <a:picLocks noChangeAspect="1"/>
          </p:cNvPicPr>
          <p:nvPr/>
        </p:nvPicPr>
        <p:blipFill>
          <a:blip r:embed="rId2"/>
          <a:stretch>
            <a:fillRect/>
          </a:stretch>
        </p:blipFill>
        <p:spPr>
          <a:xfrm>
            <a:off x="1426253" y="2515458"/>
            <a:ext cx="864096" cy="576065"/>
          </a:xfrm>
          <a:prstGeom prst="rect">
            <a:avLst/>
          </a:prstGeom>
        </p:spPr>
      </p:pic>
      <p:sp>
        <p:nvSpPr>
          <p:cNvPr id="6" name="Vänster-höger 42"/>
          <p:cNvSpPr/>
          <p:nvPr/>
        </p:nvSpPr>
        <p:spPr>
          <a:xfrm>
            <a:off x="2833571" y="2636757"/>
            <a:ext cx="620329" cy="255200"/>
          </a:xfrm>
          <a:prstGeom prst="leftRightArrow">
            <a:avLst>
              <a:gd name="adj1" fmla="val 50000"/>
              <a:gd name="adj2" fmla="val 50000"/>
            </a:avLst>
          </a:prstGeom>
          <a:solidFill>
            <a:schemeClr val="accent5"/>
          </a:solidFill>
          <a:ln w="12700">
            <a:solidFill>
              <a:srgbClr val="32538F"/>
            </a:solidFill>
            <a:miter/>
          </a:ln>
        </p:spPr>
        <p:txBody>
          <a:bodyPr lIns="34289" rIns="34289" anchor="ctr"/>
          <a:lstStyle/>
          <a:p>
            <a:pPr algn="ctr" eaLnBrk="0" fontAlgn="base" hangingPunct="0">
              <a:spcBef>
                <a:spcPct val="0"/>
              </a:spcBef>
              <a:spcAft>
                <a:spcPct val="0"/>
              </a:spcAft>
              <a:defRPr>
                <a:solidFill>
                  <a:srgbClr val="FFFFFF"/>
                </a:solidFill>
              </a:defRPr>
            </a:pPr>
            <a:endParaRPr sz="1350">
              <a:solidFill>
                <a:srgbClr val="FFBE0A"/>
              </a:solidFill>
              <a:latin typeface="Corbel" panose="020B0503020204020204" pitchFamily="34" charset="0"/>
            </a:endParaRPr>
          </a:p>
        </p:txBody>
      </p:sp>
      <p:pic>
        <p:nvPicPr>
          <p:cNvPr id="7" name="Bildobjekt 6"/>
          <p:cNvPicPr>
            <a:picLocks noChangeAspect="1"/>
          </p:cNvPicPr>
          <p:nvPr/>
        </p:nvPicPr>
        <p:blipFill>
          <a:blip r:embed="rId3"/>
          <a:stretch>
            <a:fillRect/>
          </a:stretch>
        </p:blipFill>
        <p:spPr>
          <a:xfrm>
            <a:off x="3925025" y="2515460"/>
            <a:ext cx="948217" cy="576065"/>
          </a:xfrm>
          <a:prstGeom prst="rect">
            <a:avLst/>
          </a:prstGeom>
        </p:spPr>
      </p:pic>
      <p:pic>
        <p:nvPicPr>
          <p:cNvPr id="11" name="Bildobjekt 10"/>
          <p:cNvPicPr>
            <a:picLocks noChangeAspect="1"/>
          </p:cNvPicPr>
          <p:nvPr/>
        </p:nvPicPr>
        <p:blipFill>
          <a:blip r:embed="rId4"/>
          <a:stretch>
            <a:fillRect/>
          </a:stretch>
        </p:blipFill>
        <p:spPr>
          <a:xfrm>
            <a:off x="7061022" y="2383002"/>
            <a:ext cx="1056979" cy="789843"/>
          </a:xfrm>
          <a:prstGeom prst="rect">
            <a:avLst/>
          </a:prstGeom>
        </p:spPr>
      </p:pic>
      <p:pic>
        <p:nvPicPr>
          <p:cNvPr id="12" name="Bildobjekt 11"/>
          <p:cNvPicPr>
            <a:picLocks noChangeAspect="1"/>
          </p:cNvPicPr>
          <p:nvPr/>
        </p:nvPicPr>
        <p:blipFill>
          <a:blip r:embed="rId5"/>
          <a:stretch>
            <a:fillRect/>
          </a:stretch>
        </p:blipFill>
        <p:spPr>
          <a:xfrm>
            <a:off x="1474027" y="3040357"/>
            <a:ext cx="890093" cy="371888"/>
          </a:xfrm>
          <a:prstGeom prst="rect">
            <a:avLst/>
          </a:prstGeom>
        </p:spPr>
      </p:pic>
      <p:sp>
        <p:nvSpPr>
          <p:cNvPr id="17" name="textruta 16"/>
          <p:cNvSpPr txBox="1"/>
          <p:nvPr/>
        </p:nvSpPr>
        <p:spPr>
          <a:xfrm flipH="1">
            <a:off x="2205682" y="5032999"/>
            <a:ext cx="1402322" cy="307777"/>
          </a:xfrm>
          <a:prstGeom prst="rect">
            <a:avLst/>
          </a:prstGeom>
          <a:noFill/>
        </p:spPr>
        <p:txBody>
          <a:bodyPr wrap="square" rtlCol="0">
            <a:spAutoFit/>
          </a:bodyPr>
          <a:lstStyle/>
          <a:p>
            <a:pPr eaLnBrk="0" fontAlgn="base" hangingPunct="0">
              <a:spcBef>
                <a:spcPct val="0"/>
              </a:spcBef>
              <a:spcAft>
                <a:spcPct val="0"/>
              </a:spcAft>
            </a:pPr>
            <a:r>
              <a:rPr lang="sv-SE" sz="1400" dirty="0">
                <a:solidFill>
                  <a:prstClr val="black"/>
                </a:solidFill>
                <a:latin typeface="Corbel" panose="020B0503020204020204" pitchFamily="34" charset="0"/>
              </a:rPr>
              <a:t>Kommunikation</a:t>
            </a:r>
            <a:endParaRPr lang="sv-SE" sz="1400" dirty="0">
              <a:solidFill>
                <a:prstClr val="black"/>
              </a:solidFill>
              <a:latin typeface="Corbel" panose="020B0503020204020204" pitchFamily="34" charset="0"/>
            </a:endParaRPr>
          </a:p>
        </p:txBody>
      </p:sp>
      <p:pic>
        <p:nvPicPr>
          <p:cNvPr id="19" name="Bildobjekt 18"/>
          <p:cNvPicPr>
            <a:picLocks noChangeAspect="1"/>
          </p:cNvPicPr>
          <p:nvPr/>
        </p:nvPicPr>
        <p:blipFill>
          <a:blip r:embed="rId6"/>
          <a:stretch>
            <a:fillRect/>
          </a:stretch>
        </p:blipFill>
        <p:spPr>
          <a:xfrm>
            <a:off x="3827071" y="3040357"/>
            <a:ext cx="1152244" cy="371888"/>
          </a:xfrm>
          <a:prstGeom prst="rect">
            <a:avLst/>
          </a:prstGeom>
        </p:spPr>
      </p:pic>
      <p:pic>
        <p:nvPicPr>
          <p:cNvPr id="20" name="Bildobjekt 19"/>
          <p:cNvPicPr>
            <a:picLocks noChangeAspect="1"/>
          </p:cNvPicPr>
          <p:nvPr/>
        </p:nvPicPr>
        <p:blipFill>
          <a:blip r:embed="rId7"/>
          <a:stretch>
            <a:fillRect/>
          </a:stretch>
        </p:blipFill>
        <p:spPr>
          <a:xfrm>
            <a:off x="5637008" y="4752991"/>
            <a:ext cx="646232" cy="286537"/>
          </a:xfrm>
          <a:prstGeom prst="rect">
            <a:avLst/>
          </a:prstGeom>
        </p:spPr>
      </p:pic>
      <p:pic>
        <p:nvPicPr>
          <p:cNvPr id="25" name="Bildobjekt 24"/>
          <p:cNvPicPr>
            <a:picLocks noChangeAspect="1"/>
          </p:cNvPicPr>
          <p:nvPr/>
        </p:nvPicPr>
        <p:blipFill>
          <a:blip r:embed="rId8"/>
          <a:stretch>
            <a:fillRect/>
          </a:stretch>
        </p:blipFill>
        <p:spPr>
          <a:xfrm>
            <a:off x="2534845" y="3034261"/>
            <a:ext cx="1444877" cy="377985"/>
          </a:xfrm>
          <a:prstGeom prst="rect">
            <a:avLst/>
          </a:prstGeom>
        </p:spPr>
      </p:pic>
      <p:pic>
        <p:nvPicPr>
          <p:cNvPr id="27" name="Bildobjekt 26"/>
          <p:cNvPicPr>
            <a:picLocks noChangeAspect="1"/>
          </p:cNvPicPr>
          <p:nvPr/>
        </p:nvPicPr>
        <p:blipFill>
          <a:blip r:embed="rId9"/>
          <a:stretch>
            <a:fillRect/>
          </a:stretch>
        </p:blipFill>
        <p:spPr>
          <a:xfrm>
            <a:off x="973895" y="4302657"/>
            <a:ext cx="5706351" cy="1054699"/>
          </a:xfrm>
          <a:prstGeom prst="rect">
            <a:avLst/>
          </a:prstGeom>
        </p:spPr>
      </p:pic>
      <p:pic>
        <p:nvPicPr>
          <p:cNvPr id="28" name="Bildobjekt 27"/>
          <p:cNvPicPr>
            <a:picLocks noChangeAspect="1"/>
          </p:cNvPicPr>
          <p:nvPr/>
        </p:nvPicPr>
        <p:blipFill>
          <a:blip r:embed="rId10"/>
          <a:stretch>
            <a:fillRect/>
          </a:stretch>
        </p:blipFill>
        <p:spPr>
          <a:xfrm>
            <a:off x="1424643" y="4540421"/>
            <a:ext cx="865707" cy="579170"/>
          </a:xfrm>
          <a:prstGeom prst="rect">
            <a:avLst/>
          </a:prstGeom>
        </p:spPr>
      </p:pic>
      <p:pic>
        <p:nvPicPr>
          <p:cNvPr id="31" name="Bildobjekt 30"/>
          <p:cNvPicPr>
            <a:picLocks noChangeAspect="1"/>
          </p:cNvPicPr>
          <p:nvPr/>
        </p:nvPicPr>
        <p:blipFill>
          <a:blip r:embed="rId11"/>
          <a:stretch>
            <a:fillRect/>
          </a:stretch>
        </p:blipFill>
        <p:spPr>
          <a:xfrm>
            <a:off x="2773806" y="4683689"/>
            <a:ext cx="646232" cy="292633"/>
          </a:xfrm>
          <a:prstGeom prst="rect">
            <a:avLst/>
          </a:prstGeom>
        </p:spPr>
      </p:pic>
      <p:pic>
        <p:nvPicPr>
          <p:cNvPr id="33" name="Bildobjekt 32"/>
          <p:cNvPicPr>
            <a:picLocks noChangeAspect="1"/>
          </p:cNvPicPr>
          <p:nvPr/>
        </p:nvPicPr>
        <p:blipFill>
          <a:blip r:embed="rId9"/>
          <a:stretch>
            <a:fillRect/>
          </a:stretch>
        </p:blipFill>
        <p:spPr>
          <a:xfrm>
            <a:off x="973895" y="4302655"/>
            <a:ext cx="5706351" cy="1054699"/>
          </a:xfrm>
          <a:prstGeom prst="rect">
            <a:avLst/>
          </a:prstGeom>
        </p:spPr>
      </p:pic>
      <p:pic>
        <p:nvPicPr>
          <p:cNvPr id="35" name="Bildobjekt 34"/>
          <p:cNvPicPr>
            <a:picLocks noChangeAspect="1"/>
          </p:cNvPicPr>
          <p:nvPr/>
        </p:nvPicPr>
        <p:blipFill>
          <a:blip r:embed="rId3"/>
          <a:stretch>
            <a:fillRect/>
          </a:stretch>
        </p:blipFill>
        <p:spPr>
          <a:xfrm>
            <a:off x="3929085" y="2515458"/>
            <a:ext cx="948217" cy="576065"/>
          </a:xfrm>
          <a:prstGeom prst="rect">
            <a:avLst/>
          </a:prstGeom>
        </p:spPr>
      </p:pic>
      <p:pic>
        <p:nvPicPr>
          <p:cNvPr id="38" name="Bildobjekt 37"/>
          <p:cNvPicPr>
            <a:picLocks noChangeAspect="1"/>
          </p:cNvPicPr>
          <p:nvPr/>
        </p:nvPicPr>
        <p:blipFill>
          <a:blip r:embed="rId12"/>
          <a:stretch>
            <a:fillRect/>
          </a:stretch>
        </p:blipFill>
        <p:spPr>
          <a:xfrm>
            <a:off x="3776251" y="4394103"/>
            <a:ext cx="944962" cy="579170"/>
          </a:xfrm>
          <a:prstGeom prst="rect">
            <a:avLst/>
          </a:prstGeom>
        </p:spPr>
      </p:pic>
      <p:pic>
        <p:nvPicPr>
          <p:cNvPr id="39" name="Bildobjekt 38"/>
          <p:cNvPicPr>
            <a:picLocks noChangeAspect="1"/>
          </p:cNvPicPr>
          <p:nvPr/>
        </p:nvPicPr>
        <p:blipFill>
          <a:blip r:embed="rId12"/>
          <a:stretch>
            <a:fillRect/>
          </a:stretch>
        </p:blipFill>
        <p:spPr>
          <a:xfrm>
            <a:off x="4489044" y="4686667"/>
            <a:ext cx="944962" cy="579170"/>
          </a:xfrm>
          <a:prstGeom prst="rect">
            <a:avLst/>
          </a:prstGeom>
        </p:spPr>
      </p:pic>
      <p:pic>
        <p:nvPicPr>
          <p:cNvPr id="45" name="Bildobjekt 44"/>
          <p:cNvPicPr>
            <a:picLocks noChangeAspect="1"/>
          </p:cNvPicPr>
          <p:nvPr/>
        </p:nvPicPr>
        <p:blipFill>
          <a:blip r:embed="rId5"/>
          <a:stretch>
            <a:fillRect/>
          </a:stretch>
        </p:blipFill>
        <p:spPr>
          <a:xfrm>
            <a:off x="1371682" y="5052528"/>
            <a:ext cx="890093" cy="371888"/>
          </a:xfrm>
          <a:prstGeom prst="rect">
            <a:avLst/>
          </a:prstGeom>
        </p:spPr>
      </p:pic>
      <p:pic>
        <p:nvPicPr>
          <p:cNvPr id="47" name="Bildobjekt 46"/>
          <p:cNvPicPr>
            <a:picLocks noChangeAspect="1"/>
          </p:cNvPicPr>
          <p:nvPr/>
        </p:nvPicPr>
        <p:blipFill>
          <a:blip r:embed="rId13"/>
          <a:stretch>
            <a:fillRect/>
          </a:stretch>
        </p:blipFill>
        <p:spPr>
          <a:xfrm>
            <a:off x="4428079" y="4386228"/>
            <a:ext cx="2011854" cy="371888"/>
          </a:xfrm>
          <a:prstGeom prst="rect">
            <a:avLst/>
          </a:prstGeom>
        </p:spPr>
      </p:pic>
      <p:pic>
        <p:nvPicPr>
          <p:cNvPr id="49" name="Bildobjekt 48"/>
          <p:cNvPicPr>
            <a:picLocks noChangeAspect="1"/>
          </p:cNvPicPr>
          <p:nvPr/>
        </p:nvPicPr>
        <p:blipFill>
          <a:blip r:embed="rId6"/>
          <a:stretch>
            <a:fillRect/>
          </a:stretch>
        </p:blipFill>
        <p:spPr>
          <a:xfrm>
            <a:off x="3415758" y="5022463"/>
            <a:ext cx="1152244" cy="371888"/>
          </a:xfrm>
          <a:prstGeom prst="rect">
            <a:avLst/>
          </a:prstGeom>
        </p:spPr>
      </p:pic>
      <p:pic>
        <p:nvPicPr>
          <p:cNvPr id="55" name="Bildobjekt 54"/>
          <p:cNvPicPr>
            <a:picLocks noChangeAspect="1"/>
          </p:cNvPicPr>
          <p:nvPr/>
        </p:nvPicPr>
        <p:blipFill>
          <a:blip r:embed="rId8"/>
          <a:stretch>
            <a:fillRect/>
          </a:stretch>
        </p:blipFill>
        <p:spPr>
          <a:xfrm>
            <a:off x="5034504" y="3033734"/>
            <a:ext cx="1444877" cy="377985"/>
          </a:xfrm>
          <a:prstGeom prst="rect">
            <a:avLst/>
          </a:prstGeom>
        </p:spPr>
      </p:pic>
      <p:pic>
        <p:nvPicPr>
          <p:cNvPr id="57" name="Bildobjekt 56"/>
          <p:cNvPicPr>
            <a:picLocks noChangeAspect="1"/>
          </p:cNvPicPr>
          <p:nvPr/>
        </p:nvPicPr>
        <p:blipFill>
          <a:blip r:embed="rId11"/>
          <a:stretch>
            <a:fillRect/>
          </a:stretch>
        </p:blipFill>
        <p:spPr>
          <a:xfrm>
            <a:off x="5617189" y="2657173"/>
            <a:ext cx="646232" cy="292633"/>
          </a:xfrm>
          <a:prstGeom prst="rect">
            <a:avLst/>
          </a:prstGeom>
        </p:spPr>
      </p:pic>
      <p:pic>
        <p:nvPicPr>
          <p:cNvPr id="58" name="Bildobjekt 57"/>
          <p:cNvPicPr>
            <a:picLocks noChangeAspect="1"/>
          </p:cNvPicPr>
          <p:nvPr/>
        </p:nvPicPr>
        <p:blipFill>
          <a:blip r:embed="rId14"/>
          <a:stretch>
            <a:fillRect/>
          </a:stretch>
        </p:blipFill>
        <p:spPr>
          <a:xfrm>
            <a:off x="7062190" y="4451605"/>
            <a:ext cx="1071665" cy="667986"/>
          </a:xfrm>
          <a:prstGeom prst="rect">
            <a:avLst/>
          </a:prstGeom>
        </p:spPr>
      </p:pic>
      <p:pic>
        <p:nvPicPr>
          <p:cNvPr id="61" name="Bildobjekt 60"/>
          <p:cNvPicPr>
            <a:picLocks noChangeAspect="1"/>
          </p:cNvPicPr>
          <p:nvPr/>
        </p:nvPicPr>
        <p:blipFill>
          <a:blip r:embed="rId3"/>
          <a:stretch>
            <a:fillRect/>
          </a:stretch>
        </p:blipFill>
        <p:spPr>
          <a:xfrm>
            <a:off x="3925025" y="2515458"/>
            <a:ext cx="948217" cy="576065"/>
          </a:xfrm>
          <a:prstGeom prst="rect">
            <a:avLst/>
          </a:prstGeom>
        </p:spPr>
      </p:pic>
      <p:pic>
        <p:nvPicPr>
          <p:cNvPr id="62" name="Bildobjekt 61"/>
          <p:cNvPicPr>
            <a:picLocks noChangeAspect="1"/>
          </p:cNvPicPr>
          <p:nvPr/>
        </p:nvPicPr>
        <p:blipFill>
          <a:blip r:embed="rId8"/>
          <a:stretch>
            <a:fillRect/>
          </a:stretch>
        </p:blipFill>
        <p:spPr>
          <a:xfrm>
            <a:off x="5321821" y="5012891"/>
            <a:ext cx="1444877" cy="377985"/>
          </a:xfrm>
          <a:prstGeom prst="rect">
            <a:avLst/>
          </a:prstGeom>
        </p:spPr>
      </p:pic>
      <p:sp>
        <p:nvSpPr>
          <p:cNvPr id="9" name="textruta 8"/>
          <p:cNvSpPr txBox="1"/>
          <p:nvPr/>
        </p:nvSpPr>
        <p:spPr>
          <a:xfrm>
            <a:off x="7197006" y="3170404"/>
            <a:ext cx="912435" cy="276999"/>
          </a:xfrm>
          <a:prstGeom prst="rect">
            <a:avLst/>
          </a:prstGeom>
          <a:noFill/>
        </p:spPr>
        <p:txBody>
          <a:bodyPr wrap="square" rtlCol="0">
            <a:spAutoFit/>
          </a:bodyPr>
          <a:lstStyle/>
          <a:p>
            <a:pPr eaLnBrk="0" fontAlgn="base" hangingPunct="0">
              <a:spcBef>
                <a:spcPct val="0"/>
              </a:spcBef>
              <a:spcAft>
                <a:spcPct val="0"/>
              </a:spcAft>
            </a:pPr>
            <a:r>
              <a:rPr lang="sv-SE" sz="1200" dirty="0">
                <a:solidFill>
                  <a:prstClr val="black"/>
                </a:solidFill>
                <a:latin typeface="Corbel" panose="020B0503020204020204" pitchFamily="34" charset="0"/>
              </a:rPr>
              <a:t>  Utförare</a:t>
            </a:r>
            <a:endParaRPr lang="sv-SE" sz="1200" dirty="0">
              <a:solidFill>
                <a:prstClr val="black"/>
              </a:solidFill>
              <a:latin typeface="Corbel" panose="020B0503020204020204" pitchFamily="34" charset="0"/>
            </a:endParaRPr>
          </a:p>
        </p:txBody>
      </p:sp>
      <p:sp>
        <p:nvSpPr>
          <p:cNvPr id="34" name="textruta 33"/>
          <p:cNvSpPr txBox="1"/>
          <p:nvPr/>
        </p:nvSpPr>
        <p:spPr>
          <a:xfrm>
            <a:off x="7221420" y="5053598"/>
            <a:ext cx="912435" cy="276999"/>
          </a:xfrm>
          <a:prstGeom prst="rect">
            <a:avLst/>
          </a:prstGeom>
          <a:noFill/>
        </p:spPr>
        <p:txBody>
          <a:bodyPr wrap="square" rtlCol="0">
            <a:spAutoFit/>
          </a:bodyPr>
          <a:lstStyle/>
          <a:p>
            <a:pPr eaLnBrk="0" fontAlgn="base" hangingPunct="0">
              <a:spcBef>
                <a:spcPct val="0"/>
              </a:spcBef>
              <a:spcAft>
                <a:spcPct val="0"/>
              </a:spcAft>
            </a:pPr>
            <a:r>
              <a:rPr lang="sv-SE" sz="1200" dirty="0">
                <a:solidFill>
                  <a:prstClr val="black"/>
                </a:solidFill>
                <a:latin typeface="Corbel" panose="020B0503020204020204" pitchFamily="34" charset="0"/>
              </a:rPr>
              <a:t>  Utförare</a:t>
            </a:r>
            <a:endParaRPr lang="sv-SE" sz="1200" dirty="0">
              <a:solidFill>
                <a:prstClr val="black"/>
              </a:solidFill>
              <a:latin typeface="Corbel" panose="020B0503020204020204" pitchFamily="34" charset="0"/>
            </a:endParaRPr>
          </a:p>
        </p:txBody>
      </p:sp>
    </p:spTree>
    <p:extLst>
      <p:ext uri="{BB962C8B-B14F-4D97-AF65-F5344CB8AC3E}">
        <p14:creationId xmlns:p14="http://schemas.microsoft.com/office/powerpoint/2010/main" val="2978518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Anbudsområde 2 omfattar</a:t>
            </a:r>
            <a:endParaRPr lang="sv-SE" dirty="0"/>
          </a:p>
        </p:txBody>
      </p:sp>
      <p:sp>
        <p:nvSpPr>
          <p:cNvPr id="3" name="Platshållare för innehåll 2"/>
          <p:cNvSpPr>
            <a:spLocks noGrp="1"/>
          </p:cNvSpPr>
          <p:nvPr>
            <p:ph idx="1"/>
          </p:nvPr>
        </p:nvSpPr>
        <p:spPr>
          <a:xfrm>
            <a:off x="701675" y="1960632"/>
            <a:ext cx="7740650" cy="3600450"/>
          </a:xfrm>
        </p:spPr>
        <p:txBody>
          <a:bodyPr/>
          <a:lstStyle/>
          <a:p>
            <a:r>
              <a:rPr lang="sv-SE" dirty="0" smtClean="0"/>
              <a:t>2. Larmkedjan exklusive kommunikation (med eller utan </a:t>
            </a:r>
            <a:r>
              <a:rPr lang="sv-SE" dirty="0" smtClean="0"/>
              <a:t>larmmottagning</a:t>
            </a:r>
            <a:r>
              <a:rPr lang="sv-SE" dirty="0" smtClean="0"/>
              <a:t>)</a:t>
            </a:r>
          </a:p>
          <a:p>
            <a:endParaRPr lang="sv-SE" dirty="0" smtClean="0"/>
          </a:p>
          <a:p>
            <a:endParaRPr lang="sv-SE" dirty="0" smtClean="0"/>
          </a:p>
          <a:p>
            <a:endParaRPr lang="sv-SE" dirty="0"/>
          </a:p>
          <a:p>
            <a:endParaRPr lang="sv-SE" dirty="0" smtClean="0"/>
          </a:p>
          <a:p>
            <a:pPr marL="0" indent="0">
              <a:buNone/>
            </a:pPr>
            <a:endParaRPr lang="sv-SE" dirty="0"/>
          </a:p>
          <a:p>
            <a:endParaRPr lang="sv-SE" dirty="0"/>
          </a:p>
        </p:txBody>
      </p:sp>
      <p:pic>
        <p:nvPicPr>
          <p:cNvPr id="7" name="Bildobjekt 6"/>
          <p:cNvPicPr>
            <a:picLocks noChangeAspect="1"/>
          </p:cNvPicPr>
          <p:nvPr/>
        </p:nvPicPr>
        <p:blipFill>
          <a:blip r:embed="rId2"/>
          <a:stretch>
            <a:fillRect/>
          </a:stretch>
        </p:blipFill>
        <p:spPr>
          <a:xfrm>
            <a:off x="1245501" y="2976141"/>
            <a:ext cx="1102381" cy="1033720"/>
          </a:xfrm>
          <a:prstGeom prst="rect">
            <a:avLst/>
          </a:prstGeom>
        </p:spPr>
      </p:pic>
      <p:pic>
        <p:nvPicPr>
          <p:cNvPr id="9" name="Bildobjekt 8"/>
          <p:cNvPicPr>
            <a:picLocks noChangeAspect="1"/>
          </p:cNvPicPr>
          <p:nvPr/>
        </p:nvPicPr>
        <p:blipFill>
          <a:blip r:embed="rId3"/>
          <a:stretch>
            <a:fillRect/>
          </a:stretch>
        </p:blipFill>
        <p:spPr>
          <a:xfrm>
            <a:off x="4157107" y="3006435"/>
            <a:ext cx="1073778" cy="1003427"/>
          </a:xfrm>
          <a:prstGeom prst="rect">
            <a:avLst/>
          </a:prstGeom>
        </p:spPr>
      </p:pic>
      <p:pic>
        <p:nvPicPr>
          <p:cNvPr id="10" name="Bildobjekt 9"/>
          <p:cNvPicPr>
            <a:picLocks noChangeAspect="1"/>
          </p:cNvPicPr>
          <p:nvPr/>
        </p:nvPicPr>
        <p:blipFill>
          <a:blip r:embed="rId4"/>
          <a:stretch>
            <a:fillRect/>
          </a:stretch>
        </p:blipFill>
        <p:spPr>
          <a:xfrm>
            <a:off x="3939123" y="2795126"/>
            <a:ext cx="1454826" cy="1487305"/>
          </a:xfrm>
          <a:prstGeom prst="rect">
            <a:avLst/>
          </a:prstGeom>
        </p:spPr>
      </p:pic>
      <p:sp>
        <p:nvSpPr>
          <p:cNvPr id="16" name="Vänster-höger-pil 15"/>
          <p:cNvSpPr/>
          <p:nvPr/>
        </p:nvSpPr>
        <p:spPr>
          <a:xfrm>
            <a:off x="2783169" y="3413621"/>
            <a:ext cx="871698" cy="347236"/>
          </a:xfrm>
          <a:prstGeom prst="leftRightArrow">
            <a:avLst/>
          </a:prstGeom>
          <a:solidFill>
            <a:schemeClr val="bg1">
              <a:lumMod val="95000"/>
            </a:schemeClr>
          </a:solidFill>
          <a:effectLst>
            <a:innerShdw blurRad="63500" dist="50800" dir="13500000">
              <a:prstClr val="black">
                <a:alpha val="50000"/>
              </a:prstClr>
            </a:inn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sv-SE">
              <a:solidFill>
                <a:prstClr val="white"/>
              </a:solidFill>
              <a:latin typeface="Corbel"/>
            </a:endParaRPr>
          </a:p>
        </p:txBody>
      </p:sp>
      <p:pic>
        <p:nvPicPr>
          <p:cNvPr id="23" name="Bildobjekt 22"/>
          <p:cNvPicPr>
            <a:picLocks noChangeAspect="1"/>
          </p:cNvPicPr>
          <p:nvPr/>
        </p:nvPicPr>
        <p:blipFill>
          <a:blip r:embed="rId5"/>
          <a:stretch>
            <a:fillRect/>
          </a:stretch>
        </p:blipFill>
        <p:spPr>
          <a:xfrm>
            <a:off x="1033694" y="2814652"/>
            <a:ext cx="1567478" cy="1478445"/>
          </a:xfrm>
          <a:prstGeom prst="rect">
            <a:avLst/>
          </a:prstGeom>
        </p:spPr>
      </p:pic>
      <p:pic>
        <p:nvPicPr>
          <p:cNvPr id="4" name="Bildobjekt 3"/>
          <p:cNvPicPr>
            <a:picLocks noChangeAspect="1"/>
          </p:cNvPicPr>
          <p:nvPr/>
        </p:nvPicPr>
        <p:blipFill>
          <a:blip r:embed="rId6"/>
          <a:stretch>
            <a:fillRect/>
          </a:stretch>
        </p:blipFill>
        <p:spPr>
          <a:xfrm>
            <a:off x="5576853" y="3388969"/>
            <a:ext cx="896190" cy="371888"/>
          </a:xfrm>
          <a:prstGeom prst="rect">
            <a:avLst/>
          </a:prstGeom>
          <a:effectLst>
            <a:softEdge rad="63500"/>
          </a:effectLst>
        </p:spPr>
      </p:pic>
      <p:pic>
        <p:nvPicPr>
          <p:cNvPr id="5" name="Bildobjekt 4"/>
          <p:cNvPicPr>
            <a:picLocks noChangeAspect="1"/>
          </p:cNvPicPr>
          <p:nvPr/>
        </p:nvPicPr>
        <p:blipFill>
          <a:blip r:embed="rId7"/>
          <a:stretch>
            <a:fillRect/>
          </a:stretch>
        </p:blipFill>
        <p:spPr>
          <a:xfrm>
            <a:off x="6822128" y="2976141"/>
            <a:ext cx="1206257" cy="1125277"/>
          </a:xfrm>
          <a:prstGeom prst="rect">
            <a:avLst/>
          </a:prstGeom>
          <a:effectLst>
            <a:innerShdw blurRad="114300">
              <a:prstClr val="black"/>
            </a:innerShdw>
            <a:softEdge rad="63500"/>
          </a:effectLst>
        </p:spPr>
      </p:pic>
      <p:sp>
        <p:nvSpPr>
          <p:cNvPr id="6" name="textruta 5"/>
          <p:cNvSpPr txBox="1"/>
          <p:nvPr/>
        </p:nvSpPr>
        <p:spPr>
          <a:xfrm>
            <a:off x="4197998" y="4003217"/>
            <a:ext cx="1019689" cy="276999"/>
          </a:xfrm>
          <a:prstGeom prst="rect">
            <a:avLst/>
          </a:prstGeom>
          <a:noFill/>
        </p:spPr>
        <p:txBody>
          <a:bodyPr wrap="square" rtlCol="0">
            <a:spAutoFit/>
          </a:bodyPr>
          <a:lstStyle/>
          <a:p>
            <a:pPr eaLnBrk="0" fontAlgn="base" hangingPunct="0">
              <a:spcBef>
                <a:spcPct val="0"/>
              </a:spcBef>
              <a:spcAft>
                <a:spcPct val="0"/>
              </a:spcAft>
            </a:pPr>
            <a:r>
              <a:rPr lang="sv-SE" sz="1200" dirty="0">
                <a:solidFill>
                  <a:prstClr val="black"/>
                </a:solidFill>
                <a:latin typeface="Corbel" panose="020B0503020204020204" pitchFamily="34" charset="0"/>
              </a:rPr>
              <a:t>Larmcentral</a:t>
            </a:r>
            <a:endParaRPr lang="sv-SE" sz="1200" dirty="0">
              <a:solidFill>
                <a:prstClr val="black"/>
              </a:solidFill>
              <a:latin typeface="Corbel" panose="020B0503020204020204" pitchFamily="34" charset="0"/>
            </a:endParaRPr>
          </a:p>
        </p:txBody>
      </p:sp>
      <p:sp>
        <p:nvSpPr>
          <p:cNvPr id="8" name="textruta 7"/>
          <p:cNvSpPr txBox="1"/>
          <p:nvPr/>
        </p:nvSpPr>
        <p:spPr>
          <a:xfrm>
            <a:off x="1475656" y="4009862"/>
            <a:ext cx="792088" cy="276999"/>
          </a:xfrm>
          <a:prstGeom prst="rect">
            <a:avLst/>
          </a:prstGeom>
          <a:noFill/>
        </p:spPr>
        <p:txBody>
          <a:bodyPr wrap="square" rtlCol="0">
            <a:spAutoFit/>
          </a:bodyPr>
          <a:lstStyle/>
          <a:p>
            <a:pPr eaLnBrk="0" fontAlgn="base" hangingPunct="0">
              <a:spcBef>
                <a:spcPct val="0"/>
              </a:spcBef>
              <a:spcAft>
                <a:spcPct val="0"/>
              </a:spcAft>
            </a:pPr>
            <a:r>
              <a:rPr lang="sv-SE" sz="1200" dirty="0">
                <a:solidFill>
                  <a:prstClr val="black"/>
                </a:solidFill>
                <a:latin typeface="Corbel" panose="020B0503020204020204" pitchFamily="34" charset="0"/>
              </a:rPr>
              <a:t>Boende</a:t>
            </a:r>
            <a:endParaRPr lang="sv-SE" sz="1200" dirty="0">
              <a:solidFill>
                <a:prstClr val="black"/>
              </a:solidFill>
              <a:latin typeface="Corbel" panose="020B0503020204020204" pitchFamily="34" charset="0"/>
            </a:endParaRPr>
          </a:p>
        </p:txBody>
      </p:sp>
    </p:spTree>
    <p:extLst>
      <p:ext uri="{BB962C8B-B14F-4D97-AF65-F5344CB8AC3E}">
        <p14:creationId xmlns:p14="http://schemas.microsoft.com/office/powerpoint/2010/main" val="2202290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Anbudsområde 3 och 4 omfattar</a:t>
            </a:r>
            <a:endParaRPr lang="sv-SE" dirty="0"/>
          </a:p>
        </p:txBody>
      </p:sp>
      <p:sp>
        <p:nvSpPr>
          <p:cNvPr id="3" name="Platshållare för innehåll 2"/>
          <p:cNvSpPr>
            <a:spLocks noGrp="1"/>
          </p:cNvSpPr>
          <p:nvPr>
            <p:ph idx="1"/>
          </p:nvPr>
        </p:nvSpPr>
        <p:spPr/>
        <p:txBody>
          <a:bodyPr/>
          <a:lstStyle/>
          <a:p>
            <a:r>
              <a:rPr lang="sv-SE" dirty="0" smtClean="0"/>
              <a:t>3. Separata Trygghetslarm</a:t>
            </a:r>
            <a:endParaRPr lang="sv-SE" dirty="0"/>
          </a:p>
          <a:p>
            <a:endParaRPr lang="sv-SE" dirty="0" smtClean="0"/>
          </a:p>
          <a:p>
            <a:pPr marL="254000" lvl="1" indent="0">
              <a:buNone/>
            </a:pPr>
            <a:endParaRPr lang="sv-SE" dirty="0"/>
          </a:p>
          <a:p>
            <a:pPr marL="254000" lvl="1" indent="0">
              <a:buNone/>
            </a:pPr>
            <a:endParaRPr lang="sv-SE" dirty="0" smtClean="0"/>
          </a:p>
          <a:p>
            <a:pPr marL="0" indent="0">
              <a:buNone/>
            </a:pPr>
            <a:endParaRPr lang="sv-SE" dirty="0"/>
          </a:p>
          <a:p>
            <a:r>
              <a:rPr lang="sv-SE" dirty="0" smtClean="0"/>
              <a:t>4. Separat larmmottagning</a:t>
            </a:r>
          </a:p>
          <a:p>
            <a:pPr marL="0" indent="0">
              <a:buNone/>
            </a:pPr>
            <a:endParaRPr lang="sv-SE" dirty="0" smtClean="0"/>
          </a:p>
        </p:txBody>
      </p:sp>
      <p:pic>
        <p:nvPicPr>
          <p:cNvPr id="11" name="Bildobjekt 10"/>
          <p:cNvPicPr>
            <a:picLocks noChangeAspect="1"/>
          </p:cNvPicPr>
          <p:nvPr/>
        </p:nvPicPr>
        <p:blipFill>
          <a:blip r:embed="rId2"/>
          <a:stretch>
            <a:fillRect/>
          </a:stretch>
        </p:blipFill>
        <p:spPr>
          <a:xfrm>
            <a:off x="1115617" y="2340257"/>
            <a:ext cx="1115589" cy="728704"/>
          </a:xfrm>
          <a:prstGeom prst="rect">
            <a:avLst/>
          </a:prstGeom>
        </p:spPr>
      </p:pic>
      <p:pic>
        <p:nvPicPr>
          <p:cNvPr id="16" name="Bildobjekt 15"/>
          <p:cNvPicPr>
            <a:picLocks noChangeAspect="1"/>
          </p:cNvPicPr>
          <p:nvPr/>
        </p:nvPicPr>
        <p:blipFill>
          <a:blip r:embed="rId3"/>
          <a:stretch>
            <a:fillRect/>
          </a:stretch>
        </p:blipFill>
        <p:spPr>
          <a:xfrm>
            <a:off x="1349374" y="2555040"/>
            <a:ext cx="648072" cy="392653"/>
          </a:xfrm>
          <a:prstGeom prst="rect">
            <a:avLst/>
          </a:prstGeom>
        </p:spPr>
      </p:pic>
      <p:pic>
        <p:nvPicPr>
          <p:cNvPr id="17" name="Bildobjekt 16"/>
          <p:cNvPicPr>
            <a:picLocks noChangeAspect="1"/>
          </p:cNvPicPr>
          <p:nvPr/>
        </p:nvPicPr>
        <p:blipFill>
          <a:blip r:embed="rId3"/>
          <a:stretch>
            <a:fillRect/>
          </a:stretch>
        </p:blipFill>
        <p:spPr>
          <a:xfrm>
            <a:off x="3672658" y="4085641"/>
            <a:ext cx="1282773" cy="943581"/>
          </a:xfrm>
          <a:prstGeom prst="rect">
            <a:avLst/>
          </a:prstGeom>
        </p:spPr>
      </p:pic>
      <p:pic>
        <p:nvPicPr>
          <p:cNvPr id="23" name="Bildobjekt 22"/>
          <p:cNvPicPr>
            <a:picLocks noChangeAspect="1"/>
          </p:cNvPicPr>
          <p:nvPr/>
        </p:nvPicPr>
        <p:blipFill>
          <a:blip r:embed="rId4"/>
          <a:stretch>
            <a:fillRect/>
          </a:stretch>
        </p:blipFill>
        <p:spPr>
          <a:xfrm>
            <a:off x="3845445" y="4142514"/>
            <a:ext cx="936104" cy="670004"/>
          </a:xfrm>
          <a:prstGeom prst="rect">
            <a:avLst/>
          </a:prstGeom>
        </p:spPr>
      </p:pic>
      <p:pic>
        <p:nvPicPr>
          <p:cNvPr id="4" name="Bildobjekt 3"/>
          <p:cNvPicPr>
            <a:picLocks noChangeAspect="1"/>
          </p:cNvPicPr>
          <p:nvPr/>
        </p:nvPicPr>
        <p:blipFill>
          <a:blip r:embed="rId5"/>
          <a:stretch>
            <a:fillRect/>
          </a:stretch>
        </p:blipFill>
        <p:spPr>
          <a:xfrm>
            <a:off x="2516653" y="2503107"/>
            <a:ext cx="896190" cy="371888"/>
          </a:xfrm>
          <a:prstGeom prst="rect">
            <a:avLst/>
          </a:prstGeom>
        </p:spPr>
      </p:pic>
      <p:pic>
        <p:nvPicPr>
          <p:cNvPr id="5" name="Bildobjekt 4"/>
          <p:cNvPicPr>
            <a:picLocks noChangeAspect="1"/>
          </p:cNvPicPr>
          <p:nvPr/>
        </p:nvPicPr>
        <p:blipFill>
          <a:blip r:embed="rId6"/>
          <a:stretch>
            <a:fillRect/>
          </a:stretch>
        </p:blipFill>
        <p:spPr>
          <a:xfrm>
            <a:off x="3923928" y="2430412"/>
            <a:ext cx="720080" cy="517281"/>
          </a:xfrm>
          <a:prstGeom prst="rect">
            <a:avLst/>
          </a:prstGeom>
        </p:spPr>
      </p:pic>
      <p:pic>
        <p:nvPicPr>
          <p:cNvPr id="6" name="Bildobjekt 5"/>
          <p:cNvPicPr>
            <a:picLocks noChangeAspect="1"/>
          </p:cNvPicPr>
          <p:nvPr/>
        </p:nvPicPr>
        <p:blipFill>
          <a:blip r:embed="rId7"/>
          <a:stretch>
            <a:fillRect/>
          </a:stretch>
        </p:blipFill>
        <p:spPr>
          <a:xfrm>
            <a:off x="3650052" y="2340258"/>
            <a:ext cx="1137972" cy="871445"/>
          </a:xfrm>
          <a:prstGeom prst="rect">
            <a:avLst/>
          </a:prstGeom>
        </p:spPr>
      </p:pic>
      <p:pic>
        <p:nvPicPr>
          <p:cNvPr id="7" name="Bildobjekt 6"/>
          <p:cNvPicPr>
            <a:picLocks noChangeAspect="1"/>
          </p:cNvPicPr>
          <p:nvPr/>
        </p:nvPicPr>
        <p:blipFill>
          <a:blip r:embed="rId8"/>
          <a:stretch>
            <a:fillRect/>
          </a:stretch>
        </p:blipFill>
        <p:spPr>
          <a:xfrm>
            <a:off x="5126527" y="2544121"/>
            <a:ext cx="896190" cy="371888"/>
          </a:xfrm>
          <a:prstGeom prst="rect">
            <a:avLst/>
          </a:prstGeom>
        </p:spPr>
      </p:pic>
      <p:pic>
        <p:nvPicPr>
          <p:cNvPr id="10" name="Bildobjekt 9"/>
          <p:cNvPicPr>
            <a:picLocks noChangeAspect="1"/>
          </p:cNvPicPr>
          <p:nvPr/>
        </p:nvPicPr>
        <p:blipFill>
          <a:blip r:embed="rId9"/>
          <a:stretch>
            <a:fillRect/>
          </a:stretch>
        </p:blipFill>
        <p:spPr>
          <a:xfrm>
            <a:off x="6361221" y="2379858"/>
            <a:ext cx="1095691" cy="689104"/>
          </a:xfrm>
          <a:prstGeom prst="rect">
            <a:avLst/>
          </a:prstGeom>
        </p:spPr>
      </p:pic>
      <p:pic>
        <p:nvPicPr>
          <p:cNvPr id="18" name="Bildobjekt 17"/>
          <p:cNvPicPr>
            <a:picLocks noChangeAspect="1"/>
          </p:cNvPicPr>
          <p:nvPr/>
        </p:nvPicPr>
        <p:blipFill>
          <a:blip r:embed="rId10"/>
          <a:stretch>
            <a:fillRect/>
          </a:stretch>
        </p:blipFill>
        <p:spPr>
          <a:xfrm>
            <a:off x="1240557" y="4514767"/>
            <a:ext cx="865707" cy="615749"/>
          </a:xfrm>
          <a:prstGeom prst="rect">
            <a:avLst/>
          </a:prstGeom>
        </p:spPr>
      </p:pic>
      <p:pic>
        <p:nvPicPr>
          <p:cNvPr id="19" name="Bildobjekt 18"/>
          <p:cNvPicPr>
            <a:picLocks noChangeAspect="1"/>
          </p:cNvPicPr>
          <p:nvPr/>
        </p:nvPicPr>
        <p:blipFill>
          <a:blip r:embed="rId7"/>
          <a:stretch>
            <a:fillRect/>
          </a:stretch>
        </p:blipFill>
        <p:spPr>
          <a:xfrm>
            <a:off x="1115616" y="4259026"/>
            <a:ext cx="1224136" cy="777114"/>
          </a:xfrm>
          <a:prstGeom prst="rect">
            <a:avLst/>
          </a:prstGeom>
        </p:spPr>
      </p:pic>
      <p:pic>
        <p:nvPicPr>
          <p:cNvPr id="20" name="Bildobjekt 19"/>
          <p:cNvPicPr>
            <a:picLocks noChangeAspect="1"/>
          </p:cNvPicPr>
          <p:nvPr/>
        </p:nvPicPr>
        <p:blipFill>
          <a:blip r:embed="rId8"/>
          <a:stretch>
            <a:fillRect/>
          </a:stretch>
        </p:blipFill>
        <p:spPr>
          <a:xfrm>
            <a:off x="2434410" y="4509954"/>
            <a:ext cx="896190" cy="371888"/>
          </a:xfrm>
          <a:prstGeom prst="rect">
            <a:avLst/>
          </a:prstGeom>
        </p:spPr>
      </p:pic>
      <p:pic>
        <p:nvPicPr>
          <p:cNvPr id="21" name="Bildobjekt 20"/>
          <p:cNvPicPr>
            <a:picLocks noChangeAspect="1"/>
          </p:cNvPicPr>
          <p:nvPr/>
        </p:nvPicPr>
        <p:blipFill>
          <a:blip r:embed="rId11"/>
          <a:stretch>
            <a:fillRect/>
          </a:stretch>
        </p:blipFill>
        <p:spPr>
          <a:xfrm>
            <a:off x="5126527" y="4455272"/>
            <a:ext cx="896190" cy="371888"/>
          </a:xfrm>
          <a:prstGeom prst="rect">
            <a:avLst/>
          </a:prstGeom>
        </p:spPr>
      </p:pic>
      <p:pic>
        <p:nvPicPr>
          <p:cNvPr id="22" name="Bildobjekt 21"/>
          <p:cNvPicPr>
            <a:picLocks noChangeAspect="1"/>
          </p:cNvPicPr>
          <p:nvPr/>
        </p:nvPicPr>
        <p:blipFill>
          <a:blip r:embed="rId12"/>
          <a:stretch>
            <a:fillRect/>
          </a:stretch>
        </p:blipFill>
        <p:spPr>
          <a:xfrm>
            <a:off x="6336351" y="4087595"/>
            <a:ext cx="1091279" cy="688908"/>
          </a:xfrm>
          <a:prstGeom prst="rect">
            <a:avLst/>
          </a:prstGeom>
        </p:spPr>
      </p:pic>
      <p:sp>
        <p:nvSpPr>
          <p:cNvPr id="8" name="textruta 7"/>
          <p:cNvSpPr txBox="1"/>
          <p:nvPr/>
        </p:nvSpPr>
        <p:spPr>
          <a:xfrm>
            <a:off x="3845446" y="4769859"/>
            <a:ext cx="967449" cy="276999"/>
          </a:xfrm>
          <a:prstGeom prst="rect">
            <a:avLst/>
          </a:prstGeom>
          <a:noFill/>
        </p:spPr>
        <p:txBody>
          <a:bodyPr wrap="square" rtlCol="0">
            <a:spAutoFit/>
          </a:bodyPr>
          <a:lstStyle/>
          <a:p>
            <a:pPr eaLnBrk="0" fontAlgn="base" hangingPunct="0">
              <a:spcBef>
                <a:spcPct val="0"/>
              </a:spcBef>
              <a:spcAft>
                <a:spcPct val="0"/>
              </a:spcAft>
            </a:pPr>
            <a:r>
              <a:rPr lang="sv-SE" sz="1200" dirty="0">
                <a:solidFill>
                  <a:prstClr val="black"/>
                </a:solidFill>
                <a:latin typeface="Corbel" panose="020B0503020204020204" pitchFamily="34" charset="0"/>
              </a:rPr>
              <a:t>Larmcentral</a:t>
            </a:r>
            <a:endParaRPr lang="sv-SE" sz="1200" dirty="0">
              <a:solidFill>
                <a:prstClr val="black"/>
              </a:solidFill>
              <a:latin typeface="Corbel" panose="020B0503020204020204" pitchFamily="34" charset="0"/>
            </a:endParaRPr>
          </a:p>
        </p:txBody>
      </p:sp>
    </p:spTree>
    <p:extLst>
      <p:ext uri="{BB962C8B-B14F-4D97-AF65-F5344CB8AC3E}">
        <p14:creationId xmlns:p14="http://schemas.microsoft.com/office/powerpoint/2010/main" val="3813974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Utmaningar/hinder</a:t>
            </a:r>
            <a:endParaRPr lang="sv-SE" dirty="0"/>
          </a:p>
        </p:txBody>
      </p:sp>
      <p:sp>
        <p:nvSpPr>
          <p:cNvPr id="3" name="Platshållare för innehåll 2"/>
          <p:cNvSpPr>
            <a:spLocks noGrp="1"/>
          </p:cNvSpPr>
          <p:nvPr>
            <p:ph idx="1"/>
          </p:nvPr>
        </p:nvSpPr>
        <p:spPr/>
        <p:txBody>
          <a:bodyPr/>
          <a:lstStyle/>
          <a:p>
            <a:r>
              <a:rPr lang="sv-SE" sz="1600" dirty="0"/>
              <a:t>Komplext område </a:t>
            </a:r>
          </a:p>
          <a:p>
            <a:r>
              <a:rPr lang="sv-SE" sz="1600" dirty="0"/>
              <a:t>Verksamhetskunskap</a:t>
            </a:r>
          </a:p>
          <a:p>
            <a:pPr lvl="1"/>
            <a:r>
              <a:rPr lang="sv-SE" sz="1200" dirty="0"/>
              <a:t>Organisation</a:t>
            </a:r>
          </a:p>
          <a:p>
            <a:pPr lvl="1"/>
            <a:r>
              <a:rPr lang="sv-SE" sz="1200" dirty="0"/>
              <a:t>Styrgrupp, Roller</a:t>
            </a:r>
            <a:endParaRPr lang="sv-SE" sz="1200" dirty="0"/>
          </a:p>
          <a:p>
            <a:r>
              <a:rPr lang="sv-SE" sz="1600" dirty="0"/>
              <a:t>Projektledning/förändringsledning</a:t>
            </a:r>
          </a:p>
          <a:p>
            <a:pPr lvl="1"/>
            <a:r>
              <a:rPr lang="sv-SE" sz="1200" dirty="0"/>
              <a:t>Behov</a:t>
            </a:r>
          </a:p>
          <a:p>
            <a:pPr lvl="1"/>
            <a:r>
              <a:rPr lang="sv-SE" sz="1200" dirty="0"/>
              <a:t>Kartläggning</a:t>
            </a:r>
          </a:p>
          <a:p>
            <a:pPr lvl="1"/>
            <a:r>
              <a:rPr lang="sv-SE" sz="1200" dirty="0">
                <a:solidFill>
                  <a:prstClr val="black"/>
                </a:solidFill>
              </a:rPr>
              <a:t>Tekniska förutsättningar </a:t>
            </a:r>
          </a:p>
          <a:p>
            <a:pPr lvl="1"/>
            <a:r>
              <a:rPr lang="sv-SE" sz="1200" dirty="0">
                <a:solidFill>
                  <a:prstClr val="black"/>
                </a:solidFill>
              </a:rPr>
              <a:t>Tester/verifiering</a:t>
            </a:r>
          </a:p>
          <a:p>
            <a:pPr lvl="1"/>
            <a:r>
              <a:rPr lang="sv-SE" sz="1200" dirty="0">
                <a:solidFill>
                  <a:prstClr val="black"/>
                </a:solidFill>
              </a:rPr>
              <a:t>Förankring</a:t>
            </a:r>
            <a:endParaRPr lang="sv-SE" dirty="0"/>
          </a:p>
          <a:p>
            <a:r>
              <a:rPr lang="sv-SE" sz="1600" dirty="0"/>
              <a:t>Implementering – tidplan</a:t>
            </a:r>
          </a:p>
          <a:p>
            <a:pPr lvl="0"/>
            <a:r>
              <a:rPr lang="sv-SE" sz="1600" dirty="0">
                <a:solidFill>
                  <a:prstClr val="black"/>
                </a:solidFill>
              </a:rPr>
              <a:t>Avtalsuppföljning</a:t>
            </a:r>
            <a:endParaRPr lang="sv-SE" sz="1600" dirty="0">
              <a:solidFill>
                <a:prstClr val="black"/>
              </a:solidFill>
            </a:endParaRPr>
          </a:p>
          <a:p>
            <a:pPr marL="254000" lvl="1" indent="0">
              <a:buNone/>
            </a:pPr>
            <a:endParaRPr lang="sv-SE" sz="1200" dirty="0"/>
          </a:p>
          <a:p>
            <a:pPr marL="254000" lvl="1" indent="0">
              <a:buNone/>
            </a:pPr>
            <a:endParaRPr lang="sv-SE" sz="1200" dirty="0"/>
          </a:p>
          <a:p>
            <a:pPr marL="254000" lvl="1" indent="0">
              <a:buNone/>
            </a:pPr>
            <a:endParaRPr lang="sv-SE" sz="1200" dirty="0"/>
          </a:p>
          <a:p>
            <a:pPr marL="254000" lvl="1" indent="0">
              <a:buNone/>
            </a:pPr>
            <a:endParaRPr lang="sv-SE" sz="1200" dirty="0"/>
          </a:p>
        </p:txBody>
      </p:sp>
      <p:pic>
        <p:nvPicPr>
          <p:cNvPr id="7" name="Bildobjekt 6"/>
          <p:cNvPicPr>
            <a:picLocks noChangeAspect="1"/>
          </p:cNvPicPr>
          <p:nvPr/>
        </p:nvPicPr>
        <p:blipFill>
          <a:blip r:embed="rId2"/>
          <a:stretch>
            <a:fillRect/>
          </a:stretch>
        </p:blipFill>
        <p:spPr>
          <a:xfrm>
            <a:off x="5868144" y="2348880"/>
            <a:ext cx="2232248" cy="2376264"/>
          </a:xfrm>
          <a:prstGeom prst="rect">
            <a:avLst/>
          </a:prstGeom>
        </p:spPr>
      </p:pic>
    </p:spTree>
    <p:extLst>
      <p:ext uri="{BB962C8B-B14F-4D97-AF65-F5344CB8AC3E}">
        <p14:creationId xmlns:p14="http://schemas.microsoft.com/office/powerpoint/2010/main" val="2994268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Trygghetsskapande teknik</a:t>
            </a:r>
            <a:endParaRPr lang="sv-SE" dirty="0"/>
          </a:p>
        </p:txBody>
      </p:sp>
      <p:sp>
        <p:nvSpPr>
          <p:cNvPr id="3" name="Platshållare för innehåll 2"/>
          <p:cNvSpPr>
            <a:spLocks noGrp="1"/>
          </p:cNvSpPr>
          <p:nvPr>
            <p:ph idx="1"/>
          </p:nvPr>
        </p:nvSpPr>
        <p:spPr/>
        <p:txBody>
          <a:bodyPr/>
          <a:lstStyle/>
          <a:p>
            <a:r>
              <a:rPr lang="sv-SE" dirty="0"/>
              <a:t>Målsättningen </a:t>
            </a:r>
            <a:endParaRPr lang="sv-SE" dirty="0" smtClean="0"/>
          </a:p>
          <a:p>
            <a:pPr lvl="1"/>
            <a:r>
              <a:rPr lang="sv-SE" dirty="0"/>
              <a:t>U</a:t>
            </a:r>
            <a:r>
              <a:rPr lang="sv-SE" dirty="0" smtClean="0"/>
              <a:t>pphandla </a:t>
            </a:r>
            <a:r>
              <a:rPr lang="sv-SE" dirty="0"/>
              <a:t>trygghetsskapande teknik, som kan användas både i särskilt och ordinärt boende. </a:t>
            </a:r>
            <a:endParaRPr lang="sv-SE" dirty="0" smtClean="0"/>
          </a:p>
          <a:p>
            <a:pPr lvl="1"/>
            <a:r>
              <a:rPr lang="sv-SE" dirty="0" smtClean="0"/>
              <a:t>I kommande </a:t>
            </a:r>
            <a:r>
              <a:rPr lang="sv-SE" dirty="0"/>
              <a:t>ramavtal ges förutsättningar för att kunna tillgodose </a:t>
            </a:r>
            <a:r>
              <a:rPr lang="sv-SE" dirty="0" smtClean="0"/>
              <a:t>brukares </a:t>
            </a:r>
            <a:r>
              <a:rPr lang="sv-SE" dirty="0"/>
              <a:t>behov och önskemål avseende bibehållen eller ökad trygghet. </a:t>
            </a:r>
            <a:endParaRPr lang="sv-SE" dirty="0" smtClean="0"/>
          </a:p>
          <a:p>
            <a:pPr marL="254000" lvl="1" indent="0">
              <a:buNone/>
            </a:pPr>
            <a:endParaRPr lang="sv-SE" dirty="0"/>
          </a:p>
          <a:p>
            <a:pPr marL="254000" lvl="1" indent="0">
              <a:buNone/>
            </a:pPr>
            <a:endParaRPr lang="sv-SE" dirty="0"/>
          </a:p>
        </p:txBody>
      </p:sp>
      <p:pic>
        <p:nvPicPr>
          <p:cNvPr id="5" name="Bildobjekt 4"/>
          <p:cNvPicPr>
            <a:picLocks noChangeAspect="1"/>
          </p:cNvPicPr>
          <p:nvPr/>
        </p:nvPicPr>
        <p:blipFill>
          <a:blip r:embed="rId2"/>
          <a:stretch>
            <a:fillRect/>
          </a:stretch>
        </p:blipFill>
        <p:spPr>
          <a:xfrm>
            <a:off x="6228184" y="3429000"/>
            <a:ext cx="1800200" cy="1728192"/>
          </a:xfrm>
          <a:prstGeom prst="rect">
            <a:avLst/>
          </a:prstGeom>
        </p:spPr>
      </p:pic>
    </p:spTree>
    <p:extLst>
      <p:ext uri="{BB962C8B-B14F-4D97-AF65-F5344CB8AC3E}">
        <p14:creationId xmlns:p14="http://schemas.microsoft.com/office/powerpoint/2010/main" val="667635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a:t>Trygghetsskapande </a:t>
            </a:r>
            <a:r>
              <a:rPr lang="sv-SE" sz="2800" dirty="0"/>
              <a:t>teknik </a:t>
            </a:r>
            <a:r>
              <a:rPr lang="sv-SE" sz="2800" dirty="0"/>
              <a:t>2018 </a:t>
            </a:r>
            <a:r>
              <a:rPr lang="sv-SE" sz="2800" dirty="0"/>
              <a:t>o</a:t>
            </a:r>
            <a:r>
              <a:rPr lang="sv-SE" sz="2800" dirty="0"/>
              <a:t>mfattar</a:t>
            </a:r>
            <a:endParaRPr lang="sv-SE" sz="2800" dirty="0"/>
          </a:p>
        </p:txBody>
      </p:sp>
      <p:sp>
        <p:nvSpPr>
          <p:cNvPr id="3" name="Platshållare för innehåll 2"/>
          <p:cNvSpPr>
            <a:spLocks noGrp="1"/>
          </p:cNvSpPr>
          <p:nvPr>
            <p:ph idx="1"/>
          </p:nvPr>
        </p:nvSpPr>
        <p:spPr/>
        <p:txBody>
          <a:bodyPr/>
          <a:lstStyle/>
          <a:p>
            <a:r>
              <a:rPr lang="sv-SE" dirty="0"/>
              <a:t>T</a:t>
            </a:r>
            <a:r>
              <a:rPr lang="sv-SE" dirty="0" smtClean="0"/>
              <a:t>rygghetsskapande </a:t>
            </a:r>
            <a:r>
              <a:rPr lang="sv-SE" dirty="0"/>
              <a:t>teknik för att omgående uppmärksamma om en boende på exempelvis ett äldreboende behöver stöd och hjälp</a:t>
            </a:r>
            <a:r>
              <a:rPr lang="sv-SE" dirty="0" smtClean="0"/>
              <a:t>.</a:t>
            </a:r>
          </a:p>
          <a:p>
            <a:r>
              <a:rPr lang="sv-SE" dirty="0" smtClean="0"/>
              <a:t>Funktioner</a:t>
            </a:r>
          </a:p>
          <a:p>
            <a:pPr lvl="1"/>
            <a:r>
              <a:rPr lang="sv-SE" dirty="0"/>
              <a:t>funktioner som automatiskt indikerar/signalerar avvikelser hos individen</a:t>
            </a:r>
          </a:p>
          <a:p>
            <a:pPr lvl="1"/>
            <a:r>
              <a:rPr lang="sv-SE" dirty="0"/>
              <a:t>funktioner där individen själv kan påkalla personalens uppmärksamhet</a:t>
            </a:r>
          </a:p>
          <a:p>
            <a:pPr lvl="1"/>
            <a:r>
              <a:rPr lang="sv-SE" dirty="0"/>
              <a:t>funktion för visuell tillsyn av individen på </a:t>
            </a:r>
            <a:r>
              <a:rPr lang="sv-SE" dirty="0" smtClean="0"/>
              <a:t>distans</a:t>
            </a:r>
          </a:p>
          <a:p>
            <a:pPr lvl="1"/>
            <a:endParaRPr lang="sv-SE" dirty="0"/>
          </a:p>
          <a:p>
            <a:endParaRPr lang="sv-SE" dirty="0"/>
          </a:p>
        </p:txBody>
      </p:sp>
      <p:pic>
        <p:nvPicPr>
          <p:cNvPr id="4" name="Bildobjekt 3"/>
          <p:cNvPicPr>
            <a:picLocks noChangeAspect="1"/>
          </p:cNvPicPr>
          <p:nvPr/>
        </p:nvPicPr>
        <p:blipFill>
          <a:blip r:embed="rId2"/>
          <a:stretch>
            <a:fillRect/>
          </a:stretch>
        </p:blipFill>
        <p:spPr>
          <a:xfrm>
            <a:off x="5868145" y="3818146"/>
            <a:ext cx="2448272" cy="1615980"/>
          </a:xfrm>
          <a:prstGeom prst="rect">
            <a:avLst/>
          </a:prstGeom>
        </p:spPr>
      </p:pic>
    </p:spTree>
    <p:extLst>
      <p:ext uri="{BB962C8B-B14F-4D97-AF65-F5344CB8AC3E}">
        <p14:creationId xmlns:p14="http://schemas.microsoft.com/office/powerpoint/2010/main" val="323058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Omfattning av funktioner</a:t>
            </a:r>
            <a:endParaRPr lang="sv-SE" dirty="0"/>
          </a:p>
        </p:txBody>
      </p:sp>
      <p:sp>
        <p:nvSpPr>
          <p:cNvPr id="3" name="Platshållare för innehåll 2"/>
          <p:cNvSpPr>
            <a:spLocks noGrp="1"/>
          </p:cNvSpPr>
          <p:nvPr>
            <p:ph idx="1"/>
          </p:nvPr>
        </p:nvSpPr>
        <p:spPr/>
        <p:txBody>
          <a:bodyPr/>
          <a:lstStyle/>
          <a:p>
            <a:r>
              <a:rPr lang="sv-SE" dirty="0"/>
              <a:t>Omfattningen tar sin utgångspunkt i de funktioner som anges i beställarnätverkets </a:t>
            </a:r>
            <a:r>
              <a:rPr lang="sv-SE" dirty="0" smtClean="0"/>
              <a:t>vägledning, </a:t>
            </a:r>
            <a:r>
              <a:rPr lang="sv-SE" u="sng" dirty="0" smtClean="0">
                <a:hlinkClick r:id="rId2"/>
              </a:rPr>
              <a:t>Vägledning </a:t>
            </a:r>
            <a:r>
              <a:rPr lang="sv-SE" u="sng" dirty="0">
                <a:hlinkClick r:id="rId2"/>
              </a:rPr>
              <a:t>- Upphandling av trygghetsskapande </a:t>
            </a:r>
            <a:r>
              <a:rPr lang="sv-SE" u="sng" dirty="0" smtClean="0">
                <a:hlinkClick r:id="rId2"/>
              </a:rPr>
              <a:t>teknik</a:t>
            </a:r>
            <a:endParaRPr lang="sv-SE" dirty="0" smtClean="0"/>
          </a:p>
          <a:p>
            <a:endParaRPr lang="sv-SE" dirty="0"/>
          </a:p>
          <a:p>
            <a:r>
              <a:rPr lang="sv-SE" dirty="0" smtClean="0"/>
              <a:t>Annonsering </a:t>
            </a:r>
            <a:r>
              <a:rPr lang="sv-SE" dirty="0"/>
              <a:t>är beräknad till Q1 2019, därefter förväntas ramavtalet vara klart Q2-Q3 2019.</a:t>
            </a:r>
          </a:p>
          <a:p>
            <a:endParaRPr lang="sv-SE" dirty="0"/>
          </a:p>
        </p:txBody>
      </p:sp>
    </p:spTree>
    <p:extLst>
      <p:ext uri="{BB962C8B-B14F-4D97-AF65-F5344CB8AC3E}">
        <p14:creationId xmlns:p14="http://schemas.microsoft.com/office/powerpoint/2010/main" val="124509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11680" y="1556792"/>
            <a:ext cx="7730571" cy="972805"/>
          </a:xfrm>
          <a:ln w="28575" cmpd="tri">
            <a:noFill/>
          </a:ln>
        </p:spPr>
        <p:txBody>
          <a:bodyPr>
            <a:normAutofit fontScale="90000"/>
          </a:bodyPr>
          <a:lstStyle/>
          <a:p>
            <a:pPr algn="ctr"/>
            <a:r>
              <a:rPr lang="sv-SE" sz="3600" dirty="0">
                <a:solidFill>
                  <a:schemeClr val="accent1"/>
                </a:solidFill>
                <a:latin typeface="Verdana" panose="020B0604030504040204" pitchFamily="34" charset="0"/>
                <a:ea typeface="Verdana" panose="020B0604030504040204" pitchFamily="34" charset="0"/>
                <a:cs typeface="Verdana" panose="020B0604030504040204" pitchFamily="34" charset="0"/>
              </a:rPr>
              <a:t>VI HAR INTE RÅD ATT LÅTA BLI</a:t>
            </a:r>
            <a:br>
              <a:rPr lang="sv-SE" sz="36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sv-SE" sz="3600" dirty="0">
                <a:solidFill>
                  <a:schemeClr val="accent1"/>
                </a:solidFill>
                <a:latin typeface="Verdana" panose="020B0604030504040204" pitchFamily="34" charset="0"/>
                <a:ea typeface="Verdana" panose="020B0604030504040204" pitchFamily="34" charset="0"/>
                <a:cs typeface="Verdana" panose="020B0604030504040204" pitchFamily="34" charset="0"/>
              </a:rPr>
              <a:t>VI HAR INTE TID ATT VÄNTA</a:t>
            </a:r>
          </a:p>
        </p:txBody>
      </p:sp>
      <p:sp>
        <p:nvSpPr>
          <p:cNvPr id="3" name="Platshållare för innehåll 2"/>
          <p:cNvSpPr>
            <a:spLocks noGrp="1"/>
          </p:cNvSpPr>
          <p:nvPr>
            <p:ph type="body" idx="1"/>
          </p:nvPr>
        </p:nvSpPr>
        <p:spPr>
          <a:xfrm>
            <a:off x="711680" y="3054401"/>
            <a:ext cx="7730571" cy="1742751"/>
          </a:xfrm>
        </p:spPr>
        <p:txBody>
          <a:bodyPr>
            <a:normAutofit fontScale="77500" lnSpcReduction="20000"/>
          </a:bodyPr>
          <a:lstStyle/>
          <a:p>
            <a:pPr marL="22622" indent="0">
              <a:buNone/>
            </a:pPr>
            <a:r>
              <a:rPr lang="sv-SE" sz="2100" b="1" dirty="0" smtClean="0">
                <a:solidFill>
                  <a:srgbClr val="C00000"/>
                </a:solidFill>
              </a:rPr>
              <a:t>Vi har brist på arbetskraft!</a:t>
            </a:r>
          </a:p>
          <a:p>
            <a:pPr marL="22622" indent="0">
              <a:buNone/>
            </a:pPr>
            <a:endParaRPr lang="sv-SE" sz="2100" b="1" dirty="0"/>
          </a:p>
          <a:p>
            <a:pPr>
              <a:buFont typeface="Arial" panose="020B0604020202020204" pitchFamily="34" charset="0"/>
              <a:buChar char="•"/>
            </a:pPr>
            <a:r>
              <a:rPr lang="sv-SE" sz="2100" dirty="0">
                <a:latin typeface="Georgia" panose="02040502050405020303" pitchFamily="18" charset="0"/>
              </a:rPr>
              <a:t>Växla upp takten i förändringsarbetet</a:t>
            </a:r>
          </a:p>
          <a:p>
            <a:pPr>
              <a:buFont typeface="Arial" panose="020B0604020202020204" pitchFamily="34" charset="0"/>
              <a:buChar char="•"/>
            </a:pPr>
            <a:r>
              <a:rPr lang="sv-SE" sz="2100" dirty="0">
                <a:latin typeface="Georgia" panose="02040502050405020303" pitchFamily="18" charset="0"/>
              </a:rPr>
              <a:t>Inför nya, mer effektiva arbetssätt</a:t>
            </a:r>
          </a:p>
          <a:p>
            <a:pPr>
              <a:buFont typeface="Arial" panose="020B0604020202020204" pitchFamily="34" charset="0"/>
              <a:buChar char="•"/>
            </a:pPr>
            <a:r>
              <a:rPr lang="sv-SE" sz="2100" dirty="0">
                <a:latin typeface="Georgia" panose="02040502050405020303" pitchFamily="18" charset="0"/>
              </a:rPr>
              <a:t>Använd digitaliseringens möjligheter</a:t>
            </a:r>
          </a:p>
          <a:p>
            <a:pPr marL="22622" indent="0">
              <a:buNone/>
            </a:pPr>
            <a:endParaRPr lang="sv-SE" i="1" dirty="0"/>
          </a:p>
        </p:txBody>
      </p:sp>
      <p:pic>
        <p:nvPicPr>
          <p:cNvPr id="5" name="Bildobjekt 4">
            <a:extLst>
              <a:ext uri="{FF2B5EF4-FFF2-40B4-BE49-F238E27FC236}">
                <a16:creationId xmlns:a16="http://schemas.microsoft.com/office/drawing/2014/main" id="{AEE726E9-C748-9647-A83C-2F1C1202A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021" y="2036381"/>
            <a:ext cx="4488963" cy="4488963"/>
          </a:xfrm>
          <a:prstGeom prst="rect">
            <a:avLst/>
          </a:prstGeom>
        </p:spPr>
      </p:pic>
    </p:spTree>
    <p:extLst>
      <p:ext uri="{BB962C8B-B14F-4D97-AF65-F5344CB8AC3E}">
        <p14:creationId xmlns:p14="http://schemas.microsoft.com/office/powerpoint/2010/main" val="1224171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Sammanfattning</a:t>
            </a:r>
            <a:endParaRPr lang="sv-SE" dirty="0"/>
          </a:p>
        </p:txBody>
      </p:sp>
      <p:sp>
        <p:nvSpPr>
          <p:cNvPr id="3" name="Platshållare för innehåll 2"/>
          <p:cNvSpPr>
            <a:spLocks noGrp="1"/>
          </p:cNvSpPr>
          <p:nvPr>
            <p:ph idx="1"/>
          </p:nvPr>
        </p:nvSpPr>
        <p:spPr>
          <a:xfrm rot="19982244">
            <a:off x="270139" y="2459716"/>
            <a:ext cx="5603849" cy="2270539"/>
          </a:xfrm>
        </p:spPr>
        <p:txBody>
          <a:bodyPr>
            <a:normAutofit/>
          </a:bodyPr>
          <a:lstStyle/>
          <a:p>
            <a:pPr marL="0" indent="0">
              <a:buNone/>
            </a:pPr>
            <a:r>
              <a:rPr lang="sv-SE" dirty="0">
                <a:solidFill>
                  <a:prstClr val="black"/>
                </a:solidFill>
              </a:rPr>
              <a:t>Digitalisering av välfärden kräver </a:t>
            </a:r>
            <a:br>
              <a:rPr lang="sv-SE" dirty="0">
                <a:solidFill>
                  <a:prstClr val="black"/>
                </a:solidFill>
              </a:rPr>
            </a:br>
            <a:r>
              <a:rPr lang="sv-SE" dirty="0">
                <a:solidFill>
                  <a:prstClr val="black"/>
                </a:solidFill>
              </a:rPr>
              <a:t>SAMVERKAN, ÖPPENHET och </a:t>
            </a:r>
            <a:r>
              <a:rPr lang="sv-SE" dirty="0" smtClean="0">
                <a:solidFill>
                  <a:prstClr val="black"/>
                </a:solidFill>
              </a:rPr>
              <a:t>PRESTIGELÖSHET!</a:t>
            </a:r>
          </a:p>
          <a:p>
            <a:r>
              <a:rPr lang="sv-SE" sz="1800" dirty="0" smtClean="0">
                <a:solidFill>
                  <a:prstClr val="black"/>
                </a:solidFill>
              </a:rPr>
              <a:t>Snabbfotade </a:t>
            </a:r>
            <a:r>
              <a:rPr lang="sv-SE" sz="1800" dirty="0">
                <a:solidFill>
                  <a:prstClr val="black"/>
                </a:solidFill>
              </a:rPr>
              <a:t>för snabbare spridning av </a:t>
            </a:r>
            <a:r>
              <a:rPr lang="sv-SE" sz="1800" dirty="0" smtClean="0">
                <a:solidFill>
                  <a:prstClr val="black"/>
                </a:solidFill>
              </a:rPr>
              <a:t/>
            </a:r>
            <a:br>
              <a:rPr lang="sv-SE" sz="1800" dirty="0" smtClean="0">
                <a:solidFill>
                  <a:prstClr val="black"/>
                </a:solidFill>
              </a:rPr>
            </a:br>
            <a:r>
              <a:rPr lang="sv-SE" sz="1800" dirty="0" smtClean="0">
                <a:solidFill>
                  <a:prstClr val="black"/>
                </a:solidFill>
              </a:rPr>
              <a:t>digitalisering </a:t>
            </a:r>
            <a:r>
              <a:rPr lang="sv-SE" sz="1800" dirty="0">
                <a:solidFill>
                  <a:prstClr val="black"/>
                </a:solidFill>
              </a:rPr>
              <a:t>och nya </a:t>
            </a:r>
            <a:r>
              <a:rPr lang="sv-SE" sz="1800" dirty="0" smtClean="0">
                <a:solidFill>
                  <a:prstClr val="black"/>
                </a:solidFill>
              </a:rPr>
              <a:t>tjänster</a:t>
            </a:r>
          </a:p>
          <a:p>
            <a:r>
              <a:rPr lang="sv-SE" sz="1800" dirty="0" smtClean="0">
                <a:solidFill>
                  <a:prstClr val="black"/>
                </a:solidFill>
              </a:rPr>
              <a:t>Kontra </a:t>
            </a:r>
            <a:r>
              <a:rPr lang="sv-SE" sz="1800" dirty="0">
                <a:solidFill>
                  <a:prstClr val="black"/>
                </a:solidFill>
              </a:rPr>
              <a:t>komplexitet i </a:t>
            </a:r>
            <a:r>
              <a:rPr lang="sv-SE" sz="1800" dirty="0" smtClean="0">
                <a:solidFill>
                  <a:prstClr val="black"/>
                </a:solidFill>
              </a:rPr>
              <a:t>innovativa </a:t>
            </a:r>
            <a:r>
              <a:rPr lang="sv-SE" sz="1800" dirty="0">
                <a:solidFill>
                  <a:prstClr val="black"/>
                </a:solidFill>
              </a:rPr>
              <a:t>nya </a:t>
            </a:r>
            <a:r>
              <a:rPr lang="sv-SE" sz="1800" dirty="0" smtClean="0">
                <a:solidFill>
                  <a:prstClr val="black"/>
                </a:solidFill>
              </a:rPr>
              <a:t>lösningar</a:t>
            </a:r>
          </a:p>
          <a:p>
            <a:endParaRPr lang="sv-SE" sz="1800" dirty="0">
              <a:solidFill>
                <a:prstClr val="black"/>
              </a:solidFill>
            </a:endParaRPr>
          </a:p>
          <a:p>
            <a:endParaRPr lang="sv-SE" sz="1800" dirty="0" smtClean="0">
              <a:solidFill>
                <a:prstClr val="black"/>
              </a:solidFill>
            </a:endParaRPr>
          </a:p>
          <a:p>
            <a:pPr marL="0" indent="0">
              <a:buNone/>
            </a:pPr>
            <a:endParaRPr lang="sv-SE" sz="1800" dirty="0"/>
          </a:p>
        </p:txBody>
      </p:sp>
      <p:sp>
        <p:nvSpPr>
          <p:cNvPr id="4" name="Rektangel med rundade hörn 3"/>
          <p:cNvSpPr/>
          <p:nvPr/>
        </p:nvSpPr>
        <p:spPr>
          <a:xfrm>
            <a:off x="5875638" y="1006891"/>
            <a:ext cx="3268361" cy="2854157"/>
          </a:xfrm>
          <a:prstGeom prst="roundRect">
            <a:avLst/>
          </a:prstGeom>
          <a:blipFill>
            <a:blip r:embed="rId2"/>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latshållare för innehåll 3"/>
          <p:cNvPicPr>
            <a:picLocks noChangeAspect="1"/>
          </p:cNvPicPr>
          <p:nvPr/>
        </p:nvPicPr>
        <p:blipFill rotWithShape="1">
          <a:blip r:embed="rId3">
            <a:extLst>
              <a:ext uri="{28A0092B-C50C-407E-A947-70E740481C1C}">
                <a14:useLocalDpi xmlns:a14="http://schemas.microsoft.com/office/drawing/2010/main" val="0"/>
              </a:ext>
            </a:extLst>
          </a:blip>
          <a:srcRect l="15386" t="14128" r="17404" b="12827"/>
          <a:stretch/>
        </p:blipFill>
        <p:spPr>
          <a:xfrm>
            <a:off x="4939535" y="3356992"/>
            <a:ext cx="3232865" cy="2952328"/>
          </a:xfrm>
          <a:prstGeom prst="rect">
            <a:avLst/>
          </a:prstGeom>
        </p:spPr>
      </p:pic>
    </p:spTree>
    <p:extLst>
      <p:ext uri="{BB962C8B-B14F-4D97-AF65-F5344CB8AC3E}">
        <p14:creationId xmlns:p14="http://schemas.microsoft.com/office/powerpoint/2010/main" val="12692885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Tack!</a:t>
            </a:r>
            <a:endParaRPr lang="sv-SE" dirty="0"/>
          </a:p>
        </p:txBody>
      </p:sp>
      <p:pic>
        <p:nvPicPr>
          <p:cNvPr id="4" name="Platshållare för innehåll 3"/>
          <p:cNvPicPr>
            <a:picLocks noGrp="1" noChangeAspect="1"/>
          </p:cNvPicPr>
          <p:nvPr>
            <p:ph idx="1"/>
          </p:nvPr>
        </p:nvPicPr>
        <p:blipFill>
          <a:blip r:embed="rId2"/>
          <a:stretch>
            <a:fillRect/>
          </a:stretch>
        </p:blipFill>
        <p:spPr>
          <a:xfrm>
            <a:off x="1835696" y="4365104"/>
            <a:ext cx="1440160" cy="1711575"/>
          </a:xfrm>
          <a:prstGeom prst="rect">
            <a:avLst/>
          </a:prstGeom>
        </p:spPr>
      </p:pic>
      <p:sp>
        <p:nvSpPr>
          <p:cNvPr id="3" name="textruta 2"/>
          <p:cNvSpPr txBox="1"/>
          <p:nvPr/>
        </p:nvSpPr>
        <p:spPr>
          <a:xfrm flipH="1">
            <a:off x="3779912" y="4553252"/>
            <a:ext cx="3888432" cy="1107996"/>
          </a:xfrm>
          <a:prstGeom prst="rect">
            <a:avLst/>
          </a:prstGeom>
          <a:noFill/>
        </p:spPr>
        <p:txBody>
          <a:bodyPr wrap="square" rtlCol="0">
            <a:spAutoFit/>
          </a:bodyPr>
          <a:lstStyle/>
          <a:p>
            <a:pPr fontAlgn="base">
              <a:spcBef>
                <a:spcPct val="0"/>
              </a:spcBef>
              <a:spcAft>
                <a:spcPct val="0"/>
              </a:spcAft>
            </a:pPr>
            <a:r>
              <a:rPr lang="sv-SE" sz="1600" b="1" dirty="0"/>
              <a:t>Yvonne Tonnquist</a:t>
            </a:r>
          </a:p>
          <a:p>
            <a:pPr fontAlgn="base">
              <a:spcBef>
                <a:spcPct val="0"/>
              </a:spcBef>
              <a:spcAft>
                <a:spcPct val="0"/>
              </a:spcAft>
            </a:pPr>
            <a:r>
              <a:rPr lang="sv-SE" sz="1400" b="1" dirty="0"/>
              <a:t>Avtalsansvarig Välfärdsteknologi</a:t>
            </a:r>
          </a:p>
          <a:p>
            <a:pPr eaLnBrk="0" fontAlgn="base" hangingPunct="0">
              <a:spcBef>
                <a:spcPct val="0"/>
              </a:spcBef>
              <a:spcAft>
                <a:spcPct val="0"/>
              </a:spcAft>
            </a:pPr>
            <a:r>
              <a:rPr lang="sv-SE" dirty="0" smtClean="0">
                <a:solidFill>
                  <a:prstClr val="black"/>
                </a:solidFill>
                <a:latin typeface="Corbel" panose="020B0503020204020204" pitchFamily="34" charset="0"/>
              </a:rPr>
              <a:t>08-709 59 61</a:t>
            </a:r>
            <a:endParaRPr lang="sv-SE" dirty="0">
              <a:solidFill>
                <a:prstClr val="black"/>
              </a:solidFill>
              <a:latin typeface="Corbel" panose="020B0503020204020204" pitchFamily="34" charset="0"/>
            </a:endParaRPr>
          </a:p>
          <a:p>
            <a:pPr eaLnBrk="0" fontAlgn="base" hangingPunct="0">
              <a:spcBef>
                <a:spcPct val="0"/>
              </a:spcBef>
              <a:spcAft>
                <a:spcPct val="0"/>
              </a:spcAft>
            </a:pPr>
            <a:r>
              <a:rPr lang="sv-SE" i="1" u="sng" dirty="0" smtClean="0">
                <a:solidFill>
                  <a:prstClr val="black"/>
                </a:solidFill>
                <a:latin typeface="Corbel" panose="020B0503020204020204" pitchFamily="34" charset="0"/>
              </a:rPr>
              <a:t>yvonne.tonnquist@sklkommentus.se</a:t>
            </a:r>
            <a:endParaRPr lang="sv-SE" dirty="0">
              <a:solidFill>
                <a:prstClr val="black"/>
              </a:solidFill>
              <a:latin typeface="Corbel" panose="020B0503020204020204" pitchFamily="34" charset="0"/>
            </a:endParaRPr>
          </a:p>
        </p:txBody>
      </p:sp>
      <p:sp>
        <p:nvSpPr>
          <p:cNvPr id="5" name="textruta 4"/>
          <p:cNvSpPr txBox="1"/>
          <p:nvPr/>
        </p:nvSpPr>
        <p:spPr>
          <a:xfrm>
            <a:off x="2843808" y="3185100"/>
            <a:ext cx="4248472" cy="1107996"/>
          </a:xfrm>
          <a:prstGeom prst="rect">
            <a:avLst/>
          </a:prstGeom>
          <a:noFill/>
        </p:spPr>
        <p:txBody>
          <a:bodyPr wrap="square" rtlCol="0">
            <a:spAutoFit/>
          </a:bodyPr>
          <a:lstStyle/>
          <a:p>
            <a:r>
              <a:rPr lang="sv-SE" sz="1600" b="1" dirty="0" smtClean="0"/>
              <a:t>Tommy Bengtsson</a:t>
            </a:r>
          </a:p>
          <a:p>
            <a:r>
              <a:rPr lang="sv-SE" sz="1400" b="1" dirty="0" smtClean="0"/>
              <a:t>Avtalsansvarig Digitala Tjänster</a:t>
            </a:r>
          </a:p>
          <a:p>
            <a:pPr eaLnBrk="0" fontAlgn="base" hangingPunct="0">
              <a:spcBef>
                <a:spcPct val="0"/>
              </a:spcBef>
              <a:spcAft>
                <a:spcPct val="0"/>
              </a:spcAft>
            </a:pPr>
            <a:r>
              <a:rPr lang="sv-SE" dirty="0">
                <a:solidFill>
                  <a:prstClr val="black"/>
                </a:solidFill>
                <a:latin typeface="Corbel" panose="020B0503020204020204" pitchFamily="34" charset="0"/>
              </a:rPr>
              <a:t>08 – 709 55 20, 072 – 450 01 27</a:t>
            </a:r>
          </a:p>
          <a:p>
            <a:r>
              <a:rPr lang="sv-SE" i="1" u="sng" dirty="0">
                <a:solidFill>
                  <a:prstClr val="black"/>
                </a:solidFill>
                <a:latin typeface="Corbel" panose="020B0503020204020204" pitchFamily="34" charset="0"/>
              </a:rPr>
              <a:t>tommy.bengtsson@sklkommentu</a:t>
            </a:r>
            <a:r>
              <a:rPr lang="sv-SE" i="1" u="sng" dirty="0">
                <a:solidFill>
                  <a:prstClr val="black"/>
                </a:solidFill>
                <a:latin typeface="Corbel" panose="020B0503020204020204" pitchFamily="34" charset="0"/>
              </a:rPr>
              <a:t>s.se</a:t>
            </a:r>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514387"/>
            <a:ext cx="1368152" cy="1626581"/>
          </a:xfrm>
          <a:prstGeom prst="rect">
            <a:avLst/>
          </a:prstGeom>
        </p:spPr>
      </p:pic>
      <p:pic>
        <p:nvPicPr>
          <p:cNvPr id="6" name="Bildobjekt 5"/>
          <p:cNvPicPr>
            <a:picLocks noChangeAspect="1"/>
          </p:cNvPicPr>
          <p:nvPr/>
        </p:nvPicPr>
        <p:blipFill>
          <a:blip r:embed="rId4"/>
          <a:stretch>
            <a:fillRect/>
          </a:stretch>
        </p:blipFill>
        <p:spPr>
          <a:xfrm>
            <a:off x="597689" y="3006682"/>
            <a:ext cx="1382023" cy="1646454"/>
          </a:xfrm>
          <a:prstGeom prst="rect">
            <a:avLst/>
          </a:prstGeom>
        </p:spPr>
      </p:pic>
      <p:sp>
        <p:nvSpPr>
          <p:cNvPr id="7" name="textruta 6"/>
          <p:cNvSpPr txBox="1"/>
          <p:nvPr/>
        </p:nvSpPr>
        <p:spPr>
          <a:xfrm flipH="1">
            <a:off x="3347864" y="1700808"/>
            <a:ext cx="3888432" cy="1107996"/>
          </a:xfrm>
          <a:prstGeom prst="rect">
            <a:avLst/>
          </a:prstGeom>
          <a:noFill/>
        </p:spPr>
        <p:txBody>
          <a:bodyPr wrap="square" rtlCol="0">
            <a:spAutoFit/>
          </a:bodyPr>
          <a:lstStyle/>
          <a:p>
            <a:pPr fontAlgn="base">
              <a:spcBef>
                <a:spcPct val="0"/>
              </a:spcBef>
              <a:spcAft>
                <a:spcPct val="0"/>
              </a:spcAft>
            </a:pPr>
            <a:r>
              <a:rPr lang="sv-SE" sz="1600" b="1" dirty="0" smtClean="0"/>
              <a:t>Ida Engberg</a:t>
            </a:r>
            <a:endParaRPr lang="sv-SE" sz="1600" b="1" dirty="0"/>
          </a:p>
          <a:p>
            <a:pPr fontAlgn="base">
              <a:spcBef>
                <a:spcPct val="0"/>
              </a:spcBef>
              <a:spcAft>
                <a:spcPct val="0"/>
              </a:spcAft>
            </a:pPr>
            <a:r>
              <a:rPr lang="sv-SE" sz="1400" b="1" dirty="0" smtClean="0"/>
              <a:t>Kategoriansvarig Digitalisering</a:t>
            </a:r>
            <a:endParaRPr lang="sv-SE" sz="1400" b="1" dirty="0"/>
          </a:p>
          <a:p>
            <a:pPr eaLnBrk="0" fontAlgn="base" hangingPunct="0">
              <a:spcBef>
                <a:spcPct val="0"/>
              </a:spcBef>
              <a:spcAft>
                <a:spcPct val="0"/>
              </a:spcAft>
            </a:pPr>
            <a:r>
              <a:rPr lang="sv-SE" dirty="0" smtClean="0">
                <a:solidFill>
                  <a:prstClr val="black"/>
                </a:solidFill>
                <a:latin typeface="Corbel" panose="020B0503020204020204" pitchFamily="34" charset="0"/>
              </a:rPr>
              <a:t>08-709 59 94</a:t>
            </a:r>
            <a:endParaRPr lang="sv-SE" dirty="0">
              <a:solidFill>
                <a:prstClr val="black"/>
              </a:solidFill>
              <a:latin typeface="Corbel" panose="020B0503020204020204" pitchFamily="34" charset="0"/>
            </a:endParaRPr>
          </a:p>
          <a:p>
            <a:pPr eaLnBrk="0" fontAlgn="base" hangingPunct="0">
              <a:spcBef>
                <a:spcPct val="0"/>
              </a:spcBef>
              <a:spcAft>
                <a:spcPct val="0"/>
              </a:spcAft>
            </a:pPr>
            <a:r>
              <a:rPr lang="sv-SE" i="1" u="sng" dirty="0" smtClean="0">
                <a:solidFill>
                  <a:prstClr val="black"/>
                </a:solidFill>
                <a:latin typeface="Corbel" panose="020B0503020204020204" pitchFamily="34" charset="0"/>
              </a:rPr>
              <a:t>Ida.engberg@sklkommentus.se</a:t>
            </a:r>
            <a:endParaRPr lang="sv-SE" dirty="0">
              <a:solidFill>
                <a:prstClr val="black"/>
              </a:solidFill>
              <a:latin typeface="Corbel" panose="020B0503020204020204" pitchFamily="34" charset="0"/>
            </a:endParaRPr>
          </a:p>
        </p:txBody>
      </p:sp>
    </p:spTree>
    <p:extLst>
      <p:ext uri="{BB962C8B-B14F-4D97-AF65-F5344CB8AC3E}">
        <p14:creationId xmlns:p14="http://schemas.microsoft.com/office/powerpoint/2010/main" val="2635020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94" y="1156403"/>
            <a:ext cx="3384764" cy="5049249"/>
          </a:xfrm>
          <a:prstGeom prst="rect">
            <a:avLst/>
          </a:prstGeom>
        </p:spPr>
      </p:pic>
      <p:sp>
        <p:nvSpPr>
          <p:cNvPr id="2" name="Rubrik 1"/>
          <p:cNvSpPr>
            <a:spLocks noGrp="1"/>
          </p:cNvSpPr>
          <p:nvPr>
            <p:ph type="title"/>
          </p:nvPr>
        </p:nvSpPr>
        <p:spPr/>
        <p:txBody>
          <a:bodyPr/>
          <a:lstStyle/>
          <a:p>
            <a:r>
              <a:rPr lang="sv-SE" dirty="0" smtClean="0"/>
              <a:t>Vad är digitalisering?</a:t>
            </a:r>
            <a:endParaRPr lang="sv-SE" dirty="0"/>
          </a:p>
        </p:txBody>
      </p:sp>
      <p:graphicFrame>
        <p:nvGraphicFramePr>
          <p:cNvPr id="6" name="Platshållare för innehåll 5"/>
          <p:cNvGraphicFramePr>
            <a:graphicFrameLocks noGrp="1"/>
          </p:cNvGraphicFramePr>
          <p:nvPr>
            <p:ph idx="1"/>
            <p:extLst>
              <p:ext uri="{D42A27DB-BD31-4B8C-83A1-F6EECF244321}">
                <p14:modId xmlns:p14="http://schemas.microsoft.com/office/powerpoint/2010/main" val="2814474164"/>
              </p:ext>
            </p:extLst>
          </p:nvPr>
        </p:nvGraphicFramePr>
        <p:xfrm>
          <a:off x="2843808" y="2492896"/>
          <a:ext cx="5922658"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Högerpil 2"/>
          <p:cNvSpPr/>
          <p:nvPr/>
        </p:nvSpPr>
        <p:spPr>
          <a:xfrm rot="16200000">
            <a:off x="7983935" y="4878866"/>
            <a:ext cx="912881" cy="26942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sv-SE" sz="1350"/>
          </a:p>
        </p:txBody>
      </p:sp>
      <p:sp>
        <p:nvSpPr>
          <p:cNvPr id="7" name="Högerpil 6"/>
          <p:cNvSpPr/>
          <p:nvPr/>
        </p:nvSpPr>
        <p:spPr>
          <a:xfrm rot="16200000">
            <a:off x="8275076" y="4226922"/>
            <a:ext cx="330600" cy="26942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sv-SE" sz="1350"/>
          </a:p>
        </p:txBody>
      </p:sp>
      <p:sp>
        <p:nvSpPr>
          <p:cNvPr id="8" name="Högerpil 7"/>
          <p:cNvSpPr/>
          <p:nvPr/>
        </p:nvSpPr>
        <p:spPr>
          <a:xfrm rot="16200000">
            <a:off x="8346922" y="3907906"/>
            <a:ext cx="180375" cy="26942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sv-SE" sz="1350"/>
          </a:p>
        </p:txBody>
      </p:sp>
      <p:sp>
        <p:nvSpPr>
          <p:cNvPr id="9" name="Högerpil 8"/>
          <p:cNvSpPr/>
          <p:nvPr/>
        </p:nvSpPr>
        <p:spPr>
          <a:xfrm rot="16200000">
            <a:off x="8379579" y="3718495"/>
            <a:ext cx="115062" cy="269421"/>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sv-SE" sz="1350"/>
          </a:p>
        </p:txBody>
      </p:sp>
      <p:sp>
        <p:nvSpPr>
          <p:cNvPr id="10" name="textruta 9"/>
          <p:cNvSpPr txBox="1"/>
          <p:nvPr/>
        </p:nvSpPr>
        <p:spPr>
          <a:xfrm>
            <a:off x="8283700" y="3467471"/>
            <a:ext cx="352982" cy="323165"/>
          </a:xfrm>
          <a:prstGeom prst="rect">
            <a:avLst/>
          </a:prstGeom>
          <a:noFill/>
        </p:spPr>
        <p:txBody>
          <a:bodyPr wrap="none" rtlCol="0">
            <a:spAutoFit/>
          </a:bodyPr>
          <a:lstStyle/>
          <a:p>
            <a:r>
              <a:rPr lang="sv-SE" sz="1500" b="1" dirty="0"/>
              <a:t>…</a:t>
            </a:r>
            <a:endParaRPr lang="sv-SE" sz="1350" b="1" dirty="0"/>
          </a:p>
        </p:txBody>
      </p:sp>
      <p:sp>
        <p:nvSpPr>
          <p:cNvPr id="5" name="textruta 4"/>
          <p:cNvSpPr txBox="1"/>
          <p:nvPr/>
        </p:nvSpPr>
        <p:spPr>
          <a:xfrm rot="1801081" flipH="1">
            <a:off x="1137010" y="3003508"/>
            <a:ext cx="3779838" cy="523220"/>
          </a:xfrm>
          <a:prstGeom prst="rect">
            <a:avLst/>
          </a:prstGeom>
          <a:noFill/>
        </p:spPr>
        <p:txBody>
          <a:bodyPr wrap="square" rtlCol="0">
            <a:spAutoFit/>
          </a:bodyPr>
          <a:lstStyle/>
          <a:p>
            <a:r>
              <a:rPr lang="sv-SE" sz="2800" dirty="0" smtClean="0">
                <a:solidFill>
                  <a:schemeClr val="bg2"/>
                </a:solidFill>
              </a:rPr>
              <a:t>Verksamhetsutveckling</a:t>
            </a:r>
            <a:endParaRPr lang="sv-SE" sz="2800" dirty="0">
              <a:solidFill>
                <a:schemeClr val="bg2"/>
              </a:solidFill>
            </a:endParaRPr>
          </a:p>
        </p:txBody>
      </p:sp>
      <p:sp>
        <p:nvSpPr>
          <p:cNvPr id="11" name="textruta 10"/>
          <p:cNvSpPr txBox="1"/>
          <p:nvPr/>
        </p:nvSpPr>
        <p:spPr>
          <a:xfrm rot="1801081" flipH="1">
            <a:off x="1684953" y="2245656"/>
            <a:ext cx="3125452" cy="523220"/>
          </a:xfrm>
          <a:prstGeom prst="rect">
            <a:avLst/>
          </a:prstGeom>
          <a:noFill/>
        </p:spPr>
        <p:txBody>
          <a:bodyPr wrap="square" rtlCol="0">
            <a:spAutoFit/>
          </a:bodyPr>
          <a:lstStyle/>
          <a:p>
            <a:r>
              <a:rPr lang="sv-SE" sz="2800" dirty="0" smtClean="0">
                <a:solidFill>
                  <a:schemeClr val="bg2"/>
                </a:solidFill>
              </a:rPr>
              <a:t>Förändringsledning</a:t>
            </a:r>
            <a:endParaRPr lang="sv-SE" sz="2800" dirty="0">
              <a:solidFill>
                <a:schemeClr val="bg2"/>
              </a:solidFill>
            </a:endParaRPr>
          </a:p>
        </p:txBody>
      </p:sp>
    </p:spTree>
    <p:extLst>
      <p:ext uri="{BB962C8B-B14F-4D97-AF65-F5344CB8AC3E}">
        <p14:creationId xmlns:p14="http://schemas.microsoft.com/office/powerpoint/2010/main" val="3578401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Bildresultat fÃ¶r vÃ¤lfÃ¤rd digitalise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857250"/>
            <a:ext cx="4427984" cy="43172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p:cNvSpPr txBox="1"/>
          <p:nvPr/>
        </p:nvSpPr>
        <p:spPr>
          <a:xfrm>
            <a:off x="235205" y="1528623"/>
            <a:ext cx="4552819" cy="2908489"/>
          </a:xfrm>
          <a:prstGeom prst="rect">
            <a:avLst/>
          </a:prstGeom>
          <a:noFill/>
        </p:spPr>
        <p:txBody>
          <a:bodyPr wrap="square" rtlCol="0">
            <a:spAutoFit/>
          </a:bodyPr>
          <a:lstStyle/>
          <a:p>
            <a:pPr defTabSz="685800">
              <a:defRPr/>
            </a:pPr>
            <a:r>
              <a:rPr lang="sv-SE" sz="3000" b="1" dirty="0">
                <a:solidFill>
                  <a:srgbClr val="EF3E1E"/>
                </a:solidFill>
                <a:latin typeface="Arial"/>
              </a:rPr>
              <a:t>TILLSAMMANS</a:t>
            </a:r>
          </a:p>
          <a:p>
            <a:pPr defTabSz="685800">
              <a:defRPr/>
            </a:pPr>
            <a:r>
              <a:rPr lang="sv-SE" sz="3000" b="1" dirty="0">
                <a:solidFill>
                  <a:srgbClr val="EF3E1E"/>
                </a:solidFill>
                <a:latin typeface="Arial"/>
              </a:rPr>
              <a:t>För en smartare välfärd</a:t>
            </a:r>
          </a:p>
          <a:p>
            <a:pPr defTabSz="685800">
              <a:defRPr/>
            </a:pPr>
            <a:endParaRPr lang="sv-SE" sz="3000" b="1" dirty="0">
              <a:solidFill>
                <a:srgbClr val="EF3E1E"/>
              </a:solidFill>
              <a:latin typeface="Arial"/>
            </a:endParaRPr>
          </a:p>
          <a:p>
            <a:pPr defTabSz="685800"/>
            <a:r>
              <a:rPr lang="sv-SE" sz="2100" dirty="0" smtClean="0">
                <a:solidFill>
                  <a:prstClr val="white">
                    <a:lumMod val="65000"/>
                  </a:prstClr>
                </a:solidFill>
                <a:latin typeface="Arial"/>
              </a:rPr>
              <a:t>Digitaliseringssamverkan SKL</a:t>
            </a:r>
          </a:p>
          <a:p>
            <a:pPr defTabSz="685800"/>
            <a:r>
              <a:rPr lang="sv-SE" sz="2100" dirty="0">
                <a:solidFill>
                  <a:prstClr val="white">
                    <a:lumMod val="65000"/>
                  </a:prstClr>
                </a:solidFill>
                <a:latin typeface="Arial"/>
              </a:rPr>
              <a:t> </a:t>
            </a:r>
            <a:r>
              <a:rPr lang="sv-SE" sz="2100" dirty="0" smtClean="0">
                <a:solidFill>
                  <a:prstClr val="white">
                    <a:lumMod val="65000"/>
                  </a:prstClr>
                </a:solidFill>
                <a:latin typeface="Arial"/>
              </a:rPr>
              <a:t>- Styrgrupp</a:t>
            </a:r>
          </a:p>
          <a:p>
            <a:pPr defTabSz="685800"/>
            <a:r>
              <a:rPr lang="sv-SE" sz="2100" dirty="0">
                <a:solidFill>
                  <a:prstClr val="white">
                    <a:lumMod val="65000"/>
                  </a:prstClr>
                </a:solidFill>
                <a:latin typeface="Arial"/>
              </a:rPr>
              <a:t> </a:t>
            </a:r>
            <a:r>
              <a:rPr lang="sv-SE" sz="2100" dirty="0" smtClean="0">
                <a:solidFill>
                  <a:prstClr val="white">
                    <a:lumMod val="65000"/>
                  </a:prstClr>
                </a:solidFill>
                <a:latin typeface="Arial"/>
              </a:rPr>
              <a:t>- Samverkanskansli </a:t>
            </a:r>
          </a:p>
          <a:p>
            <a:pPr defTabSz="685800">
              <a:defRPr/>
            </a:pPr>
            <a:endParaRPr lang="sv-SE" sz="3000" b="1" dirty="0">
              <a:solidFill>
                <a:srgbClr val="EF3E1E"/>
              </a:solidFill>
              <a:latin typeface="Arial"/>
            </a:endParaRPr>
          </a:p>
        </p:txBody>
      </p:sp>
    </p:spTree>
    <p:extLst>
      <p:ext uri="{BB962C8B-B14F-4D97-AF65-F5344CB8AC3E}">
        <p14:creationId xmlns:p14="http://schemas.microsoft.com/office/powerpoint/2010/main" val="1272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208CE37-6863-794B-B3FB-1927E94618CE}"/>
              </a:ext>
            </a:extLst>
          </p:cNvPr>
          <p:cNvPicPr>
            <a:picLocks noChangeAspect="1"/>
          </p:cNvPicPr>
          <p:nvPr/>
        </p:nvPicPr>
        <p:blipFill>
          <a:blip r:embed="rId3"/>
          <a:stretch>
            <a:fillRect/>
          </a:stretch>
        </p:blipFill>
        <p:spPr>
          <a:xfrm>
            <a:off x="1277634" y="1457781"/>
            <a:ext cx="1693710" cy="683258"/>
          </a:xfrm>
          <a:prstGeom prst="rect">
            <a:avLst/>
          </a:prstGeom>
        </p:spPr>
      </p:pic>
      <p:pic>
        <p:nvPicPr>
          <p:cNvPr id="3" name="Bildobjekt 2">
            <a:extLst>
              <a:ext uri="{FF2B5EF4-FFF2-40B4-BE49-F238E27FC236}">
                <a16:creationId xmlns:a16="http://schemas.microsoft.com/office/drawing/2014/main" id="{AE17FA75-EA11-3A47-B1FE-246C552DB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22" y="1187751"/>
            <a:ext cx="1941925" cy="3883849"/>
          </a:xfrm>
          <a:prstGeom prst="rect">
            <a:avLst/>
          </a:prstGeom>
        </p:spPr>
      </p:pic>
      <p:sp>
        <p:nvSpPr>
          <p:cNvPr id="5" name="Rubrik 1">
            <a:extLst>
              <a:ext uri="{FF2B5EF4-FFF2-40B4-BE49-F238E27FC236}">
                <a16:creationId xmlns:a16="http://schemas.microsoft.com/office/drawing/2014/main" id="{AB938C1B-24FB-3049-A839-07C770BF2591}"/>
              </a:ext>
            </a:extLst>
          </p:cNvPr>
          <p:cNvSpPr>
            <a:spLocks noGrp="1"/>
          </p:cNvSpPr>
          <p:nvPr>
            <p:ph type="title"/>
          </p:nvPr>
        </p:nvSpPr>
        <p:spPr>
          <a:xfrm>
            <a:off x="4375501" y="1455280"/>
            <a:ext cx="4295768" cy="1281272"/>
          </a:xfrm>
        </p:spPr>
        <p:txBody>
          <a:bodyPr/>
          <a:lstStyle/>
          <a:p>
            <a:r>
              <a:rPr lang="sv-SE" dirty="0">
                <a:solidFill>
                  <a:srgbClr val="8D8179"/>
                </a:solidFill>
                <a:latin typeface="Verdana" panose="020B0604030504040204" pitchFamily="34" charset="0"/>
                <a:ea typeface="Verdana" panose="020B0604030504040204" pitchFamily="34" charset="0"/>
                <a:cs typeface="Verdana" panose="020B0604030504040204" pitchFamily="34" charset="0"/>
              </a:rPr>
              <a:t>TILLSAMMANS</a:t>
            </a:r>
            <a:r>
              <a:rPr lang="sv-SE" dirty="0">
                <a:latin typeface="Verdana" panose="020B0604030504040204" pitchFamily="34" charset="0"/>
                <a:ea typeface="Verdana" panose="020B0604030504040204" pitchFamily="34" charset="0"/>
                <a:cs typeface="Verdana" panose="020B0604030504040204" pitchFamily="34" charset="0"/>
              </a:rPr>
              <a:t/>
            </a:r>
            <a:br>
              <a:rPr lang="sv-SE" dirty="0">
                <a:latin typeface="Verdana" panose="020B0604030504040204" pitchFamily="34" charset="0"/>
                <a:ea typeface="Verdana" panose="020B0604030504040204" pitchFamily="34" charset="0"/>
                <a:cs typeface="Verdana" panose="020B0604030504040204" pitchFamily="34" charset="0"/>
              </a:rPr>
            </a:br>
            <a:r>
              <a:rPr lang="sv-SE" sz="2100" b="0" dirty="0">
                <a:latin typeface="Verdana" panose="020B0604030504040204" pitchFamily="34" charset="0"/>
                <a:ea typeface="Verdana" panose="020B0604030504040204" pitchFamily="34" charset="0"/>
                <a:cs typeface="Verdana" panose="020B0604030504040204" pitchFamily="34" charset="0"/>
              </a:rPr>
              <a:t>skapar vi förändringskraft och </a:t>
            </a:r>
            <a:br>
              <a:rPr lang="sv-SE" sz="2100" b="0" dirty="0">
                <a:latin typeface="Verdana" panose="020B0604030504040204" pitchFamily="34" charset="0"/>
                <a:ea typeface="Verdana" panose="020B0604030504040204" pitchFamily="34" charset="0"/>
                <a:cs typeface="Verdana" panose="020B0604030504040204" pitchFamily="34" charset="0"/>
              </a:rPr>
            </a:br>
            <a:r>
              <a:rPr lang="sv-SE" sz="2100" b="0" dirty="0">
                <a:latin typeface="Verdana" panose="020B0604030504040204" pitchFamily="34" charset="0"/>
                <a:ea typeface="Verdana" panose="020B0604030504040204" pitchFamily="34" charset="0"/>
                <a:cs typeface="Verdana" panose="020B0604030504040204" pitchFamily="34" charset="0"/>
              </a:rPr>
              <a:t>stärker samarbetsförmågan</a:t>
            </a:r>
          </a:p>
        </p:txBody>
      </p:sp>
      <p:sp>
        <p:nvSpPr>
          <p:cNvPr id="6" name="Höger 5">
            <a:extLst>
              <a:ext uri="{FF2B5EF4-FFF2-40B4-BE49-F238E27FC236}">
                <a16:creationId xmlns:a16="http://schemas.microsoft.com/office/drawing/2014/main" id="{1C602B0C-98EA-B244-A275-CFB7B52B716B}"/>
              </a:ext>
            </a:extLst>
          </p:cNvPr>
          <p:cNvSpPr/>
          <p:nvPr/>
        </p:nvSpPr>
        <p:spPr>
          <a:xfrm>
            <a:off x="1394261" y="3608201"/>
            <a:ext cx="810090" cy="594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Arial"/>
            </a:endParaRPr>
          </a:p>
        </p:txBody>
      </p:sp>
      <p:cxnSp>
        <p:nvCxnSpPr>
          <p:cNvPr id="7" name="Rak koppling 9">
            <a:extLst>
              <a:ext uri="{FF2B5EF4-FFF2-40B4-BE49-F238E27FC236}">
                <a16:creationId xmlns:a16="http://schemas.microsoft.com/office/drawing/2014/main" id="{838A8BFE-3ADE-EC46-B9E8-98E29110DCF4}"/>
              </a:ext>
            </a:extLst>
          </p:cNvPr>
          <p:cNvCxnSpPr/>
          <p:nvPr/>
        </p:nvCxnSpPr>
        <p:spPr>
          <a:xfrm flipV="1">
            <a:off x="2266889" y="4830491"/>
            <a:ext cx="1347478" cy="10968"/>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Rak koppling 10">
            <a:extLst>
              <a:ext uri="{FF2B5EF4-FFF2-40B4-BE49-F238E27FC236}">
                <a16:creationId xmlns:a16="http://schemas.microsoft.com/office/drawing/2014/main" id="{08894A2C-F8C8-7545-9783-E06307D4069F}"/>
              </a:ext>
            </a:extLst>
          </p:cNvPr>
          <p:cNvCxnSpPr/>
          <p:nvPr/>
        </p:nvCxnSpPr>
        <p:spPr>
          <a:xfrm>
            <a:off x="3902201" y="4830491"/>
            <a:ext cx="1417280"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Rak koppling 11">
            <a:extLst>
              <a:ext uri="{FF2B5EF4-FFF2-40B4-BE49-F238E27FC236}">
                <a16:creationId xmlns:a16="http://schemas.microsoft.com/office/drawing/2014/main" id="{4DD2790B-39B9-0146-A5F0-CC7EDB528C3E}"/>
              </a:ext>
            </a:extLst>
          </p:cNvPr>
          <p:cNvCxnSpPr/>
          <p:nvPr/>
        </p:nvCxnSpPr>
        <p:spPr>
          <a:xfrm flipV="1">
            <a:off x="5765056" y="4822928"/>
            <a:ext cx="1405808" cy="7563"/>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909B41DE-BA02-4142-96A5-E280179009D7}"/>
              </a:ext>
            </a:extLst>
          </p:cNvPr>
          <p:cNvSpPr/>
          <p:nvPr/>
        </p:nvSpPr>
        <p:spPr>
          <a:xfrm>
            <a:off x="2110143" y="4851103"/>
            <a:ext cx="1461443" cy="225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err="1">
                <a:solidFill>
                  <a:srgbClr val="C00000"/>
                </a:solidFill>
                <a:latin typeface="Georgia" panose="02040502050405020303" pitchFamily="18" charset="0"/>
              </a:rPr>
              <a:t>Behovfångst</a:t>
            </a:r>
            <a:r>
              <a:rPr lang="sv-SE" sz="1050" b="1" dirty="0">
                <a:solidFill>
                  <a:srgbClr val="C00000"/>
                </a:solidFill>
                <a:latin typeface="Georgia" panose="02040502050405020303" pitchFamily="18" charset="0"/>
              </a:rPr>
              <a:t> &amp; stöd</a:t>
            </a:r>
          </a:p>
        </p:txBody>
      </p:sp>
      <p:sp>
        <p:nvSpPr>
          <p:cNvPr id="11" name="Rektangel 10">
            <a:extLst>
              <a:ext uri="{FF2B5EF4-FFF2-40B4-BE49-F238E27FC236}">
                <a16:creationId xmlns:a16="http://schemas.microsoft.com/office/drawing/2014/main" id="{590846CB-E584-1841-803B-C61B5FFDAF72}"/>
              </a:ext>
            </a:extLst>
          </p:cNvPr>
          <p:cNvSpPr/>
          <p:nvPr/>
        </p:nvSpPr>
        <p:spPr>
          <a:xfrm>
            <a:off x="3921363" y="4909921"/>
            <a:ext cx="1333391" cy="172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a:solidFill>
                  <a:srgbClr val="C00000"/>
                </a:solidFill>
                <a:latin typeface="Georgia" panose="02040502050405020303" pitchFamily="18" charset="0"/>
              </a:rPr>
              <a:t>Prioritering &amp; beredning</a:t>
            </a:r>
          </a:p>
        </p:txBody>
      </p:sp>
      <p:sp>
        <p:nvSpPr>
          <p:cNvPr id="12" name="Rektangel 11">
            <a:extLst>
              <a:ext uri="{FF2B5EF4-FFF2-40B4-BE49-F238E27FC236}">
                <a16:creationId xmlns:a16="http://schemas.microsoft.com/office/drawing/2014/main" id="{CE73822F-AB2E-3043-B999-9E5F97D26FCA}"/>
              </a:ext>
            </a:extLst>
          </p:cNvPr>
          <p:cNvSpPr/>
          <p:nvPr/>
        </p:nvSpPr>
        <p:spPr>
          <a:xfrm>
            <a:off x="5680862" y="4884457"/>
            <a:ext cx="1657676" cy="15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sv-SE" sz="1050" b="1" dirty="0">
                <a:solidFill>
                  <a:srgbClr val="C00000"/>
                </a:solidFill>
                <a:latin typeface="Georgia" panose="02040502050405020303" pitchFamily="18" charset="0"/>
              </a:rPr>
              <a:t>    Genomförande</a:t>
            </a:r>
          </a:p>
        </p:txBody>
      </p:sp>
      <p:grpSp>
        <p:nvGrpSpPr>
          <p:cNvPr id="13" name="Grupp 12">
            <a:extLst>
              <a:ext uri="{FF2B5EF4-FFF2-40B4-BE49-F238E27FC236}">
                <a16:creationId xmlns:a16="http://schemas.microsoft.com/office/drawing/2014/main" id="{07AF15F1-7D35-014A-A6F7-45FED62601EF}"/>
              </a:ext>
            </a:extLst>
          </p:cNvPr>
          <p:cNvGrpSpPr/>
          <p:nvPr/>
        </p:nvGrpSpPr>
        <p:grpSpPr>
          <a:xfrm>
            <a:off x="2268863" y="3273856"/>
            <a:ext cx="1472572" cy="1331333"/>
            <a:chOff x="653070" y="2407099"/>
            <a:chExt cx="2564583" cy="2155329"/>
          </a:xfrm>
          <a:solidFill>
            <a:schemeClr val="accent2"/>
          </a:solidFill>
        </p:grpSpPr>
        <p:sp>
          <p:nvSpPr>
            <p:cNvPr id="14" name="Rektangel 13">
              <a:extLst>
                <a:ext uri="{FF2B5EF4-FFF2-40B4-BE49-F238E27FC236}">
                  <a16:creationId xmlns:a16="http://schemas.microsoft.com/office/drawing/2014/main" id="{72224A54-0EFA-8D4B-9DD1-98255CE207C1}"/>
                </a:ext>
              </a:extLst>
            </p:cNvPr>
            <p:cNvSpPr/>
            <p:nvPr/>
          </p:nvSpPr>
          <p:spPr>
            <a:xfrm>
              <a:off x="653070" y="2407099"/>
              <a:ext cx="2105879" cy="21391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sv-SE" sz="825" b="1" dirty="0">
                  <a:solidFill>
                    <a:prstClr val="black"/>
                  </a:solidFill>
                  <a:latin typeface="Verdana" panose="020B0604030504040204" pitchFamily="34" charset="0"/>
                  <a:ea typeface="Verdana" panose="020B0604030504040204" pitchFamily="34" charset="0"/>
                  <a:cs typeface="Verdana" panose="020B0604030504040204" pitchFamily="34" charset="0"/>
                </a:rPr>
                <a:t>PROAKTIV BEHOVSFÅNGST</a:t>
              </a:r>
            </a:p>
            <a:p>
              <a:pPr defTabSz="685800">
                <a:defRPr/>
              </a:pPr>
              <a:endParaRPr lang="sv-SE" sz="825"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685800">
                <a:defRPr/>
              </a:pPr>
              <a:r>
                <a:rPr lang="sv-SE" sz="825" b="1" dirty="0">
                  <a:solidFill>
                    <a:prstClr val="black"/>
                  </a:solidFill>
                  <a:latin typeface="Verdana" panose="020B0604030504040204" pitchFamily="34" charset="0"/>
                  <a:ea typeface="Verdana" panose="020B0604030504040204" pitchFamily="34" charset="0"/>
                  <a:cs typeface="Verdana" panose="020B0604030504040204" pitchFamily="34" charset="0"/>
                </a:rPr>
                <a:t>STRUKTURERADE ARBETSSÄTT</a:t>
              </a:r>
            </a:p>
            <a:p>
              <a:pPr defTabSz="685800">
                <a:defRPr/>
              </a:pPr>
              <a:endParaRPr lang="sv-SE" sz="825"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685800">
                <a:defRPr/>
              </a:pPr>
              <a:r>
                <a:rPr lang="sv-SE" sz="825" b="1" dirty="0">
                  <a:solidFill>
                    <a:prstClr val="black"/>
                  </a:solidFill>
                  <a:latin typeface="Verdana" panose="020B0604030504040204" pitchFamily="34" charset="0"/>
                  <a:ea typeface="Verdana" panose="020B0604030504040204" pitchFamily="34" charset="0"/>
                  <a:cs typeface="Verdana" panose="020B0604030504040204" pitchFamily="34" charset="0"/>
                </a:rPr>
                <a:t>STÖD &amp; LOTS</a:t>
              </a:r>
            </a:p>
          </p:txBody>
        </p:sp>
        <p:sp>
          <p:nvSpPr>
            <p:cNvPr id="15" name="Likbent triangel 17">
              <a:extLst>
                <a:ext uri="{FF2B5EF4-FFF2-40B4-BE49-F238E27FC236}">
                  <a16:creationId xmlns:a16="http://schemas.microsoft.com/office/drawing/2014/main" id="{8BE6B44E-7AC6-CF48-B2B7-D4F3E405CDEA}"/>
                </a:ext>
              </a:extLst>
            </p:cNvPr>
            <p:cNvSpPr/>
            <p:nvPr/>
          </p:nvSpPr>
          <p:spPr>
            <a:xfrm rot="5400000">
              <a:off x="1928066" y="3272841"/>
              <a:ext cx="2155329" cy="4238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900" dirty="0">
                <a:solidFill>
                  <a:prstClr val="white"/>
                </a:solidFill>
                <a:latin typeface="Arial"/>
              </a:endParaRPr>
            </a:p>
          </p:txBody>
        </p:sp>
      </p:grpSp>
      <p:cxnSp>
        <p:nvCxnSpPr>
          <p:cNvPr id="16" name="Rak koppling 25">
            <a:extLst>
              <a:ext uri="{FF2B5EF4-FFF2-40B4-BE49-F238E27FC236}">
                <a16:creationId xmlns:a16="http://schemas.microsoft.com/office/drawing/2014/main" id="{FEBA5EE5-6C6E-644B-80CF-0B23073A65E1}"/>
              </a:ext>
            </a:extLst>
          </p:cNvPr>
          <p:cNvCxnSpPr/>
          <p:nvPr/>
        </p:nvCxnSpPr>
        <p:spPr>
          <a:xfrm flipV="1">
            <a:off x="7655989" y="4816352"/>
            <a:ext cx="1138100" cy="1"/>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2B4D11BA-BA4E-CB46-AB47-8DCE52030DC3}"/>
              </a:ext>
            </a:extLst>
          </p:cNvPr>
          <p:cNvSpPr/>
          <p:nvPr/>
        </p:nvSpPr>
        <p:spPr>
          <a:xfrm>
            <a:off x="7655989" y="4909921"/>
            <a:ext cx="1657676" cy="15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sv-SE" sz="1050" b="1" dirty="0">
                <a:solidFill>
                  <a:srgbClr val="C00000"/>
                </a:solidFill>
                <a:latin typeface="Georgia" panose="02040502050405020303" pitchFamily="18" charset="0"/>
              </a:rPr>
              <a:t>  Förvaltning    </a:t>
            </a:r>
          </a:p>
        </p:txBody>
      </p:sp>
      <p:graphicFrame>
        <p:nvGraphicFramePr>
          <p:cNvPr id="18" name="Diagram 17">
            <a:extLst>
              <a:ext uri="{FF2B5EF4-FFF2-40B4-BE49-F238E27FC236}">
                <a16:creationId xmlns:a16="http://schemas.microsoft.com/office/drawing/2014/main" id="{62AD92A4-5415-1C42-9B1D-374E7625CC45}"/>
              </a:ext>
            </a:extLst>
          </p:cNvPr>
          <p:cNvGraphicFramePr/>
          <p:nvPr>
            <p:extLst/>
          </p:nvPr>
        </p:nvGraphicFramePr>
        <p:xfrm>
          <a:off x="7531446" y="3340643"/>
          <a:ext cx="1262644" cy="13312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Likbent triangel 8">
            <a:extLst>
              <a:ext uri="{FF2B5EF4-FFF2-40B4-BE49-F238E27FC236}">
                <a16:creationId xmlns:a16="http://schemas.microsoft.com/office/drawing/2014/main" id="{61DBF4D9-F40E-7C4E-BB59-76D7FBE9C0D4}"/>
              </a:ext>
            </a:extLst>
          </p:cNvPr>
          <p:cNvSpPr/>
          <p:nvPr/>
        </p:nvSpPr>
        <p:spPr>
          <a:xfrm rot="5400000">
            <a:off x="4788292" y="3806476"/>
            <a:ext cx="1279102" cy="248756"/>
          </a:xfrm>
          <a:prstGeom prst="triangle">
            <a:avLst/>
          </a:prstGeom>
          <a:solidFill>
            <a:srgbClr val="FC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825">
              <a:solidFill>
                <a:prstClr val="white"/>
              </a:solidFill>
              <a:latin typeface="Arial"/>
            </a:endParaRPr>
          </a:p>
        </p:txBody>
      </p:sp>
      <p:pic>
        <p:nvPicPr>
          <p:cNvPr id="51" name="Bildobjekt 50">
            <a:extLst>
              <a:ext uri="{FF2B5EF4-FFF2-40B4-BE49-F238E27FC236}">
                <a16:creationId xmlns:a16="http://schemas.microsoft.com/office/drawing/2014/main" id="{32F439ED-FA26-AA4F-914B-49918A211F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50073" y="3291303"/>
            <a:ext cx="1321538" cy="1321538"/>
          </a:xfrm>
          <a:prstGeom prst="rect">
            <a:avLst/>
          </a:prstGeom>
        </p:spPr>
      </p:pic>
      <p:pic>
        <p:nvPicPr>
          <p:cNvPr id="53" name="Bildobjekt 52">
            <a:extLst>
              <a:ext uri="{FF2B5EF4-FFF2-40B4-BE49-F238E27FC236}">
                <a16:creationId xmlns:a16="http://schemas.microsoft.com/office/drawing/2014/main" id="{555C098B-164C-BA41-ACE2-A121E306B0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4075" y="3021349"/>
            <a:ext cx="1767770" cy="1767770"/>
          </a:xfrm>
          <a:prstGeom prst="rect">
            <a:avLst/>
          </a:prstGeom>
        </p:spPr>
      </p:pic>
      <p:sp>
        <p:nvSpPr>
          <p:cNvPr id="54" name="Likbent triangel 8">
            <a:extLst>
              <a:ext uri="{FF2B5EF4-FFF2-40B4-BE49-F238E27FC236}">
                <a16:creationId xmlns:a16="http://schemas.microsoft.com/office/drawing/2014/main" id="{FE208A11-0FFC-EB4F-9C38-20429D65EBD1}"/>
              </a:ext>
            </a:extLst>
          </p:cNvPr>
          <p:cNvSpPr/>
          <p:nvPr/>
        </p:nvSpPr>
        <p:spPr>
          <a:xfrm rot="5400000">
            <a:off x="6766729" y="3826071"/>
            <a:ext cx="1279102" cy="248756"/>
          </a:xfrm>
          <a:prstGeom prst="triangle">
            <a:avLst/>
          </a:prstGeom>
          <a:solidFill>
            <a:srgbClr val="FC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825">
              <a:solidFill>
                <a:prstClr val="white"/>
              </a:solidFill>
              <a:latin typeface="Arial"/>
            </a:endParaRPr>
          </a:p>
        </p:txBody>
      </p:sp>
    </p:spTree>
    <p:extLst>
      <p:ext uri="{BB962C8B-B14F-4D97-AF65-F5344CB8AC3E}">
        <p14:creationId xmlns:p14="http://schemas.microsoft.com/office/powerpoint/2010/main" val="3874650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0188336-C64B-2144-8246-61BA348E2284}"/>
              </a:ext>
            </a:extLst>
          </p:cNvPr>
          <p:cNvSpPr>
            <a:spLocks noGrp="1"/>
          </p:cNvSpPr>
          <p:nvPr>
            <p:ph type="ctrTitle"/>
          </p:nvPr>
        </p:nvSpPr>
        <p:spPr>
          <a:xfrm>
            <a:off x="953598" y="1106742"/>
            <a:ext cx="7206300" cy="1161129"/>
          </a:xfrm>
        </p:spPr>
        <p:txBody>
          <a:bodyPr/>
          <a:lstStyle/>
          <a:p>
            <a:r>
              <a:rPr lang="sv-SE" sz="3600" dirty="0">
                <a:solidFill>
                  <a:srgbClr val="8D8179"/>
                </a:solidFill>
                <a:latin typeface="Verdana" panose="020B0604030504040204" pitchFamily="34" charset="0"/>
                <a:ea typeface="Verdana" panose="020B0604030504040204" pitchFamily="34" charset="0"/>
                <a:cs typeface="Verdana" panose="020B0604030504040204" pitchFamily="34" charset="0"/>
              </a:rPr>
              <a:t>Komplex nationell &amp; regional styrning</a:t>
            </a:r>
          </a:p>
        </p:txBody>
      </p:sp>
      <p:sp>
        <p:nvSpPr>
          <p:cNvPr id="6" name="Ellips 5">
            <a:extLst>
              <a:ext uri="{FF2B5EF4-FFF2-40B4-BE49-F238E27FC236}">
                <a16:creationId xmlns:a16="http://schemas.microsoft.com/office/drawing/2014/main" id="{A0F2EBEF-2F81-0A43-A79A-5282F69E3AE0}"/>
              </a:ext>
            </a:extLst>
          </p:cNvPr>
          <p:cNvSpPr/>
          <p:nvPr/>
        </p:nvSpPr>
        <p:spPr>
          <a:xfrm>
            <a:off x="4047632" y="2267871"/>
            <a:ext cx="4636208" cy="1944216"/>
          </a:xfrm>
          <a:prstGeom prst="ellipse">
            <a:avLst/>
          </a:prstGeom>
          <a:solidFill>
            <a:srgbClr val="FCC12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Arial"/>
            </a:endParaRPr>
          </a:p>
        </p:txBody>
      </p:sp>
      <p:sp>
        <p:nvSpPr>
          <p:cNvPr id="7" name="Ellips 6">
            <a:extLst>
              <a:ext uri="{FF2B5EF4-FFF2-40B4-BE49-F238E27FC236}">
                <a16:creationId xmlns:a16="http://schemas.microsoft.com/office/drawing/2014/main" id="{EAF3032C-5B7D-4E4F-8102-863493E6CC7F}"/>
              </a:ext>
            </a:extLst>
          </p:cNvPr>
          <p:cNvSpPr/>
          <p:nvPr/>
        </p:nvSpPr>
        <p:spPr>
          <a:xfrm>
            <a:off x="413538" y="2591907"/>
            <a:ext cx="4636208" cy="1944216"/>
          </a:xfrm>
          <a:prstGeom prst="ellipse">
            <a:avLst/>
          </a:prstGeom>
          <a:solidFill>
            <a:srgbClr val="8D817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Arial"/>
            </a:endParaRPr>
          </a:p>
        </p:txBody>
      </p:sp>
      <p:sp>
        <p:nvSpPr>
          <p:cNvPr id="8" name="Ellips 7">
            <a:extLst>
              <a:ext uri="{FF2B5EF4-FFF2-40B4-BE49-F238E27FC236}">
                <a16:creationId xmlns:a16="http://schemas.microsoft.com/office/drawing/2014/main" id="{239D3DCA-A836-EF46-9B91-9C7965DDC08C}"/>
              </a:ext>
            </a:extLst>
          </p:cNvPr>
          <p:cNvSpPr/>
          <p:nvPr/>
        </p:nvSpPr>
        <p:spPr>
          <a:xfrm>
            <a:off x="3051339" y="3389949"/>
            <a:ext cx="4636208" cy="1944216"/>
          </a:xfrm>
          <a:prstGeom prst="ellipse">
            <a:avLst/>
          </a:prstGeom>
          <a:solidFill>
            <a:srgbClr val="E6460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dirty="0">
              <a:solidFill>
                <a:prstClr val="white"/>
              </a:solidFill>
              <a:latin typeface="Arial"/>
            </a:endParaRPr>
          </a:p>
        </p:txBody>
      </p:sp>
      <p:sp>
        <p:nvSpPr>
          <p:cNvPr id="19" name="Rektangel 18">
            <a:extLst>
              <a:ext uri="{FF2B5EF4-FFF2-40B4-BE49-F238E27FC236}">
                <a16:creationId xmlns:a16="http://schemas.microsoft.com/office/drawing/2014/main" id="{B49D794F-763C-9F4D-BB43-5D7442D5D643}"/>
              </a:ext>
            </a:extLst>
          </p:cNvPr>
          <p:cNvSpPr/>
          <p:nvPr/>
        </p:nvSpPr>
        <p:spPr>
          <a:xfrm>
            <a:off x="-220784" y="4669687"/>
            <a:ext cx="3386262" cy="553998"/>
          </a:xfrm>
          <a:prstGeom prst="rect">
            <a:avLst/>
          </a:prstGeom>
        </p:spPr>
        <p:txBody>
          <a:bodyPr wrap="square" lIns="0" rIns="0">
            <a:spAutoFit/>
          </a:bodyPr>
          <a:lstStyle/>
          <a:p>
            <a:pPr marL="342900" lvl="1" defTabSz="685800"/>
            <a:r>
              <a:rPr lang="sv-SE" sz="1500" dirty="0">
                <a:solidFill>
                  <a:prstClr val="black"/>
                </a:solidFill>
                <a:latin typeface="Arial"/>
              </a:rPr>
              <a:t>Digitaliseringsstrategi för ett hållbart digitaliserat Sverige</a:t>
            </a:r>
          </a:p>
        </p:txBody>
      </p:sp>
      <p:sp>
        <p:nvSpPr>
          <p:cNvPr id="23" name="Rektangel 22">
            <a:extLst>
              <a:ext uri="{FF2B5EF4-FFF2-40B4-BE49-F238E27FC236}">
                <a16:creationId xmlns:a16="http://schemas.microsoft.com/office/drawing/2014/main" id="{F6AA13FC-1C7E-AA43-92FB-DD84841DB4C5}"/>
              </a:ext>
            </a:extLst>
          </p:cNvPr>
          <p:cNvSpPr/>
          <p:nvPr/>
        </p:nvSpPr>
        <p:spPr>
          <a:xfrm>
            <a:off x="6882970" y="2047071"/>
            <a:ext cx="2553856" cy="323165"/>
          </a:xfrm>
          <a:prstGeom prst="rect">
            <a:avLst/>
          </a:prstGeom>
        </p:spPr>
        <p:txBody>
          <a:bodyPr wrap="square">
            <a:spAutoFit/>
          </a:bodyPr>
          <a:lstStyle/>
          <a:p>
            <a:pPr marL="342900" lvl="1" defTabSz="685800"/>
            <a:r>
              <a:rPr lang="sv-SE" sz="1500" dirty="0">
                <a:solidFill>
                  <a:prstClr val="black"/>
                </a:solidFill>
                <a:latin typeface="Arial"/>
              </a:rPr>
              <a:t>Vision för </a:t>
            </a:r>
            <a:r>
              <a:rPr lang="sv-SE" sz="1500" dirty="0" err="1">
                <a:solidFill>
                  <a:prstClr val="black"/>
                </a:solidFill>
                <a:latin typeface="Arial"/>
              </a:rPr>
              <a:t>eHälsa</a:t>
            </a:r>
            <a:endParaRPr lang="sv-SE" sz="1500" dirty="0">
              <a:solidFill>
                <a:prstClr val="black"/>
              </a:solidFill>
              <a:latin typeface="Arial"/>
            </a:endParaRPr>
          </a:p>
        </p:txBody>
      </p:sp>
      <p:sp>
        <p:nvSpPr>
          <p:cNvPr id="24" name="Rektangel 23">
            <a:extLst>
              <a:ext uri="{FF2B5EF4-FFF2-40B4-BE49-F238E27FC236}">
                <a16:creationId xmlns:a16="http://schemas.microsoft.com/office/drawing/2014/main" id="{B50D3DE4-DCAF-BC40-AF53-8E2895C0951A}"/>
              </a:ext>
            </a:extLst>
          </p:cNvPr>
          <p:cNvSpPr/>
          <p:nvPr/>
        </p:nvSpPr>
        <p:spPr>
          <a:xfrm>
            <a:off x="7185095" y="4636870"/>
            <a:ext cx="2033583" cy="784830"/>
          </a:xfrm>
          <a:prstGeom prst="rect">
            <a:avLst/>
          </a:prstGeom>
        </p:spPr>
        <p:txBody>
          <a:bodyPr wrap="square">
            <a:spAutoFit/>
          </a:bodyPr>
          <a:lstStyle/>
          <a:p>
            <a:pPr marL="342900" lvl="1" defTabSz="685800"/>
            <a:r>
              <a:rPr lang="sv-SE" sz="1500" dirty="0">
                <a:solidFill>
                  <a:prstClr val="black"/>
                </a:solidFill>
                <a:latin typeface="Arial"/>
              </a:rPr>
              <a:t>Strategi för digitalisering av skolan</a:t>
            </a:r>
          </a:p>
        </p:txBody>
      </p:sp>
      <p:pic>
        <p:nvPicPr>
          <p:cNvPr id="37" name="Bildobjekt 36">
            <a:extLst>
              <a:ext uri="{FF2B5EF4-FFF2-40B4-BE49-F238E27FC236}">
                <a16:creationId xmlns:a16="http://schemas.microsoft.com/office/drawing/2014/main" id="{1429BF86-4550-114D-851C-DE95DCB0D6B1}"/>
              </a:ext>
            </a:extLst>
          </p:cNvPr>
          <p:cNvPicPr>
            <a:picLocks noChangeAspect="1"/>
          </p:cNvPicPr>
          <p:nvPr/>
        </p:nvPicPr>
        <p:blipFill>
          <a:blip r:embed="rId3"/>
          <a:stretch>
            <a:fillRect/>
          </a:stretch>
        </p:blipFill>
        <p:spPr>
          <a:xfrm rot="731554">
            <a:off x="6188423" y="3943553"/>
            <a:ext cx="715093" cy="1010069"/>
          </a:xfrm>
          <a:prstGeom prst="rect">
            <a:avLst/>
          </a:prstGeom>
          <a:effectLst>
            <a:outerShdw blurRad="127000" dist="127000" dir="2700000" algn="tl" rotWithShape="0">
              <a:srgbClr val="000000">
                <a:alpha val="43137"/>
              </a:srgbClr>
            </a:outerShdw>
          </a:effectLst>
        </p:spPr>
      </p:pic>
      <p:pic>
        <p:nvPicPr>
          <p:cNvPr id="38" name="Bildobjekt 37">
            <a:extLst>
              <a:ext uri="{FF2B5EF4-FFF2-40B4-BE49-F238E27FC236}">
                <a16:creationId xmlns:a16="http://schemas.microsoft.com/office/drawing/2014/main" id="{C6F4F485-3FAE-4749-AFFB-4FE656F78721}"/>
              </a:ext>
            </a:extLst>
          </p:cNvPr>
          <p:cNvPicPr>
            <a:picLocks noChangeAspect="1"/>
          </p:cNvPicPr>
          <p:nvPr/>
        </p:nvPicPr>
        <p:blipFill>
          <a:blip r:embed="rId4"/>
          <a:stretch>
            <a:fillRect/>
          </a:stretch>
        </p:blipFill>
        <p:spPr>
          <a:xfrm rot="21221882">
            <a:off x="819402" y="2175256"/>
            <a:ext cx="1080120" cy="1530857"/>
          </a:xfrm>
          <a:prstGeom prst="rect">
            <a:avLst/>
          </a:prstGeom>
          <a:effectLst>
            <a:outerShdw blurRad="127000" dist="127000" dir="2700000" algn="tl" rotWithShape="0">
              <a:srgbClr val="000000">
                <a:alpha val="43137"/>
              </a:srgbClr>
            </a:outerShdw>
          </a:effectLst>
        </p:spPr>
      </p:pic>
      <p:pic>
        <p:nvPicPr>
          <p:cNvPr id="39" name="Platshållare för innehåll 3">
            <a:extLst>
              <a:ext uri="{FF2B5EF4-FFF2-40B4-BE49-F238E27FC236}">
                <a16:creationId xmlns:a16="http://schemas.microsoft.com/office/drawing/2014/main" id="{19F2CD15-72DF-074A-8AE4-4DDEE8C4C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7801" y="2429340"/>
            <a:ext cx="1322789" cy="1562634"/>
          </a:xfrm>
          <a:prstGeom prst="rect">
            <a:avLst/>
          </a:prstGeom>
          <a:ln>
            <a:noFill/>
          </a:ln>
          <a:effectLst>
            <a:outerShdw blurRad="127000" dist="127000" dir="2700000" algn="tl" rotWithShape="0">
              <a:srgbClr val="000000">
                <a:alpha val="43137"/>
              </a:srgbClr>
            </a:outerShdw>
          </a:effectLst>
        </p:spPr>
      </p:pic>
      <p:pic>
        <p:nvPicPr>
          <p:cNvPr id="40" name="Bildobjekt 39">
            <a:extLst>
              <a:ext uri="{FF2B5EF4-FFF2-40B4-BE49-F238E27FC236}">
                <a16:creationId xmlns:a16="http://schemas.microsoft.com/office/drawing/2014/main" id="{0D3DB7D0-2108-A04F-A701-C72F96B35878}"/>
              </a:ext>
            </a:extLst>
          </p:cNvPr>
          <p:cNvPicPr>
            <a:picLocks noChangeAspect="1"/>
          </p:cNvPicPr>
          <p:nvPr/>
        </p:nvPicPr>
        <p:blipFill>
          <a:blip r:embed="rId6"/>
          <a:stretch>
            <a:fillRect/>
          </a:stretch>
        </p:blipFill>
        <p:spPr>
          <a:xfrm rot="745408">
            <a:off x="1072265" y="3085609"/>
            <a:ext cx="1042849" cy="1433611"/>
          </a:xfrm>
          <a:prstGeom prst="rect">
            <a:avLst/>
          </a:prstGeom>
          <a:ln>
            <a:solidFill>
              <a:schemeClr val="tx1"/>
            </a:solidFill>
          </a:ln>
          <a:effectLst>
            <a:outerShdw blurRad="127000" dist="127000" dir="2700000" algn="tl" rotWithShape="0">
              <a:srgbClr val="000000">
                <a:alpha val="43137"/>
              </a:srgbClr>
            </a:outerShdw>
          </a:effectLst>
        </p:spPr>
      </p:pic>
      <p:pic>
        <p:nvPicPr>
          <p:cNvPr id="41" name="Bildobjekt 40">
            <a:extLst>
              <a:ext uri="{FF2B5EF4-FFF2-40B4-BE49-F238E27FC236}">
                <a16:creationId xmlns:a16="http://schemas.microsoft.com/office/drawing/2014/main" id="{18AAF8EA-FDCD-2246-AF51-9F315512C035}"/>
              </a:ext>
            </a:extLst>
          </p:cNvPr>
          <p:cNvPicPr>
            <a:picLocks noChangeAspect="1"/>
          </p:cNvPicPr>
          <p:nvPr/>
        </p:nvPicPr>
        <p:blipFill>
          <a:blip r:embed="rId7"/>
          <a:stretch>
            <a:fillRect/>
          </a:stretch>
        </p:blipFill>
        <p:spPr>
          <a:xfrm rot="311562">
            <a:off x="2360921" y="2397989"/>
            <a:ext cx="1000902" cy="1422200"/>
          </a:xfrm>
          <a:prstGeom prst="rect">
            <a:avLst/>
          </a:prstGeom>
          <a:ln>
            <a:solidFill>
              <a:schemeClr val="tx1"/>
            </a:solidFill>
          </a:ln>
          <a:effectLst>
            <a:outerShdw blurRad="127000" dist="127000" dir="2700000" algn="tl" rotWithShape="0">
              <a:srgbClr val="000000">
                <a:alpha val="43137"/>
              </a:srgbClr>
            </a:outerShdw>
          </a:effectLst>
        </p:spPr>
      </p:pic>
      <p:pic>
        <p:nvPicPr>
          <p:cNvPr id="42" name="Bildobjekt 41">
            <a:extLst>
              <a:ext uri="{FF2B5EF4-FFF2-40B4-BE49-F238E27FC236}">
                <a16:creationId xmlns:a16="http://schemas.microsoft.com/office/drawing/2014/main" id="{3A3AA1BE-1496-4B49-B8FA-70B0196C97D4}"/>
              </a:ext>
            </a:extLst>
          </p:cNvPr>
          <p:cNvPicPr>
            <a:picLocks noChangeAspect="1"/>
          </p:cNvPicPr>
          <p:nvPr/>
        </p:nvPicPr>
        <p:blipFill>
          <a:blip r:embed="rId8"/>
          <a:stretch>
            <a:fillRect/>
          </a:stretch>
        </p:blipFill>
        <p:spPr>
          <a:xfrm rot="21211710">
            <a:off x="3704056" y="3989107"/>
            <a:ext cx="982485" cy="1121774"/>
          </a:xfrm>
          <a:prstGeom prst="rect">
            <a:avLst/>
          </a:prstGeom>
          <a:effectLst>
            <a:outerShdw blurRad="127000" dist="127000" dir="2700000" algn="tl" rotWithShape="0">
              <a:srgbClr val="000000">
                <a:alpha val="43137"/>
              </a:srgbClr>
            </a:outerShdw>
          </a:effectLst>
        </p:spPr>
      </p:pic>
      <p:pic>
        <p:nvPicPr>
          <p:cNvPr id="43" name="Bildobjekt 42">
            <a:extLst>
              <a:ext uri="{FF2B5EF4-FFF2-40B4-BE49-F238E27FC236}">
                <a16:creationId xmlns:a16="http://schemas.microsoft.com/office/drawing/2014/main" id="{2EF640E1-08D7-6647-B3DF-9537B09CDE14}"/>
              </a:ext>
            </a:extLst>
          </p:cNvPr>
          <p:cNvPicPr>
            <a:picLocks noChangeAspect="1"/>
          </p:cNvPicPr>
          <p:nvPr/>
        </p:nvPicPr>
        <p:blipFill>
          <a:blip r:embed="rId9"/>
          <a:stretch>
            <a:fillRect/>
          </a:stretch>
        </p:blipFill>
        <p:spPr>
          <a:xfrm rot="277128">
            <a:off x="4414326" y="3704605"/>
            <a:ext cx="1362943" cy="964122"/>
          </a:xfrm>
          <a:prstGeom prst="rect">
            <a:avLst/>
          </a:prstGeom>
          <a:effectLst>
            <a:outerShdw blurRad="127000" dist="127000" dir="2700000" algn="tl" rotWithShape="0">
              <a:srgbClr val="000000">
                <a:alpha val="43137"/>
              </a:srgbClr>
            </a:outerShdw>
          </a:effectLst>
        </p:spPr>
      </p:pic>
      <p:pic>
        <p:nvPicPr>
          <p:cNvPr id="44" name="Bildobjekt 43">
            <a:extLst>
              <a:ext uri="{FF2B5EF4-FFF2-40B4-BE49-F238E27FC236}">
                <a16:creationId xmlns:a16="http://schemas.microsoft.com/office/drawing/2014/main" id="{BB8F80DF-B289-1C4F-A8A9-AD499F13B7FE}"/>
              </a:ext>
            </a:extLst>
          </p:cNvPr>
          <p:cNvPicPr>
            <a:picLocks noChangeAspect="1"/>
          </p:cNvPicPr>
          <p:nvPr/>
        </p:nvPicPr>
        <p:blipFill>
          <a:blip r:embed="rId10"/>
          <a:stretch>
            <a:fillRect/>
          </a:stretch>
        </p:blipFill>
        <p:spPr>
          <a:xfrm rot="21056703">
            <a:off x="6226262" y="2334961"/>
            <a:ext cx="870264" cy="1238795"/>
          </a:xfrm>
          <a:prstGeom prst="rect">
            <a:avLst/>
          </a:prstGeom>
          <a:effectLst>
            <a:outerShdw blurRad="127000" dist="127000" dir="2700000" algn="tl" rotWithShape="0">
              <a:srgbClr val="000000">
                <a:alpha val="43137"/>
              </a:srgbClr>
            </a:outerShdw>
          </a:effectLst>
        </p:spPr>
      </p:pic>
      <p:pic>
        <p:nvPicPr>
          <p:cNvPr id="45" name="Bildobjekt 44">
            <a:extLst>
              <a:ext uri="{FF2B5EF4-FFF2-40B4-BE49-F238E27FC236}">
                <a16:creationId xmlns:a16="http://schemas.microsoft.com/office/drawing/2014/main" id="{AAEDC1CF-8583-6842-BB53-4B9E60302FB0}"/>
              </a:ext>
            </a:extLst>
          </p:cNvPr>
          <p:cNvPicPr>
            <a:picLocks noChangeAspect="1"/>
          </p:cNvPicPr>
          <p:nvPr/>
        </p:nvPicPr>
        <p:blipFill>
          <a:blip r:embed="rId11"/>
          <a:stretch>
            <a:fillRect/>
          </a:stretch>
        </p:blipFill>
        <p:spPr>
          <a:xfrm rot="577610">
            <a:off x="5037119" y="2375050"/>
            <a:ext cx="805778" cy="1137930"/>
          </a:xfrm>
          <a:prstGeom prst="rect">
            <a:avLst/>
          </a:prstGeom>
          <a:effectLst>
            <a:outerShdw blurRad="127000" dist="127000" dir="2700000" algn="tl" rotWithShape="0">
              <a:srgbClr val="000000">
                <a:alpha val="43137"/>
              </a:srgbClr>
            </a:outerShdw>
          </a:effectLst>
        </p:spPr>
      </p:pic>
      <p:pic>
        <p:nvPicPr>
          <p:cNvPr id="46" name="Bildobjekt 45">
            <a:extLst>
              <a:ext uri="{FF2B5EF4-FFF2-40B4-BE49-F238E27FC236}">
                <a16:creationId xmlns:a16="http://schemas.microsoft.com/office/drawing/2014/main" id="{D980F922-AEE0-4248-901B-D55EDC349604}"/>
              </a:ext>
            </a:extLst>
          </p:cNvPr>
          <p:cNvPicPr>
            <a:picLocks noChangeAspect="1"/>
          </p:cNvPicPr>
          <p:nvPr/>
        </p:nvPicPr>
        <p:blipFill>
          <a:blip r:embed="rId12"/>
          <a:stretch>
            <a:fillRect/>
          </a:stretch>
        </p:blipFill>
        <p:spPr>
          <a:xfrm rot="260011">
            <a:off x="7351119" y="2619173"/>
            <a:ext cx="793538" cy="1116164"/>
          </a:xfrm>
          <a:prstGeom prst="rect">
            <a:avLst/>
          </a:prstGeom>
          <a:effectLst>
            <a:outerShdw blurRad="127000" dist="127000" dir="2700000" algn="tl" rotWithShape="0">
              <a:srgbClr val="000000">
                <a:alpha val="43137"/>
              </a:srgbClr>
            </a:outerShdw>
          </a:effectLst>
        </p:spPr>
      </p:pic>
      <p:pic>
        <p:nvPicPr>
          <p:cNvPr id="47" name="Bildobjekt 46">
            <a:extLst>
              <a:ext uri="{FF2B5EF4-FFF2-40B4-BE49-F238E27FC236}">
                <a16:creationId xmlns:a16="http://schemas.microsoft.com/office/drawing/2014/main" id="{15DBCDEA-F5C0-4A4E-961E-C46887E728D1}"/>
              </a:ext>
            </a:extLst>
          </p:cNvPr>
          <p:cNvPicPr>
            <a:picLocks noChangeAspect="1"/>
          </p:cNvPicPr>
          <p:nvPr/>
        </p:nvPicPr>
        <p:blipFill>
          <a:blip r:embed="rId13"/>
          <a:stretch>
            <a:fillRect/>
          </a:stretch>
        </p:blipFill>
        <p:spPr>
          <a:xfrm rot="837717">
            <a:off x="5317975" y="4064291"/>
            <a:ext cx="839625" cy="1186103"/>
          </a:xfrm>
          <a:prstGeom prst="rect">
            <a:avLst/>
          </a:prstGeom>
          <a:effectLst>
            <a:outerShdw blurRad="127000" dist="127000" dir="2700000" algn="tl" rotWithShape="0">
              <a:srgbClr val="000000">
                <a:alpha val="43137"/>
              </a:srgbClr>
            </a:outerShdw>
          </a:effectLst>
        </p:spPr>
      </p:pic>
      <p:pic>
        <p:nvPicPr>
          <p:cNvPr id="48" name="Bildobjekt 47">
            <a:extLst>
              <a:ext uri="{FF2B5EF4-FFF2-40B4-BE49-F238E27FC236}">
                <a16:creationId xmlns:a16="http://schemas.microsoft.com/office/drawing/2014/main" id="{54405FCA-1059-5748-9C5B-7E5967CD1ADF}"/>
              </a:ext>
            </a:extLst>
          </p:cNvPr>
          <p:cNvPicPr>
            <a:picLocks noChangeAspect="1"/>
          </p:cNvPicPr>
          <p:nvPr/>
        </p:nvPicPr>
        <p:blipFill>
          <a:blip r:embed="rId14"/>
          <a:stretch>
            <a:fillRect/>
          </a:stretch>
        </p:blipFill>
        <p:spPr>
          <a:xfrm rot="20886689">
            <a:off x="2382488" y="3030679"/>
            <a:ext cx="1026752" cy="1469954"/>
          </a:xfrm>
          <a:prstGeom prst="rect">
            <a:avLst/>
          </a:prstGeom>
          <a:effectLst>
            <a:outerShdw blurRad="127000" dist="127000" dir="2700000" algn="tl" rotWithShape="0">
              <a:srgbClr val="000000">
                <a:alpha val="43137"/>
              </a:srgbClr>
            </a:outerShdw>
          </a:effectLst>
        </p:spPr>
      </p:pic>
    </p:spTree>
    <p:extLst>
      <p:ext uri="{BB962C8B-B14F-4D97-AF65-F5344CB8AC3E}">
        <p14:creationId xmlns:p14="http://schemas.microsoft.com/office/powerpoint/2010/main" val="4150448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2777837F-CF4E-D44E-8004-C14165323FA1}"/>
              </a:ext>
            </a:extLst>
          </p:cNvPr>
          <p:cNvSpPr txBox="1"/>
          <p:nvPr/>
        </p:nvSpPr>
        <p:spPr>
          <a:xfrm>
            <a:off x="5522228" y="2565654"/>
            <a:ext cx="2940228" cy="1107996"/>
          </a:xfrm>
          <a:prstGeom prst="rect">
            <a:avLst/>
          </a:prstGeom>
          <a:noFill/>
        </p:spPr>
        <p:txBody>
          <a:bodyPr wrap="none" rtlCol="0">
            <a:spAutoFit/>
          </a:bodyPr>
          <a:lstStyle/>
          <a:p>
            <a:pPr algn="ctr" defTabSz="685800"/>
            <a:r>
              <a:rPr lang="sv-SE" sz="3300" b="1" dirty="0">
                <a:solidFill>
                  <a:srgbClr val="E6460A"/>
                </a:solidFill>
                <a:latin typeface="Verdana" panose="020B0604030504040204" pitchFamily="34" charset="0"/>
                <a:ea typeface="Verdana" panose="020B0604030504040204" pitchFamily="34" charset="0"/>
                <a:cs typeface="Verdana" panose="020B0604030504040204" pitchFamily="34" charset="0"/>
              </a:rPr>
              <a:t>Det är då </a:t>
            </a:r>
          </a:p>
          <a:p>
            <a:pPr algn="ctr" defTabSz="685800"/>
            <a:r>
              <a:rPr lang="sv-SE" sz="3300" b="1" dirty="0">
                <a:solidFill>
                  <a:srgbClr val="E6460A"/>
                </a:solidFill>
                <a:latin typeface="Verdana" panose="020B0604030504040204" pitchFamily="34" charset="0"/>
                <a:ea typeface="Verdana" panose="020B0604030504040204" pitchFamily="34" charset="0"/>
                <a:cs typeface="Verdana" panose="020B0604030504040204" pitchFamily="34" charset="0"/>
              </a:rPr>
              <a:t>det händer!</a:t>
            </a:r>
          </a:p>
        </p:txBody>
      </p:sp>
      <p:pic>
        <p:nvPicPr>
          <p:cNvPr id="8" name="Bildobjekt 7">
            <a:extLst>
              <a:ext uri="{FF2B5EF4-FFF2-40B4-BE49-F238E27FC236}">
                <a16:creationId xmlns:a16="http://schemas.microsoft.com/office/drawing/2014/main" id="{414BAB8D-D05F-C444-B1CE-0FE91330EEA6}"/>
              </a:ext>
            </a:extLst>
          </p:cNvPr>
          <p:cNvPicPr>
            <a:picLocks noChangeAspect="1"/>
          </p:cNvPicPr>
          <p:nvPr/>
        </p:nvPicPr>
        <p:blipFill>
          <a:blip r:embed="rId3"/>
          <a:stretch>
            <a:fillRect/>
          </a:stretch>
        </p:blipFill>
        <p:spPr>
          <a:xfrm rot="633494">
            <a:off x="2730152" y="1069783"/>
            <a:ext cx="908602" cy="1287764"/>
          </a:xfrm>
          <a:prstGeom prst="rect">
            <a:avLst/>
          </a:prstGeom>
          <a:effectLst>
            <a:outerShdw blurRad="127000" dist="127000" dir="2700000" algn="tl" rotWithShape="0">
              <a:srgbClr val="000000">
                <a:alpha val="43137"/>
              </a:srgbClr>
            </a:outerShdw>
          </a:effectLst>
        </p:spPr>
      </p:pic>
      <p:pic>
        <p:nvPicPr>
          <p:cNvPr id="9" name="Bildobjekt 8">
            <a:extLst>
              <a:ext uri="{FF2B5EF4-FFF2-40B4-BE49-F238E27FC236}">
                <a16:creationId xmlns:a16="http://schemas.microsoft.com/office/drawing/2014/main" id="{3F914D4D-9588-5C45-8861-1ECBD7F02C97}"/>
              </a:ext>
            </a:extLst>
          </p:cNvPr>
          <p:cNvPicPr>
            <a:picLocks noChangeAspect="1"/>
          </p:cNvPicPr>
          <p:nvPr/>
        </p:nvPicPr>
        <p:blipFill>
          <a:blip r:embed="rId4"/>
          <a:stretch>
            <a:fillRect/>
          </a:stretch>
        </p:blipFill>
        <p:spPr>
          <a:xfrm rot="427033">
            <a:off x="2968782" y="1863762"/>
            <a:ext cx="869347" cy="1195097"/>
          </a:xfrm>
          <a:prstGeom prst="rect">
            <a:avLst/>
          </a:prstGeom>
          <a:ln>
            <a:solidFill>
              <a:schemeClr val="tx1"/>
            </a:solidFill>
          </a:ln>
          <a:effectLst>
            <a:outerShdw blurRad="127000" dist="127000" dir="2700000" algn="tl" rotWithShape="0">
              <a:srgbClr val="000000">
                <a:alpha val="43137"/>
              </a:srgbClr>
            </a:outerShdw>
          </a:effectLst>
        </p:spPr>
      </p:pic>
      <p:pic>
        <p:nvPicPr>
          <p:cNvPr id="7" name="Platshållare för innehåll 3">
            <a:extLst>
              <a:ext uri="{FF2B5EF4-FFF2-40B4-BE49-F238E27FC236}">
                <a16:creationId xmlns:a16="http://schemas.microsoft.com/office/drawing/2014/main" id="{2CE1F8B9-71F3-1545-966A-BED7B0E020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9299">
            <a:off x="3223828" y="3018139"/>
            <a:ext cx="1010901" cy="1194197"/>
          </a:xfrm>
          <a:prstGeom prst="rect">
            <a:avLst/>
          </a:prstGeom>
          <a:ln>
            <a:noFill/>
          </a:ln>
          <a:effectLst>
            <a:outerShdw blurRad="127000" dist="127000" dir="2700000" algn="tl" rotWithShape="0">
              <a:srgbClr val="000000">
                <a:alpha val="43137"/>
              </a:srgbClr>
            </a:outerShdw>
          </a:effectLst>
        </p:spPr>
      </p:pic>
      <p:pic>
        <p:nvPicPr>
          <p:cNvPr id="10" name="Bildobjekt 9">
            <a:extLst>
              <a:ext uri="{FF2B5EF4-FFF2-40B4-BE49-F238E27FC236}">
                <a16:creationId xmlns:a16="http://schemas.microsoft.com/office/drawing/2014/main" id="{20E609F7-64E3-D84F-8D0C-D0FDAD5E8FFD}"/>
              </a:ext>
            </a:extLst>
          </p:cNvPr>
          <p:cNvPicPr>
            <a:picLocks noChangeAspect="1"/>
          </p:cNvPicPr>
          <p:nvPr/>
        </p:nvPicPr>
        <p:blipFill>
          <a:blip r:embed="rId6"/>
          <a:stretch>
            <a:fillRect/>
          </a:stretch>
        </p:blipFill>
        <p:spPr>
          <a:xfrm rot="666465">
            <a:off x="3240226" y="3871735"/>
            <a:ext cx="793538" cy="1116164"/>
          </a:xfrm>
          <a:prstGeom prst="rect">
            <a:avLst/>
          </a:prstGeom>
          <a:effectLst>
            <a:outerShdw blurRad="127000" dist="127000" dir="2700000" algn="tl" rotWithShape="0">
              <a:srgbClr val="000000">
                <a:alpha val="43137"/>
              </a:srgbClr>
            </a:outerShdw>
          </a:effectLst>
        </p:spPr>
      </p:pic>
      <p:sp>
        <p:nvSpPr>
          <p:cNvPr id="2" name="Rektangel 1">
            <a:extLst>
              <a:ext uri="{FF2B5EF4-FFF2-40B4-BE49-F238E27FC236}">
                <a16:creationId xmlns:a16="http://schemas.microsoft.com/office/drawing/2014/main" id="{12998B75-4E2D-A441-A354-BC2EA6BA12F0}"/>
              </a:ext>
            </a:extLst>
          </p:cNvPr>
          <p:cNvSpPr/>
          <p:nvPr/>
        </p:nvSpPr>
        <p:spPr>
          <a:xfrm rot="20998648">
            <a:off x="626046" y="1303371"/>
            <a:ext cx="2596356" cy="3704441"/>
          </a:xfrm>
          <a:prstGeom prst="rect">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endParaRPr lang="sv-SE" dirty="0">
              <a:solidFill>
                <a:prstClr val="black"/>
              </a:solidFill>
              <a:latin typeface="Georgia" panose="02040502050405020303" pitchFamily="18" charset="0"/>
            </a:endParaRPr>
          </a:p>
          <a:p>
            <a:pPr algn="ctr" defTabSz="685800"/>
            <a:r>
              <a:rPr lang="sv-SE" dirty="0">
                <a:solidFill>
                  <a:prstClr val="black"/>
                </a:solidFill>
                <a:latin typeface="Georgia" panose="02040502050405020303" pitchFamily="18" charset="0"/>
              </a:rPr>
              <a:t>Din kommuns/landstings</a:t>
            </a:r>
            <a:br>
              <a:rPr lang="sv-SE" dirty="0">
                <a:solidFill>
                  <a:prstClr val="black"/>
                </a:solidFill>
                <a:latin typeface="Georgia" panose="02040502050405020303" pitchFamily="18" charset="0"/>
              </a:rPr>
            </a:br>
            <a:r>
              <a:rPr lang="sv-SE" dirty="0">
                <a:solidFill>
                  <a:prstClr val="black"/>
                </a:solidFill>
                <a:latin typeface="Georgia" panose="02040502050405020303" pitchFamily="18" charset="0"/>
              </a:rPr>
              <a:t>/regions</a:t>
            </a:r>
          </a:p>
          <a:p>
            <a:pPr algn="ctr" defTabSz="685800"/>
            <a:endParaRPr lang="sv-SE" dirty="0">
              <a:solidFill>
                <a:prstClr val="black"/>
              </a:solidFill>
              <a:latin typeface="Georgia" panose="02040502050405020303" pitchFamily="18" charset="0"/>
            </a:endParaRPr>
          </a:p>
          <a:p>
            <a:pPr algn="ctr" defTabSz="685800"/>
            <a:r>
              <a:rPr lang="sv-SE" dirty="0">
                <a:solidFill>
                  <a:prstClr val="black"/>
                </a:solidFill>
                <a:latin typeface="Georgia" panose="02040502050405020303" pitchFamily="18" charset="0"/>
              </a:rPr>
              <a:t>Verksamhetsplan</a:t>
            </a:r>
          </a:p>
          <a:p>
            <a:pPr algn="ctr" defTabSz="685800"/>
            <a:r>
              <a:rPr lang="sv-SE" dirty="0">
                <a:solidFill>
                  <a:prstClr val="black"/>
                </a:solidFill>
                <a:latin typeface="Georgia" panose="02040502050405020303" pitchFamily="18" charset="0"/>
              </a:rPr>
              <a:t>&amp;</a:t>
            </a:r>
          </a:p>
          <a:p>
            <a:pPr algn="ctr" defTabSz="685800"/>
            <a:r>
              <a:rPr lang="sv-SE" dirty="0">
                <a:solidFill>
                  <a:prstClr val="black"/>
                </a:solidFill>
                <a:latin typeface="Georgia" panose="02040502050405020303" pitchFamily="18" charset="0"/>
              </a:rPr>
              <a:t>Budget 2019</a:t>
            </a:r>
          </a:p>
          <a:p>
            <a:pPr algn="ctr" defTabSz="685800"/>
            <a:endParaRPr lang="sv-SE" dirty="0">
              <a:solidFill>
                <a:prstClr val="black"/>
              </a:solidFill>
              <a:latin typeface="Georgia" panose="02040502050405020303" pitchFamily="18" charset="0"/>
            </a:endParaRPr>
          </a:p>
          <a:p>
            <a:pPr algn="ctr" defTabSz="685800"/>
            <a:r>
              <a:rPr lang="sv-SE" dirty="0">
                <a:solidFill>
                  <a:prstClr val="black"/>
                </a:solidFill>
                <a:latin typeface="Georgia" panose="02040502050405020303" pitchFamily="18" charset="0"/>
              </a:rPr>
              <a:t>med inriktning på </a:t>
            </a:r>
            <a:br>
              <a:rPr lang="sv-SE" dirty="0">
                <a:solidFill>
                  <a:prstClr val="black"/>
                </a:solidFill>
                <a:latin typeface="Georgia" panose="02040502050405020303" pitchFamily="18" charset="0"/>
              </a:rPr>
            </a:br>
            <a:r>
              <a:rPr lang="sv-SE" dirty="0">
                <a:solidFill>
                  <a:prstClr val="black"/>
                </a:solidFill>
                <a:latin typeface="Georgia" panose="02040502050405020303" pitchFamily="18" charset="0"/>
              </a:rPr>
              <a:t>2020-2021</a:t>
            </a:r>
          </a:p>
        </p:txBody>
      </p:sp>
    </p:spTree>
    <p:extLst>
      <p:ext uri="{BB962C8B-B14F-4D97-AF65-F5344CB8AC3E}">
        <p14:creationId xmlns:p14="http://schemas.microsoft.com/office/powerpoint/2010/main" val="2607042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ätvinklig triangel 9">
            <a:extLst>
              <a:ext uri="{FF2B5EF4-FFF2-40B4-BE49-F238E27FC236}">
                <a16:creationId xmlns:a16="http://schemas.microsoft.com/office/drawing/2014/main" id="{A4F5329D-9208-3443-AB9B-148D34EC7AB1}"/>
              </a:ext>
            </a:extLst>
          </p:cNvPr>
          <p:cNvSpPr/>
          <p:nvPr/>
        </p:nvSpPr>
        <p:spPr>
          <a:xfrm flipV="1">
            <a:off x="0" y="857250"/>
            <a:ext cx="3599892" cy="460287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Arial"/>
            </a:endParaRPr>
          </a:p>
        </p:txBody>
      </p:sp>
      <p:sp>
        <p:nvSpPr>
          <p:cNvPr id="5" name="Rektangel med rundade hörn 4"/>
          <p:cNvSpPr/>
          <p:nvPr/>
        </p:nvSpPr>
        <p:spPr>
          <a:xfrm>
            <a:off x="575556" y="917721"/>
            <a:ext cx="6696744" cy="1634979"/>
          </a:xfrm>
          <a:prstGeom prst="roundRect">
            <a:avLst/>
          </a:prstGeom>
          <a:solidFill>
            <a:srgbClr val="EF3E1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sv-SE" b="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defTabSz="685800">
              <a:defRPr/>
            </a:pPr>
            <a:r>
              <a:rPr lang="sv-SE" b="1" dirty="0">
                <a:solidFill>
                  <a:prstClr val="white"/>
                </a:solidFill>
                <a:latin typeface="Verdana" panose="020B0604030504040204" pitchFamily="34" charset="0"/>
                <a:ea typeface="Verdana" panose="020B0604030504040204" pitchFamily="34" charset="0"/>
                <a:cs typeface="Verdana" panose="020B0604030504040204" pitchFamily="34" charset="0"/>
              </a:rPr>
              <a:t>KOMMUNER, LANDSTING &amp; REGIONER</a:t>
            </a:r>
            <a:endParaRPr lang="sv-SE" sz="1500" b="1" dirty="0">
              <a:solidFill>
                <a:prstClr val="white"/>
              </a:solidFill>
              <a:latin typeface="Arial"/>
            </a:endParaRPr>
          </a:p>
          <a:p>
            <a:pPr defTabSz="685800">
              <a:defRPr/>
            </a:pPr>
            <a:r>
              <a:rPr lang="sv-SE" sz="1500" b="1" dirty="0">
                <a:solidFill>
                  <a:prstClr val="white"/>
                </a:solidFill>
                <a:latin typeface="Georgia" panose="02040502050405020303" pitchFamily="18" charset="0"/>
              </a:rPr>
              <a:t>Vässar välfärdsleveransen genom:</a:t>
            </a:r>
          </a:p>
          <a:p>
            <a:pPr marL="214313" indent="-214313" defTabSz="685800">
              <a:buFont typeface="Arial" panose="020B0604020202020204" pitchFamily="34" charset="0"/>
              <a:buChar char="•"/>
              <a:defRPr/>
            </a:pPr>
            <a:r>
              <a:rPr lang="sv-SE" sz="1500" b="1" dirty="0">
                <a:solidFill>
                  <a:prstClr val="white"/>
                </a:solidFill>
                <a:latin typeface="Georgia" panose="02040502050405020303" pitchFamily="18" charset="0"/>
              </a:rPr>
              <a:t>Kompetensförsörjning</a:t>
            </a:r>
          </a:p>
          <a:p>
            <a:pPr marL="214313" indent="-214313" defTabSz="685800">
              <a:buFont typeface="Arial" panose="020B0604020202020204" pitchFamily="34" charset="0"/>
              <a:buChar char="•"/>
              <a:defRPr/>
            </a:pPr>
            <a:r>
              <a:rPr lang="sv-SE" sz="1500" b="1" dirty="0">
                <a:solidFill>
                  <a:prstClr val="white"/>
                </a:solidFill>
                <a:latin typeface="Georgia" panose="02040502050405020303" pitchFamily="18" charset="0"/>
              </a:rPr>
              <a:t>Verksamhetsutveckling</a:t>
            </a:r>
          </a:p>
          <a:p>
            <a:pPr marL="214313" indent="-214313" defTabSz="685800">
              <a:buFont typeface="Arial" panose="020B0604020202020204" pitchFamily="34" charset="0"/>
              <a:buChar char="•"/>
              <a:defRPr/>
            </a:pPr>
            <a:r>
              <a:rPr lang="sv-SE" sz="1500" b="1" dirty="0">
                <a:solidFill>
                  <a:prstClr val="white"/>
                </a:solidFill>
                <a:latin typeface="Georgia" panose="02040502050405020303" pitchFamily="18" charset="0"/>
              </a:rPr>
              <a:t>Förändringsledning</a:t>
            </a:r>
          </a:p>
          <a:p>
            <a:pPr marL="214313" indent="-214313" defTabSz="685800">
              <a:buFont typeface="Arial" panose="020B0604020202020204" pitchFamily="34" charset="0"/>
              <a:buChar char="•"/>
              <a:defRPr/>
            </a:pPr>
            <a:r>
              <a:rPr lang="sv-SE" sz="1500" b="1" dirty="0">
                <a:solidFill>
                  <a:prstClr val="white"/>
                </a:solidFill>
                <a:latin typeface="Georgia" panose="02040502050405020303" pitchFamily="18" charset="0"/>
              </a:rPr>
              <a:t>Anpassning av nationella initiativ till lokala behov</a:t>
            </a:r>
          </a:p>
          <a:p>
            <a:pPr defTabSz="685800">
              <a:defRPr/>
            </a:pPr>
            <a:endParaRPr lang="sv-SE" sz="1500" b="1" dirty="0">
              <a:solidFill>
                <a:prstClr val="white"/>
              </a:solidFill>
              <a:latin typeface="Arial"/>
            </a:endParaRPr>
          </a:p>
        </p:txBody>
      </p:sp>
      <p:sp>
        <p:nvSpPr>
          <p:cNvPr id="6" name="Rektangel med rundade hörn 5"/>
          <p:cNvSpPr/>
          <p:nvPr/>
        </p:nvSpPr>
        <p:spPr>
          <a:xfrm>
            <a:off x="557110" y="2644343"/>
            <a:ext cx="6715190" cy="1674185"/>
          </a:xfrm>
          <a:prstGeom prst="roundRect">
            <a:avLst/>
          </a:prstGeom>
          <a:solidFill>
            <a:srgbClr val="FCC1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sv-SE" b="1" dirty="0">
                <a:solidFill>
                  <a:prstClr val="black"/>
                </a:solidFill>
                <a:latin typeface="Verdana" panose="020B0604030504040204" pitchFamily="34" charset="0"/>
                <a:ea typeface="Verdana" panose="020B0604030504040204" pitchFamily="34" charset="0"/>
                <a:cs typeface="Verdana" panose="020B0604030504040204" pitchFamily="34" charset="0"/>
              </a:rPr>
              <a:t>SKL, INERA &amp; KOMMENTUS</a:t>
            </a:r>
          </a:p>
          <a:p>
            <a:pPr marL="214313" indent="-214313" defTabSz="685800">
              <a:buFont typeface="Arial" panose="020B0604020202020204" pitchFamily="34" charset="0"/>
              <a:buChar char="•"/>
              <a:defRPr/>
            </a:pPr>
            <a:r>
              <a:rPr lang="sv-SE" sz="1500" b="1" dirty="0">
                <a:solidFill>
                  <a:prstClr val="black"/>
                </a:solidFill>
                <a:latin typeface="Georgia" panose="02040502050405020303" pitchFamily="18" charset="0"/>
              </a:rPr>
              <a:t>Stöd och verktyg för ledning och utveckling </a:t>
            </a:r>
          </a:p>
          <a:p>
            <a:pPr marL="214313" indent="-214313" defTabSz="685800">
              <a:buFont typeface="Arial" panose="020B0604020202020204" pitchFamily="34" charset="0"/>
              <a:buChar char="•"/>
              <a:defRPr/>
            </a:pPr>
            <a:r>
              <a:rPr lang="sv-SE" sz="1500" b="1" dirty="0">
                <a:solidFill>
                  <a:prstClr val="black"/>
                </a:solidFill>
                <a:latin typeface="Georgia" panose="02040502050405020303" pitchFamily="18" charset="0"/>
              </a:rPr>
              <a:t>Koordinerar samverkan och erbjuder nätverk</a:t>
            </a:r>
          </a:p>
          <a:p>
            <a:pPr marL="214313" indent="-214313" defTabSz="685800">
              <a:buFont typeface="Arial" panose="020B0604020202020204" pitchFamily="34" charset="0"/>
              <a:buChar char="•"/>
              <a:defRPr/>
            </a:pPr>
            <a:r>
              <a:rPr lang="sv-SE" sz="1500" b="1" dirty="0">
                <a:solidFill>
                  <a:prstClr val="black"/>
                </a:solidFill>
                <a:latin typeface="Georgia" panose="02040502050405020303" pitchFamily="18" charset="0"/>
              </a:rPr>
              <a:t>Tillhandahåller säker infrastruktur</a:t>
            </a:r>
          </a:p>
          <a:p>
            <a:pPr marL="214313" indent="-214313" defTabSz="685800">
              <a:buFont typeface="Arial" panose="020B0604020202020204" pitchFamily="34" charset="0"/>
              <a:buChar char="•"/>
              <a:defRPr/>
            </a:pPr>
            <a:r>
              <a:rPr lang="sv-SE" sz="1500" b="1" dirty="0">
                <a:solidFill>
                  <a:prstClr val="black"/>
                </a:solidFill>
                <a:latin typeface="Georgia" panose="02040502050405020303" pitchFamily="18" charset="0"/>
              </a:rPr>
              <a:t>Kvalitetssäkrade digitala lösningar från en privat marknad genom gemensam upphandling och kravställning</a:t>
            </a:r>
          </a:p>
        </p:txBody>
      </p:sp>
      <p:sp>
        <p:nvSpPr>
          <p:cNvPr id="7" name="Rektangel med rundade hörn 6"/>
          <p:cNvSpPr/>
          <p:nvPr/>
        </p:nvSpPr>
        <p:spPr>
          <a:xfrm>
            <a:off x="557110" y="4418444"/>
            <a:ext cx="6696995" cy="1019649"/>
          </a:xfrm>
          <a:prstGeom prst="roundRect">
            <a:avLst/>
          </a:prstGeom>
          <a:solidFill>
            <a:srgbClr val="8D81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sv-SE" b="1" dirty="0">
                <a:solidFill>
                  <a:prstClr val="white"/>
                </a:solidFill>
                <a:latin typeface="Verdana" panose="020B0604030504040204" pitchFamily="34" charset="0"/>
                <a:ea typeface="Verdana" panose="020B0604030504040204" pitchFamily="34" charset="0"/>
                <a:cs typeface="Verdana" panose="020B0604030504040204" pitchFamily="34" charset="0"/>
              </a:rPr>
              <a:t>SKL &amp; STATEN</a:t>
            </a:r>
          </a:p>
          <a:p>
            <a:pPr marL="214313" indent="-214313" defTabSz="685800">
              <a:buFont typeface="Arial" panose="020B0604020202020204" pitchFamily="34" charset="0"/>
              <a:buChar char="•"/>
              <a:defRPr/>
            </a:pPr>
            <a:r>
              <a:rPr lang="sv-SE" sz="1425" b="1" dirty="0">
                <a:solidFill>
                  <a:prstClr val="white"/>
                </a:solidFill>
                <a:latin typeface="Georgia" panose="02040502050405020303" pitchFamily="18" charset="0"/>
              </a:rPr>
              <a:t>Lagstiftning som främjar/driver digitalisering och samverkan</a:t>
            </a:r>
          </a:p>
          <a:p>
            <a:pPr marL="214313" indent="-214313" defTabSz="685800">
              <a:buFont typeface="Arial" panose="020B0604020202020204" pitchFamily="34" charset="0"/>
              <a:buChar char="•"/>
              <a:defRPr/>
            </a:pPr>
            <a:r>
              <a:rPr lang="sv-SE" sz="1425" b="1" dirty="0">
                <a:solidFill>
                  <a:prstClr val="white"/>
                </a:solidFill>
                <a:latin typeface="Georgia" panose="02040502050405020303" pitchFamily="18" charset="0"/>
              </a:rPr>
              <a:t>Grundläggande förutsättningar för nationell digital infrastruktur</a:t>
            </a:r>
          </a:p>
          <a:p>
            <a:pPr marL="214313" indent="-214313" defTabSz="685800">
              <a:buFont typeface="Arial" panose="020B0604020202020204" pitchFamily="34" charset="0"/>
              <a:buChar char="•"/>
              <a:defRPr/>
            </a:pPr>
            <a:r>
              <a:rPr lang="sv-SE" sz="1425" b="1" dirty="0">
                <a:solidFill>
                  <a:prstClr val="white"/>
                </a:solidFill>
                <a:latin typeface="Georgia" panose="02040502050405020303" pitchFamily="18" charset="0"/>
              </a:rPr>
              <a:t>Långsiktiga hållbara överenskommelser med årliga förhandlingar</a:t>
            </a:r>
          </a:p>
        </p:txBody>
      </p:sp>
      <p:sp>
        <p:nvSpPr>
          <p:cNvPr id="2" name="U-svängd pil 1"/>
          <p:cNvSpPr/>
          <p:nvPr/>
        </p:nvSpPr>
        <p:spPr>
          <a:xfrm rot="5400000">
            <a:off x="6750937" y="1656333"/>
            <a:ext cx="2111765" cy="1069041"/>
          </a:xfrm>
          <a:prstGeom prst="uturnArrow">
            <a:avLst>
              <a:gd name="adj1" fmla="val 25000"/>
              <a:gd name="adj2" fmla="val 25000"/>
              <a:gd name="adj3" fmla="val 25000"/>
              <a:gd name="adj4" fmla="val 43750"/>
              <a:gd name="adj5" fmla="val 100000"/>
            </a:avLst>
          </a:prstGeom>
          <a:solidFill>
            <a:srgbClr val="EF3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black"/>
              </a:solidFill>
              <a:latin typeface="Arial"/>
            </a:endParaRPr>
          </a:p>
        </p:txBody>
      </p:sp>
      <p:sp>
        <p:nvSpPr>
          <p:cNvPr id="8" name="U-svängd pil 7"/>
          <p:cNvSpPr/>
          <p:nvPr/>
        </p:nvSpPr>
        <p:spPr>
          <a:xfrm rot="5400000">
            <a:off x="6825986" y="3784007"/>
            <a:ext cx="1925280" cy="1069041"/>
          </a:xfrm>
          <a:prstGeom prst="uturnArrow">
            <a:avLst>
              <a:gd name="adj1" fmla="val 25000"/>
              <a:gd name="adj2" fmla="val 25000"/>
              <a:gd name="adj3" fmla="val 25000"/>
              <a:gd name="adj4" fmla="val 43750"/>
              <a:gd name="adj5" fmla="val 100000"/>
            </a:avLst>
          </a:prstGeom>
          <a:solidFill>
            <a:srgbClr val="FCC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black"/>
              </a:solidFill>
              <a:latin typeface="Arial"/>
            </a:endParaRPr>
          </a:p>
        </p:txBody>
      </p:sp>
      <p:sp>
        <p:nvSpPr>
          <p:cNvPr id="3" name="textruta 2"/>
          <p:cNvSpPr txBox="1"/>
          <p:nvPr/>
        </p:nvSpPr>
        <p:spPr>
          <a:xfrm>
            <a:off x="12559302" y="4351245"/>
            <a:ext cx="316369" cy="1409360"/>
          </a:xfrm>
          <a:prstGeom prst="rect">
            <a:avLst/>
          </a:prstGeom>
          <a:noFill/>
        </p:spPr>
        <p:txBody>
          <a:bodyPr vert="wordArtVert" wrap="none" rtlCol="0">
            <a:spAutoFit/>
          </a:bodyPr>
          <a:lstStyle/>
          <a:p>
            <a:pPr defTabSz="685800"/>
            <a:r>
              <a:rPr lang="sv-SE" sz="788" b="1" dirty="0">
                <a:solidFill>
                  <a:prstClr val="white"/>
                </a:solidFill>
                <a:latin typeface="Arial"/>
              </a:rPr>
              <a:t>BEHOV&amp;KRAV</a:t>
            </a:r>
          </a:p>
        </p:txBody>
      </p:sp>
      <p:sp>
        <p:nvSpPr>
          <p:cNvPr id="11" name="textruta 10">
            <a:extLst>
              <a:ext uri="{FF2B5EF4-FFF2-40B4-BE49-F238E27FC236}">
                <a16:creationId xmlns:a16="http://schemas.microsoft.com/office/drawing/2014/main" id="{6C5D104D-9DDA-6949-A863-7E033C623C28}"/>
              </a:ext>
            </a:extLst>
          </p:cNvPr>
          <p:cNvSpPr txBox="1"/>
          <p:nvPr/>
        </p:nvSpPr>
        <p:spPr>
          <a:xfrm rot="5400000">
            <a:off x="7589839" y="1936938"/>
            <a:ext cx="1540806" cy="507831"/>
          </a:xfrm>
          <a:prstGeom prst="rect">
            <a:avLst/>
          </a:prstGeom>
          <a:noFill/>
        </p:spPr>
        <p:txBody>
          <a:bodyPr wrap="none" rtlCol="0">
            <a:spAutoFit/>
          </a:bodyPr>
          <a:lstStyle/>
          <a:p>
            <a:pPr defTabSz="685800"/>
            <a:r>
              <a:rPr lang="sv-SE" sz="1350" b="1" dirty="0">
                <a:solidFill>
                  <a:prstClr val="black"/>
                </a:solidFill>
                <a:latin typeface="Verdana" panose="020B0604030504040204" pitchFamily="34" charset="0"/>
                <a:ea typeface="Verdana" panose="020B0604030504040204" pitchFamily="34" charset="0"/>
                <a:cs typeface="Verdana" panose="020B0604030504040204" pitchFamily="34" charset="0"/>
              </a:rPr>
              <a:t>BEHOV&amp;KRAV</a:t>
            </a:r>
          </a:p>
          <a:p>
            <a:pPr defTabSz="685800"/>
            <a:endParaRPr lang="sv-SE" sz="135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ruta 11">
            <a:extLst>
              <a:ext uri="{FF2B5EF4-FFF2-40B4-BE49-F238E27FC236}">
                <a16:creationId xmlns:a16="http://schemas.microsoft.com/office/drawing/2014/main" id="{DAE14389-7B4D-AB42-B4E9-D03E161E9D5F}"/>
              </a:ext>
            </a:extLst>
          </p:cNvPr>
          <p:cNvSpPr txBox="1"/>
          <p:nvPr/>
        </p:nvSpPr>
        <p:spPr>
          <a:xfrm rot="5400000">
            <a:off x="7593700" y="3963330"/>
            <a:ext cx="1540806" cy="507831"/>
          </a:xfrm>
          <a:prstGeom prst="rect">
            <a:avLst/>
          </a:prstGeom>
          <a:noFill/>
        </p:spPr>
        <p:txBody>
          <a:bodyPr wrap="none" rtlCol="0">
            <a:spAutoFit/>
          </a:bodyPr>
          <a:lstStyle/>
          <a:p>
            <a:pPr defTabSz="685800"/>
            <a:r>
              <a:rPr lang="sv-SE" sz="1350" b="1" dirty="0">
                <a:solidFill>
                  <a:prstClr val="black"/>
                </a:solidFill>
                <a:latin typeface="Verdana" panose="020B0604030504040204" pitchFamily="34" charset="0"/>
                <a:ea typeface="Verdana" panose="020B0604030504040204" pitchFamily="34" charset="0"/>
                <a:cs typeface="Verdana" panose="020B0604030504040204" pitchFamily="34" charset="0"/>
              </a:rPr>
              <a:t>BEHOV&amp;KRAV</a:t>
            </a:r>
          </a:p>
          <a:p>
            <a:pPr defTabSz="685800"/>
            <a:endParaRPr lang="sv-SE" sz="135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298875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MPMENUOPEN" val="True"/>
</p:tagLst>
</file>

<file path=ppt/theme/theme1.xml><?xml version="1.0" encoding="utf-8"?>
<a:theme xmlns:a="http://schemas.openxmlformats.org/drawingml/2006/main" name="SKL Kommentus Inköpscentralen">
  <a:themeElements>
    <a:clrScheme name="SKL Kommentus Inköpscentral">
      <a:dk1>
        <a:sysClr val="windowText" lastClr="000000"/>
      </a:dk1>
      <a:lt1>
        <a:sysClr val="window" lastClr="FFFFFF"/>
      </a:lt1>
      <a:dk2>
        <a:srgbClr val="143F90"/>
      </a:dk2>
      <a:lt2>
        <a:srgbClr val="EEECE1"/>
      </a:lt2>
      <a:accent1>
        <a:srgbClr val="669AD2"/>
      </a:accent1>
      <a:accent2>
        <a:srgbClr val="143F90"/>
      </a:accent2>
      <a:accent3>
        <a:srgbClr val="6D8D9F"/>
      </a:accent3>
      <a:accent4>
        <a:srgbClr val="D21E1E"/>
      </a:accent4>
      <a:accent5>
        <a:srgbClr val="FFBE0A"/>
      </a:accent5>
      <a:accent6>
        <a:srgbClr val="E6460A"/>
      </a:accent6>
      <a:hlink>
        <a:srgbClr val="0000FF"/>
      </a:hlink>
      <a:folHlink>
        <a:srgbClr val="800080"/>
      </a:folHlink>
    </a:clrScheme>
    <a:fontScheme name="SKL Kommentus Mediatjänster">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rtskott_mall.pptx" id="{5FEAD1C5-42F1-414A-9F6A-8A546ED0F4E7}" vid="{FAB59335-279C-42AD-8838-F735D8537D59}"/>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 kom SKL-familjens erbjudande" id="{17A2D313-C8B5-4BA4-8425-4E23061EA686}" vid="{99FE097A-541B-41B5-B7C1-1B7C19FF65BE}"/>
    </a:ext>
  </a:extLst>
</a:theme>
</file>

<file path=ppt/theme/theme3.xml><?xml version="1.0" encoding="utf-8"?>
<a:theme xmlns:a="http://schemas.openxmlformats.org/drawingml/2006/main" name="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 kom SKL-familjens erbjudande" id="{17A2D313-C8B5-4BA4-8425-4E23061EA686}" vid="{99FE097A-541B-41B5-B7C1-1B7C19FF65BE}"/>
    </a:ext>
  </a:extLst>
</a:theme>
</file>

<file path=ppt/theme/theme4.xml><?xml version="1.0" encoding="utf-8"?>
<a:theme xmlns:a="http://schemas.openxmlformats.org/drawingml/2006/main" name="2_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 kom SKL-familjens erbjudande" id="{17A2D313-C8B5-4BA4-8425-4E23061EA686}" vid="{99FE097A-541B-41B5-B7C1-1B7C19FF65BE}"/>
    </a:ext>
  </a:extLst>
</a:theme>
</file>

<file path=ppt/theme/theme5.xml><?xml version="1.0" encoding="utf-8"?>
<a:theme xmlns:a="http://schemas.openxmlformats.org/drawingml/2006/main" name="3_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 kom SKL-familjens erbjudande" id="{17A2D313-C8B5-4BA4-8425-4E23061EA686}" vid="{99FE097A-541B-41B5-B7C1-1B7C19FF65BE}"/>
    </a:ext>
  </a:extLst>
</a:theme>
</file>

<file path=ppt/theme/theme6.xml><?xml version="1.0" encoding="utf-8"?>
<a:theme xmlns:a="http://schemas.openxmlformats.org/drawingml/2006/main" name="1_SKL Kommentus Inköpscentralen">
  <a:themeElements>
    <a:clrScheme name="SKL Kommentus Inköpscentral">
      <a:dk1>
        <a:sysClr val="windowText" lastClr="000000"/>
      </a:dk1>
      <a:lt1>
        <a:sysClr val="window" lastClr="FFFFFF"/>
      </a:lt1>
      <a:dk2>
        <a:srgbClr val="143F90"/>
      </a:dk2>
      <a:lt2>
        <a:srgbClr val="EEECE1"/>
      </a:lt2>
      <a:accent1>
        <a:srgbClr val="669AD2"/>
      </a:accent1>
      <a:accent2>
        <a:srgbClr val="143F90"/>
      </a:accent2>
      <a:accent3>
        <a:srgbClr val="6D8D9F"/>
      </a:accent3>
      <a:accent4>
        <a:srgbClr val="D21E1E"/>
      </a:accent4>
      <a:accent5>
        <a:srgbClr val="FFBE0A"/>
      </a:accent5>
      <a:accent6>
        <a:srgbClr val="E6460A"/>
      </a:accent6>
      <a:hlink>
        <a:srgbClr val="0000FF"/>
      </a:hlink>
      <a:folHlink>
        <a:srgbClr val="800080"/>
      </a:folHlink>
    </a:clrScheme>
    <a:fontScheme name="SKL Kommentus Mediatjänster">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L Kommentus Inköpscentral.potx" id="{6C8A8FF4-F3A3-496C-865C-1DEA3C229A1F}" vid="{52682ED4-156A-4B9B-A40E-3D115DFB85A3}"/>
    </a:ext>
  </a:extLst>
</a:theme>
</file>

<file path=ppt/theme/theme7.xml><?xml version="1.0" encoding="utf-8"?>
<a:theme xmlns:a="http://schemas.openxmlformats.org/drawingml/2006/main" name="4_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rn kom SKL-familjens erbjudande" id="{17A2D313-C8B5-4BA4-8425-4E23061EA686}" vid="{99FE097A-541B-41B5-B7C1-1B7C19FF65BE}"/>
    </a:ext>
  </a:extLst>
</a:theme>
</file>

<file path=ppt/theme/theme8.xml><?xml version="1.0" encoding="utf-8"?>
<a:theme xmlns:a="http://schemas.openxmlformats.org/drawingml/2006/main" name="Widescreen Inköpscentral">
  <a:themeElements>
    <a:clrScheme name="SKL Kommentus Inköpscentral">
      <a:dk1>
        <a:sysClr val="windowText" lastClr="000000"/>
      </a:dk1>
      <a:lt1>
        <a:sysClr val="window" lastClr="FFFFFF"/>
      </a:lt1>
      <a:dk2>
        <a:srgbClr val="143F90"/>
      </a:dk2>
      <a:lt2>
        <a:srgbClr val="EEECE1"/>
      </a:lt2>
      <a:accent1>
        <a:srgbClr val="669AD2"/>
      </a:accent1>
      <a:accent2>
        <a:srgbClr val="143F90"/>
      </a:accent2>
      <a:accent3>
        <a:srgbClr val="6D8D9F"/>
      </a:accent3>
      <a:accent4>
        <a:srgbClr val="D21E1E"/>
      </a:accent4>
      <a:accent5>
        <a:srgbClr val="FFBE0A"/>
      </a:accent5>
      <a:accent6>
        <a:srgbClr val="E6460A"/>
      </a:accent6>
      <a:hlink>
        <a:srgbClr val="0000FF"/>
      </a:hlink>
      <a:folHlink>
        <a:srgbClr val="800080"/>
      </a:folHlink>
    </a:clrScheme>
    <a:fontScheme name="SKL Kommentus Mediatjänster">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I Widescreen november 2016.pot [Kompatibilitetsläge]" id="{09C6C1D7-974F-49C0-9EC2-07E4E93D2AE3}" vid="{50D34D6C-D191-496A-ADEE-4B7ACB7F26FD}"/>
    </a:ext>
  </a:extLst>
</a:theme>
</file>

<file path=ppt/theme/theme9.xml><?xml version="1.0" encoding="utf-8"?>
<a:theme xmlns:a="http://schemas.openxmlformats.org/drawingml/2006/main" name="Office-tema">
  <a:themeElements>
    <a:clrScheme name="SKL">
      <a:dk1>
        <a:srgbClr val="000000"/>
      </a:dk1>
      <a:lt1>
        <a:srgbClr val="FFFFFF"/>
      </a:lt1>
      <a:dk2>
        <a:srgbClr val="4D4D4D"/>
      </a:dk2>
      <a:lt2>
        <a:srgbClr val="EEECE1"/>
      </a:lt2>
      <a:accent1>
        <a:srgbClr val="006428"/>
      </a:accent1>
      <a:accent2>
        <a:srgbClr val="005A9B"/>
      </a:accent2>
      <a:accent3>
        <a:srgbClr val="B9141E"/>
      </a:accent3>
      <a:accent4>
        <a:srgbClr val="5A5A96"/>
      </a:accent4>
      <a:accent5>
        <a:srgbClr val="8C7D6E"/>
      </a:accent5>
      <a:accent6>
        <a:srgbClr val="E6460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mensam ppt-mall_Ida Kommentus" id="{207AD592-947D-455D-9907-455D15A014BE}" vid="{058DC062-2503-4353-AF01-C25444F0F636}"/>
    </a:ext>
  </a:extLst>
</a:theme>
</file>

<file path=ppt/theme/themeOverride1.xml><?xml version="1.0" encoding="utf-8"?>
<a:themeOverride xmlns:a="http://schemas.openxmlformats.org/drawingml/2006/main">
  <a:clrScheme name="SKL">
    <a:dk1>
      <a:srgbClr val="000000"/>
    </a:dk1>
    <a:lt1>
      <a:srgbClr val="FFFFFF"/>
    </a:lt1>
    <a:dk2>
      <a:srgbClr val="4D4D4D"/>
    </a:dk2>
    <a:lt2>
      <a:srgbClr val="EEECE1"/>
    </a:lt2>
    <a:accent1>
      <a:srgbClr val="006428"/>
    </a:accent1>
    <a:accent2>
      <a:srgbClr val="005A9B"/>
    </a:accent2>
    <a:accent3>
      <a:srgbClr val="B9141E"/>
    </a:accent3>
    <a:accent4>
      <a:srgbClr val="5A5A96"/>
    </a:accent4>
    <a:accent5>
      <a:srgbClr val="8C7D6E"/>
    </a:accent5>
    <a:accent6>
      <a:srgbClr val="E6460A"/>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Startskott_mall</Template>
  <TotalTime>10379</TotalTime>
  <Words>1107</Words>
  <Application>Microsoft Office PowerPoint</Application>
  <PresentationFormat>Bildspel på skärmen (4:3)</PresentationFormat>
  <Paragraphs>365</Paragraphs>
  <Slides>31</Slides>
  <Notes>12</Notes>
  <HiddenSlides>0</HiddenSlides>
  <MMClips>0</MMClips>
  <ScaleCrop>false</ScaleCrop>
  <HeadingPairs>
    <vt:vector size="8" baseType="variant">
      <vt:variant>
        <vt:lpstr>Använt teckensnitt</vt:lpstr>
      </vt:variant>
      <vt:variant>
        <vt:i4>10</vt:i4>
      </vt:variant>
      <vt:variant>
        <vt:lpstr>Tema</vt:lpstr>
      </vt:variant>
      <vt:variant>
        <vt:i4>9</vt:i4>
      </vt:variant>
      <vt:variant>
        <vt:lpstr>Serverprogram för OLE-inbäddning</vt:lpstr>
      </vt:variant>
      <vt:variant>
        <vt:i4>1</vt:i4>
      </vt:variant>
      <vt:variant>
        <vt:lpstr>Bildrubriker</vt:lpstr>
      </vt:variant>
      <vt:variant>
        <vt:i4>31</vt:i4>
      </vt:variant>
    </vt:vector>
  </HeadingPairs>
  <TitlesOfParts>
    <vt:vector size="51" baseType="lpstr">
      <vt:lpstr>Arial</vt:lpstr>
      <vt:lpstr>Calibri</vt:lpstr>
      <vt:lpstr>Corbel</vt:lpstr>
      <vt:lpstr>Georgia</vt:lpstr>
      <vt:lpstr>Noteworthy Light</vt:lpstr>
      <vt:lpstr>Raleway</vt:lpstr>
      <vt:lpstr>Symbol</vt:lpstr>
      <vt:lpstr>Verdana</vt:lpstr>
      <vt:lpstr>Wingdings</vt:lpstr>
      <vt:lpstr>ヒラギノ角ゴ Pro W3</vt:lpstr>
      <vt:lpstr>SKL Kommentus Inköpscentralen</vt:lpstr>
      <vt:lpstr>1_Vit SKL PPT</vt:lpstr>
      <vt:lpstr>Vit SKL PPT</vt:lpstr>
      <vt:lpstr>2_Vit SKL PPT</vt:lpstr>
      <vt:lpstr>3_Vit SKL PPT</vt:lpstr>
      <vt:lpstr>1_SKL Kommentus Inköpscentralen</vt:lpstr>
      <vt:lpstr>4_Vit SKL PPT</vt:lpstr>
      <vt:lpstr>Widescreen Inköpscentral</vt:lpstr>
      <vt:lpstr>Office-tema</vt:lpstr>
      <vt:lpstr>Bitmappsbild</vt:lpstr>
      <vt:lpstr>SKL Kommentus Inköpscentral</vt:lpstr>
      <vt:lpstr>PowerPoint-presentation</vt:lpstr>
      <vt:lpstr>VI HAR INTE RÅD ATT LÅTA BLI VI HAR INTE TID ATT VÄNTA</vt:lpstr>
      <vt:lpstr>Vad är digitalisering?</vt:lpstr>
      <vt:lpstr>PowerPoint-presentation</vt:lpstr>
      <vt:lpstr>TILLSAMMANS skapar vi förändringskraft och  stärker samarbetsförmågan</vt:lpstr>
      <vt:lpstr>Komplex nationell &amp; regional styrning</vt:lpstr>
      <vt:lpstr>PowerPoint-presentation</vt:lpstr>
      <vt:lpstr>PowerPoint-presentation</vt:lpstr>
      <vt:lpstr>PowerPoint-presentation</vt:lpstr>
      <vt:lpstr>Våra kategorier</vt:lpstr>
      <vt:lpstr>Digitalisering – Tvärfunktionellt </vt:lpstr>
      <vt:lpstr>Digitala tjänster</vt:lpstr>
      <vt:lpstr>Vi går från ord till handling! Snabbspår för att tillgängliggöra produkter och tjänster</vt:lpstr>
      <vt:lpstr>E-Arkivslösningar</vt:lpstr>
      <vt:lpstr>E-arkiv - Anskaffningstjänster</vt:lpstr>
      <vt:lpstr>PowerPoint-presentation</vt:lpstr>
      <vt:lpstr>Utskriftstjänster – Mina meddelanden</vt:lpstr>
      <vt:lpstr>Projekt – Säker digital kommunikation</vt:lpstr>
      <vt:lpstr>Boknings- och bidragslösningar 2017</vt:lpstr>
      <vt:lpstr>Kategori Välfärdsteknologi</vt:lpstr>
      <vt:lpstr>Ramavtal inom Kategorin</vt:lpstr>
      <vt:lpstr>Trygghetslarm och larmmottagning  - omfattar 4 anbudsområden</vt:lpstr>
      <vt:lpstr>Anbudsområde 2 omfattar</vt:lpstr>
      <vt:lpstr>Anbudsområde 3 och 4 omfattar</vt:lpstr>
      <vt:lpstr>Utmaningar/hinder</vt:lpstr>
      <vt:lpstr>Trygghetsskapande teknik</vt:lpstr>
      <vt:lpstr>Trygghetsskapande teknik 2018 omfattar</vt:lpstr>
      <vt:lpstr>Omfattning av funktioner</vt:lpstr>
      <vt:lpstr>Sammanfattning</vt:lpstr>
      <vt:lpstr>Tack!</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Ida Engberg</dc:creator>
  <cp:lastModifiedBy>Engberg Ida</cp:lastModifiedBy>
  <cp:revision>188</cp:revision>
  <cp:lastPrinted>2017-12-10T08:39:23Z</cp:lastPrinted>
  <dcterms:created xsi:type="dcterms:W3CDTF">2017-02-07T12:27:16Z</dcterms:created>
  <dcterms:modified xsi:type="dcterms:W3CDTF">2018-09-03T03:01:21Z</dcterms:modified>
</cp:coreProperties>
</file>