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3"/>
  </p:notesMasterIdLst>
  <p:handoutMasterIdLst>
    <p:handoutMasterId r:id="rId24"/>
  </p:handoutMasterIdLst>
  <p:sldIdLst>
    <p:sldId id="422" r:id="rId2"/>
    <p:sldId id="531" r:id="rId3"/>
    <p:sldId id="538" r:id="rId4"/>
    <p:sldId id="536" r:id="rId5"/>
    <p:sldId id="537" r:id="rId6"/>
    <p:sldId id="535" r:id="rId7"/>
    <p:sldId id="559" r:id="rId8"/>
    <p:sldId id="553" r:id="rId9"/>
    <p:sldId id="556" r:id="rId10"/>
    <p:sldId id="534" r:id="rId11"/>
    <p:sldId id="539" r:id="rId12"/>
    <p:sldId id="542" r:id="rId13"/>
    <p:sldId id="547" r:id="rId14"/>
    <p:sldId id="544" r:id="rId15"/>
    <p:sldId id="545" r:id="rId16"/>
    <p:sldId id="548" r:id="rId17"/>
    <p:sldId id="550" r:id="rId18"/>
    <p:sldId id="560" r:id="rId19"/>
    <p:sldId id="552" r:id="rId20"/>
    <p:sldId id="557" r:id="rId21"/>
    <p:sldId id="561" r:id="rId2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595" userDrawn="1">
          <p15:clr>
            <a:srgbClr val="A4A3A4"/>
          </p15:clr>
        </p15:guide>
        <p15:guide id="4" orient="horz" pos="1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arina Giertz" initials="kagi" lastIdx="3" clrIdx="0"/>
  <p:cmAuthor id="1" name="Fredrik Rupertsson" initials="FR" lastIdx="3" clrIdx="1"/>
  <p:cmAuthor id="2" name="Fredrik Rupertsson" initials="FR [20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8ADC0"/>
    <a:srgbClr val="0096AB"/>
    <a:srgbClr val="2D5F92"/>
    <a:srgbClr val="000000"/>
    <a:srgbClr val="0099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3"/>
    <p:restoredTop sz="95179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656" y="72"/>
      </p:cViewPr>
      <p:guideLst>
        <p:guide orient="horz" pos="958"/>
        <p:guide pos="2880"/>
        <p:guide orient="horz" pos="595"/>
        <p:guide orient="horz" pos="11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176"/>
    </p:cViewPr>
  </p:sorterViewPr>
  <p:notesViewPr>
    <p:cSldViewPr snapToGrid="0" snapToObjects="1" showGuides="1">
      <p:cViewPr varScale="1">
        <p:scale>
          <a:sx n="48" d="100"/>
          <a:sy n="48" d="100"/>
        </p:scale>
        <p:origin x="-234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FBCB8-F1B0-47F7-BE03-5DB925E6A2E8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14DF6161-07BE-4DEC-ACA7-B0608294CC55}">
      <dgm:prSet phldrT="[Text]"/>
      <dgm:spPr/>
      <dgm:t>
        <a:bodyPr/>
        <a:lstStyle/>
        <a:p>
          <a:r>
            <a:rPr lang="sv-SE" b="1" dirty="0">
              <a:latin typeface="Calibri" charset="0"/>
              <a:ea typeface="Calibri" charset="0"/>
              <a:cs typeface="Calibri" charset="0"/>
            </a:rPr>
            <a:t> </a:t>
          </a:r>
          <a:endParaRPr lang="sv-SE" dirty="0"/>
        </a:p>
      </dgm:t>
    </dgm:pt>
    <dgm:pt modelId="{6C349F80-A682-45AA-B6DF-50DFED63A3AC}" type="sibTrans" cxnId="{EDC395D8-0347-4EC1-BE60-756BE2EB498A}">
      <dgm:prSet/>
      <dgm:spPr/>
      <dgm:t>
        <a:bodyPr/>
        <a:lstStyle/>
        <a:p>
          <a:endParaRPr lang="sv-SE"/>
        </a:p>
      </dgm:t>
    </dgm:pt>
    <dgm:pt modelId="{101D8791-EA23-4DC3-A89D-675E59728B82}" type="parTrans" cxnId="{EDC395D8-0347-4EC1-BE60-756BE2EB498A}">
      <dgm:prSet/>
      <dgm:spPr/>
      <dgm:t>
        <a:bodyPr/>
        <a:lstStyle/>
        <a:p>
          <a:endParaRPr lang="sv-SE"/>
        </a:p>
      </dgm:t>
    </dgm:pt>
    <dgm:pt modelId="{54C96715-6036-40D4-9ECE-E85A2AF53CDE}">
      <dgm:prSet phldrT="[Text]"/>
      <dgm:spPr/>
      <dgm:t>
        <a:bodyPr/>
        <a:lstStyle/>
        <a:p>
          <a:r>
            <a:rPr lang="sv-SE" baseline="0" dirty="0"/>
            <a:t> </a:t>
          </a:r>
          <a:endParaRPr lang="sv-SE" dirty="0"/>
        </a:p>
      </dgm:t>
    </dgm:pt>
    <dgm:pt modelId="{EBAE9AE6-2D73-4AED-8A0D-8BB000D2D623}" type="parTrans" cxnId="{3BB17D8E-F9C6-4487-953B-0353724C052C}">
      <dgm:prSet/>
      <dgm:spPr/>
      <dgm:t>
        <a:bodyPr/>
        <a:lstStyle/>
        <a:p>
          <a:endParaRPr lang="sv-SE"/>
        </a:p>
      </dgm:t>
    </dgm:pt>
    <dgm:pt modelId="{31007E4F-32E2-4DF4-92B6-F7458ECE416C}" type="sibTrans" cxnId="{3BB17D8E-F9C6-4487-953B-0353724C052C}">
      <dgm:prSet/>
      <dgm:spPr/>
      <dgm:t>
        <a:bodyPr/>
        <a:lstStyle/>
        <a:p>
          <a:endParaRPr lang="sv-SE"/>
        </a:p>
      </dgm:t>
    </dgm:pt>
    <dgm:pt modelId="{391FE108-B70F-4273-9AD1-00AA4E804972}">
      <dgm:prSet phldrT="[Text]"/>
      <dgm:spPr/>
      <dgm:t>
        <a:bodyPr/>
        <a:lstStyle/>
        <a:p>
          <a:r>
            <a:rPr lang="sv-SE" dirty="0"/>
            <a:t> </a:t>
          </a:r>
        </a:p>
      </dgm:t>
    </dgm:pt>
    <dgm:pt modelId="{B22943D7-1FCB-4167-B21F-FE856FDDBC82}" type="sibTrans" cxnId="{D21B916F-47C3-4B9F-826F-8E4E2AD138C8}">
      <dgm:prSet/>
      <dgm:spPr/>
      <dgm:t>
        <a:bodyPr/>
        <a:lstStyle/>
        <a:p>
          <a:endParaRPr lang="sv-SE"/>
        </a:p>
      </dgm:t>
    </dgm:pt>
    <dgm:pt modelId="{39CDECDE-AB9F-41B0-A657-DAE6745766B2}" type="parTrans" cxnId="{D21B916F-47C3-4B9F-826F-8E4E2AD138C8}">
      <dgm:prSet/>
      <dgm:spPr/>
      <dgm:t>
        <a:bodyPr/>
        <a:lstStyle/>
        <a:p>
          <a:endParaRPr lang="sv-SE"/>
        </a:p>
      </dgm:t>
    </dgm:pt>
    <dgm:pt modelId="{7EFC381F-F3C0-46D7-817D-861E927A853F}" type="pres">
      <dgm:prSet presAssocID="{9F2FBCB8-F1B0-47F7-BE03-5DB925E6A2E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E1BCEFC2-7402-4D9A-A785-4D242F122F86}" type="pres">
      <dgm:prSet presAssocID="{14DF6161-07BE-4DEC-ACA7-B0608294CC55}" presName="Accent1" presStyleCnt="0"/>
      <dgm:spPr/>
    </dgm:pt>
    <dgm:pt modelId="{9D7FA58E-7FA0-4361-A4CC-C0EA90027EFA}" type="pres">
      <dgm:prSet presAssocID="{14DF6161-07BE-4DEC-ACA7-B0608294CC55}" presName="Accent" presStyleLbl="node1" presStyleIdx="0" presStyleCnt="3" custAng="16200000" custLinFactNeighborX="-75240" custLinFactNeighborY="70796"/>
      <dgm:spPr>
        <a:solidFill>
          <a:schemeClr val="bg1"/>
        </a:solidFill>
        <a:ln>
          <a:noFill/>
        </a:ln>
      </dgm:spPr>
    </dgm:pt>
    <dgm:pt modelId="{4DABC788-66A3-4FBA-8410-4BE7419DB390}" type="pres">
      <dgm:prSet presAssocID="{14DF6161-07BE-4DEC-ACA7-B0608294CC55}" presName="Parent1" presStyleLbl="revTx" presStyleIdx="0" presStyleCnt="3" custLinFactX="-42187" custLinFactY="100000" custLinFactNeighborX="-100000" custLinFactNeighborY="1447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F6AE437-C742-43D8-B389-9F98DBCEB9D1}" type="pres">
      <dgm:prSet presAssocID="{54C96715-6036-40D4-9ECE-E85A2AF53CDE}" presName="Accent2" presStyleCnt="0"/>
      <dgm:spPr/>
    </dgm:pt>
    <dgm:pt modelId="{0FFA7ED1-4F3A-490B-A786-57AD0A4BC8C2}" type="pres">
      <dgm:prSet presAssocID="{54C96715-6036-40D4-9ECE-E85A2AF53CDE}" presName="Accent" presStyleLbl="node1" presStyleIdx="1" presStyleCnt="3" custAng="16200000" custLinFactNeighborX="2947" custLinFactNeighborY="43319"/>
      <dgm:spPr>
        <a:solidFill>
          <a:schemeClr val="bg1"/>
        </a:solidFill>
        <a:ln>
          <a:noFill/>
        </a:ln>
      </dgm:spPr>
    </dgm:pt>
    <dgm:pt modelId="{5D119606-B4AC-4089-A352-41F5AFE477CF}" type="pres">
      <dgm:prSet presAssocID="{54C96715-6036-40D4-9ECE-E85A2AF53CDE}" presName="Parent2" presStyleLbl="revTx" presStyleIdx="1" presStyleCnt="3" custLinFactY="76870" custLinFactNeighborX="450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43C88DC-1A79-4A30-8C04-E37BDBDAEB06}" type="pres">
      <dgm:prSet presAssocID="{391FE108-B70F-4273-9AD1-00AA4E804972}" presName="Accent3" presStyleCnt="0"/>
      <dgm:spPr/>
    </dgm:pt>
    <dgm:pt modelId="{6E51D1F0-25A9-46A5-A137-D66F392E0C04}" type="pres">
      <dgm:prSet presAssocID="{391FE108-B70F-4273-9AD1-00AA4E804972}" presName="Accent" presStyleLbl="node1" presStyleIdx="2" presStyleCnt="3" custAng="16200000" custLinFactNeighborX="33535" custLinFactNeighborY="-51905"/>
      <dgm:spPr>
        <a:solidFill>
          <a:schemeClr val="bg1"/>
        </a:solidFill>
        <a:ln>
          <a:noFill/>
        </a:ln>
      </dgm:spPr>
    </dgm:pt>
    <dgm:pt modelId="{9BEE341B-E06F-498E-B16C-40E4F14CACD0}" type="pres">
      <dgm:prSet presAssocID="{391FE108-B70F-4273-9AD1-00AA4E804972}" presName="Parent3" presStyleLbl="revTx" presStyleIdx="2" presStyleCnt="3" custLinFactY="-72185" custLinFactNeighborX="534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F1715ED-32DC-4508-A41D-25366A1760D1}" type="presOf" srcId="{9F2FBCB8-F1B0-47F7-BE03-5DB925E6A2E8}" destId="{7EFC381F-F3C0-46D7-817D-861E927A853F}" srcOrd="0" destOrd="0" presId="urn:microsoft.com/office/officeart/2009/layout/CircleArrowProcess"/>
    <dgm:cxn modelId="{EDC395D8-0347-4EC1-BE60-756BE2EB498A}" srcId="{9F2FBCB8-F1B0-47F7-BE03-5DB925E6A2E8}" destId="{14DF6161-07BE-4DEC-ACA7-B0608294CC55}" srcOrd="0" destOrd="0" parTransId="{101D8791-EA23-4DC3-A89D-675E59728B82}" sibTransId="{6C349F80-A682-45AA-B6DF-50DFED63A3AC}"/>
    <dgm:cxn modelId="{F808EB1A-17AF-4BB2-BEC3-067CC7D61EFE}" type="presOf" srcId="{14DF6161-07BE-4DEC-ACA7-B0608294CC55}" destId="{4DABC788-66A3-4FBA-8410-4BE7419DB390}" srcOrd="0" destOrd="0" presId="urn:microsoft.com/office/officeart/2009/layout/CircleArrowProcess"/>
    <dgm:cxn modelId="{D21B916F-47C3-4B9F-826F-8E4E2AD138C8}" srcId="{9F2FBCB8-F1B0-47F7-BE03-5DB925E6A2E8}" destId="{391FE108-B70F-4273-9AD1-00AA4E804972}" srcOrd="2" destOrd="0" parTransId="{39CDECDE-AB9F-41B0-A657-DAE6745766B2}" sibTransId="{B22943D7-1FCB-4167-B21F-FE856FDDBC82}"/>
    <dgm:cxn modelId="{B08BE835-65BB-41B6-ADAE-D5E81B1ED052}" type="presOf" srcId="{391FE108-B70F-4273-9AD1-00AA4E804972}" destId="{9BEE341B-E06F-498E-B16C-40E4F14CACD0}" srcOrd="0" destOrd="0" presId="urn:microsoft.com/office/officeart/2009/layout/CircleArrowProcess"/>
    <dgm:cxn modelId="{A4900D73-F3DF-4309-9E36-5C756659635A}" type="presOf" srcId="{54C96715-6036-40D4-9ECE-E85A2AF53CDE}" destId="{5D119606-B4AC-4089-A352-41F5AFE477CF}" srcOrd="0" destOrd="0" presId="urn:microsoft.com/office/officeart/2009/layout/CircleArrowProcess"/>
    <dgm:cxn modelId="{3BB17D8E-F9C6-4487-953B-0353724C052C}" srcId="{9F2FBCB8-F1B0-47F7-BE03-5DB925E6A2E8}" destId="{54C96715-6036-40D4-9ECE-E85A2AF53CDE}" srcOrd="1" destOrd="0" parTransId="{EBAE9AE6-2D73-4AED-8A0D-8BB000D2D623}" sibTransId="{31007E4F-32E2-4DF4-92B6-F7458ECE416C}"/>
    <dgm:cxn modelId="{08B8F46B-30F6-423D-84C3-C61117259048}" type="presParOf" srcId="{7EFC381F-F3C0-46D7-817D-861E927A853F}" destId="{E1BCEFC2-7402-4D9A-A785-4D242F122F86}" srcOrd="0" destOrd="0" presId="urn:microsoft.com/office/officeart/2009/layout/CircleArrowProcess"/>
    <dgm:cxn modelId="{D079EC18-C153-46B7-B0FB-691AA4E0F8DE}" type="presParOf" srcId="{E1BCEFC2-7402-4D9A-A785-4D242F122F86}" destId="{9D7FA58E-7FA0-4361-A4CC-C0EA90027EFA}" srcOrd="0" destOrd="0" presId="urn:microsoft.com/office/officeart/2009/layout/CircleArrowProcess"/>
    <dgm:cxn modelId="{1D1E97A7-6A20-4128-AC2A-5D0921606900}" type="presParOf" srcId="{7EFC381F-F3C0-46D7-817D-861E927A853F}" destId="{4DABC788-66A3-4FBA-8410-4BE7419DB390}" srcOrd="1" destOrd="0" presId="urn:microsoft.com/office/officeart/2009/layout/CircleArrowProcess"/>
    <dgm:cxn modelId="{49B0AB53-002E-4497-9C95-9A30D5B76521}" type="presParOf" srcId="{7EFC381F-F3C0-46D7-817D-861E927A853F}" destId="{BF6AE437-C742-43D8-B389-9F98DBCEB9D1}" srcOrd="2" destOrd="0" presId="urn:microsoft.com/office/officeart/2009/layout/CircleArrowProcess"/>
    <dgm:cxn modelId="{BF90CED3-C702-4CFF-A94C-4D202C1EF933}" type="presParOf" srcId="{BF6AE437-C742-43D8-B389-9F98DBCEB9D1}" destId="{0FFA7ED1-4F3A-490B-A786-57AD0A4BC8C2}" srcOrd="0" destOrd="0" presId="urn:microsoft.com/office/officeart/2009/layout/CircleArrowProcess"/>
    <dgm:cxn modelId="{CA83135F-0E23-4382-A9EE-4E137E21257C}" type="presParOf" srcId="{7EFC381F-F3C0-46D7-817D-861E927A853F}" destId="{5D119606-B4AC-4089-A352-41F5AFE477CF}" srcOrd="3" destOrd="0" presId="urn:microsoft.com/office/officeart/2009/layout/CircleArrowProcess"/>
    <dgm:cxn modelId="{C0AFD3CC-E8A4-430C-BAEE-D3CCED6B9D78}" type="presParOf" srcId="{7EFC381F-F3C0-46D7-817D-861E927A853F}" destId="{843C88DC-1A79-4A30-8C04-E37BDBDAEB06}" srcOrd="4" destOrd="0" presId="urn:microsoft.com/office/officeart/2009/layout/CircleArrowProcess"/>
    <dgm:cxn modelId="{840AD14F-8C9B-4F0D-B2F5-9F8778732669}" type="presParOf" srcId="{843C88DC-1A79-4A30-8C04-E37BDBDAEB06}" destId="{6E51D1F0-25A9-46A5-A137-D66F392E0C04}" srcOrd="0" destOrd="0" presId="urn:microsoft.com/office/officeart/2009/layout/CircleArrowProcess"/>
    <dgm:cxn modelId="{F5108875-ED5E-4BCA-BEEF-C1F65FB305F6}" type="presParOf" srcId="{7EFC381F-F3C0-46D7-817D-861E927A853F}" destId="{9BEE341B-E06F-498E-B16C-40E4F14CACD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A58E-7FA0-4361-A4CC-C0EA90027EFA}">
      <dsp:nvSpPr>
        <dsp:cNvPr id="0" name=""/>
        <dsp:cNvSpPr/>
      </dsp:nvSpPr>
      <dsp:spPr>
        <a:xfrm rot="16200000">
          <a:off x="574452" y="1566732"/>
          <a:ext cx="2212687" cy="221302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BC788-66A3-4FBA-8410-4BE7419DB390}">
      <dsp:nvSpPr>
        <dsp:cNvPr id="0" name=""/>
        <dsp:cNvSpPr/>
      </dsp:nvSpPr>
      <dsp:spPr>
        <a:xfrm>
          <a:off x="980098" y="2303175"/>
          <a:ext cx="1229547" cy="61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800" b="1" kern="1200" dirty="0">
              <a:latin typeface="Calibri" charset="0"/>
              <a:ea typeface="Calibri" charset="0"/>
              <a:cs typeface="Calibri" charset="0"/>
            </a:rPr>
            <a:t> </a:t>
          </a:r>
          <a:endParaRPr lang="sv-SE" sz="3800" kern="1200" dirty="0"/>
        </a:p>
      </dsp:txBody>
      <dsp:txXfrm>
        <a:off x="980098" y="2303175"/>
        <a:ext cx="1229547" cy="614626"/>
      </dsp:txXfrm>
    </dsp:sp>
    <dsp:sp modelId="{0FFA7ED1-4F3A-490B-A786-57AD0A4BC8C2}">
      <dsp:nvSpPr>
        <dsp:cNvPr id="0" name=""/>
        <dsp:cNvSpPr/>
      </dsp:nvSpPr>
      <dsp:spPr>
        <a:xfrm rot="16200000">
          <a:off x="1689920" y="2230206"/>
          <a:ext cx="2212687" cy="22130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19606-B4AC-4089-A352-41F5AFE477CF}">
      <dsp:nvSpPr>
        <dsp:cNvPr id="0" name=""/>
        <dsp:cNvSpPr/>
      </dsp:nvSpPr>
      <dsp:spPr>
        <a:xfrm>
          <a:off x="2171661" y="3164961"/>
          <a:ext cx="1229547" cy="61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800" kern="1200" baseline="0" dirty="0"/>
            <a:t> </a:t>
          </a:r>
          <a:endParaRPr lang="sv-SE" sz="3800" kern="1200" dirty="0"/>
        </a:p>
      </dsp:txBody>
      <dsp:txXfrm>
        <a:off x="2171661" y="3164961"/>
        <a:ext cx="1229547" cy="614626"/>
      </dsp:txXfrm>
    </dsp:sp>
    <dsp:sp modelId="{6E51D1F0-25A9-46A5-A137-D66F392E0C04}">
      <dsp:nvSpPr>
        <dsp:cNvPr id="0" name=""/>
        <dsp:cNvSpPr/>
      </dsp:nvSpPr>
      <dsp:spPr>
        <a:xfrm rot="16200000">
          <a:off x="3034278" y="1708124"/>
          <a:ext cx="1901041" cy="19018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E341B-E06F-498E-B16C-40E4F14CACD0}">
      <dsp:nvSpPr>
        <dsp:cNvPr id="0" name=""/>
        <dsp:cNvSpPr/>
      </dsp:nvSpPr>
      <dsp:spPr>
        <a:xfrm>
          <a:off x="3387842" y="2300316"/>
          <a:ext cx="1229547" cy="61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800" kern="1200" dirty="0"/>
            <a:t> </a:t>
          </a:r>
        </a:p>
      </dsp:txBody>
      <dsp:txXfrm>
        <a:off x="3387842" y="2300316"/>
        <a:ext cx="1229547" cy="61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192563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35810A92-C9C1-E348-8918-BD1004370342}" type="slidenum">
              <a:rPr lang="sv-SE" sz="1000" smtClean="0">
                <a:latin typeface="Century Gothic" panose="020B0502020202020204" pitchFamily="34" charset="0"/>
              </a:rPr>
              <a:pPr algn="ctr"/>
              <a:t>‹#›</a:t>
            </a:fld>
            <a:endParaRPr lang="sv-SE" sz="1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65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71D4F-35BD-394B-8DD6-8608C0311C37}" type="datetime1">
              <a:rPr lang="sv-SE" smtClean="0"/>
              <a:t>2018-08-31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0CDC2-2C7E-3046-BEB6-994A56920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334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5CAE0-5715-437C-8D02-25436C0DEF02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790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5CAE0-5715-437C-8D02-25436C0DEF02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718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24814-61D4-8B46-9893-CD5455BC7A1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56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5CAE0-5715-437C-8D02-25436C0DEF02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27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24814-61D4-8B46-9893-CD5455BC7A1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412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5CAE0-5715-437C-8D02-25436C0DEF02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049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6737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384512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756112"/>
            <a:ext cx="7772400" cy="41148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826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33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2853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1.png" descr="Silf Competence f„r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562" y="6165850"/>
            <a:ext cx="784226" cy="37306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85800" y="522287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spcBef>
                <a:spcPts val="70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spcBef>
                <a:spcPts val="70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99260" indent="-365760">
              <a:spcBef>
                <a:spcPts val="70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indent="-365760">
              <a:spcBef>
                <a:spcPts val="70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4044451" y="6333851"/>
            <a:ext cx="10550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altLang="sv-SE" sz="1000">
                <a:latin typeface="Century Gothic" pitchFamily="34" charset="0"/>
                <a:sym typeface="Symbol" pitchFamily="18" charset="2"/>
              </a:rPr>
              <a:t></a:t>
            </a:r>
            <a:r>
              <a:rPr lang="sv-SE" altLang="sv-SE" sz="700">
                <a:latin typeface="Century Gothic" pitchFamily="34" charset="0"/>
                <a:sym typeface="Symbol" pitchFamily="18" charset="2"/>
              </a:rPr>
              <a:t> </a:t>
            </a:r>
            <a:r>
              <a:rPr lang="sv-SE" altLang="sv-SE" sz="700" err="1">
                <a:latin typeface="Century Gothic" pitchFamily="34" charset="0"/>
                <a:sym typeface="Symbol" pitchFamily="18" charset="2"/>
              </a:rPr>
              <a:t>Silf</a:t>
            </a:r>
            <a:r>
              <a:rPr lang="sv-SE" altLang="sv-SE" sz="700">
                <a:latin typeface="Century Gothic" pitchFamily="34" charset="0"/>
                <a:sym typeface="Symbol" pitchFamily="18" charset="2"/>
              </a:rPr>
              <a:t> </a:t>
            </a:r>
            <a:r>
              <a:rPr lang="sv-SE" altLang="sv-SE" sz="700" err="1">
                <a:latin typeface="Century Gothic" pitchFamily="34" charset="0"/>
                <a:sym typeface="Symbol" pitchFamily="18" charset="2"/>
              </a:rPr>
              <a:t>Competence</a:t>
            </a:r>
            <a:endParaRPr lang="sv-SE" altLang="sv-SE" sz="900">
              <a:latin typeface="Century Gothic" pitchFamily="34" charset="0"/>
            </a:endParaRPr>
          </a:p>
        </p:txBody>
      </p:sp>
      <p:sp>
        <p:nvSpPr>
          <p:cNvPr id="8" name="textruta 7"/>
          <p:cNvSpPr txBox="1"/>
          <p:nvPr userDrawn="1"/>
        </p:nvSpPr>
        <p:spPr>
          <a:xfrm>
            <a:off x="7957129" y="6382330"/>
            <a:ext cx="6047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454F4CF-DEFC-A143-9D0F-901D793C4E91}" type="slidenum">
              <a:rPr lang="sv-SE" sz="700" smtClean="0"/>
              <a:pPr algn="r"/>
              <a:t>‹#›</a:t>
            </a:fld>
            <a:endParaRPr lang="sv-SE" sz="800"/>
          </a:p>
        </p:txBody>
      </p:sp>
    </p:spTree>
    <p:extLst>
      <p:ext uri="{BB962C8B-B14F-4D97-AF65-F5344CB8AC3E}">
        <p14:creationId xmlns:p14="http://schemas.microsoft.com/office/powerpoint/2010/main" val="361009977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33689" y="6356351"/>
            <a:ext cx="1131887" cy="3661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924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3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flipV="1">
            <a:off x="693738" y="3851275"/>
            <a:ext cx="7737475" cy="36513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93B7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56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bakgrundsrubriken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044451" y="6333851"/>
            <a:ext cx="10550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altLang="sv-SE" sz="1000">
                <a:latin typeface="Century Gothic" pitchFamily="34" charset="0"/>
                <a:sym typeface="Symbol" pitchFamily="18" charset="2"/>
              </a:rPr>
              <a:t></a:t>
            </a:r>
            <a:r>
              <a:rPr lang="sv-SE" altLang="sv-SE" sz="700">
                <a:latin typeface="Century Gothic" pitchFamily="34" charset="0"/>
                <a:sym typeface="Symbol" pitchFamily="18" charset="2"/>
              </a:rPr>
              <a:t> </a:t>
            </a:r>
            <a:r>
              <a:rPr lang="sv-SE" altLang="sv-SE" sz="700" err="1">
                <a:latin typeface="Century Gothic" pitchFamily="34" charset="0"/>
                <a:sym typeface="Symbol" pitchFamily="18" charset="2"/>
              </a:rPr>
              <a:t>Silf</a:t>
            </a:r>
            <a:r>
              <a:rPr lang="sv-SE" altLang="sv-SE" sz="700">
                <a:latin typeface="Century Gothic" pitchFamily="34" charset="0"/>
                <a:sym typeface="Symbol" pitchFamily="18" charset="2"/>
              </a:rPr>
              <a:t> </a:t>
            </a:r>
            <a:r>
              <a:rPr lang="sv-SE" altLang="sv-SE" sz="700" err="1">
                <a:latin typeface="Century Gothic" pitchFamily="34" charset="0"/>
                <a:sym typeface="Symbol" pitchFamily="18" charset="2"/>
              </a:rPr>
              <a:t>Competence</a:t>
            </a:r>
            <a:endParaRPr lang="sv-SE" altLang="sv-SE" sz="900">
              <a:latin typeface="Century Gothic" pitchFamily="34" charset="0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957129" y="6382330"/>
            <a:ext cx="6047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454F4CF-DEFC-A143-9D0F-901D793C4E91}" type="slidenum">
              <a:rPr lang="sv-SE" sz="700" smtClean="0"/>
              <a:pPr algn="r"/>
              <a:t>‹#›</a:t>
            </a:fld>
            <a:endParaRPr lang="sv-SE" sz="800"/>
          </a:p>
        </p:txBody>
      </p:sp>
      <p:pic>
        <p:nvPicPr>
          <p:cNvPr id="7" name="image1.png" descr="Silf Competence f„rg">
            <a:extLst>
              <a:ext uri="{FF2B5EF4-FFF2-40B4-BE49-F238E27FC236}">
                <a16:creationId xmlns="" xmlns:a16="http://schemas.microsoft.com/office/drawing/2014/main" id="{3A9F762C-C474-7B48-A2CF-145A99749CC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/>
          </a:blip>
          <a:stretch>
            <a:fillRect/>
          </a:stretch>
        </p:blipFill>
        <p:spPr>
          <a:xfrm>
            <a:off x="563562" y="6165850"/>
            <a:ext cx="784226" cy="373064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78" r:id="rId4"/>
    <p:sldLayoutId id="2147483679" r:id="rId5"/>
    <p:sldLayoutId id="2147483680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svg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Relationship Id="rId1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nta@silf.s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436687" y="1801952"/>
            <a:ext cx="6269038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 defTabSz="762000">
              <a:lnSpc>
                <a:spcPct val="90000"/>
              </a:lnSpc>
              <a:defRPr sz="1800"/>
            </a:pPr>
            <a:r>
              <a:rPr lang="sv-SE" sz="3600" b="1" i="0" dirty="0">
                <a:solidFill>
                  <a:srgbClr val="003399"/>
                </a:solidFill>
              </a:rPr>
              <a:t>Inköp utanför boxen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469332" y="2654574"/>
            <a:ext cx="8467594" cy="22977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spcBef>
                <a:spcPts val="1272"/>
              </a:spcBef>
              <a:buClr>
                <a:srgbClr val="003399"/>
              </a:buClr>
              <a:buFontTx/>
              <a:buNone/>
            </a:pPr>
            <a:r>
              <a:rPr lang="sv-SE" sz="2800" b="1" kern="0" dirty="0">
                <a:solidFill>
                  <a:schemeClr val="accent4">
                    <a:lumMod val="75000"/>
                  </a:schemeClr>
                </a:solidFill>
              </a:rPr>
              <a:t>Med en alltmer digitaliserad inköpsprocess kommer nya utmaningar. Vilka är dessa och hur ser inköp ut i framtiden?</a:t>
            </a:r>
          </a:p>
        </p:txBody>
      </p:sp>
    </p:spTree>
    <p:extLst>
      <p:ext uri="{BB962C8B-B14F-4D97-AF65-F5344CB8AC3E}">
        <p14:creationId xmlns:p14="http://schemas.microsoft.com/office/powerpoint/2010/main" val="3676312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="" xmlns:a16="http://schemas.microsoft.com/office/drawing/2014/main" id="{6D92CD02-6FE8-8346-8947-3EA6EE21579B}"/>
              </a:ext>
            </a:extLst>
          </p:cNvPr>
          <p:cNvGrpSpPr/>
          <p:nvPr/>
        </p:nvGrpSpPr>
        <p:grpSpPr>
          <a:xfrm>
            <a:off x="1721151" y="108105"/>
            <a:ext cx="6506027" cy="5084096"/>
            <a:chOff x="4793653" y="1912077"/>
            <a:chExt cx="4156377" cy="3287308"/>
          </a:xfrm>
        </p:grpSpPr>
        <p:grpSp>
          <p:nvGrpSpPr>
            <p:cNvPr id="5" name="Grupp 4">
              <a:extLst>
                <a:ext uri="{FF2B5EF4-FFF2-40B4-BE49-F238E27FC236}">
                  <a16:creationId xmlns="" xmlns:a16="http://schemas.microsoft.com/office/drawing/2014/main" id="{F5714249-C3F5-D844-B8F2-D0F3B357D5B3}"/>
                </a:ext>
              </a:extLst>
            </p:cNvPr>
            <p:cNvGrpSpPr/>
            <p:nvPr/>
          </p:nvGrpSpPr>
          <p:grpSpPr>
            <a:xfrm>
              <a:off x="4793653" y="2388604"/>
              <a:ext cx="4103831" cy="2810781"/>
              <a:chOff x="4725844" y="351270"/>
              <a:chExt cx="4103831" cy="2810781"/>
            </a:xfrm>
          </p:grpSpPr>
          <p:sp>
            <p:nvSpPr>
              <p:cNvPr id="7" name="Rektangel 6">
                <a:extLst>
                  <a:ext uri="{FF2B5EF4-FFF2-40B4-BE49-F238E27FC236}">
                    <a16:creationId xmlns="" xmlns:a16="http://schemas.microsoft.com/office/drawing/2014/main" id="{85DBDD8C-511C-F343-9F10-F8C0F67CBFB9}"/>
                  </a:ext>
                </a:extLst>
              </p:cNvPr>
              <p:cNvSpPr/>
              <p:nvPr/>
            </p:nvSpPr>
            <p:spPr bwMode="auto">
              <a:xfrm>
                <a:off x="5019675" y="581025"/>
                <a:ext cx="1809750" cy="11715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Rektangel 7">
                <a:extLst>
                  <a:ext uri="{FF2B5EF4-FFF2-40B4-BE49-F238E27FC236}">
                    <a16:creationId xmlns="" xmlns:a16="http://schemas.microsoft.com/office/drawing/2014/main" id="{BC83EF91-A24F-3F4F-8BF0-7336100F88A9}"/>
                  </a:ext>
                </a:extLst>
              </p:cNvPr>
              <p:cNvSpPr/>
              <p:nvPr/>
            </p:nvSpPr>
            <p:spPr bwMode="auto">
              <a:xfrm>
                <a:off x="6829425" y="581025"/>
                <a:ext cx="1809750" cy="11715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="" xmlns:a16="http://schemas.microsoft.com/office/drawing/2014/main" id="{D950B9B2-7D7C-0740-9EFD-CFCA80594280}"/>
                  </a:ext>
                </a:extLst>
              </p:cNvPr>
              <p:cNvSpPr/>
              <p:nvPr/>
            </p:nvSpPr>
            <p:spPr bwMode="auto">
              <a:xfrm>
                <a:off x="5019675" y="1752600"/>
                <a:ext cx="1809750" cy="11715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D6EEA523-BE81-5149-AC00-E8976AA4CF8C}"/>
                  </a:ext>
                </a:extLst>
              </p:cNvPr>
              <p:cNvSpPr/>
              <p:nvPr/>
            </p:nvSpPr>
            <p:spPr bwMode="auto">
              <a:xfrm>
                <a:off x="6829425" y="1752600"/>
                <a:ext cx="1809750" cy="11715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" name="Rak pil 10">
                <a:extLst>
                  <a:ext uri="{FF2B5EF4-FFF2-40B4-BE49-F238E27FC236}">
                    <a16:creationId xmlns="" xmlns:a16="http://schemas.microsoft.com/office/drawing/2014/main" id="{24E21361-25D6-514E-80A7-6B4BAAA32842}"/>
                  </a:ext>
                </a:extLst>
              </p:cNvPr>
              <p:cNvCxnSpPr/>
              <p:nvPr/>
            </p:nvCxnSpPr>
            <p:spPr bwMode="auto">
              <a:xfrm flipV="1">
                <a:off x="5019675" y="351271"/>
                <a:ext cx="0" cy="257290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Rak pil 11">
                <a:extLst>
                  <a:ext uri="{FF2B5EF4-FFF2-40B4-BE49-F238E27FC236}">
                    <a16:creationId xmlns="" xmlns:a16="http://schemas.microsoft.com/office/drawing/2014/main" id="{B0AAB843-7EA8-DD4E-A874-3E035F7F675E}"/>
                  </a:ext>
                </a:extLst>
              </p:cNvPr>
              <p:cNvCxnSpPr/>
              <p:nvPr/>
            </p:nvCxnSpPr>
            <p:spPr bwMode="auto">
              <a:xfrm>
                <a:off x="5019675" y="2924175"/>
                <a:ext cx="38100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textruta 16">
                <a:extLst>
                  <a:ext uri="{FF2B5EF4-FFF2-40B4-BE49-F238E27FC236}">
                    <a16:creationId xmlns="" xmlns:a16="http://schemas.microsoft.com/office/drawing/2014/main" id="{2AFD91D0-3798-4F4F-B616-23A01F0278D2}"/>
                  </a:ext>
                </a:extLst>
              </p:cNvPr>
              <p:cNvSpPr txBox="1"/>
              <p:nvPr/>
            </p:nvSpPr>
            <p:spPr>
              <a:xfrm>
                <a:off x="5347426" y="2943147"/>
                <a:ext cx="2963998" cy="218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600" b="1" dirty="0">
                    <a:latin typeface="+mn-lt"/>
                  </a:rPr>
                  <a:t>Stötta myndighetens digitaliseringsresa</a:t>
                </a:r>
                <a:endParaRPr lang="sv-SE" b="1" dirty="0">
                  <a:latin typeface="+mn-lt"/>
                </a:endParaRPr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="" xmlns:a16="http://schemas.microsoft.com/office/drawing/2014/main" id="{5D90FEF7-D21A-2F46-9FE7-8A6A21EC3E04}"/>
                  </a:ext>
                </a:extLst>
              </p:cNvPr>
              <p:cNvSpPr txBox="1"/>
              <p:nvPr/>
            </p:nvSpPr>
            <p:spPr>
              <a:xfrm rot="16200000">
                <a:off x="3553397" y="1523717"/>
                <a:ext cx="2580842" cy="235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b="1" dirty="0">
                    <a:latin typeface="+mn-lt"/>
                  </a:rPr>
                  <a:t>Digitalisering av inköpsprocessen</a:t>
                </a:r>
              </a:p>
            </p:txBody>
          </p:sp>
        </p:grpSp>
        <p:sp>
          <p:nvSpPr>
            <p:cNvPr id="6" name="textruta 5">
              <a:extLst>
                <a:ext uri="{FF2B5EF4-FFF2-40B4-BE49-F238E27FC236}">
                  <a16:creationId xmlns="" xmlns:a16="http://schemas.microsoft.com/office/drawing/2014/main" id="{0139DD0A-6DCE-4C40-A42C-8CAE7FFA15C2}"/>
                </a:ext>
              </a:extLst>
            </p:cNvPr>
            <p:cNvSpPr txBox="1"/>
            <p:nvPr/>
          </p:nvSpPr>
          <p:spPr>
            <a:xfrm>
              <a:off x="4884984" y="1912077"/>
              <a:ext cx="4065046" cy="35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sv-SE"/>
              </a:defPPr>
              <a:lvl1pPr algn="ctr" eaLnBrk="0" hangingPunct="0">
                <a:defRPr sz="3600" b="1">
                  <a:solidFill>
                    <a:schemeClr val="tx2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sv-SE" dirty="0"/>
                <a:t>Kravställare vs utförare</a:t>
              </a:r>
            </a:p>
          </p:txBody>
        </p:sp>
      </p:grpSp>
      <p:cxnSp>
        <p:nvCxnSpPr>
          <p:cNvPr id="20" name="Rak pil 19"/>
          <p:cNvCxnSpPr/>
          <p:nvPr/>
        </p:nvCxnSpPr>
        <p:spPr bwMode="auto">
          <a:xfrm flipV="1">
            <a:off x="2181088" y="1202910"/>
            <a:ext cx="5665646" cy="3621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ruta 20"/>
          <p:cNvSpPr txBox="1"/>
          <p:nvPr/>
        </p:nvSpPr>
        <p:spPr>
          <a:xfrm>
            <a:off x="3168203" y="1931828"/>
            <a:ext cx="199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Ambition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6024889" y="3364339"/>
            <a:ext cx="107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Behov</a:t>
            </a:r>
          </a:p>
        </p:txBody>
      </p:sp>
      <p:cxnSp>
        <p:nvCxnSpPr>
          <p:cNvPr id="39" name="Rak pil 38"/>
          <p:cNvCxnSpPr/>
          <p:nvPr/>
        </p:nvCxnSpPr>
        <p:spPr bwMode="auto">
          <a:xfrm>
            <a:off x="2694120" y="3364339"/>
            <a:ext cx="1471485" cy="1259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Rak pil 39"/>
          <p:cNvCxnSpPr/>
          <p:nvPr/>
        </p:nvCxnSpPr>
        <p:spPr bwMode="auto">
          <a:xfrm>
            <a:off x="3207151" y="2989353"/>
            <a:ext cx="1471485" cy="1259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Rak pil 40"/>
          <p:cNvCxnSpPr/>
          <p:nvPr/>
        </p:nvCxnSpPr>
        <p:spPr bwMode="auto">
          <a:xfrm>
            <a:off x="3780824" y="2646500"/>
            <a:ext cx="1471485" cy="1259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Bildobjekt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8" y="4853648"/>
            <a:ext cx="1022646" cy="1007229"/>
          </a:xfrm>
          <a:prstGeom prst="rect">
            <a:avLst/>
          </a:prstGeom>
        </p:spPr>
      </p:pic>
      <p:sp>
        <p:nvSpPr>
          <p:cNvPr id="43" name="textruta 42"/>
          <p:cNvSpPr txBox="1"/>
          <p:nvPr/>
        </p:nvSpPr>
        <p:spPr>
          <a:xfrm>
            <a:off x="2166137" y="5564748"/>
            <a:ext cx="371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Inköpare/Upphandlare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3479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="" xmlns:a16="http://schemas.microsoft.com/office/drawing/2014/main" id="{5BCE66C8-63F8-0B44-B521-781F8FB51465}"/>
              </a:ext>
            </a:extLst>
          </p:cNvPr>
          <p:cNvSpPr/>
          <p:nvPr/>
        </p:nvSpPr>
        <p:spPr bwMode="auto">
          <a:xfrm>
            <a:off x="0" y="0"/>
            <a:ext cx="9144000" cy="1348656"/>
          </a:xfrm>
          <a:prstGeom prst="rect">
            <a:avLst/>
          </a:prstGeom>
          <a:gradFill flip="none" rotWithShape="1">
            <a:gsLst>
              <a:gs pos="0">
                <a:srgbClr val="78ADC0">
                  <a:tint val="66000"/>
                  <a:satMod val="160000"/>
                </a:srgbClr>
              </a:gs>
              <a:gs pos="50000">
                <a:srgbClr val="78ADC0">
                  <a:tint val="44500"/>
                  <a:satMod val="160000"/>
                </a:srgbClr>
              </a:gs>
              <a:gs pos="100000">
                <a:srgbClr val="78AD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D82B4866-C33D-8F4E-BAC2-F2BD88549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5656"/>
            <a:ext cx="7772400" cy="1143000"/>
          </a:xfrm>
        </p:spPr>
        <p:txBody>
          <a:bodyPr/>
          <a:lstStyle/>
          <a:p>
            <a:r>
              <a:rPr lang="sv-SE" sz="3600" b="1" i="1" dirty="0">
                <a:solidFill>
                  <a:schemeClr val="bg1"/>
                </a:solidFill>
              </a:rPr>
              <a:t>Inköp i </a:t>
            </a:r>
            <a:r>
              <a:rPr lang="sv-SE" sz="3600" b="1" i="1" dirty="0" smtClean="0">
                <a:solidFill>
                  <a:schemeClr val="bg1"/>
                </a:solidFill>
              </a:rPr>
              <a:t>framtiden utanför boxen</a:t>
            </a:r>
            <a:endParaRPr lang="sv-SE" sz="3600" b="1" i="1" dirty="0">
              <a:solidFill>
                <a:schemeClr val="bg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85472824-DA60-4545-8A44-303D72CD3B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1844675"/>
            <a:ext cx="5397500" cy="3365500"/>
          </a:xfrm>
          <a:prstGeom prst="rect">
            <a:avLst/>
          </a:prstGeom>
        </p:spPr>
      </p:pic>
      <p:sp>
        <p:nvSpPr>
          <p:cNvPr id="8" name="TextBox 18"/>
          <p:cNvSpPr txBox="1"/>
          <p:nvPr/>
        </p:nvSpPr>
        <p:spPr>
          <a:xfrm>
            <a:off x="4314423" y="3169755"/>
            <a:ext cx="3055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”Jag är er nya digitala </a:t>
            </a:r>
            <a:r>
              <a:rPr lang="sv-SE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inköps/upphandlings-avdelning</a:t>
            </a:r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b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 det ingen som berättade att jag skulle börja idag?”</a:t>
            </a:r>
            <a:endParaRPr lang="sv-SE" sz="20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hape 1068"/>
          <p:cNvSpPr txBox="1">
            <a:spLocks/>
          </p:cNvSpPr>
          <p:nvPr/>
        </p:nvSpPr>
        <p:spPr bwMode="auto">
          <a:xfrm>
            <a:off x="0" y="107949"/>
            <a:ext cx="8920163" cy="226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3600" b="1" dirty="0" smtClean="0">
                <a:solidFill>
                  <a:srgbClr val="003399"/>
                </a:solidFill>
                <a:latin typeface="+mj-lt"/>
              </a:rPr>
              <a:t>Hantera komplexiteten i anskaffnings- och försörjningskedjorna</a:t>
            </a:r>
            <a:endParaRPr lang="sv-SE" altLang="sv-SE" sz="36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413667" y="2262434"/>
            <a:ext cx="850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Inköpare/upphandlare </a:t>
            </a:r>
            <a:r>
              <a:rPr lang="sv-SE" dirty="0"/>
              <a:t>behöver </a:t>
            </a:r>
            <a:r>
              <a:rPr lang="sv-SE" dirty="0" smtClean="0"/>
              <a:t>kunna: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behärska </a:t>
            </a:r>
            <a:r>
              <a:rPr lang="sv-SE" b="1" dirty="0"/>
              <a:t>komplexiteten</a:t>
            </a:r>
            <a:r>
              <a:rPr lang="sv-SE" dirty="0"/>
              <a:t> i försörjningskedjorna </a:t>
            </a:r>
            <a:r>
              <a:rPr lang="sv-SE" dirty="0" smtClean="0"/>
              <a:t>- för </a:t>
            </a:r>
            <a:r>
              <a:rPr lang="sv-SE" dirty="0"/>
              <a:t>att </a:t>
            </a:r>
            <a:r>
              <a:rPr lang="sv-SE" dirty="0" smtClean="0"/>
              <a:t>realisera ett sömlöst flöde från anskaffning till leverans.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hantera </a:t>
            </a:r>
            <a:r>
              <a:rPr lang="sv-SE" b="1" dirty="0"/>
              <a:t>och minimera alla typer av risker</a:t>
            </a:r>
            <a:r>
              <a:rPr lang="sv-SE" dirty="0"/>
              <a:t>, både ekonomiska och </a:t>
            </a:r>
            <a:r>
              <a:rPr lang="sv-SE" dirty="0" smtClean="0"/>
              <a:t>hållbarhetsrelaterade risker </a:t>
            </a:r>
            <a:r>
              <a:rPr lang="sv-SE" dirty="0"/>
              <a:t>för hela flödet av varor och tjänster. 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identifiera </a:t>
            </a:r>
            <a:r>
              <a:rPr lang="sv-SE" b="1" dirty="0"/>
              <a:t>rätt </a:t>
            </a:r>
            <a:r>
              <a:rPr lang="sv-SE" b="1" dirty="0" smtClean="0"/>
              <a:t>nyckeltal </a:t>
            </a:r>
            <a:r>
              <a:rPr lang="sv-SE" dirty="0"/>
              <a:t>för att mäta relevansen och värdet av </a:t>
            </a:r>
            <a:r>
              <a:rPr lang="sv-SE" dirty="0" smtClean="0"/>
              <a:t>prestationerna i anskaffnings- och försörjningskedjorna.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kunna </a:t>
            </a:r>
            <a:r>
              <a:rPr lang="sv-SE" b="1" dirty="0" smtClean="0"/>
              <a:t>agera </a:t>
            </a:r>
            <a:r>
              <a:rPr lang="sv-SE" b="1" i="1" dirty="0" smtClean="0"/>
              <a:t>agilt</a:t>
            </a:r>
            <a:r>
              <a:rPr lang="sv-SE" b="1" dirty="0" smtClean="0"/>
              <a:t> och </a:t>
            </a:r>
            <a:r>
              <a:rPr lang="sv-SE" b="1" i="1" dirty="0" smtClean="0"/>
              <a:t>dynamiskt</a:t>
            </a:r>
            <a:r>
              <a:rPr lang="sv-SE" b="1" dirty="0" smtClean="0"/>
              <a:t> </a:t>
            </a:r>
            <a:r>
              <a:rPr lang="sv-SE" dirty="0"/>
              <a:t>genom hela flödet av varor och </a:t>
            </a:r>
            <a:r>
              <a:rPr lang="sv-SE" dirty="0" smtClean="0"/>
              <a:t>tjänster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45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hape 1068"/>
          <p:cNvSpPr txBox="1">
            <a:spLocks/>
          </p:cNvSpPr>
          <p:nvPr/>
        </p:nvSpPr>
        <p:spPr bwMode="auto">
          <a:xfrm>
            <a:off x="368300" y="341313"/>
            <a:ext cx="852487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3600" b="1" dirty="0" smtClean="0">
                <a:solidFill>
                  <a:srgbClr val="003399"/>
                </a:solidFill>
                <a:latin typeface="+mj-lt"/>
              </a:rPr>
              <a:t>Faktabaserad upphandling</a:t>
            </a:r>
            <a:endParaRPr lang="sv-SE" altLang="sv-SE" sz="3600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14341" name="Bildobjekt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902075"/>
            <a:ext cx="26082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772731" y="1620754"/>
            <a:ext cx="81204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Beslutsprocessen </a:t>
            </a:r>
            <a:r>
              <a:rPr lang="sv-SE" dirty="0" smtClean="0"/>
              <a:t>inom Inköp/Upphandling </a:t>
            </a:r>
            <a:r>
              <a:rPr lang="sv-SE" dirty="0"/>
              <a:t>baseras på </a:t>
            </a:r>
            <a:r>
              <a:rPr lang="sv-SE" b="1" dirty="0"/>
              <a:t>fakta istället för intuition eller tidigare erfarenhet</a:t>
            </a:r>
            <a:r>
              <a:rPr lang="sv-SE" dirty="0"/>
              <a:t>. </a:t>
            </a:r>
            <a:r>
              <a:rPr lang="sv-SE" dirty="0" smtClean="0"/>
              <a:t>Stordata </a:t>
            </a:r>
            <a:r>
              <a:rPr lang="sv-SE" dirty="0"/>
              <a:t>och prognoser används som verktyg för effektiva </a:t>
            </a:r>
            <a:r>
              <a:rPr lang="sv-SE" dirty="0" smtClean="0"/>
              <a:t>resultat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Upphandling blir allt mer ett </a:t>
            </a:r>
            <a:r>
              <a:rPr lang="sv-SE" b="1" dirty="0"/>
              <a:t>kunskapsspel</a:t>
            </a:r>
            <a:r>
              <a:rPr lang="sv-SE" dirty="0"/>
              <a:t> </a:t>
            </a:r>
            <a:r>
              <a:rPr lang="sv-SE" dirty="0" smtClean="0"/>
              <a:t>där förståelse för exempelvis. </a:t>
            </a:r>
            <a:r>
              <a:rPr lang="sv-SE" dirty="0"/>
              <a:t>pris- </a:t>
            </a:r>
            <a:r>
              <a:rPr lang="sv-SE" dirty="0" smtClean="0"/>
              <a:t>/kostnadsanalys (PPCA) är </a:t>
            </a:r>
            <a:r>
              <a:rPr lang="sv-SE" dirty="0"/>
              <a:t>avgörande. PPCA har </a:t>
            </a:r>
            <a:r>
              <a:rPr lang="sv-SE" dirty="0" smtClean="0"/>
              <a:t>länge </a:t>
            </a:r>
            <a:r>
              <a:rPr lang="sv-SE" dirty="0"/>
              <a:t>använts i </a:t>
            </a:r>
            <a:r>
              <a:rPr lang="sv-SE" dirty="0" smtClean="0"/>
              <a:t>upphandling av produktionsmaterial men kommer att öka inom indirekta kategorier.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90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hape 1068"/>
          <p:cNvSpPr txBox="1">
            <a:spLocks/>
          </p:cNvSpPr>
          <p:nvPr/>
        </p:nvSpPr>
        <p:spPr bwMode="auto">
          <a:xfrm>
            <a:off x="0" y="196102"/>
            <a:ext cx="9143999" cy="166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3600" b="1" dirty="0">
                <a:solidFill>
                  <a:srgbClr val="003399"/>
                </a:solidFill>
                <a:latin typeface="+mn-lt"/>
              </a:rPr>
              <a:t>Innovation </a:t>
            </a:r>
            <a:r>
              <a:rPr lang="sv-SE" altLang="sv-SE" sz="3600" b="1" dirty="0" smtClean="0">
                <a:solidFill>
                  <a:srgbClr val="003399"/>
                </a:solidFill>
                <a:latin typeface="+mn-lt"/>
              </a:rPr>
              <a:t>som del i upphandlingens </a:t>
            </a:r>
            <a:r>
              <a:rPr lang="sv-SE" altLang="sv-SE" sz="3600" b="1" dirty="0">
                <a:solidFill>
                  <a:srgbClr val="003399"/>
                </a:solidFill>
                <a:latin typeface="+mn-lt"/>
              </a:rPr>
              <a:t>DNA </a:t>
            </a:r>
          </a:p>
        </p:txBody>
      </p:sp>
      <p:pic>
        <p:nvPicPr>
          <p:cNvPr id="11270" name="Bildobjekt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4" y="4568145"/>
            <a:ext cx="2508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437882" y="2256679"/>
            <a:ext cx="86030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Inköparen/Upphandlaren kommer att få en avgörande betydelse i rollen som ”</a:t>
            </a:r>
            <a:r>
              <a:rPr lang="sv-SE" i="1" dirty="0" smtClean="0"/>
              <a:t>innovationsinkubator”</a:t>
            </a:r>
            <a:r>
              <a:rPr lang="sv-SE" dirty="0" smtClean="0"/>
              <a:t> - som </a:t>
            </a:r>
            <a:r>
              <a:rPr lang="sv-SE" dirty="0"/>
              <a:t>förbinder </a:t>
            </a:r>
            <a:r>
              <a:rPr lang="sv-SE" dirty="0" smtClean="0"/>
              <a:t>andra avdelningar inom </a:t>
            </a:r>
            <a:r>
              <a:rPr lang="sv-SE" dirty="0" smtClean="0"/>
              <a:t>organisationen med leverantörsbasen</a:t>
            </a:r>
            <a:r>
              <a:rPr lang="sv-SE" dirty="0"/>
              <a:t>.</a:t>
            </a:r>
            <a:br>
              <a:rPr lang="sv-SE" dirty="0"/>
            </a:br>
            <a:endParaRPr lang="sv-SE" dirty="0" smtClean="0"/>
          </a:p>
          <a:p>
            <a:r>
              <a:rPr lang="sv-SE" b="1" dirty="0" smtClean="0"/>
              <a:t>Innovation ökar inom indirekta kategorier såsom kontor &amp; fastighet och IT</a:t>
            </a:r>
            <a:r>
              <a:rPr lang="sv-SE" dirty="0" smtClean="0"/>
              <a:t>. Framtida utmaningar ligger bland annat inom kategorier inom så skallade professionella tjänster tex. försäkringar, juridik m.m.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4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hape 1068"/>
          <p:cNvSpPr txBox="1">
            <a:spLocks/>
          </p:cNvSpPr>
          <p:nvPr/>
        </p:nvSpPr>
        <p:spPr bwMode="auto">
          <a:xfrm>
            <a:off x="395288" y="768350"/>
            <a:ext cx="852487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3600" b="1" dirty="0" smtClean="0">
                <a:solidFill>
                  <a:srgbClr val="003399"/>
                </a:solidFill>
                <a:latin typeface="+mj-lt"/>
              </a:rPr>
              <a:t>BVP, Best-</a:t>
            </a:r>
            <a:r>
              <a:rPr lang="sv-SE" altLang="sv-SE" sz="3600" b="1" dirty="0" err="1" smtClean="0">
                <a:solidFill>
                  <a:srgbClr val="003399"/>
                </a:solidFill>
                <a:latin typeface="+mj-lt"/>
              </a:rPr>
              <a:t>value</a:t>
            </a:r>
            <a:r>
              <a:rPr lang="sv-SE" altLang="sv-SE" sz="3600" b="1" dirty="0" smtClean="0">
                <a:solidFill>
                  <a:srgbClr val="003399"/>
                </a:solidFill>
                <a:latin typeface="+mj-lt"/>
              </a:rPr>
              <a:t> procurement</a:t>
            </a:r>
            <a:endParaRPr lang="sv-SE" altLang="sv-SE" sz="36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300765" y="1766019"/>
            <a:ext cx="7508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Ett alternativ till </a:t>
            </a:r>
            <a:r>
              <a:rPr lang="sv-SE" dirty="0" smtClean="0"/>
              <a:t>traditionellt </a:t>
            </a:r>
            <a:r>
              <a:rPr lang="sv-SE" dirty="0"/>
              <a:t>inköp blir allt populärare (särskilt inom IT): "Best </a:t>
            </a:r>
            <a:r>
              <a:rPr lang="sv-SE" dirty="0" err="1"/>
              <a:t>Value</a:t>
            </a:r>
            <a:r>
              <a:rPr lang="sv-SE" dirty="0"/>
              <a:t> Procurement" (BVP). </a:t>
            </a:r>
            <a:r>
              <a:rPr lang="sv-SE" b="1" dirty="0"/>
              <a:t>I detta tillvägagångssätt är det leverantören som </a:t>
            </a:r>
            <a:r>
              <a:rPr lang="sv-SE" b="1" dirty="0" smtClean="0"/>
              <a:t>utvecklar uppdraget</a:t>
            </a:r>
            <a:r>
              <a:rPr lang="sv-SE" b="1" dirty="0"/>
              <a:t>. </a:t>
            </a:r>
            <a:r>
              <a:rPr lang="sv-SE" dirty="0"/>
              <a:t>När man använder BVP för urval har två faktorer betydelse: den expertis som leverantörerna uppvisar och det ansvar som de tar på sig för att definiera uppdraget.</a:t>
            </a:r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85" y="3605398"/>
            <a:ext cx="2479342" cy="23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hape 1068"/>
          <p:cNvSpPr txBox="1">
            <a:spLocks/>
          </p:cNvSpPr>
          <p:nvPr/>
        </p:nvSpPr>
        <p:spPr bwMode="auto">
          <a:xfrm>
            <a:off x="395288" y="768350"/>
            <a:ext cx="852487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3600" b="1" dirty="0" smtClean="0">
                <a:solidFill>
                  <a:srgbClr val="003399"/>
                </a:solidFill>
                <a:latin typeface="+mn-lt"/>
              </a:rPr>
              <a:t>Attrahera rätt talanger</a:t>
            </a:r>
            <a:endParaRPr lang="sv-SE" altLang="sv-SE" sz="3600" b="1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15365" name="Bildobjekt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3324225"/>
            <a:ext cx="331311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609860" y="1636013"/>
            <a:ext cx="6536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Inköp/Upphandling </a:t>
            </a:r>
            <a:r>
              <a:rPr lang="sv-SE" dirty="0"/>
              <a:t>måste </a:t>
            </a:r>
            <a:r>
              <a:rPr lang="sv-SE" dirty="0" smtClean="0"/>
              <a:t>kunna ”sälja” </a:t>
            </a:r>
            <a:r>
              <a:rPr lang="sv-SE" dirty="0"/>
              <a:t>en spännande vision av framtiden för att locka unga talanger med passion för </a:t>
            </a:r>
            <a:r>
              <a:rPr lang="sv-SE" dirty="0" smtClean="0"/>
              <a:t>yrket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hape 1068"/>
          <p:cNvSpPr txBox="1">
            <a:spLocks/>
          </p:cNvSpPr>
          <p:nvPr/>
        </p:nvSpPr>
        <p:spPr bwMode="auto">
          <a:xfrm>
            <a:off x="414572" y="356223"/>
            <a:ext cx="8628845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3600" b="1" dirty="0" smtClean="0">
                <a:solidFill>
                  <a:srgbClr val="003399"/>
                </a:solidFill>
                <a:latin typeface="+mj-lt"/>
              </a:rPr>
              <a:t>Framtida utmaningar kräver kunskaper i inköp/upphandling utanför professionen</a:t>
            </a:r>
            <a:endParaRPr lang="sv-SE" altLang="sv-SE" sz="36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086723" y="2776702"/>
            <a:ext cx="7284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</a:t>
            </a:r>
            <a:r>
              <a:rPr lang="sv-SE" dirty="0" smtClean="0"/>
              <a:t>leverantörernas bidrag till innovation och värde, i kombination med alltmera komplexa </a:t>
            </a:r>
            <a:r>
              <a:rPr lang="sv-SE" dirty="0"/>
              <a:t>försörjningskedjor </a:t>
            </a:r>
            <a:r>
              <a:rPr lang="sv-SE" dirty="0" smtClean="0"/>
              <a:t>är </a:t>
            </a:r>
            <a:r>
              <a:rPr lang="sv-SE" dirty="0"/>
              <a:t>det viktigt att </a:t>
            </a:r>
            <a:r>
              <a:rPr lang="sv-SE" b="1" dirty="0"/>
              <a:t>säkerställa</a:t>
            </a:r>
            <a:r>
              <a:rPr lang="sv-SE" dirty="0"/>
              <a:t> </a:t>
            </a:r>
            <a:r>
              <a:rPr lang="sv-SE" b="1" dirty="0"/>
              <a:t>i</a:t>
            </a:r>
            <a:r>
              <a:rPr lang="sv-SE" b="1" dirty="0" smtClean="0"/>
              <a:t>nköps/upphandlingskompetenser utanför </a:t>
            </a:r>
            <a:r>
              <a:rPr lang="sv-SE" b="1" dirty="0"/>
              <a:t>yrket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Framtidens inköpare/upphandlare </a:t>
            </a:r>
            <a:r>
              <a:rPr lang="sv-SE" dirty="0"/>
              <a:t>måste vara villiga (och </a:t>
            </a:r>
            <a:r>
              <a:rPr lang="sv-SE" dirty="0" smtClean="0"/>
              <a:t>kunna) </a:t>
            </a:r>
            <a:r>
              <a:rPr lang="sv-SE" dirty="0" smtClean="0"/>
              <a:t>att ta </a:t>
            </a:r>
            <a:r>
              <a:rPr lang="sv-SE" dirty="0"/>
              <a:t>ledningspositioner </a:t>
            </a:r>
            <a:r>
              <a:rPr lang="sv-SE" dirty="0" smtClean="0"/>
              <a:t>inom </a:t>
            </a:r>
            <a:r>
              <a:rPr lang="sv-SE" dirty="0"/>
              <a:t>andra områden.</a:t>
            </a:r>
          </a:p>
        </p:txBody>
      </p:sp>
    </p:spTree>
    <p:extLst>
      <p:ext uri="{BB962C8B-B14F-4D97-AF65-F5344CB8AC3E}">
        <p14:creationId xmlns:p14="http://schemas.microsoft.com/office/powerpoint/2010/main" val="36171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hape 1068"/>
          <p:cNvSpPr txBox="1">
            <a:spLocks/>
          </p:cNvSpPr>
          <p:nvPr/>
        </p:nvSpPr>
        <p:spPr bwMode="auto">
          <a:xfrm>
            <a:off x="414572" y="356223"/>
            <a:ext cx="8628845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3600" b="1" dirty="0" smtClean="0">
                <a:solidFill>
                  <a:srgbClr val="003399"/>
                </a:solidFill>
                <a:latin typeface="+mj-lt"/>
              </a:rPr>
              <a:t>Verklighetsbaserade e</a:t>
            </a:r>
            <a:r>
              <a:rPr lang="sv-SE" altLang="sv-SE" sz="3600" b="1" dirty="0" smtClean="0">
                <a:solidFill>
                  <a:srgbClr val="003399"/>
                </a:solidFill>
                <a:latin typeface="+mj-lt"/>
              </a:rPr>
              <a:t>xempel på inköp utanför boxen</a:t>
            </a:r>
            <a:endParaRPr lang="sv-SE" altLang="sv-SE" sz="3600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409" y="2453311"/>
            <a:ext cx="2167609" cy="245335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26161" t="24909" r="27215" b="14083"/>
          <a:stretch/>
        </p:blipFill>
        <p:spPr>
          <a:xfrm>
            <a:off x="5051245" y="2453311"/>
            <a:ext cx="2498582" cy="24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/>
          <p:nvPr/>
        </p:nvGrpSpPr>
        <p:grpSpPr>
          <a:xfrm>
            <a:off x="3035399" y="1748828"/>
            <a:ext cx="3113401" cy="3494634"/>
            <a:chOff x="3665351" y="1795867"/>
            <a:chExt cx="2514997" cy="2822956"/>
          </a:xfrm>
        </p:grpSpPr>
        <p:pic>
          <p:nvPicPr>
            <p:cNvPr id="6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5351" y="1795867"/>
              <a:ext cx="2514997" cy="2822956"/>
            </a:xfrm>
            <a:prstGeom prst="rect">
              <a:avLst/>
            </a:prstGeom>
          </p:spPr>
        </p:pic>
        <p:sp>
          <p:nvSpPr>
            <p:cNvPr id="7" name="TextBox 30"/>
            <p:cNvSpPr txBox="1"/>
            <p:nvPr/>
          </p:nvSpPr>
          <p:spPr>
            <a:xfrm>
              <a:off x="4255685" y="2376889"/>
              <a:ext cx="1364827" cy="874302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/>
              </a:prstTxWarp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sv-SE" sz="2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Magisk</a:t>
              </a:r>
            </a:p>
            <a:p>
              <a:pPr algn="ctr">
                <a:lnSpc>
                  <a:spcPts val="1900"/>
                </a:lnSpc>
              </a:pPr>
              <a:r>
                <a:rPr lang="sv-SE" sz="1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Inköpsknapp</a:t>
              </a:r>
              <a:endParaRPr lang="sv-S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5981376" y="1748828"/>
            <a:ext cx="2905048" cy="3012867"/>
            <a:chOff x="5981376" y="1748828"/>
            <a:chExt cx="2905048" cy="3012867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1176" y="2894795"/>
              <a:ext cx="1752600" cy="1866900"/>
            </a:xfrm>
            <a:prstGeom prst="rect">
              <a:avLst/>
            </a:prstGeom>
          </p:spPr>
        </p:pic>
        <p:sp>
          <p:nvSpPr>
            <p:cNvPr id="4" name="textruta 3"/>
            <p:cNvSpPr txBox="1"/>
            <p:nvPr/>
          </p:nvSpPr>
          <p:spPr>
            <a:xfrm>
              <a:off x="5981376" y="1748828"/>
              <a:ext cx="2905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Inköparen/ upphandlaren är den magiska inköpsknappen 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4140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8099" y="1902284"/>
            <a:ext cx="8467594" cy="2297755"/>
          </a:xfrm>
        </p:spPr>
        <p:txBody>
          <a:bodyPr/>
          <a:lstStyle/>
          <a:p>
            <a:pPr marL="0" indent="0" algn="ctr">
              <a:spcBef>
                <a:spcPts val="1272"/>
              </a:spcBef>
              <a:buClr>
                <a:srgbClr val="003399"/>
              </a:buClr>
              <a:buNone/>
            </a:pPr>
            <a:r>
              <a:rPr lang="sv-SE" sz="2800" b="1" dirty="0" smtClean="0">
                <a:solidFill>
                  <a:schemeClr val="accent4">
                    <a:lumMod val="75000"/>
                  </a:schemeClr>
                </a:solidFill>
              </a:rPr>
              <a:t>Utmaningar </a:t>
            </a:r>
            <a:endParaRPr lang="sv-SE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spcBef>
                <a:spcPts val="1272"/>
              </a:spcBef>
              <a:buClr>
                <a:srgbClr val="003399"/>
              </a:buClr>
              <a:buNone/>
            </a:pPr>
            <a:r>
              <a:rPr lang="sv-SE" sz="2800" b="1" dirty="0" smtClean="0">
                <a:solidFill>
                  <a:schemeClr val="accent4">
                    <a:lumMod val="75000"/>
                  </a:schemeClr>
                </a:solidFill>
              </a:rPr>
              <a:t>Inköp </a:t>
            </a:r>
            <a:r>
              <a:rPr lang="sv-SE" sz="2800" b="1" dirty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sv-SE" sz="2800" b="1" dirty="0" smtClean="0">
                <a:solidFill>
                  <a:schemeClr val="accent4">
                    <a:lumMod val="75000"/>
                  </a:schemeClr>
                </a:solidFill>
              </a:rPr>
              <a:t>framtiden utanför </a:t>
            </a:r>
            <a:r>
              <a:rPr lang="sv-SE" sz="2800" b="1" dirty="0" smtClean="0">
                <a:solidFill>
                  <a:schemeClr val="accent4">
                    <a:lumMod val="75000"/>
                  </a:schemeClr>
                </a:solidFill>
              </a:rPr>
              <a:t>boxen</a:t>
            </a:r>
            <a:endParaRPr lang="sv-SE" sz="2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="" xmlns:a16="http://schemas.microsoft.com/office/drawing/2014/main" id="{5BCE66C8-63F8-0B44-B521-781F8FB51465}"/>
              </a:ext>
            </a:extLst>
          </p:cNvPr>
          <p:cNvSpPr/>
          <p:nvPr/>
        </p:nvSpPr>
        <p:spPr bwMode="auto">
          <a:xfrm>
            <a:off x="0" y="0"/>
            <a:ext cx="9144000" cy="1348656"/>
          </a:xfrm>
          <a:prstGeom prst="rect">
            <a:avLst/>
          </a:prstGeom>
          <a:gradFill flip="none" rotWithShape="1">
            <a:gsLst>
              <a:gs pos="0">
                <a:srgbClr val="78ADC0">
                  <a:tint val="66000"/>
                  <a:satMod val="160000"/>
                </a:srgbClr>
              </a:gs>
              <a:gs pos="50000">
                <a:srgbClr val="78ADC0">
                  <a:tint val="44500"/>
                  <a:satMod val="160000"/>
                </a:srgbClr>
              </a:gs>
              <a:gs pos="100000">
                <a:srgbClr val="78AD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D82B4866-C33D-8F4E-BAC2-F2BD88549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5656"/>
            <a:ext cx="7772400" cy="1143000"/>
          </a:xfrm>
        </p:spPr>
        <p:txBody>
          <a:bodyPr/>
          <a:lstStyle/>
          <a:p>
            <a:r>
              <a:rPr lang="sv-SE" sz="3600" b="1" i="1" dirty="0">
                <a:solidFill>
                  <a:schemeClr val="bg1"/>
                </a:solidFill>
              </a:rPr>
              <a:t>Vad ska vi prata om?</a:t>
            </a:r>
          </a:p>
        </p:txBody>
      </p:sp>
    </p:spTree>
    <p:extLst>
      <p:ext uri="{BB962C8B-B14F-4D97-AF65-F5344CB8AC3E}">
        <p14:creationId xmlns:p14="http://schemas.microsoft.com/office/powerpoint/2010/main" val="15184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Bildobjekt 48">
            <a:extLst>
              <a:ext uri="{FF2B5EF4-FFF2-40B4-BE49-F238E27FC236}">
                <a16:creationId xmlns="" xmlns:a16="http://schemas.microsoft.com/office/drawing/2014/main" id="{EE4249B0-F585-4E9A-9CD1-C1CCA56C6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10"/>
          <a:stretch/>
        </p:blipFill>
        <p:spPr>
          <a:xfrm>
            <a:off x="0" y="857250"/>
            <a:ext cx="9144000" cy="4448846"/>
          </a:xfrm>
          <a:prstGeom prst="rect">
            <a:avLst/>
          </a:prstGeom>
        </p:spPr>
      </p:pic>
      <p:sp>
        <p:nvSpPr>
          <p:cNvPr id="37" name="textruta 36">
            <a:extLst>
              <a:ext uri="{FF2B5EF4-FFF2-40B4-BE49-F238E27FC236}">
                <a16:creationId xmlns="" xmlns:a16="http://schemas.microsoft.com/office/drawing/2014/main" id="{EFB6852A-0D7E-4C57-9E13-FB47990CAE7F}"/>
              </a:ext>
            </a:extLst>
          </p:cNvPr>
          <p:cNvSpPr txBox="1"/>
          <p:nvPr/>
        </p:nvSpPr>
        <p:spPr>
          <a:xfrm>
            <a:off x="4062540" y="4927358"/>
            <a:ext cx="23060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214313" indent="-214313">
              <a:buFont typeface="Arial" panose="020B0604020202020204" pitchFamily="34" charset="0"/>
              <a:buChar char="•"/>
              <a:defRPr sz="165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sv-SE" dirty="0"/>
              <a:t>Taktiskt nivå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2DA6D382-22AE-41FD-B568-15E3EBEF0D35}"/>
              </a:ext>
            </a:extLst>
          </p:cNvPr>
          <p:cNvGraphicFramePr/>
          <p:nvPr>
            <p:extLst/>
          </p:nvPr>
        </p:nvGraphicFramePr>
        <p:xfrm>
          <a:off x="1652179" y="33980"/>
          <a:ext cx="6076679" cy="459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" name="textruta 38">
            <a:extLst>
              <a:ext uri="{FF2B5EF4-FFF2-40B4-BE49-F238E27FC236}">
                <a16:creationId xmlns="" xmlns:a16="http://schemas.microsoft.com/office/drawing/2014/main" id="{B3A2E36F-3A5B-4139-A9FA-0056F9EC625D}"/>
              </a:ext>
            </a:extLst>
          </p:cNvPr>
          <p:cNvSpPr txBox="1"/>
          <p:nvPr/>
        </p:nvSpPr>
        <p:spPr>
          <a:xfrm>
            <a:off x="1113528" y="872666"/>
            <a:ext cx="2506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214313" indent="-214313">
              <a:buFont typeface="Arial" panose="020B0604020202020204" pitchFamily="34" charset="0"/>
              <a:buChar char="•"/>
              <a:defRPr sz="165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sv-SE" dirty="0"/>
              <a:t>Operativ nivå</a:t>
            </a:r>
            <a:br>
              <a:rPr lang="sv-SE" dirty="0"/>
            </a:b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="" xmlns:a16="http://schemas.microsoft.com/office/drawing/2014/main" id="{F456A515-00A8-42FB-B02E-92E835A87A26}"/>
              </a:ext>
            </a:extLst>
          </p:cNvPr>
          <p:cNvSpPr/>
          <p:nvPr/>
        </p:nvSpPr>
        <p:spPr>
          <a:xfrm>
            <a:off x="5510670" y="4139421"/>
            <a:ext cx="2306040" cy="67084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Bild 14" descr="Kugghjul">
            <a:extLst>
              <a:ext uri="{FF2B5EF4-FFF2-40B4-BE49-F238E27FC236}">
                <a16:creationId xmlns="" xmlns:a16="http://schemas.microsoft.com/office/drawing/2014/main" id="{6933FD09-F90E-4D19-8163-6397FA390B4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51116" y="2332510"/>
            <a:ext cx="745476" cy="685800"/>
          </a:xfrm>
          <a:prstGeom prst="rect">
            <a:avLst/>
          </a:prstGeom>
        </p:spPr>
      </p:pic>
      <p:pic>
        <p:nvPicPr>
          <p:cNvPr id="19" name="Bild 18" descr="Uppåtgående trend">
            <a:extLst>
              <a:ext uri="{FF2B5EF4-FFF2-40B4-BE49-F238E27FC236}">
                <a16:creationId xmlns="" xmlns:a16="http://schemas.microsoft.com/office/drawing/2014/main" id="{287A80B6-933E-4738-9B64-581B367553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76896" y="2356436"/>
            <a:ext cx="685800" cy="685800"/>
          </a:xfrm>
          <a:prstGeom prst="rect">
            <a:avLst/>
          </a:prstGeom>
        </p:spPr>
      </p:pic>
      <p:pic>
        <p:nvPicPr>
          <p:cNvPr id="21" name="Bild 20" descr="Handskakning">
            <a:extLst>
              <a:ext uri="{FF2B5EF4-FFF2-40B4-BE49-F238E27FC236}">
                <a16:creationId xmlns="" xmlns:a16="http://schemas.microsoft.com/office/drawing/2014/main" id="{B322AE4F-B62F-43F1-828E-4A847631976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08220" y="3108384"/>
            <a:ext cx="685800" cy="685800"/>
          </a:xfrm>
          <a:prstGeom prst="rect">
            <a:avLst/>
          </a:prstGeom>
        </p:spPr>
      </p:pic>
      <p:grpSp>
        <p:nvGrpSpPr>
          <p:cNvPr id="22" name="Grupp 21">
            <a:extLst>
              <a:ext uri="{FF2B5EF4-FFF2-40B4-BE49-F238E27FC236}">
                <a16:creationId xmlns="" xmlns:a16="http://schemas.microsoft.com/office/drawing/2014/main" id="{9DCF4CCC-0348-45AC-8CB3-1CA486BC9B03}"/>
              </a:ext>
            </a:extLst>
          </p:cNvPr>
          <p:cNvGrpSpPr/>
          <p:nvPr/>
        </p:nvGrpSpPr>
        <p:grpSpPr>
          <a:xfrm>
            <a:off x="5243426" y="805916"/>
            <a:ext cx="2418076" cy="725232"/>
            <a:chOff x="1943843" y="334012"/>
            <a:chExt cx="3224101" cy="966976"/>
          </a:xfrm>
        </p:grpSpPr>
        <p:sp>
          <p:nvSpPr>
            <p:cNvPr id="23" name="Rektangel 22">
              <a:extLst>
                <a:ext uri="{FF2B5EF4-FFF2-40B4-BE49-F238E27FC236}">
                  <a16:creationId xmlns="" xmlns:a16="http://schemas.microsoft.com/office/drawing/2014/main" id="{20228CF3-04A3-4828-ACC3-4E45E536B348}"/>
                </a:ext>
              </a:extLst>
            </p:cNvPr>
            <p:cNvSpPr/>
            <p:nvPr/>
          </p:nvSpPr>
          <p:spPr>
            <a:xfrm>
              <a:off x="1943843" y="406524"/>
              <a:ext cx="3074720" cy="8944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ruta 23">
              <a:extLst>
                <a:ext uri="{FF2B5EF4-FFF2-40B4-BE49-F238E27FC236}">
                  <a16:creationId xmlns="" xmlns:a16="http://schemas.microsoft.com/office/drawing/2014/main" id="{122A829C-0BCC-4E71-98EC-78D4F99B4F58}"/>
                </a:ext>
              </a:extLst>
            </p:cNvPr>
            <p:cNvSpPr txBox="1"/>
            <p:nvPr/>
          </p:nvSpPr>
          <p:spPr>
            <a:xfrm>
              <a:off x="2093224" y="334012"/>
              <a:ext cx="307472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214313" indent="-214313">
                <a:buFont typeface="Arial" panose="020B0604020202020204" pitchFamily="34" charset="0"/>
                <a:buChar char="•"/>
                <a:defRPr sz="165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sv-SE" dirty="0"/>
                <a:t>Strategisk nivå</a:t>
              </a:r>
              <a:br>
                <a:rPr lang="sv-SE" dirty="0"/>
              </a:br>
              <a:endParaRPr lang="sv-SE" dirty="0"/>
            </a:p>
          </p:txBody>
        </p:sp>
      </p:grpSp>
      <p:cxnSp>
        <p:nvCxnSpPr>
          <p:cNvPr id="28" name="Rak koppling 27">
            <a:extLst>
              <a:ext uri="{FF2B5EF4-FFF2-40B4-BE49-F238E27FC236}">
                <a16:creationId xmlns="" xmlns:a16="http://schemas.microsoft.com/office/drawing/2014/main" id="{60784930-CDB8-4B7B-BBA4-A4B6070A1B20}"/>
              </a:ext>
            </a:extLst>
          </p:cNvPr>
          <p:cNvCxnSpPr>
            <a:cxnSpLocks/>
          </p:cNvCxnSpPr>
          <p:nvPr/>
        </p:nvCxnSpPr>
        <p:spPr>
          <a:xfrm flipV="1">
            <a:off x="5922822" y="1103810"/>
            <a:ext cx="0" cy="68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ak koppling 29">
            <a:extLst>
              <a:ext uri="{FF2B5EF4-FFF2-40B4-BE49-F238E27FC236}">
                <a16:creationId xmlns="" xmlns:a16="http://schemas.microsoft.com/office/drawing/2014/main" id="{28BF49FD-160D-4195-9EC8-C941DCA16FFF}"/>
              </a:ext>
            </a:extLst>
          </p:cNvPr>
          <p:cNvCxnSpPr/>
          <p:nvPr/>
        </p:nvCxnSpPr>
        <p:spPr>
          <a:xfrm>
            <a:off x="5922823" y="1103811"/>
            <a:ext cx="944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="" xmlns:a16="http://schemas.microsoft.com/office/drawing/2014/main" id="{D62D9089-2046-4E44-9849-7621F8DFD385}"/>
              </a:ext>
            </a:extLst>
          </p:cNvPr>
          <p:cNvCxnSpPr>
            <a:cxnSpLocks/>
          </p:cNvCxnSpPr>
          <p:nvPr/>
        </p:nvCxnSpPr>
        <p:spPr>
          <a:xfrm flipV="1">
            <a:off x="2927120" y="1168873"/>
            <a:ext cx="0" cy="68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ak koppling 33">
            <a:extLst>
              <a:ext uri="{FF2B5EF4-FFF2-40B4-BE49-F238E27FC236}">
                <a16:creationId xmlns="" xmlns:a16="http://schemas.microsoft.com/office/drawing/2014/main" id="{15F80AB4-EA07-479C-8963-22A50B262C90}"/>
              </a:ext>
            </a:extLst>
          </p:cNvPr>
          <p:cNvCxnSpPr/>
          <p:nvPr/>
        </p:nvCxnSpPr>
        <p:spPr>
          <a:xfrm>
            <a:off x="1909317" y="1168868"/>
            <a:ext cx="10272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="" xmlns:a16="http://schemas.microsoft.com/office/drawing/2014/main" id="{8F1A0DC8-5AB2-46DB-851C-2770CE0122C1}"/>
              </a:ext>
            </a:extLst>
          </p:cNvPr>
          <p:cNvCxnSpPr/>
          <p:nvPr/>
        </p:nvCxnSpPr>
        <p:spPr>
          <a:xfrm>
            <a:off x="4706124" y="4885970"/>
            <a:ext cx="944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="" xmlns:a16="http://schemas.microsoft.com/office/drawing/2014/main" id="{2554D9E1-93D3-416E-9FE2-EB24EFF4F6ED}"/>
              </a:ext>
            </a:extLst>
          </p:cNvPr>
          <p:cNvCxnSpPr>
            <a:cxnSpLocks/>
          </p:cNvCxnSpPr>
          <p:nvPr/>
        </p:nvCxnSpPr>
        <p:spPr>
          <a:xfrm flipV="1">
            <a:off x="4706933" y="4199761"/>
            <a:ext cx="0" cy="687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="" xmlns:a16="http://schemas.microsoft.com/office/drawing/2014/main" id="{F7B8A4FD-00B4-4AC6-AD03-45A3588A9D4A}"/>
              </a:ext>
            </a:extLst>
          </p:cNvPr>
          <p:cNvSpPr/>
          <p:nvPr/>
        </p:nvSpPr>
        <p:spPr>
          <a:xfrm>
            <a:off x="5217259" y="3990807"/>
            <a:ext cx="233220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650" b="1" dirty="0">
                <a:solidFill>
                  <a:schemeClr val="bg1"/>
                </a:solidFill>
              </a:rPr>
              <a:t>Balansera mellan nytta och lätthet att implementera</a:t>
            </a:r>
            <a:endParaRPr lang="sv-SE" sz="1650" b="1" dirty="0">
              <a:solidFill>
                <a:schemeClr val="bg1"/>
              </a:solidFill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="" xmlns:a16="http://schemas.microsoft.com/office/drawing/2014/main" id="{1BC2F74D-9EF8-4FC5-9CD6-4671E479DAAF}"/>
              </a:ext>
            </a:extLst>
          </p:cNvPr>
          <p:cNvSpPr/>
          <p:nvPr/>
        </p:nvSpPr>
        <p:spPr>
          <a:xfrm>
            <a:off x="178407" y="1175899"/>
            <a:ext cx="2887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650" b="1" dirty="0">
                <a:solidFill>
                  <a:schemeClr val="bg1"/>
                </a:solidFill>
              </a:rPr>
              <a:t>Minska komplexiteten i processen, undvik att digitalisera en dålig process</a:t>
            </a:r>
            <a:endParaRPr lang="sv-SE" sz="1650" b="1" dirty="0">
              <a:solidFill>
                <a:schemeClr val="bg1"/>
              </a:solidFill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="" xmlns:a16="http://schemas.microsoft.com/office/drawing/2014/main" id="{55419DF8-94FA-4978-9475-7330C2DD51C1}"/>
              </a:ext>
            </a:extLst>
          </p:cNvPr>
          <p:cNvSpPr/>
          <p:nvPr/>
        </p:nvSpPr>
        <p:spPr>
          <a:xfrm rot="16353972">
            <a:off x="2265509" y="1861670"/>
            <a:ext cx="1491216" cy="1640029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sv-SE" sz="165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Kort sikt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="" xmlns:a16="http://schemas.microsoft.com/office/drawing/2014/main" id="{5577A63D-EE53-4D06-A227-4405F86A6719}"/>
              </a:ext>
            </a:extLst>
          </p:cNvPr>
          <p:cNvSpPr/>
          <p:nvPr/>
        </p:nvSpPr>
        <p:spPr>
          <a:xfrm rot="2437560">
            <a:off x="5077931" y="1692671"/>
            <a:ext cx="1491216" cy="1502105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sv-SE" sz="165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Lång sikt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="" xmlns:a16="http://schemas.microsoft.com/office/drawing/2014/main" id="{681BA39D-A11F-463A-8131-32DFF80149B9}"/>
              </a:ext>
            </a:extLst>
          </p:cNvPr>
          <p:cNvSpPr/>
          <p:nvPr/>
        </p:nvSpPr>
        <p:spPr>
          <a:xfrm rot="1502013">
            <a:off x="3427524" y="2947260"/>
            <a:ext cx="1631800" cy="1508743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sv-SE" sz="165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Medellång</a:t>
            </a:r>
            <a:r>
              <a:rPr lang="sv-SE" sz="16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v-SE" sz="165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sikt</a:t>
            </a:r>
          </a:p>
        </p:txBody>
      </p:sp>
      <p:sp>
        <p:nvSpPr>
          <p:cNvPr id="50" name="Rubrik 1">
            <a:extLst>
              <a:ext uri="{FF2B5EF4-FFF2-40B4-BE49-F238E27FC236}">
                <a16:creationId xmlns="" xmlns:a16="http://schemas.microsoft.com/office/drawing/2014/main" id="{B7CF8E0D-7F9E-4683-9D3F-23817E30E354}"/>
              </a:ext>
            </a:extLst>
          </p:cNvPr>
          <p:cNvSpPr txBox="1">
            <a:spLocks/>
          </p:cNvSpPr>
          <p:nvPr/>
        </p:nvSpPr>
        <p:spPr>
          <a:xfrm>
            <a:off x="1290149" y="945101"/>
            <a:ext cx="61864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altLang="sv-SE" sz="3000" b="1" dirty="0" smtClean="0">
                <a:solidFill>
                  <a:schemeClr val="bg1"/>
                </a:solidFill>
              </a:rPr>
              <a:t>Tip</a:t>
            </a:r>
            <a:r>
              <a:rPr lang="sv-SE" altLang="sv-SE" sz="3000" b="1" dirty="0" smtClean="0"/>
              <a:t>s </a:t>
            </a:r>
            <a:r>
              <a:rPr lang="sv-SE" altLang="sv-SE" sz="3000" b="1" dirty="0"/>
              <a:t>och Tricks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6503845" y="1101419"/>
            <a:ext cx="2704660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650" b="1" dirty="0" smtClean="0">
                <a:solidFill>
                  <a:schemeClr val="bg1"/>
                </a:solidFill>
              </a:rPr>
              <a:t>Kalibrera organisationens övergripande strategi med behoven inom inköp/upphandling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650" b="1" dirty="0" smtClean="0">
                <a:solidFill>
                  <a:schemeClr val="bg1"/>
                </a:solidFill>
              </a:rPr>
              <a:t>Säkra relevant kompetens inom både inköps/ upphandlingsavdelningen respektive övriga organisationen</a:t>
            </a:r>
            <a:endParaRPr lang="sv-SE" sz="16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eaLnBrk="0" hangingPunct="0"/>
            <a:r>
              <a:rPr lang="sv-SE" b="1" kern="1200" dirty="0" smtClean="0">
                <a:solidFill>
                  <a:srgbClr val="C90A11"/>
                </a:solidFill>
                <a:latin typeface="Arial"/>
                <a:ea typeface="ヒラギノ角ゴ Pro W3" pitchFamily="-101" charset="-128"/>
                <a:cs typeface="ヒラギノ角ゴ Pro W3" pitchFamily="-101" charset="-128"/>
              </a:rPr>
              <a:t>Tack för mig!</a:t>
            </a:r>
            <a:endParaRPr lang="sv-SE" b="1" kern="1200" dirty="0">
              <a:solidFill>
                <a:srgbClr val="C90A11"/>
              </a:solidFill>
              <a:latin typeface="Arial"/>
              <a:ea typeface="ヒラギノ角ゴ Pro W3" pitchFamily="-101" charset="-128"/>
              <a:cs typeface="ヒラギノ角ゴ Pro W3" pitchFamily="-101" charset="-128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968991" y="4408227"/>
            <a:ext cx="6660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Andreas Takacs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Utbildnings- och konsultchef, Sveriges Inköps och Logistikförbund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anta@silf.se</a:t>
            </a:r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+46 732 70 72 72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="" xmlns:a16="http://schemas.microsoft.com/office/drawing/2014/main" id="{5BCE66C8-63F8-0B44-B521-781F8FB51465}"/>
              </a:ext>
            </a:extLst>
          </p:cNvPr>
          <p:cNvSpPr/>
          <p:nvPr/>
        </p:nvSpPr>
        <p:spPr bwMode="auto">
          <a:xfrm>
            <a:off x="0" y="0"/>
            <a:ext cx="9144000" cy="1348656"/>
          </a:xfrm>
          <a:prstGeom prst="rect">
            <a:avLst/>
          </a:prstGeom>
          <a:gradFill flip="none" rotWithShape="1">
            <a:gsLst>
              <a:gs pos="0">
                <a:srgbClr val="78ADC0">
                  <a:tint val="66000"/>
                  <a:satMod val="160000"/>
                </a:srgbClr>
              </a:gs>
              <a:gs pos="50000">
                <a:srgbClr val="78ADC0">
                  <a:tint val="44500"/>
                  <a:satMod val="160000"/>
                </a:srgbClr>
              </a:gs>
              <a:gs pos="100000">
                <a:srgbClr val="78AD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D82B4866-C33D-8F4E-BAC2-F2BD88549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5656"/>
            <a:ext cx="7772400" cy="1143000"/>
          </a:xfrm>
        </p:spPr>
        <p:txBody>
          <a:bodyPr/>
          <a:lstStyle/>
          <a:p>
            <a:r>
              <a:rPr lang="sv-SE" sz="3600" b="1" i="1" dirty="0" smtClean="0">
                <a:solidFill>
                  <a:schemeClr val="bg1"/>
                </a:solidFill>
              </a:rPr>
              <a:t>Utmaningar</a:t>
            </a:r>
            <a:endParaRPr lang="sv-SE" sz="3600" b="1" i="1" dirty="0">
              <a:solidFill>
                <a:schemeClr val="bg1"/>
              </a:solidFill>
            </a:endParaRPr>
          </a:p>
        </p:txBody>
      </p:sp>
      <p:grpSp>
        <p:nvGrpSpPr>
          <p:cNvPr id="8" name="Group 28"/>
          <p:cNvGrpSpPr/>
          <p:nvPr/>
        </p:nvGrpSpPr>
        <p:grpSpPr>
          <a:xfrm>
            <a:off x="3035399" y="1748828"/>
            <a:ext cx="3113401" cy="3494634"/>
            <a:chOff x="3665351" y="1795867"/>
            <a:chExt cx="2514997" cy="2822956"/>
          </a:xfrm>
        </p:grpSpPr>
        <p:pic>
          <p:nvPicPr>
            <p:cNvPr id="9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5351" y="1795867"/>
              <a:ext cx="2514997" cy="2822956"/>
            </a:xfrm>
            <a:prstGeom prst="rect">
              <a:avLst/>
            </a:prstGeom>
          </p:spPr>
        </p:pic>
        <p:sp>
          <p:nvSpPr>
            <p:cNvPr id="10" name="TextBox 30"/>
            <p:cNvSpPr txBox="1"/>
            <p:nvPr/>
          </p:nvSpPr>
          <p:spPr>
            <a:xfrm>
              <a:off x="4255685" y="2376889"/>
              <a:ext cx="1364827" cy="874302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/>
              </a:prstTxWarp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sv-SE" sz="2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Magisk</a:t>
              </a:r>
            </a:p>
            <a:p>
              <a:pPr algn="ctr">
                <a:lnSpc>
                  <a:spcPts val="1900"/>
                </a:lnSpc>
              </a:pPr>
              <a:r>
                <a:rPr lang="sv-SE" sz="1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Inköpsknapp</a:t>
              </a:r>
              <a:endParaRPr lang="sv-S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" name="textruta 3"/>
          <p:cNvSpPr txBox="1"/>
          <p:nvPr/>
        </p:nvSpPr>
        <p:spPr>
          <a:xfrm>
            <a:off x="6095994" y="3130378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”Snälla kan jag få en magisk inköpsknapp?”</a:t>
            </a:r>
          </a:p>
        </p:txBody>
      </p:sp>
    </p:spTree>
    <p:extLst>
      <p:ext uri="{BB962C8B-B14F-4D97-AF65-F5344CB8AC3E}">
        <p14:creationId xmlns:p14="http://schemas.microsoft.com/office/powerpoint/2010/main" val="9209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emhörning 23"/>
          <p:cNvSpPr/>
          <p:nvPr/>
        </p:nvSpPr>
        <p:spPr>
          <a:xfrm>
            <a:off x="523654" y="5018110"/>
            <a:ext cx="3823904" cy="665981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5" name="Femhörning 4"/>
          <p:cNvSpPr/>
          <p:nvPr/>
        </p:nvSpPr>
        <p:spPr>
          <a:xfrm>
            <a:off x="520038" y="158597"/>
            <a:ext cx="3823904" cy="665981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31" name="Femhörning 30"/>
          <p:cNvSpPr/>
          <p:nvPr/>
        </p:nvSpPr>
        <p:spPr>
          <a:xfrm>
            <a:off x="520038" y="962328"/>
            <a:ext cx="3823904" cy="665981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32" name="Femhörning 31"/>
          <p:cNvSpPr/>
          <p:nvPr/>
        </p:nvSpPr>
        <p:spPr>
          <a:xfrm>
            <a:off x="523654" y="1771241"/>
            <a:ext cx="3823904" cy="665981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33" name="Femhörning 32"/>
          <p:cNvSpPr/>
          <p:nvPr/>
        </p:nvSpPr>
        <p:spPr>
          <a:xfrm>
            <a:off x="523654" y="2602211"/>
            <a:ext cx="3823904" cy="665981"/>
          </a:xfrm>
          <a:prstGeom prst="homePlate">
            <a:avLst/>
          </a:prstGeom>
          <a:solidFill>
            <a:srgbClr val="99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34" name="Femhörning 33"/>
          <p:cNvSpPr/>
          <p:nvPr/>
        </p:nvSpPr>
        <p:spPr>
          <a:xfrm>
            <a:off x="523654" y="3421676"/>
            <a:ext cx="3823904" cy="665981"/>
          </a:xfrm>
          <a:prstGeom prst="homePlate">
            <a:avLst/>
          </a:prstGeom>
          <a:solidFill>
            <a:srgbClr val="66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35" name="Femhörning 34"/>
          <p:cNvSpPr/>
          <p:nvPr/>
        </p:nvSpPr>
        <p:spPr>
          <a:xfrm>
            <a:off x="523654" y="4252334"/>
            <a:ext cx="3823904" cy="665981"/>
          </a:xfrm>
          <a:prstGeom prst="homePlat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36" name="textruta 35"/>
          <p:cNvSpPr txBox="1"/>
          <p:nvPr/>
        </p:nvSpPr>
        <p:spPr>
          <a:xfrm>
            <a:off x="524815" y="5094066"/>
            <a:ext cx="3897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z="2200" dirty="0"/>
              <a:t>Behov av innovation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510391" y="3491886"/>
            <a:ext cx="4042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z="2200" dirty="0"/>
              <a:t>Behov av riskreducering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510391" y="4346940"/>
            <a:ext cx="4314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z="2200" dirty="0"/>
              <a:t>Behov av hållbarhet</a:t>
            </a:r>
          </a:p>
        </p:txBody>
      </p:sp>
      <p:cxnSp>
        <p:nvCxnSpPr>
          <p:cNvPr id="16" name="Rak 15"/>
          <p:cNvCxnSpPr/>
          <p:nvPr/>
        </p:nvCxnSpPr>
        <p:spPr>
          <a:xfrm>
            <a:off x="206138" y="486143"/>
            <a:ext cx="86870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ruta 40"/>
          <p:cNvSpPr txBox="1"/>
          <p:nvPr/>
        </p:nvSpPr>
        <p:spPr>
          <a:xfrm>
            <a:off x="4347558" y="158597"/>
            <a:ext cx="465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Drivkrafter för digitalisering av inköp?</a:t>
            </a:r>
          </a:p>
        </p:txBody>
      </p:sp>
      <p:grpSp>
        <p:nvGrpSpPr>
          <p:cNvPr id="47" name="Grupp 21"/>
          <p:cNvGrpSpPr>
            <a:grpSpLocks/>
          </p:cNvGrpSpPr>
          <p:nvPr/>
        </p:nvGrpSpPr>
        <p:grpSpPr bwMode="auto">
          <a:xfrm>
            <a:off x="5883443" y="1075762"/>
            <a:ext cx="1857208" cy="1789004"/>
            <a:chOff x="354099" y="924872"/>
            <a:chExt cx="1278317" cy="1279134"/>
          </a:xfrm>
        </p:grpSpPr>
        <p:sp>
          <p:nvSpPr>
            <p:cNvPr id="48" name="Ellips 47"/>
            <p:cNvSpPr/>
            <p:nvPr/>
          </p:nvSpPr>
          <p:spPr>
            <a:xfrm>
              <a:off x="354099" y="924872"/>
              <a:ext cx="1278317" cy="127913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/>
            </a:p>
          </p:txBody>
        </p:sp>
        <p:sp>
          <p:nvSpPr>
            <p:cNvPr id="49" name="textruta 23"/>
            <p:cNvSpPr txBox="1">
              <a:spLocks noChangeArrowheads="1"/>
            </p:cNvSpPr>
            <p:nvPr/>
          </p:nvSpPr>
          <p:spPr bwMode="auto">
            <a:xfrm>
              <a:off x="443970" y="1343846"/>
              <a:ext cx="1135259" cy="3821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sv-SE"/>
              </a:defPPr>
              <a:lvl1pPr algn="ctr">
                <a:defRPr>
                  <a:solidFill>
                    <a:schemeClr val="lt1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sv-SE" altLang="sv-SE" b="1" dirty="0"/>
                <a:t>Digitalisering</a:t>
              </a:r>
            </a:p>
          </p:txBody>
        </p:sp>
      </p:grpSp>
      <p:sp>
        <p:nvSpPr>
          <p:cNvPr id="2" name="Rektangel 1"/>
          <p:cNvSpPr/>
          <p:nvPr/>
        </p:nvSpPr>
        <p:spPr>
          <a:xfrm>
            <a:off x="511936" y="90170"/>
            <a:ext cx="3313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>
                <a:solidFill>
                  <a:schemeClr val="bg1"/>
                </a:solidFill>
              </a:rPr>
              <a:t>Strategiskt verktyg för en god affär</a:t>
            </a:r>
          </a:p>
        </p:txBody>
      </p:sp>
      <p:sp>
        <p:nvSpPr>
          <p:cNvPr id="3" name="Rektangel 2"/>
          <p:cNvSpPr/>
          <p:nvPr/>
        </p:nvSpPr>
        <p:spPr>
          <a:xfrm>
            <a:off x="511936" y="1021392"/>
            <a:ext cx="3706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>
                <a:solidFill>
                  <a:schemeClr val="bg1"/>
                </a:solidFill>
              </a:rPr>
              <a:t>Effektiva offentliga inköp</a:t>
            </a:r>
          </a:p>
        </p:txBody>
      </p:sp>
      <p:sp>
        <p:nvSpPr>
          <p:cNvPr id="4" name="Rektangel 3"/>
          <p:cNvSpPr/>
          <p:nvPr/>
        </p:nvSpPr>
        <p:spPr>
          <a:xfrm>
            <a:off x="499057" y="1823555"/>
            <a:ext cx="4013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>
                <a:solidFill>
                  <a:schemeClr val="bg1"/>
                </a:solidFill>
              </a:rPr>
              <a:t>Mångfald av leverantörer</a:t>
            </a:r>
          </a:p>
        </p:txBody>
      </p:sp>
      <p:sp>
        <p:nvSpPr>
          <p:cNvPr id="7" name="Rektangel 6"/>
          <p:cNvSpPr/>
          <p:nvPr/>
        </p:nvSpPr>
        <p:spPr>
          <a:xfrm>
            <a:off x="499057" y="2558921"/>
            <a:ext cx="4123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>
                <a:solidFill>
                  <a:schemeClr val="bg1"/>
                </a:solidFill>
              </a:rPr>
              <a:t>Rättssäker offentlig upphandling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5608673" y="3973882"/>
            <a:ext cx="2743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Vilka drivkrafter finns i din organisation?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4856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/>
          <p:cNvSpPr txBox="1">
            <a:spLocks/>
          </p:cNvSpPr>
          <p:nvPr/>
        </p:nvSpPr>
        <p:spPr>
          <a:xfrm>
            <a:off x="141668" y="279799"/>
            <a:ext cx="8428452" cy="114300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sv-SE" sz="3600" b="1" kern="0" dirty="0" smtClean="0"/>
              <a:t>Digitalisering för att möjliggöra högre </a:t>
            </a:r>
            <a:r>
              <a:rPr lang="sv-SE" sz="3600" b="1" kern="0" dirty="0"/>
              <a:t>utväxling </a:t>
            </a:r>
            <a:r>
              <a:rPr lang="sv-SE" sz="3600" b="1" kern="0" dirty="0" smtClean="0"/>
              <a:t>för </a:t>
            </a:r>
            <a:r>
              <a:rPr lang="sv-SE" sz="3600" b="1" kern="0" dirty="0"/>
              <a:t>inköp/upphandling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2343955" y="1854558"/>
            <a:ext cx="4391696" cy="3451538"/>
            <a:chOff x="2343955" y="1854558"/>
            <a:chExt cx="4391696" cy="3451538"/>
          </a:xfrm>
        </p:grpSpPr>
        <p:sp>
          <p:nvSpPr>
            <p:cNvPr id="6" name="Rektangel 5"/>
            <p:cNvSpPr/>
            <p:nvPr/>
          </p:nvSpPr>
          <p:spPr bwMode="auto">
            <a:xfrm>
              <a:off x="2343955" y="1854558"/>
              <a:ext cx="4391696" cy="34515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4916510" y="2337933"/>
              <a:ext cx="13458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dirty="0"/>
                <a:t>99%</a:t>
              </a: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2240924" y="4947565"/>
            <a:ext cx="553792" cy="369332"/>
            <a:chOff x="2240924" y="4947565"/>
            <a:chExt cx="553792" cy="369332"/>
          </a:xfrm>
        </p:grpSpPr>
        <p:sp>
          <p:nvSpPr>
            <p:cNvPr id="8" name="Rektangel 7"/>
            <p:cNvSpPr/>
            <p:nvPr/>
          </p:nvSpPr>
          <p:spPr bwMode="auto">
            <a:xfrm>
              <a:off x="2343955" y="4958366"/>
              <a:ext cx="321972" cy="34773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2240924" y="4947565"/>
              <a:ext cx="553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1%</a:t>
              </a:r>
            </a:p>
          </p:txBody>
        </p:sp>
      </p:grpSp>
      <p:sp>
        <p:nvSpPr>
          <p:cNvPr id="13" name="Rektangel 12"/>
          <p:cNvSpPr/>
          <p:nvPr/>
        </p:nvSpPr>
        <p:spPr bwMode="auto">
          <a:xfrm>
            <a:off x="2343955" y="4172755"/>
            <a:ext cx="1313645" cy="113334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Rak pil 14"/>
          <p:cNvCxnSpPr/>
          <p:nvPr/>
        </p:nvCxnSpPr>
        <p:spPr bwMode="auto">
          <a:xfrm flipV="1">
            <a:off x="2794716" y="4327301"/>
            <a:ext cx="746974" cy="6202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ktangel 3"/>
          <p:cNvSpPr/>
          <p:nvPr/>
        </p:nvSpPr>
        <p:spPr bwMode="auto">
          <a:xfrm>
            <a:off x="2343955" y="3580327"/>
            <a:ext cx="2009104" cy="17365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2343955" y="3052293"/>
            <a:ext cx="2678806" cy="22646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0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>
            <a:off x="5720954" y="1882379"/>
            <a:ext cx="2066925" cy="29908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sz="1350"/>
          </a:p>
        </p:txBody>
      </p:sp>
      <p:sp>
        <p:nvSpPr>
          <p:cNvPr id="20" name="Rektangel 19"/>
          <p:cNvSpPr/>
          <p:nvPr/>
        </p:nvSpPr>
        <p:spPr>
          <a:xfrm>
            <a:off x="4683920" y="1885950"/>
            <a:ext cx="1037035" cy="29920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sz="1350"/>
          </a:p>
        </p:txBody>
      </p:sp>
      <p:sp>
        <p:nvSpPr>
          <p:cNvPr id="21" name="Rektangel 20"/>
          <p:cNvSpPr/>
          <p:nvPr/>
        </p:nvSpPr>
        <p:spPr>
          <a:xfrm>
            <a:off x="3646885" y="1885950"/>
            <a:ext cx="1037034" cy="29920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sz="1350"/>
          </a:p>
        </p:txBody>
      </p:sp>
      <p:sp>
        <p:nvSpPr>
          <p:cNvPr id="22" name="Rektangel 21"/>
          <p:cNvSpPr/>
          <p:nvPr/>
        </p:nvSpPr>
        <p:spPr>
          <a:xfrm>
            <a:off x="2608660" y="1885950"/>
            <a:ext cx="1038225" cy="29920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sz="1350"/>
          </a:p>
        </p:txBody>
      </p:sp>
      <p:sp>
        <p:nvSpPr>
          <p:cNvPr id="6" name="Rektangel 5"/>
          <p:cNvSpPr/>
          <p:nvPr/>
        </p:nvSpPr>
        <p:spPr>
          <a:xfrm>
            <a:off x="1550195" y="1887141"/>
            <a:ext cx="1037035" cy="29908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sz="1350"/>
          </a:p>
        </p:txBody>
      </p:sp>
      <p:sp>
        <p:nvSpPr>
          <p:cNvPr id="4" name="Rektangel 3"/>
          <p:cNvSpPr/>
          <p:nvPr/>
        </p:nvSpPr>
        <p:spPr>
          <a:xfrm>
            <a:off x="1674020" y="2027636"/>
            <a:ext cx="2908697" cy="7215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v-SE" sz="1500" b="1" dirty="0"/>
              <a:t>Från prisfokus till kostnadsfokus</a:t>
            </a:r>
          </a:p>
        </p:txBody>
      </p:sp>
      <p:sp>
        <p:nvSpPr>
          <p:cNvPr id="12" name="Rektangel 11"/>
          <p:cNvSpPr/>
          <p:nvPr/>
        </p:nvSpPr>
        <p:spPr>
          <a:xfrm>
            <a:off x="4761311" y="2015730"/>
            <a:ext cx="2944415" cy="7215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v-SE" sz="1500" b="1" dirty="0"/>
              <a:t>Från kostnadsfokus till värdefokus</a:t>
            </a:r>
          </a:p>
        </p:txBody>
      </p:sp>
      <p:sp>
        <p:nvSpPr>
          <p:cNvPr id="8202" name="textruta 6"/>
          <p:cNvSpPr txBox="1">
            <a:spLocks noChangeArrowheads="1"/>
          </p:cNvSpPr>
          <p:nvPr/>
        </p:nvSpPr>
        <p:spPr bwMode="auto">
          <a:xfrm>
            <a:off x="1502227" y="4877992"/>
            <a:ext cx="12156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350" b="1" dirty="0"/>
              <a:t>Transaktionell orientering</a:t>
            </a:r>
          </a:p>
        </p:txBody>
      </p:sp>
      <p:sp>
        <p:nvSpPr>
          <p:cNvPr id="8203" name="textruta 23"/>
          <p:cNvSpPr txBox="1">
            <a:spLocks noChangeArrowheads="1"/>
          </p:cNvSpPr>
          <p:nvPr/>
        </p:nvSpPr>
        <p:spPr bwMode="auto">
          <a:xfrm>
            <a:off x="2637230" y="4874419"/>
            <a:ext cx="12156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350" b="1" dirty="0"/>
              <a:t>Kommersiell orientering</a:t>
            </a:r>
          </a:p>
        </p:txBody>
      </p:sp>
      <p:sp>
        <p:nvSpPr>
          <p:cNvPr id="8204" name="textruta 24"/>
          <p:cNvSpPr txBox="1">
            <a:spLocks noChangeArrowheads="1"/>
          </p:cNvSpPr>
          <p:nvPr/>
        </p:nvSpPr>
        <p:spPr bwMode="auto">
          <a:xfrm>
            <a:off x="3604531" y="4873230"/>
            <a:ext cx="12156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350" b="1" dirty="0"/>
              <a:t>Koordinerings orienterad</a:t>
            </a:r>
          </a:p>
        </p:txBody>
      </p:sp>
      <p:sp>
        <p:nvSpPr>
          <p:cNvPr id="8205" name="textruta 25"/>
          <p:cNvSpPr txBox="1">
            <a:spLocks noChangeArrowheads="1"/>
          </p:cNvSpPr>
          <p:nvPr/>
        </p:nvSpPr>
        <p:spPr bwMode="auto">
          <a:xfrm>
            <a:off x="4858337" y="4877992"/>
            <a:ext cx="102760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350" b="1" dirty="0"/>
              <a:t>Intern integrering</a:t>
            </a:r>
          </a:p>
        </p:txBody>
      </p:sp>
      <p:sp>
        <p:nvSpPr>
          <p:cNvPr id="8206" name="textruta 26"/>
          <p:cNvSpPr txBox="1">
            <a:spLocks noChangeArrowheads="1"/>
          </p:cNvSpPr>
          <p:nvPr/>
        </p:nvSpPr>
        <p:spPr bwMode="auto">
          <a:xfrm>
            <a:off x="5894443" y="4877992"/>
            <a:ext cx="12156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350" b="1"/>
              <a:t>Extern Integrering</a:t>
            </a:r>
          </a:p>
        </p:txBody>
      </p:sp>
      <p:sp>
        <p:nvSpPr>
          <p:cNvPr id="8207" name="textruta 27"/>
          <p:cNvSpPr txBox="1">
            <a:spLocks noChangeArrowheads="1"/>
          </p:cNvSpPr>
          <p:nvPr/>
        </p:nvSpPr>
        <p:spPr bwMode="auto">
          <a:xfrm>
            <a:off x="6847620" y="4873230"/>
            <a:ext cx="12156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350" b="1" dirty="0"/>
              <a:t>Integrering i värdekedjan</a:t>
            </a:r>
          </a:p>
        </p:txBody>
      </p:sp>
      <p:sp>
        <p:nvSpPr>
          <p:cNvPr id="8" name="Högerböjd 7"/>
          <p:cNvSpPr/>
          <p:nvPr/>
        </p:nvSpPr>
        <p:spPr>
          <a:xfrm flipV="1">
            <a:off x="4394598" y="3456385"/>
            <a:ext cx="244078" cy="42743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9" name="Vänsterböjd 8"/>
          <p:cNvSpPr/>
          <p:nvPr/>
        </p:nvSpPr>
        <p:spPr>
          <a:xfrm>
            <a:off x="4737498" y="3519489"/>
            <a:ext cx="234553" cy="36433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sz="1350">
              <a:solidFill>
                <a:schemeClr val="tx1"/>
              </a:solidFill>
            </a:endParaRPr>
          </a:p>
        </p:txBody>
      </p:sp>
      <p:cxnSp>
        <p:nvCxnSpPr>
          <p:cNvPr id="3072" name="Kurva 3071"/>
          <p:cNvCxnSpPr/>
          <p:nvPr/>
        </p:nvCxnSpPr>
        <p:spPr>
          <a:xfrm flipV="1">
            <a:off x="1674020" y="3701655"/>
            <a:ext cx="2540794" cy="98702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Kurva 35"/>
          <p:cNvCxnSpPr/>
          <p:nvPr/>
        </p:nvCxnSpPr>
        <p:spPr>
          <a:xfrm flipV="1">
            <a:off x="5163741" y="2855120"/>
            <a:ext cx="2541984" cy="846535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ubrik 1"/>
          <p:cNvSpPr txBox="1">
            <a:spLocks/>
          </p:cNvSpPr>
          <p:nvPr/>
        </p:nvSpPr>
        <p:spPr>
          <a:xfrm>
            <a:off x="783789" y="819744"/>
            <a:ext cx="7772400" cy="114300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sv-SE" sz="3600" b="1" kern="0" dirty="0"/>
              <a:t>Är vi mogna för digitalisering?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2996949" y="2847884"/>
            <a:ext cx="2143593" cy="562888"/>
            <a:chOff x="2224216" y="2989553"/>
            <a:chExt cx="2143593" cy="562888"/>
          </a:xfrm>
        </p:grpSpPr>
        <p:sp>
          <p:nvSpPr>
            <p:cNvPr id="3" name="Rektangel med rundade hörn 2"/>
            <p:cNvSpPr/>
            <p:nvPr/>
          </p:nvSpPr>
          <p:spPr bwMode="auto">
            <a:xfrm>
              <a:off x="2224216" y="3005052"/>
              <a:ext cx="2088228" cy="547389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textruta 1"/>
            <p:cNvSpPr txBox="1"/>
            <p:nvPr/>
          </p:nvSpPr>
          <p:spPr>
            <a:xfrm>
              <a:off x="2295158" y="2989553"/>
              <a:ext cx="2072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Fragmentiserat process &amp; IT-landskap</a:t>
              </a:r>
            </a:p>
          </p:txBody>
        </p:sp>
      </p:grpSp>
      <p:sp>
        <p:nvSpPr>
          <p:cNvPr id="24" name="Rektangel med rundade hörn 23"/>
          <p:cNvSpPr/>
          <p:nvPr/>
        </p:nvSpPr>
        <p:spPr bwMode="auto">
          <a:xfrm>
            <a:off x="5315447" y="3872095"/>
            <a:ext cx="2088228" cy="54738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5386389" y="3883820"/>
            <a:ext cx="207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Holistiskt process &amp; IT-landskap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703625" y="5828142"/>
            <a:ext cx="2359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Källa: van Weele/</a:t>
            </a:r>
            <a:r>
              <a:rPr lang="sv-SE" sz="800" dirty="0" err="1" smtClean="0"/>
              <a:t>Rozemeier</a:t>
            </a:r>
            <a:r>
              <a:rPr lang="sv-SE" sz="800" dirty="0"/>
              <a:t> (anpassad)</a:t>
            </a:r>
            <a:r>
              <a:rPr lang="sv-SE" sz="800" dirty="0" smtClean="0"/>
              <a:t> 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8609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0" y="136681"/>
            <a:ext cx="9144000" cy="103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sv-SE" altLang="sv-SE" sz="3600" b="1" dirty="0" smtClean="0">
                <a:solidFill>
                  <a:srgbClr val="273776"/>
                </a:solidFill>
                <a:latin typeface="+mj-lt"/>
                <a:ea typeface="Arial" charset="0"/>
                <a:cs typeface="Arial" charset="0"/>
              </a:rPr>
              <a:t>Har</a:t>
            </a:r>
            <a:r>
              <a:rPr lang="sv-SE" altLang="sv-SE" sz="3600" b="1" dirty="0" smtClean="0">
                <a:solidFill>
                  <a:srgbClr val="273776"/>
                </a:solidFill>
                <a:latin typeface="Arial" charset="0"/>
                <a:ea typeface="Arial" charset="0"/>
                <a:cs typeface="Arial" charset="0"/>
              </a:rPr>
              <a:t> IT en strategi för digitalisering av inköp/upphandling? </a:t>
            </a:r>
            <a:endParaRPr lang="sv-SE" altLang="sv-SE" sz="3600" b="1" dirty="0">
              <a:solidFill>
                <a:srgbClr val="27377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5" name="Bildobjekt 4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92" y="1260389"/>
            <a:ext cx="6719936" cy="4768911"/>
          </a:xfrm>
          <a:prstGeom prst="rect">
            <a:avLst/>
          </a:prstGeom>
          <a:noFill/>
        </p:spPr>
      </p:pic>
      <p:sp>
        <p:nvSpPr>
          <p:cNvPr id="2" name="Rektangel med rundade hörn 1"/>
          <p:cNvSpPr/>
          <p:nvPr/>
        </p:nvSpPr>
        <p:spPr bwMode="auto">
          <a:xfrm>
            <a:off x="5684108" y="4003589"/>
            <a:ext cx="1029730" cy="23065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/>
          <p:cNvGrpSpPr/>
          <p:nvPr/>
        </p:nvGrpSpPr>
        <p:grpSpPr>
          <a:xfrm>
            <a:off x="468948" y="2613252"/>
            <a:ext cx="4083177" cy="2036064"/>
            <a:chOff x="474473" y="1525856"/>
            <a:chExt cx="4083177" cy="2036064"/>
          </a:xfrm>
        </p:grpSpPr>
        <p:cxnSp>
          <p:nvCxnSpPr>
            <p:cNvPr id="12" name="Straight Connector 4"/>
            <p:cNvCxnSpPr/>
            <p:nvPr/>
          </p:nvCxnSpPr>
          <p:spPr>
            <a:xfrm flipH="1" flipV="1">
              <a:off x="1426539" y="2565722"/>
              <a:ext cx="3131111" cy="27917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5"/>
            <p:cNvSpPr/>
            <p:nvPr/>
          </p:nvSpPr>
          <p:spPr>
            <a:xfrm>
              <a:off x="474473" y="1525856"/>
              <a:ext cx="2036064" cy="20360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</a:pPr>
              <a:endParaRPr lang="en-US" sz="2000" dirty="0">
                <a:solidFill>
                  <a:srgbClr val="3454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949708" y="2374873"/>
              <a:ext cx="1131504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P2P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248426" y="1914631"/>
            <a:ext cx="2261985" cy="1954128"/>
            <a:chOff x="2253951" y="827235"/>
            <a:chExt cx="2261985" cy="1954128"/>
          </a:xfrm>
        </p:grpSpPr>
        <p:cxnSp>
          <p:nvCxnSpPr>
            <p:cNvPr id="16" name="Straight Connector 28"/>
            <p:cNvCxnSpPr/>
            <p:nvPr/>
          </p:nvCxnSpPr>
          <p:spPr>
            <a:xfrm flipH="1" flipV="1">
              <a:off x="2958580" y="1407809"/>
              <a:ext cx="1557356" cy="1373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1"/>
            <p:cNvSpPr/>
            <p:nvPr/>
          </p:nvSpPr>
          <p:spPr>
            <a:xfrm>
              <a:off x="2358694" y="827235"/>
              <a:ext cx="1207008" cy="12070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rtlCol="0" anchor="ctr">
              <a:spAutoFit/>
            </a:bodyPr>
            <a:lstStyle/>
            <a:p>
              <a:pPr marL="180000" indent="-180000"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</a:pPr>
              <a:endParaRPr lang="en-US" sz="2000" dirty="0">
                <a:solidFill>
                  <a:srgbClr val="3454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2253951" y="1286109"/>
              <a:ext cx="1426898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sv-SE" sz="1600" dirty="0" smtClean="0">
                  <a:latin typeface="Arial" charset="0"/>
                  <a:ea typeface="Arial" charset="0"/>
                  <a:cs typeface="Arial" charset="0"/>
                </a:rPr>
                <a:t>Upphandling</a:t>
              </a:r>
              <a:endParaRPr lang="sv-SE" sz="1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9" name="Group 65"/>
          <p:cNvGrpSpPr/>
          <p:nvPr/>
        </p:nvGrpSpPr>
        <p:grpSpPr>
          <a:xfrm>
            <a:off x="2453505" y="3868759"/>
            <a:ext cx="2056906" cy="2000068"/>
            <a:chOff x="2459030" y="2781363"/>
            <a:chExt cx="2056906" cy="2000068"/>
          </a:xfrm>
        </p:grpSpPr>
        <p:cxnSp>
          <p:nvCxnSpPr>
            <p:cNvPr id="20" name="Straight Connector 40"/>
            <p:cNvCxnSpPr/>
            <p:nvPr/>
          </p:nvCxnSpPr>
          <p:spPr>
            <a:xfrm flipV="1">
              <a:off x="3398504" y="2781363"/>
              <a:ext cx="1117432" cy="137787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13"/>
            <p:cNvSpPr/>
            <p:nvPr/>
          </p:nvSpPr>
          <p:spPr>
            <a:xfrm>
              <a:off x="3144981" y="3889329"/>
              <a:ext cx="569483" cy="56948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</a:pPr>
              <a:endParaRPr lang="en-US" sz="2000" dirty="0">
                <a:solidFill>
                  <a:srgbClr val="3454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2459030" y="4483914"/>
              <a:ext cx="142689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sv-SE" sz="1600" dirty="0" smtClean="0">
                  <a:latin typeface="Arial" charset="0"/>
                  <a:ea typeface="Arial" charset="0"/>
                  <a:cs typeface="Arial" charset="0"/>
                </a:rPr>
                <a:t>Riskhantering</a:t>
              </a:r>
              <a:endParaRPr lang="sv-SE" sz="1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3" name="Group 29"/>
          <p:cNvGrpSpPr/>
          <p:nvPr/>
        </p:nvGrpSpPr>
        <p:grpSpPr>
          <a:xfrm>
            <a:off x="4461294" y="2009068"/>
            <a:ext cx="2217731" cy="1878490"/>
            <a:chOff x="4466819" y="921672"/>
            <a:chExt cx="2217731" cy="1878490"/>
          </a:xfrm>
        </p:grpSpPr>
        <p:cxnSp>
          <p:nvCxnSpPr>
            <p:cNvPr id="24" name="Straight Connector 30"/>
            <p:cNvCxnSpPr/>
            <p:nvPr/>
          </p:nvCxnSpPr>
          <p:spPr>
            <a:xfrm flipV="1">
              <a:off x="4466819" y="1651405"/>
              <a:ext cx="1439228" cy="114875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16"/>
            <p:cNvSpPr/>
            <p:nvPr/>
          </p:nvSpPr>
          <p:spPr>
            <a:xfrm>
              <a:off x="5183627" y="921672"/>
              <a:ext cx="1500923" cy="15009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</a:pPr>
              <a:endParaRPr lang="en-US" sz="2000" dirty="0">
                <a:solidFill>
                  <a:srgbClr val="3454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5343084" y="1343971"/>
              <a:ext cx="1218240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sv-SE" sz="1600" dirty="0" smtClean="0">
                  <a:latin typeface="Arial" charset="0"/>
                  <a:ea typeface="Arial" charset="0"/>
                  <a:cs typeface="Arial" charset="0"/>
                </a:rPr>
                <a:t>Marknads-data</a:t>
              </a:r>
              <a:endParaRPr lang="sv-SE" sz="1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7" name="Group 31"/>
          <p:cNvGrpSpPr/>
          <p:nvPr/>
        </p:nvGrpSpPr>
        <p:grpSpPr>
          <a:xfrm>
            <a:off x="4740535" y="2789565"/>
            <a:ext cx="4399683" cy="1398008"/>
            <a:chOff x="4746060" y="1702169"/>
            <a:chExt cx="4399683" cy="1398008"/>
          </a:xfrm>
        </p:grpSpPr>
        <p:cxnSp>
          <p:nvCxnSpPr>
            <p:cNvPr id="28" name="Straight Connector 32"/>
            <p:cNvCxnSpPr/>
            <p:nvPr/>
          </p:nvCxnSpPr>
          <p:spPr>
            <a:xfrm flipV="1">
              <a:off x="4746060" y="2211387"/>
              <a:ext cx="2154612" cy="88879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18"/>
            <p:cNvSpPr/>
            <p:nvPr/>
          </p:nvSpPr>
          <p:spPr>
            <a:xfrm>
              <a:off x="6891508" y="1702169"/>
              <a:ext cx="730619" cy="7306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</a:pPr>
              <a:endParaRPr lang="en-US" sz="2000" dirty="0">
                <a:solidFill>
                  <a:srgbClr val="3454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0" name="TextBox 19"/>
            <p:cNvSpPr txBox="1"/>
            <p:nvPr/>
          </p:nvSpPr>
          <p:spPr>
            <a:xfrm>
              <a:off x="7598408" y="1810684"/>
              <a:ext cx="1547335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sv-SE" sz="1600" dirty="0" smtClean="0">
                  <a:latin typeface="Arial" charset="0"/>
                  <a:ea typeface="Arial" charset="0"/>
                  <a:cs typeface="Arial" charset="0"/>
                </a:rPr>
                <a:t>Avtals-hantering</a:t>
              </a:r>
              <a:endParaRPr lang="sv-SE" sz="1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1" name="Group 66"/>
          <p:cNvGrpSpPr/>
          <p:nvPr/>
        </p:nvGrpSpPr>
        <p:grpSpPr>
          <a:xfrm>
            <a:off x="899495" y="3897157"/>
            <a:ext cx="3573679" cy="2217470"/>
            <a:chOff x="899495" y="2809761"/>
            <a:chExt cx="3573679" cy="2217470"/>
          </a:xfrm>
        </p:grpSpPr>
        <p:cxnSp>
          <p:nvCxnSpPr>
            <p:cNvPr id="32" name="Straight Connector 38"/>
            <p:cNvCxnSpPr/>
            <p:nvPr/>
          </p:nvCxnSpPr>
          <p:spPr>
            <a:xfrm flipV="1">
              <a:off x="1885410" y="2809761"/>
              <a:ext cx="2587764" cy="1461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20"/>
            <p:cNvSpPr/>
            <p:nvPr/>
          </p:nvSpPr>
          <p:spPr>
            <a:xfrm>
              <a:off x="1119085" y="3711919"/>
              <a:ext cx="1315312" cy="13153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</a:pPr>
              <a:endParaRPr lang="en-US" sz="2000" dirty="0">
                <a:solidFill>
                  <a:srgbClr val="3454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TextBox 21"/>
            <p:cNvSpPr txBox="1"/>
            <p:nvPr/>
          </p:nvSpPr>
          <p:spPr>
            <a:xfrm>
              <a:off x="899495" y="3989793"/>
              <a:ext cx="1767842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sv-SE" sz="1600" dirty="0" smtClean="0">
                  <a:latin typeface="Arial" charset="0"/>
                  <a:ea typeface="Arial" charset="0"/>
                  <a:cs typeface="Arial" charset="0"/>
                </a:rPr>
                <a:t>Leverantörs-precision</a:t>
              </a:r>
              <a:endParaRPr lang="sv-SE" sz="1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 39"/>
          <p:cNvGrpSpPr/>
          <p:nvPr/>
        </p:nvGrpSpPr>
        <p:grpSpPr>
          <a:xfrm>
            <a:off x="4510411" y="3868759"/>
            <a:ext cx="2261966" cy="2249408"/>
            <a:chOff x="4515936" y="2781363"/>
            <a:chExt cx="2261966" cy="2249408"/>
          </a:xfrm>
        </p:grpSpPr>
        <p:cxnSp>
          <p:nvCxnSpPr>
            <p:cNvPr id="36" name="Straight Connector 46"/>
            <p:cNvCxnSpPr>
              <a:endCxn id="37" idx="1"/>
            </p:cNvCxnSpPr>
            <p:nvPr/>
          </p:nvCxnSpPr>
          <p:spPr>
            <a:xfrm>
              <a:off x="4515936" y="2781363"/>
              <a:ext cx="1068402" cy="105584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22"/>
            <p:cNvSpPr/>
            <p:nvPr/>
          </p:nvSpPr>
          <p:spPr>
            <a:xfrm>
              <a:off x="5379555" y="3632424"/>
              <a:ext cx="1398347" cy="13983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</a:pPr>
              <a:endParaRPr lang="en-US" sz="2000" dirty="0">
                <a:solidFill>
                  <a:srgbClr val="3454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TextBox 23"/>
            <p:cNvSpPr txBox="1"/>
            <p:nvPr/>
          </p:nvSpPr>
          <p:spPr>
            <a:xfrm>
              <a:off x="5346528" y="3984805"/>
              <a:ext cx="1419707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600" dirty="0" smtClean="0">
                  <a:latin typeface="Arial" charset="0"/>
                  <a:ea typeface="Arial" charset="0"/>
                  <a:cs typeface="Arial" charset="0"/>
                </a:rPr>
                <a:t>Spendanalys</a:t>
              </a:r>
              <a:endParaRPr lang="en-US" sz="1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4876692" y="3975213"/>
            <a:ext cx="4071726" cy="824578"/>
            <a:chOff x="4882217" y="2887817"/>
            <a:chExt cx="4071726" cy="824578"/>
          </a:xfrm>
        </p:grpSpPr>
        <p:cxnSp>
          <p:nvCxnSpPr>
            <p:cNvPr id="40" name="Straight Connector 34"/>
            <p:cNvCxnSpPr/>
            <p:nvPr/>
          </p:nvCxnSpPr>
          <p:spPr>
            <a:xfrm>
              <a:off x="4882217" y="2974809"/>
              <a:ext cx="1922279" cy="27145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24"/>
            <p:cNvSpPr/>
            <p:nvPr/>
          </p:nvSpPr>
          <p:spPr>
            <a:xfrm>
              <a:off x="6414891" y="2887817"/>
              <a:ext cx="824578" cy="8245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</a:pPr>
              <a:endParaRPr lang="en-US" sz="2000" dirty="0">
                <a:solidFill>
                  <a:srgbClr val="3454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2" name="TextBox 25"/>
            <p:cNvSpPr txBox="1"/>
            <p:nvPr/>
          </p:nvSpPr>
          <p:spPr>
            <a:xfrm>
              <a:off x="7186101" y="3193938"/>
              <a:ext cx="1767842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sv-SE" sz="1600" dirty="0" smtClean="0">
                  <a:latin typeface="Arial" charset="0"/>
                  <a:ea typeface="Arial" charset="0"/>
                  <a:cs typeface="Arial" charset="0"/>
                </a:rPr>
                <a:t>Kategoristyrning</a:t>
              </a:r>
              <a:endParaRPr lang="sv-SE" sz="1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3" name="Group 37"/>
          <p:cNvGrpSpPr/>
          <p:nvPr/>
        </p:nvGrpSpPr>
        <p:grpSpPr>
          <a:xfrm>
            <a:off x="4590513" y="4018185"/>
            <a:ext cx="4547962" cy="1848793"/>
            <a:chOff x="4596038" y="2930789"/>
            <a:chExt cx="4547962" cy="1848793"/>
          </a:xfrm>
        </p:grpSpPr>
        <p:cxnSp>
          <p:nvCxnSpPr>
            <p:cNvPr id="44" name="Straight Connector 36"/>
            <p:cNvCxnSpPr/>
            <p:nvPr/>
          </p:nvCxnSpPr>
          <p:spPr>
            <a:xfrm>
              <a:off x="4596038" y="2930789"/>
              <a:ext cx="3357919" cy="135203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26"/>
            <p:cNvSpPr/>
            <p:nvPr/>
          </p:nvSpPr>
          <p:spPr>
            <a:xfrm>
              <a:off x="7863972" y="4004132"/>
              <a:ext cx="775450" cy="7754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</a:pPr>
              <a:endParaRPr lang="en-US" sz="2000" dirty="0">
                <a:solidFill>
                  <a:srgbClr val="3454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" name="TextBox 27"/>
            <p:cNvSpPr txBox="1"/>
            <p:nvPr/>
          </p:nvSpPr>
          <p:spPr>
            <a:xfrm>
              <a:off x="7376158" y="4221046"/>
              <a:ext cx="1767842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SRM</a:t>
              </a:r>
            </a:p>
          </p:txBody>
        </p:sp>
      </p:grpSp>
      <p:grpSp>
        <p:nvGrpSpPr>
          <p:cNvPr id="47" name="Group 64"/>
          <p:cNvGrpSpPr/>
          <p:nvPr/>
        </p:nvGrpSpPr>
        <p:grpSpPr>
          <a:xfrm>
            <a:off x="3929581" y="4161085"/>
            <a:ext cx="1452558" cy="1998240"/>
            <a:chOff x="3935106" y="3073689"/>
            <a:chExt cx="1452558" cy="1998240"/>
          </a:xfrm>
        </p:grpSpPr>
        <p:cxnSp>
          <p:nvCxnSpPr>
            <p:cNvPr id="48" name="Straight Connector 60"/>
            <p:cNvCxnSpPr/>
            <p:nvPr/>
          </p:nvCxnSpPr>
          <p:spPr>
            <a:xfrm flipH="1" flipV="1">
              <a:off x="4570058" y="3073689"/>
              <a:ext cx="56291" cy="1364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58"/>
            <p:cNvSpPr/>
            <p:nvPr/>
          </p:nvSpPr>
          <p:spPr>
            <a:xfrm>
              <a:off x="4033462" y="3821229"/>
              <a:ext cx="1250700" cy="1250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</a:pPr>
              <a:endParaRPr lang="en-US" sz="2000" dirty="0">
                <a:solidFill>
                  <a:srgbClr val="3454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" name="TextBox 59"/>
            <p:cNvSpPr txBox="1"/>
            <p:nvPr/>
          </p:nvSpPr>
          <p:spPr>
            <a:xfrm>
              <a:off x="3935106" y="4034491"/>
              <a:ext cx="1452558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sv-SE" sz="1600" dirty="0" smtClean="0">
                  <a:latin typeface="Arial" charset="0"/>
                  <a:ea typeface="Arial" charset="0"/>
                  <a:cs typeface="Arial" charset="0"/>
                </a:rPr>
                <a:t>Logistik, supply chain &amp; lager </a:t>
              </a:r>
              <a:endParaRPr lang="sv-SE" sz="1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1" name="Group 67"/>
          <p:cNvGrpSpPr/>
          <p:nvPr/>
        </p:nvGrpSpPr>
        <p:grpSpPr>
          <a:xfrm>
            <a:off x="3650276" y="2997390"/>
            <a:ext cx="1825489" cy="1767840"/>
            <a:chOff x="3603191" y="1980588"/>
            <a:chExt cx="1825489" cy="1767840"/>
          </a:xfrm>
        </p:grpSpPr>
        <p:sp>
          <p:nvSpPr>
            <p:cNvPr id="62" name="Oval 51"/>
            <p:cNvSpPr/>
            <p:nvPr/>
          </p:nvSpPr>
          <p:spPr>
            <a:xfrm>
              <a:off x="3702375" y="2060816"/>
              <a:ext cx="1618197" cy="16181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</a:pPr>
              <a:endParaRPr lang="en-US" sz="2000" dirty="0">
                <a:solidFill>
                  <a:srgbClr val="3454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3" name="Donut 8"/>
            <p:cNvSpPr/>
            <p:nvPr/>
          </p:nvSpPr>
          <p:spPr>
            <a:xfrm>
              <a:off x="3619824" y="1980588"/>
              <a:ext cx="1767840" cy="1767840"/>
            </a:xfrm>
            <a:prstGeom prst="donut">
              <a:avLst>
                <a:gd name="adj" fmla="val 8436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rtlCol="0" anchor="ctr">
              <a:spAutoFit/>
            </a:bodyPr>
            <a:lstStyle/>
            <a:p>
              <a:pPr marL="180000" indent="-180000" algn="ctr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charset="0"/>
                <a:buChar char="•"/>
              </a:pPr>
              <a:endParaRPr lang="en-US" sz="2000" dirty="0">
                <a:solidFill>
                  <a:srgbClr val="34546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64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7107" y="2594120"/>
              <a:ext cx="1033272" cy="1033272"/>
            </a:xfrm>
            <a:prstGeom prst="rect">
              <a:avLst/>
            </a:prstGeom>
          </p:spPr>
        </p:pic>
        <p:sp>
          <p:nvSpPr>
            <p:cNvPr id="65" name="TextBox 10"/>
            <p:cNvSpPr txBox="1"/>
            <p:nvPr/>
          </p:nvSpPr>
          <p:spPr>
            <a:xfrm>
              <a:off x="3603191" y="2201717"/>
              <a:ext cx="1825489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sv-SE" dirty="0" smtClean="0">
                  <a:latin typeface="Arial" charset="0"/>
                  <a:ea typeface="Arial" charset="0"/>
                  <a:cs typeface="Arial" charset="0"/>
                </a:rPr>
                <a:t>Inköp</a:t>
              </a:r>
              <a:endParaRPr lang="sv-S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5" name="Rubrik 1"/>
          <p:cNvSpPr txBox="1">
            <a:spLocks/>
          </p:cNvSpPr>
          <p:nvPr/>
        </p:nvSpPr>
        <p:spPr>
          <a:xfrm>
            <a:off x="783789" y="351663"/>
            <a:ext cx="7772400" cy="114300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sv-SE" sz="3600" b="1" kern="0" dirty="0"/>
              <a:t>Dagens IT-landskap är i bästa fall fragmentiserat</a:t>
            </a:r>
          </a:p>
        </p:txBody>
      </p:sp>
    </p:spTree>
    <p:extLst>
      <p:ext uri="{BB962C8B-B14F-4D97-AF65-F5344CB8AC3E}">
        <p14:creationId xmlns:p14="http://schemas.microsoft.com/office/powerpoint/2010/main" val="42775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6054" y="470699"/>
            <a:ext cx="80909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sv-SE" sz="3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Rätt balans mellan </a:t>
            </a:r>
            <a:r>
              <a:rPr lang="sv-SE" sz="36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fokus på affären  </a:t>
            </a:r>
            <a:r>
              <a:rPr lang="sv-SE" sz="3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respektive </a:t>
            </a:r>
            <a:r>
              <a:rPr lang="sv-SE" sz="36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verksamhetsutveckling</a:t>
            </a:r>
            <a:endParaRPr lang="sv-SE" sz="3600" b="1" i="1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4592039" y="2645411"/>
            <a:ext cx="1682151" cy="1160922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sv-SE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4594068" y="3803097"/>
            <a:ext cx="1682151" cy="1160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endParaRPr lang="sv-SE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910902" y="2647569"/>
            <a:ext cx="1682151" cy="1160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sv-SE" sz="1200" dirty="0">
              <a:latin typeface="Century Gothic" panose="020B0502020202020204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2912931" y="3805255"/>
            <a:ext cx="1682151" cy="1160922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sv-SE" sz="1200" dirty="0">
              <a:latin typeface="Century Gothic" panose="020B0502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913695" y="3019466"/>
            <a:ext cx="166384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v-SE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Fyrverkeri</a:t>
            </a:r>
            <a:endParaRPr lang="sv-SE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555514" y="3035266"/>
            <a:ext cx="175925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v-SE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Stjärna</a:t>
            </a:r>
            <a:endParaRPr lang="sv-S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068144" y="4026670"/>
            <a:ext cx="13656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v-SE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Sovande skönhet</a:t>
            </a:r>
            <a:endParaRPr lang="sv-S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701532" y="4050523"/>
            <a:ext cx="145083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v-SE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Funktionell labyrint</a:t>
            </a:r>
            <a:endParaRPr lang="sv-SE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2911917" y="2450126"/>
            <a:ext cx="0" cy="252468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sz="1200" dirty="0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2910902" y="4969413"/>
            <a:ext cx="359968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sz="12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267306" y="3544472"/>
            <a:ext cx="144037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v-SE" sz="1800" b="1" dirty="0" smtClean="0">
                <a:latin typeface="Century Gothic" panose="020B0502020202020204" pitchFamily="34" charset="0"/>
              </a:rPr>
              <a:t>Fokus på affären</a:t>
            </a:r>
            <a:endParaRPr lang="sv-SE" sz="1800" b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371922" y="5239976"/>
            <a:ext cx="278044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v-SE" sz="1800" b="1" dirty="0" smtClean="0">
                <a:latin typeface="Century Gothic" panose="020B0502020202020204" pitchFamily="34" charset="0"/>
              </a:rPr>
              <a:t>Verksamhetsutveckling</a:t>
            </a:r>
            <a:endParaRPr lang="sv-SE" sz="1800" b="1" dirty="0">
              <a:latin typeface="Century Gothic" panose="020B0502020202020204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270792" y="2545896"/>
            <a:ext cx="621848" cy="2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v-SE" sz="1000" b="1" dirty="0" smtClean="0">
                <a:latin typeface="Century Gothic" panose="020B0502020202020204" pitchFamily="34" charset="0"/>
              </a:rPr>
              <a:t>Hög</a:t>
            </a:r>
            <a:endParaRPr lang="sv-SE" sz="1000" b="1" dirty="0">
              <a:latin typeface="Century Gothic" panose="020B0502020202020204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270792" y="4727553"/>
            <a:ext cx="621848" cy="2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v-SE" sz="1000" b="1" dirty="0" smtClean="0">
                <a:latin typeface="Century Gothic" panose="020B0502020202020204" pitchFamily="34" charset="0"/>
              </a:rPr>
              <a:t>Låg</a:t>
            </a:r>
            <a:endParaRPr lang="sv-SE" sz="1000" b="1" dirty="0">
              <a:latin typeface="Century Gothic" panose="020B0502020202020204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841438" y="5060552"/>
            <a:ext cx="621848" cy="2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v-SE" sz="1000" b="1" dirty="0" smtClean="0">
                <a:latin typeface="Century Gothic" panose="020B0502020202020204" pitchFamily="34" charset="0"/>
              </a:rPr>
              <a:t>Hög</a:t>
            </a:r>
            <a:endParaRPr lang="sv-SE" sz="1000" b="1" dirty="0">
              <a:latin typeface="Century Gothic" panose="020B0502020202020204" pitchFamily="34" charset="0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2822828" y="5076080"/>
            <a:ext cx="621848" cy="2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v-SE" sz="1000" b="1" dirty="0" smtClean="0">
                <a:latin typeface="Century Gothic" panose="020B0502020202020204" pitchFamily="34" charset="0"/>
              </a:rPr>
              <a:t>Låg</a:t>
            </a:r>
            <a:endParaRPr lang="sv-SE" sz="1000" b="1" dirty="0">
              <a:latin typeface="Century Gothic" panose="020B0502020202020204" pitchFamily="34" charset="0"/>
            </a:endParaRPr>
          </a:p>
        </p:txBody>
      </p:sp>
      <p:sp>
        <p:nvSpPr>
          <p:cNvPr id="32" name="Rektangel med rundade hörn 31"/>
          <p:cNvSpPr/>
          <p:nvPr/>
        </p:nvSpPr>
        <p:spPr bwMode="auto">
          <a:xfrm>
            <a:off x="3172312" y="3016155"/>
            <a:ext cx="1154028" cy="3551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ktangel med rundade hörn 32"/>
          <p:cNvSpPr/>
          <p:nvPr/>
        </p:nvSpPr>
        <p:spPr bwMode="auto">
          <a:xfrm>
            <a:off x="4853699" y="4072761"/>
            <a:ext cx="1154028" cy="536119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Frihandsfigur 33"/>
          <p:cNvSpPr/>
          <p:nvPr/>
        </p:nvSpPr>
        <p:spPr bwMode="auto">
          <a:xfrm>
            <a:off x="3070336" y="3439236"/>
            <a:ext cx="2293234" cy="1323833"/>
          </a:xfrm>
          <a:custGeom>
            <a:avLst/>
            <a:gdLst>
              <a:gd name="connsiteX0" fmla="*/ 410 w 2293234"/>
              <a:gd name="connsiteY0" fmla="*/ 1323833 h 1323833"/>
              <a:gd name="connsiteX1" fmla="*/ 273365 w 2293234"/>
              <a:gd name="connsiteY1" fmla="*/ 150125 h 1323833"/>
              <a:gd name="connsiteX2" fmla="*/ 1665437 w 2293234"/>
              <a:gd name="connsiteY2" fmla="*/ 532263 h 1323833"/>
              <a:gd name="connsiteX3" fmla="*/ 2293234 w 2293234"/>
              <a:gd name="connsiteY3" fmla="*/ 0 h 132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234" h="1323833">
                <a:moveTo>
                  <a:pt x="410" y="1323833"/>
                </a:moveTo>
                <a:cubicBezTo>
                  <a:pt x="-1865" y="802943"/>
                  <a:pt x="-4139" y="282053"/>
                  <a:pt x="273365" y="150125"/>
                </a:cubicBezTo>
                <a:cubicBezTo>
                  <a:pt x="550869" y="18197"/>
                  <a:pt x="1328792" y="557284"/>
                  <a:pt x="1665437" y="532263"/>
                </a:cubicBezTo>
                <a:cubicBezTo>
                  <a:pt x="2002082" y="507242"/>
                  <a:pt x="2147658" y="253621"/>
                  <a:pt x="2293234" y="0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1365644" y="5523661"/>
            <a:ext cx="2583929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v-SE" sz="1000" i="1" dirty="0" smtClean="0">
                <a:latin typeface="Century Gothic" panose="020B0502020202020204" pitchFamily="34" charset="0"/>
              </a:rPr>
              <a:t>Källa: Rozemeijer, översättning Silf.</a:t>
            </a:r>
            <a:endParaRPr lang="sv-SE" sz="10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Silf_mall">
  <a:themeElements>
    <a:clrScheme name="Silf">
      <a:dk1>
        <a:srgbClr val="000000"/>
      </a:dk1>
      <a:lt1>
        <a:srgbClr val="FFFFFF"/>
      </a:lt1>
      <a:dk2>
        <a:srgbClr val="003399"/>
      </a:dk2>
      <a:lt2>
        <a:srgbClr val="969696"/>
      </a:lt2>
      <a:accent1>
        <a:srgbClr val="2D5F92"/>
      </a:accent1>
      <a:accent2>
        <a:srgbClr val="A91223"/>
      </a:accent2>
      <a:accent3>
        <a:srgbClr val="FFFFFF"/>
      </a:accent3>
      <a:accent4>
        <a:srgbClr val="A3C12C"/>
      </a:accent4>
      <a:accent5>
        <a:srgbClr val="4E9BBF"/>
      </a:accent5>
      <a:accent6>
        <a:srgbClr val="DCA728"/>
      </a:accent6>
      <a:hlink>
        <a:srgbClr val="006600"/>
      </a:hlink>
      <a:folHlink>
        <a:srgbClr val="660066"/>
      </a:folHlink>
    </a:clrScheme>
    <a:fontScheme name="Office-tem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3399"/>
        </a:dk2>
        <a:lt2>
          <a:srgbClr val="969696"/>
        </a:lt2>
        <a:accent1>
          <a:srgbClr val="0033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B90000"/>
        </a:accent6>
        <a:hlink>
          <a:srgbClr val="00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Silf_mall</Template>
  <TotalTime>4333</TotalTime>
  <Words>570</Words>
  <Application>Microsoft Office PowerPoint</Application>
  <PresentationFormat>Bildspel på skärmen (4:3)</PresentationFormat>
  <Paragraphs>115</Paragraphs>
  <Slides>21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9" baseType="lpstr">
      <vt:lpstr>MS PGothic</vt:lpstr>
      <vt:lpstr>Arial</vt:lpstr>
      <vt:lpstr>Calibri</vt:lpstr>
      <vt:lpstr>Century Gothic</vt:lpstr>
      <vt:lpstr>Symbol</vt:lpstr>
      <vt:lpstr>Times New Roman</vt:lpstr>
      <vt:lpstr>ヒラギノ角ゴ Pro W3</vt:lpstr>
      <vt:lpstr>Silf_mall</vt:lpstr>
      <vt:lpstr>PowerPoint-presentation</vt:lpstr>
      <vt:lpstr>Vad ska vi prata om?</vt:lpstr>
      <vt:lpstr>Utmaningar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Inköp i framtiden utanför boxen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mig!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 Kerstin</dc:creator>
  <cp:lastModifiedBy>Andreas Takacs</cp:lastModifiedBy>
  <cp:revision>238</cp:revision>
  <cp:lastPrinted>2018-08-31T09:29:53Z</cp:lastPrinted>
  <dcterms:created xsi:type="dcterms:W3CDTF">2016-02-01T14:57:21Z</dcterms:created>
  <dcterms:modified xsi:type="dcterms:W3CDTF">2018-08-31T14:15:21Z</dcterms:modified>
</cp:coreProperties>
</file>