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2"/>
  </p:notesMasterIdLst>
  <p:handoutMasterIdLst>
    <p:handoutMasterId r:id="rId23"/>
  </p:handoutMasterIdLst>
  <p:sldIdLst>
    <p:sldId id="265" r:id="rId5"/>
    <p:sldId id="310"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18" r:id="rId20"/>
    <p:sldId id="319" r:id="rId21"/>
  </p:sldIdLst>
  <p:sldSz cx="12188825" cy="6858000"/>
  <p:notesSz cx="6858000" cy="9144000"/>
  <p:custDataLst>
    <p:tags r:id="rId24"/>
  </p:custDataLst>
  <p:defaultTextStyle>
    <a:defPPr rtl="0">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29" autoAdjust="0"/>
  </p:normalViewPr>
  <p:slideViewPr>
    <p:cSldViewPr showGuides="1">
      <p:cViewPr varScale="1">
        <p:scale>
          <a:sx n="79" d="100"/>
          <a:sy n="79" d="100"/>
        </p:scale>
        <p:origin x="76" y="21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8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sv-SE" dirty="0"/>
          </a:p>
        </p:txBody>
      </p:sp>
      <p:sp>
        <p:nvSpPr>
          <p:cNvPr id="3" name="Platshållare 2 för datum"/>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17A8D833-8101-440C-AB88-8DFA19ED5F07}" type="datetime1">
              <a:rPr lang="sv-SE" smtClean="0"/>
              <a:t>2018-09-04</a:t>
            </a:fld>
            <a:endParaRPr lang="sv-SE" dirty="0"/>
          </a:p>
        </p:txBody>
      </p:sp>
      <p:sp>
        <p:nvSpPr>
          <p:cNvPr id="4" name="Platshållare 3 för sidfot"/>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sv-SE" dirty="0"/>
          </a:p>
        </p:txBody>
      </p:sp>
      <p:sp>
        <p:nvSpPr>
          <p:cNvPr id="5" name="Platshållare 4 för bildnumme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sv-SE"/>
              <a:pPr algn="r" rtl="0"/>
              <a:t>‹#›</a:t>
            </a:fld>
            <a:endParaRPr lang="sv-SE"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sv-SE" noProof="0" dirty="0"/>
          </a:p>
        </p:txBody>
      </p:sp>
      <p:sp>
        <p:nvSpPr>
          <p:cNvPr id="3" name="Platshållare 2 för datum"/>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42403090-9495-485F-B26D-C0F82CC1732F}" type="datetime1">
              <a:rPr lang="sv-SE" smtClean="0"/>
              <a:pPr/>
              <a:t>2018-09-04</a:t>
            </a:fld>
            <a:endParaRPr lang="sv-SE" dirty="0"/>
          </a:p>
        </p:txBody>
      </p:sp>
      <p:sp>
        <p:nvSpPr>
          <p:cNvPr id="4" name="Platshållare för bildobjekt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sv-SE" noProof="0"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dirty="0"/>
              <a:t>Klicka här för att ändra format på bakgrundstexten</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6" name="Platshållare 5 för sidfot"/>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sv-SE" noProof="0" dirty="0"/>
          </a:p>
        </p:txBody>
      </p:sp>
      <p:sp>
        <p:nvSpPr>
          <p:cNvPr id="7" name="Platshållare 6 för bildnumme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sv-SE" smtClean="0"/>
              <a:pPr/>
              <a:t>‹#›</a:t>
            </a:fld>
            <a:endParaRPr lang="sv-SE"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F93199CD-3E1B-4AE6-990F-76F925F5EA9F}" type="slidenum">
              <a:rPr lang="sv-SE" smtClean="0"/>
              <a:pPr/>
              <a:t>17</a:t>
            </a:fld>
            <a:endParaRPr lang="sv-SE" dirty="0"/>
          </a:p>
        </p:txBody>
      </p:sp>
    </p:spTree>
    <p:extLst>
      <p:ext uri="{BB962C8B-B14F-4D97-AF65-F5344CB8AC3E}">
        <p14:creationId xmlns:p14="http://schemas.microsoft.com/office/powerpoint/2010/main" val="3589254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sv-SE" noProof="0"/>
              <a:t>Klicka här för att ändra mall för rubrikformat</a:t>
            </a:r>
            <a:endParaRPr lang="sv-SE" noProof="0" dirty="0"/>
          </a:p>
        </p:txBody>
      </p:sp>
      <p:sp>
        <p:nvSpPr>
          <p:cNvPr id="3" name="Underrubrik 2"/>
          <p:cNvSpPr>
            <a:spLocks noGrp="1"/>
          </p:cNvSpPr>
          <p:nvPr>
            <p:ph type="subTitle" idx="1" hasCustomPrompt="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noProof="0"/>
              <a:t>Klicka här för att ändra mall för rubrikformat</a:t>
            </a:r>
            <a:endParaRPr lang="sv-SE" noProof="0" dirty="0"/>
          </a:p>
        </p:txBody>
      </p:sp>
      <p:sp>
        <p:nvSpPr>
          <p:cNvPr id="3" name="Platshållare 2 för vertikal text"/>
          <p:cNvSpPr>
            <a:spLocks noGrp="1"/>
          </p:cNvSpPr>
          <p:nvPr>
            <p:ph type="body" orient="vert" idx="1" hasCustomPrompt="1"/>
          </p:nvPr>
        </p:nvSpPr>
        <p:spPr/>
        <p:txBody>
          <a:bodyPr vert="eaVert" rtlCol="0"/>
          <a:lstStyle/>
          <a:p>
            <a:pPr lvl="0"/>
            <a:r>
              <a:rPr lang="sv-SE" dirty="0"/>
              <a:t>Klicka här för att ändra format på bakgrundstexten</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4" name="Platshållare 3 för datum"/>
          <p:cNvSpPr>
            <a:spLocks noGrp="1"/>
          </p:cNvSpPr>
          <p:nvPr>
            <p:ph type="dt" sz="half" idx="10"/>
          </p:nvPr>
        </p:nvSpPr>
        <p:spPr/>
        <p:txBody>
          <a:bodyPr rtlCol="0"/>
          <a:lstStyle>
            <a:lvl1pPr>
              <a:defRPr/>
            </a:lvl1pPr>
          </a:lstStyle>
          <a:p>
            <a:fld id="{CD044E57-3F51-47F6-8D6F-7342E0E26793}" type="datetime1">
              <a:rPr lang="sv-SE" smtClean="0"/>
              <a:pPr/>
              <a:t>2018-09-04</a:t>
            </a:fld>
            <a:endParaRPr lang="sv-SE" dirty="0"/>
          </a:p>
        </p:txBody>
      </p:sp>
      <p:sp>
        <p:nvSpPr>
          <p:cNvPr id="5" name="Platshållare 4 för sidfot"/>
          <p:cNvSpPr>
            <a:spLocks noGrp="1"/>
          </p:cNvSpPr>
          <p:nvPr>
            <p:ph type="ftr" sz="quarter" idx="11"/>
          </p:nvPr>
        </p:nvSpPr>
        <p:spPr/>
        <p:txBody>
          <a:bodyPr rtlCol="0"/>
          <a:lstStyle/>
          <a:p>
            <a:pPr rtl="0"/>
            <a:endParaRPr lang="sv-SE" noProof="0" dirty="0"/>
          </a:p>
        </p:txBody>
      </p:sp>
      <p:sp>
        <p:nvSpPr>
          <p:cNvPr id="6" name="Platshållare 5 för bildnummer"/>
          <p:cNvSpPr>
            <a:spLocks noGrp="1"/>
          </p:cNvSpPr>
          <p:nvPr>
            <p:ph type="sldNum" sz="quarter" idx="12"/>
          </p:nvPr>
        </p:nvSpPr>
        <p:spPr/>
        <p:txBody>
          <a:bodyPr rtlCol="0"/>
          <a:lstStyle/>
          <a:p>
            <a:pPr rtl="0"/>
            <a:fld id="{2A013F82-EE5E-44EE-A61D-E31C6657F26F}" type="slidenum">
              <a:rPr lang="sv-SE" noProof="0"/>
              <a:t>‹#›</a:t>
            </a:fld>
            <a:endParaRPr lang="sv-SE"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9142412" y="381001"/>
            <a:ext cx="1524001" cy="5638800"/>
          </a:xfrm>
        </p:spPr>
        <p:txBody>
          <a:bodyPr vert="eaVert" rtlCol="0"/>
          <a:lstStyle/>
          <a:p>
            <a:pPr rtl="0"/>
            <a:r>
              <a:rPr lang="sv-SE" noProof="0"/>
              <a:t>Klicka här för att ändra mall för rubrikformat</a:t>
            </a:r>
            <a:endParaRPr lang="sv-SE" noProof="0" dirty="0"/>
          </a:p>
        </p:txBody>
      </p:sp>
      <p:sp>
        <p:nvSpPr>
          <p:cNvPr id="3" name="Platshållare 2 för vertikal text"/>
          <p:cNvSpPr>
            <a:spLocks noGrp="1"/>
          </p:cNvSpPr>
          <p:nvPr>
            <p:ph type="body" orient="vert" idx="1" hasCustomPrompt="1"/>
          </p:nvPr>
        </p:nvSpPr>
        <p:spPr>
          <a:xfrm>
            <a:off x="1522412" y="381001"/>
            <a:ext cx="7391399" cy="5638800"/>
          </a:xfrm>
        </p:spPr>
        <p:txBody>
          <a:bodyPr vert="eaVert" rtlCol="0"/>
          <a:lstStyle/>
          <a:p>
            <a:pPr lvl="0"/>
            <a:r>
              <a:rPr lang="sv-SE" dirty="0"/>
              <a:t>Klicka här för att ändra format på bakgrundstexten</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4" name="Platshållare 3 för datum"/>
          <p:cNvSpPr>
            <a:spLocks noGrp="1"/>
          </p:cNvSpPr>
          <p:nvPr>
            <p:ph type="dt" sz="half" idx="10"/>
          </p:nvPr>
        </p:nvSpPr>
        <p:spPr/>
        <p:txBody>
          <a:bodyPr rtlCol="0"/>
          <a:lstStyle>
            <a:lvl1pPr>
              <a:defRPr/>
            </a:lvl1pPr>
          </a:lstStyle>
          <a:p>
            <a:fld id="{C2878DD2-6B1C-49EB-B28D-F82859B4C2C0}" type="datetime1">
              <a:rPr lang="sv-SE" smtClean="0"/>
              <a:pPr/>
              <a:t>2018-09-04</a:t>
            </a:fld>
            <a:endParaRPr lang="sv-SE" dirty="0"/>
          </a:p>
        </p:txBody>
      </p:sp>
      <p:sp>
        <p:nvSpPr>
          <p:cNvPr id="5" name="Platshållare 4 för sidfot"/>
          <p:cNvSpPr>
            <a:spLocks noGrp="1"/>
          </p:cNvSpPr>
          <p:nvPr>
            <p:ph type="ftr" sz="quarter" idx="11"/>
          </p:nvPr>
        </p:nvSpPr>
        <p:spPr/>
        <p:txBody>
          <a:bodyPr rtlCol="0"/>
          <a:lstStyle/>
          <a:p>
            <a:pPr rtl="0"/>
            <a:endParaRPr lang="sv-SE" noProof="0" dirty="0"/>
          </a:p>
        </p:txBody>
      </p:sp>
      <p:sp>
        <p:nvSpPr>
          <p:cNvPr id="6" name="Platshållare 5 för bildnummer"/>
          <p:cNvSpPr>
            <a:spLocks noGrp="1"/>
          </p:cNvSpPr>
          <p:nvPr>
            <p:ph type="sldNum" sz="quarter" idx="12"/>
          </p:nvPr>
        </p:nvSpPr>
        <p:spPr/>
        <p:txBody>
          <a:bodyPr rtlCol="0"/>
          <a:lstStyle/>
          <a:p>
            <a:pPr rtl="0"/>
            <a:fld id="{2A013F82-EE5E-44EE-A61D-E31C6657F26F}" type="slidenum">
              <a:rPr lang="sv-SE" noProof="0"/>
              <a:t>‹#›</a:t>
            </a:fld>
            <a:endParaRPr lang="sv-SE"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noProof="0"/>
              <a:t>Klicka här för att ändra mall för rubrikformat</a:t>
            </a:r>
            <a:endParaRPr lang="sv-SE" noProof="0" dirty="0"/>
          </a:p>
        </p:txBody>
      </p:sp>
      <p:sp>
        <p:nvSpPr>
          <p:cNvPr id="3" name="Platshållare 2 för innehåll"/>
          <p:cNvSpPr>
            <a:spLocks noGrp="1"/>
          </p:cNvSpPr>
          <p:nvPr>
            <p:ph idx="1" hasCustomPrompt="1"/>
          </p:nvPr>
        </p:nvSpPr>
        <p:spPr/>
        <p:txBody>
          <a:bodyPr rtlCol="0"/>
          <a:lstStyle>
            <a:lvl5pPr algn="l" rtl="0">
              <a:defRPr/>
            </a:lvl5pPr>
            <a:lvl6pPr algn="l" rtl="0">
              <a:defRPr/>
            </a:lvl6pPr>
          </a:lstStyle>
          <a:p>
            <a:pPr lvl="0"/>
            <a:r>
              <a:rPr lang="sv-SE" dirty="0"/>
              <a:t>Klicka här för att ändra format på bakgrundstexten</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4" name="Platshållare 3 för datum"/>
          <p:cNvSpPr>
            <a:spLocks noGrp="1"/>
          </p:cNvSpPr>
          <p:nvPr>
            <p:ph type="dt" sz="half" idx="10"/>
          </p:nvPr>
        </p:nvSpPr>
        <p:spPr/>
        <p:txBody>
          <a:bodyPr rtlCol="0"/>
          <a:lstStyle>
            <a:lvl1pPr>
              <a:defRPr/>
            </a:lvl1pPr>
          </a:lstStyle>
          <a:p>
            <a:fld id="{BB06ED5A-4C05-4C94-910B-285925DA8067}" type="datetime1">
              <a:rPr lang="sv-SE" smtClean="0"/>
              <a:pPr/>
              <a:t>2018-09-04</a:t>
            </a:fld>
            <a:endParaRPr lang="sv-SE" dirty="0"/>
          </a:p>
        </p:txBody>
      </p:sp>
      <p:sp>
        <p:nvSpPr>
          <p:cNvPr id="5" name="Platshållare 4 för sidfot"/>
          <p:cNvSpPr>
            <a:spLocks noGrp="1"/>
          </p:cNvSpPr>
          <p:nvPr>
            <p:ph type="ftr" sz="quarter" idx="11"/>
          </p:nvPr>
        </p:nvSpPr>
        <p:spPr/>
        <p:txBody>
          <a:bodyPr rtlCol="0"/>
          <a:lstStyle/>
          <a:p>
            <a:pPr rtl="0"/>
            <a:endParaRPr lang="sv-SE" noProof="0" dirty="0"/>
          </a:p>
        </p:txBody>
      </p:sp>
      <p:sp>
        <p:nvSpPr>
          <p:cNvPr id="6" name="Platshållare 5 för bildnummer"/>
          <p:cNvSpPr>
            <a:spLocks noGrp="1"/>
          </p:cNvSpPr>
          <p:nvPr>
            <p:ph type="sldNum" sz="quarter" idx="12"/>
          </p:nvPr>
        </p:nvSpPr>
        <p:spPr/>
        <p:txBody>
          <a:bodyPr rtlCol="0"/>
          <a:lstStyle/>
          <a:p>
            <a:pPr rtl="0"/>
            <a:fld id="{2A013F82-EE5E-44EE-A61D-E31C6657F26F}" type="slidenum">
              <a:rPr lang="sv-SE" noProof="0"/>
              <a:t>‹#›</a:t>
            </a:fld>
            <a:endParaRPr lang="sv-SE"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sv-SE" noProof="0"/>
              <a:t>Klicka här för att ändra mall för rubrikformat</a:t>
            </a:r>
            <a:endParaRPr lang="sv-SE" noProof="0" dirty="0"/>
          </a:p>
        </p:txBody>
      </p:sp>
      <p:sp>
        <p:nvSpPr>
          <p:cNvPr id="3" name="Platshållare 2 för text"/>
          <p:cNvSpPr>
            <a:spLocks noGrp="1"/>
          </p:cNvSpPr>
          <p:nvPr>
            <p:ph type="body" idx="1" hasCustomPrompt="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a:r>
              <a:rPr lang="sv-SE" dirty="0"/>
              <a:t>Klicka här för att ändra format på bakgrundstexten</a:t>
            </a:r>
          </a:p>
        </p:txBody>
      </p:sp>
      <p:sp>
        <p:nvSpPr>
          <p:cNvPr id="4" name="Platshållare 3 för datum"/>
          <p:cNvSpPr>
            <a:spLocks noGrp="1"/>
          </p:cNvSpPr>
          <p:nvPr>
            <p:ph type="dt" sz="half" idx="10"/>
          </p:nvPr>
        </p:nvSpPr>
        <p:spPr/>
        <p:txBody>
          <a:bodyPr rtlCol="0"/>
          <a:lstStyle>
            <a:lvl1pPr>
              <a:defRPr/>
            </a:lvl1pPr>
          </a:lstStyle>
          <a:p>
            <a:fld id="{0B2ABFA7-A0F8-4541-AB91-1E4C34F98B58}" type="datetime1">
              <a:rPr lang="sv-SE" smtClean="0"/>
              <a:pPr/>
              <a:t>2018-09-04</a:t>
            </a:fld>
            <a:endParaRPr lang="sv-SE" dirty="0"/>
          </a:p>
        </p:txBody>
      </p:sp>
      <p:sp>
        <p:nvSpPr>
          <p:cNvPr id="5" name="Platshållare 4 för sidfot"/>
          <p:cNvSpPr>
            <a:spLocks noGrp="1"/>
          </p:cNvSpPr>
          <p:nvPr>
            <p:ph type="ftr" sz="quarter" idx="11"/>
          </p:nvPr>
        </p:nvSpPr>
        <p:spPr/>
        <p:txBody>
          <a:bodyPr rtlCol="0"/>
          <a:lstStyle/>
          <a:p>
            <a:pPr rtl="0"/>
            <a:endParaRPr lang="sv-SE" noProof="0" dirty="0"/>
          </a:p>
        </p:txBody>
      </p:sp>
      <p:sp>
        <p:nvSpPr>
          <p:cNvPr id="6" name="Platshållare 5 för bildnummer"/>
          <p:cNvSpPr>
            <a:spLocks noGrp="1"/>
          </p:cNvSpPr>
          <p:nvPr>
            <p:ph type="sldNum" sz="quarter" idx="12"/>
          </p:nvPr>
        </p:nvSpPr>
        <p:spPr/>
        <p:txBody>
          <a:bodyPr rtlCol="0"/>
          <a:lstStyle/>
          <a:p>
            <a:pPr rtl="0"/>
            <a:fld id="{2A013F82-EE5E-44EE-A61D-E31C6657F26F}" type="slidenum">
              <a:rPr lang="sv-SE" noProof="0"/>
              <a:t>‹#›</a:t>
            </a:fld>
            <a:endParaRPr lang="sv-SE"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noProof="0"/>
              <a:t>Klicka här för att ändra mall för rubrikformat</a:t>
            </a:r>
            <a:endParaRPr lang="sv-SE" noProof="0" dirty="0"/>
          </a:p>
        </p:txBody>
      </p:sp>
      <p:sp>
        <p:nvSpPr>
          <p:cNvPr id="3" name="Platshållare 2 för innehåll"/>
          <p:cNvSpPr>
            <a:spLocks noGrp="1"/>
          </p:cNvSpPr>
          <p:nvPr>
            <p:ph sz="half" idx="1" hasCustomPrompt="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sv-SE" dirty="0"/>
              <a:t>Klicka här för att ändra format på bakgrundstexten</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4" name="Platshållare 3 för innehåll"/>
          <p:cNvSpPr>
            <a:spLocks noGrp="1"/>
          </p:cNvSpPr>
          <p:nvPr>
            <p:ph sz="half" idx="2" hasCustomPrompt="1"/>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sv-SE" dirty="0"/>
              <a:t>Klicka här för att ändra format på bakgrundstexten</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5" name="Platshållare 4 för datum"/>
          <p:cNvSpPr>
            <a:spLocks noGrp="1"/>
          </p:cNvSpPr>
          <p:nvPr>
            <p:ph type="dt" sz="half" idx="10"/>
          </p:nvPr>
        </p:nvSpPr>
        <p:spPr/>
        <p:txBody>
          <a:bodyPr rtlCol="0"/>
          <a:lstStyle/>
          <a:p>
            <a:r>
              <a:rPr lang="sv-SE" dirty="0"/>
              <a:t>​</a:t>
            </a:r>
            <a:fld id="{A3C7ED75-E937-4C01-936B-111F6CB17A34}" type="datetime1">
              <a:rPr lang="sv-SE" smtClean="0"/>
              <a:pPr/>
              <a:t>2018-09-04</a:t>
            </a:fld>
            <a:r>
              <a:rPr lang="sv-SE" dirty="0"/>
              <a:t>​</a:t>
            </a:r>
          </a:p>
        </p:txBody>
      </p:sp>
      <p:sp>
        <p:nvSpPr>
          <p:cNvPr id="6" name="Platshållare 5 för sidfot"/>
          <p:cNvSpPr>
            <a:spLocks noGrp="1"/>
          </p:cNvSpPr>
          <p:nvPr>
            <p:ph type="ftr" sz="quarter" idx="11"/>
          </p:nvPr>
        </p:nvSpPr>
        <p:spPr/>
        <p:txBody>
          <a:bodyPr rtlCol="0"/>
          <a:lstStyle/>
          <a:p>
            <a:pPr rtl="0"/>
            <a:endParaRPr lang="sv-SE" noProof="0" dirty="0"/>
          </a:p>
        </p:txBody>
      </p:sp>
      <p:sp>
        <p:nvSpPr>
          <p:cNvPr id="7" name="Platshållare 6 för bildnummer"/>
          <p:cNvSpPr>
            <a:spLocks noGrp="1"/>
          </p:cNvSpPr>
          <p:nvPr>
            <p:ph type="sldNum" sz="quarter" idx="12"/>
          </p:nvPr>
        </p:nvSpPr>
        <p:spPr/>
        <p:txBody>
          <a:bodyPr rtlCol="0"/>
          <a:lstStyle/>
          <a:p>
            <a:pPr rtl="0"/>
            <a:fld id="{2A013F82-EE5E-44EE-A61D-E31C6657F26F}" type="slidenum">
              <a:rPr lang="sv-SE" noProof="0" smtClean="0"/>
              <a:t>‹#›</a:t>
            </a:fld>
            <a:endParaRPr lang="sv-SE"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lvl1pPr algn="l" rtl="0">
              <a:defRPr/>
            </a:lvl1pPr>
          </a:lstStyle>
          <a:p>
            <a:pPr rtl="0"/>
            <a:r>
              <a:rPr lang="sv-SE" noProof="0"/>
              <a:t>Klicka här för att ändra mall för rubrikformat</a:t>
            </a:r>
            <a:endParaRPr lang="sv-SE" noProof="0" dirty="0"/>
          </a:p>
        </p:txBody>
      </p:sp>
      <p:sp>
        <p:nvSpPr>
          <p:cNvPr id="3" name="Platshållare 2 för text"/>
          <p:cNvSpPr>
            <a:spLocks noGrp="1"/>
          </p:cNvSpPr>
          <p:nvPr>
            <p:ph type="body" idx="1" hasCustomPrompt="1"/>
          </p:nvPr>
        </p:nvSpPr>
        <p:spPr>
          <a:xfrm>
            <a:off x="1522410" y="1905000"/>
            <a:ext cx="457200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sv-SE" dirty="0"/>
              <a:t>Klicka här för att ändra format på bakgrundstexten</a:t>
            </a:r>
          </a:p>
        </p:txBody>
      </p:sp>
      <p:sp>
        <p:nvSpPr>
          <p:cNvPr id="4" name="Platshållare 3 för innehåll"/>
          <p:cNvSpPr>
            <a:spLocks noGrp="1"/>
          </p:cNvSpPr>
          <p:nvPr>
            <p:ph sz="half" idx="2" hasCustomPrompt="1"/>
          </p:nvPr>
        </p:nvSpPr>
        <p:spPr>
          <a:xfrm>
            <a:off x="1522410" y="2743201"/>
            <a:ext cx="4572001"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sv-SE" dirty="0"/>
              <a:t>Klicka här för att ändra format på bakgrundstexten</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5" name="Platshållare 4 för text"/>
          <p:cNvSpPr>
            <a:spLocks noGrp="1"/>
          </p:cNvSpPr>
          <p:nvPr>
            <p:ph type="body" sz="quarter" idx="3" hasCustomPrompt="1"/>
          </p:nvPr>
        </p:nvSpPr>
        <p:spPr>
          <a:xfrm>
            <a:off x="6094412" y="1905000"/>
            <a:ext cx="4572001"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sv-SE" dirty="0"/>
              <a:t>Klicka här för att ändra format på bakgrundstexten</a:t>
            </a:r>
          </a:p>
        </p:txBody>
      </p:sp>
      <p:sp>
        <p:nvSpPr>
          <p:cNvPr id="6" name="Platshållare 5 för innehåll"/>
          <p:cNvSpPr>
            <a:spLocks noGrp="1"/>
          </p:cNvSpPr>
          <p:nvPr>
            <p:ph sz="quarter" idx="4" hasCustomPrompt="1"/>
          </p:nvPr>
        </p:nvSpPr>
        <p:spPr>
          <a:xfrm>
            <a:off x="6094411" y="2743201"/>
            <a:ext cx="457200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sv-SE" dirty="0"/>
              <a:t>Klicka här för att ändra format på bakgrundstexten</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7" name="Platshållare 6 för datum"/>
          <p:cNvSpPr>
            <a:spLocks noGrp="1"/>
          </p:cNvSpPr>
          <p:nvPr>
            <p:ph type="dt" sz="half" idx="10"/>
          </p:nvPr>
        </p:nvSpPr>
        <p:spPr/>
        <p:txBody>
          <a:bodyPr rtlCol="0"/>
          <a:lstStyle>
            <a:lvl1pPr>
              <a:defRPr/>
            </a:lvl1pPr>
          </a:lstStyle>
          <a:p>
            <a:fld id="{7AA3F408-AFE5-476C-80D5-152B642F5DC4}" type="datetime1">
              <a:rPr lang="sv-SE" smtClean="0"/>
              <a:pPr/>
              <a:t>2018-09-04</a:t>
            </a:fld>
            <a:endParaRPr lang="sv-SE" dirty="0"/>
          </a:p>
        </p:txBody>
      </p:sp>
      <p:sp>
        <p:nvSpPr>
          <p:cNvPr id="8" name="Platshållare 7 för sidfot"/>
          <p:cNvSpPr>
            <a:spLocks noGrp="1"/>
          </p:cNvSpPr>
          <p:nvPr>
            <p:ph type="ftr" sz="quarter" idx="11"/>
          </p:nvPr>
        </p:nvSpPr>
        <p:spPr/>
        <p:txBody>
          <a:bodyPr rtlCol="0"/>
          <a:lstStyle/>
          <a:p>
            <a:pPr rtl="0"/>
            <a:endParaRPr lang="sv-SE" noProof="0" dirty="0"/>
          </a:p>
        </p:txBody>
      </p:sp>
      <p:sp>
        <p:nvSpPr>
          <p:cNvPr id="9" name="Platshållare 8 för bildnummer"/>
          <p:cNvSpPr>
            <a:spLocks noGrp="1"/>
          </p:cNvSpPr>
          <p:nvPr>
            <p:ph type="sldNum" sz="quarter" idx="12"/>
          </p:nvPr>
        </p:nvSpPr>
        <p:spPr/>
        <p:txBody>
          <a:bodyPr rtlCol="0"/>
          <a:lstStyle/>
          <a:p>
            <a:pPr rtl="0"/>
            <a:fld id="{2A013F82-EE5E-44EE-A61D-E31C6657F26F}" type="slidenum">
              <a:rPr lang="sv-SE" noProof="0" smtClean="0"/>
              <a:t>‹#›</a:t>
            </a:fld>
            <a:endParaRPr lang="sv-SE"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noProof="0"/>
              <a:t>Klicka här för att ändra mall för rubrikformat</a:t>
            </a:r>
            <a:endParaRPr lang="sv-SE" noProof="0" dirty="0"/>
          </a:p>
        </p:txBody>
      </p:sp>
      <p:sp>
        <p:nvSpPr>
          <p:cNvPr id="3" name="Platshållare 2 för datum"/>
          <p:cNvSpPr>
            <a:spLocks noGrp="1"/>
          </p:cNvSpPr>
          <p:nvPr>
            <p:ph type="dt" sz="half" idx="10"/>
          </p:nvPr>
        </p:nvSpPr>
        <p:spPr/>
        <p:txBody>
          <a:bodyPr rtlCol="0"/>
          <a:lstStyle>
            <a:lvl1pPr>
              <a:defRPr/>
            </a:lvl1pPr>
          </a:lstStyle>
          <a:p>
            <a:fld id="{AD6E5741-E1EE-4BC9-81E4-6EE020071ED0}" type="datetime1">
              <a:rPr lang="sv-SE" smtClean="0"/>
              <a:pPr/>
              <a:t>2018-09-04</a:t>
            </a:fld>
            <a:endParaRPr lang="sv-SE" dirty="0"/>
          </a:p>
        </p:txBody>
      </p:sp>
      <p:sp>
        <p:nvSpPr>
          <p:cNvPr id="4" name="Platshållare 3 för sidfot"/>
          <p:cNvSpPr>
            <a:spLocks noGrp="1"/>
          </p:cNvSpPr>
          <p:nvPr>
            <p:ph type="ftr" sz="quarter" idx="11"/>
          </p:nvPr>
        </p:nvSpPr>
        <p:spPr/>
        <p:txBody>
          <a:bodyPr rtlCol="0"/>
          <a:lstStyle/>
          <a:p>
            <a:pPr rtl="0"/>
            <a:endParaRPr lang="sv-SE" noProof="0" dirty="0"/>
          </a:p>
        </p:txBody>
      </p:sp>
      <p:sp>
        <p:nvSpPr>
          <p:cNvPr id="5" name="Platshållare 4 för bildnummer"/>
          <p:cNvSpPr>
            <a:spLocks noGrp="1"/>
          </p:cNvSpPr>
          <p:nvPr>
            <p:ph type="sldNum" sz="quarter" idx="12"/>
          </p:nvPr>
        </p:nvSpPr>
        <p:spPr/>
        <p:txBody>
          <a:bodyPr rtlCol="0"/>
          <a:lstStyle/>
          <a:p>
            <a:pPr rtl="0"/>
            <a:fld id="{2A013F82-EE5E-44EE-A61D-E31C6657F26F}" type="slidenum">
              <a:rPr lang="sv-SE" noProof="0"/>
              <a:t>‹#›</a:t>
            </a:fld>
            <a:endParaRPr lang="sv-SE"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bg2"/>
        </a:solidFill>
        <a:effectLst/>
      </p:bgPr>
    </p:bg>
    <p:spTree>
      <p:nvGrpSpPr>
        <p:cNvPr id="1" name=""/>
        <p:cNvGrpSpPr/>
        <p:nvPr/>
      </p:nvGrpSpPr>
      <p:grpSpPr>
        <a:xfrm>
          <a:off x="0" y="0"/>
          <a:ext cx="0" cy="0"/>
          <a:chOff x="0" y="0"/>
          <a:chExt cx="0" cy="0"/>
        </a:xfrm>
      </p:grpSpPr>
      <p:sp>
        <p:nvSpPr>
          <p:cNvPr id="2" name="Platshållare 1 för datum"/>
          <p:cNvSpPr>
            <a:spLocks noGrp="1"/>
          </p:cNvSpPr>
          <p:nvPr>
            <p:ph type="dt" sz="half" idx="10"/>
          </p:nvPr>
        </p:nvSpPr>
        <p:spPr/>
        <p:txBody>
          <a:bodyPr rtlCol="0"/>
          <a:lstStyle>
            <a:lvl1pPr>
              <a:defRPr/>
            </a:lvl1pPr>
          </a:lstStyle>
          <a:p>
            <a:fld id="{7C42C647-65CB-46B9-A6B1-68ED7AA121B4}" type="datetime1">
              <a:rPr lang="sv-SE" smtClean="0"/>
              <a:pPr/>
              <a:t>2018-09-04</a:t>
            </a:fld>
            <a:endParaRPr lang="sv-SE" dirty="0"/>
          </a:p>
        </p:txBody>
      </p:sp>
      <p:sp>
        <p:nvSpPr>
          <p:cNvPr id="3" name="Platshållare 2 för sidfot"/>
          <p:cNvSpPr>
            <a:spLocks noGrp="1"/>
          </p:cNvSpPr>
          <p:nvPr>
            <p:ph type="ftr" sz="quarter" idx="11"/>
          </p:nvPr>
        </p:nvSpPr>
        <p:spPr/>
        <p:txBody>
          <a:bodyPr rtlCol="0"/>
          <a:lstStyle/>
          <a:p>
            <a:pPr rtl="0"/>
            <a:endParaRPr lang="sv-SE" noProof="0" dirty="0"/>
          </a:p>
        </p:txBody>
      </p:sp>
      <p:sp>
        <p:nvSpPr>
          <p:cNvPr id="4" name="Platshållare 3 för bildnummer"/>
          <p:cNvSpPr>
            <a:spLocks noGrp="1"/>
          </p:cNvSpPr>
          <p:nvPr>
            <p:ph type="sldNum" sz="quarter" idx="12"/>
          </p:nvPr>
        </p:nvSpPr>
        <p:spPr/>
        <p:txBody>
          <a:bodyPr rtlCol="0"/>
          <a:lstStyle/>
          <a:p>
            <a:pPr rtl="0"/>
            <a:fld id="{2A013F82-EE5E-44EE-A61D-E31C6657F26F}" type="slidenum">
              <a:rPr lang="sv-SE" noProof="0"/>
              <a:t>‹#›</a:t>
            </a:fld>
            <a:endParaRPr lang="sv-SE"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sv-SE" noProof="0"/>
              <a:t>Klicka här för att ändra mall för rubrikformat</a:t>
            </a:r>
            <a:endParaRPr lang="sv-SE" noProof="0" dirty="0"/>
          </a:p>
        </p:txBody>
      </p:sp>
      <p:sp>
        <p:nvSpPr>
          <p:cNvPr id="3" name="Platshållare 2 för innehåll"/>
          <p:cNvSpPr>
            <a:spLocks noGrp="1"/>
          </p:cNvSpPr>
          <p:nvPr>
            <p:ph idx="1" hasCustomPrompt="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sv-SE" dirty="0"/>
              <a:t>Klicka här för att ändra format på bakgrundstexten</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4" name="Platshållare 3 för text"/>
          <p:cNvSpPr>
            <a:spLocks noGrp="1"/>
          </p:cNvSpPr>
          <p:nvPr>
            <p:ph type="body" sz="half" idx="2" hasCustomPrompt="1"/>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sv-SE" dirty="0"/>
              <a:t>Klicka här för att ändra format på bakgrundstexten</a:t>
            </a:r>
          </a:p>
        </p:txBody>
      </p:sp>
      <p:sp>
        <p:nvSpPr>
          <p:cNvPr id="5" name="Platshållare 4 för datum"/>
          <p:cNvSpPr>
            <a:spLocks noGrp="1"/>
          </p:cNvSpPr>
          <p:nvPr>
            <p:ph type="dt" sz="half" idx="10"/>
          </p:nvPr>
        </p:nvSpPr>
        <p:spPr/>
        <p:txBody>
          <a:bodyPr rtlCol="0"/>
          <a:lstStyle>
            <a:lvl1pPr>
              <a:defRPr/>
            </a:lvl1pPr>
          </a:lstStyle>
          <a:p>
            <a:fld id="{DF3DAC0D-0073-47E3-8429-85F2FC406779}" type="datetime1">
              <a:rPr lang="sv-SE" smtClean="0"/>
              <a:pPr/>
              <a:t>2018-09-04</a:t>
            </a:fld>
            <a:endParaRPr lang="sv-SE" dirty="0"/>
          </a:p>
        </p:txBody>
      </p:sp>
      <p:sp>
        <p:nvSpPr>
          <p:cNvPr id="6" name="Platshållare 5 för sidfot"/>
          <p:cNvSpPr>
            <a:spLocks noGrp="1"/>
          </p:cNvSpPr>
          <p:nvPr>
            <p:ph type="ftr" sz="quarter" idx="11"/>
          </p:nvPr>
        </p:nvSpPr>
        <p:spPr/>
        <p:txBody>
          <a:bodyPr rtlCol="0"/>
          <a:lstStyle/>
          <a:p>
            <a:pPr rtl="0"/>
            <a:endParaRPr lang="sv-SE" noProof="0" dirty="0"/>
          </a:p>
        </p:txBody>
      </p:sp>
      <p:sp>
        <p:nvSpPr>
          <p:cNvPr id="7" name="Platshållare 6 för bildnummer"/>
          <p:cNvSpPr>
            <a:spLocks noGrp="1"/>
          </p:cNvSpPr>
          <p:nvPr>
            <p:ph type="sldNum" sz="quarter" idx="12"/>
          </p:nvPr>
        </p:nvSpPr>
        <p:spPr/>
        <p:txBody>
          <a:bodyPr rtlCol="0"/>
          <a:lstStyle/>
          <a:p>
            <a:pPr rtl="0"/>
            <a:fld id="{2A013F82-EE5E-44EE-A61D-E31C6657F26F}" type="slidenum">
              <a:rPr lang="sv-SE" noProof="0"/>
              <a:t>‹#›</a:t>
            </a:fld>
            <a:endParaRPr lang="sv-SE"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tshållare 2 för bild"/>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sv-SE" noProof="0"/>
              <a:t>Klicka på ikonen för att lägga till en bild</a:t>
            </a:r>
            <a:endParaRPr lang="sv-SE" noProof="0" dirty="0"/>
          </a:p>
        </p:txBody>
      </p:sp>
      <p:sp>
        <p:nvSpPr>
          <p:cNvPr id="2" name="Rubrik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sv-SE" noProof="0"/>
              <a:t>Klicka här för att ändra mall för rubrikformat</a:t>
            </a:r>
            <a:endParaRPr lang="sv-SE" noProof="0" dirty="0"/>
          </a:p>
        </p:txBody>
      </p:sp>
      <p:sp>
        <p:nvSpPr>
          <p:cNvPr id="4" name="Platshållare 3 för text"/>
          <p:cNvSpPr>
            <a:spLocks noGrp="1"/>
          </p:cNvSpPr>
          <p:nvPr>
            <p:ph type="body" sz="half" idx="2" hasCustomPrompt="1"/>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sv-SE" dirty="0"/>
              <a:t>Klicka här för att ändra format på bakgrundstexten</a:t>
            </a:r>
          </a:p>
        </p:txBody>
      </p:sp>
      <p:sp>
        <p:nvSpPr>
          <p:cNvPr id="5" name="Platshållare 4 för datum"/>
          <p:cNvSpPr>
            <a:spLocks noGrp="1"/>
          </p:cNvSpPr>
          <p:nvPr>
            <p:ph type="dt" sz="half" idx="10"/>
          </p:nvPr>
        </p:nvSpPr>
        <p:spPr/>
        <p:txBody>
          <a:bodyPr rtlCol="0"/>
          <a:lstStyle>
            <a:lvl1pPr>
              <a:defRPr/>
            </a:lvl1pPr>
          </a:lstStyle>
          <a:p>
            <a:fld id="{AB4BEC53-FBD5-4117-AD03-889C66762211}" type="datetime1">
              <a:rPr lang="sv-SE" smtClean="0"/>
              <a:pPr/>
              <a:t>2018-09-04</a:t>
            </a:fld>
            <a:endParaRPr lang="sv-SE" dirty="0"/>
          </a:p>
        </p:txBody>
      </p:sp>
      <p:sp>
        <p:nvSpPr>
          <p:cNvPr id="6" name="Platshållare 5 för sidfot"/>
          <p:cNvSpPr>
            <a:spLocks noGrp="1"/>
          </p:cNvSpPr>
          <p:nvPr>
            <p:ph type="ftr" sz="quarter" idx="11"/>
          </p:nvPr>
        </p:nvSpPr>
        <p:spPr/>
        <p:txBody>
          <a:bodyPr rtlCol="0"/>
          <a:lstStyle/>
          <a:p>
            <a:pPr rtl="0"/>
            <a:endParaRPr lang="sv-SE" noProof="0" dirty="0"/>
          </a:p>
        </p:txBody>
      </p:sp>
      <p:sp>
        <p:nvSpPr>
          <p:cNvPr id="7" name="Platshållare 6 för bildnummer"/>
          <p:cNvSpPr>
            <a:spLocks noGrp="1"/>
          </p:cNvSpPr>
          <p:nvPr>
            <p:ph type="sldNum" sz="quarter" idx="12"/>
          </p:nvPr>
        </p:nvSpPr>
        <p:spPr/>
        <p:txBody>
          <a:bodyPr rtlCol="0"/>
          <a:lstStyle/>
          <a:p>
            <a:pPr rtl="0"/>
            <a:fld id="{2A013F82-EE5E-44EE-A61D-E31C6657F26F}" type="slidenum">
              <a:rPr lang="sv-SE" noProof="0"/>
              <a:pPr rtl="0"/>
              <a:t>‹#›</a:t>
            </a:fld>
            <a:endParaRPr lang="sv-SE"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tshållare 1 för rubrik"/>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sv-SE" noProof="0" dirty="0"/>
              <a:t>Klicka här för att ändra format</a:t>
            </a:r>
          </a:p>
        </p:txBody>
      </p:sp>
      <p:sp>
        <p:nvSpPr>
          <p:cNvPr id="3" name="Platshållare 2 för text"/>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sv-SE" dirty="0"/>
              <a:t>Klicka här för att ändra format på bakgrundstexten</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4" name="Platshållare 3 för datum"/>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98E290D9-A7F8-4AEF-A39F-4AD7E6F072AA}" type="datetime1">
              <a:rPr lang="sv-SE" noProof="0" smtClean="0"/>
              <a:pPr/>
              <a:t>2018-09-04</a:t>
            </a:fld>
            <a:endParaRPr lang="sv-SE" noProof="0" dirty="0"/>
          </a:p>
        </p:txBody>
      </p:sp>
      <p:sp>
        <p:nvSpPr>
          <p:cNvPr id="5" name="Platshållare 4 för sidfot"/>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sv-SE" noProof="0" dirty="0"/>
          </a:p>
        </p:txBody>
      </p:sp>
      <p:sp>
        <p:nvSpPr>
          <p:cNvPr id="6" name="Platshållare 5 för bildnummer"/>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sv-SE" smtClean="0"/>
              <a:pPr/>
              <a:t>‹#›</a:t>
            </a:fld>
            <a:endParaRPr lang="sv-SE"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pic.com/Notice/5037929?qsk=e26de1d0b4881547c652fae5fe48bdcd445f18e3&amp;searchId=6580608c283588bfa27db0c55457cb34&amp;referrerType=4" TargetMode="External"/><Relationship Id="rId7" Type="http://schemas.openxmlformats.org/officeDocument/2006/relationships/hyperlink" Target="https://opic.com/Notice/4989892?qsk=22a87b7158de61a6b9d7e7cfa43925b2edeb2dbc&amp;searchId=6580608c283588bfa27db0c55457cb34&amp;referrerType=4" TargetMode="External"/><Relationship Id="rId2" Type="http://schemas.openxmlformats.org/officeDocument/2006/relationships/hyperlink" Target="https://opic.com/Notice/5040986?qsk=59520f8380e354d37720356d2d27b1d15daca96d&amp;searchId=6580608c283588bfa27db0c55457cb34&amp;referrerType=4" TargetMode="External"/><Relationship Id="rId1" Type="http://schemas.openxmlformats.org/officeDocument/2006/relationships/slideLayout" Target="../slideLayouts/slideLayout2.xml"/><Relationship Id="rId6" Type="http://schemas.openxmlformats.org/officeDocument/2006/relationships/hyperlink" Target="https://opic.com/Notice/4992241?qsk=8e087ddfbfa9d53ce43a881036f323e99a4f6de5&amp;searchId=6580608c283588bfa27db0c55457cb34&amp;referrerType=4" TargetMode="External"/><Relationship Id="rId5" Type="http://schemas.openxmlformats.org/officeDocument/2006/relationships/hyperlink" Target="https://opic.com/Notice/5000866?qsk=181d4c1c49577329b91a6c831b5fe8411d857603&amp;searchId=6580608c283588bfa27db0c55457cb34&amp;referrerType=4" TargetMode="External"/><Relationship Id="rId4" Type="http://schemas.openxmlformats.org/officeDocument/2006/relationships/hyperlink" Target="https://opic.com/Notice/5035925?qsk=fec420e23a46a1564e73b80205996e94ee812a2b&amp;searchId=6580608c283588bfa27db0c55457cb34&amp;referrerType=4"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opic.com/Notice/4947553?qsk=0b9a1d9e665ddb5c76b6a952c808b816cb24d58d&amp;searchId=6580608c283588bfa27db0c55457cb34&amp;referrerType=4" TargetMode="External"/><Relationship Id="rId3" Type="http://schemas.openxmlformats.org/officeDocument/2006/relationships/hyperlink" Target="https://opic.com/Notice/4980650?qsk=fb46216f1677fd54481e8c5158449f7d8ef5aac5&amp;searchId=6580608c283588bfa27db0c55457cb34&amp;referrerType=4" TargetMode="External"/><Relationship Id="rId7" Type="http://schemas.openxmlformats.org/officeDocument/2006/relationships/hyperlink" Target="https://opic.com/Notice/4954808?qsk=091689c9241b684f3cb7df30824531e8ba2ee37c&amp;searchId=6580608c283588bfa27db0c55457cb34&amp;referrerType=4" TargetMode="External"/><Relationship Id="rId2" Type="http://schemas.openxmlformats.org/officeDocument/2006/relationships/hyperlink" Target="https://opic.com/Notice/4987227?qsk=14d60de3166695f5276be37d3999ebee4b787662&amp;searchId=6580608c283588bfa27db0c55457cb34&amp;referrerType=4" TargetMode="External"/><Relationship Id="rId1" Type="http://schemas.openxmlformats.org/officeDocument/2006/relationships/slideLayout" Target="../slideLayouts/slideLayout2.xml"/><Relationship Id="rId6" Type="http://schemas.openxmlformats.org/officeDocument/2006/relationships/hyperlink" Target="https://opic.com/Notice/4962416?qsk=6a5b9469546aa46092d9729258eb3f71b737f801&amp;searchId=6580608c283588bfa27db0c55457cb34&amp;referrerType=4" TargetMode="External"/><Relationship Id="rId5" Type="http://schemas.openxmlformats.org/officeDocument/2006/relationships/hyperlink" Target="https://opic.com/Notice/4962309?qsk=a1b159fc8d768b55fa94b6f63b36287d1c1e3242&amp;searchId=6580608c283588bfa27db0c55457cb34&amp;referrerType=4" TargetMode="External"/><Relationship Id="rId4" Type="http://schemas.openxmlformats.org/officeDocument/2006/relationships/hyperlink" Target="https://opic.com/Notice/4971689?qsk=315b547d7e63216618338e6e8a78be369687c414&amp;searchId=6580608c283588bfa27db0c55457cb34&amp;referrerType=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opic.com/Notice/4931533?SearchResultCardType=Simple&amp;qsk=686abd27242f3cdc2155325f645304a6abb7db31&amp;searchId=6580608c283588bfa27db0c55457cb34&amp;referrerType=4" TargetMode="External"/><Relationship Id="rId7" Type="http://schemas.openxmlformats.org/officeDocument/2006/relationships/hyperlink" Target="https://opic.com/Notice/4849881?SearchResultCardType=Simple&amp;qsk=b6acc2cffa60eeb2cb0c2d32dccc6c9420097237&amp;searchId=6580608c283588bfa27db0c55457cb34&amp;referrerType=4" TargetMode="External"/><Relationship Id="rId2" Type="http://schemas.openxmlformats.org/officeDocument/2006/relationships/hyperlink" Target="https://opic.com/Notice/4942737?qsk=15bec051005b3190b2f290286544812b52629df2&amp;searchId=6580608c283588bfa27db0c55457cb34&amp;referrerType=4" TargetMode="External"/><Relationship Id="rId1" Type="http://schemas.openxmlformats.org/officeDocument/2006/relationships/slideLayout" Target="../slideLayouts/slideLayout2.xml"/><Relationship Id="rId6" Type="http://schemas.openxmlformats.org/officeDocument/2006/relationships/hyperlink" Target="https://opic.com/Notice/4883602?SearchResultCardType=Simple&amp;qsk=7b7d9dfd91a2f8c11f6ea905ce913de300926844&amp;searchId=6580608c283588bfa27db0c55457cb34&amp;referrerType=4" TargetMode="External"/><Relationship Id="rId5" Type="http://schemas.openxmlformats.org/officeDocument/2006/relationships/hyperlink" Target="https://opic.com/Notice/4904887?SearchResultCardType=Simple&amp;qsk=d831f4a5840d7fa14a16c7ba9ae8bd5b01bf8c0e&amp;searchId=6580608c283588bfa27db0c55457cb34&amp;referrerType=4" TargetMode="External"/><Relationship Id="rId4" Type="http://schemas.openxmlformats.org/officeDocument/2006/relationships/hyperlink" Target="https://opic.com/Notice/4926188?SearchResultCardType=Simple&amp;qsk=0551222b8c222e9bf194d524a4dd19e24807f954&amp;searchId=6580608c283588bfa27db0c55457cb34&amp;referrerType=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rtlCol="0"/>
          <a:lstStyle/>
          <a:p>
            <a:r>
              <a:rPr lang="sv-SE" dirty="0"/>
              <a:t>Dynamiskt inköpssystem (DIS)</a:t>
            </a:r>
            <a:endParaRPr lang="en-US" dirty="0"/>
          </a:p>
        </p:txBody>
      </p:sp>
      <p:pic>
        <p:nvPicPr>
          <p:cNvPr id="1026" name="Picture 2" descr="Bildresultat fÃ¶r e-avrop logga">
            <a:extLst>
              <a:ext uri="{FF2B5EF4-FFF2-40B4-BE49-F238E27FC236}">
                <a16:creationId xmlns:a16="http://schemas.microsoft.com/office/drawing/2014/main" id="{A2E2A63F-7DDD-4920-BCE6-AA2F5D9D5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156" y="642937"/>
            <a:ext cx="762000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title"/>
          </p:nvPr>
        </p:nvSpPr>
        <p:spPr>
          <a:xfrm>
            <a:off x="1522413" y="0"/>
            <a:ext cx="9144001" cy="1371600"/>
          </a:xfrm>
        </p:spPr>
        <p:txBody>
          <a:bodyPr rtlCol="0"/>
          <a:lstStyle/>
          <a:p>
            <a:pPr rtl="0"/>
            <a:r>
              <a:rPr lang="sv-SE" dirty="0"/>
              <a:t>Tilldelningskriterier</a:t>
            </a:r>
            <a:endParaRPr lang="en-US" dirty="0"/>
          </a:p>
        </p:txBody>
      </p:sp>
      <p:sp>
        <p:nvSpPr>
          <p:cNvPr id="14" name="Platshållare för innehåll 13"/>
          <p:cNvSpPr>
            <a:spLocks noGrp="1"/>
          </p:cNvSpPr>
          <p:nvPr>
            <p:ph idx="1"/>
          </p:nvPr>
        </p:nvSpPr>
        <p:spPr>
          <a:xfrm>
            <a:off x="1522413" y="1371600"/>
            <a:ext cx="9134391" cy="5369768"/>
          </a:xfrm>
        </p:spPr>
        <p:txBody>
          <a:bodyPr rtlCol="0">
            <a:normAutofit/>
          </a:bodyPr>
          <a:lstStyle/>
          <a:p>
            <a:r>
              <a:rPr lang="sv-SE" dirty="0"/>
              <a:t>Den upphandlande myndigheten ska tilldela kontraktet till den anbudsgivare som har lämnat det bästa anbudet på grundval av de tilldelningskriterier som anges i det meddelande om upphandling som använts för att inrätta det dynamiska inköpssystemet</a:t>
            </a:r>
          </a:p>
        </p:txBody>
      </p:sp>
    </p:spTree>
    <p:extLst>
      <p:ext uri="{BB962C8B-B14F-4D97-AF65-F5344CB8AC3E}">
        <p14:creationId xmlns:p14="http://schemas.microsoft.com/office/powerpoint/2010/main" val="255914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title"/>
          </p:nvPr>
        </p:nvSpPr>
        <p:spPr>
          <a:xfrm>
            <a:off x="1522413" y="0"/>
            <a:ext cx="9144001" cy="1371600"/>
          </a:xfrm>
        </p:spPr>
        <p:txBody>
          <a:bodyPr rtlCol="0"/>
          <a:lstStyle/>
          <a:p>
            <a:pPr rtl="0"/>
            <a:r>
              <a:rPr lang="sv-SE" dirty="0"/>
              <a:t>ESPD-formulär</a:t>
            </a:r>
            <a:endParaRPr lang="en-US" dirty="0"/>
          </a:p>
        </p:txBody>
      </p:sp>
      <p:sp>
        <p:nvSpPr>
          <p:cNvPr id="14" name="Platshållare för innehåll 13"/>
          <p:cNvSpPr>
            <a:spLocks noGrp="1"/>
          </p:cNvSpPr>
          <p:nvPr>
            <p:ph idx="1"/>
          </p:nvPr>
        </p:nvSpPr>
        <p:spPr>
          <a:xfrm>
            <a:off x="1522413" y="1371600"/>
            <a:ext cx="9134391" cy="5369768"/>
          </a:xfrm>
        </p:spPr>
        <p:txBody>
          <a:bodyPr rtlCol="0">
            <a:normAutofit/>
          </a:bodyPr>
          <a:lstStyle/>
          <a:p>
            <a:r>
              <a:rPr lang="sv-SE" dirty="0"/>
              <a:t>Den upphandlande myndigheten får när som helst under det dynamiska inköpssystemets giltighetstid begära att inbjudna deltagare, inom fem arbetsdagar från den dag då begäran avsändes, lämnar in en ny och uppdaterad version av den egna försäkran som avses i artikel 59.1.</a:t>
            </a:r>
          </a:p>
          <a:p>
            <a:r>
              <a:rPr lang="sv-SE" dirty="0"/>
              <a:t>Viktigt med text avseende uteslutning:</a:t>
            </a:r>
          </a:p>
          <a:p>
            <a:r>
              <a:rPr lang="sv-SE" dirty="0"/>
              <a:t>Beställaren äger rätt att utesluta en Leverantör från </a:t>
            </a:r>
            <a:r>
              <a:rPr lang="sv-SE" dirty="0" err="1"/>
              <a:t>DISet</a:t>
            </a:r>
            <a:r>
              <a:rPr lang="sv-SE" dirty="0"/>
              <a:t> i de fall Leverantören inte längre uppfyller kvalificeringskraven. Innan en sådan uteslutning kan ska Leverantören ges tillfälle att inom en bestämd tid yttra sig över de omständigheter som enligt Beställaren utgör skäl för uteslutning.</a:t>
            </a:r>
          </a:p>
        </p:txBody>
      </p:sp>
    </p:spTree>
    <p:extLst>
      <p:ext uri="{BB962C8B-B14F-4D97-AF65-F5344CB8AC3E}">
        <p14:creationId xmlns:p14="http://schemas.microsoft.com/office/powerpoint/2010/main" val="74319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title"/>
          </p:nvPr>
        </p:nvSpPr>
        <p:spPr>
          <a:xfrm>
            <a:off x="1522413" y="0"/>
            <a:ext cx="9144001" cy="1371600"/>
          </a:xfrm>
        </p:spPr>
        <p:txBody>
          <a:bodyPr rtlCol="0"/>
          <a:lstStyle/>
          <a:p>
            <a:pPr rtl="0"/>
            <a:r>
              <a:rPr lang="sv-SE" dirty="0"/>
              <a:t>DIS och överprövning</a:t>
            </a:r>
            <a:endParaRPr lang="en-US" dirty="0"/>
          </a:p>
        </p:txBody>
      </p:sp>
      <p:sp>
        <p:nvSpPr>
          <p:cNvPr id="14" name="Platshållare för innehåll 13"/>
          <p:cNvSpPr>
            <a:spLocks noGrp="1"/>
          </p:cNvSpPr>
          <p:nvPr>
            <p:ph idx="1"/>
          </p:nvPr>
        </p:nvSpPr>
        <p:spPr>
          <a:xfrm>
            <a:off x="1522413" y="1371600"/>
            <a:ext cx="9134391" cy="5369768"/>
          </a:xfrm>
        </p:spPr>
        <p:txBody>
          <a:bodyPr rtlCol="0">
            <a:normAutofit/>
          </a:bodyPr>
          <a:lstStyle/>
          <a:p>
            <a:r>
              <a:rPr lang="sv-SE" dirty="0"/>
              <a:t>Efter tilldelning av kontrakt finns i de fall Beställaren tillämpar en frivillig avtalsspärr möjlighet att ansöka om överprövning av tilldelningsbeslutet inom den tid som den frivilliga avtalsspärren löper. Om Beställaren inte tillämpar frivillig avtalsspärr har leverantören ändå möjlighet att ansöka om ogiltighet av kontraktet enligt de förutsättningar som anges i 20 kap. 13 § LOU.</a:t>
            </a:r>
          </a:p>
        </p:txBody>
      </p:sp>
    </p:spTree>
    <p:extLst>
      <p:ext uri="{BB962C8B-B14F-4D97-AF65-F5344CB8AC3E}">
        <p14:creationId xmlns:p14="http://schemas.microsoft.com/office/powerpoint/2010/main" val="40681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title"/>
          </p:nvPr>
        </p:nvSpPr>
        <p:spPr>
          <a:xfrm>
            <a:off x="1522413" y="0"/>
            <a:ext cx="9468543" cy="1371600"/>
          </a:xfrm>
        </p:spPr>
        <p:txBody>
          <a:bodyPr rtlCol="0"/>
          <a:lstStyle/>
          <a:p>
            <a:pPr rtl="0"/>
            <a:r>
              <a:rPr lang="sv-SE" dirty="0"/>
              <a:t>Vilka krav kan ställas vi upprättandet av </a:t>
            </a:r>
            <a:r>
              <a:rPr lang="sv-SE" dirty="0" err="1"/>
              <a:t>DISet</a:t>
            </a:r>
            <a:endParaRPr lang="en-US" dirty="0"/>
          </a:p>
        </p:txBody>
      </p:sp>
      <p:sp>
        <p:nvSpPr>
          <p:cNvPr id="14" name="Platshållare för innehåll 13"/>
          <p:cNvSpPr>
            <a:spLocks noGrp="1"/>
          </p:cNvSpPr>
          <p:nvPr>
            <p:ph idx="1"/>
          </p:nvPr>
        </p:nvSpPr>
        <p:spPr>
          <a:xfrm>
            <a:off x="1522413" y="1371600"/>
            <a:ext cx="9134391" cy="5369768"/>
          </a:xfrm>
        </p:spPr>
        <p:txBody>
          <a:bodyPr rtlCol="0">
            <a:normAutofit/>
          </a:bodyPr>
          <a:lstStyle/>
          <a:p>
            <a:r>
              <a:rPr lang="sv-SE" dirty="0"/>
              <a:t>Kap 13</a:t>
            </a:r>
          </a:p>
          <a:p>
            <a:r>
              <a:rPr lang="sv-SE" dirty="0"/>
              <a:t>Kap 14</a:t>
            </a:r>
          </a:p>
          <a:p>
            <a:r>
              <a:rPr lang="sv-SE" dirty="0"/>
              <a:t>Kap 15</a:t>
            </a:r>
          </a:p>
        </p:txBody>
      </p:sp>
    </p:spTree>
    <p:extLst>
      <p:ext uri="{BB962C8B-B14F-4D97-AF65-F5344CB8AC3E}">
        <p14:creationId xmlns:p14="http://schemas.microsoft.com/office/powerpoint/2010/main" val="300866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title"/>
          </p:nvPr>
        </p:nvSpPr>
        <p:spPr>
          <a:xfrm>
            <a:off x="1522413" y="0"/>
            <a:ext cx="9468543" cy="1371600"/>
          </a:xfrm>
        </p:spPr>
        <p:txBody>
          <a:bodyPr rtlCol="0"/>
          <a:lstStyle/>
          <a:p>
            <a:pPr rtl="0"/>
            <a:r>
              <a:rPr lang="sv-SE" dirty="0"/>
              <a:t>Vilka delar behöver finnas med i DIS-dokumenten</a:t>
            </a:r>
            <a:endParaRPr lang="en-US" dirty="0"/>
          </a:p>
        </p:txBody>
      </p:sp>
      <p:sp>
        <p:nvSpPr>
          <p:cNvPr id="14" name="Platshållare för innehåll 13"/>
          <p:cNvSpPr>
            <a:spLocks noGrp="1"/>
          </p:cNvSpPr>
          <p:nvPr>
            <p:ph idx="1"/>
          </p:nvPr>
        </p:nvSpPr>
        <p:spPr>
          <a:xfrm>
            <a:off x="1522413" y="1371600"/>
            <a:ext cx="9134391" cy="5369768"/>
          </a:xfrm>
        </p:spPr>
        <p:txBody>
          <a:bodyPr rtlCol="0">
            <a:normAutofit/>
          </a:bodyPr>
          <a:lstStyle/>
          <a:p>
            <a:r>
              <a:rPr lang="sv-SE" dirty="0"/>
              <a:t>Allmänna krav &amp; regler för DIS</a:t>
            </a:r>
          </a:p>
          <a:p>
            <a:r>
              <a:rPr lang="sv-SE" dirty="0"/>
              <a:t>Administrativa krav &amp; leverantörskrav</a:t>
            </a:r>
          </a:p>
        </p:txBody>
      </p:sp>
    </p:spTree>
    <p:extLst>
      <p:ext uri="{BB962C8B-B14F-4D97-AF65-F5344CB8AC3E}">
        <p14:creationId xmlns:p14="http://schemas.microsoft.com/office/powerpoint/2010/main" val="35060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title"/>
          </p:nvPr>
        </p:nvSpPr>
        <p:spPr>
          <a:xfrm>
            <a:off x="1522413" y="0"/>
            <a:ext cx="9468543" cy="1371600"/>
          </a:xfrm>
        </p:spPr>
        <p:txBody>
          <a:bodyPr rtlCol="0"/>
          <a:lstStyle/>
          <a:p>
            <a:pPr rtl="0"/>
            <a:r>
              <a:rPr lang="sv-SE" dirty="0"/>
              <a:t>Vilka uppgifter bör finnas i dokumenten</a:t>
            </a:r>
            <a:endParaRPr lang="en-US" dirty="0"/>
          </a:p>
        </p:txBody>
      </p:sp>
      <p:sp>
        <p:nvSpPr>
          <p:cNvPr id="14" name="Platshållare för innehåll 13"/>
          <p:cNvSpPr>
            <a:spLocks noGrp="1"/>
          </p:cNvSpPr>
          <p:nvPr>
            <p:ph idx="1"/>
          </p:nvPr>
        </p:nvSpPr>
        <p:spPr>
          <a:xfrm>
            <a:off x="1522413" y="1371600"/>
            <a:ext cx="9134391" cy="5369768"/>
          </a:xfrm>
        </p:spPr>
        <p:txBody>
          <a:bodyPr rtlCol="0">
            <a:normAutofit/>
          </a:bodyPr>
          <a:lstStyle/>
          <a:p>
            <a:r>
              <a:rPr lang="sv-SE" dirty="0"/>
              <a:t>Vad </a:t>
            </a:r>
            <a:r>
              <a:rPr lang="sv-SE" dirty="0" err="1"/>
              <a:t>DISet</a:t>
            </a:r>
            <a:r>
              <a:rPr lang="sv-SE" dirty="0"/>
              <a:t> omfattar</a:t>
            </a:r>
          </a:p>
          <a:p>
            <a:r>
              <a:rPr lang="sv-SE" dirty="0"/>
              <a:t>Volymer</a:t>
            </a:r>
          </a:p>
          <a:p>
            <a:r>
              <a:rPr lang="sv-SE" dirty="0"/>
              <a:t>Giltighetstid</a:t>
            </a:r>
          </a:p>
          <a:p>
            <a:r>
              <a:rPr lang="sv-SE" dirty="0"/>
              <a:t>Beskrivning av DIS-förfarandet</a:t>
            </a:r>
          </a:p>
          <a:p>
            <a:r>
              <a:rPr lang="sv-SE" dirty="0"/>
              <a:t>Tider för ansökning</a:t>
            </a:r>
          </a:p>
          <a:p>
            <a:r>
              <a:rPr lang="sv-SE" dirty="0"/>
              <a:t>Tilldelningskriterier</a:t>
            </a:r>
          </a:p>
          <a:p>
            <a:r>
              <a:rPr lang="sv-SE" dirty="0"/>
              <a:t>Uteslutning av Leverantör</a:t>
            </a:r>
          </a:p>
          <a:p>
            <a:r>
              <a:rPr lang="sv-SE" dirty="0"/>
              <a:t>Utträde av Leverantör</a:t>
            </a:r>
          </a:p>
          <a:p>
            <a:r>
              <a:rPr lang="sv-SE" dirty="0"/>
              <a:t>Kap 13, 14 &amp; 15</a:t>
            </a:r>
          </a:p>
          <a:p>
            <a:endParaRPr lang="sv-SE" dirty="0"/>
          </a:p>
        </p:txBody>
      </p:sp>
    </p:spTree>
    <p:extLst>
      <p:ext uri="{BB962C8B-B14F-4D97-AF65-F5344CB8AC3E}">
        <p14:creationId xmlns:p14="http://schemas.microsoft.com/office/powerpoint/2010/main" val="293403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dirty="0"/>
              <a:t>Tack för att du inte snarkade </a:t>
            </a:r>
          </a:p>
        </p:txBody>
      </p:sp>
      <p:sp>
        <p:nvSpPr>
          <p:cNvPr id="3" name="Platshållare 2 för innehåll"/>
          <p:cNvSpPr>
            <a:spLocks noGrp="1"/>
          </p:cNvSpPr>
          <p:nvPr>
            <p:ph idx="1"/>
          </p:nvPr>
        </p:nvSpPr>
        <p:spPr/>
        <p:txBody>
          <a:bodyPr rtlCol="0"/>
          <a:lstStyle/>
          <a:p>
            <a:pPr marL="0" indent="0" rtl="0">
              <a:buNone/>
            </a:pPr>
            <a:r>
              <a:rPr lang="sv-SE" dirty="0"/>
              <a:t>Per Werling</a:t>
            </a:r>
          </a:p>
          <a:p>
            <a:pPr marL="0" indent="0" rtl="0">
              <a:buNone/>
            </a:pPr>
            <a:r>
              <a:rPr lang="sv-SE" dirty="0"/>
              <a:t>Upphandlingsjurist e-Avrop</a:t>
            </a:r>
          </a:p>
          <a:p>
            <a:pPr marL="0" indent="0" rtl="0">
              <a:buNone/>
            </a:pPr>
            <a:r>
              <a:rPr lang="sv-SE" dirty="0"/>
              <a:t>per@e-avrop.com</a:t>
            </a:r>
          </a:p>
        </p:txBody>
      </p:sp>
      <p:sp>
        <p:nvSpPr>
          <p:cNvPr id="4" name="Platshållare 3 för text"/>
          <p:cNvSpPr>
            <a:spLocks noGrp="1"/>
          </p:cNvSpPr>
          <p:nvPr>
            <p:ph type="body" sz="half" idx="2"/>
          </p:nvPr>
        </p:nvSpPr>
        <p:spPr/>
        <p:txBody>
          <a:bodyPr rtlCol="0"/>
          <a:lstStyle/>
          <a:p>
            <a:pPr rtl="0"/>
            <a:r>
              <a:rPr lang="sv-SE" dirty="0" err="1"/>
              <a:t>Zzz</a:t>
            </a:r>
            <a:r>
              <a:rPr lang="sv-SE" dirty="0"/>
              <a:t>…</a:t>
            </a:r>
          </a:p>
        </p:txBody>
      </p:sp>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p:cNvSpPr>
            <a:spLocks noGrp="1"/>
          </p:cNvSpPr>
          <p:nvPr>
            <p:ph type="pic" idx="1"/>
          </p:nvPr>
        </p:nvSpPr>
        <p:spPr/>
      </p:sp>
      <p:sp>
        <p:nvSpPr>
          <p:cNvPr id="3" name="Rubrik 2"/>
          <p:cNvSpPr>
            <a:spLocks noGrp="1"/>
          </p:cNvSpPr>
          <p:nvPr>
            <p:ph type="title"/>
          </p:nvPr>
        </p:nvSpPr>
        <p:spPr/>
        <p:txBody>
          <a:bodyPr rtlCol="0"/>
          <a:lstStyle/>
          <a:p>
            <a:pPr rtl="0"/>
            <a:endParaRPr lang="sv-SE" dirty="0"/>
          </a:p>
        </p:txBody>
      </p:sp>
      <p:sp>
        <p:nvSpPr>
          <p:cNvPr id="4" name="Platshållare 3 för text"/>
          <p:cNvSpPr>
            <a:spLocks noGrp="1"/>
          </p:cNvSpPr>
          <p:nvPr>
            <p:ph type="body" sz="half" idx="2"/>
          </p:nvPr>
        </p:nvSpPr>
        <p:spPr/>
        <p:txBody>
          <a:bodyPr rtlCol="0"/>
          <a:lstStyle/>
          <a:p>
            <a:pPr rtl="0"/>
            <a:endParaRPr lang="sv-SE" dirty="0"/>
          </a:p>
        </p:txBody>
      </p:sp>
    </p:spTree>
    <p:extLst>
      <p:ext uri="{BB962C8B-B14F-4D97-AF65-F5344CB8AC3E}">
        <p14:creationId xmlns:p14="http://schemas.microsoft.com/office/powerpoint/2010/main" val="110850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title"/>
          </p:nvPr>
        </p:nvSpPr>
        <p:spPr/>
        <p:txBody>
          <a:bodyPr rtlCol="0"/>
          <a:lstStyle/>
          <a:p>
            <a:pPr rtl="0"/>
            <a:r>
              <a:rPr lang="sv-SE" dirty="0"/>
              <a:t>Dynamiska inköpssystem</a:t>
            </a:r>
            <a:endParaRPr lang="en-US" dirty="0"/>
          </a:p>
        </p:txBody>
      </p:sp>
      <p:sp>
        <p:nvSpPr>
          <p:cNvPr id="14" name="Platshållare för innehåll 13"/>
          <p:cNvSpPr>
            <a:spLocks noGrp="1"/>
          </p:cNvSpPr>
          <p:nvPr>
            <p:ph idx="1"/>
          </p:nvPr>
        </p:nvSpPr>
        <p:spPr/>
        <p:txBody>
          <a:bodyPr rtlCol="0"/>
          <a:lstStyle/>
          <a:p>
            <a:r>
              <a:rPr lang="en-US" dirty="0" err="1"/>
              <a:t>Kanske</a:t>
            </a:r>
            <a:r>
              <a:rPr lang="en-US" dirty="0"/>
              <a:t> </a:t>
            </a:r>
            <a:r>
              <a:rPr lang="en-US" dirty="0" err="1"/>
              <a:t>för</a:t>
            </a:r>
            <a:r>
              <a:rPr lang="en-US" dirty="0"/>
              <a:t> </a:t>
            </a:r>
            <a:r>
              <a:rPr lang="en-US" dirty="0" err="1"/>
              <a:t>tidigt</a:t>
            </a:r>
            <a:endParaRPr lang="en-US"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title"/>
          </p:nvPr>
        </p:nvSpPr>
        <p:spPr>
          <a:xfrm>
            <a:off x="1512887" y="116632"/>
            <a:ext cx="9144001" cy="771872"/>
          </a:xfrm>
        </p:spPr>
        <p:txBody>
          <a:bodyPr rtlCol="0"/>
          <a:lstStyle/>
          <a:p>
            <a:pPr rtl="0"/>
            <a:r>
              <a:rPr lang="en-US" dirty="0" err="1"/>
              <a:t>När</a:t>
            </a:r>
            <a:r>
              <a:rPr lang="en-US" dirty="0"/>
              <a:t> </a:t>
            </a:r>
            <a:r>
              <a:rPr lang="en-US" dirty="0" err="1"/>
              <a:t>används</a:t>
            </a:r>
            <a:r>
              <a:rPr lang="en-US" dirty="0"/>
              <a:t> DIS</a:t>
            </a:r>
          </a:p>
        </p:txBody>
      </p:sp>
      <p:graphicFrame>
        <p:nvGraphicFramePr>
          <p:cNvPr id="2" name="Platshållare för innehåll 1">
            <a:extLst>
              <a:ext uri="{FF2B5EF4-FFF2-40B4-BE49-F238E27FC236}">
                <a16:creationId xmlns:a16="http://schemas.microsoft.com/office/drawing/2014/main" id="{FDA4A8EA-B04A-4BAC-9248-2D6B6EAA5CD0}"/>
              </a:ext>
            </a:extLst>
          </p:cNvPr>
          <p:cNvGraphicFramePr>
            <a:graphicFrameLocks noGrp="1"/>
          </p:cNvGraphicFramePr>
          <p:nvPr>
            <p:ph idx="1"/>
            <p:extLst>
              <p:ext uri="{D42A27DB-BD31-4B8C-83A1-F6EECF244321}">
                <p14:modId xmlns:p14="http://schemas.microsoft.com/office/powerpoint/2010/main" val="1634392795"/>
              </p:ext>
            </p:extLst>
          </p:nvPr>
        </p:nvGraphicFramePr>
        <p:xfrm>
          <a:off x="1527174" y="1268760"/>
          <a:ext cx="9134475" cy="6969760"/>
        </p:xfrm>
        <a:graphic>
          <a:graphicData uri="http://schemas.openxmlformats.org/drawingml/2006/table">
            <a:tbl>
              <a:tblPr firstRow="1" bandRow="1">
                <a:tableStyleId>{5C22544A-7EE6-4342-B048-85BDC9FD1C3A}</a:tableStyleId>
              </a:tblPr>
              <a:tblGrid>
                <a:gridCol w="9134475">
                  <a:extLst>
                    <a:ext uri="{9D8B030D-6E8A-4147-A177-3AD203B41FA5}">
                      <a16:colId xmlns:a16="http://schemas.microsoft.com/office/drawing/2014/main" val="2065888868"/>
                    </a:ext>
                  </a:extLst>
                </a:gridCol>
              </a:tblGrid>
              <a:tr h="370840">
                <a:tc>
                  <a:txBody>
                    <a:bodyPr/>
                    <a:lstStyle/>
                    <a:p>
                      <a:r>
                        <a:rPr lang="sv-SE" sz="1800" b="0" i="0" u="none" strike="noStrike" kern="1200" dirty="0">
                          <a:solidFill>
                            <a:schemeClr val="lt1"/>
                          </a:solidFill>
                          <a:effectLst/>
                          <a:latin typeface="+mn-lt"/>
                          <a:ea typeface="+mn-ea"/>
                          <a:cs typeface="+mn-cs"/>
                          <a:hlinkClick r:id="rId2"/>
                        </a:rPr>
                        <a:t>Dynamiskt inköpssystem detaljprojektering dammsäkerhet</a:t>
                      </a:r>
                      <a:endParaRPr lang="sv-SE" sz="1800" b="0" i="0" kern="1200" dirty="0">
                        <a:solidFill>
                          <a:schemeClr val="lt1"/>
                        </a:solidFill>
                        <a:effectLst/>
                        <a:latin typeface="+mn-lt"/>
                        <a:ea typeface="+mn-ea"/>
                        <a:cs typeface="+mn-cs"/>
                      </a:endParaRPr>
                    </a:p>
                    <a:p>
                      <a:r>
                        <a:rPr lang="sv-SE" sz="1800" b="0" i="0" kern="1200" dirty="0">
                          <a:solidFill>
                            <a:schemeClr val="lt1"/>
                          </a:solidFill>
                          <a:effectLst/>
                          <a:latin typeface="+mn-lt"/>
                          <a:ea typeface="+mn-ea"/>
                          <a:cs typeface="+mn-cs"/>
                        </a:rPr>
                        <a:t>Kristianstad kommun, Kristianstad</a:t>
                      </a:r>
                    </a:p>
                    <a:p>
                      <a:endParaRPr lang="sv-SE" dirty="0"/>
                    </a:p>
                  </a:txBody>
                  <a:tcPr/>
                </a:tc>
                <a:extLst>
                  <a:ext uri="{0D108BD9-81ED-4DB2-BD59-A6C34878D82A}">
                    <a16:rowId xmlns:a16="http://schemas.microsoft.com/office/drawing/2014/main" val="4090591126"/>
                  </a:ext>
                </a:extLst>
              </a:tr>
              <a:tr h="370840">
                <a:tc>
                  <a:txBody>
                    <a:bodyPr/>
                    <a:lstStyle/>
                    <a:p>
                      <a:r>
                        <a:rPr lang="sv-SE" sz="1800" b="0" i="0" u="none" strike="noStrike" kern="1200" dirty="0">
                          <a:solidFill>
                            <a:schemeClr val="dk1"/>
                          </a:solidFill>
                          <a:effectLst/>
                          <a:latin typeface="+mn-lt"/>
                          <a:ea typeface="+mn-ea"/>
                          <a:cs typeface="+mn-cs"/>
                          <a:hlinkClick r:id="rId3"/>
                        </a:rPr>
                        <a:t>Rekryteringstjänster</a:t>
                      </a:r>
                      <a:endParaRPr lang="sv-SE" sz="1800" b="0" i="0" kern="1200" dirty="0">
                        <a:solidFill>
                          <a:schemeClr val="dk1"/>
                        </a:solidFill>
                        <a:effectLst/>
                        <a:latin typeface="+mn-lt"/>
                        <a:ea typeface="+mn-ea"/>
                        <a:cs typeface="+mn-cs"/>
                      </a:endParaRPr>
                    </a:p>
                    <a:p>
                      <a:r>
                        <a:rPr lang="sv-SE" sz="1800" b="0" i="0" kern="1200" dirty="0">
                          <a:solidFill>
                            <a:schemeClr val="dk1"/>
                          </a:solidFill>
                          <a:effectLst/>
                          <a:latin typeface="+mn-lt"/>
                          <a:ea typeface="+mn-ea"/>
                          <a:cs typeface="+mn-cs"/>
                        </a:rPr>
                        <a:t>Upplands-Bro kommun, Upplands-Bro</a:t>
                      </a:r>
                    </a:p>
                    <a:p>
                      <a:endParaRPr lang="sv-SE" dirty="0"/>
                    </a:p>
                  </a:txBody>
                  <a:tcPr/>
                </a:tc>
                <a:extLst>
                  <a:ext uri="{0D108BD9-81ED-4DB2-BD59-A6C34878D82A}">
                    <a16:rowId xmlns:a16="http://schemas.microsoft.com/office/drawing/2014/main" val="3200535903"/>
                  </a:ext>
                </a:extLst>
              </a:tr>
              <a:tr h="370840">
                <a:tc>
                  <a:txBody>
                    <a:bodyPr/>
                    <a:lstStyle/>
                    <a:p>
                      <a:r>
                        <a:rPr lang="sv-SE" sz="1800" b="0" i="0" u="none" strike="noStrike" kern="1200" dirty="0">
                          <a:solidFill>
                            <a:schemeClr val="dk1"/>
                          </a:solidFill>
                          <a:effectLst/>
                          <a:latin typeface="+mn-lt"/>
                          <a:ea typeface="+mn-ea"/>
                          <a:cs typeface="+mn-cs"/>
                          <a:hlinkClick r:id="rId4"/>
                        </a:rPr>
                        <a:t>DIS Inhyrning av socionomer</a:t>
                      </a:r>
                      <a:endParaRPr lang="sv-SE" sz="1800" b="0" i="0" kern="1200" dirty="0">
                        <a:solidFill>
                          <a:schemeClr val="dk1"/>
                        </a:solidFill>
                        <a:effectLst/>
                        <a:latin typeface="+mn-lt"/>
                        <a:ea typeface="+mn-ea"/>
                        <a:cs typeface="+mn-cs"/>
                      </a:endParaRPr>
                    </a:p>
                    <a:p>
                      <a:r>
                        <a:rPr lang="sv-SE" sz="1800" b="0" i="0" kern="1200" dirty="0">
                          <a:solidFill>
                            <a:schemeClr val="dk1"/>
                          </a:solidFill>
                          <a:effectLst/>
                          <a:latin typeface="+mn-lt"/>
                          <a:ea typeface="+mn-ea"/>
                          <a:cs typeface="+mn-cs"/>
                        </a:rPr>
                        <a:t>Region Gotland, Visby</a:t>
                      </a:r>
                    </a:p>
                    <a:p>
                      <a:endParaRPr lang="sv-SE" dirty="0"/>
                    </a:p>
                  </a:txBody>
                  <a:tcPr/>
                </a:tc>
                <a:extLst>
                  <a:ext uri="{0D108BD9-81ED-4DB2-BD59-A6C34878D82A}">
                    <a16:rowId xmlns:a16="http://schemas.microsoft.com/office/drawing/2014/main" val="1673180473"/>
                  </a:ext>
                </a:extLst>
              </a:tr>
              <a:tr h="370840">
                <a:tc>
                  <a:txBody>
                    <a:bodyPr/>
                    <a:lstStyle/>
                    <a:p>
                      <a:r>
                        <a:rPr lang="sv-SE" sz="1800" b="0" i="0" u="none" strike="noStrike" kern="1200" dirty="0">
                          <a:solidFill>
                            <a:schemeClr val="dk1"/>
                          </a:solidFill>
                          <a:effectLst/>
                          <a:latin typeface="+mn-lt"/>
                          <a:ea typeface="+mn-ea"/>
                          <a:cs typeface="+mn-cs"/>
                          <a:hlinkClick r:id="rId5"/>
                        </a:rPr>
                        <a:t>Dynamiskt inköpssystem - Handledarutbildning</a:t>
                      </a:r>
                      <a:endParaRPr lang="sv-SE" sz="1800" b="0" i="0" kern="1200" dirty="0">
                        <a:solidFill>
                          <a:schemeClr val="dk1"/>
                        </a:solidFill>
                        <a:effectLst/>
                        <a:latin typeface="+mn-lt"/>
                        <a:ea typeface="+mn-ea"/>
                        <a:cs typeface="+mn-cs"/>
                      </a:endParaRPr>
                    </a:p>
                    <a:p>
                      <a:r>
                        <a:rPr lang="sv-SE" sz="1800" b="0" i="0" kern="1200" dirty="0">
                          <a:solidFill>
                            <a:schemeClr val="dk1"/>
                          </a:solidFill>
                          <a:effectLst/>
                          <a:latin typeface="+mn-lt"/>
                          <a:ea typeface="+mn-ea"/>
                          <a:cs typeface="+mn-cs"/>
                        </a:rPr>
                        <a:t>Region Skåne, Koncerninköp, KRISTIANSTAD</a:t>
                      </a:r>
                    </a:p>
                    <a:p>
                      <a:endParaRPr lang="sv-SE" dirty="0"/>
                    </a:p>
                  </a:txBody>
                  <a:tcPr/>
                </a:tc>
                <a:extLst>
                  <a:ext uri="{0D108BD9-81ED-4DB2-BD59-A6C34878D82A}">
                    <a16:rowId xmlns:a16="http://schemas.microsoft.com/office/drawing/2014/main" val="2295239304"/>
                  </a:ext>
                </a:extLst>
              </a:tr>
              <a:tr h="370840">
                <a:tc>
                  <a:txBody>
                    <a:bodyPr/>
                    <a:lstStyle/>
                    <a:p>
                      <a:r>
                        <a:rPr lang="sv-SE" sz="1800" b="0" i="0" u="none" strike="noStrike" kern="1200" dirty="0">
                          <a:solidFill>
                            <a:schemeClr val="dk1"/>
                          </a:solidFill>
                          <a:effectLst/>
                          <a:latin typeface="+mn-lt"/>
                          <a:ea typeface="+mn-ea"/>
                          <a:cs typeface="+mn-cs"/>
                          <a:hlinkClick r:id="rId6"/>
                        </a:rPr>
                        <a:t>Dynamiskt inköpssystem (DIS) avseende möbler och inredning, 2018/49</a:t>
                      </a:r>
                      <a:endParaRPr lang="sv-SE" sz="1800" b="0" i="0" kern="1200" dirty="0">
                        <a:solidFill>
                          <a:schemeClr val="dk1"/>
                        </a:solidFill>
                        <a:effectLst/>
                        <a:latin typeface="+mn-lt"/>
                        <a:ea typeface="+mn-ea"/>
                        <a:cs typeface="+mn-cs"/>
                      </a:endParaRPr>
                    </a:p>
                    <a:p>
                      <a:r>
                        <a:rPr lang="sv-SE" sz="1800" b="0" i="0" kern="1200" dirty="0">
                          <a:solidFill>
                            <a:schemeClr val="dk1"/>
                          </a:solidFill>
                          <a:effectLst/>
                          <a:latin typeface="+mn-lt"/>
                          <a:ea typeface="+mn-ea"/>
                          <a:cs typeface="+mn-cs"/>
                        </a:rPr>
                        <a:t>Mora Kommun, Mora</a:t>
                      </a:r>
                    </a:p>
                    <a:p>
                      <a:endParaRPr lang="sv-SE" dirty="0"/>
                    </a:p>
                  </a:txBody>
                  <a:tcPr/>
                </a:tc>
                <a:extLst>
                  <a:ext uri="{0D108BD9-81ED-4DB2-BD59-A6C34878D82A}">
                    <a16:rowId xmlns:a16="http://schemas.microsoft.com/office/drawing/2014/main" val="1582797914"/>
                  </a:ext>
                </a:extLst>
              </a:tr>
              <a:tr h="370840">
                <a:tc>
                  <a:txBody>
                    <a:bodyPr/>
                    <a:lstStyle/>
                    <a:p>
                      <a:r>
                        <a:rPr lang="sv-SE" sz="1800" b="0" i="0" u="none" strike="noStrike" kern="1200" dirty="0">
                          <a:solidFill>
                            <a:schemeClr val="dk1"/>
                          </a:solidFill>
                          <a:effectLst/>
                          <a:latin typeface="+mn-lt"/>
                          <a:ea typeface="+mn-ea"/>
                          <a:cs typeface="+mn-cs"/>
                          <a:hlinkClick r:id="rId7"/>
                        </a:rPr>
                        <a:t>Avsättning slaggrus</a:t>
                      </a:r>
                      <a:endParaRPr lang="sv-SE" sz="1800" b="0" i="0" kern="1200" dirty="0">
                        <a:solidFill>
                          <a:schemeClr val="dk1"/>
                        </a:solidFill>
                        <a:effectLst/>
                        <a:latin typeface="+mn-lt"/>
                        <a:ea typeface="+mn-ea"/>
                        <a:cs typeface="+mn-cs"/>
                      </a:endParaRPr>
                    </a:p>
                    <a:p>
                      <a:r>
                        <a:rPr lang="sv-SE" sz="1800" b="0" i="0" kern="1200" dirty="0" err="1">
                          <a:solidFill>
                            <a:schemeClr val="dk1"/>
                          </a:solidFill>
                          <a:effectLst/>
                          <a:latin typeface="+mn-lt"/>
                          <a:ea typeface="+mn-ea"/>
                          <a:cs typeface="+mn-cs"/>
                        </a:rPr>
                        <a:t>Renova</a:t>
                      </a:r>
                      <a:r>
                        <a:rPr lang="sv-SE" sz="1800" b="0" i="0" kern="1200" dirty="0">
                          <a:solidFill>
                            <a:schemeClr val="dk1"/>
                          </a:solidFill>
                          <a:effectLst/>
                          <a:latin typeface="+mn-lt"/>
                          <a:ea typeface="+mn-ea"/>
                          <a:cs typeface="+mn-cs"/>
                        </a:rPr>
                        <a:t> AB, Göteborg</a:t>
                      </a:r>
                    </a:p>
                    <a:p>
                      <a:endParaRPr lang="sv-SE" dirty="0"/>
                    </a:p>
                  </a:txBody>
                  <a:tcPr/>
                </a:tc>
                <a:extLst>
                  <a:ext uri="{0D108BD9-81ED-4DB2-BD59-A6C34878D82A}">
                    <a16:rowId xmlns:a16="http://schemas.microsoft.com/office/drawing/2014/main" val="4003571936"/>
                  </a:ext>
                </a:extLst>
              </a:tr>
              <a:tr h="370840">
                <a:tc>
                  <a:txBody>
                    <a:bodyPr/>
                    <a:lstStyle/>
                    <a:p>
                      <a:endParaRPr lang="sv-SE" dirty="0"/>
                    </a:p>
                  </a:txBody>
                  <a:tcPr/>
                </a:tc>
                <a:extLst>
                  <a:ext uri="{0D108BD9-81ED-4DB2-BD59-A6C34878D82A}">
                    <a16:rowId xmlns:a16="http://schemas.microsoft.com/office/drawing/2014/main" val="1564599999"/>
                  </a:ext>
                </a:extLst>
              </a:tr>
              <a:tr h="370840">
                <a:tc>
                  <a:txBody>
                    <a:bodyPr/>
                    <a:lstStyle/>
                    <a:p>
                      <a:endParaRPr lang="sv-SE"/>
                    </a:p>
                  </a:txBody>
                  <a:tcPr/>
                </a:tc>
                <a:extLst>
                  <a:ext uri="{0D108BD9-81ED-4DB2-BD59-A6C34878D82A}">
                    <a16:rowId xmlns:a16="http://schemas.microsoft.com/office/drawing/2014/main" val="4234382494"/>
                  </a:ext>
                </a:extLst>
              </a:tr>
              <a:tr h="370840">
                <a:tc>
                  <a:txBody>
                    <a:bodyPr/>
                    <a:lstStyle/>
                    <a:p>
                      <a:endParaRPr lang="sv-SE"/>
                    </a:p>
                  </a:txBody>
                  <a:tcPr/>
                </a:tc>
                <a:extLst>
                  <a:ext uri="{0D108BD9-81ED-4DB2-BD59-A6C34878D82A}">
                    <a16:rowId xmlns:a16="http://schemas.microsoft.com/office/drawing/2014/main" val="2256383700"/>
                  </a:ext>
                </a:extLst>
              </a:tr>
              <a:tr h="370840">
                <a:tc>
                  <a:txBody>
                    <a:bodyPr/>
                    <a:lstStyle/>
                    <a:p>
                      <a:endParaRPr lang="sv-SE" dirty="0"/>
                    </a:p>
                  </a:txBody>
                  <a:tcPr/>
                </a:tc>
                <a:extLst>
                  <a:ext uri="{0D108BD9-81ED-4DB2-BD59-A6C34878D82A}">
                    <a16:rowId xmlns:a16="http://schemas.microsoft.com/office/drawing/2014/main" val="2830444653"/>
                  </a:ext>
                </a:extLst>
              </a:tr>
            </a:tbl>
          </a:graphicData>
        </a:graphic>
      </p:graphicFrame>
    </p:spTree>
    <p:extLst>
      <p:ext uri="{BB962C8B-B14F-4D97-AF65-F5344CB8AC3E}">
        <p14:creationId xmlns:p14="http://schemas.microsoft.com/office/powerpoint/2010/main" val="194227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latshållare för innehåll 1">
            <a:extLst>
              <a:ext uri="{FF2B5EF4-FFF2-40B4-BE49-F238E27FC236}">
                <a16:creationId xmlns:a16="http://schemas.microsoft.com/office/drawing/2014/main" id="{65A2B977-7CAA-40B7-BC6A-E4191469BFEE}"/>
              </a:ext>
            </a:extLst>
          </p:cNvPr>
          <p:cNvGraphicFramePr>
            <a:graphicFrameLocks noGrp="1"/>
          </p:cNvGraphicFramePr>
          <p:nvPr>
            <p:ph idx="1"/>
            <p:extLst>
              <p:ext uri="{D42A27DB-BD31-4B8C-83A1-F6EECF244321}">
                <p14:modId xmlns:p14="http://schemas.microsoft.com/office/powerpoint/2010/main" val="3185264443"/>
              </p:ext>
            </p:extLst>
          </p:nvPr>
        </p:nvGraphicFramePr>
        <p:xfrm>
          <a:off x="1527174" y="0"/>
          <a:ext cx="9134475" cy="6949440"/>
        </p:xfrm>
        <a:graphic>
          <a:graphicData uri="http://schemas.openxmlformats.org/drawingml/2006/table">
            <a:tbl>
              <a:tblPr firstRow="1" bandRow="1">
                <a:tableStyleId>{5C22544A-7EE6-4342-B048-85BDC9FD1C3A}</a:tableStyleId>
              </a:tblPr>
              <a:tblGrid>
                <a:gridCol w="9134475">
                  <a:extLst>
                    <a:ext uri="{9D8B030D-6E8A-4147-A177-3AD203B41FA5}">
                      <a16:colId xmlns:a16="http://schemas.microsoft.com/office/drawing/2014/main" val="2784451983"/>
                    </a:ext>
                  </a:extLst>
                </a:gridCol>
              </a:tblGrid>
              <a:tr h="370840">
                <a:tc>
                  <a:txBody>
                    <a:bodyPr/>
                    <a:lstStyle/>
                    <a:p>
                      <a:r>
                        <a:rPr lang="sv-SE" sz="1800" b="0" i="0" u="none" strike="noStrike" kern="1200" dirty="0">
                          <a:solidFill>
                            <a:schemeClr val="lt1"/>
                          </a:solidFill>
                          <a:effectLst/>
                          <a:latin typeface="+mn-lt"/>
                          <a:ea typeface="+mn-ea"/>
                          <a:cs typeface="+mn-cs"/>
                          <a:hlinkClick r:id="rId2"/>
                        </a:rPr>
                        <a:t>Dynamiskt inköpssystem Tekniska konsulttjänster - M5 Miljötekniska markundersökningar</a:t>
                      </a:r>
                      <a:endParaRPr lang="sv-SE" sz="1800" b="0" i="0" kern="1200" dirty="0">
                        <a:solidFill>
                          <a:schemeClr val="lt1"/>
                        </a:solidFill>
                        <a:effectLst/>
                        <a:latin typeface="+mn-lt"/>
                        <a:ea typeface="+mn-ea"/>
                        <a:cs typeface="+mn-cs"/>
                      </a:endParaRPr>
                    </a:p>
                    <a:p>
                      <a:r>
                        <a:rPr lang="sv-SE" sz="1800" b="0" i="0" kern="1200" dirty="0">
                          <a:solidFill>
                            <a:schemeClr val="lt1"/>
                          </a:solidFill>
                          <a:effectLst/>
                          <a:latin typeface="+mn-lt"/>
                          <a:ea typeface="+mn-ea"/>
                          <a:cs typeface="+mn-cs"/>
                        </a:rPr>
                        <a:t>Simrishamns kommun, SIMRISHAMN</a:t>
                      </a:r>
                    </a:p>
                    <a:p>
                      <a:endParaRPr lang="sv-SE" dirty="0"/>
                    </a:p>
                  </a:txBody>
                  <a:tcPr/>
                </a:tc>
                <a:extLst>
                  <a:ext uri="{0D108BD9-81ED-4DB2-BD59-A6C34878D82A}">
                    <a16:rowId xmlns:a16="http://schemas.microsoft.com/office/drawing/2014/main" val="2055743131"/>
                  </a:ext>
                </a:extLst>
              </a:tr>
              <a:tr h="370840">
                <a:tc>
                  <a:txBody>
                    <a:bodyPr/>
                    <a:lstStyle/>
                    <a:p>
                      <a:r>
                        <a:rPr lang="sv-SE" sz="1800" b="0" i="0" u="none" strike="noStrike" kern="1200" dirty="0">
                          <a:solidFill>
                            <a:schemeClr val="dk1"/>
                          </a:solidFill>
                          <a:effectLst/>
                          <a:latin typeface="+mn-lt"/>
                          <a:ea typeface="+mn-ea"/>
                          <a:cs typeface="+mn-cs"/>
                          <a:hlinkClick r:id="rId3"/>
                        </a:rPr>
                        <a:t>Elenergi 2017</a:t>
                      </a:r>
                      <a:endParaRPr lang="sv-SE" sz="1800" b="0" i="0" kern="1200" dirty="0">
                        <a:solidFill>
                          <a:schemeClr val="dk1"/>
                        </a:solidFill>
                        <a:effectLst/>
                        <a:latin typeface="+mn-lt"/>
                        <a:ea typeface="+mn-ea"/>
                        <a:cs typeface="+mn-cs"/>
                      </a:endParaRPr>
                    </a:p>
                    <a:p>
                      <a:r>
                        <a:rPr lang="sv-SE" sz="1800" b="0" i="0" kern="1200" dirty="0">
                          <a:solidFill>
                            <a:schemeClr val="dk1"/>
                          </a:solidFill>
                          <a:effectLst/>
                          <a:latin typeface="+mn-lt"/>
                          <a:ea typeface="+mn-ea"/>
                          <a:cs typeface="+mn-cs"/>
                        </a:rPr>
                        <a:t>SKL </a:t>
                      </a:r>
                      <a:r>
                        <a:rPr lang="sv-SE" sz="1800" b="0" i="0" kern="1200" dirty="0" err="1">
                          <a:solidFill>
                            <a:schemeClr val="dk1"/>
                          </a:solidFill>
                          <a:effectLst/>
                          <a:latin typeface="+mn-lt"/>
                          <a:ea typeface="+mn-ea"/>
                          <a:cs typeface="+mn-cs"/>
                        </a:rPr>
                        <a:t>Kommentus</a:t>
                      </a:r>
                      <a:r>
                        <a:rPr lang="sv-SE" sz="1800" b="0" i="0" kern="1200" dirty="0">
                          <a:solidFill>
                            <a:schemeClr val="dk1"/>
                          </a:solidFill>
                          <a:effectLst/>
                          <a:latin typeface="+mn-lt"/>
                          <a:ea typeface="+mn-ea"/>
                          <a:cs typeface="+mn-cs"/>
                        </a:rPr>
                        <a:t> Inköpscentral AB, Stockholm</a:t>
                      </a:r>
                    </a:p>
                    <a:p>
                      <a:endParaRPr lang="sv-SE" dirty="0"/>
                    </a:p>
                  </a:txBody>
                  <a:tcPr/>
                </a:tc>
                <a:extLst>
                  <a:ext uri="{0D108BD9-81ED-4DB2-BD59-A6C34878D82A}">
                    <a16:rowId xmlns:a16="http://schemas.microsoft.com/office/drawing/2014/main" val="3522142983"/>
                  </a:ext>
                </a:extLst>
              </a:tr>
              <a:tr h="370840">
                <a:tc>
                  <a:txBody>
                    <a:bodyPr/>
                    <a:lstStyle/>
                    <a:p>
                      <a:r>
                        <a:rPr lang="sv-SE" sz="1800" b="0" i="0" u="none" strike="noStrike" kern="1200" dirty="0">
                          <a:solidFill>
                            <a:schemeClr val="dk1"/>
                          </a:solidFill>
                          <a:effectLst/>
                          <a:latin typeface="+mn-lt"/>
                          <a:ea typeface="+mn-ea"/>
                          <a:cs typeface="+mn-cs"/>
                          <a:hlinkClick r:id="rId4"/>
                        </a:rPr>
                        <a:t>Dynamiskt inköpssystem Tekniska konsulttjänster - M4 Mark Planarbete</a:t>
                      </a:r>
                      <a:endParaRPr lang="sv-SE" sz="1800" b="0" i="0" kern="1200" dirty="0">
                        <a:solidFill>
                          <a:schemeClr val="dk1"/>
                        </a:solidFill>
                        <a:effectLst/>
                        <a:latin typeface="+mn-lt"/>
                        <a:ea typeface="+mn-ea"/>
                        <a:cs typeface="+mn-cs"/>
                      </a:endParaRPr>
                    </a:p>
                    <a:p>
                      <a:r>
                        <a:rPr lang="sv-SE" sz="1800" b="0" i="0" kern="1200" dirty="0">
                          <a:solidFill>
                            <a:schemeClr val="dk1"/>
                          </a:solidFill>
                          <a:effectLst/>
                          <a:latin typeface="+mn-lt"/>
                          <a:ea typeface="+mn-ea"/>
                          <a:cs typeface="+mn-cs"/>
                        </a:rPr>
                        <a:t>Simrishamns kommun, SIMRISHAMN</a:t>
                      </a:r>
                    </a:p>
                    <a:p>
                      <a:endParaRPr lang="sv-SE" dirty="0"/>
                    </a:p>
                  </a:txBody>
                  <a:tcPr/>
                </a:tc>
                <a:extLst>
                  <a:ext uri="{0D108BD9-81ED-4DB2-BD59-A6C34878D82A}">
                    <a16:rowId xmlns:a16="http://schemas.microsoft.com/office/drawing/2014/main" val="929965561"/>
                  </a:ext>
                </a:extLst>
              </a:tr>
              <a:tr h="370840">
                <a:tc>
                  <a:txBody>
                    <a:bodyPr/>
                    <a:lstStyle/>
                    <a:p>
                      <a:r>
                        <a:rPr lang="sv-SE" sz="1800" b="0" i="0" u="none" strike="noStrike" kern="1200" dirty="0">
                          <a:solidFill>
                            <a:schemeClr val="dk1"/>
                          </a:solidFill>
                          <a:effectLst/>
                          <a:latin typeface="+mn-lt"/>
                          <a:ea typeface="+mn-ea"/>
                          <a:cs typeface="+mn-cs"/>
                          <a:hlinkClick r:id="rId5"/>
                        </a:rPr>
                        <a:t>Tältlösningar och hallbyggnader för idrott, event, förråd och verksamhet genom Dynamiskt inköpssystem (DIS) Ansökan och avslutning sker löpande 2018- 2043</a:t>
                      </a:r>
                      <a:endParaRPr lang="sv-SE" sz="1800" b="0" i="0" kern="1200" dirty="0">
                        <a:solidFill>
                          <a:schemeClr val="dk1"/>
                        </a:solidFill>
                        <a:effectLst/>
                        <a:latin typeface="+mn-lt"/>
                        <a:ea typeface="+mn-ea"/>
                        <a:cs typeface="+mn-cs"/>
                      </a:endParaRPr>
                    </a:p>
                    <a:p>
                      <a:r>
                        <a:rPr lang="sv-SE" sz="1800" b="0" i="0" kern="1200" dirty="0">
                          <a:solidFill>
                            <a:schemeClr val="dk1"/>
                          </a:solidFill>
                          <a:effectLst/>
                          <a:latin typeface="+mn-lt"/>
                          <a:ea typeface="+mn-ea"/>
                          <a:cs typeface="+mn-cs"/>
                        </a:rPr>
                        <a:t>Nacka kommun, Nacka</a:t>
                      </a:r>
                    </a:p>
                    <a:p>
                      <a:endParaRPr lang="sv-SE" dirty="0"/>
                    </a:p>
                  </a:txBody>
                  <a:tcPr/>
                </a:tc>
                <a:extLst>
                  <a:ext uri="{0D108BD9-81ED-4DB2-BD59-A6C34878D82A}">
                    <a16:rowId xmlns:a16="http://schemas.microsoft.com/office/drawing/2014/main" val="1095581036"/>
                  </a:ext>
                </a:extLst>
              </a:tr>
              <a:tr h="370840">
                <a:tc>
                  <a:txBody>
                    <a:bodyPr/>
                    <a:lstStyle/>
                    <a:p>
                      <a:r>
                        <a:rPr lang="sv-SE" sz="1800" b="0" i="0" u="none" strike="noStrike" kern="1200" dirty="0">
                          <a:solidFill>
                            <a:schemeClr val="dk1"/>
                          </a:solidFill>
                          <a:effectLst/>
                          <a:latin typeface="+mn-lt"/>
                          <a:ea typeface="+mn-ea"/>
                          <a:cs typeface="+mn-cs"/>
                          <a:hlinkClick r:id="rId6"/>
                        </a:rPr>
                        <a:t>Bostadsmoduler genom Dynamiskt inköpssystem (DIS). Ansökan och avslutning sker löpande under 2018- 2043</a:t>
                      </a:r>
                      <a:endParaRPr lang="sv-SE" sz="1800" b="0" i="0" kern="1200" dirty="0">
                        <a:solidFill>
                          <a:schemeClr val="dk1"/>
                        </a:solidFill>
                        <a:effectLst/>
                        <a:latin typeface="+mn-lt"/>
                        <a:ea typeface="+mn-ea"/>
                        <a:cs typeface="+mn-cs"/>
                      </a:endParaRPr>
                    </a:p>
                    <a:p>
                      <a:r>
                        <a:rPr lang="sv-SE" sz="1800" b="0" i="0" kern="1200" dirty="0">
                          <a:solidFill>
                            <a:schemeClr val="dk1"/>
                          </a:solidFill>
                          <a:effectLst/>
                          <a:latin typeface="+mn-lt"/>
                          <a:ea typeface="+mn-ea"/>
                          <a:cs typeface="+mn-cs"/>
                        </a:rPr>
                        <a:t>Nacka kommun, Nacka</a:t>
                      </a:r>
                    </a:p>
                    <a:p>
                      <a:endParaRPr lang="sv-SE" dirty="0"/>
                    </a:p>
                  </a:txBody>
                  <a:tcPr/>
                </a:tc>
                <a:extLst>
                  <a:ext uri="{0D108BD9-81ED-4DB2-BD59-A6C34878D82A}">
                    <a16:rowId xmlns:a16="http://schemas.microsoft.com/office/drawing/2014/main" val="2158580447"/>
                  </a:ext>
                </a:extLst>
              </a:tr>
              <a:tr h="370840">
                <a:tc>
                  <a:txBody>
                    <a:bodyPr/>
                    <a:lstStyle/>
                    <a:p>
                      <a:r>
                        <a:rPr lang="sv-SE" sz="1800" b="0" i="0" u="none" strike="noStrike" kern="1200" dirty="0">
                          <a:solidFill>
                            <a:schemeClr val="dk1"/>
                          </a:solidFill>
                          <a:effectLst/>
                          <a:latin typeface="+mn-lt"/>
                          <a:ea typeface="+mn-ea"/>
                          <a:cs typeface="+mn-cs"/>
                          <a:hlinkClick r:id="rId7"/>
                        </a:rPr>
                        <a:t>Dynamiskt inköpssystem för handledning socialförvaltningen</a:t>
                      </a:r>
                      <a:endParaRPr lang="sv-SE" sz="1800" b="0" i="0" kern="1200" dirty="0">
                        <a:solidFill>
                          <a:schemeClr val="dk1"/>
                        </a:solidFill>
                        <a:effectLst/>
                        <a:latin typeface="+mn-lt"/>
                        <a:ea typeface="+mn-ea"/>
                        <a:cs typeface="+mn-cs"/>
                      </a:endParaRPr>
                    </a:p>
                    <a:p>
                      <a:r>
                        <a:rPr lang="sv-SE" sz="1800" b="0" i="0" kern="1200" dirty="0">
                          <a:solidFill>
                            <a:schemeClr val="dk1"/>
                          </a:solidFill>
                          <a:effectLst/>
                          <a:latin typeface="+mn-lt"/>
                          <a:ea typeface="+mn-ea"/>
                          <a:cs typeface="+mn-cs"/>
                        </a:rPr>
                        <a:t>Luleå kommun, Luleå</a:t>
                      </a:r>
                    </a:p>
                    <a:p>
                      <a:endParaRPr lang="sv-SE" dirty="0"/>
                    </a:p>
                  </a:txBody>
                  <a:tcPr/>
                </a:tc>
                <a:extLst>
                  <a:ext uri="{0D108BD9-81ED-4DB2-BD59-A6C34878D82A}">
                    <a16:rowId xmlns:a16="http://schemas.microsoft.com/office/drawing/2014/main" val="2070028177"/>
                  </a:ext>
                </a:extLst>
              </a:tr>
              <a:tr h="370840">
                <a:tc>
                  <a:txBody>
                    <a:bodyPr/>
                    <a:lstStyle/>
                    <a:p>
                      <a:r>
                        <a:rPr lang="sv-SE" sz="1800" b="0" i="0" u="none" strike="noStrike" kern="1200" dirty="0">
                          <a:solidFill>
                            <a:schemeClr val="dk1"/>
                          </a:solidFill>
                          <a:effectLst/>
                          <a:latin typeface="+mn-lt"/>
                          <a:ea typeface="+mn-ea"/>
                          <a:cs typeface="+mn-cs"/>
                          <a:hlinkClick r:id="rId8"/>
                        </a:rPr>
                        <a:t>Laboratorietjänster för livsmedel och miljö</a:t>
                      </a:r>
                      <a:endParaRPr lang="sv-SE" sz="1800" b="0" i="0" kern="1200" dirty="0">
                        <a:solidFill>
                          <a:schemeClr val="dk1"/>
                        </a:solidFill>
                        <a:effectLst/>
                        <a:latin typeface="+mn-lt"/>
                        <a:ea typeface="+mn-ea"/>
                        <a:cs typeface="+mn-cs"/>
                      </a:endParaRPr>
                    </a:p>
                    <a:p>
                      <a:r>
                        <a:rPr lang="sv-SE" sz="1800" b="0" i="0" kern="1200" dirty="0">
                          <a:solidFill>
                            <a:schemeClr val="dk1"/>
                          </a:solidFill>
                          <a:effectLst/>
                          <a:latin typeface="+mn-lt"/>
                          <a:ea typeface="+mn-ea"/>
                          <a:cs typeface="+mn-cs"/>
                        </a:rPr>
                        <a:t>Göteborgs Stad Inköp och upphandling, Göteborg</a:t>
                      </a:r>
                    </a:p>
                    <a:p>
                      <a:endParaRPr lang="sv-SE" dirty="0"/>
                    </a:p>
                  </a:txBody>
                  <a:tcPr/>
                </a:tc>
                <a:extLst>
                  <a:ext uri="{0D108BD9-81ED-4DB2-BD59-A6C34878D82A}">
                    <a16:rowId xmlns:a16="http://schemas.microsoft.com/office/drawing/2014/main" val="3807088301"/>
                  </a:ext>
                </a:extLst>
              </a:tr>
            </a:tbl>
          </a:graphicData>
        </a:graphic>
      </p:graphicFrame>
    </p:spTree>
    <p:extLst>
      <p:ext uri="{BB962C8B-B14F-4D97-AF65-F5344CB8AC3E}">
        <p14:creationId xmlns:p14="http://schemas.microsoft.com/office/powerpoint/2010/main" val="107717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latshållare för innehåll 1">
            <a:extLst>
              <a:ext uri="{FF2B5EF4-FFF2-40B4-BE49-F238E27FC236}">
                <a16:creationId xmlns:a16="http://schemas.microsoft.com/office/drawing/2014/main" id="{BF3A2A63-1568-4129-AB97-EE575CE1D462}"/>
              </a:ext>
            </a:extLst>
          </p:cNvPr>
          <p:cNvGraphicFramePr>
            <a:graphicFrameLocks noGrp="1"/>
          </p:cNvGraphicFramePr>
          <p:nvPr>
            <p:ph idx="1"/>
            <p:extLst>
              <p:ext uri="{D42A27DB-BD31-4B8C-83A1-F6EECF244321}">
                <p14:modId xmlns:p14="http://schemas.microsoft.com/office/powerpoint/2010/main" val="264868994"/>
              </p:ext>
            </p:extLst>
          </p:nvPr>
        </p:nvGraphicFramePr>
        <p:xfrm>
          <a:off x="1527174" y="260648"/>
          <a:ext cx="9134475" cy="5486400"/>
        </p:xfrm>
        <a:graphic>
          <a:graphicData uri="http://schemas.openxmlformats.org/drawingml/2006/table">
            <a:tbl>
              <a:tblPr firstRow="1" bandRow="1">
                <a:tableStyleId>{5C22544A-7EE6-4342-B048-85BDC9FD1C3A}</a:tableStyleId>
              </a:tblPr>
              <a:tblGrid>
                <a:gridCol w="9134475">
                  <a:extLst>
                    <a:ext uri="{9D8B030D-6E8A-4147-A177-3AD203B41FA5}">
                      <a16:colId xmlns:a16="http://schemas.microsoft.com/office/drawing/2014/main" val="591698439"/>
                    </a:ext>
                  </a:extLst>
                </a:gridCol>
              </a:tblGrid>
              <a:tr h="370840">
                <a:tc>
                  <a:txBody>
                    <a:bodyPr/>
                    <a:lstStyle/>
                    <a:p>
                      <a:r>
                        <a:rPr lang="sv-SE" sz="1800" b="0" i="0" u="none" strike="noStrike" kern="1200" dirty="0">
                          <a:solidFill>
                            <a:schemeClr val="lt1"/>
                          </a:solidFill>
                          <a:effectLst/>
                          <a:latin typeface="+mn-lt"/>
                          <a:ea typeface="+mn-ea"/>
                          <a:cs typeface="+mn-cs"/>
                          <a:hlinkClick r:id="rId2"/>
                        </a:rPr>
                        <a:t>Dynamiskt inköpssystem solcellsentreprenörer (DIS)</a:t>
                      </a:r>
                      <a:endParaRPr lang="sv-SE" sz="1800" b="0" i="0" kern="1200" dirty="0">
                        <a:solidFill>
                          <a:schemeClr val="lt1"/>
                        </a:solidFill>
                        <a:effectLst/>
                        <a:latin typeface="+mn-lt"/>
                        <a:ea typeface="+mn-ea"/>
                        <a:cs typeface="+mn-cs"/>
                      </a:endParaRPr>
                    </a:p>
                    <a:p>
                      <a:r>
                        <a:rPr lang="sv-SE" sz="1800" b="0" i="0" kern="1200" dirty="0">
                          <a:solidFill>
                            <a:schemeClr val="lt1"/>
                          </a:solidFill>
                          <a:effectLst/>
                          <a:latin typeface="+mn-lt"/>
                          <a:ea typeface="+mn-ea"/>
                          <a:cs typeface="+mn-cs"/>
                        </a:rPr>
                        <a:t>Kalmar läns landsting, KALMAR</a:t>
                      </a:r>
                    </a:p>
                    <a:p>
                      <a:endParaRPr lang="sv-SE" dirty="0"/>
                    </a:p>
                  </a:txBody>
                  <a:tcPr/>
                </a:tc>
                <a:extLst>
                  <a:ext uri="{0D108BD9-81ED-4DB2-BD59-A6C34878D82A}">
                    <a16:rowId xmlns:a16="http://schemas.microsoft.com/office/drawing/2014/main" val="569313904"/>
                  </a:ext>
                </a:extLst>
              </a:tr>
              <a:tr h="370840">
                <a:tc>
                  <a:txBody>
                    <a:bodyPr/>
                    <a:lstStyle/>
                    <a:p>
                      <a:r>
                        <a:rPr lang="sv-SE" sz="1800" b="0" i="0" u="none" strike="noStrike" kern="1200" dirty="0">
                          <a:solidFill>
                            <a:schemeClr val="dk1"/>
                          </a:solidFill>
                          <a:effectLst/>
                          <a:latin typeface="+mn-lt"/>
                          <a:ea typeface="+mn-ea"/>
                          <a:cs typeface="+mn-cs"/>
                          <a:hlinkClick r:id="rId3"/>
                        </a:rPr>
                        <a:t>II DIS Maskiner lokalvård</a:t>
                      </a:r>
                      <a:endParaRPr lang="sv-SE" sz="1800" b="0" i="0" kern="1200" dirty="0">
                        <a:solidFill>
                          <a:schemeClr val="dk1"/>
                        </a:solidFill>
                        <a:effectLst/>
                        <a:latin typeface="+mn-lt"/>
                        <a:ea typeface="+mn-ea"/>
                        <a:cs typeface="+mn-cs"/>
                      </a:endParaRPr>
                    </a:p>
                    <a:p>
                      <a:r>
                        <a:rPr lang="sv-SE" sz="1800" b="0" i="0" kern="1200" dirty="0">
                          <a:solidFill>
                            <a:schemeClr val="dk1"/>
                          </a:solidFill>
                          <a:effectLst/>
                          <a:latin typeface="+mn-lt"/>
                          <a:ea typeface="+mn-ea"/>
                          <a:cs typeface="+mn-cs"/>
                        </a:rPr>
                        <a:t>Samhällsbyggnadsförbundet Bergslagen, NORA</a:t>
                      </a:r>
                    </a:p>
                    <a:p>
                      <a:endParaRPr lang="sv-SE" dirty="0"/>
                    </a:p>
                  </a:txBody>
                  <a:tcPr/>
                </a:tc>
                <a:extLst>
                  <a:ext uri="{0D108BD9-81ED-4DB2-BD59-A6C34878D82A}">
                    <a16:rowId xmlns:a16="http://schemas.microsoft.com/office/drawing/2014/main" val="1307287312"/>
                  </a:ext>
                </a:extLst>
              </a:tr>
              <a:tr h="370840">
                <a:tc>
                  <a:txBody>
                    <a:bodyPr/>
                    <a:lstStyle/>
                    <a:p>
                      <a:r>
                        <a:rPr lang="sv-SE" sz="1800" b="0" i="0" u="none" strike="noStrike" kern="1200" dirty="0">
                          <a:solidFill>
                            <a:schemeClr val="dk1"/>
                          </a:solidFill>
                          <a:effectLst/>
                          <a:latin typeface="+mn-lt"/>
                          <a:ea typeface="+mn-ea"/>
                          <a:cs typeface="+mn-cs"/>
                          <a:hlinkClick r:id="rId4"/>
                        </a:rPr>
                        <a:t>Dynamiskt inköpssystem för Grävmaskinstjänster</a:t>
                      </a:r>
                      <a:endParaRPr lang="sv-SE" sz="1800" b="0" i="0" kern="1200" dirty="0">
                        <a:solidFill>
                          <a:schemeClr val="dk1"/>
                        </a:solidFill>
                        <a:effectLst/>
                        <a:latin typeface="+mn-lt"/>
                        <a:ea typeface="+mn-ea"/>
                        <a:cs typeface="+mn-cs"/>
                      </a:endParaRPr>
                    </a:p>
                    <a:p>
                      <a:r>
                        <a:rPr lang="sv-SE" sz="1800" b="0" i="0" kern="1200" dirty="0">
                          <a:solidFill>
                            <a:schemeClr val="dk1"/>
                          </a:solidFill>
                          <a:effectLst/>
                          <a:latin typeface="+mn-lt"/>
                          <a:ea typeface="+mn-ea"/>
                          <a:cs typeface="+mn-cs"/>
                        </a:rPr>
                        <a:t>LÄNSSTYRELSEN I NORRBOTTENS LÄN, LULEÅ</a:t>
                      </a:r>
                    </a:p>
                    <a:p>
                      <a:endParaRPr lang="sv-SE" dirty="0"/>
                    </a:p>
                  </a:txBody>
                  <a:tcPr/>
                </a:tc>
                <a:extLst>
                  <a:ext uri="{0D108BD9-81ED-4DB2-BD59-A6C34878D82A}">
                    <a16:rowId xmlns:a16="http://schemas.microsoft.com/office/drawing/2014/main" val="4111996015"/>
                  </a:ext>
                </a:extLst>
              </a:tr>
              <a:tr h="370840">
                <a:tc>
                  <a:txBody>
                    <a:bodyPr/>
                    <a:lstStyle/>
                    <a:p>
                      <a:r>
                        <a:rPr lang="sv-SE" sz="1800" b="0" i="0" u="none" strike="noStrike" kern="1200" dirty="0">
                          <a:solidFill>
                            <a:schemeClr val="dk1"/>
                          </a:solidFill>
                          <a:effectLst/>
                          <a:latin typeface="+mn-lt"/>
                          <a:ea typeface="+mn-ea"/>
                          <a:cs typeface="+mn-cs"/>
                          <a:hlinkClick r:id="rId5"/>
                        </a:rPr>
                        <a:t>Dynamiskt inköpssystem Planarkitekt</a:t>
                      </a:r>
                      <a:endParaRPr lang="sv-SE" sz="1800" b="0" i="0" kern="1200" dirty="0">
                        <a:solidFill>
                          <a:schemeClr val="dk1"/>
                        </a:solidFill>
                        <a:effectLst/>
                        <a:latin typeface="+mn-lt"/>
                        <a:ea typeface="+mn-ea"/>
                        <a:cs typeface="+mn-cs"/>
                      </a:endParaRPr>
                    </a:p>
                    <a:p>
                      <a:r>
                        <a:rPr lang="sv-SE" sz="1800" b="0" i="0" kern="1200" dirty="0">
                          <a:solidFill>
                            <a:schemeClr val="dk1"/>
                          </a:solidFill>
                          <a:effectLst/>
                          <a:latin typeface="+mn-lt"/>
                          <a:ea typeface="+mn-ea"/>
                          <a:cs typeface="+mn-cs"/>
                        </a:rPr>
                        <a:t>Hörby kommun, HÖRBY</a:t>
                      </a:r>
                    </a:p>
                    <a:p>
                      <a:endParaRPr lang="sv-SE" dirty="0"/>
                    </a:p>
                  </a:txBody>
                  <a:tcPr/>
                </a:tc>
                <a:extLst>
                  <a:ext uri="{0D108BD9-81ED-4DB2-BD59-A6C34878D82A}">
                    <a16:rowId xmlns:a16="http://schemas.microsoft.com/office/drawing/2014/main" val="1631459198"/>
                  </a:ext>
                </a:extLst>
              </a:tr>
              <a:tr h="370840">
                <a:tc>
                  <a:txBody>
                    <a:bodyPr/>
                    <a:lstStyle/>
                    <a:p>
                      <a:r>
                        <a:rPr lang="sv-SE" sz="1800" b="0" i="0" u="none" strike="noStrike" kern="1200" dirty="0">
                          <a:solidFill>
                            <a:schemeClr val="dk1"/>
                          </a:solidFill>
                          <a:effectLst/>
                          <a:latin typeface="+mn-lt"/>
                          <a:ea typeface="+mn-ea"/>
                          <a:cs typeface="+mn-cs"/>
                          <a:hlinkClick r:id="rId6"/>
                        </a:rPr>
                        <a:t>Dynamiskt inköpssystem (DIS) avseende bevakning- mm -tjänster, 2018/17</a:t>
                      </a:r>
                      <a:endParaRPr lang="sv-SE" sz="1800" b="0" i="0" kern="1200" dirty="0">
                        <a:solidFill>
                          <a:schemeClr val="dk1"/>
                        </a:solidFill>
                        <a:effectLst/>
                        <a:latin typeface="+mn-lt"/>
                        <a:ea typeface="+mn-ea"/>
                        <a:cs typeface="+mn-cs"/>
                      </a:endParaRPr>
                    </a:p>
                    <a:p>
                      <a:r>
                        <a:rPr lang="sv-SE" sz="1800" b="0" i="0" kern="1200" dirty="0">
                          <a:solidFill>
                            <a:schemeClr val="dk1"/>
                          </a:solidFill>
                          <a:effectLst/>
                          <a:latin typeface="+mn-lt"/>
                          <a:ea typeface="+mn-ea"/>
                          <a:cs typeface="+mn-cs"/>
                        </a:rPr>
                        <a:t>Mora Kommun, Mora</a:t>
                      </a:r>
                    </a:p>
                    <a:p>
                      <a:endParaRPr lang="sv-SE" dirty="0"/>
                    </a:p>
                  </a:txBody>
                  <a:tcPr/>
                </a:tc>
                <a:extLst>
                  <a:ext uri="{0D108BD9-81ED-4DB2-BD59-A6C34878D82A}">
                    <a16:rowId xmlns:a16="http://schemas.microsoft.com/office/drawing/2014/main" val="3028705024"/>
                  </a:ext>
                </a:extLst>
              </a:tr>
              <a:tr h="370840">
                <a:tc>
                  <a:txBody>
                    <a:bodyPr/>
                    <a:lstStyle/>
                    <a:p>
                      <a:r>
                        <a:rPr lang="sv-SE" sz="1800" b="0" i="0" u="none" strike="noStrike" kern="1200" dirty="0">
                          <a:solidFill>
                            <a:schemeClr val="dk1"/>
                          </a:solidFill>
                          <a:effectLst/>
                          <a:latin typeface="+mn-lt"/>
                          <a:ea typeface="+mn-ea"/>
                          <a:cs typeface="+mn-cs"/>
                          <a:hlinkClick r:id="rId7"/>
                        </a:rPr>
                        <a:t>Miljöfordon</a:t>
                      </a:r>
                      <a:endParaRPr lang="sv-SE" sz="1800" b="0" i="0" kern="1200" dirty="0">
                        <a:solidFill>
                          <a:schemeClr val="dk1"/>
                        </a:solidFill>
                        <a:effectLst/>
                        <a:latin typeface="+mn-lt"/>
                        <a:ea typeface="+mn-ea"/>
                        <a:cs typeface="+mn-cs"/>
                      </a:endParaRPr>
                    </a:p>
                    <a:p>
                      <a:r>
                        <a:rPr lang="sv-SE" sz="1800" b="0" i="0" kern="1200" dirty="0">
                          <a:solidFill>
                            <a:schemeClr val="dk1"/>
                          </a:solidFill>
                          <a:effectLst/>
                          <a:latin typeface="+mn-lt"/>
                          <a:ea typeface="+mn-ea"/>
                          <a:cs typeface="+mn-cs"/>
                        </a:rPr>
                        <a:t>Halmstads kommun, HALMSTAD</a:t>
                      </a:r>
                    </a:p>
                    <a:p>
                      <a:endParaRPr lang="sv-SE" dirty="0"/>
                    </a:p>
                  </a:txBody>
                  <a:tcPr/>
                </a:tc>
                <a:extLst>
                  <a:ext uri="{0D108BD9-81ED-4DB2-BD59-A6C34878D82A}">
                    <a16:rowId xmlns:a16="http://schemas.microsoft.com/office/drawing/2014/main" val="2764954370"/>
                  </a:ext>
                </a:extLst>
              </a:tr>
            </a:tbl>
          </a:graphicData>
        </a:graphic>
      </p:graphicFrame>
    </p:spTree>
    <p:extLst>
      <p:ext uri="{BB962C8B-B14F-4D97-AF65-F5344CB8AC3E}">
        <p14:creationId xmlns:p14="http://schemas.microsoft.com/office/powerpoint/2010/main" val="64467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title"/>
          </p:nvPr>
        </p:nvSpPr>
        <p:spPr/>
        <p:txBody>
          <a:bodyPr rtlCol="0"/>
          <a:lstStyle/>
          <a:p>
            <a:pPr rtl="0"/>
            <a:r>
              <a:rPr lang="sv-SE" dirty="0"/>
              <a:t>Inget eget förfarande</a:t>
            </a:r>
            <a:endParaRPr lang="en-US" dirty="0"/>
          </a:p>
        </p:txBody>
      </p:sp>
      <p:sp>
        <p:nvSpPr>
          <p:cNvPr id="14" name="Platshållare för innehåll 13"/>
          <p:cNvSpPr>
            <a:spLocks noGrp="1"/>
          </p:cNvSpPr>
          <p:nvPr>
            <p:ph idx="1"/>
          </p:nvPr>
        </p:nvSpPr>
        <p:spPr/>
        <p:txBody>
          <a:bodyPr rtlCol="0"/>
          <a:lstStyle/>
          <a:p>
            <a:r>
              <a:rPr lang="sv-SE" dirty="0"/>
              <a:t>Genomförs som selektivt förfarande ( Antalet anbudssökande som får delta i systemet får dock inte begränsas.)</a:t>
            </a:r>
          </a:p>
          <a:p>
            <a:r>
              <a:rPr lang="sv-SE" dirty="0"/>
              <a:t>(STEG 1) Alla Anbudssökanden som uppfyller kvalificeringskraven får vara med i </a:t>
            </a:r>
            <a:r>
              <a:rPr lang="sv-SE" dirty="0" err="1"/>
              <a:t>DISet</a:t>
            </a:r>
            <a:r>
              <a:rPr lang="sv-SE" dirty="0"/>
              <a:t>. Genom att kvalificering sker löpande kan gruppen leverantörer som är antagna i </a:t>
            </a:r>
            <a:r>
              <a:rPr lang="sv-SE" dirty="0" err="1"/>
              <a:t>DISet</a:t>
            </a:r>
            <a:r>
              <a:rPr lang="sv-SE" dirty="0"/>
              <a:t> förändras från tid till annan. Ansökningsmöjligheten gäller under hela </a:t>
            </a:r>
            <a:r>
              <a:rPr lang="sv-SE" dirty="0" err="1"/>
              <a:t>DISets</a:t>
            </a:r>
            <a:r>
              <a:rPr lang="sv-SE" dirty="0"/>
              <a:t> giltighetstid. </a:t>
            </a:r>
          </a:p>
          <a:p>
            <a:r>
              <a:rPr lang="sv-SE" dirty="0"/>
              <a:t>(STEG 2) Anbudsinbjudan om att lämna anbud på en Specifik upphandling skickas ut till de Leverantörer som vid det tillfället är kvalificerade i </a:t>
            </a:r>
            <a:r>
              <a:rPr lang="sv-SE" dirty="0" err="1"/>
              <a:t>DISet</a:t>
            </a:r>
            <a:endParaRPr lang="sv-SE" dirty="0"/>
          </a:p>
        </p:txBody>
      </p:sp>
    </p:spTree>
    <p:extLst>
      <p:ext uri="{BB962C8B-B14F-4D97-AF65-F5344CB8AC3E}">
        <p14:creationId xmlns:p14="http://schemas.microsoft.com/office/powerpoint/2010/main" val="102197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title"/>
          </p:nvPr>
        </p:nvSpPr>
        <p:spPr>
          <a:xfrm>
            <a:off x="1522413" y="0"/>
            <a:ext cx="9144001" cy="1371600"/>
          </a:xfrm>
        </p:spPr>
        <p:txBody>
          <a:bodyPr rtlCol="0"/>
          <a:lstStyle/>
          <a:p>
            <a:pPr rtl="0"/>
            <a:r>
              <a:rPr lang="sv-SE" dirty="0"/>
              <a:t>Tider</a:t>
            </a:r>
            <a:endParaRPr lang="en-US" dirty="0"/>
          </a:p>
        </p:txBody>
      </p:sp>
      <p:sp>
        <p:nvSpPr>
          <p:cNvPr id="14" name="Platshållare för innehåll 13"/>
          <p:cNvSpPr>
            <a:spLocks noGrp="1"/>
          </p:cNvSpPr>
          <p:nvPr>
            <p:ph idx="1"/>
          </p:nvPr>
        </p:nvSpPr>
        <p:spPr>
          <a:xfrm>
            <a:off x="1522413" y="1371600"/>
            <a:ext cx="9134391" cy="5369768"/>
          </a:xfrm>
        </p:spPr>
        <p:txBody>
          <a:bodyPr rtlCol="0">
            <a:normAutofit lnSpcReduction="10000"/>
          </a:bodyPr>
          <a:lstStyle/>
          <a:p>
            <a:r>
              <a:rPr lang="sv-SE" dirty="0"/>
              <a:t>Efter att Ansökningsinbjudan skickats ut löper en inledande ansökningsperioden om 30 dagar.</a:t>
            </a:r>
          </a:p>
          <a:p>
            <a:r>
              <a:rPr lang="sv-SE" dirty="0"/>
              <a:t>Upphandlaren ska utvärdera varje enskilds ansökan inom 10 arbetsdagar från mottagandet. Vid behov får upphandlaren förlänga den perioden till 15 arbetsdagar. Så länge ingen Specifik upphandling initieras får utvärderingstiden förlängas ytterligare, dock som längst till 25 arbetsdagar.</a:t>
            </a:r>
          </a:p>
          <a:p>
            <a:r>
              <a:rPr lang="sv-SE" dirty="0"/>
              <a:t>Samtliga Anbudsansökningar som inkommit inom den inledande ansökningsperioden om 30 dagar, ska vara utvärderade innan upphandlaren får börja genomföra Specifika upphandlingar inom </a:t>
            </a:r>
            <a:r>
              <a:rPr lang="sv-SE" dirty="0" err="1"/>
              <a:t>DISet</a:t>
            </a:r>
            <a:endParaRPr lang="sv-SE" dirty="0"/>
          </a:p>
          <a:p>
            <a:r>
              <a:rPr lang="sv-SE" dirty="0"/>
              <a:t>För de Anbudsansökningar som inkommer efter den inledande ansökningsperioden om 30 dagar, gäller samma tid för utvärderingen. Inom 10 arbetsdagar från mottagandet och vid behov får upphandlaren förlänga den perioden till 15 arbetsdagar.</a:t>
            </a:r>
          </a:p>
        </p:txBody>
      </p:sp>
    </p:spTree>
    <p:extLst>
      <p:ext uri="{BB962C8B-B14F-4D97-AF65-F5344CB8AC3E}">
        <p14:creationId xmlns:p14="http://schemas.microsoft.com/office/powerpoint/2010/main" val="408246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title"/>
          </p:nvPr>
        </p:nvSpPr>
        <p:spPr>
          <a:xfrm>
            <a:off x="1522413" y="0"/>
            <a:ext cx="9144001" cy="1371600"/>
          </a:xfrm>
        </p:spPr>
        <p:txBody>
          <a:bodyPr rtlCol="0"/>
          <a:lstStyle/>
          <a:p>
            <a:pPr rtl="0"/>
            <a:r>
              <a:rPr lang="sv-SE" dirty="0"/>
              <a:t>Ställningstagande</a:t>
            </a:r>
            <a:endParaRPr lang="en-US" dirty="0"/>
          </a:p>
        </p:txBody>
      </p:sp>
      <p:sp>
        <p:nvSpPr>
          <p:cNvPr id="14" name="Platshållare för innehåll 13"/>
          <p:cNvSpPr>
            <a:spLocks noGrp="1"/>
          </p:cNvSpPr>
          <p:nvPr>
            <p:ph idx="1"/>
          </p:nvPr>
        </p:nvSpPr>
        <p:spPr>
          <a:xfrm>
            <a:off x="1522413" y="1371600"/>
            <a:ext cx="9134391" cy="5369768"/>
          </a:xfrm>
        </p:spPr>
        <p:txBody>
          <a:bodyPr rtlCol="0">
            <a:normAutofit/>
          </a:bodyPr>
          <a:lstStyle/>
          <a:p>
            <a:r>
              <a:rPr lang="sv-SE" dirty="0"/>
              <a:t>Anbudssökanden kommer att meddelas beslut snarast möjligt om ansökan har godkänts eller inte. </a:t>
            </a:r>
            <a:r>
              <a:rPr lang="sv-SE" dirty="0">
                <a:solidFill>
                  <a:srgbClr val="FF0000"/>
                </a:solidFill>
              </a:rPr>
              <a:t>Övriga anbudssökande kommer inte att ta del av beslut gällande en viss anbudssökande</a:t>
            </a:r>
            <a:r>
              <a:rPr lang="sv-SE" dirty="0"/>
              <a:t>. </a:t>
            </a:r>
          </a:p>
          <a:p>
            <a:r>
              <a:rPr lang="sv-SE" dirty="0"/>
              <a:t>Anbudssökanden som inte godkänns kommer att delges en motivering för det beslutet samt information om hur överprövning av beslutet kan göras. En sådan anbudssökande har möjlighet att ansöka på nytt.</a:t>
            </a:r>
          </a:p>
          <a:p>
            <a:endParaRPr lang="sv-SE" dirty="0"/>
          </a:p>
        </p:txBody>
      </p:sp>
    </p:spTree>
    <p:extLst>
      <p:ext uri="{BB962C8B-B14F-4D97-AF65-F5344CB8AC3E}">
        <p14:creationId xmlns:p14="http://schemas.microsoft.com/office/powerpoint/2010/main" val="148708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title"/>
          </p:nvPr>
        </p:nvSpPr>
        <p:spPr>
          <a:xfrm>
            <a:off x="1522413" y="0"/>
            <a:ext cx="9144001" cy="1371600"/>
          </a:xfrm>
        </p:spPr>
        <p:txBody>
          <a:bodyPr rtlCol="0"/>
          <a:lstStyle/>
          <a:p>
            <a:pPr rtl="0"/>
            <a:r>
              <a:rPr lang="sv-SE" dirty="0"/>
              <a:t>Mer tider</a:t>
            </a:r>
            <a:endParaRPr lang="en-US" dirty="0"/>
          </a:p>
        </p:txBody>
      </p:sp>
      <p:sp>
        <p:nvSpPr>
          <p:cNvPr id="14" name="Platshållare för innehåll 13"/>
          <p:cNvSpPr>
            <a:spLocks noGrp="1"/>
          </p:cNvSpPr>
          <p:nvPr>
            <p:ph idx="1"/>
          </p:nvPr>
        </p:nvSpPr>
        <p:spPr>
          <a:xfrm>
            <a:off x="1522413" y="1371600"/>
            <a:ext cx="9134391" cy="5369768"/>
          </a:xfrm>
        </p:spPr>
        <p:txBody>
          <a:bodyPr rtlCol="0">
            <a:normAutofit/>
          </a:bodyPr>
          <a:lstStyle/>
          <a:p>
            <a:r>
              <a:rPr lang="sv-SE" dirty="0"/>
              <a:t>Anbudsgivarna kommer få minst 10 dagar på sig att inkomma med anbud från det att Anbudsinbjudan skickas ut. Vilken tidsfrist som gäller för den Specifika upphandlingen framgår av Anbudsinbjudan.</a:t>
            </a:r>
          </a:p>
          <a:p>
            <a:r>
              <a:rPr lang="sv-SE" dirty="0"/>
              <a:t>Sista dag för kontraktstilldelning: Kontrakt med stöd av detta DIS tecknas senast sista dag för </a:t>
            </a:r>
            <a:r>
              <a:rPr lang="sv-SE" dirty="0" err="1"/>
              <a:t>DISets</a:t>
            </a:r>
            <a:r>
              <a:rPr lang="sv-SE" dirty="0"/>
              <a:t> giltighetstid.</a:t>
            </a:r>
          </a:p>
        </p:txBody>
      </p:sp>
    </p:spTree>
    <p:extLst>
      <p:ext uri="{BB962C8B-B14F-4D97-AF65-F5344CB8AC3E}">
        <p14:creationId xmlns:p14="http://schemas.microsoft.com/office/powerpoint/2010/main" val="245829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å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900_TF02895261_TF02895261" id="{6696A44A-936A-4F4A-A204-4E13851E34C2}" vid="{816172B5-5D4D-45A1-A483-0B022D3715F7}"/>
    </a:ext>
  </a:extLst>
</a:theme>
</file>

<file path=ppt/theme/theme2.xml><?xml version="1.0" encoding="utf-8"?>
<a:theme xmlns:a="http://schemas.openxmlformats.org/drawingml/2006/main" name="Office-tema">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tema">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E41224-0370-4595-877C-23316CD80004}">
  <ds:schemaRefs>
    <ds:schemaRef ds:uri="http://purl.org/dc/terms/"/>
    <ds:schemaRef ds:uri="4873beb7-5857-4685-be1f-d57550cc96c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Digital företagspresentation med blå tunnel (bredbild)</Template>
  <TotalTime>0</TotalTime>
  <Words>730</Words>
  <Application>Microsoft Office PowerPoint</Application>
  <PresentationFormat>Anpassad</PresentationFormat>
  <Paragraphs>88</Paragraphs>
  <Slides>17</Slides>
  <Notes>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17</vt:i4>
      </vt:variant>
    </vt:vector>
  </HeadingPairs>
  <TitlesOfParts>
    <vt:vector size="20" baseType="lpstr">
      <vt:lpstr>Arial</vt:lpstr>
      <vt:lpstr>Corbel</vt:lpstr>
      <vt:lpstr>Digital blå tunnel 16x9</vt:lpstr>
      <vt:lpstr>Dynamiskt inköpssystem (DIS)</vt:lpstr>
      <vt:lpstr>Dynamiska inköpssystem</vt:lpstr>
      <vt:lpstr>När används DIS</vt:lpstr>
      <vt:lpstr>PowerPoint-presentation</vt:lpstr>
      <vt:lpstr>PowerPoint-presentation</vt:lpstr>
      <vt:lpstr>Inget eget förfarande</vt:lpstr>
      <vt:lpstr>Tider</vt:lpstr>
      <vt:lpstr>Ställningstagande</vt:lpstr>
      <vt:lpstr>Mer tider</vt:lpstr>
      <vt:lpstr>Tilldelningskriterier</vt:lpstr>
      <vt:lpstr>ESPD-formulär</vt:lpstr>
      <vt:lpstr>DIS och överprövning</vt:lpstr>
      <vt:lpstr>Vilka krav kan ställas vi upprättandet av DISet</vt:lpstr>
      <vt:lpstr>Vilka delar behöver finnas med i DIS-dokumenten</vt:lpstr>
      <vt:lpstr>Vilka uppgifter bör finnas i dokumenten</vt:lpstr>
      <vt:lpstr>Tack för att du inte snarkade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2018-08-28T15:21:31Z</dcterms:created>
  <dcterms:modified xsi:type="dcterms:W3CDTF">2018-09-04T05:33:18Z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