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4"/>
    <p:sldMasterId id="2147483739" r:id="rId5"/>
    <p:sldMasterId id="2147483789" r:id="rId6"/>
    <p:sldMasterId id="2147483804" r:id="rId7"/>
  </p:sldMasterIdLst>
  <p:notesMasterIdLst>
    <p:notesMasterId r:id="rId61"/>
  </p:notesMasterIdLst>
  <p:handoutMasterIdLst>
    <p:handoutMasterId r:id="rId62"/>
  </p:handoutMasterIdLst>
  <p:sldIdLst>
    <p:sldId id="273" r:id="rId8"/>
    <p:sldId id="481" r:id="rId9"/>
    <p:sldId id="445" r:id="rId10"/>
    <p:sldId id="593" r:id="rId11"/>
    <p:sldId id="447" r:id="rId12"/>
    <p:sldId id="449" r:id="rId13"/>
    <p:sldId id="452" r:id="rId14"/>
    <p:sldId id="450" r:id="rId15"/>
    <p:sldId id="505" r:id="rId16"/>
    <p:sldId id="460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95" r:id="rId25"/>
    <p:sldId id="596" r:id="rId26"/>
    <p:sldId id="597" r:id="rId27"/>
    <p:sldId id="594" r:id="rId28"/>
    <p:sldId id="492" r:id="rId29"/>
    <p:sldId id="459" r:id="rId30"/>
    <p:sldId id="461" r:id="rId31"/>
    <p:sldId id="465" r:id="rId32"/>
    <p:sldId id="468" r:id="rId33"/>
    <p:sldId id="469" r:id="rId34"/>
    <p:sldId id="470" r:id="rId35"/>
    <p:sldId id="474" r:id="rId36"/>
    <p:sldId id="598" r:id="rId37"/>
    <p:sldId id="599" r:id="rId38"/>
    <p:sldId id="600" r:id="rId39"/>
    <p:sldId id="601" r:id="rId40"/>
    <p:sldId id="602" r:id="rId41"/>
    <p:sldId id="603" r:id="rId42"/>
    <p:sldId id="604" r:id="rId43"/>
    <p:sldId id="605" r:id="rId44"/>
    <p:sldId id="606" r:id="rId45"/>
    <p:sldId id="607" r:id="rId46"/>
    <p:sldId id="608" r:id="rId47"/>
    <p:sldId id="609" r:id="rId48"/>
    <p:sldId id="513" r:id="rId49"/>
    <p:sldId id="514" r:id="rId50"/>
    <p:sldId id="515" r:id="rId51"/>
    <p:sldId id="516" r:id="rId52"/>
    <p:sldId id="517" r:id="rId53"/>
    <p:sldId id="518" r:id="rId54"/>
    <p:sldId id="519" r:id="rId55"/>
    <p:sldId id="520" r:id="rId56"/>
    <p:sldId id="536" r:id="rId57"/>
    <p:sldId id="537" r:id="rId58"/>
    <p:sldId id="610" r:id="rId59"/>
    <p:sldId id="264" r:id="rId60"/>
  </p:sldIdLst>
  <p:sldSz cx="9144000" cy="5715000" type="screen16x10"/>
  <p:notesSz cx="6811963" cy="99425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ED2"/>
    <a:srgbClr val="145E63"/>
    <a:srgbClr val="717171"/>
    <a:srgbClr val="000000"/>
    <a:srgbClr val="FFFFFF"/>
    <a:srgbClr val="CC00CC"/>
    <a:srgbClr val="BBEBF1"/>
    <a:srgbClr val="AED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0" autoAdjust="0"/>
    <p:restoredTop sz="89921" autoAdjust="0"/>
  </p:normalViewPr>
  <p:slideViewPr>
    <p:cSldViewPr snapToObjects="1">
      <p:cViewPr varScale="1">
        <p:scale>
          <a:sx n="153" d="100"/>
          <a:sy n="153" d="100"/>
        </p:scale>
        <p:origin x="180" y="13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93" d="100"/>
          <a:sy n="93" d="100"/>
        </p:scale>
        <p:origin x="-3774" y="-96"/>
      </p:cViewPr>
      <p:guideLst>
        <p:guide orient="horz" pos="3131"/>
        <p:guide pos="214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7C1245-57C1-4B4B-87BE-47BD16B94ABF}" type="datetimeFigureOut">
              <a:rPr lang="sv-SE"/>
              <a:pPr>
                <a:defRPr/>
              </a:pPr>
              <a:t>2018-08-31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B8B14D-BE0C-4CD5-93CD-230028AA362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0128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ECDA9E-DEF3-431B-9014-CC0356020C1D}" type="datetimeFigureOut">
              <a:rPr lang="sv-SE"/>
              <a:pPr>
                <a:defRPr/>
              </a:pPr>
              <a:t>2018-08-31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46125"/>
            <a:ext cx="59674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9887" cy="4473575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CC1C18-2021-4B64-8A4F-B08A30DCF1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3019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0819966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165439089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91329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423150176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5983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7601104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236065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384477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7631598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3650384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122571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B9614-C65F-42C8-953A-CACCCD196BC9}" type="slidenum">
              <a:rPr lang="sv-SE" smtClean="0">
                <a:solidFill>
                  <a:prstClr val="black"/>
                </a:solidFill>
              </a:rPr>
              <a:pPr/>
              <a:t>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1157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11163" y="741363"/>
            <a:ext cx="5913437" cy="36972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DCF9B2-52E3-446B-A725-2ACD79518814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49174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1666574163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1775731951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3951045059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1135511078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DCF9B2-52E3-446B-A725-2ACD79518814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212820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213695654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3677362188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2625374550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01237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07376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4107799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1931851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3147725128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5983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C1C18-2021-4B64-8A4F-B08A30DCF146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905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5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827584" y="1237320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616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1189038" y="1303338"/>
            <a:ext cx="10810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v-SE" altLang="sv-SE" sz="1100" smtClean="0"/>
              <a:t>För att lägga in bild, klicka på ikonen. Gå sedan in i mappen ”Bilder till PowerPoint” sedan mappen ”Bilder”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2922"/>
            <a:ext cx="3888432" cy="349164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sz="half" idx="13"/>
          </p:nvPr>
        </p:nvSpPr>
        <p:spPr>
          <a:xfrm>
            <a:off x="4777756" y="1773606"/>
            <a:ext cx="3888432" cy="34916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6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7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8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D411-1FE6-4B5D-A465-77231DF33A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en-US" altLang="sv-SE" smtClean="0"/>
              <a:t>Click to edit Master title style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9525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27CED-4003-42C8-B11B-9740931F259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051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, 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4345" r="1518" b="2032"/>
          <a:stretch>
            <a:fillRect/>
          </a:stretch>
        </p:blipFill>
        <p:spPr bwMode="auto">
          <a:xfrm>
            <a:off x="-9525" y="733425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800225"/>
            <a:ext cx="15176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4191000"/>
            <a:ext cx="15176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468313" y="2252663"/>
            <a:ext cx="8207375" cy="1938337"/>
          </a:xfrm>
        </p:spPr>
        <p:txBody>
          <a:bodyPr anchor="ctr"/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032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55650" y="1679991"/>
            <a:ext cx="1583095" cy="2341889"/>
          </a:xfrm>
        </p:spPr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86817" y="1682166"/>
            <a:ext cx="4690123" cy="183565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7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7"/>
            <a:ext cx="7916996" cy="61712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E83CD-BA95-428E-AF9A-5813F95CDB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60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48540" y="1083822"/>
            <a:ext cx="990000" cy="1483200"/>
          </a:xfrm>
        </p:spPr>
      </p:sp>
      <p:sp>
        <p:nvSpPr>
          <p:cNvPr id="6" name="Picture Placeholder 2"/>
          <p:cNvSpPr>
            <a:spLocks noGrp="1"/>
          </p:cNvSpPr>
          <p:nvPr>
            <p:ph type="pic" idx="18"/>
          </p:nvPr>
        </p:nvSpPr>
        <p:spPr>
          <a:xfrm>
            <a:off x="748540" y="2743774"/>
            <a:ext cx="990000" cy="1483200"/>
          </a:xfrm>
        </p:spPr>
      </p:sp>
      <p:sp>
        <p:nvSpPr>
          <p:cNvPr id="7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2125152" y="1084060"/>
            <a:ext cx="521915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8" name="Content Placeholder 5"/>
          <p:cNvSpPr>
            <a:spLocks noGrp="1"/>
          </p:cNvSpPr>
          <p:nvPr>
            <p:ph sz="half" idx="20" hasCustomPrompt="1"/>
          </p:nvPr>
        </p:nvSpPr>
        <p:spPr>
          <a:xfrm>
            <a:off x="2120672" y="2749488"/>
            <a:ext cx="522363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9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7"/>
            <a:ext cx="7916996" cy="617129"/>
          </a:xfrm>
        </p:spPr>
        <p:txBody>
          <a:bodyPr>
            <a:noAutofit/>
          </a:bodyPr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>
                <a:tab pos="250825" algn="l"/>
              </a:tabLst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DA471-51B6-41BE-9FCE-1E402DEF775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89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ande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87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3426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6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8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827584" y="1237321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442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5753"/>
          <a:stretch>
            <a:fillRect/>
          </a:stretch>
        </p:blipFill>
        <p:spPr bwMode="auto">
          <a:xfrm>
            <a:off x="3177" y="733426"/>
            <a:ext cx="91408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6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8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1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706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" b="13943"/>
          <a:stretch>
            <a:fillRect/>
          </a:stretch>
        </p:blipFill>
        <p:spPr bwMode="auto">
          <a:xfrm>
            <a:off x="0" y="733426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6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8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1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600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3426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6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8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1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868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5753"/>
          <a:stretch>
            <a:fillRect/>
          </a:stretch>
        </p:blipFill>
        <p:spPr bwMode="auto">
          <a:xfrm>
            <a:off x="3175" y="733425"/>
            <a:ext cx="91408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5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0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098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r="764" b="19653"/>
          <a:stretch>
            <a:fillRect/>
          </a:stretch>
        </p:blipFill>
        <p:spPr bwMode="auto">
          <a:xfrm>
            <a:off x="0" y="733426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6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6" name="Bildobjekt 2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5" y="1003301"/>
            <a:ext cx="85740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8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1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516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1"/>
            <a:ext cx="8208144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tabLst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27FC-89E5-4F46-ACC9-69E6292ABF8E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sv-SE" altLang="sv-SE" smtClean="0"/>
              <a:t>Klicka här för att ändra format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352389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_num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1"/>
            <a:ext cx="8208144" cy="3493529"/>
          </a:xfrm>
        </p:spPr>
        <p:txBody>
          <a:bodyPr>
            <a:normAutofit/>
          </a:bodyPr>
          <a:lstStyle>
            <a:lvl1pPr marL="284400" indent="-284400">
              <a:buFont typeface="+mj-lt"/>
              <a:buAutoNum type="arabicPeriod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tabLst/>
              <a:defRPr sz="1200">
                <a:solidFill>
                  <a:schemeClr val="tx1"/>
                </a:solidFill>
              </a:defRPr>
            </a:lvl2pPr>
            <a:lvl3pPr marL="854550" indent="-285750">
              <a:spcBef>
                <a:spcPts val="200"/>
              </a:spcBef>
              <a:spcAft>
                <a:spcPts val="200"/>
              </a:spcAft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2B894-B0A1-4602-A840-C83DA28163E8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sv-SE" altLang="sv-SE" smtClean="0"/>
              <a:t>Klicka här för att ändra format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197015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rut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1189038" y="1303339"/>
            <a:ext cx="10810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v-SE" altLang="sv-SE" sz="1100" smtClean="0">
                <a:solidFill>
                  <a:srgbClr val="000000"/>
                </a:solidFill>
              </a:rPr>
              <a:t>För att lägga in bild, klicka på ikonen. Gå sedan in i mappen ”Bilder till PowerPoint” sedan mappen ”Bilder”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1"/>
            <a:ext cx="3744416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4572000" y="733426"/>
            <a:ext cx="4572000" cy="4752975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A461-1A30-409F-BD20-308C29729F3A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3743647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sv-SE" altLang="sv-SE" smtClean="0"/>
              <a:t>Klicka här för att ändra format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102101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32F6-D0CD-44BC-9BB3-386E2A0724FB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sv-SE" altLang="sv-SE" smtClean="0"/>
              <a:t>Klicka här för att ändra format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2575068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1189038" y="1303339"/>
            <a:ext cx="10810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v-SE" altLang="sv-SE" sz="1100" smtClean="0">
                <a:solidFill>
                  <a:srgbClr val="000000"/>
                </a:solidFill>
              </a:rPr>
              <a:t>För att lägga in bild, klicka på ikonen. Gå sedan in i mappen ”Bilder till PowerPoint” sedan mappen ”Bilder”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2922"/>
            <a:ext cx="3888432" cy="349164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sz="half" idx="13"/>
          </p:nvPr>
        </p:nvSpPr>
        <p:spPr>
          <a:xfrm>
            <a:off x="4777756" y="1773606"/>
            <a:ext cx="3888432" cy="34916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D411-1FE6-4B5D-A465-77231DF33A4C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sv-SE" altLang="sv-SE" smtClean="0"/>
              <a:t>Klicka här för att ändra format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202738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27CED-4003-42C8-B11B-9740931F259B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, 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4345" r="1518" b="2032"/>
          <a:stretch>
            <a:fillRect/>
          </a:stretch>
        </p:blipFill>
        <p:spPr bwMode="auto">
          <a:xfrm>
            <a:off x="-9525" y="733426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800225"/>
            <a:ext cx="15176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4191000"/>
            <a:ext cx="15176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468315" y="2252663"/>
            <a:ext cx="8207375" cy="1938337"/>
          </a:xfrm>
        </p:spPr>
        <p:txBody>
          <a:bodyPr anchor="ctr"/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083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55652" y="1679992"/>
            <a:ext cx="1583095" cy="2341889"/>
          </a:xfrm>
        </p:spPr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86817" y="1682166"/>
            <a:ext cx="4690123" cy="183565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7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8"/>
            <a:ext cx="7916996" cy="61712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E83CD-BA95-428E-AF9A-5813F95CDB41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48540" y="1083822"/>
            <a:ext cx="990000" cy="1483200"/>
          </a:xfrm>
        </p:spPr>
      </p:sp>
      <p:sp>
        <p:nvSpPr>
          <p:cNvPr id="6" name="Picture Placeholder 2"/>
          <p:cNvSpPr>
            <a:spLocks noGrp="1"/>
          </p:cNvSpPr>
          <p:nvPr>
            <p:ph type="pic" idx="18"/>
          </p:nvPr>
        </p:nvSpPr>
        <p:spPr>
          <a:xfrm>
            <a:off x="748540" y="2743774"/>
            <a:ext cx="990000" cy="1483200"/>
          </a:xfrm>
        </p:spPr>
      </p:sp>
      <p:sp>
        <p:nvSpPr>
          <p:cNvPr id="7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2125152" y="1084060"/>
            <a:ext cx="521915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8" name="Content Placeholder 5"/>
          <p:cNvSpPr>
            <a:spLocks noGrp="1"/>
          </p:cNvSpPr>
          <p:nvPr>
            <p:ph sz="half" idx="20" hasCustomPrompt="1"/>
          </p:nvPr>
        </p:nvSpPr>
        <p:spPr>
          <a:xfrm>
            <a:off x="2120672" y="2749488"/>
            <a:ext cx="522363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9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8"/>
            <a:ext cx="7916996" cy="617129"/>
          </a:xfrm>
        </p:spPr>
        <p:txBody>
          <a:bodyPr>
            <a:noAutofit/>
          </a:bodyPr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>
                <a:tab pos="250825" algn="l"/>
              </a:tabLst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b="1" dirty="0" smtClean="0"/>
              <a:t>Se Powerpoint-guide på intranätet för direktiv</a:t>
            </a:r>
            <a:endParaRPr lang="sv-SE" dirty="0" smtClean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DA471-51B6-41BE-9FCE-1E402DEF7755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0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" b="13943"/>
          <a:stretch>
            <a:fillRect/>
          </a:stretch>
        </p:blipFill>
        <p:spPr bwMode="auto">
          <a:xfrm>
            <a:off x="0" y="733425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5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0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06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 b="5899"/>
          <a:stretch/>
        </p:blipFill>
        <p:spPr>
          <a:xfrm>
            <a:off x="0" y="733425"/>
            <a:ext cx="9144000" cy="4981575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733426"/>
            <a:ext cx="4572000" cy="49815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3" hasCustomPrompt="1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Namn på de som presenterar + datum raden under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827584" y="1952754"/>
            <a:ext cx="3600400" cy="1044000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9" name="Platshållare för bild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6612" r="-2424" b="-4879"/>
          <a:stretch/>
        </p:blipFill>
        <p:spPr>
          <a:xfrm>
            <a:off x="112816" y="713151"/>
            <a:ext cx="8965870" cy="49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b="5753"/>
          <a:stretch/>
        </p:blipFill>
        <p:spPr>
          <a:xfrm>
            <a:off x="3654" y="733425"/>
            <a:ext cx="9140346" cy="4981577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733426"/>
            <a:ext cx="4572000" cy="49815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3" hasCustomPrompt="1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Namn på de som presenterar + datum raden under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827584" y="1952754"/>
            <a:ext cx="3600400" cy="1044000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9" name="Platshållare för bild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6612" r="-2424" b="-4879"/>
          <a:stretch/>
        </p:blipFill>
        <p:spPr>
          <a:xfrm>
            <a:off x="112816" y="713151"/>
            <a:ext cx="8965870" cy="49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2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b="13944"/>
          <a:stretch/>
        </p:blipFill>
        <p:spPr>
          <a:xfrm>
            <a:off x="0" y="733426"/>
            <a:ext cx="9144000" cy="4981576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733426"/>
            <a:ext cx="4572000" cy="49815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3" hasCustomPrompt="1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Namn på de som presenterar + datum raden under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827584" y="1952754"/>
            <a:ext cx="3600400" cy="1044000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10" name="Platshållare för bild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6612" r="-2424" b="-4879"/>
          <a:stretch/>
        </p:blipFill>
        <p:spPr>
          <a:xfrm>
            <a:off x="112816" y="713151"/>
            <a:ext cx="8965870" cy="49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14698"/>
          <a:stretch/>
        </p:blipFill>
        <p:spPr>
          <a:xfrm>
            <a:off x="0" y="733427"/>
            <a:ext cx="9144000" cy="4981576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733426"/>
            <a:ext cx="4572000" cy="49815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3" hasCustomPrompt="1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Namn på de som presenterar + datum raden under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827584" y="1952754"/>
            <a:ext cx="3600400" cy="1044000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9" name="Platshållare för bild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6612" r="-2424" b="-4879"/>
          <a:stretch/>
        </p:blipFill>
        <p:spPr>
          <a:xfrm>
            <a:off x="112816" y="713151"/>
            <a:ext cx="8965870" cy="49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6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764" b="19653"/>
          <a:stretch/>
        </p:blipFill>
        <p:spPr>
          <a:xfrm>
            <a:off x="0" y="733425"/>
            <a:ext cx="9144000" cy="4981575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733426"/>
            <a:ext cx="4572000" cy="49815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3" hasCustomPrompt="1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Namn på de som presenterar + datum raden under</a:t>
            </a:r>
          </a:p>
        </p:txBody>
      </p:sp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827584" y="1952754"/>
            <a:ext cx="3600400" cy="1044000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8" name="Bildobjekt 7"/>
          <p:cNvPicPr preferRelativeResize="0"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1003464"/>
            <a:ext cx="8573985" cy="44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8207376" cy="46790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8208144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tabLst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43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_num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8207376" cy="46790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8208144" cy="3493529"/>
          </a:xfrm>
        </p:spPr>
        <p:txBody>
          <a:bodyPr>
            <a:normAutofit/>
          </a:bodyPr>
          <a:lstStyle>
            <a:lvl1pPr marL="284400" indent="-284400">
              <a:buFont typeface="+mj-lt"/>
              <a:buAutoNum type="arabicPeriod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tabLst/>
              <a:defRPr sz="1200">
                <a:solidFill>
                  <a:schemeClr val="tx1"/>
                </a:solidFill>
              </a:defRPr>
            </a:lvl2pPr>
            <a:lvl3pPr marL="854550" indent="-285750">
              <a:spcBef>
                <a:spcPts val="200"/>
              </a:spcBef>
              <a:spcAft>
                <a:spcPts val="200"/>
              </a:spcAft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3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rut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3995676" cy="46790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3744416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188640" y="1302938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100" dirty="0" smtClean="0">
                <a:solidFill>
                  <a:srgbClr val="000000"/>
                </a:solidFill>
                <a:latin typeface="Calibri"/>
                <a:cs typeface="+mn-cs"/>
              </a:rPr>
              <a:t>För att lägga in bild, klicka på ikonen. Gå sedan in i mappen ”Bilder till PowerPoint” sedan mappen ”Bilder”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4572000" y="733425"/>
            <a:ext cx="4572000" cy="47529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928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8207376" cy="46790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798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188640" y="1302938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100" dirty="0" smtClean="0">
                <a:solidFill>
                  <a:srgbClr val="000000"/>
                </a:solidFill>
                <a:latin typeface="Calibri"/>
                <a:cs typeface="+mn-cs"/>
              </a:rPr>
              <a:t>För att lägga in bild, klicka på ikonen. Gå sedan in i mappen ”Bilder till PowerPoint” sedan mappen ”Bilder”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2922"/>
            <a:ext cx="3888432" cy="349164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sz="half" idx="13"/>
          </p:nvPr>
        </p:nvSpPr>
        <p:spPr>
          <a:xfrm>
            <a:off x="4777756" y="1773606"/>
            <a:ext cx="3888432" cy="34916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8207376" cy="46790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372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5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Platshållare för 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6612" r="-2425" b="-4880"/>
          <a:stretch>
            <a:fillRect/>
          </a:stretch>
        </p:blipFill>
        <p:spPr bwMode="auto">
          <a:xfrm>
            <a:off x="112713" y="712788"/>
            <a:ext cx="896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0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416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05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, 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14345" r="1519" b="2033"/>
          <a:stretch/>
        </p:blipFill>
        <p:spPr>
          <a:xfrm>
            <a:off x="-9610" y="733425"/>
            <a:ext cx="9144000" cy="498157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91" y="1799736"/>
            <a:ext cx="1516216" cy="45260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91" y="4191450"/>
            <a:ext cx="1516216" cy="45260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468313" y="3001663"/>
            <a:ext cx="8207375" cy="467905"/>
          </a:xfrm>
        </p:spPr>
        <p:txBody>
          <a:bodyPr/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8984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55650" y="1679991"/>
            <a:ext cx="1583095" cy="2341889"/>
          </a:xfrm>
        </p:spPr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986817" y="1682166"/>
            <a:ext cx="4690123" cy="183565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Förnamn Efternamn / Titel / Titel</a:t>
            </a:r>
            <a:endParaRPr lang="sv-SE" dirty="0"/>
          </a:p>
        </p:txBody>
      </p:sp>
      <p:sp>
        <p:nvSpPr>
          <p:cNvPr id="7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7"/>
            <a:ext cx="7916996" cy="61712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Här skriver ni adress till kontoret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07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uppgift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icture Placeholder 1"/>
          <p:cNvSpPr>
            <a:spLocks noGrp="1"/>
          </p:cNvSpPr>
          <p:nvPr>
            <p:ph type="pic" idx="16"/>
          </p:nvPr>
        </p:nvSpPr>
        <p:spPr>
          <a:xfrm>
            <a:off x="748540" y="1083822"/>
            <a:ext cx="990000" cy="1483200"/>
          </a:xfrm>
        </p:spPr>
      </p:sp>
      <p:sp>
        <p:nvSpPr>
          <p:cNvPr id="6" name="Picture Placeholder 2"/>
          <p:cNvSpPr>
            <a:spLocks noGrp="1"/>
          </p:cNvSpPr>
          <p:nvPr>
            <p:ph type="pic" idx="18"/>
          </p:nvPr>
        </p:nvSpPr>
        <p:spPr>
          <a:xfrm>
            <a:off x="748540" y="2743774"/>
            <a:ext cx="990000" cy="1483200"/>
          </a:xfrm>
        </p:spPr>
      </p:sp>
      <p:sp>
        <p:nvSpPr>
          <p:cNvPr id="7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2125152" y="1084060"/>
            <a:ext cx="521915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Förnamn Efternamn / Titel / Titel</a:t>
            </a:r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20" hasCustomPrompt="1"/>
          </p:nvPr>
        </p:nvSpPr>
        <p:spPr>
          <a:xfrm>
            <a:off x="2120672" y="2749488"/>
            <a:ext cx="5223636" cy="12333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Förnamn Efternamn / Titel / Titel</a:t>
            </a:r>
            <a:endParaRPr lang="sv-SE" dirty="0"/>
          </a:p>
        </p:txBody>
      </p:sp>
      <p:sp>
        <p:nvSpPr>
          <p:cNvPr id="9" name="Platshållare för innehåll 5"/>
          <p:cNvSpPr>
            <a:spLocks noGrp="1"/>
          </p:cNvSpPr>
          <p:nvPr>
            <p:ph sz="half" idx="17" hasCustomPrompt="1"/>
          </p:nvPr>
        </p:nvSpPr>
        <p:spPr>
          <a:xfrm>
            <a:off x="749167" y="4724647"/>
            <a:ext cx="7916996" cy="61712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Här skriver ni adress till kontoret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8264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xtruta (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374650" y="1577358"/>
            <a:ext cx="8229600" cy="3323167"/>
          </a:xfrm>
          <a:prstGeom prst="rect">
            <a:avLst/>
          </a:prstGeom>
        </p:spPr>
        <p:txBody>
          <a:bodyPr>
            <a:normAutofit/>
          </a:bodyPr>
          <a:lstStyle>
            <a:lvl1pPr marL="293688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6DC"/>
              </a:buClr>
              <a:buSzPct val="100000"/>
              <a:defRPr lang="sv-SE" sz="1600" dirty="0" smtClean="0">
                <a:solidFill>
                  <a:schemeClr val="tx1"/>
                </a:solidFill>
                <a:latin typeface="Calibri"/>
                <a:ea typeface="ヒラギノ角ゴ Pro W3" pitchFamily="-108" charset="-128"/>
                <a:cs typeface="Calibri"/>
              </a:defRPr>
            </a:lvl1pPr>
            <a:lvl2pPr marL="542925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6DC"/>
              </a:buClr>
              <a:buSzPct val="100000"/>
              <a:defRPr lang="sv-SE" sz="1500" dirty="0" smtClean="0">
                <a:solidFill>
                  <a:schemeClr val="tx1"/>
                </a:solidFill>
                <a:latin typeface="Calibri"/>
                <a:ea typeface="ヒラギノ角ゴ Pro W3" pitchFamily="-108" charset="-128"/>
                <a:cs typeface="Calibri"/>
              </a:defRPr>
            </a:lvl2pPr>
            <a:lvl3pPr marL="801688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6DC"/>
              </a:buClr>
              <a:buSzPct val="100000"/>
              <a:tabLst/>
              <a:defRPr lang="sv-SE" sz="1400" dirty="0" smtClean="0">
                <a:solidFill>
                  <a:schemeClr val="tx1"/>
                </a:solidFill>
                <a:latin typeface="Calibri"/>
                <a:ea typeface="ヒラギノ角ゴ Pro W3" pitchFamily="-108" charset="-128"/>
                <a:cs typeface="Calibri"/>
              </a:defRPr>
            </a:lvl3pPr>
            <a:lvl4pPr marL="1069975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6DC"/>
              </a:buClr>
              <a:buSzPct val="100000"/>
              <a:defRPr lang="sv-SE" sz="1300" dirty="0" smtClean="0">
                <a:solidFill>
                  <a:schemeClr val="tx1"/>
                </a:solidFill>
                <a:latin typeface="Calibri"/>
                <a:ea typeface="ヒラギノ角ゴ Pro W3" pitchFamily="-108" charset="-128"/>
                <a:cs typeface="Calibri"/>
              </a:defRPr>
            </a:lvl4pPr>
            <a:lvl5pPr marL="13636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6DC"/>
              </a:buClr>
              <a:buSzPct val="100000"/>
              <a:defRPr lang="sv-SE" sz="1200" dirty="0">
                <a:solidFill>
                  <a:schemeClr val="tx1"/>
                </a:solidFill>
                <a:latin typeface="Calibri"/>
                <a:ea typeface="ヒラギノ角ゴ Pro W3" pitchFamily="-108" charset="-128"/>
                <a:cs typeface="Calibri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51177" y="894293"/>
            <a:ext cx="8062912" cy="67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datum 1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9EC5E-099D-4377-9C3B-2F423028AB20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5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r="764" b="19653"/>
          <a:stretch>
            <a:fillRect/>
          </a:stretch>
        </p:blipFill>
        <p:spPr bwMode="auto">
          <a:xfrm>
            <a:off x="0" y="733425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0" y="733425"/>
            <a:ext cx="4572000" cy="498157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Bildobjekt 2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03300"/>
            <a:ext cx="85740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atshållare för innehåll 2"/>
          <p:cNvSpPr>
            <a:spLocks noGrp="1"/>
          </p:cNvSpPr>
          <p:nvPr>
            <p:ph sz="half" idx="13"/>
          </p:nvPr>
        </p:nvSpPr>
        <p:spPr>
          <a:xfrm>
            <a:off x="827584" y="3182147"/>
            <a:ext cx="3600400" cy="104350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827584" y="1237320"/>
            <a:ext cx="3600400" cy="1759434"/>
          </a:xfr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774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8208144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tabLst/>
              <a:defRPr sz="1200">
                <a:solidFill>
                  <a:schemeClr val="tx1"/>
                </a:solidFill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27FC-89E5-4F46-ACC9-69E6292ABF8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en-US" altLang="sv-SE" smtClean="0"/>
              <a:t>Click to edit Master title style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1485135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_num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8208144" cy="3493529"/>
          </a:xfrm>
        </p:spPr>
        <p:txBody>
          <a:bodyPr>
            <a:normAutofit/>
          </a:bodyPr>
          <a:lstStyle>
            <a:lvl1pPr marL="284400" indent="-284400">
              <a:buFont typeface="+mj-lt"/>
              <a:buAutoNum type="arabicPeriod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tabLst/>
              <a:defRPr sz="1200">
                <a:solidFill>
                  <a:schemeClr val="tx1"/>
                </a:solidFill>
              </a:defRPr>
            </a:lvl2pPr>
            <a:lvl3pPr marL="854550" indent="-285750">
              <a:spcBef>
                <a:spcPts val="200"/>
              </a:spcBef>
              <a:spcAft>
                <a:spcPts val="200"/>
              </a:spcAft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2B894-B0A1-4602-A840-C83DA28163E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en-US" altLang="sv-SE" smtClean="0"/>
              <a:t>Click to edit Master title style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386462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rut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1189038" y="1303338"/>
            <a:ext cx="10810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v-SE" altLang="sv-SE" sz="1100" dirty="0" smtClean="0"/>
              <a:t>För att lägga in bild, klicka på ikonen. Gå sedan in i mappen ”Bilder till </a:t>
            </a:r>
            <a:r>
              <a:rPr lang="sv-SE" altLang="sv-SE" sz="1100" dirty="0" err="1" smtClean="0"/>
              <a:t>PowerPoint</a:t>
            </a:r>
            <a:r>
              <a:rPr lang="sv-SE" altLang="sv-SE" sz="1100" dirty="0" smtClean="0"/>
              <a:t>” sedan mappen ”Bilder”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776970"/>
            <a:ext cx="3744416" cy="349352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>
                <a:tab pos="284400" algn="l"/>
              </a:tabLst>
              <a:defRPr sz="1400">
                <a:solidFill>
                  <a:schemeClr val="tx1"/>
                </a:solidFill>
              </a:defRPr>
            </a:lvl1pPr>
            <a:lvl2pPr marL="5688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1137600" indent="-284400">
              <a:spcBef>
                <a:spcPts val="200"/>
              </a:spcBef>
              <a:spcAft>
                <a:spcPts val="200"/>
              </a:spcAft>
              <a:buFont typeface="Calibri" panose="020F0502020204030204" pitchFamily="34" charset="0"/>
              <a:buChar char="»"/>
              <a:defRPr sz="1200">
                <a:solidFill>
                  <a:schemeClr val="tx1"/>
                </a:solidFill>
              </a:defRPr>
            </a:lvl4pPr>
            <a:lvl5pPr marL="1422000" indent="-2844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4572000" y="733425"/>
            <a:ext cx="4572000" cy="4752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sv-SE" noProof="0" dirty="0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A461-1A30-409F-BD20-308C29729F3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3743647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en-US" altLang="sv-SE" smtClean="0"/>
              <a:t>Click to edit Master title style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41306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32F6-D0CD-44BC-9BB3-386E2A0724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en-US" altLang="sv-SE" smtClean="0"/>
              <a:t>Click to edit Master title style</a:t>
            </a: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241472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3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</a:t>
            </a:r>
          </a:p>
        </p:txBody>
      </p:sp>
      <p:sp>
        <p:nvSpPr>
          <p:cNvPr id="102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68313" y="1778000"/>
            <a:ext cx="82073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bakgrundstexten</a:t>
            </a:r>
          </a:p>
          <a:p>
            <a:pPr lvl="1"/>
            <a:r>
              <a:rPr lang="sv-SE" altLang="sv-SE" dirty="0" smtClean="0"/>
              <a:t>Nivå två</a:t>
            </a:r>
          </a:p>
          <a:p>
            <a:pPr lvl="2"/>
            <a:r>
              <a:rPr lang="sv-SE" altLang="sv-SE" dirty="0" smtClean="0"/>
              <a:t>Nivå tre</a:t>
            </a:r>
          </a:p>
          <a:p>
            <a:pPr lvl="3"/>
            <a:r>
              <a:rPr lang="sv-SE" altLang="sv-SE" dirty="0" smtClean="0"/>
              <a:t>Nivå fyra</a:t>
            </a:r>
          </a:p>
          <a:p>
            <a:pPr lvl="4"/>
            <a:r>
              <a:rPr lang="sv-SE" altLang="sv-SE" dirty="0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50825" y="5486400"/>
            <a:ext cx="2339975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590800" y="5486400"/>
            <a:ext cx="39624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5486400"/>
            <a:ext cx="2339975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AE1B77-77E6-4244-A41A-E86DD58AF565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4625"/>
            <a:ext cx="8572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Rak 22"/>
          <p:cNvCxnSpPr/>
          <p:nvPr/>
        </p:nvCxnSpPr>
        <p:spPr>
          <a:xfrm>
            <a:off x="250825" y="5486400"/>
            <a:ext cx="864235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4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74" r:id="rId6"/>
    <p:sldLayoutId id="2147483775" r:id="rId7"/>
    <p:sldLayoutId id="2147483786" r:id="rId8"/>
    <p:sldLayoutId id="2147483776" r:id="rId9"/>
    <p:sldLayoutId id="2147483787" r:id="rId10"/>
    <p:sldLayoutId id="2147483777" r:id="rId11"/>
    <p:sldLayoutId id="2147483788" r:id="rId12"/>
    <p:sldLayoutId id="2147483778" r:id="rId13"/>
    <p:sldLayoutId id="2147483779" r:id="rId14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9pPr>
    </p:titleStyle>
    <p:bodyStyle>
      <a:lvl1pPr marL="285750" indent="-285750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Arial" charset="0"/>
        <a:buChar char="•"/>
        <a:tabLst>
          <a:tab pos="250825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8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58888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379663"/>
            <a:ext cx="21304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571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68315" y="877280"/>
            <a:ext cx="8207375" cy="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</a:t>
            </a:r>
          </a:p>
        </p:txBody>
      </p:sp>
      <p:sp>
        <p:nvSpPr>
          <p:cNvPr id="102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68315" y="1778000"/>
            <a:ext cx="82073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bakgrundstexten</a:t>
            </a:r>
          </a:p>
          <a:p>
            <a:pPr lvl="1"/>
            <a:r>
              <a:rPr lang="sv-SE" altLang="sv-SE" dirty="0" smtClean="0"/>
              <a:t>Nivå två</a:t>
            </a:r>
          </a:p>
          <a:p>
            <a:pPr lvl="2"/>
            <a:r>
              <a:rPr lang="sv-SE" altLang="sv-SE" dirty="0" smtClean="0"/>
              <a:t>Nivå tre</a:t>
            </a:r>
          </a:p>
          <a:p>
            <a:pPr lvl="3"/>
            <a:r>
              <a:rPr lang="sv-SE" altLang="sv-SE" dirty="0" smtClean="0"/>
              <a:t>Nivå fyra</a:t>
            </a:r>
          </a:p>
          <a:p>
            <a:pPr lvl="4"/>
            <a:r>
              <a:rPr lang="sv-SE" altLang="sv-SE" dirty="0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50827" y="5486400"/>
            <a:ext cx="2339975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590800" y="5486400"/>
            <a:ext cx="39624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2" y="5486400"/>
            <a:ext cx="2339975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AE1B77-77E6-4244-A41A-E86DD58AF565}" type="slidenum">
              <a:rPr lang="sv-S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4625"/>
            <a:ext cx="8572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Rak 22"/>
          <p:cNvCxnSpPr/>
          <p:nvPr/>
        </p:nvCxnSpPr>
        <p:spPr>
          <a:xfrm>
            <a:off x="250825" y="5486400"/>
            <a:ext cx="864235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Calibri" pitchFamily="34" charset="0"/>
        </a:defRPr>
      </a:lvl9pPr>
    </p:titleStyle>
    <p:bodyStyle>
      <a:lvl1pPr marL="285750" indent="-285750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Arial" charset="0"/>
        <a:buChar char="•"/>
        <a:tabLst>
          <a:tab pos="250825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8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Calibri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58888" indent="-250825" algn="l" rtl="0" eaLnBrk="1" fontAlgn="base" hangingPunct="1">
        <a:lnSpc>
          <a:spcPct val="110000"/>
        </a:lnSpc>
        <a:spcBef>
          <a:spcPts val="400"/>
        </a:spcBef>
        <a:spcAft>
          <a:spcPts val="400"/>
        </a:spcAft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/>
          <p:cNvSpPr/>
          <p:nvPr/>
        </p:nvSpPr>
        <p:spPr>
          <a:xfrm>
            <a:off x="0" y="0"/>
            <a:ext cx="9144000" cy="73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68312" y="1201738"/>
            <a:ext cx="8207376" cy="4755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8312" y="1777368"/>
            <a:ext cx="8207376" cy="34931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50825" y="5486400"/>
            <a:ext cx="2339975" cy="1794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590800" y="5486400"/>
            <a:ext cx="3962400" cy="1794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5486400"/>
            <a:ext cx="2339975" cy="1794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B780D6-EDC3-49EA-8B3D-E3745862FA3E}" type="slidenum">
              <a:rPr lang="sv-SE" smtClean="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srgbClr val="000000">
                  <a:tint val="75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14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373" y="174183"/>
            <a:ext cx="857250" cy="3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 14"/>
          <p:cNvGrpSpPr/>
          <p:nvPr/>
        </p:nvGrpSpPr>
        <p:grpSpPr>
          <a:xfrm>
            <a:off x="8262341" y="215587"/>
            <a:ext cx="630833" cy="301938"/>
            <a:chOff x="6516216" y="215587"/>
            <a:chExt cx="630833" cy="301938"/>
          </a:xfrm>
          <a:effectLst/>
        </p:grpSpPr>
        <p:sp>
          <p:nvSpPr>
            <p:cNvPr id="16" name="Likbent triangel 14"/>
            <p:cNvSpPr/>
            <p:nvPr/>
          </p:nvSpPr>
          <p:spPr>
            <a:xfrm rot="5400000">
              <a:off x="6912702" y="337982"/>
              <a:ext cx="180662" cy="57148"/>
            </a:xfrm>
            <a:custGeom>
              <a:avLst/>
              <a:gdLst>
                <a:gd name="connsiteX0" fmla="*/ 0 w 233432"/>
                <a:gd name="connsiteY0" fmla="*/ 85725 h 85725"/>
                <a:gd name="connsiteX1" fmla="*/ 116716 w 233432"/>
                <a:gd name="connsiteY1" fmla="*/ 0 h 85725"/>
                <a:gd name="connsiteX2" fmla="*/ 233432 w 233432"/>
                <a:gd name="connsiteY2" fmla="*/ 85725 h 85725"/>
                <a:gd name="connsiteX3" fmla="*/ 0 w 233432"/>
                <a:gd name="connsiteY3" fmla="*/ 85725 h 85725"/>
                <a:gd name="connsiteX0" fmla="*/ 0 w 233432"/>
                <a:gd name="connsiteY0" fmla="*/ 85725 h 88106"/>
                <a:gd name="connsiteX1" fmla="*/ 116716 w 233432"/>
                <a:gd name="connsiteY1" fmla="*/ 0 h 88106"/>
                <a:gd name="connsiteX2" fmla="*/ 233432 w 233432"/>
                <a:gd name="connsiteY2" fmla="*/ 85725 h 88106"/>
                <a:gd name="connsiteX3" fmla="*/ 112113 w 233432"/>
                <a:gd name="connsiteY3" fmla="*/ 88106 h 88106"/>
                <a:gd name="connsiteX4" fmla="*/ 0 w 233432"/>
                <a:gd name="connsiteY4" fmla="*/ 85725 h 88106"/>
                <a:gd name="connsiteX0" fmla="*/ 112113 w 233432"/>
                <a:gd name="connsiteY0" fmla="*/ 88106 h 179546"/>
                <a:gd name="connsiteX1" fmla="*/ 0 w 233432"/>
                <a:gd name="connsiteY1" fmla="*/ 85725 h 179546"/>
                <a:gd name="connsiteX2" fmla="*/ 116716 w 233432"/>
                <a:gd name="connsiteY2" fmla="*/ 0 h 179546"/>
                <a:gd name="connsiteX3" fmla="*/ 233432 w 233432"/>
                <a:gd name="connsiteY3" fmla="*/ 85725 h 179546"/>
                <a:gd name="connsiteX4" fmla="*/ 203553 w 233432"/>
                <a:gd name="connsiteY4" fmla="*/ 179546 h 179546"/>
                <a:gd name="connsiteX0" fmla="*/ 112113 w 233432"/>
                <a:gd name="connsiteY0" fmla="*/ 88106 h 88106"/>
                <a:gd name="connsiteX1" fmla="*/ 0 w 233432"/>
                <a:gd name="connsiteY1" fmla="*/ 85725 h 88106"/>
                <a:gd name="connsiteX2" fmla="*/ 116716 w 233432"/>
                <a:gd name="connsiteY2" fmla="*/ 0 h 88106"/>
                <a:gd name="connsiteX3" fmla="*/ 233432 w 233432"/>
                <a:gd name="connsiteY3" fmla="*/ 85725 h 88106"/>
                <a:gd name="connsiteX0" fmla="*/ 0 w 233432"/>
                <a:gd name="connsiteY0" fmla="*/ 85725 h 85725"/>
                <a:gd name="connsiteX1" fmla="*/ 116716 w 233432"/>
                <a:gd name="connsiteY1" fmla="*/ 0 h 85725"/>
                <a:gd name="connsiteX2" fmla="*/ 233432 w 233432"/>
                <a:gd name="connsiteY2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432" h="85725">
                  <a:moveTo>
                    <a:pt x="0" y="85725"/>
                  </a:moveTo>
                  <a:lnTo>
                    <a:pt x="116716" y="0"/>
                  </a:lnTo>
                  <a:lnTo>
                    <a:pt x="233432" y="85725"/>
                  </a:lnTo>
                </a:path>
              </a:pathLst>
            </a:custGeom>
            <a:noFill/>
            <a:ln w="63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7" name="Likbent triangel 14"/>
            <p:cNvSpPr/>
            <p:nvPr/>
          </p:nvSpPr>
          <p:spPr>
            <a:xfrm rot="16200000" flipH="1">
              <a:off x="6569901" y="337982"/>
              <a:ext cx="180662" cy="57148"/>
            </a:xfrm>
            <a:custGeom>
              <a:avLst/>
              <a:gdLst>
                <a:gd name="connsiteX0" fmla="*/ 0 w 233432"/>
                <a:gd name="connsiteY0" fmla="*/ 85725 h 85725"/>
                <a:gd name="connsiteX1" fmla="*/ 116716 w 233432"/>
                <a:gd name="connsiteY1" fmla="*/ 0 h 85725"/>
                <a:gd name="connsiteX2" fmla="*/ 233432 w 233432"/>
                <a:gd name="connsiteY2" fmla="*/ 85725 h 85725"/>
                <a:gd name="connsiteX3" fmla="*/ 0 w 233432"/>
                <a:gd name="connsiteY3" fmla="*/ 85725 h 85725"/>
                <a:gd name="connsiteX0" fmla="*/ 0 w 233432"/>
                <a:gd name="connsiteY0" fmla="*/ 85725 h 88106"/>
                <a:gd name="connsiteX1" fmla="*/ 116716 w 233432"/>
                <a:gd name="connsiteY1" fmla="*/ 0 h 88106"/>
                <a:gd name="connsiteX2" fmla="*/ 233432 w 233432"/>
                <a:gd name="connsiteY2" fmla="*/ 85725 h 88106"/>
                <a:gd name="connsiteX3" fmla="*/ 112113 w 233432"/>
                <a:gd name="connsiteY3" fmla="*/ 88106 h 88106"/>
                <a:gd name="connsiteX4" fmla="*/ 0 w 233432"/>
                <a:gd name="connsiteY4" fmla="*/ 85725 h 88106"/>
                <a:gd name="connsiteX0" fmla="*/ 112113 w 233432"/>
                <a:gd name="connsiteY0" fmla="*/ 88106 h 179546"/>
                <a:gd name="connsiteX1" fmla="*/ 0 w 233432"/>
                <a:gd name="connsiteY1" fmla="*/ 85725 h 179546"/>
                <a:gd name="connsiteX2" fmla="*/ 116716 w 233432"/>
                <a:gd name="connsiteY2" fmla="*/ 0 h 179546"/>
                <a:gd name="connsiteX3" fmla="*/ 233432 w 233432"/>
                <a:gd name="connsiteY3" fmla="*/ 85725 h 179546"/>
                <a:gd name="connsiteX4" fmla="*/ 203553 w 233432"/>
                <a:gd name="connsiteY4" fmla="*/ 179546 h 179546"/>
                <a:gd name="connsiteX0" fmla="*/ 112113 w 233432"/>
                <a:gd name="connsiteY0" fmla="*/ 88106 h 88106"/>
                <a:gd name="connsiteX1" fmla="*/ 0 w 233432"/>
                <a:gd name="connsiteY1" fmla="*/ 85725 h 88106"/>
                <a:gd name="connsiteX2" fmla="*/ 116716 w 233432"/>
                <a:gd name="connsiteY2" fmla="*/ 0 h 88106"/>
                <a:gd name="connsiteX3" fmla="*/ 233432 w 233432"/>
                <a:gd name="connsiteY3" fmla="*/ 85725 h 88106"/>
                <a:gd name="connsiteX0" fmla="*/ 0 w 233432"/>
                <a:gd name="connsiteY0" fmla="*/ 85725 h 85725"/>
                <a:gd name="connsiteX1" fmla="*/ 116716 w 233432"/>
                <a:gd name="connsiteY1" fmla="*/ 0 h 85725"/>
                <a:gd name="connsiteX2" fmla="*/ 233432 w 233432"/>
                <a:gd name="connsiteY2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432" h="85725">
                  <a:moveTo>
                    <a:pt x="0" y="85725"/>
                  </a:moveTo>
                  <a:lnTo>
                    <a:pt x="116716" y="0"/>
                  </a:lnTo>
                  <a:lnTo>
                    <a:pt x="233432" y="85725"/>
                  </a:lnTo>
                </a:path>
              </a:pathLst>
            </a:custGeom>
            <a:noFill/>
            <a:ln w="635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8" name="Rektangel 17">
              <a:hlinkClick r:id="" action="ppaction://hlinkshowjump?jump=previousslide"/>
            </p:cNvPr>
            <p:cNvSpPr/>
            <p:nvPr/>
          </p:nvSpPr>
          <p:spPr>
            <a:xfrm>
              <a:off x="6516216" y="215587"/>
              <a:ext cx="288032" cy="301938"/>
            </a:xfrm>
            <a:prstGeom prst="rect">
              <a:avLst/>
            </a:prstGeom>
            <a:solidFill>
              <a:schemeClr val="accent3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9" name="Rektangel 18">
              <a:hlinkClick r:id="" action="ppaction://hlinkshowjump?jump=nextslide"/>
            </p:cNvPr>
            <p:cNvSpPr/>
            <p:nvPr/>
          </p:nvSpPr>
          <p:spPr>
            <a:xfrm>
              <a:off x="6859017" y="215587"/>
              <a:ext cx="288032" cy="301938"/>
            </a:xfrm>
            <a:prstGeom prst="rect">
              <a:avLst/>
            </a:prstGeom>
            <a:solidFill>
              <a:schemeClr val="accent3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sv-SE">
                <a:solidFill>
                  <a:srgbClr val="FFFFFF"/>
                </a:solidFill>
              </a:endParaRPr>
            </a:p>
          </p:txBody>
        </p:sp>
      </p:grpSp>
      <p:cxnSp>
        <p:nvCxnSpPr>
          <p:cNvPr id="23" name="Rak 22"/>
          <p:cNvCxnSpPr/>
          <p:nvPr/>
        </p:nvCxnSpPr>
        <p:spPr>
          <a:xfrm>
            <a:off x="250825" y="5486400"/>
            <a:ext cx="8642349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SzPct val="100000"/>
        <a:buFont typeface="Arial" panose="020B0604020202020204" pitchFamily="34" charset="0"/>
        <a:buChar char="•"/>
        <a:tabLst>
          <a:tab pos="252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SzPct val="100000"/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SzPct val="100000"/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SzPct val="100000"/>
        <a:buFont typeface="Calibri" panose="020F050202020403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sv-SE" sz="5600" dirty="0" smtClean="0"/>
              <a:t>SOI Norr </a:t>
            </a:r>
            <a:endParaRPr lang="sv-SE" sz="5600" dirty="0" smtClean="0"/>
          </a:p>
          <a:p>
            <a:r>
              <a:rPr lang="sv-SE" sz="5600" dirty="0" smtClean="0"/>
              <a:t>Luleå den 5 </a:t>
            </a:r>
            <a:r>
              <a:rPr lang="sv-SE" sz="5600" dirty="0" smtClean="0"/>
              <a:t>september 2018</a:t>
            </a:r>
          </a:p>
          <a:p>
            <a:endParaRPr lang="sv-SE" sz="5600" dirty="0" smtClean="0"/>
          </a:p>
          <a:p>
            <a:endParaRPr lang="sv-SE" sz="5600" dirty="0" smtClean="0"/>
          </a:p>
          <a:p>
            <a:r>
              <a:rPr lang="sv-SE" sz="5600" dirty="0" smtClean="0"/>
              <a:t>Peter Nordbeck / Partner / Advokat</a:t>
            </a:r>
          </a:p>
          <a:p>
            <a:r>
              <a:rPr lang="sv-SE" sz="5600" dirty="0" smtClean="0"/>
              <a:t>Advokatfirman </a:t>
            </a:r>
            <a:r>
              <a:rPr lang="sv-SE" sz="5600" dirty="0" smtClean="0"/>
              <a:t>Delphi 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>GDPR i full gång – vad händer </a:t>
            </a:r>
            <a:r>
              <a:rPr lang="sv-SE" dirty="0" smtClean="0"/>
              <a:t>nu?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8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Behandling</a:t>
            </a:r>
          </a:p>
          <a:p>
            <a:r>
              <a:rPr lang="sv-SE" dirty="0" smtClean="0"/>
              <a:t>Personuppgifter</a:t>
            </a:r>
          </a:p>
          <a:p>
            <a:r>
              <a:rPr lang="sv-SE" dirty="0" smtClean="0"/>
              <a:t>Personuppgifts</a:t>
            </a:r>
            <a:r>
              <a:rPr lang="sv-SE" b="1" dirty="0" smtClean="0"/>
              <a:t>ansvarig</a:t>
            </a:r>
            <a:r>
              <a:rPr lang="sv-SE" dirty="0" smtClean="0"/>
              <a:t> </a:t>
            </a:r>
            <a:endParaRPr lang="sv-SE" dirty="0"/>
          </a:p>
          <a:p>
            <a:r>
              <a:rPr lang="sv-SE" dirty="0" smtClean="0"/>
              <a:t>Personuppgifts</a:t>
            </a:r>
            <a:r>
              <a:rPr lang="sv-SE" b="1" dirty="0" smtClean="0"/>
              <a:t>biträde</a:t>
            </a:r>
          </a:p>
          <a:p>
            <a:r>
              <a:rPr lang="sv-SE" dirty="0" smtClean="0"/>
              <a:t>Underbiträde</a:t>
            </a:r>
          </a:p>
          <a:p>
            <a:r>
              <a:rPr lang="sv-SE" dirty="0" smtClean="0"/>
              <a:t>Registrerad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Personuppgiftsbiträdesavtal</a:t>
            </a:r>
          </a:p>
          <a:p>
            <a:endParaRPr lang="sv-SE" dirty="0" smtClean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Några viktiga begrepp </a:t>
            </a:r>
            <a:endParaRPr lang="sv-SE" dirty="0"/>
          </a:p>
        </p:txBody>
      </p:sp>
      <p:sp>
        <p:nvSpPr>
          <p:cNvPr id="8" name="Likbent triangel 7"/>
          <p:cNvSpPr/>
          <p:nvPr/>
        </p:nvSpPr>
        <p:spPr>
          <a:xfrm>
            <a:off x="5292080" y="2420888"/>
            <a:ext cx="411718" cy="39626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7993466" y="2439202"/>
            <a:ext cx="646986" cy="2742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cxnSp>
        <p:nvCxnSpPr>
          <p:cNvPr id="11" name="Rak pil 10"/>
          <p:cNvCxnSpPr/>
          <p:nvPr/>
        </p:nvCxnSpPr>
        <p:spPr>
          <a:xfrm>
            <a:off x="6008590" y="2490348"/>
            <a:ext cx="1803770" cy="711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Rak pil 11"/>
          <p:cNvCxnSpPr/>
          <p:nvPr/>
        </p:nvCxnSpPr>
        <p:spPr>
          <a:xfrm flipH="1" flipV="1">
            <a:off x="5868143" y="3549759"/>
            <a:ext cx="469033" cy="78637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5848856" y="1830224"/>
            <a:ext cx="210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Personuppgifts-</a:t>
            </a:r>
            <a:b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</a:b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biträdesavtal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7164288" y="2946348"/>
            <a:ext cx="1979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Personuppgiftsbiträde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4607024" y="298235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Personuppgiftsansvarig 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7128284" y="4788725"/>
            <a:ext cx="146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Individ (”den registrerade”)</a:t>
            </a:r>
          </a:p>
        </p:txBody>
      </p:sp>
      <p:sp>
        <p:nvSpPr>
          <p:cNvPr id="22" name="Likbent triangel 21"/>
          <p:cNvSpPr/>
          <p:nvPr/>
        </p:nvSpPr>
        <p:spPr>
          <a:xfrm>
            <a:off x="5307865" y="2190469"/>
            <a:ext cx="504056" cy="648072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FFFFFF"/>
              </a:solidFill>
            </a:endParaRPr>
          </a:p>
        </p:txBody>
      </p:sp>
      <p:pic>
        <p:nvPicPr>
          <p:cNvPr id="1026" name="Picture 2" descr="C:\Users\10255\AppData\Local\Microsoft\Windows\Temporary Internet Files\Content.IE5\PKB5P227\stick-man-1457402464ob0[1]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34" y="4134480"/>
            <a:ext cx="662855" cy="13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ak pil 11"/>
          <p:cNvCxnSpPr/>
          <p:nvPr/>
        </p:nvCxnSpPr>
        <p:spPr>
          <a:xfrm flipH="1" flipV="1">
            <a:off x="8081592" y="1960255"/>
            <a:ext cx="126812" cy="39318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Rak pil 11"/>
          <p:cNvCxnSpPr/>
          <p:nvPr/>
        </p:nvCxnSpPr>
        <p:spPr>
          <a:xfrm flipV="1">
            <a:off x="8452067" y="1960255"/>
            <a:ext cx="152381" cy="39319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ktangel 8"/>
          <p:cNvSpPr/>
          <p:nvPr/>
        </p:nvSpPr>
        <p:spPr>
          <a:xfrm>
            <a:off x="8486992" y="1597361"/>
            <a:ext cx="310902" cy="262196"/>
          </a:xfrm>
          <a:prstGeom prst="rect">
            <a:avLst/>
          </a:prstGeom>
          <a:pattFill prst="ltVert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28" name="Rektangel 8"/>
          <p:cNvSpPr/>
          <p:nvPr/>
        </p:nvSpPr>
        <p:spPr>
          <a:xfrm>
            <a:off x="7934120" y="1597360"/>
            <a:ext cx="310902" cy="249423"/>
          </a:xfrm>
          <a:prstGeom prst="rect">
            <a:avLst/>
          </a:prstGeom>
          <a:pattFill prst="ltDnDiag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29" name="textruta 12"/>
          <p:cNvSpPr txBox="1"/>
          <p:nvPr/>
        </p:nvSpPr>
        <p:spPr>
          <a:xfrm>
            <a:off x="7263199" y="1191734"/>
            <a:ext cx="210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1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(Ev. Underbiträden)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1" i="1" dirty="0" smtClean="0"/>
              <a:t>Personuppgifter</a:t>
            </a:r>
            <a:r>
              <a:rPr lang="sv-SE" dirty="0" smtClean="0"/>
              <a:t> – varje uppgift varigenom en fysisk person </a:t>
            </a:r>
            <a:r>
              <a:rPr lang="sv-SE" i="1" dirty="0" smtClean="0"/>
              <a:t>direkt </a:t>
            </a:r>
            <a:r>
              <a:rPr lang="sv-SE" i="1" dirty="0"/>
              <a:t>eller indirekt </a:t>
            </a:r>
            <a:r>
              <a:rPr lang="sv-SE" dirty="0" smtClean="0"/>
              <a:t>kan identifieras</a:t>
            </a:r>
            <a:endParaRPr lang="sv-SE" dirty="0"/>
          </a:p>
          <a:p>
            <a:r>
              <a:rPr lang="sv-SE" dirty="0"/>
              <a:t>Är detta en personuppgift?</a:t>
            </a:r>
          </a:p>
          <a:p>
            <a:pPr lvl="1"/>
            <a:r>
              <a:rPr lang="sv-SE" dirty="0" smtClean="0"/>
              <a:t>anna.ulfsdotter-forsell@delphi.se</a:t>
            </a:r>
            <a:endParaRPr lang="sv-SE" dirty="0"/>
          </a:p>
          <a:p>
            <a:pPr lvl="1"/>
            <a:r>
              <a:rPr lang="sv-SE" dirty="0"/>
              <a:t>83.248.106.125 (en IP-adress</a:t>
            </a:r>
            <a:r>
              <a:rPr lang="sv-SE" dirty="0" smtClean="0"/>
              <a:t>)</a:t>
            </a:r>
          </a:p>
          <a:p>
            <a:pPr lvl="1"/>
            <a:r>
              <a:rPr lang="sv-SE" dirty="0" smtClean="0"/>
              <a:t>En adressuppgift</a:t>
            </a:r>
          </a:p>
          <a:p>
            <a:pPr lvl="1"/>
            <a:r>
              <a:rPr lang="sv-SE" dirty="0" smtClean="0"/>
              <a:t>Ett bilregistreringsnummer eller bostadsadress</a:t>
            </a:r>
            <a:endParaRPr lang="sv-SE" dirty="0"/>
          </a:p>
          <a:p>
            <a:pPr lvl="1"/>
            <a:r>
              <a:rPr lang="sv-SE" dirty="0"/>
              <a:t>En bild: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-211" r="28075" b="211"/>
          <a:stretch/>
        </p:blipFill>
        <p:spPr>
          <a:xfrm>
            <a:off x="4572000" y="719429"/>
            <a:ext cx="4572000" cy="4752975"/>
          </a:xfr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en personuppgift?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4" y="4020502"/>
            <a:ext cx="835265" cy="12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Definitionen av behandling är vid och omfattar </a:t>
            </a:r>
            <a:r>
              <a:rPr lang="sv-SE" b="1" dirty="0" smtClean="0"/>
              <a:t>alla åtgärder </a:t>
            </a:r>
            <a:r>
              <a:rPr lang="sv-SE" dirty="0" smtClean="0"/>
              <a:t>som vidtas i fråga om personuppgifter </a:t>
            </a:r>
          </a:p>
          <a:p>
            <a:r>
              <a:rPr lang="sv-SE" dirty="0" smtClean="0"/>
              <a:t>Exempel</a:t>
            </a:r>
          </a:p>
          <a:p>
            <a:pPr lvl="1"/>
            <a:r>
              <a:rPr lang="sv-SE" dirty="0" smtClean="0"/>
              <a:t>Insamling </a:t>
            </a:r>
          </a:p>
          <a:p>
            <a:pPr lvl="1"/>
            <a:r>
              <a:rPr lang="sv-SE" dirty="0" smtClean="0"/>
              <a:t>Registrering</a:t>
            </a:r>
          </a:p>
          <a:p>
            <a:pPr lvl="1"/>
            <a:r>
              <a:rPr lang="sv-SE" dirty="0" smtClean="0"/>
              <a:t>Lagring</a:t>
            </a:r>
          </a:p>
          <a:p>
            <a:pPr lvl="1"/>
            <a:r>
              <a:rPr lang="sv-SE" dirty="0" smtClean="0"/>
              <a:t>Spridning</a:t>
            </a:r>
          </a:p>
          <a:p>
            <a:pPr lvl="1"/>
            <a:r>
              <a:rPr lang="sv-SE" dirty="0" smtClean="0"/>
              <a:t>Samkörning</a:t>
            </a:r>
          </a:p>
          <a:p>
            <a:pPr lvl="1"/>
            <a:r>
              <a:rPr lang="sv-SE" dirty="0" smtClean="0"/>
              <a:t>Radering</a:t>
            </a:r>
          </a:p>
          <a:p>
            <a:r>
              <a:rPr lang="sv-SE" dirty="0"/>
              <a:t>Undantag </a:t>
            </a:r>
            <a:r>
              <a:rPr lang="sv-SE" dirty="0" smtClean="0"/>
              <a:t>för bl.a</a:t>
            </a:r>
            <a:r>
              <a:rPr lang="sv-SE" dirty="0"/>
              <a:t>. rent personligt bruk</a:t>
            </a:r>
          </a:p>
          <a:p>
            <a:pPr marL="0" indent="0">
              <a:buNone/>
            </a:pPr>
            <a:endParaRPr lang="sv-SE" i="1" dirty="0"/>
          </a:p>
          <a:p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7920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en behandling?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2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sv-SE" dirty="0"/>
              <a:t>Den som själv eller tillsammans med andra bestämmer ”ändamål och medel” med personuppgifter är personuppgiftsansvarig</a:t>
            </a:r>
          </a:p>
          <a:p>
            <a:r>
              <a:rPr lang="sv-SE" dirty="0"/>
              <a:t>Ansvarar självständigt för att lagen uppfylls</a:t>
            </a:r>
          </a:p>
          <a:p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Personuppgiftsansvarig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7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37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Om två eller flera personuppgiftsansvariga gemensamt fastställer ändamålen med och metoderna för behandling av personuppgifter </a:t>
            </a:r>
          </a:p>
          <a:p>
            <a:pPr marL="284400" lvl="1" indent="0">
              <a:buNone/>
            </a:pPr>
            <a:r>
              <a:rPr lang="sv-SE" sz="1400" dirty="0" smtClean="0"/>
              <a:t>	= gemensamt ansvariga</a:t>
            </a:r>
            <a:endParaRPr lang="sv-SE" sz="1400" dirty="0"/>
          </a:p>
          <a:p>
            <a:r>
              <a:rPr lang="sv-SE" dirty="0" smtClean="0"/>
              <a:t>Ska gemensamt fastställa sitt respektive ansvar avseende den registrerades rättigheter och sina respektive skyldigheter att tillhandahålla information</a:t>
            </a:r>
          </a:p>
          <a:p>
            <a:r>
              <a:rPr lang="sv-SE" dirty="0" smtClean="0"/>
              <a:t>Den registrerade kan utöva sina rättigheter mot var och en av de personuppgiftsansvariga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GDPR: Gemensamt personuppgiftsansvar</a:t>
            </a:r>
            <a:endParaRPr lang="sv-SE" dirty="0"/>
          </a:p>
        </p:txBody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r="17906"/>
          <a:stretch>
            <a:fillRect/>
          </a:stretch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76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Ni </a:t>
            </a:r>
            <a:r>
              <a:rPr lang="sv-SE" dirty="0"/>
              <a:t>är ansvariga </a:t>
            </a:r>
            <a:r>
              <a:rPr lang="sv-SE" dirty="0" smtClean="0"/>
              <a:t>för all personuppgiftsbehandling inom er myndighet/ert offentliga organ</a:t>
            </a:r>
          </a:p>
          <a:p>
            <a:r>
              <a:rPr lang="sv-SE" dirty="0"/>
              <a:t>Inom en kommun:</a:t>
            </a:r>
          </a:p>
          <a:p>
            <a:pPr lvl="1"/>
            <a:r>
              <a:rPr lang="sv-SE" dirty="0"/>
              <a:t>Enskilda nämnder (förvaltningsmyndigheter)</a:t>
            </a:r>
          </a:p>
          <a:p>
            <a:pPr lvl="1"/>
            <a:r>
              <a:rPr lang="sv-SE" dirty="0"/>
              <a:t>Kommunstyrelsen</a:t>
            </a:r>
          </a:p>
          <a:p>
            <a:r>
              <a:rPr lang="sv-SE" dirty="0" smtClean="0"/>
              <a:t>Register</a:t>
            </a:r>
            <a:endParaRPr lang="sv-SE" dirty="0" smtClean="0"/>
          </a:p>
          <a:p>
            <a:pPr lvl="1"/>
            <a:r>
              <a:rPr lang="sv-SE" dirty="0" smtClean="0"/>
              <a:t>Register </a:t>
            </a:r>
            <a:r>
              <a:rPr lang="sv-SE" dirty="0"/>
              <a:t>med leverantörer och samarbetspartners </a:t>
            </a:r>
          </a:p>
          <a:p>
            <a:pPr lvl="1"/>
            <a:r>
              <a:rPr lang="sv-SE" dirty="0"/>
              <a:t>Anställningsregister</a:t>
            </a:r>
          </a:p>
          <a:p>
            <a:pPr lvl="1"/>
            <a:r>
              <a:rPr lang="sv-SE" dirty="0"/>
              <a:t>Kandidater (för anställningar)  </a:t>
            </a:r>
          </a:p>
          <a:p>
            <a:r>
              <a:rPr lang="sv-SE" dirty="0" smtClean="0"/>
              <a:t>Annan personuppgiftsbehandling, t.ex. i mail och löptext (även ostrukturerad behandling)</a:t>
            </a:r>
          </a:p>
          <a:p>
            <a:r>
              <a:rPr lang="sv-SE" dirty="0" smtClean="0"/>
              <a:t>Specifika personuppgiftsbehandlingar</a:t>
            </a:r>
          </a:p>
          <a:p>
            <a:pPr lvl="1"/>
            <a:r>
              <a:rPr lang="sv-SE" dirty="0" smtClean="0"/>
              <a:t>GPS-data, </a:t>
            </a:r>
            <a:r>
              <a:rPr lang="sv-SE" dirty="0" err="1" smtClean="0"/>
              <a:t>whistleblowing</a:t>
            </a:r>
            <a:r>
              <a:rPr lang="sv-SE" dirty="0" smtClean="0"/>
              <a:t> system, osv. </a:t>
            </a:r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Personuppgiftsansvarig i praktiken</a:t>
            </a:r>
            <a:endParaRPr lang="sv-SE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17904"/>
          <a:stretch>
            <a:fillRect/>
          </a:stretch>
        </p:blipFill>
        <p:spPr>
          <a:xfrm>
            <a:off x="4560888" y="733425"/>
            <a:ext cx="4572000" cy="4752975"/>
          </a:xfrm>
        </p:spPr>
      </p:pic>
    </p:spTree>
    <p:extLst>
      <p:ext uri="{BB962C8B-B14F-4D97-AF65-F5344CB8AC3E}">
        <p14:creationId xmlns:p14="http://schemas.microsoft.com/office/powerpoint/2010/main" val="28043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i="1" dirty="0" smtClean="0"/>
              <a:t>”En fysisk eller juridisk person, offentlig myndighet, institution eller annat organ som </a:t>
            </a:r>
            <a:r>
              <a:rPr lang="sv-SE" b="1" i="1" dirty="0" smtClean="0"/>
              <a:t>behandlar personuppgifter för den personuppgiftsansvariges räkning</a:t>
            </a:r>
            <a:r>
              <a:rPr lang="sv-SE" i="1" dirty="0" smtClean="0"/>
              <a:t>” </a:t>
            </a:r>
          </a:p>
          <a:p>
            <a:r>
              <a:rPr lang="sv-SE" dirty="0" smtClean="0"/>
              <a:t>Finns alltid utanför den personuppgiftsansvariges organisation</a:t>
            </a:r>
          </a:p>
          <a:p>
            <a:r>
              <a:rPr lang="sv-SE" dirty="0" smtClean="0"/>
              <a:t>Exempel på vanliga biträden</a:t>
            </a:r>
          </a:p>
          <a:p>
            <a:pPr lvl="1"/>
            <a:r>
              <a:rPr lang="sv-SE" dirty="0" smtClean="0"/>
              <a:t>IT-leverantörer</a:t>
            </a:r>
          </a:p>
          <a:p>
            <a:pPr lvl="1"/>
            <a:r>
              <a:rPr lang="sv-SE" dirty="0" smtClean="0"/>
              <a:t>Rekryteringsbyråer</a:t>
            </a:r>
          </a:p>
          <a:p>
            <a:pPr lvl="1"/>
            <a:r>
              <a:rPr lang="sv-SE" dirty="0" smtClean="0"/>
              <a:t>Reklambyråer</a:t>
            </a:r>
          </a:p>
          <a:p>
            <a:pPr lvl="1"/>
            <a:r>
              <a:rPr lang="sv-SE" dirty="0" smtClean="0"/>
              <a:t>Molntjänstleverantörer</a:t>
            </a:r>
          </a:p>
          <a:p>
            <a:pPr lvl="1"/>
            <a:r>
              <a:rPr lang="sv-SE" dirty="0" smtClean="0"/>
              <a:t>IT-support</a:t>
            </a:r>
          </a:p>
          <a:p>
            <a:r>
              <a:rPr lang="sv-SE" dirty="0" smtClean="0"/>
              <a:t>Utökade direkta skyldigheter </a:t>
            </a:r>
          </a:p>
          <a:p>
            <a:r>
              <a:rPr lang="sv-SE" dirty="0" smtClean="0"/>
              <a:t>Tillsynsobjekt - kan också åläggas sanktionsavgift 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7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6" b="11016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Personuppgiftsbiträde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84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på gång?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4173" y="1776413"/>
            <a:ext cx="3755655" cy="34940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Första granskningen 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958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Klagomål och tips</a:t>
            </a:r>
            <a:endParaRPr lang="sv-SE" dirty="0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27784" t="13176" r="33848" b="16653"/>
          <a:stretch/>
        </p:blipFill>
        <p:spPr bwMode="auto">
          <a:xfrm>
            <a:off x="452841" y="1777380"/>
            <a:ext cx="2952328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93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sv-SE" dirty="0" smtClean="0"/>
              <a:t>Inledning till GDPR</a:t>
            </a:r>
            <a:endParaRPr lang="sv-SE" dirty="0"/>
          </a:p>
          <a:p>
            <a:pPr lvl="0"/>
            <a:r>
              <a:rPr lang="sv-SE" dirty="0" smtClean="0"/>
              <a:t>Vad är på gång?</a:t>
            </a:r>
            <a:endParaRPr lang="sv-SE" dirty="0"/>
          </a:p>
          <a:p>
            <a:pPr lvl="0"/>
            <a:r>
              <a:rPr lang="sv-SE" dirty="0" smtClean="0"/>
              <a:t>Personuppgiftsbiträdesavtal</a:t>
            </a:r>
            <a:endParaRPr lang="sv-SE" dirty="0"/>
          </a:p>
          <a:p>
            <a:pPr lvl="0"/>
            <a:r>
              <a:rPr lang="sv-SE" dirty="0" smtClean="0"/>
              <a:t>Dataskyddsombud</a:t>
            </a:r>
          </a:p>
          <a:p>
            <a:pPr lvl="0"/>
            <a:r>
              <a:rPr lang="sv-SE" dirty="0" smtClean="0"/>
              <a:t>Personuppgiftsincidenter</a:t>
            </a:r>
          </a:p>
          <a:p>
            <a:pPr lvl="0"/>
            <a:r>
              <a:rPr lang="sv-SE" dirty="0" smtClean="0"/>
              <a:t>Registerutdrag</a:t>
            </a:r>
          </a:p>
          <a:p>
            <a:pPr lvl="0"/>
            <a:r>
              <a:rPr lang="sv-SE" dirty="0" smtClean="0"/>
              <a:t>Upphandling av IT-tjänster och molntjänster</a:t>
            </a:r>
            <a:endParaRPr lang="sv-SE" dirty="0"/>
          </a:p>
          <a:p>
            <a:pPr lvl="0"/>
            <a:endParaRPr lang="sv-SE" dirty="0"/>
          </a:p>
          <a:p>
            <a:pPr lvl="0"/>
            <a:endParaRPr lang="sv-SE" dirty="0"/>
          </a:p>
          <a:p>
            <a:endParaRPr lang="sv-SE" dirty="0" smtClean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8159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Personuppgiftsbiträdesavtal</a:t>
            </a:r>
          </a:p>
          <a:p>
            <a:r>
              <a:rPr lang="sv-SE" dirty="0" smtClean="0"/>
              <a:t>Dataskyddsombud</a:t>
            </a:r>
          </a:p>
          <a:p>
            <a:r>
              <a:rPr lang="sv-SE" dirty="0" smtClean="0"/>
              <a:t>Personuppgiftsincidenter</a:t>
            </a:r>
          </a:p>
          <a:p>
            <a:r>
              <a:rPr lang="sv-SE" dirty="0" err="1" smtClean="0"/>
              <a:t>ePrivacy</a:t>
            </a:r>
            <a:r>
              <a:rPr lang="sv-SE" dirty="0" smtClean="0"/>
              <a:t> förordningen</a:t>
            </a:r>
          </a:p>
          <a:p>
            <a:r>
              <a:rPr lang="sv-SE" dirty="0" err="1" smtClean="0"/>
              <a:t>Privacy</a:t>
            </a:r>
            <a:r>
              <a:rPr lang="sv-SE" dirty="0" smtClean="0"/>
              <a:t> </a:t>
            </a:r>
            <a:r>
              <a:rPr lang="sv-SE" dirty="0" err="1" smtClean="0"/>
              <a:t>Shield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Övrigt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80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Personuppgiftsbiträdesavtal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sv-SE" sz="1400" dirty="0" smtClean="0"/>
              <a:t>Molntjänster</a:t>
            </a:r>
            <a:endParaRPr lang="sv-SE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Outsourcing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Supporttjänster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400" dirty="0"/>
              <a:t>Konsulter </a:t>
            </a:r>
            <a:r>
              <a:rPr lang="sv-SE" sz="1400" dirty="0" smtClean="0"/>
              <a:t>m.fl. </a:t>
            </a:r>
            <a:r>
              <a:rPr lang="sv-SE" sz="1400" dirty="0"/>
              <a:t>(IT-projekt men även allmänt </a:t>
            </a:r>
            <a:r>
              <a:rPr lang="sv-SE" sz="1400" dirty="0" smtClean="0"/>
              <a:t>IT-stöd</a:t>
            </a:r>
            <a:r>
              <a:rPr lang="sv-SE" sz="1400" dirty="0"/>
              <a:t>)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792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Exempel på situationer där biträdesavtal behövs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2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Katalogen </a:t>
            </a:r>
            <a:r>
              <a:rPr lang="sv-SE" dirty="0"/>
              <a:t>för vad ett </a:t>
            </a:r>
            <a:r>
              <a:rPr lang="sv-SE" dirty="0" smtClean="0"/>
              <a:t>biträdesavtal </a:t>
            </a:r>
            <a:r>
              <a:rPr lang="sv-SE" dirty="0"/>
              <a:t>ska innehålla </a:t>
            </a:r>
            <a:r>
              <a:rPr lang="sv-SE" dirty="0" smtClean="0"/>
              <a:t>utökas (se art. 28)</a:t>
            </a:r>
          </a:p>
          <a:p>
            <a:pPr lvl="1"/>
            <a:r>
              <a:rPr lang="sv-SE" i="1" dirty="0" smtClean="0"/>
              <a:t>dokumenterade </a:t>
            </a:r>
            <a:r>
              <a:rPr lang="sv-SE" dirty="0" smtClean="0"/>
              <a:t>instruktioner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sv-SE" dirty="0"/>
              <a:t>Biträdet ska omedelbart informera den ansvariga </a:t>
            </a:r>
            <a:r>
              <a:rPr lang="sv-SE" dirty="0" smtClean="0"/>
              <a:t>om </a:t>
            </a:r>
            <a:r>
              <a:rPr lang="sv-SE" dirty="0"/>
              <a:t>biträdet anser att en instruktion strider mot </a:t>
            </a:r>
            <a:r>
              <a:rPr lang="sv-SE" dirty="0" smtClean="0"/>
              <a:t>GDPR </a:t>
            </a:r>
            <a:r>
              <a:rPr lang="sv-SE" dirty="0"/>
              <a:t>eller </a:t>
            </a:r>
            <a:r>
              <a:rPr lang="sv-SE" dirty="0" smtClean="0"/>
              <a:t>EU:s </a:t>
            </a:r>
            <a:r>
              <a:rPr lang="sv-SE" dirty="0"/>
              <a:t>eller medlemsstats </a:t>
            </a:r>
            <a:r>
              <a:rPr lang="sv-SE" dirty="0" smtClean="0"/>
              <a:t>dataskyddsbestämmelser </a:t>
            </a:r>
            <a:endParaRPr lang="sv-SE" dirty="0"/>
          </a:p>
          <a:p>
            <a:pPr marL="568800" lvl="2" indent="0">
              <a:buNone/>
            </a:pPr>
            <a:endParaRPr lang="sv-SE" dirty="0"/>
          </a:p>
          <a:p>
            <a:r>
              <a:rPr lang="sv-SE" dirty="0" smtClean="0"/>
              <a:t>Förtydliganden avseende avtalen mellan biträdet och underbiträden</a:t>
            </a:r>
            <a:endParaRPr lang="sv-SE" dirty="0"/>
          </a:p>
          <a:p>
            <a:endParaRPr lang="sv-SE" dirty="0" smtClean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Nya krav på biträdesavtalets innehåll enligt GDPR</a:t>
            </a:r>
            <a:endParaRPr lang="sv-SE" dirty="0"/>
          </a:p>
        </p:txBody>
      </p:sp>
      <p:sp>
        <p:nvSpPr>
          <p:cNvPr id="8" name="Likbent triangel 7"/>
          <p:cNvSpPr/>
          <p:nvPr/>
        </p:nvSpPr>
        <p:spPr>
          <a:xfrm>
            <a:off x="5292080" y="2420888"/>
            <a:ext cx="411718" cy="396265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7993466" y="2439202"/>
            <a:ext cx="646986" cy="2742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cxnSp>
        <p:nvCxnSpPr>
          <p:cNvPr id="11" name="Rak pil 10"/>
          <p:cNvCxnSpPr/>
          <p:nvPr/>
        </p:nvCxnSpPr>
        <p:spPr>
          <a:xfrm>
            <a:off x="6008590" y="2490348"/>
            <a:ext cx="1803770" cy="711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Rak pil 11"/>
          <p:cNvCxnSpPr/>
          <p:nvPr/>
        </p:nvCxnSpPr>
        <p:spPr>
          <a:xfrm flipH="1" flipV="1">
            <a:off x="5868143" y="3549759"/>
            <a:ext cx="469033" cy="78637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5848856" y="1830224"/>
            <a:ext cx="210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Personuppgifts-</a:t>
            </a:r>
            <a:b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</a:b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biträdesavtal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7164288" y="2946348"/>
            <a:ext cx="1979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Personuppgiftsbiträde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4607024" y="298235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Personuppgiftsansvarig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7128284" y="4788725"/>
            <a:ext cx="146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4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Individ (”den registrerade”)</a:t>
            </a:r>
          </a:p>
        </p:txBody>
      </p:sp>
      <p:sp>
        <p:nvSpPr>
          <p:cNvPr id="22" name="Likbent triangel 21"/>
          <p:cNvSpPr/>
          <p:nvPr/>
        </p:nvSpPr>
        <p:spPr>
          <a:xfrm>
            <a:off x="5307865" y="2190469"/>
            <a:ext cx="504056" cy="648072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FFFFFF"/>
              </a:solidFill>
            </a:endParaRPr>
          </a:p>
        </p:txBody>
      </p:sp>
      <p:pic>
        <p:nvPicPr>
          <p:cNvPr id="1026" name="Picture 2" descr="C:\Users\10255\AppData\Local\Microsoft\Windows\Temporary Internet Files\Content.IE5\PKB5P227\stick-man-1457402464ob0[1]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34" y="4134480"/>
            <a:ext cx="662855" cy="13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ak pil 11"/>
          <p:cNvCxnSpPr/>
          <p:nvPr/>
        </p:nvCxnSpPr>
        <p:spPr>
          <a:xfrm flipH="1" flipV="1">
            <a:off x="8081592" y="1960255"/>
            <a:ext cx="126812" cy="39318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Rak pil 11"/>
          <p:cNvCxnSpPr/>
          <p:nvPr/>
        </p:nvCxnSpPr>
        <p:spPr>
          <a:xfrm flipV="1">
            <a:off x="8452067" y="1960255"/>
            <a:ext cx="152381" cy="39319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ktangel 8"/>
          <p:cNvSpPr/>
          <p:nvPr/>
        </p:nvSpPr>
        <p:spPr>
          <a:xfrm>
            <a:off x="8486992" y="1597361"/>
            <a:ext cx="310902" cy="262196"/>
          </a:xfrm>
          <a:prstGeom prst="rect">
            <a:avLst/>
          </a:prstGeom>
          <a:pattFill prst="ltVert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28" name="Rektangel 8"/>
          <p:cNvSpPr/>
          <p:nvPr/>
        </p:nvSpPr>
        <p:spPr>
          <a:xfrm>
            <a:off x="7934120" y="1597360"/>
            <a:ext cx="310902" cy="249423"/>
          </a:xfrm>
          <a:prstGeom prst="rect">
            <a:avLst/>
          </a:prstGeom>
          <a:pattFill prst="ltDnDiag">
            <a:fgClr>
              <a:schemeClr val="accent5">
                <a:lumMod val="75000"/>
              </a:schemeClr>
            </a:fgClr>
            <a:bgClr>
              <a:schemeClr val="bg1"/>
            </a:bgClr>
          </a:patt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1EBED2"/>
              </a:solidFill>
            </a:endParaRPr>
          </a:p>
        </p:txBody>
      </p:sp>
      <p:sp>
        <p:nvSpPr>
          <p:cNvPr id="29" name="textruta 12"/>
          <p:cNvSpPr txBox="1"/>
          <p:nvPr/>
        </p:nvSpPr>
        <p:spPr>
          <a:xfrm>
            <a:off x="7263199" y="1191734"/>
            <a:ext cx="210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1100" dirty="0" smtClean="0">
                <a:solidFill>
                  <a:srgbClr val="1EBED2">
                    <a:lumMod val="75000"/>
                  </a:srgbClr>
                </a:solidFill>
                <a:cs typeface="Arial" charset="0"/>
              </a:rPr>
              <a:t>(Ev. Underbiträden)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Mer självständig roll och ansvar för biträdet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Flera bestämmelser direkt tillämpliga på biträdet (utökat ansvar). </a:t>
            </a:r>
          </a:p>
          <a:p>
            <a:r>
              <a:rPr lang="sv-SE" dirty="0" smtClean="0"/>
              <a:t>Exempel:</a:t>
            </a:r>
          </a:p>
          <a:p>
            <a:pPr lvl="1"/>
            <a:r>
              <a:rPr lang="sv-SE" dirty="0" smtClean="0"/>
              <a:t>Skyldighet att samarbeta med tillsynsmyndighet </a:t>
            </a:r>
          </a:p>
          <a:p>
            <a:pPr lvl="1"/>
            <a:r>
              <a:rPr lang="sv-SE" dirty="0" smtClean="0"/>
              <a:t>Kontroll över personer hos biträdet som får tillgång</a:t>
            </a:r>
          </a:p>
          <a:p>
            <a:pPr lvl="1"/>
            <a:r>
              <a:rPr lang="sv-SE" dirty="0" smtClean="0"/>
              <a:t>Meddela personuppgiftsansvarig om personuppgiftsincident </a:t>
            </a:r>
          </a:p>
          <a:p>
            <a:pPr lvl="1"/>
            <a:r>
              <a:rPr lang="sv-SE" dirty="0" smtClean="0"/>
              <a:t>Enbart behandla enligt instruktioner från personuppgiftsansvarig eller tvingande lag </a:t>
            </a:r>
            <a:endParaRPr lang="sv-SE" dirty="0"/>
          </a:p>
          <a:p>
            <a:pPr lvl="1"/>
            <a:r>
              <a:rPr lang="sv-SE" dirty="0" smtClean="0"/>
              <a:t>Föra registerförteckning (ibland) 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Om biträdet fastställer ändamålen med och metoderna för behandlingen ska biträdet anses vara </a:t>
            </a:r>
            <a:r>
              <a:rPr lang="sv-SE" u="sng" dirty="0" smtClean="0"/>
              <a:t>personuppgiftsansvarig</a:t>
            </a:r>
            <a:endParaRPr lang="sv-SE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r="17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68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alibri" pitchFamily="34" charset="0"/>
              </a:rPr>
              <a:t>Säkerhetsåtgärder</a:t>
            </a:r>
            <a:endParaRPr lang="sv-SE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Avtalet ska innehålla krav på att biträdet ska tillse att lämpliga och proportionerliga säkerhetsåtgärder enligt art. 32 vidtas. </a:t>
            </a:r>
          </a:p>
          <a:p>
            <a:r>
              <a:rPr lang="sv-SE" dirty="0"/>
              <a:t>Biträdet ska även i avtalet åta sig att </a:t>
            </a:r>
            <a:r>
              <a:rPr lang="sv-SE" dirty="0" smtClean="0"/>
              <a:t>”</a:t>
            </a:r>
            <a:r>
              <a:rPr lang="sv-SE" i="1" dirty="0" smtClean="0"/>
              <a:t>bistå personuppgiftsansvarig </a:t>
            </a:r>
            <a:r>
              <a:rPr lang="sv-SE" i="1" dirty="0"/>
              <a:t>med att se till att skyldigheterna avseende säkerhet i </a:t>
            </a:r>
            <a:r>
              <a:rPr lang="sv-SE" i="1" dirty="0" smtClean="0"/>
              <a:t>art. </a:t>
            </a:r>
            <a:r>
              <a:rPr lang="sv-SE" i="1" dirty="0"/>
              <a:t>32-36 </a:t>
            </a:r>
            <a:r>
              <a:rPr lang="sv-SE" i="1" dirty="0" smtClean="0"/>
              <a:t>fullgörs</a:t>
            </a:r>
            <a:r>
              <a:rPr lang="sv-SE" dirty="0" smtClean="0"/>
              <a:t>”</a:t>
            </a:r>
            <a:endParaRPr lang="sv-SE" dirty="0"/>
          </a:p>
          <a:p>
            <a:pPr lvl="1"/>
            <a:r>
              <a:rPr lang="sv-SE" dirty="0" smtClean="0"/>
              <a:t>Säkerhetskrav </a:t>
            </a:r>
            <a:r>
              <a:rPr lang="sv-SE" dirty="0"/>
              <a:t>enligt </a:t>
            </a:r>
            <a:r>
              <a:rPr lang="sv-SE" dirty="0" smtClean="0"/>
              <a:t>art. </a:t>
            </a:r>
            <a:r>
              <a:rPr lang="sv-SE" dirty="0"/>
              <a:t>32</a:t>
            </a:r>
          </a:p>
          <a:p>
            <a:pPr lvl="1"/>
            <a:r>
              <a:rPr lang="sv-SE" dirty="0"/>
              <a:t>Anmälan om personuppgiftsincident</a:t>
            </a:r>
          </a:p>
          <a:p>
            <a:pPr lvl="1"/>
            <a:r>
              <a:rPr lang="sv-SE" dirty="0"/>
              <a:t>Information om incidenter till de registrerade</a:t>
            </a:r>
          </a:p>
          <a:p>
            <a:pPr lvl="1"/>
            <a:r>
              <a:rPr lang="sv-SE" dirty="0"/>
              <a:t>Genomförande av konsekvensbedömning</a:t>
            </a:r>
          </a:p>
          <a:p>
            <a:pPr lvl="1"/>
            <a:r>
              <a:rPr lang="sv-SE" dirty="0"/>
              <a:t>Samråd med tillsynsmyndighet</a:t>
            </a:r>
          </a:p>
          <a:p>
            <a:endParaRPr lang="sv-SE" dirty="0" smtClean="0"/>
          </a:p>
          <a:p>
            <a:endParaRPr lang="sv-SE" sz="1200" dirty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18014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alibri" pitchFamily="34" charset="0"/>
              </a:rPr>
              <a:t>Upprätthålla registrerades rättigheter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Biträdet ska vidta lämpliga tekniska och organisatoriska åtgärder för att hjälpa personuppgiftsansvarig att uppfylla de registrerades begäran och rättigheter.</a:t>
            </a:r>
            <a:endParaRPr lang="sv-SE" dirty="0"/>
          </a:p>
          <a:p>
            <a:r>
              <a:rPr lang="sv-SE" u="sng" dirty="0" smtClean="0"/>
              <a:t>Exempel på sådana rättigheter</a:t>
            </a:r>
          </a:p>
          <a:p>
            <a:pPr lvl="1"/>
            <a:r>
              <a:rPr lang="sv-SE" dirty="0" smtClean="0"/>
              <a:t>Information till registrerade </a:t>
            </a:r>
          </a:p>
          <a:p>
            <a:pPr lvl="1"/>
            <a:r>
              <a:rPr lang="sv-SE" dirty="0" smtClean="0"/>
              <a:t>Rätt till tillgång (s.k. registerutdrag)</a:t>
            </a:r>
          </a:p>
          <a:p>
            <a:pPr lvl="1"/>
            <a:r>
              <a:rPr lang="sv-SE" dirty="0" smtClean="0"/>
              <a:t>Rätt till rättelse, radering eller begränsning</a:t>
            </a:r>
          </a:p>
          <a:p>
            <a:pPr lvl="1"/>
            <a:r>
              <a:rPr lang="sv-SE" dirty="0" smtClean="0"/>
              <a:t>Rätt till </a:t>
            </a:r>
            <a:r>
              <a:rPr lang="sv-SE" dirty="0"/>
              <a:t>d</a:t>
            </a:r>
            <a:r>
              <a:rPr lang="sv-SE" dirty="0" smtClean="0"/>
              <a:t>ataportabilitet</a:t>
            </a:r>
          </a:p>
          <a:p>
            <a:pPr lvl="1"/>
            <a:r>
              <a:rPr lang="sv-SE" dirty="0" smtClean="0"/>
              <a:t>Rätt till invändning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>
          <a:xfrm>
            <a:off x="4572000" y="733425"/>
            <a:ext cx="45720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Krav på att, beroende av vad ansvarig väljer, radera eller återlämna alla personuppgifter till personuppgiftsansvarig. </a:t>
            </a:r>
          </a:p>
          <a:p>
            <a:r>
              <a:rPr lang="sv-SE" dirty="0" smtClean="0"/>
              <a:t>Kopior ska raderas om inte lagring krävs enligt unionsrätten eller medlemsstaternas nationella rätt.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r="17968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alibri" pitchFamily="34" charset="0"/>
              </a:rPr>
              <a:t>Åtgärder vid avtalets upphörande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06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alibri" pitchFamily="34" charset="0"/>
              </a:rPr>
              <a:t>Information och dokumentationskrav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Biträdet ska åta sig att tillhandhålla all information som krävs för att visa att biträdet fullgjort sina skyldigheter enligt art. 28 (krav på biträdesavtal).</a:t>
            </a:r>
          </a:p>
          <a:p>
            <a:r>
              <a:rPr lang="sv-SE" dirty="0" smtClean="0"/>
              <a:t>Revision - biträdet ska möjliggöra och bidra till granskningar, innefattande inspektioner, av personuppgiftsbiträdet eller av en annan revisor som bemyndigats av ansvarig. </a:t>
            </a: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Sammanfattning – ändringsbehov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De allra flesta biträdesavtal måste skrivas om.</a:t>
            </a:r>
          </a:p>
          <a:p>
            <a:r>
              <a:rPr lang="sv-SE" dirty="0" smtClean="0"/>
              <a:t>Är det rimligt att behålla samma priser när ansvar och åtgärder för biträdet blir mer omfattande? Tilläggstjänster?</a:t>
            </a:r>
          </a:p>
          <a:p>
            <a:r>
              <a:rPr lang="sv-SE" dirty="0" smtClean="0"/>
              <a:t>Biträdets ansvar för administrativa böter som personuppgiftsansvarig ådrar sig vid biträdets överträdelse av instruktionerna, hur regleras detta?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Inledning till GDPR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Dataskyddsombud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28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483242" y="1776971"/>
            <a:ext cx="3744416" cy="3493529"/>
          </a:xfrm>
        </p:spPr>
        <p:txBody>
          <a:bodyPr>
            <a:normAutofit/>
          </a:bodyPr>
          <a:lstStyle/>
          <a:p>
            <a:r>
              <a:rPr lang="sv-SE" dirty="0" smtClean="0"/>
              <a:t>Speciell </a:t>
            </a:r>
            <a:r>
              <a:rPr lang="sv-SE" dirty="0"/>
              <a:t>anställd eller konsult med ansvar för personuppgiftshantering</a:t>
            </a:r>
          </a:p>
          <a:p>
            <a:r>
              <a:rPr lang="sv-SE" dirty="0" smtClean="0"/>
              <a:t>Kriterier för utnämnande: </a:t>
            </a:r>
          </a:p>
          <a:p>
            <a:pPr lvl="1"/>
            <a:r>
              <a:rPr lang="sv-SE" dirty="0" smtClean="0"/>
              <a:t>Yrkesmässiga </a:t>
            </a:r>
            <a:r>
              <a:rPr lang="sv-SE" dirty="0"/>
              <a:t>kvalifikationer </a:t>
            </a:r>
            <a:endParaRPr lang="sv-SE" dirty="0" smtClean="0"/>
          </a:p>
          <a:p>
            <a:pPr lvl="1"/>
            <a:r>
              <a:rPr lang="sv-SE" dirty="0" smtClean="0"/>
              <a:t>Expertkunnande om lagstiftning och praxis (i synnerhet)</a:t>
            </a:r>
          </a:p>
          <a:p>
            <a:pPr lvl="1"/>
            <a:r>
              <a:rPr lang="sv-SE" dirty="0"/>
              <a:t>F</a:t>
            </a:r>
            <a:r>
              <a:rPr lang="sv-SE" dirty="0" smtClean="0"/>
              <a:t>örmågan att fullgöra sina uppgifter </a:t>
            </a:r>
            <a:endParaRPr lang="sv-SE" dirty="0"/>
          </a:p>
          <a:p>
            <a:r>
              <a:rPr lang="sv-SE" dirty="0" smtClean="0"/>
              <a:t>Får utses av alla organisationer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Krav på dataskyddsombud</a:t>
            </a: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5151"/>
            <a:ext cx="4572000" cy="304952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Obligatoriskt i vissa fall</a:t>
            </a:r>
          </a:p>
          <a:p>
            <a:pPr lvl="1"/>
            <a:r>
              <a:rPr lang="sv-SE" dirty="0"/>
              <a:t>Myndighet eller offentligt organ  </a:t>
            </a:r>
          </a:p>
          <a:p>
            <a:pPr lvl="1"/>
            <a:r>
              <a:rPr lang="sv-SE" dirty="0"/>
              <a:t>Kärnverksamhet </a:t>
            </a:r>
            <a:r>
              <a:rPr lang="sv-SE" dirty="0" smtClean="0"/>
              <a:t>består i behandling som (p.g.a. karaktär, omfattning eller ändamål) kräver </a:t>
            </a:r>
            <a:r>
              <a:rPr lang="sv-SE" dirty="0"/>
              <a:t>regelbunden och systematisk övervakning av </a:t>
            </a:r>
            <a:r>
              <a:rPr lang="sv-SE" dirty="0" smtClean="0"/>
              <a:t>de registrerade </a:t>
            </a:r>
            <a:r>
              <a:rPr lang="sv-SE" dirty="0"/>
              <a:t>i stor skala</a:t>
            </a:r>
          </a:p>
          <a:p>
            <a:pPr lvl="1"/>
            <a:r>
              <a:rPr lang="sv-SE" dirty="0" smtClean="0"/>
              <a:t>Kärnverksamheten </a:t>
            </a:r>
            <a:r>
              <a:rPr lang="sv-SE" dirty="0"/>
              <a:t>består av </a:t>
            </a:r>
            <a:r>
              <a:rPr lang="sv-SE" dirty="0" smtClean="0"/>
              <a:t>behandling  i stor skala av känsliga uppgifter eller uppgifter om fällande domar i brottmål</a:t>
            </a:r>
          </a:p>
          <a:p>
            <a:pPr lvl="1"/>
            <a:r>
              <a:rPr lang="sv-SE" dirty="0" smtClean="0"/>
              <a:t>När det följer av lagstiftning </a:t>
            </a:r>
            <a:endParaRPr lang="sv-SE" dirty="0"/>
          </a:p>
          <a:p>
            <a:r>
              <a:rPr lang="sv-SE" dirty="0"/>
              <a:t>Den som vill </a:t>
            </a:r>
            <a:r>
              <a:rPr lang="sv-SE" b="1" dirty="0"/>
              <a:t>får</a:t>
            </a:r>
            <a:r>
              <a:rPr lang="sv-SE" dirty="0"/>
              <a:t> även i andra fall utse data-skyddsombud och medlemsstaterna kan i nationell rätt kräva detta </a:t>
            </a:r>
            <a:endParaRPr lang="sv-SE" dirty="0" smtClean="0"/>
          </a:p>
          <a:p>
            <a:r>
              <a:rPr lang="sv-SE" dirty="0" smtClean="0"/>
              <a:t>Små </a:t>
            </a:r>
            <a:r>
              <a:rPr lang="sv-SE" dirty="0" smtClean="0"/>
              <a:t>offentliga organ kan ha gemensamt ombud med hänsyn till dess organisationsstruktur och storlek</a:t>
            </a:r>
            <a:endParaRPr lang="sv-SE" dirty="0"/>
          </a:p>
          <a:p>
            <a:r>
              <a:rPr lang="sv-SE" dirty="0" smtClean="0"/>
              <a:t>Dataskyddsombudets </a:t>
            </a:r>
            <a:r>
              <a:rPr lang="sv-SE" dirty="0"/>
              <a:t>kontaktuppgifter ska offentliggöras och meddelas till tillsynsmyndigheten</a:t>
            </a:r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</a:t>
            </a:r>
            <a:r>
              <a:rPr lang="sv-SE" i="1" dirty="0" smtClean="0"/>
              <a:t>måste </a:t>
            </a:r>
            <a:r>
              <a:rPr lang="sv-SE" dirty="0" smtClean="0"/>
              <a:t>ett ombud utses?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7920"/>
          <a:stretch>
            <a:fillRect/>
          </a:stretch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99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Skapa </a:t>
            </a:r>
            <a:r>
              <a:rPr lang="sv-SE" dirty="0"/>
              <a:t>medvetenhet, informera och </a:t>
            </a:r>
            <a:r>
              <a:rPr lang="sv-SE" dirty="0" smtClean="0"/>
              <a:t>ge råd för efterlevnad av reglerna</a:t>
            </a:r>
          </a:p>
          <a:p>
            <a:r>
              <a:rPr lang="sv-SE" dirty="0"/>
              <a:t>Övervaka efterlevnaden av förordningen och andra regler om </a:t>
            </a:r>
            <a:r>
              <a:rPr lang="sv-SE" dirty="0" smtClean="0"/>
              <a:t>personuppgiftsskydd</a:t>
            </a:r>
            <a:endParaRPr lang="sv-SE" dirty="0"/>
          </a:p>
          <a:p>
            <a:r>
              <a:rPr lang="sv-SE" dirty="0" smtClean="0"/>
              <a:t>På begäran ge råd vad gäller konsekvensbedömningen avseende uppgiftsskydd och bevaka genomförandet av den</a:t>
            </a:r>
            <a:endParaRPr lang="sv-SE" dirty="0"/>
          </a:p>
          <a:p>
            <a:r>
              <a:rPr lang="sv-SE" dirty="0" smtClean="0"/>
              <a:t>Samarbeta </a:t>
            </a:r>
            <a:r>
              <a:rPr lang="sv-SE" dirty="0"/>
              <a:t>med och fungera som kontaktpunkt för </a:t>
            </a:r>
            <a:r>
              <a:rPr lang="sv-SE" dirty="0" smtClean="0"/>
              <a:t>tillsynsmyndigheten</a:t>
            </a:r>
          </a:p>
          <a:p>
            <a:r>
              <a:rPr lang="sv-SE" dirty="0" smtClean="0"/>
              <a:t>Ska ta hänsyn till risker förknippade med behandlingen med beaktande av behandlingens </a:t>
            </a:r>
          </a:p>
          <a:p>
            <a:pPr lvl="1"/>
            <a:r>
              <a:rPr lang="sv-SE" dirty="0" smtClean="0"/>
              <a:t>Art</a:t>
            </a:r>
          </a:p>
          <a:p>
            <a:pPr lvl="1"/>
            <a:r>
              <a:rPr lang="sv-SE" dirty="0" smtClean="0"/>
              <a:t>Omfattning</a:t>
            </a:r>
          </a:p>
          <a:p>
            <a:pPr lvl="1"/>
            <a:r>
              <a:rPr lang="sv-SE" dirty="0" smtClean="0"/>
              <a:t>Sammanhang </a:t>
            </a:r>
          </a:p>
          <a:p>
            <a:pPr lvl="1"/>
            <a:r>
              <a:rPr lang="sv-SE" dirty="0" smtClean="0"/>
              <a:t>Syften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Dataskyddsombudets uppgifter 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6" r="17896"/>
          <a:stretch>
            <a:fillRect/>
          </a:stretch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0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Ska erhålla stöd från registeransvarig vid utförandet av sina arbetsuppgifter</a:t>
            </a:r>
          </a:p>
          <a:p>
            <a:r>
              <a:rPr lang="sv-SE" dirty="0" smtClean="0"/>
              <a:t>”På ett korrekt sätt och i god tid” få delta i alla frågor som rör skyddet av personuppgifter</a:t>
            </a:r>
          </a:p>
          <a:p>
            <a:r>
              <a:rPr lang="sv-SE" dirty="0" smtClean="0"/>
              <a:t>Tillräckliga resurser</a:t>
            </a:r>
          </a:p>
          <a:p>
            <a:r>
              <a:rPr lang="sv-SE" dirty="0" smtClean="0"/>
              <a:t>Tillgång till personuppgifter och behandlingsförfaranden</a:t>
            </a:r>
          </a:p>
          <a:p>
            <a:r>
              <a:rPr lang="sv-SE" dirty="0" smtClean="0"/>
              <a:t>Upprätthålla sakkunskap</a:t>
            </a:r>
          </a:p>
          <a:p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Dataskyddsombudets ställning </a:t>
            </a:r>
            <a:endParaRPr lang="sv-SE" dirty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r="23281"/>
          <a:stretch>
            <a:fillRect/>
          </a:stretch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0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Får inte motta instruktioner som gäller utförandet av arbetsuppgifterna  </a:t>
            </a:r>
          </a:p>
          <a:p>
            <a:r>
              <a:rPr lang="sv-SE" dirty="0" smtClean="0"/>
              <a:t>Får </a:t>
            </a:r>
            <a:r>
              <a:rPr lang="sv-SE" dirty="0"/>
              <a:t>inte avsättas eller bli föremål för påföljder för utförandet av sina arbetsuppgifter </a:t>
            </a:r>
            <a:endParaRPr lang="sv-SE" dirty="0" smtClean="0"/>
          </a:p>
          <a:p>
            <a:r>
              <a:rPr lang="sv-SE" dirty="0" smtClean="0"/>
              <a:t>Ska rapportera direkt till högsta ledningen</a:t>
            </a:r>
          </a:p>
          <a:p>
            <a:r>
              <a:rPr lang="sv-SE" dirty="0" smtClean="0"/>
              <a:t>Får ha andra arbetsuppgifter, men den registeransvarige ska </a:t>
            </a:r>
            <a:r>
              <a:rPr lang="sv-SE" i="1" dirty="0" smtClean="0"/>
              <a:t>”se till att sådana arbetsuppgifter inte leder till en intressekonflikt”</a:t>
            </a:r>
            <a:endParaRPr lang="sv-SE" i="1" dirty="0"/>
          </a:p>
          <a:p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Dataskyddsombudets ställning </a:t>
            </a:r>
            <a:endParaRPr lang="sv-SE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r="19942"/>
          <a:stretch>
            <a:fillRect/>
          </a:stretch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36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Personuppgiftsincidenter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53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endParaRPr lang="sv-SE" dirty="0" smtClean="0"/>
          </a:p>
          <a:p>
            <a:pPr lvl="0"/>
            <a:r>
              <a:rPr lang="sv-SE" dirty="0" smtClean="0"/>
              <a:t>Informera </a:t>
            </a:r>
            <a:r>
              <a:rPr lang="sv-SE" dirty="0"/>
              <a:t>om </a:t>
            </a:r>
            <a:r>
              <a:rPr lang="sv-SE" i="1" dirty="0" smtClean="0"/>
              <a:t>”personuppgiftsincident</a:t>
            </a:r>
            <a:r>
              <a:rPr lang="sv-SE" dirty="0" smtClean="0"/>
              <a:t>” </a:t>
            </a:r>
            <a:r>
              <a:rPr lang="sv-SE" dirty="0"/>
              <a:t>utan </a:t>
            </a:r>
            <a:r>
              <a:rPr lang="sv-SE" i="1" dirty="0"/>
              <a:t>oskäligt dröjsmål </a:t>
            </a:r>
            <a:endParaRPr lang="sv-SE" dirty="0"/>
          </a:p>
          <a:p>
            <a:pPr lvl="0"/>
            <a:r>
              <a:rPr lang="sv-SE" dirty="0"/>
              <a:t>Informera tillsynsmyndigheten </a:t>
            </a:r>
          </a:p>
          <a:p>
            <a:pPr lvl="1"/>
            <a:r>
              <a:rPr lang="sv-SE" sz="1400" dirty="0"/>
              <a:t>Som huvudregel: </a:t>
            </a:r>
            <a:r>
              <a:rPr lang="sv-SE" sz="1400" b="1" dirty="0"/>
              <a:t>Inom 72 timmar</a:t>
            </a:r>
            <a:r>
              <a:rPr lang="sv-SE" sz="1400" dirty="0"/>
              <a:t> efter vetskap om intrånget </a:t>
            </a:r>
          </a:p>
          <a:p>
            <a:pPr lvl="0"/>
            <a:r>
              <a:rPr lang="sv-SE" dirty="0" smtClean="0"/>
              <a:t>Informera </a:t>
            </a:r>
            <a:r>
              <a:rPr lang="sv-SE" dirty="0"/>
              <a:t>varje registrerad individ </a:t>
            </a:r>
          </a:p>
          <a:p>
            <a:pPr lvl="1"/>
            <a:r>
              <a:rPr lang="sv-SE" sz="1400" dirty="0" smtClean="0"/>
              <a:t>Om sannolikt leder till hög risk för enskildas rättigheter</a:t>
            </a:r>
          </a:p>
          <a:p>
            <a:pPr lvl="1"/>
            <a:r>
              <a:rPr lang="sv-SE" sz="1400" dirty="0" smtClean="0"/>
              <a:t>Undantag, t.ex. </a:t>
            </a:r>
            <a:r>
              <a:rPr lang="sv-SE" sz="1400" dirty="0"/>
              <a:t>om system finns för att bevisa att de ”förlorade” uppgifterna gjorts oläsbara för utomstående, t.ex. kryptering </a:t>
            </a:r>
            <a:r>
              <a:rPr lang="sv-SE" sz="1400" dirty="0" smtClean="0"/>
              <a:t> </a:t>
            </a:r>
          </a:p>
          <a:p>
            <a:pPr lvl="1"/>
            <a:r>
              <a:rPr lang="sv-SE" dirty="0" smtClean="0"/>
              <a:t>Oproportionerlig ansträngning: Istället informera allmänheten</a:t>
            </a:r>
          </a:p>
          <a:p>
            <a:pPr lvl="0"/>
            <a:r>
              <a:rPr lang="sv-SE" dirty="0" smtClean="0"/>
              <a:t>Företag behöver stärka sina säkerhetsåtgärder </a:t>
            </a:r>
          </a:p>
          <a:p>
            <a:endParaRPr lang="sv-SE" dirty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3928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68312" y="1201738"/>
            <a:ext cx="4931780" cy="467905"/>
          </a:xfrm>
        </p:spPr>
        <p:txBody>
          <a:bodyPr/>
          <a:lstStyle/>
          <a:p>
            <a:r>
              <a:rPr lang="sv-SE" dirty="0"/>
              <a:t>Informationskrav vid </a:t>
            </a:r>
            <a:r>
              <a:rPr lang="sv-SE" dirty="0" smtClean="0"/>
              <a:t>person-</a:t>
            </a:r>
            <a:br>
              <a:rPr lang="sv-SE" dirty="0" smtClean="0"/>
            </a:br>
            <a:r>
              <a:rPr lang="sv-SE" dirty="0" smtClean="0"/>
              <a:t>uppgiftsincident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70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Anmälan till tillsynsmyndigheten ska innehålla:</a:t>
            </a:r>
          </a:p>
          <a:p>
            <a:pPr lvl="1"/>
            <a:r>
              <a:rPr lang="sv-SE" dirty="0" smtClean="0"/>
              <a:t>Beskrivning av personuppgiftsincident,</a:t>
            </a:r>
          </a:p>
          <a:p>
            <a:pPr lvl="1"/>
            <a:r>
              <a:rPr lang="sv-SE" dirty="0" smtClean="0"/>
              <a:t>Ungefärliga antalet registrerade som berörs, och</a:t>
            </a:r>
          </a:p>
          <a:p>
            <a:pPr lvl="1"/>
            <a:r>
              <a:rPr lang="sv-SE" dirty="0" smtClean="0"/>
              <a:t>De sannolika konsekvenserna av personuppgiftsincident.</a:t>
            </a:r>
          </a:p>
          <a:p>
            <a:r>
              <a:rPr lang="sv-SE" dirty="0" smtClean="0"/>
              <a:t>Alla brott, dess effekter och åtgärderna som vidtagits ska dokumenteras.</a:t>
            </a:r>
          </a:p>
          <a:p>
            <a:pPr lvl="1"/>
            <a:endParaRPr lang="sv-SE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8" b="864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Informationskrav vid personuppgiftsincident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15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Datainspektionens blankett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777380"/>
            <a:ext cx="5591175" cy="37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9000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Registerutdrag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90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Registrerade har rätt att begära ut information om t.ex. kategorier av uppgifter som behandlas, mottagare, period, m.m.</a:t>
            </a:r>
          </a:p>
          <a:p>
            <a:r>
              <a:rPr lang="sv-SE" dirty="0" smtClean="0"/>
              <a:t>Ska lämnas utan onödigt dröjsmål och senast inom en månad efter begäran</a:t>
            </a:r>
          </a:p>
          <a:p>
            <a:r>
              <a:rPr lang="sv-SE" dirty="0" smtClean="0"/>
              <a:t>Perioden får vid behov förlängas </a:t>
            </a:r>
            <a:r>
              <a:rPr lang="sv-SE" dirty="0"/>
              <a:t>med ytterligare två månader, med beaktande av hur komplicerad begäran är och antalet inkomna </a:t>
            </a:r>
            <a:r>
              <a:rPr lang="sv-SE" dirty="0" smtClean="0"/>
              <a:t>begäranden</a:t>
            </a:r>
          </a:p>
          <a:p>
            <a:pPr marL="0" indent="0">
              <a:buNone/>
            </a:pPr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r="1794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Information på </a:t>
            </a:r>
            <a:r>
              <a:rPr lang="sv-SE" dirty="0" smtClean="0"/>
              <a:t>begäran - registerutdrag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Upphandling av IT-tjänster och </a:t>
            </a:r>
            <a:r>
              <a:rPr lang="sv-SE" dirty="0" smtClean="0"/>
              <a:t>molntjänster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06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sv-SE" dirty="0" smtClean="0"/>
              <a:t>Så snart personuppgifter ska behandlas: </a:t>
            </a:r>
            <a:r>
              <a:rPr lang="sv-SE" dirty="0"/>
              <a:t>V</a:t>
            </a:r>
            <a:r>
              <a:rPr lang="sv-SE" dirty="0" smtClean="0"/>
              <a:t>iktigt hur upphandlingen görs</a:t>
            </a:r>
          </a:p>
          <a:p>
            <a:pPr marL="625950" lvl="1" indent="-342900">
              <a:buAutoNum type="arabicPeriod"/>
            </a:pPr>
            <a:r>
              <a:rPr lang="sv-SE" dirty="0" smtClean="0"/>
              <a:t>Privacy-krav </a:t>
            </a:r>
            <a:r>
              <a:rPr lang="sv-SE" dirty="0"/>
              <a:t>på systemet eller tjänsten - Privacy by design </a:t>
            </a:r>
            <a:r>
              <a:rPr lang="sv-SE" dirty="0" smtClean="0"/>
              <a:t>och Privacy by default</a:t>
            </a:r>
          </a:p>
          <a:p>
            <a:pPr marL="625950" lvl="1" indent="-342900">
              <a:buAutoNum type="arabicPeriod"/>
            </a:pPr>
            <a:r>
              <a:rPr lang="sv-SE" dirty="0" smtClean="0"/>
              <a:t>Risk- </a:t>
            </a:r>
            <a:r>
              <a:rPr lang="sv-SE" dirty="0"/>
              <a:t>och sårbarhetsanalys (</a:t>
            </a:r>
            <a:r>
              <a:rPr lang="sv-SE" dirty="0" smtClean="0"/>
              <a:t>teknik) - Datainspektionen</a:t>
            </a:r>
          </a:p>
          <a:p>
            <a:pPr marL="625950" lvl="1" indent="-342900">
              <a:buAutoNum type="arabicPeriod"/>
            </a:pPr>
            <a:r>
              <a:rPr lang="sv-SE" dirty="0" smtClean="0"/>
              <a:t>Eventuellt krav på konsekvensbedömning</a:t>
            </a:r>
          </a:p>
          <a:p>
            <a:pPr marL="625950" lvl="1" indent="-342900">
              <a:buAutoNum type="arabicPeriod"/>
            </a:pPr>
            <a:r>
              <a:rPr lang="sv-SE" dirty="0" smtClean="0"/>
              <a:t>Krav på personuppgiftsbiträdesavtal (och avtalet i övrigt)</a:t>
            </a:r>
          </a:p>
          <a:p>
            <a:pPr marL="625950" lvl="1" indent="-342900">
              <a:buAutoNum type="arabicPeriod"/>
            </a:pPr>
            <a:r>
              <a:rPr lang="sv-SE" dirty="0" smtClean="0"/>
              <a:t>Laglig grund om överföring till tredje land (t.ex. modellklausulerna) alt. löfte i avtal att ej överföra till tredje </a:t>
            </a:r>
            <a:r>
              <a:rPr lang="sv-SE" dirty="0" smtClean="0"/>
              <a:t>land</a:t>
            </a:r>
          </a:p>
          <a:p>
            <a:pPr marL="625950" lvl="1" indent="-342900">
              <a:buFont typeface="Calibri" panose="020F0502020204030204" pitchFamily="34" charset="0"/>
              <a:buAutoNum type="arabicPeriod"/>
            </a:pPr>
            <a:r>
              <a:rPr lang="sv-SE" dirty="0"/>
              <a:t>Överföring av känsliga personuppgifter </a:t>
            </a:r>
          </a:p>
          <a:p>
            <a:r>
              <a:rPr lang="sv-SE" dirty="0" smtClean="0"/>
              <a:t>Vid </a:t>
            </a:r>
            <a:r>
              <a:rPr lang="sv-SE" dirty="0" smtClean="0"/>
              <a:t>molntjänster och outsourcing: Extra krav för att bl.a. säkerställa att lagarna inte kringgås</a:t>
            </a:r>
          </a:p>
          <a:p>
            <a:pPr lvl="1"/>
            <a:r>
              <a:rPr lang="sv-SE" dirty="0" smtClean="0"/>
              <a:t>Svårigheter kring kontroll av </a:t>
            </a:r>
            <a:r>
              <a:rPr lang="sv-SE" dirty="0" smtClean="0"/>
              <a:t>underbiträden</a:t>
            </a:r>
            <a:endParaRPr lang="sv-SE" dirty="0" smtClean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r="17924"/>
          <a:stretch>
            <a:fillRect/>
          </a:stretch>
        </p:blipFill>
        <p:spPr/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Upphandling av IT-tjänster och molntjänster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8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”Inbyggd integritet”</a:t>
            </a:r>
          </a:p>
          <a:p>
            <a:r>
              <a:rPr lang="sv-SE" dirty="0" smtClean="0"/>
              <a:t>Säkerhets- </a:t>
            </a:r>
            <a:r>
              <a:rPr lang="sv-SE" dirty="0"/>
              <a:t>och integritetsaspekter ska tas hänsyn till redan vid planering och utveckling av </a:t>
            </a:r>
            <a:r>
              <a:rPr lang="sv-SE" dirty="0" smtClean="0"/>
              <a:t>IT-system</a:t>
            </a:r>
          </a:p>
          <a:p>
            <a:r>
              <a:rPr lang="sv-SE" dirty="0" smtClean="0"/>
              <a:t>De grundläggande principerna, t.ex</a:t>
            </a:r>
            <a:r>
              <a:rPr lang="sv-SE" dirty="0"/>
              <a:t>. undvika fritextfält, behörighet, standardinställningar för </a:t>
            </a:r>
            <a:r>
              <a:rPr lang="sv-SE" dirty="0" smtClean="0"/>
              <a:t>lagring, </a:t>
            </a:r>
            <a:r>
              <a:rPr lang="sv-SE" dirty="0"/>
              <a:t>m.m</a:t>
            </a:r>
            <a:r>
              <a:rPr lang="sv-SE" dirty="0" smtClean="0"/>
              <a:t>.</a:t>
            </a:r>
            <a:endParaRPr lang="sv-SE" dirty="0"/>
          </a:p>
          <a:p>
            <a:r>
              <a:rPr lang="sv-SE" dirty="0"/>
              <a:t>Den som är personuppgiftsansvarig ska ställa </a:t>
            </a:r>
            <a:r>
              <a:rPr lang="sv-SE" dirty="0" smtClean="0"/>
              <a:t>kraven</a:t>
            </a:r>
          </a:p>
          <a:p>
            <a:r>
              <a:rPr lang="sv-SE" dirty="0"/>
              <a:t>Anpassa systemen efter vilka dataskyddskrav som gäller för just ert företag och varje </a:t>
            </a:r>
            <a:r>
              <a:rPr lang="sv-SE" dirty="0" smtClean="0"/>
              <a:t>situation</a:t>
            </a:r>
          </a:p>
          <a:p>
            <a:r>
              <a:rPr lang="sv-SE" dirty="0"/>
              <a:t>Kommissionen får fastställa förordningar om </a:t>
            </a:r>
            <a:r>
              <a:rPr lang="sv-SE" i="1" dirty="0"/>
              <a:t>tolkningen</a:t>
            </a:r>
            <a:r>
              <a:rPr lang="sv-SE" dirty="0"/>
              <a:t> samt </a:t>
            </a:r>
            <a:r>
              <a:rPr lang="sv-SE" i="1" dirty="0"/>
              <a:t>tekniska </a:t>
            </a:r>
            <a:r>
              <a:rPr lang="sv-SE" i="1" dirty="0" smtClean="0"/>
              <a:t>standarder</a:t>
            </a:r>
            <a:endParaRPr lang="sv-SE" dirty="0"/>
          </a:p>
          <a:p>
            <a:r>
              <a:rPr lang="sv-SE" i="1" dirty="0" smtClean="0"/>
              <a:t>Åtgärder: Inför rutiner för att ställa krav vid IT-upphandlingar samt utbilda eventuella IT-arkitekter</a:t>
            </a:r>
          </a:p>
          <a:p>
            <a:endParaRPr lang="sv-SE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r="18497"/>
          <a:stretch>
            <a:fillRect/>
          </a:stretch>
        </p:blipFill>
        <p:spPr/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Privacy </a:t>
            </a:r>
            <a:r>
              <a:rPr lang="sv-SE" dirty="0"/>
              <a:t>by </a:t>
            </a:r>
            <a:r>
              <a:rPr lang="sv-SE" dirty="0" smtClean="0"/>
              <a:t>design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Behörighet</a:t>
            </a:r>
            <a:endParaRPr lang="sv-SE" dirty="0"/>
          </a:p>
          <a:p>
            <a:r>
              <a:rPr lang="sv-SE" dirty="0" smtClean="0"/>
              <a:t>Uppgiftsminimering</a:t>
            </a:r>
          </a:p>
          <a:p>
            <a:r>
              <a:rPr lang="sv-SE" dirty="0" smtClean="0"/>
              <a:t>Anonymisera om möjligt, undvik peka ut individer</a:t>
            </a:r>
          </a:p>
          <a:p>
            <a:r>
              <a:rPr lang="sv-SE" dirty="0" smtClean="0"/>
              <a:t>Begränsa </a:t>
            </a:r>
            <a:r>
              <a:rPr lang="sv-SE" dirty="0"/>
              <a:t>åtkomsten till uppgifterna</a:t>
            </a:r>
          </a:p>
          <a:p>
            <a:r>
              <a:rPr lang="sv-SE" dirty="0"/>
              <a:t>H</a:t>
            </a:r>
            <a:r>
              <a:rPr lang="sv-SE" dirty="0" smtClean="0"/>
              <a:t>ög säkerhet</a:t>
            </a:r>
          </a:p>
          <a:p>
            <a:pPr lvl="1"/>
            <a:r>
              <a:rPr lang="sv-SE" dirty="0" smtClean="0"/>
              <a:t>Möjligheter till kryptering, säkerhetskopiering </a:t>
            </a:r>
            <a:r>
              <a:rPr lang="sv-SE" dirty="0"/>
              <a:t>och loggar, säker </a:t>
            </a:r>
            <a:r>
              <a:rPr lang="sv-SE" dirty="0" smtClean="0"/>
              <a:t>utplåning</a:t>
            </a:r>
            <a:endParaRPr lang="sv-SE" dirty="0"/>
          </a:p>
          <a:p>
            <a:r>
              <a:rPr lang="sv-SE" dirty="0" smtClean="0"/>
              <a:t>Funktioner </a:t>
            </a:r>
            <a:r>
              <a:rPr lang="sv-SE" dirty="0"/>
              <a:t>för </a:t>
            </a:r>
            <a:r>
              <a:rPr lang="sv-SE" dirty="0" smtClean="0"/>
              <a:t>autentisering</a:t>
            </a:r>
          </a:p>
          <a:p>
            <a:r>
              <a:rPr lang="sv-SE" dirty="0" smtClean="0"/>
              <a:t>Enkel möjlighet till gallring, automatisk och enkel radering av uppgifter som inte behövs</a:t>
            </a:r>
            <a:endParaRPr lang="sv-SE" dirty="0"/>
          </a:p>
          <a:p>
            <a:r>
              <a:rPr lang="sv-SE" dirty="0" smtClean="0"/>
              <a:t>Möjliggöra utelämnande av information till registrerade </a:t>
            </a:r>
          </a:p>
          <a:p>
            <a:r>
              <a:rPr lang="sv-SE" dirty="0" smtClean="0"/>
              <a:t>Minimera användande av fritextfält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5" r="31245"/>
          <a:stretch/>
        </p:blipFill>
        <p:spPr/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Privacy by design – exempel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8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Dataskydd som standard</a:t>
            </a:r>
          </a:p>
          <a:p>
            <a:r>
              <a:rPr lang="sv-SE" dirty="0"/>
              <a:t>I standardfallet bara hantera uppgifter som är nödvändiga med hänsyn till </a:t>
            </a:r>
            <a:r>
              <a:rPr lang="sv-SE" dirty="0" smtClean="0"/>
              <a:t>ändamålet</a:t>
            </a:r>
          </a:p>
          <a:p>
            <a:r>
              <a:rPr lang="sv-SE" dirty="0" smtClean="0"/>
              <a:t>Exempel:</a:t>
            </a:r>
          </a:p>
          <a:p>
            <a:pPr lvl="1"/>
            <a:r>
              <a:rPr lang="sv-SE" dirty="0"/>
              <a:t>IT-systemens arbetsflöde ska automatiskt styra användaren mot ett integritetssäkert arbetssätt</a:t>
            </a:r>
          </a:p>
          <a:p>
            <a:pPr lvl="1"/>
            <a:r>
              <a:rPr lang="sv-SE" dirty="0"/>
              <a:t>Grundinställningarna ska vara satta så att inte mer information än nödvändigt samlas in eller </a:t>
            </a:r>
            <a:r>
              <a:rPr lang="sv-SE" dirty="0" smtClean="0"/>
              <a:t>visas</a:t>
            </a:r>
            <a:endParaRPr lang="sv-SE" dirty="0"/>
          </a:p>
          <a:p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Privacy by default</a:t>
            </a:r>
            <a:endParaRPr lang="sv-SE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179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43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Huvudregeln är ett </a:t>
            </a:r>
            <a:r>
              <a:rPr lang="sv-SE" b="1" dirty="0"/>
              <a:t>förbud mot överföring av personuppgifter utanför EU</a:t>
            </a:r>
          </a:p>
          <a:p>
            <a:r>
              <a:rPr lang="sv-SE" dirty="0" smtClean="0"/>
              <a:t>Lagstiftningen </a:t>
            </a:r>
            <a:r>
              <a:rPr lang="sv-SE" dirty="0"/>
              <a:t>ska inte kunna kringgås genom att flytta ut </a:t>
            </a:r>
            <a:r>
              <a:rPr lang="sv-SE" dirty="0" smtClean="0"/>
              <a:t>data  </a:t>
            </a:r>
          </a:p>
          <a:p>
            <a:r>
              <a:rPr lang="sv-SE" dirty="0" smtClean="0"/>
              <a:t>Behöver </a:t>
            </a:r>
            <a:r>
              <a:rPr lang="sv-SE" dirty="0"/>
              <a:t>ha koll på var data behandlas </a:t>
            </a:r>
          </a:p>
          <a:p>
            <a:r>
              <a:rPr lang="sv-SE" dirty="0"/>
              <a:t>Innebär viss tjänst eller support överföring till länder som inte är tillåtna?</a:t>
            </a:r>
          </a:p>
          <a:p>
            <a:pPr lvl="1"/>
            <a:r>
              <a:rPr lang="sv-SE" dirty="0"/>
              <a:t>Räcker att någon ges tillgång till data t.ex. för </a:t>
            </a:r>
            <a:r>
              <a:rPr lang="sv-SE" dirty="0" smtClean="0"/>
              <a:t>support</a:t>
            </a:r>
            <a:endParaRPr lang="sv-SE" dirty="0"/>
          </a:p>
        </p:txBody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8693"/>
          <a:stretch>
            <a:fillRect/>
          </a:stretch>
        </p:blipFill>
        <p:spPr/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Överföring av personuppgifter </a:t>
            </a:r>
            <a:br>
              <a:rPr lang="sv-SE" dirty="0" smtClean="0"/>
            </a:b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47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Kommissionen </a:t>
            </a:r>
            <a:r>
              <a:rPr lang="sv-SE" dirty="0"/>
              <a:t>kan besluta att ett land eller en internationell organisation </a:t>
            </a:r>
            <a:r>
              <a:rPr lang="sv-SE" i="1" dirty="0"/>
              <a:t>”säkerställer en adekvat skyddsnivå”</a:t>
            </a:r>
            <a:r>
              <a:rPr lang="sv-SE" dirty="0"/>
              <a:t> = överföring kräver </a:t>
            </a:r>
            <a:r>
              <a:rPr lang="sv-SE" dirty="0" smtClean="0"/>
              <a:t>då inget </a:t>
            </a:r>
            <a:r>
              <a:rPr lang="sv-SE" dirty="0"/>
              <a:t>särskilt </a:t>
            </a:r>
            <a:r>
              <a:rPr lang="sv-SE" dirty="0" smtClean="0"/>
              <a:t>tillstånd</a:t>
            </a:r>
          </a:p>
          <a:p>
            <a:r>
              <a:rPr lang="sv-SE" dirty="0" smtClean="0"/>
              <a:t>I </a:t>
            </a:r>
            <a:r>
              <a:rPr lang="sv-SE" dirty="0"/>
              <a:t>avsaknad av sådant beslut får överföring ske endast med stöd av </a:t>
            </a:r>
            <a:r>
              <a:rPr lang="sv-SE" i="1" dirty="0"/>
              <a:t>”lämpliga skyddsåtgärder</a:t>
            </a:r>
            <a:r>
              <a:rPr lang="sv-SE" i="1" dirty="0" smtClean="0"/>
              <a:t>”</a:t>
            </a:r>
            <a:r>
              <a:rPr lang="sv-SE" dirty="0" smtClean="0"/>
              <a:t>:</a:t>
            </a:r>
          </a:p>
          <a:p>
            <a:pPr lvl="1"/>
            <a:r>
              <a:rPr lang="sv-SE" dirty="0" smtClean="0"/>
              <a:t>Ett rättsligt bindande och verkställbart instrument </a:t>
            </a:r>
          </a:p>
          <a:p>
            <a:pPr lvl="1"/>
            <a:r>
              <a:rPr lang="sv-SE" dirty="0" smtClean="0"/>
              <a:t>Bindande företagsbestämmelser </a:t>
            </a:r>
            <a:r>
              <a:rPr lang="sv-SE" i="1" dirty="0" smtClean="0"/>
              <a:t>(”</a:t>
            </a:r>
            <a:r>
              <a:rPr lang="sv-SE" i="1" dirty="0" err="1" smtClean="0"/>
              <a:t>Binding</a:t>
            </a:r>
            <a:r>
              <a:rPr lang="sv-SE" i="1" dirty="0" smtClean="0"/>
              <a:t> Corporate </a:t>
            </a:r>
            <a:r>
              <a:rPr lang="sv-SE" i="1" dirty="0" err="1" smtClean="0"/>
              <a:t>Rules</a:t>
            </a:r>
            <a:r>
              <a:rPr lang="sv-SE" i="1" dirty="0" smtClean="0"/>
              <a:t>”</a:t>
            </a:r>
            <a:r>
              <a:rPr lang="sv-SE" dirty="0" smtClean="0"/>
              <a:t>)</a:t>
            </a:r>
          </a:p>
          <a:p>
            <a:pPr lvl="1"/>
            <a:r>
              <a:rPr lang="sv-SE" dirty="0" smtClean="0"/>
              <a:t>Standardiserade dataskyddsbestämmelser som antas/godkänns av tillsynsmyndighet och kommissionen</a:t>
            </a:r>
          </a:p>
          <a:p>
            <a:pPr lvl="1"/>
            <a:r>
              <a:rPr lang="sv-SE" dirty="0" smtClean="0"/>
              <a:t>Godkänd uppförandekod/certifieringsmekanism</a:t>
            </a:r>
          </a:p>
          <a:p>
            <a:pPr lvl="1"/>
            <a:r>
              <a:rPr lang="sv-SE" dirty="0" smtClean="0"/>
              <a:t>Avtalsklausuler (</a:t>
            </a:r>
            <a:r>
              <a:rPr lang="sv-SE" i="1" dirty="0" smtClean="0"/>
              <a:t>”Standard </a:t>
            </a:r>
            <a:r>
              <a:rPr lang="sv-SE" i="1" dirty="0" err="1" smtClean="0"/>
              <a:t>Contractual</a:t>
            </a:r>
            <a:r>
              <a:rPr lang="sv-SE" i="1" dirty="0" smtClean="0"/>
              <a:t> </a:t>
            </a:r>
            <a:r>
              <a:rPr lang="sv-SE" i="1" dirty="0" err="1" smtClean="0"/>
              <a:t>Clauses</a:t>
            </a:r>
            <a:r>
              <a:rPr lang="sv-SE" i="1" dirty="0" smtClean="0"/>
              <a:t>”, även kallade (”Modellklausulerna”)</a:t>
            </a:r>
            <a:r>
              <a:rPr lang="sv-SE" dirty="0" smtClean="0"/>
              <a:t>)</a:t>
            </a:r>
          </a:p>
          <a:p>
            <a:pPr lvl="1"/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r="17818"/>
          <a:stretch>
            <a:fillRect/>
          </a:stretch>
        </p:blipFill>
        <p:spPr/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Tillåten överföring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7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 smtClean="0"/>
              <a:t>Binding</a:t>
            </a:r>
            <a:r>
              <a:rPr lang="sv-SE" dirty="0" smtClean="0"/>
              <a:t> Corporate </a:t>
            </a:r>
            <a:r>
              <a:rPr lang="sv-SE" dirty="0" err="1" smtClean="0"/>
              <a:t>Rules</a:t>
            </a:r>
            <a:r>
              <a:rPr lang="sv-SE" dirty="0" smtClean="0"/>
              <a:t> (BCR) </a:t>
            </a:r>
          </a:p>
          <a:p>
            <a:r>
              <a:rPr lang="sv-SE" dirty="0" smtClean="0"/>
              <a:t>Tidigare </a:t>
            </a:r>
            <a:r>
              <a:rPr lang="sv-SE" dirty="0" smtClean="0"/>
              <a:t>tillåten </a:t>
            </a:r>
            <a:r>
              <a:rPr lang="sv-SE" dirty="0" smtClean="0"/>
              <a:t>överföring</a:t>
            </a:r>
          </a:p>
          <a:p>
            <a:pPr lvl="1"/>
            <a:r>
              <a:rPr lang="sv-SE" dirty="0" err="1"/>
              <a:t>Safe</a:t>
            </a:r>
            <a:r>
              <a:rPr lang="sv-SE" dirty="0"/>
              <a:t> Harbor-anslutna företag i USA. Överföringar av personuppgifter till USA med stöd av </a:t>
            </a:r>
            <a:r>
              <a:rPr lang="sv-SE" dirty="0" err="1"/>
              <a:t>Safe</a:t>
            </a:r>
            <a:r>
              <a:rPr lang="sv-SE" dirty="0"/>
              <a:t> Harbor är olagliga efter EU-domstolens dom i oktober 2015</a:t>
            </a:r>
            <a:endParaRPr lang="sv-SE" dirty="0" smtClean="0"/>
          </a:p>
          <a:p>
            <a:r>
              <a:rPr lang="sv-SE" dirty="0" err="1" smtClean="0"/>
              <a:t>Privacy</a:t>
            </a:r>
            <a:r>
              <a:rPr lang="sv-SE" dirty="0" smtClean="0"/>
              <a:t> </a:t>
            </a:r>
            <a:r>
              <a:rPr lang="sv-SE" dirty="0" err="1" smtClean="0"/>
              <a:t>Shield</a:t>
            </a:r>
            <a:endParaRPr lang="sv-SE" dirty="0" smtClean="0"/>
          </a:p>
          <a:p>
            <a:pPr marL="455850" lvl="2" indent="-171450">
              <a:spcBef>
                <a:spcPts val="400"/>
              </a:spcBef>
              <a:spcAft>
                <a:spcPts val="400"/>
              </a:spcAft>
              <a:tabLst>
                <a:tab pos="284400" algn="l"/>
              </a:tabLst>
            </a:pPr>
            <a:endParaRPr lang="sv-SE" dirty="0"/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r="1904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Tillåten överföring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Platshållare för innehåll 1"/>
          <p:cNvSpPr txBox="1">
            <a:spLocks/>
          </p:cNvSpPr>
          <p:nvPr/>
        </p:nvSpPr>
        <p:spPr bwMode="auto">
          <a:xfrm>
            <a:off x="468315" y="3973624"/>
            <a:ext cx="3744416" cy="59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2844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4400" algn="l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–"/>
              <a:def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4400" algn="l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7600" indent="-284400" algn="l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2000" indent="-284400" algn="l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14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Ny </a:t>
            </a:r>
            <a:r>
              <a:rPr lang="sv-SE" dirty="0" smtClean="0"/>
              <a:t>EU-förordning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33363" indent="-233363"/>
            <a:r>
              <a:rPr lang="sv-SE" altLang="sv-SE" i="1" dirty="0"/>
              <a:t>”Förordning om skydd för </a:t>
            </a:r>
            <a:r>
              <a:rPr lang="sv-SE" altLang="sv-SE" i="1" dirty="0" smtClean="0"/>
              <a:t>fysiska personer </a:t>
            </a:r>
            <a:r>
              <a:rPr lang="sv-SE" altLang="sv-SE" i="1" dirty="0"/>
              <a:t>med avseende på behandling av </a:t>
            </a:r>
            <a:r>
              <a:rPr lang="sv-SE" altLang="sv-SE" i="1" dirty="0" smtClean="0"/>
              <a:t>personuppgifter </a:t>
            </a:r>
            <a:r>
              <a:rPr lang="sv-SE" altLang="sv-SE" i="1" dirty="0"/>
              <a:t>och det fria flödet av </a:t>
            </a:r>
            <a:r>
              <a:rPr lang="sv-SE" altLang="sv-SE" i="1" dirty="0" smtClean="0"/>
              <a:t>sådana </a:t>
            </a:r>
            <a:r>
              <a:rPr lang="sv-SE" altLang="sv-SE" i="1" dirty="0"/>
              <a:t>uppgifter</a:t>
            </a:r>
            <a:r>
              <a:rPr lang="sv-SE" altLang="sv-SE" i="1" dirty="0" smtClean="0"/>
              <a:t>” </a:t>
            </a:r>
            <a:endParaRPr lang="sv-SE" i="1" dirty="0" smtClean="0">
              <a:cs typeface="Arial" pitchFamily="34" charset="0"/>
            </a:endParaRPr>
          </a:p>
          <a:p>
            <a:pPr marL="233363" indent="-233363"/>
            <a:r>
              <a:rPr lang="sv-SE" dirty="0" smtClean="0">
                <a:cs typeface="Arial" pitchFamily="34" charset="0"/>
              </a:rPr>
              <a:t>Direkt gällande förordning som ersatt </a:t>
            </a:r>
            <a:r>
              <a:rPr lang="sv-SE" dirty="0">
                <a:cs typeface="Arial" pitchFamily="34" charset="0"/>
              </a:rPr>
              <a:t>PuL </a:t>
            </a:r>
            <a:r>
              <a:rPr lang="sv-SE" dirty="0" smtClean="0">
                <a:cs typeface="Arial" pitchFamily="34" charset="0"/>
              </a:rPr>
              <a:t>och motsvarande lagar i hela EU (EES) </a:t>
            </a:r>
            <a:endParaRPr lang="sv-SE" dirty="0">
              <a:cs typeface="Arial" pitchFamily="34" charset="0"/>
            </a:endParaRPr>
          </a:p>
          <a:p>
            <a:pPr marL="233363" indent="-233363"/>
            <a:r>
              <a:rPr lang="sv-SE" dirty="0" smtClean="0">
                <a:cs typeface="Arial" pitchFamily="34" charset="0"/>
              </a:rPr>
              <a:t>Syfte</a:t>
            </a:r>
            <a:endParaRPr lang="sv-SE" dirty="0">
              <a:cs typeface="Arial" pitchFamily="34" charset="0"/>
            </a:endParaRPr>
          </a:p>
          <a:p>
            <a:pPr marL="432000" lvl="1" indent="-247650"/>
            <a:r>
              <a:rPr lang="sv-SE" dirty="0" smtClean="0">
                <a:cs typeface="Arial" pitchFamily="34" charset="0"/>
              </a:rPr>
              <a:t>Stärka integritetsskyddet</a:t>
            </a:r>
          </a:p>
          <a:p>
            <a:pPr marL="432000" lvl="1" indent="-247650"/>
            <a:r>
              <a:rPr lang="sv-SE" dirty="0" smtClean="0">
                <a:cs typeface="Arial" pitchFamily="34" charset="0"/>
              </a:rPr>
              <a:t>Möta teknikens förändringar</a:t>
            </a:r>
            <a:endParaRPr lang="sv-SE" dirty="0">
              <a:cs typeface="Arial" pitchFamily="34" charset="0"/>
            </a:endParaRPr>
          </a:p>
          <a:p>
            <a:pPr marL="432000" lvl="1" indent="-247650"/>
            <a:r>
              <a:rPr lang="sv-SE" dirty="0" smtClean="0">
                <a:cs typeface="Arial" pitchFamily="34" charset="0"/>
              </a:rPr>
              <a:t>Underlätta </a:t>
            </a:r>
            <a:r>
              <a:rPr lang="sv-SE" dirty="0">
                <a:cs typeface="Arial" pitchFamily="34" charset="0"/>
              </a:rPr>
              <a:t>handel inom </a:t>
            </a:r>
            <a:r>
              <a:rPr lang="sv-SE" dirty="0" smtClean="0">
                <a:cs typeface="Arial" pitchFamily="34" charset="0"/>
              </a:rPr>
              <a:t>EU</a:t>
            </a:r>
          </a:p>
          <a:p>
            <a:pPr marL="233363" indent="-233363"/>
            <a:r>
              <a:rPr lang="sv-SE" dirty="0"/>
              <a:t>De </a:t>
            </a:r>
            <a:r>
              <a:rPr lang="sv-SE" dirty="0">
                <a:cs typeface="Arial" pitchFamily="34" charset="0"/>
              </a:rPr>
              <a:t>nya reglerna </a:t>
            </a:r>
            <a:r>
              <a:rPr lang="sv-SE" dirty="0" smtClean="0">
                <a:cs typeface="Arial" pitchFamily="34" charset="0"/>
              </a:rPr>
              <a:t>trädde ikraft den </a:t>
            </a:r>
            <a:br>
              <a:rPr lang="sv-SE" dirty="0" smtClean="0">
                <a:cs typeface="Arial" pitchFamily="34" charset="0"/>
              </a:rPr>
            </a:br>
            <a:r>
              <a:rPr lang="sv-SE" b="1" dirty="0" smtClean="0">
                <a:cs typeface="Arial" pitchFamily="34" charset="0"/>
              </a:rPr>
              <a:t>25 </a:t>
            </a:r>
            <a:r>
              <a:rPr lang="sv-SE" b="1" dirty="0">
                <a:cs typeface="Arial" pitchFamily="34" charset="0"/>
              </a:rPr>
              <a:t>maj </a:t>
            </a:r>
            <a:r>
              <a:rPr lang="sv-SE" b="1" dirty="0" smtClean="0">
                <a:cs typeface="Arial" pitchFamily="34" charset="0"/>
              </a:rPr>
              <a:t>2018</a:t>
            </a:r>
            <a:endParaRPr lang="sv-SE" dirty="0"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8166"/>
          <a:stretch>
            <a:fillRect/>
          </a:stretch>
        </p:blipFill>
        <p:spPr/>
      </p:pic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52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Röja sekretessbelagda uppgifter med stöd av 10 kap. 2 § offentlighets- och sekretesslagen (2009:400) (”</a:t>
            </a:r>
            <a:r>
              <a:rPr lang="sv-SE" b="1" dirty="0" smtClean="0"/>
              <a:t>OSL</a:t>
            </a:r>
            <a:r>
              <a:rPr lang="sv-SE" dirty="0" smtClean="0"/>
              <a:t>”)?</a:t>
            </a:r>
          </a:p>
          <a:p>
            <a:r>
              <a:rPr lang="sv-SE" dirty="0" smtClean="0"/>
              <a:t>E-delegationens förstudie </a:t>
            </a:r>
            <a:r>
              <a:rPr lang="sv-SE" dirty="0"/>
              <a:t>(Sekretess vid outsourcing – en förstudie, </a:t>
            </a:r>
            <a:r>
              <a:rPr lang="sv-SE" dirty="0" smtClean="0"/>
              <a:t>Fi2009:01/2015/4</a:t>
            </a:r>
            <a:r>
              <a:rPr lang="sv-SE" dirty="0"/>
              <a:t>, </a:t>
            </a:r>
            <a:r>
              <a:rPr lang="sv-SE" dirty="0" smtClean="0"/>
              <a:t>2015-03-19)</a:t>
            </a:r>
          </a:p>
          <a:p>
            <a:pPr lvl="1"/>
            <a:r>
              <a:rPr lang="sv-SE" dirty="0" smtClean="0"/>
              <a:t>Överväg alternativ som innebär att </a:t>
            </a:r>
            <a:r>
              <a:rPr lang="sv-SE" dirty="0"/>
              <a:t>r</a:t>
            </a:r>
            <a:r>
              <a:rPr lang="sv-SE" dirty="0" smtClean="0"/>
              <a:t>öjande av sekretessbelagda uppgifter kan undvikas</a:t>
            </a:r>
          </a:p>
          <a:p>
            <a:pPr lvl="1"/>
            <a:r>
              <a:rPr lang="sv-SE" dirty="0" smtClean="0"/>
              <a:t>Godtagbart om enda realistiska lösningen</a:t>
            </a:r>
          </a:p>
          <a:p>
            <a:r>
              <a:rPr lang="sv-SE" dirty="0" smtClean="0"/>
              <a:t>E-delegationens vägledning ”Outsourcing </a:t>
            </a:r>
            <a:r>
              <a:rPr lang="sv-SE" dirty="0"/>
              <a:t>– en vägledning om sekretess och persondata skydd” (januari 2016</a:t>
            </a:r>
            <a:r>
              <a:rPr lang="sv-SE" dirty="0" smtClean="0"/>
              <a:t>)</a:t>
            </a:r>
          </a:p>
          <a:p>
            <a:r>
              <a:rPr lang="sv-SE" dirty="0" smtClean="0"/>
              <a:t>Checklista, nödvändigt utlämnande enligt OSL:</a:t>
            </a:r>
          </a:p>
          <a:p>
            <a:pPr lvl="1"/>
            <a:r>
              <a:rPr lang="sv-SE" dirty="0"/>
              <a:t>Kan myndighetens uppdrag rimligen fullgöras utan att ett utlämnande sker?</a:t>
            </a:r>
          </a:p>
          <a:p>
            <a:pPr lvl="1"/>
            <a:r>
              <a:rPr lang="sv-SE" dirty="0" smtClean="0"/>
              <a:t>Motiveras </a:t>
            </a:r>
            <a:r>
              <a:rPr lang="sv-SE" dirty="0"/>
              <a:t>utlämnandet även av andra skäl än rent ekonomiska?</a:t>
            </a:r>
          </a:p>
          <a:p>
            <a:pPr lvl="1"/>
            <a:r>
              <a:rPr lang="sv-SE" dirty="0" smtClean="0"/>
              <a:t>Har </a:t>
            </a:r>
            <a:r>
              <a:rPr lang="sv-SE" dirty="0"/>
              <a:t>alla alternativ till utlämnande </a:t>
            </a:r>
            <a:r>
              <a:rPr lang="sv-SE" dirty="0" smtClean="0"/>
              <a:t>övervägts </a:t>
            </a:r>
            <a:r>
              <a:rPr lang="sv-SE" dirty="0"/>
              <a:t>noggrant</a:t>
            </a:r>
            <a:r>
              <a:rPr lang="sv-SE" dirty="0" smtClean="0"/>
              <a:t>?</a:t>
            </a:r>
          </a:p>
          <a:p>
            <a:pPr lvl="1"/>
            <a:endParaRPr lang="sv-SE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Känsliga personuppgifter - möjligt </a:t>
            </a:r>
            <a:r>
              <a:rPr lang="sv-SE" dirty="0" smtClean="0"/>
              <a:t>att outsourca?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5486400"/>
            <a:ext cx="2339975" cy="179388"/>
          </a:xfrm>
        </p:spPr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5486400"/>
            <a:ext cx="3962400" cy="179388"/>
          </a:xfrm>
        </p:spPr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71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Avtalsreglerad tystnadsplikt för leverantören för att skyddssyftet ska tillgodoses</a:t>
            </a:r>
          </a:p>
          <a:p>
            <a:r>
              <a:rPr lang="sv-SE" dirty="0"/>
              <a:t>Vid särskilt känsliga uppgifter och vissa särskilt skyddsvärda uppgifter om enskildas personliga förhållanden krävs att tjänsteleverantören omfattas av </a:t>
            </a:r>
            <a:r>
              <a:rPr lang="sv-SE" b="1" dirty="0"/>
              <a:t>straffsanktionerad</a:t>
            </a:r>
            <a:r>
              <a:rPr lang="sv-SE" dirty="0"/>
              <a:t> tystnadsplikt eller motsvarande</a:t>
            </a:r>
          </a:p>
          <a:p>
            <a:r>
              <a:rPr lang="sv-SE" dirty="0" smtClean="0"/>
              <a:t>Röjande om en </a:t>
            </a:r>
            <a:r>
              <a:rPr lang="sv-SE" dirty="0"/>
              <a:t>hemlig uppgift har gjorts tillgänglig för en utomstående på ett sådant sätt att </a:t>
            </a:r>
            <a:r>
              <a:rPr lang="sv-SE" dirty="0" smtClean="0"/>
              <a:t>det förefaller </a:t>
            </a:r>
            <a:r>
              <a:rPr lang="sv-SE" i="1" dirty="0"/>
              <a:t>osannolikt</a:t>
            </a:r>
            <a:r>
              <a:rPr lang="sv-SE" dirty="0"/>
              <a:t> att mottagaren faktiskt tar del av </a:t>
            </a:r>
            <a:r>
              <a:rPr lang="sv-SE" dirty="0" smtClean="0"/>
              <a:t>uppgifterna?</a:t>
            </a:r>
          </a:p>
          <a:p>
            <a:r>
              <a:rPr lang="sv-SE" dirty="0" smtClean="0"/>
              <a:t>Enligt E-delegationen kan detta vara fallet om tjänsteavtalet har försetts med:</a:t>
            </a:r>
          </a:p>
          <a:p>
            <a:pPr lvl="1"/>
            <a:r>
              <a:rPr lang="sv-SE" dirty="0" smtClean="0"/>
              <a:t>ett </a:t>
            </a:r>
            <a:r>
              <a:rPr lang="sv-SE" dirty="0"/>
              <a:t>tydligt förbud för leverantören och dennes personal att ta del av den information </a:t>
            </a:r>
            <a:r>
              <a:rPr lang="sv-SE" dirty="0" smtClean="0"/>
              <a:t>som hanteras </a:t>
            </a:r>
            <a:r>
              <a:rPr lang="sv-SE" dirty="0"/>
              <a:t>i </a:t>
            </a:r>
            <a:r>
              <a:rPr lang="sv-SE" dirty="0" smtClean="0"/>
              <a:t>systemen</a:t>
            </a:r>
          </a:p>
          <a:p>
            <a:pPr lvl="1"/>
            <a:r>
              <a:rPr lang="sv-SE" dirty="0"/>
              <a:t>krav på effektiva kontrollmekanismer</a:t>
            </a:r>
            <a:r>
              <a:rPr lang="sv-SE" dirty="0" smtClean="0"/>
              <a:t>, och</a:t>
            </a:r>
          </a:p>
          <a:p>
            <a:pPr lvl="1"/>
            <a:r>
              <a:rPr lang="sv-SE" dirty="0"/>
              <a:t>kännbara </a:t>
            </a:r>
            <a:r>
              <a:rPr lang="sv-SE" dirty="0" smtClean="0"/>
              <a:t>civilrättsliga sanktioner </a:t>
            </a:r>
            <a:r>
              <a:rPr lang="sv-SE" dirty="0"/>
              <a:t>vid </a:t>
            </a:r>
            <a:r>
              <a:rPr lang="sv-SE" dirty="0" smtClean="0"/>
              <a:t>överträdelser</a:t>
            </a:r>
          </a:p>
          <a:p>
            <a:r>
              <a:rPr lang="sv-SE" dirty="0" smtClean="0"/>
              <a:t>Kryptering?</a:t>
            </a:r>
          </a:p>
          <a:p>
            <a:r>
              <a:rPr lang="sv-SE" dirty="0" smtClean="0"/>
              <a:t>Kontrollmöjligheter i avtalet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Särskilt om röjande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6407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/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9" y="1679992"/>
            <a:ext cx="1564881" cy="2341889"/>
          </a:xfrm>
        </p:spPr>
      </p:pic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noProof="1" smtClean="0">
                <a:latin typeface="Calibri" pitchFamily="-108" charset="0"/>
                <a:ea typeface="Calibri" pitchFamily="-108" charset="0"/>
                <a:cs typeface="Calibri" pitchFamily="-108" charset="0"/>
              </a:rPr>
              <a:t>Peter Nordbeck, </a:t>
            </a:r>
            <a: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  <a:t>Partner / Advokat </a:t>
            </a:r>
            <a:b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</a:br>
            <a: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  <a:t>Telefon: +46 (</a:t>
            </a:r>
            <a:r>
              <a:rPr lang="sv-SE" noProof="1" smtClean="0">
                <a:latin typeface="Calibri" pitchFamily="-108" charset="0"/>
                <a:ea typeface="Calibri" pitchFamily="-108" charset="0"/>
                <a:cs typeface="Calibri" pitchFamily="-108" charset="0"/>
              </a:rPr>
              <a:t>0)</a:t>
            </a:r>
            <a:r>
              <a:rPr lang="sv-SE" dirty="0"/>
              <a:t> 8 677 55 30</a:t>
            </a:r>
            <a: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  <a:t/>
            </a:r>
            <a:b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</a:br>
            <a: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  <a:t>Mobil: +46 (0</a:t>
            </a:r>
            <a:r>
              <a:rPr lang="sv-SE" noProof="1" smtClean="0">
                <a:latin typeface="Calibri" pitchFamily="-108" charset="0"/>
                <a:ea typeface="Calibri" pitchFamily="-108" charset="0"/>
                <a:cs typeface="Calibri" pitchFamily="-108" charset="0"/>
              </a:rPr>
              <a:t>)</a:t>
            </a:r>
            <a:r>
              <a:rPr lang="sv-SE" dirty="0"/>
              <a:t> 709 25 25 01</a:t>
            </a:r>
            <a: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  <a:t/>
            </a:r>
            <a:br>
              <a:rPr lang="sv-SE" noProof="1">
                <a:latin typeface="Calibri" pitchFamily="-108" charset="0"/>
                <a:ea typeface="Calibri" pitchFamily="-108" charset="0"/>
                <a:cs typeface="Calibri" pitchFamily="-108" charset="0"/>
              </a:rPr>
            </a:br>
            <a:r>
              <a:rPr lang="sv-SE" dirty="0"/>
              <a:t>peter.nordbeck@delphi.se</a:t>
            </a:r>
            <a:endParaRPr lang="sv-SE" noProof="1">
              <a:latin typeface="Calibri" pitchFamily="-108" charset="0"/>
              <a:ea typeface="Calibri" pitchFamily="-108" charset="0"/>
              <a:cs typeface="Calibri" pitchFamily="-108" charset="0"/>
            </a:endParaRPr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altLang="sv-SE" dirty="0" err="1"/>
              <a:t>Advokatfirman</a:t>
            </a:r>
            <a:r>
              <a:rPr lang="en-US" altLang="sv-SE" dirty="0"/>
              <a:t> Delphi </a:t>
            </a:r>
            <a:br>
              <a:rPr lang="en-US" altLang="sv-SE" dirty="0"/>
            </a:br>
            <a:r>
              <a:rPr lang="en-US" altLang="sv-SE" dirty="0" err="1"/>
              <a:t>Adress</a:t>
            </a:r>
            <a:r>
              <a:rPr lang="en-US" altLang="sv-SE" dirty="0"/>
              <a:t>: </a:t>
            </a:r>
            <a:r>
              <a:rPr lang="en-US" altLang="sv-SE" dirty="0" err="1"/>
              <a:t>Mäster</a:t>
            </a:r>
            <a:r>
              <a:rPr lang="en-US" altLang="sv-SE" dirty="0"/>
              <a:t> </a:t>
            </a:r>
            <a:r>
              <a:rPr lang="en-US" altLang="sv-SE" dirty="0" err="1"/>
              <a:t>Samuelsgatan</a:t>
            </a:r>
            <a:r>
              <a:rPr lang="en-US" altLang="sv-SE" dirty="0"/>
              <a:t> 17, Box </a:t>
            </a:r>
            <a:r>
              <a:rPr lang="en-US" altLang="sv-SE" dirty="0" smtClean="0"/>
              <a:t>1432, 111 </a:t>
            </a:r>
            <a:r>
              <a:rPr lang="en-US" altLang="sv-SE" dirty="0"/>
              <a:t>84 Stockholm</a:t>
            </a:r>
            <a:br>
              <a:rPr lang="en-US" altLang="sv-SE" dirty="0"/>
            </a:br>
            <a:r>
              <a:rPr lang="en-US" altLang="sv-SE" dirty="0" err="1"/>
              <a:t>Telefon</a:t>
            </a:r>
            <a:r>
              <a:rPr lang="en-US" altLang="sv-SE" dirty="0"/>
              <a:t>: + 46 (0</a:t>
            </a:r>
            <a:r>
              <a:rPr lang="en-US" altLang="sv-SE" dirty="0" smtClean="0"/>
              <a:t>)</a:t>
            </a:r>
            <a:r>
              <a:rPr lang="sv-SE" dirty="0"/>
              <a:t> 8 677 54 </a:t>
            </a:r>
            <a:r>
              <a:rPr lang="sv-SE" dirty="0" smtClean="0"/>
              <a:t>00 </a:t>
            </a:r>
            <a:r>
              <a:rPr lang="en-US" altLang="sv-SE" dirty="0" smtClean="0"/>
              <a:t>Fax </a:t>
            </a:r>
            <a:r>
              <a:rPr lang="en-US" altLang="sv-SE" dirty="0"/>
              <a:t>+46 (0</a:t>
            </a:r>
            <a:r>
              <a:rPr lang="en-US" altLang="sv-SE" dirty="0" smtClean="0"/>
              <a:t>)</a:t>
            </a:r>
            <a:r>
              <a:rPr lang="sv-SE" dirty="0"/>
              <a:t> 8 20 18 </a:t>
            </a:r>
            <a:r>
              <a:rPr lang="sv-SE" dirty="0" smtClean="0"/>
              <a:t>84 </a:t>
            </a:r>
            <a:r>
              <a:rPr lang="en-US" altLang="sv-SE" dirty="0" smtClean="0"/>
              <a:t>www.delphi.se</a:t>
            </a:r>
            <a:endParaRPr lang="en-US" altLang="sv-SE" dirty="0"/>
          </a:p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47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467544" y="1776971"/>
            <a:ext cx="3528392" cy="3493529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Principerna bygger på nuvarande lag, men också ett stort antal </a:t>
            </a:r>
            <a:r>
              <a:rPr lang="sv-SE" dirty="0" smtClean="0"/>
              <a:t>nyheter</a:t>
            </a:r>
          </a:p>
          <a:p>
            <a:r>
              <a:rPr lang="sv-SE" dirty="0" smtClean="0"/>
              <a:t>Finns </a:t>
            </a:r>
            <a:r>
              <a:rPr lang="sv-SE" dirty="0"/>
              <a:t>vissa möjligheter till avvikelser i nationell lag, men bara från vissa </a:t>
            </a:r>
            <a:r>
              <a:rPr lang="sv-SE" dirty="0" smtClean="0"/>
              <a:t>regler</a:t>
            </a:r>
          </a:p>
          <a:p>
            <a:r>
              <a:rPr lang="sv-SE" dirty="0"/>
              <a:t>Tydlig strävan efter enhetlighet, men finns vissa möjligheter till avvikelser i nationell lag</a:t>
            </a:r>
          </a:p>
          <a:p>
            <a:pPr lvl="1"/>
            <a:r>
              <a:rPr lang="sv-SE" dirty="0"/>
              <a:t>Journalistiska ändamål </a:t>
            </a:r>
          </a:p>
          <a:p>
            <a:pPr lvl="1"/>
            <a:r>
              <a:rPr lang="sv-SE" dirty="0"/>
              <a:t>Akademiskt, konstnärligt eller litterärt skapande</a:t>
            </a:r>
          </a:p>
          <a:p>
            <a:pPr lvl="1"/>
            <a:r>
              <a:rPr lang="sv-SE" dirty="0"/>
              <a:t>Offentlighetsprincipen</a:t>
            </a:r>
          </a:p>
          <a:p>
            <a:pPr lvl="1"/>
            <a:r>
              <a:rPr lang="sv-SE" dirty="0"/>
              <a:t>Personnummer</a:t>
            </a:r>
          </a:p>
          <a:p>
            <a:pPr lvl="1"/>
            <a:r>
              <a:rPr lang="sv-SE" dirty="0"/>
              <a:t>Arbetsrätt </a:t>
            </a:r>
          </a:p>
          <a:p>
            <a:pPr lvl="1"/>
            <a:r>
              <a:rPr lang="sv-SE" dirty="0"/>
              <a:t>Forskningsändamål eller statistiska </a:t>
            </a:r>
            <a:r>
              <a:rPr lang="sv-SE" dirty="0" smtClean="0"/>
              <a:t>ändamål</a:t>
            </a:r>
          </a:p>
          <a:p>
            <a:pPr lvl="1"/>
            <a:r>
              <a:rPr lang="sv-SE" dirty="0"/>
              <a:t>Lag (2018:218) med kompletterande bestämmelser till EU:s </a:t>
            </a:r>
            <a:r>
              <a:rPr lang="sv-SE" dirty="0" smtClean="0"/>
              <a:t>dataskyddsförordning (dataskyddslagen), kamerabevakningslag </a:t>
            </a:r>
            <a:r>
              <a:rPr lang="sv-SE" dirty="0"/>
              <a:t>(2018:1200</a:t>
            </a:r>
            <a:r>
              <a:rPr lang="sv-SE" dirty="0" smtClean="0"/>
              <a:t>) m.fl. </a:t>
            </a:r>
          </a:p>
          <a:p>
            <a:pPr lvl="1"/>
            <a:r>
              <a:rPr lang="sv-SE" dirty="0" smtClean="0"/>
              <a:t>Enhetlig </a:t>
            </a:r>
            <a:r>
              <a:rPr lang="sv-SE" dirty="0"/>
              <a:t>tolkning inom </a:t>
            </a:r>
            <a:r>
              <a:rPr lang="sv-SE" dirty="0" smtClean="0"/>
              <a:t>EU - Europeisk </a:t>
            </a:r>
            <a:r>
              <a:rPr lang="sv-SE" dirty="0"/>
              <a:t>dataskyddsstyrelse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GDPR i korthet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35682"/>
          <a:stretch/>
        </p:blipFill>
        <p:spPr/>
      </p:pic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2018-09-05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Sanktioner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Företag kan få böter upp till det högre beloppet av 20/10 MEUR eller 4/2 % av koncernens globala omsättning </a:t>
            </a:r>
          </a:p>
          <a:p>
            <a:r>
              <a:rPr lang="sv-SE" dirty="0" smtClean="0"/>
              <a:t>Även </a:t>
            </a:r>
            <a:r>
              <a:rPr lang="sv-SE" dirty="0"/>
              <a:t>risk för </a:t>
            </a:r>
            <a:r>
              <a:rPr lang="sv-SE" dirty="0" smtClean="0"/>
              <a:t>skadestånd, m.m</a:t>
            </a:r>
            <a:r>
              <a:rPr lang="sv-SE" dirty="0"/>
              <a:t>.</a:t>
            </a:r>
          </a:p>
          <a:p>
            <a:r>
              <a:rPr lang="sv-SE" b="1" dirty="0" smtClean="0"/>
              <a:t>Myndigheter och offentliga organ: </a:t>
            </a:r>
            <a:r>
              <a:rPr lang="sv-SE" b="1" u="sng" dirty="0" smtClean="0"/>
              <a:t>varje medlemsstat får bestämma </a:t>
            </a:r>
          </a:p>
          <a:p>
            <a:pPr lvl="2"/>
            <a:r>
              <a:rPr lang="sv-SE" sz="1400" dirty="0" smtClean="0"/>
              <a:t>5 MSEK respektive 10</a:t>
            </a:r>
            <a:r>
              <a:rPr lang="sv-SE" sz="1400" dirty="0"/>
              <a:t> </a:t>
            </a:r>
            <a:r>
              <a:rPr lang="sv-SE" sz="1400" dirty="0" smtClean="0"/>
              <a:t>MSEK, 6 </a:t>
            </a:r>
            <a:r>
              <a:rPr lang="sv-SE" sz="1400" dirty="0"/>
              <a:t>kap. 2 § </a:t>
            </a:r>
            <a:r>
              <a:rPr lang="sv-SE" sz="1400" dirty="0" smtClean="0"/>
              <a:t>dataskyddslagen</a:t>
            </a:r>
          </a:p>
          <a:p>
            <a:pPr lvl="2"/>
            <a:r>
              <a:rPr lang="sv-SE" sz="1400" dirty="0" smtClean="0"/>
              <a:t>(Kommunala bolag anses som privata organ vid tillämpningen av GDPR, dvs.  </a:t>
            </a:r>
            <a:r>
              <a:rPr lang="sv-SE" sz="1400" dirty="0"/>
              <a:t>k</a:t>
            </a:r>
            <a:r>
              <a:rPr lang="sv-SE" sz="1400" dirty="0" smtClean="0"/>
              <a:t>ommunala bolag omfattas av de direkt tillämpliga </a:t>
            </a:r>
            <a:r>
              <a:rPr lang="sv-SE" sz="1400" dirty="0"/>
              <a:t>bestämmelserna </a:t>
            </a:r>
            <a:r>
              <a:rPr lang="sv-SE" sz="1400" dirty="0" smtClean="0"/>
              <a:t>om </a:t>
            </a:r>
            <a:r>
              <a:rPr lang="sv-SE" sz="1400" dirty="0"/>
              <a:t>sanktionsavgifter </a:t>
            </a:r>
            <a:r>
              <a:rPr lang="sv-SE" sz="1400" dirty="0" smtClean="0"/>
              <a:t>i GDPR)</a:t>
            </a:r>
          </a:p>
          <a:p>
            <a:pPr marL="568800" lvl="2" indent="0">
              <a:buNone/>
            </a:pPr>
            <a:r>
              <a:rPr lang="sv-SE" sz="1400" dirty="0" smtClean="0"/>
              <a:t> </a:t>
            </a:r>
            <a:endParaRPr lang="sv-SE" sz="1400" dirty="0"/>
          </a:p>
          <a:p>
            <a:pPr lvl="2"/>
            <a:endParaRPr lang="sv-SE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18038"/>
          <a:stretch>
            <a:fillRect/>
          </a:stretch>
        </p:blipFill>
        <p:spPr/>
      </p:pic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1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Brett </a:t>
            </a:r>
            <a:r>
              <a:rPr lang="sv-SE" dirty="0" smtClean="0"/>
              <a:t>tillämpningsområde! </a:t>
            </a:r>
          </a:p>
          <a:p>
            <a:pPr lvl="1"/>
            <a:r>
              <a:rPr lang="sv-SE" dirty="0" smtClean="0"/>
              <a:t>om personuppgiftsansvarig </a:t>
            </a:r>
            <a:r>
              <a:rPr lang="sv-SE" dirty="0"/>
              <a:t>eller </a:t>
            </a:r>
            <a:r>
              <a:rPr lang="sv-SE" dirty="0" smtClean="0"/>
              <a:t>personuppgiftsbiträde </a:t>
            </a:r>
            <a:r>
              <a:rPr lang="sv-SE" dirty="0"/>
              <a:t>är </a:t>
            </a:r>
            <a:r>
              <a:rPr lang="sv-SE" dirty="0" smtClean="0"/>
              <a:t>etablerad </a:t>
            </a:r>
            <a:r>
              <a:rPr lang="sv-SE" dirty="0"/>
              <a:t>i EU, oavsett om behandlingen utförs </a:t>
            </a:r>
            <a:r>
              <a:rPr lang="sv-SE" dirty="0" smtClean="0"/>
              <a:t>här </a:t>
            </a:r>
            <a:r>
              <a:rPr lang="sv-SE" dirty="0"/>
              <a:t>eller inte, </a:t>
            </a:r>
            <a:endParaRPr lang="sv-SE" dirty="0" smtClean="0"/>
          </a:p>
          <a:p>
            <a:pPr lvl="1"/>
            <a:r>
              <a:rPr lang="sv-SE" dirty="0" smtClean="0"/>
              <a:t>behandlingen </a:t>
            </a:r>
            <a:r>
              <a:rPr lang="sv-SE" dirty="0"/>
              <a:t>har anknytning till utbjudande av varor eller tjänster till </a:t>
            </a:r>
            <a:r>
              <a:rPr lang="sv-SE" dirty="0" smtClean="0"/>
              <a:t>registrerade </a:t>
            </a:r>
            <a:r>
              <a:rPr lang="sv-SE" dirty="0"/>
              <a:t>i </a:t>
            </a:r>
            <a:r>
              <a:rPr lang="sv-SE" dirty="0" smtClean="0"/>
              <a:t>EU.</a:t>
            </a:r>
            <a:endParaRPr lang="sv-SE" dirty="0"/>
          </a:p>
          <a:p>
            <a:r>
              <a:rPr lang="sv-SE" dirty="0" smtClean="0"/>
              <a:t>Gäller all europeiska företag, organisationer, föreningar, myndigheter, kommuner, enskilda m.m.</a:t>
            </a:r>
          </a:p>
          <a:p>
            <a:pPr lvl="1"/>
            <a:r>
              <a:rPr lang="sv-SE" dirty="0" smtClean="0"/>
              <a:t>Undantag för behandling av privatpersoner av rent privat karaktär (ej publicering på internet)</a:t>
            </a:r>
          </a:p>
          <a:p>
            <a:r>
              <a:rPr lang="sv-SE" dirty="0" smtClean="0"/>
              <a:t>Gäller </a:t>
            </a:r>
            <a:r>
              <a:rPr lang="sv-SE" b="1" i="1" dirty="0" smtClean="0"/>
              <a:t>all</a:t>
            </a:r>
            <a:r>
              <a:rPr lang="sv-SE" dirty="0" smtClean="0"/>
              <a:t> behandling av personuppgifter </a:t>
            </a:r>
            <a:r>
              <a:rPr lang="sv-SE" i="1" dirty="0" smtClean="0"/>
              <a:t>– </a:t>
            </a:r>
            <a:r>
              <a:rPr lang="sv-SE" dirty="0"/>
              <a:t>både automatiserad och manuell (om register)</a:t>
            </a:r>
          </a:p>
          <a:p>
            <a:endParaRPr lang="sv-SE" b="1" i="1" dirty="0" smtClean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gäller GDPR?</a:t>
            </a:r>
            <a:endParaRPr lang="sv-SE" dirty="0"/>
          </a:p>
        </p:txBody>
      </p:sp>
      <p:pic>
        <p:nvPicPr>
          <p:cNvPr id="15" name="Platshållare för bild 1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" r="24680" b="116"/>
          <a:stretch/>
        </p:blipFill>
        <p:spPr/>
      </p:pic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GDPR i full gång – vad händer nu?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60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Enligt </a:t>
            </a:r>
            <a:r>
              <a:rPr lang="sv-SE" dirty="0" err="1" smtClean="0"/>
              <a:t>PuL</a:t>
            </a:r>
            <a:r>
              <a:rPr lang="sv-SE" dirty="0" smtClean="0"/>
              <a:t> fanns ett undantag </a:t>
            </a:r>
            <a:r>
              <a:rPr lang="sv-SE" dirty="0"/>
              <a:t>för uppgifter som inte ”</a:t>
            </a:r>
            <a:r>
              <a:rPr lang="sv-SE" i="1" dirty="0"/>
              <a:t>strukturerats för att påtagligt underlätta sökning</a:t>
            </a:r>
            <a:r>
              <a:rPr lang="sv-SE" dirty="0" smtClean="0"/>
              <a:t>”</a:t>
            </a:r>
            <a:endParaRPr lang="sv-SE" dirty="0"/>
          </a:p>
          <a:p>
            <a:pPr lvl="1"/>
            <a:r>
              <a:rPr lang="sv-SE" dirty="0" smtClean="0"/>
              <a:t>Löpande </a:t>
            </a:r>
            <a:r>
              <a:rPr lang="sv-SE" dirty="0"/>
              <a:t>text i </a:t>
            </a:r>
            <a:r>
              <a:rPr lang="sv-SE" dirty="0" smtClean="0"/>
              <a:t>ordbehandlings-program</a:t>
            </a:r>
            <a:r>
              <a:rPr lang="sv-SE" dirty="0"/>
              <a:t>, text eller e-mail, inlägg på sociala </a:t>
            </a:r>
            <a:r>
              <a:rPr lang="sv-SE" dirty="0" smtClean="0"/>
              <a:t>medier</a:t>
            </a:r>
          </a:p>
          <a:p>
            <a:r>
              <a:rPr lang="sv-SE" dirty="0" smtClean="0"/>
              <a:t>Undantaget försvann med GDPR</a:t>
            </a:r>
          </a:p>
          <a:p>
            <a:r>
              <a:rPr lang="sv-SE" i="1" dirty="0" smtClean="0"/>
              <a:t>Åtgärd</a:t>
            </a:r>
            <a:r>
              <a:rPr lang="sv-SE" i="1" dirty="0"/>
              <a:t>: Utred om ni utnyttjat undantaget för behandling av ostrukturerat material och undersök framtida förutsättningar enligt förordningen (laglig grund, information till den registrerade etc.)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12" name="Platshållare för bild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r="18053"/>
          <a:stretch/>
        </p:blipFill>
        <p:spPr/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Undantag för ostrukturerat </a:t>
            </a:r>
            <a:r>
              <a:rPr lang="sv-SE" dirty="0" smtClean="0"/>
              <a:t>material försvinner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2018-09-05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GDPR i full gång – vad händer nu?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18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 DELPHI">
  <a:themeElements>
    <a:clrScheme name="Anpassat 1">
      <a:dk1>
        <a:srgbClr val="000000"/>
      </a:dk1>
      <a:lt1>
        <a:srgbClr val="FFFFFF"/>
      </a:lt1>
      <a:dk2>
        <a:srgbClr val="E9E4DB"/>
      </a:dk2>
      <a:lt2>
        <a:srgbClr val="FFFFFF"/>
      </a:lt2>
      <a:accent1>
        <a:srgbClr val="1EBED2"/>
      </a:accent1>
      <a:accent2>
        <a:srgbClr val="DF491E"/>
      </a:accent2>
      <a:accent3>
        <a:srgbClr val="145E63"/>
      </a:accent3>
      <a:accent4>
        <a:srgbClr val="AAD0DC"/>
      </a:accent4>
      <a:accent5>
        <a:srgbClr val="1EBED2"/>
      </a:accent5>
      <a:accent6>
        <a:srgbClr val="145E63"/>
      </a:accent6>
      <a:hlink>
        <a:srgbClr val="145E63"/>
      </a:hlink>
      <a:folHlink>
        <a:srgbClr val="1EBE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M DELPHI">
  <a:themeElements>
    <a:clrScheme name="Anpassat 1">
      <a:dk1>
        <a:srgbClr val="000000"/>
      </a:dk1>
      <a:lt1>
        <a:srgbClr val="FFFFFF"/>
      </a:lt1>
      <a:dk2>
        <a:srgbClr val="E9E4DB"/>
      </a:dk2>
      <a:lt2>
        <a:srgbClr val="FFFFFF"/>
      </a:lt2>
      <a:accent1>
        <a:srgbClr val="1EBED2"/>
      </a:accent1>
      <a:accent2>
        <a:srgbClr val="DF491E"/>
      </a:accent2>
      <a:accent3>
        <a:srgbClr val="145E63"/>
      </a:accent3>
      <a:accent4>
        <a:srgbClr val="AAD0DC"/>
      </a:accent4>
      <a:accent5>
        <a:srgbClr val="1EBED2"/>
      </a:accent5>
      <a:accent6>
        <a:srgbClr val="145E63"/>
      </a:accent6>
      <a:hlink>
        <a:srgbClr val="145E63"/>
      </a:hlink>
      <a:folHlink>
        <a:srgbClr val="1EBE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OM DELPHI">
  <a:themeElements>
    <a:clrScheme name="Anpassat 1">
      <a:dk1>
        <a:srgbClr val="000000"/>
      </a:dk1>
      <a:lt1>
        <a:srgbClr val="FFFFFF"/>
      </a:lt1>
      <a:dk2>
        <a:srgbClr val="E9E4DB"/>
      </a:dk2>
      <a:lt2>
        <a:srgbClr val="FFFFFF"/>
      </a:lt2>
      <a:accent1>
        <a:srgbClr val="1EBED2"/>
      </a:accent1>
      <a:accent2>
        <a:srgbClr val="DF491E"/>
      </a:accent2>
      <a:accent3>
        <a:srgbClr val="145E63"/>
      </a:accent3>
      <a:accent4>
        <a:srgbClr val="AAD0DC"/>
      </a:accent4>
      <a:accent5>
        <a:srgbClr val="1EBED2"/>
      </a:accent5>
      <a:accent6>
        <a:srgbClr val="145E63"/>
      </a:accent6>
      <a:hlink>
        <a:srgbClr val="145E63"/>
      </a:hlink>
      <a:folHlink>
        <a:srgbClr val="1EBE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yFält xmlns="81dc5e88-9250-4bbe-b48f-c1c35387a7f1">Presentationer</VyFäl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S mallar" ma:contentTypeID="0x01010062E90F8330FA204BAE3A0E8CA57A154B00924D545C1B47A04E9345507D62246386" ma:contentTypeVersion="2" ma:contentTypeDescription="" ma:contentTypeScope="" ma:versionID="6ce3ba5e126861b18e419a433a30fb8a">
  <xsd:schema xmlns:xsd="http://www.w3.org/2001/XMLSchema" xmlns:xs="http://www.w3.org/2001/XMLSchema" xmlns:p="http://schemas.microsoft.com/office/2006/metadata/properties" xmlns:ns2="81dc5e88-9250-4bbe-b48f-c1c35387a7f1" targetNamespace="http://schemas.microsoft.com/office/2006/metadata/properties" ma:root="true" ma:fieldsID="c193808f6ac92434d54377401bb5e78e" ns2:_="">
    <xsd:import namespace="81dc5e88-9250-4bbe-b48f-c1c35387a7f1"/>
    <xsd:element name="properties">
      <xsd:complexType>
        <xsd:sequence>
          <xsd:element name="documentManagement">
            <xsd:complexType>
              <xsd:all>
                <xsd:element ref="ns2:VyFäl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c5e88-9250-4bbe-b48f-c1c35387a7f1" elementFormDefault="qualified">
    <xsd:import namespace="http://schemas.microsoft.com/office/2006/documentManagement/types"/>
    <xsd:import namespace="http://schemas.microsoft.com/office/infopath/2007/PartnerControls"/>
    <xsd:element name="VyFält" ma:index="8" nillable="true" ma:displayName="VyFält" ma:format="Dropdown" ma:internalName="VyF_x00e4_lt">
      <xsd:simpleType>
        <xsd:union memberTypes="dms:Text">
          <xsd:simpleType>
            <xsd:restriction base="dms:Choice">
              <xsd:enumeration value="Ekonomi"/>
              <xsd:enumeration value="Marknad"/>
              <xsd:enumeration value="Personal"/>
              <xsd:enumeration value="Presentationer"/>
              <xsd:enumeration value="WS Mallar"/>
              <xsd:enumeration value="Övrigt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374527-85CF-48EE-8F6A-3B2967C8B2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81dc5e88-9250-4bbe-b48f-c1c35387a7f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E1AE7C-7975-4CC9-BFB0-C821BB75A3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dc5e88-9250-4bbe-b48f-c1c35387a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CAA956-22ED-4427-91D0-5FFBD84D8C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2700</Words>
  <Application>Microsoft Office PowerPoint</Application>
  <PresentationFormat>On-screen Show (16:10)</PresentationFormat>
  <Paragraphs>449</Paragraphs>
  <Slides>53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2018-08-31T11:55:00Z</dcterms:created>
  <dcterms:modified xsi:type="dcterms:W3CDTF">2018-08-31T11:55:00Z</dcterms:modified>
</cp:coreProperties>
</file>