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5" r:id="rId3"/>
    <p:sldId id="262" r:id="rId4"/>
    <p:sldId id="257" r:id="rId5"/>
    <p:sldId id="258" r:id="rId6"/>
    <p:sldId id="261" r:id="rId7"/>
    <p:sldId id="259" r:id="rId8"/>
    <p:sldId id="260" r:id="rId9"/>
    <p:sldId id="270" r:id="rId10"/>
    <p:sldId id="268" r:id="rId11"/>
    <p:sldId id="271" r:id="rId12"/>
    <p:sldId id="269" r:id="rId13"/>
    <p:sldId id="266" r:id="rId14"/>
    <p:sldId id="267" r:id="rId15"/>
    <p:sldId id="272" r:id="rId16"/>
  </p:sldIdLst>
  <p:sldSz cx="9144000" cy="6858000" type="screen4x3"/>
  <p:notesSz cx="6858000" cy="9144000"/>
  <p:custDataLst>
    <p:tags r:id="rId18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2" autoAdjust="0"/>
    <p:restoredTop sz="78306" autoAdjust="0"/>
  </p:normalViewPr>
  <p:slideViewPr>
    <p:cSldViewPr>
      <p:cViewPr>
        <p:scale>
          <a:sx n="61" d="100"/>
          <a:sy n="61" d="100"/>
        </p:scale>
        <p:origin x="-16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D8984-CE55-46D5-9F29-D9AC14EA02DB}" type="datetimeFigureOut">
              <a:rPr lang="sv-SE" smtClean="0"/>
              <a:t>2018-09-18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E139F-E8A8-4A4C-A0E3-6FD28460F16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500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0709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9378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290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081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091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  <a:p>
            <a:endParaRPr lang="sv-SE" baseline="0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267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887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422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955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9831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E139F-E8A8-4A4C-A0E3-6FD28460F164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096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96433" y="1822069"/>
            <a:ext cx="7745818" cy="953029"/>
          </a:xfrm>
        </p:spPr>
        <p:txBody>
          <a:bodyPr lIns="0">
            <a:no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499292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011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50009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02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ack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>
          <a:xfrm>
            <a:off x="-10633" y="1076805"/>
            <a:ext cx="9165266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7"/>
          <p:cNvSpPr txBox="1"/>
          <p:nvPr/>
        </p:nvSpPr>
        <p:spPr>
          <a:xfrm>
            <a:off x="611560" y="1586268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solidFill>
                  <a:srgbClr val="6D8D9F"/>
                </a:solidFill>
              </a:rPr>
              <a:t>Tack!</a:t>
            </a:r>
          </a:p>
        </p:txBody>
      </p:sp>
      <p:sp>
        <p:nvSpPr>
          <p:cNvPr id="9" name="textruta 8"/>
          <p:cNvSpPr txBox="1"/>
          <p:nvPr/>
        </p:nvSpPr>
        <p:spPr>
          <a:xfrm>
            <a:off x="623134" y="2319404"/>
            <a:ext cx="5821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chemeClr val="accent1"/>
                </a:solidFill>
              </a:rPr>
              <a:t>www.sklkommentus.se/affarsconcept</a:t>
            </a:r>
          </a:p>
        </p:txBody>
      </p:sp>
      <p:sp>
        <p:nvSpPr>
          <p:cNvPr id="11" name="Rektangel 10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499292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1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AffärsConcep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2" t="3454" r="23707" b="34403"/>
          <a:stretch/>
        </p:blipFill>
        <p:spPr>
          <a:xfrm>
            <a:off x="-13098" y="1052736"/>
            <a:ext cx="9073008" cy="5184576"/>
          </a:xfrm>
          <a:prstGeom prst="rect">
            <a:avLst/>
          </a:prstGeom>
        </p:spPr>
      </p:pic>
      <p:sp>
        <p:nvSpPr>
          <p:cNvPr id="11" name="Rektangel 10"/>
          <p:cNvSpPr/>
          <p:nvPr/>
        </p:nvSpPr>
        <p:spPr>
          <a:xfrm>
            <a:off x="-135" y="1052736"/>
            <a:ext cx="9148748" cy="5265425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713985" y="2858723"/>
            <a:ext cx="7728266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829CA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  <p:sp>
        <p:nvSpPr>
          <p:cNvPr id="8" name="Rektangel 7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499292" cy="252000"/>
          </a:xfrm>
          <a:prstGeom prst="rect">
            <a:avLst/>
          </a:prstGeom>
        </p:spPr>
      </p:pic>
      <p:sp>
        <p:nvSpPr>
          <p:cNvPr id="14" name="textruta 13"/>
          <p:cNvSpPr txBox="1"/>
          <p:nvPr/>
        </p:nvSpPr>
        <p:spPr>
          <a:xfrm>
            <a:off x="613983" y="1893402"/>
            <a:ext cx="53285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>
                <a:latin typeface="+mj-lt"/>
              </a:rPr>
              <a:t>AffärsConcept</a:t>
            </a:r>
          </a:p>
        </p:txBody>
      </p:sp>
    </p:spTree>
    <p:extLst>
      <p:ext uri="{BB962C8B-B14F-4D97-AF65-F5344CB8AC3E}">
        <p14:creationId xmlns:p14="http://schemas.microsoft.com/office/powerpoint/2010/main" val="218497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746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text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3"/>
          </p:nvPr>
        </p:nvSpPr>
        <p:spPr>
          <a:xfrm>
            <a:off x="2244278" y="-10633"/>
            <a:ext cx="4680000" cy="252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22" name="Platshållare för text 21"/>
          <p:cNvSpPr>
            <a:spLocks noGrp="1"/>
          </p:cNvSpPr>
          <p:nvPr>
            <p:ph type="body" sz="quarter" idx="14"/>
          </p:nvPr>
        </p:nvSpPr>
        <p:spPr>
          <a:xfrm>
            <a:off x="712788" y="2860675"/>
            <a:ext cx="7729463" cy="3242413"/>
          </a:xfrm>
        </p:spPr>
        <p:txBody>
          <a:bodyPr/>
          <a:lstStyle>
            <a:lvl2pPr marL="552450" indent="-244475">
              <a:defRPr/>
            </a:lvl2pPr>
            <a:lvl3pPr marL="812800" indent="-242888">
              <a:defRPr/>
            </a:lvl3pPr>
            <a:lvl4pPr marL="1068388" indent="-255588">
              <a:defRPr/>
            </a:lvl4pPr>
            <a:lvl5pPr marL="1314450" indent="-230188"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50009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81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3" y="1076805"/>
            <a:ext cx="9165266" cy="524668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1680" y="1812925"/>
            <a:ext cx="7730571" cy="972805"/>
          </a:xfrm>
        </p:spPr>
        <p:txBody>
          <a:bodyPr lIns="0" anchor="t">
            <a:normAutofit/>
          </a:bodyPr>
          <a:lstStyle>
            <a:lvl1pPr algn="l">
              <a:defRPr sz="4800" b="0" i="1" cap="none" baseline="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1680" y="2871779"/>
            <a:ext cx="7730571" cy="1742751"/>
          </a:xfrm>
        </p:spPr>
        <p:txBody>
          <a:bodyPr anchor="t"/>
          <a:lstStyle>
            <a:lvl1pPr marL="0" indent="0">
              <a:buNone/>
              <a:defRPr sz="2000" i="1">
                <a:solidFill>
                  <a:srgbClr val="829CAA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-10633" y="1076803"/>
            <a:ext cx="54000" cy="5256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499292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877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01749" y="1306481"/>
            <a:ext cx="3753294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88958" y="1306481"/>
            <a:ext cx="3753293" cy="47966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97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och faktaruta">
    <p:bg>
      <p:bgPr>
        <a:solidFill>
          <a:srgbClr val="C6D3DA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3"/>
          </p:nvPr>
        </p:nvSpPr>
        <p:spPr>
          <a:xfrm>
            <a:off x="712787" y="-10633"/>
            <a:ext cx="3636000" cy="6333646"/>
          </a:xfr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13" name="Rektangel 12"/>
          <p:cNvSpPr/>
          <p:nvPr/>
        </p:nvSpPr>
        <p:spPr>
          <a:xfrm>
            <a:off x="4572000" y="1076805"/>
            <a:ext cx="3852000" cy="33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latshållare för text 17"/>
          <p:cNvSpPr>
            <a:spLocks noGrp="1"/>
          </p:cNvSpPr>
          <p:nvPr>
            <p:ph type="body" sz="quarter" idx="14"/>
          </p:nvPr>
        </p:nvSpPr>
        <p:spPr>
          <a:xfrm>
            <a:off x="4756803" y="1206814"/>
            <a:ext cx="3450851" cy="3021372"/>
          </a:xfrm>
        </p:spPr>
        <p:txBody>
          <a:bodyPr/>
          <a:lstStyle>
            <a:lvl1pPr marL="233363" indent="-233363">
              <a:spcBef>
                <a:spcPts val="200"/>
              </a:spcBef>
              <a:buClr>
                <a:schemeClr val="bg1"/>
              </a:buClr>
              <a:defRPr sz="1600">
                <a:solidFill>
                  <a:schemeClr val="bg1"/>
                </a:solidFill>
              </a:defRPr>
            </a:lvl1pPr>
            <a:lvl2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2pPr>
            <a:lvl3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3pPr>
            <a:lvl4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4pPr>
            <a:lvl5pPr>
              <a:spcBef>
                <a:spcPts val="200"/>
              </a:spcBef>
              <a:buClr>
                <a:schemeClr val="bg1"/>
              </a:buCl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50009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8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2392" y="178940"/>
            <a:ext cx="7729859" cy="7668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48" y="1311820"/>
            <a:ext cx="3753294" cy="5382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01749" y="2199478"/>
            <a:ext cx="3753294" cy="3903610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98193" y="1311820"/>
            <a:ext cx="3744058" cy="54887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rgbClr val="6D8D9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88959" y="2196141"/>
            <a:ext cx="3742660" cy="390694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cxnSp>
        <p:nvCxnSpPr>
          <p:cNvPr id="19" name="Rak 18"/>
          <p:cNvCxnSpPr/>
          <p:nvPr/>
        </p:nvCxnSpPr>
        <p:spPr>
          <a:xfrm>
            <a:off x="712788" y="1909563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>
            <a:off x="4699340" y="1913101"/>
            <a:ext cx="3747095" cy="0"/>
          </a:xfrm>
          <a:prstGeom prst="line">
            <a:avLst/>
          </a:prstGeom>
          <a:ln w="3175">
            <a:solidFill>
              <a:srgbClr val="6D8D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4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50009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68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/>
          <p:cNvSpPr/>
          <p:nvPr/>
        </p:nvSpPr>
        <p:spPr>
          <a:xfrm>
            <a:off x="-10633" y="1076804"/>
            <a:ext cx="9154634" cy="5249567"/>
          </a:xfrm>
          <a:prstGeom prst="rect">
            <a:avLst/>
          </a:prstGeom>
          <a:solidFill>
            <a:srgbClr val="C6D3DA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Rektangel 16"/>
          <p:cNvSpPr/>
          <p:nvPr/>
        </p:nvSpPr>
        <p:spPr>
          <a:xfrm>
            <a:off x="-10633" y="6323492"/>
            <a:ext cx="9165266" cy="555773"/>
          </a:xfrm>
          <a:prstGeom prst="rect">
            <a:avLst/>
          </a:prstGeom>
          <a:solidFill>
            <a:srgbClr val="C6D3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3981" y="168252"/>
            <a:ext cx="7728270" cy="767413"/>
          </a:xfrm>
          <a:prstGeom prst="rect">
            <a:avLst/>
          </a:prstGeom>
        </p:spPr>
        <p:txBody>
          <a:bodyPr vert="horz" lIns="234000" tIns="36000" rIns="9144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01759" y="1302477"/>
            <a:ext cx="7740492" cy="4800611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Rektangel 6"/>
          <p:cNvSpPr/>
          <p:nvPr/>
        </p:nvSpPr>
        <p:spPr>
          <a:xfrm>
            <a:off x="698350" y="231244"/>
            <a:ext cx="54000" cy="6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984" y="6471952"/>
            <a:ext cx="500091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08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6D8D9F"/>
          </a:solidFill>
          <a:latin typeface="+mj-lt"/>
          <a:ea typeface="+mj-ea"/>
          <a:cs typeface="+mj-cs"/>
        </a:defRPr>
      </a:lvl1pPr>
    </p:titleStyle>
    <p:bodyStyle>
      <a:lvl1pPr marL="255588" indent="-255588" algn="l" defTabSz="914400" rtl="0" eaLnBrk="1" latinLnBrk="0" hangingPunct="1">
        <a:spcBef>
          <a:spcPts val="0"/>
        </a:spcBef>
        <a:spcAft>
          <a:spcPts val="850"/>
        </a:spcAft>
        <a:buClr>
          <a:srgbClr val="829CAA"/>
        </a:buClr>
        <a:buFont typeface="Corbel" panose="020B0503020204020204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1813" indent="-266700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76288" indent="-230188" algn="l" defTabSz="787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3336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475" indent="-239713" algn="l" defTabSz="914400" rtl="0" eaLnBrk="1" latinLnBrk="0" hangingPunct="1">
        <a:spcBef>
          <a:spcPts val="0"/>
        </a:spcBef>
        <a:spcAft>
          <a:spcPts val="560"/>
        </a:spcAft>
        <a:buClr>
          <a:srgbClr val="829CAA"/>
        </a:buClr>
        <a:buFont typeface="Corbel" panose="020B0503020204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">
              <a:schemeClr val="accent1">
                <a:lumMod val="5000"/>
                <a:lumOff val="9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rgbClr val="C8E4BD"/>
            </a:gs>
            <a:gs pos="0">
              <a:schemeClr val="accent1">
                <a:lumMod val="30000"/>
                <a:lumOff val="7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744416" y="1124744"/>
            <a:ext cx="7728266" cy="2226419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Erfarenheter av dynamiskt </a:t>
            </a:r>
            <a:r>
              <a:rPr lang="sv-SE" dirty="0" smtClean="0">
                <a:solidFill>
                  <a:srgbClr val="002060"/>
                </a:solidFill>
              </a:rPr>
              <a:t>Inköpssystem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>
          <a:xfrm>
            <a:off x="744416" y="3645024"/>
            <a:ext cx="7728266" cy="1752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Evelina Emanuelsson Upphandlingskonsult, AffärsConcept </a:t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(Tidigare upphandlare på SKL Kommentus Inköpscentral)</a:t>
            </a:r>
            <a:endParaRPr lang="sv-SE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4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Summering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4294967295"/>
          </p:nvPr>
        </p:nvSpPr>
        <p:spPr>
          <a:xfrm>
            <a:off x="713776" y="1268760"/>
            <a:ext cx="7740650" cy="4800600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Ingen inlåsningseffekt (Ramavtal)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Mer konkurrens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Kan löpa under lång tid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Snabb process 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Flexibelt med nya kunder</a:t>
            </a:r>
          </a:p>
          <a:p>
            <a:endParaRPr lang="sv-SE" dirty="0" smtClean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Varor och </a:t>
            </a:r>
            <a:r>
              <a:rPr lang="sv-SE" dirty="0">
                <a:solidFill>
                  <a:srgbClr val="002060"/>
                </a:solidFill>
              </a:rPr>
              <a:t>tjänster som är ”allmänt tillgängliga på </a:t>
            </a:r>
            <a:r>
              <a:rPr lang="sv-SE" dirty="0" smtClean="0">
                <a:solidFill>
                  <a:srgbClr val="002060"/>
                </a:solidFill>
              </a:rPr>
              <a:t>marknaden”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Kunskaper </a:t>
            </a:r>
            <a:r>
              <a:rPr lang="sv-SE" dirty="0">
                <a:solidFill>
                  <a:srgbClr val="002060"/>
                </a:solidFill>
              </a:rPr>
              <a:t>om marknaden och </a:t>
            </a:r>
            <a:r>
              <a:rPr lang="sv-SE" dirty="0" smtClean="0">
                <a:solidFill>
                  <a:srgbClr val="002060"/>
                </a:solidFill>
              </a:rPr>
              <a:t>behovet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Inget </a:t>
            </a:r>
            <a:r>
              <a:rPr lang="sv-SE" dirty="0">
                <a:solidFill>
                  <a:srgbClr val="002060"/>
                </a:solidFill>
              </a:rPr>
              <a:t>krav på att lämna anbud</a:t>
            </a:r>
          </a:p>
        </p:txBody>
      </p:sp>
    </p:spTree>
    <p:extLst>
      <p:ext uri="{BB962C8B-B14F-4D97-AF65-F5344CB8AC3E}">
        <p14:creationId xmlns:p14="http://schemas.microsoft.com/office/powerpoint/2010/main" val="166814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Kunder och </a:t>
            </a:r>
            <a:r>
              <a:rPr lang="sv-SE" dirty="0">
                <a:solidFill>
                  <a:srgbClr val="002060"/>
                </a:solidFill>
              </a:rPr>
              <a:t>leverantörernas erfarenheter 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idx="4294967295"/>
          </p:nvPr>
        </p:nvSpPr>
        <p:spPr>
          <a:xfrm>
            <a:off x="719512" y="1268760"/>
            <a:ext cx="7740650" cy="4800600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Positiva från båda parter</a:t>
            </a:r>
            <a:endParaRPr lang="sv-SE" dirty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Relativt </a:t>
            </a:r>
            <a:r>
              <a:rPr lang="sv-SE" dirty="0">
                <a:solidFill>
                  <a:srgbClr val="002060"/>
                </a:solidFill>
              </a:rPr>
              <a:t>låg svarsfrekvens hos </a:t>
            </a:r>
            <a:r>
              <a:rPr lang="sv-SE" dirty="0" smtClean="0">
                <a:solidFill>
                  <a:srgbClr val="002060"/>
                </a:solidFill>
              </a:rPr>
              <a:t>leverantörerna</a:t>
            </a:r>
          </a:p>
          <a:p>
            <a:pPr marL="0" indent="0">
              <a:buNone/>
            </a:pPr>
            <a:endParaRPr lang="sv-SE" dirty="0">
              <a:solidFill>
                <a:srgbClr val="002060"/>
              </a:solidFill>
            </a:endParaRPr>
          </a:p>
          <a:p>
            <a:r>
              <a:rPr lang="sv-SE" b="1" dirty="0">
                <a:solidFill>
                  <a:srgbClr val="002060"/>
                </a:solidFill>
              </a:rPr>
              <a:t>Fördelar: 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Tidsbesparingar, </a:t>
            </a:r>
            <a:r>
              <a:rPr lang="sv-SE" dirty="0" smtClean="0">
                <a:solidFill>
                  <a:srgbClr val="002060"/>
                </a:solidFill>
              </a:rPr>
              <a:t>enkelt </a:t>
            </a:r>
            <a:r>
              <a:rPr lang="sv-SE" dirty="0">
                <a:solidFill>
                  <a:srgbClr val="002060"/>
                </a:solidFill>
              </a:rPr>
              <a:t>och smidigt, att man får hjälp av erfarna upphandlare och löpande anslutning av leverantörer, gärna lokala.</a:t>
            </a:r>
          </a:p>
          <a:p>
            <a:r>
              <a:rPr lang="sv-SE" b="1" dirty="0" smtClean="0">
                <a:solidFill>
                  <a:srgbClr val="002060"/>
                </a:solidFill>
              </a:rPr>
              <a:t>Nackdelar: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P</a:t>
            </a:r>
            <a:r>
              <a:rPr lang="sv-SE" dirty="0" smtClean="0">
                <a:solidFill>
                  <a:srgbClr val="002060"/>
                </a:solidFill>
              </a:rPr>
              <a:t>edagogisk </a:t>
            </a:r>
            <a:r>
              <a:rPr lang="sv-SE" dirty="0">
                <a:solidFill>
                  <a:srgbClr val="002060"/>
                </a:solidFill>
              </a:rPr>
              <a:t>utmaning i att göra verksamheten trygg i att den upphandlande myndighetens krav tillgodoses fullt ut</a:t>
            </a:r>
            <a:r>
              <a:rPr lang="sv-SE" dirty="0" smtClean="0">
                <a:solidFill>
                  <a:srgbClr val="002060"/>
                </a:solidFill>
              </a:rPr>
              <a:t>.</a:t>
            </a:r>
          </a:p>
          <a:p>
            <a:pPr lvl="1"/>
            <a:endParaRPr lang="sv-SE" dirty="0">
              <a:solidFill>
                <a:srgbClr val="002060"/>
              </a:solidFill>
            </a:endParaRPr>
          </a:p>
          <a:p>
            <a:r>
              <a:rPr lang="sv-SE" b="1" dirty="0" smtClean="0">
                <a:solidFill>
                  <a:srgbClr val="002060"/>
                </a:solidFill>
              </a:rPr>
              <a:t>Förslag på kommande DIS-områden:</a:t>
            </a:r>
            <a:endParaRPr lang="sv-SE" b="1" dirty="0">
              <a:solidFill>
                <a:srgbClr val="002060"/>
              </a:solidFill>
            </a:endParaRP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lokala </a:t>
            </a:r>
            <a:r>
              <a:rPr lang="sv-SE" dirty="0">
                <a:solidFill>
                  <a:srgbClr val="002060"/>
                </a:solidFill>
              </a:rPr>
              <a:t>transporter, bio-olja och el.</a:t>
            </a:r>
          </a:p>
        </p:txBody>
      </p:sp>
    </p:spTree>
    <p:extLst>
      <p:ext uri="{BB962C8B-B14F-4D97-AF65-F5344CB8AC3E}">
        <p14:creationId xmlns:p14="http://schemas.microsoft.com/office/powerpoint/2010/main" val="395933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Framtid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13981" y="1268760"/>
            <a:ext cx="7740650" cy="4800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SKI har inga nya inplanerade DIS-projekt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DIS-möjligheter undersöks i varje förstudie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Systemstöd är en stor fråga</a:t>
            </a:r>
          </a:p>
          <a:p>
            <a:pPr marL="0" indent="0">
              <a:buNone/>
            </a:pPr>
            <a:endParaRPr lang="sv-SE" dirty="0" smtClean="0">
              <a:solidFill>
                <a:srgbClr val="002060"/>
              </a:solidFill>
            </a:endParaRPr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2713674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SKL </a:t>
            </a:r>
            <a:r>
              <a:rPr lang="sv-SE" dirty="0" err="1">
                <a:solidFill>
                  <a:srgbClr val="002060"/>
                </a:solidFill>
              </a:rPr>
              <a:t>Kommentus</a:t>
            </a:r>
            <a:r>
              <a:rPr lang="sv-SE" dirty="0">
                <a:solidFill>
                  <a:srgbClr val="002060"/>
                </a:solidFill>
              </a:rPr>
              <a:t> kundfunktioner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12309" y="1268760"/>
            <a:ext cx="7740650" cy="4800600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002060"/>
                </a:solidFill>
              </a:rPr>
              <a:t>Kundstöd / Regionalt inköpsstöd 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Regionalt stöd ute i landet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Berättar om </a:t>
            </a:r>
            <a:r>
              <a:rPr lang="sv-SE" dirty="0" err="1">
                <a:solidFill>
                  <a:srgbClr val="002060"/>
                </a:solidFill>
              </a:rPr>
              <a:t>Kommentus</a:t>
            </a:r>
            <a:r>
              <a:rPr lang="sv-SE" dirty="0">
                <a:solidFill>
                  <a:srgbClr val="002060"/>
                </a:solidFill>
              </a:rPr>
              <a:t> utbud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Kan vägleda vid användande av avtal 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Fångar upp nationella behov och erfarenheter till </a:t>
            </a:r>
            <a:r>
              <a:rPr lang="sv-SE" dirty="0" err="1">
                <a:solidFill>
                  <a:srgbClr val="002060"/>
                </a:solidFill>
              </a:rPr>
              <a:t>Kommentus</a:t>
            </a:r>
            <a:endParaRPr lang="sv-SE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v-SE" dirty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SKL </a:t>
            </a:r>
            <a:r>
              <a:rPr lang="sv-SE" dirty="0" err="1" smtClean="0">
                <a:solidFill>
                  <a:srgbClr val="002060"/>
                </a:solidFill>
              </a:rPr>
              <a:t>Kommentus</a:t>
            </a:r>
            <a:r>
              <a:rPr lang="sv-SE" dirty="0" smtClean="0">
                <a:solidFill>
                  <a:srgbClr val="002060"/>
                </a:solidFill>
              </a:rPr>
              <a:t> Inköpscentral - Inköpsservice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Kundsupport 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Besvarar </a:t>
            </a:r>
            <a:r>
              <a:rPr lang="sv-SE" dirty="0">
                <a:solidFill>
                  <a:srgbClr val="002060"/>
                </a:solidFill>
              </a:rPr>
              <a:t>frågor gällande </a:t>
            </a:r>
            <a:r>
              <a:rPr lang="sv-SE" dirty="0" smtClean="0">
                <a:solidFill>
                  <a:srgbClr val="002060"/>
                </a:solidFill>
              </a:rPr>
              <a:t>SKIs ramavtal</a:t>
            </a:r>
            <a:r>
              <a:rPr lang="sv-SE" dirty="0">
                <a:solidFill>
                  <a:srgbClr val="002060"/>
                </a:solidFill>
              </a:rPr>
              <a:t>, </a:t>
            </a:r>
            <a:r>
              <a:rPr lang="sv-SE" dirty="0" smtClean="0">
                <a:solidFill>
                  <a:srgbClr val="002060"/>
                </a:solidFill>
              </a:rPr>
              <a:t>tidplaner </a:t>
            </a:r>
            <a:r>
              <a:rPr lang="sv-SE" dirty="0">
                <a:solidFill>
                  <a:srgbClr val="002060"/>
                </a:solidFill>
              </a:rPr>
              <a:t>eller ramavtalsvillkor</a:t>
            </a:r>
            <a:r>
              <a:rPr lang="sv-SE" dirty="0" smtClean="0">
                <a:solidFill>
                  <a:srgbClr val="002060"/>
                </a:solidFill>
              </a:rPr>
              <a:t>.</a:t>
            </a:r>
          </a:p>
          <a:p>
            <a:pPr marL="265113" lvl="1" indent="0">
              <a:buNone/>
            </a:pPr>
            <a:endParaRPr lang="sv-SE" dirty="0" smtClean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Inköpare (fortfarande under utveckling)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Hjälper till att genomföra specifika upphandlingar (DIS)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Vägleder vid FKU eller avrop på SKIs ramavtal</a:t>
            </a:r>
          </a:p>
          <a:p>
            <a:pPr lvl="1"/>
            <a:endParaRPr lang="sv-SE" dirty="0">
              <a:solidFill>
                <a:srgbClr val="002060"/>
              </a:solidFill>
            </a:endParaRPr>
          </a:p>
          <a:p>
            <a:pPr lvl="1"/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74189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AffärsConcept - </a:t>
            </a:r>
            <a:r>
              <a:rPr lang="sv-SE" dirty="0" smtClean="0">
                <a:solidFill>
                  <a:srgbClr val="002060"/>
                </a:solidFill>
              </a:rPr>
              <a:t>Konsultverksamhet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13981" y="1268760"/>
            <a:ext cx="7740650" cy="4800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Ingår i SKL </a:t>
            </a:r>
            <a:r>
              <a:rPr lang="sv-SE" dirty="0" err="1" smtClean="0">
                <a:solidFill>
                  <a:srgbClr val="002060"/>
                </a:solidFill>
              </a:rPr>
              <a:t>Kommentus</a:t>
            </a:r>
            <a:r>
              <a:rPr lang="sv-SE" dirty="0" smtClean="0">
                <a:solidFill>
                  <a:srgbClr val="002060"/>
                </a:solidFill>
              </a:rPr>
              <a:t>-koncernen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Består av ca </a:t>
            </a:r>
            <a:r>
              <a:rPr lang="sv-SE" dirty="0">
                <a:solidFill>
                  <a:srgbClr val="002060"/>
                </a:solidFill>
              </a:rPr>
              <a:t>40 konsulter med olika kompetenser och erfarenheter och </a:t>
            </a:r>
            <a:r>
              <a:rPr lang="sv-SE" dirty="0" smtClean="0">
                <a:solidFill>
                  <a:srgbClr val="002060"/>
                </a:solidFill>
              </a:rPr>
              <a:t>kan bemöta </a:t>
            </a:r>
            <a:r>
              <a:rPr lang="sv-SE" dirty="0">
                <a:solidFill>
                  <a:srgbClr val="002060"/>
                </a:solidFill>
              </a:rPr>
              <a:t>de flesta önskemål som våra kunder </a:t>
            </a:r>
            <a:r>
              <a:rPr lang="sv-SE" dirty="0" smtClean="0">
                <a:solidFill>
                  <a:srgbClr val="002060"/>
                </a:solidFill>
              </a:rPr>
              <a:t>har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Erbjuder tjänster inom områdena:</a:t>
            </a:r>
            <a:endParaRPr lang="sv-SE" dirty="0">
              <a:solidFill>
                <a:srgbClr val="002060"/>
              </a:solidFill>
            </a:endParaRPr>
          </a:p>
          <a:p>
            <a:pPr lvl="1"/>
            <a:r>
              <a:rPr lang="sv-SE" dirty="0">
                <a:solidFill>
                  <a:srgbClr val="002060"/>
                </a:solidFill>
              </a:rPr>
              <a:t>U</a:t>
            </a:r>
            <a:r>
              <a:rPr lang="sv-SE" dirty="0" smtClean="0">
                <a:solidFill>
                  <a:srgbClr val="002060"/>
                </a:solidFill>
              </a:rPr>
              <a:t>pphandling 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U</a:t>
            </a:r>
            <a:r>
              <a:rPr lang="sv-SE" dirty="0" smtClean="0">
                <a:solidFill>
                  <a:srgbClr val="002060"/>
                </a:solidFill>
              </a:rPr>
              <a:t>tbildning 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U</a:t>
            </a:r>
            <a:r>
              <a:rPr lang="sv-SE" dirty="0" smtClean="0">
                <a:solidFill>
                  <a:srgbClr val="002060"/>
                </a:solidFill>
              </a:rPr>
              <a:t>pphandlingsrätt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Utveckling </a:t>
            </a:r>
            <a:r>
              <a:rPr lang="sv-SE" dirty="0">
                <a:solidFill>
                  <a:srgbClr val="002060"/>
                </a:solidFill>
              </a:rPr>
              <a:t>och </a:t>
            </a:r>
            <a:r>
              <a:rPr lang="sv-SE" dirty="0" smtClean="0">
                <a:solidFill>
                  <a:srgbClr val="002060"/>
                </a:solidFill>
              </a:rPr>
              <a:t>analys 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U</a:t>
            </a:r>
            <a:r>
              <a:rPr lang="sv-SE" dirty="0" smtClean="0">
                <a:solidFill>
                  <a:srgbClr val="002060"/>
                </a:solidFill>
              </a:rPr>
              <a:t>ppföljning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3204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93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Agenda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4294967295"/>
          </p:nvPr>
        </p:nvSpPr>
        <p:spPr>
          <a:xfrm>
            <a:off x="713981" y="1268760"/>
            <a:ext cx="7740650" cy="4800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Vad är ett dynamiskt inköpssystem (DIS)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SKL Kommentus Inköpscentrals (SKI) DIS-projekt 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Summering</a:t>
            </a:r>
            <a:endParaRPr lang="sv-SE" dirty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Framtid</a:t>
            </a:r>
          </a:p>
          <a:p>
            <a:r>
              <a:rPr lang="sv-SE" dirty="0" smtClean="0"/>
              <a:t>Kundstöd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041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Dynamiskt inköpssystem (DIS)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idx="4294967295"/>
          </p:nvPr>
        </p:nvSpPr>
        <p:spPr>
          <a:xfrm>
            <a:off x="707791" y="1268760"/>
            <a:ext cx="7740650" cy="4800600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Helt elektronisk process för </a:t>
            </a:r>
            <a:r>
              <a:rPr lang="sv-SE" dirty="0" smtClean="0">
                <a:solidFill>
                  <a:srgbClr val="002060"/>
                </a:solidFill>
              </a:rPr>
              <a:t>upphandling (selektivt förfarande)</a:t>
            </a: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  <a:p>
            <a:r>
              <a:rPr lang="sv-SE" dirty="0">
                <a:solidFill>
                  <a:srgbClr val="002060"/>
                </a:solidFill>
              </a:rPr>
              <a:t>Får användas för återkommande anskaffning av varor, tjänster eller byggentreprenader som är </a:t>
            </a:r>
            <a:r>
              <a:rPr lang="sv-SE" u="sng" dirty="0">
                <a:solidFill>
                  <a:srgbClr val="002060"/>
                </a:solidFill>
              </a:rPr>
              <a:t>allmänt tillgängliga på </a:t>
            </a:r>
            <a:r>
              <a:rPr lang="sv-SE" u="sng" dirty="0" smtClean="0">
                <a:solidFill>
                  <a:srgbClr val="002060"/>
                </a:solidFill>
              </a:rPr>
              <a:t>marknaden</a:t>
            </a:r>
            <a:br>
              <a:rPr lang="sv-SE" u="sng" dirty="0" smtClean="0">
                <a:solidFill>
                  <a:srgbClr val="002060"/>
                </a:solidFill>
              </a:rPr>
            </a:br>
            <a:endParaRPr lang="sv-SE" u="sng" dirty="0">
              <a:solidFill>
                <a:srgbClr val="002060"/>
              </a:solidFill>
            </a:endParaRPr>
          </a:p>
          <a:p>
            <a:r>
              <a:rPr lang="sv-SE" dirty="0">
                <a:solidFill>
                  <a:srgbClr val="002060"/>
                </a:solidFill>
              </a:rPr>
              <a:t>All kommunikation ska vara elektronisk, muntlig kommunikation får uttryckligen inte användas.</a:t>
            </a:r>
          </a:p>
          <a:p>
            <a:endParaRPr lang="sv-SE" dirty="0">
              <a:solidFill>
                <a:srgbClr val="002060"/>
              </a:solidFill>
            </a:endParaRPr>
          </a:p>
          <a:p>
            <a:r>
              <a:rPr lang="sv-SE" dirty="0">
                <a:solidFill>
                  <a:srgbClr val="002060"/>
                </a:solidFill>
              </a:rPr>
              <a:t>Öppet för samtliga leverantörer som uppfyller </a:t>
            </a:r>
            <a:r>
              <a:rPr lang="sv-SE" dirty="0" smtClean="0">
                <a:solidFill>
                  <a:srgbClr val="002060"/>
                </a:solidFill>
              </a:rPr>
              <a:t>kvalificeringskraven (gäller under hela giltighetstiden)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561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ubrik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Dynamiskt inköpssystem (DIS)</a:t>
            </a:r>
            <a:endParaRPr lang="sv-SE" dirty="0">
              <a:solidFill>
                <a:srgbClr val="002060"/>
              </a:solidFill>
            </a:endParaRPr>
          </a:p>
        </p:txBody>
      </p:sp>
      <p:pic>
        <p:nvPicPr>
          <p:cNvPr id="13" name="Platshållare för innehåll 3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527025" y="2367429"/>
            <a:ext cx="2041525" cy="1993900"/>
          </a:xfrm>
          <a:prstGeom prst="rect">
            <a:avLst/>
          </a:prstGeom>
        </p:spPr>
      </p:pic>
      <p:sp>
        <p:nvSpPr>
          <p:cNvPr id="4" name="Nedåtböjd 5"/>
          <p:cNvSpPr/>
          <p:nvPr/>
        </p:nvSpPr>
        <p:spPr>
          <a:xfrm rot="10800000">
            <a:off x="3312473" y="3891671"/>
            <a:ext cx="2448272" cy="720081"/>
          </a:xfrm>
          <a:prstGeom prst="curvedDownArrow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5" name="Rektangel med rundade hörn 4"/>
          <p:cNvSpPr/>
          <p:nvPr/>
        </p:nvSpPr>
        <p:spPr>
          <a:xfrm>
            <a:off x="750998" y="2068705"/>
            <a:ext cx="1512168" cy="10081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chemeClr val="bg1"/>
                </a:solidFill>
              </a:rPr>
              <a:t>Ansökningar från leverantörer</a:t>
            </a:r>
            <a:endParaRPr lang="sv-SE" sz="1600" dirty="0">
              <a:solidFill>
                <a:schemeClr val="bg1"/>
              </a:solidFill>
            </a:endParaRPr>
          </a:p>
        </p:txBody>
      </p:sp>
      <p:sp>
        <p:nvSpPr>
          <p:cNvPr id="6" name="Rektangel med rundade hörn 5"/>
          <p:cNvSpPr/>
          <p:nvPr/>
        </p:nvSpPr>
        <p:spPr>
          <a:xfrm>
            <a:off x="6880827" y="2068705"/>
            <a:ext cx="1512168" cy="100811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bg1"/>
                </a:solidFill>
              </a:rPr>
              <a:t>Specifika upphandlingar</a:t>
            </a:r>
          </a:p>
        </p:txBody>
      </p:sp>
      <p:sp>
        <p:nvSpPr>
          <p:cNvPr id="7" name="Ned 9"/>
          <p:cNvSpPr/>
          <p:nvPr/>
        </p:nvSpPr>
        <p:spPr>
          <a:xfrm>
            <a:off x="1189583" y="3076817"/>
            <a:ext cx="360040" cy="5040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Ned 10"/>
          <p:cNvSpPr/>
          <p:nvPr/>
        </p:nvSpPr>
        <p:spPr>
          <a:xfrm rot="5400000">
            <a:off x="6135314" y="2320734"/>
            <a:ext cx="360040" cy="5040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Ned 11"/>
          <p:cNvSpPr/>
          <p:nvPr/>
        </p:nvSpPr>
        <p:spPr>
          <a:xfrm>
            <a:off x="7600636" y="3076817"/>
            <a:ext cx="360040" cy="5040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Ned 12"/>
          <p:cNvSpPr/>
          <p:nvPr/>
        </p:nvSpPr>
        <p:spPr>
          <a:xfrm rot="16200000">
            <a:off x="2648639" y="2320734"/>
            <a:ext cx="360040" cy="50405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 med rundade hörn 10"/>
          <p:cNvSpPr/>
          <p:nvPr/>
        </p:nvSpPr>
        <p:spPr>
          <a:xfrm>
            <a:off x="712215" y="3603640"/>
            <a:ext cx="1512168" cy="1008112"/>
          </a:xfrm>
          <a:prstGeom prst="roundRect">
            <a:avLst/>
          </a:pr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rgbClr val="002060"/>
                </a:solidFill>
              </a:rPr>
              <a:t>Utvärdering</a:t>
            </a:r>
            <a:br>
              <a:rPr lang="sv-SE" sz="1600" dirty="0" smtClean="0">
                <a:solidFill>
                  <a:srgbClr val="002060"/>
                </a:solidFill>
              </a:rPr>
            </a:br>
            <a:r>
              <a:rPr lang="sv-SE" sz="1600" dirty="0" smtClean="0">
                <a:solidFill>
                  <a:srgbClr val="002060"/>
                </a:solidFill>
              </a:rPr>
              <a:t>Beslut</a:t>
            </a:r>
            <a:endParaRPr lang="sv-SE" sz="1600" dirty="0">
              <a:solidFill>
                <a:srgbClr val="002060"/>
              </a:solidFill>
            </a:endParaRPr>
          </a:p>
        </p:txBody>
      </p:sp>
      <p:sp>
        <p:nvSpPr>
          <p:cNvPr id="12" name="Rektangel med rundade hörn 11"/>
          <p:cNvSpPr/>
          <p:nvPr/>
        </p:nvSpPr>
        <p:spPr>
          <a:xfrm>
            <a:off x="6876256" y="3603640"/>
            <a:ext cx="1512168" cy="1008112"/>
          </a:xfrm>
          <a:prstGeom prst="roundRect">
            <a:avLst/>
          </a:prstGeom>
          <a:gradFill>
            <a:gsLst>
              <a:gs pos="0">
                <a:schemeClr val="accent3">
                  <a:tint val="50000"/>
                  <a:satMod val="300000"/>
                </a:schemeClr>
              </a:gs>
              <a:gs pos="35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 smtClean="0">
                <a:solidFill>
                  <a:srgbClr val="002060"/>
                </a:solidFill>
              </a:rPr>
              <a:t>Utvärdering</a:t>
            </a:r>
            <a:br>
              <a:rPr lang="sv-SE" sz="1600" dirty="0" smtClean="0">
                <a:solidFill>
                  <a:srgbClr val="002060"/>
                </a:solidFill>
              </a:rPr>
            </a:br>
            <a:r>
              <a:rPr lang="sv-SE" sz="1600" dirty="0">
                <a:solidFill>
                  <a:srgbClr val="002060"/>
                </a:solidFill>
              </a:rPr>
              <a:t>Tilldelning</a:t>
            </a:r>
            <a:r>
              <a:rPr lang="sv-SE" sz="1600" dirty="0" smtClean="0">
                <a:solidFill>
                  <a:srgbClr val="002060"/>
                </a:solidFill>
              </a:rPr>
              <a:t/>
            </a:r>
            <a:br>
              <a:rPr lang="sv-SE" sz="1600" dirty="0" smtClean="0">
                <a:solidFill>
                  <a:srgbClr val="002060"/>
                </a:solidFill>
              </a:rPr>
            </a:br>
            <a:r>
              <a:rPr lang="sv-SE" sz="1600" dirty="0" smtClean="0">
                <a:solidFill>
                  <a:srgbClr val="002060"/>
                </a:solidFill>
              </a:rPr>
              <a:t>kontrakt</a:t>
            </a:r>
            <a:endParaRPr lang="sv-SE" sz="1600" dirty="0">
              <a:solidFill>
                <a:srgbClr val="002060"/>
              </a:solidFill>
            </a:endParaRPr>
          </a:p>
        </p:txBody>
      </p:sp>
      <p:sp>
        <p:nvSpPr>
          <p:cNvPr id="15" name="Nedåtböjd 4"/>
          <p:cNvSpPr/>
          <p:nvPr/>
        </p:nvSpPr>
        <p:spPr>
          <a:xfrm>
            <a:off x="3405057" y="2091855"/>
            <a:ext cx="2355688" cy="720080"/>
          </a:xfrm>
          <a:prstGeom prst="curvedDownArrow">
            <a:avLst/>
          </a:prstGeom>
          <a:gradFill>
            <a:gsLst>
              <a:gs pos="100000">
                <a:schemeClr val="accent5">
                  <a:lumMod val="40000"/>
                  <a:lumOff val="60000"/>
                </a:schemeClr>
              </a:gs>
              <a:gs pos="100000">
                <a:schemeClr val="accent3">
                  <a:tint val="37000"/>
                  <a:satMod val="300000"/>
                </a:schemeClr>
              </a:gs>
              <a:gs pos="100000">
                <a:schemeClr val="accent3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430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Bränslepellets 2016 - Pilot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07791" y="1268760"/>
            <a:ext cx="7740650" cy="4800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Annons 2 mars 2017 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11 leverantörer i systemet 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Stora </a:t>
            </a:r>
            <a:r>
              <a:rPr lang="sv-SE" dirty="0">
                <a:solidFill>
                  <a:srgbClr val="002060"/>
                </a:solidFill>
              </a:rPr>
              <a:t>delar av branschen är med (80 </a:t>
            </a:r>
            <a:r>
              <a:rPr lang="sv-SE" dirty="0" smtClean="0">
                <a:solidFill>
                  <a:srgbClr val="002060"/>
                </a:solidFill>
              </a:rPr>
              <a:t>%)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27 genomförda specifika upphandlingar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1-4 anbud per </a:t>
            </a:r>
            <a:r>
              <a:rPr lang="sv-SE" dirty="0">
                <a:solidFill>
                  <a:srgbClr val="002060"/>
                </a:solidFill>
              </a:rPr>
              <a:t>s</a:t>
            </a:r>
            <a:r>
              <a:rPr lang="sv-SE" dirty="0" smtClean="0">
                <a:solidFill>
                  <a:srgbClr val="002060"/>
                </a:solidFill>
              </a:rPr>
              <a:t>pecifik upphandling</a:t>
            </a:r>
          </a:p>
          <a:p>
            <a:endParaRPr lang="sv-SE" dirty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Annonsen innehöll: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S</a:t>
            </a:r>
            <a:r>
              <a:rPr lang="sv-SE" dirty="0" smtClean="0">
                <a:solidFill>
                  <a:srgbClr val="002060"/>
                </a:solidFill>
              </a:rPr>
              <a:t>amtliga </a:t>
            </a:r>
            <a:r>
              <a:rPr lang="sv-SE" dirty="0">
                <a:solidFill>
                  <a:srgbClr val="002060"/>
                </a:solidFill>
              </a:rPr>
              <a:t>krav </a:t>
            </a:r>
            <a:r>
              <a:rPr lang="sv-SE" dirty="0" smtClean="0">
                <a:solidFill>
                  <a:srgbClr val="002060"/>
                </a:solidFill>
              </a:rPr>
              <a:t>(även de som gällde upphandlingsföremålet)</a:t>
            </a:r>
          </a:p>
          <a:p>
            <a:pPr lvl="1"/>
            <a:r>
              <a:rPr lang="sv-SE" dirty="0">
                <a:solidFill>
                  <a:srgbClr val="002060"/>
                </a:solidFill>
              </a:rPr>
              <a:t>S</a:t>
            </a:r>
            <a:r>
              <a:rPr lang="sv-SE" dirty="0" smtClean="0">
                <a:solidFill>
                  <a:srgbClr val="002060"/>
                </a:solidFill>
              </a:rPr>
              <a:t>amtliga </a:t>
            </a:r>
            <a:r>
              <a:rPr lang="sv-SE" dirty="0">
                <a:solidFill>
                  <a:srgbClr val="002060"/>
                </a:solidFill>
              </a:rPr>
              <a:t>bilagor </a:t>
            </a:r>
            <a:r>
              <a:rPr lang="sv-SE" dirty="0" smtClean="0">
                <a:solidFill>
                  <a:srgbClr val="002060"/>
                </a:solidFill>
              </a:rPr>
              <a:t>(även de som förekom i steg 2)</a:t>
            </a:r>
            <a:br>
              <a:rPr lang="sv-SE" dirty="0" smtClean="0">
                <a:solidFill>
                  <a:srgbClr val="002060"/>
                </a:solidFill>
              </a:rPr>
            </a:br>
            <a:endParaRPr lang="sv-SE" dirty="0" smtClean="0">
              <a:solidFill>
                <a:srgbClr val="002060"/>
              </a:solidFill>
            </a:endParaRPr>
          </a:p>
          <a:p>
            <a:pPr marL="331788" indent="-342900"/>
            <a:r>
              <a:rPr lang="sv-SE" dirty="0" smtClean="0">
                <a:solidFill>
                  <a:srgbClr val="002060"/>
                </a:solidFill>
              </a:rPr>
              <a:t>Specifika upphandlingar</a:t>
            </a:r>
          </a:p>
          <a:p>
            <a:pPr marL="608013" lvl="1" indent="-342900"/>
            <a:r>
              <a:rPr lang="sv-SE" dirty="0" smtClean="0">
                <a:solidFill>
                  <a:srgbClr val="002060"/>
                </a:solidFill>
              </a:rPr>
              <a:t>Krav förekom i strukturerade dokument</a:t>
            </a:r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4341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Erfarenheter 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type="subTitle" idx="4294967295"/>
          </p:nvPr>
        </p:nvSpPr>
        <p:spPr>
          <a:xfrm>
            <a:off x="713981" y="1340768"/>
            <a:ext cx="7727950" cy="4608512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Administrativt krävande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Behovet vässas – Önskemål blir krav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Muntlig kommunikation – leverantörer vill gärna prata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Frågor &amp; Svar </a:t>
            </a:r>
          </a:p>
          <a:p>
            <a:endParaRPr lang="sv-SE" dirty="0">
              <a:solidFill>
                <a:srgbClr val="002060"/>
              </a:solidFill>
            </a:endParaRPr>
          </a:p>
          <a:p>
            <a:r>
              <a:rPr lang="sv-SE" dirty="0">
                <a:solidFill>
                  <a:srgbClr val="002060"/>
                </a:solidFill>
              </a:rPr>
              <a:t>Lägre </a:t>
            </a:r>
            <a:r>
              <a:rPr lang="sv-SE" dirty="0" smtClean="0">
                <a:solidFill>
                  <a:srgbClr val="002060"/>
                </a:solidFill>
              </a:rPr>
              <a:t>priser (14 % lägre)</a:t>
            </a:r>
            <a:endParaRPr lang="sv-SE" dirty="0">
              <a:solidFill>
                <a:srgbClr val="002060"/>
              </a:solidFill>
            </a:endParaRPr>
          </a:p>
          <a:p>
            <a:r>
              <a:rPr lang="sv-SE" dirty="0">
                <a:solidFill>
                  <a:srgbClr val="002060"/>
                </a:solidFill>
              </a:rPr>
              <a:t>Bättre konkurrens</a:t>
            </a:r>
          </a:p>
          <a:p>
            <a:r>
              <a:rPr lang="sv-SE" dirty="0">
                <a:solidFill>
                  <a:srgbClr val="002060"/>
                </a:solidFill>
              </a:rPr>
              <a:t>Speciella behov</a:t>
            </a:r>
          </a:p>
          <a:p>
            <a:r>
              <a:rPr lang="sv-SE" dirty="0">
                <a:solidFill>
                  <a:srgbClr val="002060"/>
                </a:solidFill>
              </a:rPr>
              <a:t>Behöver inte upphandlas om vart 4:e år</a:t>
            </a:r>
          </a:p>
          <a:p>
            <a:r>
              <a:rPr lang="sv-SE" dirty="0">
                <a:solidFill>
                  <a:srgbClr val="002060"/>
                </a:solidFill>
              </a:rPr>
              <a:t>Långa kontrakt</a:t>
            </a:r>
          </a:p>
          <a:p>
            <a:endParaRPr lang="sv-SE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pPr marL="265113" lvl="1" indent="0">
              <a:buNone/>
            </a:pPr>
            <a:endParaRPr lang="sv-SE" dirty="0" smtClean="0"/>
          </a:p>
          <a:p>
            <a:endParaRPr lang="sv-SE" dirty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  <a:p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69708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Ny! Elenergi 2017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13981" y="1340768"/>
            <a:ext cx="7740650" cy="4800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Annons 21 juni 2018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6 leverantörer i systemet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8 Specifika upphandlingar (10 på gång)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Giltighetstid 10 år</a:t>
            </a:r>
          </a:p>
          <a:p>
            <a:pPr marL="0" indent="0">
              <a:buNone/>
            </a:pPr>
            <a:endParaRPr lang="sv-SE" dirty="0" smtClean="0">
              <a:solidFill>
                <a:srgbClr val="002060"/>
              </a:solidFill>
            </a:endParaRPr>
          </a:p>
          <a:p>
            <a:r>
              <a:rPr lang="sv-SE" dirty="0">
                <a:solidFill>
                  <a:srgbClr val="002060"/>
                </a:solidFill>
              </a:rPr>
              <a:t>Annonsen innehöll: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Endast kvalificeringskrav för steg 1</a:t>
            </a:r>
          </a:p>
          <a:p>
            <a:pPr lvl="1"/>
            <a:endParaRPr lang="sv-SE" dirty="0">
              <a:solidFill>
                <a:srgbClr val="002060"/>
              </a:solidFill>
            </a:endParaRPr>
          </a:p>
          <a:p>
            <a:r>
              <a:rPr lang="sv-SE" dirty="0" smtClean="0">
                <a:solidFill>
                  <a:srgbClr val="002060"/>
                </a:solidFill>
              </a:rPr>
              <a:t>Specifika upphandlingar: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Krav i separata dokument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07225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Skillnader från Bränslepellets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13981" y="1268760"/>
            <a:ext cx="7740650" cy="4800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TendSign endast annonseringsverktyg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Ingen info om steg 2 vid annonseringen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Inga krav i strukturerade dokument</a:t>
            </a:r>
          </a:p>
          <a:p>
            <a:r>
              <a:rPr lang="sv-SE" dirty="0" smtClean="0">
                <a:solidFill>
                  <a:srgbClr val="002060"/>
                </a:solidFill>
              </a:rPr>
              <a:t>Mallar och information på hemsidan</a:t>
            </a:r>
          </a:p>
          <a:p>
            <a:endParaRPr lang="sv-SE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98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Framgångsfaktorer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4294967295"/>
          </p:nvPr>
        </p:nvSpPr>
        <p:spPr>
          <a:xfrm>
            <a:off x="713981" y="1196752"/>
            <a:ext cx="7740650" cy="48006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Innan annonsering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Genomarbetat underlag</a:t>
            </a:r>
            <a:endParaRPr lang="sv-SE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Planera administrationen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Ta fram malldokument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Förankra med branschen</a:t>
            </a:r>
            <a:endParaRPr lang="sv-SE" dirty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pPr lvl="1"/>
            <a:r>
              <a:rPr lang="sv-SE" dirty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Förankra i </a:t>
            </a:r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organisationen</a:t>
            </a:r>
          </a:p>
          <a:p>
            <a:pPr marL="265113" lvl="1" indent="0">
              <a:buNone/>
            </a:pPr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/>
            </a:r>
            <a:b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</a:br>
            <a:endParaRPr lang="sv-SE" dirty="0" smtClean="0">
              <a:solidFill>
                <a:srgbClr val="002060"/>
              </a:solidFill>
              <a:latin typeface="+mj-lt"/>
              <a:cs typeface="Calibri" panose="020F0502020204030204" pitchFamily="34" charset="0"/>
            </a:endParaRPr>
          </a:p>
          <a:p>
            <a:r>
              <a:rPr lang="sv-SE" dirty="0" smtClean="0">
                <a:solidFill>
                  <a:srgbClr val="002060"/>
                </a:solidFill>
                <a:latin typeface="+mj-lt"/>
                <a:cs typeface="Calibri" panose="020F0502020204030204" pitchFamily="34" charset="0"/>
              </a:rPr>
              <a:t>Efter annonsering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Lyhörd gentemot leverantörer (krav)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Annonseringstid vid specifik upphandling</a:t>
            </a:r>
          </a:p>
          <a:p>
            <a:pPr lvl="1"/>
            <a:r>
              <a:rPr lang="sv-SE" dirty="0" smtClean="0">
                <a:solidFill>
                  <a:srgbClr val="002060"/>
                </a:solidFill>
              </a:rPr>
              <a:t>Uppdatera mallar</a:t>
            </a:r>
          </a:p>
          <a:p>
            <a:pPr marL="265113" lvl="1" indent="0">
              <a:buNone/>
            </a:pPr>
            <a:endParaRPr lang="sv-SE" dirty="0" smtClean="0"/>
          </a:p>
          <a:p>
            <a:pPr lvl="1"/>
            <a:endParaRPr lang="sv-SE" dirty="0" smtClean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200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SKL AffärsConcept">
  <a:themeElements>
    <a:clrScheme name="SKL AffärsConcept">
      <a:dk1>
        <a:sysClr val="windowText" lastClr="000000"/>
      </a:dk1>
      <a:lt1>
        <a:sysClr val="window" lastClr="FFFFFF"/>
      </a:lt1>
      <a:dk2>
        <a:srgbClr val="143F90"/>
      </a:dk2>
      <a:lt2>
        <a:srgbClr val="EEECE1"/>
      </a:lt2>
      <a:accent1>
        <a:srgbClr val="5EA443"/>
      </a:accent1>
      <a:accent2>
        <a:srgbClr val="6D8D9F"/>
      </a:accent2>
      <a:accent3>
        <a:srgbClr val="669AD2"/>
      </a:accent3>
      <a:accent4>
        <a:srgbClr val="143F90"/>
      </a:accent4>
      <a:accent5>
        <a:srgbClr val="D21E1E"/>
      </a:accent5>
      <a:accent6>
        <a:srgbClr val="FFBE0A"/>
      </a:accent6>
      <a:hlink>
        <a:srgbClr val="0000FF"/>
      </a:hlink>
      <a:folHlink>
        <a:srgbClr val="800080"/>
      </a:folHlink>
    </a:clrScheme>
    <a:fontScheme name="SKL Kommentus Mediatjänster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C4.3-09.pptx" id="{B3DBABF6-A65B-46BF-BEAC-6B7B3C6FBD4A}" vid="{092EDCF0-79F2-4AA2-9A74-23A1095B7FD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715</TotalTime>
  <Words>468</Words>
  <Application>Microsoft Office PowerPoint</Application>
  <PresentationFormat>Bildspel på skärmen (4:3)</PresentationFormat>
  <Paragraphs>144</Paragraphs>
  <Slides>15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6" baseType="lpstr">
      <vt:lpstr>SKL AffärsConcept</vt:lpstr>
      <vt:lpstr>Erfarenheter av dynamiskt Inköpssystem</vt:lpstr>
      <vt:lpstr>Agenda</vt:lpstr>
      <vt:lpstr>Dynamiskt inköpssystem (DIS)</vt:lpstr>
      <vt:lpstr>Dynamiskt inköpssystem (DIS)</vt:lpstr>
      <vt:lpstr>Bränslepellets 2016 - Pilot</vt:lpstr>
      <vt:lpstr>Erfarenheter </vt:lpstr>
      <vt:lpstr>Ny! Elenergi 2017</vt:lpstr>
      <vt:lpstr>Skillnader från Bränslepellets</vt:lpstr>
      <vt:lpstr>Framgångsfaktorer</vt:lpstr>
      <vt:lpstr>Summering</vt:lpstr>
      <vt:lpstr>Kunder och leverantörernas erfarenheter </vt:lpstr>
      <vt:lpstr>Framtid</vt:lpstr>
      <vt:lpstr>SKL Kommentus kundfunktioner</vt:lpstr>
      <vt:lpstr>AffärsConcept - Konsultverksamhet</vt:lpstr>
      <vt:lpstr>PowerPoint-presentation</vt:lpstr>
    </vt:vector>
  </TitlesOfParts>
  <Company>Sverige Kommuner och Landsting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Evelina Emanuelsson</dc:creator>
  <cp:lastModifiedBy>Karlsson, Kirsi</cp:lastModifiedBy>
  <cp:revision>51</cp:revision>
  <dcterms:created xsi:type="dcterms:W3CDTF">2018-09-06T09:03:29Z</dcterms:created>
  <dcterms:modified xsi:type="dcterms:W3CDTF">2018-09-18T10:42:33Z</dcterms:modified>
</cp:coreProperties>
</file>