
<file path=[Content_Types].xml><?xml version="1.0" encoding="utf-8"?>
<Types xmlns="http://schemas.openxmlformats.org/package/2006/content-types">
  <Default Extension="bin" ContentType="audio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80" r:id="rId9"/>
    <p:sldId id="261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8" r:id="rId22"/>
    <p:sldId id="275" r:id="rId23"/>
    <p:sldId id="276" r:id="rId24"/>
    <p:sldId id="277" r:id="rId25"/>
    <p:sldId id="283" r:id="rId26"/>
    <p:sldId id="281" r:id="rId27"/>
    <p:sldId id="282" r:id="rId28"/>
    <p:sldId id="279" r:id="rId2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3" autoAdjust="0"/>
  </p:normalViewPr>
  <p:slideViewPr>
    <p:cSldViewPr snapToGrid="0" snapToObjects="1">
      <p:cViewPr>
        <p:scale>
          <a:sx n="74" d="100"/>
          <a:sy n="74" d="100"/>
        </p:scale>
        <p:origin x="-125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50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91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05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80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206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69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498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69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605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356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24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FEC68-E542-DE4D-B1FE-893E745E5CD0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3B725-354E-5545-B12D-204E007CBD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44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511863"/>
            <a:ext cx="7772400" cy="3079554"/>
          </a:xfrm>
        </p:spPr>
        <p:txBody>
          <a:bodyPr>
            <a:normAutofit/>
          </a:bodyPr>
          <a:lstStyle/>
          <a:p>
            <a:r>
              <a:rPr lang="sv-SE" sz="5400" dirty="0" smtClean="0"/>
              <a:t>Socialt ansvarsfull upphandling</a:t>
            </a:r>
            <a:endParaRPr lang="sv-SE" sz="5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SOI Mitt</a:t>
            </a:r>
          </a:p>
          <a:p>
            <a:r>
              <a:rPr lang="sv-SE" dirty="0" smtClean="0"/>
              <a:t>Västerås</a:t>
            </a:r>
          </a:p>
          <a:p>
            <a:r>
              <a:rPr lang="sv-SE" dirty="0" smtClean="0"/>
              <a:t>2018-09-19</a:t>
            </a:r>
            <a:endParaRPr lang="sv-SE" dirty="0"/>
          </a:p>
        </p:txBody>
      </p:sp>
      <p:pic>
        <p:nvPicPr>
          <p:cNvPr id="4" name="Bildobjekt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" y="511864"/>
            <a:ext cx="1399383" cy="77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9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4000" i="1" dirty="0" smtClean="0"/>
              <a:t>Arbetsrättsliga villkor</a:t>
            </a:r>
            <a:r>
              <a:rPr lang="sv-SE" sz="4000" dirty="0" smtClean="0"/>
              <a:t>, PM december 2017</a:t>
            </a:r>
            <a:endParaRPr lang="sv-SE" sz="4000" dirty="0"/>
          </a:p>
          <a:p>
            <a:pPr marL="0" indent="0">
              <a:buNone/>
            </a:pPr>
            <a:endParaRPr lang="sv-SE" sz="4000" i="1" dirty="0" smtClean="0"/>
          </a:p>
          <a:p>
            <a:pPr marL="0" indent="0">
              <a:buNone/>
            </a:pPr>
            <a:r>
              <a:rPr lang="sv-SE" sz="4000" i="1" dirty="0" smtClean="0"/>
              <a:t>Hur kan man gå längre än LOU:s regler om arbetsrättsliga villkor?</a:t>
            </a:r>
            <a:r>
              <a:rPr lang="sv-SE" sz="4000" dirty="0" smtClean="0"/>
              <a:t>, rapport augusti 2018</a:t>
            </a:r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4000" dirty="0" err="1" smtClean="0"/>
              <a:t>www.upphandlingsdialogdalarna.se</a:t>
            </a:r>
            <a:endParaRPr lang="sv-SE" sz="4000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175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Reserverade kontrakt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4000" dirty="0" smtClean="0"/>
              <a:t>Tillåtet att reservera upphandlingar för </a:t>
            </a:r>
          </a:p>
          <a:p>
            <a:pPr marL="0" indent="0">
              <a:buNone/>
            </a:pPr>
            <a:r>
              <a:rPr lang="sv-SE" sz="4000" dirty="0" smtClean="0"/>
              <a:t>1) skyddade verkstäder och</a:t>
            </a:r>
          </a:p>
          <a:p>
            <a:pPr marL="0" indent="0">
              <a:buNone/>
            </a:pPr>
            <a:r>
              <a:rPr lang="sv-SE" sz="4000" dirty="0" smtClean="0"/>
              <a:t>2) </a:t>
            </a:r>
            <a:r>
              <a:rPr lang="sv-SE" sz="4000" dirty="0" err="1" smtClean="0"/>
              <a:t>arbetsintegrerande</a:t>
            </a:r>
            <a:r>
              <a:rPr lang="sv-SE" sz="4000" dirty="0" smtClean="0"/>
              <a:t> sociala företag (ASF)</a:t>
            </a:r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4000" dirty="0" smtClean="0"/>
              <a:t>(</a:t>
            </a:r>
            <a:r>
              <a:rPr lang="sv-SE" sz="4000" dirty="0"/>
              <a:t>4 kap. 18 § LOU)</a:t>
            </a:r>
          </a:p>
          <a:p>
            <a:pPr marL="0" indent="0">
              <a:buNone/>
            </a:pPr>
            <a:endParaRPr lang="sv-SE" sz="40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878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Reserverade kontrakt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Leverantören ska vara en skyddad verkstad eller ha som främsta syfte att verka för social och yrkesmässig </a:t>
            </a:r>
            <a:r>
              <a:rPr lang="sv-SE" sz="4000" dirty="0" err="1" smtClean="0"/>
              <a:t>integ</a:t>
            </a:r>
            <a:r>
              <a:rPr lang="sv-SE" sz="4000" dirty="0" smtClean="0"/>
              <a:t>-ration av personer med </a:t>
            </a:r>
            <a:r>
              <a:rPr lang="sv-SE" sz="4000" dirty="0" err="1" smtClean="0"/>
              <a:t>funktionsned</a:t>
            </a:r>
            <a:r>
              <a:rPr lang="sv-SE" sz="4000" dirty="0" smtClean="0"/>
              <a:t>-sättning eller personer som har svårt att komma in på arbetsmarknaden. (</a:t>
            </a:r>
            <a:r>
              <a:rPr lang="sv-SE" sz="4000" b="1" dirty="0"/>
              <a:t>V</a:t>
            </a:r>
            <a:r>
              <a:rPr lang="sv-SE" sz="4000" b="1" dirty="0" smtClean="0"/>
              <a:t>erksamhetskriterium</a:t>
            </a:r>
            <a:r>
              <a:rPr lang="sv-SE" sz="4000" dirty="0" smtClean="0"/>
              <a:t>)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92673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Reserverade kontrakt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Minst 30 procent av dem som syssel-sätts i företaget ska vara antingen</a:t>
            </a:r>
          </a:p>
          <a:p>
            <a:pPr marL="514350" indent="-514350">
              <a:buAutoNum type="arabicParenR"/>
            </a:pPr>
            <a:r>
              <a:rPr lang="sv-SE" sz="4000" dirty="0" smtClean="0"/>
              <a:t>Personer med funktionshinder, eller</a:t>
            </a:r>
          </a:p>
          <a:p>
            <a:pPr marL="514350" indent="-514350">
              <a:buAutoNum type="arabicParenR"/>
            </a:pPr>
            <a:r>
              <a:rPr lang="sv-SE" sz="4000" dirty="0" smtClean="0"/>
              <a:t>Personer som har svårt att komma in på arbetsmarknaden.</a:t>
            </a:r>
          </a:p>
          <a:p>
            <a:pPr marL="0" indent="0">
              <a:buNone/>
            </a:pPr>
            <a:r>
              <a:rPr lang="sv-SE" sz="4000" b="1" dirty="0" smtClean="0"/>
              <a:t>(Andelskriterium)</a:t>
            </a: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val="173328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Märkning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Tillåtet att kräva märkning.</a:t>
            </a:r>
            <a:endParaRPr lang="sv-SE" sz="4000" dirty="0"/>
          </a:p>
          <a:p>
            <a:pPr marL="0" indent="0">
              <a:buNone/>
            </a:pPr>
            <a:r>
              <a:rPr lang="sv-SE" sz="4000" dirty="0" smtClean="0"/>
              <a:t>Märkningen får avse också annat än miljöhänsyn, t.ex. social hänsyn.</a:t>
            </a:r>
            <a:endParaRPr lang="sv-SE" sz="4000" dirty="0"/>
          </a:p>
          <a:p>
            <a:pPr marL="0" indent="0">
              <a:buNone/>
            </a:pPr>
            <a:r>
              <a:rPr lang="sv-SE" sz="4000" dirty="0" smtClean="0"/>
              <a:t>(9 kap. 12-15 §§)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12594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Märkning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Kraven för märkningen måste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</a:t>
            </a:r>
            <a:r>
              <a:rPr lang="sv-SE" dirty="0" smtClean="0"/>
              <a:t>a anknytning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</a:t>
            </a:r>
            <a:r>
              <a:rPr lang="sv-SE" dirty="0" smtClean="0"/>
              <a:t>ara lämpliga för att definiera egenskaperna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</a:t>
            </a:r>
            <a:r>
              <a:rPr lang="sv-SE" dirty="0" smtClean="0"/>
              <a:t>ara kontrollerbara och icke-diskriminerande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</a:t>
            </a:r>
            <a:r>
              <a:rPr lang="sv-SE" dirty="0" smtClean="0"/>
              <a:t>a antagits i ett öppet och transparant förfarande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v</a:t>
            </a:r>
            <a:r>
              <a:rPr lang="sv-SE" dirty="0" smtClean="0"/>
              <a:t>ara tillgängliga för alla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</a:t>
            </a:r>
            <a:r>
              <a:rPr lang="sv-SE" dirty="0" smtClean="0"/>
              <a:t>astställas av ett oberoende organ</a:t>
            </a:r>
          </a:p>
          <a:p>
            <a:pPr marL="514350" indent="-51435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271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Märkning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600" dirty="0" smtClean="0"/>
              <a:t>Krav på märkning får ställas i </a:t>
            </a:r>
          </a:p>
          <a:p>
            <a:pPr marL="0" indent="0">
              <a:buNone/>
            </a:pPr>
            <a:r>
              <a:rPr lang="sv-SE" sz="3600" dirty="0" smtClean="0"/>
              <a:t>1) de tekniska specifikationerna,</a:t>
            </a:r>
          </a:p>
          <a:p>
            <a:pPr marL="0" indent="0">
              <a:buNone/>
            </a:pPr>
            <a:r>
              <a:rPr lang="sv-SE" sz="3600" dirty="0" smtClean="0"/>
              <a:t>2) tilldelningskriterierna, samt</a:t>
            </a:r>
          </a:p>
          <a:p>
            <a:pPr marL="0" indent="0">
              <a:buNone/>
            </a:pPr>
            <a:r>
              <a:rPr lang="sv-SE" sz="3600" dirty="0" smtClean="0"/>
              <a:t>3) villkoren för fullgörande av kontrakt.</a:t>
            </a:r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r>
              <a:rPr lang="sv-SE" sz="3600" dirty="0" smtClean="0"/>
              <a:t>(9 kap. 13 § LOU)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24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Märkning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600" dirty="0" smtClean="0"/>
              <a:t>Annan lämplig märkning ska godtas.</a:t>
            </a:r>
          </a:p>
          <a:p>
            <a:pPr marL="0" indent="0">
              <a:buNone/>
            </a:pPr>
            <a:endParaRPr lang="sv-SE" sz="3600" dirty="0" smtClean="0"/>
          </a:p>
          <a:p>
            <a:pPr marL="0" indent="0">
              <a:buNone/>
            </a:pPr>
            <a:r>
              <a:rPr lang="sv-SE" sz="3600" dirty="0" smtClean="0"/>
              <a:t>Annan lämplig utredning ska godtas om leverantören inte fått tillräckligt med tid att skaffa märkningen eller annan likvärdig märkning.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251553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Märkning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600" dirty="0" smtClean="0"/>
              <a:t>Svanen erbjuder en halvdags kostnadsfri workshop om märkning i offentlig upphandling.</a:t>
            </a:r>
          </a:p>
          <a:p>
            <a:pPr marL="0" indent="0">
              <a:buNone/>
            </a:pPr>
            <a:endParaRPr lang="sv-SE" sz="3600" dirty="0" smtClean="0"/>
          </a:p>
          <a:p>
            <a:pPr marL="0" indent="0">
              <a:buNone/>
            </a:pPr>
            <a:r>
              <a:rPr lang="sv-SE" sz="3600" dirty="0" smtClean="0"/>
              <a:t>Kontakta:</a:t>
            </a:r>
            <a:endParaRPr lang="sv-SE" sz="3600" dirty="0"/>
          </a:p>
          <a:p>
            <a:pPr marL="0" indent="0">
              <a:buNone/>
            </a:pPr>
            <a:r>
              <a:rPr lang="sv-SE" sz="3600" dirty="0" err="1" smtClean="0"/>
              <a:t>Anna.Norberg@svanen.se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149979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Upphandling av välfärdstjänster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240570"/>
            <a:ext cx="8229600" cy="3885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Ny regler för upphandling av välfärds-tjänster 2019-01-01.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52227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Socialt ansvarsfull upphandling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70559"/>
            <a:ext cx="8229600" cy="425560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sv-SE" sz="3600" dirty="0" smtClean="0"/>
              <a:t>Arbetsrättsliga skyldigheter</a:t>
            </a:r>
          </a:p>
          <a:p>
            <a:pPr marL="742950" indent="-742950">
              <a:buFont typeface="+mj-lt"/>
              <a:buAutoNum type="arabicPeriod"/>
            </a:pPr>
            <a:r>
              <a:rPr lang="sv-SE" sz="3600" dirty="0" smtClean="0"/>
              <a:t>Reserverade kontrakt</a:t>
            </a:r>
          </a:p>
          <a:p>
            <a:pPr marL="742950" indent="-742950">
              <a:buFont typeface="+mj-lt"/>
              <a:buAutoNum type="arabicPeriod"/>
            </a:pPr>
            <a:r>
              <a:rPr lang="sv-SE" sz="3600" dirty="0" smtClean="0"/>
              <a:t>Märkning</a:t>
            </a:r>
          </a:p>
          <a:p>
            <a:pPr marL="742950" indent="-742950">
              <a:buFont typeface="+mj-lt"/>
              <a:buAutoNum type="arabicPeriod"/>
            </a:pPr>
            <a:r>
              <a:rPr lang="sv-SE" sz="3600" dirty="0" smtClean="0"/>
              <a:t>Nya regler för upphandling av välfärdstjänster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17784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</a:t>
            </a:r>
            <a:r>
              <a:rPr lang="sv-SE" dirty="0" smtClean="0"/>
              <a:t>välfärdstjänster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63658"/>
            <a:ext cx="8229600" cy="4062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Upphandling av hälsovård, social-tjänst, utbildning och närbesläktade tjänster under 750 000 euro omfattas, som huvudregel, inte av principerna.</a:t>
            </a:r>
          </a:p>
          <a:p>
            <a:pPr marL="0" indent="0">
              <a:buNone/>
            </a:pPr>
            <a:endParaRPr lang="sv-SE" sz="4000" dirty="0"/>
          </a:p>
          <a:p>
            <a:pPr marL="0" indent="0">
              <a:buNone/>
            </a:pP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43390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70559"/>
            <a:ext cx="8229600" cy="4255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De sociala tjänsterna anges i bilaga 2A till LOU.</a:t>
            </a:r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4000" dirty="0" smtClean="0"/>
              <a:t>750 000 euro är för närvarande            7 113 450 kr.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88027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90686"/>
            <a:ext cx="8229600" cy="4135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Om upphandlingen har ett bestämt gränsöverskridande intresse omfattas den av principerna.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72136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Faktorer som avgör om det finns ett gränsöverskridande intresse: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Värdet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Plats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Tekniska aspekter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Klagomål från leverantörer i andra medlemsstater</a:t>
            </a:r>
          </a:p>
          <a:p>
            <a:pPr marL="0" indent="0">
              <a:buNone/>
            </a:pPr>
            <a:r>
              <a:rPr lang="sv-SE" dirty="0" smtClean="0"/>
              <a:t>(C-113/13 </a:t>
            </a:r>
            <a:r>
              <a:rPr lang="sv-SE" i="1" dirty="0" err="1" smtClean="0"/>
              <a:t>Spezzino</a:t>
            </a:r>
            <a:r>
              <a:rPr lang="sv-SE" dirty="0" smtClean="0"/>
              <a:t>, p. 49)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12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Möjlighet att reservera upphandlingar av äldreomsorg, hälso- och sjukvård, socialvård och utbildning för leverantörer som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</a:t>
            </a:r>
            <a:r>
              <a:rPr lang="sv-SE" dirty="0" smtClean="0"/>
              <a:t>ar till syfte att fullgöra ett kontrakt som är kopplat till att tillhandahålla dessa tjänster,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å</a:t>
            </a:r>
            <a:r>
              <a:rPr lang="sv-SE" dirty="0" smtClean="0"/>
              <a:t>terinvesterar vinsterna för att uppnå detta syfte, samt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ä</a:t>
            </a:r>
            <a:r>
              <a:rPr lang="sv-SE" dirty="0" smtClean="0"/>
              <a:t>gs eller leds av personalen.</a:t>
            </a:r>
          </a:p>
        </p:txBody>
      </p:sp>
    </p:spTree>
    <p:extLst>
      <p:ext uri="{BB962C8B-B14F-4D97-AF65-F5344CB8AC3E}">
        <p14:creationId xmlns:p14="http://schemas.microsoft.com/office/powerpoint/2010/main" val="9165719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48863"/>
            <a:ext cx="8229600" cy="4077300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Avtalet i en reserverad upphandling får vara högst tre år.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Samma leverantör får inte delta i en ny reserverad upphandling av samma tjänst under följande tre år.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7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 smtClean="0"/>
              <a:t>Utveckla idéburet </a:t>
            </a:r>
            <a:r>
              <a:rPr lang="sv-SE" sz="4400" dirty="0"/>
              <a:t>o</a:t>
            </a:r>
            <a:r>
              <a:rPr lang="sv-SE" sz="4400" dirty="0" smtClean="0"/>
              <a:t>ffentlig </a:t>
            </a:r>
            <a:r>
              <a:rPr lang="sv-SE" sz="4400" dirty="0"/>
              <a:t>p</a:t>
            </a:r>
            <a:r>
              <a:rPr lang="sv-SE" sz="4400" dirty="0" smtClean="0"/>
              <a:t>artnerskap</a:t>
            </a:r>
          </a:p>
          <a:p>
            <a:pPr marL="0" indent="0" algn="ctr">
              <a:buNone/>
            </a:pPr>
            <a:endParaRPr lang="sv-SE" sz="4400" dirty="0"/>
          </a:p>
          <a:p>
            <a:pPr marL="0" indent="0" algn="ctr">
              <a:buNone/>
            </a:pPr>
            <a:r>
              <a:rPr lang="sv-SE" sz="4000" dirty="0" err="1"/>
              <a:t>https</a:t>
            </a:r>
            <a:r>
              <a:rPr lang="sv-SE" sz="4000" dirty="0"/>
              <a:t>://</a:t>
            </a:r>
            <a:r>
              <a:rPr lang="sv-SE" sz="4000" dirty="0" err="1"/>
              <a:t>webbutik.skl.se</a:t>
            </a:r>
            <a:r>
              <a:rPr lang="sv-SE" sz="4000" dirty="0"/>
              <a:t>/</a:t>
            </a:r>
            <a:r>
              <a:rPr lang="sv-SE" sz="4000" dirty="0" err="1"/>
              <a:t>sv</a:t>
            </a:r>
            <a:r>
              <a:rPr lang="sv-SE" sz="4000" dirty="0"/>
              <a:t>/artiklar/utveckla-</a:t>
            </a:r>
            <a:r>
              <a:rPr lang="sv-SE" sz="4000" dirty="0" err="1"/>
              <a:t>ideburet</a:t>
            </a:r>
            <a:r>
              <a:rPr lang="sv-SE" sz="4000" dirty="0"/>
              <a:t>-offentligt-</a:t>
            </a:r>
            <a:r>
              <a:rPr lang="sv-SE" sz="4000" dirty="0" err="1"/>
              <a:t>partnerskap.html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42552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Upphandling av välfärdstjänster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25008"/>
            <a:ext cx="8229600" cy="4101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 smtClean="0"/>
              <a:t>Konkurrensverket ./. </a:t>
            </a:r>
            <a:r>
              <a:rPr lang="sv-SE" sz="4400" dirty="0"/>
              <a:t>Alingsås </a:t>
            </a:r>
            <a:r>
              <a:rPr lang="sv-SE" sz="4400" dirty="0" smtClean="0"/>
              <a:t>kommun</a:t>
            </a:r>
          </a:p>
          <a:p>
            <a:pPr marL="0" indent="0">
              <a:buNone/>
            </a:pPr>
            <a:endParaRPr lang="sv-SE" sz="4000" dirty="0"/>
          </a:p>
          <a:p>
            <a:pPr marL="0" indent="0" algn="ctr">
              <a:buNone/>
            </a:pPr>
            <a:r>
              <a:rPr lang="sv-SE" sz="4000" dirty="0" err="1" smtClean="0"/>
              <a:t>https</a:t>
            </a:r>
            <a:r>
              <a:rPr lang="sv-SE" sz="4000" dirty="0"/>
              <a:t>://</a:t>
            </a:r>
            <a:r>
              <a:rPr lang="sv-SE" sz="4000" dirty="0" err="1"/>
              <a:t>mathiassylvan.se</a:t>
            </a:r>
            <a:r>
              <a:rPr lang="sv-SE" sz="4000" dirty="0"/>
              <a:t>/media</a:t>
            </a:r>
            <a:endParaRPr lang="sv-SE" sz="4000" dirty="0" smtClean="0"/>
          </a:p>
        </p:txBody>
      </p:sp>
    </p:spTree>
    <p:extLst>
      <p:ext uri="{BB962C8B-B14F-4D97-AF65-F5344CB8AC3E}">
        <p14:creationId xmlns:p14="http://schemas.microsoft.com/office/powerpoint/2010/main" val="8364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Socialt ansvarsfull upphandling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110814"/>
            <a:ext cx="8229600" cy="40153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800" dirty="0" smtClean="0"/>
              <a:t>Tack för mig!</a:t>
            </a:r>
            <a:endParaRPr lang="sv-SE" sz="4800" dirty="0"/>
          </a:p>
        </p:txBody>
      </p:sp>
    </p:spTree>
    <p:extLst>
      <p:ext uri="{BB962C8B-B14F-4D97-AF65-F5344CB8AC3E}">
        <p14:creationId xmlns:p14="http://schemas.microsoft.com/office/powerpoint/2010/main" val="230267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Applåder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Applåder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Arbetsrättsliga skyldigheter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i="1" dirty="0"/>
              <a:t>”Medlemsstaterna </a:t>
            </a:r>
            <a:r>
              <a:rPr lang="sv-SE" b="1" i="1" dirty="0"/>
              <a:t>ska</a:t>
            </a:r>
            <a:r>
              <a:rPr lang="sv-SE" i="1" dirty="0"/>
              <a:t> vidta lämpliga åtgärder för att säkerställa att ekonomiska aktörer vid fullgörande av offentliga kontrakt iakttar tillämpliga miljö- social- och </a:t>
            </a:r>
            <a:r>
              <a:rPr lang="sv-SE" b="1" i="1" dirty="0"/>
              <a:t>arbetsrättsliga</a:t>
            </a:r>
            <a:r>
              <a:rPr lang="sv-SE" i="1" dirty="0"/>
              <a:t> </a:t>
            </a:r>
            <a:r>
              <a:rPr lang="sv-SE" b="1" i="1" dirty="0"/>
              <a:t>skyldigheter</a:t>
            </a:r>
            <a:r>
              <a:rPr lang="sv-SE" i="1" dirty="0"/>
              <a:t> som fastställts i unionsrätten, nationell rätt, kollektivavtal eller i internationella miljö-, social- och arbetsrättsliga bestämmelser som anges i bilaga X.”</a:t>
            </a:r>
          </a:p>
          <a:p>
            <a:pPr marL="0" indent="0">
              <a:buNone/>
            </a:pPr>
            <a:r>
              <a:rPr lang="sv-SE" dirty="0"/>
              <a:t>(2014/24/EU, artikel 18.2)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</a:t>
            </a:r>
            <a:r>
              <a:rPr lang="sv-SE" dirty="0" smtClean="0"/>
              <a:t>skyldigheter (forts.)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93653"/>
            <a:ext cx="8229600" cy="4032510"/>
          </a:xfrm>
        </p:spPr>
        <p:txBody>
          <a:bodyPr/>
          <a:lstStyle/>
          <a:p>
            <a:pPr marL="0" indent="0" algn="ctr">
              <a:buNone/>
            </a:pPr>
            <a:r>
              <a:rPr lang="sv-SE" sz="4400" b="1" dirty="0"/>
              <a:t>Särskilda arbetsrättsliga villkor</a:t>
            </a:r>
          </a:p>
          <a:p>
            <a:pPr marL="0" indent="0" algn="ctr">
              <a:buNone/>
            </a:pPr>
            <a:r>
              <a:rPr lang="sv-SE" sz="4400" dirty="0"/>
              <a:t>17 kap. 2-5 §§ LOU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537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33270"/>
            <a:ext cx="8229600" cy="4392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Skyldighet att </a:t>
            </a:r>
            <a:r>
              <a:rPr lang="sv-SE" sz="4000" dirty="0"/>
              <a:t>kräva lägsta lön, lägsta semester och </a:t>
            </a:r>
            <a:r>
              <a:rPr lang="sv-SE" sz="4000" dirty="0" smtClean="0"/>
              <a:t>arbetstider.</a:t>
            </a:r>
          </a:p>
          <a:p>
            <a:pPr marL="0" indent="0">
              <a:buNone/>
            </a:pPr>
            <a:endParaRPr lang="sv-SE" sz="4000" dirty="0"/>
          </a:p>
          <a:p>
            <a:pPr marL="0" indent="0">
              <a:buNone/>
            </a:pPr>
            <a:r>
              <a:rPr lang="sv-SE" sz="4000" dirty="0" smtClean="0"/>
              <a:t>När det är behövligt.</a:t>
            </a:r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4000" dirty="0" smtClean="0"/>
              <a:t>Villkor och nivåer ska anges.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37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/>
              <a:t>Endast de arbetstagare som ska utföra </a:t>
            </a:r>
            <a:r>
              <a:rPr lang="sv-SE" sz="4000" dirty="0" smtClean="0"/>
              <a:t>arbetet får omfattas.</a:t>
            </a:r>
          </a:p>
          <a:p>
            <a:pPr marL="0" indent="0">
              <a:buNone/>
            </a:pPr>
            <a:endParaRPr lang="sv-SE" sz="4000" dirty="0"/>
          </a:p>
          <a:p>
            <a:pPr marL="0" indent="0">
              <a:buNone/>
            </a:pPr>
            <a:r>
              <a:rPr lang="sv-SE" sz="4000" dirty="0" smtClean="0"/>
              <a:t>Även </a:t>
            </a:r>
            <a:r>
              <a:rPr lang="sv-SE" sz="4000" dirty="0"/>
              <a:t>underleverantörer som direkt medverkar till att fullgöra </a:t>
            </a:r>
            <a:r>
              <a:rPr lang="sv-SE" sz="4000" dirty="0" smtClean="0"/>
              <a:t>kontraktet ska omfattas.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05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4000" dirty="0"/>
              <a:t>Villkor och nivåer ska vara hämtade från ett </a:t>
            </a:r>
            <a:r>
              <a:rPr lang="sv-SE" sz="4000" dirty="0" smtClean="0"/>
              <a:t>och samma centrala </a:t>
            </a:r>
            <a:r>
              <a:rPr lang="sv-SE" sz="4000" dirty="0"/>
              <a:t>kollektivavtal som tillämpas i hela Sverige på motsvarande arbetstagare i den aktuella branschen.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794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67592"/>
            <a:ext cx="8229600" cy="4358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/>
              <a:t>Kraven kan uppfyllas på olika sätt </a:t>
            </a:r>
            <a:r>
              <a:rPr lang="sv-SE" sz="4000" dirty="0" smtClean="0"/>
              <a:t>be-roende </a:t>
            </a:r>
            <a:r>
              <a:rPr lang="sv-SE" sz="4000" dirty="0"/>
              <a:t>på vilket kollektivavtal </a:t>
            </a:r>
            <a:r>
              <a:rPr lang="sv-SE" sz="4000" dirty="0" smtClean="0"/>
              <a:t>leve-rantören tecknat eller följer </a:t>
            </a:r>
            <a:r>
              <a:rPr lang="sv-SE" sz="4000" dirty="0"/>
              <a:t>och om </a:t>
            </a:r>
            <a:r>
              <a:rPr lang="sv-SE" sz="4000" dirty="0" smtClean="0"/>
              <a:t>leverantören </a:t>
            </a:r>
            <a:r>
              <a:rPr lang="sv-SE" sz="4000" dirty="0"/>
              <a:t>använder utstationerade </a:t>
            </a:r>
            <a:r>
              <a:rPr lang="sv-SE" sz="4000" dirty="0" smtClean="0"/>
              <a:t>arbetstagare</a:t>
            </a:r>
            <a:r>
              <a:rPr lang="sv-SE" sz="4000" dirty="0"/>
              <a:t>.</a:t>
            </a:r>
          </a:p>
          <a:p>
            <a:pPr marL="0" indent="0">
              <a:buNone/>
            </a:pP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49575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Arbetsrättsliga skyldigheter (forts.)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21212"/>
            <a:ext cx="8229600" cy="4304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000" dirty="0" smtClean="0"/>
              <a:t>Skyldighet att ställa krav på ILO:s kärnkonventioner när arbetet utförs utanför Sverige.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229267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739</Words>
  <Application>Microsoft Office PowerPoint</Application>
  <PresentationFormat>Bildspel på skärmen (4:3)</PresentationFormat>
  <Paragraphs>114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29" baseType="lpstr">
      <vt:lpstr>Office-tema</vt:lpstr>
      <vt:lpstr>Socialt ansvarsfull upphandling</vt:lpstr>
      <vt:lpstr>Socialt ansvarsfull upphandling</vt:lpstr>
      <vt:lpstr>Arbetsrättsliga skyldigheter</vt:lpstr>
      <vt:lpstr>Arbetsrättsliga skyldigheter (forts.)</vt:lpstr>
      <vt:lpstr>Arbetsrättsliga skyldigheter (forts.)</vt:lpstr>
      <vt:lpstr>Arbetsrättsliga skyldigheter (forts.)</vt:lpstr>
      <vt:lpstr>Arbetsrättsliga skyldigheter (forts.)</vt:lpstr>
      <vt:lpstr>Arbetsrättsliga skyldigheter (forts.)</vt:lpstr>
      <vt:lpstr>Arbetsrättsliga skyldigheter (forts.)</vt:lpstr>
      <vt:lpstr>Arbetsrättsliga skyldigheter (forts.)</vt:lpstr>
      <vt:lpstr>Reserverade kontrakt</vt:lpstr>
      <vt:lpstr>Reserverade kontrakt (forts.)</vt:lpstr>
      <vt:lpstr>Reserverade kontrakt (forts.)</vt:lpstr>
      <vt:lpstr>Märkning</vt:lpstr>
      <vt:lpstr>Märkning (forts.)</vt:lpstr>
      <vt:lpstr>Märkning (forts.)</vt:lpstr>
      <vt:lpstr>Märkning (forts.)</vt:lpstr>
      <vt:lpstr>Märkning (forts.)</vt:lpstr>
      <vt:lpstr>Upphandling av välfärdstjänster</vt:lpstr>
      <vt:lpstr>Upphandling av välfärdstjänster (forts.)</vt:lpstr>
      <vt:lpstr>Upphandling av välfärdstjänster (forts.)</vt:lpstr>
      <vt:lpstr>Upphandling av välfärdstjänster (forts.)</vt:lpstr>
      <vt:lpstr>Upphandling av välfärdstjänster (forts.)</vt:lpstr>
      <vt:lpstr>Upphandling av välfärdstjänster (forts.)</vt:lpstr>
      <vt:lpstr>Upphandling av välfärdstjänster (forts.)</vt:lpstr>
      <vt:lpstr>Upphandling av välfärdstjänster (forts.)</vt:lpstr>
      <vt:lpstr>Upphandling av välfärdstjänster (forts.)</vt:lpstr>
      <vt:lpstr>Socialt ansvarsfull upphandling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Är det tillåtet att gå längre än LOU:s regler om arbetsrättsliga villkor?</dc:title>
  <dc:creator>Mathias Sylvan</dc:creator>
  <cp:lastModifiedBy>Karlsson, Kirsi</cp:lastModifiedBy>
  <cp:revision>268</cp:revision>
  <dcterms:created xsi:type="dcterms:W3CDTF">2018-08-09T13:34:04Z</dcterms:created>
  <dcterms:modified xsi:type="dcterms:W3CDTF">2018-09-18T10:37:44Z</dcterms:modified>
</cp:coreProperties>
</file>