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4"/>
  </p:notesMasterIdLst>
  <p:handoutMasterIdLst>
    <p:handoutMasterId r:id="rId35"/>
  </p:handoutMasterIdLst>
  <p:sldIdLst>
    <p:sldId id="275" r:id="rId5"/>
    <p:sldId id="363" r:id="rId6"/>
    <p:sldId id="319" r:id="rId7"/>
    <p:sldId id="333" r:id="rId8"/>
    <p:sldId id="312" r:id="rId9"/>
    <p:sldId id="358" r:id="rId10"/>
    <p:sldId id="342" r:id="rId11"/>
    <p:sldId id="367" r:id="rId12"/>
    <p:sldId id="345" r:id="rId13"/>
    <p:sldId id="349" r:id="rId14"/>
    <p:sldId id="353" r:id="rId15"/>
    <p:sldId id="359" r:id="rId16"/>
    <p:sldId id="344" r:id="rId17"/>
    <p:sldId id="346" r:id="rId18"/>
    <p:sldId id="368" r:id="rId19"/>
    <p:sldId id="369" r:id="rId20"/>
    <p:sldId id="370" r:id="rId21"/>
    <p:sldId id="360" r:id="rId22"/>
    <p:sldId id="328" r:id="rId23"/>
    <p:sldId id="317" r:id="rId24"/>
    <p:sldId id="350" r:id="rId25"/>
    <p:sldId id="362" r:id="rId26"/>
    <p:sldId id="365" r:id="rId27"/>
    <p:sldId id="292" r:id="rId28"/>
    <p:sldId id="334" r:id="rId29"/>
    <p:sldId id="366" r:id="rId30"/>
    <p:sldId id="347" r:id="rId31"/>
    <p:sldId id="356" r:id="rId32"/>
    <p:sldId id="364" r:id="rId33"/>
  </p:sldIdLst>
  <p:sldSz cx="9144000" cy="6858000" type="screen4x3"/>
  <p:notesSz cx="6669088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9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838" autoAdjust="0"/>
    <p:restoredTop sz="89483" autoAdjust="0"/>
  </p:normalViewPr>
  <p:slideViewPr>
    <p:cSldViewPr>
      <p:cViewPr>
        <p:scale>
          <a:sx n="70" d="100"/>
          <a:sy n="70" d="100"/>
        </p:scale>
        <p:origin x="-114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54" d="100"/>
          <a:sy n="54" d="100"/>
        </p:scale>
        <p:origin x="-2796" y="-30"/>
      </p:cViewPr>
      <p:guideLst>
        <p:guide orient="horz" pos="3109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xmlns="" id="{13A39DAA-0D9E-42D7-A266-AADAAFE75F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265" cy="49497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xmlns="" id="{52EDDF37-0450-4000-91B9-E1DF13266B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8269" y="1"/>
            <a:ext cx="2889264" cy="49497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6280E12D-58F4-46D8-8D7C-4950D465CAAF}" type="datetimeFigureOut">
              <a:rPr lang="sv-SE" smtClean="0"/>
              <a:t>2018-09-18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A960D1DC-0E0C-4038-B0E8-C612E4806F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690"/>
            <a:ext cx="2889265" cy="49497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xmlns="" id="{F00FC1A6-A454-4B94-8C8C-C64FEFDADA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8269" y="9377690"/>
            <a:ext cx="2889264" cy="49497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DE57C504-F343-442C-B276-3274AEED63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2645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30DC83A5-5578-473A-8815-D922AFEEFEF2}" type="datetimeFigureOut">
              <a:rPr lang="sv-SE" smtClean="0"/>
              <a:t>2018-09-18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2362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79" tIns="45139" rIns="90279" bIns="45139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689516"/>
            <a:ext cx="5335270" cy="4442698"/>
          </a:xfrm>
          <a:prstGeom prst="rect">
            <a:avLst/>
          </a:prstGeom>
        </p:spPr>
        <p:txBody>
          <a:bodyPr vert="horz" lIns="90279" tIns="45139" rIns="90279" bIns="45139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889938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A05BFB5F-5781-4939-9298-631853E3A4F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5712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BFB5F-5781-4939-9298-631853E3A4F7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6774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BFB5F-5781-4939-9298-631853E3A4F7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0675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BFB5F-5781-4939-9298-631853E3A4F7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2824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BFB5F-5781-4939-9298-631853E3A4F7}" type="slidenum">
              <a:rPr lang="sv-SE" smtClean="0"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6563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BFB5F-5781-4939-9298-631853E3A4F7}" type="slidenum">
              <a:rPr lang="sv-SE" smtClean="0"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0581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BFB5F-5781-4939-9298-631853E3A4F7}" type="slidenum">
              <a:rPr lang="sv-SE" smtClean="0"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7233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BFB5F-5781-4939-9298-631853E3A4F7}" type="slidenum">
              <a:rPr lang="sv-SE" smtClean="0"/>
              <a:t>26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6939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BFB5F-5781-4939-9298-631853E3A4F7}" type="slidenum">
              <a:rPr lang="sv-SE" smtClean="0"/>
              <a:t>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0460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27088" y="2060848"/>
            <a:ext cx="7561262" cy="1398017"/>
          </a:xfrm>
        </p:spPr>
        <p:txBody>
          <a:bodyPr anchor="b"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27088" y="3573016"/>
            <a:ext cx="57600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4546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 Blå/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Picture 2" descr="C:\Users\MalinD\AppData\Local\Microsoft\Windows\Temporary Internet Files\Content.Outlook\X3IQAKST\rk_bla_or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9955"/>
            <a:ext cx="9144000" cy="91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0025" y="6440488"/>
            <a:ext cx="48577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v-SE" sz="1000" b="1" dirty="0">
                <a:solidFill>
                  <a:schemeClr val="bg1"/>
                </a:solidFill>
              </a:rPr>
              <a:t>Finansdepartementet</a:t>
            </a:r>
          </a:p>
        </p:txBody>
      </p:sp>
    </p:spTree>
    <p:extLst>
      <p:ext uri="{BB962C8B-B14F-4D97-AF65-F5344CB8AC3E}">
        <p14:creationId xmlns:p14="http://schemas.microsoft.com/office/powerpoint/2010/main" val="2137445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Blå/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6" name="Picture 2" descr="C:\Users\MalinD\AppData\Local\Microsoft\Windows\Temporary Internet Files\Content.Outlook\X3IQAKST\rk_bla_or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9955"/>
            <a:ext cx="9144000" cy="91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00025" y="6440488"/>
            <a:ext cx="48577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v-SE" sz="1000" b="1" dirty="0">
                <a:solidFill>
                  <a:schemeClr val="bg1"/>
                </a:solidFill>
              </a:rPr>
              <a:t>Finansdepartementet</a:t>
            </a:r>
          </a:p>
        </p:txBody>
      </p:sp>
    </p:spTree>
    <p:extLst>
      <p:ext uri="{BB962C8B-B14F-4D97-AF65-F5344CB8AC3E}">
        <p14:creationId xmlns:p14="http://schemas.microsoft.com/office/powerpoint/2010/main" val="825383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MalinD\AppData\Local\Microsoft\Windows\Temporary Internet Files\Content.Outlook\X3IQAKST\rk_bla_divider_utan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" y="0"/>
            <a:ext cx="913879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19961" y="2844800"/>
            <a:ext cx="7560000" cy="13968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sv-SE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2" name="Underrubrik 2"/>
          <p:cNvSpPr>
            <a:spLocks noGrp="1"/>
          </p:cNvSpPr>
          <p:nvPr>
            <p:ph type="subTitle" idx="1"/>
          </p:nvPr>
        </p:nvSpPr>
        <p:spPr>
          <a:xfrm>
            <a:off x="827088" y="4365104"/>
            <a:ext cx="7561262" cy="960512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91423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27088" y="2060848"/>
            <a:ext cx="7561262" cy="1398017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27088" y="3573016"/>
            <a:ext cx="7561262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8716"/>
            <a:ext cx="9144000" cy="915429"/>
          </a:xfrm>
          <a:prstGeom prst="rect">
            <a:avLst/>
          </a:prstGeom>
        </p:spPr>
      </p:pic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0025" y="6440488"/>
            <a:ext cx="48577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v-SE" sz="1000" b="1" dirty="0">
                <a:solidFill>
                  <a:schemeClr val="bg1"/>
                </a:solidFill>
              </a:rPr>
              <a:t>Finansdepartementet</a:t>
            </a:r>
          </a:p>
        </p:txBody>
      </p:sp>
    </p:spTree>
    <p:extLst>
      <p:ext uri="{BB962C8B-B14F-4D97-AF65-F5344CB8AC3E}">
        <p14:creationId xmlns:p14="http://schemas.microsoft.com/office/powerpoint/2010/main" val="2556186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 -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8716"/>
            <a:ext cx="9144000" cy="915429"/>
          </a:xfrm>
          <a:prstGeom prst="rect">
            <a:avLst/>
          </a:prstGeom>
        </p:spPr>
      </p:pic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0025" y="6440488"/>
            <a:ext cx="48577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v-SE" sz="1000" b="1" dirty="0">
                <a:solidFill>
                  <a:schemeClr val="bg1"/>
                </a:solidFill>
              </a:rPr>
              <a:t>Finansdepartementet</a:t>
            </a:r>
          </a:p>
        </p:txBody>
      </p:sp>
    </p:spTree>
    <p:extLst>
      <p:ext uri="{BB962C8B-B14F-4D97-AF65-F5344CB8AC3E}">
        <p14:creationId xmlns:p14="http://schemas.microsoft.com/office/powerpoint/2010/main" val="1541225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-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8716"/>
            <a:ext cx="9144000" cy="915429"/>
          </a:xfrm>
          <a:prstGeom prst="rect">
            <a:avLst/>
          </a:prstGeom>
        </p:spPr>
      </p:pic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00025" y="6440488"/>
            <a:ext cx="48577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v-SE" sz="1000" b="1" dirty="0">
                <a:solidFill>
                  <a:schemeClr val="bg1"/>
                </a:solidFill>
              </a:rPr>
              <a:t>Finansdepartementet</a:t>
            </a:r>
          </a:p>
        </p:txBody>
      </p:sp>
    </p:spTree>
    <p:extLst>
      <p:ext uri="{BB962C8B-B14F-4D97-AF65-F5344CB8AC3E}">
        <p14:creationId xmlns:p14="http://schemas.microsoft.com/office/powerpoint/2010/main" val="1284116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nittsrubrik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linD\AppData\Local\Microsoft\Windows\Temporary Internet Files\Content.Outlook\X3IQAKST\rk_neutral_divider_utan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" y="0"/>
            <a:ext cx="913879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27088" y="2823071"/>
            <a:ext cx="7561262" cy="139801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27088" y="4365104"/>
            <a:ext cx="7561262" cy="960512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0621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 sz="2200"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60046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" y="0"/>
            <a:ext cx="9138793" cy="6858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19961" y="2844800"/>
            <a:ext cx="7560000" cy="13968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sv-SE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2" name="Underrubrik 2"/>
          <p:cNvSpPr>
            <a:spLocks noGrp="1"/>
          </p:cNvSpPr>
          <p:nvPr>
            <p:ph type="subTitle" idx="1"/>
          </p:nvPr>
        </p:nvSpPr>
        <p:spPr>
          <a:xfrm>
            <a:off x="827088" y="4365104"/>
            <a:ext cx="7561262" cy="960512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427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27087" y="1844676"/>
            <a:ext cx="3673475" cy="3889374"/>
          </a:xfrm>
        </p:spPr>
        <p:txBody>
          <a:bodyPr>
            <a:normAutofit/>
          </a:bodyPr>
          <a:lstStyle>
            <a:lvl1pPr>
              <a:defRPr sz="2200" b="0">
                <a:latin typeface="+mj-lt"/>
              </a:defRPr>
            </a:lvl1pPr>
            <a:lvl2pPr>
              <a:defRPr sz="2000" b="0">
                <a:latin typeface="+mj-lt"/>
              </a:defRPr>
            </a:lvl2pPr>
            <a:lvl3pPr>
              <a:defRPr sz="1800" b="0">
                <a:latin typeface="+mj-lt"/>
              </a:defRPr>
            </a:lvl3pPr>
            <a:lvl4pPr>
              <a:defRPr sz="1800" b="0">
                <a:latin typeface="+mj-lt"/>
              </a:defRPr>
            </a:lvl4pPr>
            <a:lvl5pPr>
              <a:defRPr sz="1800" b="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3438" y="1844676"/>
            <a:ext cx="3744911" cy="3889374"/>
          </a:xfrm>
        </p:spPr>
        <p:txBody>
          <a:bodyPr>
            <a:normAutofit/>
          </a:bodyPr>
          <a:lstStyle>
            <a:lvl1pPr>
              <a:defRPr sz="2200" b="0">
                <a:latin typeface="+mj-lt"/>
              </a:defRPr>
            </a:lvl1pPr>
            <a:lvl2pPr>
              <a:defRPr sz="2000" b="0">
                <a:latin typeface="+mj-lt"/>
              </a:defRPr>
            </a:lvl2pPr>
            <a:lvl3pPr>
              <a:defRPr sz="1800" b="0">
                <a:latin typeface="+mj-lt"/>
              </a:defRPr>
            </a:lvl3pPr>
            <a:lvl4pPr>
              <a:defRPr sz="1800" b="0">
                <a:latin typeface="+mj-lt"/>
              </a:defRPr>
            </a:lvl4pPr>
            <a:lvl5pPr>
              <a:defRPr sz="1800" b="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925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7088" y="549276"/>
            <a:ext cx="7561262" cy="1150938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7088" y="1844675"/>
            <a:ext cx="3670300" cy="647700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27087" y="2565400"/>
            <a:ext cx="3673475" cy="3168650"/>
          </a:xfrm>
        </p:spPr>
        <p:txBody>
          <a:bodyPr>
            <a:normAutofit/>
          </a:bodyPr>
          <a:lstStyle>
            <a:lvl1pPr marL="266700" indent="-266700">
              <a:defRPr sz="2000" b="0">
                <a:latin typeface="+mj-lt"/>
              </a:defRPr>
            </a:lvl1pPr>
            <a:lvl2pPr marL="534988" indent="-268288">
              <a:defRPr sz="1800" b="0">
                <a:latin typeface="+mj-lt"/>
              </a:defRPr>
            </a:lvl2pPr>
            <a:lvl3pPr marL="715963" indent="-180975">
              <a:defRPr sz="1600" b="0">
                <a:latin typeface="+mj-lt"/>
              </a:defRPr>
            </a:lvl3pPr>
            <a:lvl4pPr marL="896938" indent="-180975">
              <a:defRPr sz="1400" b="0">
                <a:latin typeface="+mj-lt"/>
              </a:defRPr>
            </a:lvl4pPr>
            <a:lvl5pPr marL="1077913" indent="-180975">
              <a:defRPr sz="1400" b="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3438" y="1844675"/>
            <a:ext cx="3744912" cy="647701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3439" y="2565400"/>
            <a:ext cx="3744912" cy="3168650"/>
          </a:xfrm>
        </p:spPr>
        <p:txBody>
          <a:bodyPr>
            <a:normAutofit/>
          </a:bodyPr>
          <a:lstStyle>
            <a:lvl1pPr marL="266700" indent="-266700">
              <a:tabLst/>
              <a:defRPr sz="2000" b="0">
                <a:latin typeface="+mj-lt"/>
              </a:defRPr>
            </a:lvl1pPr>
            <a:lvl2pPr marL="534988" indent="-268288">
              <a:defRPr sz="1800" b="0">
                <a:latin typeface="+mj-lt"/>
              </a:defRPr>
            </a:lvl2pPr>
            <a:lvl3pPr marL="715963" indent="-180975">
              <a:defRPr sz="1600" b="0">
                <a:latin typeface="+mj-lt"/>
              </a:defRPr>
            </a:lvl3pPr>
            <a:lvl4pPr marL="896938" indent="-180975">
              <a:defRPr sz="1400" b="0">
                <a:latin typeface="+mj-lt"/>
              </a:defRPr>
            </a:lvl4pPr>
            <a:lvl5pPr marL="1077913" indent="-180975">
              <a:defRPr sz="1400" b="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9287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Fyra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27087" y="1844824"/>
            <a:ext cx="3673475" cy="1908000"/>
          </a:xfrm>
        </p:spPr>
        <p:txBody>
          <a:bodyPr>
            <a:normAutofit/>
          </a:bodyPr>
          <a:lstStyle>
            <a:lvl1pPr>
              <a:defRPr sz="2000" b="0">
                <a:latin typeface="+mj-lt"/>
              </a:defRPr>
            </a:lvl1pPr>
            <a:lvl2pPr>
              <a:defRPr sz="1800" b="0">
                <a:latin typeface="+mj-lt"/>
              </a:defRPr>
            </a:lvl2pPr>
            <a:lvl3pPr>
              <a:defRPr sz="1800" b="0">
                <a:latin typeface="+mj-lt"/>
              </a:defRPr>
            </a:lvl3pPr>
            <a:lvl4pPr>
              <a:defRPr sz="1800" b="0">
                <a:latin typeface="+mj-lt"/>
              </a:defRPr>
            </a:lvl4pPr>
            <a:lvl5pPr>
              <a:defRPr sz="1800" b="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3438" y="1844824"/>
            <a:ext cx="3744911" cy="1908000"/>
          </a:xfrm>
        </p:spPr>
        <p:txBody>
          <a:bodyPr>
            <a:normAutofit/>
          </a:bodyPr>
          <a:lstStyle>
            <a:lvl1pPr marL="361950" indent="-361950">
              <a:defRPr lang="sv-S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1800" b="0">
                <a:latin typeface="+mj-lt"/>
              </a:defRPr>
            </a:lvl2pPr>
            <a:lvl3pPr>
              <a:defRPr sz="1800" b="0">
                <a:latin typeface="+mj-lt"/>
              </a:defRPr>
            </a:lvl3pPr>
            <a:lvl4pPr>
              <a:defRPr sz="1800" b="0">
                <a:latin typeface="+mj-lt"/>
              </a:defRPr>
            </a:lvl4pPr>
            <a:lvl5pPr>
              <a:defRPr sz="1800" b="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61950" lvl="0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Klicka här för att ändra format på bakgrundstexten</a:t>
            </a:r>
          </a:p>
          <a:p>
            <a:pPr marL="361950" lvl="1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två</a:t>
            </a:r>
          </a:p>
          <a:p>
            <a:pPr marL="361950" lvl="2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tre</a:t>
            </a:r>
          </a:p>
          <a:p>
            <a:pPr marL="361950" lvl="3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fyra</a:t>
            </a:r>
          </a:p>
          <a:p>
            <a:pPr marL="361950" lvl="4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2"/>
          <p:cNvSpPr>
            <a:spLocks noGrp="1"/>
          </p:cNvSpPr>
          <p:nvPr>
            <p:ph sz="half" idx="13"/>
          </p:nvPr>
        </p:nvSpPr>
        <p:spPr>
          <a:xfrm>
            <a:off x="827584" y="3859686"/>
            <a:ext cx="3673475" cy="1908000"/>
          </a:xfrm>
        </p:spPr>
        <p:txBody>
          <a:bodyPr>
            <a:normAutofit/>
          </a:bodyPr>
          <a:lstStyle>
            <a:lvl1pPr marL="361950" indent="-361950">
              <a:defRPr lang="sv-S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1800" b="0">
                <a:latin typeface="+mj-lt"/>
              </a:defRPr>
            </a:lvl2pPr>
            <a:lvl3pPr>
              <a:defRPr sz="1800" b="0">
                <a:latin typeface="+mj-lt"/>
              </a:defRPr>
            </a:lvl3pPr>
            <a:lvl4pPr>
              <a:defRPr sz="1800" b="0">
                <a:latin typeface="+mj-lt"/>
              </a:defRPr>
            </a:lvl4pPr>
            <a:lvl5pPr>
              <a:defRPr sz="1800" b="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61950" lvl="0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Klicka här för att ändra format på bakgrundstexten</a:t>
            </a:r>
          </a:p>
          <a:p>
            <a:pPr marL="361950" lvl="1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två</a:t>
            </a:r>
          </a:p>
          <a:p>
            <a:pPr marL="361950" lvl="2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tre</a:t>
            </a:r>
          </a:p>
          <a:p>
            <a:pPr marL="361950" lvl="3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fyra</a:t>
            </a:r>
          </a:p>
          <a:p>
            <a:pPr marL="361950" lvl="4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innehåll 3"/>
          <p:cNvSpPr>
            <a:spLocks noGrp="1"/>
          </p:cNvSpPr>
          <p:nvPr>
            <p:ph sz="half" idx="14"/>
          </p:nvPr>
        </p:nvSpPr>
        <p:spPr>
          <a:xfrm>
            <a:off x="4643935" y="3859686"/>
            <a:ext cx="3744911" cy="1908000"/>
          </a:xfrm>
        </p:spPr>
        <p:txBody>
          <a:bodyPr>
            <a:normAutofit/>
          </a:bodyPr>
          <a:lstStyle>
            <a:lvl1pPr marL="361950" indent="-361950">
              <a:defRPr lang="sv-S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1800" b="0">
                <a:latin typeface="+mj-lt"/>
              </a:defRPr>
            </a:lvl2pPr>
            <a:lvl3pPr>
              <a:defRPr sz="1800" b="0">
                <a:latin typeface="+mj-lt"/>
              </a:defRPr>
            </a:lvl3pPr>
            <a:lvl4pPr>
              <a:defRPr sz="1800" b="0">
                <a:latin typeface="+mj-lt"/>
              </a:defRPr>
            </a:lvl4pPr>
            <a:lvl5pPr>
              <a:defRPr sz="1800" b="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61950" lvl="0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Klicka här för att ändra format på bakgrundstexten</a:t>
            </a:r>
          </a:p>
          <a:p>
            <a:pPr marL="361950" lvl="1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två</a:t>
            </a:r>
          </a:p>
          <a:p>
            <a:pPr marL="361950" lvl="2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tre</a:t>
            </a:r>
          </a:p>
          <a:p>
            <a:pPr marL="361950" lvl="3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fyra</a:t>
            </a:r>
          </a:p>
          <a:p>
            <a:pPr marL="361950" lvl="4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702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493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580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/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alinD\AppData\Local\Microsoft\Windows\Temporary Internet Files\Content.Outlook\X3IQAKST\rk_bla_or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9955"/>
            <a:ext cx="9144000" cy="91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27088" y="2060848"/>
            <a:ext cx="7561262" cy="1398017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27088" y="3573016"/>
            <a:ext cx="7561262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0025" y="6440488"/>
            <a:ext cx="48577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v-SE" sz="1000" b="1" dirty="0">
                <a:solidFill>
                  <a:schemeClr val="bg1"/>
                </a:solidFill>
              </a:rPr>
              <a:t>Finansdepartementet</a:t>
            </a:r>
          </a:p>
        </p:txBody>
      </p:sp>
    </p:spTree>
    <p:extLst>
      <p:ext uri="{BB962C8B-B14F-4D97-AF65-F5344CB8AC3E}">
        <p14:creationId xmlns:p14="http://schemas.microsoft.com/office/powerpoint/2010/main" val="146823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linD\AppData\Local\Microsoft\Windows\Temporary Internet Files\Content.Outlook\X3IQAKST\bard_org1 (3)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9955"/>
            <a:ext cx="9144000" cy="91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27088" y="549274"/>
            <a:ext cx="7560000" cy="11509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7088" y="1844676"/>
            <a:ext cx="7524912" cy="3887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254750" y="1166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sv-SE" smtClean="0"/>
              <a:t>2018-09-19 Västerås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812304" y="623731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03096" y="116632"/>
            <a:ext cx="405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EDC0A5E-454B-4860-B016-A4371077F5BF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0025" y="6440488"/>
            <a:ext cx="48577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v-SE" sz="1000" b="1" dirty="0">
                <a:solidFill>
                  <a:schemeClr val="bg1"/>
                </a:solidFill>
              </a:rPr>
              <a:t>Finansdepartementet</a:t>
            </a:r>
          </a:p>
        </p:txBody>
      </p:sp>
    </p:spTree>
    <p:extLst>
      <p:ext uri="{BB962C8B-B14F-4D97-AF65-F5344CB8AC3E}">
        <p14:creationId xmlns:p14="http://schemas.microsoft.com/office/powerpoint/2010/main" val="363378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spcBef>
          <a:spcPct val="20000"/>
        </a:spcBef>
        <a:buFont typeface="Arial" pitchFamily="34" charset="0"/>
        <a:buChar char="•"/>
        <a:defRPr sz="2600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717550" indent="-355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84250" indent="-2667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257300" indent="-2730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1524000" indent="-2667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anna.ulfsdotter-forssell@delphi.s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5576" y="1052736"/>
            <a:ext cx="7848872" cy="3024336"/>
          </a:xfrm>
        </p:spPr>
        <p:txBody>
          <a:bodyPr>
            <a:normAutofit/>
          </a:bodyPr>
          <a:lstStyle/>
          <a:p>
            <a:r>
              <a:rPr lang="sv-SE" sz="6000" b="0" i="1" dirty="0">
                <a:solidFill>
                  <a:srgbClr val="0070C0"/>
                </a:solidFill>
              </a:rPr>
              <a:t>”Möjligt, tillåtet och tillgängligt” </a:t>
            </a:r>
            <a:r>
              <a:rPr lang="sv-SE" b="0" dirty="0">
                <a:solidFill>
                  <a:srgbClr val="0070C0"/>
                </a:solidFill>
              </a:rPr>
              <a:t>SOU 2018:44</a:t>
            </a:r>
            <a:endParaRPr lang="sv-SE" sz="6000" b="0" dirty="0">
              <a:solidFill>
                <a:srgbClr val="0070C0"/>
              </a:solidFill>
            </a:endParaRP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xmlns="" id="{944156AE-7C2F-4033-8FB3-057CF7260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350" y="4293096"/>
            <a:ext cx="7632082" cy="1584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b="0" dirty="0" smtClean="0">
                <a:solidFill>
                  <a:srgbClr val="7030A0"/>
                </a:solidFill>
              </a:rPr>
              <a:t>SOI Mitt – Västerås den 19 september 2018</a:t>
            </a:r>
            <a:endParaRPr lang="sv-SE" sz="2400" b="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sv-SE" sz="2400" b="0" dirty="0" smtClean="0">
                <a:solidFill>
                  <a:srgbClr val="7030A0"/>
                </a:solidFill>
              </a:rPr>
              <a:t>Utredningen </a:t>
            </a:r>
            <a:r>
              <a:rPr lang="sv-SE" sz="2400" b="0" dirty="0">
                <a:solidFill>
                  <a:srgbClr val="7030A0"/>
                </a:solidFill>
              </a:rPr>
              <a:t>om vissa förenklade upphandlingsregler </a:t>
            </a:r>
          </a:p>
          <a:p>
            <a:pPr marL="0" indent="0">
              <a:buNone/>
            </a:pPr>
            <a:r>
              <a:rPr lang="sv-SE" sz="2400" b="0" dirty="0">
                <a:solidFill>
                  <a:srgbClr val="7030A0"/>
                </a:solidFill>
              </a:rPr>
              <a:t>(Fi 2017:05)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231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B163FEAA-863B-4747-A6FA-829822645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19 kap. - Förenklade </a:t>
            </a:r>
            <a:r>
              <a:rPr lang="sv-SE" dirty="0"/>
              <a:t>regler för annonserade upphandlingar (2)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F13F62F7-5290-46D0-BEDD-0049B7F15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524912" cy="3887936"/>
          </a:xfrm>
        </p:spPr>
        <p:txBody>
          <a:bodyPr>
            <a:normAutofit/>
          </a:bodyPr>
          <a:lstStyle/>
          <a:p>
            <a:r>
              <a:rPr lang="sv-SE" b="0" dirty="0"/>
              <a:t>Ramar för UM/</a:t>
            </a:r>
            <a:r>
              <a:rPr lang="sv-SE" b="0" dirty="0" err="1"/>
              <a:t>UE:s</a:t>
            </a:r>
            <a:r>
              <a:rPr lang="sv-SE" b="0" dirty="0"/>
              <a:t> handlingsutrymme:</a:t>
            </a:r>
          </a:p>
          <a:p>
            <a:pPr marL="698500" lvl="1" indent="-342900">
              <a:buFontTx/>
              <a:buChar char="-"/>
            </a:pPr>
            <a:r>
              <a:rPr lang="sv-SE" b="0" dirty="0"/>
              <a:t>skälig tidsfrist för att lämna in anbud</a:t>
            </a:r>
            <a:endParaRPr lang="sv-SE" dirty="0"/>
          </a:p>
          <a:p>
            <a:pPr marL="698500" lvl="1" indent="-342900">
              <a:buFontTx/>
              <a:buChar char="-"/>
            </a:pPr>
            <a:r>
              <a:rPr lang="sv-SE" b="0" dirty="0"/>
              <a:t>fristen ska förlängas om väsentliga ändringar görs i upphandlingsdokumenten</a:t>
            </a:r>
            <a:endParaRPr lang="sv-SE" dirty="0"/>
          </a:p>
          <a:p>
            <a:pPr marL="698500" lvl="1" indent="-342900">
              <a:buFontTx/>
              <a:buChar char="-"/>
            </a:pPr>
            <a:r>
              <a:rPr lang="sv-SE" b="0" dirty="0"/>
              <a:t>skriftlighet är huvudregeln, muntlighet är dock OK som komplement när UM/UE bedömer det som lämpligt.</a:t>
            </a:r>
          </a:p>
          <a:p>
            <a:pPr marL="342900" indent="-342900">
              <a:buFontTx/>
              <a:buChar char="-"/>
            </a:pPr>
            <a:r>
              <a:rPr lang="sv-SE" sz="2400" b="0" dirty="0"/>
              <a:t>Tydlig information i upphandlingsdokumenten om hur upphandlingen ska gå till.</a:t>
            </a:r>
          </a:p>
          <a:p>
            <a:pPr marL="698500" lvl="1" indent="-342900">
              <a:buFontTx/>
              <a:buChar char="-"/>
            </a:pPr>
            <a:endParaRPr lang="sv-SE" b="0" dirty="0"/>
          </a:p>
          <a:p>
            <a:endParaRPr lang="sv-SE" sz="2800" b="0" dirty="0"/>
          </a:p>
          <a:p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221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C35EAD4C-E0B0-4DC2-9396-C0EE23B7B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19 kap. - Förenklade </a:t>
            </a:r>
            <a:r>
              <a:rPr lang="sv-SE" dirty="0"/>
              <a:t>regler för annonserade upphandlingar (3)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F1A8CE7C-F7F3-421F-A7C7-6E06F62CE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849368" cy="3887936"/>
          </a:xfrm>
        </p:spPr>
        <p:txBody>
          <a:bodyPr>
            <a:normAutofit fontScale="92500" lnSpcReduction="10000"/>
          </a:bodyPr>
          <a:lstStyle/>
          <a:p>
            <a:r>
              <a:rPr lang="sv-SE" b="0" dirty="0"/>
              <a:t>Skyddsregler för leverantörer: </a:t>
            </a:r>
          </a:p>
          <a:p>
            <a:pPr lvl="1"/>
            <a:r>
              <a:rPr lang="sv-SE" b="0" dirty="0"/>
              <a:t>rätt att lämna anbud i grupp, rätt att åberopa ett annat företags kapacitet</a:t>
            </a:r>
          </a:p>
          <a:p>
            <a:pPr lvl="1"/>
            <a:r>
              <a:rPr lang="sv-SE" b="0" dirty="0"/>
              <a:t>en skyldighet för UM/UE att höra leverantören inför ett eventuellt beslut om uteslutning eller om att förkasta ett onormalt lågt anbud.</a:t>
            </a:r>
          </a:p>
          <a:p>
            <a:r>
              <a:rPr lang="sv-SE" b="0" dirty="0"/>
              <a:t>Dock ingen författningsreglerad skyldighet för UM/UE att förkasta onormalt låga anbud.</a:t>
            </a:r>
          </a:p>
          <a:p>
            <a:r>
              <a:rPr lang="sv-SE" b="0" dirty="0"/>
              <a:t>Möjligheterna att begära överprövning av upphandlingar och ingångna avtal ska vara  desamma som i dag.</a:t>
            </a:r>
          </a:p>
          <a:p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840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D42E539-2D26-4D6A-8C95-3BDFCC45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484784"/>
            <a:ext cx="8496944" cy="2952328"/>
          </a:xfrm>
        </p:spPr>
        <p:txBody>
          <a:bodyPr>
            <a:normAutofit/>
          </a:bodyPr>
          <a:lstStyle/>
          <a:p>
            <a:r>
              <a:rPr lang="sv-SE" sz="3100" b="0" i="1" dirty="0">
                <a:solidFill>
                  <a:srgbClr val="0070C0"/>
                </a:solidFill>
              </a:rPr>
              <a:t>Ett enklare och flexiblare regelverk:</a:t>
            </a:r>
            <a:r>
              <a:rPr lang="sv-SE" sz="4000" b="0" dirty="0">
                <a:solidFill>
                  <a:srgbClr val="0070C0"/>
                </a:solidFill>
              </a:rPr>
              <a:t/>
            </a:r>
            <a:br>
              <a:rPr lang="sv-SE" sz="4000" b="0" dirty="0">
                <a:solidFill>
                  <a:srgbClr val="0070C0"/>
                </a:solidFill>
              </a:rPr>
            </a:br>
            <a:r>
              <a:rPr lang="sv-SE" sz="4800" dirty="0">
                <a:solidFill>
                  <a:srgbClr val="0070C0"/>
                </a:solidFill>
              </a:rPr>
              <a:t>Dialog under upphandlingen</a:t>
            </a:r>
            <a:endParaRPr lang="sv-SE" sz="4400" i="1" dirty="0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772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353D5460-BD63-468F-B101-6A9262F30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549274"/>
            <a:ext cx="8065392" cy="1150939"/>
          </a:xfrm>
        </p:spPr>
        <p:txBody>
          <a:bodyPr>
            <a:normAutofit/>
          </a:bodyPr>
          <a:lstStyle/>
          <a:p>
            <a:r>
              <a:rPr lang="sv-SE" sz="3200" dirty="0" smtClean="0"/>
              <a:t>19 kap. - Dialog </a:t>
            </a:r>
            <a:r>
              <a:rPr lang="sv-SE" sz="3200" dirty="0"/>
              <a:t>om bland annat rättelser och kompletteringar av anbud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E7422146-6C69-4A4A-9530-1EE84FD76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824"/>
            <a:ext cx="7705352" cy="4249067"/>
          </a:xfrm>
        </p:spPr>
        <p:txBody>
          <a:bodyPr>
            <a:normAutofit/>
          </a:bodyPr>
          <a:lstStyle/>
          <a:p>
            <a:r>
              <a:rPr lang="sv-SE" sz="2400" b="0" dirty="0"/>
              <a:t>Stor enighet bland såväl UM/UE som leverantörer om att utrymmet att rätta eller komplettera ingivna anbud är för begränsat. </a:t>
            </a:r>
          </a:p>
          <a:p>
            <a:r>
              <a:rPr lang="sv-SE" sz="2400" b="0" dirty="0"/>
              <a:t>De utökade möjligheterna enligt nya lagstiftningen tycks inte ha fått genomslag.</a:t>
            </a:r>
          </a:p>
          <a:p>
            <a:pPr marL="0" indent="0">
              <a:buNone/>
            </a:pPr>
            <a:endParaRPr lang="sv-SE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535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xmlns="" id="{5A0449F2-F6E6-4E5F-A5B1-691636EFD920}"/>
              </a:ext>
            </a:extLst>
          </p:cNvPr>
          <p:cNvSpPr txBox="1">
            <a:spLocks/>
          </p:cNvSpPr>
          <p:nvPr/>
        </p:nvSpPr>
        <p:spPr>
          <a:xfrm>
            <a:off x="2987824" y="1700213"/>
            <a:ext cx="3880544" cy="3889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1950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84250" indent="-2667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57300" indent="-2730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524000" indent="-2667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0" lvl="1" indent="0">
              <a:buFont typeface="Arial" pitchFamily="34" charset="0"/>
              <a:buNone/>
            </a:pPr>
            <a:r>
              <a:rPr lang="sv-SE" sz="23900" dirty="0">
                <a:solidFill>
                  <a:schemeClr val="bg1">
                    <a:lumMod val="85000"/>
                  </a:schemeClr>
                </a:solidFill>
              </a:rPr>
              <a:t>§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AA23965-56CF-4578-AF64-4F0E4FC4D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Dialog – förslaget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6CC445EA-AFF2-4963-892F-ABC2D941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705352" cy="4104604"/>
          </a:xfrm>
        </p:spPr>
        <p:txBody>
          <a:bodyPr>
            <a:normAutofit fontScale="92500"/>
          </a:bodyPr>
          <a:lstStyle/>
          <a:p>
            <a:pPr marL="95250" lvl="1" indent="0">
              <a:buNone/>
            </a:pPr>
            <a:r>
              <a:rPr lang="sv-SE" i="1" dirty="0"/>
              <a:t>En upphandlande myndighet får ha en dialog med en eller flera leverantörer i en pågående upphandling. Med en dialog avses ett skriftligt eller, i förekommande fall, muntligt informationsutbyte mellan en upphandlande myndighet och en leverantör.</a:t>
            </a:r>
          </a:p>
          <a:p>
            <a:pPr marL="95250" lvl="1" indent="0">
              <a:buNone/>
            </a:pPr>
            <a:r>
              <a:rPr lang="sv-SE" i="1" dirty="0"/>
              <a:t>   En dialog får omfatta rättelser av fel, förtydliganden och kompletteringar av anbud eller andra handlingar som leverantören har gett in.</a:t>
            </a:r>
          </a:p>
          <a:p>
            <a:pPr marL="95250" lvl="1" indent="0">
              <a:buNone/>
            </a:pPr>
            <a:r>
              <a:rPr lang="sv-SE" i="1" dirty="0"/>
              <a:t>   En dialog får också omfatta förhandling om</a:t>
            </a:r>
          </a:p>
          <a:p>
            <a:pPr marL="95250" lvl="1" indent="0">
              <a:buAutoNum type="arabicPeriod"/>
            </a:pPr>
            <a:r>
              <a:rPr lang="sv-SE" i="1" dirty="0"/>
              <a:t> alla aspekter av upphandlingsdokumenten, förutom minimikrav och tilldelningskriterier,</a:t>
            </a:r>
          </a:p>
          <a:p>
            <a:pPr marL="95250" lvl="1" indent="0">
              <a:buAutoNum type="arabicPeriod"/>
            </a:pPr>
            <a:r>
              <a:rPr lang="sv-SE" i="1" dirty="0"/>
              <a:t> alla aspekter av anbud eller andra handlingar ingivna av leverantören.</a:t>
            </a:r>
            <a:endParaRPr lang="sv-SE" sz="1600" i="1" dirty="0"/>
          </a:p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945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D42E539-2D26-4D6A-8C95-3BDFCC45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628800"/>
            <a:ext cx="7128792" cy="2952328"/>
          </a:xfrm>
        </p:spPr>
        <p:txBody>
          <a:bodyPr>
            <a:normAutofit fontScale="90000"/>
          </a:bodyPr>
          <a:lstStyle/>
          <a:p>
            <a:r>
              <a:rPr lang="sv-SE" sz="3100" b="0" i="1" dirty="0">
                <a:solidFill>
                  <a:srgbClr val="0070C0"/>
                </a:solidFill>
              </a:rPr>
              <a:t>Ett enklare och flexiblare regelverk:</a:t>
            </a:r>
            <a:r>
              <a:rPr lang="sv-SE" sz="4000" b="0" dirty="0">
                <a:solidFill>
                  <a:srgbClr val="0070C0"/>
                </a:solidFill>
              </a:rPr>
              <a:t/>
            </a:r>
            <a:br>
              <a:rPr lang="sv-SE" sz="4000" b="0" dirty="0">
                <a:solidFill>
                  <a:srgbClr val="0070C0"/>
                </a:solidFill>
              </a:rPr>
            </a:br>
            <a:r>
              <a:rPr lang="sv-SE" sz="5300" dirty="0">
                <a:solidFill>
                  <a:srgbClr val="0070C0"/>
                </a:solidFill>
              </a:rPr>
              <a:t>Sociala tjänster och andra särskilda tjänster</a:t>
            </a:r>
            <a:endParaRPr lang="sv-SE" sz="4400" i="1" dirty="0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338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353D5460-BD63-468F-B101-6A9262F30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549274"/>
            <a:ext cx="8065392" cy="1150939"/>
          </a:xfrm>
        </p:spPr>
        <p:txBody>
          <a:bodyPr>
            <a:normAutofit/>
          </a:bodyPr>
          <a:lstStyle/>
          <a:p>
            <a:r>
              <a:rPr lang="sv-SE" sz="3200" dirty="0" smtClean="0"/>
              <a:t>19 kap. - Vilka </a:t>
            </a:r>
            <a:r>
              <a:rPr lang="sv-SE" sz="3200" dirty="0"/>
              <a:t>är de sociala och andra </a:t>
            </a:r>
            <a:br>
              <a:rPr lang="sv-SE" sz="3200" dirty="0"/>
            </a:br>
            <a:r>
              <a:rPr lang="sv-SE" sz="3200" dirty="0"/>
              <a:t>särskilda tjänsterna?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E7422146-6C69-4A4A-9530-1EE84FD76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705352" cy="3887936"/>
          </a:xfrm>
        </p:spPr>
        <p:txBody>
          <a:bodyPr>
            <a:noAutofit/>
          </a:bodyPr>
          <a:lstStyle/>
          <a:p>
            <a:r>
              <a:rPr lang="sv-SE" sz="2400" b="0" dirty="0"/>
              <a:t>Anges med </a:t>
            </a:r>
            <a:r>
              <a:rPr lang="sv-SE" sz="2400" b="0" dirty="0">
                <a:solidFill>
                  <a:srgbClr val="0070C0"/>
                </a:solidFill>
              </a:rPr>
              <a:t>CPV-koder</a:t>
            </a:r>
            <a:r>
              <a:rPr lang="sv-SE" sz="2400" b="0" dirty="0"/>
              <a:t> i bilaga 2 till LOU och LUF.</a:t>
            </a:r>
          </a:p>
          <a:p>
            <a:r>
              <a:rPr lang="sv-SE" sz="2400" b="0" dirty="0"/>
              <a:t>Tjänster av </a:t>
            </a:r>
            <a:r>
              <a:rPr lang="sv-SE" sz="2400" b="0" dirty="0">
                <a:solidFill>
                  <a:srgbClr val="0070C0"/>
                </a:solidFill>
              </a:rPr>
              <a:t>särskild karaktär </a:t>
            </a:r>
            <a:r>
              <a:rPr lang="sv-SE" sz="2400" b="0" dirty="0"/>
              <a:t>och av </a:t>
            </a:r>
            <a:r>
              <a:rPr lang="sv-SE" sz="2400" b="0" dirty="0">
                <a:solidFill>
                  <a:srgbClr val="0070C0"/>
                </a:solidFill>
              </a:rPr>
              <a:t>begränsat intresse för den gränsöverskridande handeln</a:t>
            </a:r>
            <a:r>
              <a:rPr lang="sv-SE" sz="2400" b="0" dirty="0"/>
              <a:t>:</a:t>
            </a:r>
          </a:p>
          <a:p>
            <a:pPr lvl="1"/>
            <a:r>
              <a:rPr lang="sv-SE" sz="2000" b="0" dirty="0"/>
              <a:t>sociala tjänster, hälso- och sjukvård, utbildning (de s.k. </a:t>
            </a:r>
            <a:r>
              <a:rPr lang="sv-SE" sz="2000" b="0" dirty="0">
                <a:solidFill>
                  <a:srgbClr val="0070C0"/>
                </a:solidFill>
              </a:rPr>
              <a:t>välfärdstjänsterna</a:t>
            </a:r>
            <a:r>
              <a:rPr lang="sv-SE" sz="2000" b="0" dirty="0"/>
              <a:t>)</a:t>
            </a:r>
          </a:p>
          <a:p>
            <a:pPr lvl="1"/>
            <a:r>
              <a:rPr lang="sv-SE" sz="2000" b="0" dirty="0"/>
              <a:t>hotell, restaurang, catering</a:t>
            </a:r>
          </a:p>
          <a:p>
            <a:pPr lvl="1"/>
            <a:r>
              <a:rPr lang="sv-SE" sz="2000" b="0" dirty="0"/>
              <a:t>vissa juridiska tjänster</a:t>
            </a:r>
          </a:p>
          <a:p>
            <a:pPr lvl="1"/>
            <a:r>
              <a:rPr lang="sv-SE" sz="2000" b="0" dirty="0"/>
              <a:t>bevakningstjänster.</a:t>
            </a:r>
          </a:p>
          <a:p>
            <a:r>
              <a:rPr lang="sv-SE" sz="2000" b="0" dirty="0"/>
              <a:t>Högre tröskelvärde och begränsade förfarande-regler i direktiven: ca </a:t>
            </a:r>
            <a:r>
              <a:rPr lang="sv-SE" sz="2000" b="0" dirty="0">
                <a:solidFill>
                  <a:srgbClr val="0070C0"/>
                </a:solidFill>
              </a:rPr>
              <a:t>7,1 </a:t>
            </a:r>
            <a:r>
              <a:rPr lang="sv-SE" sz="2000" b="0" dirty="0" smtClean="0">
                <a:solidFill>
                  <a:srgbClr val="0070C0"/>
                </a:solidFill>
              </a:rPr>
              <a:t>MSEK </a:t>
            </a:r>
            <a:r>
              <a:rPr lang="sv-SE" sz="2000" b="0" dirty="0">
                <a:solidFill>
                  <a:srgbClr val="0070C0"/>
                </a:solidFill>
              </a:rPr>
              <a:t>i LOU </a:t>
            </a:r>
            <a:r>
              <a:rPr lang="sv-SE" sz="2000" b="0" dirty="0"/>
              <a:t>och </a:t>
            </a:r>
            <a:r>
              <a:rPr lang="sv-SE" sz="2000" b="0" dirty="0" smtClean="0">
                <a:solidFill>
                  <a:srgbClr val="0070C0"/>
                </a:solidFill>
              </a:rPr>
              <a:t>9,4 MSEK </a:t>
            </a:r>
            <a:r>
              <a:rPr lang="sv-SE" sz="2000" b="0" dirty="0">
                <a:solidFill>
                  <a:srgbClr val="0070C0"/>
                </a:solidFill>
              </a:rPr>
              <a:t>i LUF</a:t>
            </a:r>
            <a:r>
              <a:rPr lang="sv-SE" sz="2000" b="0" dirty="0"/>
              <a:t>.</a:t>
            </a:r>
          </a:p>
          <a:p>
            <a:pPr lvl="1"/>
            <a:endParaRPr lang="sv-SE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68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1374787F-09E2-4101-8839-4070DE631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19 kap. - Förfaranderegler </a:t>
            </a:r>
            <a:r>
              <a:rPr lang="sv-SE" dirty="0"/>
              <a:t>för sociala och andra särskilda tjänster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158065F7-F6B3-4448-B023-C5A31D241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8065392" cy="3887936"/>
          </a:xfrm>
        </p:spPr>
        <p:txBody>
          <a:bodyPr>
            <a:normAutofit/>
          </a:bodyPr>
          <a:lstStyle/>
          <a:p>
            <a:r>
              <a:rPr lang="sv-SE" sz="2400" b="0" dirty="0">
                <a:solidFill>
                  <a:srgbClr val="0070C0"/>
                </a:solidFill>
              </a:rPr>
              <a:t>Över tröskelvärdet:</a:t>
            </a:r>
            <a:r>
              <a:rPr lang="sv-SE" sz="2400" b="0" dirty="0"/>
              <a:t> upphandlas enligt nya </a:t>
            </a:r>
            <a:r>
              <a:rPr lang="sv-SE" sz="2400" b="0" dirty="0">
                <a:solidFill>
                  <a:srgbClr val="0070C0"/>
                </a:solidFill>
              </a:rPr>
              <a:t>19 kap. </a:t>
            </a:r>
          </a:p>
          <a:p>
            <a:pPr lvl="1"/>
            <a:r>
              <a:rPr lang="sv-SE" sz="2000" b="0" dirty="0"/>
              <a:t>Möjliggör hänsynstagande till </a:t>
            </a:r>
            <a:r>
              <a:rPr lang="sv-SE" sz="2000" b="0" dirty="0">
                <a:solidFill>
                  <a:srgbClr val="0070C0"/>
                </a:solidFill>
              </a:rPr>
              <a:t>tjänsternas särskilda karaktär</a:t>
            </a:r>
            <a:r>
              <a:rPr lang="sv-SE" sz="2000" b="0" dirty="0"/>
              <a:t>.</a:t>
            </a:r>
          </a:p>
          <a:p>
            <a:r>
              <a:rPr lang="sv-SE" sz="2400" b="0" dirty="0">
                <a:solidFill>
                  <a:srgbClr val="0070C0"/>
                </a:solidFill>
              </a:rPr>
              <a:t>Vissa särskilda regler</a:t>
            </a:r>
            <a:r>
              <a:rPr lang="sv-SE" sz="2400" b="0" dirty="0"/>
              <a:t>, som följer av direktiven:</a:t>
            </a:r>
          </a:p>
          <a:p>
            <a:pPr lvl="1"/>
            <a:r>
              <a:rPr lang="sv-SE" sz="2000" dirty="0"/>
              <a:t>A</a:t>
            </a:r>
            <a:r>
              <a:rPr lang="sv-SE" sz="2000" b="0" dirty="0"/>
              <a:t>nnonsering på EU-nivå samt efterannonsering.</a:t>
            </a:r>
          </a:p>
          <a:p>
            <a:pPr lvl="1"/>
            <a:r>
              <a:rPr lang="sv-SE" sz="2000" b="0" dirty="0"/>
              <a:t>De särskilda reglerna är </a:t>
            </a:r>
            <a:r>
              <a:rPr lang="sv-SE" sz="2000" b="0" dirty="0">
                <a:solidFill>
                  <a:srgbClr val="0070C0"/>
                </a:solidFill>
              </a:rPr>
              <a:t>samlade</a:t>
            </a:r>
            <a:r>
              <a:rPr lang="sv-SE" sz="2000" b="0" dirty="0"/>
              <a:t> </a:t>
            </a:r>
            <a:r>
              <a:rPr lang="sv-SE" sz="2000" b="0" dirty="0">
                <a:solidFill>
                  <a:srgbClr val="0070C0"/>
                </a:solidFill>
              </a:rPr>
              <a:t>i en särskild avdelning</a:t>
            </a:r>
            <a:r>
              <a:rPr lang="sv-SE" sz="2000" b="0" dirty="0"/>
              <a:t>.</a:t>
            </a:r>
          </a:p>
          <a:p>
            <a:pPr lvl="1"/>
            <a:r>
              <a:rPr lang="sv-SE" sz="2000" b="0" dirty="0">
                <a:solidFill>
                  <a:srgbClr val="0070C0"/>
                </a:solidFill>
              </a:rPr>
              <a:t>Reserverad upphandling </a:t>
            </a:r>
            <a:r>
              <a:rPr lang="sv-SE" sz="2000" b="0" dirty="0"/>
              <a:t>för vissa tjänster.</a:t>
            </a:r>
          </a:p>
          <a:p>
            <a:r>
              <a:rPr lang="sv-SE" sz="2400" b="0" dirty="0">
                <a:solidFill>
                  <a:srgbClr val="0070C0"/>
                </a:solidFill>
              </a:rPr>
              <a:t>Under tröskelvärdet:</a:t>
            </a:r>
            <a:r>
              <a:rPr lang="sv-SE" sz="2400" b="0" dirty="0"/>
              <a:t> direktupphandling får användas.</a:t>
            </a:r>
          </a:p>
          <a:p>
            <a:pPr lvl="1"/>
            <a:r>
              <a:rPr lang="sv-SE" sz="2000" dirty="0"/>
              <a:t>Lättare för små företag och idéburna aktörer att delta i upphandlingarna – och faktiskt också erhålla kontrakten.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892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D42E539-2D26-4D6A-8C95-3BDFCC45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1484784"/>
            <a:ext cx="6696744" cy="2952328"/>
          </a:xfrm>
        </p:spPr>
        <p:txBody>
          <a:bodyPr>
            <a:normAutofit/>
          </a:bodyPr>
          <a:lstStyle/>
          <a:p>
            <a:r>
              <a:rPr lang="sv-SE" sz="3100" b="0" i="1" dirty="0">
                <a:solidFill>
                  <a:srgbClr val="0070C0"/>
                </a:solidFill>
              </a:rPr>
              <a:t>Ett enklare och flexiblare regelverk:</a:t>
            </a:r>
            <a:r>
              <a:rPr lang="sv-SE" sz="4000" b="0" dirty="0">
                <a:solidFill>
                  <a:srgbClr val="0070C0"/>
                </a:solidFill>
              </a:rPr>
              <a:t/>
            </a:r>
            <a:br>
              <a:rPr lang="sv-SE" sz="4000" b="0" dirty="0">
                <a:solidFill>
                  <a:srgbClr val="0070C0"/>
                </a:solidFill>
              </a:rPr>
            </a:br>
            <a:r>
              <a:rPr lang="sv-SE" sz="4800" dirty="0">
                <a:solidFill>
                  <a:srgbClr val="0070C0"/>
                </a:solidFill>
              </a:rPr>
              <a:t>Direktupphandlingar</a:t>
            </a:r>
            <a:endParaRPr lang="sv-SE" sz="4400" i="1" dirty="0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7450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1374787F-09E2-4101-8839-4070DE631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19 a kap. - Regler </a:t>
            </a:r>
            <a:r>
              <a:rPr lang="sv-SE" dirty="0"/>
              <a:t>för direktupphandling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158065F7-F6B3-4448-B023-C5A31D241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8065392" cy="3887936"/>
          </a:xfrm>
        </p:spPr>
        <p:txBody>
          <a:bodyPr>
            <a:normAutofit/>
          </a:bodyPr>
          <a:lstStyle/>
          <a:p>
            <a:r>
              <a:rPr lang="sv-SE" sz="2400" b="0" dirty="0"/>
              <a:t>Nytt kapitel (19 a kap.) med 10 paragrafer.</a:t>
            </a:r>
          </a:p>
          <a:p>
            <a:r>
              <a:rPr lang="sv-SE" sz="2400" b="0" dirty="0"/>
              <a:t>I princip oförändrade beloppsgränser för direkt-upphandling vid lågt värde.</a:t>
            </a:r>
          </a:p>
          <a:p>
            <a:r>
              <a:rPr lang="sv-SE" sz="2400" b="0" dirty="0"/>
              <a:t>Gränserna ska anges i nominella belopp, och inte som procent av EU-tröskelvärdena.</a:t>
            </a:r>
          </a:p>
          <a:p>
            <a:r>
              <a:rPr lang="sv-SE" sz="2400" b="0" dirty="0"/>
              <a:t>Huvudregeln för direktupphandlingar ska vara en nationell princip, i stället för de EU-rättsliga principerna.</a:t>
            </a:r>
          </a:p>
          <a:p>
            <a:endParaRPr lang="sv-SE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84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C7529689-292F-4DE5-B310-0A1100990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Vilka är, eller var, utredningen?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CC95B706-FA3A-4C53-AFE4-C929946F6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705352" cy="4104604"/>
          </a:xfrm>
        </p:spPr>
        <p:txBody>
          <a:bodyPr>
            <a:normAutofit/>
          </a:bodyPr>
          <a:lstStyle/>
          <a:p>
            <a:r>
              <a:rPr lang="sv-SE" sz="2400" b="0" dirty="0" smtClean="0"/>
              <a:t>Sekreteraren Jonatan Wahlberg, kansliråd, Finansdepartementet</a:t>
            </a:r>
          </a:p>
          <a:p>
            <a:r>
              <a:rPr lang="sv-SE" sz="2400" b="0" dirty="0" smtClean="0"/>
              <a:t>Sekreteraren Henrik Grönberg, upphandlingsjurist, Upphandlingsmyndigheten</a:t>
            </a:r>
          </a:p>
          <a:p>
            <a:r>
              <a:rPr lang="sv-SE" sz="2400" b="0" dirty="0" smtClean="0"/>
              <a:t>Särskilda utredaren Anna Ulfsdotter Forssell, advokat</a:t>
            </a:r>
          </a:p>
          <a:p>
            <a:r>
              <a:rPr lang="sv-SE" sz="2400" b="0" dirty="0" smtClean="0"/>
              <a:t>23 experter – från SOI – Martin Kruse</a:t>
            </a:r>
          </a:p>
          <a:p>
            <a:r>
              <a:rPr lang="sv-SE" sz="2400" b="0" dirty="0" smtClean="0"/>
              <a:t>Referensgrupp</a:t>
            </a:r>
          </a:p>
          <a:p>
            <a:r>
              <a:rPr lang="sv-SE" sz="2400" b="0" dirty="0" smtClean="0"/>
              <a:t>Många andra intressenter… </a:t>
            </a:r>
          </a:p>
          <a:p>
            <a:endParaRPr lang="sv-SE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950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xmlns="" id="{519C204A-0647-4FCB-BE38-6FB5FEB190D1}"/>
              </a:ext>
            </a:extLst>
          </p:cNvPr>
          <p:cNvSpPr txBox="1">
            <a:spLocks/>
          </p:cNvSpPr>
          <p:nvPr/>
        </p:nvSpPr>
        <p:spPr>
          <a:xfrm>
            <a:off x="3491632" y="1556792"/>
            <a:ext cx="2376264" cy="3889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1950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84250" indent="-2667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57300" indent="-2730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524000" indent="-2667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0" lvl="1" indent="0">
              <a:buFont typeface="Arial" pitchFamily="34" charset="0"/>
              <a:buNone/>
            </a:pPr>
            <a:r>
              <a:rPr lang="sv-SE" sz="23900" dirty="0">
                <a:solidFill>
                  <a:schemeClr val="bg1">
                    <a:lumMod val="85000"/>
                  </a:schemeClr>
                </a:solidFill>
              </a:rPr>
              <a:t>§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xmlns="" id="{1374787F-09E2-4101-8839-4070DE631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19 a kap. - En </a:t>
            </a:r>
            <a:r>
              <a:rPr lang="sv-SE" dirty="0"/>
              <a:t>nationell princip för direktupphandlingar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158065F7-F6B3-4448-B023-C5A31D241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8065392" cy="38879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b="0" i="1" dirty="0"/>
              <a:t>En UM/UE ska använda direktupphandling så att de konkurrensmöjligheter som finns utnyttjas. Kostnaderna för att genomföra upphandlingen ska dock stå i rimlig proportion till upphandlingens uppskattade värde.</a:t>
            </a:r>
            <a:br>
              <a:rPr lang="sv-SE" b="0" i="1" dirty="0"/>
            </a:br>
            <a:r>
              <a:rPr lang="sv-SE" b="0" i="1" dirty="0"/>
              <a:t>   UM/UE ska genomföra upphandlingen på ett sakligt och opartiskt sätt.</a:t>
            </a:r>
          </a:p>
          <a:p>
            <a:pPr marL="0" indent="0">
              <a:buNone/>
            </a:pPr>
            <a:r>
              <a:rPr lang="sv-SE" b="0" i="1" dirty="0"/>
              <a:t>   Om upphandlingen kan vara av intresse för någon leverantör som är etablerad i en annan medlemsstat eller EES-stat, ska upphandlingen genomföras i enlighet med de EU-rättsliga grundläggande principerna.</a:t>
            </a:r>
          </a:p>
          <a:p>
            <a:endParaRPr lang="sv-SE" sz="28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535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5FD9479-D0AA-4C50-B6D8-9234CFBD6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19 a kap. - Regler </a:t>
            </a:r>
            <a:r>
              <a:rPr lang="sv-SE" dirty="0"/>
              <a:t>för direktupphandling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CF4E1133-E46F-4024-A5AC-E82F90EE4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560000" cy="3887936"/>
          </a:xfrm>
        </p:spPr>
        <p:txBody>
          <a:bodyPr/>
          <a:lstStyle/>
          <a:p>
            <a:r>
              <a:rPr lang="sv-SE" sz="2400" b="0" dirty="0"/>
              <a:t>Möjlighet att direktupphandla genom ”</a:t>
            </a:r>
            <a:r>
              <a:rPr lang="sv-SE" sz="2400" b="0" dirty="0">
                <a:solidFill>
                  <a:srgbClr val="0070C0"/>
                </a:solidFill>
              </a:rPr>
              <a:t>täckningsköp</a:t>
            </a:r>
            <a:r>
              <a:rPr lang="sv-SE" sz="2400" b="0" dirty="0"/>
              <a:t>” när en upphandling är stoppad i domstol. </a:t>
            </a:r>
          </a:p>
          <a:p>
            <a:r>
              <a:rPr lang="sv-SE" sz="2400" b="0" dirty="0"/>
              <a:t>”</a:t>
            </a:r>
            <a:r>
              <a:rPr lang="sv-SE" sz="2400" b="0" dirty="0">
                <a:solidFill>
                  <a:srgbClr val="0070C0"/>
                </a:solidFill>
              </a:rPr>
              <a:t>Samma slag”-bestämmelsen tas bort</a:t>
            </a:r>
            <a:r>
              <a:rPr lang="sv-SE" sz="2400" b="0" dirty="0"/>
              <a:t>.</a:t>
            </a:r>
          </a:p>
          <a:p>
            <a:pPr lvl="1"/>
            <a:r>
              <a:rPr lang="sv-SE" sz="2000" dirty="0"/>
              <a:t>Samma beräkningsregler över/under tröskelvärdet.</a:t>
            </a:r>
            <a:endParaRPr lang="sv-SE" sz="2000" b="0" dirty="0"/>
          </a:p>
          <a:p>
            <a:r>
              <a:rPr lang="sv-SE" sz="2400" b="0" dirty="0">
                <a:solidFill>
                  <a:srgbClr val="0070C0"/>
                </a:solidFill>
              </a:rPr>
              <a:t>Dokumentationskrav ”från krona noll” </a:t>
            </a:r>
            <a:r>
              <a:rPr lang="sv-SE" sz="2400" b="0" dirty="0"/>
              <a:t>och inte från 100 000 kronor.</a:t>
            </a:r>
          </a:p>
          <a:p>
            <a:r>
              <a:rPr lang="sv-SE" sz="2400" b="0" dirty="0"/>
              <a:t>Oförändrad tillgång till rättsmedel.</a:t>
            </a:r>
          </a:p>
          <a:p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2019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D42E539-2D26-4D6A-8C95-3BDFCC45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1628800"/>
            <a:ext cx="7488832" cy="2952328"/>
          </a:xfrm>
        </p:spPr>
        <p:txBody>
          <a:bodyPr>
            <a:normAutofit fontScale="90000"/>
          </a:bodyPr>
          <a:lstStyle/>
          <a:p>
            <a:r>
              <a:rPr lang="sv-SE" sz="3100" b="0" i="1" dirty="0">
                <a:solidFill>
                  <a:srgbClr val="0070C0"/>
                </a:solidFill>
              </a:rPr>
              <a:t>Färre överprövningsmål:</a:t>
            </a:r>
            <a:r>
              <a:rPr lang="sv-SE" sz="4000" b="0" dirty="0">
                <a:solidFill>
                  <a:srgbClr val="0070C0"/>
                </a:solidFill>
              </a:rPr>
              <a:t/>
            </a:r>
            <a:br>
              <a:rPr lang="sv-SE" sz="4000" b="0" dirty="0">
                <a:solidFill>
                  <a:srgbClr val="0070C0"/>
                </a:solidFill>
              </a:rPr>
            </a:br>
            <a:r>
              <a:rPr lang="sv-SE" sz="5300" dirty="0">
                <a:solidFill>
                  <a:srgbClr val="0070C0"/>
                </a:solidFill>
              </a:rPr>
              <a:t>Ansökningsavgifter och processkostnadsansvar</a:t>
            </a:r>
            <a:endParaRPr lang="sv-SE" sz="4400" i="1" dirty="0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257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A729009B-8461-4187-83A5-15FE08AE7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Nuläget och Överprövningsutredningens förslag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2C954DB5-A938-4683-9CFB-81CB7DB96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400" b="0" dirty="0" smtClean="0"/>
              <a:t>Sverige har stort antal överprövningsmål jämfört med andra medlemsstater</a:t>
            </a:r>
          </a:p>
          <a:p>
            <a:r>
              <a:rPr lang="sv-SE" sz="2400" b="0" dirty="0" smtClean="0"/>
              <a:t>Ingen avgift för att ansöka om överprövning</a:t>
            </a:r>
          </a:p>
          <a:p>
            <a:r>
              <a:rPr lang="sv-SE" sz="2400" b="0" dirty="0" smtClean="0"/>
              <a:t>Vardera parten bär sin kostnad – men NJA 2013 s. 762 (Fidelia)</a:t>
            </a:r>
          </a:p>
          <a:p>
            <a:r>
              <a:rPr lang="sv-SE" sz="2400" b="0" dirty="0" smtClean="0"/>
              <a:t>Överprövningsutredningens (SOU 2015:12) förslag bereds på departementet (mellanvägen, ingen avgift, Fideliaskadestånd inte ersättningsgill skada, inte åberopa nya omständigheter i kammarrätt m.m.)</a:t>
            </a:r>
            <a:endParaRPr lang="sv-SE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062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A729009B-8461-4187-83A5-15FE08AE7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Ansökningsavgifter: </a:t>
            </a:r>
            <a:br>
              <a:rPr lang="sv-SE" sz="3200" dirty="0"/>
            </a:br>
            <a:r>
              <a:rPr lang="sv-SE" sz="3200" dirty="0"/>
              <a:t>Utredningens förslag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2C954DB5-A938-4683-9CFB-81CB7DB96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400" b="0" dirty="0"/>
              <a:t>En leverantör som ansöker om överprövning ska betala en avgift. </a:t>
            </a:r>
          </a:p>
          <a:p>
            <a:pPr lvl="1"/>
            <a:r>
              <a:rPr lang="sv-SE" sz="2000" b="0" dirty="0"/>
              <a:t>Avgiften ska vara </a:t>
            </a:r>
            <a:r>
              <a:rPr lang="sv-SE" sz="2000" b="0" dirty="0">
                <a:solidFill>
                  <a:srgbClr val="0070C0"/>
                </a:solidFill>
              </a:rPr>
              <a:t>7 500 kr</a:t>
            </a:r>
            <a:r>
              <a:rPr lang="sv-SE" sz="2000" b="0" dirty="0"/>
              <a:t>.</a:t>
            </a:r>
          </a:p>
          <a:p>
            <a:pPr lvl="1"/>
            <a:r>
              <a:rPr lang="sv-SE" sz="2000" dirty="0"/>
              <a:t>Endast en avgift ska betalas om ansökan avser </a:t>
            </a:r>
            <a:r>
              <a:rPr lang="sv-SE" sz="2000" dirty="0">
                <a:solidFill>
                  <a:srgbClr val="0070C0"/>
                </a:solidFill>
              </a:rPr>
              <a:t>gemensam upphandling</a:t>
            </a:r>
            <a:r>
              <a:rPr lang="sv-SE" sz="2000" dirty="0"/>
              <a:t>.</a:t>
            </a:r>
          </a:p>
          <a:p>
            <a:pPr lvl="1"/>
            <a:r>
              <a:rPr lang="sv-SE" sz="2000" b="0" dirty="0"/>
              <a:t>Betalning av avgiften är inte en förutsättning för att den </a:t>
            </a:r>
            <a:r>
              <a:rPr lang="sv-SE" sz="2000" b="0" dirty="0">
                <a:solidFill>
                  <a:srgbClr val="0070C0"/>
                </a:solidFill>
              </a:rPr>
              <a:t>förlängda avtalsspärren </a:t>
            </a:r>
            <a:r>
              <a:rPr lang="sv-SE" sz="2000" b="0" dirty="0"/>
              <a:t>ska börja löpa.</a:t>
            </a:r>
          </a:p>
          <a:p>
            <a:pPr lvl="1"/>
            <a:r>
              <a:rPr lang="sv-SE" sz="2000" dirty="0"/>
              <a:t>Om ansökan om överprövning avvisas därför att avgiften inte har betalats börjar inte någon </a:t>
            </a:r>
            <a:r>
              <a:rPr lang="sv-SE" sz="2000" dirty="0">
                <a:solidFill>
                  <a:srgbClr val="0070C0"/>
                </a:solidFill>
              </a:rPr>
              <a:t>tiodagarsfrist</a:t>
            </a:r>
            <a:r>
              <a:rPr lang="sv-SE" sz="2000" dirty="0"/>
              <a:t> att löpa.</a:t>
            </a:r>
            <a:endParaRPr lang="sv-SE" sz="2000" b="0" dirty="0"/>
          </a:p>
          <a:p>
            <a:r>
              <a:rPr lang="sv-SE" sz="2400" b="0" dirty="0"/>
              <a:t>Huvuddelen av reglerna, inklusive storleken på avgiften, föreslås finnas i förordning (= RB).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699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A729009B-8461-4187-83A5-15FE08AE7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Processkostnadsansvar:</a:t>
            </a:r>
            <a:br>
              <a:rPr lang="sv-SE" sz="3200" dirty="0"/>
            </a:br>
            <a:r>
              <a:rPr lang="sv-SE" sz="3200" dirty="0"/>
              <a:t>Utredningens förslag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2C954DB5-A938-4683-9CFB-81CB7DB96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524912" cy="4176612"/>
          </a:xfrm>
        </p:spPr>
        <p:txBody>
          <a:bodyPr>
            <a:normAutofit lnSpcReduction="10000"/>
          </a:bodyPr>
          <a:lstStyle/>
          <a:p>
            <a:r>
              <a:rPr lang="sv-SE" sz="2400" b="0" dirty="0">
                <a:solidFill>
                  <a:srgbClr val="0070C0"/>
                </a:solidFill>
              </a:rPr>
              <a:t>Ny bestämmelse </a:t>
            </a:r>
            <a:r>
              <a:rPr lang="sv-SE" sz="2400" b="0" dirty="0"/>
              <a:t>om processkostnadsansvar:</a:t>
            </a:r>
          </a:p>
          <a:p>
            <a:pPr marL="355600" lvl="1" indent="0">
              <a:buNone/>
            </a:pPr>
            <a:r>
              <a:rPr lang="sv-SE" sz="2000" b="0" i="1" dirty="0"/>
              <a:t>”Rätten får, efter vad som är skäligt, förordna att den förlorande parten ska ersätta den vinnande partens processkostnader i målet.”</a:t>
            </a:r>
          </a:p>
          <a:p>
            <a:r>
              <a:rPr lang="sv-SE" sz="2400" b="0" dirty="0"/>
              <a:t>Gäller vid </a:t>
            </a:r>
            <a:r>
              <a:rPr lang="sv-SE" sz="2400" b="0" dirty="0">
                <a:solidFill>
                  <a:srgbClr val="0070C0"/>
                </a:solidFill>
              </a:rPr>
              <a:t>överprövning av upphandling </a:t>
            </a:r>
            <a:r>
              <a:rPr lang="sv-SE" sz="2400" b="0" dirty="0"/>
              <a:t>och vid </a:t>
            </a:r>
            <a:r>
              <a:rPr lang="sv-SE" sz="2400" b="0" dirty="0">
                <a:solidFill>
                  <a:srgbClr val="0070C0"/>
                </a:solidFill>
              </a:rPr>
              <a:t>överprövning av avtals giltighet</a:t>
            </a:r>
            <a:r>
              <a:rPr lang="sv-SE" sz="2400" b="0" dirty="0"/>
              <a:t>.</a:t>
            </a:r>
          </a:p>
          <a:p>
            <a:r>
              <a:rPr lang="sv-SE" sz="2400" b="0" dirty="0"/>
              <a:t>Förslaget är utformat med </a:t>
            </a:r>
            <a:r>
              <a:rPr lang="sv-SE" sz="2400" b="0" dirty="0">
                <a:solidFill>
                  <a:srgbClr val="0070C0"/>
                </a:solidFill>
              </a:rPr>
              <a:t>18 kap. RB som förebild </a:t>
            </a:r>
            <a:r>
              <a:rPr lang="sv-SE" sz="2400" b="0" dirty="0"/>
              <a:t>men med </a:t>
            </a:r>
            <a:r>
              <a:rPr lang="sv-SE" sz="2400" b="0" dirty="0">
                <a:solidFill>
                  <a:srgbClr val="0070C0"/>
                </a:solidFill>
              </a:rPr>
              <a:t>förvaltningsprocessen i fokus</a:t>
            </a:r>
            <a:r>
              <a:rPr lang="sv-SE" sz="2400" b="0" dirty="0"/>
              <a:t>.</a:t>
            </a:r>
          </a:p>
          <a:p>
            <a:r>
              <a:rPr lang="sv-SE" sz="2400" b="0" dirty="0"/>
              <a:t>Kompletterande bestämmelser:</a:t>
            </a:r>
          </a:p>
          <a:p>
            <a:pPr lvl="1"/>
            <a:r>
              <a:rPr lang="sv-SE" sz="2000" dirty="0"/>
              <a:t>Ombud kan göras </a:t>
            </a:r>
            <a:r>
              <a:rPr lang="sv-SE" sz="2000" dirty="0">
                <a:solidFill>
                  <a:srgbClr val="0070C0"/>
                </a:solidFill>
              </a:rPr>
              <a:t>solidariskt ansvarig </a:t>
            </a:r>
            <a:r>
              <a:rPr lang="sv-SE" sz="2000" dirty="0"/>
              <a:t>med part vid försumlig processföring (”skämsregeln” = RB).</a:t>
            </a:r>
            <a:endParaRPr lang="sv-SE" sz="2000" b="0" dirty="0"/>
          </a:p>
          <a:p>
            <a:pPr lvl="1"/>
            <a:r>
              <a:rPr lang="sv-SE" sz="2000" b="0" dirty="0"/>
              <a:t>Möjlighet kräva </a:t>
            </a:r>
            <a:r>
              <a:rPr lang="sv-SE" sz="2000" b="0" dirty="0">
                <a:solidFill>
                  <a:srgbClr val="0070C0"/>
                </a:solidFill>
              </a:rPr>
              <a:t>säkerhet </a:t>
            </a:r>
            <a:r>
              <a:rPr lang="sv-SE" sz="2000" dirty="0">
                <a:solidFill>
                  <a:srgbClr val="0070C0"/>
                </a:solidFill>
              </a:rPr>
              <a:t>a</a:t>
            </a:r>
            <a:r>
              <a:rPr lang="sv-SE" sz="2000" b="0" dirty="0">
                <a:solidFill>
                  <a:srgbClr val="0070C0"/>
                </a:solidFill>
              </a:rPr>
              <a:t>v utländska leverantörer </a:t>
            </a:r>
            <a:r>
              <a:rPr lang="sv-SE" sz="2000" b="0" dirty="0"/>
              <a:t>(= RB).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931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7F48B0D4-2952-49CA-AC8A-339D39FE5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Processkostnadsansvar: komplicerande faktorer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6307DA9A-79EA-4162-912F-148D83482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777360" cy="4104604"/>
          </a:xfrm>
        </p:spPr>
        <p:txBody>
          <a:bodyPr>
            <a:normAutofit/>
          </a:bodyPr>
          <a:lstStyle/>
          <a:p>
            <a:r>
              <a:rPr lang="sv-SE" sz="2400" b="0" dirty="0">
                <a:solidFill>
                  <a:srgbClr val="0070C0"/>
                </a:solidFill>
              </a:rPr>
              <a:t>Vilken part vinner </a:t>
            </a:r>
            <a:r>
              <a:rPr lang="sv-SE" sz="2400" b="0" dirty="0"/>
              <a:t>egentligen ett överprövningsmål?</a:t>
            </a:r>
          </a:p>
          <a:p>
            <a:pPr lvl="1"/>
            <a:r>
              <a:rPr lang="sv-SE" sz="2000" b="0" dirty="0"/>
              <a:t>T.ex. om rätten konstaterar fel i upphandlingen </a:t>
            </a:r>
            <a:r>
              <a:rPr lang="sv-SE" sz="2000" b="0" i="1" dirty="0"/>
              <a:t>men</a:t>
            </a:r>
            <a:r>
              <a:rPr lang="sv-SE" sz="2000" b="0" dirty="0"/>
              <a:t> avsaknad av skada för leverantören?</a:t>
            </a:r>
          </a:p>
          <a:p>
            <a:pPr lvl="1"/>
            <a:r>
              <a:rPr lang="sv-SE" sz="2000" dirty="0"/>
              <a:t>Ett felaktigt ingånget avtal får bestå av tvingande hänsyn</a:t>
            </a:r>
            <a:r>
              <a:rPr lang="sv-SE" sz="2000" dirty="0" smtClean="0"/>
              <a:t>?</a:t>
            </a:r>
          </a:p>
          <a:p>
            <a:pPr lvl="1"/>
            <a:r>
              <a:rPr lang="sv-SE" sz="2000" b="0" dirty="0" smtClean="0"/>
              <a:t>Upphandlingen avbryts och målet skrivs av – vad ska gälla?</a:t>
            </a:r>
            <a:endParaRPr lang="sv-SE" sz="2000" b="0" dirty="0"/>
          </a:p>
          <a:p>
            <a:pPr lvl="1"/>
            <a:r>
              <a:rPr lang="sv-SE" sz="2000" b="0" dirty="0"/>
              <a:t>Inga detaljerade regler för sådana </a:t>
            </a:r>
            <a:r>
              <a:rPr lang="sv-SE" sz="2000" b="0" dirty="0" smtClean="0"/>
              <a:t>situationer.</a:t>
            </a:r>
            <a:endParaRPr lang="sv-SE" sz="2000" b="0" dirty="0"/>
          </a:p>
          <a:p>
            <a:r>
              <a:rPr lang="sv-SE" sz="2400" b="0" dirty="0"/>
              <a:t>Hur ska processkostnaderna fördelas i mål med där en </a:t>
            </a:r>
            <a:r>
              <a:rPr lang="sv-SE" sz="2400" b="0" dirty="0">
                <a:solidFill>
                  <a:srgbClr val="0070C0"/>
                </a:solidFill>
              </a:rPr>
              <a:t>tredje part </a:t>
            </a:r>
            <a:r>
              <a:rPr lang="sv-SE" sz="2400" b="0" dirty="0"/>
              <a:t>för talan</a:t>
            </a:r>
            <a:r>
              <a:rPr lang="sv-SE" sz="2400" b="0" dirty="0" smtClean="0"/>
              <a:t>?</a:t>
            </a:r>
            <a:endParaRPr lang="sv-SE" sz="2400" b="0" dirty="0"/>
          </a:p>
          <a:p>
            <a:pPr lvl="1"/>
            <a:r>
              <a:rPr lang="sv-SE" sz="2000" b="0" dirty="0"/>
              <a:t>Utredningens förslag är utformat så att det kan tillämpas även på kostnader som uppstår i mål med en tredje part.</a:t>
            </a:r>
          </a:p>
          <a:p>
            <a:endParaRPr lang="sv-SE" sz="2400" b="0" dirty="0"/>
          </a:p>
          <a:p>
            <a:endParaRPr lang="sv-SE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6044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7F48B0D4-2952-49CA-AC8A-339D39FE5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Effekter av avgifter och processkostnadsansvar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6307DA9A-79EA-4162-912F-148D83482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777360" cy="4104604"/>
          </a:xfrm>
        </p:spPr>
        <p:txBody>
          <a:bodyPr>
            <a:normAutofit lnSpcReduction="10000"/>
          </a:bodyPr>
          <a:lstStyle/>
          <a:p>
            <a:r>
              <a:rPr lang="sv-SE" sz="2400" b="0" dirty="0"/>
              <a:t>Leverantörer får ytterligare </a:t>
            </a:r>
            <a:r>
              <a:rPr lang="sv-SE" sz="2400" b="0" dirty="0">
                <a:solidFill>
                  <a:srgbClr val="0070C0"/>
                </a:solidFill>
              </a:rPr>
              <a:t>anledning tänka till </a:t>
            </a:r>
            <a:r>
              <a:rPr lang="sv-SE" sz="2400" b="0" dirty="0"/>
              <a:t>inför eventuell överprövning.</a:t>
            </a:r>
          </a:p>
          <a:p>
            <a:r>
              <a:rPr lang="sv-SE" sz="2400" b="0" dirty="0"/>
              <a:t>Processkostnadsansvar innebär att </a:t>
            </a:r>
            <a:r>
              <a:rPr lang="sv-SE" sz="2400" b="0" dirty="0">
                <a:solidFill>
                  <a:srgbClr val="0070C0"/>
                </a:solidFill>
              </a:rPr>
              <a:t>även vinnande leverantörer kan få ersättning </a:t>
            </a:r>
            <a:r>
              <a:rPr lang="sv-SE" sz="2400" b="0" dirty="0"/>
              <a:t>för sina kostnader.</a:t>
            </a:r>
          </a:p>
          <a:p>
            <a:r>
              <a:rPr lang="sv-SE" sz="2400" b="0" dirty="0"/>
              <a:t>Effekter på antalet mål (enligt vår uppskattning):</a:t>
            </a:r>
          </a:p>
          <a:p>
            <a:pPr lvl="1"/>
            <a:r>
              <a:rPr lang="sv-SE" sz="2000" b="0" dirty="0"/>
              <a:t>Ansökningsavgift: 5 procent färre mål? </a:t>
            </a:r>
          </a:p>
          <a:p>
            <a:pPr lvl="1"/>
            <a:r>
              <a:rPr lang="sv-SE" sz="2000" b="0" dirty="0"/>
              <a:t>Processkostnadsansvar: 15 procent färre mål?</a:t>
            </a:r>
          </a:p>
          <a:p>
            <a:pPr lvl="1"/>
            <a:r>
              <a:rPr lang="sv-SE" sz="2000" b="0" dirty="0"/>
              <a:t>Större effekt inledningsvis.</a:t>
            </a:r>
          </a:p>
          <a:p>
            <a:r>
              <a:rPr lang="sv-SE" sz="2400" b="0" dirty="0"/>
              <a:t>Utredningen har dock resonerat mer kring frågan om reglerna förväntas få en processavhållande effekt i rätt situationer än dess effekt på måltillströmningen.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762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A729009B-8461-4187-83A5-15FE08AE7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Förslaget – vägen framåt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2C954DB5-A938-4683-9CFB-81CB7DB96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524912" cy="4176612"/>
          </a:xfrm>
        </p:spPr>
        <p:txBody>
          <a:bodyPr>
            <a:normAutofit/>
          </a:bodyPr>
          <a:lstStyle/>
          <a:p>
            <a:r>
              <a:rPr lang="sv-SE" sz="2400" b="0" dirty="0" smtClean="0"/>
              <a:t>Utredningens arbete är slutfört.</a:t>
            </a:r>
          </a:p>
          <a:p>
            <a:r>
              <a:rPr lang="sv-SE" sz="2400" b="0" dirty="0" smtClean="0"/>
              <a:t>Remissbehandling </a:t>
            </a:r>
            <a:r>
              <a:rPr lang="sv-SE" sz="2400" b="0" dirty="0"/>
              <a:t>– </a:t>
            </a:r>
            <a:r>
              <a:rPr lang="sv-SE" sz="2400" b="0" dirty="0" smtClean="0"/>
              <a:t>ännu oklart vilka som ska få förslaget på remiss och när sista dag för remissvar blir.</a:t>
            </a:r>
            <a:endParaRPr lang="sv-SE" sz="2400" b="0" dirty="0"/>
          </a:p>
          <a:p>
            <a:r>
              <a:rPr lang="sv-SE" sz="2400" b="0" dirty="0"/>
              <a:t>Analys av inkomna remissvar och utarbetande av lagrådsremiss på Regeringskansliet.</a:t>
            </a:r>
          </a:p>
          <a:p>
            <a:r>
              <a:rPr lang="sv-SE" sz="2400" b="0" dirty="0"/>
              <a:t>Lagrådsföredragning.</a:t>
            </a:r>
          </a:p>
          <a:p>
            <a:r>
              <a:rPr lang="sv-SE" sz="2400" b="0" dirty="0"/>
              <a:t>Proposition innan ”</a:t>
            </a:r>
            <a:r>
              <a:rPr lang="sv-SE" sz="2400" b="0" dirty="0" err="1"/>
              <a:t>propstopp</a:t>
            </a:r>
            <a:r>
              <a:rPr lang="sv-SE" sz="2400" b="0" dirty="0"/>
              <a:t>” i mars 2019.</a:t>
            </a:r>
          </a:p>
          <a:p>
            <a:r>
              <a:rPr lang="sv-SE" sz="2400" b="0" dirty="0"/>
              <a:t>Ikraft den 1 juli 2019</a:t>
            </a:r>
            <a:r>
              <a:rPr lang="sv-SE" sz="2400" b="0" dirty="0" smtClean="0"/>
              <a:t>?</a:t>
            </a:r>
          </a:p>
          <a:p>
            <a:pPr marL="0" indent="0">
              <a:buNone/>
            </a:pPr>
            <a:endParaRPr lang="sv-SE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13126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A729009B-8461-4187-83A5-15FE08AE7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Tack för att ni lyssnade!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2C954DB5-A938-4683-9CFB-81CB7DB96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524912" cy="41766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400" b="0" dirty="0" smtClean="0"/>
          </a:p>
          <a:p>
            <a:pPr marL="0" indent="0">
              <a:buNone/>
            </a:pPr>
            <a:endParaRPr lang="sv-SE" sz="2400" b="0" dirty="0"/>
          </a:p>
          <a:p>
            <a:pPr marL="0" indent="0">
              <a:buNone/>
            </a:pPr>
            <a:endParaRPr lang="sv-SE" sz="2400" b="0" dirty="0" smtClean="0"/>
          </a:p>
          <a:p>
            <a:pPr marL="0" indent="0">
              <a:buNone/>
            </a:pPr>
            <a:r>
              <a:rPr lang="sv-SE" sz="2400" b="0" dirty="0" smtClean="0">
                <a:hlinkClick r:id="rId2"/>
              </a:rPr>
              <a:t>anna.ulfsdotter-forssell@delphi.se</a:t>
            </a:r>
            <a:r>
              <a:rPr lang="sv-SE" sz="2400" b="0" dirty="0" smtClean="0"/>
              <a:t> </a:t>
            </a:r>
            <a:endParaRPr lang="sv-SE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9341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D42E539-2D26-4D6A-8C95-3BDFCC45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1484784"/>
            <a:ext cx="6984776" cy="2952328"/>
          </a:xfrm>
        </p:spPr>
        <p:txBody>
          <a:bodyPr>
            <a:normAutofit/>
          </a:bodyPr>
          <a:lstStyle/>
          <a:p>
            <a:r>
              <a:rPr lang="sv-SE" sz="3100" b="0" i="1" dirty="0">
                <a:solidFill>
                  <a:srgbClr val="0070C0"/>
                </a:solidFill>
              </a:rPr>
              <a:t>Ett enklare och flexiblare regelverk:</a:t>
            </a:r>
            <a:r>
              <a:rPr lang="sv-SE" sz="4000" b="0" dirty="0">
                <a:solidFill>
                  <a:srgbClr val="0070C0"/>
                </a:solidFill>
              </a:rPr>
              <a:t/>
            </a:r>
            <a:br>
              <a:rPr lang="sv-SE" sz="4000" b="0" dirty="0">
                <a:solidFill>
                  <a:srgbClr val="0070C0"/>
                </a:solidFill>
              </a:rPr>
            </a:br>
            <a:r>
              <a:rPr lang="sv-SE" sz="4800" dirty="0">
                <a:solidFill>
                  <a:srgbClr val="0070C0"/>
                </a:solidFill>
              </a:rPr>
              <a:t>Utredningens uppdrag och utgångspunkter</a:t>
            </a:r>
            <a:endParaRPr lang="sv-SE" i="1" dirty="0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590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C7529689-292F-4DE5-B310-0A1100990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Utredningens uppdrag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CC95B706-FA3A-4C53-AFE4-C929946F6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705352" cy="4104604"/>
          </a:xfrm>
        </p:spPr>
        <p:txBody>
          <a:bodyPr>
            <a:normAutofit/>
          </a:bodyPr>
          <a:lstStyle/>
          <a:p>
            <a:r>
              <a:rPr lang="sv-SE" sz="2400" b="0" dirty="0"/>
              <a:t>Bedöma behovet av att göra reglerna som styr </a:t>
            </a:r>
            <a:r>
              <a:rPr lang="sv-SE" sz="2400" b="0" dirty="0" smtClean="0"/>
              <a:t>upphandlingar under tröskelvärdena och upphandlingar av tjänster i bilaga 2 enklare </a:t>
            </a:r>
            <a:r>
              <a:rPr lang="sv-SE" sz="2400" b="0" dirty="0"/>
              <a:t>och mer </a:t>
            </a:r>
            <a:r>
              <a:rPr lang="sv-SE" sz="2400" b="0" dirty="0" smtClean="0"/>
              <a:t>flexibla – kortfattat förslagen rör nuvarande reglerna i 19 kap. LOU/LUF.</a:t>
            </a:r>
            <a:endParaRPr lang="sv-SE" sz="2400" b="0" dirty="0"/>
          </a:p>
          <a:p>
            <a:r>
              <a:rPr lang="sv-SE" sz="2400" b="0" dirty="0" smtClean="0"/>
              <a:t>Överväga åtgärder i syfte att minska antalet överprövningar.</a:t>
            </a:r>
          </a:p>
          <a:p>
            <a:r>
              <a:rPr lang="sv-SE" sz="2400" b="0" dirty="0" smtClean="0"/>
              <a:t>Internationell utblick – arbeta utåtriktat.</a:t>
            </a:r>
            <a:endParaRPr lang="sv-SE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407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77C3FC7-CB29-45F5-9009-68A224470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549274"/>
            <a:ext cx="8065392" cy="1150939"/>
          </a:xfrm>
        </p:spPr>
        <p:txBody>
          <a:bodyPr>
            <a:normAutofit fontScale="90000"/>
          </a:bodyPr>
          <a:lstStyle/>
          <a:p>
            <a:r>
              <a:rPr lang="sv-SE" dirty="0"/>
              <a:t>Utredningens principiella utgångspunkter för förslagen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9239576B-6536-4783-9E80-115DDB3FE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633344" cy="4032596"/>
          </a:xfrm>
        </p:spPr>
        <p:txBody>
          <a:bodyPr>
            <a:normAutofit/>
          </a:bodyPr>
          <a:lstStyle/>
          <a:p>
            <a:r>
              <a:rPr lang="sv-SE" sz="2400" b="0" dirty="0"/>
              <a:t>Det finns en mängd regler, utöver upphandlings-reglerna, som påverkar hur UM/UE och deras anställda får och ska agera i upphandlingar.</a:t>
            </a:r>
          </a:p>
          <a:p>
            <a:r>
              <a:rPr lang="sv-SE" sz="2400" b="0" dirty="0"/>
              <a:t>Den absoluta merparten av UM/UE vill göra rätt, och vill söka upp konkurrens för att få till stånd en god och sund affär. </a:t>
            </a:r>
          </a:p>
          <a:p>
            <a:r>
              <a:rPr lang="sv-SE" sz="2400" b="0" dirty="0"/>
              <a:t>Den absoluta merparten av leverantörerna till offentlig sektor strävar efter en god och sund affär.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202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D42E539-2D26-4D6A-8C95-3BDFCC45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1484784"/>
            <a:ext cx="6480720" cy="2952328"/>
          </a:xfrm>
        </p:spPr>
        <p:txBody>
          <a:bodyPr>
            <a:normAutofit/>
          </a:bodyPr>
          <a:lstStyle/>
          <a:p>
            <a:r>
              <a:rPr lang="sv-SE" sz="3100" b="0" i="1" dirty="0">
                <a:solidFill>
                  <a:srgbClr val="0070C0"/>
                </a:solidFill>
              </a:rPr>
              <a:t>Ett enklare och flexiblare regelverk:</a:t>
            </a:r>
            <a:r>
              <a:rPr lang="sv-SE" sz="4000" b="0" dirty="0">
                <a:solidFill>
                  <a:srgbClr val="0070C0"/>
                </a:solidFill>
              </a:rPr>
              <a:t/>
            </a:r>
            <a:br>
              <a:rPr lang="sv-SE" sz="4000" b="0" dirty="0">
                <a:solidFill>
                  <a:srgbClr val="0070C0"/>
                </a:solidFill>
              </a:rPr>
            </a:br>
            <a:r>
              <a:rPr lang="sv-SE" sz="4800" dirty="0">
                <a:solidFill>
                  <a:srgbClr val="0070C0"/>
                </a:solidFill>
              </a:rPr>
              <a:t>Annonsering och förfaranderegler</a:t>
            </a:r>
            <a:endParaRPr lang="sv-SE" sz="4400" i="1" dirty="0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854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353D5460-BD63-468F-B101-6A9262F30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549274"/>
            <a:ext cx="7524912" cy="1150939"/>
          </a:xfrm>
        </p:spPr>
        <p:txBody>
          <a:bodyPr>
            <a:normAutofit/>
          </a:bodyPr>
          <a:lstStyle/>
          <a:p>
            <a:r>
              <a:rPr lang="sv-SE" sz="3200" dirty="0"/>
              <a:t>Det behövs upphandlingsregler – men lagom många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E7422146-6C69-4A4A-9530-1EE84FD76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705352" cy="3960588"/>
          </a:xfrm>
        </p:spPr>
        <p:txBody>
          <a:bodyPr>
            <a:normAutofit lnSpcReduction="10000"/>
          </a:bodyPr>
          <a:lstStyle/>
          <a:p>
            <a:r>
              <a:rPr lang="sv-SE" sz="2400" b="0" dirty="0"/>
              <a:t>De icke direktivstyrda upphandlingarna ska även fortsättningsvis vara reglerade. </a:t>
            </a:r>
          </a:p>
          <a:p>
            <a:pPr lvl="1"/>
            <a:r>
              <a:rPr lang="sv-SE" sz="2000" b="0" dirty="0"/>
              <a:t>Regelverket ska dock vara enklare till såväl utformning som innehåll.</a:t>
            </a:r>
          </a:p>
          <a:p>
            <a:r>
              <a:rPr lang="sv-SE" sz="2400" b="0" dirty="0"/>
              <a:t>Två slag av regler behövs: </a:t>
            </a:r>
          </a:p>
          <a:p>
            <a:pPr marL="819150" lvl="1" indent="-457200">
              <a:buFont typeface="+mj-lt"/>
              <a:buAutoNum type="arabicPeriod"/>
            </a:pPr>
            <a:r>
              <a:rPr lang="sv-SE" sz="2000" b="0" dirty="0"/>
              <a:t>ramar för </a:t>
            </a:r>
            <a:r>
              <a:rPr lang="sv-SE" sz="2000" b="0" dirty="0" smtClean="0"/>
              <a:t>UM/</a:t>
            </a:r>
            <a:r>
              <a:rPr lang="sv-SE" sz="2000" b="0" dirty="0" err="1" smtClean="0"/>
              <a:t>UE:s</a:t>
            </a:r>
            <a:r>
              <a:rPr lang="sv-SE" sz="2000" b="0" dirty="0" smtClean="0"/>
              <a:t> </a:t>
            </a:r>
            <a:r>
              <a:rPr lang="sv-SE" sz="2000" b="0" dirty="0"/>
              <a:t>handlingsutrymme och </a:t>
            </a:r>
          </a:p>
          <a:p>
            <a:pPr marL="819150" lvl="1" indent="-457200">
              <a:buFont typeface="+mj-lt"/>
              <a:buAutoNum type="arabicPeriod"/>
            </a:pPr>
            <a:r>
              <a:rPr lang="sv-SE" sz="2000" b="0" dirty="0"/>
              <a:t>vissa skyddsregler för leverantörer.</a:t>
            </a:r>
          </a:p>
          <a:p>
            <a:r>
              <a:rPr lang="sv-SE" sz="2400" b="0" dirty="0"/>
              <a:t>Allt som är möjligt, tillåtet och tillgängligt på det direktivstyrda området är det också på det icke direktivstyrda området, utan att det behövs särskilda regler om detta.</a:t>
            </a:r>
            <a:endParaRPr lang="sv-SE" sz="2000" b="0" dirty="0"/>
          </a:p>
          <a:p>
            <a:endParaRPr lang="sv-SE" sz="2400" b="0" dirty="0"/>
          </a:p>
          <a:p>
            <a:endParaRPr lang="sv-SE" sz="2400" b="0" dirty="0"/>
          </a:p>
          <a:p>
            <a:endParaRPr lang="sv-SE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45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353D5460-BD63-468F-B101-6A9262F30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549274"/>
            <a:ext cx="7524912" cy="1150939"/>
          </a:xfrm>
        </p:spPr>
        <p:txBody>
          <a:bodyPr>
            <a:normAutofit/>
          </a:bodyPr>
          <a:lstStyle/>
          <a:p>
            <a:r>
              <a:rPr lang="sv-SE" sz="3200" dirty="0" smtClean="0"/>
              <a:t>Här regleras upphandlingarna i förslaget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E7422146-6C69-4A4A-9530-1EE84FD76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705352" cy="3960588"/>
          </a:xfrm>
        </p:spPr>
        <p:txBody>
          <a:bodyPr>
            <a:normAutofit/>
          </a:bodyPr>
          <a:lstStyle/>
          <a:p>
            <a:r>
              <a:rPr lang="sv-SE" sz="2400" b="0" dirty="0" smtClean="0"/>
              <a:t>Upphandlingar med </a:t>
            </a:r>
            <a:r>
              <a:rPr lang="sv-SE" sz="2400" b="0" u="sng" dirty="0" smtClean="0"/>
              <a:t>värde över </a:t>
            </a:r>
            <a:r>
              <a:rPr lang="sv-SE" sz="2400" b="0" dirty="0" smtClean="0"/>
              <a:t>600 000 kr (LOU) och 1 100 000 (LUF), dvs. lågt värde, samt om det gäller tjänster i bilaga 2 och ett </a:t>
            </a:r>
            <a:r>
              <a:rPr lang="sv-SE" sz="2400" b="0" u="sng" dirty="0" smtClean="0"/>
              <a:t>värde över </a:t>
            </a:r>
            <a:r>
              <a:rPr lang="sv-SE" sz="2400" b="0" dirty="0" smtClean="0"/>
              <a:t>7,1 MSEK (LOU) och 9,4 MSEK (LUF) – </a:t>
            </a:r>
            <a:r>
              <a:rPr lang="sv-SE" sz="2400" b="0" i="1" dirty="0" smtClean="0"/>
              <a:t>i det föreslagna 19 kap. LOU och LUF</a:t>
            </a:r>
          </a:p>
          <a:p>
            <a:endParaRPr lang="sv-SE" sz="2400" b="0" dirty="0"/>
          </a:p>
          <a:p>
            <a:r>
              <a:rPr lang="sv-SE" sz="2400" b="0" dirty="0" smtClean="0"/>
              <a:t>Upphandlingar med värde under ovanstående belopp regleras </a:t>
            </a:r>
            <a:r>
              <a:rPr lang="sv-SE" sz="2400" b="0" i="1" dirty="0" smtClean="0"/>
              <a:t>i det föreslagna 19 a kap. LOU och LUF (undantag täckningsköp)</a:t>
            </a:r>
            <a:endParaRPr lang="sv-SE" sz="2000" b="0" i="1" dirty="0"/>
          </a:p>
          <a:p>
            <a:endParaRPr lang="sv-SE" sz="2400" b="0" dirty="0"/>
          </a:p>
          <a:p>
            <a:endParaRPr lang="sv-SE" sz="2400" b="0" dirty="0"/>
          </a:p>
          <a:p>
            <a:endParaRPr lang="sv-SE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064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8EA9E7D9-9DCF-458C-9E66-6AF088BE6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549274"/>
            <a:ext cx="8065392" cy="1150939"/>
          </a:xfrm>
        </p:spPr>
        <p:txBody>
          <a:bodyPr>
            <a:normAutofit/>
          </a:bodyPr>
          <a:lstStyle/>
          <a:p>
            <a:r>
              <a:rPr lang="sv-SE" sz="3200" dirty="0" smtClean="0"/>
              <a:t>19 kap. - Förenklade </a:t>
            </a:r>
            <a:r>
              <a:rPr lang="sv-SE" sz="3200" dirty="0"/>
              <a:t>regler för annonserade upphandlingar (1)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BAA42FE6-6D10-45F4-B57D-294D70D5F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844676"/>
            <a:ext cx="7705352" cy="4032596"/>
          </a:xfrm>
        </p:spPr>
        <p:txBody>
          <a:bodyPr>
            <a:normAutofit/>
          </a:bodyPr>
          <a:lstStyle/>
          <a:p>
            <a:r>
              <a:rPr lang="sv-SE" sz="2400" b="0" dirty="0"/>
              <a:t>Upphandlingar ska även fortsättningsvis annonseras (utom när direktupphandling får användas).</a:t>
            </a:r>
          </a:p>
          <a:p>
            <a:r>
              <a:rPr lang="sv-SE" sz="2400" b="0" dirty="0"/>
              <a:t>De EU-rättsliga grundläggande principerna ska gälla för annonspliktiga upphandlingar.</a:t>
            </a:r>
          </a:p>
          <a:p>
            <a:r>
              <a:rPr lang="sv-SE" sz="2400" b="0" dirty="0"/>
              <a:t>Upphandlande myndigheter och enheter ska vara fria att organisera förfarandet och att använda metoder, såsom ramavtal och dynamiska inköps-system, inom ramen för principerna.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2018-09-19 Västerås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854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st RK 1">
  <a:themeElements>
    <a:clrScheme name="RK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328B"/>
      </a:accent1>
      <a:accent2>
        <a:srgbClr val="007CC3"/>
      </a:accent2>
      <a:accent3>
        <a:srgbClr val="14467F"/>
      </a:accent3>
      <a:accent4>
        <a:srgbClr val="333333"/>
      </a:accent4>
      <a:accent5>
        <a:srgbClr val="958E8A"/>
      </a:accent5>
      <a:accent6>
        <a:srgbClr val="4D605E"/>
      </a:accent6>
      <a:hlink>
        <a:srgbClr val="0000FF"/>
      </a:hlink>
      <a:folHlink>
        <a:srgbClr val="800080"/>
      </a:folHlink>
    </a:clrScheme>
    <a:fontScheme name="RK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yckelord xmlns="95ac13ad-daef-4988-89ab-032c67dc2510" xsi:nil="true"/>
    <Diarienummer xmlns="95ac13ad-daef-4988-89ab-032c67dc2510" xsi:nil="true"/>
    <k46d94c0acf84ab9a79866a9d8b1905f xmlns="cc625d36-bb37-4650-91b9-0c96159295ba">
      <Terms xmlns="http://schemas.microsoft.com/office/infopath/2007/PartnerControls"/>
    </k46d94c0acf84ab9a79866a9d8b1905f>
    <TaxCatchAll xmlns="cc625d36-bb37-4650-91b9-0c96159295ba"/>
    <edbe0b5c82304c8e847ab7b8c02a77c3 xmlns="cc625d36-bb37-4650-91b9-0c96159295ba">
      <Terms xmlns="http://schemas.microsoft.com/office/infopath/2007/PartnerControls"/>
    </edbe0b5c82304c8e847ab7b8c02a77c3>
    <DirtyMigration xmlns="4e9c2f0c-7bf8-49af-8356-cbf363fc78a7">false</DirtyMigr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RK Word" ma:contentTypeID="0x010100BBA312BF02777149882D207184EC35C0320019F950A27EA77241A813AF0771AE6A98" ma:contentTypeVersion="8" ma:contentTypeDescription="Skapa nytt dokument med möjlighet att välja RK-mall" ma:contentTypeScope="" ma:versionID="3b5ac43ca668261742b5fd98ccc9a3d2">
  <xsd:schema xmlns:xsd="http://www.w3.org/2001/XMLSchema" xmlns:xs="http://www.w3.org/2001/XMLSchema" xmlns:p="http://schemas.microsoft.com/office/2006/metadata/properties" xmlns:ns2="95ac13ad-daef-4988-89ab-032c67dc2510" xmlns:ns4="4e9c2f0c-7bf8-49af-8356-cbf363fc78a7" xmlns:ns5="cc625d36-bb37-4650-91b9-0c96159295ba" xmlns:ns6="cfa064c7-70f9-4df6-9371-65ae642d7a87" targetNamespace="http://schemas.microsoft.com/office/2006/metadata/properties" ma:root="true" ma:fieldsID="1615dc4dceb41173ef7aba6575dc3ae6" ns2:_="" ns4:_="" ns5:_="" ns6:_="">
    <xsd:import namespace="95ac13ad-daef-4988-89ab-032c67dc2510"/>
    <xsd:import namespace="4e9c2f0c-7bf8-49af-8356-cbf363fc78a7"/>
    <xsd:import namespace="cc625d36-bb37-4650-91b9-0c96159295ba"/>
    <xsd:import namespace="cfa064c7-70f9-4df6-9371-65ae642d7a87"/>
    <xsd:element name="properties">
      <xsd:complexType>
        <xsd:sequence>
          <xsd:element name="documentManagement">
            <xsd:complexType>
              <xsd:all>
                <xsd:element ref="ns2:Diarienummer" minOccurs="0"/>
                <xsd:element ref="ns4:DirtyMigration" minOccurs="0"/>
                <xsd:element ref="ns5:TaxCatchAllLabel" minOccurs="0"/>
                <xsd:element ref="ns5:k46d94c0acf84ab9a79866a9d8b1905f" minOccurs="0"/>
                <xsd:element ref="ns5:TaxCatchAll" minOccurs="0"/>
                <xsd:element ref="ns5:edbe0b5c82304c8e847ab7b8c02a77c3" minOccurs="0"/>
                <xsd:element ref="ns2:Nyckelord" minOccurs="0"/>
                <xsd:element ref="ns6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ac13ad-daef-4988-89ab-032c67dc2510" elementFormDefault="qualified">
    <xsd:import namespace="http://schemas.microsoft.com/office/2006/documentManagement/types"/>
    <xsd:import namespace="http://schemas.microsoft.com/office/infopath/2007/PartnerControls"/>
    <xsd:element name="Diarienummer" ma:index="3" nillable="true" ma:displayName="Diarienummer" ma:description="" ma:internalName="RecordNumber">
      <xsd:simpleType>
        <xsd:restriction base="dms:Text"/>
      </xsd:simpleType>
    </xsd:element>
    <xsd:element name="Nyckelord" ma:index="16" nillable="true" ma:displayName="Nyckelord" ma:description="" ma:internalName="RKNyckelord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DirtyMigration" ma:index="5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Global taxonomikolumn1" ma:description="" ma:hidden="true" ma:list="{7964502a-282e-434b-b2f1-667a6ee3f3c9}" ma:internalName="TaxCatchAllLabel" ma:readOnly="true" ma:showField="CatchAllDataLabel" ma:web="cfa064c7-70f9-4df6-9371-65ae642d7a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11" nillable="true" ma:taxonomy="true" ma:internalName="k46d94c0acf84ab9a79866a9d8b1905f" ma:taxonomyFieldName="Organisation" ma:displayName="Organisatorisk enhet" ma:default="" ma:fieldId="{446d94c0-acf8-4ab9-a798-66a9d8b1905f}" ma:sspId="d07acfae-4dfa-4949-99a8-259efd31a6ae" ma:termSetId="8c1436be-a8c9-4c8f-93bb-07dc2d5595b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description="" ma:hidden="true" ma:list="{7964502a-282e-434b-b2f1-667a6ee3f3c9}" ma:internalName="TaxCatchAll" ma:showField="CatchAllData" ma:web="cfa064c7-70f9-4df6-9371-65ae642d7a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be0b5c82304c8e847ab7b8c02a77c3" ma:index="14" nillable="true" ma:taxonomy="true" ma:internalName="edbe0b5c82304c8e847ab7b8c02a77c3" ma:taxonomyFieldName="ActivityCategory" ma:displayName="Aktivitetskategori" ma:fieldId="{edbe0b5c-8230-4c8e-847a-b7b8c02a77c3}" ma:sspId="d07acfae-4dfa-4949-99a8-259efd31a6ae" ma:termSetId="8bf97125-e7b6-456b-9da4-c0e62cf3e5a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a064c7-70f9-4df6-9371-65ae642d7a8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DE5685-91CC-4323-B228-8E92D3C0AB3E}">
  <ds:schemaRefs>
    <ds:schemaRef ds:uri="cfa064c7-70f9-4df6-9371-65ae642d7a87"/>
    <ds:schemaRef ds:uri="95ac13ad-daef-4988-89ab-032c67dc2510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cc625d36-bb37-4650-91b9-0c96159295ba"/>
    <ds:schemaRef ds:uri="4e9c2f0c-7bf8-49af-8356-cbf363fc78a7"/>
  </ds:schemaRefs>
</ds:datastoreItem>
</file>

<file path=customXml/itemProps2.xml><?xml version="1.0" encoding="utf-8"?>
<ds:datastoreItem xmlns:ds="http://schemas.openxmlformats.org/officeDocument/2006/customXml" ds:itemID="{F3466AED-2FD5-49BE-B3F6-2BCD0FE33A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B7822E-D3A7-4B04-9492-B15CDF2D85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ac13ad-daef-4988-89ab-032c67dc2510"/>
    <ds:schemaRef ds:uri="4e9c2f0c-7bf8-49af-8356-cbf363fc78a7"/>
    <ds:schemaRef ds:uri="cc625d36-bb37-4650-91b9-0c96159295ba"/>
    <ds:schemaRef ds:uri="cfa064c7-70f9-4df6-9371-65ae642d7a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RKdepUtredning</Template>
  <TotalTime>82</TotalTime>
  <Words>1559</Words>
  <Application>Microsoft Office PowerPoint</Application>
  <PresentationFormat>Bildspel på skärmen (4:3)</PresentationFormat>
  <Paragraphs>182</Paragraphs>
  <Slides>29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29</vt:i4>
      </vt:variant>
    </vt:vector>
  </HeadingPairs>
  <TitlesOfParts>
    <vt:vector size="30" baseType="lpstr">
      <vt:lpstr>Test RK 1</vt:lpstr>
      <vt:lpstr>”Möjligt, tillåtet och tillgängligt” SOU 2018:44</vt:lpstr>
      <vt:lpstr>Vilka är, eller var, utredningen?</vt:lpstr>
      <vt:lpstr>Ett enklare och flexiblare regelverk: Utredningens uppdrag och utgångspunkter</vt:lpstr>
      <vt:lpstr>Utredningens uppdrag</vt:lpstr>
      <vt:lpstr>Utredningens principiella utgångspunkter för förslagen</vt:lpstr>
      <vt:lpstr>Ett enklare och flexiblare regelverk: Annonsering och förfaranderegler</vt:lpstr>
      <vt:lpstr>Det behövs upphandlingsregler – men lagom många</vt:lpstr>
      <vt:lpstr>Här regleras upphandlingarna i förslaget</vt:lpstr>
      <vt:lpstr>19 kap. - Förenklade regler för annonserade upphandlingar (1)</vt:lpstr>
      <vt:lpstr>19 kap. - Förenklade regler för annonserade upphandlingar (2)</vt:lpstr>
      <vt:lpstr>19 kap. - Förenklade regler för annonserade upphandlingar (3)</vt:lpstr>
      <vt:lpstr>Ett enklare och flexiblare regelverk: Dialog under upphandlingen</vt:lpstr>
      <vt:lpstr>19 kap. - Dialog om bland annat rättelser och kompletteringar av anbud</vt:lpstr>
      <vt:lpstr>Dialog – förslaget</vt:lpstr>
      <vt:lpstr>Ett enklare och flexiblare regelverk: Sociala tjänster och andra särskilda tjänster</vt:lpstr>
      <vt:lpstr>19 kap. - Vilka är de sociala och andra  särskilda tjänsterna?</vt:lpstr>
      <vt:lpstr>19 kap. - Förfaranderegler för sociala och andra särskilda tjänster</vt:lpstr>
      <vt:lpstr>Ett enklare och flexiblare regelverk: Direktupphandlingar</vt:lpstr>
      <vt:lpstr>19 a kap. - Regler för direktupphandling</vt:lpstr>
      <vt:lpstr>19 a kap. - En nationell princip för direktupphandlingar</vt:lpstr>
      <vt:lpstr>19 a kap. - Regler för direktupphandling</vt:lpstr>
      <vt:lpstr>Färre överprövningsmål: Ansökningsavgifter och processkostnadsansvar</vt:lpstr>
      <vt:lpstr>Nuläget och Överprövningsutredningens förslag</vt:lpstr>
      <vt:lpstr>Ansökningsavgifter:  Utredningens förslag</vt:lpstr>
      <vt:lpstr>Processkostnadsansvar: Utredningens förslag</vt:lpstr>
      <vt:lpstr>Processkostnadsansvar: komplicerande faktorer</vt:lpstr>
      <vt:lpstr>Effekter av avgifter och processkostnadsansvar</vt:lpstr>
      <vt:lpstr>Förslaget – vägen framåt</vt:lpstr>
      <vt:lpstr>Tack för att ni lyssnade!</vt:lpstr>
    </vt:vector>
  </TitlesOfParts>
  <Company>Regeringskansliet RK 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Genomförandet av 2014 års upphandlingsdirektiv</dc:title>
  <dc:creator>Emma Regnér</dc:creator>
  <cp:lastModifiedBy>Karlsson, Kirsi</cp:lastModifiedBy>
  <cp:revision>255</cp:revision>
  <cp:lastPrinted>2017-11-29T08:38:24Z</cp:lastPrinted>
  <dcterms:created xsi:type="dcterms:W3CDTF">2016-04-11T08:26:18Z</dcterms:created>
  <dcterms:modified xsi:type="dcterms:W3CDTF">2018-09-18T10:41:44Z</dcterms:modified>
  <cp:category>Svenska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ID">
    <vt:lpwstr>6;0;0;570</vt:lpwstr>
  </property>
  <property fmtid="{D5CDD505-2E9C-101B-9397-08002B2CF9AE}" pid="3" name="SprakID">
    <vt:i4>0</vt:i4>
  </property>
  <property fmtid="{D5CDD505-2E9C-101B-9397-08002B2CF9AE}" pid="4" name="DokID">
    <vt:i4>119</vt:i4>
  </property>
  <property fmtid="{D5CDD505-2E9C-101B-9397-08002B2CF9AE}" pid="5" name="ContentTypeId">
    <vt:lpwstr>0x010100BBA312BF02777149882D207184EC35C0320019F950A27EA77241A813AF0771AE6A98</vt:lpwstr>
  </property>
  <property fmtid="{D5CDD505-2E9C-101B-9397-08002B2CF9AE}" pid="6" name="Departementsenhet">
    <vt:lpwstr/>
  </property>
  <property fmtid="{D5CDD505-2E9C-101B-9397-08002B2CF9AE}" pid="7" name="Aktivitetskategori">
    <vt:lpwstr/>
  </property>
  <property fmtid="{D5CDD505-2E9C-101B-9397-08002B2CF9AE}" pid="8" name="_dlc_DocIdItemGuid">
    <vt:lpwstr>89b18395-9465-4cbd-a136-2264f24d7820</vt:lpwstr>
  </property>
  <property fmtid="{D5CDD505-2E9C-101B-9397-08002B2CF9AE}" pid="9" name="_dlc_DocId">
    <vt:lpwstr>7PUYW7YCQMYF-442424958-29</vt:lpwstr>
  </property>
  <property fmtid="{D5CDD505-2E9C-101B-9397-08002B2CF9AE}" pid="10" name="_dlc_DocIdUrl">
    <vt:lpwstr>https://dhs.sp.regeringskansliet.se/kom/Fi_2017_05/_layouts/15/DocIdRedir.aspx?ID=7PUYW7YCQMYF-442424958-29, 7PUYW7YCQMYF-442424958-29</vt:lpwstr>
  </property>
  <property fmtid="{D5CDD505-2E9C-101B-9397-08002B2CF9AE}" pid="11" name="TaxKeyword">
    <vt:lpwstr/>
  </property>
  <property fmtid="{D5CDD505-2E9C-101B-9397-08002B2CF9AE}" pid="12" name="Organisation">
    <vt:lpwstr/>
  </property>
  <property fmtid="{D5CDD505-2E9C-101B-9397-08002B2CF9AE}" pid="13" name="TaxKeywordTaxHTField">
    <vt:lpwstr/>
  </property>
  <property fmtid="{D5CDD505-2E9C-101B-9397-08002B2CF9AE}" pid="14" name="ActivityCategory">
    <vt:lpwstr/>
  </property>
</Properties>
</file>