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5" r:id="rId2"/>
    <p:sldId id="565" r:id="rId3"/>
    <p:sldId id="560" r:id="rId4"/>
    <p:sldId id="529" r:id="rId5"/>
    <p:sldId id="462" r:id="rId6"/>
    <p:sldId id="519" r:id="rId7"/>
    <p:sldId id="521" r:id="rId8"/>
    <p:sldId id="480" r:id="rId9"/>
    <p:sldId id="534" r:id="rId10"/>
    <p:sldId id="535" r:id="rId11"/>
    <p:sldId id="537" r:id="rId12"/>
    <p:sldId id="538" r:id="rId13"/>
    <p:sldId id="539" r:id="rId14"/>
    <p:sldId id="543" r:id="rId15"/>
    <p:sldId id="544" r:id="rId16"/>
    <p:sldId id="547" r:id="rId17"/>
    <p:sldId id="551" r:id="rId18"/>
    <p:sldId id="568" r:id="rId19"/>
    <p:sldId id="561" r:id="rId20"/>
    <p:sldId id="546" r:id="rId21"/>
    <p:sldId id="481" r:id="rId2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81943" autoAdjust="0"/>
  </p:normalViewPr>
  <p:slideViewPr>
    <p:cSldViewPr>
      <p:cViewPr varScale="1">
        <p:scale>
          <a:sx n="104" d="100"/>
          <a:sy n="104" d="100"/>
        </p:scale>
        <p:origin x="121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Andel reserverade upphandlingar i förhållande till totalt upphandlingsvärde 2-3 miljarder/år </a:t>
            </a:r>
          </a:p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 </a:t>
            </a:r>
            <a:r>
              <a:rPr lang="sv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= reserverad upphandling</a:t>
            </a:r>
          </a:p>
        </c:rich>
      </c:tx>
      <c:layout>
        <c:manualLayout>
          <c:xMode val="edge"/>
          <c:yMode val="edge"/>
          <c:x val="0.10930493538542999"/>
          <c:y val="2.95758887418719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50-4BCD-A1E8-B1049A47509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50-4BCD-A1E8-B1049A47509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50-4BCD-A1E8-B1049A47509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50-4BCD-A1E8-B1049A47509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50-4BCD-A1E8-B1049A475095}"/>
              </c:ext>
            </c:extLst>
          </c:dPt>
          <c:cat>
            <c:strRef>
              <c:f>Blad1!$A$2:$A$3</c:f>
              <c:strCache>
                <c:ptCount val="2"/>
                <c:pt idx="0">
                  <c:v>"Vanliga" kontrakt</c:v>
                </c:pt>
                <c:pt idx="1">
                  <c:v>Reserverade kontrakt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 formatCode="#,##0">
                  <c:v>2000000000</c:v>
                </c:pt>
                <c:pt idx="1">
                  <c:v>2060000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F50-4BCD-A1E8-B1049A475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6D144-B7DD-496E-822C-6E400A68FC4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7B16E1C-E8AE-4A94-9E5E-831AB0B96427}">
      <dgm:prSet phldrT="[Text]"/>
      <dgm:spPr>
        <a:solidFill>
          <a:srgbClr val="8ABC48"/>
        </a:solidFill>
      </dgm:spPr>
      <dgm:t>
        <a:bodyPr/>
        <a:lstStyle/>
        <a:p>
          <a:r>
            <a:rPr lang="sv-SE" dirty="0" smtClean="0"/>
            <a:t>UhC avtalar  praktikplats</a:t>
          </a:r>
          <a:endParaRPr lang="sv-SE" dirty="0"/>
        </a:p>
      </dgm:t>
    </dgm:pt>
    <dgm:pt modelId="{6AD22C6F-DC2B-4881-93DA-E538C6280E98}" type="parTrans" cxnId="{28209399-44A3-4E0D-B4C6-4A909A63003B}">
      <dgm:prSet/>
      <dgm:spPr/>
      <dgm:t>
        <a:bodyPr/>
        <a:lstStyle/>
        <a:p>
          <a:endParaRPr lang="sv-SE"/>
        </a:p>
      </dgm:t>
    </dgm:pt>
    <dgm:pt modelId="{16CD9828-B625-4ED2-9546-30F58E927FCB}" type="sibTrans" cxnId="{28209399-44A3-4E0D-B4C6-4A909A63003B}">
      <dgm:prSet/>
      <dgm:spPr/>
      <dgm:t>
        <a:bodyPr/>
        <a:lstStyle/>
        <a:p>
          <a:endParaRPr lang="sv-SE"/>
        </a:p>
      </dgm:t>
    </dgm:pt>
    <dgm:pt modelId="{8B59F210-89D2-44B2-8141-358893686D87}">
      <dgm:prSet phldrT="[Text]"/>
      <dgm:spPr>
        <a:solidFill>
          <a:srgbClr val="8ABC48"/>
        </a:solidFill>
      </dgm:spPr>
      <dgm:t>
        <a:bodyPr/>
        <a:lstStyle/>
        <a:p>
          <a:r>
            <a:rPr lang="sv-SE" dirty="0" smtClean="0"/>
            <a:t>UhC - Avtalsgenomgång</a:t>
          </a:r>
          <a:endParaRPr lang="sv-SE" dirty="0"/>
        </a:p>
      </dgm:t>
    </dgm:pt>
    <dgm:pt modelId="{E9E01750-099E-4502-BC91-E33154FC2B25}" type="parTrans" cxnId="{B5EEB337-150A-4D68-A968-349750F20E68}">
      <dgm:prSet/>
      <dgm:spPr/>
      <dgm:t>
        <a:bodyPr/>
        <a:lstStyle/>
        <a:p>
          <a:endParaRPr lang="sv-SE"/>
        </a:p>
      </dgm:t>
    </dgm:pt>
    <dgm:pt modelId="{D49E5753-A601-485B-80E6-8CC3FCE7183E}" type="sibTrans" cxnId="{B5EEB337-150A-4D68-A968-349750F20E68}">
      <dgm:prSet/>
      <dgm:spPr/>
      <dgm:t>
        <a:bodyPr/>
        <a:lstStyle/>
        <a:p>
          <a:endParaRPr lang="sv-SE"/>
        </a:p>
      </dgm:t>
    </dgm:pt>
    <dgm:pt modelId="{B5238BD9-91EE-4272-A1F0-F4F330F34163}">
      <dgm:prSet phldrT="[Text]"/>
      <dgm:spPr>
        <a:solidFill>
          <a:srgbClr val="8ABC48"/>
        </a:solidFill>
      </dgm:spPr>
      <dgm:t>
        <a:bodyPr/>
        <a:lstStyle/>
        <a:p>
          <a:r>
            <a:rPr lang="sv-SE" dirty="0" smtClean="0"/>
            <a:t>AME kopplas in - matchar</a:t>
          </a:r>
          <a:endParaRPr lang="sv-SE" dirty="0"/>
        </a:p>
      </dgm:t>
    </dgm:pt>
    <dgm:pt modelId="{6F8C016C-DFF1-457A-BA27-FD555700A26A}" type="parTrans" cxnId="{2C77D020-23F2-4F74-BF38-0639804B9D7D}">
      <dgm:prSet/>
      <dgm:spPr/>
      <dgm:t>
        <a:bodyPr/>
        <a:lstStyle/>
        <a:p>
          <a:endParaRPr lang="sv-SE"/>
        </a:p>
      </dgm:t>
    </dgm:pt>
    <dgm:pt modelId="{20DA2AD8-86DC-4AC2-9006-B953A86B02B2}" type="sibTrans" cxnId="{2C77D020-23F2-4F74-BF38-0639804B9D7D}">
      <dgm:prSet/>
      <dgm:spPr/>
      <dgm:t>
        <a:bodyPr/>
        <a:lstStyle/>
        <a:p>
          <a:endParaRPr lang="sv-SE"/>
        </a:p>
      </dgm:t>
    </dgm:pt>
    <dgm:pt modelId="{49BB1A69-9730-45CC-9AE7-F1F5DF928329}">
      <dgm:prSet phldrT="[Text]" custT="1"/>
      <dgm:spPr/>
      <dgm:t>
        <a:bodyPr/>
        <a:lstStyle/>
        <a:p>
          <a:pPr marL="57150" lvl="1" indent="0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Ludvika – Josefina Bylund</a:t>
          </a:r>
          <a:endParaRPr lang="sv-SE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F8864-D631-4EE2-AF37-63553D6F7E82}" type="parTrans" cxnId="{CDBA9272-C8A7-4682-92A6-32288C5EF3EC}">
      <dgm:prSet/>
      <dgm:spPr/>
      <dgm:t>
        <a:bodyPr/>
        <a:lstStyle/>
        <a:p>
          <a:endParaRPr lang="sv-SE"/>
        </a:p>
      </dgm:t>
    </dgm:pt>
    <dgm:pt modelId="{62132BE9-909A-443C-811E-DCB178A1A430}" type="sibTrans" cxnId="{CDBA9272-C8A7-4682-92A6-32288C5EF3EC}">
      <dgm:prSet/>
      <dgm:spPr/>
      <dgm:t>
        <a:bodyPr/>
        <a:lstStyle/>
        <a:p>
          <a:endParaRPr lang="sv-SE"/>
        </a:p>
      </dgm:t>
    </dgm:pt>
    <dgm:pt modelId="{D80B216D-92C0-4727-9A5E-858979B4910A}">
      <dgm:prSet phldrT="[Text]" custT="1"/>
      <dgm:spPr/>
      <dgm:t>
        <a:bodyPr/>
        <a:lstStyle/>
        <a:p>
          <a:pPr marL="57150" lvl="1" indent="0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Falun - Anna Karin Lönnar </a:t>
          </a:r>
          <a:endParaRPr lang="sv-SE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A2E3B-05CF-46A1-945E-1F80A2CD02D5}" type="parTrans" cxnId="{F5FFE947-7C2E-42A1-B632-E101CB54C5B0}">
      <dgm:prSet/>
      <dgm:spPr/>
      <dgm:t>
        <a:bodyPr/>
        <a:lstStyle/>
        <a:p>
          <a:endParaRPr lang="sv-SE"/>
        </a:p>
      </dgm:t>
    </dgm:pt>
    <dgm:pt modelId="{BF942C2D-4898-428C-AFCC-FAF14DE8C899}" type="sibTrans" cxnId="{F5FFE947-7C2E-42A1-B632-E101CB54C5B0}">
      <dgm:prSet/>
      <dgm:spPr/>
      <dgm:t>
        <a:bodyPr/>
        <a:lstStyle/>
        <a:p>
          <a:endParaRPr lang="sv-SE"/>
        </a:p>
      </dgm:t>
    </dgm:pt>
    <dgm:pt modelId="{46D9B1FC-F88C-4BD8-86ED-5830DC72D8E7}">
      <dgm:prSet phldrT="[Text]" custT="1"/>
      <dgm:spPr/>
      <dgm:t>
        <a:bodyPr/>
        <a:lstStyle/>
        <a:p>
          <a:pPr marL="57150" lvl="1" indent="0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Säter – Helena Axelsson Fisk</a:t>
          </a:r>
          <a:endParaRPr lang="sv-SE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E41BA-6749-453E-BE95-C77250404DE8}" type="parTrans" cxnId="{45C8EBA8-5E1B-45A8-896A-75686BDDB677}">
      <dgm:prSet/>
      <dgm:spPr/>
      <dgm:t>
        <a:bodyPr/>
        <a:lstStyle/>
        <a:p>
          <a:endParaRPr lang="sv-SE"/>
        </a:p>
      </dgm:t>
    </dgm:pt>
    <dgm:pt modelId="{432D95E5-2F26-4CDC-83DC-C4E8C2ECC7A6}" type="sibTrans" cxnId="{45C8EBA8-5E1B-45A8-896A-75686BDDB677}">
      <dgm:prSet/>
      <dgm:spPr/>
      <dgm:t>
        <a:bodyPr/>
        <a:lstStyle/>
        <a:p>
          <a:endParaRPr lang="sv-SE"/>
        </a:p>
      </dgm:t>
    </dgm:pt>
    <dgm:pt modelId="{33C5E3A0-E1D0-4559-9C0D-C840E80473AA}">
      <dgm:prSet phldrT="[Text]" custT="1"/>
      <dgm:spPr/>
      <dgm:t>
        <a:bodyPr/>
        <a:lstStyle/>
        <a:p>
          <a:pPr marL="57150" lvl="1" indent="0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Borlänge - Åsa Nylén</a:t>
          </a:r>
          <a:endParaRPr lang="sv-SE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CA519-0A9F-4D6A-9702-D057136110D5}" type="parTrans" cxnId="{C23F801A-9421-4FDD-ACD4-7D13184105B5}">
      <dgm:prSet/>
      <dgm:spPr/>
      <dgm:t>
        <a:bodyPr/>
        <a:lstStyle/>
        <a:p>
          <a:endParaRPr lang="sv-SE"/>
        </a:p>
      </dgm:t>
    </dgm:pt>
    <dgm:pt modelId="{44A7202F-233D-4FE9-B03B-E536D92B4950}" type="sibTrans" cxnId="{C23F801A-9421-4FDD-ACD4-7D13184105B5}">
      <dgm:prSet/>
      <dgm:spPr/>
      <dgm:t>
        <a:bodyPr/>
        <a:lstStyle/>
        <a:p>
          <a:endParaRPr lang="sv-SE"/>
        </a:p>
      </dgm:t>
    </dgm:pt>
    <dgm:pt modelId="{77AEAB13-D5BC-4FC6-848F-F41E92A94B73}">
      <dgm:prSet phldrT="[Text]" custT="1"/>
      <dgm:spPr/>
      <dgm:t>
        <a:bodyPr/>
        <a:lstStyle/>
        <a:p>
          <a:pPr marL="57150" lvl="1" indent="0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Gagnef – Teresa Laurila</a:t>
          </a:r>
          <a:endParaRPr lang="sv-SE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692955-DE64-4A6C-B9CE-A26A529930A2}" type="parTrans" cxnId="{A258D88E-749D-4424-81BC-4CCB19A0B2AA}">
      <dgm:prSet/>
      <dgm:spPr/>
      <dgm:t>
        <a:bodyPr/>
        <a:lstStyle/>
        <a:p>
          <a:endParaRPr lang="sv-SE"/>
        </a:p>
      </dgm:t>
    </dgm:pt>
    <dgm:pt modelId="{13BD258C-B797-46D3-87DD-EA08874D1853}" type="sibTrans" cxnId="{A258D88E-749D-4424-81BC-4CCB19A0B2AA}">
      <dgm:prSet/>
      <dgm:spPr/>
      <dgm:t>
        <a:bodyPr/>
        <a:lstStyle/>
        <a:p>
          <a:endParaRPr lang="sv-SE"/>
        </a:p>
      </dgm:t>
    </dgm:pt>
    <dgm:pt modelId="{3A24AE36-2E91-404B-8C30-E4D41B8403D9}">
      <dgm:prSet phldrT="[Text]" custT="1"/>
      <dgm:spPr/>
      <dgm:t>
        <a:bodyPr/>
        <a:lstStyle/>
        <a:p>
          <a:pPr marL="57150" lvl="1" indent="0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Hedemora – Carina Fahlström</a:t>
          </a:r>
          <a:endParaRPr lang="sv-SE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29451-7450-4D71-A8E8-226ACC159903}" type="parTrans" cxnId="{288D44A7-372B-4439-9B0E-E63170A8E37F}">
      <dgm:prSet/>
      <dgm:spPr/>
      <dgm:t>
        <a:bodyPr/>
        <a:lstStyle/>
        <a:p>
          <a:endParaRPr lang="sv-SE"/>
        </a:p>
      </dgm:t>
    </dgm:pt>
    <dgm:pt modelId="{10CEC8D3-3825-4E58-BBF5-FE5FFB4D5AAE}" type="sibTrans" cxnId="{288D44A7-372B-4439-9B0E-E63170A8E37F}">
      <dgm:prSet/>
      <dgm:spPr/>
      <dgm:t>
        <a:bodyPr/>
        <a:lstStyle/>
        <a:p>
          <a:endParaRPr lang="sv-SE"/>
        </a:p>
      </dgm:t>
    </dgm:pt>
    <dgm:pt modelId="{ED3270F9-4382-4C1C-ACBD-25C8C7475828}" type="pres">
      <dgm:prSet presAssocID="{38B6D144-B7DD-496E-822C-6E400A68FC4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FCB2864-5BB6-461D-A104-672443F307D0}" type="pres">
      <dgm:prSet presAssocID="{07B16E1C-E8AE-4A94-9E5E-831AB0B96427}" presName="composite" presStyleCnt="0"/>
      <dgm:spPr/>
    </dgm:pt>
    <dgm:pt modelId="{B0F2D7BC-5E19-49E0-9310-A3A1C2070CA6}" type="pres">
      <dgm:prSet presAssocID="{07B16E1C-E8AE-4A94-9E5E-831AB0B96427}" presName="bentUpArrow1" presStyleLbl="alignImgPlace1" presStyleIdx="0" presStyleCnt="2"/>
      <dgm:spPr>
        <a:solidFill>
          <a:schemeClr val="accent3">
            <a:lumMod val="20000"/>
            <a:lumOff val="80000"/>
          </a:schemeClr>
        </a:solidFill>
      </dgm:spPr>
    </dgm:pt>
    <dgm:pt modelId="{2982142C-868E-4C90-87F5-B0E11689044F}" type="pres">
      <dgm:prSet presAssocID="{07B16E1C-E8AE-4A94-9E5E-831AB0B9642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2689E17-6E38-4EE3-AC00-9C576021C550}" type="pres">
      <dgm:prSet presAssocID="{07B16E1C-E8AE-4A94-9E5E-831AB0B9642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442AAC4-90F6-4AF6-85B1-52AF3331B3A0}" type="pres">
      <dgm:prSet presAssocID="{16CD9828-B625-4ED2-9546-30F58E927FCB}" presName="sibTrans" presStyleCnt="0"/>
      <dgm:spPr/>
    </dgm:pt>
    <dgm:pt modelId="{62FE8389-1506-4C23-BAAC-42067C568862}" type="pres">
      <dgm:prSet presAssocID="{8B59F210-89D2-44B2-8141-358893686D87}" presName="composite" presStyleCnt="0"/>
      <dgm:spPr/>
    </dgm:pt>
    <dgm:pt modelId="{E741999D-5649-4E11-B518-C6693A0C21E9}" type="pres">
      <dgm:prSet presAssocID="{8B59F210-89D2-44B2-8141-358893686D87}" presName="bentUpArrow1" presStyleLbl="alignImgPlace1" presStyleIdx="1" presStyleCnt="2"/>
      <dgm:spPr>
        <a:solidFill>
          <a:schemeClr val="accent3">
            <a:lumMod val="20000"/>
            <a:lumOff val="80000"/>
          </a:schemeClr>
        </a:solidFill>
      </dgm:spPr>
    </dgm:pt>
    <dgm:pt modelId="{C1D41B23-8BA1-460B-860F-3716F56F25E9}" type="pres">
      <dgm:prSet presAssocID="{8B59F210-89D2-44B2-8141-358893686D8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A6DC581-7B87-424B-8562-BD7143A58377}" type="pres">
      <dgm:prSet presAssocID="{8B59F210-89D2-44B2-8141-358893686D8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E5DC13F-87CD-4146-96CA-7AF361512D9D}" type="pres">
      <dgm:prSet presAssocID="{D49E5753-A601-485B-80E6-8CC3FCE7183E}" presName="sibTrans" presStyleCnt="0"/>
      <dgm:spPr/>
    </dgm:pt>
    <dgm:pt modelId="{EA1B7E0D-997F-46CD-BF58-64C0D74D2120}" type="pres">
      <dgm:prSet presAssocID="{B5238BD9-91EE-4272-A1F0-F4F330F34163}" presName="composite" presStyleCnt="0"/>
      <dgm:spPr/>
    </dgm:pt>
    <dgm:pt modelId="{F40F680B-34DD-4B6D-B251-45910E2D3538}" type="pres">
      <dgm:prSet presAssocID="{B5238BD9-91EE-4272-A1F0-F4F330F3416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93C77B5-F6DD-44A6-810A-C6C7CFC12D6A}" type="pres">
      <dgm:prSet presAssocID="{B5238BD9-91EE-4272-A1F0-F4F330F34163}" presName="FinalChildText" presStyleLbl="revTx" presStyleIdx="2" presStyleCnt="3" custScaleX="257521" custScaleY="149598" custLinFactNeighborX="75624" custLinFactNeighborY="-2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CDBA9272-C8A7-4682-92A6-32288C5EF3EC}" srcId="{B5238BD9-91EE-4272-A1F0-F4F330F34163}" destId="{49BB1A69-9730-45CC-9AE7-F1F5DF928329}" srcOrd="0" destOrd="0" parTransId="{064F8864-D631-4EE2-AF37-63553D6F7E82}" sibTransId="{62132BE9-909A-443C-811E-DCB178A1A430}"/>
    <dgm:cxn modelId="{EC30AC95-84D2-4263-A383-7F7708CCD896}" type="presOf" srcId="{3A24AE36-2E91-404B-8C30-E4D41B8403D9}" destId="{293C77B5-F6DD-44A6-810A-C6C7CFC12D6A}" srcOrd="0" destOrd="5" presId="urn:microsoft.com/office/officeart/2005/8/layout/StepDownProcess"/>
    <dgm:cxn modelId="{5D722799-05DF-48F0-9136-8FA2984CF73F}" type="presOf" srcId="{77AEAB13-D5BC-4FC6-848F-F41E92A94B73}" destId="{293C77B5-F6DD-44A6-810A-C6C7CFC12D6A}" srcOrd="0" destOrd="4" presId="urn:microsoft.com/office/officeart/2005/8/layout/StepDownProcess"/>
    <dgm:cxn modelId="{3A1948D5-3668-4564-A858-FAC51F174137}" type="presOf" srcId="{49BB1A69-9730-45CC-9AE7-F1F5DF928329}" destId="{293C77B5-F6DD-44A6-810A-C6C7CFC12D6A}" srcOrd="0" destOrd="0" presId="urn:microsoft.com/office/officeart/2005/8/layout/StepDownProcess"/>
    <dgm:cxn modelId="{30194328-9D0D-4BD4-9CE9-45C3D580B742}" type="presOf" srcId="{D80B216D-92C0-4727-9A5E-858979B4910A}" destId="{293C77B5-F6DD-44A6-810A-C6C7CFC12D6A}" srcOrd="0" destOrd="2" presId="urn:microsoft.com/office/officeart/2005/8/layout/StepDownProcess"/>
    <dgm:cxn modelId="{28209399-44A3-4E0D-B4C6-4A909A63003B}" srcId="{38B6D144-B7DD-496E-822C-6E400A68FC43}" destId="{07B16E1C-E8AE-4A94-9E5E-831AB0B96427}" srcOrd="0" destOrd="0" parTransId="{6AD22C6F-DC2B-4881-93DA-E538C6280E98}" sibTransId="{16CD9828-B625-4ED2-9546-30F58E927FCB}"/>
    <dgm:cxn modelId="{A258D88E-749D-4424-81BC-4CCB19A0B2AA}" srcId="{B5238BD9-91EE-4272-A1F0-F4F330F34163}" destId="{77AEAB13-D5BC-4FC6-848F-F41E92A94B73}" srcOrd="4" destOrd="0" parTransId="{88692955-DE64-4A6C-B9CE-A26A529930A2}" sibTransId="{13BD258C-B797-46D3-87DD-EA08874D1853}"/>
    <dgm:cxn modelId="{288D44A7-372B-4439-9B0E-E63170A8E37F}" srcId="{B5238BD9-91EE-4272-A1F0-F4F330F34163}" destId="{3A24AE36-2E91-404B-8C30-E4D41B8403D9}" srcOrd="5" destOrd="0" parTransId="{FFF29451-7450-4D71-A8E8-226ACC159903}" sibTransId="{10CEC8D3-3825-4E58-BBF5-FE5FFB4D5AAE}"/>
    <dgm:cxn modelId="{B5EEB337-150A-4D68-A968-349750F20E68}" srcId="{38B6D144-B7DD-496E-822C-6E400A68FC43}" destId="{8B59F210-89D2-44B2-8141-358893686D87}" srcOrd="1" destOrd="0" parTransId="{E9E01750-099E-4502-BC91-E33154FC2B25}" sibTransId="{D49E5753-A601-485B-80E6-8CC3FCE7183E}"/>
    <dgm:cxn modelId="{C23F801A-9421-4FDD-ACD4-7D13184105B5}" srcId="{B5238BD9-91EE-4272-A1F0-F4F330F34163}" destId="{33C5E3A0-E1D0-4559-9C0D-C840E80473AA}" srcOrd="1" destOrd="0" parTransId="{C2DCA519-0A9F-4D6A-9702-D057136110D5}" sibTransId="{44A7202F-233D-4FE9-B03B-E536D92B4950}"/>
    <dgm:cxn modelId="{DD52CC93-38A0-46DA-8099-C2FD0D4AA436}" type="presOf" srcId="{B5238BD9-91EE-4272-A1F0-F4F330F34163}" destId="{F40F680B-34DD-4B6D-B251-45910E2D3538}" srcOrd="0" destOrd="0" presId="urn:microsoft.com/office/officeart/2005/8/layout/StepDownProcess"/>
    <dgm:cxn modelId="{B6D6DB70-81DF-42B6-B353-5FEC24F6AE5B}" type="presOf" srcId="{8B59F210-89D2-44B2-8141-358893686D87}" destId="{C1D41B23-8BA1-460B-860F-3716F56F25E9}" srcOrd="0" destOrd="0" presId="urn:microsoft.com/office/officeart/2005/8/layout/StepDownProcess"/>
    <dgm:cxn modelId="{9BB6861A-3443-43DB-A496-ACDB27A5ED48}" type="presOf" srcId="{07B16E1C-E8AE-4A94-9E5E-831AB0B96427}" destId="{2982142C-868E-4C90-87F5-B0E11689044F}" srcOrd="0" destOrd="0" presId="urn:microsoft.com/office/officeart/2005/8/layout/StepDownProcess"/>
    <dgm:cxn modelId="{35A3FC7F-40AD-4478-8276-53FFC56A9AC8}" type="presOf" srcId="{46D9B1FC-F88C-4BD8-86ED-5830DC72D8E7}" destId="{293C77B5-F6DD-44A6-810A-C6C7CFC12D6A}" srcOrd="0" destOrd="3" presId="urn:microsoft.com/office/officeart/2005/8/layout/StepDownProcess"/>
    <dgm:cxn modelId="{45C8EBA8-5E1B-45A8-896A-75686BDDB677}" srcId="{B5238BD9-91EE-4272-A1F0-F4F330F34163}" destId="{46D9B1FC-F88C-4BD8-86ED-5830DC72D8E7}" srcOrd="3" destOrd="0" parTransId="{353E41BA-6749-453E-BE95-C77250404DE8}" sibTransId="{432D95E5-2F26-4CDC-83DC-C4E8C2ECC7A6}"/>
    <dgm:cxn modelId="{45F25E97-DAEA-4BDD-AEC5-E0E29A92030E}" type="presOf" srcId="{38B6D144-B7DD-496E-822C-6E400A68FC43}" destId="{ED3270F9-4382-4C1C-ACBD-25C8C7475828}" srcOrd="0" destOrd="0" presId="urn:microsoft.com/office/officeart/2005/8/layout/StepDownProcess"/>
    <dgm:cxn modelId="{7CDB4C58-1000-4271-B148-915E8ABCCB5E}" type="presOf" srcId="{33C5E3A0-E1D0-4559-9C0D-C840E80473AA}" destId="{293C77B5-F6DD-44A6-810A-C6C7CFC12D6A}" srcOrd="0" destOrd="1" presId="urn:microsoft.com/office/officeart/2005/8/layout/StepDownProcess"/>
    <dgm:cxn modelId="{F5FFE947-7C2E-42A1-B632-E101CB54C5B0}" srcId="{B5238BD9-91EE-4272-A1F0-F4F330F34163}" destId="{D80B216D-92C0-4727-9A5E-858979B4910A}" srcOrd="2" destOrd="0" parTransId="{759A2E3B-05CF-46A1-945E-1F80A2CD02D5}" sibTransId="{BF942C2D-4898-428C-AFCC-FAF14DE8C899}"/>
    <dgm:cxn modelId="{2C77D020-23F2-4F74-BF38-0639804B9D7D}" srcId="{38B6D144-B7DD-496E-822C-6E400A68FC43}" destId="{B5238BD9-91EE-4272-A1F0-F4F330F34163}" srcOrd="2" destOrd="0" parTransId="{6F8C016C-DFF1-457A-BA27-FD555700A26A}" sibTransId="{20DA2AD8-86DC-4AC2-9006-B953A86B02B2}"/>
    <dgm:cxn modelId="{4D5A8D25-2231-4D3C-B7EC-091C6108FA95}" type="presParOf" srcId="{ED3270F9-4382-4C1C-ACBD-25C8C7475828}" destId="{4FCB2864-5BB6-461D-A104-672443F307D0}" srcOrd="0" destOrd="0" presId="urn:microsoft.com/office/officeart/2005/8/layout/StepDownProcess"/>
    <dgm:cxn modelId="{D3934794-DBF7-48FC-9825-E3BAF713BF47}" type="presParOf" srcId="{4FCB2864-5BB6-461D-A104-672443F307D0}" destId="{B0F2D7BC-5E19-49E0-9310-A3A1C2070CA6}" srcOrd="0" destOrd="0" presId="urn:microsoft.com/office/officeart/2005/8/layout/StepDownProcess"/>
    <dgm:cxn modelId="{F0C918CD-11B0-4FE2-9C88-4058B4EC03D4}" type="presParOf" srcId="{4FCB2864-5BB6-461D-A104-672443F307D0}" destId="{2982142C-868E-4C90-87F5-B0E11689044F}" srcOrd="1" destOrd="0" presId="urn:microsoft.com/office/officeart/2005/8/layout/StepDownProcess"/>
    <dgm:cxn modelId="{1A50A642-B7B1-414C-A137-C4A1022E5A5C}" type="presParOf" srcId="{4FCB2864-5BB6-461D-A104-672443F307D0}" destId="{52689E17-6E38-4EE3-AC00-9C576021C550}" srcOrd="2" destOrd="0" presId="urn:microsoft.com/office/officeart/2005/8/layout/StepDownProcess"/>
    <dgm:cxn modelId="{7EA6CBB1-31C0-47BE-A339-67E6A4B0733A}" type="presParOf" srcId="{ED3270F9-4382-4C1C-ACBD-25C8C7475828}" destId="{C442AAC4-90F6-4AF6-85B1-52AF3331B3A0}" srcOrd="1" destOrd="0" presId="urn:microsoft.com/office/officeart/2005/8/layout/StepDownProcess"/>
    <dgm:cxn modelId="{D46F1498-C3C7-4CCE-8C87-15CDDD117BC5}" type="presParOf" srcId="{ED3270F9-4382-4C1C-ACBD-25C8C7475828}" destId="{62FE8389-1506-4C23-BAAC-42067C568862}" srcOrd="2" destOrd="0" presId="urn:microsoft.com/office/officeart/2005/8/layout/StepDownProcess"/>
    <dgm:cxn modelId="{8429DF7B-E6F9-4793-AC33-C07F61392BFD}" type="presParOf" srcId="{62FE8389-1506-4C23-BAAC-42067C568862}" destId="{E741999D-5649-4E11-B518-C6693A0C21E9}" srcOrd="0" destOrd="0" presId="urn:microsoft.com/office/officeart/2005/8/layout/StepDownProcess"/>
    <dgm:cxn modelId="{C7257DFB-E45A-4382-B8C6-D7F90776F8A4}" type="presParOf" srcId="{62FE8389-1506-4C23-BAAC-42067C568862}" destId="{C1D41B23-8BA1-460B-860F-3716F56F25E9}" srcOrd="1" destOrd="0" presId="urn:microsoft.com/office/officeart/2005/8/layout/StepDownProcess"/>
    <dgm:cxn modelId="{690E1F01-404C-4911-AA70-2606FADB29EF}" type="presParOf" srcId="{62FE8389-1506-4C23-BAAC-42067C568862}" destId="{9A6DC581-7B87-424B-8562-BD7143A58377}" srcOrd="2" destOrd="0" presId="urn:microsoft.com/office/officeart/2005/8/layout/StepDownProcess"/>
    <dgm:cxn modelId="{EF0AB1DE-EF8C-497A-B80A-922EDDB7D0CA}" type="presParOf" srcId="{ED3270F9-4382-4C1C-ACBD-25C8C7475828}" destId="{BE5DC13F-87CD-4146-96CA-7AF361512D9D}" srcOrd="3" destOrd="0" presId="urn:microsoft.com/office/officeart/2005/8/layout/StepDownProcess"/>
    <dgm:cxn modelId="{E538CC67-8546-4554-BA21-02C03F737F33}" type="presParOf" srcId="{ED3270F9-4382-4C1C-ACBD-25C8C7475828}" destId="{EA1B7E0D-997F-46CD-BF58-64C0D74D2120}" srcOrd="4" destOrd="0" presId="urn:microsoft.com/office/officeart/2005/8/layout/StepDownProcess"/>
    <dgm:cxn modelId="{0C7A9516-F314-42B2-96FF-78ED9FFA1EA9}" type="presParOf" srcId="{EA1B7E0D-997F-46CD-BF58-64C0D74D2120}" destId="{F40F680B-34DD-4B6D-B251-45910E2D3538}" srcOrd="0" destOrd="0" presId="urn:microsoft.com/office/officeart/2005/8/layout/StepDownProcess"/>
    <dgm:cxn modelId="{10061F27-EC46-41ED-87E3-19C3EEB948BF}" type="presParOf" srcId="{EA1B7E0D-997F-46CD-BF58-64C0D74D2120}" destId="{293C77B5-F6DD-44A6-810A-C6C7CFC12D6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2D7BC-5E19-49E0-9310-A3A1C2070CA6}">
      <dsp:nvSpPr>
        <dsp:cNvPr id="0" name=""/>
        <dsp:cNvSpPr/>
      </dsp:nvSpPr>
      <dsp:spPr>
        <a:xfrm rot="5400000">
          <a:off x="849653" y="836398"/>
          <a:ext cx="741342" cy="8439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2142C-868E-4C90-87F5-B0E11689044F}">
      <dsp:nvSpPr>
        <dsp:cNvPr id="0" name=""/>
        <dsp:cNvSpPr/>
      </dsp:nvSpPr>
      <dsp:spPr>
        <a:xfrm>
          <a:off x="653242" y="14605"/>
          <a:ext cx="1247984" cy="873548"/>
        </a:xfrm>
        <a:prstGeom prst="roundRect">
          <a:avLst>
            <a:gd name="adj" fmla="val 16670"/>
          </a:avLst>
        </a:prstGeom>
        <a:solidFill>
          <a:srgbClr val="8ABC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UhC avtalar  praktikplats</a:t>
          </a:r>
          <a:endParaRPr lang="sv-SE" sz="1100" kern="1200" dirty="0"/>
        </a:p>
      </dsp:txBody>
      <dsp:txXfrm>
        <a:off x="695893" y="57256"/>
        <a:ext cx="1162682" cy="788246"/>
      </dsp:txXfrm>
    </dsp:sp>
    <dsp:sp modelId="{52689E17-6E38-4EE3-AC00-9C576021C550}">
      <dsp:nvSpPr>
        <dsp:cNvPr id="0" name=""/>
        <dsp:cNvSpPr/>
      </dsp:nvSpPr>
      <dsp:spPr>
        <a:xfrm>
          <a:off x="1901227" y="97917"/>
          <a:ext cx="907665" cy="70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1999D-5649-4E11-B518-C6693A0C21E9}">
      <dsp:nvSpPr>
        <dsp:cNvPr id="0" name=""/>
        <dsp:cNvSpPr/>
      </dsp:nvSpPr>
      <dsp:spPr>
        <a:xfrm rot="5400000">
          <a:off x="1884365" y="1817681"/>
          <a:ext cx="741342" cy="8439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41B23-8BA1-460B-860F-3716F56F25E9}">
      <dsp:nvSpPr>
        <dsp:cNvPr id="0" name=""/>
        <dsp:cNvSpPr/>
      </dsp:nvSpPr>
      <dsp:spPr>
        <a:xfrm>
          <a:off x="1687954" y="995888"/>
          <a:ext cx="1247984" cy="873548"/>
        </a:xfrm>
        <a:prstGeom prst="roundRect">
          <a:avLst>
            <a:gd name="adj" fmla="val 16670"/>
          </a:avLst>
        </a:prstGeom>
        <a:solidFill>
          <a:srgbClr val="8ABC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UhC - Avtalsgenomgång</a:t>
          </a:r>
          <a:endParaRPr lang="sv-SE" sz="1100" kern="1200" dirty="0"/>
        </a:p>
      </dsp:txBody>
      <dsp:txXfrm>
        <a:off x="1730605" y="1038539"/>
        <a:ext cx="1162682" cy="788246"/>
      </dsp:txXfrm>
    </dsp:sp>
    <dsp:sp modelId="{9A6DC581-7B87-424B-8562-BD7143A58377}">
      <dsp:nvSpPr>
        <dsp:cNvPr id="0" name=""/>
        <dsp:cNvSpPr/>
      </dsp:nvSpPr>
      <dsp:spPr>
        <a:xfrm>
          <a:off x="2935938" y="1079201"/>
          <a:ext cx="907665" cy="70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F680B-34DD-4B6D-B251-45910E2D3538}">
      <dsp:nvSpPr>
        <dsp:cNvPr id="0" name=""/>
        <dsp:cNvSpPr/>
      </dsp:nvSpPr>
      <dsp:spPr>
        <a:xfrm>
          <a:off x="2722666" y="2068950"/>
          <a:ext cx="1247984" cy="873548"/>
        </a:xfrm>
        <a:prstGeom prst="roundRect">
          <a:avLst>
            <a:gd name="adj" fmla="val 16670"/>
          </a:avLst>
        </a:prstGeom>
        <a:solidFill>
          <a:srgbClr val="8ABC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AME kopplas in - matchar</a:t>
          </a:r>
          <a:endParaRPr lang="sv-SE" sz="1100" kern="1200" dirty="0"/>
        </a:p>
      </dsp:txBody>
      <dsp:txXfrm>
        <a:off x="2765317" y="2111601"/>
        <a:ext cx="1162682" cy="788246"/>
      </dsp:txXfrm>
    </dsp:sp>
    <dsp:sp modelId="{293C77B5-F6DD-44A6-810A-C6C7CFC12D6A}">
      <dsp:nvSpPr>
        <dsp:cNvPr id="0" name=""/>
        <dsp:cNvSpPr/>
      </dsp:nvSpPr>
      <dsp:spPr>
        <a:xfrm>
          <a:off x="3909011" y="1956047"/>
          <a:ext cx="2337428" cy="105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Ludvika – Josefina Bylund</a:t>
          </a:r>
          <a:endParaRPr lang="sv-SE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Borlänge - Åsa Nylén</a:t>
          </a:r>
          <a:endParaRPr lang="sv-SE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Falun - Anna Karin Lönnar </a:t>
          </a:r>
          <a:endParaRPr lang="sv-SE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Säter – Helena Axelsson Fisk</a:t>
          </a:r>
          <a:endParaRPr lang="sv-SE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Gagnef – Teresa Laurila</a:t>
          </a:r>
          <a:endParaRPr lang="sv-SE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Hedemora – Carina Fahlström</a:t>
          </a:r>
          <a:endParaRPr lang="sv-SE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9011" y="1956047"/>
        <a:ext cx="2337428" cy="1056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B9C59-2D43-4E0B-9B91-6E2301F0956C}" type="datetimeFigureOut">
              <a:rPr lang="sv-SE" smtClean="0"/>
              <a:t>2018-09-19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D692D-9395-4D00-9173-9D1F338369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686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3FC72-E89B-4062-90A9-1630CC46CC8C}" type="datetimeFigureOut">
              <a:rPr lang="sv-SE" smtClean="0"/>
              <a:t>2018-09-19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0AF2-6428-49B8-A88D-D6B0BC1FE6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54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B77FDB-0E61-4419-9F34-A5797DBE7612}" type="slidenum">
              <a:rPr lang="sv-SE" alt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52385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Vad har vi då uppnått?</a:t>
            </a:r>
            <a:r>
              <a:rPr lang="sv-SE" baseline="0" dirty="0" smtClean="0"/>
              <a:t> </a:t>
            </a:r>
          </a:p>
          <a:p>
            <a:endParaRPr lang="sv-SE" baseline="0" dirty="0" smtClean="0"/>
          </a:p>
          <a:p>
            <a:r>
              <a:rPr lang="sv-SE" baseline="0" dirty="0" smtClean="0"/>
              <a:t>I </a:t>
            </a:r>
            <a:r>
              <a:rPr lang="sv-SE" dirty="0" smtClean="0"/>
              <a:t>dagsläget har tillgång till ca 13 praktikplatser,</a:t>
            </a:r>
            <a:r>
              <a:rPr lang="sv-SE" baseline="0" dirty="0" smtClean="0"/>
              <a:t> och ytterligare några förs det dialog med.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Och som ni ser så ger verkligen dessa krav önskad effekt genom att vi får tillgång till flertalet nya praktikplatser inom privat sektor</a:t>
            </a:r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2FE60-B103-4967-BC42-4F5D9953782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41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dirty="0" smtClean="0"/>
              <a:t>Vårt andra målområde kring sysselsättningskrav</a:t>
            </a:r>
            <a:r>
              <a:rPr lang="sv-SE" altLang="sv-SE" baseline="0" dirty="0" smtClean="0"/>
              <a:t> är reserverad upphandling.</a:t>
            </a:r>
          </a:p>
          <a:p>
            <a:pPr eaLnBrk="1" hangingPunct="1">
              <a:spcBef>
                <a:spcPct val="0"/>
              </a:spcBef>
            </a:pPr>
            <a:endParaRPr lang="sv-SE" altLang="sv-SE" baseline="0" dirty="0" smtClean="0"/>
          </a:p>
          <a:p>
            <a:r>
              <a:rPr lang="sv-SE" dirty="0" smtClean="0"/>
              <a:t>Om yrkespraktikplatserna handlar om att bygga upp relationer med företag som kan bidra med arbetslivserfarenhet </a:t>
            </a:r>
          </a:p>
          <a:p>
            <a:r>
              <a:rPr lang="sv-SE" dirty="0" smtClean="0"/>
              <a:t>Så</a:t>
            </a:r>
            <a:r>
              <a:rPr lang="sv-SE" baseline="0" dirty="0" smtClean="0"/>
              <a:t> handlar de reserverade upphandlingarna om att skapa möjligheter till anställningar för människor i behov av en anpassad tjänst där arbetstid och sysslor anpassats efter den arbetsförmåga som individen har.  </a:t>
            </a:r>
          </a:p>
          <a:p>
            <a:pPr eaLnBrk="1" hangingPunct="1">
              <a:spcBef>
                <a:spcPct val="0"/>
              </a:spcBef>
            </a:pPr>
            <a:endParaRPr lang="sv-SE" altLang="sv-SE" baseline="0" dirty="0" smtClean="0"/>
          </a:p>
          <a:p>
            <a:pPr eaLnBrk="1" hangingPunct="1">
              <a:spcBef>
                <a:spcPct val="0"/>
              </a:spcBef>
            </a:pPr>
            <a:endParaRPr lang="sv-SE" altLang="sv-SE" baseline="0" dirty="0" smtClean="0"/>
          </a:p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78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FF4D17-93CF-46AF-AEB0-35D8C141FC21}" type="slidenum">
              <a:rPr lang="sv-SE" alt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329098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- Genomfört</a:t>
            </a:r>
            <a:r>
              <a:rPr lang="sv-SE" baseline="0" dirty="0" smtClean="0"/>
              <a:t> totalt 7 st. reserverade upphandlingar 2017+2018</a:t>
            </a:r>
            <a:endParaRPr lang="sv-SE" baseline="0" dirty="0"/>
          </a:p>
          <a:p>
            <a:pPr marL="171450" indent="-171450">
              <a:buFontTx/>
              <a:buChar char="-"/>
            </a:pPr>
            <a:r>
              <a:rPr lang="sv-SE" baseline="0" dirty="0" smtClean="0"/>
              <a:t>Antagligen först i Sverige med att göra detta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Ser att detta gynnar lokal marknad</a:t>
            </a:r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2FE60-B103-4967-BC42-4F5D9953782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44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baseline="0" dirty="0" smtClean="0"/>
              <a:t>Tittar vi hur stor andel av totalt upphandlingsvärde som köps av sociala företag genom reserverad upphandling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Den blåa cirkeln visar totalt upphandlingsvärde under ett år (2-3 miljarder) och den röda lilla strimman andelen reserverad upphandling.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0,2 %.</a:t>
            </a:r>
          </a:p>
          <a:p>
            <a:pPr marL="171450" indent="-171450">
              <a:buFontTx/>
              <a:buChar char="-"/>
            </a:pPr>
            <a:endParaRPr lang="sv-SE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aseline="0" dirty="0" smtClean="0"/>
              <a:t>inget stort hot mot ”vanliga upphandlingar”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-   stor potential om vi vill satsa på detta</a:t>
            </a:r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2FE60-B103-4967-BC42-4F5D9953782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545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78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FF4D17-93CF-46AF-AEB0-35D8C141FC21}" type="slidenum">
              <a:rPr lang="sv-SE" alt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261060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Skapar en avtalsbilaga kring</a:t>
            </a:r>
            <a:r>
              <a:rPr lang="sv-SE" baseline="0" dirty="0" smtClean="0"/>
              <a:t> de arbetsrättsliga villkor</a:t>
            </a:r>
          </a:p>
          <a:p>
            <a:r>
              <a:rPr lang="sv-SE" baseline="0" dirty="0" smtClean="0"/>
              <a:t>1. Upphandlingsmyndigheten om det finns mall för aktuellt avtalsområde (granskade och godkända mallar arbetsgivare och fack)</a:t>
            </a:r>
          </a:p>
          <a:p>
            <a:r>
              <a:rPr lang="sv-SE" baseline="0" dirty="0" smtClean="0"/>
              <a:t>2. Skapar egna arbetsrättsliga villkor (ha dialog med arbetsgivarorganisation och fackförbund)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0AF2-6428-49B8-A88D-D6B0BC1FE62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13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378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FF4D17-93CF-46AF-AEB0-35D8C141FC21}" type="slidenum">
              <a:rPr lang="sv-SE" alt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387790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Jag</a:t>
            </a:r>
            <a:r>
              <a:rPr lang="sv-SE" baseline="0" dirty="0" smtClean="0"/>
              <a:t> hoppas att de flesta av oss vill att vi ska ha ett bra samhälle</a:t>
            </a:r>
          </a:p>
          <a:p>
            <a:r>
              <a:rPr lang="sv-SE" baseline="0" dirty="0" smtClean="0"/>
              <a:t> </a:t>
            </a:r>
          </a:p>
          <a:p>
            <a:r>
              <a:rPr lang="sv-SE" baseline="0" dirty="0" smtClean="0"/>
              <a:t>Och viktiga beståndsdelar och mål därikring är ju;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Att alla människor får möjlighet att vara inkluderade i samhället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Minskat utanförskap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Ökad sysselsättning av människor som idag står utanför samhället på ett eller annat sätt. 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För alla vinner ju på att samhället mår bra och att det finns en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Ekonomisk och psykologisk trygghet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2FE60-B103-4967-BC42-4F5D9953782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5123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3994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1D98EC-48A2-47BB-84F7-2BA12555C631}" type="slidenum">
              <a:rPr lang="sv-SE" alt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94122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378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FF4D17-93CF-46AF-AEB0-35D8C141FC21}" type="slidenum">
              <a:rPr lang="sv-SE" alt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v-SE" altLang="sv-S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6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B77FDB-0E61-4419-9F34-A5797DBE7612}" type="slidenum">
              <a:rPr lang="sv-SE" alt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79340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378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FF4D17-93CF-46AF-AEB0-35D8C141FC21}" type="slidenum">
              <a:rPr lang="sv-SE" alt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89542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378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FF4D17-93CF-46AF-AEB0-35D8C141FC21}" type="slidenum">
              <a:rPr lang="sv-SE" alt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v-SE" altLang="sv-S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378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FF4D17-93CF-46AF-AEB0-35D8C141FC21}" type="slidenum">
              <a:rPr lang="sv-SE" alt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v-SE" altLang="sv-S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4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 har tre nivåer på social</a:t>
            </a:r>
            <a:r>
              <a:rPr lang="sv-SE" baseline="0" dirty="0" smtClean="0"/>
              <a:t>a krav som bedöms när vi startar en ny upphandling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Bas = Sociala och etiska krav ex. produktion. Arbetsrättsliga villkor – baskrav och lagkrav när det används. 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Avancerad = krav på dialog om praktikplats – här väntas leverantören ha en positiv inställning till samarbete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Spjutspets = Krav på praktik/anställning eller reserverad upphandling</a:t>
            </a:r>
          </a:p>
          <a:p>
            <a:pPr marL="171450" indent="-171450">
              <a:buFontTx/>
              <a:buChar char="-"/>
            </a:pPr>
            <a:endParaRPr lang="sv-SE" baseline="0" dirty="0" smtClean="0"/>
          </a:p>
          <a:p>
            <a:endParaRPr lang="sv-SE" dirty="0" smtClean="0"/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2FE60-B103-4967-BC42-4F5D9953782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474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dirty="0" smtClean="0"/>
              <a:t>Hur gör vi då i praktiken?</a:t>
            </a:r>
          </a:p>
          <a:p>
            <a:endParaRPr lang="sv-SE" dirty="0" smtClean="0"/>
          </a:p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378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FF4D17-93CF-46AF-AEB0-35D8C141FC21}" type="slidenum">
              <a:rPr lang="sv-SE" alt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3800227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Började jobba med detta – vi kan upphandling/</a:t>
            </a:r>
            <a:r>
              <a:rPr lang="sv-SE" baseline="0" dirty="0" smtClean="0"/>
              <a:t> skapa avtal men inte praktikplatser och uppföljning kring det.</a:t>
            </a:r>
          </a:p>
          <a:p>
            <a:r>
              <a:rPr lang="sv-SE" baseline="0" dirty="0" smtClean="0"/>
              <a:t>Vände oss till de som är proffs på det – AME Ludvika.</a:t>
            </a:r>
          </a:p>
          <a:p>
            <a:endParaRPr lang="sv-SE" baseline="0" dirty="0" smtClean="0"/>
          </a:p>
          <a:p>
            <a:pPr marL="171450" indent="-171450">
              <a:buFontTx/>
              <a:buChar char="-"/>
            </a:pPr>
            <a:r>
              <a:rPr lang="sv-SE" baseline="0" dirty="0" smtClean="0"/>
              <a:t>Givande samarbete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Lett fram till  idag - en fungerande rutin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En utsedd ”matchare” i varje kommun som matchar ihop rätt person med rätt plats.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Både vi och leverantörerna kan vara trygga i att det finns en kompetent uppföljning kring praktiken.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2FE60-B103-4967-BC42-4F5D9953782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02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170-970A-47D1-B458-A6CF15F8EF6D}" type="datetimeFigureOut">
              <a:rPr lang="sv-SE" smtClean="0"/>
              <a:t>2018-09-19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9B1-8421-4046-917A-96DA8B08EC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558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170-970A-47D1-B458-A6CF15F8EF6D}" type="datetimeFigureOut">
              <a:rPr lang="sv-SE" smtClean="0"/>
              <a:t>2018-09-19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9B1-8421-4046-917A-96DA8B08EC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5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170-970A-47D1-B458-A6CF15F8EF6D}" type="datetimeFigureOut">
              <a:rPr lang="sv-SE" smtClean="0"/>
              <a:t>2018-09-19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9B1-8421-4046-917A-96DA8B08EC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84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170-970A-47D1-B458-A6CF15F8EF6D}" type="datetimeFigureOut">
              <a:rPr lang="sv-SE" smtClean="0"/>
              <a:t>2018-09-19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9B1-8421-4046-917A-96DA8B08EC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07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0609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9EB00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176465"/>
          </a:xfrm>
        </p:spPr>
        <p:txBody>
          <a:bodyPr/>
          <a:lstStyle>
            <a:lvl1pPr>
              <a:defRPr sz="1800">
                <a:latin typeface="Franklin Gothic Book" panose="020B0503020102020204" pitchFamily="34" charset="0"/>
              </a:defRPr>
            </a:lvl1pPr>
            <a:lvl2pPr>
              <a:defRPr sz="1600">
                <a:latin typeface="Franklin Gothic Book" panose="020B0503020102020204" pitchFamily="34" charset="0"/>
              </a:defRPr>
            </a:lvl2pPr>
            <a:lvl3pPr>
              <a:defRPr sz="14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3307"/>
            <a:ext cx="9144000" cy="10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9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170-970A-47D1-B458-A6CF15F8EF6D}" type="datetimeFigureOut">
              <a:rPr lang="sv-SE" smtClean="0"/>
              <a:t>2018-09-19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9B1-8421-4046-917A-96DA8B08EC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636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170-970A-47D1-B458-A6CF15F8EF6D}" type="datetimeFigureOut">
              <a:rPr lang="sv-SE" smtClean="0"/>
              <a:t>2018-09-19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9B1-8421-4046-917A-96DA8B08EC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572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170-970A-47D1-B458-A6CF15F8EF6D}" type="datetimeFigureOut">
              <a:rPr lang="sv-SE" smtClean="0"/>
              <a:t>2018-09-19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9B1-8421-4046-917A-96DA8B08EC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18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170-970A-47D1-B458-A6CF15F8EF6D}" type="datetimeFigureOut">
              <a:rPr lang="sv-SE" smtClean="0"/>
              <a:t>2018-09-19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9B1-8421-4046-917A-96DA8B08EC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451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170-970A-47D1-B458-A6CF15F8EF6D}" type="datetimeFigureOut">
              <a:rPr lang="sv-SE" smtClean="0"/>
              <a:t>2018-09-19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9B1-8421-4046-917A-96DA8B08EC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120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170-970A-47D1-B458-A6CF15F8EF6D}" type="datetimeFigureOut">
              <a:rPr lang="sv-SE" smtClean="0"/>
              <a:t>2018-09-19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9B1-8421-4046-917A-96DA8B08EC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71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170-970A-47D1-B458-A6CF15F8EF6D}" type="datetimeFigureOut">
              <a:rPr lang="sv-SE" smtClean="0"/>
              <a:t>2018-09-19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89B1-8421-4046-917A-96DA8B08EC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572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51170-970A-47D1-B458-A6CF15F8EF6D}" type="datetimeFigureOut">
              <a:rPr lang="sv-SE" smtClean="0"/>
              <a:t>2018-09-19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89B1-8421-4046-917A-96DA8B08EC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19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mtClean="0"/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63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Upphandlingssamverkan </a:t>
            </a:r>
            <a:r>
              <a:rPr lang="sv-SE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mellan </a:t>
            </a:r>
            <a:r>
              <a:rPr lang="sv-SE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Falun</a:t>
            </a:r>
            <a:r>
              <a:rPr lang="sv-SE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Borlänge, </a:t>
            </a:r>
            <a:r>
              <a:rPr lang="sv-SE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Ludvika</a:t>
            </a:r>
            <a:r>
              <a:rPr lang="sv-SE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Gagnef, </a:t>
            </a:r>
            <a:r>
              <a:rPr lang="sv-SE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Säter </a:t>
            </a:r>
            <a:r>
              <a:rPr lang="sv-SE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Hedemora kommuner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Hur arbetar vi i praktiken för att göra </a:t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socialt ansvarsfulla upphandlingar</a:t>
            </a:r>
            <a:endParaRPr lang="sv-S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endParaRPr lang="sv-S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SOI Mitt onsdag den 18 september 2018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/>
          <a:lstStyle/>
          <a:p>
            <a:pPr algn="ctr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hållbarhet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Sysselsättningskrav praktik</a:t>
            </a:r>
            <a:r>
              <a:rPr lang="sv-S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835696" y="2996952"/>
            <a:ext cx="5904656" cy="102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sv-SE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sv-S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sv-S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Bidrar till arbetslivserfarenhet för människor </a:t>
            </a:r>
            <a:br>
              <a:rPr lang="sv-S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hamnat långt </a:t>
            </a:r>
            <a:r>
              <a:rPr lang="sv-S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ifrån arbetsmarknaden </a:t>
            </a:r>
          </a:p>
        </p:txBody>
      </p:sp>
    </p:spTree>
    <p:extLst>
      <p:ext uri="{BB962C8B-B14F-4D97-AF65-F5344CB8AC3E}">
        <p14:creationId xmlns:p14="http://schemas.microsoft.com/office/powerpoint/2010/main" val="14178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Matchning AME</a:t>
            </a:r>
            <a:endParaRPr lang="sv-SE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27386135"/>
              </p:ext>
            </p:extLst>
          </p:nvPr>
        </p:nvGraphicFramePr>
        <p:xfrm>
          <a:off x="1691680" y="1628800"/>
          <a:ext cx="624644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88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Aktuella praktikplatser</a:t>
            </a:r>
            <a:endParaRPr lang="sv-SE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Bildresultat för ahlsell"/>
          <p:cNvSpPr>
            <a:spLocks noChangeAspect="1" noChangeArrowheads="1"/>
          </p:cNvSpPr>
          <p:nvPr/>
        </p:nvSpPr>
        <p:spPr bwMode="auto">
          <a:xfrm>
            <a:off x="-31750" y="-136525"/>
            <a:ext cx="85933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9" y="5282435"/>
            <a:ext cx="662219" cy="48344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1" y="5282435"/>
            <a:ext cx="436668" cy="47951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11" y="5453871"/>
            <a:ext cx="948625" cy="20468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0" y="5413215"/>
            <a:ext cx="583113" cy="23756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499" y="5237196"/>
            <a:ext cx="1249242" cy="542193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30" y="5302370"/>
            <a:ext cx="919167" cy="45958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00" y="5366497"/>
            <a:ext cx="896599" cy="37943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35" y="5355233"/>
            <a:ext cx="724643" cy="362322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9604" y="5350836"/>
            <a:ext cx="936104" cy="360400"/>
          </a:xfrm>
          <a:prstGeom prst="rect">
            <a:avLst/>
          </a:prstGeom>
        </p:spPr>
      </p:pic>
      <p:sp>
        <p:nvSpPr>
          <p:cNvPr id="19" name="textruta 18"/>
          <p:cNvSpPr txBox="1"/>
          <p:nvPr/>
        </p:nvSpPr>
        <p:spPr>
          <a:xfrm>
            <a:off x="5862450" y="528243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Håkans skylt och reklam i Borlänge AB</a:t>
            </a:r>
            <a:endParaRPr lang="sv-SE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/>
          </p:nvPr>
        </p:nvGraphicFramePr>
        <p:xfrm>
          <a:off x="539552" y="1255314"/>
          <a:ext cx="7895003" cy="3777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3694842131"/>
                    </a:ext>
                  </a:extLst>
                </a:gridCol>
                <a:gridCol w="2188079">
                  <a:extLst>
                    <a:ext uri="{9D8B030D-6E8A-4147-A177-3AD203B41FA5}">
                      <a16:colId xmlns:a16="http://schemas.microsoft.com/office/drawing/2014/main" xmlns="" val="1679034537"/>
                    </a:ext>
                  </a:extLst>
                </a:gridCol>
                <a:gridCol w="1353429">
                  <a:extLst>
                    <a:ext uri="{9D8B030D-6E8A-4147-A177-3AD203B41FA5}">
                      <a16:colId xmlns:a16="http://schemas.microsoft.com/office/drawing/2014/main" xmlns="" val="2674565963"/>
                    </a:ext>
                  </a:extLst>
                </a:gridCol>
                <a:gridCol w="2481287">
                  <a:extLst>
                    <a:ext uri="{9D8B030D-6E8A-4147-A177-3AD203B41FA5}">
                      <a16:colId xmlns:a16="http://schemas.microsoft.com/office/drawing/2014/main" xmlns="" val="1737077272"/>
                    </a:ext>
                  </a:extLst>
                </a:gridCol>
              </a:tblGrid>
              <a:tr h="16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Upphandling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Leverantör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Kommun 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Antal platser totalt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6340290"/>
                  </a:ext>
                </a:extLst>
              </a:tr>
              <a:tr h="267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Arbetshandskar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Ahlsell 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Ludvika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5</a:t>
                      </a:r>
                      <a:r>
                        <a:rPr lang="sv-SE" sz="1400" baseline="0" dirty="0" smtClean="0">
                          <a:effectLst/>
                        </a:rPr>
                        <a:t> </a:t>
                      </a:r>
                      <a:r>
                        <a:rPr lang="sv-SE" sz="1400" dirty="0" smtClean="0">
                          <a:effectLst/>
                        </a:rPr>
                        <a:t>praktik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3680205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Arbetskläder grova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Grolls 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Gävle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 praktik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xmlns="" val="2546403179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err="1">
                          <a:effectLst/>
                        </a:rPr>
                        <a:t>Hyrkläder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Berendsen 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Hofors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 visstid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151954"/>
                  </a:ext>
                </a:extLst>
              </a:tr>
              <a:tr h="113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err="1">
                          <a:effectLst/>
                        </a:rPr>
                        <a:t>Hyrkläder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err="1">
                          <a:effectLst/>
                        </a:rPr>
                        <a:t>Textilia</a:t>
                      </a:r>
                      <a:r>
                        <a:rPr lang="sv-SE" sz="1400" dirty="0">
                          <a:effectLst/>
                        </a:rPr>
                        <a:t> 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Örebro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1 praktik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xmlns="" val="842450335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Drivmedel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OkQ8 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Ludvika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3 kortare </a:t>
                      </a:r>
                      <a:r>
                        <a:rPr lang="sv-SE" sz="1400" dirty="0" smtClean="0">
                          <a:effectLst/>
                        </a:rPr>
                        <a:t>praktik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3580927"/>
                  </a:ext>
                </a:extLst>
              </a:tr>
              <a:tr h="234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Drift</a:t>
                      </a:r>
                      <a:r>
                        <a:rPr lang="sv-SE" sz="1400" baseline="0" dirty="0" smtClean="0">
                          <a:effectLst/>
                        </a:rPr>
                        <a:t> och underhåll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Peab 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Falun/Borlänge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2</a:t>
                      </a:r>
                      <a:r>
                        <a:rPr lang="sv-SE" sz="1400" baseline="0" dirty="0" smtClean="0">
                          <a:effectLst/>
                        </a:rPr>
                        <a:t> praktik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xmlns="" val="271346209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Personbilar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xx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Falun/Borlänge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  <a:r>
                        <a:rPr lang="sv-SE" sz="1400" dirty="0" smtClean="0">
                          <a:effectLst/>
                        </a:rPr>
                        <a:t>Dialog förs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2109321"/>
                  </a:ext>
                </a:extLst>
              </a:tr>
              <a:tr h="205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Flyttjänster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err="1">
                          <a:effectLst/>
                        </a:rPr>
                        <a:t>Montrab</a:t>
                      </a:r>
                      <a:r>
                        <a:rPr lang="sv-SE" sz="1400" dirty="0">
                          <a:effectLst/>
                        </a:rPr>
                        <a:t> AB  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Falun 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  <a:r>
                        <a:rPr lang="sv-SE" sz="1400" dirty="0" smtClean="0">
                          <a:effectLst/>
                        </a:rPr>
                        <a:t>1 praktik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xmlns="" val="1355766537"/>
                  </a:ext>
                </a:extLst>
              </a:tr>
              <a:tr h="154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err="1">
                          <a:effectLst/>
                        </a:rPr>
                        <a:t>Flyttjänster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Falu expressbyrå AB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Falun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  <a:r>
                        <a:rPr lang="sv-SE" sz="1400" dirty="0" smtClean="0">
                          <a:effectLst/>
                        </a:rPr>
                        <a:t>1 praktik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4719151"/>
                  </a:ext>
                </a:extLst>
              </a:tr>
              <a:tr h="246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Skyltar</a:t>
                      </a:r>
                      <a:r>
                        <a:rPr lang="sv-SE" sz="1400" baseline="0" dirty="0" smtClean="0">
                          <a:effectLst/>
                        </a:rPr>
                        <a:t> och underhåll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Håkans skylt och </a:t>
                      </a:r>
                      <a:r>
                        <a:rPr lang="sv-SE" sz="1400" dirty="0" smtClean="0">
                          <a:effectLst/>
                        </a:rPr>
                        <a:t>reklam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Borlänge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  <a:r>
                        <a:rPr lang="sv-SE" sz="1400" dirty="0" smtClean="0">
                          <a:effectLst/>
                        </a:rPr>
                        <a:t>1 praktik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xmlns="" val="2029616939"/>
                  </a:ext>
                </a:extLst>
              </a:tr>
              <a:tr h="113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Dagdricka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xx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Ludvika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  <a:r>
                        <a:rPr lang="sv-SE" sz="1400" dirty="0" smtClean="0">
                          <a:effectLst/>
                        </a:rPr>
                        <a:t>Dialog förs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964102"/>
                  </a:ext>
                </a:extLst>
              </a:tr>
              <a:tr h="113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Byggmaterial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AB Karl Hedin 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Ludvika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  <a:r>
                        <a:rPr lang="sv-SE" sz="1400" dirty="0" smtClean="0">
                          <a:effectLst/>
                        </a:rPr>
                        <a:t>1 praktik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xmlns="" val="3223409286"/>
                  </a:ext>
                </a:extLst>
              </a:tr>
              <a:tr h="113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Hantverkstjänster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AEB 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Ludvika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  <a:r>
                        <a:rPr lang="sv-SE" sz="1400" dirty="0" smtClean="0">
                          <a:effectLst/>
                        </a:rPr>
                        <a:t>Dialog förs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8905658"/>
                  </a:ext>
                </a:extLst>
              </a:tr>
              <a:tr h="44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Arbetskläder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xx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Borlänge,</a:t>
                      </a:r>
                      <a:r>
                        <a:rPr lang="sv-SE" sz="1400" baseline="0" dirty="0" smtClean="0">
                          <a:effectLst/>
                        </a:rPr>
                        <a:t> Falun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  <a:r>
                        <a:rPr lang="sv-SE" sz="1400" dirty="0" smtClean="0">
                          <a:effectLst/>
                        </a:rPr>
                        <a:t>Dialog förs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xmlns="" val="3502921795"/>
                  </a:ext>
                </a:extLst>
              </a:tr>
              <a:tr h="206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Hotell och konferens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err="1" smtClean="0">
                          <a:effectLst/>
                        </a:rPr>
                        <a:t>Xx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Ludvika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  <a:r>
                        <a:rPr lang="sv-SE" sz="1400" dirty="0" smtClean="0">
                          <a:effectLst/>
                        </a:rPr>
                        <a:t>Dialog förs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5662767"/>
                  </a:ext>
                </a:extLst>
              </a:tr>
              <a:tr h="206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Skadedjursbekämpning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rgbClr val="8AB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Anticimex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Falun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Plats på gång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8" marR="462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9983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/>
          <a:lstStyle/>
          <a:p>
            <a:pPr algn="ctr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hållbarhet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Reserverad upphandling</a:t>
            </a:r>
            <a:r>
              <a:rPr lang="sv-S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907704" y="3212976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sv-S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Bidrar till anställningar för människor </a:t>
            </a:r>
            <a:r>
              <a:rPr lang="sv-S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</a:t>
            </a:r>
            <a:r>
              <a:rPr lang="sv-S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hamnat långt </a:t>
            </a:r>
            <a:r>
              <a:rPr lang="sv-S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ifrån arbetsmarknaden </a:t>
            </a:r>
            <a:r>
              <a:rPr lang="sv-S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har behov av anpassad tjänst</a:t>
            </a:r>
            <a:endParaRPr lang="sv-S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har vi uppnått?</a:t>
            </a:r>
            <a:r>
              <a:rPr lang="sv-S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reserverade upphandlingar</a:t>
            </a:r>
            <a:endParaRPr lang="sv-SE" sz="1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841913"/>
              </p:ext>
            </p:extLst>
          </p:nvPr>
        </p:nvGraphicFramePr>
        <p:xfrm>
          <a:off x="1043608" y="1412776"/>
          <a:ext cx="7272808" cy="4048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1139548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180818109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461806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Upphandling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Leverantör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Kommun 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353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Arbetsförmågebedömning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Arbetslivscentrum</a:t>
                      </a:r>
                    </a:p>
                    <a:p>
                      <a:r>
                        <a:rPr lang="sv-SE" dirty="0" smtClean="0"/>
                        <a:t>Dala </a:t>
                      </a:r>
                      <a:r>
                        <a:rPr lang="sv-SE" dirty="0" err="1" smtClean="0"/>
                        <a:t>Arbetsrehab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Falun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95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Arbetsträning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Luddes hunddagis</a:t>
                      </a:r>
                    </a:p>
                    <a:p>
                      <a:r>
                        <a:rPr lang="sv-SE" dirty="0" smtClean="0"/>
                        <a:t>Disponentparken</a:t>
                      </a:r>
                    </a:p>
                    <a:p>
                      <a:r>
                        <a:rPr lang="sv-SE" dirty="0" smtClean="0"/>
                        <a:t>Återvinningsbutiken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Ludvika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7838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Tvätt av gardiner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Arbetslivscentrum</a:t>
                      </a:r>
                      <a:r>
                        <a:rPr lang="sv-SE" baseline="0" dirty="0" smtClean="0"/>
                        <a:t>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Falun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09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Fruktkorgar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Samhall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Falun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536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Tvätt</a:t>
                      </a:r>
                      <a:r>
                        <a:rPr lang="sv-SE" baseline="0" dirty="0" smtClean="0"/>
                        <a:t> av personalkläder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Samhall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Hedemora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015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Tvätt av </a:t>
                      </a:r>
                      <a:r>
                        <a:rPr lang="sv-SE" dirty="0" err="1" smtClean="0"/>
                        <a:t>kundägt</a:t>
                      </a:r>
                      <a:r>
                        <a:rPr lang="sv-SE" dirty="0" smtClean="0"/>
                        <a:t> gods skola/förskola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Samhall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Borlänge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3931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Tvätt</a:t>
                      </a:r>
                      <a:r>
                        <a:rPr lang="sv-SE" baseline="0" dirty="0" smtClean="0"/>
                        <a:t> av </a:t>
                      </a:r>
                      <a:r>
                        <a:rPr lang="sv-SE" baseline="0" dirty="0" err="1" smtClean="0"/>
                        <a:t>kundägt</a:t>
                      </a:r>
                      <a:r>
                        <a:rPr lang="sv-SE" baseline="0" dirty="0" smtClean="0"/>
                        <a:t> gods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Avbruten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Ludvika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7833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Reserverad upphandling</a:t>
            </a:r>
            <a:b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arbetstillfällen för människor som står långt från arbetsmarknaden</a:t>
            </a:r>
            <a:endParaRPr lang="sv-SE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320418"/>
              </p:ext>
            </p:extLst>
          </p:nvPr>
        </p:nvGraphicFramePr>
        <p:xfrm>
          <a:off x="2123728" y="1772816"/>
          <a:ext cx="4896544" cy="358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96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/>
          <a:lstStyle/>
          <a:p>
            <a:pPr algn="ctr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cial hållbarhet </a:t>
            </a:r>
            <a:b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Arbetsrättsliga villkor</a:t>
            </a:r>
            <a:r>
              <a:rPr lang="sv-S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Arbetsrättsliga villkor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12984"/>
            <a:ext cx="2954801" cy="4176712"/>
          </a:xfrm>
        </p:spPr>
      </p:pic>
      <p:pic>
        <p:nvPicPr>
          <p:cNvPr id="5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6"/>
            <a:ext cx="2954801" cy="4176712"/>
          </a:xfrm>
          <a:prstGeom prst="rect">
            <a:avLst/>
          </a:prstGeom>
        </p:spPr>
      </p:pic>
      <p:pic>
        <p:nvPicPr>
          <p:cNvPr id="6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12" y="1501016"/>
            <a:ext cx="2954801" cy="41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404664"/>
            <a:ext cx="8229600" cy="1292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3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 det tillåtet att gå längre än LOU:s regler om arbetsrättsliga villkor?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539552" y="4314581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Rykande färsk UDD-rapport presenteras av Mathias Sylvan 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Galaxen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Borlänge, Tisdag den 28 augusti klockan 09.30-15.00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Bildobjekt 3" descr="mathg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1800576"/>
            <a:ext cx="72866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Arbetsrättsliga villkor i upphandling</a:t>
            </a:r>
            <a:endParaRPr lang="sv-SE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91353"/>
            <a:ext cx="3168352" cy="44925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278985"/>
            <a:ext cx="3161001" cy="44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vi på UpphandlingsCenter</a:t>
            </a:r>
            <a:endParaRPr lang="sv-SE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20" y="1268760"/>
            <a:ext cx="7063159" cy="44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Varför sysselsättningskrav?</a:t>
            </a:r>
            <a:endParaRPr lang="sv-SE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järta 2"/>
          <p:cNvSpPr/>
          <p:nvPr/>
        </p:nvSpPr>
        <p:spPr>
          <a:xfrm rot="20516444">
            <a:off x="2000275" y="1661135"/>
            <a:ext cx="1548172" cy="130782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Bättre samhälle</a:t>
            </a:r>
            <a:endParaRPr lang="sv-SE" dirty="0"/>
          </a:p>
        </p:txBody>
      </p:sp>
      <p:sp>
        <p:nvSpPr>
          <p:cNvPr id="10" name="Hjärta 9"/>
          <p:cNvSpPr/>
          <p:nvPr/>
        </p:nvSpPr>
        <p:spPr>
          <a:xfrm>
            <a:off x="4932040" y="1628802"/>
            <a:ext cx="1656184" cy="1547910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Trygghet</a:t>
            </a:r>
            <a:endParaRPr lang="sv-SE" sz="1600" dirty="0"/>
          </a:p>
        </p:txBody>
      </p:sp>
      <p:sp>
        <p:nvSpPr>
          <p:cNvPr id="14" name="Hjärta 13"/>
          <p:cNvSpPr/>
          <p:nvPr/>
        </p:nvSpPr>
        <p:spPr>
          <a:xfrm>
            <a:off x="2197682" y="2680927"/>
            <a:ext cx="1548172" cy="130782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Minskat utanförskap</a:t>
            </a:r>
            <a:endParaRPr lang="sv-SE" dirty="0"/>
          </a:p>
        </p:txBody>
      </p:sp>
      <p:sp>
        <p:nvSpPr>
          <p:cNvPr id="15" name="Hjärta 14"/>
          <p:cNvSpPr/>
          <p:nvPr/>
        </p:nvSpPr>
        <p:spPr>
          <a:xfrm rot="692585">
            <a:off x="2115470" y="3686696"/>
            <a:ext cx="1548172" cy="130782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Sysselsättning</a:t>
            </a:r>
            <a:endParaRPr lang="sv-SE" dirty="0"/>
          </a:p>
        </p:txBody>
      </p:sp>
      <p:sp>
        <p:nvSpPr>
          <p:cNvPr id="16" name="Hjärta 15"/>
          <p:cNvSpPr/>
          <p:nvPr/>
        </p:nvSpPr>
        <p:spPr>
          <a:xfrm rot="20547750">
            <a:off x="5014228" y="2794852"/>
            <a:ext cx="1656184" cy="1336586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Psykisk hälsa</a:t>
            </a:r>
            <a:endParaRPr lang="sv-SE" sz="1600" dirty="0"/>
          </a:p>
        </p:txBody>
      </p:sp>
      <p:sp>
        <p:nvSpPr>
          <p:cNvPr id="17" name="Hjärta 16"/>
          <p:cNvSpPr/>
          <p:nvPr/>
        </p:nvSpPr>
        <p:spPr>
          <a:xfrm rot="962672">
            <a:off x="5003170" y="3749433"/>
            <a:ext cx="1728192" cy="1342244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/>
              <a:t>Inkludering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8453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>
              <a:defRPr/>
            </a:pPr>
            <a:endParaRPr lang="sv-SE" sz="4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8146" y="1484784"/>
            <a:ext cx="8229600" cy="4059899"/>
          </a:xfrm>
        </p:spPr>
        <p:txBody>
          <a:bodyPr rtlCol="0">
            <a:noAutofit/>
          </a:bodyPr>
          <a:lstStyle/>
          <a:p>
            <a:pPr marL="342900" lvl="1" indent="-342900" algn="ctr">
              <a:buFont typeface="Wingdings" panose="05000000000000000000" pitchFamily="2" charset="2"/>
              <a:buChar char="v"/>
              <a:defRPr/>
            </a:pP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  <a:defRPr/>
            </a:pPr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 </a:t>
            </a:r>
            <a:r>
              <a:rPr lang="sv-SE" sz="5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visat </a:t>
            </a:r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intresse </a:t>
            </a:r>
            <a:endParaRPr lang="sv-SE" altLang="sv-SE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endParaRPr lang="sv-SE" altLang="sv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37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 smtClean="0"/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320480"/>
          </a:xfrm>
        </p:spPr>
        <p:txBody>
          <a:bodyPr rtlCol="0">
            <a:noAutofit/>
          </a:bodyPr>
          <a:lstStyle/>
          <a:p>
            <a:pPr algn="ctr">
              <a:buNone/>
              <a:defRPr/>
            </a:pPr>
            <a:r>
              <a:rPr lang="sv-SE" sz="4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”Hållbarhet </a:t>
            </a:r>
            <a:r>
              <a:rPr lang="sv-SE" sz="4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 för oss </a:t>
            </a:r>
            <a:r>
              <a:rPr lang="sv-SE" sz="4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4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sv-SE" sz="4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självklarhet och där ligger </a:t>
            </a:r>
            <a:r>
              <a:rPr lang="sv-SE" sz="4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sv-SE" sz="4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v-SE" sz="44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framkant”</a:t>
            </a:r>
            <a:endParaRPr lang="sv-SE" sz="4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1" y="404664"/>
            <a:ext cx="8229600" cy="1062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3600" b="1" dirty="0" smtClean="0">
                <a:solidFill>
                  <a:srgbClr val="779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Almedalen 2018 – ”Det är viktigt </a:t>
            </a:r>
            <a:br>
              <a:rPr lang="sv-SE" sz="3600" b="1" dirty="0" smtClean="0">
                <a:solidFill>
                  <a:srgbClr val="7793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600" b="1" dirty="0" smtClean="0">
                <a:solidFill>
                  <a:srgbClr val="779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sociala krav”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0356" y="2116443"/>
            <a:ext cx="4176465" cy="313397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9625"/>
            <a:ext cx="3284817" cy="41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Våra ägare och styrningen</a:t>
            </a:r>
            <a:endParaRPr lang="sv-SE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556792"/>
            <a:ext cx="8363272" cy="3888432"/>
          </a:xfrm>
        </p:spPr>
        <p:txBody>
          <a:bodyPr rtlCol="0">
            <a:noAutofit/>
          </a:bodyPr>
          <a:lstStyle/>
          <a:p>
            <a:pPr marL="285750" lvl="1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pphandling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används som ett strategiskt verktyg att nå våra mål </a:t>
            </a:r>
            <a:endParaRPr lang="sv-S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sparar pengar åt våra 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kommuner </a:t>
            </a:r>
          </a:p>
          <a:p>
            <a:pPr marL="285750" lvl="1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arbetar genomgående med hög kvalitet </a:t>
            </a:r>
            <a:endParaRPr lang="sv-S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Hållbarhet är för oss en </a:t>
            </a:r>
            <a:r>
              <a:rPr 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självklarhet och där ligger </a:t>
            </a:r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 i </a:t>
            </a:r>
            <a:r>
              <a:rPr 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framkant</a:t>
            </a:r>
            <a:endParaRPr lang="sv-S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är bäst på regional 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tillväxt, och</a:t>
            </a:r>
          </a:p>
          <a:p>
            <a:pPr marL="285750" lvl="1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arbetar ständigt för nya och bättre lösningar för våra beställare </a:t>
            </a:r>
          </a:p>
          <a:p>
            <a:pPr marL="0" lvl="1" indent="0">
              <a:buClr>
                <a:schemeClr val="accent3">
                  <a:lumMod val="75000"/>
                </a:schemeClr>
              </a:buClr>
              <a:buNone/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accent3">
                  <a:lumMod val="75000"/>
                </a:schemeClr>
              </a:buClr>
              <a:buNone/>
              <a:defRPr/>
            </a:pPr>
            <a:endParaRPr lang="sv-S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Wingdings" panose="05000000000000000000" pitchFamily="2" charset="2"/>
              <a:buChar char="v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Wingdings" panose="05000000000000000000" pitchFamily="2" charset="2"/>
              <a:buChar char="v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Våra ägare och styrningen</a:t>
            </a:r>
            <a:endParaRPr lang="sv-SE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75868"/>
              </p:ext>
            </p:extLst>
          </p:nvPr>
        </p:nvGraphicFramePr>
        <p:xfrm>
          <a:off x="539552" y="1988840"/>
          <a:ext cx="8286092" cy="36904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65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19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Indikator/Aktivitet</a:t>
                      </a:r>
                      <a:endParaRPr lang="sv-SE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Målnivå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Källa/Hur mäter vi?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787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sv-S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Styrningen av hållbara upphandlingar ska utvecklas och öka med flera nyckeltal/ verksamhetsmått.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Ökande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Utökad kodsträng i upphandlingssystem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7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Upphandling av tjänster med social hållbarhet ska öka.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v-SE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Ökande och minst 30 % </a:t>
                      </a:r>
                      <a:r>
                        <a:rPr lang="sv-SE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sv-SE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v-SE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  <a:r>
                        <a:rPr lang="sv-SE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upphandlingar </a:t>
                      </a:r>
                      <a:r>
                        <a:rPr lang="sv-S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 genomföras med socialt ansvarsfull upphandling.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Utökad kodsträng i upphandlingssystem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Upphandlingsstrategi i varje upphandling Mätning av hållbar upphandling enl. modell mål &amp; samhällsnytta.</a:t>
                      </a:r>
                      <a:endParaRPr lang="sv-SE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&gt;80 %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Statistik 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 möjliggöra för sociala företag att kunna delta genom att använda reserverad upphandling. </a:t>
                      </a:r>
                      <a:endParaRPr lang="sv-SE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 </a:t>
                      </a:r>
                      <a:r>
                        <a:rPr lang="sv-SE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Statistik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7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Utveckla social hänsyn i den offentliga affären med särskilda arbetsrättsliga villkor om lön, semester och arbetstid i nivå med kollektivavtal.</a:t>
                      </a:r>
                      <a:endParaRPr lang="sv-SE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Ökande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Statistik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459656" y="1484784"/>
            <a:ext cx="650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Hållbarhet är för oss självklart och där ligger vi i </a:t>
            </a:r>
            <a:r>
              <a:rPr lang="sv-S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framkant</a:t>
            </a:r>
            <a:endParaRPr lang="sv-S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</a:rPr>
              <a:t>Kvartalsrapport nr 2 2018</a:t>
            </a:r>
            <a:endParaRPr lang="sv-S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41925"/>
              </p:ext>
            </p:extLst>
          </p:nvPr>
        </p:nvGraphicFramePr>
        <p:xfrm>
          <a:off x="575556" y="1412776"/>
          <a:ext cx="7992888" cy="36454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6030">
                  <a:extLst>
                    <a:ext uri="{9D8B030D-6E8A-4147-A177-3AD203B41FA5}">
                      <a16:colId xmlns:a16="http://schemas.microsoft.com/office/drawing/2014/main" xmlns="" val="2068652926"/>
                    </a:ext>
                  </a:extLst>
                </a:gridCol>
                <a:gridCol w="2871184">
                  <a:extLst>
                    <a:ext uri="{9D8B030D-6E8A-4147-A177-3AD203B41FA5}">
                      <a16:colId xmlns:a16="http://schemas.microsoft.com/office/drawing/2014/main" xmlns="" val="2052429499"/>
                    </a:ext>
                  </a:extLst>
                </a:gridCol>
                <a:gridCol w="1316122">
                  <a:extLst>
                    <a:ext uri="{9D8B030D-6E8A-4147-A177-3AD203B41FA5}">
                      <a16:colId xmlns:a16="http://schemas.microsoft.com/office/drawing/2014/main" xmlns="" val="3330875795"/>
                    </a:ext>
                  </a:extLst>
                </a:gridCol>
                <a:gridCol w="1527865">
                  <a:extLst>
                    <a:ext uri="{9D8B030D-6E8A-4147-A177-3AD203B41FA5}">
                      <a16:colId xmlns:a16="http://schemas.microsoft.com/office/drawing/2014/main" xmlns="" val="1412667268"/>
                    </a:ext>
                  </a:extLst>
                </a:gridCol>
                <a:gridCol w="1601687">
                  <a:extLst>
                    <a:ext uri="{9D8B030D-6E8A-4147-A177-3AD203B41FA5}">
                      <a16:colId xmlns:a16="http://schemas.microsoft.com/office/drawing/2014/main" xmlns="" val="2999795799"/>
                    </a:ext>
                  </a:extLst>
                </a:gridCol>
              </a:tblGrid>
              <a:tr h="476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Aktivitet</a:t>
                      </a:r>
                      <a:r>
                        <a:rPr lang="sv-S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indikator </a:t>
                      </a:r>
                      <a:r>
                        <a:rPr lang="sv-S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Målvärde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Rapporterat utfall kv. 2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Rapporterat utfall halvår</a:t>
                      </a:r>
                      <a:r>
                        <a:rPr lang="sv-SE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ackumulerat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extLst>
                  <a:ext uri="{0D108BD9-81ED-4DB2-BD59-A6C34878D82A}">
                    <a16:rowId xmlns:a16="http://schemas.microsoft.com/office/drawing/2014/main" xmlns="" val="947843751"/>
                  </a:ext>
                </a:extLst>
              </a:tr>
              <a:tr h="476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Nytecknade slutna avtal </a:t>
                      </a:r>
                      <a:r>
                        <a:rPr lang="sv-S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sv-S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v-S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sv-S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tillväxt)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65 %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37 %</a:t>
                      </a: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55 %</a:t>
                      </a:r>
                      <a:r>
                        <a:rPr lang="sv-S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v-SE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extLst>
                  <a:ext uri="{0D108BD9-81ED-4DB2-BD59-A6C34878D82A}">
                    <a16:rowId xmlns:a16="http://schemas.microsoft.com/office/drawing/2014/main" xmlns="" val="3708024051"/>
                  </a:ext>
                </a:extLst>
              </a:tr>
              <a:tr h="317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Samordningsgrad för upphandlingar</a:t>
                      </a:r>
                      <a:endParaRPr lang="sv-SE" sz="16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&gt;80 %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60 %</a:t>
                      </a: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56 %</a:t>
                      </a:r>
                      <a:r>
                        <a:rPr lang="sv-S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v-SE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extLst>
                  <a:ext uri="{0D108BD9-81ED-4DB2-BD59-A6C34878D82A}">
                    <a16:rowId xmlns:a16="http://schemas.microsoft.com/office/drawing/2014/main" xmlns="" val="2189001318"/>
                  </a:ext>
                </a:extLst>
              </a:tr>
              <a:tr h="476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Avtalsuppföljning med </a:t>
                      </a:r>
                      <a:endParaRPr lang="sv-S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leverantörer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&gt;150 st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sv-SE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sv-SE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</a:t>
                      </a:r>
                      <a:r>
                        <a:rPr lang="sv-SE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sv-S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v-SE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extLst>
                  <a:ext uri="{0D108BD9-81ED-4DB2-BD59-A6C34878D82A}">
                    <a16:rowId xmlns:a16="http://schemas.microsoft.com/office/drawing/2014/main" xmlns="" val="3493200661"/>
                  </a:ext>
                </a:extLst>
              </a:tr>
              <a:tr h="476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Möjliggöra </a:t>
                      </a:r>
                      <a:r>
                        <a:rPr lang="sv-S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för sociala företag att kunna delta i upphandlingar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 st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st</a:t>
                      </a:r>
                      <a:endParaRPr lang="sv-SE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sv-SE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sv-SE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v-SE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extLst>
                  <a:ext uri="{0D108BD9-81ED-4DB2-BD59-A6C34878D82A}">
                    <a16:rowId xmlns:a16="http://schemas.microsoft.com/office/drawing/2014/main" xmlns="" val="171922015"/>
                  </a:ext>
                </a:extLst>
              </a:tr>
              <a:tr h="476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Upphandling med social hållbarhet ska öka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&gt;30 %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36 %</a:t>
                      </a:r>
                    </a:p>
                  </a:txBody>
                  <a:tcPr marL="46965" marR="4696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31 % </a:t>
                      </a:r>
                      <a:endParaRPr lang="sv-SE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v-SE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965" marR="46965" marT="0" marB="0"/>
                </a:tc>
                <a:extLst>
                  <a:ext uri="{0D108BD9-81ED-4DB2-BD59-A6C34878D82A}">
                    <a16:rowId xmlns:a16="http://schemas.microsoft.com/office/drawing/2014/main" xmlns="" val="741508948"/>
                  </a:ext>
                </a:extLst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457200" y="4293096"/>
            <a:ext cx="82296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81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sv-SE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Våra nyckeltal och det vi siktar på </a:t>
            </a:r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sv-SE" sz="3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4320480"/>
          </a:xfrm>
        </p:spPr>
        <p:txBody>
          <a:bodyPr rtlCol="0">
            <a:noAutofit/>
          </a:bodyPr>
          <a:lstStyle/>
          <a:p>
            <a:pPr marL="0" lvl="1" indent="0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Nyckeltal/Verksamhetsmått					Mål 2018</a:t>
            </a:r>
            <a:endParaRPr lang="sv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accent3">
                  <a:lumMod val="75000"/>
                </a:schemeClr>
              </a:buClr>
              <a:buNone/>
              <a:defRPr/>
            </a:pPr>
            <a:endParaRPr lang="sv-S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Upphandling med social hållbarhet/hänsyn ska öka</a:t>
            </a:r>
            <a:b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  <a:tabLst>
                <a:tab pos="1611313" algn="l"/>
                <a:tab pos="2873375" algn="l"/>
                <a:tab pos="4125913" algn="l"/>
                <a:tab pos="5376863" algn="l"/>
              </a:tabLst>
              <a:defRPr/>
            </a:pPr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20 st	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2016 10 st	2015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	2014 0 st	2013 0 st		&gt;30 %</a:t>
            </a:r>
          </a:p>
          <a:p>
            <a:pPr marL="0" lvl="1" indent="0">
              <a:buClr>
                <a:schemeClr val="accent3">
                  <a:lumMod val="75000"/>
                </a:schemeClr>
              </a:buClr>
              <a:buNone/>
              <a:defRPr/>
            </a:pPr>
            <a:endParaRPr lang="sv-S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 txBox="1">
            <a:spLocks/>
          </p:cNvSpPr>
          <p:nvPr/>
        </p:nvSpPr>
        <p:spPr>
          <a:xfrm>
            <a:off x="1469870" y="1916832"/>
            <a:ext cx="461455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</a:t>
            </a:r>
          </a:p>
          <a:p>
            <a:pPr marL="0" lvl="1" indent="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Sociala, etiska krav, arbetsrättsliga</a:t>
            </a:r>
          </a:p>
          <a:p>
            <a:pPr marL="0" lvl="1" indent="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Avancerad</a:t>
            </a:r>
          </a:p>
          <a:p>
            <a:pPr marL="0" lvl="1" indent="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Framtida diskussioner yrkespraktikplatser</a:t>
            </a:r>
          </a:p>
          <a:p>
            <a:pPr marL="0" lvl="1" indent="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Spjutspets</a:t>
            </a:r>
          </a:p>
          <a:p>
            <a:pPr marL="0" lvl="1" indent="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Krav yrkespraktikplatser eller </a:t>
            </a:r>
          </a:p>
          <a:p>
            <a:pPr marL="0" lvl="1" indent="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Reserverad upphandling </a:t>
            </a:r>
          </a:p>
          <a:p>
            <a:pPr marL="0" lvl="1" indent="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>
              <a:buClr>
                <a:schemeClr val="accent3">
                  <a:lumMod val="75000"/>
                </a:schemeClr>
              </a:buClr>
              <a:buFontTx/>
              <a:buChar char="-"/>
              <a:defRPr/>
            </a:pPr>
            <a:endParaRPr lang="sv-S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sv-S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Wingdings" panose="05000000000000000000" pitchFamily="2" charset="2"/>
              <a:buChar char="v"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Wingdings" panose="05000000000000000000" pitchFamily="2" charset="2"/>
              <a:buChar char="v"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50" y="3789040"/>
            <a:ext cx="4015199" cy="114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 6"/>
          <p:cNvGraphicFramePr>
            <a:graphicFrameLocks noGrp="1"/>
          </p:cNvGraphicFramePr>
          <p:nvPr>
            <p:extLst/>
          </p:nvPr>
        </p:nvGraphicFramePr>
        <p:xfrm>
          <a:off x="1452492" y="4316377"/>
          <a:ext cx="2327920" cy="6158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27920">
                  <a:extLst>
                    <a:ext uri="{9D8B030D-6E8A-4147-A177-3AD203B41FA5}">
                      <a16:colId xmlns:a16="http://schemas.microsoft.com/office/drawing/2014/main" xmlns="" val="2805508251"/>
                    </a:ext>
                  </a:extLst>
                </a:gridCol>
              </a:tblGrid>
              <a:tr h="615881">
                <a:tc>
                  <a:txBody>
                    <a:bodyPr/>
                    <a:lstStyle/>
                    <a:p>
                      <a:r>
                        <a:rPr lang="sv-SE" dirty="0" smtClean="0"/>
                        <a:t>Social</a:t>
                      </a:r>
                      <a:r>
                        <a:rPr lang="sv-SE" baseline="0" dirty="0" smtClean="0"/>
                        <a:t> hållbarhet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8578736"/>
                  </a:ext>
                </a:extLst>
              </a:tr>
            </a:tbl>
          </a:graphicData>
        </a:graphic>
      </p:graphicFrame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0609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sv-S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hållbarhet</a:t>
            </a:r>
            <a:r>
              <a:rPr lang="sv-S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phandlingsCenter_Powerpoint-mall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3196</TotalTime>
  <Words>1033</Words>
  <Application>Microsoft Office PowerPoint</Application>
  <PresentationFormat>Bildspel på skärmen (4:3)</PresentationFormat>
  <Paragraphs>298</Paragraphs>
  <Slides>21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UpphandlingsCenter_Powerpoint-mall_2014</vt:lpstr>
      <vt:lpstr> </vt:lpstr>
      <vt:lpstr>Alla vi på UpphandlingsCenter</vt:lpstr>
      <vt:lpstr> </vt:lpstr>
      <vt:lpstr>PowerPoint-presentation</vt:lpstr>
      <vt:lpstr>Våra ägare och styrningen</vt:lpstr>
      <vt:lpstr>Våra ägare och styrningen</vt:lpstr>
      <vt:lpstr>Kvartalsrapport nr 2 2018</vt:lpstr>
      <vt:lpstr>Våra nyckeltal och det vi siktar på 2018</vt:lpstr>
      <vt:lpstr> Social hållbarhet </vt:lpstr>
      <vt:lpstr>        Social hållbarhet  Sysselsättningskrav praktik </vt:lpstr>
      <vt:lpstr>Matchning AME</vt:lpstr>
      <vt:lpstr>Aktuella praktikplatser</vt:lpstr>
      <vt:lpstr>        Social hållbarhet Reserverad upphandling </vt:lpstr>
      <vt:lpstr>Vad har vi uppnått? reserverade upphandlingar</vt:lpstr>
      <vt:lpstr>Reserverad upphandling = arbetstillfällen för människor som står långt från arbetsmarknaden</vt:lpstr>
      <vt:lpstr>        Social hållbarhet  Arbetsrättsliga villkor </vt:lpstr>
      <vt:lpstr>Arbetsrättsliga villkor</vt:lpstr>
      <vt:lpstr>PowerPoint-presentation</vt:lpstr>
      <vt:lpstr>Arbetsrättsliga villkor i upphandling</vt:lpstr>
      <vt:lpstr>Varför sysselsättningskrav?</vt:lpstr>
      <vt:lpstr>PowerPoint-presentation</vt:lpstr>
    </vt:vector>
  </TitlesOfParts>
  <Company>Ludvika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Karlin</dc:creator>
  <cp:lastModifiedBy>Karlsson, Kirsi</cp:lastModifiedBy>
  <cp:revision>186</cp:revision>
  <cp:lastPrinted>2018-09-11T13:28:59Z</cp:lastPrinted>
  <dcterms:created xsi:type="dcterms:W3CDTF">2014-10-06T11:00:03Z</dcterms:created>
  <dcterms:modified xsi:type="dcterms:W3CDTF">2018-09-19T07:18:13Z</dcterms:modified>
</cp:coreProperties>
</file>