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4"/>
    <p:sldMasterId id="2147483683" r:id="rId5"/>
    <p:sldMasterId id="2147483687" r:id="rId6"/>
    <p:sldMasterId id="2147483690" r:id="rId7"/>
    <p:sldMasterId id="2147483712" r:id="rId8"/>
    <p:sldMasterId id="2147483723" r:id="rId9"/>
    <p:sldMasterId id="2147483696" r:id="rId10"/>
  </p:sldMasterIdLst>
  <p:notesMasterIdLst>
    <p:notesMasterId r:id="rId24"/>
  </p:notesMasterIdLst>
  <p:sldIdLst>
    <p:sldId id="369" r:id="rId11"/>
    <p:sldId id="451" r:id="rId12"/>
    <p:sldId id="465" r:id="rId13"/>
    <p:sldId id="480" r:id="rId14"/>
    <p:sldId id="258" r:id="rId15"/>
    <p:sldId id="479" r:id="rId16"/>
    <p:sldId id="384" r:id="rId17"/>
    <p:sldId id="382" r:id="rId18"/>
    <p:sldId id="372" r:id="rId19"/>
    <p:sldId id="452" r:id="rId20"/>
    <p:sldId id="464" r:id="rId21"/>
    <p:sldId id="463" r:id="rId22"/>
    <p:sldId id="454" r:id="rId23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edal Manfred" initials="RM" lastIdx="2" clrIdx="0">
    <p:extLst>
      <p:ext uri="{19B8F6BF-5375-455C-9EA6-DF929625EA0E}">
        <p15:presenceInfo xmlns:p15="http://schemas.microsoft.com/office/powerpoint/2012/main" userId="S::Manfred.Romedal@uppsala.se::9bb3ded2-b46a-4267-9d2a-190a8b7c4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05C"/>
    <a:srgbClr val="FF3E9B"/>
    <a:srgbClr val="1C9CD8"/>
    <a:srgbClr val="45005C"/>
    <a:srgbClr val="00555C"/>
    <a:srgbClr val="FEDD00"/>
    <a:srgbClr val="A6CE39"/>
    <a:srgbClr val="2A285F"/>
    <a:srgbClr val="45E15C"/>
    <a:srgbClr val="F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8B060-4174-43E6-86F7-C316971D6FA3}" v="18" dt="2022-03-29T18:30:20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4" autoAdjust="0"/>
  </p:normalViewPr>
  <p:slideViewPr>
    <p:cSldViewPr snapToGrid="0">
      <p:cViewPr varScale="1">
        <p:scale>
          <a:sx n="75" d="100"/>
          <a:sy n="75" d="100"/>
        </p:scale>
        <p:origin x="32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553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6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A50D168-0A2A-4A5E-B2ED-FA9E32ECAB6C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4139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mossa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7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168D881-A99F-49FC-98EF-E527E40964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62B673FB-E16C-4150-BC9F-FDEB522841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chemeClr val="accent5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C281DDD-C047-4A3A-A4E0-C7680E8DCC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3320014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ssa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482D6CDF-39D3-47FA-9C39-A50120BBED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4030155-678F-495D-BE00-59D998AF4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3C5336A5-32D1-4510-AC88-59A9B673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855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9FCC243-5352-4F89-BF79-6DDEB6741B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92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80507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_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_plomm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4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54055"/>
            <a:ext cx="3827745" cy="1422601"/>
          </a:xfrm>
        </p:spPr>
        <p:txBody>
          <a:bodyPr anchor="b" anchorCtr="0"/>
          <a:lstStyle>
            <a:lvl1pPr>
              <a:defRPr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CD5F153-C142-42AB-AA9B-7C2387F479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768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_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/>
          <a:lstStyle>
            <a:lvl1pPr>
              <a:defRPr spc="-150" baseline="0">
                <a:solidFill>
                  <a:schemeClr val="accent2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_mo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4BE29E1B-41F9-468D-9677-EFC4D66431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43425"/>
            <a:ext cx="3827745" cy="1433232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5397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2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_plommon">
    <p:bg>
      <p:bgPr>
        <a:solidFill>
          <a:srgbClr val="45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04E35814-05E4-4F94-A93A-3DB962BF21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4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215663182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8780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/>
          <a:lstStyle>
            <a:lvl1pPr>
              <a:defRPr spc="-150" baseline="0">
                <a:solidFill>
                  <a:srgbClr val="0055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sbild_plommon">
    <p:bg>
      <p:bgPr>
        <a:solidFill>
          <a:srgbClr val="45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DDDC0B7D-7281-4A0C-BB40-1EF247D004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5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sbild mossa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C384BDE-EC45-4061-BCAF-4CDA523316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5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rtsida_plomm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04E35814-05E4-4F94-A93A-3DB962BF21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5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305716007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plommon">
    <p:bg>
      <p:bgPr>
        <a:solidFill>
          <a:srgbClr val="45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chemeClr val="accent4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>
          <a:xfrm>
            <a:off x="9145856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E393C07-3BB4-45A5-8BF3-FEB2C54461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03E43CD7-7163-45CA-8F2B-D2ABDF012C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78724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lommon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rgbClr val="450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E6231FC-555A-47B6-BF33-30E6CFC3AA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3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634712"/>
            <a:ext cx="4541874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9597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tsida_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217509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chemeClr val="accent6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445246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80738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519756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3485239748"/>
      </p:ext>
    </p:extLst>
  </p:cSld>
  <p:clrMapOvr>
    <a:masterClrMapping/>
  </p:clrMapOvr>
  <p:transition/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lå">
    <p:bg>
      <p:bgPr>
        <a:solidFill>
          <a:srgbClr val="203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chemeClr val="accent6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å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072803"/>
            <a:ext cx="9371646" cy="1503854"/>
          </a:xfrm>
        </p:spPr>
        <p:txBody>
          <a:bodyPr anchor="b" anchorCtr="0"/>
          <a:lstStyle>
            <a:lvl1pPr>
              <a:defRPr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63471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7"/>
            <a:ext cx="9371646" cy="148535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7164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87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7"/>
            <a:ext cx="9371646" cy="148535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4588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0B27E6E-83D9-419B-9985-ECE0CF391C0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5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03" r:id="rId2"/>
    <p:sldLayoutId id="2147483880" r:id="rId3"/>
    <p:sldLayoutId id="2147483881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7"/>
            <a:ext cx="9371646" cy="1485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7164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93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878" r:id="rId2"/>
    <p:sldLayoutId id="2147483704" r:id="rId3"/>
    <p:sldLayoutId id="2147483882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8"/>
            <a:ext cx="9373419" cy="15038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73419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44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877" r:id="rId2"/>
    <p:sldLayoutId id="214748387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7"/>
            <a:ext cx="9371646" cy="149460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25461"/>
            <a:ext cx="9371646" cy="3551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89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9" r:id="rId2"/>
    <p:sldLayoutId id="2147483718" r:id="rId3"/>
    <p:sldLayoutId id="2147483720" r:id="rId4"/>
    <p:sldLayoutId id="2147483721" r:id="rId5"/>
    <p:sldLayoutId id="2147483722" r:id="rId6"/>
    <p:sldLayoutId id="214748371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8"/>
            <a:ext cx="9371646" cy="15038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4588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E7E6B05-1DCC-4D60-954E-33A0881B83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3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30858"/>
            <a:ext cx="9371646" cy="14946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634711"/>
            <a:ext cx="9345886" cy="3542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369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5005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4A004-93C4-47F4-A9AD-DC0A2389B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979" y="2175092"/>
            <a:ext cx="8908288" cy="2059338"/>
          </a:xfrm>
        </p:spPr>
        <p:txBody>
          <a:bodyPr/>
          <a:lstStyle/>
          <a:p>
            <a:r>
              <a:rPr lang="sv-SE" dirty="0">
                <a:solidFill>
                  <a:srgbClr val="FF3E9B"/>
                </a:solidFill>
              </a:rPr>
              <a:t>Branschdialog – en möjlighet att utveckla verksamheten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CC1472-B865-4DB5-982B-66AFE85285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Helena Sköld Lövgren, Upphandlingschef</a:t>
            </a:r>
          </a:p>
        </p:txBody>
      </p:sp>
    </p:spTree>
    <p:extLst>
      <p:ext uri="{BB962C8B-B14F-4D97-AF65-F5344CB8AC3E}">
        <p14:creationId xmlns:p14="http://schemas.microsoft.com/office/powerpoint/2010/main" val="3570417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8B70B8-1FA7-4383-9EED-9D3EAB30E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049"/>
            <a:ext cx="9371646" cy="1014084"/>
          </a:xfrm>
        </p:spPr>
        <p:txBody>
          <a:bodyPr/>
          <a:lstStyle/>
          <a:p>
            <a:r>
              <a:rPr lang="sv-SE" dirty="0"/>
              <a:t>Piloter som nu rullar: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5FEBC98-D875-4459-89C2-1C1C54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10</a:t>
            </a:fld>
            <a:endParaRPr lang="sv-SE"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352CDE65-BFFA-43FB-B3EC-87E3C78CF288}"/>
              </a:ext>
            </a:extLst>
          </p:cNvPr>
          <p:cNvSpPr txBox="1"/>
          <p:nvPr/>
        </p:nvSpPr>
        <p:spPr>
          <a:xfrm>
            <a:off x="11722062" y="699070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Source Sans Pro"/>
                <a:cs typeface="Source Sans Pro"/>
              </a:rPr>
              <a:t>2</a:t>
            </a:r>
            <a:endParaRPr sz="1200">
              <a:latin typeface="Source Sans Pro"/>
              <a:cs typeface="Source Sans Pro"/>
            </a:endParaRPr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345408F5-34ED-496A-A370-DB3F93E01FC1}"/>
              </a:ext>
            </a:extLst>
          </p:cNvPr>
          <p:cNvSpPr txBox="1"/>
          <p:nvPr/>
        </p:nvSpPr>
        <p:spPr>
          <a:xfrm>
            <a:off x="4945253" y="2677330"/>
            <a:ext cx="2386330" cy="1410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sv-SE" sz="1800" b="1" spc="-5" dirty="0">
                <a:solidFill>
                  <a:srgbClr val="FFFFFF"/>
                </a:solidFill>
                <a:latin typeface="Source Sans Pro"/>
                <a:cs typeface="Source Sans Pro"/>
              </a:rPr>
              <a:t>Leverantörsmöten</a:t>
            </a:r>
            <a:r>
              <a:rPr lang="sv-SE" sz="1800" spc="-5" dirty="0">
                <a:solidFill>
                  <a:srgbClr val="FFFFFF"/>
                </a:solidFill>
                <a:latin typeface="Source Sans Pro"/>
                <a:cs typeface="Source Sans Pro"/>
              </a:rPr>
              <a:t> – Upphandling i Uppsala online, en gång per kvartal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endParaRPr lang="sv-SE" sz="1800" b="1" spc="-5" dirty="0">
              <a:solidFill>
                <a:srgbClr val="FFFFFF"/>
              </a:solidFill>
              <a:latin typeface="Source Sans Pro"/>
              <a:cs typeface="Source Sans Pro"/>
            </a:endParaRPr>
          </a:p>
        </p:txBody>
      </p:sp>
      <p:grpSp>
        <p:nvGrpSpPr>
          <p:cNvPr id="17" name="object 13">
            <a:extLst>
              <a:ext uri="{FF2B5EF4-FFF2-40B4-BE49-F238E27FC236}">
                <a16:creationId xmlns:a16="http://schemas.microsoft.com/office/drawing/2014/main" id="{10676BB7-FCD5-4E9E-A18A-CE25BACB64E4}"/>
              </a:ext>
            </a:extLst>
          </p:cNvPr>
          <p:cNvGrpSpPr/>
          <p:nvPr/>
        </p:nvGrpSpPr>
        <p:grpSpPr>
          <a:xfrm>
            <a:off x="710714" y="2212267"/>
            <a:ext cx="10058400" cy="3751411"/>
            <a:chOff x="3578097" y="3419602"/>
            <a:chExt cx="2227580" cy="886460"/>
          </a:xfrm>
        </p:grpSpPr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E352F2C0-1215-4DF5-925D-9ADCF53DFBB4}"/>
                </a:ext>
              </a:extLst>
            </p:cNvPr>
            <p:cNvSpPr/>
            <p:nvPr/>
          </p:nvSpPr>
          <p:spPr>
            <a:xfrm>
              <a:off x="3584447" y="3425952"/>
              <a:ext cx="2214880" cy="873760"/>
            </a:xfrm>
            <a:custGeom>
              <a:avLst/>
              <a:gdLst/>
              <a:ahLst/>
              <a:cxnLst/>
              <a:rect l="l" t="t" r="r" b="b"/>
              <a:pathLst>
                <a:path w="2214879" h="873760">
                  <a:moveTo>
                    <a:pt x="2214372" y="0"/>
                  </a:moveTo>
                  <a:lnTo>
                    <a:pt x="0" y="0"/>
                  </a:lnTo>
                  <a:lnTo>
                    <a:pt x="0" y="873251"/>
                  </a:lnTo>
                  <a:lnTo>
                    <a:pt x="2214372" y="873251"/>
                  </a:lnTo>
                  <a:lnTo>
                    <a:pt x="2214372" y="0"/>
                  </a:lnTo>
                  <a:close/>
                </a:path>
              </a:pathLst>
            </a:custGeom>
            <a:solidFill>
              <a:srgbClr val="2A285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8AB87A2A-C320-4DFB-8C78-327B52DAEC7E}"/>
                </a:ext>
              </a:extLst>
            </p:cNvPr>
            <p:cNvSpPr/>
            <p:nvPr/>
          </p:nvSpPr>
          <p:spPr>
            <a:xfrm>
              <a:off x="3584447" y="3425952"/>
              <a:ext cx="2214880" cy="873760"/>
            </a:xfrm>
            <a:custGeom>
              <a:avLst/>
              <a:gdLst/>
              <a:ahLst/>
              <a:cxnLst/>
              <a:rect l="l" t="t" r="r" b="b"/>
              <a:pathLst>
                <a:path w="2214879" h="873760">
                  <a:moveTo>
                    <a:pt x="0" y="0"/>
                  </a:moveTo>
                  <a:lnTo>
                    <a:pt x="2214372" y="0"/>
                  </a:lnTo>
                  <a:lnTo>
                    <a:pt x="2214372" y="873251"/>
                  </a:lnTo>
                  <a:lnTo>
                    <a:pt x="0" y="873251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2F00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16">
            <a:extLst>
              <a:ext uri="{FF2B5EF4-FFF2-40B4-BE49-F238E27FC236}">
                <a16:creationId xmlns:a16="http://schemas.microsoft.com/office/drawing/2014/main" id="{C5342652-4947-4DB2-B78C-B7AADAE03E15}"/>
              </a:ext>
            </a:extLst>
          </p:cNvPr>
          <p:cNvSpPr txBox="1"/>
          <p:nvPr/>
        </p:nvSpPr>
        <p:spPr>
          <a:xfrm>
            <a:off x="999067" y="2399681"/>
            <a:ext cx="9304865" cy="3290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800" b="1" spc="-5" dirty="0">
                <a:solidFill>
                  <a:srgbClr val="FFFFFF"/>
                </a:solidFill>
                <a:latin typeface="Source Sans Pro"/>
                <a:cs typeface="Source Sans Pro"/>
              </a:rPr>
              <a:t>Branschråd IT*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sz="1800" b="1" dirty="0">
              <a:latin typeface="Source Sans Pro"/>
              <a:cs typeface="Source Sans Pro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400" b="1" spc="-5" dirty="0">
                <a:solidFill>
                  <a:srgbClr val="FFFFFF"/>
                </a:solidFill>
                <a:latin typeface="Source Sans Pro"/>
              </a:rPr>
              <a:t>1: Cirkulär IT – hur kan vi utveckla för en mer hållbar användning av IT produkter?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sz="2400" b="1" spc="-5" dirty="0">
              <a:solidFill>
                <a:srgbClr val="FFFFFF"/>
              </a:solidFill>
              <a:latin typeface="Source Sans Pro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400" b="1" spc="-5" dirty="0">
                <a:solidFill>
                  <a:srgbClr val="FFFFFF"/>
                </a:solidFill>
                <a:latin typeface="Source Sans Pro"/>
              </a:rPr>
              <a:t>2: Digital transformation – kopplat till innovation och nya tekniker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sz="2400" b="1" spc="-5" dirty="0">
              <a:solidFill>
                <a:srgbClr val="FFFFFF"/>
              </a:solidFill>
              <a:latin typeface="Source Sans Pro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400" b="1" spc="-5" dirty="0">
                <a:solidFill>
                  <a:srgbClr val="FFFFFF"/>
                </a:solidFill>
                <a:latin typeface="Source Sans Pro"/>
              </a:rPr>
              <a:t>3: Resurshantering – kompetens- och komponentbrist</a:t>
            </a:r>
          </a:p>
          <a:p>
            <a:pPr algn="ctr">
              <a:lnSpc>
                <a:spcPct val="100000"/>
              </a:lnSpc>
            </a:pPr>
            <a:endParaRPr sz="1800" dirty="0">
              <a:solidFill>
                <a:schemeClr val="bg1"/>
              </a:solidFill>
              <a:latin typeface="Source Sans Pro Light"/>
              <a:cs typeface="Source Sans Pro Light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F127F7C-360E-471A-B828-2B51A00473BA}"/>
              </a:ext>
            </a:extLst>
          </p:cNvPr>
          <p:cNvSpPr txBox="1"/>
          <p:nvPr/>
        </p:nvSpPr>
        <p:spPr>
          <a:xfrm>
            <a:off x="368338" y="6007872"/>
            <a:ext cx="11159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*</a:t>
            </a:r>
            <a:r>
              <a:rPr lang="sv-SE" i="1" dirty="0"/>
              <a:t>Branschråden genomförs med flera olika funktioner så som verksamhet, hållbarhet, näringsliv och upphandling</a:t>
            </a:r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9277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8B70B8-1FA7-4383-9EED-9D3EAB30E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049"/>
            <a:ext cx="9371646" cy="988684"/>
          </a:xfrm>
        </p:spPr>
        <p:txBody>
          <a:bodyPr/>
          <a:lstStyle/>
          <a:p>
            <a:r>
              <a:rPr lang="sv-SE" dirty="0"/>
              <a:t>Piloter som nu rullar: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5FEBC98-D875-4459-89C2-1C1C54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11</a:t>
            </a:fld>
            <a:endParaRPr lang="sv-SE"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352CDE65-BFFA-43FB-B3EC-87E3C78CF288}"/>
              </a:ext>
            </a:extLst>
          </p:cNvPr>
          <p:cNvSpPr txBox="1"/>
          <p:nvPr/>
        </p:nvSpPr>
        <p:spPr>
          <a:xfrm>
            <a:off x="11722062" y="699070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Source Sans Pro"/>
                <a:cs typeface="Source Sans Pro"/>
              </a:rPr>
              <a:t>2</a:t>
            </a:r>
            <a:endParaRPr sz="1200">
              <a:latin typeface="Source Sans Pro"/>
              <a:cs typeface="Source Sans Pro"/>
            </a:endParaRPr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345408F5-34ED-496A-A370-DB3F93E01FC1}"/>
              </a:ext>
            </a:extLst>
          </p:cNvPr>
          <p:cNvSpPr txBox="1"/>
          <p:nvPr/>
        </p:nvSpPr>
        <p:spPr>
          <a:xfrm>
            <a:off x="4945253" y="2677330"/>
            <a:ext cx="2386330" cy="1410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sv-SE" sz="1800" b="1" spc="-5" dirty="0">
                <a:solidFill>
                  <a:srgbClr val="FFFFFF"/>
                </a:solidFill>
                <a:latin typeface="Source Sans Pro"/>
                <a:cs typeface="Source Sans Pro"/>
              </a:rPr>
              <a:t>Leverantörsmöten</a:t>
            </a:r>
            <a:r>
              <a:rPr lang="sv-SE" sz="1800" spc="-5" dirty="0">
                <a:solidFill>
                  <a:srgbClr val="FFFFFF"/>
                </a:solidFill>
                <a:latin typeface="Source Sans Pro"/>
                <a:cs typeface="Source Sans Pro"/>
              </a:rPr>
              <a:t> – Upphandling i Uppsala online, en gång per kvartal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endParaRPr lang="sv-SE" sz="1800" b="1" spc="-5" dirty="0">
              <a:solidFill>
                <a:srgbClr val="FFFFFF"/>
              </a:solidFill>
              <a:latin typeface="Source Sans Pro"/>
              <a:cs typeface="Source Sans Pro"/>
            </a:endParaRPr>
          </a:p>
        </p:txBody>
      </p:sp>
      <p:grpSp>
        <p:nvGrpSpPr>
          <p:cNvPr id="13" name="object 9">
            <a:extLst>
              <a:ext uri="{FF2B5EF4-FFF2-40B4-BE49-F238E27FC236}">
                <a16:creationId xmlns:a16="http://schemas.microsoft.com/office/drawing/2014/main" id="{1AFD4342-C047-4C85-94C5-431DDC2FAD55}"/>
              </a:ext>
            </a:extLst>
          </p:cNvPr>
          <p:cNvGrpSpPr/>
          <p:nvPr/>
        </p:nvGrpSpPr>
        <p:grpSpPr>
          <a:xfrm>
            <a:off x="580883" y="2277533"/>
            <a:ext cx="10544317" cy="3723418"/>
            <a:chOff x="1153413" y="3419602"/>
            <a:chExt cx="2225675" cy="886460"/>
          </a:xfrm>
        </p:grpSpPr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0A6FB81E-1FC5-4A0C-AB49-8B3048EEBEF7}"/>
                </a:ext>
              </a:extLst>
            </p:cNvPr>
            <p:cNvSpPr/>
            <p:nvPr/>
          </p:nvSpPr>
          <p:spPr>
            <a:xfrm>
              <a:off x="1159763" y="3425952"/>
              <a:ext cx="2212975" cy="873760"/>
            </a:xfrm>
            <a:custGeom>
              <a:avLst/>
              <a:gdLst/>
              <a:ahLst/>
              <a:cxnLst/>
              <a:rect l="l" t="t" r="r" b="b"/>
              <a:pathLst>
                <a:path w="2212975" h="873760">
                  <a:moveTo>
                    <a:pt x="2212848" y="0"/>
                  </a:moveTo>
                  <a:lnTo>
                    <a:pt x="0" y="0"/>
                  </a:lnTo>
                  <a:lnTo>
                    <a:pt x="0" y="873251"/>
                  </a:lnTo>
                  <a:lnTo>
                    <a:pt x="2212848" y="873251"/>
                  </a:lnTo>
                  <a:lnTo>
                    <a:pt x="2212848" y="0"/>
                  </a:lnTo>
                  <a:close/>
                </a:path>
              </a:pathLst>
            </a:custGeom>
            <a:solidFill>
              <a:srgbClr val="2A285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DA3252B0-797A-4F9E-B92F-BFD3D7596E74}"/>
                </a:ext>
              </a:extLst>
            </p:cNvPr>
            <p:cNvSpPr/>
            <p:nvPr/>
          </p:nvSpPr>
          <p:spPr>
            <a:xfrm>
              <a:off x="1159763" y="3425952"/>
              <a:ext cx="2212975" cy="873760"/>
            </a:xfrm>
            <a:custGeom>
              <a:avLst/>
              <a:gdLst/>
              <a:ahLst/>
              <a:cxnLst/>
              <a:rect l="l" t="t" r="r" b="b"/>
              <a:pathLst>
                <a:path w="2212975" h="873760">
                  <a:moveTo>
                    <a:pt x="0" y="0"/>
                  </a:moveTo>
                  <a:lnTo>
                    <a:pt x="2212848" y="0"/>
                  </a:lnTo>
                  <a:lnTo>
                    <a:pt x="2212848" y="873251"/>
                  </a:lnTo>
                  <a:lnTo>
                    <a:pt x="0" y="873251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2F00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Rektangel 53">
            <a:extLst>
              <a:ext uri="{FF2B5EF4-FFF2-40B4-BE49-F238E27FC236}">
                <a16:creationId xmlns:a16="http://schemas.microsoft.com/office/drawing/2014/main" id="{DA0602B2-7113-4303-85B4-2EC0494D4036}"/>
              </a:ext>
            </a:extLst>
          </p:cNvPr>
          <p:cNvSpPr/>
          <p:nvPr/>
        </p:nvSpPr>
        <p:spPr>
          <a:xfrm>
            <a:off x="959703" y="2354164"/>
            <a:ext cx="9953830" cy="362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800" b="1" spc="-5" dirty="0">
                <a:solidFill>
                  <a:srgbClr val="FFFFFF"/>
                </a:solidFill>
                <a:latin typeface="Source Sans Pro"/>
                <a:cs typeface="Source Sans Pro"/>
              </a:rPr>
              <a:t>Branschråd Bygg &amp; Anläggning *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b="1" spc="-5" dirty="0">
              <a:solidFill>
                <a:srgbClr val="FFFFFF"/>
              </a:solidFill>
              <a:latin typeface="Source Sans Pro"/>
              <a:cs typeface="Source Sans Pro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000" b="1" spc="-5" dirty="0">
                <a:solidFill>
                  <a:srgbClr val="FFFFFF"/>
                </a:solidFill>
                <a:latin typeface="Source Sans Pro"/>
                <a:cs typeface="Source Sans Pro"/>
              </a:rPr>
              <a:t>1:</a:t>
            </a:r>
            <a:r>
              <a:rPr lang="sv-SE" sz="2000" b="1" spc="-5" dirty="0">
                <a:solidFill>
                  <a:srgbClr val="FFFFFF"/>
                </a:solidFill>
                <a:latin typeface="Source Sans Pro"/>
              </a:rPr>
              <a:t>Kravställning och utvärdering – vad behöver framgå tydligare i förfrågningsunderlaget och vad tycker branschen är extra viktigt när det kommer till utvärdering av anbuden?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sz="2000" b="1" spc="-5" dirty="0">
              <a:solidFill>
                <a:srgbClr val="FFFFFF"/>
              </a:solidFill>
              <a:latin typeface="Source Sans Pro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000" b="1" spc="-5" dirty="0">
                <a:solidFill>
                  <a:srgbClr val="FFFFFF"/>
                </a:solidFill>
                <a:latin typeface="Source Sans Pro"/>
              </a:rPr>
              <a:t>2: Bygga billigare men ändå hållbart? Standardisering, återbruk mm.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sz="2000" b="1" spc="-5" dirty="0">
              <a:solidFill>
                <a:srgbClr val="FFFFFF"/>
              </a:solidFill>
              <a:latin typeface="Source Sans Pro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sv-SE" sz="2000" b="1" spc="-5" dirty="0">
                <a:solidFill>
                  <a:srgbClr val="FFFFFF"/>
                </a:solidFill>
                <a:latin typeface="Source Sans Pro"/>
              </a:rPr>
              <a:t>3: Sund konkurrens/ sunda byggen. Vad finns det för problem i nuläget, hur fångar vi upp dem?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lang="sv-SE" b="1" spc="-5" dirty="0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F127F7C-360E-471A-B828-2B51A00473BA}"/>
              </a:ext>
            </a:extLst>
          </p:cNvPr>
          <p:cNvSpPr txBox="1"/>
          <p:nvPr/>
        </p:nvSpPr>
        <p:spPr>
          <a:xfrm>
            <a:off x="368338" y="6007872"/>
            <a:ext cx="11159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*</a:t>
            </a:r>
            <a:r>
              <a:rPr lang="sv-SE" i="1" dirty="0"/>
              <a:t>Branschråden genomförs med flera olika funktioner så som verksamhet, hållbarhet, näringsliv och upphandling</a:t>
            </a:r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6381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B44BF5-D010-4D3F-AF94-3D7AA7926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2803"/>
            <a:ext cx="9371646" cy="809785"/>
          </a:xfrm>
        </p:spPr>
        <p:txBody>
          <a:bodyPr/>
          <a:lstStyle/>
          <a:p>
            <a:r>
              <a:rPr lang="sv-SE" dirty="0"/>
              <a:t>Insikter under piloterna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C8E62B-F8AE-49FD-8014-D73DBE618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712"/>
            <a:ext cx="5884333" cy="35422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Branscherna är väldigt positiva till dialogen!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Verksamheten får en förståelse för näringslivet.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Branscherna får en förståelse för kommunens utmaningar.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Tillsammans hittar vi idéer om möjligheter för att göra bättre upphandlingar i framtiden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E2103AB-4930-4D96-8928-2F136860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12</a:t>
            </a:fld>
            <a:endParaRPr lang="sv-SE"/>
          </a:p>
        </p:txBody>
      </p:sp>
      <p:pic>
        <p:nvPicPr>
          <p:cNvPr id="4098" name="Picture 2" descr="Grön lampa karaktär i ögonblick av insikt isolerad Affischer på vägg •  Affischer genombrott, glödlampa, innovativ | myloview.se">
            <a:extLst>
              <a:ext uri="{FF2B5EF4-FFF2-40B4-BE49-F238E27FC236}">
                <a16:creationId xmlns:a16="http://schemas.microsoft.com/office/drawing/2014/main" id="{23ED0734-3695-4085-8DD3-D6E04F5D9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468" y="2044171"/>
            <a:ext cx="3806296" cy="380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69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61BA7E1-B28D-48A9-A030-2EF205F0F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186" y="1122363"/>
            <a:ext cx="9627214" cy="2980080"/>
          </a:xfrm>
        </p:spPr>
        <p:txBody>
          <a:bodyPr/>
          <a:lstStyle/>
          <a:p>
            <a:r>
              <a:rPr lang="sv-SE" dirty="0">
                <a:solidFill>
                  <a:srgbClr val="FF3E9B"/>
                </a:solidFill>
                <a:latin typeface="Source Sans Pro Semibold"/>
                <a:ea typeface="Source Sans Pro Semibold"/>
              </a:rPr>
              <a:t> </a:t>
            </a:r>
            <a:endParaRPr lang="sv-SE" dirty="0">
              <a:solidFill>
                <a:srgbClr val="FF3E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9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E7CAFF-4782-481B-BBF4-A373E976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138446"/>
            <a:ext cx="9371646" cy="1107648"/>
          </a:xfrm>
        </p:spPr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941E6C-60EB-454E-BBB2-1E26A4FC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9427"/>
            <a:ext cx="7476067" cy="44675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Source Sans Pro"/>
                <a:ea typeface="Source Sans Pro"/>
              </a:rPr>
              <a:t>Rapporten från </a:t>
            </a:r>
            <a:r>
              <a:rPr lang="sv-SE" sz="2000" b="1" dirty="0">
                <a:latin typeface="Source Sans Pro"/>
                <a:ea typeface="Source Sans Pro"/>
              </a:rPr>
              <a:t>Svenskt näringsliv </a:t>
            </a:r>
            <a:r>
              <a:rPr lang="sv-SE" sz="2000" dirty="0">
                <a:latin typeface="Source Sans Pro"/>
                <a:ea typeface="Source Sans Pro"/>
              </a:rPr>
              <a:t>visar att de leverantörer som svarat inte är så nöjda med vår dialog . </a:t>
            </a:r>
            <a:r>
              <a:rPr lang="sv-SE" sz="2000" b="1" dirty="0">
                <a:latin typeface="Source Sans Pro"/>
                <a:ea typeface="Source Sans Pro"/>
              </a:rPr>
              <a:t>NUI (nöjd upphandlingsindex) </a:t>
            </a:r>
            <a:r>
              <a:rPr lang="sv-SE" sz="2000" dirty="0">
                <a:latin typeface="Source Sans Pro"/>
                <a:ea typeface="Source Sans Pro"/>
              </a:rPr>
              <a:t>ett annat resultat.</a:t>
            </a:r>
            <a:endParaRPr lang="sv-SE" sz="2000" dirty="0">
              <a:solidFill>
                <a:srgbClr val="FF0000"/>
              </a:solidFill>
              <a:ea typeface="Source Sans Pr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Source Sans Pro"/>
                <a:ea typeface="Source Sans Pro"/>
              </a:rPr>
              <a:t>Verksamheterna rapporterar att många leverantörer hör av sig och vill visa sin unika lösning för att sälja in.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Source Sans Pro"/>
                <a:ea typeface="Source Sans Pro"/>
              </a:rPr>
              <a:t>Politisk vilja att kommunen ska föra en utökad dialog med näringslivet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Source Sans Pro"/>
                <a:ea typeface="Source Sans Pro"/>
              </a:rPr>
              <a:t>Ökat antal upphandlingar</a:t>
            </a:r>
          </a:p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3B1F54-00E9-4DA0-B0C5-02739DD1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  <p:pic>
        <p:nvPicPr>
          <p:cNvPr id="2050" name="Picture 2" descr="Så väljer du kikare, Testfakta 2016">
            <a:extLst>
              <a:ext uri="{FF2B5EF4-FFF2-40B4-BE49-F238E27FC236}">
                <a16:creationId xmlns:a16="http://schemas.microsoft.com/office/drawing/2014/main" id="{86D42F03-EC94-466A-87DE-7A9A6C81B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569" y="2268647"/>
            <a:ext cx="3500081" cy="232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21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E7CAFF-4782-481B-BBF4-A373E976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138446"/>
            <a:ext cx="9371646" cy="1107648"/>
          </a:xfrm>
        </p:spPr>
        <p:txBody>
          <a:bodyPr/>
          <a:lstStyle/>
          <a:p>
            <a:r>
              <a:rPr lang="sv-SE" dirty="0"/>
              <a:t>NUI – Nöjd upphandlingsindex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941E6C-60EB-454E-BBB2-1E26A4FC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9427"/>
            <a:ext cx="7476067" cy="4467535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3B1F54-00E9-4DA0-B0C5-02739DD1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ED34788-DA69-4B99-8E5B-F9AD25BFB6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926" r="19130" b="20580"/>
          <a:stretch/>
        </p:blipFill>
        <p:spPr>
          <a:xfrm>
            <a:off x="0" y="1709426"/>
            <a:ext cx="12259628" cy="464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3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E7CAFF-4782-481B-BBF4-A373E976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138446"/>
            <a:ext cx="9371646" cy="1107648"/>
          </a:xfrm>
        </p:spPr>
        <p:txBody>
          <a:bodyPr/>
          <a:lstStyle/>
          <a:p>
            <a:r>
              <a:rPr lang="sv-SE" dirty="0"/>
              <a:t>NUI – Nöjd upphandlingsindex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941E6C-60EB-454E-BBB2-1E26A4FC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9427"/>
            <a:ext cx="7476067" cy="4467535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3B1F54-00E9-4DA0-B0C5-02739DD1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12675F0-F365-44D3-ABA1-64CB3C1C97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931" r="2363" b="7315"/>
          <a:stretch/>
        </p:blipFill>
        <p:spPr>
          <a:xfrm>
            <a:off x="0" y="1182688"/>
            <a:ext cx="11903927" cy="567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642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 rotWithShape="1">
          <a:blip r:embed="rId2"/>
          <a:srcRect t="8487" b="6616"/>
          <a:stretch/>
        </p:blipFill>
        <p:spPr>
          <a:xfrm>
            <a:off x="327596" y="821875"/>
            <a:ext cx="4823360" cy="4959627"/>
          </a:xfrm>
          <a:prstGeom prst="rect">
            <a:avLst/>
          </a:prstGeom>
        </p:spPr>
      </p:pic>
      <p:pic>
        <p:nvPicPr>
          <p:cNvPr id="3" name="New picture"/>
          <p:cNvPicPr/>
          <p:nvPr/>
        </p:nvPicPr>
        <p:blipFill rotWithShape="1">
          <a:blip r:embed="rId3"/>
          <a:srcRect t="6600"/>
          <a:stretch/>
        </p:blipFill>
        <p:spPr>
          <a:xfrm>
            <a:off x="6096001" y="655983"/>
            <a:ext cx="5868669" cy="56937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 rotWithShape="1">
          <a:blip r:embed="rId2"/>
          <a:srcRect t="8116" b="10000"/>
          <a:stretch/>
        </p:blipFill>
        <p:spPr>
          <a:xfrm>
            <a:off x="3335" y="556591"/>
            <a:ext cx="6346527" cy="561561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1394CD6F-0CD2-4BF9-B708-CB76F1649BC6}"/>
              </a:ext>
            </a:extLst>
          </p:cNvPr>
          <p:cNvSpPr txBox="1"/>
          <p:nvPr/>
        </p:nvSpPr>
        <p:spPr>
          <a:xfrm>
            <a:off x="7281333" y="4309534"/>
            <a:ext cx="34419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Annonserade upphandlingar</a:t>
            </a:r>
          </a:p>
          <a:p>
            <a:r>
              <a:rPr lang="sv-SE" dirty="0">
                <a:solidFill>
                  <a:schemeClr val="accent5">
                    <a:lumMod val="75000"/>
                  </a:schemeClr>
                </a:solidFill>
              </a:rPr>
              <a:t>RFI-informationsförfrågan</a:t>
            </a:r>
          </a:p>
          <a:p>
            <a:r>
              <a:rPr lang="sv-SE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Förnyade konkurrensutsättningar</a:t>
            </a:r>
          </a:p>
          <a:p>
            <a:r>
              <a:rPr lang="sv-S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Direktupphandlingar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1D767B-4F04-43F6-BF17-B5124E0E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46"/>
            <a:ext cx="9371646" cy="1503854"/>
          </a:xfrm>
        </p:spPr>
        <p:txBody>
          <a:bodyPr/>
          <a:lstStyle/>
          <a:p>
            <a:r>
              <a:rPr lang="sv-SE" dirty="0"/>
              <a:t>Vad vi identifierade att vi behöver göra framöver?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BA113F-8EBE-4585-990A-90A5F7F2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7034"/>
            <a:ext cx="9371646" cy="40599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Branschdialog med specifika områden, kan tex vara frågor om innovation och hållbarhet.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>
                <a:latin typeface="Source Sans Pro"/>
                <a:ea typeface="Source Sans Pro"/>
              </a:rPr>
              <a:t>Webbinarium</a:t>
            </a:r>
            <a:r>
              <a:rPr lang="sv-SE" dirty="0">
                <a:latin typeface="Source Sans Pro"/>
                <a:ea typeface="Source Sans Pro"/>
              </a:rPr>
              <a:t> – tex anbudsskola och andra kompetenshöjande aktiviteter.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latin typeface="Source Sans Pro"/>
              <a:ea typeface="Source Sans Pr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Upphandling i Uppsala online. Återkommande leverantörsmöten – förslagsvis kvartalsvis.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299A219-B1AB-48C2-9E1F-E5456E63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4348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1D767B-4F04-43F6-BF17-B5124E0E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519"/>
            <a:ext cx="9371646" cy="1407458"/>
          </a:xfrm>
        </p:spPr>
        <p:txBody>
          <a:bodyPr/>
          <a:lstStyle/>
          <a:p>
            <a:r>
              <a:rPr lang="sv-SE" dirty="0"/>
              <a:t>Vad gjorde vi redan innan Branschråden?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BA113F-8EBE-4585-990A-90A5F7F2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712"/>
            <a:ext cx="7366000" cy="35422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Stora leverantörsträffar – öppet för alla leverantörer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Source Sans Pro"/>
                <a:ea typeface="Source Sans Pro"/>
              </a:rPr>
              <a:t>Upphandlingsråd – består av politik samt näringsliv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Klarspråk i förfrågningsunderlag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Bemötandemallar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Övrig dialog innan, under och efter upphandling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299A219-B1AB-48C2-9E1F-E5456E63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8</a:t>
            </a:fld>
            <a:endParaRPr lang="sv-SE"/>
          </a:p>
        </p:txBody>
      </p:sp>
      <p:pic>
        <p:nvPicPr>
          <p:cNvPr id="3074" name="Picture 2" descr="kugghjul - Eventful">
            <a:extLst>
              <a:ext uri="{FF2B5EF4-FFF2-40B4-BE49-F238E27FC236}">
                <a16:creationId xmlns:a16="http://schemas.microsoft.com/office/drawing/2014/main" id="{A3FC0C11-D38C-4AD6-A6D7-6A0DDC069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266" y="2346138"/>
            <a:ext cx="3796035" cy="27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09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47AB94-9EFF-46FA-AE40-CC16D141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192"/>
            <a:ext cx="9371646" cy="1503854"/>
          </a:xfrm>
        </p:spPr>
        <p:txBody>
          <a:bodyPr/>
          <a:lstStyle/>
          <a:p>
            <a:r>
              <a:rPr lang="sv-SE" dirty="0"/>
              <a:t>Varför Branschråd?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FB45CB-AE19-4728-B350-2B0C28B57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9867"/>
            <a:ext cx="6197600" cy="28283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 att få en </a:t>
            </a:r>
            <a:r>
              <a:rPr lang="sv-SE" b="1" dirty="0"/>
              <a:t>bättre dialog </a:t>
            </a:r>
            <a:r>
              <a:rPr lang="sv-SE" dirty="0"/>
              <a:t>med näringslivet och </a:t>
            </a:r>
            <a:r>
              <a:rPr lang="sv-SE" b="1" dirty="0"/>
              <a:t>mer nöjda leverantörer.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 att fånga upp </a:t>
            </a:r>
            <a:r>
              <a:rPr lang="sv-SE" b="1" dirty="0"/>
              <a:t>nya innovativa </a:t>
            </a:r>
            <a:r>
              <a:rPr lang="sv-SE" dirty="0"/>
              <a:t>sätt att </a:t>
            </a:r>
            <a:r>
              <a:rPr lang="sv-SE" dirty="0" err="1"/>
              <a:t>kravställa</a:t>
            </a:r>
            <a:r>
              <a:rPr lang="sv-SE" dirty="0"/>
              <a:t> våra upphandlingar.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Source Sans Pro"/>
                <a:ea typeface="Source Sans Pro"/>
              </a:rPr>
              <a:t>För att </a:t>
            </a:r>
            <a:r>
              <a:rPr lang="sv-SE" b="1" dirty="0">
                <a:latin typeface="Source Sans Pro"/>
                <a:ea typeface="Source Sans Pro"/>
              </a:rPr>
              <a:t>driva hållbarhetsfrågorna framåt</a:t>
            </a:r>
            <a:r>
              <a:rPr lang="sv-SE" b="1" dirty="0">
                <a:solidFill>
                  <a:srgbClr val="FF0000"/>
                </a:solidFill>
                <a:latin typeface="Source Sans Pro"/>
                <a:ea typeface="Source Sans Pro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Source Sans Pro"/>
                <a:ea typeface="Source Sans Pro"/>
              </a:rPr>
              <a:t>För att få </a:t>
            </a:r>
            <a:r>
              <a:rPr lang="sv-SE" b="1" dirty="0">
                <a:latin typeface="Source Sans Pro"/>
                <a:ea typeface="Source Sans Pro"/>
              </a:rPr>
              <a:t>bättre leveranser </a:t>
            </a:r>
            <a:r>
              <a:rPr lang="sv-SE" dirty="0">
                <a:latin typeface="Source Sans Pro"/>
                <a:ea typeface="Source Sans Pro"/>
              </a:rPr>
              <a:t>till verksamheten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2C2C24-53E5-4126-8C2F-641B3FFAC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9</a:t>
            </a:fld>
            <a:endParaRPr lang="sv-SE"/>
          </a:p>
        </p:txBody>
      </p:sp>
      <p:pic>
        <p:nvPicPr>
          <p:cNvPr id="1026" name="Picture 2" descr="Frågetecken Och Människaillustration/isolerat Stock Illustrationer -  Illustration av humoristiskt, isolerat: 34876375">
            <a:extLst>
              <a:ext uri="{FF2B5EF4-FFF2-40B4-BE49-F238E27FC236}">
                <a16:creationId xmlns:a16="http://schemas.microsoft.com/office/drawing/2014/main" id="{A93E942B-DC6B-40DF-B0E5-87B59D724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202" y="1647046"/>
            <a:ext cx="3627687" cy="362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189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8A6E4131-D21F-4B91-A35B-AE34BC1DE3F5}"/>
    </a:ext>
  </a:extLst>
</a:theme>
</file>

<file path=ppt/theme/theme2.xml><?xml version="1.0" encoding="utf-8"?>
<a:theme xmlns:a="http://schemas.openxmlformats.org/drawingml/2006/main" name="Plommon avsnitt och innehåll">
  <a:themeElements>
    <a:clrScheme name="Uppsala kommu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005C"/>
      </a:accent1>
      <a:accent2>
        <a:srgbClr val="202E45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5331276B-8E80-4F6C-92C8-0613BB747260}"/>
    </a:ext>
  </a:extLst>
</a:theme>
</file>

<file path=ppt/theme/theme3.xml><?xml version="1.0" encoding="utf-8"?>
<a:theme xmlns:a="http://schemas.openxmlformats.org/drawingml/2006/main" name="Petrol avsnitt och innehåll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C8B7EDDF-C2E4-448B-8E35-E736458000C3}"/>
    </a:ext>
  </a:extLst>
</a:theme>
</file>

<file path=ppt/theme/theme4.xml><?xml version="1.0" encoding="utf-8"?>
<a:theme xmlns:a="http://schemas.openxmlformats.org/drawingml/2006/main" name="Mossa avsnitt och innehåll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005C"/>
      </a:accent1>
      <a:accent2>
        <a:srgbClr val="202E45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585BE30E-0CDE-435E-A79F-CD6B6F9B5AC3}"/>
    </a:ext>
  </a:extLst>
</a:theme>
</file>

<file path=ppt/theme/theme5.xml><?xml version="1.0" encoding="utf-8"?>
<a:theme xmlns:a="http://schemas.openxmlformats.org/drawingml/2006/main" name="Bildlayout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E9281D92-AC70-4869-891F-481606842C6E}"/>
    </a:ext>
  </a:extLst>
</a:theme>
</file>

<file path=ppt/theme/theme6.xml><?xml version="1.0" encoding="utf-8"?>
<a:theme xmlns:a="http://schemas.openxmlformats.org/drawingml/2006/main" name="Diagram">
  <a:themeElements>
    <a:clrScheme name="Grafer_Uppsala kommu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6CE39"/>
      </a:accent1>
      <a:accent2>
        <a:srgbClr val="FF3E9B"/>
      </a:accent2>
      <a:accent3>
        <a:srgbClr val="1C9CD8"/>
      </a:accent3>
      <a:accent4>
        <a:srgbClr val="708E7D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6D36657F-CE15-40FF-8131-37494F14E606}"/>
    </a:ext>
  </a:extLst>
</a:theme>
</file>

<file path=ppt/theme/theme7.xml><?xml version="1.0" encoding="utf-8"?>
<a:theme xmlns:a="http://schemas.openxmlformats.org/drawingml/2006/main" name="Avslutsbild_Uppsala">
  <a:themeElements>
    <a:clrScheme name="Uppsala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45005C"/>
      </a:accent1>
      <a:accent2>
        <a:srgbClr val="2A285F"/>
      </a:accent2>
      <a:accent3>
        <a:srgbClr val="00555C"/>
      </a:accent3>
      <a:accent4>
        <a:srgbClr val="FF3E9B"/>
      </a:accent4>
      <a:accent5>
        <a:srgbClr val="A6CE39"/>
      </a:accent5>
      <a:accent6>
        <a:srgbClr val="1C9CD8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8" id="{00366F4D-9E40-4C77-A761-C6E0543A46D5}" vid="{0F424464-7122-4C34-8721-AA454F8D074F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7D87C78E2DE34F8B1DDEC34A1AE62A" ma:contentTypeVersion="10" ma:contentTypeDescription="Skapa ett nytt dokument." ma:contentTypeScope="" ma:versionID="48c955a579751e185238c09931b27d08">
  <xsd:schema xmlns:xsd="http://www.w3.org/2001/XMLSchema" xmlns:xs="http://www.w3.org/2001/XMLSchema" xmlns:p="http://schemas.microsoft.com/office/2006/metadata/properties" xmlns:ns2="7cb6a11d-8025-4f7e-b812-5adfc83f902e" targetNamespace="http://schemas.microsoft.com/office/2006/metadata/properties" ma:root="true" ma:fieldsID="233d6dac4687fffd1255e298f04c9dbc" ns2:_="">
    <xsd:import namespace="7cb6a11d-8025-4f7e-b812-5adfc83f9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6a11d-8025-4f7e-b812-5adfc83f90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1B385E-1EC2-4C52-9DC6-5C580BC695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530326-06F4-4038-837E-D693AA86AE7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d618ae3-9550-42d3-9220-5933d2ede84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6B6C606-A0F2-4EF2-9153-162497FEA56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16912</TotalTime>
  <Words>424</Words>
  <Application>Microsoft Office PowerPoint</Application>
  <PresentationFormat>Bredbild</PresentationFormat>
  <Paragraphs>78</Paragraphs>
  <Slides>13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7</vt:i4>
      </vt:variant>
      <vt:variant>
        <vt:lpstr>Bildrubriker</vt:lpstr>
      </vt:variant>
      <vt:variant>
        <vt:i4>13</vt:i4>
      </vt:variant>
    </vt:vector>
  </HeadingPairs>
  <TitlesOfParts>
    <vt:vector size="27" baseType="lpstr">
      <vt:lpstr>Arial</vt:lpstr>
      <vt:lpstr>Calibri</vt:lpstr>
      <vt:lpstr>Franklin Gothic Book</vt:lpstr>
      <vt:lpstr>Source Sans Pro</vt:lpstr>
      <vt:lpstr>Source Sans Pro Light</vt:lpstr>
      <vt:lpstr>Source Sans Pro SemiBold</vt:lpstr>
      <vt:lpstr>Source Sans Pro SemiBold</vt:lpstr>
      <vt:lpstr>Tema Uppsala</vt:lpstr>
      <vt:lpstr>Plommon avsnitt och innehåll</vt:lpstr>
      <vt:lpstr>Petrol avsnitt och innehåll</vt:lpstr>
      <vt:lpstr>Mossa avsnitt och innehåll</vt:lpstr>
      <vt:lpstr>Bildlayout</vt:lpstr>
      <vt:lpstr>Diagram</vt:lpstr>
      <vt:lpstr>Avslutsbild_Uppsala</vt:lpstr>
      <vt:lpstr>Branschdialog – en möjlighet att utveckla verksamheten</vt:lpstr>
      <vt:lpstr>Bakgrund</vt:lpstr>
      <vt:lpstr>NUI – Nöjd upphandlingsindex</vt:lpstr>
      <vt:lpstr>NUI – Nöjd upphandlingsindex</vt:lpstr>
      <vt:lpstr>PowerPoint-presentation</vt:lpstr>
      <vt:lpstr>PowerPoint-presentation</vt:lpstr>
      <vt:lpstr>Vad vi identifierade att vi behöver göra framöver?</vt:lpstr>
      <vt:lpstr>Vad gjorde vi redan innan Branschråden?</vt:lpstr>
      <vt:lpstr>Varför Branschråd?</vt:lpstr>
      <vt:lpstr>Piloter som nu rullar:</vt:lpstr>
      <vt:lpstr>Piloter som nu rullar:</vt:lpstr>
      <vt:lpstr>Insikter under piloterna</vt:lpstr>
      <vt:lpstr> 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Ceder Staffan</dc:creator>
  <cp:lastModifiedBy>Sköld Lövgren Helena</cp:lastModifiedBy>
  <cp:revision>292</cp:revision>
  <cp:lastPrinted>2019-04-01T14:20:58Z</cp:lastPrinted>
  <dcterms:created xsi:type="dcterms:W3CDTF">2018-06-29T08:36:21Z</dcterms:created>
  <dcterms:modified xsi:type="dcterms:W3CDTF">2022-03-29T18:40:45Z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0x010100497D87C78E2DE34F8B1DDEC34A1AE62A</vt:lpwstr>
  </property>
</Properties>
</file>