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5.xml" ContentType="application/vnd.openxmlformats-officedocument.presentationml.slideLayout+xml"/>
  <Override PartName="/ppt/notesSlides/notesSlide10.xml" ContentType="application/vnd.openxmlformats-officedocument.presentationml.notesSlide+xml"/>
  <Override PartName="/ppt/slideLayouts/slideLayout89.xml" ContentType="application/vnd.openxmlformats-officedocument.presentationml.slideLayout+xml"/>
  <Override PartName="/ppt/slideMasters/slideMaster1.xml" ContentType="application/vnd.openxmlformats-officedocument.presentationml.slideMaster+xml"/>
  <Override PartName="/ppt/slideLayouts/slideLayout7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70.xml" ContentType="application/vnd.openxmlformats-officedocument.presentationml.slideLayout+xml"/>
  <Override PartName="/ppt/slideLayouts/slideLayout34.xml" ContentType="application/vnd.openxmlformats-officedocument.presentationml.slideLayout+xml"/>
  <Override PartName="/ppt/slideLayouts/slideLayout8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5.xml" ContentType="application/vnd.openxmlformats-officedocument.presentationml.slideLayout+xml"/>
  <Override PartName="/ppt/slideLayouts/slideLayout8.xml" ContentType="application/vnd.openxmlformats-officedocument.presentationml.slideLayout+xml"/>
  <Override PartName="/ppt/slideLayouts/slideLayout8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88.xml" ContentType="application/vnd.openxmlformats-officedocument.presentationml.slideLayout+xml"/>
  <Override PartName="/ppt/slideLayouts/slideLayout8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6.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layout3.xml" ContentType="application/vnd.openxmlformats-officedocument.drawingml.diagramLayout+xml"/>
  <Override PartName="/ppt/theme/theme7.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theme/theme9.xml" ContentType="application/vnd.openxmlformats-officedocument.theme+xml"/>
  <Override PartName="/ppt/theme/theme8.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36.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ppt/tags/tag35.xml" ContentType="application/vnd.openxmlformats-officedocument.presentationml.tags+xml"/>
  <Override PartName="/ppt/tags/tag4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39.xml" ContentType="application/vnd.openxmlformats-officedocument.presentationml.tags+xml"/>
  <Override PartName="/ppt/tags/tag50.xml" ContentType="application/vnd.openxmlformats-officedocument.presentationml.tags+xml"/>
  <Override PartName="/ppt/tags/tag33.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34.xml" ContentType="application/vnd.openxmlformats-officedocument.presentationml.tags+xml"/>
  <Override PartName="/docProps/app.xml" ContentType="application/vnd.openxmlformats-officedocument.extended-properties+xml"/>
  <Override PartName="/ppt/tags/tag52.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xml" ContentType="application/vnd.openxmlformats-officedocument.presentationml.tags+xml"/>
  <Override PartName="/ppt/tags/tag84.xml" ContentType="application/vnd.openxmlformats-officedocument.presentationml.tags+xml"/>
  <Override PartName="/ppt/tags/tag10.xml" ContentType="application/vnd.openxmlformats-officedocument.presentationml.tags+xml"/>
  <Override PartName="/ppt/tags/tag85.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91.xml" ContentType="application/vnd.openxmlformats-officedocument.presentationml.tags+xml"/>
  <Override PartName="/ppt/tags/tag88.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1.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3.xml" ContentType="application/vnd.openxmlformats-officedocument.presentationml.tags+xml"/>
  <Override PartName="/ppt/tags/tag73.xml" ContentType="application/vnd.openxmlformats-officedocument.presentationml.tags+xml"/>
  <Override PartName="/ppt/tags/tag4.xml" ContentType="application/vnd.openxmlformats-officedocument.presentationml.tags+xml"/>
  <Override PartName="/ppt/tags/tag18.xml" ContentType="application/vnd.openxmlformats-officedocument.presentationml.tags+xml"/>
  <Override PartName="/ppt/tags/tag74.xml" ContentType="application/vnd.openxmlformats-officedocument.presentationml.tags+xml"/>
  <Override PartName="/ppt/tags/tag2.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5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9" r:id="rId3"/>
    <p:sldMasterId id="2147483706" r:id="rId4"/>
    <p:sldMasterId id="2147483720" r:id="rId5"/>
    <p:sldMasterId id="2147483724" r:id="rId6"/>
    <p:sldMasterId id="2147483731" r:id="rId7"/>
    <p:sldMasterId id="2147483748" r:id="rId8"/>
    <p:sldMasterId id="2147483756" r:id="rId9"/>
  </p:sldMasterIdLst>
  <p:notesMasterIdLst>
    <p:notesMasterId r:id="rId34"/>
  </p:notesMasterIdLst>
  <p:handoutMasterIdLst>
    <p:handoutMasterId r:id="rId35"/>
  </p:handoutMasterIdLst>
  <p:sldIdLst>
    <p:sldId id="316" r:id="rId10"/>
    <p:sldId id="327" r:id="rId11"/>
    <p:sldId id="309" r:id="rId12"/>
    <p:sldId id="318" r:id="rId13"/>
    <p:sldId id="314" r:id="rId14"/>
    <p:sldId id="310" r:id="rId15"/>
    <p:sldId id="267" r:id="rId16"/>
    <p:sldId id="328" r:id="rId17"/>
    <p:sldId id="333" r:id="rId18"/>
    <p:sldId id="331" r:id="rId19"/>
    <p:sldId id="332" r:id="rId20"/>
    <p:sldId id="322" r:id="rId21"/>
    <p:sldId id="290" r:id="rId22"/>
    <p:sldId id="291" r:id="rId23"/>
    <p:sldId id="292" r:id="rId24"/>
    <p:sldId id="293" r:id="rId25"/>
    <p:sldId id="268" r:id="rId26"/>
    <p:sldId id="294" r:id="rId27"/>
    <p:sldId id="269" r:id="rId28"/>
    <p:sldId id="276" r:id="rId29"/>
    <p:sldId id="334" r:id="rId30"/>
    <p:sldId id="285" r:id="rId31"/>
    <p:sldId id="325" r:id="rId32"/>
    <p:sldId id="317"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91628" autoAdjust="0"/>
  </p:normalViewPr>
  <p:slideViewPr>
    <p:cSldViewPr snapToGrid="0">
      <p:cViewPr varScale="1">
        <p:scale>
          <a:sx n="109" d="100"/>
          <a:sy n="109" d="100"/>
        </p:scale>
        <p:origin x="15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447D6-CD48-4671-9628-B5242FAEEF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sv-SE"/>
        </a:p>
      </dgm:t>
    </dgm:pt>
    <dgm:pt modelId="{DC7EB69C-3304-4333-8F47-6E0B5011791A}">
      <dgm:prSet phldrT="[Text]" custT="1"/>
      <dgm:spPr>
        <a:xfrm>
          <a:off x="2136962" y="1865872"/>
          <a:ext cx="1586300" cy="617402"/>
        </a:xfrm>
        <a:prstGeom prst="roundRect">
          <a:avLst>
            <a:gd name="adj" fmla="val 10000"/>
          </a:avLst>
        </a:prstGeom>
        <a:solidFill>
          <a:srgbClr val="144E4A"/>
        </a:solidFill>
        <a:ln w="25400" cap="flat" cmpd="sng" algn="ctr">
          <a:solidFill>
            <a:srgbClr val="FFFFFF">
              <a:hueOff val="0"/>
              <a:satOff val="0"/>
              <a:lumOff val="0"/>
              <a:alphaOff val="0"/>
            </a:srgbClr>
          </a:solidFill>
          <a:prstDash val="solid"/>
        </a:ln>
        <a:effectLst/>
      </dgm:spPr>
      <dgm:t>
        <a:bodyPr/>
        <a:lstStyle/>
        <a:p>
          <a:pPr>
            <a:buNone/>
          </a:pPr>
          <a:r>
            <a:rPr lang="sv-SE" sz="1400" dirty="0" smtClean="0">
              <a:solidFill>
                <a:srgbClr val="FFFFFF"/>
              </a:solidFill>
              <a:latin typeface="Arial"/>
              <a:ea typeface="+mn-ea"/>
              <a:cs typeface="+mn-cs"/>
            </a:rPr>
            <a:t>Effektivitet</a:t>
          </a:r>
          <a:endParaRPr lang="sv-SE" sz="1400" dirty="0">
            <a:solidFill>
              <a:srgbClr val="FFFFFF"/>
            </a:solidFill>
            <a:latin typeface="Arial"/>
            <a:ea typeface="+mn-ea"/>
            <a:cs typeface="+mn-cs"/>
          </a:endParaRPr>
        </a:p>
      </dgm:t>
    </dgm:pt>
    <dgm:pt modelId="{7E440C4F-D106-47ED-ADC6-4A307F37B3F7}" type="parTrans" cxnId="{E302704F-E99A-4E25-846C-560792751317}">
      <dgm:prSet/>
      <dgm:spPr/>
      <dgm:t>
        <a:bodyPr/>
        <a:lstStyle/>
        <a:p>
          <a:endParaRPr lang="sv-SE"/>
        </a:p>
      </dgm:t>
    </dgm:pt>
    <dgm:pt modelId="{5B23E4A7-FF52-43F2-8512-00546CD7B7BC}" type="sibTrans" cxnId="{E302704F-E99A-4E25-846C-560792751317}">
      <dgm:prSet/>
      <dgm:spPr/>
      <dgm:t>
        <a:bodyPr/>
        <a:lstStyle/>
        <a:p>
          <a:endParaRPr lang="sv-SE"/>
        </a:p>
      </dgm:t>
    </dgm:pt>
    <dgm:pt modelId="{828AF123-C8D6-468E-B2EC-E614216CA3B6}">
      <dgm:prSet phldrT="[Text]" custT="1"/>
      <dgm:spPr>
        <a:xfrm>
          <a:off x="4037991" y="245759"/>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gm:spPr>
      <dgm:t>
        <a:bodyPr/>
        <a:lstStyle/>
        <a:p>
          <a:pPr>
            <a:buNone/>
          </a:pPr>
          <a:r>
            <a:rPr lang="sv-SE" sz="1000" dirty="0">
              <a:solidFill>
                <a:srgbClr val="FFFFFF"/>
              </a:solidFill>
              <a:latin typeface="Arial"/>
              <a:ea typeface="+mn-ea"/>
              <a:cs typeface="+mn-cs"/>
            </a:rPr>
            <a:t>Upphandling</a:t>
          </a:r>
        </a:p>
      </dgm:t>
    </dgm:pt>
    <dgm:pt modelId="{49806174-8116-4F67-AC2F-0CEBC04C5DE4}" type="parTrans" cxnId="{EE8C0AEF-1178-452A-B7A0-821C189308C9}">
      <dgm:prSet/>
      <dgm:spPr>
        <a:xfrm rot="16817905">
          <a:off x="3000391" y="1300364"/>
          <a:ext cx="1760470" cy="16309"/>
        </a:xfrm>
        <a:custGeom>
          <a:avLst/>
          <a:gdLst/>
          <a:ahLst/>
          <a:cxnLst/>
          <a:rect l="0" t="0" r="0" b="0"/>
          <a:pathLst>
            <a:path>
              <a:moveTo>
                <a:pt x="0" y="8154"/>
              </a:moveTo>
              <a:lnTo>
                <a:pt x="1760470" y="8154"/>
              </a:lnTo>
            </a:path>
          </a:pathLst>
        </a:custGeom>
        <a:noFill/>
        <a:ln w="25400" cap="flat" cmpd="sng" algn="ctr">
          <a:solidFill>
            <a:srgbClr val="289D93">
              <a:shade val="6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B0A70113-8492-4C7D-B118-D95E11171E18}" type="sibTrans" cxnId="{EE8C0AEF-1178-452A-B7A0-821C189308C9}">
      <dgm:prSet/>
      <dgm:spPr/>
      <dgm:t>
        <a:bodyPr/>
        <a:lstStyle/>
        <a:p>
          <a:endParaRPr lang="sv-SE"/>
        </a:p>
      </dgm:t>
    </dgm:pt>
    <dgm:pt modelId="{5CE13CD5-1A44-4E66-9DA0-36DB37EE3B2B}">
      <dgm:prSet phldrT="[Text]" custT="1"/>
      <dgm:spPr>
        <a:xfrm>
          <a:off x="5434755" y="939062"/>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Antal registrerade ärenden/ klagomål </a:t>
          </a:r>
        </a:p>
      </dgm:t>
    </dgm:pt>
    <dgm:pt modelId="{DF2C6CC6-7420-455E-88AF-1788D4D21987}" type="parTrans" cxnId="{6169369B-BE7D-4D41-B2B8-2C6B572B9CC1}">
      <dgm:prSet/>
      <dgm:spPr>
        <a:xfrm rot="17939327">
          <a:off x="4952686" y="1418971"/>
          <a:ext cx="649408" cy="16309"/>
        </a:xfrm>
        <a:custGeom>
          <a:avLst/>
          <a:gdLst/>
          <a:ahLst/>
          <a:cxnLst/>
          <a:rect l="0" t="0" r="0" b="0"/>
          <a:pathLst>
            <a:path>
              <a:moveTo>
                <a:pt x="0" y="8154"/>
              </a:moveTo>
              <a:lnTo>
                <a:pt x="649408"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0920EA21-4AC5-43C0-810F-7FC8620ABB3A}" type="sibTrans" cxnId="{6169369B-BE7D-4D41-B2B8-2C6B572B9CC1}">
      <dgm:prSet/>
      <dgm:spPr/>
      <dgm:t>
        <a:bodyPr/>
        <a:lstStyle/>
        <a:p>
          <a:endParaRPr lang="sv-SE"/>
        </a:p>
      </dgm:t>
    </dgm:pt>
    <dgm:pt modelId="{CADEE3F8-164E-4FF5-B66E-32074C5DDAA7}">
      <dgm:prSet phldrT="[Text]" custT="1"/>
      <dgm:spPr>
        <a:xfrm>
          <a:off x="5434755" y="1406154"/>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Antal strategiska leverantörsmöten leverantör (Aktiv avtalsförvaltning) </a:t>
          </a:r>
        </a:p>
      </dgm:t>
    </dgm:pt>
    <dgm:pt modelId="{1A5FCF24-182B-454B-AB1B-AA2295EDBCBE}" type="parTrans" cxnId="{857AEBE2-A5B6-400F-8097-07C2E5521B2D}">
      <dgm:prSet/>
      <dgm:spPr>
        <a:xfrm rot="20532923">
          <a:off x="5112129" y="1652517"/>
          <a:ext cx="330523" cy="16309"/>
        </a:xfrm>
        <a:custGeom>
          <a:avLst/>
          <a:gdLst/>
          <a:ahLst/>
          <a:cxnLst/>
          <a:rect l="0" t="0" r="0" b="0"/>
          <a:pathLst>
            <a:path>
              <a:moveTo>
                <a:pt x="0" y="8154"/>
              </a:moveTo>
              <a:lnTo>
                <a:pt x="330523"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0A51ECBB-5629-4394-84A9-775D3471B1E5}" type="sibTrans" cxnId="{857AEBE2-A5B6-400F-8097-07C2E5521B2D}">
      <dgm:prSet/>
      <dgm:spPr/>
      <dgm:t>
        <a:bodyPr/>
        <a:lstStyle/>
        <a:p>
          <a:endParaRPr lang="sv-SE"/>
        </a:p>
      </dgm:t>
    </dgm:pt>
    <dgm:pt modelId="{978C29E1-6B8D-4CB5-A4BF-F221AD11763D}">
      <dgm:prSet phldrT="[Text]" custT="1"/>
      <dgm:spPr>
        <a:xfrm>
          <a:off x="4037991" y="2783129"/>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gm:spPr>
      <dgm:t>
        <a:bodyPr/>
        <a:lstStyle/>
        <a:p>
          <a:pPr>
            <a:buNone/>
          </a:pPr>
          <a:r>
            <a:rPr lang="sv-SE" sz="1000" dirty="0">
              <a:solidFill>
                <a:srgbClr val="FFFFFF"/>
              </a:solidFill>
              <a:latin typeface="Arial"/>
              <a:ea typeface="+mn-ea"/>
              <a:cs typeface="+mn-cs"/>
            </a:rPr>
            <a:t>Avrop</a:t>
          </a:r>
        </a:p>
      </dgm:t>
    </dgm:pt>
    <dgm:pt modelId="{41C61424-B256-4C82-98BC-443FAF654027}" type="parTrans" cxnId="{CCD92879-C4AF-4137-9C1F-3ED05198725B}">
      <dgm:prSet/>
      <dgm:spPr>
        <a:xfrm rot="4119147">
          <a:off x="3448337" y="2569049"/>
          <a:ext cx="864579" cy="16309"/>
        </a:xfrm>
        <a:custGeom>
          <a:avLst/>
          <a:gdLst/>
          <a:ahLst/>
          <a:cxnLst/>
          <a:rect l="0" t="0" r="0" b="0"/>
          <a:pathLst>
            <a:path>
              <a:moveTo>
                <a:pt x="0" y="8154"/>
              </a:moveTo>
              <a:lnTo>
                <a:pt x="864579" y="8154"/>
              </a:lnTo>
            </a:path>
          </a:pathLst>
        </a:custGeom>
        <a:noFill/>
        <a:ln w="25400" cap="flat" cmpd="sng" algn="ctr">
          <a:solidFill>
            <a:srgbClr val="289D93">
              <a:shade val="6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F3DE3AFC-E005-472C-A5AA-A677D94BAB9C}" type="sibTrans" cxnId="{CCD92879-C4AF-4137-9C1F-3ED05198725B}">
      <dgm:prSet/>
      <dgm:spPr/>
      <dgm:t>
        <a:bodyPr/>
        <a:lstStyle/>
        <a:p>
          <a:endParaRPr lang="sv-SE"/>
        </a:p>
      </dgm:t>
    </dgm:pt>
    <dgm:pt modelId="{34329F8B-2FC1-41B1-956F-C6B88A7D9F35}">
      <dgm:prSet phldrT="[Text]" custT="1"/>
      <dgm:spPr>
        <a:xfrm>
          <a:off x="5434755" y="2542248"/>
          <a:ext cx="1933202"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Automatmatchade fakturor (rätt volym, pris, artikel, leveransgodkännande)</a:t>
          </a:r>
        </a:p>
      </dgm:t>
    </dgm:pt>
    <dgm:pt modelId="{7A9DB5E4-0A8D-4E76-A91A-4D749EA71E2F}" type="parTrans" cxnId="{C12E47DB-D7FA-47EA-B178-B997E3849617}">
      <dgm:prSet/>
      <dgm:spPr>
        <a:xfrm rot="19405350">
          <a:off x="5081433" y="2854906"/>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E8CFFC0A-928A-4318-AE3F-08CAAEFA53E5}" type="sibTrans" cxnId="{C12E47DB-D7FA-47EA-B178-B997E3849617}">
      <dgm:prSet/>
      <dgm:spPr/>
      <dgm:t>
        <a:bodyPr/>
        <a:lstStyle/>
        <a:p>
          <a:endParaRPr lang="sv-SE"/>
        </a:p>
      </dgm:t>
    </dgm:pt>
    <dgm:pt modelId="{AD8E5520-8758-4D51-8C3A-008A8CBC5E64}">
      <dgm:prSet phldrT="[Text]" custT="1"/>
      <dgm:spPr>
        <a:xfrm>
          <a:off x="4037991" y="1514444"/>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gm:spPr>
      <dgm:t>
        <a:bodyPr/>
        <a:lstStyle/>
        <a:p>
          <a:pPr>
            <a:buNone/>
          </a:pPr>
          <a:r>
            <a:rPr lang="sv-SE" sz="1000" dirty="0">
              <a:solidFill>
                <a:srgbClr val="FFFFFF"/>
              </a:solidFill>
              <a:latin typeface="Arial"/>
              <a:ea typeface="+mn-ea"/>
              <a:cs typeface="+mn-cs"/>
            </a:rPr>
            <a:t>Avtal</a:t>
          </a:r>
        </a:p>
      </dgm:t>
    </dgm:pt>
    <dgm:pt modelId="{348003C8-DBE7-42B7-960A-8042AAEA359F}" type="parTrans" cxnId="{53695EE0-E6AD-4B0B-A3B2-E96AE3F0E3A3}">
      <dgm:prSet/>
      <dgm:spPr>
        <a:xfrm rot="18250910">
          <a:off x="3600530" y="1934706"/>
          <a:ext cx="560192" cy="16309"/>
        </a:xfrm>
        <a:custGeom>
          <a:avLst/>
          <a:gdLst/>
          <a:ahLst/>
          <a:cxnLst/>
          <a:rect l="0" t="0" r="0" b="0"/>
          <a:pathLst>
            <a:path>
              <a:moveTo>
                <a:pt x="0" y="8154"/>
              </a:moveTo>
              <a:lnTo>
                <a:pt x="560192" y="8154"/>
              </a:lnTo>
            </a:path>
          </a:pathLst>
        </a:custGeom>
        <a:noFill/>
        <a:ln w="25400" cap="flat" cmpd="sng" algn="ctr">
          <a:solidFill>
            <a:srgbClr val="289D93">
              <a:shade val="6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4B4BA785-BAB1-404D-B27A-28DC1D24896D}" type="sibTrans" cxnId="{53695EE0-E6AD-4B0B-A3B2-E96AE3F0E3A3}">
      <dgm:prSet/>
      <dgm:spPr/>
      <dgm:t>
        <a:bodyPr/>
        <a:lstStyle/>
        <a:p>
          <a:endParaRPr lang="sv-SE"/>
        </a:p>
      </dgm:t>
    </dgm:pt>
    <dgm:pt modelId="{CE298BB2-EB38-4B31-AAF1-23C6B7A3E06A}">
      <dgm:prSet phldrT="[Text]" custT="1"/>
      <dgm:spPr>
        <a:xfrm>
          <a:off x="5434755" y="471970"/>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Ledtiden för upphandling: från start till annonsering</a:t>
          </a:r>
        </a:p>
      </dgm:t>
    </dgm:pt>
    <dgm:pt modelId="{EBBE30DA-CB32-4E89-A237-451C5B845D75}" type="parTrans" cxnId="{D5F7658F-E03B-4D52-BB23-63440849DC2B}">
      <dgm:prSet/>
      <dgm:spPr>
        <a:xfrm rot="2194650">
          <a:off x="5081433" y="551082"/>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78A0A006-149C-4FD4-ABA2-28633FBDA243}" type="sibTrans" cxnId="{D5F7658F-E03B-4D52-BB23-63440849DC2B}">
      <dgm:prSet/>
      <dgm:spPr/>
      <dgm:t>
        <a:bodyPr/>
        <a:lstStyle/>
        <a:p>
          <a:endParaRPr lang="sv-SE"/>
        </a:p>
      </dgm:t>
    </dgm:pt>
    <dgm:pt modelId="{01EADD9E-C705-45A1-BB5E-B1787CBE3B58}">
      <dgm:prSet phldrT="[Text]" custT="1"/>
      <dgm:spPr>
        <a:xfrm>
          <a:off x="5434755" y="4878"/>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Utnyttjande av strukturerade dokument</a:t>
          </a:r>
        </a:p>
      </dgm:t>
    </dgm:pt>
    <dgm:pt modelId="{5E5E533A-20B9-48F9-AAC7-8121DBED02E0}" type="parTrans" cxnId="{0AB15F02-6862-4AEA-B22A-069092579018}">
      <dgm:prSet/>
      <dgm:spPr>
        <a:xfrm rot="19405350">
          <a:off x="5081433" y="317536"/>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B545D761-C2BC-476F-8305-CF6DF5F83264}" type="sibTrans" cxnId="{0AB15F02-6862-4AEA-B22A-069092579018}">
      <dgm:prSet/>
      <dgm:spPr/>
      <dgm:t>
        <a:bodyPr/>
        <a:lstStyle/>
        <a:p>
          <a:endParaRPr lang="sv-SE"/>
        </a:p>
      </dgm:t>
    </dgm:pt>
    <dgm:pt modelId="{BFB07AB6-F513-4CCA-BDF7-BE39F40D547F}">
      <dgm:prSet phldrT="[Text]" custT="1"/>
      <dgm:spPr>
        <a:xfrm>
          <a:off x="5434755" y="3009340"/>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Enkät (upplevd avropsprocess)</a:t>
          </a:r>
        </a:p>
      </dgm:t>
    </dgm:pt>
    <dgm:pt modelId="{3CC2378B-DDAA-4668-866D-290680285C5A}" type="parTrans" cxnId="{7EB1694A-6EB8-47E8-BA57-DE356E2ABB5D}">
      <dgm:prSet/>
      <dgm:spPr>
        <a:xfrm rot="2194650">
          <a:off x="5081433" y="3088452"/>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59AAA6F8-3F6A-47F8-922D-45004F159270}" type="sibTrans" cxnId="{7EB1694A-6EB8-47E8-BA57-DE356E2ABB5D}">
      <dgm:prSet/>
      <dgm:spPr/>
      <dgm:t>
        <a:bodyPr/>
        <a:lstStyle/>
        <a:p>
          <a:endParaRPr lang="sv-SE"/>
        </a:p>
      </dgm:t>
    </dgm:pt>
    <dgm:pt modelId="{2A86A550-208C-4AD6-B125-1353765D9A06}">
      <dgm:prSet phldrT="[Text]" custT="1"/>
      <dgm:spPr>
        <a:xfrm>
          <a:off x="5434755" y="1873246"/>
          <a:ext cx="1933202" cy="60999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Andel Spend / Avtal/ Leverantörer (av möjliga) anslutna via E-handel (avtalsimplementering)</a:t>
          </a:r>
        </a:p>
      </dgm:t>
    </dgm:pt>
    <dgm:pt modelId="{77E96EB0-A9D3-42B5-9345-3C0AF29D9A6D}" type="parTrans" cxnId="{6C207A8C-4DD1-46AE-B72B-6271DD19B564}">
      <dgm:prSet/>
      <dgm:spPr>
        <a:xfrm rot="3361667">
          <a:off x="4995775" y="1936540"/>
          <a:ext cx="563230" cy="16309"/>
        </a:xfrm>
        <a:custGeom>
          <a:avLst/>
          <a:gdLst/>
          <a:ahLst/>
          <a:cxnLst/>
          <a:rect l="0" t="0" r="0" b="0"/>
          <a:pathLst>
            <a:path>
              <a:moveTo>
                <a:pt x="0" y="8154"/>
              </a:moveTo>
              <a:lnTo>
                <a:pt x="563230"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AE4BDDA6-67A9-4492-961F-91D19385615B}" type="sibTrans" cxnId="{6C207A8C-4DD1-46AE-B72B-6271DD19B564}">
      <dgm:prSet/>
      <dgm:spPr/>
      <dgm:t>
        <a:bodyPr/>
        <a:lstStyle/>
        <a:p>
          <a:endParaRPr lang="sv-SE"/>
        </a:p>
      </dgm:t>
    </dgm:pt>
    <dgm:pt modelId="{62A5E800-819B-4240-B8CF-F51C5695C3F4}">
      <dgm:prSet phldrT="[Text]" custT="1"/>
      <dgm:spPr>
        <a:xfrm>
          <a:off x="4037991" y="3709978"/>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gm:spPr>
      <dgm:t>
        <a:bodyPr spcFirstLastPara="0" vert="horz" wrap="square" lIns="6985" tIns="6985" rIns="6985" bIns="6985" numCol="1" spcCol="1270" anchor="ctr" anchorCtr="0"/>
        <a:lstStyle/>
        <a:p>
          <a:pPr>
            <a:buNone/>
          </a:pPr>
          <a:r>
            <a:rPr lang="sv-SE" sz="1000" kern="1200" dirty="0">
              <a:solidFill>
                <a:srgbClr val="FFFFFF"/>
              </a:solidFill>
              <a:latin typeface="Arial"/>
              <a:ea typeface="+mn-ea"/>
              <a:cs typeface="+mn-cs"/>
            </a:rPr>
            <a:t>Direkt-upphandling</a:t>
          </a:r>
        </a:p>
      </dgm:t>
    </dgm:pt>
    <dgm:pt modelId="{52563547-F7A4-447C-A266-1EEB9F42F0E0}" type="parTrans" cxnId="{53BBEE7A-E569-4FD7-B501-F63F348E3E9F}">
      <dgm:prSet/>
      <dgm:spPr>
        <a:xfrm rot="4782095">
          <a:off x="3000391" y="3032473"/>
          <a:ext cx="1760470" cy="16309"/>
        </a:xfrm>
        <a:custGeom>
          <a:avLst/>
          <a:gdLst/>
          <a:ahLst/>
          <a:cxnLst/>
          <a:rect l="0" t="0" r="0" b="0"/>
          <a:pathLst>
            <a:path>
              <a:moveTo>
                <a:pt x="0" y="8154"/>
              </a:moveTo>
              <a:lnTo>
                <a:pt x="1760470" y="8154"/>
              </a:lnTo>
            </a:path>
          </a:pathLst>
        </a:custGeom>
        <a:noFill/>
        <a:ln w="25400" cap="flat" cmpd="sng" algn="ctr">
          <a:solidFill>
            <a:srgbClr val="289D93">
              <a:shade val="6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CF0C4F3F-15E3-4A5A-8E41-AA48C3E16D3F}" type="sibTrans" cxnId="{53BBEE7A-E569-4FD7-B501-F63F348E3E9F}">
      <dgm:prSet/>
      <dgm:spPr/>
      <dgm:t>
        <a:bodyPr/>
        <a:lstStyle/>
        <a:p>
          <a:endParaRPr lang="sv-SE"/>
        </a:p>
      </dgm:t>
    </dgm:pt>
    <dgm:pt modelId="{8AC8BFEA-BEEF-4F3F-95A5-D3BD1BC6E973}">
      <dgm:prSet custT="1"/>
      <dgm:spPr>
        <a:xfrm>
          <a:off x="5434755" y="3476432"/>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Andel bolag/förvaltningar som har gjort direktupphandlingar i Kommers</a:t>
          </a:r>
        </a:p>
      </dgm:t>
    </dgm:pt>
    <dgm:pt modelId="{54820CC2-0D43-4E1A-AAEC-16FDB583BD70}" type="parTrans" cxnId="{B7A393B8-9646-4F80-9DE8-B8E28C062CC4}">
      <dgm:prSet/>
      <dgm:spPr>
        <a:xfrm rot="19457599">
          <a:off x="5083596" y="3785423"/>
          <a:ext cx="387588" cy="16309"/>
        </a:xfrm>
        <a:custGeom>
          <a:avLst/>
          <a:gdLst/>
          <a:ahLst/>
          <a:cxnLst/>
          <a:rect l="0" t="0" r="0" b="0"/>
          <a:pathLst>
            <a:path>
              <a:moveTo>
                <a:pt x="0" y="8154"/>
              </a:moveTo>
              <a:lnTo>
                <a:pt x="387588"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69A16DC4-C71A-4720-A9A8-ACC99203208F}" type="sibTrans" cxnId="{B7A393B8-9646-4F80-9DE8-B8E28C062CC4}">
      <dgm:prSet/>
      <dgm:spPr/>
      <dgm:t>
        <a:bodyPr/>
        <a:lstStyle/>
        <a:p>
          <a:endParaRPr lang="sv-SE"/>
        </a:p>
      </dgm:t>
    </dgm:pt>
    <dgm:pt modelId="{8B422627-3629-4C39-952F-B13DF2DF15CD}">
      <dgm:prSet phldrT="[Text]" custT="1"/>
      <dgm:spPr>
        <a:xfrm>
          <a:off x="5434755" y="3943524"/>
          <a:ext cx="1933202" cy="39341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sv-SE" sz="700" dirty="0">
              <a:solidFill>
                <a:srgbClr val="FFFFFF"/>
              </a:solidFill>
              <a:latin typeface="Arial"/>
              <a:ea typeface="+mn-ea"/>
              <a:cs typeface="+mn-cs"/>
            </a:rPr>
            <a:t>Antal direktupphandlingar per bolag/förvaltning</a:t>
          </a:r>
        </a:p>
      </dgm:t>
    </dgm:pt>
    <dgm:pt modelId="{6A7706ED-C5F1-4887-835E-7EBD5B68EAD1}" type="parTrans" cxnId="{97493736-8ADB-4395-BC34-1BAECB0A2095}">
      <dgm:prSet/>
      <dgm:spPr>
        <a:xfrm rot="2194650">
          <a:off x="5081433" y="4015301"/>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gm:spPr>
      <dgm:t>
        <a:bodyPr/>
        <a:lstStyle/>
        <a:p>
          <a:pPr>
            <a:buNone/>
          </a:pPr>
          <a:endParaRPr lang="sv-SE" dirty="0">
            <a:solidFill>
              <a:srgbClr val="000000">
                <a:hueOff val="0"/>
                <a:satOff val="0"/>
                <a:lumOff val="0"/>
                <a:alphaOff val="0"/>
              </a:srgbClr>
            </a:solidFill>
            <a:latin typeface="Arial"/>
            <a:ea typeface="+mn-ea"/>
            <a:cs typeface="+mn-cs"/>
          </a:endParaRPr>
        </a:p>
      </dgm:t>
    </dgm:pt>
    <dgm:pt modelId="{A3151ADC-D330-4A56-BB15-C1D614DF7849}" type="sibTrans" cxnId="{97493736-8ADB-4395-BC34-1BAECB0A2095}">
      <dgm:prSet/>
      <dgm:spPr/>
      <dgm:t>
        <a:bodyPr/>
        <a:lstStyle/>
        <a:p>
          <a:endParaRPr lang="sv-SE"/>
        </a:p>
      </dgm:t>
    </dgm:pt>
    <dgm:pt modelId="{1194BF19-68C9-4B86-A950-081E1F475ED2}" type="pres">
      <dgm:prSet presAssocID="{81B447D6-CD48-4671-9628-B5242FAEEF31}" presName="diagram" presStyleCnt="0">
        <dgm:presLayoutVars>
          <dgm:chPref val="1"/>
          <dgm:dir/>
          <dgm:animOne val="branch"/>
          <dgm:animLvl val="lvl"/>
          <dgm:resizeHandles val="exact"/>
        </dgm:presLayoutVars>
      </dgm:prSet>
      <dgm:spPr/>
      <dgm:t>
        <a:bodyPr/>
        <a:lstStyle/>
        <a:p>
          <a:endParaRPr lang="sv-SE"/>
        </a:p>
      </dgm:t>
    </dgm:pt>
    <dgm:pt modelId="{69D7745D-9F42-47C9-A1AB-0F4E54F09D75}" type="pres">
      <dgm:prSet presAssocID="{DC7EB69C-3304-4333-8F47-6E0B5011791A}" presName="root1" presStyleCnt="0"/>
      <dgm:spPr/>
    </dgm:pt>
    <dgm:pt modelId="{B30CDA0F-F126-4CA5-BF9B-A36813672FB8}" type="pres">
      <dgm:prSet presAssocID="{DC7EB69C-3304-4333-8F47-6E0B5011791A}" presName="LevelOneTextNode" presStyleLbl="node0" presStyleIdx="0" presStyleCnt="1" custScaleX="201609" custScaleY="156936">
        <dgm:presLayoutVars>
          <dgm:chPref val="3"/>
        </dgm:presLayoutVars>
      </dgm:prSet>
      <dgm:spPr/>
      <dgm:t>
        <a:bodyPr/>
        <a:lstStyle/>
        <a:p>
          <a:endParaRPr lang="sv-SE"/>
        </a:p>
      </dgm:t>
    </dgm:pt>
    <dgm:pt modelId="{EB5494A1-54E2-413B-B30E-C6AE8D4C8BFD}" type="pres">
      <dgm:prSet presAssocID="{DC7EB69C-3304-4333-8F47-6E0B5011791A}" presName="level2hierChild" presStyleCnt="0"/>
      <dgm:spPr/>
    </dgm:pt>
    <dgm:pt modelId="{47621804-9BB4-45A7-9400-8C35F03D74F7}" type="pres">
      <dgm:prSet presAssocID="{49806174-8116-4F67-AC2F-0CEBC04C5DE4}" presName="conn2-1" presStyleLbl="parChTrans1D2" presStyleIdx="0" presStyleCnt="4"/>
      <dgm:spPr/>
      <dgm:t>
        <a:bodyPr/>
        <a:lstStyle/>
        <a:p>
          <a:endParaRPr lang="sv-SE"/>
        </a:p>
      </dgm:t>
    </dgm:pt>
    <dgm:pt modelId="{786657A3-9A1E-494F-9280-5D788AD8F229}" type="pres">
      <dgm:prSet presAssocID="{49806174-8116-4F67-AC2F-0CEBC04C5DE4}" presName="connTx" presStyleLbl="parChTrans1D2" presStyleIdx="0" presStyleCnt="4"/>
      <dgm:spPr/>
      <dgm:t>
        <a:bodyPr/>
        <a:lstStyle/>
        <a:p>
          <a:endParaRPr lang="sv-SE"/>
        </a:p>
      </dgm:t>
    </dgm:pt>
    <dgm:pt modelId="{C1D119F9-38CB-477C-8D61-97ABBA27D603}" type="pres">
      <dgm:prSet presAssocID="{828AF123-C8D6-468E-B2EC-E614216CA3B6}" presName="root2" presStyleCnt="0"/>
      <dgm:spPr/>
    </dgm:pt>
    <dgm:pt modelId="{6A01294E-DEFB-48DB-B2A2-581664EFEF76}" type="pres">
      <dgm:prSet presAssocID="{828AF123-C8D6-468E-B2EC-E614216CA3B6}" presName="LevelTwoTextNode" presStyleLbl="node2" presStyleIdx="0" presStyleCnt="4" custScaleX="137520">
        <dgm:presLayoutVars>
          <dgm:chPref val="3"/>
        </dgm:presLayoutVars>
      </dgm:prSet>
      <dgm:spPr/>
      <dgm:t>
        <a:bodyPr/>
        <a:lstStyle/>
        <a:p>
          <a:endParaRPr lang="sv-SE"/>
        </a:p>
      </dgm:t>
    </dgm:pt>
    <dgm:pt modelId="{9623281F-AC5D-432E-8ED8-F7133A5FEA00}" type="pres">
      <dgm:prSet presAssocID="{828AF123-C8D6-468E-B2EC-E614216CA3B6}" presName="level3hierChild" presStyleCnt="0"/>
      <dgm:spPr/>
    </dgm:pt>
    <dgm:pt modelId="{40AAE61F-1B20-478A-888C-AC4B26E05F0C}" type="pres">
      <dgm:prSet presAssocID="{5E5E533A-20B9-48F9-AAC7-8121DBED02E0}" presName="conn2-1" presStyleLbl="parChTrans1D3" presStyleIdx="0" presStyleCnt="9"/>
      <dgm:spPr/>
      <dgm:t>
        <a:bodyPr/>
        <a:lstStyle/>
        <a:p>
          <a:endParaRPr lang="sv-SE"/>
        </a:p>
      </dgm:t>
    </dgm:pt>
    <dgm:pt modelId="{204703DF-E3E3-4C0B-9612-A5966190EBA5}" type="pres">
      <dgm:prSet presAssocID="{5E5E533A-20B9-48F9-AAC7-8121DBED02E0}" presName="connTx" presStyleLbl="parChTrans1D3" presStyleIdx="0" presStyleCnt="9"/>
      <dgm:spPr/>
      <dgm:t>
        <a:bodyPr/>
        <a:lstStyle/>
        <a:p>
          <a:endParaRPr lang="sv-SE"/>
        </a:p>
      </dgm:t>
    </dgm:pt>
    <dgm:pt modelId="{12898566-87FA-4FA2-BF8B-B638BE362644}" type="pres">
      <dgm:prSet presAssocID="{01EADD9E-C705-45A1-BB5E-B1787CBE3B58}" presName="root2" presStyleCnt="0"/>
      <dgm:spPr/>
    </dgm:pt>
    <dgm:pt modelId="{F6C0FE7D-0B40-4983-83F1-8C46405E5DB9}" type="pres">
      <dgm:prSet presAssocID="{01EADD9E-C705-45A1-BB5E-B1787CBE3B58}" presName="LevelTwoTextNode" presStyleLbl="node3" presStyleIdx="0" presStyleCnt="9" custScaleX="245747" custScaleY="103729">
        <dgm:presLayoutVars>
          <dgm:chPref val="3"/>
        </dgm:presLayoutVars>
      </dgm:prSet>
      <dgm:spPr/>
      <dgm:t>
        <a:bodyPr/>
        <a:lstStyle/>
        <a:p>
          <a:endParaRPr lang="sv-SE"/>
        </a:p>
      </dgm:t>
    </dgm:pt>
    <dgm:pt modelId="{68D07BBA-8CED-4B5A-B481-E883247D8557}" type="pres">
      <dgm:prSet presAssocID="{01EADD9E-C705-45A1-BB5E-B1787CBE3B58}" presName="level3hierChild" presStyleCnt="0"/>
      <dgm:spPr/>
    </dgm:pt>
    <dgm:pt modelId="{8CA1EBD2-3FA9-4609-ABE3-B57B2AED2CC6}" type="pres">
      <dgm:prSet presAssocID="{EBBE30DA-CB32-4E89-A237-451C5B845D75}" presName="conn2-1" presStyleLbl="parChTrans1D3" presStyleIdx="1" presStyleCnt="9"/>
      <dgm:spPr/>
      <dgm:t>
        <a:bodyPr/>
        <a:lstStyle/>
        <a:p>
          <a:endParaRPr lang="sv-SE"/>
        </a:p>
      </dgm:t>
    </dgm:pt>
    <dgm:pt modelId="{81D96C10-0856-41B9-91D9-FC540F42F62D}" type="pres">
      <dgm:prSet presAssocID="{EBBE30DA-CB32-4E89-A237-451C5B845D75}" presName="connTx" presStyleLbl="parChTrans1D3" presStyleIdx="1" presStyleCnt="9"/>
      <dgm:spPr/>
      <dgm:t>
        <a:bodyPr/>
        <a:lstStyle/>
        <a:p>
          <a:endParaRPr lang="sv-SE"/>
        </a:p>
      </dgm:t>
    </dgm:pt>
    <dgm:pt modelId="{186A2C40-82C5-4C6C-90CE-F855447C0ED4}" type="pres">
      <dgm:prSet presAssocID="{CE298BB2-EB38-4B31-AAF1-23C6B7A3E06A}" presName="root2" presStyleCnt="0"/>
      <dgm:spPr/>
    </dgm:pt>
    <dgm:pt modelId="{4C64895F-7290-4A48-9F82-847AA9B458F1}" type="pres">
      <dgm:prSet presAssocID="{CE298BB2-EB38-4B31-AAF1-23C6B7A3E06A}" presName="LevelTwoTextNode" presStyleLbl="node3" presStyleIdx="1" presStyleCnt="9" custScaleX="245747" custScaleY="103729">
        <dgm:presLayoutVars>
          <dgm:chPref val="3"/>
        </dgm:presLayoutVars>
      </dgm:prSet>
      <dgm:spPr/>
      <dgm:t>
        <a:bodyPr/>
        <a:lstStyle/>
        <a:p>
          <a:endParaRPr lang="sv-SE"/>
        </a:p>
      </dgm:t>
    </dgm:pt>
    <dgm:pt modelId="{A1100091-A325-4847-8A95-47E2E3567507}" type="pres">
      <dgm:prSet presAssocID="{CE298BB2-EB38-4B31-AAF1-23C6B7A3E06A}" presName="level3hierChild" presStyleCnt="0"/>
      <dgm:spPr/>
    </dgm:pt>
    <dgm:pt modelId="{CF59607F-D9F6-459D-9747-B88BB7972892}" type="pres">
      <dgm:prSet presAssocID="{348003C8-DBE7-42B7-960A-8042AAEA359F}" presName="conn2-1" presStyleLbl="parChTrans1D2" presStyleIdx="1" presStyleCnt="4"/>
      <dgm:spPr/>
      <dgm:t>
        <a:bodyPr/>
        <a:lstStyle/>
        <a:p>
          <a:endParaRPr lang="sv-SE"/>
        </a:p>
      </dgm:t>
    </dgm:pt>
    <dgm:pt modelId="{C7675FDB-2F52-4465-A356-B6DC77EB3759}" type="pres">
      <dgm:prSet presAssocID="{348003C8-DBE7-42B7-960A-8042AAEA359F}" presName="connTx" presStyleLbl="parChTrans1D2" presStyleIdx="1" presStyleCnt="4"/>
      <dgm:spPr/>
      <dgm:t>
        <a:bodyPr/>
        <a:lstStyle/>
        <a:p>
          <a:endParaRPr lang="sv-SE"/>
        </a:p>
      </dgm:t>
    </dgm:pt>
    <dgm:pt modelId="{31746AEB-791C-48F4-BB8D-2DA84F7EF2CF}" type="pres">
      <dgm:prSet presAssocID="{AD8E5520-8758-4D51-8C3A-008A8CBC5E64}" presName="root2" presStyleCnt="0"/>
      <dgm:spPr/>
    </dgm:pt>
    <dgm:pt modelId="{E6057E77-0D8E-4127-8F59-B47C3B4AA9DB}" type="pres">
      <dgm:prSet presAssocID="{AD8E5520-8758-4D51-8C3A-008A8CBC5E64}" presName="LevelTwoTextNode" presStyleLbl="node2" presStyleIdx="1" presStyleCnt="4" custScaleX="137520">
        <dgm:presLayoutVars>
          <dgm:chPref val="3"/>
        </dgm:presLayoutVars>
      </dgm:prSet>
      <dgm:spPr/>
      <dgm:t>
        <a:bodyPr/>
        <a:lstStyle/>
        <a:p>
          <a:endParaRPr lang="sv-SE"/>
        </a:p>
      </dgm:t>
    </dgm:pt>
    <dgm:pt modelId="{8942445E-4F28-4AA3-8D47-5234BB578428}" type="pres">
      <dgm:prSet presAssocID="{AD8E5520-8758-4D51-8C3A-008A8CBC5E64}" presName="level3hierChild" presStyleCnt="0"/>
      <dgm:spPr/>
    </dgm:pt>
    <dgm:pt modelId="{E612350D-8680-4038-801A-32D4EF3C3D8E}" type="pres">
      <dgm:prSet presAssocID="{DF2C6CC6-7420-455E-88AF-1788D4D21987}" presName="conn2-1" presStyleLbl="parChTrans1D3" presStyleIdx="2" presStyleCnt="9"/>
      <dgm:spPr/>
      <dgm:t>
        <a:bodyPr/>
        <a:lstStyle/>
        <a:p>
          <a:endParaRPr lang="sv-SE"/>
        </a:p>
      </dgm:t>
    </dgm:pt>
    <dgm:pt modelId="{54F3ADD8-A4E9-4C3C-AEF5-7D95B3ECB571}" type="pres">
      <dgm:prSet presAssocID="{DF2C6CC6-7420-455E-88AF-1788D4D21987}" presName="connTx" presStyleLbl="parChTrans1D3" presStyleIdx="2" presStyleCnt="9"/>
      <dgm:spPr/>
      <dgm:t>
        <a:bodyPr/>
        <a:lstStyle/>
        <a:p>
          <a:endParaRPr lang="sv-SE"/>
        </a:p>
      </dgm:t>
    </dgm:pt>
    <dgm:pt modelId="{606D62BD-9967-4C16-B084-5A2016B0DC1B}" type="pres">
      <dgm:prSet presAssocID="{5CE13CD5-1A44-4E66-9DA0-36DB37EE3B2B}" presName="root2" presStyleCnt="0"/>
      <dgm:spPr/>
    </dgm:pt>
    <dgm:pt modelId="{5BB785B3-360F-4899-88C8-64933D8F93D2}" type="pres">
      <dgm:prSet presAssocID="{5CE13CD5-1A44-4E66-9DA0-36DB37EE3B2B}" presName="LevelTwoTextNode" presStyleLbl="node3" presStyleIdx="2" presStyleCnt="9" custScaleX="245747" custScaleY="103729">
        <dgm:presLayoutVars>
          <dgm:chPref val="3"/>
        </dgm:presLayoutVars>
      </dgm:prSet>
      <dgm:spPr/>
      <dgm:t>
        <a:bodyPr/>
        <a:lstStyle/>
        <a:p>
          <a:endParaRPr lang="sv-SE"/>
        </a:p>
      </dgm:t>
    </dgm:pt>
    <dgm:pt modelId="{9261680E-926C-42B7-843D-42219CDBF1CC}" type="pres">
      <dgm:prSet presAssocID="{5CE13CD5-1A44-4E66-9DA0-36DB37EE3B2B}" presName="level3hierChild" presStyleCnt="0"/>
      <dgm:spPr/>
    </dgm:pt>
    <dgm:pt modelId="{185373DF-DC11-41AE-9D47-462053A2BBEE}" type="pres">
      <dgm:prSet presAssocID="{1A5FCF24-182B-454B-AB1B-AA2295EDBCBE}" presName="conn2-1" presStyleLbl="parChTrans1D3" presStyleIdx="3" presStyleCnt="9"/>
      <dgm:spPr/>
      <dgm:t>
        <a:bodyPr/>
        <a:lstStyle/>
        <a:p>
          <a:endParaRPr lang="sv-SE"/>
        </a:p>
      </dgm:t>
    </dgm:pt>
    <dgm:pt modelId="{EF1C5406-A9CB-4C04-ACB0-67CD2AF551CC}" type="pres">
      <dgm:prSet presAssocID="{1A5FCF24-182B-454B-AB1B-AA2295EDBCBE}" presName="connTx" presStyleLbl="parChTrans1D3" presStyleIdx="3" presStyleCnt="9"/>
      <dgm:spPr/>
      <dgm:t>
        <a:bodyPr/>
        <a:lstStyle/>
        <a:p>
          <a:endParaRPr lang="sv-SE"/>
        </a:p>
      </dgm:t>
    </dgm:pt>
    <dgm:pt modelId="{4729F008-1363-4598-BEF1-C411010F3A03}" type="pres">
      <dgm:prSet presAssocID="{CADEE3F8-164E-4FF5-B66E-32074C5DDAA7}" presName="root2" presStyleCnt="0"/>
      <dgm:spPr/>
    </dgm:pt>
    <dgm:pt modelId="{C139E654-DB25-4FB5-BA63-D62519394712}" type="pres">
      <dgm:prSet presAssocID="{CADEE3F8-164E-4FF5-B66E-32074C5DDAA7}" presName="LevelTwoTextNode" presStyleLbl="node3" presStyleIdx="3" presStyleCnt="9" custScaleX="245747" custScaleY="103729">
        <dgm:presLayoutVars>
          <dgm:chPref val="3"/>
        </dgm:presLayoutVars>
      </dgm:prSet>
      <dgm:spPr/>
      <dgm:t>
        <a:bodyPr/>
        <a:lstStyle/>
        <a:p>
          <a:endParaRPr lang="sv-SE"/>
        </a:p>
      </dgm:t>
    </dgm:pt>
    <dgm:pt modelId="{5B65E28E-4164-4926-9AFC-3BB7C4F42A41}" type="pres">
      <dgm:prSet presAssocID="{CADEE3F8-164E-4FF5-B66E-32074C5DDAA7}" presName="level3hierChild" presStyleCnt="0"/>
      <dgm:spPr/>
    </dgm:pt>
    <dgm:pt modelId="{3B4AF59C-929C-4C38-9AE1-8EC863C6A1BF}" type="pres">
      <dgm:prSet presAssocID="{77E96EB0-A9D3-42B5-9345-3C0AF29D9A6D}" presName="conn2-1" presStyleLbl="parChTrans1D3" presStyleIdx="4" presStyleCnt="9"/>
      <dgm:spPr/>
      <dgm:t>
        <a:bodyPr/>
        <a:lstStyle/>
        <a:p>
          <a:endParaRPr lang="sv-SE"/>
        </a:p>
      </dgm:t>
    </dgm:pt>
    <dgm:pt modelId="{FE377950-914D-43C2-8A01-3AFD59CF2A83}" type="pres">
      <dgm:prSet presAssocID="{77E96EB0-A9D3-42B5-9345-3C0AF29D9A6D}" presName="connTx" presStyleLbl="parChTrans1D3" presStyleIdx="4" presStyleCnt="9"/>
      <dgm:spPr/>
      <dgm:t>
        <a:bodyPr/>
        <a:lstStyle/>
        <a:p>
          <a:endParaRPr lang="sv-SE"/>
        </a:p>
      </dgm:t>
    </dgm:pt>
    <dgm:pt modelId="{FD5E8E38-8026-4E4F-A528-C5C4EB6F7216}" type="pres">
      <dgm:prSet presAssocID="{2A86A550-208C-4AD6-B125-1353765D9A06}" presName="root2" presStyleCnt="0"/>
      <dgm:spPr/>
    </dgm:pt>
    <dgm:pt modelId="{598164EB-8633-4571-8FA5-B0C954C91D8C}" type="pres">
      <dgm:prSet presAssocID="{2A86A550-208C-4AD6-B125-1353765D9A06}" presName="LevelTwoTextNode" presStyleLbl="node3" presStyleIdx="4" presStyleCnt="9" custScaleX="245698" custScaleY="155052">
        <dgm:presLayoutVars>
          <dgm:chPref val="3"/>
        </dgm:presLayoutVars>
      </dgm:prSet>
      <dgm:spPr/>
      <dgm:t>
        <a:bodyPr/>
        <a:lstStyle/>
        <a:p>
          <a:endParaRPr lang="sv-SE"/>
        </a:p>
      </dgm:t>
    </dgm:pt>
    <dgm:pt modelId="{F59455F5-09D0-4A48-9D38-66A4E56A65C5}" type="pres">
      <dgm:prSet presAssocID="{2A86A550-208C-4AD6-B125-1353765D9A06}" presName="level3hierChild" presStyleCnt="0"/>
      <dgm:spPr/>
    </dgm:pt>
    <dgm:pt modelId="{1D4FC6A2-7454-4791-94C5-A6A922B67E22}" type="pres">
      <dgm:prSet presAssocID="{41C61424-B256-4C82-98BC-443FAF654027}" presName="conn2-1" presStyleLbl="parChTrans1D2" presStyleIdx="2" presStyleCnt="4"/>
      <dgm:spPr/>
      <dgm:t>
        <a:bodyPr/>
        <a:lstStyle/>
        <a:p>
          <a:endParaRPr lang="sv-SE"/>
        </a:p>
      </dgm:t>
    </dgm:pt>
    <dgm:pt modelId="{E305C0BC-0D31-4A67-B256-E03CE58A7A8E}" type="pres">
      <dgm:prSet presAssocID="{41C61424-B256-4C82-98BC-443FAF654027}" presName="connTx" presStyleLbl="parChTrans1D2" presStyleIdx="2" presStyleCnt="4"/>
      <dgm:spPr/>
      <dgm:t>
        <a:bodyPr/>
        <a:lstStyle/>
        <a:p>
          <a:endParaRPr lang="sv-SE"/>
        </a:p>
      </dgm:t>
    </dgm:pt>
    <dgm:pt modelId="{6D8397E3-6EA0-4C0D-9C43-F27F06A25C8C}" type="pres">
      <dgm:prSet presAssocID="{978C29E1-6B8D-4CB5-A4BF-F221AD11763D}" presName="root2" presStyleCnt="0"/>
      <dgm:spPr/>
    </dgm:pt>
    <dgm:pt modelId="{5D6420B3-AE56-48C2-821A-B079589F72A1}" type="pres">
      <dgm:prSet presAssocID="{978C29E1-6B8D-4CB5-A4BF-F221AD11763D}" presName="LevelTwoTextNode" presStyleLbl="node2" presStyleIdx="2" presStyleCnt="4" custScaleX="137520">
        <dgm:presLayoutVars>
          <dgm:chPref val="3"/>
        </dgm:presLayoutVars>
      </dgm:prSet>
      <dgm:spPr/>
      <dgm:t>
        <a:bodyPr/>
        <a:lstStyle/>
        <a:p>
          <a:endParaRPr lang="sv-SE"/>
        </a:p>
      </dgm:t>
    </dgm:pt>
    <dgm:pt modelId="{372D742C-3544-4F94-9323-58827C2866E6}" type="pres">
      <dgm:prSet presAssocID="{978C29E1-6B8D-4CB5-A4BF-F221AD11763D}" presName="level3hierChild" presStyleCnt="0"/>
      <dgm:spPr/>
    </dgm:pt>
    <dgm:pt modelId="{01C8F964-6BBC-49CB-BAA3-58739A08CDFA}" type="pres">
      <dgm:prSet presAssocID="{7A9DB5E4-0A8D-4E76-A91A-4D749EA71E2F}" presName="conn2-1" presStyleLbl="parChTrans1D3" presStyleIdx="5" presStyleCnt="9"/>
      <dgm:spPr/>
      <dgm:t>
        <a:bodyPr/>
        <a:lstStyle/>
        <a:p>
          <a:endParaRPr lang="sv-SE"/>
        </a:p>
      </dgm:t>
    </dgm:pt>
    <dgm:pt modelId="{1F082ACA-8DFC-46E1-8D38-B62D64D4C21D}" type="pres">
      <dgm:prSet presAssocID="{7A9DB5E4-0A8D-4E76-A91A-4D749EA71E2F}" presName="connTx" presStyleLbl="parChTrans1D3" presStyleIdx="5" presStyleCnt="9"/>
      <dgm:spPr/>
      <dgm:t>
        <a:bodyPr/>
        <a:lstStyle/>
        <a:p>
          <a:endParaRPr lang="sv-SE"/>
        </a:p>
      </dgm:t>
    </dgm:pt>
    <dgm:pt modelId="{4E9216CB-23A1-4240-901A-F8EC7F17846F}" type="pres">
      <dgm:prSet presAssocID="{34329F8B-2FC1-41B1-956F-C6B88A7D9F35}" presName="root2" presStyleCnt="0"/>
      <dgm:spPr/>
    </dgm:pt>
    <dgm:pt modelId="{5C022C04-A607-4C33-819C-5AB619AD644D}" type="pres">
      <dgm:prSet presAssocID="{34329F8B-2FC1-41B1-956F-C6B88A7D9F35}" presName="LevelTwoTextNode" presStyleLbl="node3" presStyleIdx="5" presStyleCnt="9" custScaleX="245698" custScaleY="103729">
        <dgm:presLayoutVars>
          <dgm:chPref val="3"/>
        </dgm:presLayoutVars>
      </dgm:prSet>
      <dgm:spPr/>
      <dgm:t>
        <a:bodyPr/>
        <a:lstStyle/>
        <a:p>
          <a:endParaRPr lang="sv-SE"/>
        </a:p>
      </dgm:t>
    </dgm:pt>
    <dgm:pt modelId="{5CCB6E50-2187-44EA-BFB0-3897F6EFD1FF}" type="pres">
      <dgm:prSet presAssocID="{34329F8B-2FC1-41B1-956F-C6B88A7D9F35}" presName="level3hierChild" presStyleCnt="0"/>
      <dgm:spPr/>
    </dgm:pt>
    <dgm:pt modelId="{55D79424-F482-41B3-9147-FD0118696BF2}" type="pres">
      <dgm:prSet presAssocID="{3CC2378B-DDAA-4668-866D-290680285C5A}" presName="conn2-1" presStyleLbl="parChTrans1D3" presStyleIdx="6" presStyleCnt="9"/>
      <dgm:spPr/>
      <dgm:t>
        <a:bodyPr/>
        <a:lstStyle/>
        <a:p>
          <a:endParaRPr lang="sv-SE"/>
        </a:p>
      </dgm:t>
    </dgm:pt>
    <dgm:pt modelId="{922C380F-78C9-428B-8917-EAC5747486F2}" type="pres">
      <dgm:prSet presAssocID="{3CC2378B-DDAA-4668-866D-290680285C5A}" presName="connTx" presStyleLbl="parChTrans1D3" presStyleIdx="6" presStyleCnt="9"/>
      <dgm:spPr/>
      <dgm:t>
        <a:bodyPr/>
        <a:lstStyle/>
        <a:p>
          <a:endParaRPr lang="sv-SE"/>
        </a:p>
      </dgm:t>
    </dgm:pt>
    <dgm:pt modelId="{ECC03FAF-18A7-4B42-ADE7-E3DE363B8238}" type="pres">
      <dgm:prSet presAssocID="{BFB07AB6-F513-4CCA-BDF7-BE39F40D547F}" presName="root2" presStyleCnt="0"/>
      <dgm:spPr/>
    </dgm:pt>
    <dgm:pt modelId="{53E66664-2D8D-4D5A-B838-F0A9EEDF236F}" type="pres">
      <dgm:prSet presAssocID="{BFB07AB6-F513-4CCA-BDF7-BE39F40D547F}" presName="LevelTwoTextNode" presStyleLbl="node3" presStyleIdx="6" presStyleCnt="9" custScaleX="245747" custScaleY="103729">
        <dgm:presLayoutVars>
          <dgm:chPref val="3"/>
        </dgm:presLayoutVars>
      </dgm:prSet>
      <dgm:spPr/>
      <dgm:t>
        <a:bodyPr/>
        <a:lstStyle/>
        <a:p>
          <a:endParaRPr lang="sv-SE"/>
        </a:p>
      </dgm:t>
    </dgm:pt>
    <dgm:pt modelId="{8EFE5FCD-C2A5-407E-96AB-DC90772677DB}" type="pres">
      <dgm:prSet presAssocID="{BFB07AB6-F513-4CCA-BDF7-BE39F40D547F}" presName="level3hierChild" presStyleCnt="0"/>
      <dgm:spPr/>
    </dgm:pt>
    <dgm:pt modelId="{568586D0-771C-4D58-AFC9-6DF5001F0728}" type="pres">
      <dgm:prSet presAssocID="{52563547-F7A4-447C-A266-1EEB9F42F0E0}" presName="conn2-1" presStyleLbl="parChTrans1D2" presStyleIdx="3" presStyleCnt="4"/>
      <dgm:spPr/>
      <dgm:t>
        <a:bodyPr/>
        <a:lstStyle/>
        <a:p>
          <a:endParaRPr lang="sv-SE"/>
        </a:p>
      </dgm:t>
    </dgm:pt>
    <dgm:pt modelId="{963A5061-2B50-40CD-81C3-ACFBE692902B}" type="pres">
      <dgm:prSet presAssocID="{52563547-F7A4-447C-A266-1EEB9F42F0E0}" presName="connTx" presStyleLbl="parChTrans1D2" presStyleIdx="3" presStyleCnt="4"/>
      <dgm:spPr/>
      <dgm:t>
        <a:bodyPr/>
        <a:lstStyle/>
        <a:p>
          <a:endParaRPr lang="sv-SE"/>
        </a:p>
      </dgm:t>
    </dgm:pt>
    <dgm:pt modelId="{A5DE03C9-CA2A-4748-BC50-F6D41FACFE55}" type="pres">
      <dgm:prSet presAssocID="{62A5E800-819B-4240-B8CF-F51C5695C3F4}" presName="root2" presStyleCnt="0"/>
      <dgm:spPr/>
    </dgm:pt>
    <dgm:pt modelId="{2AF0AB1D-9F45-4AE7-B9A1-ED564F7FA2E6}" type="pres">
      <dgm:prSet presAssocID="{62A5E800-819B-4240-B8CF-F51C5695C3F4}" presName="LevelTwoTextNode" presStyleLbl="node2" presStyleIdx="3" presStyleCnt="4" custScaleX="137520">
        <dgm:presLayoutVars>
          <dgm:chPref val="3"/>
        </dgm:presLayoutVars>
      </dgm:prSet>
      <dgm:spPr>
        <a:xfrm>
          <a:off x="3503789" y="3860042"/>
          <a:ext cx="958374" cy="479187"/>
        </a:xfrm>
        <a:prstGeom prst="roundRect">
          <a:avLst>
            <a:gd name="adj" fmla="val 10000"/>
          </a:avLst>
        </a:prstGeom>
      </dgm:spPr>
      <dgm:t>
        <a:bodyPr/>
        <a:lstStyle/>
        <a:p>
          <a:endParaRPr lang="sv-SE"/>
        </a:p>
      </dgm:t>
    </dgm:pt>
    <dgm:pt modelId="{18EC0847-D5C9-44A9-B792-3BF71BC7C4DC}" type="pres">
      <dgm:prSet presAssocID="{62A5E800-819B-4240-B8CF-F51C5695C3F4}" presName="level3hierChild" presStyleCnt="0"/>
      <dgm:spPr/>
    </dgm:pt>
    <dgm:pt modelId="{53FA2E08-0D77-47F5-A6B6-76FD07A169ED}" type="pres">
      <dgm:prSet presAssocID="{54820CC2-0D43-4E1A-AAEC-16FDB583BD70}" presName="conn2-1" presStyleLbl="parChTrans1D3" presStyleIdx="7" presStyleCnt="9"/>
      <dgm:spPr/>
      <dgm:t>
        <a:bodyPr/>
        <a:lstStyle/>
        <a:p>
          <a:endParaRPr lang="sv-SE"/>
        </a:p>
      </dgm:t>
    </dgm:pt>
    <dgm:pt modelId="{8017A715-B797-42C5-8F67-520FB58F6759}" type="pres">
      <dgm:prSet presAssocID="{54820CC2-0D43-4E1A-AAEC-16FDB583BD70}" presName="connTx" presStyleLbl="parChTrans1D3" presStyleIdx="7" presStyleCnt="9"/>
      <dgm:spPr/>
      <dgm:t>
        <a:bodyPr/>
        <a:lstStyle/>
        <a:p>
          <a:endParaRPr lang="sv-SE"/>
        </a:p>
      </dgm:t>
    </dgm:pt>
    <dgm:pt modelId="{92AC5FA9-6B05-45E8-9596-51C3CC76A327}" type="pres">
      <dgm:prSet presAssocID="{8AC8BFEA-BEEF-4F3F-95A5-D3BD1BC6E973}" presName="root2" presStyleCnt="0"/>
      <dgm:spPr/>
    </dgm:pt>
    <dgm:pt modelId="{3DE2B436-3BD6-4DB9-B16D-C79250ED5C66}" type="pres">
      <dgm:prSet presAssocID="{8AC8BFEA-BEEF-4F3F-95A5-D3BD1BC6E973}" presName="LevelTwoTextNode" presStyleLbl="node3" presStyleIdx="7" presStyleCnt="9" custScaleX="245747" custScaleY="103729">
        <dgm:presLayoutVars>
          <dgm:chPref val="3"/>
        </dgm:presLayoutVars>
      </dgm:prSet>
      <dgm:spPr/>
      <dgm:t>
        <a:bodyPr/>
        <a:lstStyle/>
        <a:p>
          <a:endParaRPr lang="sv-SE"/>
        </a:p>
      </dgm:t>
    </dgm:pt>
    <dgm:pt modelId="{3E4AB73F-0504-49DA-9553-7CEB9406CCF0}" type="pres">
      <dgm:prSet presAssocID="{8AC8BFEA-BEEF-4F3F-95A5-D3BD1BC6E973}" presName="level3hierChild" presStyleCnt="0"/>
      <dgm:spPr/>
    </dgm:pt>
    <dgm:pt modelId="{6482DE22-0475-4022-BA49-B3DC42B747DE}" type="pres">
      <dgm:prSet presAssocID="{6A7706ED-C5F1-4887-835E-7EBD5B68EAD1}" presName="conn2-1" presStyleLbl="parChTrans1D3" presStyleIdx="8" presStyleCnt="9"/>
      <dgm:spPr/>
      <dgm:t>
        <a:bodyPr/>
        <a:lstStyle/>
        <a:p>
          <a:endParaRPr lang="sv-SE"/>
        </a:p>
      </dgm:t>
    </dgm:pt>
    <dgm:pt modelId="{B5AEC68A-A7B5-4642-9D5E-5E9430302DB3}" type="pres">
      <dgm:prSet presAssocID="{6A7706ED-C5F1-4887-835E-7EBD5B68EAD1}" presName="connTx" presStyleLbl="parChTrans1D3" presStyleIdx="8" presStyleCnt="9"/>
      <dgm:spPr/>
      <dgm:t>
        <a:bodyPr/>
        <a:lstStyle/>
        <a:p>
          <a:endParaRPr lang="sv-SE"/>
        </a:p>
      </dgm:t>
    </dgm:pt>
    <dgm:pt modelId="{5964BEDB-AA67-4738-A2D3-7EC329E68C2D}" type="pres">
      <dgm:prSet presAssocID="{8B422627-3629-4C39-952F-B13DF2DF15CD}" presName="root2" presStyleCnt="0"/>
      <dgm:spPr/>
    </dgm:pt>
    <dgm:pt modelId="{7E16BF01-69D5-447A-B745-403D32450EA7}" type="pres">
      <dgm:prSet presAssocID="{8B422627-3629-4C39-952F-B13DF2DF15CD}" presName="LevelTwoTextNode" presStyleLbl="node3" presStyleIdx="8" presStyleCnt="9" custScaleX="245698">
        <dgm:presLayoutVars>
          <dgm:chPref val="3"/>
        </dgm:presLayoutVars>
      </dgm:prSet>
      <dgm:spPr/>
      <dgm:t>
        <a:bodyPr/>
        <a:lstStyle/>
        <a:p>
          <a:endParaRPr lang="sv-SE"/>
        </a:p>
      </dgm:t>
    </dgm:pt>
    <dgm:pt modelId="{75C5E487-AD6F-47DB-8B1A-5205D4BF0FAB}" type="pres">
      <dgm:prSet presAssocID="{8B422627-3629-4C39-952F-B13DF2DF15CD}" presName="level3hierChild" presStyleCnt="0"/>
      <dgm:spPr/>
    </dgm:pt>
  </dgm:ptLst>
  <dgm:cxnLst>
    <dgm:cxn modelId="{ECEB5EC9-53FE-44BF-ADFA-8CE06E666694}" type="presOf" srcId="{1A5FCF24-182B-454B-AB1B-AA2295EDBCBE}" destId="{EF1C5406-A9CB-4C04-ACB0-67CD2AF551CC}" srcOrd="1" destOrd="0" presId="urn:microsoft.com/office/officeart/2005/8/layout/hierarchy2"/>
    <dgm:cxn modelId="{C7A6D463-AE1C-45CD-AB49-2908402166BA}" type="presOf" srcId="{DF2C6CC6-7420-455E-88AF-1788D4D21987}" destId="{E612350D-8680-4038-801A-32D4EF3C3D8E}" srcOrd="0" destOrd="0" presId="urn:microsoft.com/office/officeart/2005/8/layout/hierarchy2"/>
    <dgm:cxn modelId="{ADD77D66-8919-4DC0-B047-253EFBFFB0C7}" type="presOf" srcId="{2A86A550-208C-4AD6-B125-1353765D9A06}" destId="{598164EB-8633-4571-8FA5-B0C954C91D8C}" srcOrd="0" destOrd="0" presId="urn:microsoft.com/office/officeart/2005/8/layout/hierarchy2"/>
    <dgm:cxn modelId="{7EB1694A-6EB8-47E8-BA57-DE356E2ABB5D}" srcId="{978C29E1-6B8D-4CB5-A4BF-F221AD11763D}" destId="{BFB07AB6-F513-4CCA-BDF7-BE39F40D547F}" srcOrd="1" destOrd="0" parTransId="{3CC2378B-DDAA-4668-866D-290680285C5A}" sibTransId="{59AAA6F8-3F6A-47F8-922D-45004F159270}"/>
    <dgm:cxn modelId="{B7A393B8-9646-4F80-9DE8-B8E28C062CC4}" srcId="{62A5E800-819B-4240-B8CF-F51C5695C3F4}" destId="{8AC8BFEA-BEEF-4F3F-95A5-D3BD1BC6E973}" srcOrd="0" destOrd="0" parTransId="{54820CC2-0D43-4E1A-AAEC-16FDB583BD70}" sibTransId="{69A16DC4-C71A-4720-A9A8-ACC99203208F}"/>
    <dgm:cxn modelId="{E302704F-E99A-4E25-846C-560792751317}" srcId="{81B447D6-CD48-4671-9628-B5242FAEEF31}" destId="{DC7EB69C-3304-4333-8F47-6E0B5011791A}" srcOrd="0" destOrd="0" parTransId="{7E440C4F-D106-47ED-ADC6-4A307F37B3F7}" sibTransId="{5B23E4A7-FF52-43F2-8512-00546CD7B7BC}"/>
    <dgm:cxn modelId="{93F94543-0E52-4A81-BE7D-AAC41D2B348B}" type="presOf" srcId="{5E5E533A-20B9-48F9-AAC7-8121DBED02E0}" destId="{40AAE61F-1B20-478A-888C-AC4B26E05F0C}" srcOrd="0" destOrd="0" presId="urn:microsoft.com/office/officeart/2005/8/layout/hierarchy2"/>
    <dgm:cxn modelId="{440B619A-711C-4462-A0AA-03B780622D95}" type="presOf" srcId="{BFB07AB6-F513-4CCA-BDF7-BE39F40D547F}" destId="{53E66664-2D8D-4D5A-B838-F0A9EEDF236F}" srcOrd="0" destOrd="0" presId="urn:microsoft.com/office/officeart/2005/8/layout/hierarchy2"/>
    <dgm:cxn modelId="{1CA3C932-F821-4B13-9F99-5AB26AE287E9}" type="presOf" srcId="{41C61424-B256-4C82-98BC-443FAF654027}" destId="{1D4FC6A2-7454-4791-94C5-A6A922B67E22}" srcOrd="0" destOrd="0" presId="urn:microsoft.com/office/officeart/2005/8/layout/hierarchy2"/>
    <dgm:cxn modelId="{728E881F-A3FA-4D7C-85C7-A0546944A0CB}" type="presOf" srcId="{41C61424-B256-4C82-98BC-443FAF654027}" destId="{E305C0BC-0D31-4A67-B256-E03CE58A7A8E}" srcOrd="1" destOrd="0" presId="urn:microsoft.com/office/officeart/2005/8/layout/hierarchy2"/>
    <dgm:cxn modelId="{CCD92879-C4AF-4137-9C1F-3ED05198725B}" srcId="{DC7EB69C-3304-4333-8F47-6E0B5011791A}" destId="{978C29E1-6B8D-4CB5-A4BF-F221AD11763D}" srcOrd="2" destOrd="0" parTransId="{41C61424-B256-4C82-98BC-443FAF654027}" sibTransId="{F3DE3AFC-E005-472C-A5AA-A677D94BAB9C}"/>
    <dgm:cxn modelId="{C3B6133B-6472-4842-8A28-9DA6B22B29AF}" type="presOf" srcId="{49806174-8116-4F67-AC2F-0CEBC04C5DE4}" destId="{786657A3-9A1E-494F-9280-5D788AD8F229}" srcOrd="1" destOrd="0" presId="urn:microsoft.com/office/officeart/2005/8/layout/hierarchy2"/>
    <dgm:cxn modelId="{EDA85E03-A7EC-466F-99D5-C2B5ABCACCDD}" type="presOf" srcId="{5CE13CD5-1A44-4E66-9DA0-36DB37EE3B2B}" destId="{5BB785B3-360F-4899-88C8-64933D8F93D2}" srcOrd="0" destOrd="0" presId="urn:microsoft.com/office/officeart/2005/8/layout/hierarchy2"/>
    <dgm:cxn modelId="{53BBEE7A-E569-4FD7-B501-F63F348E3E9F}" srcId="{DC7EB69C-3304-4333-8F47-6E0B5011791A}" destId="{62A5E800-819B-4240-B8CF-F51C5695C3F4}" srcOrd="3" destOrd="0" parTransId="{52563547-F7A4-447C-A266-1EEB9F42F0E0}" sibTransId="{CF0C4F3F-15E3-4A5A-8E41-AA48C3E16D3F}"/>
    <dgm:cxn modelId="{5FFD4EE5-C350-485D-92CE-4807D3FECB16}" type="presOf" srcId="{3CC2378B-DDAA-4668-866D-290680285C5A}" destId="{55D79424-F482-41B3-9147-FD0118696BF2}" srcOrd="0" destOrd="0" presId="urn:microsoft.com/office/officeart/2005/8/layout/hierarchy2"/>
    <dgm:cxn modelId="{EE818764-099F-493B-9AFE-69F4B72A6913}" type="presOf" srcId="{978C29E1-6B8D-4CB5-A4BF-F221AD11763D}" destId="{5D6420B3-AE56-48C2-821A-B079589F72A1}" srcOrd="0" destOrd="0" presId="urn:microsoft.com/office/officeart/2005/8/layout/hierarchy2"/>
    <dgm:cxn modelId="{019E2632-F806-4FE1-BA59-BD3F32E57D6E}" type="presOf" srcId="{5E5E533A-20B9-48F9-AAC7-8121DBED02E0}" destId="{204703DF-E3E3-4C0B-9612-A5966190EBA5}" srcOrd="1" destOrd="0" presId="urn:microsoft.com/office/officeart/2005/8/layout/hierarchy2"/>
    <dgm:cxn modelId="{41AC4AAD-8936-4815-9686-3B9326D58491}" type="presOf" srcId="{7A9DB5E4-0A8D-4E76-A91A-4D749EA71E2F}" destId="{01C8F964-6BBC-49CB-BAA3-58739A08CDFA}" srcOrd="0" destOrd="0" presId="urn:microsoft.com/office/officeart/2005/8/layout/hierarchy2"/>
    <dgm:cxn modelId="{6C11B04C-2365-43B9-BD9B-397162972657}" type="presOf" srcId="{1A5FCF24-182B-454B-AB1B-AA2295EDBCBE}" destId="{185373DF-DC11-41AE-9D47-462053A2BBEE}" srcOrd="0" destOrd="0" presId="urn:microsoft.com/office/officeart/2005/8/layout/hierarchy2"/>
    <dgm:cxn modelId="{0AB15F02-6862-4AEA-B22A-069092579018}" srcId="{828AF123-C8D6-468E-B2EC-E614216CA3B6}" destId="{01EADD9E-C705-45A1-BB5E-B1787CBE3B58}" srcOrd="0" destOrd="0" parTransId="{5E5E533A-20B9-48F9-AAC7-8121DBED02E0}" sibTransId="{B545D761-C2BC-476F-8305-CF6DF5F83264}"/>
    <dgm:cxn modelId="{61D28A6A-4DBC-4388-A25D-097116F19933}" type="presOf" srcId="{01EADD9E-C705-45A1-BB5E-B1787CBE3B58}" destId="{F6C0FE7D-0B40-4983-83F1-8C46405E5DB9}" srcOrd="0" destOrd="0" presId="urn:microsoft.com/office/officeart/2005/8/layout/hierarchy2"/>
    <dgm:cxn modelId="{5C404685-ECF9-4EFD-9E39-F082F4026C44}" type="presOf" srcId="{7A9DB5E4-0A8D-4E76-A91A-4D749EA71E2F}" destId="{1F082ACA-8DFC-46E1-8D38-B62D64D4C21D}" srcOrd="1" destOrd="0" presId="urn:microsoft.com/office/officeart/2005/8/layout/hierarchy2"/>
    <dgm:cxn modelId="{E78A238D-A9D8-4EAA-83B0-4EC9D5485DE1}" type="presOf" srcId="{34329F8B-2FC1-41B1-956F-C6B88A7D9F35}" destId="{5C022C04-A607-4C33-819C-5AB619AD644D}" srcOrd="0" destOrd="0" presId="urn:microsoft.com/office/officeart/2005/8/layout/hierarchy2"/>
    <dgm:cxn modelId="{FA9DD677-5101-49E3-A657-61320EF94A05}" type="presOf" srcId="{49806174-8116-4F67-AC2F-0CEBC04C5DE4}" destId="{47621804-9BB4-45A7-9400-8C35F03D74F7}" srcOrd="0" destOrd="0" presId="urn:microsoft.com/office/officeart/2005/8/layout/hierarchy2"/>
    <dgm:cxn modelId="{657145D8-710C-4F84-9AFE-6DEA68C18B67}" type="presOf" srcId="{3CC2378B-DDAA-4668-866D-290680285C5A}" destId="{922C380F-78C9-428B-8917-EAC5747486F2}" srcOrd="1" destOrd="0" presId="urn:microsoft.com/office/officeart/2005/8/layout/hierarchy2"/>
    <dgm:cxn modelId="{DB785933-14F7-46C8-9BB4-173DBCAB8073}" type="presOf" srcId="{CE298BB2-EB38-4B31-AAF1-23C6B7A3E06A}" destId="{4C64895F-7290-4A48-9F82-847AA9B458F1}" srcOrd="0" destOrd="0" presId="urn:microsoft.com/office/officeart/2005/8/layout/hierarchy2"/>
    <dgm:cxn modelId="{A9DE8ADB-A949-4659-8418-0C63D3DE418F}" type="presOf" srcId="{6A7706ED-C5F1-4887-835E-7EBD5B68EAD1}" destId="{6482DE22-0475-4022-BA49-B3DC42B747DE}" srcOrd="0" destOrd="0" presId="urn:microsoft.com/office/officeart/2005/8/layout/hierarchy2"/>
    <dgm:cxn modelId="{6C207A8C-4DD1-46AE-B72B-6271DD19B564}" srcId="{AD8E5520-8758-4D51-8C3A-008A8CBC5E64}" destId="{2A86A550-208C-4AD6-B125-1353765D9A06}" srcOrd="2" destOrd="0" parTransId="{77E96EB0-A9D3-42B5-9345-3C0AF29D9A6D}" sibTransId="{AE4BDDA6-67A9-4492-961F-91D19385615B}"/>
    <dgm:cxn modelId="{EE8C0AEF-1178-452A-B7A0-821C189308C9}" srcId="{DC7EB69C-3304-4333-8F47-6E0B5011791A}" destId="{828AF123-C8D6-468E-B2EC-E614216CA3B6}" srcOrd="0" destOrd="0" parTransId="{49806174-8116-4F67-AC2F-0CEBC04C5DE4}" sibTransId="{B0A70113-8492-4C7D-B118-D95E11171E18}"/>
    <dgm:cxn modelId="{5FDD8453-8D0D-4784-BE10-999B599A2D20}" type="presOf" srcId="{8B422627-3629-4C39-952F-B13DF2DF15CD}" destId="{7E16BF01-69D5-447A-B745-403D32450EA7}" srcOrd="0" destOrd="0" presId="urn:microsoft.com/office/officeart/2005/8/layout/hierarchy2"/>
    <dgm:cxn modelId="{9DCAF049-AFBF-4C95-9DD0-DD48A759744A}" type="presOf" srcId="{8AC8BFEA-BEEF-4F3F-95A5-D3BD1BC6E973}" destId="{3DE2B436-3BD6-4DB9-B16D-C79250ED5C66}" srcOrd="0" destOrd="0" presId="urn:microsoft.com/office/officeart/2005/8/layout/hierarchy2"/>
    <dgm:cxn modelId="{64120E3B-49E4-4EE9-8EBA-45D2C9291A6A}" type="presOf" srcId="{EBBE30DA-CB32-4E89-A237-451C5B845D75}" destId="{8CA1EBD2-3FA9-4609-ABE3-B57B2AED2CC6}" srcOrd="0" destOrd="0" presId="urn:microsoft.com/office/officeart/2005/8/layout/hierarchy2"/>
    <dgm:cxn modelId="{0CA90345-7A10-4AFB-8539-13F298231A47}" type="presOf" srcId="{CADEE3F8-164E-4FF5-B66E-32074C5DDAA7}" destId="{C139E654-DB25-4FB5-BA63-D62519394712}" srcOrd="0" destOrd="0" presId="urn:microsoft.com/office/officeart/2005/8/layout/hierarchy2"/>
    <dgm:cxn modelId="{A370E7FD-6E00-43F9-BA20-B7559DC0F5FF}" type="presOf" srcId="{77E96EB0-A9D3-42B5-9345-3C0AF29D9A6D}" destId="{3B4AF59C-929C-4C38-9AE1-8EC863C6A1BF}" srcOrd="0" destOrd="0" presId="urn:microsoft.com/office/officeart/2005/8/layout/hierarchy2"/>
    <dgm:cxn modelId="{24CCC01F-1684-4E90-875C-E322CC0D725C}" type="presOf" srcId="{6A7706ED-C5F1-4887-835E-7EBD5B68EAD1}" destId="{B5AEC68A-A7B5-4642-9D5E-5E9430302DB3}" srcOrd="1" destOrd="0" presId="urn:microsoft.com/office/officeart/2005/8/layout/hierarchy2"/>
    <dgm:cxn modelId="{595AB1D9-7E23-4D9F-AC48-7A08C2585385}" type="presOf" srcId="{77E96EB0-A9D3-42B5-9345-3C0AF29D9A6D}" destId="{FE377950-914D-43C2-8A01-3AFD59CF2A83}" srcOrd="1" destOrd="0" presId="urn:microsoft.com/office/officeart/2005/8/layout/hierarchy2"/>
    <dgm:cxn modelId="{857AEBE2-A5B6-400F-8097-07C2E5521B2D}" srcId="{AD8E5520-8758-4D51-8C3A-008A8CBC5E64}" destId="{CADEE3F8-164E-4FF5-B66E-32074C5DDAA7}" srcOrd="1" destOrd="0" parTransId="{1A5FCF24-182B-454B-AB1B-AA2295EDBCBE}" sibTransId="{0A51ECBB-5629-4394-84A9-775D3471B1E5}"/>
    <dgm:cxn modelId="{12D28522-AB42-497B-B929-407D0E5CC855}" type="presOf" srcId="{81B447D6-CD48-4671-9628-B5242FAEEF31}" destId="{1194BF19-68C9-4B86-A950-081E1F475ED2}" srcOrd="0" destOrd="0" presId="urn:microsoft.com/office/officeart/2005/8/layout/hierarchy2"/>
    <dgm:cxn modelId="{9118C8E0-E2B8-41D0-8EEC-FC85A2964996}" type="presOf" srcId="{62A5E800-819B-4240-B8CF-F51C5695C3F4}" destId="{2AF0AB1D-9F45-4AE7-B9A1-ED564F7FA2E6}" srcOrd="0" destOrd="0" presId="urn:microsoft.com/office/officeart/2005/8/layout/hierarchy2"/>
    <dgm:cxn modelId="{97493736-8ADB-4395-BC34-1BAECB0A2095}" srcId="{62A5E800-819B-4240-B8CF-F51C5695C3F4}" destId="{8B422627-3629-4C39-952F-B13DF2DF15CD}" srcOrd="1" destOrd="0" parTransId="{6A7706ED-C5F1-4887-835E-7EBD5B68EAD1}" sibTransId="{A3151ADC-D330-4A56-BB15-C1D614DF7849}"/>
    <dgm:cxn modelId="{53695EE0-E6AD-4B0B-A3B2-E96AE3F0E3A3}" srcId="{DC7EB69C-3304-4333-8F47-6E0B5011791A}" destId="{AD8E5520-8758-4D51-8C3A-008A8CBC5E64}" srcOrd="1" destOrd="0" parTransId="{348003C8-DBE7-42B7-960A-8042AAEA359F}" sibTransId="{4B4BA785-BAB1-404D-B27A-28DC1D24896D}"/>
    <dgm:cxn modelId="{D5F7658F-E03B-4D52-BB23-63440849DC2B}" srcId="{828AF123-C8D6-468E-B2EC-E614216CA3B6}" destId="{CE298BB2-EB38-4B31-AAF1-23C6B7A3E06A}" srcOrd="1" destOrd="0" parTransId="{EBBE30DA-CB32-4E89-A237-451C5B845D75}" sibTransId="{78A0A006-149C-4FD4-ABA2-28633FBDA243}"/>
    <dgm:cxn modelId="{AA0DC0EF-DDB8-4EED-ACBE-5B2CB03887BF}" type="presOf" srcId="{AD8E5520-8758-4D51-8C3A-008A8CBC5E64}" destId="{E6057E77-0D8E-4127-8F59-B47C3B4AA9DB}" srcOrd="0" destOrd="0" presId="urn:microsoft.com/office/officeart/2005/8/layout/hierarchy2"/>
    <dgm:cxn modelId="{9C1AD9E7-AB2B-484F-AC13-1ACB52A09CF9}" type="presOf" srcId="{52563547-F7A4-447C-A266-1EEB9F42F0E0}" destId="{963A5061-2B50-40CD-81C3-ACFBE692902B}" srcOrd="1" destOrd="0" presId="urn:microsoft.com/office/officeart/2005/8/layout/hierarchy2"/>
    <dgm:cxn modelId="{A82593DB-ECE5-4760-AEF3-5AAEDF02E0AE}" type="presOf" srcId="{54820CC2-0D43-4E1A-AAEC-16FDB583BD70}" destId="{8017A715-B797-42C5-8F67-520FB58F6759}" srcOrd="1" destOrd="0" presId="urn:microsoft.com/office/officeart/2005/8/layout/hierarchy2"/>
    <dgm:cxn modelId="{63D198FD-AFCA-4943-87B9-8AFF58A2BCD6}" type="presOf" srcId="{348003C8-DBE7-42B7-960A-8042AAEA359F}" destId="{CF59607F-D9F6-459D-9747-B88BB7972892}" srcOrd="0" destOrd="0" presId="urn:microsoft.com/office/officeart/2005/8/layout/hierarchy2"/>
    <dgm:cxn modelId="{006C97D2-7FD5-4653-BC4B-24EA206025F9}" type="presOf" srcId="{828AF123-C8D6-468E-B2EC-E614216CA3B6}" destId="{6A01294E-DEFB-48DB-B2A2-581664EFEF76}" srcOrd="0" destOrd="0" presId="urn:microsoft.com/office/officeart/2005/8/layout/hierarchy2"/>
    <dgm:cxn modelId="{112BAEF4-EC3D-48E2-A9A8-69BF95E2519B}" type="presOf" srcId="{52563547-F7A4-447C-A266-1EEB9F42F0E0}" destId="{568586D0-771C-4D58-AFC9-6DF5001F0728}" srcOrd="0" destOrd="0" presId="urn:microsoft.com/office/officeart/2005/8/layout/hierarchy2"/>
    <dgm:cxn modelId="{C12E47DB-D7FA-47EA-B178-B997E3849617}" srcId="{978C29E1-6B8D-4CB5-A4BF-F221AD11763D}" destId="{34329F8B-2FC1-41B1-956F-C6B88A7D9F35}" srcOrd="0" destOrd="0" parTransId="{7A9DB5E4-0A8D-4E76-A91A-4D749EA71E2F}" sibTransId="{E8CFFC0A-928A-4318-AE3F-08CAAEFA53E5}"/>
    <dgm:cxn modelId="{99CFCF3C-D833-44DF-9435-76DDCAA075CC}" type="presOf" srcId="{DF2C6CC6-7420-455E-88AF-1788D4D21987}" destId="{54F3ADD8-A4E9-4C3C-AEF5-7D95B3ECB571}" srcOrd="1" destOrd="0" presId="urn:microsoft.com/office/officeart/2005/8/layout/hierarchy2"/>
    <dgm:cxn modelId="{6169369B-BE7D-4D41-B2B8-2C6B572B9CC1}" srcId="{AD8E5520-8758-4D51-8C3A-008A8CBC5E64}" destId="{5CE13CD5-1A44-4E66-9DA0-36DB37EE3B2B}" srcOrd="0" destOrd="0" parTransId="{DF2C6CC6-7420-455E-88AF-1788D4D21987}" sibTransId="{0920EA21-4AC5-43C0-810F-7FC8620ABB3A}"/>
    <dgm:cxn modelId="{4C2DEB1C-4476-4E5C-B5F7-E1065201704F}" type="presOf" srcId="{EBBE30DA-CB32-4E89-A237-451C5B845D75}" destId="{81D96C10-0856-41B9-91D9-FC540F42F62D}" srcOrd="1" destOrd="0" presId="urn:microsoft.com/office/officeart/2005/8/layout/hierarchy2"/>
    <dgm:cxn modelId="{6F4BB4CF-ED55-4A32-8DD7-1D729DCD5C88}" type="presOf" srcId="{DC7EB69C-3304-4333-8F47-6E0B5011791A}" destId="{B30CDA0F-F126-4CA5-BF9B-A36813672FB8}" srcOrd="0" destOrd="0" presId="urn:microsoft.com/office/officeart/2005/8/layout/hierarchy2"/>
    <dgm:cxn modelId="{657DD3A4-4D00-4240-A01D-F7F88F98590A}" type="presOf" srcId="{348003C8-DBE7-42B7-960A-8042AAEA359F}" destId="{C7675FDB-2F52-4465-A356-B6DC77EB3759}" srcOrd="1" destOrd="0" presId="urn:microsoft.com/office/officeart/2005/8/layout/hierarchy2"/>
    <dgm:cxn modelId="{47EDFA1F-5CB9-497D-8FD5-550BA9B1AA01}" type="presOf" srcId="{54820CC2-0D43-4E1A-AAEC-16FDB583BD70}" destId="{53FA2E08-0D77-47F5-A6B6-76FD07A169ED}" srcOrd="0" destOrd="0" presId="urn:microsoft.com/office/officeart/2005/8/layout/hierarchy2"/>
    <dgm:cxn modelId="{02F14BCE-7E58-4029-B485-6CAE1CF9AC82}" type="presParOf" srcId="{1194BF19-68C9-4B86-A950-081E1F475ED2}" destId="{69D7745D-9F42-47C9-A1AB-0F4E54F09D75}" srcOrd="0" destOrd="0" presId="urn:microsoft.com/office/officeart/2005/8/layout/hierarchy2"/>
    <dgm:cxn modelId="{85581FEB-84B8-4D79-A7EE-723E97DCA389}" type="presParOf" srcId="{69D7745D-9F42-47C9-A1AB-0F4E54F09D75}" destId="{B30CDA0F-F126-4CA5-BF9B-A36813672FB8}" srcOrd="0" destOrd="0" presId="urn:microsoft.com/office/officeart/2005/8/layout/hierarchy2"/>
    <dgm:cxn modelId="{F7E819B2-44B1-4C63-8FD7-423665B8CE14}" type="presParOf" srcId="{69D7745D-9F42-47C9-A1AB-0F4E54F09D75}" destId="{EB5494A1-54E2-413B-B30E-C6AE8D4C8BFD}" srcOrd="1" destOrd="0" presId="urn:microsoft.com/office/officeart/2005/8/layout/hierarchy2"/>
    <dgm:cxn modelId="{CDD2D50D-0EE6-4C79-B29F-C9E136C376FC}" type="presParOf" srcId="{EB5494A1-54E2-413B-B30E-C6AE8D4C8BFD}" destId="{47621804-9BB4-45A7-9400-8C35F03D74F7}" srcOrd="0" destOrd="0" presId="urn:microsoft.com/office/officeart/2005/8/layout/hierarchy2"/>
    <dgm:cxn modelId="{36866376-B0A8-4B93-B7CE-4B1BEF432801}" type="presParOf" srcId="{47621804-9BB4-45A7-9400-8C35F03D74F7}" destId="{786657A3-9A1E-494F-9280-5D788AD8F229}" srcOrd="0" destOrd="0" presId="urn:microsoft.com/office/officeart/2005/8/layout/hierarchy2"/>
    <dgm:cxn modelId="{1CEB3ED5-4E66-4F8F-8691-7CC64AFEEDBD}" type="presParOf" srcId="{EB5494A1-54E2-413B-B30E-C6AE8D4C8BFD}" destId="{C1D119F9-38CB-477C-8D61-97ABBA27D603}" srcOrd="1" destOrd="0" presId="urn:microsoft.com/office/officeart/2005/8/layout/hierarchy2"/>
    <dgm:cxn modelId="{B70BE662-F3EA-457C-AB3F-3707CCC4487C}" type="presParOf" srcId="{C1D119F9-38CB-477C-8D61-97ABBA27D603}" destId="{6A01294E-DEFB-48DB-B2A2-581664EFEF76}" srcOrd="0" destOrd="0" presId="urn:microsoft.com/office/officeart/2005/8/layout/hierarchy2"/>
    <dgm:cxn modelId="{8CE84A25-EE64-461C-AC93-AA1EAE7DCBC1}" type="presParOf" srcId="{C1D119F9-38CB-477C-8D61-97ABBA27D603}" destId="{9623281F-AC5D-432E-8ED8-F7133A5FEA00}" srcOrd="1" destOrd="0" presId="urn:microsoft.com/office/officeart/2005/8/layout/hierarchy2"/>
    <dgm:cxn modelId="{85FFB1FE-AD56-481F-BC13-FB0BD19FA3EA}" type="presParOf" srcId="{9623281F-AC5D-432E-8ED8-F7133A5FEA00}" destId="{40AAE61F-1B20-478A-888C-AC4B26E05F0C}" srcOrd="0" destOrd="0" presId="urn:microsoft.com/office/officeart/2005/8/layout/hierarchy2"/>
    <dgm:cxn modelId="{1967B18E-3230-4804-A2D0-67093EC90DAD}" type="presParOf" srcId="{40AAE61F-1B20-478A-888C-AC4B26E05F0C}" destId="{204703DF-E3E3-4C0B-9612-A5966190EBA5}" srcOrd="0" destOrd="0" presId="urn:microsoft.com/office/officeart/2005/8/layout/hierarchy2"/>
    <dgm:cxn modelId="{2FACDBD4-F5B4-403B-8545-FC5BBADCBDE0}" type="presParOf" srcId="{9623281F-AC5D-432E-8ED8-F7133A5FEA00}" destId="{12898566-87FA-4FA2-BF8B-B638BE362644}" srcOrd="1" destOrd="0" presId="urn:microsoft.com/office/officeart/2005/8/layout/hierarchy2"/>
    <dgm:cxn modelId="{DE7D2DE9-4D58-4572-849E-374397133E3E}" type="presParOf" srcId="{12898566-87FA-4FA2-BF8B-B638BE362644}" destId="{F6C0FE7D-0B40-4983-83F1-8C46405E5DB9}" srcOrd="0" destOrd="0" presId="urn:microsoft.com/office/officeart/2005/8/layout/hierarchy2"/>
    <dgm:cxn modelId="{A1054774-0569-4C7D-A55E-944F8FB4C34A}" type="presParOf" srcId="{12898566-87FA-4FA2-BF8B-B638BE362644}" destId="{68D07BBA-8CED-4B5A-B481-E883247D8557}" srcOrd="1" destOrd="0" presId="urn:microsoft.com/office/officeart/2005/8/layout/hierarchy2"/>
    <dgm:cxn modelId="{C7F0E035-7C3F-4B02-9EA0-B562A1AE44BD}" type="presParOf" srcId="{9623281F-AC5D-432E-8ED8-F7133A5FEA00}" destId="{8CA1EBD2-3FA9-4609-ABE3-B57B2AED2CC6}" srcOrd="2" destOrd="0" presId="urn:microsoft.com/office/officeart/2005/8/layout/hierarchy2"/>
    <dgm:cxn modelId="{C1BCA2AF-B738-4439-851B-AEB80994FBF0}" type="presParOf" srcId="{8CA1EBD2-3FA9-4609-ABE3-B57B2AED2CC6}" destId="{81D96C10-0856-41B9-91D9-FC540F42F62D}" srcOrd="0" destOrd="0" presId="urn:microsoft.com/office/officeart/2005/8/layout/hierarchy2"/>
    <dgm:cxn modelId="{7EDA0477-7610-4C68-BF38-852C6A6A0E36}" type="presParOf" srcId="{9623281F-AC5D-432E-8ED8-F7133A5FEA00}" destId="{186A2C40-82C5-4C6C-90CE-F855447C0ED4}" srcOrd="3" destOrd="0" presId="urn:microsoft.com/office/officeart/2005/8/layout/hierarchy2"/>
    <dgm:cxn modelId="{1F0E6099-E362-4E5A-A50A-2CCCDCE2B183}" type="presParOf" srcId="{186A2C40-82C5-4C6C-90CE-F855447C0ED4}" destId="{4C64895F-7290-4A48-9F82-847AA9B458F1}" srcOrd="0" destOrd="0" presId="urn:microsoft.com/office/officeart/2005/8/layout/hierarchy2"/>
    <dgm:cxn modelId="{0E3CDBEF-243F-421B-A9CB-B7836B9CD3CD}" type="presParOf" srcId="{186A2C40-82C5-4C6C-90CE-F855447C0ED4}" destId="{A1100091-A325-4847-8A95-47E2E3567507}" srcOrd="1" destOrd="0" presId="urn:microsoft.com/office/officeart/2005/8/layout/hierarchy2"/>
    <dgm:cxn modelId="{3BE53CD1-97B3-44FE-885B-64E45834DE48}" type="presParOf" srcId="{EB5494A1-54E2-413B-B30E-C6AE8D4C8BFD}" destId="{CF59607F-D9F6-459D-9747-B88BB7972892}" srcOrd="2" destOrd="0" presId="urn:microsoft.com/office/officeart/2005/8/layout/hierarchy2"/>
    <dgm:cxn modelId="{93E150E5-519C-4321-937D-B701BD41FA2A}" type="presParOf" srcId="{CF59607F-D9F6-459D-9747-B88BB7972892}" destId="{C7675FDB-2F52-4465-A356-B6DC77EB3759}" srcOrd="0" destOrd="0" presId="urn:microsoft.com/office/officeart/2005/8/layout/hierarchy2"/>
    <dgm:cxn modelId="{6C88657E-7CA7-4F2F-AC2F-10CDCC6AD252}" type="presParOf" srcId="{EB5494A1-54E2-413B-B30E-C6AE8D4C8BFD}" destId="{31746AEB-791C-48F4-BB8D-2DA84F7EF2CF}" srcOrd="3" destOrd="0" presId="urn:microsoft.com/office/officeart/2005/8/layout/hierarchy2"/>
    <dgm:cxn modelId="{E1E40E37-FC41-4DC1-8759-009F93C2D8D0}" type="presParOf" srcId="{31746AEB-791C-48F4-BB8D-2DA84F7EF2CF}" destId="{E6057E77-0D8E-4127-8F59-B47C3B4AA9DB}" srcOrd="0" destOrd="0" presId="urn:microsoft.com/office/officeart/2005/8/layout/hierarchy2"/>
    <dgm:cxn modelId="{8B784D8B-8AE8-4FE0-AEA5-BEA109CE891C}" type="presParOf" srcId="{31746AEB-791C-48F4-BB8D-2DA84F7EF2CF}" destId="{8942445E-4F28-4AA3-8D47-5234BB578428}" srcOrd="1" destOrd="0" presId="urn:microsoft.com/office/officeart/2005/8/layout/hierarchy2"/>
    <dgm:cxn modelId="{81E8A596-5A1B-4670-8319-A3067F94D8E9}" type="presParOf" srcId="{8942445E-4F28-4AA3-8D47-5234BB578428}" destId="{E612350D-8680-4038-801A-32D4EF3C3D8E}" srcOrd="0" destOrd="0" presId="urn:microsoft.com/office/officeart/2005/8/layout/hierarchy2"/>
    <dgm:cxn modelId="{85ACC6E5-0562-4C1D-BCF9-7DBE7920FD7B}" type="presParOf" srcId="{E612350D-8680-4038-801A-32D4EF3C3D8E}" destId="{54F3ADD8-A4E9-4C3C-AEF5-7D95B3ECB571}" srcOrd="0" destOrd="0" presId="urn:microsoft.com/office/officeart/2005/8/layout/hierarchy2"/>
    <dgm:cxn modelId="{63EC0558-7650-4889-8043-BB3039877B8C}" type="presParOf" srcId="{8942445E-4F28-4AA3-8D47-5234BB578428}" destId="{606D62BD-9967-4C16-B084-5A2016B0DC1B}" srcOrd="1" destOrd="0" presId="urn:microsoft.com/office/officeart/2005/8/layout/hierarchy2"/>
    <dgm:cxn modelId="{D089527A-8C1C-4F45-AF5F-88CC85339013}" type="presParOf" srcId="{606D62BD-9967-4C16-B084-5A2016B0DC1B}" destId="{5BB785B3-360F-4899-88C8-64933D8F93D2}" srcOrd="0" destOrd="0" presId="urn:microsoft.com/office/officeart/2005/8/layout/hierarchy2"/>
    <dgm:cxn modelId="{41BE5BE7-D662-4A6C-A324-4BCD2197098F}" type="presParOf" srcId="{606D62BD-9967-4C16-B084-5A2016B0DC1B}" destId="{9261680E-926C-42B7-843D-42219CDBF1CC}" srcOrd="1" destOrd="0" presId="urn:microsoft.com/office/officeart/2005/8/layout/hierarchy2"/>
    <dgm:cxn modelId="{18800020-4EAF-413F-9DDC-729950722B17}" type="presParOf" srcId="{8942445E-4F28-4AA3-8D47-5234BB578428}" destId="{185373DF-DC11-41AE-9D47-462053A2BBEE}" srcOrd="2" destOrd="0" presId="urn:microsoft.com/office/officeart/2005/8/layout/hierarchy2"/>
    <dgm:cxn modelId="{CFBCF603-70F4-4FF9-9A5B-408B0ED3FB61}" type="presParOf" srcId="{185373DF-DC11-41AE-9D47-462053A2BBEE}" destId="{EF1C5406-A9CB-4C04-ACB0-67CD2AF551CC}" srcOrd="0" destOrd="0" presId="urn:microsoft.com/office/officeart/2005/8/layout/hierarchy2"/>
    <dgm:cxn modelId="{9F339BB4-5D44-4F9C-B307-4A7451002BD1}" type="presParOf" srcId="{8942445E-4F28-4AA3-8D47-5234BB578428}" destId="{4729F008-1363-4598-BEF1-C411010F3A03}" srcOrd="3" destOrd="0" presId="urn:microsoft.com/office/officeart/2005/8/layout/hierarchy2"/>
    <dgm:cxn modelId="{1F8470F1-5614-499A-A152-2C4698AAE1DD}" type="presParOf" srcId="{4729F008-1363-4598-BEF1-C411010F3A03}" destId="{C139E654-DB25-4FB5-BA63-D62519394712}" srcOrd="0" destOrd="0" presId="urn:microsoft.com/office/officeart/2005/8/layout/hierarchy2"/>
    <dgm:cxn modelId="{ADE58D97-CFCF-45A7-9CE2-88BE847F5580}" type="presParOf" srcId="{4729F008-1363-4598-BEF1-C411010F3A03}" destId="{5B65E28E-4164-4926-9AFC-3BB7C4F42A41}" srcOrd="1" destOrd="0" presId="urn:microsoft.com/office/officeart/2005/8/layout/hierarchy2"/>
    <dgm:cxn modelId="{89A60D74-E122-447F-9852-D6A70CDE5B34}" type="presParOf" srcId="{8942445E-4F28-4AA3-8D47-5234BB578428}" destId="{3B4AF59C-929C-4C38-9AE1-8EC863C6A1BF}" srcOrd="4" destOrd="0" presId="urn:microsoft.com/office/officeart/2005/8/layout/hierarchy2"/>
    <dgm:cxn modelId="{1FDEC954-7065-4FBE-8C21-22A3F1DB278E}" type="presParOf" srcId="{3B4AF59C-929C-4C38-9AE1-8EC863C6A1BF}" destId="{FE377950-914D-43C2-8A01-3AFD59CF2A83}" srcOrd="0" destOrd="0" presId="urn:microsoft.com/office/officeart/2005/8/layout/hierarchy2"/>
    <dgm:cxn modelId="{938200D4-12AB-46FE-B2D6-048BD0997436}" type="presParOf" srcId="{8942445E-4F28-4AA3-8D47-5234BB578428}" destId="{FD5E8E38-8026-4E4F-A528-C5C4EB6F7216}" srcOrd="5" destOrd="0" presId="urn:microsoft.com/office/officeart/2005/8/layout/hierarchy2"/>
    <dgm:cxn modelId="{570AB078-DAD4-4CE7-9956-8139332E3C48}" type="presParOf" srcId="{FD5E8E38-8026-4E4F-A528-C5C4EB6F7216}" destId="{598164EB-8633-4571-8FA5-B0C954C91D8C}" srcOrd="0" destOrd="0" presId="urn:microsoft.com/office/officeart/2005/8/layout/hierarchy2"/>
    <dgm:cxn modelId="{2308789E-0AB8-43AA-9C4F-C61D0C6EFD43}" type="presParOf" srcId="{FD5E8E38-8026-4E4F-A528-C5C4EB6F7216}" destId="{F59455F5-09D0-4A48-9D38-66A4E56A65C5}" srcOrd="1" destOrd="0" presId="urn:microsoft.com/office/officeart/2005/8/layout/hierarchy2"/>
    <dgm:cxn modelId="{B191F03F-3C97-41E5-BE74-881EC9E90AF8}" type="presParOf" srcId="{EB5494A1-54E2-413B-B30E-C6AE8D4C8BFD}" destId="{1D4FC6A2-7454-4791-94C5-A6A922B67E22}" srcOrd="4" destOrd="0" presId="urn:microsoft.com/office/officeart/2005/8/layout/hierarchy2"/>
    <dgm:cxn modelId="{25927701-C379-4F47-B7B8-743FB2F35D7D}" type="presParOf" srcId="{1D4FC6A2-7454-4791-94C5-A6A922B67E22}" destId="{E305C0BC-0D31-4A67-B256-E03CE58A7A8E}" srcOrd="0" destOrd="0" presId="urn:microsoft.com/office/officeart/2005/8/layout/hierarchy2"/>
    <dgm:cxn modelId="{C78AD8E3-990E-45BF-A144-497D4600894E}" type="presParOf" srcId="{EB5494A1-54E2-413B-B30E-C6AE8D4C8BFD}" destId="{6D8397E3-6EA0-4C0D-9C43-F27F06A25C8C}" srcOrd="5" destOrd="0" presId="urn:microsoft.com/office/officeart/2005/8/layout/hierarchy2"/>
    <dgm:cxn modelId="{7A279F68-E89A-4382-B017-B684EBAE1964}" type="presParOf" srcId="{6D8397E3-6EA0-4C0D-9C43-F27F06A25C8C}" destId="{5D6420B3-AE56-48C2-821A-B079589F72A1}" srcOrd="0" destOrd="0" presId="urn:microsoft.com/office/officeart/2005/8/layout/hierarchy2"/>
    <dgm:cxn modelId="{979B2B71-264B-45E2-8CE4-BA08C77E21DD}" type="presParOf" srcId="{6D8397E3-6EA0-4C0D-9C43-F27F06A25C8C}" destId="{372D742C-3544-4F94-9323-58827C2866E6}" srcOrd="1" destOrd="0" presId="urn:microsoft.com/office/officeart/2005/8/layout/hierarchy2"/>
    <dgm:cxn modelId="{F8021A0B-0FD9-4A53-B5BA-1288E91E2183}" type="presParOf" srcId="{372D742C-3544-4F94-9323-58827C2866E6}" destId="{01C8F964-6BBC-49CB-BAA3-58739A08CDFA}" srcOrd="0" destOrd="0" presId="urn:microsoft.com/office/officeart/2005/8/layout/hierarchy2"/>
    <dgm:cxn modelId="{C839E89A-C3AF-448B-8D94-01EB85734CEB}" type="presParOf" srcId="{01C8F964-6BBC-49CB-BAA3-58739A08CDFA}" destId="{1F082ACA-8DFC-46E1-8D38-B62D64D4C21D}" srcOrd="0" destOrd="0" presId="urn:microsoft.com/office/officeart/2005/8/layout/hierarchy2"/>
    <dgm:cxn modelId="{8AEDC839-143E-4610-BFFA-AC15FED4C469}" type="presParOf" srcId="{372D742C-3544-4F94-9323-58827C2866E6}" destId="{4E9216CB-23A1-4240-901A-F8EC7F17846F}" srcOrd="1" destOrd="0" presId="urn:microsoft.com/office/officeart/2005/8/layout/hierarchy2"/>
    <dgm:cxn modelId="{CE49470B-EBF8-482F-9B4A-5988DD44CBE3}" type="presParOf" srcId="{4E9216CB-23A1-4240-901A-F8EC7F17846F}" destId="{5C022C04-A607-4C33-819C-5AB619AD644D}" srcOrd="0" destOrd="0" presId="urn:microsoft.com/office/officeart/2005/8/layout/hierarchy2"/>
    <dgm:cxn modelId="{7D3DCC4D-BD0B-4AF7-A02E-44360BE0AF05}" type="presParOf" srcId="{4E9216CB-23A1-4240-901A-F8EC7F17846F}" destId="{5CCB6E50-2187-44EA-BFB0-3897F6EFD1FF}" srcOrd="1" destOrd="0" presId="urn:microsoft.com/office/officeart/2005/8/layout/hierarchy2"/>
    <dgm:cxn modelId="{15BD0B79-F279-4357-9440-9CC06CBBFE07}" type="presParOf" srcId="{372D742C-3544-4F94-9323-58827C2866E6}" destId="{55D79424-F482-41B3-9147-FD0118696BF2}" srcOrd="2" destOrd="0" presId="urn:microsoft.com/office/officeart/2005/8/layout/hierarchy2"/>
    <dgm:cxn modelId="{7E863FE5-8067-4327-A0F0-4F24820076B5}" type="presParOf" srcId="{55D79424-F482-41B3-9147-FD0118696BF2}" destId="{922C380F-78C9-428B-8917-EAC5747486F2}" srcOrd="0" destOrd="0" presId="urn:microsoft.com/office/officeart/2005/8/layout/hierarchy2"/>
    <dgm:cxn modelId="{A97FC9FF-A385-4F8D-B957-5271F20D0E30}" type="presParOf" srcId="{372D742C-3544-4F94-9323-58827C2866E6}" destId="{ECC03FAF-18A7-4B42-ADE7-E3DE363B8238}" srcOrd="3" destOrd="0" presId="urn:microsoft.com/office/officeart/2005/8/layout/hierarchy2"/>
    <dgm:cxn modelId="{1D3D9E03-5C43-4C25-BA00-991F29B421BB}" type="presParOf" srcId="{ECC03FAF-18A7-4B42-ADE7-E3DE363B8238}" destId="{53E66664-2D8D-4D5A-B838-F0A9EEDF236F}" srcOrd="0" destOrd="0" presId="urn:microsoft.com/office/officeart/2005/8/layout/hierarchy2"/>
    <dgm:cxn modelId="{D4F3F5F3-8C6B-4CEC-9ACF-AC5604A45666}" type="presParOf" srcId="{ECC03FAF-18A7-4B42-ADE7-E3DE363B8238}" destId="{8EFE5FCD-C2A5-407E-96AB-DC90772677DB}" srcOrd="1" destOrd="0" presId="urn:microsoft.com/office/officeart/2005/8/layout/hierarchy2"/>
    <dgm:cxn modelId="{B1D6FF18-861E-4CD6-BD56-C504A5D5936E}" type="presParOf" srcId="{EB5494A1-54E2-413B-B30E-C6AE8D4C8BFD}" destId="{568586D0-771C-4D58-AFC9-6DF5001F0728}" srcOrd="6" destOrd="0" presId="urn:microsoft.com/office/officeart/2005/8/layout/hierarchy2"/>
    <dgm:cxn modelId="{40D83C4E-3533-4390-836A-573966D293C3}" type="presParOf" srcId="{568586D0-771C-4D58-AFC9-6DF5001F0728}" destId="{963A5061-2B50-40CD-81C3-ACFBE692902B}" srcOrd="0" destOrd="0" presId="urn:microsoft.com/office/officeart/2005/8/layout/hierarchy2"/>
    <dgm:cxn modelId="{E6732D96-A826-45FB-89DE-3B3D6B170FAD}" type="presParOf" srcId="{EB5494A1-54E2-413B-B30E-C6AE8D4C8BFD}" destId="{A5DE03C9-CA2A-4748-BC50-F6D41FACFE55}" srcOrd="7" destOrd="0" presId="urn:microsoft.com/office/officeart/2005/8/layout/hierarchy2"/>
    <dgm:cxn modelId="{080AD18B-4AA4-45FA-9830-B024F479CFA1}" type="presParOf" srcId="{A5DE03C9-CA2A-4748-BC50-F6D41FACFE55}" destId="{2AF0AB1D-9F45-4AE7-B9A1-ED564F7FA2E6}" srcOrd="0" destOrd="0" presId="urn:microsoft.com/office/officeart/2005/8/layout/hierarchy2"/>
    <dgm:cxn modelId="{369DF927-FB05-427A-A158-E30AF8C446CF}" type="presParOf" srcId="{A5DE03C9-CA2A-4748-BC50-F6D41FACFE55}" destId="{18EC0847-D5C9-44A9-B792-3BF71BC7C4DC}" srcOrd="1" destOrd="0" presId="urn:microsoft.com/office/officeart/2005/8/layout/hierarchy2"/>
    <dgm:cxn modelId="{544780E2-51CE-4B04-BBA6-A232DBBBA0F2}" type="presParOf" srcId="{18EC0847-D5C9-44A9-B792-3BF71BC7C4DC}" destId="{53FA2E08-0D77-47F5-A6B6-76FD07A169ED}" srcOrd="0" destOrd="0" presId="urn:microsoft.com/office/officeart/2005/8/layout/hierarchy2"/>
    <dgm:cxn modelId="{5D5A7891-6589-4CCE-8CFE-DA7D66A0A2A6}" type="presParOf" srcId="{53FA2E08-0D77-47F5-A6B6-76FD07A169ED}" destId="{8017A715-B797-42C5-8F67-520FB58F6759}" srcOrd="0" destOrd="0" presId="urn:microsoft.com/office/officeart/2005/8/layout/hierarchy2"/>
    <dgm:cxn modelId="{CF7184F7-B75E-4091-AACE-89C6FCB12269}" type="presParOf" srcId="{18EC0847-D5C9-44A9-B792-3BF71BC7C4DC}" destId="{92AC5FA9-6B05-45E8-9596-51C3CC76A327}" srcOrd="1" destOrd="0" presId="urn:microsoft.com/office/officeart/2005/8/layout/hierarchy2"/>
    <dgm:cxn modelId="{717E5224-E6A3-49FA-8A2D-2E5F7BEF99D4}" type="presParOf" srcId="{92AC5FA9-6B05-45E8-9596-51C3CC76A327}" destId="{3DE2B436-3BD6-4DB9-B16D-C79250ED5C66}" srcOrd="0" destOrd="0" presId="urn:microsoft.com/office/officeart/2005/8/layout/hierarchy2"/>
    <dgm:cxn modelId="{9AC14691-F93E-4BA8-B095-C4AFB5015246}" type="presParOf" srcId="{92AC5FA9-6B05-45E8-9596-51C3CC76A327}" destId="{3E4AB73F-0504-49DA-9553-7CEB9406CCF0}" srcOrd="1" destOrd="0" presId="urn:microsoft.com/office/officeart/2005/8/layout/hierarchy2"/>
    <dgm:cxn modelId="{237383FF-9528-43BB-88B5-C6668CA2CDF1}" type="presParOf" srcId="{18EC0847-D5C9-44A9-B792-3BF71BC7C4DC}" destId="{6482DE22-0475-4022-BA49-B3DC42B747DE}" srcOrd="2" destOrd="0" presId="urn:microsoft.com/office/officeart/2005/8/layout/hierarchy2"/>
    <dgm:cxn modelId="{CD4808F3-E2F2-4882-A3B0-90357424070E}" type="presParOf" srcId="{6482DE22-0475-4022-BA49-B3DC42B747DE}" destId="{B5AEC68A-A7B5-4642-9D5E-5E9430302DB3}" srcOrd="0" destOrd="0" presId="urn:microsoft.com/office/officeart/2005/8/layout/hierarchy2"/>
    <dgm:cxn modelId="{E5A79237-EEC8-4998-A454-4696009BC104}" type="presParOf" srcId="{18EC0847-D5C9-44A9-B792-3BF71BC7C4DC}" destId="{5964BEDB-AA67-4738-A2D3-7EC329E68C2D}" srcOrd="3" destOrd="0" presId="urn:microsoft.com/office/officeart/2005/8/layout/hierarchy2"/>
    <dgm:cxn modelId="{74182632-542E-4532-8558-03AF76C5A733}" type="presParOf" srcId="{5964BEDB-AA67-4738-A2D3-7EC329E68C2D}" destId="{7E16BF01-69D5-447A-B745-403D32450EA7}" srcOrd="0" destOrd="0" presId="urn:microsoft.com/office/officeart/2005/8/layout/hierarchy2"/>
    <dgm:cxn modelId="{1BF5943C-07CD-445C-AED9-4A7DE3A874C6}" type="presParOf" srcId="{5964BEDB-AA67-4738-A2D3-7EC329E68C2D}" destId="{75C5E487-AD6F-47DB-8B1A-5205D4BF0FAB}"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447D6-CD48-4671-9628-B5242FAEEF31}" type="doc">
      <dgm:prSet loTypeId="urn:microsoft.com/office/officeart/2005/8/layout/hierarchy2" loCatId="hierarchy" qsTypeId="urn:microsoft.com/office/officeart/2005/8/quickstyle/simple1" qsCatId="simple" csTypeId="urn:microsoft.com/office/officeart/2005/8/colors/accent5_4" csCatId="accent5" phldr="1"/>
      <dgm:spPr/>
      <dgm:t>
        <a:bodyPr/>
        <a:lstStyle/>
        <a:p>
          <a:endParaRPr lang="sv-SE"/>
        </a:p>
      </dgm:t>
    </dgm:pt>
    <dgm:pt modelId="{DC7EB69C-3304-4333-8F47-6E0B5011791A}">
      <dgm:prSet phldrT="[Text]" custT="1"/>
      <dgm:spPr>
        <a:xfrm>
          <a:off x="2810448" y="2047581"/>
          <a:ext cx="1247707" cy="743176"/>
        </a:xfrm>
        <a:prstGeom prst="roundRect">
          <a:avLst>
            <a:gd name="adj" fmla="val 10000"/>
          </a:avLst>
        </a:prstGeom>
      </dgm:spPr>
      <dgm:t>
        <a:bodyPr/>
        <a:lstStyle/>
        <a:p>
          <a:pPr>
            <a:buNone/>
          </a:pPr>
          <a:r>
            <a:rPr lang="sv-SE" sz="1400" smtClean="0">
              <a:latin typeface="Arial"/>
              <a:ea typeface="+mn-ea"/>
              <a:cs typeface="+mn-cs"/>
            </a:rPr>
            <a:t>Efterlevnad</a:t>
          </a:r>
          <a:endParaRPr lang="sv-SE" sz="1400" dirty="0">
            <a:latin typeface="Arial"/>
            <a:ea typeface="+mn-ea"/>
            <a:cs typeface="+mn-cs"/>
          </a:endParaRPr>
        </a:p>
      </dgm:t>
    </dgm:pt>
    <dgm:pt modelId="{7E440C4F-D106-47ED-ADC6-4A307F37B3F7}" type="parTrans" cxnId="{E302704F-E99A-4E25-846C-560792751317}">
      <dgm:prSet/>
      <dgm:spPr/>
      <dgm:t>
        <a:bodyPr/>
        <a:lstStyle/>
        <a:p>
          <a:endParaRPr lang="sv-SE" sz="2400"/>
        </a:p>
      </dgm:t>
    </dgm:pt>
    <dgm:pt modelId="{5B23E4A7-FF52-43F2-8512-00546CD7B7BC}" type="sibTrans" cxnId="{E302704F-E99A-4E25-846C-560792751317}">
      <dgm:prSet/>
      <dgm:spPr/>
      <dgm:t>
        <a:bodyPr/>
        <a:lstStyle/>
        <a:p>
          <a:endParaRPr lang="sv-SE" sz="2400"/>
        </a:p>
      </dgm:t>
    </dgm:pt>
    <dgm:pt modelId="{828AF123-C8D6-468E-B2EC-E614216CA3B6}">
      <dgm:prSet phldrT="[Text]" custT="1"/>
      <dgm:spPr>
        <a:xfrm>
          <a:off x="4438695" y="498743"/>
          <a:ext cx="975316" cy="439529"/>
        </a:xfrm>
        <a:prstGeom prst="roundRect">
          <a:avLst>
            <a:gd name="adj" fmla="val 10000"/>
          </a:avLst>
        </a:prstGeom>
      </dgm:spPr>
      <dgm:t>
        <a:bodyPr/>
        <a:lstStyle/>
        <a:p>
          <a:pPr>
            <a:buNone/>
          </a:pPr>
          <a:r>
            <a:rPr lang="sv-SE" sz="1000" smtClean="0">
              <a:latin typeface="Arial"/>
              <a:ea typeface="+mn-ea"/>
              <a:cs typeface="+mn-cs"/>
            </a:rPr>
            <a:t>Process-efterlevnad</a:t>
          </a:r>
          <a:endParaRPr lang="sv-SE" sz="1000" dirty="0">
            <a:latin typeface="Arial"/>
            <a:ea typeface="+mn-ea"/>
            <a:cs typeface="+mn-cs"/>
          </a:endParaRPr>
        </a:p>
      </dgm:t>
    </dgm:pt>
    <dgm:pt modelId="{49806174-8116-4F67-AC2F-0CEBC04C5DE4}" type="parTrans" cxnId="{EE8C0AEF-1178-452A-B7A0-821C189308C9}">
      <dgm:prSet custT="1"/>
      <dgm:spPr>
        <a:xfrm rot="16956764">
          <a:off x="3377067" y="1562166"/>
          <a:ext cx="1742716" cy="13346"/>
        </a:xfrm>
        <a:custGeom>
          <a:avLst/>
          <a:gdLst/>
          <a:ahLst/>
          <a:cxnLst/>
          <a:rect l="0" t="0" r="0" b="0"/>
          <a:pathLst>
            <a:path>
              <a:moveTo>
                <a:pt x="0" y="6673"/>
              </a:moveTo>
              <a:lnTo>
                <a:pt x="1742716"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B0A70113-8492-4C7D-B118-D95E11171E18}" type="sibTrans" cxnId="{EE8C0AEF-1178-452A-B7A0-821C189308C9}">
      <dgm:prSet/>
      <dgm:spPr/>
      <dgm:t>
        <a:bodyPr/>
        <a:lstStyle/>
        <a:p>
          <a:endParaRPr lang="sv-SE" sz="2400"/>
        </a:p>
      </dgm:t>
    </dgm:pt>
    <dgm:pt modelId="{5CE13CD5-1A44-4E66-9DA0-36DB37EE3B2B}">
      <dgm:prSet phldrT="[Text]" custT="1"/>
      <dgm:spPr>
        <a:xfrm>
          <a:off x="5987928" y="1483090"/>
          <a:ext cx="1660350" cy="321929"/>
        </a:xfrm>
        <a:prstGeom prst="roundRect">
          <a:avLst>
            <a:gd name="adj" fmla="val 10000"/>
          </a:avLst>
        </a:prstGeom>
      </dgm:spPr>
      <dgm:t>
        <a:bodyPr/>
        <a:lstStyle/>
        <a:p>
          <a:pPr>
            <a:buNone/>
          </a:pPr>
          <a:r>
            <a:rPr lang="sv-SE" sz="700" smtClean="0">
              <a:latin typeface="Arial"/>
              <a:ea typeface="+mn-ea"/>
              <a:cs typeface="+mn-cs"/>
            </a:rPr>
            <a:t>Leverantörstrohet</a:t>
          </a:r>
          <a:endParaRPr lang="sv-SE" sz="700" dirty="0">
            <a:latin typeface="Arial"/>
            <a:ea typeface="+mn-ea"/>
            <a:cs typeface="+mn-cs"/>
          </a:endParaRPr>
        </a:p>
      </dgm:t>
    </dgm:pt>
    <dgm:pt modelId="{DF2C6CC6-7420-455E-88AF-1788D4D21987}" type="parTrans" cxnId="{6169369B-BE7D-4D41-B2B8-2C6B572B9CC1}">
      <dgm:prSet custT="1"/>
      <dgm:spPr>
        <a:xfrm rot="19144940">
          <a:off x="5321221" y="1886107"/>
          <a:ext cx="759498" cy="13346"/>
        </a:xfrm>
        <a:custGeom>
          <a:avLst/>
          <a:gdLst/>
          <a:ahLst/>
          <a:cxnLst/>
          <a:rect l="0" t="0" r="0" b="0"/>
          <a:pathLst>
            <a:path>
              <a:moveTo>
                <a:pt x="0" y="6673"/>
              </a:moveTo>
              <a:lnTo>
                <a:pt x="759498"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0920EA21-4AC5-43C0-810F-7FC8620ABB3A}" type="sibTrans" cxnId="{6169369B-BE7D-4D41-B2B8-2C6B572B9CC1}">
      <dgm:prSet/>
      <dgm:spPr/>
      <dgm:t>
        <a:bodyPr/>
        <a:lstStyle/>
        <a:p>
          <a:endParaRPr lang="sv-SE" sz="2400"/>
        </a:p>
      </dgm:t>
    </dgm:pt>
    <dgm:pt modelId="{978C29E1-6B8D-4CB5-A4BF-F221AD11763D}">
      <dgm:prSet phldrT="[Text]" custT="1"/>
      <dgm:spPr>
        <a:xfrm>
          <a:off x="4438695" y="3159630"/>
          <a:ext cx="975316" cy="439529"/>
        </a:xfrm>
        <a:prstGeom prst="roundRect">
          <a:avLst>
            <a:gd name="adj" fmla="val 10000"/>
          </a:avLst>
        </a:prstGeom>
      </dgm:spPr>
      <dgm:t>
        <a:bodyPr/>
        <a:lstStyle/>
        <a:p>
          <a:pPr>
            <a:buNone/>
          </a:pPr>
          <a:r>
            <a:rPr lang="sv-SE" sz="1000" smtClean="0">
              <a:latin typeface="Arial"/>
              <a:ea typeface="+mn-ea"/>
              <a:cs typeface="+mn-cs"/>
            </a:rPr>
            <a:t>Lagar</a:t>
          </a:r>
          <a:endParaRPr lang="sv-SE" sz="1000" dirty="0">
            <a:latin typeface="Arial"/>
            <a:ea typeface="+mn-ea"/>
            <a:cs typeface="+mn-cs"/>
          </a:endParaRPr>
        </a:p>
      </dgm:t>
    </dgm:pt>
    <dgm:pt modelId="{41C61424-B256-4C82-98BC-443FAF654027}" type="parTrans" cxnId="{CCD92879-C4AF-4137-9C1F-3ED05198725B}">
      <dgm:prSet custT="1"/>
      <dgm:spPr>
        <a:xfrm rot="4102887">
          <a:off x="3731985" y="2892609"/>
          <a:ext cx="1032880" cy="13346"/>
        </a:xfrm>
        <a:custGeom>
          <a:avLst/>
          <a:gdLst/>
          <a:ahLst/>
          <a:cxnLst/>
          <a:rect l="0" t="0" r="0" b="0"/>
          <a:pathLst>
            <a:path>
              <a:moveTo>
                <a:pt x="0" y="6673"/>
              </a:moveTo>
              <a:lnTo>
                <a:pt x="1032880"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F3DE3AFC-E005-472C-A5AA-A677D94BAB9C}" type="sibTrans" cxnId="{CCD92879-C4AF-4137-9C1F-3ED05198725B}">
      <dgm:prSet/>
      <dgm:spPr/>
      <dgm:t>
        <a:bodyPr/>
        <a:lstStyle/>
        <a:p>
          <a:endParaRPr lang="sv-SE" sz="2400"/>
        </a:p>
      </dgm:t>
    </dgm:pt>
    <dgm:pt modelId="{34329F8B-2FC1-41B1-956F-C6B88A7D9F35}">
      <dgm:prSet phldrT="[Text]" custT="1"/>
      <dgm:spPr>
        <a:xfrm>
          <a:off x="5992319" y="3958867"/>
          <a:ext cx="1659603" cy="321929"/>
        </a:xfrm>
        <a:prstGeom prst="roundRect">
          <a:avLst>
            <a:gd name="adj" fmla="val 10000"/>
          </a:avLst>
        </a:prstGeom>
      </dgm:spPr>
      <dgm:t>
        <a:bodyPr/>
        <a:lstStyle/>
        <a:p>
          <a:pPr>
            <a:buNone/>
          </a:pPr>
          <a:r>
            <a:rPr lang="sv-SE" sz="700" smtClean="0">
              <a:latin typeface="Arial"/>
              <a:ea typeface="+mn-ea"/>
              <a:cs typeface="+mn-cs"/>
            </a:rPr>
            <a:t>Har styrdokument analyserats och bedömts relevanta eller ej?</a:t>
          </a:r>
          <a:endParaRPr lang="sv-SE" sz="700" dirty="0">
            <a:latin typeface="Arial"/>
            <a:ea typeface="+mn-ea"/>
            <a:cs typeface="+mn-cs"/>
          </a:endParaRPr>
        </a:p>
      </dgm:t>
    </dgm:pt>
    <dgm:pt modelId="{7A9DB5E4-0A8D-4E76-A91A-4D749EA71E2F}" type="parTrans" cxnId="{C12E47DB-D7FA-47EA-B178-B997E3849617}">
      <dgm:prSet custT="1"/>
      <dgm:spPr>
        <a:xfrm>
          <a:off x="5412776" y="4113159"/>
          <a:ext cx="579543" cy="13346"/>
        </a:xfrm>
        <a:custGeom>
          <a:avLst/>
          <a:gdLst/>
          <a:ahLst/>
          <a:cxnLst/>
          <a:rect l="0" t="0" r="0" b="0"/>
          <a:pathLst>
            <a:path>
              <a:moveTo>
                <a:pt x="0" y="6673"/>
              </a:moveTo>
              <a:lnTo>
                <a:pt x="579543"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E8CFFC0A-928A-4318-AE3F-08CAAEFA53E5}" type="sibTrans" cxnId="{C12E47DB-D7FA-47EA-B178-B997E3849617}">
      <dgm:prSet/>
      <dgm:spPr/>
      <dgm:t>
        <a:bodyPr/>
        <a:lstStyle/>
        <a:p>
          <a:endParaRPr lang="sv-SE" sz="2400"/>
        </a:p>
      </dgm:t>
    </dgm:pt>
    <dgm:pt modelId="{AD8E5520-8758-4D51-8C3A-008A8CBC5E64}">
      <dgm:prSet phldrT="[Text]" custT="1"/>
      <dgm:spPr>
        <a:xfrm>
          <a:off x="4438695" y="1921741"/>
          <a:ext cx="975316" cy="439529"/>
        </a:xfrm>
        <a:prstGeom prst="roundRect">
          <a:avLst>
            <a:gd name="adj" fmla="val 10000"/>
          </a:avLst>
        </a:prstGeom>
      </dgm:spPr>
      <dgm:t>
        <a:bodyPr/>
        <a:lstStyle/>
        <a:p>
          <a:pPr>
            <a:buNone/>
          </a:pPr>
          <a:r>
            <a:rPr lang="sv-SE" sz="1000" smtClean="0">
              <a:latin typeface="Arial"/>
              <a:ea typeface="+mn-ea"/>
              <a:cs typeface="+mn-cs"/>
            </a:rPr>
            <a:t>Avtal</a:t>
          </a:r>
          <a:endParaRPr lang="sv-SE" sz="1000" dirty="0">
            <a:latin typeface="Arial"/>
            <a:ea typeface="+mn-ea"/>
            <a:cs typeface="+mn-cs"/>
          </a:endParaRPr>
        </a:p>
      </dgm:t>
    </dgm:pt>
    <dgm:pt modelId="{348003C8-DBE7-42B7-960A-8042AAEA359F}" type="parTrans" cxnId="{53695EE0-E6AD-4B0B-A3B2-E96AE3F0E3A3}">
      <dgm:prSet custT="1"/>
      <dgm:spPr>
        <a:xfrm rot="19433000">
          <a:off x="4012890" y="2273665"/>
          <a:ext cx="471070" cy="13346"/>
        </a:xfrm>
        <a:custGeom>
          <a:avLst/>
          <a:gdLst/>
          <a:ahLst/>
          <a:cxnLst/>
          <a:rect l="0" t="0" r="0" b="0"/>
          <a:pathLst>
            <a:path>
              <a:moveTo>
                <a:pt x="0" y="6673"/>
              </a:moveTo>
              <a:lnTo>
                <a:pt x="471070"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4B4BA785-BAB1-404D-B27A-28DC1D24896D}" type="sibTrans" cxnId="{53695EE0-E6AD-4B0B-A3B2-E96AE3F0E3A3}">
      <dgm:prSet/>
      <dgm:spPr/>
      <dgm:t>
        <a:bodyPr/>
        <a:lstStyle/>
        <a:p>
          <a:endParaRPr lang="sv-SE" sz="2400"/>
        </a:p>
      </dgm:t>
    </dgm:pt>
    <dgm:pt modelId="{CE298BB2-EB38-4B31-AAF1-23C6B7A3E06A}">
      <dgm:prSet phldrT="[Text]" custT="1"/>
      <dgm:spPr>
        <a:xfrm>
          <a:off x="5987452" y="372434"/>
          <a:ext cx="1659603" cy="321929"/>
        </a:xfrm>
        <a:prstGeom prst="roundRect">
          <a:avLst>
            <a:gd name="adj" fmla="val 10000"/>
          </a:avLst>
        </a:prstGeom>
      </dgm:spPr>
      <dgm:t>
        <a:bodyPr/>
        <a:lstStyle/>
        <a:p>
          <a:pPr>
            <a:buNone/>
          </a:pPr>
          <a:r>
            <a:rPr lang="sv-SE" sz="700" smtClean="0">
              <a:latin typeface="Arial"/>
              <a:ea typeface="+mn-ea"/>
              <a:cs typeface="+mn-cs"/>
            </a:rPr>
            <a:t>Upphandlingsstrategi framtagen?</a:t>
          </a:r>
          <a:endParaRPr lang="sv-SE" sz="700" dirty="0">
            <a:latin typeface="Arial"/>
            <a:ea typeface="+mn-ea"/>
            <a:cs typeface="+mn-cs"/>
          </a:endParaRPr>
        </a:p>
      </dgm:t>
    </dgm:pt>
    <dgm:pt modelId="{EBBE30DA-CB32-4E89-A237-451C5B845D75}" type="parTrans" cxnId="{D5F7658F-E03B-4D52-BB23-63440849DC2B}">
      <dgm:prSet custT="1"/>
      <dgm:spPr>
        <a:xfrm rot="20526579">
          <a:off x="5399443" y="619280"/>
          <a:ext cx="602576" cy="13346"/>
        </a:xfrm>
        <a:custGeom>
          <a:avLst/>
          <a:gdLst/>
          <a:ahLst/>
          <a:cxnLst/>
          <a:rect l="0" t="0" r="0" b="0"/>
          <a:pathLst>
            <a:path>
              <a:moveTo>
                <a:pt x="0" y="6673"/>
              </a:moveTo>
              <a:lnTo>
                <a:pt x="602576"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78A0A006-149C-4FD4-ABA2-28633FBDA243}" type="sibTrans" cxnId="{D5F7658F-E03B-4D52-BB23-63440849DC2B}">
      <dgm:prSet/>
      <dgm:spPr/>
      <dgm:t>
        <a:bodyPr/>
        <a:lstStyle/>
        <a:p>
          <a:endParaRPr lang="sv-SE" sz="2400"/>
        </a:p>
      </dgm:t>
    </dgm:pt>
    <dgm:pt modelId="{01EADD9E-C705-45A1-BB5E-B1787CBE3B58}">
      <dgm:prSet phldrT="[Text]" custT="1"/>
      <dgm:spPr>
        <a:xfrm>
          <a:off x="5987928" y="2215"/>
          <a:ext cx="1659603" cy="321929"/>
        </a:xfrm>
        <a:prstGeom prst="roundRect">
          <a:avLst>
            <a:gd name="adj" fmla="val 10000"/>
          </a:avLst>
        </a:prstGeom>
      </dgm:spPr>
      <dgm:t>
        <a:bodyPr/>
        <a:lstStyle/>
        <a:p>
          <a:pPr>
            <a:buNone/>
          </a:pPr>
          <a:r>
            <a:rPr lang="sv-SE" sz="700" dirty="0" smtClean="0">
              <a:latin typeface="Arial"/>
              <a:ea typeface="+mn-ea"/>
              <a:cs typeface="+mn-cs"/>
            </a:rPr>
            <a:t>Marknadsanalys vid upphandling utförd?</a:t>
          </a:r>
          <a:endParaRPr lang="sv-SE" sz="700" dirty="0">
            <a:latin typeface="Arial"/>
            <a:ea typeface="+mn-ea"/>
            <a:cs typeface="+mn-cs"/>
          </a:endParaRPr>
        </a:p>
      </dgm:t>
    </dgm:pt>
    <dgm:pt modelId="{5E5E533A-20B9-48F9-AAC7-8121DBED02E0}" type="parTrans" cxnId="{0AB15F02-6862-4AEA-B22A-069092579018}">
      <dgm:prSet custT="1"/>
      <dgm:spPr>
        <a:xfrm rot="18956583">
          <a:off x="5301668" y="434171"/>
          <a:ext cx="798604" cy="13346"/>
        </a:xfrm>
        <a:custGeom>
          <a:avLst/>
          <a:gdLst/>
          <a:ahLst/>
          <a:cxnLst/>
          <a:rect l="0" t="0" r="0" b="0"/>
          <a:pathLst>
            <a:path>
              <a:moveTo>
                <a:pt x="0" y="6673"/>
              </a:moveTo>
              <a:lnTo>
                <a:pt x="798604"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B545D761-C2BC-476F-8305-CF6DF5F83264}" type="sibTrans" cxnId="{0AB15F02-6862-4AEA-B22A-069092579018}">
      <dgm:prSet/>
      <dgm:spPr/>
      <dgm:t>
        <a:bodyPr/>
        <a:lstStyle/>
        <a:p>
          <a:endParaRPr lang="sv-SE" sz="2400"/>
        </a:p>
      </dgm:t>
    </dgm:pt>
    <dgm:pt modelId="{9B6C3FBF-3FD8-421F-9CD3-8771B2D018CF}">
      <dgm:prSet phldrT="[Text]" custT="1"/>
      <dgm:spPr>
        <a:xfrm>
          <a:off x="4437459" y="3900067"/>
          <a:ext cx="975316" cy="439529"/>
        </a:xfrm>
        <a:prstGeom prst="roundRect">
          <a:avLst>
            <a:gd name="adj" fmla="val 10000"/>
          </a:avLst>
        </a:prstGeom>
      </dgm:spPr>
      <dgm:t>
        <a:bodyPr/>
        <a:lstStyle/>
        <a:p>
          <a:pPr>
            <a:buNone/>
          </a:pPr>
          <a:r>
            <a:rPr lang="sv-SE" sz="1000" smtClean="0">
              <a:latin typeface="Arial"/>
              <a:ea typeface="+mn-ea"/>
              <a:cs typeface="+mn-cs"/>
            </a:rPr>
            <a:t>Styrdokument</a:t>
          </a:r>
          <a:endParaRPr lang="sv-SE" sz="1000" dirty="0">
            <a:latin typeface="Arial"/>
            <a:ea typeface="+mn-ea"/>
            <a:cs typeface="+mn-cs"/>
          </a:endParaRPr>
        </a:p>
      </dgm:t>
    </dgm:pt>
    <dgm:pt modelId="{49BE00E1-814A-44FD-9847-18B976A9646B}" type="parTrans" cxnId="{D98EC805-AD77-4C5A-BFDA-1D42529A6760}">
      <dgm:prSet custT="1"/>
      <dgm:spPr>
        <a:xfrm rot="4645616">
          <a:off x="3376583" y="3262828"/>
          <a:ext cx="1742447" cy="13346"/>
        </a:xfrm>
        <a:custGeom>
          <a:avLst/>
          <a:gdLst/>
          <a:ahLst/>
          <a:cxnLst/>
          <a:rect l="0" t="0" r="0" b="0"/>
          <a:pathLst>
            <a:path>
              <a:moveTo>
                <a:pt x="0" y="6673"/>
              </a:moveTo>
              <a:lnTo>
                <a:pt x="1742447"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274B5D30-F48F-45D8-A874-B23B47EA1E01}" type="sibTrans" cxnId="{D98EC805-AD77-4C5A-BFDA-1D42529A6760}">
      <dgm:prSet/>
      <dgm:spPr/>
      <dgm:t>
        <a:bodyPr/>
        <a:lstStyle/>
        <a:p>
          <a:endParaRPr lang="sv-SE" sz="2400"/>
        </a:p>
      </dgm:t>
    </dgm:pt>
    <dgm:pt modelId="{4FDB5C1B-AF86-47F1-97CB-2808D00469F1}">
      <dgm:prSet phldrT="[Text]" custT="1"/>
      <dgm:spPr>
        <a:xfrm>
          <a:off x="5987928" y="2848211"/>
          <a:ext cx="1660652" cy="321929"/>
        </a:xfrm>
        <a:prstGeom prst="roundRect">
          <a:avLst>
            <a:gd name="adj" fmla="val 10000"/>
          </a:avLst>
        </a:prstGeom>
      </dgm:spPr>
      <dgm:t>
        <a:bodyPr/>
        <a:lstStyle/>
        <a:p>
          <a:pPr>
            <a:buNone/>
          </a:pPr>
          <a:r>
            <a:rPr lang="sv-SE" sz="700" smtClean="0">
              <a:latin typeface="Arial"/>
              <a:ea typeface="+mn-ea"/>
              <a:cs typeface="+mn-cs"/>
            </a:rPr>
            <a:t>Förlorade överprövningar (i relation till antal upphandlingar)</a:t>
          </a:r>
          <a:endParaRPr lang="sv-SE" sz="700" dirty="0">
            <a:latin typeface="Arial"/>
            <a:ea typeface="+mn-ea"/>
            <a:cs typeface="+mn-cs"/>
          </a:endParaRPr>
        </a:p>
      </dgm:t>
    </dgm:pt>
    <dgm:pt modelId="{0D1BC951-61A0-42F6-830D-BFEBF606015D}" type="parTrans" cxnId="{90A88DA0-4D67-4F9B-B1DE-F002755CEC44}">
      <dgm:prSet custT="1"/>
      <dgm:spPr>
        <a:xfrm rot="19630498">
          <a:off x="5359487" y="3187612"/>
          <a:ext cx="682965" cy="13346"/>
        </a:xfrm>
        <a:custGeom>
          <a:avLst/>
          <a:gdLst/>
          <a:ahLst/>
          <a:cxnLst/>
          <a:rect l="0" t="0" r="0" b="0"/>
          <a:pathLst>
            <a:path>
              <a:moveTo>
                <a:pt x="0" y="6673"/>
              </a:moveTo>
              <a:lnTo>
                <a:pt x="682965"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FECA2210-0FC6-42A4-B320-D94019B89DE1}" type="sibTrans" cxnId="{90A88DA0-4D67-4F9B-B1DE-F002755CEC44}">
      <dgm:prSet/>
      <dgm:spPr/>
      <dgm:t>
        <a:bodyPr/>
        <a:lstStyle/>
        <a:p>
          <a:endParaRPr lang="sv-SE" sz="2400"/>
        </a:p>
      </dgm:t>
    </dgm:pt>
    <dgm:pt modelId="{C405A1D0-5002-41AC-8D99-D9C330A920F8}">
      <dgm:prSet phldrT="[Text]" custT="1"/>
      <dgm:spPr>
        <a:xfrm>
          <a:off x="5992641" y="3211080"/>
          <a:ext cx="1660350" cy="321929"/>
        </a:xfrm>
        <a:prstGeom prst="roundRect">
          <a:avLst>
            <a:gd name="adj" fmla="val 10000"/>
          </a:avLst>
        </a:prstGeom>
      </dgm:spPr>
      <dgm:t>
        <a:bodyPr/>
        <a:lstStyle/>
        <a:p>
          <a:pPr>
            <a:buNone/>
          </a:pPr>
          <a:r>
            <a:rPr lang="sv-SE" sz="700" smtClean="0">
              <a:latin typeface="Arial"/>
              <a:ea typeface="+mn-ea"/>
              <a:cs typeface="+mn-cs"/>
            </a:rPr>
            <a:t>Skadestånd / avgifter (i relation till antal upphandlingar)</a:t>
          </a:r>
          <a:endParaRPr lang="sv-SE" sz="700" dirty="0">
            <a:latin typeface="Arial"/>
            <a:ea typeface="+mn-ea"/>
            <a:cs typeface="+mn-cs"/>
          </a:endParaRPr>
        </a:p>
      </dgm:t>
    </dgm:pt>
    <dgm:pt modelId="{BEEC6BD0-F90A-4C54-A892-F42F7F8995A0}" type="parTrans" cxnId="{AD1EBF47-ED38-458E-9F83-EEF0E7F0CD61}">
      <dgm:prSet custT="1"/>
      <dgm:spPr>
        <a:xfrm rot="21556337">
          <a:off x="5413989" y="3369047"/>
          <a:ext cx="578675" cy="13346"/>
        </a:xfrm>
        <a:custGeom>
          <a:avLst/>
          <a:gdLst/>
          <a:ahLst/>
          <a:cxnLst/>
          <a:rect l="0" t="0" r="0" b="0"/>
          <a:pathLst>
            <a:path>
              <a:moveTo>
                <a:pt x="0" y="6673"/>
              </a:moveTo>
              <a:lnTo>
                <a:pt x="578675"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53CCC7B3-B963-4A04-B975-7349723F241E}" type="sibTrans" cxnId="{AD1EBF47-ED38-458E-9F83-EEF0E7F0CD61}">
      <dgm:prSet/>
      <dgm:spPr/>
      <dgm:t>
        <a:bodyPr/>
        <a:lstStyle/>
        <a:p>
          <a:endParaRPr lang="sv-SE" sz="2400"/>
        </a:p>
      </dgm:t>
    </dgm:pt>
    <dgm:pt modelId="{326ACBA7-AD4D-45CD-B28F-C7C48849B18C}">
      <dgm:prSet phldrT="[Text]" custT="1"/>
      <dgm:spPr>
        <a:xfrm>
          <a:off x="5988958" y="733297"/>
          <a:ext cx="1659603" cy="321929"/>
        </a:xfrm>
        <a:prstGeom prst="roundRect">
          <a:avLst>
            <a:gd name="adj" fmla="val 10000"/>
          </a:avLst>
        </a:prstGeom>
      </dgm:spPr>
      <dgm:t>
        <a:bodyPr/>
        <a:lstStyle/>
        <a:p>
          <a:pPr>
            <a:buNone/>
          </a:pPr>
          <a:r>
            <a:rPr lang="sv-SE" sz="700" smtClean="0">
              <a:latin typeface="Arial"/>
              <a:ea typeface="+mn-ea"/>
              <a:cs typeface="+mn-cs"/>
            </a:rPr>
            <a:t>Avtalsimplementering genomförd?</a:t>
          </a:r>
          <a:endParaRPr lang="sv-SE" sz="700" dirty="0">
            <a:latin typeface="Arial"/>
            <a:ea typeface="+mn-ea"/>
            <a:cs typeface="+mn-cs"/>
          </a:endParaRPr>
        </a:p>
      </dgm:t>
    </dgm:pt>
    <dgm:pt modelId="{A96CFF7B-1260-4C54-BDE2-8DC7264D4EB7}" type="parTrans" cxnId="{E14BBA54-A1D8-40CA-8421-7CB7E6A0145A}">
      <dgm:prSet custT="1"/>
      <dgm:spPr>
        <a:xfrm rot="1019865">
          <a:off x="5400880" y="799712"/>
          <a:ext cx="601209" cy="13346"/>
        </a:xfrm>
        <a:custGeom>
          <a:avLst/>
          <a:gdLst/>
          <a:ahLst/>
          <a:cxnLst/>
          <a:rect l="0" t="0" r="0" b="0"/>
          <a:pathLst>
            <a:path>
              <a:moveTo>
                <a:pt x="0" y="6673"/>
              </a:moveTo>
              <a:lnTo>
                <a:pt x="601209"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8F204C56-0BF7-4FA4-B89A-BAE7437FF12E}" type="sibTrans" cxnId="{E14BBA54-A1D8-40CA-8421-7CB7E6A0145A}">
      <dgm:prSet/>
      <dgm:spPr/>
      <dgm:t>
        <a:bodyPr/>
        <a:lstStyle/>
        <a:p>
          <a:endParaRPr lang="sv-SE" sz="2400"/>
        </a:p>
      </dgm:t>
    </dgm:pt>
    <dgm:pt modelId="{D85ED508-7DC3-4A75-9DBB-C9601436A5D0}">
      <dgm:prSet phldrT="[Text]" custT="1"/>
      <dgm:spPr>
        <a:xfrm>
          <a:off x="5994837" y="3610250"/>
          <a:ext cx="1660350" cy="321929"/>
        </a:xfrm>
        <a:prstGeom prst="roundRect">
          <a:avLst>
            <a:gd name="adj" fmla="val 10000"/>
          </a:avLst>
        </a:prstGeom>
      </dgm:spPr>
      <dgm:t>
        <a:bodyPr/>
        <a:lstStyle/>
        <a:p>
          <a:pPr>
            <a:buNone/>
          </a:pPr>
          <a:r>
            <a:rPr lang="sv-SE" sz="700" smtClean="0">
              <a:latin typeface="Arial"/>
              <a:ea typeface="+mn-ea"/>
              <a:cs typeface="+mn-cs"/>
            </a:rPr>
            <a:t>Andel dokumenterade direktupphandlingar &gt;100tkr</a:t>
          </a:r>
          <a:endParaRPr lang="sv-SE" sz="700" dirty="0">
            <a:latin typeface="Arial"/>
            <a:ea typeface="+mn-ea"/>
            <a:cs typeface="+mn-cs"/>
          </a:endParaRPr>
        </a:p>
      </dgm:t>
    </dgm:pt>
    <dgm:pt modelId="{23C98A6F-E760-4712-A173-733B71622A51}" type="parTrans" cxnId="{71756600-57E9-4E93-B8CD-861794F36390}">
      <dgm:prSet custT="1"/>
      <dgm:spPr>
        <a:xfrm rot="2040199">
          <a:off x="5354110" y="3568631"/>
          <a:ext cx="700628" cy="13346"/>
        </a:xfrm>
        <a:custGeom>
          <a:avLst/>
          <a:gdLst/>
          <a:ahLst/>
          <a:cxnLst/>
          <a:rect l="0" t="0" r="0" b="0"/>
          <a:pathLst>
            <a:path>
              <a:moveTo>
                <a:pt x="0" y="6673"/>
              </a:moveTo>
              <a:lnTo>
                <a:pt x="700628"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D4E2DBCB-DB8D-41EF-B1A1-4FE364684D73}" type="sibTrans" cxnId="{71756600-57E9-4E93-B8CD-861794F36390}">
      <dgm:prSet/>
      <dgm:spPr/>
      <dgm:t>
        <a:bodyPr/>
        <a:lstStyle/>
        <a:p>
          <a:endParaRPr lang="sv-SE" sz="2400"/>
        </a:p>
      </dgm:t>
    </dgm:pt>
    <dgm:pt modelId="{8CD219AF-14DF-4308-A94F-269E630F2538}">
      <dgm:prSet phldrT="[Text]" custT="1"/>
      <dgm:spPr>
        <a:xfrm>
          <a:off x="5989654" y="1129911"/>
          <a:ext cx="1660350" cy="321929"/>
        </a:xfrm>
        <a:prstGeom prst="roundRect">
          <a:avLst>
            <a:gd name="adj" fmla="val 10000"/>
          </a:avLst>
        </a:prstGeom>
      </dgm:spPr>
      <dgm:t>
        <a:bodyPr/>
        <a:lstStyle/>
        <a:p>
          <a:pPr>
            <a:buNone/>
          </a:pPr>
          <a:r>
            <a:rPr lang="sv-SE" sz="700" smtClean="0">
              <a:latin typeface="Arial"/>
              <a:ea typeface="+mn-ea"/>
              <a:cs typeface="+mn-cs"/>
            </a:rPr>
            <a:t>Andel korrekt gjorda avrop enligt kanalplan</a:t>
          </a:r>
          <a:endParaRPr lang="sv-SE" sz="700" dirty="0">
            <a:latin typeface="Arial"/>
            <a:ea typeface="+mn-ea"/>
            <a:cs typeface="+mn-cs"/>
          </a:endParaRPr>
        </a:p>
      </dgm:t>
    </dgm:pt>
    <dgm:pt modelId="{BF74E35F-9864-4DA8-A0AC-55EBF74D069A}" type="parTrans" cxnId="{082CDD41-C60A-4BAE-BFB7-84B4639A8897}">
      <dgm:prSet custT="1"/>
      <dgm:spPr>
        <a:xfrm rot="2690196">
          <a:off x="5295948" y="998018"/>
          <a:ext cx="811768" cy="13346"/>
        </a:xfrm>
        <a:custGeom>
          <a:avLst/>
          <a:gdLst/>
          <a:ahLst/>
          <a:cxnLst/>
          <a:rect l="0" t="0" r="0" b="0"/>
          <a:pathLst>
            <a:path>
              <a:moveTo>
                <a:pt x="0" y="6673"/>
              </a:moveTo>
              <a:lnTo>
                <a:pt x="811768"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9450DD8C-56AB-45DE-BCCF-01C1C8765A4C}" type="sibTrans" cxnId="{082CDD41-C60A-4BAE-BFB7-84B4639A8897}">
      <dgm:prSet/>
      <dgm:spPr/>
      <dgm:t>
        <a:bodyPr/>
        <a:lstStyle/>
        <a:p>
          <a:endParaRPr lang="sv-SE" sz="2400"/>
        </a:p>
      </dgm:t>
    </dgm:pt>
    <dgm:pt modelId="{24D699B3-3923-4139-807A-12B02024BD51}">
      <dgm:prSet phldrT="[Text]" custT="1"/>
      <dgm:spPr>
        <a:xfrm>
          <a:off x="5994173" y="1882276"/>
          <a:ext cx="1660350" cy="321929"/>
        </a:xfrm>
        <a:prstGeom prst="roundRect">
          <a:avLst>
            <a:gd name="adj" fmla="val 10000"/>
          </a:avLst>
        </a:prstGeom>
      </dgm:spPr>
      <dgm:t>
        <a:bodyPr/>
        <a:lstStyle/>
        <a:p>
          <a:pPr>
            <a:buNone/>
          </a:pPr>
          <a:r>
            <a:rPr lang="sv-SE" sz="700" smtClean="0">
              <a:latin typeface="Arial"/>
              <a:ea typeface="+mn-ea"/>
              <a:cs typeface="+mn-cs"/>
            </a:rPr>
            <a:t>Avtalstrohet</a:t>
          </a:r>
          <a:endParaRPr lang="sv-SE" sz="700" dirty="0">
            <a:latin typeface="Arial"/>
            <a:ea typeface="+mn-ea"/>
            <a:cs typeface="+mn-cs"/>
          </a:endParaRPr>
        </a:p>
      </dgm:t>
    </dgm:pt>
    <dgm:pt modelId="{1D7A80C8-28AC-4580-9FCD-7C2D7698770C}" type="parTrans" cxnId="{2A974443-C8BB-4CD8-86E5-661B9370130F}">
      <dgm:prSet custT="1"/>
      <dgm:spPr>
        <a:xfrm rot="21023201">
          <a:off x="5409880" y="2085700"/>
          <a:ext cx="588424" cy="13346"/>
        </a:xfrm>
        <a:custGeom>
          <a:avLst/>
          <a:gdLst/>
          <a:ahLst/>
          <a:cxnLst/>
          <a:rect l="0" t="0" r="0" b="0"/>
          <a:pathLst>
            <a:path>
              <a:moveTo>
                <a:pt x="0" y="6673"/>
              </a:moveTo>
              <a:lnTo>
                <a:pt x="588424" y="6673"/>
              </a:lnTo>
            </a:path>
          </a:pathLst>
        </a:custGeom>
      </dgm:spPr>
      <dgm:t>
        <a:bodyPr/>
        <a:lstStyle/>
        <a:p>
          <a:pPr>
            <a:buNone/>
          </a:pPr>
          <a:endParaRPr lang="sv-SE" sz="700" dirty="0">
            <a:solidFill>
              <a:srgbClr val="000000">
                <a:hueOff val="0"/>
                <a:satOff val="0"/>
                <a:lumOff val="0"/>
                <a:alphaOff val="0"/>
              </a:srgbClr>
            </a:solidFill>
            <a:latin typeface="Arial"/>
            <a:ea typeface="+mn-ea"/>
            <a:cs typeface="+mn-cs"/>
          </a:endParaRPr>
        </a:p>
      </dgm:t>
    </dgm:pt>
    <dgm:pt modelId="{B1A4F410-11BE-48E7-A77F-5E23DD0AAE1B}" type="sibTrans" cxnId="{2A974443-C8BB-4CD8-86E5-661B9370130F}">
      <dgm:prSet/>
      <dgm:spPr/>
      <dgm:t>
        <a:bodyPr/>
        <a:lstStyle/>
        <a:p>
          <a:endParaRPr lang="sv-SE" sz="2400"/>
        </a:p>
      </dgm:t>
    </dgm:pt>
    <dgm:pt modelId="{816373F4-F683-460F-866D-ED596F066EB2}">
      <dgm:prSet phldrT="[Text]" custT="1"/>
      <dgm:spPr>
        <a:xfrm>
          <a:off x="5973512" y="2223527"/>
          <a:ext cx="1660350" cy="576394"/>
        </a:xfrm>
        <a:prstGeom prst="roundRect">
          <a:avLst>
            <a:gd name="adj" fmla="val 10000"/>
          </a:avLst>
        </a:prstGeom>
      </dgm:spPr>
      <dgm:t>
        <a:bodyPr/>
        <a:lstStyle/>
        <a:p>
          <a:pPr>
            <a:buNone/>
          </a:pPr>
          <a:r>
            <a:rPr lang="sv-SE" sz="700" dirty="0" smtClean="0">
              <a:latin typeface="Arial"/>
              <a:ea typeface="+mn-ea"/>
              <a:cs typeface="+mn-cs"/>
            </a:rPr>
            <a:t>Andel avtal registrerade i avtalssystemet (utifrån genomförd upphandling i upphandlingssystemet)</a:t>
          </a:r>
          <a:endParaRPr lang="sv-SE" sz="700" dirty="0">
            <a:latin typeface="Arial"/>
            <a:ea typeface="+mn-ea"/>
            <a:cs typeface="+mn-cs"/>
          </a:endParaRPr>
        </a:p>
      </dgm:t>
    </dgm:pt>
    <dgm:pt modelId="{0213B808-5822-451D-A3FD-8B31FB60C42A}" type="parTrans" cxnId="{46538A36-94C7-4BF5-85E5-BA1D5F0DF935}">
      <dgm:prSet/>
      <dgm:spPr>
        <a:xfrm rot="2009545">
          <a:off x="5358314" y="2319942"/>
          <a:ext cx="670896" cy="13346"/>
        </a:xfrm>
        <a:custGeom>
          <a:avLst/>
          <a:gdLst/>
          <a:ahLst/>
          <a:cxnLst/>
          <a:rect l="0" t="0" r="0" b="0"/>
          <a:pathLst>
            <a:path>
              <a:moveTo>
                <a:pt x="0" y="6673"/>
              </a:moveTo>
              <a:lnTo>
                <a:pt x="670896" y="6673"/>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C799B496-168A-4A3A-88A4-004725398DFE}" type="sibTrans" cxnId="{46538A36-94C7-4BF5-85E5-BA1D5F0DF935}">
      <dgm:prSet/>
      <dgm:spPr/>
      <dgm:t>
        <a:bodyPr/>
        <a:lstStyle/>
        <a:p>
          <a:endParaRPr lang="sv-SE"/>
        </a:p>
      </dgm:t>
    </dgm:pt>
    <dgm:pt modelId="{14F9BAF6-40FA-4079-9D66-11BA06DB6516}">
      <dgm:prSet phldrT="[Text]" custT="1"/>
      <dgm:spPr>
        <a:xfrm>
          <a:off x="5987928" y="2215"/>
          <a:ext cx="1659603" cy="321929"/>
        </a:xfrm>
      </dgm:spPr>
      <dgm:t>
        <a:bodyPr/>
        <a:lstStyle/>
        <a:p>
          <a:pPr>
            <a:buNone/>
          </a:pPr>
          <a:r>
            <a:rPr lang="sv-SE" sz="700" smtClean="0">
              <a:latin typeface="Arial"/>
              <a:ea typeface="+mn-ea"/>
              <a:cs typeface="+mn-cs"/>
            </a:rPr>
            <a:t>Behovsanalys vid upphandling utförd?</a:t>
          </a:r>
          <a:endParaRPr lang="sv-SE" sz="700" dirty="0">
            <a:latin typeface="Arial"/>
            <a:ea typeface="+mn-ea"/>
            <a:cs typeface="+mn-cs"/>
          </a:endParaRPr>
        </a:p>
      </dgm:t>
    </dgm:pt>
    <dgm:pt modelId="{640493E6-773F-4DCF-B8C1-4EE8734E2C7A}" type="parTrans" cxnId="{41F5CB57-2852-438F-98A2-34696169D17A}">
      <dgm:prSet/>
      <dgm:spPr/>
      <dgm:t>
        <a:bodyPr/>
        <a:lstStyle/>
        <a:p>
          <a:endParaRPr lang="sv-SE" dirty="0"/>
        </a:p>
      </dgm:t>
    </dgm:pt>
    <dgm:pt modelId="{302CBEED-E98D-47F7-8C6E-FEC45273D588}" type="sibTrans" cxnId="{41F5CB57-2852-438F-98A2-34696169D17A}">
      <dgm:prSet/>
      <dgm:spPr/>
      <dgm:t>
        <a:bodyPr/>
        <a:lstStyle/>
        <a:p>
          <a:endParaRPr lang="sv-SE"/>
        </a:p>
      </dgm:t>
    </dgm:pt>
    <dgm:pt modelId="{3AF21729-B410-4A40-A8D1-7B899EEB3DF6}">
      <dgm:prSet phldrT="[Text]" custT="1"/>
      <dgm:spPr/>
      <dgm:t>
        <a:bodyPr spcFirstLastPara="0" vert="horz" wrap="square" lIns="4445" tIns="4445" rIns="4445" bIns="4445" numCol="1" spcCol="1270" anchor="ctr" anchorCtr="0"/>
        <a:lstStyle/>
        <a:p>
          <a:pPr>
            <a:buNone/>
          </a:pPr>
          <a:r>
            <a:rPr lang="sv-SE" sz="700" i="0" kern="1200" dirty="0" smtClean="0"/>
            <a:t>Måluppfyllnad avseende </a:t>
          </a:r>
          <a:r>
            <a:rPr lang="sv-SE" sz="700" i="0" kern="1200" dirty="0" smtClean="0">
              <a:latin typeface="Arial"/>
              <a:ea typeface="+mn-ea"/>
              <a:cs typeface="+mn-cs"/>
            </a:rPr>
            <a:t>ändamålsenlig</a:t>
          </a:r>
          <a:r>
            <a:rPr lang="sv-SE" sz="700" i="0" kern="1200" dirty="0" smtClean="0"/>
            <a:t> konkurrens i upphandlingen </a:t>
          </a:r>
          <a:endParaRPr lang="sv-SE" sz="700" i="0" kern="1200" dirty="0">
            <a:latin typeface="Arial"/>
            <a:ea typeface="+mn-ea"/>
            <a:cs typeface="+mn-cs"/>
          </a:endParaRPr>
        </a:p>
      </dgm:t>
    </dgm:pt>
    <dgm:pt modelId="{17E6FAE6-4B50-4208-A904-386983006A4B}" type="parTrans" cxnId="{84897D56-F2E9-4BC4-B448-3D80E892673B}">
      <dgm:prSet/>
      <dgm:spPr/>
      <dgm:t>
        <a:bodyPr/>
        <a:lstStyle/>
        <a:p>
          <a:endParaRPr lang="sv-SE" dirty="0"/>
        </a:p>
      </dgm:t>
    </dgm:pt>
    <dgm:pt modelId="{3C1C1423-FA2B-41F0-9D6F-3A88E2A25E41}" type="sibTrans" cxnId="{84897D56-F2E9-4BC4-B448-3D80E892673B}">
      <dgm:prSet/>
      <dgm:spPr/>
      <dgm:t>
        <a:bodyPr/>
        <a:lstStyle/>
        <a:p>
          <a:endParaRPr lang="sv-SE"/>
        </a:p>
      </dgm:t>
    </dgm:pt>
    <dgm:pt modelId="{1194BF19-68C9-4B86-A950-081E1F475ED2}" type="pres">
      <dgm:prSet presAssocID="{81B447D6-CD48-4671-9628-B5242FAEEF31}" presName="diagram" presStyleCnt="0">
        <dgm:presLayoutVars>
          <dgm:chPref val="1"/>
          <dgm:dir/>
          <dgm:animOne val="branch"/>
          <dgm:animLvl val="lvl"/>
          <dgm:resizeHandles val="exact"/>
        </dgm:presLayoutVars>
      </dgm:prSet>
      <dgm:spPr/>
      <dgm:t>
        <a:bodyPr/>
        <a:lstStyle/>
        <a:p>
          <a:endParaRPr lang="sv-SE"/>
        </a:p>
      </dgm:t>
    </dgm:pt>
    <dgm:pt modelId="{69D7745D-9F42-47C9-A1AB-0F4E54F09D75}" type="pres">
      <dgm:prSet presAssocID="{DC7EB69C-3304-4333-8F47-6E0B5011791A}" presName="root1" presStyleCnt="0"/>
      <dgm:spPr/>
      <dgm:t>
        <a:bodyPr/>
        <a:lstStyle/>
        <a:p>
          <a:endParaRPr lang="sv-SE"/>
        </a:p>
      </dgm:t>
    </dgm:pt>
    <dgm:pt modelId="{B30CDA0F-F126-4CA5-BF9B-A36813672FB8}" type="pres">
      <dgm:prSet presAssocID="{DC7EB69C-3304-4333-8F47-6E0B5011791A}" presName="LevelOneTextNode" presStyleLbl="node0" presStyleIdx="0" presStyleCnt="1" custScaleX="230476" custScaleY="230851" custLinFactNeighborX="-10384">
        <dgm:presLayoutVars>
          <dgm:chPref val="3"/>
        </dgm:presLayoutVars>
      </dgm:prSet>
      <dgm:spPr/>
      <dgm:t>
        <a:bodyPr/>
        <a:lstStyle/>
        <a:p>
          <a:endParaRPr lang="sv-SE"/>
        </a:p>
      </dgm:t>
    </dgm:pt>
    <dgm:pt modelId="{EB5494A1-54E2-413B-B30E-C6AE8D4C8BFD}" type="pres">
      <dgm:prSet presAssocID="{DC7EB69C-3304-4333-8F47-6E0B5011791A}" presName="level2hierChild" presStyleCnt="0"/>
      <dgm:spPr/>
      <dgm:t>
        <a:bodyPr/>
        <a:lstStyle/>
        <a:p>
          <a:endParaRPr lang="sv-SE"/>
        </a:p>
      </dgm:t>
    </dgm:pt>
    <dgm:pt modelId="{47621804-9BB4-45A7-9400-8C35F03D74F7}" type="pres">
      <dgm:prSet presAssocID="{49806174-8116-4F67-AC2F-0CEBC04C5DE4}" presName="conn2-1" presStyleLbl="parChTrans1D2" presStyleIdx="0" presStyleCnt="4"/>
      <dgm:spPr/>
      <dgm:t>
        <a:bodyPr/>
        <a:lstStyle/>
        <a:p>
          <a:endParaRPr lang="sv-SE"/>
        </a:p>
      </dgm:t>
    </dgm:pt>
    <dgm:pt modelId="{786657A3-9A1E-494F-9280-5D788AD8F229}" type="pres">
      <dgm:prSet presAssocID="{49806174-8116-4F67-AC2F-0CEBC04C5DE4}" presName="connTx" presStyleLbl="parChTrans1D2" presStyleIdx="0" presStyleCnt="4"/>
      <dgm:spPr/>
      <dgm:t>
        <a:bodyPr/>
        <a:lstStyle/>
        <a:p>
          <a:endParaRPr lang="sv-SE"/>
        </a:p>
      </dgm:t>
    </dgm:pt>
    <dgm:pt modelId="{C1D119F9-38CB-477C-8D61-97ABBA27D603}" type="pres">
      <dgm:prSet presAssocID="{828AF123-C8D6-468E-B2EC-E614216CA3B6}" presName="root2" presStyleCnt="0"/>
      <dgm:spPr/>
      <dgm:t>
        <a:bodyPr/>
        <a:lstStyle/>
        <a:p>
          <a:endParaRPr lang="sv-SE"/>
        </a:p>
      </dgm:t>
    </dgm:pt>
    <dgm:pt modelId="{6A01294E-DEFB-48DB-B2A2-581664EFEF76}" type="pres">
      <dgm:prSet presAssocID="{828AF123-C8D6-468E-B2EC-E614216CA3B6}" presName="LevelTwoTextNode" presStyleLbl="node2" presStyleIdx="0" presStyleCnt="4" custScaleX="157834" custScaleY="136530" custLinFactNeighborX="8719">
        <dgm:presLayoutVars>
          <dgm:chPref val="3"/>
        </dgm:presLayoutVars>
      </dgm:prSet>
      <dgm:spPr/>
      <dgm:t>
        <a:bodyPr/>
        <a:lstStyle/>
        <a:p>
          <a:endParaRPr lang="sv-SE"/>
        </a:p>
      </dgm:t>
    </dgm:pt>
    <dgm:pt modelId="{9623281F-AC5D-432E-8ED8-F7133A5FEA00}" type="pres">
      <dgm:prSet presAssocID="{828AF123-C8D6-468E-B2EC-E614216CA3B6}" presName="level3hierChild" presStyleCnt="0"/>
      <dgm:spPr/>
      <dgm:t>
        <a:bodyPr/>
        <a:lstStyle/>
        <a:p>
          <a:endParaRPr lang="sv-SE"/>
        </a:p>
      </dgm:t>
    </dgm:pt>
    <dgm:pt modelId="{40AAE61F-1B20-478A-888C-AC4B26E05F0C}" type="pres">
      <dgm:prSet presAssocID="{5E5E533A-20B9-48F9-AAC7-8121DBED02E0}" presName="conn2-1" presStyleLbl="parChTrans1D3" presStyleIdx="0" presStyleCnt="13"/>
      <dgm:spPr/>
      <dgm:t>
        <a:bodyPr/>
        <a:lstStyle/>
        <a:p>
          <a:endParaRPr lang="sv-SE"/>
        </a:p>
      </dgm:t>
    </dgm:pt>
    <dgm:pt modelId="{204703DF-E3E3-4C0B-9612-A5966190EBA5}" type="pres">
      <dgm:prSet presAssocID="{5E5E533A-20B9-48F9-AAC7-8121DBED02E0}" presName="connTx" presStyleLbl="parChTrans1D3" presStyleIdx="0" presStyleCnt="13"/>
      <dgm:spPr/>
      <dgm:t>
        <a:bodyPr/>
        <a:lstStyle/>
        <a:p>
          <a:endParaRPr lang="sv-SE"/>
        </a:p>
      </dgm:t>
    </dgm:pt>
    <dgm:pt modelId="{12898566-87FA-4FA2-BF8B-B638BE362644}" type="pres">
      <dgm:prSet presAssocID="{01EADD9E-C705-45A1-BB5E-B1787CBE3B58}" presName="root2" presStyleCnt="0"/>
      <dgm:spPr/>
      <dgm:t>
        <a:bodyPr/>
        <a:lstStyle/>
        <a:p>
          <a:endParaRPr lang="sv-SE"/>
        </a:p>
      </dgm:t>
    </dgm:pt>
    <dgm:pt modelId="{F6C0FE7D-0B40-4983-83F1-8C46405E5DB9}" type="pres">
      <dgm:prSet presAssocID="{01EADD9E-C705-45A1-BB5E-B1787CBE3B58}" presName="LevelTwoTextNode" presStyleLbl="node3" presStyleIdx="0" presStyleCnt="13" custScaleX="257759" custLinFactNeighborX="57856">
        <dgm:presLayoutVars>
          <dgm:chPref val="3"/>
        </dgm:presLayoutVars>
      </dgm:prSet>
      <dgm:spPr/>
      <dgm:t>
        <a:bodyPr/>
        <a:lstStyle/>
        <a:p>
          <a:endParaRPr lang="sv-SE"/>
        </a:p>
      </dgm:t>
    </dgm:pt>
    <dgm:pt modelId="{68D07BBA-8CED-4B5A-B481-E883247D8557}" type="pres">
      <dgm:prSet presAssocID="{01EADD9E-C705-45A1-BB5E-B1787CBE3B58}" presName="level3hierChild" presStyleCnt="0"/>
      <dgm:spPr/>
      <dgm:t>
        <a:bodyPr/>
        <a:lstStyle/>
        <a:p>
          <a:endParaRPr lang="sv-SE"/>
        </a:p>
      </dgm:t>
    </dgm:pt>
    <dgm:pt modelId="{6C24CB11-6226-46AA-933E-6306CB8AC449}" type="pres">
      <dgm:prSet presAssocID="{17E6FAE6-4B50-4208-A904-386983006A4B}" presName="conn2-1" presStyleLbl="parChTrans1D3" presStyleIdx="1" presStyleCnt="13"/>
      <dgm:spPr/>
      <dgm:t>
        <a:bodyPr/>
        <a:lstStyle/>
        <a:p>
          <a:endParaRPr lang="sv-SE"/>
        </a:p>
      </dgm:t>
    </dgm:pt>
    <dgm:pt modelId="{4C3D940A-6171-41B9-9EDE-F09737D5C000}" type="pres">
      <dgm:prSet presAssocID="{17E6FAE6-4B50-4208-A904-386983006A4B}" presName="connTx" presStyleLbl="parChTrans1D3" presStyleIdx="1" presStyleCnt="13"/>
      <dgm:spPr/>
      <dgm:t>
        <a:bodyPr/>
        <a:lstStyle/>
        <a:p>
          <a:endParaRPr lang="sv-SE"/>
        </a:p>
      </dgm:t>
    </dgm:pt>
    <dgm:pt modelId="{E842EF84-EF67-4D66-9F29-60BCB491205B}" type="pres">
      <dgm:prSet presAssocID="{3AF21729-B410-4A40-A8D1-7B899EEB3DF6}" presName="root2" presStyleCnt="0"/>
      <dgm:spPr/>
      <dgm:t>
        <a:bodyPr/>
        <a:lstStyle/>
        <a:p>
          <a:endParaRPr lang="sv-SE"/>
        </a:p>
      </dgm:t>
    </dgm:pt>
    <dgm:pt modelId="{496A7C80-A1BE-4533-9808-090CDFEAEC87}" type="pres">
      <dgm:prSet presAssocID="{3AF21729-B410-4A40-A8D1-7B899EEB3DF6}" presName="LevelTwoTextNode" presStyleLbl="node3" presStyleIdx="1" presStyleCnt="13" custScaleX="257759" custLinFactNeighborX="57856">
        <dgm:presLayoutVars>
          <dgm:chPref val="3"/>
        </dgm:presLayoutVars>
      </dgm:prSet>
      <dgm:spPr>
        <a:xfrm>
          <a:off x="5972826" y="319672"/>
          <a:ext cx="1416667" cy="274804"/>
        </a:xfrm>
        <a:prstGeom prst="roundRect">
          <a:avLst>
            <a:gd name="adj" fmla="val 10000"/>
          </a:avLst>
        </a:prstGeom>
      </dgm:spPr>
      <dgm:t>
        <a:bodyPr/>
        <a:lstStyle/>
        <a:p>
          <a:endParaRPr lang="sv-SE"/>
        </a:p>
      </dgm:t>
    </dgm:pt>
    <dgm:pt modelId="{27E335BB-3237-4A7E-A514-7BAC691D3DE2}" type="pres">
      <dgm:prSet presAssocID="{3AF21729-B410-4A40-A8D1-7B899EEB3DF6}" presName="level3hierChild" presStyleCnt="0"/>
      <dgm:spPr/>
      <dgm:t>
        <a:bodyPr/>
        <a:lstStyle/>
        <a:p>
          <a:endParaRPr lang="sv-SE"/>
        </a:p>
      </dgm:t>
    </dgm:pt>
    <dgm:pt modelId="{541B2FD8-F277-49F1-9008-26B543292754}" type="pres">
      <dgm:prSet presAssocID="{640493E6-773F-4DCF-B8C1-4EE8734E2C7A}" presName="conn2-1" presStyleLbl="parChTrans1D3" presStyleIdx="2" presStyleCnt="13"/>
      <dgm:spPr/>
      <dgm:t>
        <a:bodyPr/>
        <a:lstStyle/>
        <a:p>
          <a:endParaRPr lang="sv-SE"/>
        </a:p>
      </dgm:t>
    </dgm:pt>
    <dgm:pt modelId="{0CDBC62E-723C-44A9-8806-32E1F71D43C9}" type="pres">
      <dgm:prSet presAssocID="{640493E6-773F-4DCF-B8C1-4EE8734E2C7A}" presName="connTx" presStyleLbl="parChTrans1D3" presStyleIdx="2" presStyleCnt="13"/>
      <dgm:spPr/>
      <dgm:t>
        <a:bodyPr/>
        <a:lstStyle/>
        <a:p>
          <a:endParaRPr lang="sv-SE"/>
        </a:p>
      </dgm:t>
    </dgm:pt>
    <dgm:pt modelId="{272C1FAC-1F6F-495C-8DC8-6C246E31E567}" type="pres">
      <dgm:prSet presAssocID="{14F9BAF6-40FA-4079-9D66-11BA06DB6516}" presName="root2" presStyleCnt="0"/>
      <dgm:spPr/>
      <dgm:t>
        <a:bodyPr/>
        <a:lstStyle/>
        <a:p>
          <a:endParaRPr lang="sv-SE"/>
        </a:p>
      </dgm:t>
    </dgm:pt>
    <dgm:pt modelId="{AFF98F2C-3CB8-475F-BD60-EF7515933505}" type="pres">
      <dgm:prSet presAssocID="{14F9BAF6-40FA-4079-9D66-11BA06DB6516}" presName="LevelTwoTextNode" presStyleLbl="node3" presStyleIdx="2" presStyleCnt="13" custScaleX="257759" custLinFactNeighborX="57856">
        <dgm:presLayoutVars>
          <dgm:chPref val="3"/>
        </dgm:presLayoutVars>
      </dgm:prSet>
      <dgm:spPr>
        <a:prstGeom prst="roundRect">
          <a:avLst>
            <a:gd name="adj" fmla="val 10000"/>
          </a:avLst>
        </a:prstGeom>
      </dgm:spPr>
      <dgm:t>
        <a:bodyPr/>
        <a:lstStyle/>
        <a:p>
          <a:endParaRPr lang="sv-SE"/>
        </a:p>
      </dgm:t>
    </dgm:pt>
    <dgm:pt modelId="{D10770DF-C826-43A8-91BD-A2CAD8DFD7F2}" type="pres">
      <dgm:prSet presAssocID="{14F9BAF6-40FA-4079-9D66-11BA06DB6516}" presName="level3hierChild" presStyleCnt="0"/>
      <dgm:spPr/>
      <dgm:t>
        <a:bodyPr/>
        <a:lstStyle/>
        <a:p>
          <a:endParaRPr lang="sv-SE"/>
        </a:p>
      </dgm:t>
    </dgm:pt>
    <dgm:pt modelId="{8CA1EBD2-3FA9-4609-ABE3-B57B2AED2CC6}" type="pres">
      <dgm:prSet presAssocID="{EBBE30DA-CB32-4E89-A237-451C5B845D75}" presName="conn2-1" presStyleLbl="parChTrans1D3" presStyleIdx="3" presStyleCnt="13"/>
      <dgm:spPr/>
      <dgm:t>
        <a:bodyPr/>
        <a:lstStyle/>
        <a:p>
          <a:endParaRPr lang="sv-SE"/>
        </a:p>
      </dgm:t>
    </dgm:pt>
    <dgm:pt modelId="{81D96C10-0856-41B9-91D9-FC540F42F62D}" type="pres">
      <dgm:prSet presAssocID="{EBBE30DA-CB32-4E89-A237-451C5B845D75}" presName="connTx" presStyleLbl="parChTrans1D3" presStyleIdx="3" presStyleCnt="13"/>
      <dgm:spPr/>
      <dgm:t>
        <a:bodyPr/>
        <a:lstStyle/>
        <a:p>
          <a:endParaRPr lang="sv-SE"/>
        </a:p>
      </dgm:t>
    </dgm:pt>
    <dgm:pt modelId="{186A2C40-82C5-4C6C-90CE-F855447C0ED4}" type="pres">
      <dgm:prSet presAssocID="{CE298BB2-EB38-4B31-AAF1-23C6B7A3E06A}" presName="root2" presStyleCnt="0"/>
      <dgm:spPr/>
      <dgm:t>
        <a:bodyPr/>
        <a:lstStyle/>
        <a:p>
          <a:endParaRPr lang="sv-SE"/>
        </a:p>
      </dgm:t>
    </dgm:pt>
    <dgm:pt modelId="{4C64895F-7290-4A48-9F82-847AA9B458F1}" type="pres">
      <dgm:prSet presAssocID="{CE298BB2-EB38-4B31-AAF1-23C6B7A3E06A}" presName="LevelTwoTextNode" presStyleLbl="node3" presStyleIdx="3" presStyleCnt="13" custScaleX="257759" custLinFactNeighborX="57782">
        <dgm:presLayoutVars>
          <dgm:chPref val="3"/>
        </dgm:presLayoutVars>
      </dgm:prSet>
      <dgm:spPr/>
      <dgm:t>
        <a:bodyPr/>
        <a:lstStyle/>
        <a:p>
          <a:endParaRPr lang="sv-SE"/>
        </a:p>
      </dgm:t>
    </dgm:pt>
    <dgm:pt modelId="{A1100091-A325-4847-8A95-47E2E3567507}" type="pres">
      <dgm:prSet presAssocID="{CE298BB2-EB38-4B31-AAF1-23C6B7A3E06A}" presName="level3hierChild" presStyleCnt="0"/>
      <dgm:spPr/>
      <dgm:t>
        <a:bodyPr/>
        <a:lstStyle/>
        <a:p>
          <a:endParaRPr lang="sv-SE"/>
        </a:p>
      </dgm:t>
    </dgm:pt>
    <dgm:pt modelId="{27A9FF86-6642-49AB-AF9B-2EBC70A7C1D7}" type="pres">
      <dgm:prSet presAssocID="{A96CFF7B-1260-4C54-BDE2-8DC7264D4EB7}" presName="conn2-1" presStyleLbl="parChTrans1D3" presStyleIdx="4" presStyleCnt="13"/>
      <dgm:spPr/>
      <dgm:t>
        <a:bodyPr/>
        <a:lstStyle/>
        <a:p>
          <a:endParaRPr lang="sv-SE"/>
        </a:p>
      </dgm:t>
    </dgm:pt>
    <dgm:pt modelId="{9FA771B4-BDEB-4E82-AC3B-E0A3530091F3}" type="pres">
      <dgm:prSet presAssocID="{A96CFF7B-1260-4C54-BDE2-8DC7264D4EB7}" presName="connTx" presStyleLbl="parChTrans1D3" presStyleIdx="4" presStyleCnt="13"/>
      <dgm:spPr/>
      <dgm:t>
        <a:bodyPr/>
        <a:lstStyle/>
        <a:p>
          <a:endParaRPr lang="sv-SE"/>
        </a:p>
      </dgm:t>
    </dgm:pt>
    <dgm:pt modelId="{11D6FF1E-75A6-404F-8E43-A4F50476117A}" type="pres">
      <dgm:prSet presAssocID="{326ACBA7-AD4D-45CD-B28F-C7C48849B18C}" presName="root2" presStyleCnt="0"/>
      <dgm:spPr/>
      <dgm:t>
        <a:bodyPr/>
        <a:lstStyle/>
        <a:p>
          <a:endParaRPr lang="sv-SE"/>
        </a:p>
      </dgm:t>
    </dgm:pt>
    <dgm:pt modelId="{A148CF53-2374-43D3-BD34-3AD50AD9F385}" type="pres">
      <dgm:prSet presAssocID="{326ACBA7-AD4D-45CD-B28F-C7C48849B18C}" presName="LevelTwoTextNode" presStyleLbl="node3" presStyleIdx="4" presStyleCnt="13" custScaleX="257759" custLinFactNeighborX="58016" custLinFactNeighborY="-2906">
        <dgm:presLayoutVars>
          <dgm:chPref val="3"/>
        </dgm:presLayoutVars>
      </dgm:prSet>
      <dgm:spPr/>
      <dgm:t>
        <a:bodyPr/>
        <a:lstStyle/>
        <a:p>
          <a:endParaRPr lang="sv-SE"/>
        </a:p>
      </dgm:t>
    </dgm:pt>
    <dgm:pt modelId="{C9159478-BC10-4700-8285-B74CC42A9060}" type="pres">
      <dgm:prSet presAssocID="{326ACBA7-AD4D-45CD-B28F-C7C48849B18C}" presName="level3hierChild" presStyleCnt="0"/>
      <dgm:spPr/>
      <dgm:t>
        <a:bodyPr/>
        <a:lstStyle/>
        <a:p>
          <a:endParaRPr lang="sv-SE"/>
        </a:p>
      </dgm:t>
    </dgm:pt>
    <dgm:pt modelId="{F5292515-6041-405D-97E5-363C67C9CDC3}" type="pres">
      <dgm:prSet presAssocID="{BF74E35F-9864-4DA8-A0AC-55EBF74D069A}" presName="conn2-1" presStyleLbl="parChTrans1D3" presStyleIdx="5" presStyleCnt="13"/>
      <dgm:spPr/>
      <dgm:t>
        <a:bodyPr/>
        <a:lstStyle/>
        <a:p>
          <a:endParaRPr lang="sv-SE"/>
        </a:p>
      </dgm:t>
    </dgm:pt>
    <dgm:pt modelId="{DD06C8D9-325D-4B0D-A14B-6EDFBFA18716}" type="pres">
      <dgm:prSet presAssocID="{BF74E35F-9864-4DA8-A0AC-55EBF74D069A}" presName="connTx" presStyleLbl="parChTrans1D3" presStyleIdx="5" presStyleCnt="13"/>
      <dgm:spPr/>
      <dgm:t>
        <a:bodyPr/>
        <a:lstStyle/>
        <a:p>
          <a:endParaRPr lang="sv-SE"/>
        </a:p>
      </dgm:t>
    </dgm:pt>
    <dgm:pt modelId="{D56A25D1-010B-4611-962B-60DA4EB52E4F}" type="pres">
      <dgm:prSet presAssocID="{8CD219AF-14DF-4308-A94F-269E630F2538}" presName="root2" presStyleCnt="0"/>
      <dgm:spPr/>
      <dgm:t>
        <a:bodyPr/>
        <a:lstStyle/>
        <a:p>
          <a:endParaRPr lang="sv-SE"/>
        </a:p>
      </dgm:t>
    </dgm:pt>
    <dgm:pt modelId="{73E3E73C-4311-40F8-8355-6D3776CE861B}" type="pres">
      <dgm:prSet presAssocID="{8CD219AF-14DF-4308-A94F-269E630F2538}" presName="LevelTwoTextNode" presStyleLbl="node3" presStyleIdx="5" presStyleCnt="13" custScaleX="257875" custLinFactNeighborX="58124" custLinFactNeighborY="5293">
        <dgm:presLayoutVars>
          <dgm:chPref val="3"/>
        </dgm:presLayoutVars>
      </dgm:prSet>
      <dgm:spPr/>
      <dgm:t>
        <a:bodyPr/>
        <a:lstStyle/>
        <a:p>
          <a:endParaRPr lang="sv-SE"/>
        </a:p>
      </dgm:t>
    </dgm:pt>
    <dgm:pt modelId="{77E2C81C-5924-443C-B0E8-B4047A26B2FA}" type="pres">
      <dgm:prSet presAssocID="{8CD219AF-14DF-4308-A94F-269E630F2538}" presName="level3hierChild" presStyleCnt="0"/>
      <dgm:spPr/>
      <dgm:t>
        <a:bodyPr/>
        <a:lstStyle/>
        <a:p>
          <a:endParaRPr lang="sv-SE"/>
        </a:p>
      </dgm:t>
    </dgm:pt>
    <dgm:pt modelId="{CF59607F-D9F6-459D-9747-B88BB7972892}" type="pres">
      <dgm:prSet presAssocID="{348003C8-DBE7-42B7-960A-8042AAEA359F}" presName="conn2-1" presStyleLbl="parChTrans1D2" presStyleIdx="1" presStyleCnt="4"/>
      <dgm:spPr/>
      <dgm:t>
        <a:bodyPr/>
        <a:lstStyle/>
        <a:p>
          <a:endParaRPr lang="sv-SE"/>
        </a:p>
      </dgm:t>
    </dgm:pt>
    <dgm:pt modelId="{C7675FDB-2F52-4465-A356-B6DC77EB3759}" type="pres">
      <dgm:prSet presAssocID="{348003C8-DBE7-42B7-960A-8042AAEA359F}" presName="connTx" presStyleLbl="parChTrans1D2" presStyleIdx="1" presStyleCnt="4"/>
      <dgm:spPr/>
      <dgm:t>
        <a:bodyPr/>
        <a:lstStyle/>
        <a:p>
          <a:endParaRPr lang="sv-SE"/>
        </a:p>
      </dgm:t>
    </dgm:pt>
    <dgm:pt modelId="{31746AEB-791C-48F4-BB8D-2DA84F7EF2CF}" type="pres">
      <dgm:prSet presAssocID="{AD8E5520-8758-4D51-8C3A-008A8CBC5E64}" presName="root2" presStyleCnt="0"/>
      <dgm:spPr/>
      <dgm:t>
        <a:bodyPr/>
        <a:lstStyle/>
        <a:p>
          <a:endParaRPr lang="sv-SE"/>
        </a:p>
      </dgm:t>
    </dgm:pt>
    <dgm:pt modelId="{E6057E77-0D8E-4127-8F59-B47C3B4AA9DB}" type="pres">
      <dgm:prSet presAssocID="{AD8E5520-8758-4D51-8C3A-008A8CBC5E64}" presName="LevelTwoTextNode" presStyleLbl="node2" presStyleIdx="1" presStyleCnt="4" custScaleX="157834" custScaleY="136530" custLinFactNeighborX="8719">
        <dgm:presLayoutVars>
          <dgm:chPref val="3"/>
        </dgm:presLayoutVars>
      </dgm:prSet>
      <dgm:spPr/>
      <dgm:t>
        <a:bodyPr/>
        <a:lstStyle/>
        <a:p>
          <a:endParaRPr lang="sv-SE"/>
        </a:p>
      </dgm:t>
    </dgm:pt>
    <dgm:pt modelId="{8942445E-4F28-4AA3-8D47-5234BB578428}" type="pres">
      <dgm:prSet presAssocID="{AD8E5520-8758-4D51-8C3A-008A8CBC5E64}" presName="level3hierChild" presStyleCnt="0"/>
      <dgm:spPr/>
      <dgm:t>
        <a:bodyPr/>
        <a:lstStyle/>
        <a:p>
          <a:endParaRPr lang="sv-SE"/>
        </a:p>
      </dgm:t>
    </dgm:pt>
    <dgm:pt modelId="{E612350D-8680-4038-801A-32D4EF3C3D8E}" type="pres">
      <dgm:prSet presAssocID="{DF2C6CC6-7420-455E-88AF-1788D4D21987}" presName="conn2-1" presStyleLbl="parChTrans1D3" presStyleIdx="6" presStyleCnt="13"/>
      <dgm:spPr/>
      <dgm:t>
        <a:bodyPr/>
        <a:lstStyle/>
        <a:p>
          <a:endParaRPr lang="sv-SE"/>
        </a:p>
      </dgm:t>
    </dgm:pt>
    <dgm:pt modelId="{54F3ADD8-A4E9-4C3C-AEF5-7D95B3ECB571}" type="pres">
      <dgm:prSet presAssocID="{DF2C6CC6-7420-455E-88AF-1788D4D21987}" presName="connTx" presStyleLbl="parChTrans1D3" presStyleIdx="6" presStyleCnt="13"/>
      <dgm:spPr/>
      <dgm:t>
        <a:bodyPr/>
        <a:lstStyle/>
        <a:p>
          <a:endParaRPr lang="sv-SE"/>
        </a:p>
      </dgm:t>
    </dgm:pt>
    <dgm:pt modelId="{606D62BD-9967-4C16-B084-5A2016B0DC1B}" type="pres">
      <dgm:prSet presAssocID="{5CE13CD5-1A44-4E66-9DA0-36DB37EE3B2B}" presName="root2" presStyleCnt="0"/>
      <dgm:spPr/>
      <dgm:t>
        <a:bodyPr/>
        <a:lstStyle/>
        <a:p>
          <a:endParaRPr lang="sv-SE"/>
        </a:p>
      </dgm:t>
    </dgm:pt>
    <dgm:pt modelId="{5BB785B3-360F-4899-88C8-64933D8F93D2}" type="pres">
      <dgm:prSet presAssocID="{5CE13CD5-1A44-4E66-9DA0-36DB37EE3B2B}" presName="LevelTwoTextNode" presStyleLbl="node3" presStyleIdx="6" presStyleCnt="13" custScaleX="257875" custLinFactNeighborX="57856">
        <dgm:presLayoutVars>
          <dgm:chPref val="3"/>
        </dgm:presLayoutVars>
      </dgm:prSet>
      <dgm:spPr/>
      <dgm:t>
        <a:bodyPr/>
        <a:lstStyle/>
        <a:p>
          <a:endParaRPr lang="sv-SE"/>
        </a:p>
      </dgm:t>
    </dgm:pt>
    <dgm:pt modelId="{9261680E-926C-42B7-843D-42219CDBF1CC}" type="pres">
      <dgm:prSet presAssocID="{5CE13CD5-1A44-4E66-9DA0-36DB37EE3B2B}" presName="level3hierChild" presStyleCnt="0"/>
      <dgm:spPr/>
      <dgm:t>
        <a:bodyPr/>
        <a:lstStyle/>
        <a:p>
          <a:endParaRPr lang="sv-SE"/>
        </a:p>
      </dgm:t>
    </dgm:pt>
    <dgm:pt modelId="{E8C27EC3-0BEA-475F-9887-58AC4264C589}" type="pres">
      <dgm:prSet presAssocID="{1D7A80C8-28AC-4580-9FCD-7C2D7698770C}" presName="conn2-1" presStyleLbl="parChTrans1D3" presStyleIdx="7" presStyleCnt="13"/>
      <dgm:spPr/>
      <dgm:t>
        <a:bodyPr/>
        <a:lstStyle/>
        <a:p>
          <a:endParaRPr lang="sv-SE"/>
        </a:p>
      </dgm:t>
    </dgm:pt>
    <dgm:pt modelId="{F438E364-6334-404D-801E-A3590C2A1D10}" type="pres">
      <dgm:prSet presAssocID="{1D7A80C8-28AC-4580-9FCD-7C2D7698770C}" presName="connTx" presStyleLbl="parChTrans1D3" presStyleIdx="7" presStyleCnt="13"/>
      <dgm:spPr/>
      <dgm:t>
        <a:bodyPr/>
        <a:lstStyle/>
        <a:p>
          <a:endParaRPr lang="sv-SE"/>
        </a:p>
      </dgm:t>
    </dgm:pt>
    <dgm:pt modelId="{B7F25AF7-1F5B-4BAA-A9D1-7F66EE81F660}" type="pres">
      <dgm:prSet presAssocID="{24D699B3-3923-4139-807A-12B02024BD51}" presName="root2" presStyleCnt="0"/>
      <dgm:spPr/>
      <dgm:t>
        <a:bodyPr/>
        <a:lstStyle/>
        <a:p>
          <a:endParaRPr lang="sv-SE"/>
        </a:p>
      </dgm:t>
    </dgm:pt>
    <dgm:pt modelId="{4DEB4C75-F76A-4C86-B3B3-7EE48507BD0C}" type="pres">
      <dgm:prSet presAssocID="{24D699B3-3923-4139-807A-12B02024BD51}" presName="LevelTwoTextNode" presStyleLbl="node3" presStyleIdx="7" presStyleCnt="13" custScaleX="257875" custLinFactNeighborX="58826" custLinFactNeighborY="8998">
        <dgm:presLayoutVars>
          <dgm:chPref val="3"/>
        </dgm:presLayoutVars>
      </dgm:prSet>
      <dgm:spPr/>
      <dgm:t>
        <a:bodyPr/>
        <a:lstStyle/>
        <a:p>
          <a:endParaRPr lang="sv-SE"/>
        </a:p>
      </dgm:t>
    </dgm:pt>
    <dgm:pt modelId="{6989AB84-0A0E-4AC1-A4D8-645E0E2B900B}" type="pres">
      <dgm:prSet presAssocID="{24D699B3-3923-4139-807A-12B02024BD51}" presName="level3hierChild" presStyleCnt="0"/>
      <dgm:spPr/>
      <dgm:t>
        <a:bodyPr/>
        <a:lstStyle/>
        <a:p>
          <a:endParaRPr lang="sv-SE"/>
        </a:p>
      </dgm:t>
    </dgm:pt>
    <dgm:pt modelId="{C48B8C54-ED87-43E7-919D-99CBDE4AE35D}" type="pres">
      <dgm:prSet presAssocID="{0213B808-5822-451D-A3FD-8B31FB60C42A}" presName="conn2-1" presStyleLbl="parChTrans1D3" presStyleIdx="8" presStyleCnt="13"/>
      <dgm:spPr/>
      <dgm:t>
        <a:bodyPr/>
        <a:lstStyle/>
        <a:p>
          <a:endParaRPr lang="sv-SE"/>
        </a:p>
      </dgm:t>
    </dgm:pt>
    <dgm:pt modelId="{57EF22E0-96ED-451E-A99D-6855B67D74AB}" type="pres">
      <dgm:prSet presAssocID="{0213B808-5822-451D-A3FD-8B31FB60C42A}" presName="connTx" presStyleLbl="parChTrans1D3" presStyleIdx="8" presStyleCnt="13"/>
      <dgm:spPr/>
      <dgm:t>
        <a:bodyPr/>
        <a:lstStyle/>
        <a:p>
          <a:endParaRPr lang="sv-SE"/>
        </a:p>
      </dgm:t>
    </dgm:pt>
    <dgm:pt modelId="{68318F10-2730-4303-9634-714304AC07C3}" type="pres">
      <dgm:prSet presAssocID="{816373F4-F683-460F-866D-ED596F066EB2}" presName="root2" presStyleCnt="0"/>
      <dgm:spPr/>
      <dgm:t>
        <a:bodyPr/>
        <a:lstStyle/>
        <a:p>
          <a:endParaRPr lang="sv-SE"/>
        </a:p>
      </dgm:t>
    </dgm:pt>
    <dgm:pt modelId="{717F6E29-7CB6-4D1F-A6AB-C3BD5E2DB833}" type="pres">
      <dgm:prSet presAssocID="{816373F4-F683-460F-866D-ED596F066EB2}" presName="LevelTwoTextNode" presStyleLbl="node3" presStyleIdx="8" presStyleCnt="13" custScaleX="257875" custScaleY="179044" custLinFactNeighborX="55617">
        <dgm:presLayoutVars>
          <dgm:chPref val="3"/>
        </dgm:presLayoutVars>
      </dgm:prSet>
      <dgm:spPr/>
      <dgm:t>
        <a:bodyPr/>
        <a:lstStyle/>
        <a:p>
          <a:endParaRPr lang="sv-SE"/>
        </a:p>
      </dgm:t>
    </dgm:pt>
    <dgm:pt modelId="{28B5BFA7-294B-4B5C-9424-1E1FACF37C51}" type="pres">
      <dgm:prSet presAssocID="{816373F4-F683-460F-866D-ED596F066EB2}" presName="level3hierChild" presStyleCnt="0"/>
      <dgm:spPr/>
      <dgm:t>
        <a:bodyPr/>
        <a:lstStyle/>
        <a:p>
          <a:endParaRPr lang="sv-SE"/>
        </a:p>
      </dgm:t>
    </dgm:pt>
    <dgm:pt modelId="{1D4FC6A2-7454-4791-94C5-A6A922B67E22}" type="pres">
      <dgm:prSet presAssocID="{41C61424-B256-4C82-98BC-443FAF654027}" presName="conn2-1" presStyleLbl="parChTrans1D2" presStyleIdx="2" presStyleCnt="4"/>
      <dgm:spPr/>
      <dgm:t>
        <a:bodyPr/>
        <a:lstStyle/>
        <a:p>
          <a:endParaRPr lang="sv-SE"/>
        </a:p>
      </dgm:t>
    </dgm:pt>
    <dgm:pt modelId="{E305C0BC-0D31-4A67-B256-E03CE58A7A8E}" type="pres">
      <dgm:prSet presAssocID="{41C61424-B256-4C82-98BC-443FAF654027}" presName="connTx" presStyleLbl="parChTrans1D2" presStyleIdx="2" presStyleCnt="4"/>
      <dgm:spPr/>
      <dgm:t>
        <a:bodyPr/>
        <a:lstStyle/>
        <a:p>
          <a:endParaRPr lang="sv-SE"/>
        </a:p>
      </dgm:t>
    </dgm:pt>
    <dgm:pt modelId="{6D8397E3-6EA0-4C0D-9C43-F27F06A25C8C}" type="pres">
      <dgm:prSet presAssocID="{978C29E1-6B8D-4CB5-A4BF-F221AD11763D}" presName="root2" presStyleCnt="0"/>
      <dgm:spPr/>
      <dgm:t>
        <a:bodyPr/>
        <a:lstStyle/>
        <a:p>
          <a:endParaRPr lang="sv-SE"/>
        </a:p>
      </dgm:t>
    </dgm:pt>
    <dgm:pt modelId="{5D6420B3-AE56-48C2-821A-B079589F72A1}" type="pres">
      <dgm:prSet presAssocID="{978C29E1-6B8D-4CB5-A4BF-F221AD11763D}" presName="LevelTwoTextNode" presStyleLbl="node2" presStyleIdx="2" presStyleCnt="4" custScaleX="157834" custScaleY="136530" custLinFactNeighborX="8719">
        <dgm:presLayoutVars>
          <dgm:chPref val="3"/>
        </dgm:presLayoutVars>
      </dgm:prSet>
      <dgm:spPr/>
      <dgm:t>
        <a:bodyPr/>
        <a:lstStyle/>
        <a:p>
          <a:endParaRPr lang="sv-SE"/>
        </a:p>
      </dgm:t>
    </dgm:pt>
    <dgm:pt modelId="{372D742C-3544-4F94-9323-58827C2866E6}" type="pres">
      <dgm:prSet presAssocID="{978C29E1-6B8D-4CB5-A4BF-F221AD11763D}" presName="level3hierChild" presStyleCnt="0"/>
      <dgm:spPr/>
      <dgm:t>
        <a:bodyPr/>
        <a:lstStyle/>
        <a:p>
          <a:endParaRPr lang="sv-SE"/>
        </a:p>
      </dgm:t>
    </dgm:pt>
    <dgm:pt modelId="{C133FCE2-1863-49EF-9F6E-105C0533E43C}" type="pres">
      <dgm:prSet presAssocID="{0D1BC951-61A0-42F6-830D-BFEBF606015D}" presName="conn2-1" presStyleLbl="parChTrans1D3" presStyleIdx="9" presStyleCnt="13"/>
      <dgm:spPr/>
      <dgm:t>
        <a:bodyPr/>
        <a:lstStyle/>
        <a:p>
          <a:endParaRPr lang="sv-SE"/>
        </a:p>
      </dgm:t>
    </dgm:pt>
    <dgm:pt modelId="{05DDBD1B-4063-410A-ACC3-508A34F2A543}" type="pres">
      <dgm:prSet presAssocID="{0D1BC951-61A0-42F6-830D-BFEBF606015D}" presName="connTx" presStyleLbl="parChTrans1D3" presStyleIdx="9" presStyleCnt="13"/>
      <dgm:spPr/>
      <dgm:t>
        <a:bodyPr/>
        <a:lstStyle/>
        <a:p>
          <a:endParaRPr lang="sv-SE"/>
        </a:p>
      </dgm:t>
    </dgm:pt>
    <dgm:pt modelId="{63951A84-280E-4DA0-9F3C-29A0B4D743AC}" type="pres">
      <dgm:prSet presAssocID="{4FDB5C1B-AF86-47F1-97CB-2808D00469F1}" presName="root2" presStyleCnt="0"/>
      <dgm:spPr/>
      <dgm:t>
        <a:bodyPr/>
        <a:lstStyle/>
        <a:p>
          <a:endParaRPr lang="sv-SE"/>
        </a:p>
      </dgm:t>
    </dgm:pt>
    <dgm:pt modelId="{4E3FC035-6B00-46FD-A4D7-CA25FDDE972A}" type="pres">
      <dgm:prSet presAssocID="{4FDB5C1B-AF86-47F1-97CB-2808D00469F1}" presName="LevelTwoTextNode" presStyleLbl="node3" presStyleIdx="9" presStyleCnt="13" custScaleX="257922" custLinFactNeighborX="57856">
        <dgm:presLayoutVars>
          <dgm:chPref val="3"/>
        </dgm:presLayoutVars>
      </dgm:prSet>
      <dgm:spPr/>
      <dgm:t>
        <a:bodyPr/>
        <a:lstStyle/>
        <a:p>
          <a:endParaRPr lang="sv-SE"/>
        </a:p>
      </dgm:t>
    </dgm:pt>
    <dgm:pt modelId="{87EC7C0B-1F2D-46FD-8C59-0BFBFE243763}" type="pres">
      <dgm:prSet presAssocID="{4FDB5C1B-AF86-47F1-97CB-2808D00469F1}" presName="level3hierChild" presStyleCnt="0"/>
      <dgm:spPr/>
      <dgm:t>
        <a:bodyPr/>
        <a:lstStyle/>
        <a:p>
          <a:endParaRPr lang="sv-SE"/>
        </a:p>
      </dgm:t>
    </dgm:pt>
    <dgm:pt modelId="{D040E976-8C9A-45ED-9473-895617EEDE8C}" type="pres">
      <dgm:prSet presAssocID="{BEEC6BD0-F90A-4C54-A892-F42F7F8995A0}" presName="conn2-1" presStyleLbl="parChTrans1D3" presStyleIdx="10" presStyleCnt="13"/>
      <dgm:spPr/>
      <dgm:t>
        <a:bodyPr/>
        <a:lstStyle/>
        <a:p>
          <a:endParaRPr lang="sv-SE"/>
        </a:p>
      </dgm:t>
    </dgm:pt>
    <dgm:pt modelId="{193CFF6E-2099-4D9C-83CD-6601F22872C5}" type="pres">
      <dgm:prSet presAssocID="{BEEC6BD0-F90A-4C54-A892-F42F7F8995A0}" presName="connTx" presStyleLbl="parChTrans1D3" presStyleIdx="10" presStyleCnt="13"/>
      <dgm:spPr/>
      <dgm:t>
        <a:bodyPr/>
        <a:lstStyle/>
        <a:p>
          <a:endParaRPr lang="sv-SE"/>
        </a:p>
      </dgm:t>
    </dgm:pt>
    <dgm:pt modelId="{043E0654-A5E5-454B-A1C1-B0805DD1C745}" type="pres">
      <dgm:prSet presAssocID="{C405A1D0-5002-41AC-8D99-D9C330A920F8}" presName="root2" presStyleCnt="0"/>
      <dgm:spPr/>
      <dgm:t>
        <a:bodyPr/>
        <a:lstStyle/>
        <a:p>
          <a:endParaRPr lang="sv-SE"/>
        </a:p>
      </dgm:t>
    </dgm:pt>
    <dgm:pt modelId="{18E5B566-E30D-40B8-AB80-557C64E88025}" type="pres">
      <dgm:prSet presAssocID="{C405A1D0-5002-41AC-8D99-D9C330A920F8}" presName="LevelTwoTextNode" presStyleLbl="node3" presStyleIdx="10" presStyleCnt="13" custScaleX="257875" custLinFactNeighborX="58588" custLinFactNeighborY="-2283">
        <dgm:presLayoutVars>
          <dgm:chPref val="3"/>
        </dgm:presLayoutVars>
      </dgm:prSet>
      <dgm:spPr/>
      <dgm:t>
        <a:bodyPr/>
        <a:lstStyle/>
        <a:p>
          <a:endParaRPr lang="sv-SE"/>
        </a:p>
      </dgm:t>
    </dgm:pt>
    <dgm:pt modelId="{A174FAFA-DB62-4C40-B76F-4FFBD432CAEA}" type="pres">
      <dgm:prSet presAssocID="{C405A1D0-5002-41AC-8D99-D9C330A920F8}" presName="level3hierChild" presStyleCnt="0"/>
      <dgm:spPr/>
      <dgm:t>
        <a:bodyPr/>
        <a:lstStyle/>
        <a:p>
          <a:endParaRPr lang="sv-SE"/>
        </a:p>
      </dgm:t>
    </dgm:pt>
    <dgm:pt modelId="{9994B8FC-1C9E-4F70-9DFB-A8C74E3C4A1C}" type="pres">
      <dgm:prSet presAssocID="{23C98A6F-E760-4712-A173-733B71622A51}" presName="conn2-1" presStyleLbl="parChTrans1D3" presStyleIdx="11" presStyleCnt="13"/>
      <dgm:spPr/>
      <dgm:t>
        <a:bodyPr/>
        <a:lstStyle/>
        <a:p>
          <a:endParaRPr lang="sv-SE"/>
        </a:p>
      </dgm:t>
    </dgm:pt>
    <dgm:pt modelId="{A377E287-883C-448A-A4C5-CA1C3F345573}" type="pres">
      <dgm:prSet presAssocID="{23C98A6F-E760-4712-A173-733B71622A51}" presName="connTx" presStyleLbl="parChTrans1D3" presStyleIdx="11" presStyleCnt="13"/>
      <dgm:spPr/>
      <dgm:t>
        <a:bodyPr/>
        <a:lstStyle/>
        <a:p>
          <a:endParaRPr lang="sv-SE"/>
        </a:p>
      </dgm:t>
    </dgm:pt>
    <dgm:pt modelId="{3CB42FC7-2BE3-49AE-A57E-0D2AEBD0F3B2}" type="pres">
      <dgm:prSet presAssocID="{D85ED508-7DC3-4A75-9DBB-C9601436A5D0}" presName="root2" presStyleCnt="0"/>
      <dgm:spPr/>
      <dgm:t>
        <a:bodyPr/>
        <a:lstStyle/>
        <a:p>
          <a:endParaRPr lang="sv-SE"/>
        </a:p>
      </dgm:t>
    </dgm:pt>
    <dgm:pt modelId="{CD439F7D-B085-4A45-9D77-1841843A4F05}" type="pres">
      <dgm:prSet presAssocID="{D85ED508-7DC3-4A75-9DBB-C9601436A5D0}" presName="LevelTwoTextNode" presStyleLbl="node3" presStyleIdx="11" presStyleCnt="13" custScaleX="257875" custLinFactNeighborX="58929" custLinFactNeighborY="6710">
        <dgm:presLayoutVars>
          <dgm:chPref val="3"/>
        </dgm:presLayoutVars>
      </dgm:prSet>
      <dgm:spPr/>
      <dgm:t>
        <a:bodyPr/>
        <a:lstStyle/>
        <a:p>
          <a:endParaRPr lang="sv-SE"/>
        </a:p>
      </dgm:t>
    </dgm:pt>
    <dgm:pt modelId="{A77FF580-E8E1-42BD-981B-8FABDF111CC3}" type="pres">
      <dgm:prSet presAssocID="{D85ED508-7DC3-4A75-9DBB-C9601436A5D0}" presName="level3hierChild" presStyleCnt="0"/>
      <dgm:spPr/>
      <dgm:t>
        <a:bodyPr/>
        <a:lstStyle/>
        <a:p>
          <a:endParaRPr lang="sv-SE"/>
        </a:p>
      </dgm:t>
    </dgm:pt>
    <dgm:pt modelId="{E8BB6052-6E83-423F-B56F-539E425CE086}" type="pres">
      <dgm:prSet presAssocID="{49BE00E1-814A-44FD-9847-18B976A9646B}" presName="conn2-1" presStyleLbl="parChTrans1D2" presStyleIdx="3" presStyleCnt="4"/>
      <dgm:spPr/>
      <dgm:t>
        <a:bodyPr/>
        <a:lstStyle/>
        <a:p>
          <a:endParaRPr lang="sv-SE"/>
        </a:p>
      </dgm:t>
    </dgm:pt>
    <dgm:pt modelId="{F0237DBE-9B06-4C2F-8C32-66FC48C9429C}" type="pres">
      <dgm:prSet presAssocID="{49BE00E1-814A-44FD-9847-18B976A9646B}" presName="connTx" presStyleLbl="parChTrans1D2" presStyleIdx="3" presStyleCnt="4"/>
      <dgm:spPr/>
      <dgm:t>
        <a:bodyPr/>
        <a:lstStyle/>
        <a:p>
          <a:endParaRPr lang="sv-SE"/>
        </a:p>
      </dgm:t>
    </dgm:pt>
    <dgm:pt modelId="{228F7E38-EBB4-4F11-A913-C566BC27A7E7}" type="pres">
      <dgm:prSet presAssocID="{9B6C3FBF-3FD8-421F-9CD3-8771B2D018CF}" presName="root2" presStyleCnt="0"/>
      <dgm:spPr/>
      <dgm:t>
        <a:bodyPr/>
        <a:lstStyle/>
        <a:p>
          <a:endParaRPr lang="sv-SE"/>
        </a:p>
      </dgm:t>
    </dgm:pt>
    <dgm:pt modelId="{6E657A4A-499E-4F84-B39D-5E0766F00455}" type="pres">
      <dgm:prSet presAssocID="{9B6C3FBF-3FD8-421F-9CD3-8771B2D018CF}" presName="LevelTwoTextNode" presStyleLbl="node2" presStyleIdx="3" presStyleCnt="4" custScaleX="157834" custScaleY="136530" custLinFactNeighborX="8527">
        <dgm:presLayoutVars>
          <dgm:chPref val="3"/>
        </dgm:presLayoutVars>
      </dgm:prSet>
      <dgm:spPr/>
      <dgm:t>
        <a:bodyPr/>
        <a:lstStyle/>
        <a:p>
          <a:endParaRPr lang="sv-SE"/>
        </a:p>
      </dgm:t>
    </dgm:pt>
    <dgm:pt modelId="{2F937DF6-AFB8-4C92-9196-1DAC164C104F}" type="pres">
      <dgm:prSet presAssocID="{9B6C3FBF-3FD8-421F-9CD3-8771B2D018CF}" presName="level3hierChild" presStyleCnt="0"/>
      <dgm:spPr/>
      <dgm:t>
        <a:bodyPr/>
        <a:lstStyle/>
        <a:p>
          <a:endParaRPr lang="sv-SE"/>
        </a:p>
      </dgm:t>
    </dgm:pt>
    <dgm:pt modelId="{01C8F964-6BBC-49CB-BAA3-58739A08CDFA}" type="pres">
      <dgm:prSet presAssocID="{7A9DB5E4-0A8D-4E76-A91A-4D749EA71E2F}" presName="conn2-1" presStyleLbl="parChTrans1D3" presStyleIdx="12" presStyleCnt="13"/>
      <dgm:spPr/>
      <dgm:t>
        <a:bodyPr/>
        <a:lstStyle/>
        <a:p>
          <a:endParaRPr lang="sv-SE"/>
        </a:p>
      </dgm:t>
    </dgm:pt>
    <dgm:pt modelId="{1F082ACA-8DFC-46E1-8D38-B62D64D4C21D}" type="pres">
      <dgm:prSet presAssocID="{7A9DB5E4-0A8D-4E76-A91A-4D749EA71E2F}" presName="connTx" presStyleLbl="parChTrans1D3" presStyleIdx="12" presStyleCnt="13"/>
      <dgm:spPr/>
      <dgm:t>
        <a:bodyPr/>
        <a:lstStyle/>
        <a:p>
          <a:endParaRPr lang="sv-SE"/>
        </a:p>
      </dgm:t>
    </dgm:pt>
    <dgm:pt modelId="{4E9216CB-23A1-4240-901A-F8EC7F17846F}" type="pres">
      <dgm:prSet presAssocID="{34329F8B-2FC1-41B1-956F-C6B88A7D9F35}" presName="root2" presStyleCnt="0"/>
      <dgm:spPr/>
      <dgm:t>
        <a:bodyPr/>
        <a:lstStyle/>
        <a:p>
          <a:endParaRPr lang="sv-SE"/>
        </a:p>
      </dgm:t>
    </dgm:pt>
    <dgm:pt modelId="{5C022C04-A607-4C33-819C-5AB619AD644D}" type="pres">
      <dgm:prSet presAssocID="{34329F8B-2FC1-41B1-956F-C6B88A7D9F35}" presName="LevelTwoTextNode" presStyleLbl="node3" presStyleIdx="12" presStyleCnt="13" custScaleX="257759" custLinFactNeighborX="58538">
        <dgm:presLayoutVars>
          <dgm:chPref val="3"/>
        </dgm:presLayoutVars>
      </dgm:prSet>
      <dgm:spPr/>
      <dgm:t>
        <a:bodyPr/>
        <a:lstStyle/>
        <a:p>
          <a:endParaRPr lang="sv-SE"/>
        </a:p>
      </dgm:t>
    </dgm:pt>
    <dgm:pt modelId="{5CCB6E50-2187-44EA-BFB0-3897F6EFD1FF}" type="pres">
      <dgm:prSet presAssocID="{34329F8B-2FC1-41B1-956F-C6B88A7D9F35}" presName="level3hierChild" presStyleCnt="0"/>
      <dgm:spPr/>
      <dgm:t>
        <a:bodyPr/>
        <a:lstStyle/>
        <a:p>
          <a:endParaRPr lang="sv-SE"/>
        </a:p>
      </dgm:t>
    </dgm:pt>
  </dgm:ptLst>
  <dgm:cxnLst>
    <dgm:cxn modelId="{53695EE0-E6AD-4B0B-A3B2-E96AE3F0E3A3}" srcId="{DC7EB69C-3304-4333-8F47-6E0B5011791A}" destId="{AD8E5520-8758-4D51-8C3A-008A8CBC5E64}" srcOrd="1" destOrd="0" parTransId="{348003C8-DBE7-42B7-960A-8042AAEA359F}" sibTransId="{4B4BA785-BAB1-404D-B27A-28DC1D24896D}"/>
    <dgm:cxn modelId="{64120E3B-49E4-4EE9-8EBA-45D2C9291A6A}" type="presOf" srcId="{EBBE30DA-CB32-4E89-A237-451C5B845D75}" destId="{8CA1EBD2-3FA9-4609-ABE3-B57B2AED2CC6}" srcOrd="0" destOrd="0" presId="urn:microsoft.com/office/officeart/2005/8/layout/hierarchy2"/>
    <dgm:cxn modelId="{385D9623-2BA6-4176-BEC2-88599E7A6228}" type="presOf" srcId="{816373F4-F683-460F-866D-ED596F066EB2}" destId="{717F6E29-7CB6-4D1F-A6AB-C3BD5E2DB833}" srcOrd="0" destOrd="0" presId="urn:microsoft.com/office/officeart/2005/8/layout/hierarchy2"/>
    <dgm:cxn modelId="{8CA2313C-81BE-4BD1-A751-AC7E9F84EDE6}" type="presOf" srcId="{A96CFF7B-1260-4C54-BDE2-8DC7264D4EB7}" destId="{27A9FF86-6642-49AB-AF9B-2EBC70A7C1D7}" srcOrd="0" destOrd="0" presId="urn:microsoft.com/office/officeart/2005/8/layout/hierarchy2"/>
    <dgm:cxn modelId="{A6926495-2F76-4C1A-947C-5E10E8489536}" type="presOf" srcId="{0213B808-5822-451D-A3FD-8B31FB60C42A}" destId="{C48B8C54-ED87-43E7-919D-99CBDE4AE35D}" srcOrd="0" destOrd="0" presId="urn:microsoft.com/office/officeart/2005/8/layout/hierarchy2"/>
    <dgm:cxn modelId="{9D4830F2-A1B4-482C-AB61-4E0458DDFA7E}" type="presOf" srcId="{0D1BC951-61A0-42F6-830D-BFEBF606015D}" destId="{05DDBD1B-4063-410A-ACC3-508A34F2A543}" srcOrd="1" destOrd="0" presId="urn:microsoft.com/office/officeart/2005/8/layout/hierarchy2"/>
    <dgm:cxn modelId="{006C97D2-7FD5-4653-BC4B-24EA206025F9}" type="presOf" srcId="{828AF123-C8D6-468E-B2EC-E614216CA3B6}" destId="{6A01294E-DEFB-48DB-B2A2-581664EFEF76}" srcOrd="0" destOrd="0" presId="urn:microsoft.com/office/officeart/2005/8/layout/hierarchy2"/>
    <dgm:cxn modelId="{E6499160-3CFE-45DE-BAD7-1D3E2ABD8309}" type="presOf" srcId="{14F9BAF6-40FA-4079-9D66-11BA06DB6516}" destId="{AFF98F2C-3CB8-475F-BD60-EF7515933505}" srcOrd="0" destOrd="0" presId="urn:microsoft.com/office/officeart/2005/8/layout/hierarchy2"/>
    <dgm:cxn modelId="{71756600-57E9-4E93-B8CD-861794F36390}" srcId="{978C29E1-6B8D-4CB5-A4BF-F221AD11763D}" destId="{D85ED508-7DC3-4A75-9DBB-C9601436A5D0}" srcOrd="2" destOrd="0" parTransId="{23C98A6F-E760-4712-A173-733B71622A51}" sibTransId="{D4E2DBCB-DB8D-41EF-B1A1-4FE364684D73}"/>
    <dgm:cxn modelId="{2A974443-C8BB-4CD8-86E5-661B9370130F}" srcId="{AD8E5520-8758-4D51-8C3A-008A8CBC5E64}" destId="{24D699B3-3923-4139-807A-12B02024BD51}" srcOrd="1" destOrd="0" parTransId="{1D7A80C8-28AC-4580-9FCD-7C2D7698770C}" sibTransId="{B1A4F410-11BE-48E7-A77F-5E23DD0AAE1B}"/>
    <dgm:cxn modelId="{B0C56CC9-5A49-405D-9940-EB5F9ABA91EC}" type="presOf" srcId="{1D7A80C8-28AC-4580-9FCD-7C2D7698770C}" destId="{E8C27EC3-0BEA-475F-9887-58AC4264C589}" srcOrd="0" destOrd="0" presId="urn:microsoft.com/office/officeart/2005/8/layout/hierarchy2"/>
    <dgm:cxn modelId="{99CFCF3C-D833-44DF-9435-76DDCAA075CC}" type="presOf" srcId="{DF2C6CC6-7420-455E-88AF-1788D4D21987}" destId="{54F3ADD8-A4E9-4C3C-AEF5-7D95B3ECB571}" srcOrd="1" destOrd="0" presId="urn:microsoft.com/office/officeart/2005/8/layout/hierarchy2"/>
    <dgm:cxn modelId="{75BA227D-9292-4FFB-A3FF-802F70B019C7}" type="presOf" srcId="{23C98A6F-E760-4712-A173-733B71622A51}" destId="{9994B8FC-1C9E-4F70-9DFB-A8C74E3C4A1C}" srcOrd="0" destOrd="0" presId="urn:microsoft.com/office/officeart/2005/8/layout/hierarchy2"/>
    <dgm:cxn modelId="{0AB15F02-6862-4AEA-B22A-069092579018}" srcId="{828AF123-C8D6-468E-B2EC-E614216CA3B6}" destId="{01EADD9E-C705-45A1-BB5E-B1787CBE3B58}" srcOrd="0" destOrd="0" parTransId="{5E5E533A-20B9-48F9-AAC7-8121DBED02E0}" sibTransId="{B545D761-C2BC-476F-8305-CF6DF5F83264}"/>
    <dgm:cxn modelId="{544524B4-0059-4127-87EB-52CB470C52C4}" type="presOf" srcId="{8CD219AF-14DF-4308-A94F-269E630F2538}" destId="{73E3E73C-4311-40F8-8355-6D3776CE861B}" srcOrd="0" destOrd="0" presId="urn:microsoft.com/office/officeart/2005/8/layout/hierarchy2"/>
    <dgm:cxn modelId="{C7A6D463-AE1C-45CD-AB49-2908402166BA}" type="presOf" srcId="{DF2C6CC6-7420-455E-88AF-1788D4D21987}" destId="{E612350D-8680-4038-801A-32D4EF3C3D8E}" srcOrd="0" destOrd="0" presId="urn:microsoft.com/office/officeart/2005/8/layout/hierarchy2"/>
    <dgm:cxn modelId="{EDA85E03-A7EC-466F-99D5-C2B5ABCACCDD}" type="presOf" srcId="{5CE13CD5-1A44-4E66-9DA0-36DB37EE3B2B}" destId="{5BB785B3-360F-4899-88C8-64933D8F93D2}" srcOrd="0" destOrd="0" presId="urn:microsoft.com/office/officeart/2005/8/layout/hierarchy2"/>
    <dgm:cxn modelId="{1F697001-7E60-4636-984A-CB830F792ED6}" type="presOf" srcId="{0213B808-5822-451D-A3FD-8B31FB60C42A}" destId="{57EF22E0-96ED-451E-A99D-6855B67D74AB}" srcOrd="1" destOrd="0" presId="urn:microsoft.com/office/officeart/2005/8/layout/hierarchy2"/>
    <dgm:cxn modelId="{55AA713B-8BD6-4870-B7C3-618CD6FE222D}" type="presOf" srcId="{7A9DB5E4-0A8D-4E76-A91A-4D749EA71E2F}" destId="{01C8F964-6BBC-49CB-BAA3-58739A08CDFA}" srcOrd="0" destOrd="0" presId="urn:microsoft.com/office/officeart/2005/8/layout/hierarchy2"/>
    <dgm:cxn modelId="{41F5CB57-2852-438F-98A2-34696169D17A}" srcId="{828AF123-C8D6-468E-B2EC-E614216CA3B6}" destId="{14F9BAF6-40FA-4079-9D66-11BA06DB6516}" srcOrd="2" destOrd="0" parTransId="{640493E6-773F-4DCF-B8C1-4EE8734E2C7A}" sibTransId="{302CBEED-E98D-47F7-8C6E-FEC45273D588}"/>
    <dgm:cxn modelId="{310E93A3-7601-4B02-9E86-ECFD48578F2B}" type="presOf" srcId="{0D1BC951-61A0-42F6-830D-BFEBF606015D}" destId="{C133FCE2-1863-49EF-9F6E-105C0533E43C}" srcOrd="0" destOrd="0" presId="urn:microsoft.com/office/officeart/2005/8/layout/hierarchy2"/>
    <dgm:cxn modelId="{AD1EBF47-ED38-458E-9F83-EEF0E7F0CD61}" srcId="{978C29E1-6B8D-4CB5-A4BF-F221AD11763D}" destId="{C405A1D0-5002-41AC-8D99-D9C330A920F8}" srcOrd="1" destOrd="0" parTransId="{BEEC6BD0-F90A-4C54-A892-F42F7F8995A0}" sibTransId="{53CCC7B3-B963-4A04-B975-7349723F241E}"/>
    <dgm:cxn modelId="{657DD3A4-4D00-4240-A01D-F7F88F98590A}" type="presOf" srcId="{348003C8-DBE7-42B7-960A-8042AAEA359F}" destId="{C7675FDB-2F52-4465-A356-B6DC77EB3759}" srcOrd="1" destOrd="0" presId="urn:microsoft.com/office/officeart/2005/8/layout/hierarchy2"/>
    <dgm:cxn modelId="{90A88DA0-4D67-4F9B-B1DE-F002755CEC44}" srcId="{978C29E1-6B8D-4CB5-A4BF-F221AD11763D}" destId="{4FDB5C1B-AF86-47F1-97CB-2808D00469F1}" srcOrd="0" destOrd="0" parTransId="{0D1BC951-61A0-42F6-830D-BFEBF606015D}" sibTransId="{FECA2210-0FC6-42A4-B320-D94019B89DE1}"/>
    <dgm:cxn modelId="{471B5FE2-4F02-4C55-AFB3-4FD4D547FFD5}" type="presOf" srcId="{D85ED508-7DC3-4A75-9DBB-C9601436A5D0}" destId="{CD439F7D-B085-4A45-9D77-1841843A4F05}" srcOrd="0" destOrd="0" presId="urn:microsoft.com/office/officeart/2005/8/layout/hierarchy2"/>
    <dgm:cxn modelId="{EA45EC3C-D5F0-4653-AF26-F2319F492D97}" type="presOf" srcId="{BF74E35F-9864-4DA8-A0AC-55EBF74D069A}" destId="{F5292515-6041-405D-97E5-363C67C9CDC3}" srcOrd="0" destOrd="0" presId="urn:microsoft.com/office/officeart/2005/8/layout/hierarchy2"/>
    <dgm:cxn modelId="{84897D56-F2E9-4BC4-B448-3D80E892673B}" srcId="{828AF123-C8D6-468E-B2EC-E614216CA3B6}" destId="{3AF21729-B410-4A40-A8D1-7B899EEB3DF6}" srcOrd="1" destOrd="0" parTransId="{17E6FAE6-4B50-4208-A904-386983006A4B}" sibTransId="{3C1C1423-FA2B-41F0-9D6F-3A88E2A25E41}"/>
    <dgm:cxn modelId="{019E2632-F806-4FE1-BA59-BD3F32E57D6E}" type="presOf" srcId="{5E5E533A-20B9-48F9-AAC7-8121DBED02E0}" destId="{204703DF-E3E3-4C0B-9612-A5966190EBA5}" srcOrd="1" destOrd="0" presId="urn:microsoft.com/office/officeart/2005/8/layout/hierarchy2"/>
    <dgm:cxn modelId="{DE79DFB7-5F78-4CF9-B92D-1B0D8687ECE0}" type="presOf" srcId="{49BE00E1-814A-44FD-9847-18B976A9646B}" destId="{F0237DBE-9B06-4C2F-8C32-66FC48C9429C}" srcOrd="1" destOrd="0" presId="urn:microsoft.com/office/officeart/2005/8/layout/hierarchy2"/>
    <dgm:cxn modelId="{EBCF2A9B-D6A1-40FA-AF7A-14FF9016A1FD}" type="presOf" srcId="{49BE00E1-814A-44FD-9847-18B976A9646B}" destId="{E8BB6052-6E83-423F-B56F-539E425CE086}" srcOrd="0" destOrd="0" presId="urn:microsoft.com/office/officeart/2005/8/layout/hierarchy2"/>
    <dgm:cxn modelId="{4AA57AF3-0AE1-48C0-A433-DF82CB95F845}" type="presOf" srcId="{C405A1D0-5002-41AC-8D99-D9C330A920F8}" destId="{18E5B566-E30D-40B8-AB80-557C64E88025}" srcOrd="0" destOrd="0" presId="urn:microsoft.com/office/officeart/2005/8/layout/hierarchy2"/>
    <dgm:cxn modelId="{EE818764-099F-493B-9AFE-69F4B72A6913}" type="presOf" srcId="{978C29E1-6B8D-4CB5-A4BF-F221AD11763D}" destId="{5D6420B3-AE56-48C2-821A-B079589F72A1}" srcOrd="0" destOrd="0" presId="urn:microsoft.com/office/officeart/2005/8/layout/hierarchy2"/>
    <dgm:cxn modelId="{2DBC7738-D28E-47F5-BDF5-3562867F1B25}" type="presOf" srcId="{640493E6-773F-4DCF-B8C1-4EE8734E2C7A}" destId="{0CDBC62E-723C-44A9-8806-32E1F71D43C9}" srcOrd="1" destOrd="0" presId="urn:microsoft.com/office/officeart/2005/8/layout/hierarchy2"/>
    <dgm:cxn modelId="{BEF0044D-EE9E-4E10-BEBE-4282B1EB5532}" type="presOf" srcId="{1D7A80C8-28AC-4580-9FCD-7C2D7698770C}" destId="{F438E364-6334-404D-801E-A3590C2A1D10}" srcOrd="1" destOrd="0" presId="urn:microsoft.com/office/officeart/2005/8/layout/hierarchy2"/>
    <dgm:cxn modelId="{46538A36-94C7-4BF5-85E5-BA1D5F0DF935}" srcId="{AD8E5520-8758-4D51-8C3A-008A8CBC5E64}" destId="{816373F4-F683-460F-866D-ED596F066EB2}" srcOrd="2" destOrd="0" parTransId="{0213B808-5822-451D-A3FD-8B31FB60C42A}" sibTransId="{C799B496-168A-4A3A-88A4-004725398DFE}"/>
    <dgm:cxn modelId="{09E277EB-0B99-4962-849E-4C641CE84084}" type="presOf" srcId="{9B6C3FBF-3FD8-421F-9CD3-8771B2D018CF}" destId="{6E657A4A-499E-4F84-B39D-5E0766F00455}" srcOrd="0" destOrd="0" presId="urn:microsoft.com/office/officeart/2005/8/layout/hierarchy2"/>
    <dgm:cxn modelId="{06291817-7F87-446B-8A3F-9189A9482B1B}" type="presOf" srcId="{A96CFF7B-1260-4C54-BDE2-8DC7264D4EB7}" destId="{9FA771B4-BDEB-4E82-AC3B-E0A3530091F3}" srcOrd="1" destOrd="0" presId="urn:microsoft.com/office/officeart/2005/8/layout/hierarchy2"/>
    <dgm:cxn modelId="{0FD326E5-9976-4968-83A1-109EBBA8E63E}" type="presOf" srcId="{24D699B3-3923-4139-807A-12B02024BD51}" destId="{4DEB4C75-F76A-4C86-B3B3-7EE48507BD0C}" srcOrd="0" destOrd="0" presId="urn:microsoft.com/office/officeart/2005/8/layout/hierarchy2"/>
    <dgm:cxn modelId="{4C2DEB1C-4476-4E5C-B5F7-E1065201704F}" type="presOf" srcId="{EBBE30DA-CB32-4E89-A237-451C5B845D75}" destId="{81D96C10-0856-41B9-91D9-FC540F42F62D}" srcOrd="1" destOrd="0" presId="urn:microsoft.com/office/officeart/2005/8/layout/hierarchy2"/>
    <dgm:cxn modelId="{6169369B-BE7D-4D41-B2B8-2C6B572B9CC1}" srcId="{AD8E5520-8758-4D51-8C3A-008A8CBC5E64}" destId="{5CE13CD5-1A44-4E66-9DA0-36DB37EE3B2B}" srcOrd="0" destOrd="0" parTransId="{DF2C6CC6-7420-455E-88AF-1788D4D21987}" sibTransId="{0920EA21-4AC5-43C0-810F-7FC8620ABB3A}"/>
    <dgm:cxn modelId="{E302704F-E99A-4E25-846C-560792751317}" srcId="{81B447D6-CD48-4671-9628-B5242FAEEF31}" destId="{DC7EB69C-3304-4333-8F47-6E0B5011791A}" srcOrd="0" destOrd="0" parTransId="{7E440C4F-D106-47ED-ADC6-4A307F37B3F7}" sibTransId="{5B23E4A7-FF52-43F2-8512-00546CD7B7BC}"/>
    <dgm:cxn modelId="{12D28522-AB42-497B-B929-407D0E5CC855}" type="presOf" srcId="{81B447D6-CD48-4671-9628-B5242FAEEF31}" destId="{1194BF19-68C9-4B86-A950-081E1F475ED2}" srcOrd="0" destOrd="0" presId="urn:microsoft.com/office/officeart/2005/8/layout/hierarchy2"/>
    <dgm:cxn modelId="{78F408F1-84E7-4FCD-8F59-45498A0255C4}" type="presOf" srcId="{BEEC6BD0-F90A-4C54-A892-F42F7F8995A0}" destId="{193CFF6E-2099-4D9C-83CD-6601F22872C5}" srcOrd="1" destOrd="0" presId="urn:microsoft.com/office/officeart/2005/8/layout/hierarchy2"/>
    <dgm:cxn modelId="{EE8C0AEF-1178-452A-B7A0-821C189308C9}" srcId="{DC7EB69C-3304-4333-8F47-6E0B5011791A}" destId="{828AF123-C8D6-468E-B2EC-E614216CA3B6}" srcOrd="0" destOrd="0" parTransId="{49806174-8116-4F67-AC2F-0CEBC04C5DE4}" sibTransId="{B0A70113-8492-4C7D-B118-D95E11171E18}"/>
    <dgm:cxn modelId="{0A63EAAA-5391-4419-8863-C2E87BECD559}" type="presOf" srcId="{BEEC6BD0-F90A-4C54-A892-F42F7F8995A0}" destId="{D040E976-8C9A-45ED-9473-895617EEDE8C}" srcOrd="0" destOrd="0" presId="urn:microsoft.com/office/officeart/2005/8/layout/hierarchy2"/>
    <dgm:cxn modelId="{A7C9BCCF-955A-46D9-9A3A-BDD517E604C5}" type="presOf" srcId="{BF74E35F-9864-4DA8-A0AC-55EBF74D069A}" destId="{DD06C8D9-325D-4B0D-A14B-6EDFBFA18716}" srcOrd="1" destOrd="0" presId="urn:microsoft.com/office/officeart/2005/8/layout/hierarchy2"/>
    <dgm:cxn modelId="{DFF7C1B2-40F2-4D8D-9533-E3D38BD0D747}" type="presOf" srcId="{326ACBA7-AD4D-45CD-B28F-C7C48849B18C}" destId="{A148CF53-2374-43D3-BD34-3AD50AD9F385}" srcOrd="0" destOrd="0" presId="urn:microsoft.com/office/officeart/2005/8/layout/hierarchy2"/>
    <dgm:cxn modelId="{61D28A6A-4DBC-4388-A25D-097116F19933}" type="presOf" srcId="{01EADD9E-C705-45A1-BB5E-B1787CBE3B58}" destId="{F6C0FE7D-0B40-4983-83F1-8C46405E5DB9}" srcOrd="0" destOrd="0" presId="urn:microsoft.com/office/officeart/2005/8/layout/hierarchy2"/>
    <dgm:cxn modelId="{65F99EA9-73E6-4A62-BD3D-A22F28BFAC62}" type="presOf" srcId="{34329F8B-2FC1-41B1-956F-C6B88A7D9F35}" destId="{5C022C04-A607-4C33-819C-5AB619AD644D}" srcOrd="0" destOrd="0" presId="urn:microsoft.com/office/officeart/2005/8/layout/hierarchy2"/>
    <dgm:cxn modelId="{1CA3C932-F821-4B13-9F99-5AB26AE287E9}" type="presOf" srcId="{41C61424-B256-4C82-98BC-443FAF654027}" destId="{1D4FC6A2-7454-4791-94C5-A6A922B67E22}" srcOrd="0" destOrd="0" presId="urn:microsoft.com/office/officeart/2005/8/layout/hierarchy2"/>
    <dgm:cxn modelId="{AA0DC0EF-DDB8-4EED-ACBE-5B2CB03887BF}" type="presOf" srcId="{AD8E5520-8758-4D51-8C3A-008A8CBC5E64}" destId="{E6057E77-0D8E-4127-8F59-B47C3B4AA9DB}" srcOrd="0" destOrd="0" presId="urn:microsoft.com/office/officeart/2005/8/layout/hierarchy2"/>
    <dgm:cxn modelId="{93F94543-0E52-4A81-BE7D-AAC41D2B348B}" type="presOf" srcId="{5E5E533A-20B9-48F9-AAC7-8121DBED02E0}" destId="{40AAE61F-1B20-478A-888C-AC4B26E05F0C}" srcOrd="0" destOrd="0" presId="urn:microsoft.com/office/officeart/2005/8/layout/hierarchy2"/>
    <dgm:cxn modelId="{CCD92879-C4AF-4137-9C1F-3ED05198725B}" srcId="{DC7EB69C-3304-4333-8F47-6E0B5011791A}" destId="{978C29E1-6B8D-4CB5-A4BF-F221AD11763D}" srcOrd="2" destOrd="0" parTransId="{41C61424-B256-4C82-98BC-443FAF654027}" sibTransId="{F3DE3AFC-E005-472C-A5AA-A677D94BAB9C}"/>
    <dgm:cxn modelId="{082CDD41-C60A-4BAE-BFB7-84B4639A8897}" srcId="{828AF123-C8D6-468E-B2EC-E614216CA3B6}" destId="{8CD219AF-14DF-4308-A94F-269E630F2538}" srcOrd="5" destOrd="0" parTransId="{BF74E35F-9864-4DA8-A0AC-55EBF74D069A}" sibTransId="{9450DD8C-56AB-45DE-BCCF-01C1C8765A4C}"/>
    <dgm:cxn modelId="{C12E47DB-D7FA-47EA-B178-B997E3849617}" srcId="{9B6C3FBF-3FD8-421F-9CD3-8771B2D018CF}" destId="{34329F8B-2FC1-41B1-956F-C6B88A7D9F35}" srcOrd="0" destOrd="0" parTransId="{7A9DB5E4-0A8D-4E76-A91A-4D749EA71E2F}" sibTransId="{E8CFFC0A-928A-4318-AE3F-08CAAEFA53E5}"/>
    <dgm:cxn modelId="{FA9DD677-5101-49E3-A657-61320EF94A05}" type="presOf" srcId="{49806174-8116-4F67-AC2F-0CEBC04C5DE4}" destId="{47621804-9BB4-45A7-9400-8C35F03D74F7}" srcOrd="0" destOrd="0" presId="urn:microsoft.com/office/officeart/2005/8/layout/hierarchy2"/>
    <dgm:cxn modelId="{5AB072F9-10D8-4330-B689-C819365651D5}" type="presOf" srcId="{7A9DB5E4-0A8D-4E76-A91A-4D749EA71E2F}" destId="{1F082ACA-8DFC-46E1-8D38-B62D64D4C21D}" srcOrd="1" destOrd="0" presId="urn:microsoft.com/office/officeart/2005/8/layout/hierarchy2"/>
    <dgm:cxn modelId="{A605E76C-756E-4195-9DE3-28C9506D893B}" type="presOf" srcId="{3AF21729-B410-4A40-A8D1-7B899EEB3DF6}" destId="{496A7C80-A1BE-4533-9808-090CDFEAEC87}" srcOrd="0" destOrd="0" presId="urn:microsoft.com/office/officeart/2005/8/layout/hierarchy2"/>
    <dgm:cxn modelId="{6F4BB4CF-ED55-4A32-8DD7-1D729DCD5C88}" type="presOf" srcId="{DC7EB69C-3304-4333-8F47-6E0B5011791A}" destId="{B30CDA0F-F126-4CA5-BF9B-A36813672FB8}" srcOrd="0" destOrd="0" presId="urn:microsoft.com/office/officeart/2005/8/layout/hierarchy2"/>
    <dgm:cxn modelId="{FECE8477-3843-455C-AF12-6513650B46BB}" type="presOf" srcId="{640493E6-773F-4DCF-B8C1-4EE8734E2C7A}" destId="{541B2FD8-F277-49F1-9008-26B543292754}" srcOrd="0" destOrd="0" presId="urn:microsoft.com/office/officeart/2005/8/layout/hierarchy2"/>
    <dgm:cxn modelId="{5A5F141A-B332-4F93-8C9C-C719AE805B78}" type="presOf" srcId="{4FDB5C1B-AF86-47F1-97CB-2808D00469F1}" destId="{4E3FC035-6B00-46FD-A4D7-CA25FDDE972A}" srcOrd="0" destOrd="0" presId="urn:microsoft.com/office/officeart/2005/8/layout/hierarchy2"/>
    <dgm:cxn modelId="{728E881F-A3FA-4D7C-85C7-A0546944A0CB}" type="presOf" srcId="{41C61424-B256-4C82-98BC-443FAF654027}" destId="{E305C0BC-0D31-4A67-B256-E03CE58A7A8E}" srcOrd="1" destOrd="0" presId="urn:microsoft.com/office/officeart/2005/8/layout/hierarchy2"/>
    <dgm:cxn modelId="{D5F7658F-E03B-4D52-BB23-63440849DC2B}" srcId="{828AF123-C8D6-468E-B2EC-E614216CA3B6}" destId="{CE298BB2-EB38-4B31-AAF1-23C6B7A3E06A}" srcOrd="3" destOrd="0" parTransId="{EBBE30DA-CB32-4E89-A237-451C5B845D75}" sibTransId="{78A0A006-149C-4FD4-ABA2-28633FBDA243}"/>
    <dgm:cxn modelId="{C3B6133B-6472-4842-8A28-9DA6B22B29AF}" type="presOf" srcId="{49806174-8116-4F67-AC2F-0CEBC04C5DE4}" destId="{786657A3-9A1E-494F-9280-5D788AD8F229}" srcOrd="1" destOrd="0" presId="urn:microsoft.com/office/officeart/2005/8/layout/hierarchy2"/>
    <dgm:cxn modelId="{63D198FD-AFCA-4943-87B9-8AFF58A2BCD6}" type="presOf" srcId="{348003C8-DBE7-42B7-960A-8042AAEA359F}" destId="{CF59607F-D9F6-459D-9747-B88BB7972892}" srcOrd="0" destOrd="0" presId="urn:microsoft.com/office/officeart/2005/8/layout/hierarchy2"/>
    <dgm:cxn modelId="{D98EC805-AD77-4C5A-BFDA-1D42529A6760}" srcId="{DC7EB69C-3304-4333-8F47-6E0B5011791A}" destId="{9B6C3FBF-3FD8-421F-9CD3-8771B2D018CF}" srcOrd="3" destOrd="0" parTransId="{49BE00E1-814A-44FD-9847-18B976A9646B}" sibTransId="{274B5D30-F48F-45D8-A874-B23B47EA1E01}"/>
    <dgm:cxn modelId="{9B0D468D-8A69-45EC-AEB9-60BBA9C55786}" type="presOf" srcId="{17E6FAE6-4B50-4208-A904-386983006A4B}" destId="{6C24CB11-6226-46AA-933E-6306CB8AC449}" srcOrd="0" destOrd="0" presId="urn:microsoft.com/office/officeart/2005/8/layout/hierarchy2"/>
    <dgm:cxn modelId="{DB785933-14F7-46C8-9BB4-173DBCAB8073}" type="presOf" srcId="{CE298BB2-EB38-4B31-AAF1-23C6B7A3E06A}" destId="{4C64895F-7290-4A48-9F82-847AA9B458F1}" srcOrd="0" destOrd="0" presId="urn:microsoft.com/office/officeart/2005/8/layout/hierarchy2"/>
    <dgm:cxn modelId="{6CE47CA9-82EA-4100-B5D5-FAEDFE0622AC}" type="presOf" srcId="{17E6FAE6-4B50-4208-A904-386983006A4B}" destId="{4C3D940A-6171-41B9-9EDE-F09737D5C000}" srcOrd="1" destOrd="0" presId="urn:microsoft.com/office/officeart/2005/8/layout/hierarchy2"/>
    <dgm:cxn modelId="{E14BBA54-A1D8-40CA-8421-7CB7E6A0145A}" srcId="{828AF123-C8D6-468E-B2EC-E614216CA3B6}" destId="{326ACBA7-AD4D-45CD-B28F-C7C48849B18C}" srcOrd="4" destOrd="0" parTransId="{A96CFF7B-1260-4C54-BDE2-8DC7264D4EB7}" sibTransId="{8F204C56-0BF7-4FA4-B89A-BAE7437FF12E}"/>
    <dgm:cxn modelId="{856706E5-E232-4C4F-B1D4-ADBD90A5FC32}" type="presOf" srcId="{23C98A6F-E760-4712-A173-733B71622A51}" destId="{A377E287-883C-448A-A4C5-CA1C3F345573}" srcOrd="1" destOrd="0" presId="urn:microsoft.com/office/officeart/2005/8/layout/hierarchy2"/>
    <dgm:cxn modelId="{02F14BCE-7E58-4029-B485-6CAE1CF9AC82}" type="presParOf" srcId="{1194BF19-68C9-4B86-A950-081E1F475ED2}" destId="{69D7745D-9F42-47C9-A1AB-0F4E54F09D75}" srcOrd="0" destOrd="0" presId="urn:microsoft.com/office/officeart/2005/8/layout/hierarchy2"/>
    <dgm:cxn modelId="{85581FEB-84B8-4D79-A7EE-723E97DCA389}" type="presParOf" srcId="{69D7745D-9F42-47C9-A1AB-0F4E54F09D75}" destId="{B30CDA0F-F126-4CA5-BF9B-A36813672FB8}" srcOrd="0" destOrd="0" presId="urn:microsoft.com/office/officeart/2005/8/layout/hierarchy2"/>
    <dgm:cxn modelId="{F7E819B2-44B1-4C63-8FD7-423665B8CE14}" type="presParOf" srcId="{69D7745D-9F42-47C9-A1AB-0F4E54F09D75}" destId="{EB5494A1-54E2-413B-B30E-C6AE8D4C8BFD}" srcOrd="1" destOrd="0" presId="urn:microsoft.com/office/officeart/2005/8/layout/hierarchy2"/>
    <dgm:cxn modelId="{CDD2D50D-0EE6-4C79-B29F-C9E136C376FC}" type="presParOf" srcId="{EB5494A1-54E2-413B-B30E-C6AE8D4C8BFD}" destId="{47621804-9BB4-45A7-9400-8C35F03D74F7}" srcOrd="0" destOrd="0" presId="urn:microsoft.com/office/officeart/2005/8/layout/hierarchy2"/>
    <dgm:cxn modelId="{36866376-B0A8-4B93-B7CE-4B1BEF432801}" type="presParOf" srcId="{47621804-9BB4-45A7-9400-8C35F03D74F7}" destId="{786657A3-9A1E-494F-9280-5D788AD8F229}" srcOrd="0" destOrd="0" presId="urn:microsoft.com/office/officeart/2005/8/layout/hierarchy2"/>
    <dgm:cxn modelId="{1CEB3ED5-4E66-4F8F-8691-7CC64AFEEDBD}" type="presParOf" srcId="{EB5494A1-54E2-413B-B30E-C6AE8D4C8BFD}" destId="{C1D119F9-38CB-477C-8D61-97ABBA27D603}" srcOrd="1" destOrd="0" presId="urn:microsoft.com/office/officeart/2005/8/layout/hierarchy2"/>
    <dgm:cxn modelId="{B70BE662-F3EA-457C-AB3F-3707CCC4487C}" type="presParOf" srcId="{C1D119F9-38CB-477C-8D61-97ABBA27D603}" destId="{6A01294E-DEFB-48DB-B2A2-581664EFEF76}" srcOrd="0" destOrd="0" presId="urn:microsoft.com/office/officeart/2005/8/layout/hierarchy2"/>
    <dgm:cxn modelId="{8CE84A25-EE64-461C-AC93-AA1EAE7DCBC1}" type="presParOf" srcId="{C1D119F9-38CB-477C-8D61-97ABBA27D603}" destId="{9623281F-AC5D-432E-8ED8-F7133A5FEA00}" srcOrd="1" destOrd="0" presId="urn:microsoft.com/office/officeart/2005/8/layout/hierarchy2"/>
    <dgm:cxn modelId="{85FFB1FE-AD56-481F-BC13-FB0BD19FA3EA}" type="presParOf" srcId="{9623281F-AC5D-432E-8ED8-F7133A5FEA00}" destId="{40AAE61F-1B20-478A-888C-AC4B26E05F0C}" srcOrd="0" destOrd="0" presId="urn:microsoft.com/office/officeart/2005/8/layout/hierarchy2"/>
    <dgm:cxn modelId="{1967B18E-3230-4804-A2D0-67093EC90DAD}" type="presParOf" srcId="{40AAE61F-1B20-478A-888C-AC4B26E05F0C}" destId="{204703DF-E3E3-4C0B-9612-A5966190EBA5}" srcOrd="0" destOrd="0" presId="urn:microsoft.com/office/officeart/2005/8/layout/hierarchy2"/>
    <dgm:cxn modelId="{2FACDBD4-F5B4-403B-8545-FC5BBADCBDE0}" type="presParOf" srcId="{9623281F-AC5D-432E-8ED8-F7133A5FEA00}" destId="{12898566-87FA-4FA2-BF8B-B638BE362644}" srcOrd="1" destOrd="0" presId="urn:microsoft.com/office/officeart/2005/8/layout/hierarchy2"/>
    <dgm:cxn modelId="{DE7D2DE9-4D58-4572-849E-374397133E3E}" type="presParOf" srcId="{12898566-87FA-4FA2-BF8B-B638BE362644}" destId="{F6C0FE7D-0B40-4983-83F1-8C46405E5DB9}" srcOrd="0" destOrd="0" presId="urn:microsoft.com/office/officeart/2005/8/layout/hierarchy2"/>
    <dgm:cxn modelId="{A1054774-0569-4C7D-A55E-944F8FB4C34A}" type="presParOf" srcId="{12898566-87FA-4FA2-BF8B-B638BE362644}" destId="{68D07BBA-8CED-4B5A-B481-E883247D8557}" srcOrd="1" destOrd="0" presId="urn:microsoft.com/office/officeart/2005/8/layout/hierarchy2"/>
    <dgm:cxn modelId="{DCF8BB01-C046-450D-979A-8B083D088823}" type="presParOf" srcId="{9623281F-AC5D-432E-8ED8-F7133A5FEA00}" destId="{6C24CB11-6226-46AA-933E-6306CB8AC449}" srcOrd="2" destOrd="0" presId="urn:microsoft.com/office/officeart/2005/8/layout/hierarchy2"/>
    <dgm:cxn modelId="{2CE91FE3-91B6-48BA-B2EB-EFDE46D75F23}" type="presParOf" srcId="{6C24CB11-6226-46AA-933E-6306CB8AC449}" destId="{4C3D940A-6171-41B9-9EDE-F09737D5C000}" srcOrd="0" destOrd="0" presId="urn:microsoft.com/office/officeart/2005/8/layout/hierarchy2"/>
    <dgm:cxn modelId="{02E8E4D9-46A7-4659-832B-9F79270AD4ED}" type="presParOf" srcId="{9623281F-AC5D-432E-8ED8-F7133A5FEA00}" destId="{E842EF84-EF67-4D66-9F29-60BCB491205B}" srcOrd="3" destOrd="0" presId="urn:microsoft.com/office/officeart/2005/8/layout/hierarchy2"/>
    <dgm:cxn modelId="{334A74B9-78B5-4958-B9B5-0EEB592B5FA1}" type="presParOf" srcId="{E842EF84-EF67-4D66-9F29-60BCB491205B}" destId="{496A7C80-A1BE-4533-9808-090CDFEAEC87}" srcOrd="0" destOrd="0" presId="urn:microsoft.com/office/officeart/2005/8/layout/hierarchy2"/>
    <dgm:cxn modelId="{193113D5-73AB-45D8-AC2A-B431781B6F27}" type="presParOf" srcId="{E842EF84-EF67-4D66-9F29-60BCB491205B}" destId="{27E335BB-3237-4A7E-A514-7BAC691D3DE2}" srcOrd="1" destOrd="0" presId="urn:microsoft.com/office/officeart/2005/8/layout/hierarchy2"/>
    <dgm:cxn modelId="{27531DE6-5EEA-41B5-B33B-4D125A06BAAA}" type="presParOf" srcId="{9623281F-AC5D-432E-8ED8-F7133A5FEA00}" destId="{541B2FD8-F277-49F1-9008-26B543292754}" srcOrd="4" destOrd="0" presId="urn:microsoft.com/office/officeart/2005/8/layout/hierarchy2"/>
    <dgm:cxn modelId="{C83C35D3-628C-42C9-AE6B-9E25E510C5A9}" type="presParOf" srcId="{541B2FD8-F277-49F1-9008-26B543292754}" destId="{0CDBC62E-723C-44A9-8806-32E1F71D43C9}" srcOrd="0" destOrd="0" presId="urn:microsoft.com/office/officeart/2005/8/layout/hierarchy2"/>
    <dgm:cxn modelId="{11BE47DD-2D7A-44A1-823A-0FA9B946C132}" type="presParOf" srcId="{9623281F-AC5D-432E-8ED8-F7133A5FEA00}" destId="{272C1FAC-1F6F-495C-8DC8-6C246E31E567}" srcOrd="5" destOrd="0" presId="urn:microsoft.com/office/officeart/2005/8/layout/hierarchy2"/>
    <dgm:cxn modelId="{40AD9B84-73B9-4BFA-B021-FF4DCFE8A8BB}" type="presParOf" srcId="{272C1FAC-1F6F-495C-8DC8-6C246E31E567}" destId="{AFF98F2C-3CB8-475F-BD60-EF7515933505}" srcOrd="0" destOrd="0" presId="urn:microsoft.com/office/officeart/2005/8/layout/hierarchy2"/>
    <dgm:cxn modelId="{ABF07D1C-9CDC-4229-A20B-A011D7EBC3E7}" type="presParOf" srcId="{272C1FAC-1F6F-495C-8DC8-6C246E31E567}" destId="{D10770DF-C826-43A8-91BD-A2CAD8DFD7F2}" srcOrd="1" destOrd="0" presId="urn:microsoft.com/office/officeart/2005/8/layout/hierarchy2"/>
    <dgm:cxn modelId="{C7F0E035-7C3F-4B02-9EA0-B562A1AE44BD}" type="presParOf" srcId="{9623281F-AC5D-432E-8ED8-F7133A5FEA00}" destId="{8CA1EBD2-3FA9-4609-ABE3-B57B2AED2CC6}" srcOrd="6" destOrd="0" presId="urn:microsoft.com/office/officeart/2005/8/layout/hierarchy2"/>
    <dgm:cxn modelId="{C1BCA2AF-B738-4439-851B-AEB80994FBF0}" type="presParOf" srcId="{8CA1EBD2-3FA9-4609-ABE3-B57B2AED2CC6}" destId="{81D96C10-0856-41B9-91D9-FC540F42F62D}" srcOrd="0" destOrd="0" presId="urn:microsoft.com/office/officeart/2005/8/layout/hierarchy2"/>
    <dgm:cxn modelId="{7EDA0477-7610-4C68-BF38-852C6A6A0E36}" type="presParOf" srcId="{9623281F-AC5D-432E-8ED8-F7133A5FEA00}" destId="{186A2C40-82C5-4C6C-90CE-F855447C0ED4}" srcOrd="7" destOrd="0" presId="urn:microsoft.com/office/officeart/2005/8/layout/hierarchy2"/>
    <dgm:cxn modelId="{1F0E6099-E362-4E5A-A50A-2CCCDCE2B183}" type="presParOf" srcId="{186A2C40-82C5-4C6C-90CE-F855447C0ED4}" destId="{4C64895F-7290-4A48-9F82-847AA9B458F1}" srcOrd="0" destOrd="0" presId="urn:microsoft.com/office/officeart/2005/8/layout/hierarchy2"/>
    <dgm:cxn modelId="{0E3CDBEF-243F-421B-A9CB-B7836B9CD3CD}" type="presParOf" srcId="{186A2C40-82C5-4C6C-90CE-F855447C0ED4}" destId="{A1100091-A325-4847-8A95-47E2E3567507}" srcOrd="1" destOrd="0" presId="urn:microsoft.com/office/officeart/2005/8/layout/hierarchy2"/>
    <dgm:cxn modelId="{6F29C06E-79CF-401D-9FB7-8742882E8359}" type="presParOf" srcId="{9623281F-AC5D-432E-8ED8-F7133A5FEA00}" destId="{27A9FF86-6642-49AB-AF9B-2EBC70A7C1D7}" srcOrd="8" destOrd="0" presId="urn:microsoft.com/office/officeart/2005/8/layout/hierarchy2"/>
    <dgm:cxn modelId="{2CFBADD8-9415-4530-B6C5-FB580A281BCC}" type="presParOf" srcId="{27A9FF86-6642-49AB-AF9B-2EBC70A7C1D7}" destId="{9FA771B4-BDEB-4E82-AC3B-E0A3530091F3}" srcOrd="0" destOrd="0" presId="urn:microsoft.com/office/officeart/2005/8/layout/hierarchy2"/>
    <dgm:cxn modelId="{214F33E8-A2C8-448F-9A66-996B0172E91C}" type="presParOf" srcId="{9623281F-AC5D-432E-8ED8-F7133A5FEA00}" destId="{11D6FF1E-75A6-404F-8E43-A4F50476117A}" srcOrd="9" destOrd="0" presId="urn:microsoft.com/office/officeart/2005/8/layout/hierarchy2"/>
    <dgm:cxn modelId="{3A9363E5-73B4-42C8-A7F8-D48571EFA8DB}" type="presParOf" srcId="{11D6FF1E-75A6-404F-8E43-A4F50476117A}" destId="{A148CF53-2374-43D3-BD34-3AD50AD9F385}" srcOrd="0" destOrd="0" presId="urn:microsoft.com/office/officeart/2005/8/layout/hierarchy2"/>
    <dgm:cxn modelId="{3D83AFB1-93E9-4CDF-86F1-CCF978F5A691}" type="presParOf" srcId="{11D6FF1E-75A6-404F-8E43-A4F50476117A}" destId="{C9159478-BC10-4700-8285-B74CC42A9060}" srcOrd="1" destOrd="0" presId="urn:microsoft.com/office/officeart/2005/8/layout/hierarchy2"/>
    <dgm:cxn modelId="{97BA65E9-BD73-4EEA-8696-1113096980D7}" type="presParOf" srcId="{9623281F-AC5D-432E-8ED8-F7133A5FEA00}" destId="{F5292515-6041-405D-97E5-363C67C9CDC3}" srcOrd="10" destOrd="0" presId="urn:microsoft.com/office/officeart/2005/8/layout/hierarchy2"/>
    <dgm:cxn modelId="{A950A4FF-8368-458D-9979-B1B230428794}" type="presParOf" srcId="{F5292515-6041-405D-97E5-363C67C9CDC3}" destId="{DD06C8D9-325D-4B0D-A14B-6EDFBFA18716}" srcOrd="0" destOrd="0" presId="urn:microsoft.com/office/officeart/2005/8/layout/hierarchy2"/>
    <dgm:cxn modelId="{AF6C0CD7-9DA0-473C-86ED-AD454C110769}" type="presParOf" srcId="{9623281F-AC5D-432E-8ED8-F7133A5FEA00}" destId="{D56A25D1-010B-4611-962B-60DA4EB52E4F}" srcOrd="11" destOrd="0" presId="urn:microsoft.com/office/officeart/2005/8/layout/hierarchy2"/>
    <dgm:cxn modelId="{76F6BE58-AFC5-4100-A083-BAF9C9F1F60E}" type="presParOf" srcId="{D56A25D1-010B-4611-962B-60DA4EB52E4F}" destId="{73E3E73C-4311-40F8-8355-6D3776CE861B}" srcOrd="0" destOrd="0" presId="urn:microsoft.com/office/officeart/2005/8/layout/hierarchy2"/>
    <dgm:cxn modelId="{43BCD9DB-74B0-4B04-90D3-CA5E0AF65A67}" type="presParOf" srcId="{D56A25D1-010B-4611-962B-60DA4EB52E4F}" destId="{77E2C81C-5924-443C-B0E8-B4047A26B2FA}" srcOrd="1" destOrd="0" presId="urn:microsoft.com/office/officeart/2005/8/layout/hierarchy2"/>
    <dgm:cxn modelId="{3BE53CD1-97B3-44FE-885B-64E45834DE48}" type="presParOf" srcId="{EB5494A1-54E2-413B-B30E-C6AE8D4C8BFD}" destId="{CF59607F-D9F6-459D-9747-B88BB7972892}" srcOrd="2" destOrd="0" presId="urn:microsoft.com/office/officeart/2005/8/layout/hierarchy2"/>
    <dgm:cxn modelId="{93E150E5-519C-4321-937D-B701BD41FA2A}" type="presParOf" srcId="{CF59607F-D9F6-459D-9747-B88BB7972892}" destId="{C7675FDB-2F52-4465-A356-B6DC77EB3759}" srcOrd="0" destOrd="0" presId="urn:microsoft.com/office/officeart/2005/8/layout/hierarchy2"/>
    <dgm:cxn modelId="{6C88657E-7CA7-4F2F-AC2F-10CDCC6AD252}" type="presParOf" srcId="{EB5494A1-54E2-413B-B30E-C6AE8D4C8BFD}" destId="{31746AEB-791C-48F4-BB8D-2DA84F7EF2CF}" srcOrd="3" destOrd="0" presId="urn:microsoft.com/office/officeart/2005/8/layout/hierarchy2"/>
    <dgm:cxn modelId="{E1E40E37-FC41-4DC1-8759-009F93C2D8D0}" type="presParOf" srcId="{31746AEB-791C-48F4-BB8D-2DA84F7EF2CF}" destId="{E6057E77-0D8E-4127-8F59-B47C3B4AA9DB}" srcOrd="0" destOrd="0" presId="urn:microsoft.com/office/officeart/2005/8/layout/hierarchy2"/>
    <dgm:cxn modelId="{8B784D8B-8AE8-4FE0-AEA5-BEA109CE891C}" type="presParOf" srcId="{31746AEB-791C-48F4-BB8D-2DA84F7EF2CF}" destId="{8942445E-4F28-4AA3-8D47-5234BB578428}" srcOrd="1" destOrd="0" presId="urn:microsoft.com/office/officeart/2005/8/layout/hierarchy2"/>
    <dgm:cxn modelId="{81E8A596-5A1B-4670-8319-A3067F94D8E9}" type="presParOf" srcId="{8942445E-4F28-4AA3-8D47-5234BB578428}" destId="{E612350D-8680-4038-801A-32D4EF3C3D8E}" srcOrd="0" destOrd="0" presId="urn:microsoft.com/office/officeart/2005/8/layout/hierarchy2"/>
    <dgm:cxn modelId="{85ACC6E5-0562-4C1D-BCF9-7DBE7920FD7B}" type="presParOf" srcId="{E612350D-8680-4038-801A-32D4EF3C3D8E}" destId="{54F3ADD8-A4E9-4C3C-AEF5-7D95B3ECB571}" srcOrd="0" destOrd="0" presId="urn:microsoft.com/office/officeart/2005/8/layout/hierarchy2"/>
    <dgm:cxn modelId="{63EC0558-7650-4889-8043-BB3039877B8C}" type="presParOf" srcId="{8942445E-4F28-4AA3-8D47-5234BB578428}" destId="{606D62BD-9967-4C16-B084-5A2016B0DC1B}" srcOrd="1" destOrd="0" presId="urn:microsoft.com/office/officeart/2005/8/layout/hierarchy2"/>
    <dgm:cxn modelId="{D089527A-8C1C-4F45-AF5F-88CC85339013}" type="presParOf" srcId="{606D62BD-9967-4C16-B084-5A2016B0DC1B}" destId="{5BB785B3-360F-4899-88C8-64933D8F93D2}" srcOrd="0" destOrd="0" presId="urn:microsoft.com/office/officeart/2005/8/layout/hierarchy2"/>
    <dgm:cxn modelId="{41BE5BE7-D662-4A6C-A324-4BCD2197098F}" type="presParOf" srcId="{606D62BD-9967-4C16-B084-5A2016B0DC1B}" destId="{9261680E-926C-42B7-843D-42219CDBF1CC}" srcOrd="1" destOrd="0" presId="urn:microsoft.com/office/officeart/2005/8/layout/hierarchy2"/>
    <dgm:cxn modelId="{58A3781B-0170-42CD-88C2-EB9CA2E065AB}" type="presParOf" srcId="{8942445E-4F28-4AA3-8D47-5234BB578428}" destId="{E8C27EC3-0BEA-475F-9887-58AC4264C589}" srcOrd="2" destOrd="0" presId="urn:microsoft.com/office/officeart/2005/8/layout/hierarchy2"/>
    <dgm:cxn modelId="{71CEF416-A0E2-42A3-80EB-9B97ADFFEC16}" type="presParOf" srcId="{E8C27EC3-0BEA-475F-9887-58AC4264C589}" destId="{F438E364-6334-404D-801E-A3590C2A1D10}" srcOrd="0" destOrd="0" presId="urn:microsoft.com/office/officeart/2005/8/layout/hierarchy2"/>
    <dgm:cxn modelId="{430FD1EF-99E8-459E-8441-B398F6959711}" type="presParOf" srcId="{8942445E-4F28-4AA3-8D47-5234BB578428}" destId="{B7F25AF7-1F5B-4BAA-A9D1-7F66EE81F660}" srcOrd="3" destOrd="0" presId="urn:microsoft.com/office/officeart/2005/8/layout/hierarchy2"/>
    <dgm:cxn modelId="{348034C7-88C8-403D-A647-878E0C3AB802}" type="presParOf" srcId="{B7F25AF7-1F5B-4BAA-A9D1-7F66EE81F660}" destId="{4DEB4C75-F76A-4C86-B3B3-7EE48507BD0C}" srcOrd="0" destOrd="0" presId="urn:microsoft.com/office/officeart/2005/8/layout/hierarchy2"/>
    <dgm:cxn modelId="{D39277C8-FA9A-4AE6-977E-71AFF1B4BF46}" type="presParOf" srcId="{B7F25AF7-1F5B-4BAA-A9D1-7F66EE81F660}" destId="{6989AB84-0A0E-4AC1-A4D8-645E0E2B900B}" srcOrd="1" destOrd="0" presId="urn:microsoft.com/office/officeart/2005/8/layout/hierarchy2"/>
    <dgm:cxn modelId="{C489B7CE-805A-45B5-8CE2-D3530252E412}" type="presParOf" srcId="{8942445E-4F28-4AA3-8D47-5234BB578428}" destId="{C48B8C54-ED87-43E7-919D-99CBDE4AE35D}" srcOrd="4" destOrd="0" presId="urn:microsoft.com/office/officeart/2005/8/layout/hierarchy2"/>
    <dgm:cxn modelId="{396457F9-F3FD-4BFC-8B4B-F18A5D764DEF}" type="presParOf" srcId="{C48B8C54-ED87-43E7-919D-99CBDE4AE35D}" destId="{57EF22E0-96ED-451E-A99D-6855B67D74AB}" srcOrd="0" destOrd="0" presId="urn:microsoft.com/office/officeart/2005/8/layout/hierarchy2"/>
    <dgm:cxn modelId="{36B5158A-CE41-43C9-91A3-F0966186FB6B}" type="presParOf" srcId="{8942445E-4F28-4AA3-8D47-5234BB578428}" destId="{68318F10-2730-4303-9634-714304AC07C3}" srcOrd="5" destOrd="0" presId="urn:microsoft.com/office/officeart/2005/8/layout/hierarchy2"/>
    <dgm:cxn modelId="{250D44E0-6214-4236-8879-C94361952632}" type="presParOf" srcId="{68318F10-2730-4303-9634-714304AC07C3}" destId="{717F6E29-7CB6-4D1F-A6AB-C3BD5E2DB833}" srcOrd="0" destOrd="0" presId="urn:microsoft.com/office/officeart/2005/8/layout/hierarchy2"/>
    <dgm:cxn modelId="{4E6C6CB2-5F7B-47A6-BA02-A81A057EF623}" type="presParOf" srcId="{68318F10-2730-4303-9634-714304AC07C3}" destId="{28B5BFA7-294B-4B5C-9424-1E1FACF37C51}" srcOrd="1" destOrd="0" presId="urn:microsoft.com/office/officeart/2005/8/layout/hierarchy2"/>
    <dgm:cxn modelId="{B191F03F-3C97-41E5-BE74-881EC9E90AF8}" type="presParOf" srcId="{EB5494A1-54E2-413B-B30E-C6AE8D4C8BFD}" destId="{1D4FC6A2-7454-4791-94C5-A6A922B67E22}" srcOrd="4" destOrd="0" presId="urn:microsoft.com/office/officeart/2005/8/layout/hierarchy2"/>
    <dgm:cxn modelId="{25927701-C379-4F47-B7B8-743FB2F35D7D}" type="presParOf" srcId="{1D4FC6A2-7454-4791-94C5-A6A922B67E22}" destId="{E305C0BC-0D31-4A67-B256-E03CE58A7A8E}" srcOrd="0" destOrd="0" presId="urn:microsoft.com/office/officeart/2005/8/layout/hierarchy2"/>
    <dgm:cxn modelId="{C78AD8E3-990E-45BF-A144-497D4600894E}" type="presParOf" srcId="{EB5494A1-54E2-413B-B30E-C6AE8D4C8BFD}" destId="{6D8397E3-6EA0-4C0D-9C43-F27F06A25C8C}" srcOrd="5" destOrd="0" presId="urn:microsoft.com/office/officeart/2005/8/layout/hierarchy2"/>
    <dgm:cxn modelId="{7A279F68-E89A-4382-B017-B684EBAE1964}" type="presParOf" srcId="{6D8397E3-6EA0-4C0D-9C43-F27F06A25C8C}" destId="{5D6420B3-AE56-48C2-821A-B079589F72A1}" srcOrd="0" destOrd="0" presId="urn:microsoft.com/office/officeart/2005/8/layout/hierarchy2"/>
    <dgm:cxn modelId="{979B2B71-264B-45E2-8CE4-BA08C77E21DD}" type="presParOf" srcId="{6D8397E3-6EA0-4C0D-9C43-F27F06A25C8C}" destId="{372D742C-3544-4F94-9323-58827C2866E6}" srcOrd="1" destOrd="0" presId="urn:microsoft.com/office/officeart/2005/8/layout/hierarchy2"/>
    <dgm:cxn modelId="{D28EAE38-482A-46FF-956E-21D94D80A9E4}" type="presParOf" srcId="{372D742C-3544-4F94-9323-58827C2866E6}" destId="{C133FCE2-1863-49EF-9F6E-105C0533E43C}" srcOrd="0" destOrd="0" presId="urn:microsoft.com/office/officeart/2005/8/layout/hierarchy2"/>
    <dgm:cxn modelId="{DECAD70D-55EB-44B3-AA4E-661759E6B134}" type="presParOf" srcId="{C133FCE2-1863-49EF-9F6E-105C0533E43C}" destId="{05DDBD1B-4063-410A-ACC3-508A34F2A543}" srcOrd="0" destOrd="0" presId="urn:microsoft.com/office/officeart/2005/8/layout/hierarchy2"/>
    <dgm:cxn modelId="{99324EC9-FFEE-4A92-87E7-922F28BFAEB9}" type="presParOf" srcId="{372D742C-3544-4F94-9323-58827C2866E6}" destId="{63951A84-280E-4DA0-9F3C-29A0B4D743AC}" srcOrd="1" destOrd="0" presId="urn:microsoft.com/office/officeart/2005/8/layout/hierarchy2"/>
    <dgm:cxn modelId="{50585EA5-C901-4A6D-AE95-063ECD251D7A}" type="presParOf" srcId="{63951A84-280E-4DA0-9F3C-29A0B4D743AC}" destId="{4E3FC035-6B00-46FD-A4D7-CA25FDDE972A}" srcOrd="0" destOrd="0" presId="urn:microsoft.com/office/officeart/2005/8/layout/hierarchy2"/>
    <dgm:cxn modelId="{8EFB789F-82D4-474B-BC23-1F1BDE1791DB}" type="presParOf" srcId="{63951A84-280E-4DA0-9F3C-29A0B4D743AC}" destId="{87EC7C0B-1F2D-46FD-8C59-0BFBFE243763}" srcOrd="1" destOrd="0" presId="urn:microsoft.com/office/officeart/2005/8/layout/hierarchy2"/>
    <dgm:cxn modelId="{7F05B2D0-5A97-4C4C-8753-C26EBD031B79}" type="presParOf" srcId="{372D742C-3544-4F94-9323-58827C2866E6}" destId="{D040E976-8C9A-45ED-9473-895617EEDE8C}" srcOrd="2" destOrd="0" presId="urn:microsoft.com/office/officeart/2005/8/layout/hierarchy2"/>
    <dgm:cxn modelId="{DADA61BF-8C33-4301-B454-152D9A93A9A8}" type="presParOf" srcId="{D040E976-8C9A-45ED-9473-895617EEDE8C}" destId="{193CFF6E-2099-4D9C-83CD-6601F22872C5}" srcOrd="0" destOrd="0" presId="urn:microsoft.com/office/officeart/2005/8/layout/hierarchy2"/>
    <dgm:cxn modelId="{4FC80D34-192A-403A-A8D3-5A32B7691ED0}" type="presParOf" srcId="{372D742C-3544-4F94-9323-58827C2866E6}" destId="{043E0654-A5E5-454B-A1C1-B0805DD1C745}" srcOrd="3" destOrd="0" presId="urn:microsoft.com/office/officeart/2005/8/layout/hierarchy2"/>
    <dgm:cxn modelId="{3339DFB8-9542-4E30-9D77-9704AA99BE30}" type="presParOf" srcId="{043E0654-A5E5-454B-A1C1-B0805DD1C745}" destId="{18E5B566-E30D-40B8-AB80-557C64E88025}" srcOrd="0" destOrd="0" presId="urn:microsoft.com/office/officeart/2005/8/layout/hierarchy2"/>
    <dgm:cxn modelId="{67EE958E-0BE3-470E-9832-5DF17AE3EFED}" type="presParOf" srcId="{043E0654-A5E5-454B-A1C1-B0805DD1C745}" destId="{A174FAFA-DB62-4C40-B76F-4FFBD432CAEA}" srcOrd="1" destOrd="0" presId="urn:microsoft.com/office/officeart/2005/8/layout/hierarchy2"/>
    <dgm:cxn modelId="{7691A0E3-068E-4D43-ACD9-ADAB060F2DBD}" type="presParOf" srcId="{372D742C-3544-4F94-9323-58827C2866E6}" destId="{9994B8FC-1C9E-4F70-9DFB-A8C74E3C4A1C}" srcOrd="4" destOrd="0" presId="urn:microsoft.com/office/officeart/2005/8/layout/hierarchy2"/>
    <dgm:cxn modelId="{E9CE0A75-5FF4-438A-8314-A5D59A29A6A8}" type="presParOf" srcId="{9994B8FC-1C9E-4F70-9DFB-A8C74E3C4A1C}" destId="{A377E287-883C-448A-A4C5-CA1C3F345573}" srcOrd="0" destOrd="0" presId="urn:microsoft.com/office/officeart/2005/8/layout/hierarchy2"/>
    <dgm:cxn modelId="{26F25406-786F-4330-B415-E9C59756B7AF}" type="presParOf" srcId="{372D742C-3544-4F94-9323-58827C2866E6}" destId="{3CB42FC7-2BE3-49AE-A57E-0D2AEBD0F3B2}" srcOrd="5" destOrd="0" presId="urn:microsoft.com/office/officeart/2005/8/layout/hierarchy2"/>
    <dgm:cxn modelId="{EEA89499-EB85-41A4-B4E6-7D72BA654845}" type="presParOf" srcId="{3CB42FC7-2BE3-49AE-A57E-0D2AEBD0F3B2}" destId="{CD439F7D-B085-4A45-9D77-1841843A4F05}" srcOrd="0" destOrd="0" presId="urn:microsoft.com/office/officeart/2005/8/layout/hierarchy2"/>
    <dgm:cxn modelId="{59468BF3-3698-4825-872A-FB927E8BDEC2}" type="presParOf" srcId="{3CB42FC7-2BE3-49AE-A57E-0D2AEBD0F3B2}" destId="{A77FF580-E8E1-42BD-981B-8FABDF111CC3}" srcOrd="1" destOrd="0" presId="urn:microsoft.com/office/officeart/2005/8/layout/hierarchy2"/>
    <dgm:cxn modelId="{163114AD-9BD7-4113-9844-A0496C4EBF06}" type="presParOf" srcId="{EB5494A1-54E2-413B-B30E-C6AE8D4C8BFD}" destId="{E8BB6052-6E83-423F-B56F-539E425CE086}" srcOrd="6" destOrd="0" presId="urn:microsoft.com/office/officeart/2005/8/layout/hierarchy2"/>
    <dgm:cxn modelId="{BE4C7B4C-61F5-463C-8B9B-98ED569A4CED}" type="presParOf" srcId="{E8BB6052-6E83-423F-B56F-539E425CE086}" destId="{F0237DBE-9B06-4C2F-8C32-66FC48C9429C}" srcOrd="0" destOrd="0" presId="urn:microsoft.com/office/officeart/2005/8/layout/hierarchy2"/>
    <dgm:cxn modelId="{E2F7640E-B7B6-4692-AB9E-5E53EC98B16E}" type="presParOf" srcId="{EB5494A1-54E2-413B-B30E-C6AE8D4C8BFD}" destId="{228F7E38-EBB4-4F11-A913-C566BC27A7E7}" srcOrd="7" destOrd="0" presId="urn:microsoft.com/office/officeart/2005/8/layout/hierarchy2"/>
    <dgm:cxn modelId="{B083C197-AA54-4139-B73D-52549589DB8E}" type="presParOf" srcId="{228F7E38-EBB4-4F11-A913-C566BC27A7E7}" destId="{6E657A4A-499E-4F84-B39D-5E0766F00455}" srcOrd="0" destOrd="0" presId="urn:microsoft.com/office/officeart/2005/8/layout/hierarchy2"/>
    <dgm:cxn modelId="{822BE7ED-AA58-4DB7-9D83-81158E086B73}" type="presParOf" srcId="{228F7E38-EBB4-4F11-A913-C566BC27A7E7}" destId="{2F937DF6-AFB8-4C92-9196-1DAC164C104F}" srcOrd="1" destOrd="0" presId="urn:microsoft.com/office/officeart/2005/8/layout/hierarchy2"/>
    <dgm:cxn modelId="{4F1B10FA-3C99-4B43-B9A1-F33C15AAA274}" type="presParOf" srcId="{2F937DF6-AFB8-4C92-9196-1DAC164C104F}" destId="{01C8F964-6BBC-49CB-BAA3-58739A08CDFA}" srcOrd="0" destOrd="0" presId="urn:microsoft.com/office/officeart/2005/8/layout/hierarchy2"/>
    <dgm:cxn modelId="{CEAEFFB6-F2F5-48E5-86D0-7E5BE8A68523}" type="presParOf" srcId="{01C8F964-6BBC-49CB-BAA3-58739A08CDFA}" destId="{1F082ACA-8DFC-46E1-8D38-B62D64D4C21D}" srcOrd="0" destOrd="0" presId="urn:microsoft.com/office/officeart/2005/8/layout/hierarchy2"/>
    <dgm:cxn modelId="{297B8EDC-3E6B-4368-B321-94748B8461AB}" type="presParOf" srcId="{2F937DF6-AFB8-4C92-9196-1DAC164C104F}" destId="{4E9216CB-23A1-4240-901A-F8EC7F17846F}" srcOrd="1" destOrd="0" presId="urn:microsoft.com/office/officeart/2005/8/layout/hierarchy2"/>
    <dgm:cxn modelId="{12938DA4-600B-4E8A-A47F-F204F0793F13}" type="presParOf" srcId="{4E9216CB-23A1-4240-901A-F8EC7F17846F}" destId="{5C022C04-A607-4C33-819C-5AB619AD644D}" srcOrd="0" destOrd="0" presId="urn:microsoft.com/office/officeart/2005/8/layout/hierarchy2"/>
    <dgm:cxn modelId="{C6B4D478-F837-42F7-B014-A7F577C6FB69}" type="presParOf" srcId="{4E9216CB-23A1-4240-901A-F8EC7F17846F}" destId="{5CCB6E50-2187-44EA-BFB0-3897F6EFD1FF}"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B447D6-CD48-4671-9628-B5242FAEEF31}" type="doc">
      <dgm:prSet loTypeId="urn:microsoft.com/office/officeart/2005/8/layout/hierarchy2" loCatId="hierarchy" qsTypeId="urn:microsoft.com/office/officeart/2005/8/quickstyle/simple1" qsCatId="simple" csTypeId="urn:microsoft.com/office/officeart/2005/8/colors/accent3_4" csCatId="accent3" phldr="1"/>
      <dgm:spPr/>
      <dgm:t>
        <a:bodyPr/>
        <a:lstStyle/>
        <a:p>
          <a:endParaRPr lang="sv-SE"/>
        </a:p>
      </dgm:t>
    </dgm:pt>
    <dgm:pt modelId="{DC7EB69C-3304-4333-8F47-6E0B5011791A}">
      <dgm:prSet phldrT="[Text]" custT="1"/>
      <dgm:spPr>
        <a:xfrm>
          <a:off x="2505661" y="2211115"/>
          <a:ext cx="1291889" cy="752017"/>
        </a:xfrm>
        <a:prstGeom prst="roundRect">
          <a:avLst>
            <a:gd name="adj" fmla="val 10000"/>
          </a:avLst>
        </a:prstGeom>
      </dgm:spPr>
      <dgm:t>
        <a:bodyPr/>
        <a:lstStyle/>
        <a:p>
          <a:pPr>
            <a:buNone/>
          </a:pPr>
          <a:r>
            <a:rPr lang="sv-SE" sz="1400" smtClean="0">
              <a:latin typeface="Arial"/>
              <a:ea typeface="+mn-ea"/>
              <a:cs typeface="+mn-cs"/>
            </a:rPr>
            <a:t>Behov</a:t>
          </a:r>
          <a:endParaRPr lang="sv-SE" sz="1400" dirty="0">
            <a:latin typeface="Arial"/>
            <a:ea typeface="+mn-ea"/>
            <a:cs typeface="+mn-cs"/>
          </a:endParaRPr>
        </a:p>
      </dgm:t>
    </dgm:pt>
    <dgm:pt modelId="{7E440C4F-D106-47ED-ADC6-4A307F37B3F7}" type="parTrans" cxnId="{E302704F-E99A-4E25-846C-560792751317}">
      <dgm:prSet/>
      <dgm:spPr/>
      <dgm:t>
        <a:bodyPr/>
        <a:lstStyle/>
        <a:p>
          <a:endParaRPr lang="sv-SE"/>
        </a:p>
      </dgm:t>
    </dgm:pt>
    <dgm:pt modelId="{5B23E4A7-FF52-43F2-8512-00546CD7B7BC}" type="sibTrans" cxnId="{E302704F-E99A-4E25-846C-560792751317}">
      <dgm:prSet/>
      <dgm:spPr/>
      <dgm:t>
        <a:bodyPr/>
        <a:lstStyle/>
        <a:p>
          <a:endParaRPr lang="sv-SE"/>
        </a:p>
      </dgm:t>
    </dgm:pt>
    <dgm:pt modelId="{828AF123-C8D6-468E-B2EC-E614216CA3B6}">
      <dgm:prSet phldrT="[Text]" custT="1"/>
      <dgm:spPr>
        <a:xfrm>
          <a:off x="4180900" y="829181"/>
          <a:ext cx="958374" cy="479187"/>
        </a:xfrm>
        <a:prstGeom prst="roundRect">
          <a:avLst>
            <a:gd name="adj" fmla="val 10000"/>
          </a:avLst>
        </a:prstGeom>
      </dgm:spPr>
      <dgm:t>
        <a:bodyPr/>
        <a:lstStyle/>
        <a:p>
          <a:pPr>
            <a:buNone/>
          </a:pPr>
          <a:r>
            <a:rPr lang="sv-SE" sz="1000" smtClean="0">
              <a:latin typeface="Arial"/>
              <a:ea typeface="+mn-ea"/>
              <a:cs typeface="+mn-cs"/>
            </a:rPr>
            <a:t>Försörjning</a:t>
          </a:r>
          <a:endParaRPr lang="sv-SE" sz="1000" dirty="0">
            <a:latin typeface="Arial"/>
            <a:ea typeface="+mn-ea"/>
            <a:cs typeface="+mn-cs"/>
          </a:endParaRPr>
        </a:p>
      </dgm:t>
    </dgm:pt>
    <dgm:pt modelId="{49806174-8116-4F67-AC2F-0CEBC04C5DE4}" type="parTrans" cxnId="{EE8C0AEF-1178-452A-B7A0-821C189308C9}">
      <dgm:prSet/>
      <dgm:spPr>
        <a:xfrm rot="17050188">
          <a:off x="3206228" y="1818016"/>
          <a:ext cx="1565994" cy="19865"/>
        </a:xfrm>
        <a:custGeom>
          <a:avLst/>
          <a:gdLst/>
          <a:ahLst/>
          <a:cxnLst/>
          <a:rect l="0" t="0" r="0" b="0"/>
          <a:pathLst>
            <a:path>
              <a:moveTo>
                <a:pt x="0" y="9932"/>
              </a:moveTo>
              <a:lnTo>
                <a:pt x="1565994"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B0A70113-8492-4C7D-B118-D95E11171E18}" type="sibTrans" cxnId="{EE8C0AEF-1178-452A-B7A0-821C189308C9}">
      <dgm:prSet/>
      <dgm:spPr/>
      <dgm:t>
        <a:bodyPr/>
        <a:lstStyle/>
        <a:p>
          <a:endParaRPr lang="sv-SE"/>
        </a:p>
      </dgm:t>
    </dgm:pt>
    <dgm:pt modelId="{5CE13CD5-1A44-4E66-9DA0-36DB37EE3B2B}">
      <dgm:prSet phldrT="[Text]" custT="1"/>
      <dgm:spPr>
        <a:xfrm>
          <a:off x="5522625" y="2206845"/>
          <a:ext cx="1477018" cy="479187"/>
        </a:xfrm>
        <a:prstGeom prst="roundRect">
          <a:avLst>
            <a:gd name="adj" fmla="val 10000"/>
          </a:avLst>
        </a:prstGeom>
      </dgm:spPr>
      <dgm:t>
        <a:bodyPr/>
        <a:lstStyle/>
        <a:p>
          <a:pPr>
            <a:buNone/>
          </a:pPr>
          <a:r>
            <a:rPr lang="sv-SE" sz="700" b="0" i="0" smtClean="0"/>
            <a:t>Finns det en uppdaterad hållbarhetsanalys utifrån sociala krav samt miljö- och klimatkrav i aktuell kategori?</a:t>
          </a:r>
          <a:endParaRPr lang="sv-SE" sz="700" b="0" i="0" dirty="0">
            <a:latin typeface="Arial"/>
            <a:ea typeface="+mn-ea"/>
            <a:cs typeface="+mn-cs"/>
          </a:endParaRPr>
        </a:p>
      </dgm:t>
    </dgm:pt>
    <dgm:pt modelId="{DF2C6CC6-7420-455E-88AF-1788D4D21987}" type="parTrans" cxnId="{6169369B-BE7D-4D41-B2B8-2C6B572B9CC1}">
      <dgm:prSet/>
      <dgm:spPr>
        <a:xfrm rot="19457599">
          <a:off x="5094901" y="2574272"/>
          <a:ext cx="472096" cy="19865"/>
        </a:xfrm>
        <a:custGeom>
          <a:avLst/>
          <a:gdLst/>
          <a:ahLst/>
          <a:cxnLst/>
          <a:rect l="0" t="0" r="0" b="0"/>
          <a:pathLst>
            <a:path>
              <a:moveTo>
                <a:pt x="0" y="9932"/>
              </a:moveTo>
              <a:lnTo>
                <a:pt x="472096"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0920EA21-4AC5-43C0-810F-7FC8620ABB3A}" type="sibTrans" cxnId="{6169369B-BE7D-4D41-B2B8-2C6B572B9CC1}">
      <dgm:prSet/>
      <dgm:spPr/>
      <dgm:t>
        <a:bodyPr/>
        <a:lstStyle/>
        <a:p>
          <a:endParaRPr lang="sv-SE"/>
        </a:p>
      </dgm:t>
    </dgm:pt>
    <dgm:pt modelId="{CADEE3F8-164E-4FF5-B66E-32074C5DDAA7}">
      <dgm:prSet phldrT="[Text]" custT="1"/>
      <dgm:spPr>
        <a:xfrm>
          <a:off x="5522625" y="2757911"/>
          <a:ext cx="1477018" cy="479187"/>
        </a:xfrm>
        <a:prstGeom prst="roundRect">
          <a:avLst>
            <a:gd name="adj" fmla="val 10000"/>
          </a:avLst>
        </a:prstGeom>
      </dgm:spPr>
      <dgm:t>
        <a:bodyPr/>
        <a:lstStyle/>
        <a:p>
          <a:pPr>
            <a:buNone/>
          </a:pPr>
          <a:r>
            <a:rPr lang="sv-SE" sz="700" b="0" i="0" smtClean="0">
              <a:latin typeface="Arial"/>
              <a:ea typeface="+mn-ea"/>
              <a:cs typeface="+mn-cs"/>
            </a:rPr>
            <a:t>Antal avtal med kravställning utifrån sociala krav enligt programmet för inköp</a:t>
          </a:r>
          <a:endParaRPr lang="sv-SE" sz="700" b="0" i="0" dirty="0">
            <a:latin typeface="Arial"/>
            <a:ea typeface="+mn-ea"/>
            <a:cs typeface="+mn-cs"/>
          </a:endParaRPr>
        </a:p>
      </dgm:t>
    </dgm:pt>
    <dgm:pt modelId="{1A5FCF24-182B-454B-AB1B-AA2295EDBCBE}" type="parTrans" cxnId="{857AEBE2-A5B6-400F-8097-07C2E5521B2D}">
      <dgm:prSet/>
      <dgm:spPr>
        <a:xfrm rot="2142401">
          <a:off x="5094901" y="2849805"/>
          <a:ext cx="472096" cy="19865"/>
        </a:xfrm>
        <a:custGeom>
          <a:avLst/>
          <a:gdLst/>
          <a:ahLst/>
          <a:cxnLst/>
          <a:rect l="0" t="0" r="0" b="0"/>
          <a:pathLst>
            <a:path>
              <a:moveTo>
                <a:pt x="0" y="9932"/>
              </a:moveTo>
              <a:lnTo>
                <a:pt x="472096"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0A51ECBB-5629-4394-84A9-775D3471B1E5}" type="sibTrans" cxnId="{857AEBE2-A5B6-400F-8097-07C2E5521B2D}">
      <dgm:prSet/>
      <dgm:spPr/>
      <dgm:t>
        <a:bodyPr/>
        <a:lstStyle/>
        <a:p>
          <a:endParaRPr lang="sv-SE"/>
        </a:p>
      </dgm:t>
    </dgm:pt>
    <dgm:pt modelId="{978C29E1-6B8D-4CB5-A4BF-F221AD11763D}">
      <dgm:prSet phldrT="[Text]" custT="1"/>
      <dgm:spPr>
        <a:xfrm>
          <a:off x="4180900" y="3584509"/>
          <a:ext cx="958374" cy="479187"/>
        </a:xfrm>
        <a:prstGeom prst="roundRect">
          <a:avLst>
            <a:gd name="adj" fmla="val 10000"/>
          </a:avLst>
        </a:prstGeom>
      </dgm:spPr>
      <dgm:t>
        <a:bodyPr/>
        <a:lstStyle/>
        <a:p>
          <a:pPr>
            <a:buNone/>
          </a:pPr>
          <a:r>
            <a:rPr lang="sv-SE" sz="1000" smtClean="0">
              <a:latin typeface="Arial"/>
              <a:ea typeface="+mn-ea"/>
              <a:cs typeface="+mn-cs"/>
            </a:rPr>
            <a:t>Krav</a:t>
          </a:r>
          <a:endParaRPr lang="sv-SE" sz="1000" dirty="0">
            <a:latin typeface="Arial"/>
            <a:ea typeface="+mn-ea"/>
            <a:cs typeface="+mn-cs"/>
          </a:endParaRPr>
        </a:p>
      </dgm:t>
    </dgm:pt>
    <dgm:pt modelId="{41C61424-B256-4C82-98BC-443FAF654027}" type="parTrans" cxnId="{CCD92879-C4AF-4137-9C1F-3ED05198725B}">
      <dgm:prSet/>
      <dgm:spPr>
        <a:xfrm rot="4366882">
          <a:off x="3341715" y="3195680"/>
          <a:ext cx="1295019" cy="19865"/>
        </a:xfrm>
        <a:custGeom>
          <a:avLst/>
          <a:gdLst/>
          <a:ahLst/>
          <a:cxnLst/>
          <a:rect l="0" t="0" r="0" b="0"/>
          <a:pathLst>
            <a:path>
              <a:moveTo>
                <a:pt x="0" y="9932"/>
              </a:moveTo>
              <a:lnTo>
                <a:pt x="1295019"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F3DE3AFC-E005-472C-A5AA-A677D94BAB9C}" type="sibTrans" cxnId="{CCD92879-C4AF-4137-9C1F-3ED05198725B}">
      <dgm:prSet/>
      <dgm:spPr/>
      <dgm:t>
        <a:bodyPr/>
        <a:lstStyle/>
        <a:p>
          <a:endParaRPr lang="sv-SE"/>
        </a:p>
      </dgm:t>
    </dgm:pt>
    <dgm:pt modelId="{34329F8B-2FC1-41B1-956F-C6B88A7D9F35}">
      <dgm:prSet phldrT="[Text]" custT="1"/>
      <dgm:spPr>
        <a:xfrm>
          <a:off x="5522625" y="3308976"/>
          <a:ext cx="1477018" cy="479187"/>
        </a:xfrm>
        <a:prstGeom prst="roundRect">
          <a:avLst>
            <a:gd name="adj" fmla="val 10000"/>
          </a:avLst>
        </a:prstGeom>
      </dgm:spPr>
      <dgm:t>
        <a:bodyPr/>
        <a:lstStyle/>
        <a:p>
          <a:pPr>
            <a:buNone/>
          </a:pPr>
          <a:r>
            <a:rPr lang="sv-SE" sz="700" b="0" i="0" smtClean="0"/>
            <a:t>Intern utvärdering (nöjd kund) av beställning</a:t>
          </a:r>
          <a:endParaRPr lang="sv-SE" sz="700" b="0" i="0" dirty="0">
            <a:latin typeface="Arial"/>
            <a:ea typeface="+mn-ea"/>
            <a:cs typeface="+mn-cs"/>
          </a:endParaRPr>
        </a:p>
      </dgm:t>
    </dgm:pt>
    <dgm:pt modelId="{7A9DB5E4-0A8D-4E76-A91A-4D749EA71E2F}" type="parTrans" cxnId="{C12E47DB-D7FA-47EA-B178-B997E3849617}">
      <dgm:prSet/>
      <dgm:spPr>
        <a:xfrm rot="19457599">
          <a:off x="5094901" y="3676403"/>
          <a:ext cx="472096" cy="19865"/>
        </a:xfrm>
        <a:custGeom>
          <a:avLst/>
          <a:gdLst/>
          <a:ahLst/>
          <a:cxnLst/>
          <a:rect l="0" t="0" r="0" b="0"/>
          <a:pathLst>
            <a:path>
              <a:moveTo>
                <a:pt x="0" y="9932"/>
              </a:moveTo>
              <a:lnTo>
                <a:pt x="472096"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E8CFFC0A-928A-4318-AE3F-08CAAEFA53E5}" type="sibTrans" cxnId="{C12E47DB-D7FA-47EA-B178-B997E3849617}">
      <dgm:prSet/>
      <dgm:spPr/>
      <dgm:t>
        <a:bodyPr/>
        <a:lstStyle/>
        <a:p>
          <a:endParaRPr lang="sv-SE"/>
        </a:p>
      </dgm:t>
    </dgm:pt>
    <dgm:pt modelId="{AD8E5520-8758-4D51-8C3A-008A8CBC5E64}">
      <dgm:prSet phldrT="[Text]" custT="1"/>
      <dgm:spPr>
        <a:xfrm>
          <a:off x="4180900" y="2482378"/>
          <a:ext cx="958374" cy="479187"/>
        </a:xfrm>
        <a:prstGeom prst="roundRect">
          <a:avLst>
            <a:gd name="adj" fmla="val 10000"/>
          </a:avLst>
        </a:prstGeom>
      </dgm:spPr>
      <dgm:t>
        <a:bodyPr/>
        <a:lstStyle/>
        <a:p>
          <a:pPr>
            <a:buNone/>
          </a:pPr>
          <a:r>
            <a:rPr lang="sv-SE" sz="1000" smtClean="0">
              <a:latin typeface="Arial"/>
              <a:ea typeface="+mn-ea"/>
              <a:cs typeface="+mn-cs"/>
            </a:rPr>
            <a:t>Hållbarhet</a:t>
          </a:r>
          <a:endParaRPr lang="sv-SE" sz="1000" dirty="0">
            <a:latin typeface="Arial"/>
            <a:ea typeface="+mn-ea"/>
            <a:cs typeface="+mn-cs"/>
          </a:endParaRPr>
        </a:p>
      </dgm:t>
    </dgm:pt>
    <dgm:pt modelId="{348003C8-DBE7-42B7-960A-8042AAEA359F}" type="parTrans" cxnId="{53695EE0-E6AD-4B0B-A3B2-E96AE3F0E3A3}">
      <dgm:prSet/>
      <dgm:spPr>
        <a:xfrm rot="1162798">
          <a:off x="3786037" y="2644615"/>
          <a:ext cx="406375" cy="19865"/>
        </a:xfrm>
        <a:custGeom>
          <a:avLst/>
          <a:gdLst/>
          <a:ahLst/>
          <a:cxnLst/>
          <a:rect l="0" t="0" r="0" b="0"/>
          <a:pathLst>
            <a:path>
              <a:moveTo>
                <a:pt x="0" y="9932"/>
              </a:moveTo>
              <a:lnTo>
                <a:pt x="406375"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4B4BA785-BAB1-404D-B27A-28DC1D24896D}" type="sibTrans" cxnId="{53695EE0-E6AD-4B0B-A3B2-E96AE3F0E3A3}">
      <dgm:prSet/>
      <dgm:spPr/>
      <dgm:t>
        <a:bodyPr/>
        <a:lstStyle/>
        <a:p>
          <a:endParaRPr lang="sv-SE"/>
        </a:p>
      </dgm:t>
    </dgm:pt>
    <dgm:pt modelId="{CE298BB2-EB38-4B31-AAF1-23C6B7A3E06A}">
      <dgm:prSet phldrT="[Text]" custT="1"/>
      <dgm:spPr>
        <a:xfrm>
          <a:off x="5522625" y="553648"/>
          <a:ext cx="1477018" cy="479187"/>
        </a:xfrm>
        <a:prstGeom prst="roundRect">
          <a:avLst>
            <a:gd name="adj" fmla="val 10000"/>
          </a:avLst>
        </a:prstGeom>
      </dgm:spPr>
      <dgm:t>
        <a:bodyPr/>
        <a:lstStyle/>
        <a:p>
          <a:pPr>
            <a:buNone/>
          </a:pPr>
          <a:r>
            <a:rPr lang="sv-SE" sz="700" b="0" i="0" smtClean="0">
              <a:latin typeface="Arial"/>
              <a:ea typeface="+mn-ea"/>
              <a:cs typeface="+mn-cs"/>
            </a:rPr>
            <a:t>Minskad risk / ökad försörjning</a:t>
          </a:r>
          <a:endParaRPr lang="sv-SE" sz="700" b="0" i="0" dirty="0">
            <a:latin typeface="Arial"/>
            <a:ea typeface="+mn-ea"/>
            <a:cs typeface="+mn-cs"/>
          </a:endParaRPr>
        </a:p>
      </dgm:t>
    </dgm:pt>
    <dgm:pt modelId="{EBBE30DA-CB32-4E89-A237-451C5B845D75}" type="parTrans" cxnId="{D5F7658F-E03B-4D52-BB23-63440849DC2B}">
      <dgm:prSet/>
      <dgm:spPr>
        <a:xfrm rot="19457599">
          <a:off x="5094901" y="921076"/>
          <a:ext cx="472096" cy="19865"/>
        </a:xfrm>
        <a:custGeom>
          <a:avLst/>
          <a:gdLst/>
          <a:ahLst/>
          <a:cxnLst/>
          <a:rect l="0" t="0" r="0" b="0"/>
          <a:pathLst>
            <a:path>
              <a:moveTo>
                <a:pt x="0" y="9932"/>
              </a:moveTo>
              <a:lnTo>
                <a:pt x="472096"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78A0A006-149C-4FD4-ABA2-28633FBDA243}" type="sibTrans" cxnId="{D5F7658F-E03B-4D52-BB23-63440849DC2B}">
      <dgm:prSet/>
      <dgm:spPr/>
      <dgm:t>
        <a:bodyPr/>
        <a:lstStyle/>
        <a:p>
          <a:endParaRPr lang="sv-SE"/>
        </a:p>
      </dgm:t>
    </dgm:pt>
    <dgm:pt modelId="{01EADD9E-C705-45A1-BB5E-B1787CBE3B58}">
      <dgm:prSet phldrT="[Text]" custT="1"/>
      <dgm:spPr>
        <a:xfrm>
          <a:off x="5522625" y="2583"/>
          <a:ext cx="1477018" cy="479187"/>
        </a:xfrm>
        <a:prstGeom prst="roundRect">
          <a:avLst>
            <a:gd name="adj" fmla="val 10000"/>
          </a:avLst>
        </a:prstGeom>
      </dgm:spPr>
      <dgm:t>
        <a:bodyPr/>
        <a:lstStyle/>
        <a:p>
          <a:pPr>
            <a:buNone/>
          </a:pPr>
          <a:r>
            <a:rPr lang="sv-SE" sz="700" b="0" i="0" dirty="0" smtClean="0">
              <a:latin typeface="Arial"/>
              <a:ea typeface="+mn-ea"/>
              <a:cs typeface="+mn-cs"/>
            </a:rPr>
            <a:t>Finns en aktuell försörjningsplan för centrala avtal</a:t>
          </a:r>
          <a:endParaRPr lang="sv-SE" sz="700" b="0" i="0" dirty="0">
            <a:latin typeface="Arial"/>
            <a:ea typeface="+mn-ea"/>
            <a:cs typeface="+mn-cs"/>
          </a:endParaRPr>
        </a:p>
      </dgm:t>
    </dgm:pt>
    <dgm:pt modelId="{5E5E533A-20B9-48F9-AAC7-8121DBED02E0}" type="parTrans" cxnId="{0AB15F02-6862-4AEA-B22A-069092579018}">
      <dgm:prSet/>
      <dgm:spPr>
        <a:xfrm rot="17692822">
          <a:off x="4875367" y="645543"/>
          <a:ext cx="911165" cy="19865"/>
        </a:xfrm>
        <a:custGeom>
          <a:avLst/>
          <a:gdLst/>
          <a:ahLst/>
          <a:cxnLst/>
          <a:rect l="0" t="0" r="0" b="0"/>
          <a:pathLst>
            <a:path>
              <a:moveTo>
                <a:pt x="0" y="9932"/>
              </a:moveTo>
              <a:lnTo>
                <a:pt x="911165"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B545D761-C2BC-476F-8305-CF6DF5F83264}" type="sibTrans" cxnId="{0AB15F02-6862-4AEA-B22A-069092579018}">
      <dgm:prSet/>
      <dgm:spPr/>
      <dgm:t>
        <a:bodyPr/>
        <a:lstStyle/>
        <a:p>
          <a:endParaRPr lang="sv-SE"/>
        </a:p>
      </dgm:t>
    </dgm:pt>
    <dgm:pt modelId="{C4404434-A307-46A8-8ED7-147C2894C04C}">
      <dgm:prSet phldrT="[Text]" custT="1"/>
      <dgm:spPr>
        <a:xfrm>
          <a:off x="5522625" y="1104714"/>
          <a:ext cx="1477018" cy="479187"/>
        </a:xfrm>
        <a:prstGeom prst="roundRect">
          <a:avLst>
            <a:gd name="adj" fmla="val 10000"/>
          </a:avLst>
        </a:prstGeom>
      </dgm:spPr>
      <dgm:t>
        <a:bodyPr/>
        <a:lstStyle/>
        <a:p>
          <a:pPr>
            <a:buNone/>
          </a:pPr>
          <a:r>
            <a:rPr lang="sv-SE" sz="700" b="0" i="0" smtClean="0">
              <a:latin typeface="Arial"/>
              <a:ea typeface="+mn-ea"/>
              <a:cs typeface="+mn-cs"/>
            </a:rPr>
            <a:t>Avvikelser </a:t>
          </a:r>
          <a:endParaRPr lang="sv-SE" sz="700" b="0" i="0" dirty="0">
            <a:latin typeface="Arial"/>
            <a:ea typeface="+mn-ea"/>
            <a:cs typeface="+mn-cs"/>
          </a:endParaRPr>
        </a:p>
      </dgm:t>
    </dgm:pt>
    <dgm:pt modelId="{CD70583D-F5D3-40CE-9C43-8FA67705C521}" type="parTrans" cxnId="{234715C7-CF53-473B-96CA-16F1BDA08A82}">
      <dgm:prSet/>
      <dgm:spPr>
        <a:xfrm rot="2142401">
          <a:off x="5094901" y="1196608"/>
          <a:ext cx="472096" cy="19865"/>
        </a:xfrm>
        <a:custGeom>
          <a:avLst/>
          <a:gdLst/>
          <a:ahLst/>
          <a:cxnLst/>
          <a:rect l="0" t="0" r="0" b="0"/>
          <a:pathLst>
            <a:path>
              <a:moveTo>
                <a:pt x="0" y="9932"/>
              </a:moveTo>
              <a:lnTo>
                <a:pt x="472096"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62597D9C-60F6-4A37-A8E6-A7C57C4E3CAF}" type="sibTrans" cxnId="{234715C7-CF53-473B-96CA-16F1BDA08A82}">
      <dgm:prSet/>
      <dgm:spPr/>
      <dgm:t>
        <a:bodyPr/>
        <a:lstStyle/>
        <a:p>
          <a:endParaRPr lang="sv-SE"/>
        </a:p>
      </dgm:t>
    </dgm:pt>
    <dgm:pt modelId="{8D0346C7-F290-4F6A-9DF9-74CF34773CA5}">
      <dgm:prSet phldrT="[Text]" custT="1"/>
      <dgm:spPr>
        <a:xfrm>
          <a:off x="5522625" y="1655780"/>
          <a:ext cx="1476002" cy="479187"/>
        </a:xfrm>
        <a:prstGeom prst="roundRect">
          <a:avLst>
            <a:gd name="adj" fmla="val 10000"/>
          </a:avLst>
        </a:prstGeom>
      </dgm:spPr>
      <dgm:t>
        <a:bodyPr/>
        <a:lstStyle/>
        <a:p>
          <a:pPr>
            <a:buNone/>
          </a:pPr>
          <a:r>
            <a:rPr lang="sv-SE" sz="700" b="0" i="0" smtClean="0">
              <a:latin typeface="Arial"/>
              <a:ea typeface="+mn-ea"/>
              <a:cs typeface="+mn-cs"/>
            </a:rPr>
            <a:t>Avtalstäckning</a:t>
          </a:r>
          <a:endParaRPr lang="sv-SE" sz="700" b="0" i="0" dirty="0">
            <a:latin typeface="Arial"/>
            <a:ea typeface="+mn-ea"/>
            <a:cs typeface="+mn-cs"/>
          </a:endParaRPr>
        </a:p>
      </dgm:t>
    </dgm:pt>
    <dgm:pt modelId="{E0A1F486-9939-4054-86FB-354D509138E1}" type="parTrans" cxnId="{D80F36D3-131E-43A3-89E2-C9DC2C8C368F}">
      <dgm:prSet/>
      <dgm:spPr>
        <a:xfrm rot="3907178">
          <a:off x="4875367" y="1472141"/>
          <a:ext cx="911165" cy="19865"/>
        </a:xfrm>
        <a:custGeom>
          <a:avLst/>
          <a:gdLst/>
          <a:ahLst/>
          <a:cxnLst/>
          <a:rect l="0" t="0" r="0" b="0"/>
          <a:pathLst>
            <a:path>
              <a:moveTo>
                <a:pt x="0" y="9932"/>
              </a:moveTo>
              <a:lnTo>
                <a:pt x="911165" y="9932"/>
              </a:lnTo>
            </a:path>
          </a:pathLst>
        </a:custGeom>
      </dgm:spPr>
      <dgm:t>
        <a:bodyPr/>
        <a:lstStyle/>
        <a:p>
          <a:pPr>
            <a:buNone/>
          </a:pPr>
          <a:endParaRPr lang="sv-SE" dirty="0">
            <a:solidFill>
              <a:srgbClr val="000000">
                <a:hueOff val="0"/>
                <a:satOff val="0"/>
                <a:lumOff val="0"/>
                <a:alphaOff val="0"/>
              </a:srgbClr>
            </a:solidFill>
            <a:latin typeface="Arial"/>
            <a:ea typeface="+mn-ea"/>
            <a:cs typeface="+mn-cs"/>
          </a:endParaRPr>
        </a:p>
      </dgm:t>
    </dgm:pt>
    <dgm:pt modelId="{74FDB905-0D2D-44D9-8AA4-34E02D4ADBF1}" type="sibTrans" cxnId="{D80F36D3-131E-43A3-89E2-C9DC2C8C368F}">
      <dgm:prSet/>
      <dgm:spPr/>
      <dgm:t>
        <a:bodyPr/>
        <a:lstStyle/>
        <a:p>
          <a:endParaRPr lang="sv-SE"/>
        </a:p>
      </dgm:t>
    </dgm:pt>
    <dgm:pt modelId="{838480F9-7F96-44F9-93E4-56FD0F17FCFE}">
      <dgm:prSet phldrT="[Text]" custT="1"/>
      <dgm:spPr>
        <a:xfrm>
          <a:off x="5522625" y="3308976"/>
          <a:ext cx="1477018" cy="479187"/>
        </a:xfrm>
      </dgm:spPr>
      <dgm:t>
        <a:bodyPr/>
        <a:lstStyle/>
        <a:p>
          <a:pPr>
            <a:buNone/>
          </a:pPr>
          <a:r>
            <a:rPr lang="sv-SE" sz="700" b="0" i="0" smtClean="0"/>
            <a:t>Intern utvärdering (nöjd kund) av uppfyllnad av behov</a:t>
          </a:r>
          <a:endParaRPr lang="sv-SE" sz="700" b="0" i="0" dirty="0">
            <a:latin typeface="Arial"/>
            <a:ea typeface="+mn-ea"/>
            <a:cs typeface="+mn-cs"/>
          </a:endParaRPr>
        </a:p>
      </dgm:t>
    </dgm:pt>
    <dgm:pt modelId="{457629EB-E8A8-4970-995E-63A1EFDA50AE}" type="parTrans" cxnId="{37DBF0A0-C41D-44DC-9AE5-D315BB623DAB}">
      <dgm:prSet/>
      <dgm:spPr/>
      <dgm:t>
        <a:bodyPr/>
        <a:lstStyle/>
        <a:p>
          <a:endParaRPr lang="sv-SE" dirty="0"/>
        </a:p>
      </dgm:t>
    </dgm:pt>
    <dgm:pt modelId="{BE6F156D-7164-4302-8543-14D9D760296D}" type="sibTrans" cxnId="{37DBF0A0-C41D-44DC-9AE5-D315BB623DAB}">
      <dgm:prSet/>
      <dgm:spPr/>
      <dgm:t>
        <a:bodyPr/>
        <a:lstStyle/>
        <a:p>
          <a:endParaRPr lang="sv-SE"/>
        </a:p>
      </dgm:t>
    </dgm:pt>
    <dgm:pt modelId="{1194BF19-68C9-4B86-A950-081E1F475ED2}" type="pres">
      <dgm:prSet presAssocID="{81B447D6-CD48-4671-9628-B5242FAEEF31}" presName="diagram" presStyleCnt="0">
        <dgm:presLayoutVars>
          <dgm:chPref val="1"/>
          <dgm:dir/>
          <dgm:animOne val="branch"/>
          <dgm:animLvl val="lvl"/>
          <dgm:resizeHandles val="exact"/>
        </dgm:presLayoutVars>
      </dgm:prSet>
      <dgm:spPr/>
      <dgm:t>
        <a:bodyPr/>
        <a:lstStyle/>
        <a:p>
          <a:endParaRPr lang="sv-SE"/>
        </a:p>
      </dgm:t>
    </dgm:pt>
    <dgm:pt modelId="{69D7745D-9F42-47C9-A1AB-0F4E54F09D75}" type="pres">
      <dgm:prSet presAssocID="{DC7EB69C-3304-4333-8F47-6E0B5011791A}" presName="root1" presStyleCnt="0"/>
      <dgm:spPr/>
      <dgm:t>
        <a:bodyPr/>
        <a:lstStyle/>
        <a:p>
          <a:endParaRPr lang="sv-SE"/>
        </a:p>
      </dgm:t>
    </dgm:pt>
    <dgm:pt modelId="{B30CDA0F-F126-4CA5-BF9B-A36813672FB8}" type="pres">
      <dgm:prSet presAssocID="{DC7EB69C-3304-4333-8F47-6E0B5011791A}" presName="LevelOneTextNode" presStyleLbl="node0" presStyleIdx="0" presStyleCnt="1" custScaleX="134800" custScaleY="156936" custLinFactNeighborY="29359">
        <dgm:presLayoutVars>
          <dgm:chPref val="3"/>
        </dgm:presLayoutVars>
      </dgm:prSet>
      <dgm:spPr/>
      <dgm:t>
        <a:bodyPr/>
        <a:lstStyle/>
        <a:p>
          <a:endParaRPr lang="sv-SE"/>
        </a:p>
      </dgm:t>
    </dgm:pt>
    <dgm:pt modelId="{EB5494A1-54E2-413B-B30E-C6AE8D4C8BFD}" type="pres">
      <dgm:prSet presAssocID="{DC7EB69C-3304-4333-8F47-6E0B5011791A}" presName="level2hierChild" presStyleCnt="0"/>
      <dgm:spPr/>
      <dgm:t>
        <a:bodyPr/>
        <a:lstStyle/>
        <a:p>
          <a:endParaRPr lang="sv-SE"/>
        </a:p>
      </dgm:t>
    </dgm:pt>
    <dgm:pt modelId="{47621804-9BB4-45A7-9400-8C35F03D74F7}" type="pres">
      <dgm:prSet presAssocID="{49806174-8116-4F67-AC2F-0CEBC04C5DE4}" presName="conn2-1" presStyleLbl="parChTrans1D2" presStyleIdx="0" presStyleCnt="3"/>
      <dgm:spPr/>
      <dgm:t>
        <a:bodyPr/>
        <a:lstStyle/>
        <a:p>
          <a:endParaRPr lang="sv-SE"/>
        </a:p>
      </dgm:t>
    </dgm:pt>
    <dgm:pt modelId="{786657A3-9A1E-494F-9280-5D788AD8F229}" type="pres">
      <dgm:prSet presAssocID="{49806174-8116-4F67-AC2F-0CEBC04C5DE4}" presName="connTx" presStyleLbl="parChTrans1D2" presStyleIdx="0" presStyleCnt="3"/>
      <dgm:spPr/>
      <dgm:t>
        <a:bodyPr/>
        <a:lstStyle/>
        <a:p>
          <a:endParaRPr lang="sv-SE"/>
        </a:p>
      </dgm:t>
    </dgm:pt>
    <dgm:pt modelId="{C1D119F9-38CB-477C-8D61-97ABBA27D603}" type="pres">
      <dgm:prSet presAssocID="{828AF123-C8D6-468E-B2EC-E614216CA3B6}" presName="root2" presStyleCnt="0"/>
      <dgm:spPr/>
      <dgm:t>
        <a:bodyPr/>
        <a:lstStyle/>
        <a:p>
          <a:endParaRPr lang="sv-SE"/>
        </a:p>
      </dgm:t>
    </dgm:pt>
    <dgm:pt modelId="{6A01294E-DEFB-48DB-B2A2-581664EFEF76}" type="pres">
      <dgm:prSet presAssocID="{828AF123-C8D6-468E-B2EC-E614216CA3B6}" presName="LevelTwoTextNode" presStyleLbl="node2" presStyleIdx="0" presStyleCnt="3">
        <dgm:presLayoutVars>
          <dgm:chPref val="3"/>
        </dgm:presLayoutVars>
      </dgm:prSet>
      <dgm:spPr/>
      <dgm:t>
        <a:bodyPr/>
        <a:lstStyle/>
        <a:p>
          <a:endParaRPr lang="sv-SE"/>
        </a:p>
      </dgm:t>
    </dgm:pt>
    <dgm:pt modelId="{9623281F-AC5D-432E-8ED8-F7133A5FEA00}" type="pres">
      <dgm:prSet presAssocID="{828AF123-C8D6-468E-B2EC-E614216CA3B6}" presName="level3hierChild" presStyleCnt="0"/>
      <dgm:spPr/>
      <dgm:t>
        <a:bodyPr/>
        <a:lstStyle/>
        <a:p>
          <a:endParaRPr lang="sv-SE"/>
        </a:p>
      </dgm:t>
    </dgm:pt>
    <dgm:pt modelId="{40AAE61F-1B20-478A-888C-AC4B26E05F0C}" type="pres">
      <dgm:prSet presAssocID="{5E5E533A-20B9-48F9-AAC7-8121DBED02E0}" presName="conn2-1" presStyleLbl="parChTrans1D3" presStyleIdx="0" presStyleCnt="8"/>
      <dgm:spPr/>
      <dgm:t>
        <a:bodyPr/>
        <a:lstStyle/>
        <a:p>
          <a:endParaRPr lang="sv-SE"/>
        </a:p>
      </dgm:t>
    </dgm:pt>
    <dgm:pt modelId="{204703DF-E3E3-4C0B-9612-A5966190EBA5}" type="pres">
      <dgm:prSet presAssocID="{5E5E533A-20B9-48F9-AAC7-8121DBED02E0}" presName="connTx" presStyleLbl="parChTrans1D3" presStyleIdx="0" presStyleCnt="8"/>
      <dgm:spPr/>
      <dgm:t>
        <a:bodyPr/>
        <a:lstStyle/>
        <a:p>
          <a:endParaRPr lang="sv-SE"/>
        </a:p>
      </dgm:t>
    </dgm:pt>
    <dgm:pt modelId="{12898566-87FA-4FA2-BF8B-B638BE362644}" type="pres">
      <dgm:prSet presAssocID="{01EADD9E-C705-45A1-BB5E-B1787CBE3B58}" presName="root2" presStyleCnt="0"/>
      <dgm:spPr/>
      <dgm:t>
        <a:bodyPr/>
        <a:lstStyle/>
        <a:p>
          <a:endParaRPr lang="sv-SE"/>
        </a:p>
      </dgm:t>
    </dgm:pt>
    <dgm:pt modelId="{F6C0FE7D-0B40-4983-83F1-8C46405E5DB9}" type="pres">
      <dgm:prSet presAssocID="{01EADD9E-C705-45A1-BB5E-B1787CBE3B58}" presName="LevelTwoTextNode" presStyleLbl="node3" presStyleIdx="0" presStyleCnt="8" custScaleX="154117">
        <dgm:presLayoutVars>
          <dgm:chPref val="3"/>
        </dgm:presLayoutVars>
      </dgm:prSet>
      <dgm:spPr/>
      <dgm:t>
        <a:bodyPr/>
        <a:lstStyle/>
        <a:p>
          <a:endParaRPr lang="sv-SE"/>
        </a:p>
      </dgm:t>
    </dgm:pt>
    <dgm:pt modelId="{68D07BBA-8CED-4B5A-B481-E883247D8557}" type="pres">
      <dgm:prSet presAssocID="{01EADD9E-C705-45A1-BB5E-B1787CBE3B58}" presName="level3hierChild" presStyleCnt="0"/>
      <dgm:spPr/>
      <dgm:t>
        <a:bodyPr/>
        <a:lstStyle/>
        <a:p>
          <a:endParaRPr lang="sv-SE"/>
        </a:p>
      </dgm:t>
    </dgm:pt>
    <dgm:pt modelId="{8CA1EBD2-3FA9-4609-ABE3-B57B2AED2CC6}" type="pres">
      <dgm:prSet presAssocID="{EBBE30DA-CB32-4E89-A237-451C5B845D75}" presName="conn2-1" presStyleLbl="parChTrans1D3" presStyleIdx="1" presStyleCnt="8"/>
      <dgm:spPr/>
      <dgm:t>
        <a:bodyPr/>
        <a:lstStyle/>
        <a:p>
          <a:endParaRPr lang="sv-SE"/>
        </a:p>
      </dgm:t>
    </dgm:pt>
    <dgm:pt modelId="{81D96C10-0856-41B9-91D9-FC540F42F62D}" type="pres">
      <dgm:prSet presAssocID="{EBBE30DA-CB32-4E89-A237-451C5B845D75}" presName="connTx" presStyleLbl="parChTrans1D3" presStyleIdx="1" presStyleCnt="8"/>
      <dgm:spPr/>
      <dgm:t>
        <a:bodyPr/>
        <a:lstStyle/>
        <a:p>
          <a:endParaRPr lang="sv-SE"/>
        </a:p>
      </dgm:t>
    </dgm:pt>
    <dgm:pt modelId="{186A2C40-82C5-4C6C-90CE-F855447C0ED4}" type="pres">
      <dgm:prSet presAssocID="{CE298BB2-EB38-4B31-AAF1-23C6B7A3E06A}" presName="root2" presStyleCnt="0"/>
      <dgm:spPr/>
      <dgm:t>
        <a:bodyPr/>
        <a:lstStyle/>
        <a:p>
          <a:endParaRPr lang="sv-SE"/>
        </a:p>
      </dgm:t>
    </dgm:pt>
    <dgm:pt modelId="{4C64895F-7290-4A48-9F82-847AA9B458F1}" type="pres">
      <dgm:prSet presAssocID="{CE298BB2-EB38-4B31-AAF1-23C6B7A3E06A}" presName="LevelTwoTextNode" presStyleLbl="node3" presStyleIdx="1" presStyleCnt="8" custScaleX="154117">
        <dgm:presLayoutVars>
          <dgm:chPref val="3"/>
        </dgm:presLayoutVars>
      </dgm:prSet>
      <dgm:spPr/>
      <dgm:t>
        <a:bodyPr/>
        <a:lstStyle/>
        <a:p>
          <a:endParaRPr lang="sv-SE"/>
        </a:p>
      </dgm:t>
    </dgm:pt>
    <dgm:pt modelId="{A1100091-A325-4847-8A95-47E2E3567507}" type="pres">
      <dgm:prSet presAssocID="{CE298BB2-EB38-4B31-AAF1-23C6B7A3E06A}" presName="level3hierChild" presStyleCnt="0"/>
      <dgm:spPr/>
      <dgm:t>
        <a:bodyPr/>
        <a:lstStyle/>
        <a:p>
          <a:endParaRPr lang="sv-SE"/>
        </a:p>
      </dgm:t>
    </dgm:pt>
    <dgm:pt modelId="{688B30BC-F741-42C7-A340-CFCBAB96E614}" type="pres">
      <dgm:prSet presAssocID="{CD70583D-F5D3-40CE-9C43-8FA67705C521}" presName="conn2-1" presStyleLbl="parChTrans1D3" presStyleIdx="2" presStyleCnt="8"/>
      <dgm:spPr/>
      <dgm:t>
        <a:bodyPr/>
        <a:lstStyle/>
        <a:p>
          <a:endParaRPr lang="sv-SE"/>
        </a:p>
      </dgm:t>
    </dgm:pt>
    <dgm:pt modelId="{222EDD9A-C27F-4C17-AFA2-B470E3781A8C}" type="pres">
      <dgm:prSet presAssocID="{CD70583D-F5D3-40CE-9C43-8FA67705C521}" presName="connTx" presStyleLbl="parChTrans1D3" presStyleIdx="2" presStyleCnt="8"/>
      <dgm:spPr/>
      <dgm:t>
        <a:bodyPr/>
        <a:lstStyle/>
        <a:p>
          <a:endParaRPr lang="sv-SE"/>
        </a:p>
      </dgm:t>
    </dgm:pt>
    <dgm:pt modelId="{F9D423C6-68B2-41EE-A82E-A40316F19AB5}" type="pres">
      <dgm:prSet presAssocID="{C4404434-A307-46A8-8ED7-147C2894C04C}" presName="root2" presStyleCnt="0"/>
      <dgm:spPr/>
      <dgm:t>
        <a:bodyPr/>
        <a:lstStyle/>
        <a:p>
          <a:endParaRPr lang="sv-SE"/>
        </a:p>
      </dgm:t>
    </dgm:pt>
    <dgm:pt modelId="{99A3F08F-B06E-4A12-91F1-0AD52E207E7A}" type="pres">
      <dgm:prSet presAssocID="{C4404434-A307-46A8-8ED7-147C2894C04C}" presName="LevelTwoTextNode" presStyleLbl="node3" presStyleIdx="2" presStyleCnt="8" custScaleX="154117">
        <dgm:presLayoutVars>
          <dgm:chPref val="3"/>
        </dgm:presLayoutVars>
      </dgm:prSet>
      <dgm:spPr/>
      <dgm:t>
        <a:bodyPr/>
        <a:lstStyle/>
        <a:p>
          <a:endParaRPr lang="sv-SE"/>
        </a:p>
      </dgm:t>
    </dgm:pt>
    <dgm:pt modelId="{B370569B-2600-43A4-9173-787970C765E0}" type="pres">
      <dgm:prSet presAssocID="{C4404434-A307-46A8-8ED7-147C2894C04C}" presName="level3hierChild" presStyleCnt="0"/>
      <dgm:spPr/>
      <dgm:t>
        <a:bodyPr/>
        <a:lstStyle/>
        <a:p>
          <a:endParaRPr lang="sv-SE"/>
        </a:p>
      </dgm:t>
    </dgm:pt>
    <dgm:pt modelId="{195FFF44-AA7C-46F5-9759-6614306619E8}" type="pres">
      <dgm:prSet presAssocID="{E0A1F486-9939-4054-86FB-354D509138E1}" presName="conn2-1" presStyleLbl="parChTrans1D3" presStyleIdx="3" presStyleCnt="8"/>
      <dgm:spPr/>
      <dgm:t>
        <a:bodyPr/>
        <a:lstStyle/>
        <a:p>
          <a:endParaRPr lang="sv-SE"/>
        </a:p>
      </dgm:t>
    </dgm:pt>
    <dgm:pt modelId="{FB9A974E-CBE6-464C-82AB-BFFF06AC7F88}" type="pres">
      <dgm:prSet presAssocID="{E0A1F486-9939-4054-86FB-354D509138E1}" presName="connTx" presStyleLbl="parChTrans1D3" presStyleIdx="3" presStyleCnt="8"/>
      <dgm:spPr/>
      <dgm:t>
        <a:bodyPr/>
        <a:lstStyle/>
        <a:p>
          <a:endParaRPr lang="sv-SE"/>
        </a:p>
      </dgm:t>
    </dgm:pt>
    <dgm:pt modelId="{A25146AD-BE7C-4745-B471-EC9F0EA86A5A}" type="pres">
      <dgm:prSet presAssocID="{8D0346C7-F290-4F6A-9DF9-74CF34773CA5}" presName="root2" presStyleCnt="0"/>
      <dgm:spPr/>
      <dgm:t>
        <a:bodyPr/>
        <a:lstStyle/>
        <a:p>
          <a:endParaRPr lang="sv-SE"/>
        </a:p>
      </dgm:t>
    </dgm:pt>
    <dgm:pt modelId="{B64F6932-529B-44D8-A480-8E82A0939928}" type="pres">
      <dgm:prSet presAssocID="{8D0346C7-F290-4F6A-9DF9-74CF34773CA5}" presName="LevelTwoTextNode" presStyleLbl="node3" presStyleIdx="3" presStyleCnt="8" custScaleX="154011">
        <dgm:presLayoutVars>
          <dgm:chPref val="3"/>
        </dgm:presLayoutVars>
      </dgm:prSet>
      <dgm:spPr/>
      <dgm:t>
        <a:bodyPr/>
        <a:lstStyle/>
        <a:p>
          <a:endParaRPr lang="sv-SE"/>
        </a:p>
      </dgm:t>
    </dgm:pt>
    <dgm:pt modelId="{6BB4816B-5893-44CB-9C94-D1E7A2EF34CE}" type="pres">
      <dgm:prSet presAssocID="{8D0346C7-F290-4F6A-9DF9-74CF34773CA5}" presName="level3hierChild" presStyleCnt="0"/>
      <dgm:spPr/>
      <dgm:t>
        <a:bodyPr/>
        <a:lstStyle/>
        <a:p>
          <a:endParaRPr lang="sv-SE"/>
        </a:p>
      </dgm:t>
    </dgm:pt>
    <dgm:pt modelId="{CF59607F-D9F6-459D-9747-B88BB7972892}" type="pres">
      <dgm:prSet presAssocID="{348003C8-DBE7-42B7-960A-8042AAEA359F}" presName="conn2-1" presStyleLbl="parChTrans1D2" presStyleIdx="1" presStyleCnt="3"/>
      <dgm:spPr/>
      <dgm:t>
        <a:bodyPr/>
        <a:lstStyle/>
        <a:p>
          <a:endParaRPr lang="sv-SE"/>
        </a:p>
      </dgm:t>
    </dgm:pt>
    <dgm:pt modelId="{C7675FDB-2F52-4465-A356-B6DC77EB3759}" type="pres">
      <dgm:prSet presAssocID="{348003C8-DBE7-42B7-960A-8042AAEA359F}" presName="connTx" presStyleLbl="parChTrans1D2" presStyleIdx="1" presStyleCnt="3"/>
      <dgm:spPr/>
      <dgm:t>
        <a:bodyPr/>
        <a:lstStyle/>
        <a:p>
          <a:endParaRPr lang="sv-SE"/>
        </a:p>
      </dgm:t>
    </dgm:pt>
    <dgm:pt modelId="{31746AEB-791C-48F4-BB8D-2DA84F7EF2CF}" type="pres">
      <dgm:prSet presAssocID="{AD8E5520-8758-4D51-8C3A-008A8CBC5E64}" presName="root2" presStyleCnt="0"/>
      <dgm:spPr/>
      <dgm:t>
        <a:bodyPr/>
        <a:lstStyle/>
        <a:p>
          <a:endParaRPr lang="sv-SE"/>
        </a:p>
      </dgm:t>
    </dgm:pt>
    <dgm:pt modelId="{E6057E77-0D8E-4127-8F59-B47C3B4AA9DB}" type="pres">
      <dgm:prSet presAssocID="{AD8E5520-8758-4D51-8C3A-008A8CBC5E64}" presName="LevelTwoTextNode" presStyleLbl="node2" presStyleIdx="1" presStyleCnt="3">
        <dgm:presLayoutVars>
          <dgm:chPref val="3"/>
        </dgm:presLayoutVars>
      </dgm:prSet>
      <dgm:spPr/>
      <dgm:t>
        <a:bodyPr/>
        <a:lstStyle/>
        <a:p>
          <a:endParaRPr lang="sv-SE"/>
        </a:p>
      </dgm:t>
    </dgm:pt>
    <dgm:pt modelId="{8942445E-4F28-4AA3-8D47-5234BB578428}" type="pres">
      <dgm:prSet presAssocID="{AD8E5520-8758-4D51-8C3A-008A8CBC5E64}" presName="level3hierChild" presStyleCnt="0"/>
      <dgm:spPr/>
      <dgm:t>
        <a:bodyPr/>
        <a:lstStyle/>
        <a:p>
          <a:endParaRPr lang="sv-SE"/>
        </a:p>
      </dgm:t>
    </dgm:pt>
    <dgm:pt modelId="{E612350D-8680-4038-801A-32D4EF3C3D8E}" type="pres">
      <dgm:prSet presAssocID="{DF2C6CC6-7420-455E-88AF-1788D4D21987}" presName="conn2-1" presStyleLbl="parChTrans1D3" presStyleIdx="4" presStyleCnt="8"/>
      <dgm:spPr/>
      <dgm:t>
        <a:bodyPr/>
        <a:lstStyle/>
        <a:p>
          <a:endParaRPr lang="sv-SE"/>
        </a:p>
      </dgm:t>
    </dgm:pt>
    <dgm:pt modelId="{54F3ADD8-A4E9-4C3C-AEF5-7D95B3ECB571}" type="pres">
      <dgm:prSet presAssocID="{DF2C6CC6-7420-455E-88AF-1788D4D21987}" presName="connTx" presStyleLbl="parChTrans1D3" presStyleIdx="4" presStyleCnt="8"/>
      <dgm:spPr/>
      <dgm:t>
        <a:bodyPr/>
        <a:lstStyle/>
        <a:p>
          <a:endParaRPr lang="sv-SE"/>
        </a:p>
      </dgm:t>
    </dgm:pt>
    <dgm:pt modelId="{606D62BD-9967-4C16-B084-5A2016B0DC1B}" type="pres">
      <dgm:prSet presAssocID="{5CE13CD5-1A44-4E66-9DA0-36DB37EE3B2B}" presName="root2" presStyleCnt="0"/>
      <dgm:spPr/>
      <dgm:t>
        <a:bodyPr/>
        <a:lstStyle/>
        <a:p>
          <a:endParaRPr lang="sv-SE"/>
        </a:p>
      </dgm:t>
    </dgm:pt>
    <dgm:pt modelId="{5BB785B3-360F-4899-88C8-64933D8F93D2}" type="pres">
      <dgm:prSet presAssocID="{5CE13CD5-1A44-4E66-9DA0-36DB37EE3B2B}" presName="LevelTwoTextNode" presStyleLbl="node3" presStyleIdx="4" presStyleCnt="8" custScaleX="154117">
        <dgm:presLayoutVars>
          <dgm:chPref val="3"/>
        </dgm:presLayoutVars>
      </dgm:prSet>
      <dgm:spPr/>
      <dgm:t>
        <a:bodyPr/>
        <a:lstStyle/>
        <a:p>
          <a:endParaRPr lang="sv-SE"/>
        </a:p>
      </dgm:t>
    </dgm:pt>
    <dgm:pt modelId="{9261680E-926C-42B7-843D-42219CDBF1CC}" type="pres">
      <dgm:prSet presAssocID="{5CE13CD5-1A44-4E66-9DA0-36DB37EE3B2B}" presName="level3hierChild" presStyleCnt="0"/>
      <dgm:spPr/>
      <dgm:t>
        <a:bodyPr/>
        <a:lstStyle/>
        <a:p>
          <a:endParaRPr lang="sv-SE"/>
        </a:p>
      </dgm:t>
    </dgm:pt>
    <dgm:pt modelId="{185373DF-DC11-41AE-9D47-462053A2BBEE}" type="pres">
      <dgm:prSet presAssocID="{1A5FCF24-182B-454B-AB1B-AA2295EDBCBE}" presName="conn2-1" presStyleLbl="parChTrans1D3" presStyleIdx="5" presStyleCnt="8"/>
      <dgm:spPr/>
      <dgm:t>
        <a:bodyPr/>
        <a:lstStyle/>
        <a:p>
          <a:endParaRPr lang="sv-SE"/>
        </a:p>
      </dgm:t>
    </dgm:pt>
    <dgm:pt modelId="{EF1C5406-A9CB-4C04-ACB0-67CD2AF551CC}" type="pres">
      <dgm:prSet presAssocID="{1A5FCF24-182B-454B-AB1B-AA2295EDBCBE}" presName="connTx" presStyleLbl="parChTrans1D3" presStyleIdx="5" presStyleCnt="8"/>
      <dgm:spPr/>
      <dgm:t>
        <a:bodyPr/>
        <a:lstStyle/>
        <a:p>
          <a:endParaRPr lang="sv-SE"/>
        </a:p>
      </dgm:t>
    </dgm:pt>
    <dgm:pt modelId="{4729F008-1363-4598-BEF1-C411010F3A03}" type="pres">
      <dgm:prSet presAssocID="{CADEE3F8-164E-4FF5-B66E-32074C5DDAA7}" presName="root2" presStyleCnt="0"/>
      <dgm:spPr/>
      <dgm:t>
        <a:bodyPr/>
        <a:lstStyle/>
        <a:p>
          <a:endParaRPr lang="sv-SE"/>
        </a:p>
      </dgm:t>
    </dgm:pt>
    <dgm:pt modelId="{C139E654-DB25-4FB5-BA63-D62519394712}" type="pres">
      <dgm:prSet presAssocID="{CADEE3F8-164E-4FF5-B66E-32074C5DDAA7}" presName="LevelTwoTextNode" presStyleLbl="node3" presStyleIdx="5" presStyleCnt="8" custScaleX="154117">
        <dgm:presLayoutVars>
          <dgm:chPref val="3"/>
        </dgm:presLayoutVars>
      </dgm:prSet>
      <dgm:spPr/>
      <dgm:t>
        <a:bodyPr/>
        <a:lstStyle/>
        <a:p>
          <a:endParaRPr lang="sv-SE"/>
        </a:p>
      </dgm:t>
    </dgm:pt>
    <dgm:pt modelId="{5B65E28E-4164-4926-9AFC-3BB7C4F42A41}" type="pres">
      <dgm:prSet presAssocID="{CADEE3F8-164E-4FF5-B66E-32074C5DDAA7}" presName="level3hierChild" presStyleCnt="0"/>
      <dgm:spPr/>
      <dgm:t>
        <a:bodyPr/>
        <a:lstStyle/>
        <a:p>
          <a:endParaRPr lang="sv-SE"/>
        </a:p>
      </dgm:t>
    </dgm:pt>
    <dgm:pt modelId="{1D4FC6A2-7454-4791-94C5-A6A922B67E22}" type="pres">
      <dgm:prSet presAssocID="{41C61424-B256-4C82-98BC-443FAF654027}" presName="conn2-1" presStyleLbl="parChTrans1D2" presStyleIdx="2" presStyleCnt="3"/>
      <dgm:spPr/>
      <dgm:t>
        <a:bodyPr/>
        <a:lstStyle/>
        <a:p>
          <a:endParaRPr lang="sv-SE"/>
        </a:p>
      </dgm:t>
    </dgm:pt>
    <dgm:pt modelId="{E305C0BC-0D31-4A67-B256-E03CE58A7A8E}" type="pres">
      <dgm:prSet presAssocID="{41C61424-B256-4C82-98BC-443FAF654027}" presName="connTx" presStyleLbl="parChTrans1D2" presStyleIdx="2" presStyleCnt="3"/>
      <dgm:spPr/>
      <dgm:t>
        <a:bodyPr/>
        <a:lstStyle/>
        <a:p>
          <a:endParaRPr lang="sv-SE"/>
        </a:p>
      </dgm:t>
    </dgm:pt>
    <dgm:pt modelId="{6D8397E3-6EA0-4C0D-9C43-F27F06A25C8C}" type="pres">
      <dgm:prSet presAssocID="{978C29E1-6B8D-4CB5-A4BF-F221AD11763D}" presName="root2" presStyleCnt="0"/>
      <dgm:spPr/>
      <dgm:t>
        <a:bodyPr/>
        <a:lstStyle/>
        <a:p>
          <a:endParaRPr lang="sv-SE"/>
        </a:p>
      </dgm:t>
    </dgm:pt>
    <dgm:pt modelId="{5D6420B3-AE56-48C2-821A-B079589F72A1}" type="pres">
      <dgm:prSet presAssocID="{978C29E1-6B8D-4CB5-A4BF-F221AD11763D}" presName="LevelTwoTextNode" presStyleLbl="node2" presStyleIdx="2" presStyleCnt="3">
        <dgm:presLayoutVars>
          <dgm:chPref val="3"/>
        </dgm:presLayoutVars>
      </dgm:prSet>
      <dgm:spPr/>
      <dgm:t>
        <a:bodyPr/>
        <a:lstStyle/>
        <a:p>
          <a:endParaRPr lang="sv-SE"/>
        </a:p>
      </dgm:t>
    </dgm:pt>
    <dgm:pt modelId="{372D742C-3544-4F94-9323-58827C2866E6}" type="pres">
      <dgm:prSet presAssocID="{978C29E1-6B8D-4CB5-A4BF-F221AD11763D}" presName="level3hierChild" presStyleCnt="0"/>
      <dgm:spPr/>
      <dgm:t>
        <a:bodyPr/>
        <a:lstStyle/>
        <a:p>
          <a:endParaRPr lang="sv-SE"/>
        </a:p>
      </dgm:t>
    </dgm:pt>
    <dgm:pt modelId="{01C8F964-6BBC-49CB-BAA3-58739A08CDFA}" type="pres">
      <dgm:prSet presAssocID="{7A9DB5E4-0A8D-4E76-A91A-4D749EA71E2F}" presName="conn2-1" presStyleLbl="parChTrans1D3" presStyleIdx="6" presStyleCnt="8"/>
      <dgm:spPr/>
      <dgm:t>
        <a:bodyPr/>
        <a:lstStyle/>
        <a:p>
          <a:endParaRPr lang="sv-SE"/>
        </a:p>
      </dgm:t>
    </dgm:pt>
    <dgm:pt modelId="{1F082ACA-8DFC-46E1-8D38-B62D64D4C21D}" type="pres">
      <dgm:prSet presAssocID="{7A9DB5E4-0A8D-4E76-A91A-4D749EA71E2F}" presName="connTx" presStyleLbl="parChTrans1D3" presStyleIdx="6" presStyleCnt="8"/>
      <dgm:spPr/>
      <dgm:t>
        <a:bodyPr/>
        <a:lstStyle/>
        <a:p>
          <a:endParaRPr lang="sv-SE"/>
        </a:p>
      </dgm:t>
    </dgm:pt>
    <dgm:pt modelId="{4E9216CB-23A1-4240-901A-F8EC7F17846F}" type="pres">
      <dgm:prSet presAssocID="{34329F8B-2FC1-41B1-956F-C6B88A7D9F35}" presName="root2" presStyleCnt="0"/>
      <dgm:spPr/>
      <dgm:t>
        <a:bodyPr/>
        <a:lstStyle/>
        <a:p>
          <a:endParaRPr lang="sv-SE"/>
        </a:p>
      </dgm:t>
    </dgm:pt>
    <dgm:pt modelId="{5C022C04-A607-4C33-819C-5AB619AD644D}" type="pres">
      <dgm:prSet presAssocID="{34329F8B-2FC1-41B1-956F-C6B88A7D9F35}" presName="LevelTwoTextNode" presStyleLbl="node3" presStyleIdx="6" presStyleCnt="8" custScaleX="154117">
        <dgm:presLayoutVars>
          <dgm:chPref val="3"/>
        </dgm:presLayoutVars>
      </dgm:prSet>
      <dgm:spPr/>
      <dgm:t>
        <a:bodyPr/>
        <a:lstStyle/>
        <a:p>
          <a:endParaRPr lang="sv-SE"/>
        </a:p>
      </dgm:t>
    </dgm:pt>
    <dgm:pt modelId="{5CCB6E50-2187-44EA-BFB0-3897F6EFD1FF}" type="pres">
      <dgm:prSet presAssocID="{34329F8B-2FC1-41B1-956F-C6B88A7D9F35}" presName="level3hierChild" presStyleCnt="0"/>
      <dgm:spPr/>
      <dgm:t>
        <a:bodyPr/>
        <a:lstStyle/>
        <a:p>
          <a:endParaRPr lang="sv-SE"/>
        </a:p>
      </dgm:t>
    </dgm:pt>
    <dgm:pt modelId="{3ECE7D8A-B072-4C72-AB35-57D1E24770DD}" type="pres">
      <dgm:prSet presAssocID="{457629EB-E8A8-4970-995E-63A1EFDA50AE}" presName="conn2-1" presStyleLbl="parChTrans1D3" presStyleIdx="7" presStyleCnt="8"/>
      <dgm:spPr/>
      <dgm:t>
        <a:bodyPr/>
        <a:lstStyle/>
        <a:p>
          <a:endParaRPr lang="sv-SE"/>
        </a:p>
      </dgm:t>
    </dgm:pt>
    <dgm:pt modelId="{0AC95308-DC7E-44EF-8879-FD1CA23A7E00}" type="pres">
      <dgm:prSet presAssocID="{457629EB-E8A8-4970-995E-63A1EFDA50AE}" presName="connTx" presStyleLbl="parChTrans1D3" presStyleIdx="7" presStyleCnt="8"/>
      <dgm:spPr/>
      <dgm:t>
        <a:bodyPr/>
        <a:lstStyle/>
        <a:p>
          <a:endParaRPr lang="sv-SE"/>
        </a:p>
      </dgm:t>
    </dgm:pt>
    <dgm:pt modelId="{E9D3DBCF-4E69-4748-BBED-1DB852D62EEB}" type="pres">
      <dgm:prSet presAssocID="{838480F9-7F96-44F9-93E4-56FD0F17FCFE}" presName="root2" presStyleCnt="0"/>
      <dgm:spPr/>
      <dgm:t>
        <a:bodyPr/>
        <a:lstStyle/>
        <a:p>
          <a:endParaRPr lang="sv-SE"/>
        </a:p>
      </dgm:t>
    </dgm:pt>
    <dgm:pt modelId="{6D3D7751-C4A4-487B-9380-6A70F79730DA}" type="pres">
      <dgm:prSet presAssocID="{838480F9-7F96-44F9-93E4-56FD0F17FCFE}" presName="LevelTwoTextNode" presStyleLbl="node3" presStyleIdx="7" presStyleCnt="8" custScaleX="154117">
        <dgm:presLayoutVars>
          <dgm:chPref val="3"/>
        </dgm:presLayoutVars>
      </dgm:prSet>
      <dgm:spPr>
        <a:prstGeom prst="roundRect">
          <a:avLst>
            <a:gd name="adj" fmla="val 10000"/>
          </a:avLst>
        </a:prstGeom>
      </dgm:spPr>
      <dgm:t>
        <a:bodyPr/>
        <a:lstStyle/>
        <a:p>
          <a:endParaRPr lang="sv-SE"/>
        </a:p>
      </dgm:t>
    </dgm:pt>
    <dgm:pt modelId="{F5201A8E-7B93-4DD3-BBBB-59E563B6DD07}" type="pres">
      <dgm:prSet presAssocID="{838480F9-7F96-44F9-93E4-56FD0F17FCFE}" presName="level3hierChild" presStyleCnt="0"/>
      <dgm:spPr/>
      <dgm:t>
        <a:bodyPr/>
        <a:lstStyle/>
        <a:p>
          <a:endParaRPr lang="sv-SE"/>
        </a:p>
      </dgm:t>
    </dgm:pt>
  </dgm:ptLst>
  <dgm:cxnLst>
    <dgm:cxn modelId="{ECEB5EC9-53FE-44BF-ADFA-8CE06E666694}" type="presOf" srcId="{1A5FCF24-182B-454B-AB1B-AA2295EDBCBE}" destId="{EF1C5406-A9CB-4C04-ACB0-67CD2AF551CC}" srcOrd="1" destOrd="0" presId="urn:microsoft.com/office/officeart/2005/8/layout/hierarchy2"/>
    <dgm:cxn modelId="{C7A6D463-AE1C-45CD-AB49-2908402166BA}" type="presOf" srcId="{DF2C6CC6-7420-455E-88AF-1788D4D21987}" destId="{E612350D-8680-4038-801A-32D4EF3C3D8E}" srcOrd="0" destOrd="0" presId="urn:microsoft.com/office/officeart/2005/8/layout/hierarchy2"/>
    <dgm:cxn modelId="{7E9FFEA9-8154-4141-9916-292538094C04}" type="presOf" srcId="{457629EB-E8A8-4970-995E-63A1EFDA50AE}" destId="{3ECE7D8A-B072-4C72-AB35-57D1E24770DD}" srcOrd="0" destOrd="0" presId="urn:microsoft.com/office/officeart/2005/8/layout/hierarchy2"/>
    <dgm:cxn modelId="{E302704F-E99A-4E25-846C-560792751317}" srcId="{81B447D6-CD48-4671-9628-B5242FAEEF31}" destId="{DC7EB69C-3304-4333-8F47-6E0B5011791A}" srcOrd="0" destOrd="0" parTransId="{7E440C4F-D106-47ED-ADC6-4A307F37B3F7}" sibTransId="{5B23E4A7-FF52-43F2-8512-00546CD7B7BC}"/>
    <dgm:cxn modelId="{93F94543-0E52-4A81-BE7D-AAC41D2B348B}" type="presOf" srcId="{5E5E533A-20B9-48F9-AAC7-8121DBED02E0}" destId="{40AAE61F-1B20-478A-888C-AC4B26E05F0C}" srcOrd="0" destOrd="0" presId="urn:microsoft.com/office/officeart/2005/8/layout/hierarchy2"/>
    <dgm:cxn modelId="{1CA3C932-F821-4B13-9F99-5AB26AE287E9}" type="presOf" srcId="{41C61424-B256-4C82-98BC-443FAF654027}" destId="{1D4FC6A2-7454-4791-94C5-A6A922B67E22}" srcOrd="0" destOrd="0" presId="urn:microsoft.com/office/officeart/2005/8/layout/hierarchy2"/>
    <dgm:cxn modelId="{728E881F-A3FA-4D7C-85C7-A0546944A0CB}" type="presOf" srcId="{41C61424-B256-4C82-98BC-443FAF654027}" destId="{E305C0BC-0D31-4A67-B256-E03CE58A7A8E}" srcOrd="1" destOrd="0" presId="urn:microsoft.com/office/officeart/2005/8/layout/hierarchy2"/>
    <dgm:cxn modelId="{CCD92879-C4AF-4137-9C1F-3ED05198725B}" srcId="{DC7EB69C-3304-4333-8F47-6E0B5011791A}" destId="{978C29E1-6B8D-4CB5-A4BF-F221AD11763D}" srcOrd="2" destOrd="0" parTransId="{41C61424-B256-4C82-98BC-443FAF654027}" sibTransId="{F3DE3AFC-E005-472C-A5AA-A677D94BAB9C}"/>
    <dgm:cxn modelId="{C3B6133B-6472-4842-8A28-9DA6B22B29AF}" type="presOf" srcId="{49806174-8116-4F67-AC2F-0CEBC04C5DE4}" destId="{786657A3-9A1E-494F-9280-5D788AD8F229}" srcOrd="1" destOrd="0" presId="urn:microsoft.com/office/officeart/2005/8/layout/hierarchy2"/>
    <dgm:cxn modelId="{EDA85E03-A7EC-466F-99D5-C2B5ABCACCDD}" type="presOf" srcId="{5CE13CD5-1A44-4E66-9DA0-36DB37EE3B2B}" destId="{5BB785B3-360F-4899-88C8-64933D8F93D2}" srcOrd="0" destOrd="0" presId="urn:microsoft.com/office/officeart/2005/8/layout/hierarchy2"/>
    <dgm:cxn modelId="{EE818764-099F-493B-9AFE-69F4B72A6913}" type="presOf" srcId="{978C29E1-6B8D-4CB5-A4BF-F221AD11763D}" destId="{5D6420B3-AE56-48C2-821A-B079589F72A1}" srcOrd="0" destOrd="0" presId="urn:microsoft.com/office/officeart/2005/8/layout/hierarchy2"/>
    <dgm:cxn modelId="{019E2632-F806-4FE1-BA59-BD3F32E57D6E}" type="presOf" srcId="{5E5E533A-20B9-48F9-AAC7-8121DBED02E0}" destId="{204703DF-E3E3-4C0B-9612-A5966190EBA5}" srcOrd="1" destOrd="0" presId="urn:microsoft.com/office/officeart/2005/8/layout/hierarchy2"/>
    <dgm:cxn modelId="{41AC4AAD-8936-4815-9686-3B9326D58491}" type="presOf" srcId="{7A9DB5E4-0A8D-4E76-A91A-4D749EA71E2F}" destId="{01C8F964-6BBC-49CB-BAA3-58739A08CDFA}" srcOrd="0" destOrd="0" presId="urn:microsoft.com/office/officeart/2005/8/layout/hierarchy2"/>
    <dgm:cxn modelId="{6C11B04C-2365-43B9-BD9B-397162972657}" type="presOf" srcId="{1A5FCF24-182B-454B-AB1B-AA2295EDBCBE}" destId="{185373DF-DC11-41AE-9D47-462053A2BBEE}" srcOrd="0" destOrd="0" presId="urn:microsoft.com/office/officeart/2005/8/layout/hierarchy2"/>
    <dgm:cxn modelId="{20F8524D-1A86-4389-9FAD-6EA001E36321}" type="presOf" srcId="{CD70583D-F5D3-40CE-9C43-8FA67705C521}" destId="{688B30BC-F741-42C7-A340-CFCBAB96E614}" srcOrd="0" destOrd="0" presId="urn:microsoft.com/office/officeart/2005/8/layout/hierarchy2"/>
    <dgm:cxn modelId="{0AB15F02-6862-4AEA-B22A-069092579018}" srcId="{828AF123-C8D6-468E-B2EC-E614216CA3B6}" destId="{01EADD9E-C705-45A1-BB5E-B1787CBE3B58}" srcOrd="0" destOrd="0" parTransId="{5E5E533A-20B9-48F9-AAC7-8121DBED02E0}" sibTransId="{B545D761-C2BC-476F-8305-CF6DF5F83264}"/>
    <dgm:cxn modelId="{37DBF0A0-C41D-44DC-9AE5-D315BB623DAB}" srcId="{978C29E1-6B8D-4CB5-A4BF-F221AD11763D}" destId="{838480F9-7F96-44F9-93E4-56FD0F17FCFE}" srcOrd="1" destOrd="0" parTransId="{457629EB-E8A8-4970-995E-63A1EFDA50AE}" sibTransId="{BE6F156D-7164-4302-8543-14D9D760296D}"/>
    <dgm:cxn modelId="{61D28A6A-4DBC-4388-A25D-097116F19933}" type="presOf" srcId="{01EADD9E-C705-45A1-BB5E-B1787CBE3B58}" destId="{F6C0FE7D-0B40-4983-83F1-8C46405E5DB9}" srcOrd="0" destOrd="0" presId="urn:microsoft.com/office/officeart/2005/8/layout/hierarchy2"/>
    <dgm:cxn modelId="{5C404685-ECF9-4EFD-9E39-F082F4026C44}" type="presOf" srcId="{7A9DB5E4-0A8D-4E76-A91A-4D749EA71E2F}" destId="{1F082ACA-8DFC-46E1-8D38-B62D64D4C21D}" srcOrd="1" destOrd="0" presId="urn:microsoft.com/office/officeart/2005/8/layout/hierarchy2"/>
    <dgm:cxn modelId="{E78A238D-A9D8-4EAA-83B0-4EC9D5485DE1}" type="presOf" srcId="{34329F8B-2FC1-41B1-956F-C6B88A7D9F35}" destId="{5C022C04-A607-4C33-819C-5AB619AD644D}" srcOrd="0" destOrd="0" presId="urn:microsoft.com/office/officeart/2005/8/layout/hierarchy2"/>
    <dgm:cxn modelId="{7B365D8A-DE2E-4BBA-A0C0-BF5A70DDAA1A}" type="presOf" srcId="{E0A1F486-9939-4054-86FB-354D509138E1}" destId="{195FFF44-AA7C-46F5-9759-6614306619E8}" srcOrd="0" destOrd="0" presId="urn:microsoft.com/office/officeart/2005/8/layout/hierarchy2"/>
    <dgm:cxn modelId="{FA9DD677-5101-49E3-A657-61320EF94A05}" type="presOf" srcId="{49806174-8116-4F67-AC2F-0CEBC04C5DE4}" destId="{47621804-9BB4-45A7-9400-8C35F03D74F7}" srcOrd="0" destOrd="0" presId="urn:microsoft.com/office/officeart/2005/8/layout/hierarchy2"/>
    <dgm:cxn modelId="{DB785933-14F7-46C8-9BB4-173DBCAB8073}" type="presOf" srcId="{CE298BB2-EB38-4B31-AAF1-23C6B7A3E06A}" destId="{4C64895F-7290-4A48-9F82-847AA9B458F1}" srcOrd="0" destOrd="0" presId="urn:microsoft.com/office/officeart/2005/8/layout/hierarchy2"/>
    <dgm:cxn modelId="{EE8C0AEF-1178-452A-B7A0-821C189308C9}" srcId="{DC7EB69C-3304-4333-8F47-6E0B5011791A}" destId="{828AF123-C8D6-468E-B2EC-E614216CA3B6}" srcOrd="0" destOrd="0" parTransId="{49806174-8116-4F67-AC2F-0CEBC04C5DE4}" sibTransId="{B0A70113-8492-4C7D-B118-D95E11171E18}"/>
    <dgm:cxn modelId="{64120E3B-49E4-4EE9-8EBA-45D2C9291A6A}" type="presOf" srcId="{EBBE30DA-CB32-4E89-A237-451C5B845D75}" destId="{8CA1EBD2-3FA9-4609-ABE3-B57B2AED2CC6}" srcOrd="0" destOrd="0" presId="urn:microsoft.com/office/officeart/2005/8/layout/hierarchy2"/>
    <dgm:cxn modelId="{0CA90345-7A10-4AFB-8539-13F298231A47}" type="presOf" srcId="{CADEE3F8-164E-4FF5-B66E-32074C5DDAA7}" destId="{C139E654-DB25-4FB5-BA63-D62519394712}" srcOrd="0" destOrd="0" presId="urn:microsoft.com/office/officeart/2005/8/layout/hierarchy2"/>
    <dgm:cxn modelId="{857AEBE2-A5B6-400F-8097-07C2E5521B2D}" srcId="{AD8E5520-8758-4D51-8C3A-008A8CBC5E64}" destId="{CADEE3F8-164E-4FF5-B66E-32074C5DDAA7}" srcOrd="1" destOrd="0" parTransId="{1A5FCF24-182B-454B-AB1B-AA2295EDBCBE}" sibTransId="{0A51ECBB-5629-4394-84A9-775D3471B1E5}"/>
    <dgm:cxn modelId="{12D28522-AB42-497B-B929-407D0E5CC855}" type="presOf" srcId="{81B447D6-CD48-4671-9628-B5242FAEEF31}" destId="{1194BF19-68C9-4B86-A950-081E1F475ED2}" srcOrd="0" destOrd="0" presId="urn:microsoft.com/office/officeart/2005/8/layout/hierarchy2"/>
    <dgm:cxn modelId="{234715C7-CF53-473B-96CA-16F1BDA08A82}" srcId="{828AF123-C8D6-468E-B2EC-E614216CA3B6}" destId="{C4404434-A307-46A8-8ED7-147C2894C04C}" srcOrd="2" destOrd="0" parTransId="{CD70583D-F5D3-40CE-9C43-8FA67705C521}" sibTransId="{62597D9C-60F6-4A37-A8E6-A7C57C4E3CAF}"/>
    <dgm:cxn modelId="{D80F36D3-131E-43A3-89E2-C9DC2C8C368F}" srcId="{828AF123-C8D6-468E-B2EC-E614216CA3B6}" destId="{8D0346C7-F290-4F6A-9DF9-74CF34773CA5}" srcOrd="3" destOrd="0" parTransId="{E0A1F486-9939-4054-86FB-354D509138E1}" sibTransId="{74FDB905-0D2D-44D9-8AA4-34E02D4ADBF1}"/>
    <dgm:cxn modelId="{40A74B1C-2F0A-404D-ACBE-F7DF6AF0089A}" type="presOf" srcId="{C4404434-A307-46A8-8ED7-147C2894C04C}" destId="{99A3F08F-B06E-4A12-91F1-0AD52E207E7A}" srcOrd="0" destOrd="0" presId="urn:microsoft.com/office/officeart/2005/8/layout/hierarchy2"/>
    <dgm:cxn modelId="{546FA007-D26A-407C-A895-9BA2624D45D1}" type="presOf" srcId="{457629EB-E8A8-4970-995E-63A1EFDA50AE}" destId="{0AC95308-DC7E-44EF-8879-FD1CA23A7E00}" srcOrd="1" destOrd="0" presId="urn:microsoft.com/office/officeart/2005/8/layout/hierarchy2"/>
    <dgm:cxn modelId="{E8D7FA2E-88FE-4D8E-A9B6-3EB5C297CE06}" type="presOf" srcId="{8D0346C7-F290-4F6A-9DF9-74CF34773CA5}" destId="{B64F6932-529B-44D8-A480-8E82A0939928}" srcOrd="0" destOrd="0" presId="urn:microsoft.com/office/officeart/2005/8/layout/hierarchy2"/>
    <dgm:cxn modelId="{53695EE0-E6AD-4B0B-A3B2-E96AE3F0E3A3}" srcId="{DC7EB69C-3304-4333-8F47-6E0B5011791A}" destId="{AD8E5520-8758-4D51-8C3A-008A8CBC5E64}" srcOrd="1" destOrd="0" parTransId="{348003C8-DBE7-42B7-960A-8042AAEA359F}" sibTransId="{4B4BA785-BAB1-404D-B27A-28DC1D24896D}"/>
    <dgm:cxn modelId="{D5F7658F-E03B-4D52-BB23-63440849DC2B}" srcId="{828AF123-C8D6-468E-B2EC-E614216CA3B6}" destId="{CE298BB2-EB38-4B31-AAF1-23C6B7A3E06A}" srcOrd="1" destOrd="0" parTransId="{EBBE30DA-CB32-4E89-A237-451C5B845D75}" sibTransId="{78A0A006-149C-4FD4-ABA2-28633FBDA243}"/>
    <dgm:cxn modelId="{EA736679-63D1-485D-9E07-B7122D973F56}" type="presOf" srcId="{E0A1F486-9939-4054-86FB-354D509138E1}" destId="{FB9A974E-CBE6-464C-82AB-BFFF06AC7F88}" srcOrd="1" destOrd="0" presId="urn:microsoft.com/office/officeart/2005/8/layout/hierarchy2"/>
    <dgm:cxn modelId="{AA0DC0EF-DDB8-4EED-ACBE-5B2CB03887BF}" type="presOf" srcId="{AD8E5520-8758-4D51-8C3A-008A8CBC5E64}" destId="{E6057E77-0D8E-4127-8F59-B47C3B4AA9DB}" srcOrd="0" destOrd="0" presId="urn:microsoft.com/office/officeart/2005/8/layout/hierarchy2"/>
    <dgm:cxn modelId="{63D198FD-AFCA-4943-87B9-8AFF58A2BCD6}" type="presOf" srcId="{348003C8-DBE7-42B7-960A-8042AAEA359F}" destId="{CF59607F-D9F6-459D-9747-B88BB7972892}" srcOrd="0" destOrd="0" presId="urn:microsoft.com/office/officeart/2005/8/layout/hierarchy2"/>
    <dgm:cxn modelId="{006C97D2-7FD5-4653-BC4B-24EA206025F9}" type="presOf" srcId="{828AF123-C8D6-468E-B2EC-E614216CA3B6}" destId="{6A01294E-DEFB-48DB-B2A2-581664EFEF76}" srcOrd="0" destOrd="0" presId="urn:microsoft.com/office/officeart/2005/8/layout/hierarchy2"/>
    <dgm:cxn modelId="{C12E47DB-D7FA-47EA-B178-B997E3849617}" srcId="{978C29E1-6B8D-4CB5-A4BF-F221AD11763D}" destId="{34329F8B-2FC1-41B1-956F-C6B88A7D9F35}" srcOrd="0" destOrd="0" parTransId="{7A9DB5E4-0A8D-4E76-A91A-4D749EA71E2F}" sibTransId="{E8CFFC0A-928A-4318-AE3F-08CAAEFA53E5}"/>
    <dgm:cxn modelId="{82F212C9-069E-4F2C-9D37-1E95E2223029}" type="presOf" srcId="{CD70583D-F5D3-40CE-9C43-8FA67705C521}" destId="{222EDD9A-C27F-4C17-AFA2-B470E3781A8C}" srcOrd="1" destOrd="0" presId="urn:microsoft.com/office/officeart/2005/8/layout/hierarchy2"/>
    <dgm:cxn modelId="{99CFCF3C-D833-44DF-9435-76DDCAA075CC}" type="presOf" srcId="{DF2C6CC6-7420-455E-88AF-1788D4D21987}" destId="{54F3ADD8-A4E9-4C3C-AEF5-7D95B3ECB571}" srcOrd="1" destOrd="0" presId="urn:microsoft.com/office/officeart/2005/8/layout/hierarchy2"/>
    <dgm:cxn modelId="{6169369B-BE7D-4D41-B2B8-2C6B572B9CC1}" srcId="{AD8E5520-8758-4D51-8C3A-008A8CBC5E64}" destId="{5CE13CD5-1A44-4E66-9DA0-36DB37EE3B2B}" srcOrd="0" destOrd="0" parTransId="{DF2C6CC6-7420-455E-88AF-1788D4D21987}" sibTransId="{0920EA21-4AC5-43C0-810F-7FC8620ABB3A}"/>
    <dgm:cxn modelId="{4C2DEB1C-4476-4E5C-B5F7-E1065201704F}" type="presOf" srcId="{EBBE30DA-CB32-4E89-A237-451C5B845D75}" destId="{81D96C10-0856-41B9-91D9-FC540F42F62D}" srcOrd="1" destOrd="0" presId="urn:microsoft.com/office/officeart/2005/8/layout/hierarchy2"/>
    <dgm:cxn modelId="{6F4BB4CF-ED55-4A32-8DD7-1D729DCD5C88}" type="presOf" srcId="{DC7EB69C-3304-4333-8F47-6E0B5011791A}" destId="{B30CDA0F-F126-4CA5-BF9B-A36813672FB8}" srcOrd="0" destOrd="0" presId="urn:microsoft.com/office/officeart/2005/8/layout/hierarchy2"/>
    <dgm:cxn modelId="{657DD3A4-4D00-4240-A01D-F7F88F98590A}" type="presOf" srcId="{348003C8-DBE7-42B7-960A-8042AAEA359F}" destId="{C7675FDB-2F52-4465-A356-B6DC77EB3759}" srcOrd="1" destOrd="0" presId="urn:microsoft.com/office/officeart/2005/8/layout/hierarchy2"/>
    <dgm:cxn modelId="{C8A69D40-4748-4371-BEE1-636FB97A2E4C}" type="presOf" srcId="{838480F9-7F96-44F9-93E4-56FD0F17FCFE}" destId="{6D3D7751-C4A4-487B-9380-6A70F79730DA}" srcOrd="0" destOrd="0" presId="urn:microsoft.com/office/officeart/2005/8/layout/hierarchy2"/>
    <dgm:cxn modelId="{02F14BCE-7E58-4029-B485-6CAE1CF9AC82}" type="presParOf" srcId="{1194BF19-68C9-4B86-A950-081E1F475ED2}" destId="{69D7745D-9F42-47C9-A1AB-0F4E54F09D75}" srcOrd="0" destOrd="0" presId="urn:microsoft.com/office/officeart/2005/8/layout/hierarchy2"/>
    <dgm:cxn modelId="{85581FEB-84B8-4D79-A7EE-723E97DCA389}" type="presParOf" srcId="{69D7745D-9F42-47C9-A1AB-0F4E54F09D75}" destId="{B30CDA0F-F126-4CA5-BF9B-A36813672FB8}" srcOrd="0" destOrd="0" presId="urn:microsoft.com/office/officeart/2005/8/layout/hierarchy2"/>
    <dgm:cxn modelId="{F7E819B2-44B1-4C63-8FD7-423665B8CE14}" type="presParOf" srcId="{69D7745D-9F42-47C9-A1AB-0F4E54F09D75}" destId="{EB5494A1-54E2-413B-B30E-C6AE8D4C8BFD}" srcOrd="1" destOrd="0" presId="urn:microsoft.com/office/officeart/2005/8/layout/hierarchy2"/>
    <dgm:cxn modelId="{CDD2D50D-0EE6-4C79-B29F-C9E136C376FC}" type="presParOf" srcId="{EB5494A1-54E2-413B-B30E-C6AE8D4C8BFD}" destId="{47621804-9BB4-45A7-9400-8C35F03D74F7}" srcOrd="0" destOrd="0" presId="urn:microsoft.com/office/officeart/2005/8/layout/hierarchy2"/>
    <dgm:cxn modelId="{36866376-B0A8-4B93-B7CE-4B1BEF432801}" type="presParOf" srcId="{47621804-9BB4-45A7-9400-8C35F03D74F7}" destId="{786657A3-9A1E-494F-9280-5D788AD8F229}" srcOrd="0" destOrd="0" presId="urn:microsoft.com/office/officeart/2005/8/layout/hierarchy2"/>
    <dgm:cxn modelId="{1CEB3ED5-4E66-4F8F-8691-7CC64AFEEDBD}" type="presParOf" srcId="{EB5494A1-54E2-413B-B30E-C6AE8D4C8BFD}" destId="{C1D119F9-38CB-477C-8D61-97ABBA27D603}" srcOrd="1" destOrd="0" presId="urn:microsoft.com/office/officeart/2005/8/layout/hierarchy2"/>
    <dgm:cxn modelId="{B70BE662-F3EA-457C-AB3F-3707CCC4487C}" type="presParOf" srcId="{C1D119F9-38CB-477C-8D61-97ABBA27D603}" destId="{6A01294E-DEFB-48DB-B2A2-581664EFEF76}" srcOrd="0" destOrd="0" presId="urn:microsoft.com/office/officeart/2005/8/layout/hierarchy2"/>
    <dgm:cxn modelId="{8CE84A25-EE64-461C-AC93-AA1EAE7DCBC1}" type="presParOf" srcId="{C1D119F9-38CB-477C-8D61-97ABBA27D603}" destId="{9623281F-AC5D-432E-8ED8-F7133A5FEA00}" srcOrd="1" destOrd="0" presId="urn:microsoft.com/office/officeart/2005/8/layout/hierarchy2"/>
    <dgm:cxn modelId="{85FFB1FE-AD56-481F-BC13-FB0BD19FA3EA}" type="presParOf" srcId="{9623281F-AC5D-432E-8ED8-F7133A5FEA00}" destId="{40AAE61F-1B20-478A-888C-AC4B26E05F0C}" srcOrd="0" destOrd="0" presId="urn:microsoft.com/office/officeart/2005/8/layout/hierarchy2"/>
    <dgm:cxn modelId="{1967B18E-3230-4804-A2D0-67093EC90DAD}" type="presParOf" srcId="{40AAE61F-1B20-478A-888C-AC4B26E05F0C}" destId="{204703DF-E3E3-4C0B-9612-A5966190EBA5}" srcOrd="0" destOrd="0" presId="urn:microsoft.com/office/officeart/2005/8/layout/hierarchy2"/>
    <dgm:cxn modelId="{2FACDBD4-F5B4-403B-8545-FC5BBADCBDE0}" type="presParOf" srcId="{9623281F-AC5D-432E-8ED8-F7133A5FEA00}" destId="{12898566-87FA-4FA2-BF8B-B638BE362644}" srcOrd="1" destOrd="0" presId="urn:microsoft.com/office/officeart/2005/8/layout/hierarchy2"/>
    <dgm:cxn modelId="{DE7D2DE9-4D58-4572-849E-374397133E3E}" type="presParOf" srcId="{12898566-87FA-4FA2-BF8B-B638BE362644}" destId="{F6C0FE7D-0B40-4983-83F1-8C46405E5DB9}" srcOrd="0" destOrd="0" presId="urn:microsoft.com/office/officeart/2005/8/layout/hierarchy2"/>
    <dgm:cxn modelId="{A1054774-0569-4C7D-A55E-944F8FB4C34A}" type="presParOf" srcId="{12898566-87FA-4FA2-BF8B-B638BE362644}" destId="{68D07BBA-8CED-4B5A-B481-E883247D8557}" srcOrd="1" destOrd="0" presId="urn:microsoft.com/office/officeart/2005/8/layout/hierarchy2"/>
    <dgm:cxn modelId="{C7F0E035-7C3F-4B02-9EA0-B562A1AE44BD}" type="presParOf" srcId="{9623281F-AC5D-432E-8ED8-F7133A5FEA00}" destId="{8CA1EBD2-3FA9-4609-ABE3-B57B2AED2CC6}" srcOrd="2" destOrd="0" presId="urn:microsoft.com/office/officeart/2005/8/layout/hierarchy2"/>
    <dgm:cxn modelId="{C1BCA2AF-B738-4439-851B-AEB80994FBF0}" type="presParOf" srcId="{8CA1EBD2-3FA9-4609-ABE3-B57B2AED2CC6}" destId="{81D96C10-0856-41B9-91D9-FC540F42F62D}" srcOrd="0" destOrd="0" presId="urn:microsoft.com/office/officeart/2005/8/layout/hierarchy2"/>
    <dgm:cxn modelId="{7EDA0477-7610-4C68-BF38-852C6A6A0E36}" type="presParOf" srcId="{9623281F-AC5D-432E-8ED8-F7133A5FEA00}" destId="{186A2C40-82C5-4C6C-90CE-F855447C0ED4}" srcOrd="3" destOrd="0" presId="urn:microsoft.com/office/officeart/2005/8/layout/hierarchy2"/>
    <dgm:cxn modelId="{1F0E6099-E362-4E5A-A50A-2CCCDCE2B183}" type="presParOf" srcId="{186A2C40-82C5-4C6C-90CE-F855447C0ED4}" destId="{4C64895F-7290-4A48-9F82-847AA9B458F1}" srcOrd="0" destOrd="0" presId="urn:microsoft.com/office/officeart/2005/8/layout/hierarchy2"/>
    <dgm:cxn modelId="{0E3CDBEF-243F-421B-A9CB-B7836B9CD3CD}" type="presParOf" srcId="{186A2C40-82C5-4C6C-90CE-F855447C0ED4}" destId="{A1100091-A325-4847-8A95-47E2E3567507}" srcOrd="1" destOrd="0" presId="urn:microsoft.com/office/officeart/2005/8/layout/hierarchy2"/>
    <dgm:cxn modelId="{F7F92CE2-C3BF-40A5-BB9E-FF477DE795F5}" type="presParOf" srcId="{9623281F-AC5D-432E-8ED8-F7133A5FEA00}" destId="{688B30BC-F741-42C7-A340-CFCBAB96E614}" srcOrd="4" destOrd="0" presId="urn:microsoft.com/office/officeart/2005/8/layout/hierarchy2"/>
    <dgm:cxn modelId="{44622B0F-C008-4407-A280-DCEE427A7310}" type="presParOf" srcId="{688B30BC-F741-42C7-A340-CFCBAB96E614}" destId="{222EDD9A-C27F-4C17-AFA2-B470E3781A8C}" srcOrd="0" destOrd="0" presId="urn:microsoft.com/office/officeart/2005/8/layout/hierarchy2"/>
    <dgm:cxn modelId="{71F17B5D-44F3-4429-BECA-C12FD45CBB71}" type="presParOf" srcId="{9623281F-AC5D-432E-8ED8-F7133A5FEA00}" destId="{F9D423C6-68B2-41EE-A82E-A40316F19AB5}" srcOrd="5" destOrd="0" presId="urn:microsoft.com/office/officeart/2005/8/layout/hierarchy2"/>
    <dgm:cxn modelId="{1AEBAE54-A83C-4F18-8F06-E13847E7DE5E}" type="presParOf" srcId="{F9D423C6-68B2-41EE-A82E-A40316F19AB5}" destId="{99A3F08F-B06E-4A12-91F1-0AD52E207E7A}" srcOrd="0" destOrd="0" presId="urn:microsoft.com/office/officeart/2005/8/layout/hierarchy2"/>
    <dgm:cxn modelId="{B7A84CEE-9637-42BC-969E-30A32EDAA529}" type="presParOf" srcId="{F9D423C6-68B2-41EE-A82E-A40316F19AB5}" destId="{B370569B-2600-43A4-9173-787970C765E0}" srcOrd="1" destOrd="0" presId="urn:microsoft.com/office/officeart/2005/8/layout/hierarchy2"/>
    <dgm:cxn modelId="{7CC594EE-5D72-4A17-B4BF-16C73B34D069}" type="presParOf" srcId="{9623281F-AC5D-432E-8ED8-F7133A5FEA00}" destId="{195FFF44-AA7C-46F5-9759-6614306619E8}" srcOrd="6" destOrd="0" presId="urn:microsoft.com/office/officeart/2005/8/layout/hierarchy2"/>
    <dgm:cxn modelId="{E3DB8734-C3D2-49A4-BFC7-AD4846BDEC6A}" type="presParOf" srcId="{195FFF44-AA7C-46F5-9759-6614306619E8}" destId="{FB9A974E-CBE6-464C-82AB-BFFF06AC7F88}" srcOrd="0" destOrd="0" presId="urn:microsoft.com/office/officeart/2005/8/layout/hierarchy2"/>
    <dgm:cxn modelId="{B1EC51D6-403A-4C57-9BA0-7D3C1ED22387}" type="presParOf" srcId="{9623281F-AC5D-432E-8ED8-F7133A5FEA00}" destId="{A25146AD-BE7C-4745-B471-EC9F0EA86A5A}" srcOrd="7" destOrd="0" presId="urn:microsoft.com/office/officeart/2005/8/layout/hierarchy2"/>
    <dgm:cxn modelId="{BB9979C5-86A6-44FE-B020-4D08C277D653}" type="presParOf" srcId="{A25146AD-BE7C-4745-B471-EC9F0EA86A5A}" destId="{B64F6932-529B-44D8-A480-8E82A0939928}" srcOrd="0" destOrd="0" presId="urn:microsoft.com/office/officeart/2005/8/layout/hierarchy2"/>
    <dgm:cxn modelId="{9CA4B4A8-535B-43A6-8B72-34F979F979D3}" type="presParOf" srcId="{A25146AD-BE7C-4745-B471-EC9F0EA86A5A}" destId="{6BB4816B-5893-44CB-9C94-D1E7A2EF34CE}" srcOrd="1" destOrd="0" presId="urn:microsoft.com/office/officeart/2005/8/layout/hierarchy2"/>
    <dgm:cxn modelId="{3BE53CD1-97B3-44FE-885B-64E45834DE48}" type="presParOf" srcId="{EB5494A1-54E2-413B-B30E-C6AE8D4C8BFD}" destId="{CF59607F-D9F6-459D-9747-B88BB7972892}" srcOrd="2" destOrd="0" presId="urn:microsoft.com/office/officeart/2005/8/layout/hierarchy2"/>
    <dgm:cxn modelId="{93E150E5-519C-4321-937D-B701BD41FA2A}" type="presParOf" srcId="{CF59607F-D9F6-459D-9747-B88BB7972892}" destId="{C7675FDB-2F52-4465-A356-B6DC77EB3759}" srcOrd="0" destOrd="0" presId="urn:microsoft.com/office/officeart/2005/8/layout/hierarchy2"/>
    <dgm:cxn modelId="{6C88657E-7CA7-4F2F-AC2F-10CDCC6AD252}" type="presParOf" srcId="{EB5494A1-54E2-413B-B30E-C6AE8D4C8BFD}" destId="{31746AEB-791C-48F4-BB8D-2DA84F7EF2CF}" srcOrd="3" destOrd="0" presId="urn:microsoft.com/office/officeart/2005/8/layout/hierarchy2"/>
    <dgm:cxn modelId="{E1E40E37-FC41-4DC1-8759-009F93C2D8D0}" type="presParOf" srcId="{31746AEB-791C-48F4-BB8D-2DA84F7EF2CF}" destId="{E6057E77-0D8E-4127-8F59-B47C3B4AA9DB}" srcOrd="0" destOrd="0" presId="urn:microsoft.com/office/officeart/2005/8/layout/hierarchy2"/>
    <dgm:cxn modelId="{8B784D8B-8AE8-4FE0-AEA5-BEA109CE891C}" type="presParOf" srcId="{31746AEB-791C-48F4-BB8D-2DA84F7EF2CF}" destId="{8942445E-4F28-4AA3-8D47-5234BB578428}" srcOrd="1" destOrd="0" presId="urn:microsoft.com/office/officeart/2005/8/layout/hierarchy2"/>
    <dgm:cxn modelId="{81E8A596-5A1B-4670-8319-A3067F94D8E9}" type="presParOf" srcId="{8942445E-4F28-4AA3-8D47-5234BB578428}" destId="{E612350D-8680-4038-801A-32D4EF3C3D8E}" srcOrd="0" destOrd="0" presId="urn:microsoft.com/office/officeart/2005/8/layout/hierarchy2"/>
    <dgm:cxn modelId="{85ACC6E5-0562-4C1D-BCF9-7DBE7920FD7B}" type="presParOf" srcId="{E612350D-8680-4038-801A-32D4EF3C3D8E}" destId="{54F3ADD8-A4E9-4C3C-AEF5-7D95B3ECB571}" srcOrd="0" destOrd="0" presId="urn:microsoft.com/office/officeart/2005/8/layout/hierarchy2"/>
    <dgm:cxn modelId="{63EC0558-7650-4889-8043-BB3039877B8C}" type="presParOf" srcId="{8942445E-4F28-4AA3-8D47-5234BB578428}" destId="{606D62BD-9967-4C16-B084-5A2016B0DC1B}" srcOrd="1" destOrd="0" presId="urn:microsoft.com/office/officeart/2005/8/layout/hierarchy2"/>
    <dgm:cxn modelId="{D089527A-8C1C-4F45-AF5F-88CC85339013}" type="presParOf" srcId="{606D62BD-9967-4C16-B084-5A2016B0DC1B}" destId="{5BB785B3-360F-4899-88C8-64933D8F93D2}" srcOrd="0" destOrd="0" presId="urn:microsoft.com/office/officeart/2005/8/layout/hierarchy2"/>
    <dgm:cxn modelId="{41BE5BE7-D662-4A6C-A324-4BCD2197098F}" type="presParOf" srcId="{606D62BD-9967-4C16-B084-5A2016B0DC1B}" destId="{9261680E-926C-42B7-843D-42219CDBF1CC}" srcOrd="1" destOrd="0" presId="urn:microsoft.com/office/officeart/2005/8/layout/hierarchy2"/>
    <dgm:cxn modelId="{18800020-4EAF-413F-9DDC-729950722B17}" type="presParOf" srcId="{8942445E-4F28-4AA3-8D47-5234BB578428}" destId="{185373DF-DC11-41AE-9D47-462053A2BBEE}" srcOrd="2" destOrd="0" presId="urn:microsoft.com/office/officeart/2005/8/layout/hierarchy2"/>
    <dgm:cxn modelId="{CFBCF603-70F4-4FF9-9A5B-408B0ED3FB61}" type="presParOf" srcId="{185373DF-DC11-41AE-9D47-462053A2BBEE}" destId="{EF1C5406-A9CB-4C04-ACB0-67CD2AF551CC}" srcOrd="0" destOrd="0" presId="urn:microsoft.com/office/officeart/2005/8/layout/hierarchy2"/>
    <dgm:cxn modelId="{9F339BB4-5D44-4F9C-B307-4A7451002BD1}" type="presParOf" srcId="{8942445E-4F28-4AA3-8D47-5234BB578428}" destId="{4729F008-1363-4598-BEF1-C411010F3A03}" srcOrd="3" destOrd="0" presId="urn:microsoft.com/office/officeart/2005/8/layout/hierarchy2"/>
    <dgm:cxn modelId="{1F8470F1-5614-499A-A152-2C4698AAE1DD}" type="presParOf" srcId="{4729F008-1363-4598-BEF1-C411010F3A03}" destId="{C139E654-DB25-4FB5-BA63-D62519394712}" srcOrd="0" destOrd="0" presId="urn:microsoft.com/office/officeart/2005/8/layout/hierarchy2"/>
    <dgm:cxn modelId="{ADE58D97-CFCF-45A7-9CE2-88BE847F5580}" type="presParOf" srcId="{4729F008-1363-4598-BEF1-C411010F3A03}" destId="{5B65E28E-4164-4926-9AFC-3BB7C4F42A41}" srcOrd="1" destOrd="0" presId="urn:microsoft.com/office/officeart/2005/8/layout/hierarchy2"/>
    <dgm:cxn modelId="{B191F03F-3C97-41E5-BE74-881EC9E90AF8}" type="presParOf" srcId="{EB5494A1-54E2-413B-B30E-C6AE8D4C8BFD}" destId="{1D4FC6A2-7454-4791-94C5-A6A922B67E22}" srcOrd="4" destOrd="0" presId="urn:microsoft.com/office/officeart/2005/8/layout/hierarchy2"/>
    <dgm:cxn modelId="{25927701-C379-4F47-B7B8-743FB2F35D7D}" type="presParOf" srcId="{1D4FC6A2-7454-4791-94C5-A6A922B67E22}" destId="{E305C0BC-0D31-4A67-B256-E03CE58A7A8E}" srcOrd="0" destOrd="0" presId="urn:microsoft.com/office/officeart/2005/8/layout/hierarchy2"/>
    <dgm:cxn modelId="{C78AD8E3-990E-45BF-A144-497D4600894E}" type="presParOf" srcId="{EB5494A1-54E2-413B-B30E-C6AE8D4C8BFD}" destId="{6D8397E3-6EA0-4C0D-9C43-F27F06A25C8C}" srcOrd="5" destOrd="0" presId="urn:microsoft.com/office/officeart/2005/8/layout/hierarchy2"/>
    <dgm:cxn modelId="{7A279F68-E89A-4382-B017-B684EBAE1964}" type="presParOf" srcId="{6D8397E3-6EA0-4C0D-9C43-F27F06A25C8C}" destId="{5D6420B3-AE56-48C2-821A-B079589F72A1}" srcOrd="0" destOrd="0" presId="urn:microsoft.com/office/officeart/2005/8/layout/hierarchy2"/>
    <dgm:cxn modelId="{979B2B71-264B-45E2-8CE4-BA08C77E21DD}" type="presParOf" srcId="{6D8397E3-6EA0-4C0D-9C43-F27F06A25C8C}" destId="{372D742C-3544-4F94-9323-58827C2866E6}" srcOrd="1" destOrd="0" presId="urn:microsoft.com/office/officeart/2005/8/layout/hierarchy2"/>
    <dgm:cxn modelId="{F8021A0B-0FD9-4A53-B5BA-1288E91E2183}" type="presParOf" srcId="{372D742C-3544-4F94-9323-58827C2866E6}" destId="{01C8F964-6BBC-49CB-BAA3-58739A08CDFA}" srcOrd="0" destOrd="0" presId="urn:microsoft.com/office/officeart/2005/8/layout/hierarchy2"/>
    <dgm:cxn modelId="{C839E89A-C3AF-448B-8D94-01EB85734CEB}" type="presParOf" srcId="{01C8F964-6BBC-49CB-BAA3-58739A08CDFA}" destId="{1F082ACA-8DFC-46E1-8D38-B62D64D4C21D}" srcOrd="0" destOrd="0" presId="urn:microsoft.com/office/officeart/2005/8/layout/hierarchy2"/>
    <dgm:cxn modelId="{8AEDC839-143E-4610-BFFA-AC15FED4C469}" type="presParOf" srcId="{372D742C-3544-4F94-9323-58827C2866E6}" destId="{4E9216CB-23A1-4240-901A-F8EC7F17846F}" srcOrd="1" destOrd="0" presId="urn:microsoft.com/office/officeart/2005/8/layout/hierarchy2"/>
    <dgm:cxn modelId="{CE49470B-EBF8-482F-9B4A-5988DD44CBE3}" type="presParOf" srcId="{4E9216CB-23A1-4240-901A-F8EC7F17846F}" destId="{5C022C04-A607-4C33-819C-5AB619AD644D}" srcOrd="0" destOrd="0" presId="urn:microsoft.com/office/officeart/2005/8/layout/hierarchy2"/>
    <dgm:cxn modelId="{7D3DCC4D-BD0B-4AF7-A02E-44360BE0AF05}" type="presParOf" srcId="{4E9216CB-23A1-4240-901A-F8EC7F17846F}" destId="{5CCB6E50-2187-44EA-BFB0-3897F6EFD1FF}" srcOrd="1" destOrd="0" presId="urn:microsoft.com/office/officeart/2005/8/layout/hierarchy2"/>
    <dgm:cxn modelId="{CBAE9371-B3DD-4784-9A10-DF5FEAE387C4}" type="presParOf" srcId="{372D742C-3544-4F94-9323-58827C2866E6}" destId="{3ECE7D8A-B072-4C72-AB35-57D1E24770DD}" srcOrd="2" destOrd="0" presId="urn:microsoft.com/office/officeart/2005/8/layout/hierarchy2"/>
    <dgm:cxn modelId="{014C668E-506A-40CA-8D4F-BDD51E75681A}" type="presParOf" srcId="{3ECE7D8A-B072-4C72-AB35-57D1E24770DD}" destId="{0AC95308-DC7E-44EF-8879-FD1CA23A7E00}" srcOrd="0" destOrd="0" presId="urn:microsoft.com/office/officeart/2005/8/layout/hierarchy2"/>
    <dgm:cxn modelId="{E0DFE7E8-F980-4C00-86A8-3DABF38B063F}" type="presParOf" srcId="{372D742C-3544-4F94-9323-58827C2866E6}" destId="{E9D3DBCF-4E69-4748-BBED-1DB852D62EEB}" srcOrd="3" destOrd="0" presId="urn:microsoft.com/office/officeart/2005/8/layout/hierarchy2"/>
    <dgm:cxn modelId="{E307BC29-79C7-491A-B58F-876C3DE56AC5}" type="presParOf" srcId="{E9D3DBCF-4E69-4748-BBED-1DB852D62EEB}" destId="{6D3D7751-C4A4-487B-9380-6A70F79730DA}" srcOrd="0" destOrd="0" presId="urn:microsoft.com/office/officeart/2005/8/layout/hierarchy2"/>
    <dgm:cxn modelId="{B73B5EC2-52B7-450A-96D2-705D7FED3B12}" type="presParOf" srcId="{E9D3DBCF-4E69-4748-BBED-1DB852D62EEB}" destId="{F5201A8E-7B93-4DD3-BBBB-59E563B6DD0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CDA0F-F126-4CA5-BF9B-A36813672FB8}">
      <dsp:nvSpPr>
        <dsp:cNvPr id="0" name=""/>
        <dsp:cNvSpPr/>
      </dsp:nvSpPr>
      <dsp:spPr>
        <a:xfrm>
          <a:off x="2136962" y="1865872"/>
          <a:ext cx="1586300" cy="617402"/>
        </a:xfrm>
        <a:prstGeom prst="roundRect">
          <a:avLst>
            <a:gd name="adj" fmla="val 10000"/>
          </a:avLst>
        </a:prstGeom>
        <a:solidFill>
          <a:srgbClr val="144E4A"/>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sv-SE" sz="1400" kern="1200" dirty="0" smtClean="0">
              <a:solidFill>
                <a:srgbClr val="FFFFFF"/>
              </a:solidFill>
              <a:latin typeface="Arial"/>
              <a:ea typeface="+mn-ea"/>
              <a:cs typeface="+mn-cs"/>
            </a:rPr>
            <a:t>Effektivitet</a:t>
          </a:r>
          <a:endParaRPr lang="sv-SE" sz="1400" kern="1200" dirty="0">
            <a:solidFill>
              <a:srgbClr val="FFFFFF"/>
            </a:solidFill>
            <a:latin typeface="Arial"/>
            <a:ea typeface="+mn-ea"/>
            <a:cs typeface="+mn-cs"/>
          </a:endParaRPr>
        </a:p>
      </dsp:txBody>
      <dsp:txXfrm>
        <a:off x="2155045" y="1883955"/>
        <a:ext cx="1550134" cy="581236"/>
      </dsp:txXfrm>
    </dsp:sp>
    <dsp:sp modelId="{47621804-9BB4-45A7-9400-8C35F03D74F7}">
      <dsp:nvSpPr>
        <dsp:cNvPr id="0" name=""/>
        <dsp:cNvSpPr/>
      </dsp:nvSpPr>
      <dsp:spPr>
        <a:xfrm rot="16817905">
          <a:off x="3000391" y="1300364"/>
          <a:ext cx="1760470" cy="16309"/>
        </a:xfrm>
        <a:custGeom>
          <a:avLst/>
          <a:gdLst/>
          <a:ahLst/>
          <a:cxnLst/>
          <a:rect l="0" t="0" r="0" b="0"/>
          <a:pathLst>
            <a:path>
              <a:moveTo>
                <a:pt x="0" y="8154"/>
              </a:moveTo>
              <a:lnTo>
                <a:pt x="1760470" y="8154"/>
              </a:lnTo>
            </a:path>
          </a:pathLst>
        </a:custGeom>
        <a:noFill/>
        <a:ln w="25400" cap="flat" cmpd="sng" algn="ctr">
          <a:solidFill>
            <a:srgbClr val="289D9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829456" y="1343953"/>
        <a:ext cx="0" cy="0"/>
      </dsp:txXfrm>
    </dsp:sp>
    <dsp:sp modelId="{6A01294E-DEFB-48DB-B2A2-581664EFEF76}">
      <dsp:nvSpPr>
        <dsp:cNvPr id="0" name=""/>
        <dsp:cNvSpPr/>
      </dsp:nvSpPr>
      <dsp:spPr>
        <a:xfrm>
          <a:off x="4037991" y="245759"/>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dirty="0">
              <a:solidFill>
                <a:srgbClr val="FFFFFF"/>
              </a:solidFill>
              <a:latin typeface="Arial"/>
              <a:ea typeface="+mn-ea"/>
              <a:cs typeface="+mn-cs"/>
            </a:rPr>
            <a:t>Upphandling</a:t>
          </a:r>
        </a:p>
      </dsp:txBody>
      <dsp:txXfrm>
        <a:off x="4049514" y="257282"/>
        <a:ext cx="1058989" cy="370364"/>
      </dsp:txXfrm>
    </dsp:sp>
    <dsp:sp modelId="{40AAE61F-1B20-478A-888C-AC4B26E05F0C}">
      <dsp:nvSpPr>
        <dsp:cNvPr id="0" name=""/>
        <dsp:cNvSpPr/>
      </dsp:nvSpPr>
      <dsp:spPr>
        <a:xfrm rot="19405350">
          <a:off x="5081433" y="317536"/>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63684" y="323661"/>
        <a:ext cx="0" cy="0"/>
      </dsp:txXfrm>
    </dsp:sp>
    <dsp:sp modelId="{F6C0FE7D-0B40-4983-83F1-8C46405E5DB9}">
      <dsp:nvSpPr>
        <dsp:cNvPr id="0" name=""/>
        <dsp:cNvSpPr/>
      </dsp:nvSpPr>
      <dsp:spPr>
        <a:xfrm>
          <a:off x="5434755" y="4878"/>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Utnyttjande av strukturerade dokument</a:t>
          </a:r>
        </a:p>
      </dsp:txBody>
      <dsp:txXfrm>
        <a:off x="5446707" y="16830"/>
        <a:ext cx="1909683" cy="384176"/>
      </dsp:txXfrm>
    </dsp:sp>
    <dsp:sp modelId="{8CA1EBD2-3FA9-4609-ABE3-B57B2AED2CC6}">
      <dsp:nvSpPr>
        <dsp:cNvPr id="0" name=""/>
        <dsp:cNvSpPr/>
      </dsp:nvSpPr>
      <dsp:spPr>
        <a:xfrm rot="2194650">
          <a:off x="5081433" y="551082"/>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75361" y="545530"/>
        <a:ext cx="0" cy="0"/>
      </dsp:txXfrm>
    </dsp:sp>
    <dsp:sp modelId="{4C64895F-7290-4A48-9F82-847AA9B458F1}">
      <dsp:nvSpPr>
        <dsp:cNvPr id="0" name=""/>
        <dsp:cNvSpPr/>
      </dsp:nvSpPr>
      <dsp:spPr>
        <a:xfrm>
          <a:off x="5434755" y="471970"/>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Ledtiden för upphandling: från start till annonsering</a:t>
          </a:r>
        </a:p>
      </dsp:txBody>
      <dsp:txXfrm>
        <a:off x="5446707" y="483922"/>
        <a:ext cx="1909683" cy="384176"/>
      </dsp:txXfrm>
    </dsp:sp>
    <dsp:sp modelId="{CF59607F-D9F6-459D-9747-B88BB7972892}">
      <dsp:nvSpPr>
        <dsp:cNvPr id="0" name=""/>
        <dsp:cNvSpPr/>
      </dsp:nvSpPr>
      <dsp:spPr>
        <a:xfrm rot="18250910">
          <a:off x="3600530" y="1934706"/>
          <a:ext cx="560192" cy="16309"/>
        </a:xfrm>
        <a:custGeom>
          <a:avLst/>
          <a:gdLst/>
          <a:ahLst/>
          <a:cxnLst/>
          <a:rect l="0" t="0" r="0" b="0"/>
          <a:pathLst>
            <a:path>
              <a:moveTo>
                <a:pt x="0" y="8154"/>
              </a:moveTo>
              <a:lnTo>
                <a:pt x="560192" y="8154"/>
              </a:lnTo>
            </a:path>
          </a:pathLst>
        </a:custGeom>
        <a:noFill/>
        <a:ln w="25400" cap="flat" cmpd="sng" algn="ctr">
          <a:solidFill>
            <a:srgbClr val="289D9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861173" y="1946579"/>
        <a:ext cx="0" cy="0"/>
      </dsp:txXfrm>
    </dsp:sp>
    <dsp:sp modelId="{E6057E77-0D8E-4127-8F59-B47C3B4AA9DB}">
      <dsp:nvSpPr>
        <dsp:cNvPr id="0" name=""/>
        <dsp:cNvSpPr/>
      </dsp:nvSpPr>
      <dsp:spPr>
        <a:xfrm>
          <a:off x="4037991" y="1514444"/>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dirty="0">
              <a:solidFill>
                <a:srgbClr val="FFFFFF"/>
              </a:solidFill>
              <a:latin typeface="Arial"/>
              <a:ea typeface="+mn-ea"/>
              <a:cs typeface="+mn-cs"/>
            </a:rPr>
            <a:t>Avtal</a:t>
          </a:r>
        </a:p>
      </dsp:txBody>
      <dsp:txXfrm>
        <a:off x="4049514" y="1525967"/>
        <a:ext cx="1058989" cy="370364"/>
      </dsp:txXfrm>
    </dsp:sp>
    <dsp:sp modelId="{E612350D-8680-4038-801A-32D4EF3C3D8E}">
      <dsp:nvSpPr>
        <dsp:cNvPr id="0" name=""/>
        <dsp:cNvSpPr/>
      </dsp:nvSpPr>
      <dsp:spPr>
        <a:xfrm rot="17939327">
          <a:off x="4952686" y="1418971"/>
          <a:ext cx="649408" cy="16309"/>
        </a:xfrm>
        <a:custGeom>
          <a:avLst/>
          <a:gdLst/>
          <a:ahLst/>
          <a:cxnLst/>
          <a:rect l="0" t="0" r="0" b="0"/>
          <a:pathLst>
            <a:path>
              <a:moveTo>
                <a:pt x="0" y="8154"/>
              </a:moveTo>
              <a:lnTo>
                <a:pt x="649408"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55321" y="1433458"/>
        <a:ext cx="0" cy="0"/>
      </dsp:txXfrm>
    </dsp:sp>
    <dsp:sp modelId="{5BB785B3-360F-4899-88C8-64933D8F93D2}">
      <dsp:nvSpPr>
        <dsp:cNvPr id="0" name=""/>
        <dsp:cNvSpPr/>
      </dsp:nvSpPr>
      <dsp:spPr>
        <a:xfrm>
          <a:off x="5434755" y="939062"/>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Antal registrerade ärenden/ klagomål </a:t>
          </a:r>
        </a:p>
      </dsp:txBody>
      <dsp:txXfrm>
        <a:off x="5446707" y="951014"/>
        <a:ext cx="1909683" cy="384176"/>
      </dsp:txXfrm>
    </dsp:sp>
    <dsp:sp modelId="{185373DF-DC11-41AE-9D47-462053A2BBEE}">
      <dsp:nvSpPr>
        <dsp:cNvPr id="0" name=""/>
        <dsp:cNvSpPr/>
      </dsp:nvSpPr>
      <dsp:spPr>
        <a:xfrm rot="20532923">
          <a:off x="5112129" y="1652517"/>
          <a:ext cx="330523" cy="16309"/>
        </a:xfrm>
        <a:custGeom>
          <a:avLst/>
          <a:gdLst/>
          <a:ahLst/>
          <a:cxnLst/>
          <a:rect l="0" t="0" r="0" b="0"/>
          <a:pathLst>
            <a:path>
              <a:moveTo>
                <a:pt x="0" y="8154"/>
              </a:moveTo>
              <a:lnTo>
                <a:pt x="330523"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66998" y="1655328"/>
        <a:ext cx="0" cy="0"/>
      </dsp:txXfrm>
    </dsp:sp>
    <dsp:sp modelId="{C139E654-DB25-4FB5-BA63-D62519394712}">
      <dsp:nvSpPr>
        <dsp:cNvPr id="0" name=""/>
        <dsp:cNvSpPr/>
      </dsp:nvSpPr>
      <dsp:spPr>
        <a:xfrm>
          <a:off x="5434755" y="1406154"/>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Antal strategiska leverantörsmöten leverantör (Aktiv avtalsförvaltning) </a:t>
          </a:r>
        </a:p>
      </dsp:txBody>
      <dsp:txXfrm>
        <a:off x="5446707" y="1418106"/>
        <a:ext cx="1909683" cy="384176"/>
      </dsp:txXfrm>
    </dsp:sp>
    <dsp:sp modelId="{3B4AF59C-929C-4C38-9AE1-8EC863C6A1BF}">
      <dsp:nvSpPr>
        <dsp:cNvPr id="0" name=""/>
        <dsp:cNvSpPr/>
      </dsp:nvSpPr>
      <dsp:spPr>
        <a:xfrm rot="3361667">
          <a:off x="4995775" y="1936540"/>
          <a:ext cx="563230" cy="16309"/>
        </a:xfrm>
        <a:custGeom>
          <a:avLst/>
          <a:gdLst/>
          <a:ahLst/>
          <a:cxnLst/>
          <a:rect l="0" t="0" r="0" b="0"/>
          <a:pathLst>
            <a:path>
              <a:moveTo>
                <a:pt x="0" y="8154"/>
              </a:moveTo>
              <a:lnTo>
                <a:pt x="563230"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81200" y="1925149"/>
        <a:ext cx="0" cy="0"/>
      </dsp:txXfrm>
    </dsp:sp>
    <dsp:sp modelId="{598164EB-8633-4571-8FA5-B0C954C91D8C}">
      <dsp:nvSpPr>
        <dsp:cNvPr id="0" name=""/>
        <dsp:cNvSpPr/>
      </dsp:nvSpPr>
      <dsp:spPr>
        <a:xfrm>
          <a:off x="5434755" y="1873246"/>
          <a:ext cx="1933202" cy="60999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Andel Spend / Avtal/ Leverantörer (av möjliga) anslutna via E-handel (avtalsimplementering)</a:t>
          </a:r>
        </a:p>
      </dsp:txBody>
      <dsp:txXfrm>
        <a:off x="5452621" y="1891112"/>
        <a:ext cx="1897470" cy="574258"/>
      </dsp:txXfrm>
    </dsp:sp>
    <dsp:sp modelId="{1D4FC6A2-7454-4791-94C5-A6A922B67E22}">
      <dsp:nvSpPr>
        <dsp:cNvPr id="0" name=""/>
        <dsp:cNvSpPr/>
      </dsp:nvSpPr>
      <dsp:spPr>
        <a:xfrm rot="4119147">
          <a:off x="3448337" y="2569049"/>
          <a:ext cx="864579" cy="16309"/>
        </a:xfrm>
        <a:custGeom>
          <a:avLst/>
          <a:gdLst/>
          <a:ahLst/>
          <a:cxnLst/>
          <a:rect l="0" t="0" r="0" b="0"/>
          <a:pathLst>
            <a:path>
              <a:moveTo>
                <a:pt x="0" y="8154"/>
              </a:moveTo>
              <a:lnTo>
                <a:pt x="864579" y="8154"/>
              </a:lnTo>
            </a:path>
          </a:pathLst>
        </a:custGeom>
        <a:noFill/>
        <a:ln w="25400" cap="flat" cmpd="sng" algn="ctr">
          <a:solidFill>
            <a:srgbClr val="289D9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892889" y="2549204"/>
        <a:ext cx="0" cy="0"/>
      </dsp:txXfrm>
    </dsp:sp>
    <dsp:sp modelId="{5D6420B3-AE56-48C2-821A-B079589F72A1}">
      <dsp:nvSpPr>
        <dsp:cNvPr id="0" name=""/>
        <dsp:cNvSpPr/>
      </dsp:nvSpPr>
      <dsp:spPr>
        <a:xfrm>
          <a:off x="4037991" y="2783129"/>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dirty="0">
              <a:solidFill>
                <a:srgbClr val="FFFFFF"/>
              </a:solidFill>
              <a:latin typeface="Arial"/>
              <a:ea typeface="+mn-ea"/>
              <a:cs typeface="+mn-cs"/>
            </a:rPr>
            <a:t>Avrop</a:t>
          </a:r>
        </a:p>
      </dsp:txBody>
      <dsp:txXfrm>
        <a:off x="4049514" y="2794652"/>
        <a:ext cx="1058989" cy="370364"/>
      </dsp:txXfrm>
    </dsp:sp>
    <dsp:sp modelId="{01C8F964-6BBC-49CB-BAA3-58739A08CDFA}">
      <dsp:nvSpPr>
        <dsp:cNvPr id="0" name=""/>
        <dsp:cNvSpPr/>
      </dsp:nvSpPr>
      <dsp:spPr>
        <a:xfrm rot="19405350">
          <a:off x="5081433" y="2854906"/>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63684" y="2861031"/>
        <a:ext cx="0" cy="0"/>
      </dsp:txXfrm>
    </dsp:sp>
    <dsp:sp modelId="{5C022C04-A607-4C33-819C-5AB619AD644D}">
      <dsp:nvSpPr>
        <dsp:cNvPr id="0" name=""/>
        <dsp:cNvSpPr/>
      </dsp:nvSpPr>
      <dsp:spPr>
        <a:xfrm>
          <a:off x="5434755" y="2542248"/>
          <a:ext cx="1933202"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Automatmatchade fakturor (rätt volym, pris, artikel, leveransgodkännande)</a:t>
          </a:r>
        </a:p>
      </dsp:txBody>
      <dsp:txXfrm>
        <a:off x="5446707" y="2554200"/>
        <a:ext cx="1909298" cy="384176"/>
      </dsp:txXfrm>
    </dsp:sp>
    <dsp:sp modelId="{55D79424-F482-41B3-9147-FD0118696BF2}">
      <dsp:nvSpPr>
        <dsp:cNvPr id="0" name=""/>
        <dsp:cNvSpPr/>
      </dsp:nvSpPr>
      <dsp:spPr>
        <a:xfrm rot="2194650">
          <a:off x="5081433" y="3088452"/>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75361" y="3082900"/>
        <a:ext cx="0" cy="0"/>
      </dsp:txXfrm>
    </dsp:sp>
    <dsp:sp modelId="{53E66664-2D8D-4D5A-B838-F0A9EEDF236F}">
      <dsp:nvSpPr>
        <dsp:cNvPr id="0" name=""/>
        <dsp:cNvSpPr/>
      </dsp:nvSpPr>
      <dsp:spPr>
        <a:xfrm>
          <a:off x="5434755" y="3009340"/>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Enkät (upplevd avropsprocess)</a:t>
          </a:r>
        </a:p>
      </dsp:txBody>
      <dsp:txXfrm>
        <a:off x="5446707" y="3021292"/>
        <a:ext cx="1909683" cy="384176"/>
      </dsp:txXfrm>
    </dsp:sp>
    <dsp:sp modelId="{568586D0-771C-4D58-AFC9-6DF5001F0728}">
      <dsp:nvSpPr>
        <dsp:cNvPr id="0" name=""/>
        <dsp:cNvSpPr/>
      </dsp:nvSpPr>
      <dsp:spPr>
        <a:xfrm rot="4782095">
          <a:off x="3000391" y="3032473"/>
          <a:ext cx="1760470" cy="16309"/>
        </a:xfrm>
        <a:custGeom>
          <a:avLst/>
          <a:gdLst/>
          <a:ahLst/>
          <a:cxnLst/>
          <a:rect l="0" t="0" r="0" b="0"/>
          <a:pathLst>
            <a:path>
              <a:moveTo>
                <a:pt x="0" y="8154"/>
              </a:moveTo>
              <a:lnTo>
                <a:pt x="1760470" y="8154"/>
              </a:lnTo>
            </a:path>
          </a:pathLst>
        </a:custGeom>
        <a:noFill/>
        <a:ln w="25400" cap="flat" cmpd="sng" algn="ctr">
          <a:solidFill>
            <a:srgbClr val="289D9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916061" y="2989458"/>
        <a:ext cx="0" cy="0"/>
      </dsp:txXfrm>
    </dsp:sp>
    <dsp:sp modelId="{2AF0AB1D-9F45-4AE7-B9A1-ED564F7FA2E6}">
      <dsp:nvSpPr>
        <dsp:cNvPr id="0" name=""/>
        <dsp:cNvSpPr/>
      </dsp:nvSpPr>
      <dsp:spPr>
        <a:xfrm>
          <a:off x="4037991" y="3709978"/>
          <a:ext cx="1082035" cy="393410"/>
        </a:xfrm>
        <a:prstGeom prst="roundRect">
          <a:avLst>
            <a:gd name="adj" fmla="val 10000"/>
          </a:avLst>
        </a:prstGeom>
        <a:solidFill>
          <a:srgbClr val="289D93">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44500">
            <a:lnSpc>
              <a:spcPct val="90000"/>
            </a:lnSpc>
            <a:spcBef>
              <a:spcPct val="0"/>
            </a:spcBef>
            <a:spcAft>
              <a:spcPct val="35000"/>
            </a:spcAft>
            <a:buNone/>
          </a:pPr>
          <a:r>
            <a:rPr lang="sv-SE" sz="1000" kern="1200" dirty="0">
              <a:solidFill>
                <a:srgbClr val="FFFFFF"/>
              </a:solidFill>
              <a:latin typeface="Arial"/>
              <a:ea typeface="+mn-ea"/>
              <a:cs typeface="+mn-cs"/>
            </a:rPr>
            <a:t>Direkt-upphandling</a:t>
          </a:r>
        </a:p>
      </dsp:txBody>
      <dsp:txXfrm>
        <a:off x="4049514" y="3721501"/>
        <a:ext cx="1058989" cy="370364"/>
      </dsp:txXfrm>
    </dsp:sp>
    <dsp:sp modelId="{53FA2E08-0D77-47F5-A6B6-76FD07A169ED}">
      <dsp:nvSpPr>
        <dsp:cNvPr id="0" name=""/>
        <dsp:cNvSpPr/>
      </dsp:nvSpPr>
      <dsp:spPr>
        <a:xfrm rot="19457599">
          <a:off x="5083596" y="3785423"/>
          <a:ext cx="387588" cy="16309"/>
        </a:xfrm>
        <a:custGeom>
          <a:avLst/>
          <a:gdLst/>
          <a:ahLst/>
          <a:cxnLst/>
          <a:rect l="0" t="0" r="0" b="0"/>
          <a:pathLst>
            <a:path>
              <a:moveTo>
                <a:pt x="0" y="8154"/>
              </a:moveTo>
              <a:lnTo>
                <a:pt x="387588"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63867" y="3791365"/>
        <a:ext cx="0" cy="0"/>
      </dsp:txXfrm>
    </dsp:sp>
    <dsp:sp modelId="{3DE2B436-3BD6-4DB9-B16D-C79250ED5C66}">
      <dsp:nvSpPr>
        <dsp:cNvPr id="0" name=""/>
        <dsp:cNvSpPr/>
      </dsp:nvSpPr>
      <dsp:spPr>
        <a:xfrm>
          <a:off x="5434755" y="3476432"/>
          <a:ext cx="1933587" cy="40808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Andel bolag/förvaltningar som har gjort direktupphandlingar i Kommers</a:t>
          </a:r>
        </a:p>
      </dsp:txBody>
      <dsp:txXfrm>
        <a:off x="5446707" y="3488384"/>
        <a:ext cx="1909683" cy="384176"/>
      </dsp:txXfrm>
    </dsp:sp>
    <dsp:sp modelId="{6482DE22-0475-4022-BA49-B3DC42B747DE}">
      <dsp:nvSpPr>
        <dsp:cNvPr id="0" name=""/>
        <dsp:cNvSpPr/>
      </dsp:nvSpPr>
      <dsp:spPr>
        <a:xfrm rot="2194650">
          <a:off x="5081433" y="4015301"/>
          <a:ext cx="391915" cy="16309"/>
        </a:xfrm>
        <a:custGeom>
          <a:avLst/>
          <a:gdLst/>
          <a:ahLst/>
          <a:cxnLst/>
          <a:rect l="0" t="0" r="0" b="0"/>
          <a:pathLst>
            <a:path>
              <a:moveTo>
                <a:pt x="0" y="8154"/>
              </a:moveTo>
              <a:lnTo>
                <a:pt x="391915" y="8154"/>
              </a:lnTo>
            </a:path>
          </a:pathLst>
        </a:custGeom>
        <a:noFill/>
        <a:ln w="25400" cap="flat" cmpd="sng" algn="ctr">
          <a:solidFill>
            <a:srgbClr val="289D9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275361" y="4009749"/>
        <a:ext cx="0" cy="0"/>
      </dsp:txXfrm>
    </dsp:sp>
    <dsp:sp modelId="{7E16BF01-69D5-447A-B745-403D32450EA7}">
      <dsp:nvSpPr>
        <dsp:cNvPr id="0" name=""/>
        <dsp:cNvSpPr/>
      </dsp:nvSpPr>
      <dsp:spPr>
        <a:xfrm>
          <a:off x="5434755" y="3943524"/>
          <a:ext cx="1933202" cy="393410"/>
        </a:xfrm>
        <a:prstGeom prst="roundRect">
          <a:avLst>
            <a:gd name="adj" fmla="val 10000"/>
          </a:avLst>
        </a:prstGeom>
        <a:solidFill>
          <a:srgbClr val="289D9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a:solidFill>
                <a:srgbClr val="FFFFFF"/>
              </a:solidFill>
              <a:latin typeface="Arial"/>
              <a:ea typeface="+mn-ea"/>
              <a:cs typeface="+mn-cs"/>
            </a:rPr>
            <a:t>Antal direktupphandlingar per bolag/förvaltning</a:t>
          </a:r>
        </a:p>
      </dsp:txBody>
      <dsp:txXfrm>
        <a:off x="5446278" y="3955047"/>
        <a:ext cx="1910156" cy="370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CDA0F-F126-4CA5-BF9B-A36813672FB8}">
      <dsp:nvSpPr>
        <dsp:cNvPr id="0" name=""/>
        <dsp:cNvSpPr/>
      </dsp:nvSpPr>
      <dsp:spPr>
        <a:xfrm>
          <a:off x="2911714" y="2497488"/>
          <a:ext cx="1422713" cy="712514"/>
        </a:xfrm>
        <a:prstGeom prst="roundRect">
          <a:avLst>
            <a:gd name="adj" fmla="val 10000"/>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sv-SE" sz="1400" kern="1200" smtClean="0">
              <a:latin typeface="Arial"/>
              <a:ea typeface="+mn-ea"/>
              <a:cs typeface="+mn-cs"/>
            </a:rPr>
            <a:t>Efterlevnad</a:t>
          </a:r>
          <a:endParaRPr lang="sv-SE" sz="1400" kern="1200" dirty="0">
            <a:latin typeface="Arial"/>
            <a:ea typeface="+mn-ea"/>
            <a:cs typeface="+mn-cs"/>
          </a:endParaRPr>
        </a:p>
      </dsp:txBody>
      <dsp:txXfrm>
        <a:off x="2932583" y="2518357"/>
        <a:ext cx="1380975" cy="670776"/>
      </dsp:txXfrm>
    </dsp:sp>
    <dsp:sp modelId="{47621804-9BB4-45A7-9400-8C35F03D74F7}">
      <dsp:nvSpPr>
        <dsp:cNvPr id="0" name=""/>
        <dsp:cNvSpPr/>
      </dsp:nvSpPr>
      <dsp:spPr>
        <a:xfrm rot="16884528">
          <a:off x="3594641" y="1944065"/>
          <a:ext cx="1844410" cy="11392"/>
        </a:xfrm>
        <a:custGeom>
          <a:avLst/>
          <a:gdLst/>
          <a:ahLst/>
          <a:cxnLst/>
          <a:rect l="0" t="0" r="0" b="0"/>
          <a:pathLst>
            <a:path>
              <a:moveTo>
                <a:pt x="0" y="6673"/>
              </a:moveTo>
              <a:lnTo>
                <a:pt x="1742716" y="667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4462527" y="1985839"/>
        <a:ext cx="0" cy="0"/>
      </dsp:txXfrm>
    </dsp:sp>
    <dsp:sp modelId="{6A01294E-DEFB-48DB-B2A2-581664EFEF76}">
      <dsp:nvSpPr>
        <dsp:cNvPr id="0" name=""/>
        <dsp:cNvSpPr/>
      </dsp:nvSpPr>
      <dsp:spPr>
        <a:xfrm>
          <a:off x="4699266" y="835081"/>
          <a:ext cx="974299" cy="421395"/>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Process-efterlevnad</a:t>
          </a:r>
          <a:endParaRPr lang="sv-SE" sz="1000" kern="1200" dirty="0">
            <a:latin typeface="Arial"/>
            <a:ea typeface="+mn-ea"/>
            <a:cs typeface="+mn-cs"/>
          </a:endParaRPr>
        </a:p>
      </dsp:txBody>
      <dsp:txXfrm>
        <a:off x="4711608" y="847423"/>
        <a:ext cx="949615" cy="396711"/>
      </dsp:txXfrm>
    </dsp:sp>
    <dsp:sp modelId="{40AAE61F-1B20-478A-888C-AC4B26E05F0C}">
      <dsp:nvSpPr>
        <dsp:cNvPr id="0" name=""/>
        <dsp:cNvSpPr/>
      </dsp:nvSpPr>
      <dsp:spPr>
        <a:xfrm rot="18108142">
          <a:off x="5426629" y="596402"/>
          <a:ext cx="1044111" cy="11392"/>
        </a:xfrm>
        <a:custGeom>
          <a:avLst/>
          <a:gdLst/>
          <a:ahLst/>
          <a:cxnLst/>
          <a:rect l="0" t="0" r="0" b="0"/>
          <a:pathLst>
            <a:path>
              <a:moveTo>
                <a:pt x="0" y="6673"/>
              </a:moveTo>
              <a:lnTo>
                <a:pt x="798604"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12745" y="610526"/>
        <a:ext cx="0" cy="0"/>
      </dsp:txXfrm>
    </dsp:sp>
    <dsp:sp modelId="{F6C0FE7D-0B40-4983-83F1-8C46405E5DB9}">
      <dsp:nvSpPr>
        <dsp:cNvPr id="0" name=""/>
        <dsp:cNvSpPr/>
      </dsp:nvSpPr>
      <dsp:spPr>
        <a:xfrm>
          <a:off x="6223803" y="4095"/>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smtClean="0">
              <a:latin typeface="Arial"/>
              <a:ea typeface="+mn-ea"/>
              <a:cs typeface="+mn-cs"/>
            </a:rPr>
            <a:t>Marknadsanalys vid upphandling utförd?</a:t>
          </a:r>
          <a:endParaRPr lang="sv-SE" sz="700" kern="1200" dirty="0">
            <a:latin typeface="Arial"/>
            <a:ea typeface="+mn-ea"/>
            <a:cs typeface="+mn-cs"/>
          </a:endParaRPr>
        </a:p>
      </dsp:txBody>
      <dsp:txXfrm>
        <a:off x="6232843" y="13135"/>
        <a:ext cx="1573050" cy="290566"/>
      </dsp:txXfrm>
    </dsp:sp>
    <dsp:sp modelId="{6C24CB11-6226-46AA-933E-6306CB8AC449}">
      <dsp:nvSpPr>
        <dsp:cNvPr id="0" name=""/>
        <dsp:cNvSpPr/>
      </dsp:nvSpPr>
      <dsp:spPr>
        <a:xfrm rot="18956583">
          <a:off x="5565857" y="773874"/>
          <a:ext cx="765654" cy="11392"/>
        </a:xfrm>
        <a:custGeom>
          <a:avLst/>
          <a:gdLst/>
          <a:ahLst/>
          <a:cxnLst/>
          <a:rect l="0" t="0" r="0" b="0"/>
          <a:pathLst>
            <a:path>
              <a:moveTo>
                <a:pt x="0" y="5696"/>
              </a:moveTo>
              <a:lnTo>
                <a:pt x="765654" y="569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5929543" y="760429"/>
        <a:ext cx="38282" cy="38282"/>
      </dsp:txXfrm>
    </dsp:sp>
    <dsp:sp modelId="{496A7C80-A1BE-4533-9808-090CDFEAEC87}">
      <dsp:nvSpPr>
        <dsp:cNvPr id="0" name=""/>
        <dsp:cNvSpPr/>
      </dsp:nvSpPr>
      <dsp:spPr>
        <a:xfrm>
          <a:off x="6223803" y="359039"/>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i="0" kern="1200" dirty="0" smtClean="0"/>
            <a:t>Måluppfyllnad avseende </a:t>
          </a:r>
          <a:r>
            <a:rPr lang="sv-SE" sz="700" i="0" kern="1200" dirty="0" smtClean="0">
              <a:latin typeface="Arial"/>
              <a:ea typeface="+mn-ea"/>
              <a:cs typeface="+mn-cs"/>
            </a:rPr>
            <a:t>ändamålsenlig</a:t>
          </a:r>
          <a:r>
            <a:rPr lang="sv-SE" sz="700" i="0" kern="1200" dirty="0" smtClean="0"/>
            <a:t> konkurrens i upphandlingen </a:t>
          </a:r>
          <a:endParaRPr lang="sv-SE" sz="700" i="0" kern="1200" dirty="0">
            <a:latin typeface="Arial"/>
            <a:ea typeface="+mn-ea"/>
            <a:cs typeface="+mn-cs"/>
          </a:endParaRPr>
        </a:p>
      </dsp:txBody>
      <dsp:txXfrm>
        <a:off x="6232843" y="368079"/>
        <a:ext cx="1573050" cy="290566"/>
      </dsp:txXfrm>
    </dsp:sp>
    <dsp:sp modelId="{541B2FD8-F277-49F1-9008-26B543292754}">
      <dsp:nvSpPr>
        <dsp:cNvPr id="0" name=""/>
        <dsp:cNvSpPr/>
      </dsp:nvSpPr>
      <dsp:spPr>
        <a:xfrm rot="20527413">
          <a:off x="5659609" y="951346"/>
          <a:ext cx="578149" cy="11392"/>
        </a:xfrm>
        <a:custGeom>
          <a:avLst/>
          <a:gdLst/>
          <a:ahLst/>
          <a:cxnLst/>
          <a:rect l="0" t="0" r="0" b="0"/>
          <a:pathLst>
            <a:path>
              <a:moveTo>
                <a:pt x="0" y="5696"/>
              </a:moveTo>
              <a:lnTo>
                <a:pt x="578149" y="569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5934231" y="942589"/>
        <a:ext cx="28907" cy="28907"/>
      </dsp:txXfrm>
    </dsp:sp>
    <dsp:sp modelId="{AFF98F2C-3CB8-475F-BD60-EF7515933505}">
      <dsp:nvSpPr>
        <dsp:cNvPr id="0" name=""/>
        <dsp:cNvSpPr/>
      </dsp:nvSpPr>
      <dsp:spPr>
        <a:xfrm>
          <a:off x="6223803" y="713983"/>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Behovsanalys vid upphandling utförd?</a:t>
          </a:r>
          <a:endParaRPr lang="sv-SE" sz="700" kern="1200" dirty="0">
            <a:latin typeface="Arial"/>
            <a:ea typeface="+mn-ea"/>
            <a:cs typeface="+mn-cs"/>
          </a:endParaRPr>
        </a:p>
      </dsp:txBody>
      <dsp:txXfrm>
        <a:off x="6232843" y="723023"/>
        <a:ext cx="1573050" cy="290566"/>
      </dsp:txXfrm>
    </dsp:sp>
    <dsp:sp modelId="{8CA1EBD2-3FA9-4609-ABE3-B57B2AED2CC6}">
      <dsp:nvSpPr>
        <dsp:cNvPr id="0" name=""/>
        <dsp:cNvSpPr/>
      </dsp:nvSpPr>
      <dsp:spPr>
        <a:xfrm rot="1073421">
          <a:off x="5659598" y="1128818"/>
          <a:ext cx="577715" cy="11392"/>
        </a:xfrm>
        <a:custGeom>
          <a:avLst/>
          <a:gdLst/>
          <a:ahLst/>
          <a:cxnLst/>
          <a:rect l="0" t="0" r="0" b="0"/>
          <a:pathLst>
            <a:path>
              <a:moveTo>
                <a:pt x="0" y="6673"/>
              </a:moveTo>
              <a:lnTo>
                <a:pt x="602576"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39148" y="1116333"/>
        <a:ext cx="0" cy="0"/>
      </dsp:txXfrm>
    </dsp:sp>
    <dsp:sp modelId="{4C64895F-7290-4A48-9F82-847AA9B458F1}">
      <dsp:nvSpPr>
        <dsp:cNvPr id="0" name=""/>
        <dsp:cNvSpPr/>
      </dsp:nvSpPr>
      <dsp:spPr>
        <a:xfrm>
          <a:off x="6223346" y="1068927"/>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Upphandlingsstrategi framtagen?</a:t>
          </a:r>
          <a:endParaRPr lang="sv-SE" sz="700" kern="1200" dirty="0">
            <a:latin typeface="Arial"/>
            <a:ea typeface="+mn-ea"/>
            <a:cs typeface="+mn-cs"/>
          </a:endParaRPr>
        </a:p>
      </dsp:txBody>
      <dsp:txXfrm>
        <a:off x="6232386" y="1077967"/>
        <a:ext cx="1573050" cy="290566"/>
      </dsp:txXfrm>
    </dsp:sp>
    <dsp:sp modelId="{27A9FF86-6642-49AB-AF9B-2EBC70A7C1D7}">
      <dsp:nvSpPr>
        <dsp:cNvPr id="0" name=""/>
        <dsp:cNvSpPr/>
      </dsp:nvSpPr>
      <dsp:spPr>
        <a:xfrm rot="2611161">
          <a:off x="5569098" y="1301805"/>
          <a:ext cx="760161" cy="11392"/>
        </a:xfrm>
        <a:custGeom>
          <a:avLst/>
          <a:gdLst/>
          <a:ahLst/>
          <a:cxnLst/>
          <a:rect l="0" t="0" r="0" b="0"/>
          <a:pathLst>
            <a:path>
              <a:moveTo>
                <a:pt x="0" y="6673"/>
              </a:moveTo>
              <a:lnTo>
                <a:pt x="601209"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48484" y="1280635"/>
        <a:ext cx="0" cy="0"/>
      </dsp:txXfrm>
    </dsp:sp>
    <dsp:sp modelId="{A148CF53-2374-43D3-BD34-3AD50AD9F385}">
      <dsp:nvSpPr>
        <dsp:cNvPr id="0" name=""/>
        <dsp:cNvSpPr/>
      </dsp:nvSpPr>
      <dsp:spPr>
        <a:xfrm>
          <a:off x="6224791" y="1414901"/>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Avtalsimplementering genomförd?</a:t>
          </a:r>
          <a:endParaRPr lang="sv-SE" sz="700" kern="1200" dirty="0">
            <a:latin typeface="Arial"/>
            <a:ea typeface="+mn-ea"/>
            <a:cs typeface="+mn-cs"/>
          </a:endParaRPr>
        </a:p>
      </dsp:txBody>
      <dsp:txXfrm>
        <a:off x="6233831" y="1423941"/>
        <a:ext cx="1573050" cy="290566"/>
      </dsp:txXfrm>
    </dsp:sp>
    <dsp:sp modelId="{F5292515-6041-405D-97E5-363C67C9CDC3}">
      <dsp:nvSpPr>
        <dsp:cNvPr id="0" name=""/>
        <dsp:cNvSpPr/>
      </dsp:nvSpPr>
      <dsp:spPr>
        <a:xfrm rot="3515244">
          <a:off x="5420066" y="1491930"/>
          <a:ext cx="1058891" cy="11392"/>
        </a:xfrm>
        <a:custGeom>
          <a:avLst/>
          <a:gdLst/>
          <a:ahLst/>
          <a:cxnLst/>
          <a:rect l="0" t="0" r="0" b="0"/>
          <a:pathLst>
            <a:path>
              <a:moveTo>
                <a:pt x="0" y="6673"/>
              </a:moveTo>
              <a:lnTo>
                <a:pt x="811768"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58306" y="1461237"/>
        <a:ext cx="0" cy="0"/>
      </dsp:txXfrm>
    </dsp:sp>
    <dsp:sp modelId="{73E3E73C-4311-40F8-8355-6D3776CE861B}">
      <dsp:nvSpPr>
        <dsp:cNvPr id="0" name=""/>
        <dsp:cNvSpPr/>
      </dsp:nvSpPr>
      <dsp:spPr>
        <a:xfrm>
          <a:off x="6225457" y="1795151"/>
          <a:ext cx="159184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Andel korrekt gjorda avrop enligt kanalplan</a:t>
          </a:r>
          <a:endParaRPr lang="sv-SE" sz="700" kern="1200" dirty="0">
            <a:latin typeface="Arial"/>
            <a:ea typeface="+mn-ea"/>
            <a:cs typeface="+mn-cs"/>
          </a:endParaRPr>
        </a:p>
      </dsp:txBody>
      <dsp:txXfrm>
        <a:off x="6234497" y="1804191"/>
        <a:ext cx="1573766" cy="290566"/>
      </dsp:txXfrm>
    </dsp:sp>
    <dsp:sp modelId="{CF59607F-D9F6-459D-9747-B88BB7972892}">
      <dsp:nvSpPr>
        <dsp:cNvPr id="0" name=""/>
        <dsp:cNvSpPr/>
      </dsp:nvSpPr>
      <dsp:spPr>
        <a:xfrm rot="20779799">
          <a:off x="4329109" y="2803681"/>
          <a:ext cx="375475" cy="11392"/>
        </a:xfrm>
        <a:custGeom>
          <a:avLst/>
          <a:gdLst/>
          <a:ahLst/>
          <a:cxnLst/>
          <a:rect l="0" t="0" r="0" b="0"/>
          <a:pathLst>
            <a:path>
              <a:moveTo>
                <a:pt x="0" y="6673"/>
              </a:moveTo>
              <a:lnTo>
                <a:pt x="471070" y="667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4505508" y="2802474"/>
        <a:ext cx="0" cy="0"/>
      </dsp:txXfrm>
    </dsp:sp>
    <dsp:sp modelId="{E6057E77-0D8E-4127-8F59-B47C3B4AA9DB}">
      <dsp:nvSpPr>
        <dsp:cNvPr id="0" name=""/>
        <dsp:cNvSpPr/>
      </dsp:nvSpPr>
      <dsp:spPr>
        <a:xfrm>
          <a:off x="4699266" y="2554311"/>
          <a:ext cx="974299" cy="421395"/>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Avtal</a:t>
          </a:r>
          <a:endParaRPr lang="sv-SE" sz="1000" kern="1200" dirty="0">
            <a:latin typeface="Arial"/>
            <a:ea typeface="+mn-ea"/>
            <a:cs typeface="+mn-cs"/>
          </a:endParaRPr>
        </a:p>
      </dsp:txBody>
      <dsp:txXfrm>
        <a:off x="4711608" y="2566653"/>
        <a:ext cx="949615" cy="396711"/>
      </dsp:txXfrm>
    </dsp:sp>
    <dsp:sp modelId="{E612350D-8680-4038-801A-32D4EF3C3D8E}">
      <dsp:nvSpPr>
        <dsp:cNvPr id="0" name=""/>
        <dsp:cNvSpPr/>
      </dsp:nvSpPr>
      <dsp:spPr>
        <a:xfrm rot="19144940">
          <a:off x="5584603" y="2520849"/>
          <a:ext cx="728162" cy="11392"/>
        </a:xfrm>
        <a:custGeom>
          <a:avLst/>
          <a:gdLst/>
          <a:ahLst/>
          <a:cxnLst/>
          <a:rect l="0" t="0" r="0" b="0"/>
          <a:pathLst>
            <a:path>
              <a:moveTo>
                <a:pt x="0" y="6673"/>
              </a:moveTo>
              <a:lnTo>
                <a:pt x="759498"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23005" y="2524713"/>
        <a:ext cx="0" cy="0"/>
      </dsp:txXfrm>
    </dsp:sp>
    <dsp:sp modelId="{5BB785B3-360F-4899-88C8-64933D8F93D2}">
      <dsp:nvSpPr>
        <dsp:cNvPr id="0" name=""/>
        <dsp:cNvSpPr/>
      </dsp:nvSpPr>
      <dsp:spPr>
        <a:xfrm>
          <a:off x="6223803" y="2133758"/>
          <a:ext cx="159184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Leverantörstrohet</a:t>
          </a:r>
          <a:endParaRPr lang="sv-SE" sz="700" kern="1200" dirty="0">
            <a:latin typeface="Arial"/>
            <a:ea typeface="+mn-ea"/>
            <a:cs typeface="+mn-cs"/>
          </a:endParaRPr>
        </a:p>
      </dsp:txBody>
      <dsp:txXfrm>
        <a:off x="6232843" y="2142798"/>
        <a:ext cx="1573766" cy="290566"/>
      </dsp:txXfrm>
    </dsp:sp>
    <dsp:sp modelId="{E8C27EC3-0BEA-475F-9887-58AC4264C589}">
      <dsp:nvSpPr>
        <dsp:cNvPr id="0" name=""/>
        <dsp:cNvSpPr/>
      </dsp:nvSpPr>
      <dsp:spPr>
        <a:xfrm rot="21023201">
          <a:off x="5669605" y="2712207"/>
          <a:ext cx="564147" cy="11392"/>
        </a:xfrm>
        <a:custGeom>
          <a:avLst/>
          <a:gdLst/>
          <a:ahLst/>
          <a:cxnLst/>
          <a:rect l="0" t="0" r="0" b="0"/>
          <a:pathLst>
            <a:path>
              <a:moveTo>
                <a:pt x="0" y="6673"/>
              </a:moveTo>
              <a:lnTo>
                <a:pt x="588424"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35418" y="2706353"/>
        <a:ext cx="0" cy="0"/>
      </dsp:txXfrm>
    </dsp:sp>
    <dsp:sp modelId="{4DEB4C75-F76A-4C86-B3B3-7EE48507BD0C}">
      <dsp:nvSpPr>
        <dsp:cNvPr id="0" name=""/>
        <dsp:cNvSpPr/>
      </dsp:nvSpPr>
      <dsp:spPr>
        <a:xfrm>
          <a:off x="6229791" y="2516474"/>
          <a:ext cx="159184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Avtalstrohet</a:t>
          </a:r>
          <a:endParaRPr lang="sv-SE" sz="700" kern="1200" dirty="0">
            <a:latin typeface="Arial"/>
            <a:ea typeface="+mn-ea"/>
            <a:cs typeface="+mn-cs"/>
          </a:endParaRPr>
        </a:p>
      </dsp:txBody>
      <dsp:txXfrm>
        <a:off x="6238831" y="2525514"/>
        <a:ext cx="1573766" cy="290566"/>
      </dsp:txXfrm>
    </dsp:sp>
    <dsp:sp modelId="{C48B8C54-ED87-43E7-919D-99CBDE4AE35D}">
      <dsp:nvSpPr>
        <dsp:cNvPr id="0" name=""/>
        <dsp:cNvSpPr/>
      </dsp:nvSpPr>
      <dsp:spPr>
        <a:xfrm rot="2009545">
          <a:off x="5620166" y="2936785"/>
          <a:ext cx="643216" cy="11392"/>
        </a:xfrm>
        <a:custGeom>
          <a:avLst/>
          <a:gdLst/>
          <a:ahLst/>
          <a:cxnLst/>
          <a:rect l="0" t="0" r="0" b="0"/>
          <a:pathLst>
            <a:path>
              <a:moveTo>
                <a:pt x="0" y="6673"/>
              </a:moveTo>
              <a:lnTo>
                <a:pt x="670896"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937236" y="2920198"/>
        <a:ext cx="0" cy="0"/>
      </dsp:txXfrm>
    </dsp:sp>
    <dsp:sp modelId="{717F6E29-7CB6-4D1F-A6AB-C3BD5E2DB833}">
      <dsp:nvSpPr>
        <dsp:cNvPr id="0" name=""/>
        <dsp:cNvSpPr/>
      </dsp:nvSpPr>
      <dsp:spPr>
        <a:xfrm>
          <a:off x="6209982" y="2843646"/>
          <a:ext cx="1591846" cy="552613"/>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dirty="0" smtClean="0">
              <a:latin typeface="Arial"/>
              <a:ea typeface="+mn-ea"/>
              <a:cs typeface="+mn-cs"/>
            </a:rPr>
            <a:t>Andel avtal registrerade i avtalssystemet (utifrån genomförd upphandling i upphandlingssystemet)</a:t>
          </a:r>
          <a:endParaRPr lang="sv-SE" sz="700" kern="1200" dirty="0">
            <a:latin typeface="Arial"/>
            <a:ea typeface="+mn-ea"/>
            <a:cs typeface="+mn-cs"/>
          </a:endParaRPr>
        </a:p>
      </dsp:txBody>
      <dsp:txXfrm>
        <a:off x="6226167" y="2859831"/>
        <a:ext cx="1559476" cy="520243"/>
      </dsp:txXfrm>
    </dsp:sp>
    <dsp:sp modelId="{1D4FC6A2-7454-4791-94C5-A6A922B67E22}">
      <dsp:nvSpPr>
        <dsp:cNvPr id="0" name=""/>
        <dsp:cNvSpPr/>
      </dsp:nvSpPr>
      <dsp:spPr>
        <a:xfrm rot="4297249">
          <a:off x="3938296" y="3397088"/>
          <a:ext cx="1157102" cy="11392"/>
        </a:xfrm>
        <a:custGeom>
          <a:avLst/>
          <a:gdLst/>
          <a:ahLst/>
          <a:cxnLst/>
          <a:rect l="0" t="0" r="0" b="0"/>
          <a:pathLst>
            <a:path>
              <a:moveTo>
                <a:pt x="0" y="6673"/>
              </a:moveTo>
              <a:lnTo>
                <a:pt x="1032880" y="667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4535177" y="3366212"/>
        <a:ext cx="0" cy="0"/>
      </dsp:txXfrm>
    </dsp:sp>
    <dsp:sp modelId="{5D6420B3-AE56-48C2-821A-B079589F72A1}">
      <dsp:nvSpPr>
        <dsp:cNvPr id="0" name=""/>
        <dsp:cNvSpPr/>
      </dsp:nvSpPr>
      <dsp:spPr>
        <a:xfrm>
          <a:off x="4699266" y="3741126"/>
          <a:ext cx="974299" cy="421395"/>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Lagar</a:t>
          </a:r>
          <a:endParaRPr lang="sv-SE" sz="1000" kern="1200" dirty="0">
            <a:latin typeface="Arial"/>
            <a:ea typeface="+mn-ea"/>
            <a:cs typeface="+mn-cs"/>
          </a:endParaRPr>
        </a:p>
      </dsp:txBody>
      <dsp:txXfrm>
        <a:off x="4711608" y="3753468"/>
        <a:ext cx="949615" cy="396711"/>
      </dsp:txXfrm>
    </dsp:sp>
    <dsp:sp modelId="{C133FCE2-1863-49EF-9F6E-105C0533E43C}">
      <dsp:nvSpPr>
        <dsp:cNvPr id="0" name=""/>
        <dsp:cNvSpPr/>
      </dsp:nvSpPr>
      <dsp:spPr>
        <a:xfrm rot="19630498">
          <a:off x="5621291" y="3768656"/>
          <a:ext cx="654787" cy="11392"/>
        </a:xfrm>
        <a:custGeom>
          <a:avLst/>
          <a:gdLst/>
          <a:ahLst/>
          <a:cxnLst/>
          <a:rect l="0" t="0" r="0" b="0"/>
          <a:pathLst>
            <a:path>
              <a:moveTo>
                <a:pt x="0" y="6673"/>
              </a:moveTo>
              <a:lnTo>
                <a:pt x="682965"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26055" y="3769470"/>
        <a:ext cx="0" cy="0"/>
      </dsp:txXfrm>
    </dsp:sp>
    <dsp:sp modelId="{4E3FC035-6B00-46FD-A4D7-CA25FDDE972A}">
      <dsp:nvSpPr>
        <dsp:cNvPr id="0" name=""/>
        <dsp:cNvSpPr/>
      </dsp:nvSpPr>
      <dsp:spPr>
        <a:xfrm>
          <a:off x="6223803" y="3442557"/>
          <a:ext cx="159213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Förlorade överprövningar (i relation till antal upphandlingar)</a:t>
          </a:r>
          <a:endParaRPr lang="sv-SE" sz="700" kern="1200" dirty="0">
            <a:latin typeface="Arial"/>
            <a:ea typeface="+mn-ea"/>
            <a:cs typeface="+mn-cs"/>
          </a:endParaRPr>
        </a:p>
      </dsp:txBody>
      <dsp:txXfrm>
        <a:off x="6232843" y="3451597"/>
        <a:ext cx="1574056" cy="290566"/>
      </dsp:txXfrm>
    </dsp:sp>
    <dsp:sp modelId="{D040E976-8C9A-45ED-9473-895617EEDE8C}">
      <dsp:nvSpPr>
        <dsp:cNvPr id="0" name=""/>
        <dsp:cNvSpPr/>
      </dsp:nvSpPr>
      <dsp:spPr>
        <a:xfrm rot="21556337">
          <a:off x="5673543" y="3942605"/>
          <a:ext cx="554800" cy="11392"/>
        </a:xfrm>
        <a:custGeom>
          <a:avLst/>
          <a:gdLst/>
          <a:ahLst/>
          <a:cxnLst/>
          <a:rect l="0" t="0" r="0" b="0"/>
          <a:pathLst>
            <a:path>
              <a:moveTo>
                <a:pt x="0" y="6673"/>
              </a:moveTo>
              <a:lnTo>
                <a:pt x="578675"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36899" y="3934608"/>
        <a:ext cx="0" cy="0"/>
      </dsp:txXfrm>
    </dsp:sp>
    <dsp:sp modelId="{18E5B566-E30D-40B8-AB80-557C64E88025}">
      <dsp:nvSpPr>
        <dsp:cNvPr id="0" name=""/>
        <dsp:cNvSpPr/>
      </dsp:nvSpPr>
      <dsp:spPr>
        <a:xfrm>
          <a:off x="6228321" y="3790454"/>
          <a:ext cx="159184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Skadestånd / avgifter (i relation till antal upphandlingar)</a:t>
          </a:r>
          <a:endParaRPr lang="sv-SE" sz="700" kern="1200" dirty="0">
            <a:latin typeface="Arial"/>
            <a:ea typeface="+mn-ea"/>
            <a:cs typeface="+mn-cs"/>
          </a:endParaRPr>
        </a:p>
      </dsp:txBody>
      <dsp:txXfrm>
        <a:off x="6237361" y="3799494"/>
        <a:ext cx="1573766" cy="290566"/>
      </dsp:txXfrm>
    </dsp:sp>
    <dsp:sp modelId="{9994B8FC-1C9E-4F70-9DFB-A8C74E3C4A1C}">
      <dsp:nvSpPr>
        <dsp:cNvPr id="0" name=""/>
        <dsp:cNvSpPr/>
      </dsp:nvSpPr>
      <dsp:spPr>
        <a:xfrm rot="2040199">
          <a:off x="5616135" y="4133955"/>
          <a:ext cx="671721" cy="11392"/>
        </a:xfrm>
        <a:custGeom>
          <a:avLst/>
          <a:gdLst/>
          <a:ahLst/>
          <a:cxnLst/>
          <a:rect l="0" t="0" r="0" b="0"/>
          <a:pathLst>
            <a:path>
              <a:moveTo>
                <a:pt x="0" y="6673"/>
              </a:moveTo>
              <a:lnTo>
                <a:pt x="700628"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47466" y="4116338"/>
        <a:ext cx="0" cy="0"/>
      </dsp:txXfrm>
    </dsp:sp>
    <dsp:sp modelId="{CD439F7D-B085-4A45-9D77-1841843A4F05}">
      <dsp:nvSpPr>
        <dsp:cNvPr id="0" name=""/>
        <dsp:cNvSpPr/>
      </dsp:nvSpPr>
      <dsp:spPr>
        <a:xfrm>
          <a:off x="6230426" y="4173155"/>
          <a:ext cx="1591846"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Andel dokumenterade direktupphandlingar &gt;100tkr</a:t>
          </a:r>
          <a:endParaRPr lang="sv-SE" sz="700" kern="1200" dirty="0">
            <a:latin typeface="Arial"/>
            <a:ea typeface="+mn-ea"/>
            <a:cs typeface="+mn-cs"/>
          </a:endParaRPr>
        </a:p>
      </dsp:txBody>
      <dsp:txXfrm>
        <a:off x="6239466" y="4182195"/>
        <a:ext cx="1573766" cy="290566"/>
      </dsp:txXfrm>
    </dsp:sp>
    <dsp:sp modelId="{E8BB6052-6E83-423F-B56F-539E425CE086}">
      <dsp:nvSpPr>
        <dsp:cNvPr id="0" name=""/>
        <dsp:cNvSpPr/>
      </dsp:nvSpPr>
      <dsp:spPr>
        <a:xfrm rot="4717638">
          <a:off x="3594166" y="3752032"/>
          <a:ext cx="1844176" cy="11392"/>
        </a:xfrm>
        <a:custGeom>
          <a:avLst/>
          <a:gdLst/>
          <a:ahLst/>
          <a:cxnLst/>
          <a:rect l="0" t="0" r="0" b="0"/>
          <a:pathLst>
            <a:path>
              <a:moveTo>
                <a:pt x="0" y="6673"/>
              </a:moveTo>
              <a:lnTo>
                <a:pt x="1742447" y="667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4552362" y="3703438"/>
        <a:ext cx="0" cy="0"/>
      </dsp:txXfrm>
    </dsp:sp>
    <dsp:sp modelId="{6E657A4A-499E-4F84-B39D-5E0766F00455}">
      <dsp:nvSpPr>
        <dsp:cNvPr id="0" name=""/>
        <dsp:cNvSpPr/>
      </dsp:nvSpPr>
      <dsp:spPr>
        <a:xfrm>
          <a:off x="4698081" y="4451014"/>
          <a:ext cx="974299" cy="421395"/>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Styrdokument</a:t>
          </a:r>
          <a:endParaRPr lang="sv-SE" sz="1000" kern="1200" dirty="0">
            <a:latin typeface="Arial"/>
            <a:ea typeface="+mn-ea"/>
            <a:cs typeface="+mn-cs"/>
          </a:endParaRPr>
        </a:p>
      </dsp:txBody>
      <dsp:txXfrm>
        <a:off x="4710423" y="4463356"/>
        <a:ext cx="949615" cy="396711"/>
      </dsp:txXfrm>
    </dsp:sp>
    <dsp:sp modelId="{01C8F964-6BBC-49CB-BAA3-58739A08CDFA}">
      <dsp:nvSpPr>
        <dsp:cNvPr id="0" name=""/>
        <dsp:cNvSpPr/>
      </dsp:nvSpPr>
      <dsp:spPr>
        <a:xfrm>
          <a:off x="5672381" y="4656016"/>
          <a:ext cx="555632" cy="11392"/>
        </a:xfrm>
        <a:custGeom>
          <a:avLst/>
          <a:gdLst/>
          <a:ahLst/>
          <a:cxnLst/>
          <a:rect l="0" t="0" r="0" b="0"/>
          <a:pathLst>
            <a:path>
              <a:moveTo>
                <a:pt x="0" y="6673"/>
              </a:moveTo>
              <a:lnTo>
                <a:pt x="579543" y="667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buNone/>
          </a:pPr>
          <a:endParaRPr lang="sv-SE" sz="700" kern="1200" dirty="0">
            <a:solidFill>
              <a:srgbClr val="000000">
                <a:hueOff val="0"/>
                <a:satOff val="0"/>
                <a:lumOff val="0"/>
                <a:alphaOff val="0"/>
              </a:srgbClr>
            </a:solidFill>
            <a:latin typeface="Arial"/>
            <a:ea typeface="+mn-ea"/>
            <a:cs typeface="+mn-cs"/>
          </a:endParaRPr>
        </a:p>
      </dsp:txBody>
      <dsp:txXfrm>
        <a:off x="5936306" y="4647821"/>
        <a:ext cx="0" cy="0"/>
      </dsp:txXfrm>
    </dsp:sp>
    <dsp:sp modelId="{5C022C04-A607-4C33-819C-5AB619AD644D}">
      <dsp:nvSpPr>
        <dsp:cNvPr id="0" name=""/>
        <dsp:cNvSpPr/>
      </dsp:nvSpPr>
      <dsp:spPr>
        <a:xfrm>
          <a:off x="6228013" y="4507389"/>
          <a:ext cx="1591130" cy="308646"/>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kern="1200" smtClean="0">
              <a:latin typeface="Arial"/>
              <a:ea typeface="+mn-ea"/>
              <a:cs typeface="+mn-cs"/>
            </a:rPr>
            <a:t>Har styrdokument analyserats och bedömts relevanta eller ej?</a:t>
          </a:r>
          <a:endParaRPr lang="sv-SE" sz="700" kern="1200" dirty="0">
            <a:latin typeface="Arial"/>
            <a:ea typeface="+mn-ea"/>
            <a:cs typeface="+mn-cs"/>
          </a:endParaRPr>
        </a:p>
      </dsp:txBody>
      <dsp:txXfrm>
        <a:off x="6237053" y="4516429"/>
        <a:ext cx="1573050" cy="290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CDA0F-F126-4CA5-BF9B-A36813672FB8}">
      <dsp:nvSpPr>
        <dsp:cNvPr id="0" name=""/>
        <dsp:cNvSpPr/>
      </dsp:nvSpPr>
      <dsp:spPr>
        <a:xfrm>
          <a:off x="2505661" y="2211115"/>
          <a:ext cx="1291889" cy="752017"/>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sv-SE" sz="1400" kern="1200" smtClean="0">
              <a:latin typeface="Arial"/>
              <a:ea typeface="+mn-ea"/>
              <a:cs typeface="+mn-cs"/>
            </a:rPr>
            <a:t>Behov</a:t>
          </a:r>
          <a:endParaRPr lang="sv-SE" sz="1400" kern="1200" dirty="0">
            <a:latin typeface="Arial"/>
            <a:ea typeface="+mn-ea"/>
            <a:cs typeface="+mn-cs"/>
          </a:endParaRPr>
        </a:p>
      </dsp:txBody>
      <dsp:txXfrm>
        <a:off x="2527687" y="2233141"/>
        <a:ext cx="1247837" cy="707965"/>
      </dsp:txXfrm>
    </dsp:sp>
    <dsp:sp modelId="{47621804-9BB4-45A7-9400-8C35F03D74F7}">
      <dsp:nvSpPr>
        <dsp:cNvPr id="0" name=""/>
        <dsp:cNvSpPr/>
      </dsp:nvSpPr>
      <dsp:spPr>
        <a:xfrm rot="17050188">
          <a:off x="3206228" y="1818016"/>
          <a:ext cx="1565994" cy="19865"/>
        </a:xfrm>
        <a:custGeom>
          <a:avLst/>
          <a:gdLst/>
          <a:ahLst/>
          <a:cxnLst/>
          <a:rect l="0" t="0" r="0" b="0"/>
          <a:pathLst>
            <a:path>
              <a:moveTo>
                <a:pt x="0" y="9932"/>
              </a:moveTo>
              <a:lnTo>
                <a:pt x="1565994" y="993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941682" y="1856323"/>
        <a:ext cx="0" cy="0"/>
      </dsp:txXfrm>
    </dsp:sp>
    <dsp:sp modelId="{6A01294E-DEFB-48DB-B2A2-581664EFEF76}">
      <dsp:nvSpPr>
        <dsp:cNvPr id="0" name=""/>
        <dsp:cNvSpPr/>
      </dsp:nvSpPr>
      <dsp:spPr>
        <a:xfrm>
          <a:off x="4180900" y="829181"/>
          <a:ext cx="958374" cy="4791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Försörjning</a:t>
          </a:r>
          <a:endParaRPr lang="sv-SE" sz="1000" kern="1200" dirty="0">
            <a:latin typeface="Arial"/>
            <a:ea typeface="+mn-ea"/>
            <a:cs typeface="+mn-cs"/>
          </a:endParaRPr>
        </a:p>
      </dsp:txBody>
      <dsp:txXfrm>
        <a:off x="4194935" y="843216"/>
        <a:ext cx="930304" cy="451117"/>
      </dsp:txXfrm>
    </dsp:sp>
    <dsp:sp modelId="{40AAE61F-1B20-478A-888C-AC4B26E05F0C}">
      <dsp:nvSpPr>
        <dsp:cNvPr id="0" name=""/>
        <dsp:cNvSpPr/>
      </dsp:nvSpPr>
      <dsp:spPr>
        <a:xfrm rot="17692822">
          <a:off x="4875367" y="645543"/>
          <a:ext cx="911165" cy="19865"/>
        </a:xfrm>
        <a:custGeom>
          <a:avLst/>
          <a:gdLst/>
          <a:ahLst/>
          <a:cxnLst/>
          <a:rect l="0" t="0" r="0" b="0"/>
          <a:pathLst>
            <a:path>
              <a:moveTo>
                <a:pt x="0" y="9932"/>
              </a:moveTo>
              <a:lnTo>
                <a:pt x="911165"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00701" y="666557"/>
        <a:ext cx="0" cy="0"/>
      </dsp:txXfrm>
    </dsp:sp>
    <dsp:sp modelId="{F6C0FE7D-0B40-4983-83F1-8C46405E5DB9}">
      <dsp:nvSpPr>
        <dsp:cNvPr id="0" name=""/>
        <dsp:cNvSpPr/>
      </dsp:nvSpPr>
      <dsp:spPr>
        <a:xfrm>
          <a:off x="5522625" y="2583"/>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dirty="0" smtClean="0">
              <a:latin typeface="Arial"/>
              <a:ea typeface="+mn-ea"/>
              <a:cs typeface="+mn-cs"/>
            </a:rPr>
            <a:t>Finns en aktuell försörjningsplan för centrala avtal</a:t>
          </a:r>
          <a:endParaRPr lang="sv-SE" sz="700" b="0" i="0" kern="1200" dirty="0">
            <a:latin typeface="Arial"/>
            <a:ea typeface="+mn-ea"/>
            <a:cs typeface="+mn-cs"/>
          </a:endParaRPr>
        </a:p>
      </dsp:txBody>
      <dsp:txXfrm>
        <a:off x="5536660" y="16618"/>
        <a:ext cx="1448948" cy="451117"/>
      </dsp:txXfrm>
    </dsp:sp>
    <dsp:sp modelId="{8CA1EBD2-3FA9-4609-ABE3-B57B2AED2CC6}">
      <dsp:nvSpPr>
        <dsp:cNvPr id="0" name=""/>
        <dsp:cNvSpPr/>
      </dsp:nvSpPr>
      <dsp:spPr>
        <a:xfrm rot="19457599">
          <a:off x="5094901" y="921076"/>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14478" y="928313"/>
        <a:ext cx="0" cy="0"/>
      </dsp:txXfrm>
    </dsp:sp>
    <dsp:sp modelId="{4C64895F-7290-4A48-9F82-847AA9B458F1}">
      <dsp:nvSpPr>
        <dsp:cNvPr id="0" name=""/>
        <dsp:cNvSpPr/>
      </dsp:nvSpPr>
      <dsp:spPr>
        <a:xfrm>
          <a:off x="5522625" y="553648"/>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latin typeface="Arial"/>
              <a:ea typeface="+mn-ea"/>
              <a:cs typeface="+mn-cs"/>
            </a:rPr>
            <a:t>Minskad risk / ökad försörjning</a:t>
          </a:r>
          <a:endParaRPr lang="sv-SE" sz="700" b="0" i="0" kern="1200" dirty="0">
            <a:latin typeface="Arial"/>
            <a:ea typeface="+mn-ea"/>
            <a:cs typeface="+mn-cs"/>
          </a:endParaRPr>
        </a:p>
      </dsp:txBody>
      <dsp:txXfrm>
        <a:off x="5536660" y="567683"/>
        <a:ext cx="1448948" cy="451117"/>
      </dsp:txXfrm>
    </dsp:sp>
    <dsp:sp modelId="{688B30BC-F741-42C7-A340-CFCBAB96E614}">
      <dsp:nvSpPr>
        <dsp:cNvPr id="0" name=""/>
        <dsp:cNvSpPr/>
      </dsp:nvSpPr>
      <dsp:spPr>
        <a:xfrm rot="2142401">
          <a:off x="5094901" y="1196608"/>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28254" y="1190070"/>
        <a:ext cx="0" cy="0"/>
      </dsp:txXfrm>
    </dsp:sp>
    <dsp:sp modelId="{99A3F08F-B06E-4A12-91F1-0AD52E207E7A}">
      <dsp:nvSpPr>
        <dsp:cNvPr id="0" name=""/>
        <dsp:cNvSpPr/>
      </dsp:nvSpPr>
      <dsp:spPr>
        <a:xfrm>
          <a:off x="5522625" y="1104714"/>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latin typeface="Arial"/>
              <a:ea typeface="+mn-ea"/>
              <a:cs typeface="+mn-cs"/>
            </a:rPr>
            <a:t>Avvikelser </a:t>
          </a:r>
          <a:endParaRPr lang="sv-SE" sz="700" b="0" i="0" kern="1200" dirty="0">
            <a:latin typeface="Arial"/>
            <a:ea typeface="+mn-ea"/>
            <a:cs typeface="+mn-cs"/>
          </a:endParaRPr>
        </a:p>
      </dsp:txBody>
      <dsp:txXfrm>
        <a:off x="5536660" y="1118749"/>
        <a:ext cx="1448948" cy="451117"/>
      </dsp:txXfrm>
    </dsp:sp>
    <dsp:sp modelId="{195FFF44-AA7C-46F5-9759-6614306619E8}">
      <dsp:nvSpPr>
        <dsp:cNvPr id="0" name=""/>
        <dsp:cNvSpPr/>
      </dsp:nvSpPr>
      <dsp:spPr>
        <a:xfrm rot="3907178">
          <a:off x="4875367" y="1472141"/>
          <a:ext cx="911165" cy="19865"/>
        </a:xfrm>
        <a:custGeom>
          <a:avLst/>
          <a:gdLst/>
          <a:ahLst/>
          <a:cxnLst/>
          <a:rect l="0" t="0" r="0" b="0"/>
          <a:pathLst>
            <a:path>
              <a:moveTo>
                <a:pt x="0" y="9932"/>
              </a:moveTo>
              <a:lnTo>
                <a:pt x="911165"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42031" y="1451825"/>
        <a:ext cx="0" cy="0"/>
      </dsp:txXfrm>
    </dsp:sp>
    <dsp:sp modelId="{B64F6932-529B-44D8-A480-8E82A0939928}">
      <dsp:nvSpPr>
        <dsp:cNvPr id="0" name=""/>
        <dsp:cNvSpPr/>
      </dsp:nvSpPr>
      <dsp:spPr>
        <a:xfrm>
          <a:off x="5522625" y="1655780"/>
          <a:ext cx="1476002"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latin typeface="Arial"/>
              <a:ea typeface="+mn-ea"/>
              <a:cs typeface="+mn-cs"/>
            </a:rPr>
            <a:t>Avtalstäckning</a:t>
          </a:r>
          <a:endParaRPr lang="sv-SE" sz="700" b="0" i="0" kern="1200" dirty="0">
            <a:latin typeface="Arial"/>
            <a:ea typeface="+mn-ea"/>
            <a:cs typeface="+mn-cs"/>
          </a:endParaRPr>
        </a:p>
      </dsp:txBody>
      <dsp:txXfrm>
        <a:off x="5536660" y="1669815"/>
        <a:ext cx="1447932" cy="451117"/>
      </dsp:txXfrm>
    </dsp:sp>
    <dsp:sp modelId="{CF59607F-D9F6-459D-9747-B88BB7972892}">
      <dsp:nvSpPr>
        <dsp:cNvPr id="0" name=""/>
        <dsp:cNvSpPr/>
      </dsp:nvSpPr>
      <dsp:spPr>
        <a:xfrm rot="1162798">
          <a:off x="3786037" y="2644615"/>
          <a:ext cx="406375" cy="19865"/>
        </a:xfrm>
        <a:custGeom>
          <a:avLst/>
          <a:gdLst/>
          <a:ahLst/>
          <a:cxnLst/>
          <a:rect l="0" t="0" r="0" b="0"/>
          <a:pathLst>
            <a:path>
              <a:moveTo>
                <a:pt x="0" y="9932"/>
              </a:moveTo>
              <a:lnTo>
                <a:pt x="406375" y="993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3983013" y="2641593"/>
        <a:ext cx="0" cy="0"/>
      </dsp:txXfrm>
    </dsp:sp>
    <dsp:sp modelId="{E6057E77-0D8E-4127-8F59-B47C3B4AA9DB}">
      <dsp:nvSpPr>
        <dsp:cNvPr id="0" name=""/>
        <dsp:cNvSpPr/>
      </dsp:nvSpPr>
      <dsp:spPr>
        <a:xfrm>
          <a:off x="4180900" y="2482378"/>
          <a:ext cx="958374" cy="4791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Hållbarhet</a:t>
          </a:r>
          <a:endParaRPr lang="sv-SE" sz="1000" kern="1200" dirty="0">
            <a:latin typeface="Arial"/>
            <a:ea typeface="+mn-ea"/>
            <a:cs typeface="+mn-cs"/>
          </a:endParaRPr>
        </a:p>
      </dsp:txBody>
      <dsp:txXfrm>
        <a:off x="4194935" y="2496413"/>
        <a:ext cx="930304" cy="451117"/>
      </dsp:txXfrm>
    </dsp:sp>
    <dsp:sp modelId="{E612350D-8680-4038-801A-32D4EF3C3D8E}">
      <dsp:nvSpPr>
        <dsp:cNvPr id="0" name=""/>
        <dsp:cNvSpPr/>
      </dsp:nvSpPr>
      <dsp:spPr>
        <a:xfrm rot="19457599">
          <a:off x="5094901" y="2574272"/>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14478" y="2581510"/>
        <a:ext cx="0" cy="0"/>
      </dsp:txXfrm>
    </dsp:sp>
    <dsp:sp modelId="{5BB785B3-360F-4899-88C8-64933D8F93D2}">
      <dsp:nvSpPr>
        <dsp:cNvPr id="0" name=""/>
        <dsp:cNvSpPr/>
      </dsp:nvSpPr>
      <dsp:spPr>
        <a:xfrm>
          <a:off x="5522625" y="2206845"/>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t>Finns det en uppdaterad hållbarhetsanalys utifrån sociala krav samt miljö- och klimatkrav i aktuell kategori?</a:t>
          </a:r>
          <a:endParaRPr lang="sv-SE" sz="700" b="0" i="0" kern="1200" dirty="0">
            <a:latin typeface="Arial"/>
            <a:ea typeface="+mn-ea"/>
            <a:cs typeface="+mn-cs"/>
          </a:endParaRPr>
        </a:p>
      </dsp:txBody>
      <dsp:txXfrm>
        <a:off x="5536660" y="2220880"/>
        <a:ext cx="1448948" cy="451117"/>
      </dsp:txXfrm>
    </dsp:sp>
    <dsp:sp modelId="{185373DF-DC11-41AE-9D47-462053A2BBEE}">
      <dsp:nvSpPr>
        <dsp:cNvPr id="0" name=""/>
        <dsp:cNvSpPr/>
      </dsp:nvSpPr>
      <dsp:spPr>
        <a:xfrm rot="2142401">
          <a:off x="5094901" y="2849805"/>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28254" y="2843267"/>
        <a:ext cx="0" cy="0"/>
      </dsp:txXfrm>
    </dsp:sp>
    <dsp:sp modelId="{C139E654-DB25-4FB5-BA63-D62519394712}">
      <dsp:nvSpPr>
        <dsp:cNvPr id="0" name=""/>
        <dsp:cNvSpPr/>
      </dsp:nvSpPr>
      <dsp:spPr>
        <a:xfrm>
          <a:off x="5522625" y="2757911"/>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latin typeface="Arial"/>
              <a:ea typeface="+mn-ea"/>
              <a:cs typeface="+mn-cs"/>
            </a:rPr>
            <a:t>Antal avtal med kravställning utifrån sociala krav enligt programmet för inköp</a:t>
          </a:r>
          <a:endParaRPr lang="sv-SE" sz="700" b="0" i="0" kern="1200" dirty="0">
            <a:latin typeface="Arial"/>
            <a:ea typeface="+mn-ea"/>
            <a:cs typeface="+mn-cs"/>
          </a:endParaRPr>
        </a:p>
      </dsp:txBody>
      <dsp:txXfrm>
        <a:off x="5536660" y="2771946"/>
        <a:ext cx="1448948" cy="451117"/>
      </dsp:txXfrm>
    </dsp:sp>
    <dsp:sp modelId="{1D4FC6A2-7454-4791-94C5-A6A922B67E22}">
      <dsp:nvSpPr>
        <dsp:cNvPr id="0" name=""/>
        <dsp:cNvSpPr/>
      </dsp:nvSpPr>
      <dsp:spPr>
        <a:xfrm rot="4366882">
          <a:off x="3341715" y="3195680"/>
          <a:ext cx="1295019" cy="19865"/>
        </a:xfrm>
        <a:custGeom>
          <a:avLst/>
          <a:gdLst/>
          <a:ahLst/>
          <a:cxnLst/>
          <a:rect l="0" t="0" r="0" b="0"/>
          <a:pathLst>
            <a:path>
              <a:moveTo>
                <a:pt x="0" y="9932"/>
              </a:moveTo>
              <a:lnTo>
                <a:pt x="1295019" y="993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4010564" y="3165105"/>
        <a:ext cx="0" cy="0"/>
      </dsp:txXfrm>
    </dsp:sp>
    <dsp:sp modelId="{5D6420B3-AE56-48C2-821A-B079589F72A1}">
      <dsp:nvSpPr>
        <dsp:cNvPr id="0" name=""/>
        <dsp:cNvSpPr/>
      </dsp:nvSpPr>
      <dsp:spPr>
        <a:xfrm>
          <a:off x="4180900" y="3584509"/>
          <a:ext cx="958374" cy="4791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sv-SE" sz="1000" kern="1200" smtClean="0">
              <a:latin typeface="Arial"/>
              <a:ea typeface="+mn-ea"/>
              <a:cs typeface="+mn-cs"/>
            </a:rPr>
            <a:t>Krav</a:t>
          </a:r>
          <a:endParaRPr lang="sv-SE" sz="1000" kern="1200" dirty="0">
            <a:latin typeface="Arial"/>
            <a:ea typeface="+mn-ea"/>
            <a:cs typeface="+mn-cs"/>
          </a:endParaRPr>
        </a:p>
      </dsp:txBody>
      <dsp:txXfrm>
        <a:off x="4194935" y="3598544"/>
        <a:ext cx="930304" cy="451117"/>
      </dsp:txXfrm>
    </dsp:sp>
    <dsp:sp modelId="{01C8F964-6BBC-49CB-BAA3-58739A08CDFA}">
      <dsp:nvSpPr>
        <dsp:cNvPr id="0" name=""/>
        <dsp:cNvSpPr/>
      </dsp:nvSpPr>
      <dsp:spPr>
        <a:xfrm rot="19457599">
          <a:off x="5094901" y="3676403"/>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sv-SE" sz="500" kern="1200" dirty="0">
            <a:solidFill>
              <a:srgbClr val="000000">
                <a:hueOff val="0"/>
                <a:satOff val="0"/>
                <a:lumOff val="0"/>
                <a:alphaOff val="0"/>
              </a:srgbClr>
            </a:solidFill>
            <a:latin typeface="Arial"/>
            <a:ea typeface="+mn-ea"/>
            <a:cs typeface="+mn-cs"/>
          </a:endParaRPr>
        </a:p>
      </dsp:txBody>
      <dsp:txXfrm>
        <a:off x="5314478" y="3683641"/>
        <a:ext cx="0" cy="0"/>
      </dsp:txXfrm>
    </dsp:sp>
    <dsp:sp modelId="{5C022C04-A607-4C33-819C-5AB619AD644D}">
      <dsp:nvSpPr>
        <dsp:cNvPr id="0" name=""/>
        <dsp:cNvSpPr/>
      </dsp:nvSpPr>
      <dsp:spPr>
        <a:xfrm>
          <a:off x="5522625" y="3308976"/>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t>Intern utvärdering (nöjd kund) av beställning</a:t>
          </a:r>
          <a:endParaRPr lang="sv-SE" sz="700" b="0" i="0" kern="1200" dirty="0">
            <a:latin typeface="Arial"/>
            <a:ea typeface="+mn-ea"/>
            <a:cs typeface="+mn-cs"/>
          </a:endParaRPr>
        </a:p>
      </dsp:txBody>
      <dsp:txXfrm>
        <a:off x="5536660" y="3323011"/>
        <a:ext cx="1448948" cy="451117"/>
      </dsp:txXfrm>
    </dsp:sp>
    <dsp:sp modelId="{3ECE7D8A-B072-4C72-AB35-57D1E24770DD}">
      <dsp:nvSpPr>
        <dsp:cNvPr id="0" name=""/>
        <dsp:cNvSpPr/>
      </dsp:nvSpPr>
      <dsp:spPr>
        <a:xfrm rot="2142401">
          <a:off x="5094901" y="3951936"/>
          <a:ext cx="472096" cy="19865"/>
        </a:xfrm>
        <a:custGeom>
          <a:avLst/>
          <a:gdLst/>
          <a:ahLst/>
          <a:cxnLst/>
          <a:rect l="0" t="0" r="0" b="0"/>
          <a:pathLst>
            <a:path>
              <a:moveTo>
                <a:pt x="0" y="9932"/>
              </a:moveTo>
              <a:lnTo>
                <a:pt x="472096" y="9932"/>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5319147" y="3950067"/>
        <a:ext cx="23604" cy="23604"/>
      </dsp:txXfrm>
    </dsp:sp>
    <dsp:sp modelId="{6D3D7751-C4A4-487B-9380-6A70F79730DA}">
      <dsp:nvSpPr>
        <dsp:cNvPr id="0" name=""/>
        <dsp:cNvSpPr/>
      </dsp:nvSpPr>
      <dsp:spPr>
        <a:xfrm>
          <a:off x="5522625" y="3860042"/>
          <a:ext cx="1477018" cy="47918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buNone/>
          </a:pPr>
          <a:r>
            <a:rPr lang="sv-SE" sz="700" b="0" i="0" kern="1200" smtClean="0"/>
            <a:t>Intern utvärdering (nöjd kund) av uppfyllnad av behov</a:t>
          </a:r>
          <a:endParaRPr lang="sv-SE" sz="700" b="0" i="0" kern="1200" dirty="0">
            <a:latin typeface="Arial"/>
            <a:ea typeface="+mn-ea"/>
            <a:cs typeface="+mn-cs"/>
          </a:endParaRPr>
        </a:p>
      </dsp:txBody>
      <dsp:txXfrm>
        <a:off x="5536660" y="3874077"/>
        <a:ext cx="1448948" cy="4511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EE950-57B7-4CB2-AA19-AD5EA3703915}" type="datetimeFigureOut">
              <a:rPr lang="sv-SE" smtClean="0"/>
              <a:t>2022-03-14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F0341B-DBB7-4B8A-B031-11BA3F2032FB}" type="slidenum">
              <a:rPr lang="sv-SE" smtClean="0"/>
              <a:t>‹#›</a:t>
            </a:fld>
            <a:endParaRPr lang="sv-SE"/>
          </a:p>
        </p:txBody>
      </p:sp>
    </p:spTree>
    <p:extLst>
      <p:ext uri="{BB962C8B-B14F-4D97-AF65-F5344CB8AC3E}">
        <p14:creationId xmlns:p14="http://schemas.microsoft.com/office/powerpoint/2010/main" val="40407182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5DA14-16A8-4D38-9124-51EC61E993F7}" type="datetimeFigureOut">
              <a:rPr lang="sv-SE" smtClean="0"/>
              <a:t>2022-03-14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C9485-54CD-46C4-82C4-04A322577352}" type="slidenum">
              <a:rPr lang="sv-SE" smtClean="0"/>
              <a:t>‹#›</a:t>
            </a:fld>
            <a:endParaRPr lang="sv-SE"/>
          </a:p>
        </p:txBody>
      </p:sp>
    </p:spTree>
    <p:extLst>
      <p:ext uri="{BB962C8B-B14F-4D97-AF65-F5344CB8AC3E}">
        <p14:creationId xmlns:p14="http://schemas.microsoft.com/office/powerpoint/2010/main" val="30964268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Tree>
    <p:extLst>
      <p:ext uri="{BB962C8B-B14F-4D97-AF65-F5344CB8AC3E}">
        <p14:creationId xmlns:p14="http://schemas.microsoft.com/office/powerpoint/2010/main" val="428884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De kvalitativa effekterna bedöms utifrån hur väl strategin uppfyller något av huvudområdena.</a:t>
            </a:r>
          </a:p>
          <a:p>
            <a:pPr marL="0" indent="0">
              <a:buNone/>
            </a:pPr>
            <a:endParaRPr lang="sv-SE" dirty="0" smtClean="0"/>
          </a:p>
          <a:p>
            <a:pPr marL="0" indent="0">
              <a:buNone/>
            </a:pPr>
            <a:r>
              <a:rPr lang="sv-SE" dirty="0" smtClean="0"/>
              <a:t>Huvudområdena bryts ned i:</a:t>
            </a:r>
          </a:p>
          <a:p>
            <a:r>
              <a:rPr lang="sv-SE" dirty="0" smtClean="0"/>
              <a:t>Delområden</a:t>
            </a:r>
          </a:p>
          <a:p>
            <a:r>
              <a:rPr lang="sv-SE" dirty="0" err="1" smtClean="0"/>
              <a:t>Mätningspunkter</a:t>
            </a:r>
            <a:endParaRPr lang="sv-SE" dirty="0" smtClean="0"/>
          </a:p>
          <a:p>
            <a:endParaRPr lang="sv-SE" dirty="0"/>
          </a:p>
        </p:txBody>
      </p:sp>
    </p:spTree>
    <p:extLst>
      <p:ext uri="{BB962C8B-B14F-4D97-AF65-F5344CB8AC3E}">
        <p14:creationId xmlns:p14="http://schemas.microsoft.com/office/powerpoint/2010/main" val="148986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Kategoristyrning är ett strategiskt arbetssätt där resurser och aktiviteter organiseras enligt inköpskategorier</a:t>
            </a:r>
            <a:endParaRPr lang="sv-SE" dirty="0"/>
          </a:p>
        </p:txBody>
      </p:sp>
    </p:spTree>
    <p:extLst>
      <p:ext uri="{BB962C8B-B14F-4D97-AF65-F5344CB8AC3E}">
        <p14:creationId xmlns:p14="http://schemas.microsoft.com/office/powerpoint/2010/main" val="124166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sv-SE" sz="1200" b="0" kern="0" dirty="0">
                <a:solidFill>
                  <a:schemeClr val="accent3"/>
                </a:solidFill>
              </a:rPr>
              <a:t>Överblick kategoriorganisationen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i </a:t>
            </a:r>
            <a:r>
              <a:rPr lang="sv-SE" sz="1200" b="1" kern="1200" dirty="0">
                <a:solidFill>
                  <a:schemeClr val="tx1"/>
                </a:solidFill>
                <a:effectLst/>
                <a:latin typeface="+mn-lt"/>
                <a:ea typeface="+mn-ea"/>
                <a:cs typeface="+mn-cs"/>
              </a:rPr>
              <a:t>kategoriteamen</a:t>
            </a:r>
            <a:r>
              <a:rPr lang="sv-SE" sz="1200" kern="1200" dirty="0">
                <a:solidFill>
                  <a:schemeClr val="tx1"/>
                </a:solidFill>
                <a:effectLst/>
                <a:latin typeface="+mn-lt"/>
                <a:ea typeface="+mn-ea"/>
                <a:cs typeface="+mn-cs"/>
              </a:rPr>
              <a:t> arbetet utförs. Den som är kategoriledare för teamet ansvarar för att kategorimetodiken följs och att kategoriprofil och kategoristrategi utvecklas och resulterar i att stadens upphandlingar och inköp genomförs och utvecklas. Teamen bör spegla stadens största intressenter inom kategorin samt ha rätt sammansättning av kompetens och kunskap för att kunna utveckla och följa upp kategoristrategierna.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Kategoriråden</a:t>
            </a:r>
            <a:r>
              <a:rPr lang="sv-SE" sz="1200" kern="1200" dirty="0">
                <a:solidFill>
                  <a:schemeClr val="tx1"/>
                </a:solidFill>
                <a:effectLst/>
                <a:latin typeface="+mn-lt"/>
                <a:ea typeface="+mn-ea"/>
                <a:cs typeface="+mn-cs"/>
              </a:rPr>
              <a:t> fungerar som permanenta styrgrupper som ger ledning och styrning till kategoriteamet. Kategorirådet kvalitetssäkrar och beslutar om de strategier som kategoriteamet utvecklar.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Inom kategoriorganisationen ansvarar </a:t>
            </a:r>
            <a:r>
              <a:rPr lang="sv-SE" sz="1200" b="1" kern="1200" dirty="0">
                <a:solidFill>
                  <a:schemeClr val="tx1"/>
                </a:solidFill>
                <a:effectLst/>
                <a:latin typeface="+mn-lt"/>
                <a:ea typeface="+mn-ea"/>
                <a:cs typeface="+mn-cs"/>
              </a:rPr>
              <a:t>inköpsrådet</a:t>
            </a:r>
            <a:r>
              <a:rPr lang="sv-SE" sz="1200" kern="1200" dirty="0">
                <a:solidFill>
                  <a:schemeClr val="tx1"/>
                </a:solidFill>
                <a:effectLst/>
                <a:latin typeface="+mn-lt"/>
                <a:ea typeface="+mn-ea"/>
                <a:cs typeface="+mn-cs"/>
              </a:rPr>
              <a:t> för arbetssätt samt prioriterar, planerar, stödjer och följer upp kategoriarbetet.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Till kategoriteamen knyts även </a:t>
            </a:r>
            <a:r>
              <a:rPr lang="sv-SE" sz="1200" b="1" kern="1200" dirty="0">
                <a:solidFill>
                  <a:schemeClr val="tx1"/>
                </a:solidFill>
                <a:effectLst/>
                <a:latin typeface="+mn-lt"/>
                <a:ea typeface="+mn-ea"/>
                <a:cs typeface="+mn-cs"/>
              </a:rPr>
              <a:t>referensgrupper</a:t>
            </a:r>
            <a:r>
              <a:rPr lang="sv-SE" sz="1200" kern="1200" dirty="0">
                <a:solidFill>
                  <a:schemeClr val="tx1"/>
                </a:solidFill>
                <a:effectLst/>
                <a:latin typeface="+mn-lt"/>
                <a:ea typeface="+mn-ea"/>
                <a:cs typeface="+mn-cs"/>
              </a:rPr>
              <a:t> som säkerställer att analyser är korrekta och strategier väl förankrade i organisationen.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För att ge stöd till inköpsråd, men även kategoriteam/-råd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etableras ett </a:t>
            </a:r>
            <a:r>
              <a:rPr lang="sv-SE" sz="1200" b="1" kern="1200" dirty="0">
                <a:solidFill>
                  <a:schemeClr val="tx1"/>
                </a:solidFill>
                <a:effectLst/>
                <a:latin typeface="+mn-lt"/>
                <a:ea typeface="+mn-ea"/>
                <a:cs typeface="+mn-cs"/>
              </a:rPr>
              <a:t>metod- och analysstöd</a:t>
            </a:r>
            <a:r>
              <a:rPr lang="sv-SE" sz="1200" kern="1200" dirty="0">
                <a:solidFill>
                  <a:schemeClr val="tx1"/>
                </a:solidFill>
                <a:effectLst/>
                <a:latin typeface="+mn-lt"/>
                <a:ea typeface="+mn-ea"/>
                <a:cs typeface="+mn-cs"/>
              </a:rPr>
              <a:t>. Detta syftar till att ge process-, metod- och analysstöd men även till kvalitetssäkring av arbetssätt. </a:t>
            </a:r>
            <a:endParaRPr lang="sv-SE" sz="1200" b="0" kern="0" dirty="0">
              <a:solidFill>
                <a:schemeClr val="accent3"/>
              </a:solidFill>
            </a:endParaRPr>
          </a:p>
          <a:p>
            <a:endParaRPr lang="sv-SE" dirty="0"/>
          </a:p>
          <a:p>
            <a:endParaRPr lang="sv-SE" dirty="0"/>
          </a:p>
        </p:txBody>
      </p:sp>
    </p:spTree>
    <p:extLst>
      <p:ext uri="{BB962C8B-B14F-4D97-AF65-F5344CB8AC3E}">
        <p14:creationId xmlns:p14="http://schemas.microsoft.com/office/powerpoint/2010/main" val="14055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Upphandling</a:t>
            </a:r>
            <a:r>
              <a:rPr lang="sv-SE" baseline="0" dirty="0" smtClean="0"/>
              <a:t> &amp; Inköp går från generalister till </a:t>
            </a:r>
            <a:r>
              <a:rPr lang="sv-SE" baseline="0" dirty="0" smtClean="0"/>
              <a:t>Specialister. </a:t>
            </a:r>
            <a:r>
              <a:rPr lang="sv-SE" dirty="0" smtClean="0"/>
              <a:t>Stadens inköpsvolym delas in i kategorier och arbetet inom dessa leds av tvärfunktionella team som tar fram strategier</a:t>
            </a:r>
            <a:r>
              <a:rPr lang="sv-SE" baseline="0" dirty="0" smtClean="0"/>
              <a:t> (</a:t>
            </a:r>
            <a:r>
              <a:rPr lang="sv-SE" dirty="0" smtClean="0"/>
              <a:t>förbättringsförslag).</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sng" strike="noStrike" kern="1200" cap="none" spc="0" normalizeH="0" baseline="0" noProof="0" dirty="0" smtClean="0">
                <a:ln>
                  <a:noFill/>
                </a:ln>
                <a:effectLst/>
                <a:uLnTx/>
                <a:uFillTx/>
                <a:latin typeface="Arial"/>
                <a:ea typeface="+mn-ea"/>
                <a:cs typeface="+mn-cs"/>
              </a:rPr>
              <a:t>Kategori</a:t>
            </a:r>
            <a:r>
              <a:rPr kumimoji="0" lang="sv-SE" sz="1200" b="0" i="0" u="none" strike="noStrike" kern="1200" cap="none" spc="0" normalizeH="0" baseline="0" noProof="0" dirty="0" smtClean="0">
                <a:ln>
                  <a:noFill/>
                </a:ln>
                <a:effectLst/>
                <a:uLnTx/>
                <a:uFillTx/>
                <a:latin typeface="Arial"/>
                <a:ea typeface="+mn-ea"/>
                <a:cs typeface="+mn-cs"/>
              </a:rPr>
              <a:t>				</a:t>
            </a:r>
            <a:r>
              <a:rPr kumimoji="0" lang="sv-SE" sz="1200" b="1" i="1" u="sng" strike="noStrike" kern="1200" cap="none" spc="0" normalizeH="0" baseline="0" noProof="0" dirty="0" smtClean="0">
                <a:ln>
                  <a:noFill/>
                </a:ln>
                <a:effectLst/>
                <a:uLnTx/>
                <a:uFillTx/>
                <a:latin typeface="Arial"/>
                <a:ea typeface="+mn-ea"/>
                <a:cs typeface="+mn-cs"/>
              </a:rPr>
              <a:t>Kategoriägare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Fordon				Miljöförvaltningen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Måltider och livsmedel			Serviceförvaltningen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El</a:t>
            </a:r>
            <a:r>
              <a:rPr kumimoji="0" lang="sv-SE" sz="1200" b="0" i="0" u="none" strike="noStrike" kern="1200" cap="none" spc="0" normalizeH="0" noProof="0" dirty="0" smtClean="0">
                <a:ln>
                  <a:noFill/>
                </a:ln>
                <a:effectLst/>
                <a:uLnTx/>
                <a:uFillTx/>
                <a:latin typeface="Arial"/>
                <a:ea typeface="+mn-ea"/>
                <a:cs typeface="+mn-cs"/>
              </a:rPr>
              <a:t> (Elkraft &amp; Nät)</a:t>
            </a:r>
            <a:r>
              <a:rPr kumimoji="0" lang="sv-SE" sz="1200" b="0" i="0" u="none" strike="noStrike" kern="1200" cap="none" spc="0" normalizeH="0" baseline="0" noProof="0" dirty="0" smtClean="0">
                <a:ln>
                  <a:noFill/>
                </a:ln>
                <a:effectLst/>
                <a:uLnTx/>
                <a:uFillTx/>
                <a:latin typeface="Arial"/>
                <a:ea typeface="+mn-ea"/>
                <a:cs typeface="+mn-cs"/>
              </a:rPr>
              <a:t>			Serviceförvaltningen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Inredning				Serviceförvaltningen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Lokalvård				Utbildningsförvaltningen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Vitvaror				Svenska Bostäder 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Tekniska konsulter (Bygg &amp; projektledning)		Trafikkontoret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IT-konsulter				Stadsledningskontoret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effectLst/>
                <a:uLnTx/>
                <a:uFillTx/>
                <a:latin typeface="Arial"/>
                <a:ea typeface="+mn-ea"/>
                <a:cs typeface="+mn-cs"/>
              </a:rPr>
              <a:t>LSS boenden				Socialtjänstförvaltningen</a:t>
            </a:r>
          </a:p>
          <a:p>
            <a:endParaRPr lang="sv-SE" dirty="0"/>
          </a:p>
        </p:txBody>
      </p:sp>
    </p:spTree>
    <p:extLst>
      <p:ext uri="{BB962C8B-B14F-4D97-AF65-F5344CB8AC3E}">
        <p14:creationId xmlns:p14="http://schemas.microsoft.com/office/powerpoint/2010/main" val="71294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smtClean="0"/>
              <a:t>Ett kategoristyrt arbetssätt bygger på fakta och samarbete samt möjliggör större förståelse för verksamhetens behov </a:t>
            </a:r>
            <a:endParaRPr lang="sv-SE" dirty="0"/>
          </a:p>
        </p:txBody>
      </p:sp>
    </p:spTree>
    <p:extLst>
      <p:ext uri="{BB962C8B-B14F-4D97-AF65-F5344CB8AC3E}">
        <p14:creationId xmlns:p14="http://schemas.microsoft.com/office/powerpoint/2010/main" val="190817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b="1" dirty="0" smtClean="0"/>
              <a:t>Målet </a:t>
            </a:r>
            <a:r>
              <a:rPr lang="sv-SE" dirty="0" smtClean="0"/>
              <a:t>– Ett redskap för att påvisa en strategis effekter.</a:t>
            </a:r>
            <a:endParaRPr lang="sv-SE" b="1" dirty="0" smtClean="0"/>
          </a:p>
          <a:p>
            <a:r>
              <a:rPr lang="sv-SE" b="1" dirty="0" smtClean="0"/>
              <a:t>En verktygslåda </a:t>
            </a:r>
            <a:r>
              <a:rPr lang="sv-SE" dirty="0" smtClean="0"/>
              <a:t>– Variationen av strategier medför att modellen ska ses som ett stöd där ett kategoriteam får välja ut komponenter som är relevanta att mäta och följa upp.</a:t>
            </a:r>
          </a:p>
          <a:p>
            <a:r>
              <a:rPr lang="sv-SE" b="1" dirty="0" smtClean="0"/>
              <a:t>Inte heltäckande </a:t>
            </a:r>
            <a:r>
              <a:rPr lang="sv-SE" dirty="0" smtClean="0"/>
              <a:t>– Variation av strategier medför även att vissa effekter kan falla utanför modellens upptagningsområde och får då lyftas i andra sammanhang.</a:t>
            </a:r>
          </a:p>
          <a:p>
            <a:r>
              <a:rPr lang="sv-SE" b="1" dirty="0" smtClean="0"/>
              <a:t>En röd tråd </a:t>
            </a:r>
            <a:r>
              <a:rPr lang="sv-SE" dirty="0" smtClean="0"/>
              <a:t>– Strategier ska kunna kopplas till de övergripande inköpsmål som anges i Stockholms stads program för inköp:</a:t>
            </a:r>
          </a:p>
          <a:p>
            <a:pPr marL="0" lvl="0" indent="0">
              <a:buNone/>
            </a:pPr>
            <a:r>
              <a:rPr lang="sv-SE" dirty="0" smtClean="0"/>
              <a:t>	- Rätt kvalitet utifrån verksamhetens behov</a:t>
            </a:r>
          </a:p>
          <a:p>
            <a:pPr marL="0" lvl="0" indent="0">
              <a:buNone/>
            </a:pPr>
            <a:r>
              <a:rPr lang="sv-SE" dirty="0" smtClean="0"/>
              <a:t>	- Staden är en attraktiv avtalspart</a:t>
            </a:r>
          </a:p>
          <a:p>
            <a:pPr marL="0" lvl="0" indent="0">
              <a:buNone/>
            </a:pPr>
            <a:r>
              <a:rPr lang="sv-SE" dirty="0" smtClean="0"/>
              <a:t>	- Kostnadseffektivitet</a:t>
            </a:r>
          </a:p>
          <a:p>
            <a:endParaRPr lang="sv-SE" dirty="0"/>
          </a:p>
        </p:txBody>
      </p:sp>
    </p:spTree>
    <p:extLst>
      <p:ext uri="{BB962C8B-B14F-4D97-AF65-F5344CB8AC3E}">
        <p14:creationId xmlns:p14="http://schemas.microsoft.com/office/powerpoint/2010/main" val="148597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628650" lvl="1" indent="-171450">
              <a:buFontTx/>
              <a:buChar char="-"/>
            </a:pPr>
            <a:r>
              <a:rPr lang="sv-SE" dirty="0" smtClean="0"/>
              <a:t>Inköp</a:t>
            </a:r>
            <a:r>
              <a:rPr lang="sv-SE" baseline="0" dirty="0" smtClean="0"/>
              <a:t> ansvarar för mätning av effekter och ser tillsammans med verksamheterna till att de realiseras. </a:t>
            </a:r>
          </a:p>
          <a:p>
            <a:pPr marL="628650" lvl="1" indent="-171450">
              <a:buFontTx/>
              <a:buChar char="-"/>
            </a:pPr>
            <a:endParaRPr lang="sv-SE" baseline="0"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1. </a:t>
            </a:r>
            <a:r>
              <a:rPr kumimoji="0" lang="sv-SE" sz="1200" b="0" i="0" u="none" strike="noStrike" kern="1200" cap="none" spc="0" normalizeH="0" baseline="0" noProof="0" dirty="0" smtClean="0">
                <a:ln>
                  <a:noFill/>
                </a:ln>
                <a:solidFill>
                  <a:srgbClr val="000000"/>
                </a:solidFill>
                <a:effectLst/>
                <a:uLnTx/>
                <a:uFillTx/>
                <a:latin typeface="Arial"/>
                <a:ea typeface="+mn-ea"/>
                <a:cs typeface="+mn-cs"/>
              </a:rPr>
              <a:t>Ev. identifierad effekt i innan kategoriarbetet påbörjas, t.ex. i en potentialworkshops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2. Planerad effekt i kategoristrategier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3. </a:t>
            </a:r>
            <a:r>
              <a:rPr kumimoji="0" lang="sv-SE" sz="1200" b="0" i="0" u="none" strike="noStrike" kern="1200" cap="none" spc="0" normalizeH="0" baseline="0" noProof="0" dirty="0" smtClean="0">
                <a:ln>
                  <a:noFill/>
                </a:ln>
                <a:solidFill>
                  <a:srgbClr val="FFFFFF"/>
                </a:solidFill>
                <a:effectLst/>
                <a:uLnTx/>
                <a:uFillTx/>
                <a:latin typeface="Arial"/>
                <a:ea typeface="+mn-ea"/>
                <a:cs typeface="+mn-cs"/>
              </a:rPr>
              <a:t>Säkrad effekt genom t.ex. upphandlat avtal, justerat sortiment eller framtagen policy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SE" sz="1200" b="0" i="0" u="none" strike="noStrike" kern="1200" cap="none" spc="0" normalizeH="0" baseline="0" noProof="0" dirty="0" smtClean="0">
                <a:ln>
                  <a:noFill/>
                </a:ln>
                <a:solidFill>
                  <a:srgbClr val="000000"/>
                </a:solidFill>
                <a:effectLst/>
                <a:uLnTx/>
                <a:uFillTx/>
                <a:latin typeface="Arial"/>
                <a:ea typeface="+mn-ea"/>
                <a:cs typeface="+mn-cs"/>
              </a:rPr>
              <a:t>4. </a:t>
            </a:r>
            <a:r>
              <a:rPr kumimoji="0" lang="sv-SE" sz="1200" b="0" i="0" u="none" strike="noStrike" kern="1200" cap="none" spc="0" normalizeH="0" baseline="0" noProof="0" dirty="0" smtClean="0">
                <a:ln>
                  <a:noFill/>
                </a:ln>
                <a:solidFill>
                  <a:srgbClr val="FFFFFF"/>
                </a:solidFill>
                <a:effectLst/>
                <a:uLnTx/>
                <a:uFillTx/>
                <a:latin typeface="Arial"/>
                <a:ea typeface="+mn-ea"/>
                <a:cs typeface="+mn-cs"/>
              </a:rPr>
              <a:t>Realiserad effekt genom efterlevnad av nya avtal / sortiment / policy</a:t>
            </a:r>
            <a:endParaRPr kumimoji="0" lang="sv-SE" sz="1200" b="0"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519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smtClean="0">
                <a:solidFill>
                  <a:srgbClr val="000000"/>
                </a:solidFill>
                <a:latin typeface="Arial"/>
              </a:rPr>
              <a:t>En identifierad effekt, i detta fall genom ett framtagande av ett nytt sortiment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smtClean="0">
                <a:solidFill>
                  <a:srgbClr val="000000"/>
                </a:solidFill>
                <a:latin typeface="Arial"/>
              </a:rPr>
              <a:t>Hela</a:t>
            </a:r>
            <a:r>
              <a:rPr lang="sv-SE" sz="1200" baseline="0" dirty="0" smtClean="0">
                <a:solidFill>
                  <a:srgbClr val="000000"/>
                </a:solidFill>
                <a:latin typeface="Arial"/>
              </a:rPr>
              <a:t> eller en</a:t>
            </a:r>
            <a:r>
              <a:rPr lang="sv-SE" sz="1200" dirty="0" smtClean="0">
                <a:solidFill>
                  <a:srgbClr val="000000"/>
                </a:solidFill>
                <a:latin typeface="Arial"/>
              </a:rPr>
              <a:t> del av effekten planeras, genom framtagande av en upphandling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smtClean="0">
                <a:solidFill>
                  <a:srgbClr val="FFFFFF"/>
                </a:solidFill>
                <a:latin typeface="Arial"/>
              </a:rPr>
              <a:t>När upphandlingen är klar och det nya sortimentet är framtaget blev resultatet något mindre än den planerade effekten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smtClean="0">
                <a:solidFill>
                  <a:srgbClr val="FFFFFF"/>
                </a:solidFill>
                <a:latin typeface="Arial"/>
              </a:rPr>
              <a:t>Den realiserade effekten blir något mindre då alla inte handlar av det upphandlade sortimentet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sz="1200" dirty="0" smtClean="0">
              <a:solidFill>
                <a:srgbClr val="000000"/>
              </a:solidFill>
              <a:latin typeface="Arial"/>
            </a:endParaRPr>
          </a:p>
          <a:p>
            <a:endParaRPr lang="sv-SE" dirty="0"/>
          </a:p>
        </p:txBody>
      </p:sp>
    </p:spTree>
    <p:extLst>
      <p:ext uri="{BB962C8B-B14F-4D97-AF65-F5344CB8AC3E}">
        <p14:creationId xmlns:p14="http://schemas.microsoft.com/office/powerpoint/2010/main" val="186038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33984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4.xml"/><Relationship Id="rId1" Type="http://schemas.openxmlformats.org/officeDocument/2006/relationships/vmlDrawing" Target="../drawings/vmlDrawing18.v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5.xml"/><Relationship Id="rId1" Type="http://schemas.openxmlformats.org/officeDocument/2006/relationships/vmlDrawing" Target="../drawings/vmlDrawing19.v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96800"/>
          </a:xfrm>
          <a:prstGeom prst="rect">
            <a:avLst/>
          </a:prstGeom>
        </p:spPr>
      </p:pic>
      <p:sp>
        <p:nvSpPr>
          <p:cNvPr id="7" name="textruta 6"/>
          <p:cNvSpPr txBox="1"/>
          <p:nvPr userDrawn="1"/>
        </p:nvSpPr>
        <p:spPr>
          <a:xfrm>
            <a:off x="9252520" y="13467"/>
            <a:ext cx="1584176" cy="5693866"/>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59011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endParaRPr lang="sv-SE" dirty="0"/>
          </a:p>
        </p:txBody>
      </p:sp>
      <p:sp>
        <p:nvSpPr>
          <p:cNvPr id="14" name="Platshållare för sidfot 13"/>
          <p:cNvSpPr>
            <a:spLocks noGrp="1"/>
          </p:cNvSpPr>
          <p:nvPr>
            <p:ph type="ftr" sz="quarter" idx="15"/>
          </p:nvPr>
        </p:nvSpPr>
        <p:spPr/>
        <p:txBody>
          <a:bodyPr/>
          <a:lstStyle/>
          <a:p>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70591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endParaRPr lang="sv-SE" dirty="0"/>
          </a:p>
        </p:txBody>
      </p:sp>
      <p:sp>
        <p:nvSpPr>
          <p:cNvPr id="12" name="Platshållare för sidfot 11"/>
          <p:cNvSpPr>
            <a:spLocks noGrp="1"/>
          </p:cNvSpPr>
          <p:nvPr>
            <p:ph type="ftr" sz="quarter" idx="15"/>
          </p:nvPr>
        </p:nvSpPr>
        <p:spPr/>
        <p:txBody>
          <a:bodyPr/>
          <a:lstStyle/>
          <a:p>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91762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endParaRPr lang="sv-SE" dirty="0"/>
          </a:p>
        </p:txBody>
      </p:sp>
      <p:sp>
        <p:nvSpPr>
          <p:cNvPr id="12" name="Platshållare för sidfot 11"/>
          <p:cNvSpPr>
            <a:spLocks noGrp="1"/>
          </p:cNvSpPr>
          <p:nvPr>
            <p:ph type="ftr" sz="quarter" idx="15"/>
          </p:nvPr>
        </p:nvSpPr>
        <p:spPr/>
        <p:txBody>
          <a:bodyPr/>
          <a:lstStyle/>
          <a:p>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40987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05413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endParaRPr lang="sv-SE" dirty="0"/>
          </a:p>
        </p:txBody>
      </p:sp>
      <p:sp>
        <p:nvSpPr>
          <p:cNvPr id="14" name="Platshållare för sidfot 13"/>
          <p:cNvSpPr>
            <a:spLocks noGrp="1"/>
          </p:cNvSpPr>
          <p:nvPr>
            <p:ph type="ftr" sz="quarter" idx="11"/>
          </p:nvPr>
        </p:nvSpPr>
        <p:spPr/>
        <p:txBody>
          <a:bodyPr/>
          <a:lstStyle/>
          <a:p>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1679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93826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12691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6684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78662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68390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7"/>
            <a:ext cx="1584176" cy="5693866"/>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51256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30420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örstasidan_1">
    <p:spTree>
      <p:nvGrpSpPr>
        <p:cNvPr id="1" name=""/>
        <p:cNvGrpSpPr/>
        <p:nvPr/>
      </p:nvGrpSpPr>
      <p:grpSpPr>
        <a:xfrm>
          <a:off x="0" y="0"/>
          <a:ext cx="0" cy="0"/>
          <a:chOff x="0" y="0"/>
          <a:chExt cx="0" cy="0"/>
        </a:xfrm>
      </p:grpSpPr>
      <p:pic>
        <p:nvPicPr>
          <p:cNvPr id="3" name="Bildobjekt 4" descr="Sida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ruta 3"/>
          <p:cNvSpPr txBox="1">
            <a:spLocks noChangeArrowheads="1"/>
          </p:cNvSpPr>
          <p:nvPr/>
        </p:nvSpPr>
        <p:spPr bwMode="auto">
          <a:xfrm>
            <a:off x="5094289" y="3443288"/>
            <a:ext cx="17224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sv-SE" sz="1800"/>
          </a:p>
        </p:txBody>
      </p:sp>
      <p:sp>
        <p:nvSpPr>
          <p:cNvPr id="5" name="textruta 4"/>
          <p:cNvSpPr txBox="1">
            <a:spLocks noChangeArrowheads="1"/>
          </p:cNvSpPr>
          <p:nvPr/>
        </p:nvSpPr>
        <p:spPr bwMode="auto">
          <a:xfrm>
            <a:off x="454026" y="6215063"/>
            <a:ext cx="2601913"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a:solidFill>
                  <a:schemeClr val="bg1"/>
                </a:solidFill>
              </a:rPr>
              <a:t>The Capital of Scandinavia</a:t>
            </a:r>
          </a:p>
        </p:txBody>
      </p:sp>
      <p:pic>
        <p:nvPicPr>
          <p:cNvPr id="6" name="Bildobjekt 7" descr="StockholmsStad_logot#21B0A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9326" y="454025"/>
            <a:ext cx="1374775"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ubrik 12"/>
          <p:cNvSpPr>
            <a:spLocks noGrp="1"/>
          </p:cNvSpPr>
          <p:nvPr>
            <p:ph type="title"/>
          </p:nvPr>
        </p:nvSpPr>
        <p:spPr/>
        <p:txBody>
          <a:bodyPr/>
          <a:lstStyle>
            <a:lvl1pPr>
              <a:defRPr>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307713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82"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1523254604"/>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3"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5528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endParaRPr lang="sv-SE" dirty="0"/>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p>
        </p:txBody>
      </p:sp>
    </p:spTree>
    <p:extLst>
      <p:ext uri="{BB962C8B-B14F-4D97-AF65-F5344CB8AC3E}">
        <p14:creationId xmlns:p14="http://schemas.microsoft.com/office/powerpoint/2010/main" val="608674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pic>
        <p:nvPicPr>
          <p:cNvPr id="9" name="Bildobjekt 8" descr="StockholmsStad_logot#21B0A5.png"/>
          <p:cNvPicPr>
            <a:picLocks noChangeAspect="1"/>
          </p:cNvPicPr>
          <p:nvPr userDrawn="1"/>
        </p:nvPicPr>
        <p:blipFill>
          <a:blip r:embed="rId2" cstate="print"/>
          <a:stretch>
            <a:fillRect/>
          </a:stretch>
        </p:blipFill>
        <p:spPr>
          <a:xfrm>
            <a:off x="6845870" y="576105"/>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a:t>Klicka här för att ändra format</a:t>
            </a:r>
          </a:p>
        </p:txBody>
      </p:sp>
      <p:sp>
        <p:nvSpPr>
          <p:cNvPr id="11" name="Platshållare för datum 10"/>
          <p:cNvSpPr>
            <a:spLocks noGrp="1"/>
          </p:cNvSpPr>
          <p:nvPr>
            <p:ph type="dt" sz="half" idx="10"/>
          </p:nvPr>
        </p:nvSpPr>
        <p:spPr/>
        <p:txBody>
          <a:bodyPr/>
          <a:lstStyle/>
          <a:p>
            <a:endParaRPr lang="en-US">
              <a:solidFill>
                <a:srgbClr val="000000"/>
              </a:solidFill>
            </a:endParaRPr>
          </a:p>
        </p:txBody>
      </p:sp>
      <p:sp>
        <p:nvSpPr>
          <p:cNvPr id="12" name="Platshållare för sidfot 11"/>
          <p:cNvSpPr>
            <a:spLocks noGrp="1"/>
          </p:cNvSpPr>
          <p:nvPr>
            <p:ph type="ftr" sz="quarter" idx="11"/>
          </p:nvPr>
        </p:nvSpPr>
        <p:spPr/>
        <p:txBody>
          <a:bodyPr/>
          <a:lstStyle/>
          <a:p>
            <a:endParaRPr lang="en-US">
              <a:solidFill>
                <a:srgbClr val="000000"/>
              </a:solidFill>
            </a:endParaRPr>
          </a:p>
        </p:txBody>
      </p:sp>
      <p:sp>
        <p:nvSpPr>
          <p:cNvPr id="13" name="Platshållare för bildnummer 12"/>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1734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en-US"/>
              <a:t>Click to edit Master text styles</a:t>
            </a:r>
          </a:p>
        </p:txBody>
      </p:sp>
      <p:sp>
        <p:nvSpPr>
          <p:cNvPr id="11" name="Rectangle 10"/>
          <p:cNvSpPr/>
          <p:nvPr userDrawn="1"/>
        </p:nvSpPr>
        <p:spPr>
          <a:xfrm>
            <a:off x="8282917" y="6630604"/>
            <a:ext cx="864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SE" sz="1100">
                <a:solidFill>
                  <a:srgbClr val="000000"/>
                </a:solidFill>
              </a:rPr>
              <a:t>Sid </a:t>
            </a:r>
            <a:fld id="{55462C22-9105-40C5-B58E-05D26877A1A7}" type="slidenum">
              <a:rPr lang="sv-SE" sz="1100" smtClean="0">
                <a:solidFill>
                  <a:srgbClr val="000000"/>
                </a:solidFill>
              </a:rPr>
              <a:pPr algn="r"/>
              <a:t>‹#›</a:t>
            </a:fld>
            <a:endParaRPr lang="sv-SE" sz="1100">
              <a:solidFill>
                <a:srgbClr val="000000"/>
              </a:solidFill>
            </a:endParaRPr>
          </a:p>
        </p:txBody>
      </p:sp>
    </p:spTree>
    <p:extLst>
      <p:ext uri="{BB962C8B-B14F-4D97-AF65-F5344CB8AC3E}">
        <p14:creationId xmlns:p14="http://schemas.microsoft.com/office/powerpoint/2010/main" val="2485624487"/>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68313" y="4365106"/>
            <a:ext cx="7772400" cy="1362075"/>
          </a:xfrm>
        </p:spPr>
        <p:txBody>
          <a:bodyPr anchor="t"/>
          <a:lstStyle>
            <a:lvl1pPr algn="l">
              <a:defRPr sz="2800" b="1" cap="none" baseline="0"/>
            </a:lvl1pPr>
          </a:lstStyle>
          <a:p>
            <a:r>
              <a:rPr lang="sv-SE"/>
              <a:t>Klicka här för att ändra format</a:t>
            </a:r>
          </a:p>
        </p:txBody>
      </p:sp>
      <p:sp>
        <p:nvSpPr>
          <p:cNvPr id="3" name="Platshållare för text 2"/>
          <p:cNvSpPr>
            <a:spLocks noGrp="1"/>
          </p:cNvSpPr>
          <p:nvPr>
            <p:ph type="body" idx="1"/>
          </p:nvPr>
        </p:nvSpPr>
        <p:spPr>
          <a:xfrm>
            <a:off x="468313" y="2780930"/>
            <a:ext cx="77724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1" name="Platshållare för datum 10"/>
          <p:cNvSpPr>
            <a:spLocks noGrp="1"/>
          </p:cNvSpPr>
          <p:nvPr>
            <p:ph type="dt" sz="half" idx="10"/>
          </p:nvPr>
        </p:nvSpPr>
        <p:spPr/>
        <p:txBody>
          <a:bodyPr/>
          <a:lstStyle/>
          <a:p>
            <a:endParaRPr lang="en-US">
              <a:solidFill>
                <a:srgbClr val="000000"/>
              </a:solidFill>
            </a:endParaRPr>
          </a:p>
        </p:txBody>
      </p:sp>
      <p:sp>
        <p:nvSpPr>
          <p:cNvPr id="15" name="Platshållare för sidfot 14"/>
          <p:cNvSpPr>
            <a:spLocks noGrp="1"/>
          </p:cNvSpPr>
          <p:nvPr>
            <p:ph type="ftr" sz="quarter" idx="11"/>
          </p:nvPr>
        </p:nvSpPr>
        <p:spPr/>
        <p:txBody>
          <a:bodyPr/>
          <a:lstStyle/>
          <a:p>
            <a:endParaRPr lang="en-US">
              <a:solidFill>
                <a:srgbClr val="000000"/>
              </a:solidFill>
            </a:endParaRPr>
          </a:p>
        </p:txBody>
      </p:sp>
      <p:sp>
        <p:nvSpPr>
          <p:cNvPr id="16" name="Platshållare för bildnummer 15"/>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6159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12" name="Platshållare för datum 11"/>
          <p:cNvSpPr>
            <a:spLocks noGrp="1"/>
          </p:cNvSpPr>
          <p:nvPr>
            <p:ph type="dt" sz="half" idx="10"/>
          </p:nvPr>
        </p:nvSpPr>
        <p:spPr/>
        <p:txBody>
          <a:bodyPr/>
          <a:lstStyle/>
          <a:p>
            <a:endParaRPr lang="en-US">
              <a:solidFill>
                <a:srgbClr val="000000"/>
              </a:solidFill>
            </a:endParaRPr>
          </a:p>
        </p:txBody>
      </p:sp>
      <p:sp>
        <p:nvSpPr>
          <p:cNvPr id="16" name="Platshållare för sidfot 15"/>
          <p:cNvSpPr>
            <a:spLocks noGrp="1"/>
          </p:cNvSpPr>
          <p:nvPr>
            <p:ph type="ftr" sz="quarter" idx="11"/>
          </p:nvPr>
        </p:nvSpPr>
        <p:spPr/>
        <p:txBody>
          <a:bodyPr/>
          <a:lstStyle/>
          <a:p>
            <a:endParaRPr lang="en-US">
              <a:solidFill>
                <a:srgbClr val="000000"/>
              </a:solidFill>
            </a:endParaRPr>
          </a:p>
        </p:txBody>
      </p:sp>
      <p:sp>
        <p:nvSpPr>
          <p:cNvPr id="17" name="Platshållare för bildnummer 16"/>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a:solidFill>
                <a:srgbClr val="000000"/>
              </a:solidFill>
            </a:endParaRPr>
          </a:p>
        </p:txBody>
      </p:sp>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2587960766"/>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eaLnBrk="1">
              <a:defRPr sz="2200" baseline="0"/>
            </a:lvl1pPr>
          </a:lstStyle>
          <a:p>
            <a:endParaRPr lang="sv-SE" noProof="0"/>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12" name="Platshållare för datum 11"/>
          <p:cNvSpPr>
            <a:spLocks noGrp="1"/>
          </p:cNvSpPr>
          <p:nvPr>
            <p:ph type="dt" sz="half" idx="10"/>
          </p:nvPr>
        </p:nvSpPr>
        <p:spPr/>
        <p:txBody>
          <a:bodyPr/>
          <a:lstStyle/>
          <a:p>
            <a:endParaRPr lang="sv-SE">
              <a:solidFill>
                <a:srgbClr val="000000"/>
              </a:solidFill>
            </a:endParaRPr>
          </a:p>
        </p:txBody>
      </p:sp>
      <p:sp>
        <p:nvSpPr>
          <p:cNvPr id="16" name="Platshållare för sidfot 15"/>
          <p:cNvSpPr>
            <a:spLocks noGrp="1"/>
          </p:cNvSpPr>
          <p:nvPr>
            <p:ph type="ftr" sz="quarter" idx="11"/>
          </p:nvPr>
        </p:nvSpPr>
        <p:spPr/>
        <p:txBody>
          <a:bodyPr/>
          <a:lstStyle/>
          <a:p>
            <a:endParaRPr lang="sv-SE">
              <a:solidFill>
                <a:srgbClr val="000000"/>
              </a:solidFill>
            </a:endParaRPr>
          </a:p>
        </p:txBody>
      </p:sp>
      <p:sp>
        <p:nvSpPr>
          <p:cNvPr id="17" name="Platshållare för bildnummer 16"/>
          <p:cNvSpPr>
            <a:spLocks noGrp="1"/>
          </p:cNvSpPr>
          <p:nvPr>
            <p:ph type="sldNum" sz="quarter" idx="12"/>
          </p:nvPr>
        </p:nvSpPr>
        <p:spPr/>
        <p:txBody>
          <a:bodyPr/>
          <a:lstStyle/>
          <a:p>
            <a:r>
              <a:rPr lang="sv-SE">
                <a:solidFill>
                  <a:srgbClr val="000000"/>
                </a:solidFill>
              </a:rPr>
              <a:t>Sid </a:t>
            </a:r>
            <a:fld id="{625BFF1C-0550-4892-A058-F5526EA5680B}" type="slidenum">
              <a:rPr lang="sv-SE" smtClean="0">
                <a:solidFill>
                  <a:srgbClr val="000000"/>
                </a:solidFill>
              </a:rPr>
              <a:pPr/>
              <a:t>‹#›</a:t>
            </a:fld>
            <a:endParaRPr lang="sv-SE">
              <a:solidFill>
                <a:srgbClr val="000000"/>
              </a:solidFill>
            </a:endParaRPr>
          </a:p>
        </p:txBody>
      </p:sp>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sv-SE" noProof="0" err="1"/>
              <a:t>Click</a:t>
            </a:r>
            <a:r>
              <a:rPr lang="sv-SE" noProof="0"/>
              <a:t> to </a:t>
            </a:r>
            <a:r>
              <a:rPr lang="sv-SE" noProof="0" err="1"/>
              <a:t>edit</a:t>
            </a:r>
            <a:r>
              <a:rPr lang="sv-SE" noProof="0"/>
              <a:t> Master text </a:t>
            </a:r>
            <a:r>
              <a:rPr lang="sv-SE" noProof="0" err="1"/>
              <a:t>styles</a:t>
            </a:r>
            <a:endParaRPr lang="sv-SE" noProof="0"/>
          </a:p>
        </p:txBody>
      </p:sp>
    </p:spTree>
    <p:extLst>
      <p:ext uri="{BB962C8B-B14F-4D97-AF65-F5344CB8AC3E}">
        <p14:creationId xmlns:p14="http://schemas.microsoft.com/office/powerpoint/2010/main" val="3877092780"/>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3068047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457201" y="1440000"/>
            <a:ext cx="5472608" cy="17526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454026"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a:solidFill>
                  <a:srgbClr val="000000"/>
                </a:solidFill>
              </a:rPr>
              <a:t>The Capital of Scandinavia</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753349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a:p>
        </p:txBody>
      </p:sp>
      <p:sp>
        <p:nvSpPr>
          <p:cNvPr id="3" name="Platshållare för innehåll 2"/>
          <p:cNvSpPr>
            <a:spLocks noGrp="1"/>
          </p:cNvSpPr>
          <p:nvPr>
            <p:ph idx="1"/>
          </p:nvPr>
        </p:nvSpPr>
        <p:spPr>
          <a:xfrm>
            <a:off x="457200" y="1600203"/>
            <a:ext cx="8229600" cy="3989039"/>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12" name="Platshållare för datum 11"/>
          <p:cNvSpPr>
            <a:spLocks noGrp="1"/>
          </p:cNvSpPr>
          <p:nvPr>
            <p:ph type="dt" sz="half" idx="10"/>
          </p:nvPr>
        </p:nvSpPr>
        <p:spPr/>
        <p:txBody>
          <a:bodyPr/>
          <a:lstStyle/>
          <a:p>
            <a:endParaRPr lang="en-US">
              <a:solidFill>
                <a:srgbClr val="000000"/>
              </a:solidFill>
            </a:endParaRPr>
          </a:p>
        </p:txBody>
      </p:sp>
      <p:sp>
        <p:nvSpPr>
          <p:cNvPr id="16" name="Platshållare för sidfot 15"/>
          <p:cNvSpPr>
            <a:spLocks noGrp="1"/>
          </p:cNvSpPr>
          <p:nvPr>
            <p:ph type="ftr" sz="quarter" idx="11"/>
          </p:nvPr>
        </p:nvSpPr>
        <p:spPr/>
        <p:txBody>
          <a:bodyPr/>
          <a:lstStyle/>
          <a:p>
            <a:endParaRPr lang="en-US">
              <a:solidFill>
                <a:srgbClr val="000000"/>
              </a:solidFill>
            </a:endParaRPr>
          </a:p>
        </p:txBody>
      </p:sp>
      <p:sp>
        <p:nvSpPr>
          <p:cNvPr id="17" name="Platshållare för bildnummer 16"/>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0518848"/>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en-US"/>
              <a:t>Click to edit Master text styles</a:t>
            </a:r>
          </a:p>
        </p:txBody>
      </p:sp>
      <p:sp>
        <p:nvSpPr>
          <p:cNvPr id="11" name="Rectangle 10"/>
          <p:cNvSpPr/>
          <p:nvPr userDrawn="1"/>
        </p:nvSpPr>
        <p:spPr>
          <a:xfrm>
            <a:off x="8282917" y="6630604"/>
            <a:ext cx="864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SE" sz="1100">
                <a:solidFill>
                  <a:srgbClr val="000000"/>
                </a:solidFill>
              </a:rPr>
              <a:t>Sid </a:t>
            </a:r>
            <a:fld id="{55462C22-9105-40C5-B58E-05D26877A1A7}" type="slidenum">
              <a:rPr lang="sv-SE" sz="1100" smtClean="0">
                <a:solidFill>
                  <a:srgbClr val="000000"/>
                </a:solidFill>
              </a:rPr>
              <a:pPr algn="r"/>
              <a:t>‹#›</a:t>
            </a:fld>
            <a:endParaRPr lang="sv-SE" sz="1100">
              <a:solidFill>
                <a:srgbClr val="000000"/>
              </a:solidFill>
            </a:endParaRPr>
          </a:p>
        </p:txBody>
      </p:sp>
    </p:spTree>
    <p:extLst>
      <p:ext uri="{BB962C8B-B14F-4D97-AF65-F5344CB8AC3E}">
        <p14:creationId xmlns:p14="http://schemas.microsoft.com/office/powerpoint/2010/main" val="4220133708"/>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4"/>
          </p:nvPr>
        </p:nvSpPr>
        <p:spPr bwMode="white">
          <a:xfrm>
            <a:off x="683568" y="1844676"/>
            <a:ext cx="5112568" cy="2376413"/>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prstGeom prst="rect">
            <a:avLst/>
          </a:prstGeom>
          <a:solidFill>
            <a:schemeClr val="tx2"/>
          </a:solidFill>
        </p:spPr>
        <p:txBody>
          <a:bodyPr anchor="t" anchorCtr="1"/>
          <a:lstStyle>
            <a:lvl1pPr marL="0" indent="0">
              <a:buFontTx/>
              <a:buNone/>
              <a:defRPr>
                <a:solidFill>
                  <a:schemeClr val="bg1"/>
                </a:solidFill>
              </a:defRPr>
            </a:lvl1pPr>
          </a:lstStyle>
          <a:p>
            <a:r>
              <a:rPr lang="en-US"/>
              <a:t>Click icon to add picture</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119331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1" y="1440000"/>
            <a:ext cx="5472608" cy="17526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a:t>Projekt VINST (Verktyg för inköp i Stockholms stad)</a:t>
            </a:r>
          </a:p>
        </p:txBody>
      </p:sp>
    </p:spTree>
    <p:extLst>
      <p:ext uri="{BB962C8B-B14F-4D97-AF65-F5344CB8AC3E}">
        <p14:creationId xmlns:p14="http://schemas.microsoft.com/office/powerpoint/2010/main" val="3669038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
        <p:nvSpPr>
          <p:cNvPr id="6" name="Platshållare för text 11"/>
          <p:cNvSpPr>
            <a:spLocks noGrp="1"/>
          </p:cNvSpPr>
          <p:nvPr>
            <p:ph type="body" sz="quarter" idx="17" hasCustomPrompt="1"/>
          </p:nvPr>
        </p:nvSpPr>
        <p:spPr>
          <a:xfrm>
            <a:off x="457200" y="133978"/>
            <a:ext cx="8229600" cy="288000"/>
          </a:xfrm>
          <a:prstGeom prst="rect">
            <a:avLst/>
          </a:prstGeo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2032107289"/>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a:p>
        </p:txBody>
      </p:sp>
      <p:sp>
        <p:nvSpPr>
          <p:cNvPr id="5" name="Platshållare för text 4"/>
          <p:cNvSpPr>
            <a:spLocks noGrp="1"/>
          </p:cNvSpPr>
          <p:nvPr>
            <p:ph type="body" sz="quarter" idx="10"/>
          </p:nvPr>
        </p:nvSpPr>
        <p:spPr>
          <a:xfrm>
            <a:off x="468313" y="1439865"/>
            <a:ext cx="5482800" cy="1197049"/>
          </a:xfrm>
          <a:prstGeom prst="rect">
            <a:avLst/>
          </a:prstGeom>
        </p:spPr>
        <p:txBody>
          <a:bodyPr/>
          <a:lstStyle>
            <a:lvl1pPr marL="0" indent="0">
              <a:buFontTx/>
              <a:buNone/>
              <a:defRPr>
                <a:solidFill>
                  <a:schemeClr val="bg1"/>
                </a:solidFill>
              </a:defRPr>
            </a:lvl1pPr>
          </a:lstStyle>
          <a:p>
            <a:pPr lvl="0"/>
            <a:r>
              <a:rPr lang="en-US"/>
              <a:t>Click to edit Master text styles</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2370124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30"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sz="2000"/>
            </a:lvl1p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
        <p:nvSpPr>
          <p:cNvPr id="6" name="Text Placeholder 5"/>
          <p:cNvSpPr>
            <a:spLocks noGrp="1"/>
          </p:cNvSpPr>
          <p:nvPr>
            <p:ph type="body" sz="quarter" idx="13" hasCustomPrompt="1"/>
          </p:nvPr>
        </p:nvSpPr>
        <p:spPr>
          <a:xfrm>
            <a:off x="467545" y="225427"/>
            <a:ext cx="2159769" cy="231775"/>
          </a:xfrm>
          <a:prstGeom prst="rect">
            <a:avLst/>
          </a:prstGeom>
        </p:spPr>
        <p:txBody>
          <a:bodyPr anchor="ctr"/>
          <a:lstStyle>
            <a:lvl1pPr marL="0" indent="0">
              <a:buNone/>
              <a:defRPr sz="1000"/>
            </a:lvl1pPr>
          </a:lstStyle>
          <a:p>
            <a:pPr lvl="0"/>
            <a:r>
              <a:rPr lang="en-US"/>
              <a:t>Supertitle</a:t>
            </a:r>
            <a:endParaRPr lang="sv-SE"/>
          </a:p>
        </p:txBody>
      </p:sp>
    </p:spTree>
    <p:extLst>
      <p:ext uri="{BB962C8B-B14F-4D97-AF65-F5344CB8AC3E}">
        <p14:creationId xmlns:p14="http://schemas.microsoft.com/office/powerpoint/2010/main" val="298381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dirty="0"/>
              <a:t>Projekt VINST (Verktyg för inköp i Stockholms stad)</a:t>
            </a:r>
          </a:p>
        </p:txBody>
      </p:sp>
    </p:spTree>
    <p:extLst>
      <p:ext uri="{BB962C8B-B14F-4D97-AF65-F5344CB8AC3E}">
        <p14:creationId xmlns:p14="http://schemas.microsoft.com/office/powerpoint/2010/main" val="3156836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en-US" dirty="0"/>
              <a:t>Click icon to add picture</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67651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61837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a:t>Skriv </a:t>
            </a:r>
            <a:r>
              <a:rPr lang="sv-SE" err="1"/>
              <a:t>ev</a:t>
            </a:r>
            <a:r>
              <a:rPr lang="sv-SE"/>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3"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3508986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178"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619539523"/>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78125923"/>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en-US"/>
              <a:t>Click to edit Master text styles</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82335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70" y="576105"/>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a:t>Klicka här för att ändra format</a:t>
            </a:r>
            <a:endParaRPr lang="sv-SE" dirty="0"/>
          </a:p>
        </p:txBody>
      </p:sp>
      <p:sp>
        <p:nvSpPr>
          <p:cNvPr id="11" name="Platshållare för datum 10"/>
          <p:cNvSpPr>
            <a:spLocks noGrp="1"/>
          </p:cNvSpPr>
          <p:nvPr>
            <p:ph type="dt" sz="half" idx="10"/>
          </p:nvPr>
        </p:nvSpPr>
        <p:spPr/>
        <p:txBody>
          <a:bodyPr/>
          <a:lstStyle/>
          <a:p>
            <a:endParaRPr lang="en-US" dirty="0">
              <a:solidFill>
                <a:srgbClr val="000000"/>
              </a:solidFill>
            </a:endParaRPr>
          </a:p>
        </p:txBody>
      </p:sp>
      <p:sp>
        <p:nvSpPr>
          <p:cNvPr id="12" name="Platshållare för sidfot 11"/>
          <p:cNvSpPr>
            <a:spLocks noGrp="1"/>
          </p:cNvSpPr>
          <p:nvPr>
            <p:ph type="ftr" sz="quarter" idx="11"/>
          </p:nvPr>
        </p:nvSpPr>
        <p:spPr/>
        <p:txBody>
          <a:bodyPr/>
          <a:lstStyle/>
          <a:p>
            <a:endParaRPr lang="en-US" dirty="0">
              <a:solidFill>
                <a:srgbClr val="000000"/>
              </a:solidFill>
            </a:endParaRPr>
          </a:p>
        </p:txBody>
      </p:sp>
      <p:sp>
        <p:nvSpPr>
          <p:cNvPr id="13" name="Platshållare för bildnummer 12"/>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4368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dirty="0"/>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1122468255"/>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68313" y="4365106"/>
            <a:ext cx="7772400" cy="1362075"/>
          </a:xfrm>
        </p:spPr>
        <p:txBody>
          <a:bodyPr anchor="t"/>
          <a:lstStyle>
            <a:lvl1pPr algn="l">
              <a:defRPr sz="2800" b="1" cap="none" baseline="0"/>
            </a:lvl1pPr>
          </a:lstStyle>
          <a:p>
            <a:r>
              <a:rPr lang="sv-SE"/>
              <a:t>Klicka här för att ändra format</a:t>
            </a:r>
            <a:endParaRPr lang="sv-SE" dirty="0"/>
          </a:p>
        </p:txBody>
      </p:sp>
      <p:sp>
        <p:nvSpPr>
          <p:cNvPr id="3" name="Platshållare för text 2"/>
          <p:cNvSpPr>
            <a:spLocks noGrp="1"/>
          </p:cNvSpPr>
          <p:nvPr>
            <p:ph type="body" idx="1"/>
          </p:nvPr>
        </p:nvSpPr>
        <p:spPr>
          <a:xfrm>
            <a:off x="468313" y="2780930"/>
            <a:ext cx="77724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1" name="Platshållare för datum 10"/>
          <p:cNvSpPr>
            <a:spLocks noGrp="1"/>
          </p:cNvSpPr>
          <p:nvPr>
            <p:ph type="dt" sz="half" idx="10"/>
          </p:nvPr>
        </p:nvSpPr>
        <p:spPr/>
        <p:txBody>
          <a:bodyPr/>
          <a:lstStyle/>
          <a:p>
            <a:endParaRPr lang="en-US" dirty="0">
              <a:solidFill>
                <a:srgbClr val="000000"/>
              </a:solidFill>
            </a:endParaRPr>
          </a:p>
        </p:txBody>
      </p:sp>
      <p:sp>
        <p:nvSpPr>
          <p:cNvPr id="15" name="Platshållare för sidfot 14"/>
          <p:cNvSpPr>
            <a:spLocks noGrp="1"/>
          </p:cNvSpPr>
          <p:nvPr>
            <p:ph type="ftr" sz="quarter" idx="11"/>
          </p:nvPr>
        </p:nvSpPr>
        <p:spPr/>
        <p:txBody>
          <a:bodyPr/>
          <a:lstStyle/>
          <a:p>
            <a:endParaRPr lang="en-US" dirty="0">
              <a:solidFill>
                <a:srgbClr val="000000"/>
              </a:solidFill>
            </a:endParaRPr>
          </a:p>
        </p:txBody>
      </p:sp>
      <p:sp>
        <p:nvSpPr>
          <p:cNvPr id="16" name="Platshållare för bildnummer 15"/>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0802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eaLnBrk="1">
              <a:defRPr sz="2200" baseline="0"/>
            </a:lvl1pPr>
          </a:lstStyle>
          <a:p>
            <a:endParaRPr lang="sv-SE" noProof="0" dirty="0"/>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12" name="Platshållare för datum 11"/>
          <p:cNvSpPr>
            <a:spLocks noGrp="1"/>
          </p:cNvSpPr>
          <p:nvPr>
            <p:ph type="dt" sz="half" idx="10"/>
          </p:nvPr>
        </p:nvSpPr>
        <p:spPr/>
        <p:txBody>
          <a:bodyPr/>
          <a:lstStyle/>
          <a:p>
            <a:endParaRPr lang="sv-SE" dirty="0">
              <a:solidFill>
                <a:srgbClr val="000000"/>
              </a:solidFill>
            </a:endParaRPr>
          </a:p>
        </p:txBody>
      </p:sp>
      <p:sp>
        <p:nvSpPr>
          <p:cNvPr id="16" name="Platshållare för sidfot 15"/>
          <p:cNvSpPr>
            <a:spLocks noGrp="1"/>
          </p:cNvSpPr>
          <p:nvPr>
            <p:ph type="ftr" sz="quarter" idx="11"/>
          </p:nvPr>
        </p:nvSpPr>
        <p:spPr/>
        <p:txBody>
          <a:bodyPr/>
          <a:lstStyle/>
          <a:p>
            <a:endParaRPr lang="sv-SE" dirty="0">
              <a:solidFill>
                <a:srgbClr val="000000"/>
              </a:solidFill>
            </a:endParaRPr>
          </a:p>
        </p:txBody>
      </p:sp>
      <p:sp>
        <p:nvSpPr>
          <p:cNvPr id="17" name="Platshållare för bildnummer 16"/>
          <p:cNvSpPr>
            <a:spLocks noGrp="1"/>
          </p:cNvSpPr>
          <p:nvPr>
            <p:ph type="sldNum" sz="quarter" idx="12"/>
          </p:nvPr>
        </p:nvSpPr>
        <p:spPr/>
        <p:txBody>
          <a:bodyPr/>
          <a:lstStyle/>
          <a:p>
            <a:r>
              <a:rPr lang="sv-SE" dirty="0">
                <a:solidFill>
                  <a:srgbClr val="000000"/>
                </a:solidFill>
              </a:rPr>
              <a:t>Sid </a:t>
            </a:r>
            <a:fld id="{625BFF1C-0550-4892-A058-F5526EA5680B}" type="slidenum">
              <a:rPr lang="sv-SE" smtClean="0">
                <a:solidFill>
                  <a:srgbClr val="000000"/>
                </a:solidFill>
              </a:rPr>
              <a:pPr/>
              <a:t>‹#›</a:t>
            </a:fld>
            <a:endParaRPr lang="sv-SE" dirty="0">
              <a:solidFill>
                <a:srgbClr val="000000"/>
              </a:solidFill>
            </a:endParaRPr>
          </a:p>
        </p:txBody>
      </p:sp>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p:txBody>
      </p:sp>
    </p:spTree>
    <p:extLst>
      <p:ext uri="{BB962C8B-B14F-4D97-AF65-F5344CB8AC3E}">
        <p14:creationId xmlns:p14="http://schemas.microsoft.com/office/powerpoint/2010/main" val="4182359005"/>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eaLnBrk="1">
              <a:defRPr sz="2200" baseline="0"/>
            </a:lvl1pPr>
          </a:lstStyle>
          <a:p>
            <a:endParaRPr lang="sv-SE" noProof="0" dirty="0"/>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12" name="Platshållare för datum 11"/>
          <p:cNvSpPr>
            <a:spLocks noGrp="1"/>
          </p:cNvSpPr>
          <p:nvPr>
            <p:ph type="dt" sz="half" idx="10"/>
          </p:nvPr>
        </p:nvSpPr>
        <p:spPr/>
        <p:txBody>
          <a:bodyPr/>
          <a:lstStyle/>
          <a:p>
            <a:endParaRPr lang="sv-SE" dirty="0">
              <a:solidFill>
                <a:srgbClr val="000000"/>
              </a:solidFill>
            </a:endParaRPr>
          </a:p>
        </p:txBody>
      </p:sp>
      <p:sp>
        <p:nvSpPr>
          <p:cNvPr id="16" name="Platshållare för sidfot 15"/>
          <p:cNvSpPr>
            <a:spLocks noGrp="1"/>
          </p:cNvSpPr>
          <p:nvPr>
            <p:ph type="ftr" sz="quarter" idx="11"/>
          </p:nvPr>
        </p:nvSpPr>
        <p:spPr/>
        <p:txBody>
          <a:bodyPr/>
          <a:lstStyle/>
          <a:p>
            <a:endParaRPr lang="sv-SE" dirty="0">
              <a:solidFill>
                <a:srgbClr val="000000"/>
              </a:solidFill>
            </a:endParaRPr>
          </a:p>
        </p:txBody>
      </p:sp>
      <p:sp>
        <p:nvSpPr>
          <p:cNvPr id="17" name="Platshållare för bildnummer 16"/>
          <p:cNvSpPr>
            <a:spLocks noGrp="1"/>
          </p:cNvSpPr>
          <p:nvPr>
            <p:ph type="sldNum" sz="quarter" idx="12"/>
          </p:nvPr>
        </p:nvSpPr>
        <p:spPr/>
        <p:txBody>
          <a:bodyPr/>
          <a:lstStyle/>
          <a:p>
            <a:r>
              <a:rPr lang="sv-SE" dirty="0">
                <a:solidFill>
                  <a:srgbClr val="000000"/>
                </a:solidFill>
              </a:rPr>
              <a:t>Sid </a:t>
            </a:r>
            <a:fld id="{625BFF1C-0550-4892-A058-F5526EA5680B}" type="slidenum">
              <a:rPr lang="sv-SE" smtClean="0">
                <a:solidFill>
                  <a:srgbClr val="000000"/>
                </a:solidFill>
              </a:rPr>
              <a:pPr/>
              <a:t>‹#›</a:t>
            </a:fld>
            <a:endParaRPr lang="sv-SE" dirty="0">
              <a:solidFill>
                <a:srgbClr val="000000"/>
              </a:solidFill>
            </a:endParaRPr>
          </a:p>
        </p:txBody>
      </p:sp>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p:txBody>
      </p:sp>
    </p:spTree>
    <p:extLst>
      <p:ext uri="{BB962C8B-B14F-4D97-AF65-F5344CB8AC3E}">
        <p14:creationId xmlns:p14="http://schemas.microsoft.com/office/powerpoint/2010/main" val="1179304822"/>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1" y="1440000"/>
            <a:ext cx="5472608" cy="17526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12" name="textruta 8"/>
          <p:cNvSpPr txBox="1">
            <a:spLocks noChangeArrowheads="1"/>
          </p:cNvSpPr>
          <p:nvPr userDrawn="1"/>
        </p:nvSpPr>
        <p:spPr bwMode="auto">
          <a:xfrm>
            <a:off x="454026"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dirty="0">
                <a:solidFill>
                  <a:srgbClr val="000000"/>
                </a:solidFill>
              </a:rPr>
              <a:t>The Capital of Scandinavia</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193439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575737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8"/>
            <a:ext cx="8353425" cy="749499"/>
          </a:xfrm>
        </p:spPr>
        <p:txBody>
          <a:bodyPr lIns="0" anchor="t">
            <a:normAutofit/>
          </a:bodyPr>
          <a:lstStyle>
            <a:lvl1pPr algn="l">
              <a:defRPr sz="2200" baseline="0"/>
            </a:lvl1pPr>
          </a:lstStyle>
          <a:p>
            <a:endParaRPr lang="sv-SE" dirty="0"/>
          </a:p>
        </p:txBody>
      </p:sp>
      <p:sp>
        <p:nvSpPr>
          <p:cNvPr id="3" name="Platshållare för innehåll 2"/>
          <p:cNvSpPr>
            <a:spLocks noGrp="1"/>
          </p:cNvSpPr>
          <p:nvPr>
            <p:ph idx="1"/>
          </p:nvPr>
        </p:nvSpPr>
        <p:spPr>
          <a:xfrm>
            <a:off x="395288"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5" name="Text Placeholder 4"/>
          <p:cNvSpPr>
            <a:spLocks noGrp="1"/>
          </p:cNvSpPr>
          <p:nvPr>
            <p:ph type="body" sz="quarter" idx="13"/>
          </p:nvPr>
        </p:nvSpPr>
        <p:spPr>
          <a:xfrm>
            <a:off x="395288" y="2"/>
            <a:ext cx="8353425" cy="301625"/>
          </a:xfrm>
          <a:prstGeom prst="rect">
            <a:avLst/>
          </a:prstGeom>
        </p:spPr>
        <p:txBody>
          <a:bodyPr lIns="0" anchor="ctr"/>
          <a:lstStyle>
            <a:lvl1pPr marL="0" indent="0">
              <a:buNone/>
              <a:defRPr sz="1200"/>
            </a:lvl1pPr>
          </a:lstStyle>
          <a:p>
            <a:pPr lvl="0"/>
            <a:r>
              <a:rPr lang="en-US" dirty="0"/>
              <a:t>Click to edit Master text styles</a:t>
            </a:r>
          </a:p>
        </p:txBody>
      </p:sp>
      <p:sp>
        <p:nvSpPr>
          <p:cNvPr id="11" name="Rectangle 10"/>
          <p:cNvSpPr/>
          <p:nvPr userDrawn="1"/>
        </p:nvSpPr>
        <p:spPr>
          <a:xfrm>
            <a:off x="8282917" y="6630604"/>
            <a:ext cx="864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SE" sz="1100" dirty="0">
                <a:solidFill>
                  <a:srgbClr val="000000"/>
                </a:solidFill>
              </a:rPr>
              <a:t>Sid </a:t>
            </a:r>
            <a:fld id="{55462C22-9105-40C5-B58E-05D26877A1A7}" type="slidenum">
              <a:rPr lang="sv-SE" sz="1100" smtClean="0">
                <a:solidFill>
                  <a:srgbClr val="000000"/>
                </a:solidFill>
              </a:rPr>
              <a:pPr algn="r"/>
              <a:t>‹#›</a:t>
            </a:fld>
            <a:endParaRPr lang="sv-SE" sz="1100" dirty="0">
              <a:solidFill>
                <a:srgbClr val="000000"/>
              </a:solidFill>
            </a:endParaRPr>
          </a:p>
        </p:txBody>
      </p:sp>
    </p:spTree>
    <p:extLst>
      <p:ext uri="{BB962C8B-B14F-4D97-AF65-F5344CB8AC3E}">
        <p14:creationId xmlns:p14="http://schemas.microsoft.com/office/powerpoint/2010/main" val="857155182"/>
      </p:ext>
    </p:extLst>
  </p:cSld>
  <p:clrMapOvr>
    <a:masterClrMapping/>
  </p:clrMapOvr>
  <p:extLst mod="1">
    <p:ext uri="{DCECCB84-F9BA-43D5-87BE-67443E8EF086}">
      <p15:sldGuideLst xmlns:p15="http://schemas.microsoft.com/office/powerpoint/2012/main">
        <p15:guide id="1" pos="18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dirty="0"/>
          </a:p>
        </p:txBody>
      </p:sp>
      <p:sp>
        <p:nvSpPr>
          <p:cNvPr id="10" name="Platshållare för text 9"/>
          <p:cNvSpPr>
            <a:spLocks noGrp="1"/>
          </p:cNvSpPr>
          <p:nvPr>
            <p:ph type="body" sz="quarter" idx="14"/>
          </p:nvPr>
        </p:nvSpPr>
        <p:spPr bwMode="white">
          <a:xfrm>
            <a:off x="683568" y="1844676"/>
            <a:ext cx="5112568" cy="2376413"/>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prstGeom prst="rect">
            <a:avLst/>
          </a:prstGeom>
          <a:solidFill>
            <a:schemeClr val="tx2"/>
          </a:solidFill>
        </p:spPr>
        <p:txBody>
          <a:bodyPr anchor="t" anchorCtr="1"/>
          <a:lstStyle>
            <a:lvl1pPr marL="0" indent="0">
              <a:buFontTx/>
              <a:buNone/>
              <a:defRPr>
                <a:solidFill>
                  <a:schemeClr val="bg1"/>
                </a:solidFill>
              </a:defRPr>
            </a:lvl1pPr>
          </a:lstStyle>
          <a:p>
            <a:r>
              <a:rPr lang="en-US"/>
              <a:t>Click icon to add picture</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45356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dirty="0"/>
          </a:p>
        </p:txBody>
      </p:sp>
      <p:sp>
        <p:nvSpPr>
          <p:cNvPr id="3" name="Underrubrik 2"/>
          <p:cNvSpPr>
            <a:spLocks noGrp="1"/>
          </p:cNvSpPr>
          <p:nvPr>
            <p:ph type="subTitle" idx="1" hasCustomPrompt="1"/>
          </p:nvPr>
        </p:nvSpPr>
        <p:spPr>
          <a:xfrm>
            <a:off x="457201" y="1440000"/>
            <a:ext cx="5472608" cy="17526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dirty="0"/>
              <a:t>Projekt VINST (Verktyg för inköp i Stockholms stad)</a:t>
            </a:r>
          </a:p>
        </p:txBody>
      </p:sp>
    </p:spTree>
    <p:extLst>
      <p:ext uri="{BB962C8B-B14F-4D97-AF65-F5344CB8AC3E}">
        <p14:creationId xmlns:p14="http://schemas.microsoft.com/office/powerpoint/2010/main" val="2315781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a:prstGeom prst="rect">
            <a:avLst/>
          </a:prstGeo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3780790432"/>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dirty="0"/>
          </a:p>
        </p:txBody>
      </p:sp>
      <p:sp>
        <p:nvSpPr>
          <p:cNvPr id="5" name="Platshållare för text 4"/>
          <p:cNvSpPr>
            <a:spLocks noGrp="1"/>
          </p:cNvSpPr>
          <p:nvPr>
            <p:ph type="body" sz="quarter" idx="10"/>
          </p:nvPr>
        </p:nvSpPr>
        <p:spPr>
          <a:xfrm>
            <a:off x="468313" y="1439865"/>
            <a:ext cx="5482800" cy="1197049"/>
          </a:xfrm>
          <a:prstGeom prst="rect">
            <a:avLst/>
          </a:prstGeom>
        </p:spPr>
        <p:txBody>
          <a:bodyPr/>
          <a:lstStyle>
            <a:lvl1pPr marL="0" indent="0">
              <a:buFontTx/>
              <a:buNone/>
              <a:defRPr>
                <a:solidFill>
                  <a:schemeClr val="bg1"/>
                </a:solidFill>
              </a:defRPr>
            </a:lvl1pPr>
          </a:lstStyle>
          <a:p>
            <a:pPr lvl="0"/>
            <a:r>
              <a:rPr lang="en-US"/>
              <a:t>Click to edit Master text styles</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047086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5897"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sz="2000"/>
            </a:lvl1pPr>
          </a:lstStyle>
          <a:p>
            <a:r>
              <a:rPr lang="en-US" dirty="0"/>
              <a:t>Click to edit Master title style</a:t>
            </a:r>
            <a:endParaRPr lang="sv-SE" dirty="0"/>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Text Placeholder 5"/>
          <p:cNvSpPr>
            <a:spLocks noGrp="1"/>
          </p:cNvSpPr>
          <p:nvPr>
            <p:ph type="body" sz="quarter" idx="13" hasCustomPrompt="1"/>
          </p:nvPr>
        </p:nvSpPr>
        <p:spPr>
          <a:xfrm>
            <a:off x="467545" y="225427"/>
            <a:ext cx="2159769" cy="231775"/>
          </a:xfrm>
          <a:prstGeom prst="rect">
            <a:avLst/>
          </a:prstGeom>
        </p:spPr>
        <p:txBody>
          <a:bodyPr anchor="ctr"/>
          <a:lstStyle>
            <a:lvl1pPr marL="0" indent="0">
              <a:buNone/>
              <a:defRPr sz="1000"/>
            </a:lvl1pPr>
          </a:lstStyle>
          <a:p>
            <a:pPr lvl="0"/>
            <a:r>
              <a:rPr lang="en-US" dirty="0"/>
              <a:t>Supertitle</a:t>
            </a:r>
            <a:endParaRPr lang="sv-SE" dirty="0"/>
          </a:p>
        </p:txBody>
      </p:sp>
    </p:spTree>
    <p:extLst>
      <p:ext uri="{BB962C8B-B14F-4D97-AF65-F5344CB8AC3E}">
        <p14:creationId xmlns:p14="http://schemas.microsoft.com/office/powerpoint/2010/main" val="129770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6921"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6" cstate="print"/>
          <a:stretch>
            <a:fillRect/>
          </a:stretch>
        </p:blipFill>
        <p:spPr>
          <a:xfrm>
            <a:off x="467544" y="6093296"/>
            <a:ext cx="1440000" cy="489518"/>
          </a:xfrm>
          <a:prstGeom prst="rect">
            <a:avLst/>
          </a:prstGeom>
        </p:spPr>
      </p:pic>
      <p:sp>
        <p:nvSpPr>
          <p:cNvPr id="13" name="Platshållare för datum 12"/>
          <p:cNvSpPr>
            <a:spLocks noGrp="1"/>
          </p:cNvSpPr>
          <p:nvPr>
            <p:ph type="dt" sz="half" idx="10"/>
          </p:nvPr>
        </p:nvSpPr>
        <p:spPr/>
        <p:txBody>
          <a:bodyPr/>
          <a:lstStyle/>
          <a:p>
            <a:endParaRPr lang="en-US" dirty="0">
              <a:solidFill>
                <a:srgbClr val="000000"/>
              </a:solidFill>
            </a:endParaRPr>
          </a:p>
        </p:txBody>
      </p:sp>
      <p:sp>
        <p:nvSpPr>
          <p:cNvPr id="14" name="Platshållare för sidfot 13"/>
          <p:cNvSpPr>
            <a:spLocks noGrp="1"/>
          </p:cNvSpPr>
          <p:nvPr>
            <p:ph type="ftr" sz="quarter" idx="11"/>
          </p:nvPr>
        </p:nvSpPr>
        <p:spPr/>
        <p:txBody>
          <a:bodyPr/>
          <a:lstStyle/>
          <a:p>
            <a:endParaRPr lang="en-US" dirty="0">
              <a:solidFill>
                <a:srgbClr val="000000"/>
              </a:solidFill>
            </a:endParaRPr>
          </a:p>
        </p:txBody>
      </p:sp>
      <p:sp>
        <p:nvSpPr>
          <p:cNvPr id="15" name="Platshållare för bildnummer 14"/>
          <p:cNvSpPr>
            <a:spLocks noGrp="1"/>
          </p:cNvSpPr>
          <p:nvPr>
            <p:ph type="sldNum" sz="quarter" idx="12"/>
          </p:nvPr>
        </p:nvSpPr>
        <p:spPr/>
        <p:txBody>
          <a:bodyPr/>
          <a:lstStyle/>
          <a:p>
            <a:r>
              <a:rPr lang="en-US">
                <a:solidFill>
                  <a:srgbClr val="000000"/>
                </a:solidFill>
              </a:rPr>
              <a:t>Sid </a:t>
            </a:r>
            <a:fld id="{625BFF1C-0550-4892-A058-F5526EA5680B}"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7380312" y="35599"/>
            <a:ext cx="1583928" cy="23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rgbClr val="FF0000"/>
                </a:solidFill>
              </a:rPr>
              <a:t>Arbetsmaterial</a:t>
            </a:r>
          </a:p>
        </p:txBody>
      </p:sp>
    </p:spTree>
    <p:extLst>
      <p:ext uri="{BB962C8B-B14F-4D97-AF65-F5344CB8AC3E}">
        <p14:creationId xmlns:p14="http://schemas.microsoft.com/office/powerpoint/2010/main" val="277776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3751760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7379"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2303837324"/>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96800"/>
          </a:xfrm>
          <a:prstGeom prst="rect">
            <a:avLst/>
          </a:prstGeom>
        </p:spPr>
      </p:pic>
    </p:spTree>
    <p:extLst>
      <p:ext uri="{BB962C8B-B14F-4D97-AF65-F5344CB8AC3E}">
        <p14:creationId xmlns:p14="http://schemas.microsoft.com/office/powerpoint/2010/main" val="286341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953146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dirty="0"/>
              <a:t>Projekt VINST (Verktyg för inköp i Stockholms stad)</a:t>
            </a:r>
          </a:p>
        </p:txBody>
      </p:sp>
      <p:pic>
        <p:nvPicPr>
          <p:cNvPr id="8"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1007964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en-US" dirty="0"/>
              <a:t>Click icon to add picture</a:t>
            </a:r>
            <a:endParaRPr lang="sv-SE" dirty="0"/>
          </a:p>
        </p:txBody>
      </p:sp>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pic>
        <p:nvPicPr>
          <p:cNvPr id="12"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37814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a:t>Skriv </a:t>
            </a:r>
            <a:r>
              <a:rPr lang="sv-SE" err="1"/>
              <a:t>ev</a:t>
            </a:r>
            <a:r>
              <a:rPr lang="sv-SE"/>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3"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3197553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2514879098"/>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833201276"/>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929" userDrawn="1">
          <p15:clr>
            <a:srgbClr val="FBAE40"/>
          </p15:clr>
        </p15:guide>
        <p15:guide id="3" pos="4099"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a:p>
        </p:txBody>
      </p:sp>
      <p:sp>
        <p:nvSpPr>
          <p:cNvPr id="5" name="Platshållare för text 4"/>
          <p:cNvSpPr>
            <a:spLocks noGrp="1"/>
          </p:cNvSpPr>
          <p:nvPr>
            <p:ph type="body" sz="quarter" idx="10"/>
          </p:nvPr>
        </p:nvSpPr>
        <p:spPr>
          <a:xfrm>
            <a:off x="468313" y="1439865"/>
            <a:ext cx="5482800" cy="1197049"/>
          </a:xfrm>
        </p:spPr>
        <p:txBody>
          <a:bodyPr/>
          <a:lstStyle>
            <a:lvl1pPr marL="0" indent="0">
              <a:buFontTx/>
              <a:buNone/>
              <a:defRPr>
                <a:solidFill>
                  <a:schemeClr val="bg1"/>
                </a:solidFill>
              </a:defRPr>
            </a:lvl1pPr>
          </a:lstStyle>
          <a:p>
            <a:pPr lvl="0"/>
            <a:r>
              <a:rPr lang="en-US"/>
              <a:t>Click to edit Master text styles</a:t>
            </a:r>
          </a:p>
        </p:txBody>
      </p:sp>
      <p:pic>
        <p:nvPicPr>
          <p:cNvPr id="6"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20050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69" y="576103"/>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a:t>Klicka här för att ändra format</a:t>
            </a:r>
            <a:endParaRPr lang="sv-SE" dirty="0"/>
          </a:p>
        </p:txBody>
      </p:sp>
      <p:sp>
        <p:nvSpPr>
          <p:cNvPr id="11" name="Platshållare för datum 10"/>
          <p:cNvSpPr>
            <a:spLocks noGrp="1"/>
          </p:cNvSpPr>
          <p:nvPr>
            <p:ph type="dt" sz="half" idx="10"/>
          </p:nvPr>
        </p:nvSpPr>
        <p:spPr/>
        <p:txBody>
          <a:bodyPr/>
          <a:lstStyle/>
          <a:p>
            <a:endParaRPr lang="en-US" dirty="0"/>
          </a:p>
        </p:txBody>
      </p:sp>
      <p:sp>
        <p:nvSpPr>
          <p:cNvPr id="12" name="Platshållare för sidfot 11"/>
          <p:cNvSpPr>
            <a:spLocks noGrp="1"/>
          </p:cNvSpPr>
          <p:nvPr>
            <p:ph type="ftr" sz="quarter" idx="11"/>
          </p:nvPr>
        </p:nvSpPr>
        <p:spPr/>
        <p:txBody>
          <a:bodyPr/>
          <a:lstStyle/>
          <a:p>
            <a:endParaRPr lang="en-US" dirty="0"/>
          </a:p>
        </p:txBody>
      </p:sp>
      <p:sp>
        <p:nvSpPr>
          <p:cNvPr id="13" name="Platshållare för bildnummer 12"/>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1757220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2800" baseline="0"/>
            </a:lvl1pPr>
          </a:lstStyle>
          <a:p>
            <a:r>
              <a:rPr lang="sv-SE"/>
              <a:t>Klicka här för att ändra format</a:t>
            </a:r>
            <a:endParaRPr lang="sv-SE" dirty="0"/>
          </a:p>
        </p:txBody>
      </p:sp>
      <p:sp>
        <p:nvSpPr>
          <p:cNvPr id="3" name="Platshållare för innehåll 2"/>
          <p:cNvSpPr>
            <a:spLocks noGrp="1"/>
          </p:cNvSpPr>
          <p:nvPr>
            <p:ph idx="1"/>
          </p:nvPr>
        </p:nvSpPr>
        <p:spPr>
          <a:xfrm>
            <a:off x="457200" y="1600201"/>
            <a:ext cx="8229600" cy="3989039"/>
          </a:xfrm>
        </p:spPr>
        <p:txBody>
          <a:bodyPr/>
          <a:lstStyle>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2532985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68313" y="4365104"/>
            <a:ext cx="7772400" cy="1362075"/>
          </a:xfrm>
        </p:spPr>
        <p:txBody>
          <a:bodyPr anchor="t"/>
          <a:lstStyle>
            <a:lvl1pPr algn="l">
              <a:defRPr sz="2800" b="1" cap="none" baseline="0"/>
            </a:lvl1pPr>
          </a:lstStyle>
          <a:p>
            <a:r>
              <a:rPr lang="sv-SE"/>
              <a:t>Klicka här för att ändra format</a:t>
            </a:r>
            <a:endParaRPr lang="sv-SE" dirty="0"/>
          </a:p>
        </p:txBody>
      </p:sp>
      <p:sp>
        <p:nvSpPr>
          <p:cNvPr id="3" name="Platshållare för text 2"/>
          <p:cNvSpPr>
            <a:spLocks noGrp="1"/>
          </p:cNvSpPr>
          <p:nvPr>
            <p:ph type="body" idx="1"/>
          </p:nvPr>
        </p:nvSpPr>
        <p:spPr>
          <a:xfrm>
            <a:off x="468313" y="278092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1" name="Platshållare för datum 10"/>
          <p:cNvSpPr>
            <a:spLocks noGrp="1"/>
          </p:cNvSpPr>
          <p:nvPr>
            <p:ph type="dt" sz="half" idx="10"/>
          </p:nvPr>
        </p:nvSpPr>
        <p:spPr/>
        <p:txBody>
          <a:bodyPr/>
          <a:lstStyle/>
          <a:p>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4028677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600201"/>
            <a:ext cx="4038600" cy="398903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1"/>
            <a:ext cx="4038600" cy="398904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211796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2"/>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6"/>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032893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17"/>
          <p:cNvSpPr>
            <a:spLocks noGrp="1"/>
          </p:cNvSpPr>
          <p:nvPr>
            <p:ph type="dt" sz="half" idx="10"/>
          </p:nvPr>
        </p:nvSpPr>
        <p:spPr/>
        <p:txBody>
          <a:bodyPr/>
          <a:lstStyle/>
          <a:p>
            <a:endParaRPr lang="en-US" dirty="0"/>
          </a:p>
        </p:txBody>
      </p:sp>
      <p:sp>
        <p:nvSpPr>
          <p:cNvPr id="19" name="Platshållare för sidfot 18"/>
          <p:cNvSpPr>
            <a:spLocks noGrp="1"/>
          </p:cNvSpPr>
          <p:nvPr>
            <p:ph type="ftr" sz="quarter" idx="11"/>
          </p:nvPr>
        </p:nvSpPr>
        <p:spPr/>
        <p:txBody>
          <a:bodyPr/>
          <a:lstStyle/>
          <a:p>
            <a:endParaRPr lang="en-US" dirty="0"/>
          </a:p>
        </p:txBody>
      </p:sp>
      <p:sp>
        <p:nvSpPr>
          <p:cNvPr id="20" name="Platshållare för bildnummer 19"/>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Tree>
    <p:extLst>
      <p:ext uri="{BB962C8B-B14F-4D97-AF65-F5344CB8AC3E}">
        <p14:creationId xmlns:p14="http://schemas.microsoft.com/office/powerpoint/2010/main" val="3365781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3" name="Platshållare för datum 12"/>
          <p:cNvSpPr>
            <a:spLocks noGrp="1"/>
          </p:cNvSpPr>
          <p:nvPr>
            <p:ph type="dt" sz="half" idx="10"/>
          </p:nvPr>
        </p:nvSpPr>
        <p:spPr/>
        <p:txBody>
          <a:bodyPr/>
          <a:lstStyle/>
          <a:p>
            <a:endParaRPr lang="en-US" dirty="0"/>
          </a:p>
        </p:txBody>
      </p:sp>
      <p:sp>
        <p:nvSpPr>
          <p:cNvPr id="14" name="Platshållare för sidfot 13"/>
          <p:cNvSpPr>
            <a:spLocks noGrp="1"/>
          </p:cNvSpPr>
          <p:nvPr>
            <p:ph type="ftr" sz="quarter" idx="11"/>
          </p:nvPr>
        </p:nvSpPr>
        <p:spPr/>
        <p:txBody>
          <a:bodyPr/>
          <a:lstStyle/>
          <a:p>
            <a:endParaRPr lang="en-US" dirty="0"/>
          </a:p>
        </p:txBody>
      </p:sp>
      <p:sp>
        <p:nvSpPr>
          <p:cNvPr id="15" name="Platshållare för bildnummer 14"/>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2352584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Bildobjekt 5"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endParaRPr lang="en-US" dirty="0"/>
          </a:p>
        </p:txBody>
      </p:sp>
      <p:sp>
        <p:nvSpPr>
          <p:cNvPr id="13" name="Platshållare för sidfot 12"/>
          <p:cNvSpPr>
            <a:spLocks noGrp="1"/>
          </p:cNvSpPr>
          <p:nvPr>
            <p:ph type="ftr" sz="quarter" idx="11"/>
          </p:nvPr>
        </p:nvSpPr>
        <p:spPr/>
        <p:txBody>
          <a:bodyPr/>
          <a:lstStyle/>
          <a:p>
            <a:endParaRPr lang="en-US" dirty="0"/>
          </a:p>
        </p:txBody>
      </p:sp>
      <p:sp>
        <p:nvSpPr>
          <p:cNvPr id="14" name="Platshållare för bildnummer 13"/>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1143645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5111750" cy="459611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57200" y="1435101"/>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1704712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35432493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153051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314601"/>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457200" y="274639"/>
            <a:ext cx="6019800" cy="5314602"/>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extLst>
      <p:ext uri="{BB962C8B-B14F-4D97-AF65-F5344CB8AC3E}">
        <p14:creationId xmlns:p14="http://schemas.microsoft.com/office/powerpoint/2010/main" val="3438112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4"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1336572293"/>
      </p:ext>
    </p:extLst>
  </p:cSld>
  <p:clrMapOvr>
    <a:masterClrMapping/>
  </p:clrMapOvr>
  <p:extLst mod="1">
    <p:ext uri="{DCECCB84-F9BA-43D5-87BE-67443E8EF086}">
      <p15:sldGuideLst xmlns:p15="http://schemas.microsoft.com/office/powerpoint/2012/main">
        <p15:guide id="1" pos="295">
          <p15:clr>
            <a:srgbClr val="FBAE40"/>
          </p15:clr>
        </p15:guide>
        <p15:guide id="2" orient="horz" pos="3929">
          <p15:clr>
            <a:srgbClr val="FBAE40"/>
          </p15:clr>
        </p15:guide>
        <p15:guide id="3" pos="546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6"/>
            <a:ext cx="8353425" cy="749499"/>
          </a:xfrm>
        </p:spPr>
        <p:txBody>
          <a:bodyPr lIns="0" anchor="t">
            <a:normAutofit/>
          </a:bodyPr>
          <a:lstStyle>
            <a:lvl1pPr algn="l">
              <a:defRPr sz="2200" baseline="0"/>
            </a:lvl1pPr>
          </a:lstStyle>
          <a:p>
            <a:endParaRPr lang="sv-SE" dirty="0"/>
          </a:p>
        </p:txBody>
      </p:sp>
      <p:sp>
        <p:nvSpPr>
          <p:cNvPr id="3" name="Platshållare för innehåll 2"/>
          <p:cNvSpPr>
            <a:spLocks noGrp="1"/>
          </p:cNvSpPr>
          <p:nvPr>
            <p:ph idx="1"/>
          </p:nvPr>
        </p:nvSpPr>
        <p:spPr>
          <a:xfrm>
            <a:off x="395287" y="1248021"/>
            <a:ext cx="8353425" cy="4341220"/>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395288" y="6093296"/>
            <a:ext cx="1440000" cy="489518"/>
          </a:xfrm>
          <a:prstGeom prst="rect">
            <a:avLst/>
          </a:prstGeom>
        </p:spPr>
      </p:pic>
      <p:sp>
        <p:nvSpPr>
          <p:cNvPr id="5" name="Text Placeholder 4"/>
          <p:cNvSpPr>
            <a:spLocks noGrp="1"/>
          </p:cNvSpPr>
          <p:nvPr>
            <p:ph type="body" sz="quarter" idx="13"/>
          </p:nvPr>
        </p:nvSpPr>
        <p:spPr>
          <a:xfrm>
            <a:off x="395288" y="0"/>
            <a:ext cx="8353425" cy="301625"/>
          </a:xfrm>
          <a:prstGeom prst="rect">
            <a:avLst/>
          </a:prstGeom>
        </p:spPr>
        <p:txBody>
          <a:bodyPr lIns="0" anchor="ctr"/>
          <a:lstStyle>
            <a:lvl1pPr marL="0" indent="0">
              <a:buNone/>
              <a:defRPr sz="1200"/>
            </a:lvl1pPr>
          </a:lstStyle>
          <a:p>
            <a:pPr lvl="0"/>
            <a:r>
              <a:rPr lang="en-US" dirty="0"/>
              <a:t>Click to edit Master text styles</a:t>
            </a:r>
          </a:p>
        </p:txBody>
      </p:sp>
      <p:sp>
        <p:nvSpPr>
          <p:cNvPr id="11" name="Rectangle 10"/>
          <p:cNvSpPr/>
          <p:nvPr userDrawn="1"/>
        </p:nvSpPr>
        <p:spPr>
          <a:xfrm>
            <a:off x="8282916" y="6630604"/>
            <a:ext cx="864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SE" sz="1100" dirty="0">
                <a:solidFill>
                  <a:schemeClr val="tx1"/>
                </a:solidFill>
              </a:rPr>
              <a:t>Sid </a:t>
            </a:r>
            <a:fld id="{55462C22-9105-40C5-B58E-05D26877A1A7}" type="slidenum">
              <a:rPr lang="sv-SE" sz="1100" smtClean="0">
                <a:solidFill>
                  <a:schemeClr val="tx1"/>
                </a:solidFill>
              </a:rPr>
              <a:pPr algn="r"/>
              <a:t>‹#›</a:t>
            </a:fld>
            <a:endParaRPr lang="sv-SE" sz="1100" dirty="0">
              <a:solidFill>
                <a:schemeClr val="tx1"/>
              </a:solidFill>
            </a:endParaRPr>
          </a:p>
        </p:txBody>
      </p:sp>
    </p:spTree>
    <p:extLst>
      <p:ext uri="{BB962C8B-B14F-4D97-AF65-F5344CB8AC3E}">
        <p14:creationId xmlns:p14="http://schemas.microsoft.com/office/powerpoint/2010/main" val="3195051161"/>
      </p:ext>
    </p:extLst>
  </p:cSld>
  <p:clrMapOvr>
    <a:masterClrMapping/>
  </p:clrMapOvr>
  <p:extLst mod="1">
    <p:ext uri="{DCECCB84-F9BA-43D5-87BE-67443E8EF086}">
      <p15:sldGuideLst xmlns:p15="http://schemas.microsoft.com/office/powerpoint/2012/main">
        <p15:guide id="1" pos="24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2646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822991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285529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8"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sz="2000"/>
            </a:lvl1pPr>
          </a:lstStyle>
          <a:p>
            <a:r>
              <a:rPr lang="en-US" dirty="0"/>
              <a:t>Click to edit Master title style</a:t>
            </a:r>
            <a:endParaRPr lang="sv-SE" dirty="0"/>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Text Placeholder 5"/>
          <p:cNvSpPr>
            <a:spLocks noGrp="1"/>
          </p:cNvSpPr>
          <p:nvPr>
            <p:ph type="body" sz="quarter" idx="13" hasCustomPrompt="1"/>
          </p:nvPr>
        </p:nvSpPr>
        <p:spPr>
          <a:xfrm>
            <a:off x="467544" y="225425"/>
            <a:ext cx="2159769" cy="231775"/>
          </a:xfrm>
        </p:spPr>
        <p:txBody>
          <a:bodyPr anchor="ctr"/>
          <a:lstStyle>
            <a:lvl1pPr marL="0" indent="0">
              <a:buNone/>
              <a:defRPr sz="1000"/>
            </a:lvl1pPr>
          </a:lstStyle>
          <a:p>
            <a:pPr lvl="0"/>
            <a:r>
              <a:rPr lang="en-US" dirty="0"/>
              <a:t>Supertitle</a:t>
            </a:r>
            <a:endParaRPr lang="sv-SE" dirty="0"/>
          </a:p>
        </p:txBody>
      </p:sp>
    </p:spTree>
    <p:extLst>
      <p:ext uri="{BB962C8B-B14F-4D97-AF65-F5344CB8AC3E}">
        <p14:creationId xmlns:p14="http://schemas.microsoft.com/office/powerpoint/2010/main" val="3318489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dirty="0"/>
              <a:t>Projekt </a:t>
            </a:r>
            <a:r>
              <a:rPr lang="sv-SE" sz="1200" i="1" dirty="0" err="1"/>
              <a:t>Vi+VINST</a:t>
            </a:r>
            <a:endParaRPr lang="sv-SE" sz="1200" i="1" dirty="0"/>
          </a:p>
        </p:txBody>
      </p:sp>
    </p:spTree>
    <p:extLst>
      <p:ext uri="{BB962C8B-B14F-4D97-AF65-F5344CB8AC3E}">
        <p14:creationId xmlns:p14="http://schemas.microsoft.com/office/powerpoint/2010/main" val="24500823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en-US"/>
              <a:t>Click icon to add picture</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234612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3"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3451273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dirty="0"/>
              <a:t>Klicka här för att lägga till superrubrik</a:t>
            </a:r>
          </a:p>
        </p:txBody>
      </p:sp>
    </p:spTree>
    <p:extLst>
      <p:ext uri="{BB962C8B-B14F-4D97-AF65-F5344CB8AC3E}">
        <p14:creationId xmlns:p14="http://schemas.microsoft.com/office/powerpoint/2010/main" val="2427161925"/>
      </p:ext>
    </p:extLst>
  </p:cSld>
  <p:clrMapOvr>
    <a:masterClrMapping/>
  </p:clrMapOvr>
  <p:extLst mod="1">
    <p:ext uri="{DCECCB84-F9BA-43D5-87BE-67443E8EF086}">
      <p15:sldGuideLst xmlns:p15="http://schemas.microsoft.com/office/powerpoint/2012/main">
        <p15:guide id="1" pos="295">
          <p15:clr>
            <a:srgbClr val="FBAE40"/>
          </p15:clr>
        </p15:guide>
        <p15:guide id="2" orient="horz" pos="3929">
          <p15:clr>
            <a:srgbClr val="FBAE40"/>
          </p15:clr>
        </p15:guide>
        <p15:guide id="3" pos="546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01900840"/>
      </p:ext>
    </p:extLst>
  </p:cSld>
  <p:clrMapOvr>
    <a:masterClrMapping/>
  </p:clrMapOvr>
  <p:extLst mod="1">
    <p:ext uri="{DCECCB84-F9BA-43D5-87BE-67443E8EF086}">
      <p15:sldGuideLst xmlns:p15="http://schemas.microsoft.com/office/powerpoint/2012/main">
        <p15:guide id="1" pos="295">
          <p15:clr>
            <a:srgbClr val="FBAE40"/>
          </p15:clr>
        </p15:guide>
        <p15:guide id="2" orient="horz" pos="3929">
          <p15:clr>
            <a:srgbClr val="FBAE40"/>
          </p15:clr>
        </p15:guide>
        <p15:guide id="3" pos="546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en-US"/>
              <a:t>Click to edit Master text styles</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532228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Punktlista två spalt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Platshållare för text 10"/>
          <p:cNvSpPr>
            <a:spLocks noGrp="1"/>
          </p:cNvSpPr>
          <p:nvPr>
            <p:ph type="body" sz="quarter" idx="13"/>
          </p:nvPr>
        </p:nvSpPr>
        <p:spPr>
          <a:xfrm>
            <a:off x="458788" y="1620000"/>
            <a:ext cx="3888000" cy="3600000"/>
          </a:xfrm>
          <a:prstGeom prst="rect">
            <a:avLst/>
          </a:prstGeom>
        </p:spPr>
        <p:txBody>
          <a:bodyPr tIns="46800"/>
          <a:lstStyle>
            <a:lvl1pPr marL="216000" indent="-216000">
              <a:spcAft>
                <a:spcPts val="480"/>
              </a:spcAft>
              <a:buFont typeface="Arial" pitchFamily="34" charset="0"/>
              <a:buChar char="•"/>
              <a:defRPr sz="2000"/>
            </a:lvl1pPr>
            <a:lvl2pPr marL="444500" indent="-263525">
              <a:tabLst/>
              <a:defRPr/>
            </a:lvl2pPr>
            <a:lvl3pPr marL="719138" indent="-273050">
              <a:defRPr/>
            </a:lvl3pPr>
            <a:lvl4pPr marL="989013" indent="-268288">
              <a:defRPr/>
            </a:lvl4pPr>
            <a:lvl5pPr marL="1257300" indent="-26987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5" name="Platshållare för sidfot 2"/>
          <p:cNvSpPr>
            <a:spLocks noGrp="1"/>
          </p:cNvSpPr>
          <p:nvPr>
            <p:ph type="ftr" sz="quarter" idx="15"/>
          </p:nvPr>
        </p:nvSpPr>
        <p:spPr>
          <a:xfrm>
            <a:off x="4800623" y="5471686"/>
            <a:ext cx="3929063" cy="366183"/>
          </a:xfrm>
          <a:prstGeom prst="rect">
            <a:avLst/>
          </a:prstGeom>
        </p:spPr>
        <p:txBody>
          <a:bodyPr/>
          <a:lstStyle>
            <a:lvl1pPr>
              <a:defRPr/>
            </a:lvl1pPr>
          </a:lstStyle>
          <a:p>
            <a:pPr>
              <a:defRPr/>
            </a:pPr>
            <a:endParaRPr lang="sv-SE">
              <a:solidFill>
                <a:srgbClr val="000000"/>
              </a:solidFill>
            </a:endParaRPr>
          </a:p>
        </p:txBody>
      </p:sp>
      <p:sp>
        <p:nvSpPr>
          <p:cNvPr id="6" name="Platshållare för text 10"/>
          <p:cNvSpPr>
            <a:spLocks noGrp="1"/>
          </p:cNvSpPr>
          <p:nvPr>
            <p:ph type="body" sz="quarter" idx="16"/>
          </p:nvPr>
        </p:nvSpPr>
        <p:spPr>
          <a:xfrm>
            <a:off x="4791511" y="1620000"/>
            <a:ext cx="3888000" cy="3600000"/>
          </a:xfrm>
          <a:prstGeom prst="rect">
            <a:avLst/>
          </a:prstGeom>
        </p:spPr>
        <p:txBody>
          <a:bodyPr tIns="46800"/>
          <a:lstStyle>
            <a:lvl1pPr marL="216000" indent="-216000">
              <a:spcAft>
                <a:spcPts val="480"/>
              </a:spcAft>
              <a:buFont typeface="Arial" pitchFamily="34" charset="0"/>
              <a:buChar char="•"/>
              <a:defRPr sz="2000"/>
            </a:lvl1pPr>
            <a:lvl2pPr marL="444500" indent="-263525">
              <a:tabLst/>
              <a:defRPr/>
            </a:lvl2pPr>
            <a:lvl3pPr marL="719138" indent="-273050">
              <a:defRPr/>
            </a:lvl3pPr>
            <a:lvl4pPr marL="989013" indent="-268288">
              <a:defRPr/>
            </a:lvl4pPr>
            <a:lvl5pPr marL="1257300" indent="-26987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25743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en-US"/>
              <a:t>Click to edit Master title style</a:t>
            </a:r>
            <a:endParaRPr lang="sv-SE"/>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5"/>
          <p:cNvSpPr txBox="1"/>
          <p:nvPr userDrawn="1"/>
        </p:nvSpPr>
        <p:spPr>
          <a:xfrm>
            <a:off x="457200" y="6309320"/>
            <a:ext cx="4258816" cy="288032"/>
          </a:xfrm>
          <a:prstGeom prst="rect">
            <a:avLst/>
          </a:prstGeom>
        </p:spPr>
        <p:txBody>
          <a:bodyPr vert="horz" lIns="0" tIns="0" rIns="0" bIns="0" rtlCol="0">
            <a:noAutofit/>
          </a:bodyPr>
          <a:lstStyle>
            <a:lvl1pPr indent="0">
              <a:spcBef>
                <a:spcPct val="20000"/>
              </a:spcBef>
              <a:spcAft>
                <a:spcPts val="600"/>
              </a:spcAft>
              <a:buFont typeface="Arial" panose="020B0604020202020204" pitchFamily="34" charset="0"/>
              <a:buNone/>
              <a:defRPr sz="1400" baseline="0"/>
            </a:lvl1pPr>
            <a:lvl2pPr indent="0" algn="ctr">
              <a:spcBef>
                <a:spcPct val="20000"/>
              </a:spcBef>
              <a:spcAft>
                <a:spcPts val="300"/>
              </a:spcAft>
              <a:buFont typeface="Arial" panose="020B0604020202020204" pitchFamily="34" charset="0"/>
              <a:buNone/>
              <a:defRPr sz="1400">
                <a:solidFill>
                  <a:schemeClr val="tx1">
                    <a:tint val="75000"/>
                  </a:schemeClr>
                </a:solidFill>
              </a:defRPr>
            </a:lvl2pPr>
            <a:lvl3pPr indent="0" algn="ctr">
              <a:spcBef>
                <a:spcPct val="20000"/>
              </a:spcBef>
              <a:spcAft>
                <a:spcPts val="300"/>
              </a:spcAft>
              <a:buFont typeface="Arial" panose="020B0604020202020204" pitchFamily="34" charset="0"/>
              <a:buNone/>
              <a:defRPr sz="1400">
                <a:solidFill>
                  <a:schemeClr val="tx1">
                    <a:tint val="75000"/>
                  </a:schemeClr>
                </a:solidFill>
              </a:defRPr>
            </a:lvl3pPr>
            <a:lvl4pPr indent="0" algn="ctr">
              <a:spcBef>
                <a:spcPct val="20000"/>
              </a:spcBef>
              <a:spcAft>
                <a:spcPts val="300"/>
              </a:spcAft>
              <a:buFont typeface="Arial" panose="020B0604020202020204" pitchFamily="34" charset="0"/>
              <a:buNone/>
              <a:defRPr sz="1400">
                <a:solidFill>
                  <a:schemeClr val="tx1">
                    <a:tint val="75000"/>
                  </a:schemeClr>
                </a:solidFill>
              </a:defRPr>
            </a:lvl4pPr>
            <a:lvl5pPr indent="0" algn="ctr">
              <a:spcBef>
                <a:spcPct val="20000"/>
              </a:spcBef>
              <a:buFont typeface="Arial" panose="020B0604020202020204" pitchFamily="34" charset="0"/>
              <a:buNone/>
              <a:defRPr sz="14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sv-SE" sz="1200" i="1" dirty="0"/>
              <a:t>Projekt VINST (Verktyg för inköp i Stockholms stad)</a:t>
            </a:r>
          </a:p>
        </p:txBody>
      </p:sp>
    </p:spTree>
    <p:extLst>
      <p:ext uri="{BB962C8B-B14F-4D97-AF65-F5344CB8AC3E}">
        <p14:creationId xmlns:p14="http://schemas.microsoft.com/office/powerpoint/2010/main" val="203629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endParaRPr lang="sv-SE" dirty="0"/>
          </a:p>
        </p:txBody>
      </p:sp>
      <p:sp>
        <p:nvSpPr>
          <p:cNvPr id="12" name="Platshållare för sidfot 11"/>
          <p:cNvSpPr>
            <a:spLocks noGrp="1"/>
          </p:cNvSpPr>
          <p:nvPr>
            <p:ph type="ftr" sz="quarter" idx="11"/>
          </p:nvPr>
        </p:nvSpPr>
        <p:spPr/>
        <p:txBody>
          <a:bodyPr/>
          <a:lstStyle/>
          <a:p>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2360421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en-US"/>
              <a:t>Click to edit Master title style</a:t>
            </a:r>
            <a:endParaRPr lang="sv-SE"/>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en-US" dirty="0"/>
              <a:t>Click icon to add picture</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75546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22" name="think-cell Slide" r:id="rId4" imgW="216" imgH="216" progId="TCLayout.ActiveDocument.1">
                  <p:embed/>
                </p:oleObj>
              </mc:Choice>
              <mc:Fallback>
                <p:oleObj name="think-cell Slide" r:id="rId4" imgW="216" imgH="216"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a:t>Skriv </a:t>
            </a:r>
            <a:r>
              <a:rPr lang="sv-SE" err="1"/>
              <a:t>ev</a:t>
            </a:r>
            <a:r>
              <a:rPr lang="sv-SE"/>
              <a:t> källa</a:t>
            </a:r>
          </a:p>
        </p:txBody>
      </p:sp>
      <p:sp>
        <p:nvSpPr>
          <p:cNvPr id="4" name="Platshållare för datum 3"/>
          <p:cNvSpPr>
            <a:spLocks noGrp="1"/>
          </p:cNvSpPr>
          <p:nvPr>
            <p:ph type="dt" sz="half" idx="14"/>
          </p:nvPr>
        </p:nvSpPr>
        <p:spPr/>
        <p:txBody>
          <a:bodyPr/>
          <a:lstStyle/>
          <a:p>
            <a:endParaRPr lang="sv-SE" dirty="0"/>
          </a:p>
        </p:txBody>
      </p:sp>
      <p:sp>
        <p:nvSpPr>
          <p:cNvPr id="6" name="Platshållare för sidfot 5"/>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3"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40783948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46"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457200" y="457200"/>
            <a:ext cx="8229600" cy="831600"/>
          </a:xfrm>
        </p:spPr>
        <p:txBody>
          <a:bodyPr/>
          <a:lstStyle/>
          <a:p>
            <a:r>
              <a:rPr lang="en-US"/>
              <a:t>Click to edit Master title style</a:t>
            </a:r>
            <a:endParaRPr lang="sv-SE"/>
          </a:p>
        </p:txBody>
      </p:sp>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
        <p:nvSpPr>
          <p:cNvPr id="6" name="Platshållare för text 11"/>
          <p:cNvSpPr>
            <a:spLocks noGrp="1"/>
          </p:cNvSpPr>
          <p:nvPr>
            <p:ph type="body" sz="quarter" idx="17" hasCustomPrompt="1"/>
          </p:nvPr>
        </p:nvSpPr>
        <p:spPr>
          <a:xfrm>
            <a:off x="457200" y="133978"/>
            <a:ext cx="8229600" cy="288000"/>
          </a:xfrm>
        </p:spPr>
        <p:txBody>
          <a:bodyPr/>
          <a:lstStyle>
            <a:lvl1pPr marL="0" indent="0">
              <a:buNone/>
              <a:defRPr/>
            </a:lvl1pPr>
          </a:lstStyle>
          <a:p>
            <a:pPr lvl="0"/>
            <a:r>
              <a:rPr lang="sv-SE"/>
              <a:t>Klicka här för att lägga till superrubrik</a:t>
            </a:r>
          </a:p>
        </p:txBody>
      </p:sp>
    </p:spTree>
    <p:extLst>
      <p:ext uri="{BB962C8B-B14F-4D97-AF65-F5344CB8AC3E}">
        <p14:creationId xmlns:p14="http://schemas.microsoft.com/office/powerpoint/2010/main" val="3635285162"/>
      </p:ext>
    </p:extLst>
  </p:cSld>
  <p:clrMapOvr>
    <a:masterClrMapping/>
  </p:clrMapOvr>
  <p:extLst mod="1">
    <p:ext uri="{DCECCB84-F9BA-43D5-87BE-67443E8EF086}">
      <p15:sldGuideLst xmlns:p15="http://schemas.microsoft.com/office/powerpoint/2012/main">
        <p15:guide id="1" pos="295">
          <p15:clr>
            <a:srgbClr val="FBAE40"/>
          </p15:clr>
        </p15:guide>
        <p15:guide id="2" orient="horz" pos="3929">
          <p15:clr>
            <a:srgbClr val="FBAE40"/>
          </p15:clr>
        </p15:guide>
        <p15:guide id="3" pos="546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2" name="Platshållare för datum 11"/>
          <p:cNvSpPr>
            <a:spLocks noGrp="1"/>
          </p:cNvSpPr>
          <p:nvPr>
            <p:ph type="dt" sz="half" idx="10"/>
          </p:nvPr>
        </p:nvSpPr>
        <p:spPr/>
        <p:txBody>
          <a:bodyPr/>
          <a:lstStyle/>
          <a:p>
            <a:endParaRPr lang="sv-SE" dirty="0"/>
          </a:p>
        </p:txBody>
      </p:sp>
      <p:sp>
        <p:nvSpPr>
          <p:cNvPr id="13" name="Platshållare för sidfot 12"/>
          <p:cNvSpPr>
            <a:spLocks noGrp="1"/>
          </p:cNvSpPr>
          <p:nvPr>
            <p:ph type="ftr" sz="quarter" idx="11"/>
          </p:nvPr>
        </p:nvSpPr>
        <p:spPr/>
        <p:txBody>
          <a:bodyPr/>
          <a:lstStyle/>
          <a:p>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627949018"/>
      </p:ext>
    </p:extLst>
  </p:cSld>
  <p:clrMapOvr>
    <a:masterClrMapping/>
  </p:clrMapOvr>
  <p:extLst mod="1">
    <p:ext uri="{DCECCB84-F9BA-43D5-87BE-67443E8EF086}">
      <p15:sldGuideLst xmlns:p15="http://schemas.microsoft.com/office/powerpoint/2012/main">
        <p15:guide id="1" pos="295">
          <p15:clr>
            <a:srgbClr val="FBAE40"/>
          </p15:clr>
        </p15:guide>
        <p15:guide id="2" orient="horz" pos="3929">
          <p15:clr>
            <a:srgbClr val="FBAE40"/>
          </p15:clr>
        </p15:guide>
        <p15:guide id="3" pos="546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000" b="1" cap="none" baseline="0">
                <a:solidFill>
                  <a:schemeClr val="bg1"/>
                </a:solidFill>
              </a:defRPr>
            </a:lvl1pPr>
          </a:lstStyle>
          <a:p>
            <a:r>
              <a:rPr lang="en-US"/>
              <a:t>Click to edit Master title style</a:t>
            </a:r>
            <a:endParaRPr lang="sv-SE"/>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en-US"/>
              <a:t>Click to edit Master text styles</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131013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302176"/>
            <a:ext cx="8353425" cy="749499"/>
          </a:xfrm>
        </p:spPr>
        <p:txBody>
          <a:bodyPr lIns="0" anchor="t">
            <a:normAutofit/>
          </a:bodyPr>
          <a:lstStyle>
            <a:lvl1pPr algn="l">
              <a:defRPr sz="2200" baseline="0"/>
            </a:lvl1pPr>
          </a:lstStyle>
          <a:p>
            <a:endParaRPr lang="sv-SE"/>
          </a:p>
        </p:txBody>
      </p:sp>
      <p:sp>
        <p:nvSpPr>
          <p:cNvPr id="3" name="Platshållare för innehåll 2"/>
          <p:cNvSpPr>
            <a:spLocks noGrp="1"/>
          </p:cNvSpPr>
          <p:nvPr>
            <p:ph idx="1"/>
          </p:nvPr>
        </p:nvSpPr>
        <p:spPr>
          <a:xfrm>
            <a:off x="457200" y="1600201"/>
            <a:ext cx="8229600" cy="3989039"/>
          </a:xfrm>
          <a:prstGeom prst="rect">
            <a:avLst/>
          </a:prstGeom>
        </p:spPr>
        <p:txBody>
          <a:bodyPr/>
          <a:lstStyle>
            <a:lvl2pPr>
              <a:defRPr sz="20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datum 11"/>
          <p:cNvSpPr>
            <a:spLocks noGrp="1"/>
          </p:cNvSpPr>
          <p:nvPr>
            <p:ph type="dt" sz="half" idx="10"/>
          </p:nvPr>
        </p:nvSpPr>
        <p:spPr/>
        <p:txBody>
          <a:bodyPr/>
          <a:lstStyle/>
          <a:p>
            <a:endParaRPr lang="en-US" dirty="0">
              <a:solidFill>
                <a:srgbClr val="000000"/>
              </a:solidFill>
            </a:endParaRPr>
          </a:p>
        </p:txBody>
      </p:sp>
      <p:sp>
        <p:nvSpPr>
          <p:cNvPr id="16" name="Platshållare för sidfot 15"/>
          <p:cNvSpPr>
            <a:spLocks noGrp="1"/>
          </p:cNvSpPr>
          <p:nvPr>
            <p:ph type="ftr" sz="quarter" idx="11"/>
          </p:nvPr>
        </p:nvSpPr>
        <p:spPr/>
        <p:txBody>
          <a:bodyPr/>
          <a:lstStyle/>
          <a:p>
            <a:endParaRPr lang="en-US" dirty="0">
              <a:solidFill>
                <a:srgbClr val="000000"/>
              </a:solidFill>
            </a:endParaRPr>
          </a:p>
        </p:txBody>
      </p:sp>
      <p:sp>
        <p:nvSpPr>
          <p:cNvPr id="17" name="Platshållare för bildnummer 16"/>
          <p:cNvSpPr>
            <a:spLocks noGrp="1"/>
          </p:cNvSpPr>
          <p:nvPr>
            <p:ph type="sldNum" sz="quarter" idx="12"/>
          </p:nvPr>
        </p:nvSpPr>
        <p:spPr/>
        <p:txBody>
          <a:bodyPr/>
          <a:lstStyle/>
          <a:p>
            <a:r>
              <a:rPr lang="en-US" dirty="0">
                <a:solidFill>
                  <a:srgbClr val="000000"/>
                </a:solidFill>
              </a:rPr>
              <a:t>Sid </a:t>
            </a:r>
            <a:fld id="{625BFF1C-0550-4892-A058-F5526EA568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461302"/>
      </p:ext>
    </p:extLst>
  </p:cSld>
  <p:clrMapOvr>
    <a:masterClrMapping/>
  </p:clrMapOvr>
  <p:extLst mod="1">
    <p:ext uri="{DCECCB84-F9BA-43D5-87BE-67443E8EF086}">
      <p15:sldGuideLst xmlns:p15="http://schemas.microsoft.com/office/powerpoint/2012/main">
        <p15:guide id="1" pos="2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oleObject" Target="../embeddings/oleObject2.bin"/><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3.xml"/><Relationship Id="rId2" Type="http://schemas.openxmlformats.org/officeDocument/2006/relationships/slideLayout" Target="../slideLayouts/slideLayout26.xml"/><Relationship Id="rId16" Type="http://schemas.openxmlformats.org/officeDocument/2006/relationships/tags" Target="../tags/tag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vmlDrawing" Target="../drawings/vmlDrawing2.vml"/><Relationship Id="rId10" Type="http://schemas.openxmlformats.org/officeDocument/2006/relationships/slideLayout" Target="../slideLayouts/slideLayout34.xml"/><Relationship Id="rId19" Type="http://schemas.openxmlformats.org/officeDocument/2006/relationships/image" Target="../media/image8.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image" Target="../media/image1.emf"/><Relationship Id="rId3" Type="http://schemas.openxmlformats.org/officeDocument/2006/relationships/slideLayout" Target="../slideLayouts/slideLayout40.xml"/><Relationship Id="rId7" Type="http://schemas.openxmlformats.org/officeDocument/2006/relationships/theme" Target="../theme/theme3.xml"/><Relationship Id="rId12" Type="http://schemas.openxmlformats.org/officeDocument/2006/relationships/image" Target="../media/image7.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oleObject" Target="../embeddings/oleObject4.bin"/><Relationship Id="rId5" Type="http://schemas.openxmlformats.org/officeDocument/2006/relationships/slideLayout" Target="../slideLayouts/slideLayout42.xml"/><Relationship Id="rId10" Type="http://schemas.openxmlformats.org/officeDocument/2006/relationships/tags" Target="../tags/tag6.xml"/><Relationship Id="rId4" Type="http://schemas.openxmlformats.org/officeDocument/2006/relationships/slideLayout" Target="../slideLayouts/slideLayout41.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oleObject" Target="../embeddings/oleObject6.bin"/><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ags" Target="../tags/tag9.xml"/><Relationship Id="rId2" Type="http://schemas.openxmlformats.org/officeDocument/2006/relationships/slideLayout" Target="../slideLayouts/slideLayout45.xml"/><Relationship Id="rId16" Type="http://schemas.openxmlformats.org/officeDocument/2006/relationships/tags" Target="../tags/tag8.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vmlDrawing" Target="../drawings/vmlDrawing6.vml"/><Relationship Id="rId10" Type="http://schemas.openxmlformats.org/officeDocument/2006/relationships/slideLayout" Target="../slideLayouts/slideLayout53.xml"/><Relationship Id="rId19" Type="http://schemas.openxmlformats.org/officeDocument/2006/relationships/image" Target="../media/image8.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59.xml"/><Relationship Id="rId7" Type="http://schemas.openxmlformats.org/officeDocument/2006/relationships/tags" Target="../tags/tag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12.xml"/><Relationship Id="rId5" Type="http://schemas.openxmlformats.org/officeDocument/2006/relationships/vmlDrawing" Target="../drawings/vmlDrawing9.vml"/><Relationship Id="rId10" Type="http://schemas.openxmlformats.org/officeDocument/2006/relationships/image" Target="../media/image1.emf"/><Relationship Id="rId4" Type="http://schemas.openxmlformats.org/officeDocument/2006/relationships/theme" Target="../theme/theme5.xml"/><Relationship Id="rId9"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11.v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theme" Target="../theme/theme6.xml"/><Relationship Id="rId12" Type="http://schemas.openxmlformats.org/officeDocument/2006/relationships/image" Target="../media/image10.emf"/><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oleObject" Target="../embeddings/oleObject11.bin"/><Relationship Id="rId5" Type="http://schemas.openxmlformats.org/officeDocument/2006/relationships/slideLayout" Target="../slideLayouts/slideLayout64.xml"/><Relationship Id="rId10" Type="http://schemas.openxmlformats.org/officeDocument/2006/relationships/tags" Target="../tags/tag16.xml"/><Relationship Id="rId4" Type="http://schemas.openxmlformats.org/officeDocument/2006/relationships/slideLayout" Target="../slideLayouts/slideLayout63.xml"/><Relationship Id="rId9" Type="http://schemas.openxmlformats.org/officeDocument/2006/relationships/tags" Target="../tags/tag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7.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1.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8.emf"/><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oleObject" Target="../embeddings/oleObject14.bin"/><Relationship Id="rId5" Type="http://schemas.openxmlformats.org/officeDocument/2006/relationships/slideLayout" Target="../slideLayouts/slideLayout86.xml"/><Relationship Id="rId10" Type="http://schemas.openxmlformats.org/officeDocument/2006/relationships/tags" Target="../tags/tag19.xml"/><Relationship Id="rId4" Type="http://schemas.openxmlformats.org/officeDocument/2006/relationships/slideLayout" Target="../slideLayouts/slideLayout85.xml"/><Relationship Id="rId9" Type="http://schemas.openxmlformats.org/officeDocument/2006/relationships/vmlDrawing" Target="../drawings/vmlDrawing14.v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7.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17.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23.xml"/><Relationship Id="rId5" Type="http://schemas.openxmlformats.org/officeDocument/2006/relationships/slideLayout" Target="../slideLayouts/slideLayout93.xml"/><Relationship Id="rId10" Type="http://schemas.openxmlformats.org/officeDocument/2006/relationships/tags" Target="../tags/tag22.xml"/><Relationship Id="rId4" Type="http://schemas.openxmlformats.org/officeDocument/2006/relationships/slideLayout" Target="../slideLayouts/slideLayout92.xml"/><Relationship Id="rId9" Type="http://schemas.openxmlformats.org/officeDocument/2006/relationships/vmlDrawing" Target="../drawings/vmlDrawing17.v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67544" y="6279952"/>
            <a:ext cx="1156816" cy="396000"/>
          </a:xfrm>
          <a:prstGeom prst="rect">
            <a:avLst/>
          </a:prstGeom>
        </p:spPr>
      </p:pic>
    </p:spTree>
    <p:extLst>
      <p:ext uri="{BB962C8B-B14F-4D97-AF65-F5344CB8AC3E}">
        <p14:creationId xmlns:p14="http://schemas.microsoft.com/office/powerpoint/2010/main" val="999723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106" name="think-cell Slide" r:id="rId18" imgW="270" imgH="270" progId="TCLayout.ActiveDocument.1">
                  <p:embed/>
                </p:oleObj>
              </mc:Choice>
              <mc:Fallback>
                <p:oleObj name="think-cell Slide" r:id="rId18" imgW="270" imgH="270" progId="TCLayout.ActiveDocument.1">
                  <p:embed/>
                  <p:pic>
                    <p:nvPicPr>
                      <p:cNvPr id="5" name="Object 4" hidden="1"/>
                      <p:cNvPicPr/>
                      <p:nvPr/>
                    </p:nvPicPr>
                    <p:blipFill>
                      <a:blip r:embed="rId19"/>
                      <a:stretch>
                        <a:fillRect/>
                      </a:stretch>
                    </p:blipFill>
                    <p:spPr>
                      <a:xfrm>
                        <a:off x="1589" y="1590"/>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9EFB5EF-5EF0-42CF-8D6B-761C7CCEF3E7}"/>
              </a:ext>
            </a:extLst>
          </p:cNvPr>
          <p:cNvSpPr/>
          <p:nvPr userDrawn="1">
            <p:custDataLst>
              <p:tags r:id="rId17"/>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200" b="1" i="0" baseline="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395288" y="274638"/>
            <a:ext cx="8353425" cy="823094"/>
          </a:xfrm>
          <a:prstGeom prst="rect">
            <a:avLst/>
          </a:prstGeom>
        </p:spPr>
        <p:txBody>
          <a:bodyPr vert="horz" lIns="0" tIns="45720" rIns="91440" bIns="45720" rtlCol="0" anchor="t">
            <a:normAutofit/>
          </a:bodyPr>
          <a:lstStyle/>
          <a:p>
            <a:r>
              <a:rPr lang="sv-SE"/>
              <a:t>Klicka här för att ändra format</a:t>
            </a:r>
            <a:endParaRPr lang="en-US"/>
          </a:p>
        </p:txBody>
      </p:sp>
      <p:sp>
        <p:nvSpPr>
          <p:cNvPr id="7" name="Platshållare för datum 4"/>
          <p:cNvSpPr>
            <a:spLocks noGrp="1"/>
          </p:cNvSpPr>
          <p:nvPr>
            <p:ph type="dt" sz="half" idx="2"/>
          </p:nvPr>
        </p:nvSpPr>
        <p:spPr>
          <a:xfrm>
            <a:off x="6556420" y="6288054"/>
            <a:ext cx="2133600" cy="165282"/>
          </a:xfrm>
          <a:prstGeom prst="rect">
            <a:avLst/>
          </a:prstGeom>
        </p:spPr>
        <p:txBody>
          <a:bodyPr tIns="36000" rIns="0" bIns="0"/>
          <a:lstStyle>
            <a:lvl1pPr algn="r">
              <a:defRPr sz="1000">
                <a:solidFill>
                  <a:schemeClr val="tx1"/>
                </a:solidFill>
              </a:defRPr>
            </a:lvl1pPr>
          </a:lstStyle>
          <a:p>
            <a:endParaRPr lang="en-US">
              <a:solidFill>
                <a:srgbClr val="000000"/>
              </a:solidFill>
            </a:endParaRPr>
          </a:p>
        </p:txBody>
      </p:sp>
      <p:sp>
        <p:nvSpPr>
          <p:cNvPr id="8" name="Platshållare för sidfot 5"/>
          <p:cNvSpPr>
            <a:spLocks noGrp="1"/>
          </p:cNvSpPr>
          <p:nvPr>
            <p:ph type="ftr" sz="quarter" idx="3"/>
          </p:nvPr>
        </p:nvSpPr>
        <p:spPr>
          <a:xfrm>
            <a:off x="5796136" y="6091709"/>
            <a:ext cx="2895600" cy="241300"/>
          </a:xfrm>
          <a:prstGeom prst="rect">
            <a:avLst/>
          </a:prstGeom>
        </p:spPr>
        <p:txBody>
          <a:bodyPr rIns="0"/>
          <a:lstStyle>
            <a:lvl1pPr algn="r">
              <a:defRPr sz="1000">
                <a:solidFill>
                  <a:schemeClr val="tx1"/>
                </a:solidFill>
              </a:defRPr>
            </a:lvl1pPr>
          </a:lstStyle>
          <a:p>
            <a:endParaRPr lang="en-US">
              <a:solidFill>
                <a:srgbClr val="000000"/>
              </a:solidFill>
            </a:endParaRPr>
          </a:p>
        </p:txBody>
      </p:sp>
      <p:sp>
        <p:nvSpPr>
          <p:cNvPr id="9" name="Platshållare för bildnummer 6"/>
          <p:cNvSpPr>
            <a:spLocks noGrp="1"/>
          </p:cNvSpPr>
          <p:nvPr>
            <p:ph type="sldNum" sz="quarter" idx="4"/>
          </p:nvPr>
        </p:nvSpPr>
        <p:spPr>
          <a:xfrm>
            <a:off x="6553200" y="6453336"/>
            <a:ext cx="2133600" cy="154456"/>
          </a:xfrm>
          <a:prstGeom prst="rect">
            <a:avLst/>
          </a:prstGeom>
        </p:spPr>
        <p:txBody>
          <a:bodyPr tIns="18000" rIns="0" bIns="72000"/>
          <a:lstStyle>
            <a:lvl1pPr algn="r">
              <a:defRPr sz="1000">
                <a:solidFill>
                  <a:schemeClr val="tx1"/>
                </a:solidFill>
              </a:defRPr>
            </a:lvl1pPr>
          </a:lstStyle>
          <a:p>
            <a:r>
              <a:rPr lang="en-US">
                <a:solidFill>
                  <a:srgbClr val="000000"/>
                </a:solidFill>
              </a:rPr>
              <a:t>Sid </a:t>
            </a:r>
            <a:fld id="{625BFF1C-0550-4892-A058-F5526EA5680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821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ftr="0" dt="0"/>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9"/>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154" name="think-cell Slide" r:id="rId11" imgW="216" imgH="216" progId="TCLayout.ActiveDocument.1">
                  <p:embed/>
                </p:oleObj>
              </mc:Choice>
              <mc:Fallback>
                <p:oleObj name="think-cell Slide" r:id="rId11" imgW="216" imgH="216" progId="TCLayout.ActiveDocument.1">
                  <p:embed/>
                  <p:pic>
                    <p:nvPicPr>
                      <p:cNvPr id="8" name="Object 7" hidden="1"/>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DB5C584-7A33-4A84-8D2D-A8B2C7EA5555}"/>
              </a:ext>
            </a:extLst>
          </p:cNvPr>
          <p:cNvSpPr/>
          <p:nvPr userDrawn="1">
            <p:custDataLst>
              <p:tags r:id="rId10"/>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0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6279952"/>
            <a:ext cx="1156816" cy="396000"/>
          </a:xfrm>
          <a:prstGeom prst="rect">
            <a:avLst/>
          </a:prstGeom>
        </p:spPr>
      </p:pic>
    </p:spTree>
    <p:extLst>
      <p:ext uri="{BB962C8B-B14F-4D97-AF65-F5344CB8AC3E}">
        <p14:creationId xmlns:p14="http://schemas.microsoft.com/office/powerpoint/2010/main" val="6850780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sldNum="0"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60" userDrawn="1">
          <p15:clr>
            <a:srgbClr val="F26B43"/>
          </p15:clr>
        </p15:guide>
        <p15:guide id="3" pos="221" userDrawn="1">
          <p15:clr>
            <a:srgbClr val="F26B43"/>
          </p15:clr>
        </p15:guide>
        <p15:guide id="4" pos="4099" userDrawn="1">
          <p15:clr>
            <a:srgbClr val="F26B43"/>
          </p15:clr>
        </p15:guide>
        <p15:guide id="5" orient="horz" pos="890" userDrawn="1">
          <p15:clr>
            <a:srgbClr val="F26B43"/>
          </p15:clr>
        </p15:guide>
        <p15:guide id="6" orient="horz" pos="36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4873" name="think-cell Slide" r:id="rId18" imgW="270" imgH="270" progId="TCLayout.ActiveDocument.1">
                  <p:embed/>
                </p:oleObj>
              </mc:Choice>
              <mc:Fallback>
                <p:oleObj name="think-cell Slide" r:id="rId18" imgW="270" imgH="270" progId="TCLayout.ActiveDocument.1">
                  <p:embed/>
                  <p:pic>
                    <p:nvPicPr>
                      <p:cNvPr id="5" name="Object 4" hidden="1"/>
                      <p:cNvPicPr/>
                      <p:nvPr/>
                    </p:nvPicPr>
                    <p:blipFill>
                      <a:blip r:embed="rId19"/>
                      <a:stretch>
                        <a:fillRect/>
                      </a:stretch>
                    </p:blipFill>
                    <p:spPr>
                      <a:xfrm>
                        <a:off x="1589" y="1590"/>
                        <a:ext cx="1587" cy="1587"/>
                      </a:xfrm>
                      <a:prstGeom prst="rect">
                        <a:avLst/>
                      </a:prstGeom>
                    </p:spPr>
                  </p:pic>
                </p:oleObj>
              </mc:Fallback>
            </mc:AlternateContent>
          </a:graphicData>
        </a:graphic>
      </p:graphicFrame>
      <p:sp>
        <p:nvSpPr>
          <p:cNvPr id="3" name="Rectangle 2" hidden="1"/>
          <p:cNvSpPr/>
          <p:nvPr userDrawn="1">
            <p:custDataLst>
              <p:tags r:id="rId17"/>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2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395288" y="274638"/>
            <a:ext cx="8353425" cy="823094"/>
          </a:xfrm>
          <a:prstGeom prst="rect">
            <a:avLst/>
          </a:prstGeom>
        </p:spPr>
        <p:txBody>
          <a:bodyPr vert="horz" lIns="0" tIns="45720" rIns="91440" bIns="45720" rtlCol="0" anchor="t">
            <a:normAutofit/>
          </a:bodyPr>
          <a:lstStyle/>
          <a:p>
            <a:r>
              <a:rPr lang="sv-SE" dirty="0"/>
              <a:t>Klicka här för att ändra format</a:t>
            </a:r>
            <a:endParaRPr lang="en-US" dirty="0"/>
          </a:p>
        </p:txBody>
      </p:sp>
      <p:sp>
        <p:nvSpPr>
          <p:cNvPr id="7" name="Platshållare för datum 4"/>
          <p:cNvSpPr>
            <a:spLocks noGrp="1"/>
          </p:cNvSpPr>
          <p:nvPr>
            <p:ph type="dt" sz="half" idx="2"/>
          </p:nvPr>
        </p:nvSpPr>
        <p:spPr>
          <a:xfrm>
            <a:off x="6556420" y="6288054"/>
            <a:ext cx="2133600" cy="165282"/>
          </a:xfrm>
          <a:prstGeom prst="rect">
            <a:avLst/>
          </a:prstGeom>
        </p:spPr>
        <p:txBody>
          <a:bodyPr tIns="36000" rIns="0" bIns="0"/>
          <a:lstStyle>
            <a:lvl1pPr algn="r">
              <a:defRPr sz="1000">
                <a:solidFill>
                  <a:schemeClr val="tx1"/>
                </a:solidFill>
              </a:defRPr>
            </a:lvl1pPr>
          </a:lstStyle>
          <a:p>
            <a:endParaRPr lang="en-US" dirty="0">
              <a:solidFill>
                <a:srgbClr val="000000"/>
              </a:solidFill>
            </a:endParaRPr>
          </a:p>
        </p:txBody>
      </p:sp>
      <p:sp>
        <p:nvSpPr>
          <p:cNvPr id="8" name="Platshållare för sidfot 5"/>
          <p:cNvSpPr>
            <a:spLocks noGrp="1"/>
          </p:cNvSpPr>
          <p:nvPr>
            <p:ph type="ftr" sz="quarter" idx="3"/>
          </p:nvPr>
        </p:nvSpPr>
        <p:spPr>
          <a:xfrm>
            <a:off x="5796136" y="6091709"/>
            <a:ext cx="2895600" cy="241300"/>
          </a:xfrm>
          <a:prstGeom prst="rect">
            <a:avLst/>
          </a:prstGeom>
        </p:spPr>
        <p:txBody>
          <a:bodyPr rIns="0"/>
          <a:lstStyle>
            <a:lvl1pPr algn="r">
              <a:defRPr sz="1000">
                <a:solidFill>
                  <a:schemeClr val="tx1"/>
                </a:solidFill>
              </a:defRPr>
            </a:lvl1pPr>
          </a:lstStyle>
          <a:p>
            <a:endParaRPr lang="en-US" dirty="0">
              <a:solidFill>
                <a:srgbClr val="000000"/>
              </a:solidFill>
            </a:endParaRPr>
          </a:p>
        </p:txBody>
      </p:sp>
      <p:sp>
        <p:nvSpPr>
          <p:cNvPr id="9" name="Platshållare för bildnummer 6"/>
          <p:cNvSpPr>
            <a:spLocks noGrp="1"/>
          </p:cNvSpPr>
          <p:nvPr>
            <p:ph type="sldNum" sz="quarter" idx="4"/>
          </p:nvPr>
        </p:nvSpPr>
        <p:spPr>
          <a:xfrm>
            <a:off x="6553200" y="6453336"/>
            <a:ext cx="2133600" cy="154456"/>
          </a:xfrm>
          <a:prstGeom prst="rect">
            <a:avLst/>
          </a:prstGeom>
        </p:spPr>
        <p:txBody>
          <a:bodyPr tIns="18000" rIns="0" bIns="72000"/>
          <a:lstStyle>
            <a:lvl1pPr algn="r">
              <a:defRPr sz="1000">
                <a:solidFill>
                  <a:schemeClr val="tx1"/>
                </a:solidFill>
              </a:defRPr>
            </a:lvl1pPr>
          </a:lstStyle>
          <a:p>
            <a:r>
              <a:rPr lang="en-US" dirty="0">
                <a:solidFill>
                  <a:srgbClr val="000000"/>
                </a:solidFill>
              </a:rPr>
              <a:t>Sid </a:t>
            </a:r>
            <a:fld id="{625BFF1C-0550-4892-A058-F5526EA568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3227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6"/>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55" name="think-cell Slide" r:id="rId8" imgW="216" imgH="216" progId="TCLayout.ActiveDocument.1">
                  <p:embed/>
                </p:oleObj>
              </mc:Choice>
              <mc:Fallback>
                <p:oleObj name="think-cell Slide" r:id="rId8" imgW="216" imgH="216" progId="TCLayout.ActiveDocument.1">
                  <p:embed/>
                  <p:pic>
                    <p:nvPicPr>
                      <p:cNvPr id="8" name="Object 7" hidden="1"/>
                      <p:cNvPicPr/>
                      <p:nvPr/>
                    </p:nvPicPr>
                    <p:blipFill>
                      <a:blip r:embed="rId9"/>
                      <a:stretch>
                        <a:fillRect/>
                      </a:stretch>
                    </p:blipFill>
                    <p:spPr>
                      <a:xfrm>
                        <a:off x="1589" y="1590"/>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5B5AF16F-4A53-4959-9287-28C5064C80C5}"/>
              </a:ext>
            </a:extLst>
          </p:cNvPr>
          <p:cNvSpPr/>
          <p:nvPr userDrawn="1">
            <p:custDataLst>
              <p:tags r:id="rId7"/>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20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44" y="6279952"/>
            <a:ext cx="1156816" cy="396000"/>
          </a:xfrm>
          <a:prstGeom prst="rect">
            <a:avLst/>
          </a:prstGeom>
        </p:spPr>
      </p:pic>
    </p:spTree>
    <p:extLst>
      <p:ext uri="{BB962C8B-B14F-4D97-AF65-F5344CB8AC3E}">
        <p14:creationId xmlns:p14="http://schemas.microsoft.com/office/powerpoint/2010/main" val="17940169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sldNum="0"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60" userDrawn="1">
          <p15:clr>
            <a:srgbClr val="F26B43"/>
          </p15:clr>
        </p15:guide>
        <p15:guide id="3" pos="221" userDrawn="1">
          <p15:clr>
            <a:srgbClr val="F26B43"/>
          </p15:clr>
        </p15:guide>
        <p15:guide id="4" pos="4099" userDrawn="1">
          <p15:clr>
            <a:srgbClr val="F26B43"/>
          </p15:clr>
        </p15:guide>
        <p15:guide id="5" orient="horz" pos="890" userDrawn="1">
          <p15:clr>
            <a:srgbClr val="F26B43"/>
          </p15:clr>
        </p15:guide>
        <p15:guide id="6" orient="horz" pos="36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9"/>
            </p:custDataLs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8403" name="think-cell Slide" r:id="rId11" imgW="395" imgH="394" progId="TCLayout.ActiveDocument.1">
                  <p:embed/>
                </p:oleObj>
              </mc:Choice>
              <mc:Fallback>
                <p:oleObj name="think-cell Slide" r:id="rId11" imgW="395" imgH="394" progId="TCLayout.ActiveDocument.1">
                  <p:embed/>
                  <p:pic>
                    <p:nvPicPr>
                      <p:cNvPr id="9" name="Object 8" hidden="1"/>
                      <p:cNvPicPr/>
                      <p:nvPr/>
                    </p:nvPicPr>
                    <p:blipFill>
                      <a:blip r:embed="rId12"/>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10"/>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0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8" name="Bildobjekt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6279952"/>
            <a:ext cx="1156816" cy="396000"/>
          </a:xfrm>
          <a:prstGeom prst="rect">
            <a:avLst/>
          </a:prstGeom>
        </p:spPr>
      </p:pic>
    </p:spTree>
    <p:extLst>
      <p:ext uri="{BB962C8B-B14F-4D97-AF65-F5344CB8AC3E}">
        <p14:creationId xmlns:p14="http://schemas.microsoft.com/office/powerpoint/2010/main" val="40674046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sldNum="0"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60" userDrawn="1">
          <p15:clr>
            <a:srgbClr val="F26B43"/>
          </p15:clr>
        </p15:guide>
        <p15:guide id="3" pos="221" userDrawn="1">
          <p15:clr>
            <a:srgbClr val="F26B43"/>
          </p15:clr>
        </p15:guide>
        <p15:guide id="4" pos="4099" userDrawn="1">
          <p15:clr>
            <a:srgbClr val="F26B43"/>
          </p15:clr>
        </p15:guide>
        <p15:guide id="5" orient="horz" pos="890" userDrawn="1">
          <p15:clr>
            <a:srgbClr val="F26B43"/>
          </p15:clr>
        </p15:guide>
        <p15:guide id="6" orient="horz" pos="361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Platshållare för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7" name="Platshållare för datum 4"/>
          <p:cNvSpPr>
            <a:spLocks noGrp="1"/>
          </p:cNvSpPr>
          <p:nvPr>
            <p:ph type="dt" sz="half" idx="2"/>
          </p:nvPr>
        </p:nvSpPr>
        <p:spPr>
          <a:xfrm>
            <a:off x="6556420" y="6288054"/>
            <a:ext cx="2133600" cy="165282"/>
          </a:xfrm>
          <a:prstGeom prst="rect">
            <a:avLst/>
          </a:prstGeom>
        </p:spPr>
        <p:txBody>
          <a:bodyPr tIns="36000" rIns="0" bIns="0"/>
          <a:lstStyle>
            <a:lvl1pPr algn="r">
              <a:defRPr sz="1000">
                <a:solidFill>
                  <a:schemeClr val="tx1"/>
                </a:solidFill>
              </a:defRPr>
            </a:lvl1pPr>
          </a:lstStyle>
          <a:p>
            <a:endParaRPr lang="en-US" dirty="0"/>
          </a:p>
        </p:txBody>
      </p:sp>
      <p:sp>
        <p:nvSpPr>
          <p:cNvPr id="8" name="Platshållare för sidfot 5"/>
          <p:cNvSpPr>
            <a:spLocks noGrp="1"/>
          </p:cNvSpPr>
          <p:nvPr>
            <p:ph type="ftr" sz="quarter" idx="3"/>
          </p:nvPr>
        </p:nvSpPr>
        <p:spPr>
          <a:xfrm>
            <a:off x="5796136" y="6091709"/>
            <a:ext cx="2895600" cy="241300"/>
          </a:xfrm>
          <a:prstGeom prst="rect">
            <a:avLst/>
          </a:prstGeom>
        </p:spPr>
        <p:txBody>
          <a:bodyPr rIns="0"/>
          <a:lstStyle>
            <a:lvl1pPr algn="r">
              <a:defRPr sz="1000">
                <a:solidFill>
                  <a:schemeClr val="tx1"/>
                </a:solidFill>
              </a:defRPr>
            </a:lvl1pPr>
          </a:lstStyle>
          <a:p>
            <a:endParaRPr lang="en-US" dirty="0"/>
          </a:p>
        </p:txBody>
      </p:sp>
      <p:sp>
        <p:nvSpPr>
          <p:cNvPr id="9" name="Platshållare för bildnummer 6"/>
          <p:cNvSpPr>
            <a:spLocks noGrp="1"/>
          </p:cNvSpPr>
          <p:nvPr>
            <p:ph type="sldNum" sz="quarter" idx="4"/>
          </p:nvPr>
        </p:nvSpPr>
        <p:spPr>
          <a:xfrm>
            <a:off x="6553200" y="6453336"/>
            <a:ext cx="2133600" cy="154456"/>
          </a:xfrm>
          <a:prstGeom prst="rect">
            <a:avLst/>
          </a:prstGeom>
        </p:spPr>
        <p:txBody>
          <a:bodyPr tIns="18000" rIns="0" bIns="72000"/>
          <a:lstStyle>
            <a:lvl1pPr algn="r">
              <a:defRPr sz="1000">
                <a:solidFill>
                  <a:schemeClr val="tx1"/>
                </a:solidFill>
              </a:defRPr>
            </a:lvl1pPr>
          </a:lstStyle>
          <a:p>
            <a:r>
              <a:rPr lang="en-US" dirty="0"/>
              <a:t>Sid </a:t>
            </a:r>
            <a:fld id="{625BFF1C-0550-4892-A058-F5526EA5680B}" type="slidenum">
              <a:rPr lang="en-US" smtClean="0"/>
              <a:pPr/>
              <a:t>‹#›</a:t>
            </a:fld>
            <a:endParaRPr lang="en-US" dirty="0"/>
          </a:p>
        </p:txBody>
      </p:sp>
    </p:spTree>
    <p:extLst>
      <p:ext uri="{BB962C8B-B14F-4D97-AF65-F5344CB8AC3E}">
        <p14:creationId xmlns:p14="http://schemas.microsoft.com/office/powerpoint/2010/main" val="149041789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sldNum="0" hdr="0" ftr="0" dt="0"/>
  <p:txStyles>
    <p:titleStyle>
      <a:lvl1pPr algn="l" defTabSz="914400" rtl="0" eaLnBrk="1" latinLnBrk="0" hangingPunct="1">
        <a:spcBef>
          <a:spcPct val="0"/>
        </a:spcBef>
        <a:buNone/>
        <a:defRPr sz="2800" b="1" kern="1200">
          <a:solidFill>
            <a:schemeClr val="tx1"/>
          </a:solidFill>
          <a:latin typeface="Stockholm Type Bold"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2" name="think-cell Slide" r:id="rId11" imgW="216" imgH="216" progId="TCLayout.ActiveDocument.1">
                  <p:embed/>
                </p:oleObj>
              </mc:Choice>
              <mc:Fallback>
                <p:oleObj name="think-cell Slide" r:id="rId11" imgW="216" imgH="216" progId="TCLayout.ActiveDocument.1">
                  <p:embed/>
                  <p:pic>
                    <p:nvPicPr>
                      <p:cNvPr id="8" name="Object 7"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141578179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sldNum="0"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890">
          <p15:clr>
            <a:srgbClr val="F26B43"/>
          </p15:clr>
        </p15:guide>
        <p15:guide id="6" orient="horz" pos="36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98" name="think-cell Slide" r:id="rId12" imgW="216" imgH="216" progId="TCLayout.ActiveDocument.1">
                  <p:embed/>
                </p:oleObj>
              </mc:Choice>
              <mc:Fallback>
                <p:oleObj name="think-cell Slide" r:id="rId12" imgW="216" imgH="216" progId="TCLayout.ActiveDocument.1">
                  <p:embed/>
                  <p:pic>
                    <p:nvPicPr>
                      <p:cNvPr id="8" name="Object 7"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D84E526-5421-436D-958C-F00BCD424637}"/>
              </a:ext>
            </a:extLst>
          </p:cNvPr>
          <p:cNvSpPr/>
          <p:nvPr userDrawn="1">
            <p:custDataLst>
              <p:tags r:id="rId1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20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29435282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hf sldNum="0"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890">
          <p15:clr>
            <a:srgbClr val="F26B43"/>
          </p15:clr>
        </p15:guide>
        <p15:guide id="6" orient="horz" pos="36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4.xml"/><Relationship Id="rId1" Type="http://schemas.openxmlformats.org/officeDocument/2006/relationships/vmlDrawing" Target="../drawings/vmlDrawing26.v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0.emf"/><Relationship Id="rId2" Type="http://schemas.openxmlformats.org/officeDocument/2006/relationships/tags" Target="../tags/tag75.xml"/><Relationship Id="rId1" Type="http://schemas.openxmlformats.org/officeDocument/2006/relationships/vmlDrawing" Target="../drawings/vmlDrawing27.vml"/><Relationship Id="rId6" Type="http://schemas.openxmlformats.org/officeDocument/2006/relationships/oleObject" Target="../embeddings/oleObject26.bin"/><Relationship Id="rId5" Type="http://schemas.openxmlformats.org/officeDocument/2006/relationships/notesSlide" Target="../notesSlides/notesSlide9.xml"/><Relationship Id="rId4"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28.vml"/><Relationship Id="rId6" Type="http://schemas.openxmlformats.org/officeDocument/2006/relationships/image" Target="../media/image10.emf"/><Relationship Id="rId5" Type="http://schemas.openxmlformats.org/officeDocument/2006/relationships/oleObject" Target="../embeddings/oleObject27.bin"/><Relationship Id="rId4"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9.xml"/><Relationship Id="rId1" Type="http://schemas.openxmlformats.org/officeDocument/2006/relationships/vmlDrawing" Target="../drawings/vmlDrawing29.v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0.emf"/><Relationship Id="rId2" Type="http://schemas.openxmlformats.org/officeDocument/2006/relationships/tags" Target="../tags/tag80.xml"/><Relationship Id="rId1" Type="http://schemas.openxmlformats.org/officeDocument/2006/relationships/vmlDrawing" Target="../drawings/vmlDrawing30.vml"/><Relationship Id="rId6" Type="http://schemas.openxmlformats.org/officeDocument/2006/relationships/oleObject" Target="../embeddings/oleObject28.bin"/><Relationship Id="rId5" Type="http://schemas.openxmlformats.org/officeDocument/2006/relationships/notesSlide" Target="../notesSlides/notesSlide10.xml"/><Relationship Id="rId4"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83.xml"/><Relationship Id="rId7" Type="http://schemas.openxmlformats.org/officeDocument/2006/relationships/diagramData" Target="../diagrams/data1.xml"/><Relationship Id="rId2" Type="http://schemas.openxmlformats.org/officeDocument/2006/relationships/tags" Target="../tags/tag82.xml"/><Relationship Id="rId1" Type="http://schemas.openxmlformats.org/officeDocument/2006/relationships/vmlDrawing" Target="../drawings/vmlDrawing31.vml"/><Relationship Id="rId6" Type="http://schemas.openxmlformats.org/officeDocument/2006/relationships/image" Target="../media/image10.emf"/><Relationship Id="rId11" Type="http://schemas.microsoft.com/office/2007/relationships/diagramDrawing" Target="../diagrams/drawing1.xml"/><Relationship Id="rId5" Type="http://schemas.openxmlformats.org/officeDocument/2006/relationships/oleObject" Target="../embeddings/oleObject29.bin"/><Relationship Id="rId10" Type="http://schemas.openxmlformats.org/officeDocument/2006/relationships/diagramColors" Target="../diagrams/colors1.xml"/><Relationship Id="rId4" Type="http://schemas.openxmlformats.org/officeDocument/2006/relationships/slideLayout" Target="../slideLayouts/slideLayout41.xml"/><Relationship Id="rId9"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32.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87.xml"/><Relationship Id="rId7" Type="http://schemas.openxmlformats.org/officeDocument/2006/relationships/diagramData" Target="../diagrams/data2.xml"/><Relationship Id="rId2" Type="http://schemas.openxmlformats.org/officeDocument/2006/relationships/tags" Target="../tags/tag86.xml"/><Relationship Id="rId1" Type="http://schemas.openxmlformats.org/officeDocument/2006/relationships/vmlDrawing" Target="../drawings/vmlDrawing33.vml"/><Relationship Id="rId6" Type="http://schemas.openxmlformats.org/officeDocument/2006/relationships/image" Target="../media/image10.emf"/><Relationship Id="rId11" Type="http://schemas.microsoft.com/office/2007/relationships/diagramDrawing" Target="../diagrams/drawing2.xml"/><Relationship Id="rId5" Type="http://schemas.openxmlformats.org/officeDocument/2006/relationships/oleObject" Target="../embeddings/oleObject31.bin"/><Relationship Id="rId10" Type="http://schemas.openxmlformats.org/officeDocument/2006/relationships/diagramColors" Target="../diagrams/colors2.xml"/><Relationship Id="rId4" Type="http://schemas.openxmlformats.org/officeDocument/2006/relationships/slideLayout" Target="../slideLayouts/slideLayout4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89.xml"/><Relationship Id="rId7" Type="http://schemas.openxmlformats.org/officeDocument/2006/relationships/diagramData" Target="../diagrams/data3.xml"/><Relationship Id="rId2" Type="http://schemas.openxmlformats.org/officeDocument/2006/relationships/tags" Target="../tags/tag88.xml"/><Relationship Id="rId1" Type="http://schemas.openxmlformats.org/officeDocument/2006/relationships/vmlDrawing" Target="../drawings/vmlDrawing34.vml"/><Relationship Id="rId6" Type="http://schemas.openxmlformats.org/officeDocument/2006/relationships/image" Target="../media/image10.emf"/><Relationship Id="rId11" Type="http://schemas.microsoft.com/office/2007/relationships/diagramDrawing" Target="../diagrams/drawing3.xml"/><Relationship Id="rId5" Type="http://schemas.openxmlformats.org/officeDocument/2006/relationships/oleObject" Target="../embeddings/oleObject32.bin"/><Relationship Id="rId10" Type="http://schemas.openxmlformats.org/officeDocument/2006/relationships/diagramColors" Target="../diagrams/colors3.xml"/><Relationship Id="rId4" Type="http://schemas.openxmlformats.org/officeDocument/2006/relationships/slideLayout" Target="../slideLayouts/slideLayout41.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35.vml"/><Relationship Id="rId6" Type="http://schemas.openxmlformats.org/officeDocument/2006/relationships/image" Target="../media/image10.emf"/><Relationship Id="rId5" Type="http://schemas.openxmlformats.org/officeDocument/2006/relationships/oleObject" Target="../embeddings/oleObject33.bin"/><Relationship Id="rId4"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0.emf"/><Relationship Id="rId2" Type="http://schemas.openxmlformats.org/officeDocument/2006/relationships/tags" Target="../tags/tag27.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xml"/><Relationship Id="rId4"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0.xml"/><Relationship Id="rId7" Type="http://schemas.openxmlformats.org/officeDocument/2006/relationships/oleObject" Target="../embeddings/oleObject22.bin"/><Relationship Id="rId2" Type="http://schemas.openxmlformats.org/officeDocument/2006/relationships/tags" Target="../tags/tag29.xml"/><Relationship Id="rId1" Type="http://schemas.openxmlformats.org/officeDocument/2006/relationships/vmlDrawing" Target="../drawings/vmlDrawing22.vml"/><Relationship Id="rId6" Type="http://schemas.openxmlformats.org/officeDocument/2006/relationships/notesSlide" Target="../notesSlides/notesSlide3.xml"/><Relationship Id="rId5" Type="http://schemas.openxmlformats.org/officeDocument/2006/relationships/slideLayout" Target="../slideLayouts/slideLayout58.xml"/><Relationship Id="rId4" Type="http://schemas.openxmlformats.org/officeDocument/2006/relationships/tags" Target="../tags/tag31.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3" Type="http://schemas.openxmlformats.org/officeDocument/2006/relationships/tags" Target="../tags/tag33.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notesSlide" Target="../notesSlides/notesSlide4.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41" Type="http://schemas.openxmlformats.org/officeDocument/2006/relationships/slideLayout" Target="../slideLayouts/slideLayout63.xml"/><Relationship Id="rId1" Type="http://schemas.openxmlformats.org/officeDocument/2006/relationships/vmlDrawing" Target="../drawings/vmlDrawing23.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10.emf"/><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72.xml"/><Relationship Id="rId7" Type="http://schemas.openxmlformats.org/officeDocument/2006/relationships/image" Target="../media/image13.emf"/><Relationship Id="rId2" Type="http://schemas.openxmlformats.org/officeDocument/2006/relationships/tags" Target="../tags/tag71.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5.xml"/><Relationship Id="rId4"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3.xml"/><Relationship Id="rId1" Type="http://schemas.openxmlformats.org/officeDocument/2006/relationships/vmlDrawing" Target="../drawings/vmlDrawing25.v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0485" y="2852936"/>
            <a:ext cx="8449407" cy="1470025"/>
          </a:xfrm>
        </p:spPr>
        <p:txBody>
          <a:bodyPr>
            <a:normAutofit fontScale="90000"/>
          </a:bodyPr>
          <a:lstStyle/>
          <a:p>
            <a:r>
              <a:rPr lang="sv-SE" sz="5400" dirty="0" smtClean="0">
                <a:solidFill>
                  <a:schemeClr val="bg1"/>
                </a:solidFill>
                <a:latin typeface="Stockholm Type Display Bold" pitchFamily="50" charset="0"/>
              </a:rPr>
              <a:t>Synliggöra effekterna av ett kategoristyrt inköpsarbete</a:t>
            </a:r>
            <a:r>
              <a:rPr lang="sv-SE" dirty="0">
                <a:solidFill>
                  <a:schemeClr val="bg1"/>
                </a:solidFill>
                <a:latin typeface="Stockholm Type Display Bold" pitchFamily="50" charset="0"/>
              </a:rPr>
              <a:t/>
            </a:r>
            <a:br>
              <a:rPr lang="sv-SE" dirty="0">
                <a:solidFill>
                  <a:schemeClr val="bg1"/>
                </a:solidFill>
                <a:latin typeface="Stockholm Type Display Bold" pitchFamily="50" charset="0"/>
              </a:rPr>
            </a:br>
            <a:endParaRPr lang="en-US" dirty="0"/>
          </a:p>
        </p:txBody>
      </p:sp>
      <p:cxnSp>
        <p:nvCxnSpPr>
          <p:cNvPr id="5" name="Rak koppling 4"/>
          <p:cNvCxnSpPr/>
          <p:nvPr/>
        </p:nvCxnSpPr>
        <p:spPr>
          <a:xfrm>
            <a:off x="468313" y="4221088"/>
            <a:ext cx="820814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ubrik 1"/>
          <p:cNvSpPr txBox="1">
            <a:spLocks/>
          </p:cNvSpPr>
          <p:nvPr/>
        </p:nvSpPr>
        <p:spPr>
          <a:xfrm>
            <a:off x="2522560" y="4322961"/>
            <a:ext cx="3719978" cy="1059199"/>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2800" b="1" kern="1200">
                <a:solidFill>
                  <a:schemeClr val="tx1"/>
                </a:solidFill>
                <a:latin typeface="Stockholm Type Bold" pitchFamily="50" charset="0"/>
                <a:ea typeface="+mj-ea"/>
                <a:cs typeface="+mj-cs"/>
              </a:defRPr>
            </a:lvl1pPr>
          </a:lstStyle>
          <a:p>
            <a:r>
              <a:rPr lang="sv-SE" sz="5400" dirty="0" smtClean="0">
                <a:solidFill>
                  <a:schemeClr val="bg1"/>
                </a:solidFill>
                <a:latin typeface="Stockholm Type Display Bold" pitchFamily="50" charset="0"/>
              </a:rPr>
              <a:t>Robert Nilsson</a:t>
            </a:r>
            <a:r>
              <a:rPr lang="sv-SE" dirty="0" smtClean="0">
                <a:solidFill>
                  <a:schemeClr val="bg1"/>
                </a:solidFill>
                <a:latin typeface="Stockholm Type Display Bold" pitchFamily="50" charset="0"/>
              </a:rPr>
              <a:t/>
            </a:r>
            <a:br>
              <a:rPr lang="sv-SE" dirty="0" smtClean="0">
                <a:solidFill>
                  <a:schemeClr val="bg1"/>
                </a:solidFill>
                <a:latin typeface="Stockholm Type Display Bold" pitchFamily="50" charset="0"/>
              </a:rPr>
            </a:br>
            <a:endParaRPr lang="en-US" dirty="0"/>
          </a:p>
        </p:txBody>
      </p:sp>
    </p:spTree>
    <p:extLst>
      <p:ext uri="{BB962C8B-B14F-4D97-AF65-F5344CB8AC3E}">
        <p14:creationId xmlns:p14="http://schemas.microsoft.com/office/powerpoint/2010/main" val="311336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395288" y="302176"/>
            <a:ext cx="8353425" cy="749499"/>
          </a:xfrm>
        </p:spPr>
        <p:txBody>
          <a:bodyPr>
            <a:normAutofit/>
          </a:bodyPr>
          <a:lstStyle/>
          <a:p>
            <a:r>
              <a:rPr lang="sv-SE" sz="2000" dirty="0" smtClean="0"/>
              <a:t>Exempel</a:t>
            </a:r>
            <a:r>
              <a:rPr lang="sv-SE" sz="2800" dirty="0" smtClean="0"/>
              <a:t> </a:t>
            </a:r>
            <a:r>
              <a:rPr lang="sv-SE" sz="2000" dirty="0" smtClean="0"/>
              <a:t>med</a:t>
            </a:r>
            <a:r>
              <a:rPr lang="sv-SE" sz="2800" dirty="0" smtClean="0"/>
              <a:t> </a:t>
            </a:r>
            <a:r>
              <a:rPr lang="sv-SE" sz="2000" dirty="0" smtClean="0"/>
              <a:t>torkskåp</a:t>
            </a:r>
            <a:endParaRPr lang="sv-SE" sz="2800" dirty="0"/>
          </a:p>
        </p:txBody>
      </p:sp>
      <p:cxnSp>
        <p:nvCxnSpPr>
          <p:cNvPr id="6" name="Rak pilkoppling 5"/>
          <p:cNvCxnSpPr/>
          <p:nvPr/>
        </p:nvCxnSpPr>
        <p:spPr>
          <a:xfrm>
            <a:off x="2431364" y="4009958"/>
            <a:ext cx="247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p:cNvCxnSpPr/>
          <p:nvPr/>
        </p:nvCxnSpPr>
        <p:spPr>
          <a:xfrm flipV="1">
            <a:off x="4453131" y="4009958"/>
            <a:ext cx="422510" cy="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p:cNvCxnSpPr/>
          <p:nvPr/>
        </p:nvCxnSpPr>
        <p:spPr>
          <a:xfrm flipV="1">
            <a:off x="6277802" y="4009958"/>
            <a:ext cx="807181" cy="15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p 8"/>
          <p:cNvGrpSpPr/>
          <p:nvPr/>
        </p:nvGrpSpPr>
        <p:grpSpPr>
          <a:xfrm>
            <a:off x="395288" y="2942829"/>
            <a:ext cx="7769695" cy="2160000"/>
            <a:chOff x="382233" y="1124904"/>
            <a:chExt cx="7769695" cy="2160000"/>
          </a:xfrm>
        </p:grpSpPr>
        <p:sp>
          <p:nvSpPr>
            <p:cNvPr id="10" name="Flödesschema: Koppling 9"/>
            <p:cNvSpPr/>
            <p:nvPr/>
          </p:nvSpPr>
          <p:spPr>
            <a:xfrm>
              <a:off x="382233" y="1124904"/>
              <a:ext cx="2160000" cy="2160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smtClean="0">
                  <a:solidFill>
                    <a:srgbClr val="FFFFFF"/>
                  </a:solidFill>
                  <a:latin typeface="Arial"/>
                </a:rPr>
                <a:t>T</a:t>
              </a:r>
              <a:r>
                <a:rPr kumimoji="0" lang="sv-SE" sz="1400" b="0" i="0" u="none" strike="noStrike" kern="1200" cap="none" spc="0" normalizeH="0" baseline="0" noProof="0" dirty="0" err="1" smtClean="0">
                  <a:ln>
                    <a:noFill/>
                  </a:ln>
                  <a:solidFill>
                    <a:srgbClr val="FFFFFF"/>
                  </a:solidFill>
                  <a:effectLst/>
                  <a:uLnTx/>
                  <a:uFillTx/>
                  <a:latin typeface="Arial"/>
                </a:rPr>
                <a:t>otalkostnaden</a:t>
              </a:r>
              <a:r>
                <a:rPr kumimoji="0" lang="sv-SE" sz="1400" b="0" i="0" u="none" strike="noStrike" kern="1200" cap="none" spc="0" normalizeH="0" noProof="0" dirty="0" smtClean="0">
                  <a:ln>
                    <a:noFill/>
                  </a:ln>
                  <a:solidFill>
                    <a:srgbClr val="FFFFFF"/>
                  </a:solidFill>
                  <a:effectLst/>
                  <a:uLnTx/>
                  <a:uFillTx/>
                  <a:latin typeface="Arial"/>
                </a:rPr>
                <a:t> kan minska med </a:t>
              </a:r>
              <a:r>
                <a:rPr lang="sv-SE" sz="1400" dirty="0" smtClean="0">
                  <a:solidFill>
                    <a:srgbClr val="FFFFFF"/>
                  </a:solidFill>
                  <a:latin typeface="Arial"/>
                </a:rPr>
                <a:t>energi</a:t>
              </a:r>
              <a:r>
                <a:rPr kumimoji="0" lang="sv-SE" sz="1400" b="0" i="0" u="none" strike="noStrike" kern="1200" cap="none" spc="0" normalizeH="0" noProof="0" dirty="0" smtClean="0">
                  <a:ln>
                    <a:noFill/>
                  </a:ln>
                  <a:solidFill>
                    <a:srgbClr val="FFFFFF"/>
                  </a:solidFill>
                  <a:effectLst/>
                  <a:uLnTx/>
                  <a:uFillTx/>
                  <a:latin typeface="Arial"/>
                </a:rPr>
                <a:t>effektivare torkskåp</a:t>
              </a:r>
              <a:endParaRPr kumimoji="0" lang="sv-SE" sz="1400" b="0" i="0" u="none" strike="noStrike" kern="1200" cap="none" spc="0" normalizeH="0" baseline="0" noProof="0" dirty="0">
                <a:ln>
                  <a:noFill/>
                </a:ln>
                <a:solidFill>
                  <a:srgbClr val="FFFFFF"/>
                </a:solidFill>
                <a:effectLst/>
                <a:uLnTx/>
                <a:uFillTx/>
                <a:latin typeface="Arial"/>
              </a:endParaRPr>
            </a:p>
          </p:txBody>
        </p:sp>
        <p:sp>
          <p:nvSpPr>
            <p:cNvPr id="11" name="Flödesschema: Koppling 10"/>
            <p:cNvSpPr/>
            <p:nvPr/>
          </p:nvSpPr>
          <p:spPr>
            <a:xfrm>
              <a:off x="4862586" y="1484904"/>
              <a:ext cx="1440000" cy="144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FFFFFF"/>
                  </a:solidFill>
                  <a:effectLst/>
                  <a:uLnTx/>
                  <a:uFillTx/>
                  <a:latin typeface="Arial"/>
                  <a:ea typeface="+mn-ea"/>
                  <a:cs typeface="+mn-cs"/>
                </a:rPr>
                <a:t>Upphandling</a:t>
              </a:r>
              <a:r>
                <a:rPr kumimoji="0" lang="sv-SE" sz="1100" b="0" i="0" u="none" strike="noStrike" kern="1200" cap="none" spc="0" normalizeH="0" noProof="0" dirty="0" smtClean="0">
                  <a:ln>
                    <a:noFill/>
                  </a:ln>
                  <a:solidFill>
                    <a:srgbClr val="FFFFFF"/>
                  </a:solidFill>
                  <a:effectLst/>
                  <a:uLnTx/>
                  <a:uFillTx/>
                  <a:latin typeface="Arial"/>
                  <a:ea typeface="+mn-ea"/>
                  <a:cs typeface="+mn-cs"/>
                </a:rPr>
                <a:t> genomförd</a:t>
              </a:r>
              <a:endParaRPr kumimoji="0" lang="sv-SE"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Flödesschema: Koppling 11"/>
            <p:cNvSpPr/>
            <p:nvPr/>
          </p:nvSpPr>
          <p:spPr>
            <a:xfrm>
              <a:off x="2645247" y="1305787"/>
              <a:ext cx="1800000" cy="1800000"/>
            </a:xfrm>
            <a:prstGeom prst="flowChartConnector">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FFFFFF"/>
                  </a:solidFill>
                  <a:effectLst/>
                  <a:uLnTx/>
                  <a:uFillTx/>
                  <a:latin typeface="Arial"/>
                  <a:ea typeface="+mn-ea"/>
                  <a:cs typeface="+mn-cs"/>
                </a:rPr>
                <a:t>Planering genom upphandling</a:t>
              </a:r>
              <a:r>
                <a:rPr kumimoji="0" lang="sv-SE" sz="1400" b="0" i="0" u="none" strike="noStrike" kern="1200" cap="none" spc="0" normalizeH="0" noProof="0" dirty="0" smtClean="0">
                  <a:ln>
                    <a:noFill/>
                  </a:ln>
                  <a:solidFill>
                    <a:srgbClr val="FFFFFF"/>
                  </a:solidFill>
                  <a:effectLst/>
                  <a:uLnTx/>
                  <a:uFillTx/>
                  <a:latin typeface="Arial"/>
                  <a:ea typeface="+mn-ea"/>
                  <a:cs typeface="+mn-cs"/>
                </a:rPr>
                <a:t> av</a:t>
              </a:r>
              <a:r>
                <a:rPr kumimoji="0" lang="sv-SE" sz="1400" b="0" i="0" u="none" strike="noStrike" kern="1200" cap="none" spc="0" normalizeH="0" baseline="0" noProof="0" dirty="0" smtClean="0">
                  <a:ln>
                    <a:noFill/>
                  </a:ln>
                  <a:solidFill>
                    <a:srgbClr val="FFFFFF"/>
                  </a:solidFill>
                  <a:effectLst/>
                  <a:uLnTx/>
                  <a:uFillTx/>
                  <a:latin typeface="Arial"/>
                  <a:ea typeface="+mn-ea"/>
                  <a:cs typeface="+mn-cs"/>
                </a:rPr>
                <a:t> nytt sortiment</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lödesschema: Koppling 12"/>
            <p:cNvSpPr/>
            <p:nvPr/>
          </p:nvSpPr>
          <p:spPr>
            <a:xfrm>
              <a:off x="7071928" y="1652033"/>
              <a:ext cx="1080000" cy="108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smtClean="0">
                  <a:solidFill>
                    <a:srgbClr val="FFFFFF"/>
                  </a:solidFill>
                  <a:latin typeface="Arial"/>
                </a:rPr>
                <a:t>Torkskåp köpta och används</a:t>
              </a:r>
              <a:endParaRPr kumimoji="0" lang="sv-SE" sz="1050" b="0" i="0" u="none" strike="noStrike" kern="1200" cap="none" spc="0" normalizeH="0" baseline="0" noProof="0" dirty="0">
                <a:ln>
                  <a:noFill/>
                </a:ln>
                <a:solidFill>
                  <a:srgbClr val="FFFFFF"/>
                </a:solidFill>
                <a:effectLst/>
                <a:uLnTx/>
                <a:uFillTx/>
                <a:latin typeface="Arial"/>
              </a:endParaRPr>
            </a:p>
          </p:txBody>
        </p:sp>
      </p:grpSp>
      <p:grpSp>
        <p:nvGrpSpPr>
          <p:cNvPr id="14" name="Grupp 13"/>
          <p:cNvGrpSpPr/>
          <p:nvPr/>
        </p:nvGrpSpPr>
        <p:grpSpPr>
          <a:xfrm>
            <a:off x="395288" y="2045069"/>
            <a:ext cx="8206027" cy="727220"/>
            <a:chOff x="900654" y="4786549"/>
            <a:chExt cx="7121817" cy="573243"/>
          </a:xfrm>
        </p:grpSpPr>
        <p:sp>
          <p:nvSpPr>
            <p:cNvPr id="15" name="Chevron 7"/>
            <p:cNvSpPr/>
            <p:nvPr/>
          </p:nvSpPr>
          <p:spPr bwMode="auto">
            <a:xfrm>
              <a:off x="6294783" y="4894561"/>
              <a:ext cx="1727688" cy="465231"/>
            </a:xfrm>
            <a:prstGeom prst="chevron">
              <a:avLst/>
            </a:prstGeom>
            <a:solidFill>
              <a:srgbClr val="002060"/>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chemeClr val="bg1"/>
                  </a:solidFill>
                  <a:effectLst/>
                  <a:uLnTx/>
                  <a:uFillTx/>
                  <a:latin typeface="Arial"/>
                  <a:ea typeface="+mn-ea"/>
                  <a:cs typeface="+mn-cs"/>
                </a:rPr>
                <a:t>Realiserad </a:t>
              </a: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chemeClr val="bg1"/>
                  </a:solidFill>
                  <a:effectLst/>
                  <a:uLnTx/>
                  <a:uFillTx/>
                  <a:latin typeface="Arial"/>
                  <a:ea typeface="+mn-ea"/>
                  <a:cs typeface="+mn-cs"/>
                </a:rPr>
                <a:t>effekt</a:t>
              </a:r>
              <a:endParaRPr kumimoji="0" lang="sv-SE" sz="1292" b="0" i="1" u="none" strike="noStrike" kern="1200" cap="none" spc="0" normalizeH="0" baseline="0" noProof="0" dirty="0">
                <a:ln>
                  <a:noFill/>
                </a:ln>
                <a:solidFill>
                  <a:schemeClr val="bg1"/>
                </a:solidFill>
                <a:effectLst/>
                <a:uLnTx/>
                <a:uFillTx/>
                <a:latin typeface="Arial"/>
                <a:ea typeface="+mn-ea"/>
                <a:cs typeface="+mn-cs"/>
              </a:endParaRPr>
            </a:p>
          </p:txBody>
        </p:sp>
        <p:sp>
          <p:nvSpPr>
            <p:cNvPr id="16" name="Chevron 8"/>
            <p:cNvSpPr/>
            <p:nvPr/>
          </p:nvSpPr>
          <p:spPr bwMode="auto">
            <a:xfrm>
              <a:off x="4569787" y="4894561"/>
              <a:ext cx="1727688" cy="465231"/>
            </a:xfrm>
            <a:prstGeom prst="chevron">
              <a:avLst/>
            </a:prstGeom>
            <a:solidFill>
              <a:srgbClr val="0070C0"/>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chemeClr val="bg1"/>
                  </a:solidFill>
                  <a:effectLst/>
                  <a:uLnTx/>
                  <a:uFillTx/>
                  <a:latin typeface="Arial"/>
                  <a:ea typeface="+mn-ea"/>
                  <a:cs typeface="+mn-cs"/>
                </a:rPr>
                <a:t>Säkrad</a:t>
              </a:r>
              <a:br>
                <a:rPr kumimoji="0" lang="sv-SE" sz="1200" b="1" i="1" u="none" strike="noStrike" kern="1200" cap="none" spc="0" normalizeH="0" baseline="0" noProof="0" dirty="0" smtClean="0">
                  <a:ln>
                    <a:noFill/>
                  </a:ln>
                  <a:solidFill>
                    <a:schemeClr val="bg1"/>
                  </a:solidFill>
                  <a:effectLst/>
                  <a:uLnTx/>
                  <a:uFillTx/>
                  <a:latin typeface="Arial"/>
                  <a:ea typeface="+mn-ea"/>
                  <a:cs typeface="+mn-cs"/>
                </a:rPr>
              </a:br>
              <a:r>
                <a:rPr kumimoji="0" lang="sv-SE" sz="1000" b="0" i="1" u="none" strike="noStrike" kern="1200" cap="none" spc="0" normalizeH="0" baseline="0" noProof="0" dirty="0" smtClean="0">
                  <a:ln>
                    <a:noFill/>
                  </a:ln>
                  <a:solidFill>
                    <a:schemeClr val="bg1"/>
                  </a:solidFill>
                  <a:effectLst/>
                  <a:uLnTx/>
                  <a:uFillTx/>
                  <a:latin typeface="Arial"/>
                  <a:ea typeface="+mn-ea"/>
                  <a:cs typeface="+mn-cs"/>
                </a:rPr>
                <a:t>effekt</a:t>
              </a:r>
              <a:endParaRPr kumimoji="0" lang="sv-SE" sz="1292" b="0" i="1" u="none" strike="noStrike" kern="1200" cap="none" spc="0" normalizeH="0" baseline="0" noProof="0" dirty="0">
                <a:ln>
                  <a:noFill/>
                </a:ln>
                <a:solidFill>
                  <a:schemeClr val="bg1"/>
                </a:solidFill>
                <a:effectLst/>
                <a:uLnTx/>
                <a:uFillTx/>
                <a:latin typeface="Arial"/>
                <a:ea typeface="+mn-ea"/>
                <a:cs typeface="+mn-cs"/>
              </a:endParaRPr>
            </a:p>
          </p:txBody>
        </p:sp>
        <p:sp>
          <p:nvSpPr>
            <p:cNvPr id="17" name="Chevron 9"/>
            <p:cNvSpPr/>
            <p:nvPr/>
          </p:nvSpPr>
          <p:spPr bwMode="auto">
            <a:xfrm>
              <a:off x="2753183" y="4894561"/>
              <a:ext cx="1729154" cy="465231"/>
            </a:xfrm>
            <a:prstGeom prst="chevron">
              <a:avLst/>
            </a:prstGeom>
            <a:solidFill>
              <a:schemeClr val="accent3">
                <a:lumMod val="40000"/>
                <a:lumOff val="60000"/>
              </a:schemeClr>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000000"/>
                  </a:solidFill>
                  <a:effectLst/>
                  <a:uLnTx/>
                  <a:uFillTx/>
                  <a:latin typeface="Arial"/>
                  <a:ea typeface="+mn-ea"/>
                  <a:cs typeface="+mn-cs"/>
                </a:rPr>
                <a:t>Planerad</a:t>
              </a:r>
              <a:endParaRPr kumimoji="0" lang="sv-SE" sz="1292" b="1" i="1"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rgbClr val="000000"/>
                  </a:solidFill>
                  <a:effectLst/>
                  <a:uLnTx/>
                  <a:uFillTx/>
                  <a:latin typeface="Arial"/>
                  <a:ea typeface="+mn-ea"/>
                  <a:cs typeface="+mn-cs"/>
                </a:rPr>
                <a:t>effekt</a:t>
              </a:r>
              <a:endParaRPr kumimoji="0" lang="sv-SE" sz="1292" b="0" i="1" u="none" strike="noStrike" kern="1200" cap="none" spc="0" normalizeH="0" baseline="0" noProof="0" dirty="0">
                <a:ln>
                  <a:noFill/>
                </a:ln>
                <a:solidFill>
                  <a:srgbClr val="000000"/>
                </a:solidFill>
                <a:effectLst/>
                <a:uLnTx/>
                <a:uFillTx/>
                <a:latin typeface="Arial"/>
                <a:ea typeface="+mn-ea"/>
                <a:cs typeface="+mn-cs"/>
              </a:endParaRPr>
            </a:p>
          </p:txBody>
        </p:sp>
        <p:sp>
          <p:nvSpPr>
            <p:cNvPr id="18" name="Chevron 10"/>
            <p:cNvSpPr/>
            <p:nvPr/>
          </p:nvSpPr>
          <p:spPr bwMode="auto">
            <a:xfrm>
              <a:off x="942788" y="4894561"/>
              <a:ext cx="1727689" cy="465231"/>
            </a:xfrm>
            <a:prstGeom prst="chevron">
              <a:avLst/>
            </a:prstGeom>
            <a:solidFill>
              <a:schemeClr val="accent3">
                <a:lumMod val="20000"/>
                <a:lumOff val="80000"/>
              </a:schemeClr>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000000"/>
                  </a:solidFill>
                  <a:effectLst/>
                  <a:uLnTx/>
                  <a:uFillTx/>
                  <a:latin typeface="Arial"/>
                  <a:ea typeface="+mn-ea"/>
                  <a:cs typeface="+mn-cs"/>
                </a:rPr>
                <a:t>Identifierad</a:t>
              </a:r>
              <a:endParaRPr kumimoji="0" lang="sv-SE" sz="1292" b="1" i="1"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rgbClr val="000000"/>
                  </a:solidFill>
                  <a:effectLst/>
                  <a:uLnTx/>
                  <a:uFillTx/>
                  <a:latin typeface="Arial"/>
                  <a:ea typeface="+mn-ea"/>
                  <a:cs typeface="+mn-cs"/>
                </a:rPr>
                <a:t>effekt</a:t>
              </a:r>
              <a:endParaRPr kumimoji="0" lang="sv-SE" sz="1292" b="0" i="1" u="none" strike="noStrike" kern="1200" cap="none" spc="0" normalizeH="0" baseline="0" noProof="0" dirty="0">
                <a:ln>
                  <a:noFill/>
                </a:ln>
                <a:solidFill>
                  <a:srgbClr val="000000"/>
                </a:solidFill>
                <a:effectLst/>
                <a:uLnTx/>
                <a:uFillTx/>
                <a:latin typeface="Arial"/>
                <a:ea typeface="+mn-ea"/>
                <a:cs typeface="+mn-cs"/>
              </a:endParaRPr>
            </a:p>
          </p:txBody>
        </p:sp>
        <p:sp>
          <p:nvSpPr>
            <p:cNvPr id="19" name="Oval 11"/>
            <p:cNvSpPr/>
            <p:nvPr/>
          </p:nvSpPr>
          <p:spPr>
            <a:xfrm>
              <a:off x="900654"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srgbClr val="FFFFFF"/>
                  </a:solidFill>
                  <a:effectLst/>
                  <a:uLnTx/>
                  <a:uFillTx/>
                  <a:latin typeface="Arial"/>
                  <a:ea typeface="+mn-ea"/>
                  <a:cs typeface="+mn-cs"/>
                </a:rPr>
                <a:t>1</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2"/>
            <p:cNvSpPr/>
            <p:nvPr/>
          </p:nvSpPr>
          <p:spPr>
            <a:xfrm>
              <a:off x="2762680"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2</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13"/>
            <p:cNvSpPr/>
            <p:nvPr/>
          </p:nvSpPr>
          <p:spPr>
            <a:xfrm>
              <a:off x="4530212"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3</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14"/>
            <p:cNvSpPr/>
            <p:nvPr/>
          </p:nvSpPr>
          <p:spPr>
            <a:xfrm>
              <a:off x="6234885"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4</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23" name="Picture 5"/>
          <p:cNvPicPr>
            <a:picLocks noChangeAspect="1"/>
          </p:cNvPicPr>
          <p:nvPr/>
        </p:nvPicPr>
        <p:blipFill>
          <a:blip r:embed="rId2"/>
          <a:stretch>
            <a:fillRect/>
          </a:stretch>
        </p:blipFill>
        <p:spPr>
          <a:xfrm>
            <a:off x="8164983" y="3289050"/>
            <a:ext cx="891122" cy="1441816"/>
          </a:xfrm>
          <a:prstGeom prst="rect">
            <a:avLst/>
          </a:prstGeom>
        </p:spPr>
      </p:pic>
    </p:spTree>
    <p:extLst>
      <p:ext uri="{BB962C8B-B14F-4D97-AF65-F5344CB8AC3E}">
        <p14:creationId xmlns:p14="http://schemas.microsoft.com/office/powerpoint/2010/main" val="408828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395288" y="302176"/>
            <a:ext cx="8353425" cy="749499"/>
          </a:xfrm>
        </p:spPr>
        <p:txBody>
          <a:bodyPr>
            <a:normAutofit/>
          </a:bodyPr>
          <a:lstStyle/>
          <a:p>
            <a:r>
              <a:rPr lang="sv-SE" sz="2000" dirty="0" smtClean="0"/>
              <a:t>Värdeläckage</a:t>
            </a:r>
            <a:endParaRPr lang="sv-SE" sz="2800" dirty="0"/>
          </a:p>
        </p:txBody>
      </p:sp>
      <p:cxnSp>
        <p:nvCxnSpPr>
          <p:cNvPr id="6" name="Rak pilkoppling 5"/>
          <p:cNvCxnSpPr/>
          <p:nvPr/>
        </p:nvCxnSpPr>
        <p:spPr>
          <a:xfrm>
            <a:off x="2431364" y="4009958"/>
            <a:ext cx="247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p:cNvCxnSpPr/>
          <p:nvPr/>
        </p:nvCxnSpPr>
        <p:spPr>
          <a:xfrm flipV="1">
            <a:off x="4453131" y="4009958"/>
            <a:ext cx="422510" cy="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p:cNvCxnSpPr/>
          <p:nvPr/>
        </p:nvCxnSpPr>
        <p:spPr>
          <a:xfrm flipV="1">
            <a:off x="6277802" y="4009958"/>
            <a:ext cx="807181" cy="15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p 8"/>
          <p:cNvGrpSpPr/>
          <p:nvPr/>
        </p:nvGrpSpPr>
        <p:grpSpPr>
          <a:xfrm>
            <a:off x="395288" y="2942829"/>
            <a:ext cx="7769695" cy="2160000"/>
            <a:chOff x="382233" y="1124904"/>
            <a:chExt cx="7769695" cy="2160000"/>
          </a:xfrm>
        </p:grpSpPr>
        <p:sp>
          <p:nvSpPr>
            <p:cNvPr id="10" name="Flödesschema: Koppling 9"/>
            <p:cNvSpPr/>
            <p:nvPr/>
          </p:nvSpPr>
          <p:spPr>
            <a:xfrm>
              <a:off x="382233" y="1124904"/>
              <a:ext cx="2160000" cy="2160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FFFFFF"/>
                  </a:solidFill>
                  <a:effectLst/>
                  <a:uLnTx/>
                  <a:uFillTx/>
                  <a:latin typeface="Arial"/>
                  <a:ea typeface="+mn-ea"/>
                  <a:cs typeface="+mn-cs"/>
                </a:rPr>
                <a:t>T</a:t>
              </a:r>
              <a:r>
                <a:rPr kumimoji="0" lang="sv-SE" sz="1400" b="0" i="0" u="none" strike="noStrike" kern="1200" cap="none" spc="0" normalizeH="0" baseline="0" noProof="0" dirty="0" err="1" smtClean="0">
                  <a:ln>
                    <a:noFill/>
                  </a:ln>
                  <a:solidFill>
                    <a:srgbClr val="FFFFFF"/>
                  </a:solidFill>
                  <a:effectLst/>
                  <a:uLnTx/>
                  <a:uFillTx/>
                  <a:latin typeface="Arial"/>
                  <a:ea typeface="+mn-ea"/>
                  <a:cs typeface="+mn-cs"/>
                </a:rPr>
                <a:t>otalkostnaden</a:t>
              </a:r>
              <a:r>
                <a:rPr kumimoji="0" lang="sv-SE" sz="1400" b="0" i="0" u="none" strike="noStrike" kern="1200" cap="none" spc="0" normalizeH="0" baseline="0" noProof="0" dirty="0" smtClean="0">
                  <a:ln>
                    <a:noFill/>
                  </a:ln>
                  <a:solidFill>
                    <a:srgbClr val="FFFFFF"/>
                  </a:solidFill>
                  <a:effectLst/>
                  <a:uLnTx/>
                  <a:uFillTx/>
                  <a:latin typeface="Arial"/>
                  <a:ea typeface="+mn-ea"/>
                  <a:cs typeface="+mn-cs"/>
                </a:rPr>
                <a:t> kan minska med energieffektivare torkskåp</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lödesschema: Koppling 10"/>
            <p:cNvSpPr/>
            <p:nvPr/>
          </p:nvSpPr>
          <p:spPr>
            <a:xfrm>
              <a:off x="4862586" y="1484904"/>
              <a:ext cx="1440000" cy="144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smtClean="0">
                  <a:ln>
                    <a:noFill/>
                  </a:ln>
                  <a:solidFill>
                    <a:srgbClr val="FFFFFF"/>
                  </a:solidFill>
                  <a:effectLst/>
                  <a:uLnTx/>
                  <a:uFillTx/>
                  <a:latin typeface="Arial"/>
                  <a:ea typeface="+mn-ea"/>
                  <a:cs typeface="+mn-cs"/>
                </a:rPr>
                <a:t>Upphandling genomförd</a:t>
              </a:r>
              <a:endParaRPr kumimoji="0" lang="sv-SE"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Flödesschema: Koppling 11"/>
            <p:cNvSpPr/>
            <p:nvPr/>
          </p:nvSpPr>
          <p:spPr>
            <a:xfrm>
              <a:off x="2645247" y="1305787"/>
              <a:ext cx="1800000" cy="1800000"/>
            </a:xfrm>
            <a:prstGeom prst="flowChartConnector">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FFFFFF"/>
                  </a:solidFill>
                  <a:effectLst/>
                  <a:uLnTx/>
                  <a:uFillTx/>
                  <a:latin typeface="Arial"/>
                  <a:ea typeface="+mn-ea"/>
                  <a:cs typeface="+mn-cs"/>
                </a:rPr>
                <a:t>Planering genom upphandling av nytt sortiment</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lödesschema: Koppling 12"/>
            <p:cNvSpPr/>
            <p:nvPr/>
          </p:nvSpPr>
          <p:spPr>
            <a:xfrm>
              <a:off x="7071928" y="1652033"/>
              <a:ext cx="1080000" cy="108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FFFFFF"/>
                  </a:solidFill>
                  <a:effectLst/>
                  <a:uLnTx/>
                  <a:uFillTx/>
                  <a:latin typeface="Arial"/>
                  <a:ea typeface="+mn-ea"/>
                  <a:cs typeface="+mn-cs"/>
                </a:rPr>
                <a:t>Torkskåp köpta och används</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4" name="Grupp 13"/>
          <p:cNvGrpSpPr/>
          <p:nvPr/>
        </p:nvGrpSpPr>
        <p:grpSpPr>
          <a:xfrm>
            <a:off x="395288" y="2045069"/>
            <a:ext cx="8206027" cy="727220"/>
            <a:chOff x="900654" y="4786549"/>
            <a:chExt cx="7121817" cy="573243"/>
          </a:xfrm>
        </p:grpSpPr>
        <p:sp>
          <p:nvSpPr>
            <p:cNvPr id="15" name="Chevron 7"/>
            <p:cNvSpPr/>
            <p:nvPr/>
          </p:nvSpPr>
          <p:spPr bwMode="auto">
            <a:xfrm>
              <a:off x="6294783" y="4894561"/>
              <a:ext cx="1727688" cy="465231"/>
            </a:xfrm>
            <a:prstGeom prst="chevron">
              <a:avLst/>
            </a:prstGeom>
            <a:solidFill>
              <a:srgbClr val="002060"/>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FFFFFF"/>
                  </a:solidFill>
                  <a:effectLst/>
                  <a:uLnTx/>
                  <a:uFillTx/>
                  <a:latin typeface="Arial"/>
                  <a:ea typeface="+mn-ea"/>
                  <a:cs typeface="+mn-cs"/>
                </a:rPr>
                <a:t>Realiserad </a:t>
              </a: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rgbClr val="FFFFFF"/>
                  </a:solidFill>
                  <a:effectLst/>
                  <a:uLnTx/>
                  <a:uFillTx/>
                  <a:latin typeface="Arial"/>
                  <a:ea typeface="+mn-ea"/>
                  <a:cs typeface="+mn-cs"/>
                </a:rPr>
                <a:t>effekt</a:t>
              </a:r>
              <a:endParaRPr kumimoji="0" lang="sv-SE" sz="1292" b="0" i="1" u="none" strike="noStrike" kern="1200" cap="none" spc="0" normalizeH="0" baseline="0" noProof="0" dirty="0">
                <a:ln>
                  <a:noFill/>
                </a:ln>
                <a:solidFill>
                  <a:srgbClr val="FFFFFF"/>
                </a:solidFill>
                <a:effectLst/>
                <a:uLnTx/>
                <a:uFillTx/>
                <a:latin typeface="Arial"/>
                <a:ea typeface="+mn-ea"/>
                <a:cs typeface="+mn-cs"/>
              </a:endParaRPr>
            </a:p>
          </p:txBody>
        </p:sp>
        <p:sp>
          <p:nvSpPr>
            <p:cNvPr id="16" name="Chevron 8"/>
            <p:cNvSpPr/>
            <p:nvPr/>
          </p:nvSpPr>
          <p:spPr bwMode="auto">
            <a:xfrm>
              <a:off x="4569787" y="4894561"/>
              <a:ext cx="1727688" cy="465231"/>
            </a:xfrm>
            <a:prstGeom prst="chevron">
              <a:avLst/>
            </a:prstGeom>
            <a:solidFill>
              <a:srgbClr val="0070C0"/>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FFFFFF"/>
                  </a:solidFill>
                  <a:effectLst/>
                  <a:uLnTx/>
                  <a:uFillTx/>
                  <a:latin typeface="Arial"/>
                  <a:ea typeface="+mn-ea"/>
                  <a:cs typeface="+mn-cs"/>
                </a:rPr>
                <a:t>Säkrad</a:t>
              </a:r>
              <a:br>
                <a:rPr kumimoji="0" lang="sv-SE" sz="1200" b="1" i="1" u="none" strike="noStrike" kern="1200" cap="none" spc="0" normalizeH="0" baseline="0" noProof="0" dirty="0" smtClean="0">
                  <a:ln>
                    <a:noFill/>
                  </a:ln>
                  <a:solidFill>
                    <a:srgbClr val="FFFFFF"/>
                  </a:solidFill>
                  <a:effectLst/>
                  <a:uLnTx/>
                  <a:uFillTx/>
                  <a:latin typeface="Arial"/>
                  <a:ea typeface="+mn-ea"/>
                  <a:cs typeface="+mn-cs"/>
                </a:rPr>
              </a:br>
              <a:r>
                <a:rPr kumimoji="0" lang="sv-SE" sz="1000" b="0" i="1" u="none" strike="noStrike" kern="1200" cap="none" spc="0" normalizeH="0" baseline="0" noProof="0" dirty="0" smtClean="0">
                  <a:ln>
                    <a:noFill/>
                  </a:ln>
                  <a:solidFill>
                    <a:srgbClr val="FFFFFF"/>
                  </a:solidFill>
                  <a:effectLst/>
                  <a:uLnTx/>
                  <a:uFillTx/>
                  <a:latin typeface="Arial"/>
                  <a:ea typeface="+mn-ea"/>
                  <a:cs typeface="+mn-cs"/>
                </a:rPr>
                <a:t>effekt</a:t>
              </a:r>
              <a:endParaRPr kumimoji="0" lang="sv-SE" sz="1292" b="0" i="1" u="none" strike="noStrike" kern="1200" cap="none" spc="0" normalizeH="0" baseline="0" noProof="0" dirty="0">
                <a:ln>
                  <a:noFill/>
                </a:ln>
                <a:solidFill>
                  <a:srgbClr val="FFFFFF"/>
                </a:solidFill>
                <a:effectLst/>
                <a:uLnTx/>
                <a:uFillTx/>
                <a:latin typeface="Arial"/>
                <a:ea typeface="+mn-ea"/>
                <a:cs typeface="+mn-cs"/>
              </a:endParaRPr>
            </a:p>
          </p:txBody>
        </p:sp>
        <p:sp>
          <p:nvSpPr>
            <p:cNvPr id="17" name="Chevron 9"/>
            <p:cNvSpPr/>
            <p:nvPr/>
          </p:nvSpPr>
          <p:spPr bwMode="auto">
            <a:xfrm>
              <a:off x="2753183" y="4894561"/>
              <a:ext cx="1729154" cy="465231"/>
            </a:xfrm>
            <a:prstGeom prst="chevron">
              <a:avLst/>
            </a:prstGeom>
            <a:solidFill>
              <a:schemeClr val="accent3">
                <a:lumMod val="40000"/>
                <a:lumOff val="60000"/>
              </a:schemeClr>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000000"/>
                  </a:solidFill>
                  <a:effectLst/>
                  <a:uLnTx/>
                  <a:uFillTx/>
                  <a:latin typeface="Arial"/>
                  <a:ea typeface="+mn-ea"/>
                  <a:cs typeface="+mn-cs"/>
                </a:rPr>
                <a:t>Planerad</a:t>
              </a:r>
              <a:endParaRPr kumimoji="0" lang="sv-SE" sz="1292" b="1" i="1"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rgbClr val="000000"/>
                  </a:solidFill>
                  <a:effectLst/>
                  <a:uLnTx/>
                  <a:uFillTx/>
                  <a:latin typeface="Arial"/>
                  <a:ea typeface="+mn-ea"/>
                  <a:cs typeface="+mn-cs"/>
                </a:rPr>
                <a:t>effekt</a:t>
              </a:r>
              <a:endParaRPr kumimoji="0" lang="sv-SE" sz="1292" b="0" i="1" u="none" strike="noStrike" kern="1200" cap="none" spc="0" normalizeH="0" baseline="0" noProof="0" dirty="0">
                <a:ln>
                  <a:noFill/>
                </a:ln>
                <a:solidFill>
                  <a:srgbClr val="000000"/>
                </a:solidFill>
                <a:effectLst/>
                <a:uLnTx/>
                <a:uFillTx/>
                <a:latin typeface="Arial"/>
                <a:ea typeface="+mn-ea"/>
                <a:cs typeface="+mn-cs"/>
              </a:endParaRPr>
            </a:p>
          </p:txBody>
        </p:sp>
        <p:sp>
          <p:nvSpPr>
            <p:cNvPr id="18" name="Chevron 10"/>
            <p:cNvSpPr/>
            <p:nvPr/>
          </p:nvSpPr>
          <p:spPr bwMode="auto">
            <a:xfrm>
              <a:off x="942788" y="4894561"/>
              <a:ext cx="1727689" cy="465231"/>
            </a:xfrm>
            <a:prstGeom prst="chevron">
              <a:avLst/>
            </a:prstGeom>
            <a:solidFill>
              <a:schemeClr val="accent3">
                <a:lumMod val="20000"/>
                <a:lumOff val="80000"/>
              </a:schemeClr>
            </a:solidFill>
            <a:ln w="12700" cap="flat" cmpd="sng" algn="ctr">
              <a:noFill/>
              <a:prstDash val="solid"/>
              <a:round/>
              <a:headEnd type="none" w="sm" len="sm"/>
              <a:tailEnd type="none" w="sm" len="sm"/>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srgbClr val="000000"/>
                  </a:solidFill>
                  <a:effectLst/>
                  <a:uLnTx/>
                  <a:uFillTx/>
                  <a:latin typeface="Arial"/>
                  <a:ea typeface="+mn-ea"/>
                  <a:cs typeface="+mn-cs"/>
                </a:rPr>
                <a:t>Identifierad</a:t>
              </a:r>
              <a:endParaRPr kumimoji="0" lang="sv-SE" sz="1292" b="1" i="1"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sv-SE" sz="1000" b="0" i="1" u="none" strike="noStrike" kern="1200" cap="none" spc="0" normalizeH="0" baseline="0" noProof="0" dirty="0" smtClean="0">
                  <a:ln>
                    <a:noFill/>
                  </a:ln>
                  <a:solidFill>
                    <a:srgbClr val="000000"/>
                  </a:solidFill>
                  <a:effectLst/>
                  <a:uLnTx/>
                  <a:uFillTx/>
                  <a:latin typeface="Arial"/>
                  <a:ea typeface="+mn-ea"/>
                  <a:cs typeface="+mn-cs"/>
                </a:rPr>
                <a:t>effekt</a:t>
              </a:r>
              <a:endParaRPr kumimoji="0" lang="sv-SE" sz="1292" b="0" i="1" u="none" strike="noStrike" kern="1200" cap="none" spc="0" normalizeH="0" baseline="0" noProof="0" dirty="0">
                <a:ln>
                  <a:noFill/>
                </a:ln>
                <a:solidFill>
                  <a:srgbClr val="000000"/>
                </a:solidFill>
                <a:effectLst/>
                <a:uLnTx/>
                <a:uFillTx/>
                <a:latin typeface="Arial"/>
                <a:ea typeface="+mn-ea"/>
                <a:cs typeface="+mn-cs"/>
              </a:endParaRPr>
            </a:p>
          </p:txBody>
        </p:sp>
        <p:sp>
          <p:nvSpPr>
            <p:cNvPr id="19" name="Oval 11"/>
            <p:cNvSpPr/>
            <p:nvPr/>
          </p:nvSpPr>
          <p:spPr>
            <a:xfrm>
              <a:off x="900654"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srgbClr val="FFFFFF"/>
                  </a:solidFill>
                  <a:effectLst/>
                  <a:uLnTx/>
                  <a:uFillTx/>
                  <a:latin typeface="Arial"/>
                  <a:ea typeface="+mn-ea"/>
                  <a:cs typeface="+mn-cs"/>
                </a:rPr>
                <a:t>1</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2"/>
            <p:cNvSpPr/>
            <p:nvPr/>
          </p:nvSpPr>
          <p:spPr>
            <a:xfrm>
              <a:off x="2762680"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2</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13"/>
            <p:cNvSpPr/>
            <p:nvPr/>
          </p:nvSpPr>
          <p:spPr>
            <a:xfrm>
              <a:off x="4530212"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3</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14"/>
            <p:cNvSpPr/>
            <p:nvPr/>
          </p:nvSpPr>
          <p:spPr>
            <a:xfrm>
              <a:off x="6234885" y="4786549"/>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4</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23" name="Picture 5"/>
          <p:cNvPicPr>
            <a:picLocks noChangeAspect="1"/>
          </p:cNvPicPr>
          <p:nvPr/>
        </p:nvPicPr>
        <p:blipFill>
          <a:blip r:embed="rId3"/>
          <a:stretch>
            <a:fillRect/>
          </a:stretch>
        </p:blipFill>
        <p:spPr>
          <a:xfrm>
            <a:off x="8164983" y="3289050"/>
            <a:ext cx="891122" cy="1441816"/>
          </a:xfrm>
          <a:prstGeom prst="rect">
            <a:avLst/>
          </a:prstGeom>
        </p:spPr>
      </p:pic>
      <p:sp>
        <p:nvSpPr>
          <p:cNvPr id="25" name="Arc 43"/>
          <p:cNvSpPr>
            <a:spLocks/>
          </p:cNvSpPr>
          <p:nvPr/>
        </p:nvSpPr>
        <p:spPr bwMode="auto">
          <a:xfrm rot="10800000" flipH="1" flipV="1">
            <a:off x="8200250" y="930525"/>
            <a:ext cx="453600" cy="68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a:gsLst>
              <a:gs pos="100000">
                <a:schemeClr val="tx1">
                  <a:lumMod val="50000"/>
                  <a:lumOff val="50000"/>
                </a:schemeClr>
              </a:gs>
              <a:gs pos="0">
                <a:schemeClr val="bg1">
                  <a:lumMod val="85000"/>
                </a:schemeClr>
              </a:gs>
            </a:gsLst>
            <a:lin ang="5400000" scaled="0"/>
          </a:grad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sp>
        <p:nvSpPr>
          <p:cNvPr id="26" name="Right Arrow 252"/>
          <p:cNvSpPr/>
          <p:nvPr/>
        </p:nvSpPr>
        <p:spPr>
          <a:xfrm>
            <a:off x="60839" y="1064148"/>
            <a:ext cx="458904" cy="231215"/>
          </a:xfrm>
          <a:prstGeom prst="rightArrow">
            <a:avLst/>
          </a:prstGeom>
          <a:solidFill>
            <a:srgbClr val="0070C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7" name="Freeform 172"/>
          <p:cNvSpPr>
            <a:spLocks/>
          </p:cNvSpPr>
          <p:nvPr/>
        </p:nvSpPr>
        <p:spPr bwMode="auto">
          <a:xfrm>
            <a:off x="8387863" y="1594412"/>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28" name="Rectangle 173"/>
          <p:cNvSpPr>
            <a:spLocks noChangeArrowheads="1"/>
          </p:cNvSpPr>
          <p:nvPr/>
        </p:nvSpPr>
        <p:spPr bwMode="auto">
          <a:xfrm>
            <a:off x="644199" y="930528"/>
            <a:ext cx="7491310" cy="452437"/>
          </a:xfrm>
          <a:prstGeom prst="rect">
            <a:avLst/>
          </a:prstGeom>
          <a:gradFill>
            <a:gsLst>
              <a:gs pos="100000">
                <a:schemeClr val="tx1">
                  <a:lumMod val="50000"/>
                  <a:lumOff val="50000"/>
                </a:schemeClr>
              </a:gs>
              <a:gs pos="0">
                <a:schemeClr val="bg1">
                  <a:lumMod val="85000"/>
                </a:schemeClr>
              </a:gs>
            </a:gsLst>
            <a:lin ang="5400000" scaled="0"/>
          </a:grad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sp>
        <p:nvSpPr>
          <p:cNvPr id="29" name="TextBox 174"/>
          <p:cNvSpPr txBox="1"/>
          <p:nvPr/>
        </p:nvSpPr>
        <p:spPr>
          <a:xfrm>
            <a:off x="4013250" y="987173"/>
            <a:ext cx="1471878" cy="338554"/>
          </a:xfrm>
          <a:prstGeom prst="rect">
            <a:avLst/>
          </a:prstGeom>
          <a:noFill/>
        </p:spPr>
        <p:txBody>
          <a:bodyPr wrap="none" rtlCol="0">
            <a:spAutoFit/>
          </a:bodyPr>
          <a:lstStyle/>
          <a:p>
            <a:pPr>
              <a:defRPr/>
            </a:pPr>
            <a:r>
              <a:rPr lang="sv-SE" sz="1600" b="1" dirty="0" smtClean="0">
                <a:solidFill>
                  <a:srgbClr val="FFFFFF"/>
                </a:solidFill>
                <a:latin typeface="Arial"/>
              </a:rPr>
              <a:t>Läckande rör</a:t>
            </a:r>
            <a:endParaRPr lang="en-US" sz="1600" b="1" dirty="0">
              <a:solidFill>
                <a:srgbClr val="FFFFFF"/>
              </a:solidFill>
              <a:latin typeface="Arial"/>
            </a:endParaRPr>
          </a:p>
        </p:txBody>
      </p:sp>
      <p:grpSp>
        <p:nvGrpSpPr>
          <p:cNvPr id="30" name="Group 100"/>
          <p:cNvGrpSpPr/>
          <p:nvPr/>
        </p:nvGrpSpPr>
        <p:grpSpPr>
          <a:xfrm>
            <a:off x="8121149" y="852741"/>
            <a:ext cx="78787" cy="633413"/>
            <a:chOff x="8520086" y="1285018"/>
            <a:chExt cx="78787" cy="633413"/>
          </a:xfrm>
          <a:gradFill>
            <a:gsLst>
              <a:gs pos="100000">
                <a:schemeClr val="tx1">
                  <a:lumMod val="50000"/>
                  <a:lumOff val="50000"/>
                </a:schemeClr>
              </a:gs>
              <a:gs pos="0">
                <a:schemeClr val="bg1">
                  <a:lumMod val="85000"/>
                </a:schemeClr>
              </a:gs>
            </a:gsLst>
            <a:lin ang="5400000" scaled="0"/>
          </a:gradFill>
        </p:grpSpPr>
        <p:sp>
          <p:nvSpPr>
            <p:cNvPr id="31" name="Rectangle 46"/>
            <p:cNvSpPr>
              <a:spLocks noChangeArrowheads="1"/>
            </p:cNvSpPr>
            <p:nvPr/>
          </p:nvSpPr>
          <p:spPr bwMode="auto">
            <a:xfrm>
              <a:off x="8520326" y="1285018"/>
              <a:ext cx="77787" cy="633413"/>
            </a:xfrm>
            <a:prstGeom prst="rect">
              <a:avLst/>
            </a:prstGeom>
            <a:grp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cxnSp>
          <p:nvCxnSpPr>
            <p:cNvPr id="32" name="Straight Connector 177"/>
            <p:cNvCxnSpPr/>
            <p:nvPr/>
          </p:nvCxnSpPr>
          <p:spPr>
            <a:xfrm>
              <a:off x="8520326" y="1357905"/>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178"/>
            <p:cNvCxnSpPr/>
            <p:nvPr/>
          </p:nvCxnSpPr>
          <p:spPr>
            <a:xfrm>
              <a:off x="8521086" y="16120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179"/>
            <p:cNvCxnSpPr/>
            <p:nvPr/>
          </p:nvCxnSpPr>
          <p:spPr>
            <a:xfrm>
              <a:off x="8520086" y="18411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AutoShape 23"/>
          <p:cNvSpPr>
            <a:spLocks noChangeArrowheads="1"/>
          </p:cNvSpPr>
          <p:nvPr/>
        </p:nvSpPr>
        <p:spPr bwMode="auto">
          <a:xfrm flipH="1">
            <a:off x="2266045" y="1335385"/>
            <a:ext cx="330637" cy="146941"/>
          </a:xfrm>
          <a:prstGeom prst="irregularSeal1">
            <a:avLst/>
          </a:prstGeom>
          <a:gradFill>
            <a:gsLst>
              <a:gs pos="100000">
                <a:srgbClr val="002060"/>
              </a:gs>
              <a:gs pos="0">
                <a:srgbClr val="0070C0"/>
              </a:gs>
            </a:gsLst>
            <a:lin ang="5400000" scaled="0"/>
          </a:grad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55067" tIns="55067" rIns="55067" bIns="55067" anchor="ctr">
            <a:noAutofit/>
          </a:bodyPr>
          <a:lstStyle/>
          <a:p>
            <a:pPr algn="ctr" eaLnBrk="0" hangingPunct="0">
              <a:lnSpc>
                <a:spcPct val="85000"/>
              </a:lnSpc>
              <a:defRPr/>
            </a:pPr>
            <a:endParaRPr lang="en-US" sz="2000" dirty="0">
              <a:solidFill>
                <a:srgbClr val="FFFFFF"/>
              </a:solidFill>
              <a:latin typeface="Arial Narrow" pitchFamily="34" charset="0"/>
            </a:endParaRPr>
          </a:p>
        </p:txBody>
      </p:sp>
      <p:sp>
        <p:nvSpPr>
          <p:cNvPr id="36" name="Freeform 182"/>
          <p:cNvSpPr>
            <a:spLocks/>
          </p:cNvSpPr>
          <p:nvPr/>
        </p:nvSpPr>
        <p:spPr bwMode="auto">
          <a:xfrm>
            <a:off x="2342680" y="1574145"/>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37" name="Freeform 183"/>
          <p:cNvSpPr>
            <a:spLocks/>
          </p:cNvSpPr>
          <p:nvPr/>
        </p:nvSpPr>
        <p:spPr bwMode="auto">
          <a:xfrm>
            <a:off x="2380776" y="1770089"/>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38" name="Freeform 184"/>
          <p:cNvSpPr>
            <a:spLocks/>
          </p:cNvSpPr>
          <p:nvPr/>
        </p:nvSpPr>
        <p:spPr bwMode="auto">
          <a:xfrm>
            <a:off x="2477039" y="1652480"/>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39" name="AutoShape 23"/>
          <p:cNvSpPr>
            <a:spLocks noChangeArrowheads="1"/>
          </p:cNvSpPr>
          <p:nvPr/>
        </p:nvSpPr>
        <p:spPr bwMode="auto">
          <a:xfrm flipH="1">
            <a:off x="6316652" y="1344112"/>
            <a:ext cx="330637" cy="146941"/>
          </a:xfrm>
          <a:prstGeom prst="irregularSeal1">
            <a:avLst/>
          </a:prstGeom>
          <a:gradFill>
            <a:gsLst>
              <a:gs pos="100000">
                <a:srgbClr val="002060"/>
              </a:gs>
              <a:gs pos="0">
                <a:srgbClr val="0070C0"/>
              </a:gs>
            </a:gsLst>
            <a:lin ang="5400000" scaled="0"/>
          </a:grad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55067" tIns="55067" rIns="55067" bIns="55067" anchor="ctr">
            <a:noAutofit/>
          </a:bodyPr>
          <a:lstStyle/>
          <a:p>
            <a:pPr algn="ctr" eaLnBrk="0" hangingPunct="0">
              <a:lnSpc>
                <a:spcPct val="85000"/>
              </a:lnSpc>
              <a:defRPr/>
            </a:pPr>
            <a:endParaRPr lang="en-US" sz="2000" dirty="0">
              <a:solidFill>
                <a:srgbClr val="FFFFFF"/>
              </a:solidFill>
              <a:latin typeface="Arial Narrow" pitchFamily="34" charset="0"/>
            </a:endParaRPr>
          </a:p>
        </p:txBody>
      </p:sp>
      <p:sp>
        <p:nvSpPr>
          <p:cNvPr id="40" name="Freeform 186"/>
          <p:cNvSpPr>
            <a:spLocks/>
          </p:cNvSpPr>
          <p:nvPr/>
        </p:nvSpPr>
        <p:spPr bwMode="auto">
          <a:xfrm>
            <a:off x="6418687" y="1576659"/>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41" name="AutoShape 23"/>
          <p:cNvSpPr>
            <a:spLocks noChangeArrowheads="1"/>
          </p:cNvSpPr>
          <p:nvPr/>
        </p:nvSpPr>
        <p:spPr bwMode="auto">
          <a:xfrm flipH="1">
            <a:off x="4363956" y="1324888"/>
            <a:ext cx="330637" cy="146941"/>
          </a:xfrm>
          <a:prstGeom prst="irregularSeal1">
            <a:avLst/>
          </a:prstGeom>
          <a:gradFill>
            <a:gsLst>
              <a:gs pos="100000">
                <a:srgbClr val="002060"/>
              </a:gs>
              <a:gs pos="0">
                <a:srgbClr val="0070C0"/>
              </a:gs>
            </a:gsLst>
            <a:lin ang="5400000" scaled="0"/>
          </a:grad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55067" tIns="55067" rIns="55067" bIns="55067" anchor="ctr">
            <a:noAutofit/>
          </a:bodyPr>
          <a:lstStyle/>
          <a:p>
            <a:pPr algn="ctr" eaLnBrk="0" hangingPunct="0">
              <a:lnSpc>
                <a:spcPct val="85000"/>
              </a:lnSpc>
              <a:defRPr/>
            </a:pPr>
            <a:endParaRPr lang="en-US" sz="2000" dirty="0">
              <a:solidFill>
                <a:srgbClr val="FFFFFF"/>
              </a:solidFill>
              <a:latin typeface="Arial Narrow" pitchFamily="34" charset="0"/>
            </a:endParaRPr>
          </a:p>
        </p:txBody>
      </p:sp>
      <p:sp>
        <p:nvSpPr>
          <p:cNvPr id="42" name="Freeform 188"/>
          <p:cNvSpPr>
            <a:spLocks/>
          </p:cNvSpPr>
          <p:nvPr/>
        </p:nvSpPr>
        <p:spPr bwMode="auto">
          <a:xfrm>
            <a:off x="4452261" y="1551770"/>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43" name="Freeform 189"/>
          <p:cNvSpPr>
            <a:spLocks/>
          </p:cNvSpPr>
          <p:nvPr/>
        </p:nvSpPr>
        <p:spPr bwMode="auto">
          <a:xfrm>
            <a:off x="4475291" y="1761678"/>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grpSp>
        <p:nvGrpSpPr>
          <p:cNvPr id="44" name="Group 148"/>
          <p:cNvGrpSpPr/>
          <p:nvPr/>
        </p:nvGrpSpPr>
        <p:grpSpPr>
          <a:xfrm rot="16200000">
            <a:off x="8412822" y="1289945"/>
            <a:ext cx="78787" cy="633413"/>
            <a:chOff x="8672486" y="1437418"/>
            <a:chExt cx="78787" cy="633413"/>
          </a:xfrm>
          <a:gradFill>
            <a:gsLst>
              <a:gs pos="100000">
                <a:schemeClr val="tx1">
                  <a:lumMod val="50000"/>
                  <a:lumOff val="50000"/>
                </a:schemeClr>
              </a:gs>
              <a:gs pos="0">
                <a:schemeClr val="bg1">
                  <a:lumMod val="85000"/>
                </a:schemeClr>
              </a:gs>
            </a:gsLst>
            <a:lin ang="5400000" scaled="0"/>
          </a:gradFill>
        </p:grpSpPr>
        <p:sp>
          <p:nvSpPr>
            <p:cNvPr id="45" name="Rectangle 46"/>
            <p:cNvSpPr>
              <a:spLocks noChangeArrowheads="1"/>
            </p:cNvSpPr>
            <p:nvPr/>
          </p:nvSpPr>
          <p:spPr bwMode="auto">
            <a:xfrm>
              <a:off x="8672726" y="1437418"/>
              <a:ext cx="77787" cy="633413"/>
            </a:xfrm>
            <a:prstGeom prst="rect">
              <a:avLst/>
            </a:prstGeom>
            <a:grp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cxnSp>
          <p:nvCxnSpPr>
            <p:cNvPr id="46" name="Straight Connector 194"/>
            <p:cNvCxnSpPr/>
            <p:nvPr/>
          </p:nvCxnSpPr>
          <p:spPr>
            <a:xfrm>
              <a:off x="8672726" y="1510305"/>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95"/>
            <p:cNvCxnSpPr/>
            <p:nvPr/>
          </p:nvCxnSpPr>
          <p:spPr>
            <a:xfrm>
              <a:off x="8673486" y="17644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196"/>
            <p:cNvCxnSpPr/>
            <p:nvPr/>
          </p:nvCxnSpPr>
          <p:spPr>
            <a:xfrm>
              <a:off x="8672486" y="19935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100"/>
          <p:cNvGrpSpPr/>
          <p:nvPr/>
        </p:nvGrpSpPr>
        <p:grpSpPr>
          <a:xfrm>
            <a:off x="2681042" y="869513"/>
            <a:ext cx="78787" cy="633413"/>
            <a:chOff x="8520086" y="1285018"/>
            <a:chExt cx="78787" cy="633413"/>
          </a:xfrm>
          <a:gradFill>
            <a:gsLst>
              <a:gs pos="100000">
                <a:schemeClr val="tx1">
                  <a:lumMod val="50000"/>
                  <a:lumOff val="50000"/>
                </a:schemeClr>
              </a:gs>
              <a:gs pos="0">
                <a:schemeClr val="bg1">
                  <a:lumMod val="85000"/>
                </a:schemeClr>
              </a:gs>
            </a:gsLst>
            <a:lin ang="5400000" scaled="0"/>
          </a:gradFill>
        </p:grpSpPr>
        <p:sp>
          <p:nvSpPr>
            <p:cNvPr id="50" name="Rectangle 46"/>
            <p:cNvSpPr>
              <a:spLocks noChangeArrowheads="1"/>
            </p:cNvSpPr>
            <p:nvPr/>
          </p:nvSpPr>
          <p:spPr bwMode="auto">
            <a:xfrm>
              <a:off x="8520326" y="1285018"/>
              <a:ext cx="77787" cy="633413"/>
            </a:xfrm>
            <a:prstGeom prst="rect">
              <a:avLst/>
            </a:prstGeom>
            <a:grp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cxnSp>
          <p:nvCxnSpPr>
            <p:cNvPr id="51" name="Straight Connector 206"/>
            <p:cNvCxnSpPr/>
            <p:nvPr/>
          </p:nvCxnSpPr>
          <p:spPr>
            <a:xfrm>
              <a:off x="8520326" y="1357905"/>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207"/>
            <p:cNvCxnSpPr/>
            <p:nvPr/>
          </p:nvCxnSpPr>
          <p:spPr>
            <a:xfrm>
              <a:off x="8521086" y="16120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208"/>
            <p:cNvCxnSpPr/>
            <p:nvPr/>
          </p:nvCxnSpPr>
          <p:spPr>
            <a:xfrm>
              <a:off x="8520086" y="18411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100"/>
          <p:cNvGrpSpPr/>
          <p:nvPr/>
        </p:nvGrpSpPr>
        <p:grpSpPr>
          <a:xfrm>
            <a:off x="567711" y="838416"/>
            <a:ext cx="78787" cy="633413"/>
            <a:chOff x="8520086" y="1285018"/>
            <a:chExt cx="78787" cy="633413"/>
          </a:xfrm>
          <a:gradFill>
            <a:gsLst>
              <a:gs pos="100000">
                <a:schemeClr val="tx1">
                  <a:lumMod val="50000"/>
                  <a:lumOff val="50000"/>
                </a:schemeClr>
              </a:gs>
              <a:gs pos="0">
                <a:schemeClr val="bg1">
                  <a:lumMod val="85000"/>
                </a:schemeClr>
              </a:gs>
            </a:gsLst>
            <a:lin ang="5400000" scaled="0"/>
          </a:gradFill>
        </p:grpSpPr>
        <p:sp>
          <p:nvSpPr>
            <p:cNvPr id="55" name="Rectangle 46"/>
            <p:cNvSpPr>
              <a:spLocks noChangeArrowheads="1"/>
            </p:cNvSpPr>
            <p:nvPr/>
          </p:nvSpPr>
          <p:spPr bwMode="auto">
            <a:xfrm>
              <a:off x="8520326" y="1285018"/>
              <a:ext cx="77787" cy="633413"/>
            </a:xfrm>
            <a:prstGeom prst="rect">
              <a:avLst/>
            </a:prstGeom>
            <a:grp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cxnSp>
          <p:nvCxnSpPr>
            <p:cNvPr id="56" name="Straight Connector 211"/>
            <p:cNvCxnSpPr/>
            <p:nvPr/>
          </p:nvCxnSpPr>
          <p:spPr>
            <a:xfrm>
              <a:off x="8520326" y="1357905"/>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212"/>
            <p:cNvCxnSpPr/>
            <p:nvPr/>
          </p:nvCxnSpPr>
          <p:spPr>
            <a:xfrm>
              <a:off x="8521086" y="16120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213"/>
            <p:cNvCxnSpPr/>
            <p:nvPr/>
          </p:nvCxnSpPr>
          <p:spPr>
            <a:xfrm>
              <a:off x="8520086" y="18411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100"/>
          <p:cNvGrpSpPr/>
          <p:nvPr/>
        </p:nvGrpSpPr>
        <p:grpSpPr>
          <a:xfrm>
            <a:off x="6233946" y="840016"/>
            <a:ext cx="78787" cy="633413"/>
            <a:chOff x="8520086" y="1285018"/>
            <a:chExt cx="78787" cy="633413"/>
          </a:xfrm>
          <a:gradFill>
            <a:gsLst>
              <a:gs pos="100000">
                <a:schemeClr val="tx1">
                  <a:lumMod val="50000"/>
                  <a:lumOff val="50000"/>
                </a:schemeClr>
              </a:gs>
              <a:gs pos="0">
                <a:schemeClr val="bg1">
                  <a:lumMod val="85000"/>
                </a:schemeClr>
              </a:gs>
            </a:gsLst>
            <a:lin ang="5400000" scaled="0"/>
          </a:gradFill>
        </p:grpSpPr>
        <p:sp>
          <p:nvSpPr>
            <p:cNvPr id="60" name="Rectangle 46"/>
            <p:cNvSpPr>
              <a:spLocks noChangeArrowheads="1"/>
            </p:cNvSpPr>
            <p:nvPr/>
          </p:nvSpPr>
          <p:spPr bwMode="auto">
            <a:xfrm>
              <a:off x="8520326" y="1285018"/>
              <a:ext cx="77787" cy="633413"/>
            </a:xfrm>
            <a:prstGeom prst="rect">
              <a:avLst/>
            </a:prstGeom>
            <a:grpFill/>
            <a:ln w="12700">
              <a:solidFill>
                <a:schemeClr val="tx1"/>
              </a:solidFill>
              <a:miter lim="800000"/>
              <a:headEnd/>
              <a:tailEnd/>
            </a:ln>
            <a:effectLst/>
          </p:spPr>
          <p:txBody>
            <a:bodyPr wrap="none" lIns="91382" tIns="45691" rIns="91382" bIns="45691" anchor="ctr"/>
            <a:lstStyle/>
            <a:p>
              <a:pPr>
                <a:defRPr/>
              </a:pPr>
              <a:endParaRPr lang="en-US" dirty="0">
                <a:solidFill>
                  <a:srgbClr val="000000"/>
                </a:solidFill>
                <a:latin typeface="Arial"/>
              </a:endParaRPr>
            </a:p>
          </p:txBody>
        </p:sp>
        <p:cxnSp>
          <p:nvCxnSpPr>
            <p:cNvPr id="61" name="Straight Connector 217"/>
            <p:cNvCxnSpPr/>
            <p:nvPr/>
          </p:nvCxnSpPr>
          <p:spPr>
            <a:xfrm>
              <a:off x="8520326" y="1357905"/>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218"/>
            <p:cNvCxnSpPr/>
            <p:nvPr/>
          </p:nvCxnSpPr>
          <p:spPr>
            <a:xfrm>
              <a:off x="8521086" y="16120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219"/>
            <p:cNvCxnSpPr/>
            <p:nvPr/>
          </p:nvCxnSpPr>
          <p:spPr>
            <a:xfrm>
              <a:off x="8520086" y="1841133"/>
              <a:ext cx="77787"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Freeform 236"/>
          <p:cNvSpPr>
            <a:spLocks/>
          </p:cNvSpPr>
          <p:nvPr/>
        </p:nvSpPr>
        <p:spPr bwMode="auto">
          <a:xfrm>
            <a:off x="2428401" y="1506668"/>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65" name="Freeform 237"/>
          <p:cNvSpPr>
            <a:spLocks/>
          </p:cNvSpPr>
          <p:nvPr/>
        </p:nvSpPr>
        <p:spPr bwMode="auto">
          <a:xfrm>
            <a:off x="2468611" y="1835112"/>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66" name="Freeform 238"/>
          <p:cNvSpPr>
            <a:spLocks/>
          </p:cNvSpPr>
          <p:nvPr/>
        </p:nvSpPr>
        <p:spPr bwMode="auto">
          <a:xfrm>
            <a:off x="4541905" y="1447082"/>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67" name="Freeform 239"/>
          <p:cNvSpPr>
            <a:spLocks/>
          </p:cNvSpPr>
          <p:nvPr/>
        </p:nvSpPr>
        <p:spPr bwMode="auto">
          <a:xfrm>
            <a:off x="4575428" y="1628206"/>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68" name="Freeform 240"/>
          <p:cNvSpPr>
            <a:spLocks/>
          </p:cNvSpPr>
          <p:nvPr/>
        </p:nvSpPr>
        <p:spPr bwMode="auto">
          <a:xfrm>
            <a:off x="6498718" y="1759591"/>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
        <p:nvSpPr>
          <p:cNvPr id="69" name="Freeform 241"/>
          <p:cNvSpPr>
            <a:spLocks/>
          </p:cNvSpPr>
          <p:nvPr/>
        </p:nvSpPr>
        <p:spPr bwMode="auto">
          <a:xfrm>
            <a:off x="6505910" y="1515937"/>
            <a:ext cx="76200" cy="166687"/>
          </a:xfrm>
          <a:custGeom>
            <a:avLst/>
            <a:gdLst/>
            <a:ahLst/>
            <a:cxnLst>
              <a:cxn ang="0">
                <a:pos x="40" y="0"/>
              </a:cxn>
              <a:cxn ang="0">
                <a:pos x="38" y="8"/>
              </a:cxn>
              <a:cxn ang="0">
                <a:pos x="36" y="17"/>
              </a:cxn>
              <a:cxn ang="0">
                <a:pos x="28" y="25"/>
              </a:cxn>
              <a:cxn ang="0">
                <a:pos x="17" y="31"/>
              </a:cxn>
              <a:cxn ang="0">
                <a:pos x="15" y="39"/>
              </a:cxn>
              <a:cxn ang="0">
                <a:pos x="9" y="47"/>
              </a:cxn>
              <a:cxn ang="0">
                <a:pos x="2" y="55"/>
              </a:cxn>
              <a:cxn ang="0">
                <a:pos x="0" y="63"/>
              </a:cxn>
              <a:cxn ang="0">
                <a:pos x="2" y="73"/>
              </a:cxn>
              <a:cxn ang="0">
                <a:pos x="0" y="82"/>
              </a:cxn>
              <a:cxn ang="0">
                <a:pos x="7" y="90"/>
              </a:cxn>
              <a:cxn ang="0">
                <a:pos x="9" y="99"/>
              </a:cxn>
              <a:cxn ang="0">
                <a:pos x="19" y="101"/>
              </a:cxn>
              <a:cxn ang="0">
                <a:pos x="28" y="104"/>
              </a:cxn>
              <a:cxn ang="0">
                <a:pos x="30" y="96"/>
              </a:cxn>
              <a:cxn ang="0">
                <a:pos x="35" y="88"/>
              </a:cxn>
              <a:cxn ang="0">
                <a:pos x="43" y="80"/>
              </a:cxn>
              <a:cxn ang="0">
                <a:pos x="45" y="71"/>
              </a:cxn>
              <a:cxn ang="0">
                <a:pos x="47" y="63"/>
              </a:cxn>
              <a:cxn ang="0">
                <a:pos x="50" y="54"/>
              </a:cxn>
              <a:cxn ang="0">
                <a:pos x="47" y="44"/>
              </a:cxn>
              <a:cxn ang="0">
                <a:pos x="49" y="36"/>
              </a:cxn>
              <a:cxn ang="0">
                <a:pos x="49" y="26"/>
              </a:cxn>
              <a:cxn ang="0">
                <a:pos x="46" y="15"/>
              </a:cxn>
              <a:cxn ang="0">
                <a:pos x="44" y="6"/>
              </a:cxn>
              <a:cxn ang="0">
                <a:pos x="40" y="0"/>
              </a:cxn>
            </a:cxnLst>
            <a:rect l="0" t="0" r="r" b="b"/>
            <a:pathLst>
              <a:path w="51" h="105">
                <a:moveTo>
                  <a:pt x="40" y="0"/>
                </a:moveTo>
                <a:lnTo>
                  <a:pt x="38" y="8"/>
                </a:lnTo>
                <a:lnTo>
                  <a:pt x="36" y="17"/>
                </a:lnTo>
                <a:lnTo>
                  <a:pt x="28" y="25"/>
                </a:lnTo>
                <a:lnTo>
                  <a:pt x="17" y="31"/>
                </a:lnTo>
                <a:lnTo>
                  <a:pt x="15" y="39"/>
                </a:lnTo>
                <a:lnTo>
                  <a:pt x="9" y="47"/>
                </a:lnTo>
                <a:lnTo>
                  <a:pt x="2" y="55"/>
                </a:lnTo>
                <a:lnTo>
                  <a:pt x="0" y="63"/>
                </a:lnTo>
                <a:lnTo>
                  <a:pt x="2" y="73"/>
                </a:lnTo>
                <a:lnTo>
                  <a:pt x="0" y="82"/>
                </a:lnTo>
                <a:lnTo>
                  <a:pt x="7" y="90"/>
                </a:lnTo>
                <a:lnTo>
                  <a:pt x="9" y="99"/>
                </a:lnTo>
                <a:lnTo>
                  <a:pt x="19" y="101"/>
                </a:lnTo>
                <a:lnTo>
                  <a:pt x="28" y="104"/>
                </a:lnTo>
                <a:lnTo>
                  <a:pt x="30" y="96"/>
                </a:lnTo>
                <a:lnTo>
                  <a:pt x="35" y="88"/>
                </a:lnTo>
                <a:lnTo>
                  <a:pt x="43" y="80"/>
                </a:lnTo>
                <a:lnTo>
                  <a:pt x="45" y="71"/>
                </a:lnTo>
                <a:lnTo>
                  <a:pt x="47" y="63"/>
                </a:lnTo>
                <a:lnTo>
                  <a:pt x="50" y="54"/>
                </a:lnTo>
                <a:lnTo>
                  <a:pt x="47" y="44"/>
                </a:lnTo>
                <a:lnTo>
                  <a:pt x="49" y="36"/>
                </a:lnTo>
                <a:lnTo>
                  <a:pt x="49" y="26"/>
                </a:lnTo>
                <a:lnTo>
                  <a:pt x="46" y="15"/>
                </a:lnTo>
                <a:lnTo>
                  <a:pt x="44" y="6"/>
                </a:lnTo>
                <a:lnTo>
                  <a:pt x="40" y="0"/>
                </a:lnTo>
              </a:path>
            </a:pathLst>
          </a:custGeom>
          <a:gradFill>
            <a:gsLst>
              <a:gs pos="100000">
                <a:srgbClr val="002060"/>
              </a:gs>
              <a:gs pos="0">
                <a:srgbClr val="0070C0"/>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382" tIns="45691" rIns="91382" bIns="45691"/>
          <a:lstStyle/>
          <a:p>
            <a:pPr>
              <a:defRPr/>
            </a:pPr>
            <a:endParaRPr lang="en-US">
              <a:solidFill>
                <a:srgbClr val="FFFFFF"/>
              </a:solidFill>
              <a:latin typeface="Arial"/>
            </a:endParaRPr>
          </a:p>
        </p:txBody>
      </p:sp>
    </p:spTree>
    <p:extLst>
      <p:ext uri="{BB962C8B-B14F-4D97-AF65-F5344CB8AC3E}">
        <p14:creationId xmlns:p14="http://schemas.microsoft.com/office/powerpoint/2010/main" val="244410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3815-DDA3-4979-A71D-9FC3DC0B162A}"/>
              </a:ext>
            </a:extLst>
          </p:cNvPr>
          <p:cNvSpPr>
            <a:spLocks noGrp="1"/>
          </p:cNvSpPr>
          <p:nvPr>
            <p:ph type="title"/>
          </p:nvPr>
        </p:nvSpPr>
        <p:spPr/>
        <p:txBody>
          <a:bodyPr>
            <a:normAutofit/>
          </a:bodyPr>
          <a:lstStyle/>
          <a:p>
            <a:r>
              <a:rPr lang="sv-SE" dirty="0" smtClean="0"/>
              <a:t>Indelning av effekter</a:t>
            </a:r>
            <a:endParaRPr lang="sv-SE" strike="dblStrike" dirty="0"/>
          </a:p>
        </p:txBody>
      </p:sp>
      <p:sp>
        <p:nvSpPr>
          <p:cNvPr id="8" name="Rectangle 7">
            <a:extLst>
              <a:ext uri="{FF2B5EF4-FFF2-40B4-BE49-F238E27FC236}">
                <a16:creationId xmlns:a16="http://schemas.microsoft.com/office/drawing/2014/main" id="{33ACA45E-BB03-497E-8F1B-2BC761A9A2BB}"/>
              </a:ext>
            </a:extLst>
          </p:cNvPr>
          <p:cNvSpPr/>
          <p:nvPr/>
        </p:nvSpPr>
        <p:spPr>
          <a:xfrm>
            <a:off x="3079338" y="1467713"/>
            <a:ext cx="5688881" cy="1815589"/>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sv-SE" sz="1290" dirty="0" smtClean="0">
                <a:solidFill>
                  <a:srgbClr val="000000"/>
                </a:solidFill>
                <a:latin typeface="Arial"/>
              </a:rPr>
              <a:t>Exempelvis effektiviseringar </a:t>
            </a:r>
            <a:r>
              <a:rPr lang="sv-SE" sz="1290" dirty="0" smtClean="0">
                <a:solidFill>
                  <a:srgbClr val="000000"/>
                </a:solidFill>
                <a:latin typeface="Arial"/>
              </a:rPr>
              <a:t>av </a:t>
            </a:r>
            <a:r>
              <a:rPr lang="sv-SE" sz="1290" dirty="0" smtClean="0">
                <a:solidFill>
                  <a:srgbClr val="000000"/>
                </a:solidFill>
                <a:latin typeface="Arial"/>
              </a:rPr>
              <a:t>utrustning vilket ger besparingar  </a:t>
            </a:r>
            <a:endParaRPr kumimoji="0" lang="sv-SE" sz="1290" b="0" i="0" u="none" strike="noStrike" kern="1200" cap="none" spc="0" normalizeH="0" baseline="0" noProof="0" dirty="0">
              <a:ln>
                <a:noFill/>
              </a:ln>
              <a:solidFill>
                <a:srgbClr val="000000"/>
              </a:solidFill>
              <a:effectLst/>
              <a:uLnTx/>
              <a:uFillTx/>
              <a:latin typeface="Arial"/>
            </a:endParaRPr>
          </a:p>
        </p:txBody>
      </p:sp>
      <p:sp>
        <p:nvSpPr>
          <p:cNvPr id="9" name="Rectangle 8">
            <a:extLst>
              <a:ext uri="{FF2B5EF4-FFF2-40B4-BE49-F238E27FC236}">
                <a16:creationId xmlns:a16="http://schemas.microsoft.com/office/drawing/2014/main" id="{E6383697-65F0-4A03-86C5-5F36916CD926}"/>
              </a:ext>
            </a:extLst>
          </p:cNvPr>
          <p:cNvSpPr/>
          <p:nvPr/>
        </p:nvSpPr>
        <p:spPr>
          <a:xfrm>
            <a:off x="3059830" y="3557627"/>
            <a:ext cx="5688881" cy="1815589"/>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290" b="0" i="0" u="none" strike="noStrike" kern="1200" cap="none" spc="0" normalizeH="0" baseline="0" noProof="0" dirty="0" smtClean="0">
                <a:ln>
                  <a:noFill/>
                </a:ln>
                <a:solidFill>
                  <a:srgbClr val="000000"/>
                </a:solidFill>
                <a:effectLst/>
                <a:uLnTx/>
                <a:uFillTx/>
                <a:latin typeface="Arial"/>
                <a:ea typeface="+mn-ea"/>
                <a:cs typeface="+mn-cs"/>
              </a:rPr>
              <a:t>Exempelvis projekt kring framtagna gemensamma mallar</a:t>
            </a:r>
            <a:endParaRPr kumimoji="0" lang="sv-SE" sz="129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Pentagon 16">
            <a:extLst>
              <a:ext uri="{FF2B5EF4-FFF2-40B4-BE49-F238E27FC236}">
                <a16:creationId xmlns:a16="http://schemas.microsoft.com/office/drawing/2014/main" id="{AABD5878-4CE8-4132-9657-4E3340D43504}"/>
              </a:ext>
            </a:extLst>
          </p:cNvPr>
          <p:cNvSpPr/>
          <p:nvPr/>
        </p:nvSpPr>
        <p:spPr>
          <a:xfrm>
            <a:off x="395287" y="3552860"/>
            <a:ext cx="2424564" cy="1815589"/>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Arial"/>
                <a:ea typeface="+mn-ea"/>
                <a:cs typeface="+mn-cs"/>
              </a:rPr>
              <a:t>Kvalitativa effekter</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Pentagon 16">
            <a:extLst>
              <a:ext uri="{FF2B5EF4-FFF2-40B4-BE49-F238E27FC236}">
                <a16:creationId xmlns:a16="http://schemas.microsoft.com/office/drawing/2014/main" id="{593FB8D1-3718-4E59-BA21-4C3ED645DD48}"/>
              </a:ext>
            </a:extLst>
          </p:cNvPr>
          <p:cNvSpPr/>
          <p:nvPr/>
        </p:nvSpPr>
        <p:spPr>
          <a:xfrm>
            <a:off x="395287" y="1467713"/>
            <a:ext cx="2424564" cy="1815589"/>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Arial"/>
                <a:ea typeface="+mn-ea"/>
                <a:cs typeface="+mn-cs"/>
              </a:rPr>
              <a:t>Kostnadseffekter</a:t>
            </a:r>
            <a:endParaRPr kumimoji="0" lang="sv-SE"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8359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45"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ubrik 4"/>
          <p:cNvSpPr>
            <a:spLocks noGrp="1"/>
          </p:cNvSpPr>
          <p:nvPr>
            <p:ph type="title"/>
          </p:nvPr>
        </p:nvSpPr>
        <p:spPr/>
        <p:txBody>
          <a:bodyPr/>
          <a:lstStyle/>
          <a:p>
            <a:r>
              <a:rPr lang="sv-SE" dirty="0" smtClean="0"/>
              <a:t>Kostnadseffekter</a:t>
            </a:r>
            <a:r>
              <a:rPr lang="sv-SE" dirty="0"/>
              <a:t/>
            </a:r>
            <a:br>
              <a:rPr lang="sv-SE" dirty="0"/>
            </a:br>
            <a:endParaRPr lang="sv-SE" dirty="0"/>
          </a:p>
        </p:txBody>
      </p:sp>
    </p:spTree>
    <p:extLst>
      <p:ext uri="{BB962C8B-B14F-4D97-AF65-F5344CB8AC3E}">
        <p14:creationId xmlns:p14="http://schemas.microsoft.com/office/powerpoint/2010/main" val="67491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2145-138E-4529-B8CE-153B9FE0960E}"/>
              </a:ext>
            </a:extLst>
          </p:cNvPr>
          <p:cNvSpPr>
            <a:spLocks noGrp="1"/>
          </p:cNvSpPr>
          <p:nvPr>
            <p:ph type="title"/>
          </p:nvPr>
        </p:nvSpPr>
        <p:spPr/>
        <p:txBody>
          <a:bodyPr>
            <a:normAutofit/>
          </a:bodyPr>
          <a:lstStyle/>
          <a:p>
            <a:r>
              <a:rPr lang="sv-SE" sz="2000" dirty="0"/>
              <a:t>B</a:t>
            </a:r>
            <a:r>
              <a:rPr lang="sv-SE" sz="2000" dirty="0" smtClean="0"/>
              <a:t>eräkning </a:t>
            </a:r>
            <a:r>
              <a:rPr lang="sv-SE" sz="2000" dirty="0"/>
              <a:t>av </a:t>
            </a:r>
            <a:r>
              <a:rPr lang="sv-SE" sz="2000" dirty="0" smtClean="0"/>
              <a:t>kostnadseffekter</a:t>
            </a:r>
            <a:endParaRPr lang="sv-SE" sz="2000" dirty="0"/>
          </a:p>
        </p:txBody>
      </p:sp>
      <p:sp>
        <p:nvSpPr>
          <p:cNvPr id="5" name="Rectangle 4">
            <a:extLst>
              <a:ext uri="{FF2B5EF4-FFF2-40B4-BE49-F238E27FC236}">
                <a16:creationId xmlns:a16="http://schemas.microsoft.com/office/drawing/2014/main" id="{21D019B8-A445-4271-8684-EFDAFCD39D58}"/>
              </a:ext>
            </a:extLst>
          </p:cNvPr>
          <p:cNvSpPr/>
          <p:nvPr/>
        </p:nvSpPr>
        <p:spPr>
          <a:xfrm>
            <a:off x="4707733" y="4224026"/>
            <a:ext cx="4040159" cy="1808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6" name="Rectangle 5">
            <a:extLst>
              <a:ext uri="{FF2B5EF4-FFF2-40B4-BE49-F238E27FC236}">
                <a16:creationId xmlns:a16="http://schemas.microsoft.com/office/drawing/2014/main" id="{641FE711-3430-4DD5-920A-39BF3BB8A200}"/>
              </a:ext>
            </a:extLst>
          </p:cNvPr>
          <p:cNvSpPr/>
          <p:nvPr/>
        </p:nvSpPr>
        <p:spPr>
          <a:xfrm>
            <a:off x="4707730" y="1567857"/>
            <a:ext cx="4040160" cy="25469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7" name="Rectangle 6">
            <a:extLst>
              <a:ext uri="{FF2B5EF4-FFF2-40B4-BE49-F238E27FC236}">
                <a16:creationId xmlns:a16="http://schemas.microsoft.com/office/drawing/2014/main" id="{7B9E3680-6635-495C-8DDC-C725BDF119A9}"/>
              </a:ext>
            </a:extLst>
          </p:cNvPr>
          <p:cNvSpPr/>
          <p:nvPr/>
        </p:nvSpPr>
        <p:spPr>
          <a:xfrm>
            <a:off x="386937" y="1567857"/>
            <a:ext cx="4232177" cy="25469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8" name="Rectangle 7">
            <a:extLst>
              <a:ext uri="{FF2B5EF4-FFF2-40B4-BE49-F238E27FC236}">
                <a16:creationId xmlns:a16="http://schemas.microsoft.com/office/drawing/2014/main" id="{32818C50-1A2A-464F-B588-36E70F8B9224}"/>
              </a:ext>
            </a:extLst>
          </p:cNvPr>
          <p:cNvSpPr/>
          <p:nvPr/>
        </p:nvSpPr>
        <p:spPr>
          <a:xfrm>
            <a:off x="386936" y="1567859"/>
            <a:ext cx="4410598" cy="69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t"/>
          <a:lstStyle/>
          <a:p>
            <a:pPr>
              <a:spcAft>
                <a:spcPts val="600"/>
              </a:spcAft>
              <a:defRPr/>
            </a:pPr>
            <a:r>
              <a:rPr lang="sv-SE" sz="1400" b="1" dirty="0">
                <a:solidFill>
                  <a:srgbClr val="000000"/>
                </a:solidFill>
                <a:latin typeface="Arial"/>
              </a:rPr>
              <a:t>1</a:t>
            </a:r>
            <a:r>
              <a:rPr lang="sv-SE" sz="1400" dirty="0">
                <a:solidFill>
                  <a:srgbClr val="000000"/>
                </a:solidFill>
                <a:latin typeface="Arial"/>
              </a:rPr>
              <a:t>. </a:t>
            </a:r>
            <a:r>
              <a:rPr lang="sv-SE" sz="1200" dirty="0">
                <a:solidFill>
                  <a:srgbClr val="000000"/>
                </a:solidFill>
                <a:latin typeface="Arial"/>
              </a:rPr>
              <a:t>Identifiering av typ av varu- och </a:t>
            </a:r>
            <a:r>
              <a:rPr lang="sv-SE" sz="1200" dirty="0" smtClean="0">
                <a:solidFill>
                  <a:srgbClr val="000000"/>
                </a:solidFill>
                <a:latin typeface="Arial"/>
              </a:rPr>
              <a:t>tjänsteområde</a:t>
            </a:r>
            <a:endParaRPr lang="sv-SE" sz="1200" dirty="0">
              <a:solidFill>
                <a:srgbClr val="000000"/>
              </a:solidFill>
              <a:latin typeface="Arial"/>
            </a:endParaRPr>
          </a:p>
        </p:txBody>
      </p:sp>
      <p:grpSp>
        <p:nvGrpSpPr>
          <p:cNvPr id="10" name="Group 9">
            <a:extLst>
              <a:ext uri="{FF2B5EF4-FFF2-40B4-BE49-F238E27FC236}">
                <a16:creationId xmlns:a16="http://schemas.microsoft.com/office/drawing/2014/main" id="{416FAFD6-6E29-41DD-852F-8ADC3D13CD4E}"/>
              </a:ext>
            </a:extLst>
          </p:cNvPr>
          <p:cNvGrpSpPr/>
          <p:nvPr/>
        </p:nvGrpSpPr>
        <p:grpSpPr>
          <a:xfrm>
            <a:off x="1416065" y="2569559"/>
            <a:ext cx="2020792" cy="902793"/>
            <a:chOff x="4355636" y="2479182"/>
            <a:chExt cx="1701810" cy="410940"/>
          </a:xfrm>
        </p:grpSpPr>
        <p:sp>
          <p:nvSpPr>
            <p:cNvPr id="11" name="Oval 10">
              <a:extLst>
                <a:ext uri="{FF2B5EF4-FFF2-40B4-BE49-F238E27FC236}">
                  <a16:creationId xmlns:a16="http://schemas.microsoft.com/office/drawing/2014/main" id="{3270582A-93EA-4FD5-A399-58A4BC93B545}"/>
                </a:ext>
              </a:extLst>
            </p:cNvPr>
            <p:cNvSpPr/>
            <p:nvPr/>
          </p:nvSpPr>
          <p:spPr>
            <a:xfrm>
              <a:off x="4355636" y="2479182"/>
              <a:ext cx="747865" cy="4109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sv-SE" sz="1000" b="1" dirty="0">
                  <a:solidFill>
                    <a:srgbClr val="000000"/>
                  </a:solidFill>
                  <a:latin typeface="Arial"/>
                </a:rPr>
                <a:t>Varor</a:t>
              </a:r>
            </a:p>
          </p:txBody>
        </p:sp>
        <p:sp>
          <p:nvSpPr>
            <p:cNvPr id="13" name="Oval 12">
              <a:extLst>
                <a:ext uri="{FF2B5EF4-FFF2-40B4-BE49-F238E27FC236}">
                  <a16:creationId xmlns:a16="http://schemas.microsoft.com/office/drawing/2014/main" id="{F5FDC74C-F257-4E20-A9F1-DE4ADD094CF7}"/>
                </a:ext>
              </a:extLst>
            </p:cNvPr>
            <p:cNvSpPr/>
            <p:nvPr/>
          </p:nvSpPr>
          <p:spPr>
            <a:xfrm>
              <a:off x="5309581" y="2479182"/>
              <a:ext cx="747865" cy="4109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sv-SE" sz="1000" b="1" dirty="0">
                  <a:solidFill>
                    <a:srgbClr val="000000"/>
                  </a:solidFill>
                  <a:latin typeface="Arial"/>
                </a:rPr>
                <a:t>Tjänster</a:t>
              </a:r>
            </a:p>
          </p:txBody>
        </p:sp>
      </p:grpSp>
      <p:grpSp>
        <p:nvGrpSpPr>
          <p:cNvPr id="17" name="Group 16">
            <a:extLst>
              <a:ext uri="{FF2B5EF4-FFF2-40B4-BE49-F238E27FC236}">
                <a16:creationId xmlns:a16="http://schemas.microsoft.com/office/drawing/2014/main" id="{2EB7AFDB-64BC-4FE8-9FF5-7A210F316609}"/>
              </a:ext>
            </a:extLst>
          </p:cNvPr>
          <p:cNvGrpSpPr/>
          <p:nvPr/>
        </p:nvGrpSpPr>
        <p:grpSpPr>
          <a:xfrm>
            <a:off x="5588905" y="2444969"/>
            <a:ext cx="2012468" cy="1175411"/>
            <a:chOff x="6099316" y="2737221"/>
            <a:chExt cx="2012468" cy="1175411"/>
          </a:xfrm>
        </p:grpSpPr>
        <p:sp>
          <p:nvSpPr>
            <p:cNvPr id="18" name="Oval 17">
              <a:extLst>
                <a:ext uri="{FF2B5EF4-FFF2-40B4-BE49-F238E27FC236}">
                  <a16:creationId xmlns:a16="http://schemas.microsoft.com/office/drawing/2014/main" id="{4888E7E5-5B42-42C0-97EE-865D66F36976}"/>
                </a:ext>
              </a:extLst>
            </p:cNvPr>
            <p:cNvSpPr/>
            <p:nvPr/>
          </p:nvSpPr>
          <p:spPr>
            <a:xfrm>
              <a:off x="6099316" y="3129979"/>
              <a:ext cx="748800" cy="41094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sv-SE" sz="1000" b="1" dirty="0">
                  <a:solidFill>
                    <a:srgbClr val="000000"/>
                  </a:solidFill>
                  <a:latin typeface="Arial"/>
                </a:rPr>
                <a:t>Varor</a:t>
              </a:r>
            </a:p>
          </p:txBody>
        </p:sp>
        <p:cxnSp>
          <p:nvCxnSpPr>
            <p:cNvPr id="19" name="Straight Connector 18">
              <a:extLst>
                <a:ext uri="{FF2B5EF4-FFF2-40B4-BE49-F238E27FC236}">
                  <a16:creationId xmlns:a16="http://schemas.microsoft.com/office/drawing/2014/main" id="{08A77B90-7899-4F9F-8EB4-DF912B7FFE68}"/>
                </a:ext>
              </a:extLst>
            </p:cNvPr>
            <p:cNvCxnSpPr/>
            <p:nvPr/>
          </p:nvCxnSpPr>
          <p:spPr>
            <a:xfrm flipV="1">
              <a:off x="6866655" y="2913955"/>
              <a:ext cx="396000" cy="216024"/>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C441DF-01DA-4B12-B902-F5439BA56348}"/>
                </a:ext>
              </a:extLst>
            </p:cNvPr>
            <p:cNvCxnSpPr>
              <a:cxnSpLocks/>
            </p:cNvCxnSpPr>
            <p:nvPr/>
          </p:nvCxnSpPr>
          <p:spPr>
            <a:xfrm>
              <a:off x="6933156" y="3346003"/>
              <a:ext cx="396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142D8F-14EA-41E5-8C7D-CB7A9BD9BF39}"/>
                </a:ext>
              </a:extLst>
            </p:cNvPr>
            <p:cNvCxnSpPr>
              <a:cxnSpLocks/>
            </p:cNvCxnSpPr>
            <p:nvPr/>
          </p:nvCxnSpPr>
          <p:spPr>
            <a:xfrm>
              <a:off x="6866656" y="3540918"/>
              <a:ext cx="396000" cy="23713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66B8E62-8E1B-488B-A4CC-5F3800C8AA54}"/>
                </a:ext>
              </a:extLst>
            </p:cNvPr>
            <p:cNvSpPr/>
            <p:nvPr/>
          </p:nvSpPr>
          <p:spPr>
            <a:xfrm>
              <a:off x="7367658" y="2827061"/>
              <a:ext cx="396001" cy="169436"/>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23" name="Rectangle 22">
              <a:extLst>
                <a:ext uri="{FF2B5EF4-FFF2-40B4-BE49-F238E27FC236}">
                  <a16:creationId xmlns:a16="http://schemas.microsoft.com/office/drawing/2014/main" id="{AB411E38-5A9C-4FD5-B837-0E03637123CC}"/>
                </a:ext>
              </a:extLst>
            </p:cNvPr>
            <p:cNvSpPr/>
            <p:nvPr/>
          </p:nvSpPr>
          <p:spPr>
            <a:xfrm>
              <a:off x="7445093" y="3270346"/>
              <a:ext cx="396001" cy="169436"/>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sv-SE" sz="1000" dirty="0" err="1">
                  <a:solidFill>
                    <a:srgbClr val="000000"/>
                  </a:solidFill>
                  <a:latin typeface="Arial"/>
                </a:rPr>
                <a:t>Xy</a:t>
              </a:r>
              <a:endParaRPr lang="sv-SE" sz="1000" dirty="0">
                <a:solidFill>
                  <a:srgbClr val="000000"/>
                </a:solidFill>
                <a:latin typeface="Arial"/>
              </a:endParaRPr>
            </a:p>
          </p:txBody>
        </p:sp>
        <p:sp>
          <p:nvSpPr>
            <p:cNvPr id="24" name="Rectangle 23">
              <a:extLst>
                <a:ext uri="{FF2B5EF4-FFF2-40B4-BE49-F238E27FC236}">
                  <a16:creationId xmlns:a16="http://schemas.microsoft.com/office/drawing/2014/main" id="{10EF91C0-16D1-4C74-A3C4-5B105C4EAA7A}"/>
                </a:ext>
              </a:extLst>
            </p:cNvPr>
            <p:cNvSpPr/>
            <p:nvPr/>
          </p:nvSpPr>
          <p:spPr>
            <a:xfrm>
              <a:off x="7367658" y="3718733"/>
              <a:ext cx="396001" cy="169436"/>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sv-SE" sz="1000" dirty="0" err="1">
                  <a:solidFill>
                    <a:srgbClr val="000000"/>
                  </a:solidFill>
                  <a:latin typeface="Arial"/>
                </a:rPr>
                <a:t>Xy</a:t>
              </a:r>
              <a:endParaRPr lang="sv-SE" sz="1000" dirty="0">
                <a:solidFill>
                  <a:srgbClr val="000000"/>
                </a:solidFill>
                <a:latin typeface="Arial"/>
              </a:endParaRPr>
            </a:p>
          </p:txBody>
        </p:sp>
        <p:sp>
          <p:nvSpPr>
            <p:cNvPr id="25" name="Freeform 328">
              <a:extLst>
                <a:ext uri="{FF2B5EF4-FFF2-40B4-BE49-F238E27FC236}">
                  <a16:creationId xmlns:a16="http://schemas.microsoft.com/office/drawing/2014/main" id="{3AC5D7B7-35CA-44D1-9EF5-C84050C95C1C}"/>
                </a:ext>
              </a:extLst>
            </p:cNvPr>
            <p:cNvSpPr>
              <a:spLocks/>
            </p:cNvSpPr>
            <p:nvPr/>
          </p:nvSpPr>
          <p:spPr bwMode="auto">
            <a:xfrm>
              <a:off x="7805497" y="2737221"/>
              <a:ext cx="204191" cy="253148"/>
            </a:xfrm>
            <a:custGeom>
              <a:avLst/>
              <a:gdLst/>
              <a:ahLst/>
              <a:cxnLst>
                <a:cxn ang="0">
                  <a:pos x="31" y="59"/>
                </a:cxn>
                <a:cxn ang="0">
                  <a:pos x="64" y="88"/>
                </a:cxn>
                <a:cxn ang="0">
                  <a:pos x="119" y="8"/>
                </a:cxn>
                <a:cxn ang="0">
                  <a:pos x="147" y="24"/>
                </a:cxn>
                <a:cxn ang="0">
                  <a:pos x="77" y="129"/>
                </a:cxn>
                <a:cxn ang="0">
                  <a:pos x="61" y="133"/>
                </a:cxn>
                <a:cxn ang="0">
                  <a:pos x="5" y="79"/>
                </a:cxn>
                <a:cxn ang="0">
                  <a:pos x="31" y="59"/>
                </a:cxn>
              </a:cxnLst>
              <a:rect l="0" t="0" r="r" b="b"/>
              <a:pathLst>
                <a:path w="147" h="139">
                  <a:moveTo>
                    <a:pt x="31" y="59"/>
                  </a:moveTo>
                  <a:cubicBezTo>
                    <a:pt x="64" y="88"/>
                    <a:pt x="64" y="88"/>
                    <a:pt x="64" y="88"/>
                  </a:cubicBezTo>
                  <a:cubicBezTo>
                    <a:pt x="119" y="8"/>
                    <a:pt x="119" y="8"/>
                    <a:pt x="119" y="8"/>
                  </a:cubicBezTo>
                  <a:cubicBezTo>
                    <a:pt x="119" y="8"/>
                    <a:pt x="145" y="0"/>
                    <a:pt x="147" y="24"/>
                  </a:cubicBezTo>
                  <a:cubicBezTo>
                    <a:pt x="77" y="129"/>
                    <a:pt x="77" y="129"/>
                    <a:pt x="77" y="129"/>
                  </a:cubicBezTo>
                  <a:cubicBezTo>
                    <a:pt x="77" y="129"/>
                    <a:pt x="69" y="139"/>
                    <a:pt x="61" y="133"/>
                  </a:cubicBezTo>
                  <a:cubicBezTo>
                    <a:pt x="53" y="128"/>
                    <a:pt x="5" y="79"/>
                    <a:pt x="5" y="79"/>
                  </a:cubicBezTo>
                  <a:cubicBezTo>
                    <a:pt x="5" y="79"/>
                    <a:pt x="0" y="50"/>
                    <a:pt x="31" y="5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Arial"/>
              </a:endParaRPr>
            </a:p>
          </p:txBody>
        </p:sp>
        <p:sp>
          <p:nvSpPr>
            <p:cNvPr id="26" name="Freeform 328">
              <a:extLst>
                <a:ext uri="{FF2B5EF4-FFF2-40B4-BE49-F238E27FC236}">
                  <a16:creationId xmlns:a16="http://schemas.microsoft.com/office/drawing/2014/main" id="{930DEFA6-959B-4179-B658-F55E8B9AD2EA}"/>
                </a:ext>
              </a:extLst>
            </p:cNvPr>
            <p:cNvSpPr>
              <a:spLocks/>
            </p:cNvSpPr>
            <p:nvPr/>
          </p:nvSpPr>
          <p:spPr bwMode="auto">
            <a:xfrm>
              <a:off x="7907593" y="3186634"/>
              <a:ext cx="204191" cy="253148"/>
            </a:xfrm>
            <a:custGeom>
              <a:avLst/>
              <a:gdLst/>
              <a:ahLst/>
              <a:cxnLst>
                <a:cxn ang="0">
                  <a:pos x="31" y="59"/>
                </a:cxn>
                <a:cxn ang="0">
                  <a:pos x="64" y="88"/>
                </a:cxn>
                <a:cxn ang="0">
                  <a:pos x="119" y="8"/>
                </a:cxn>
                <a:cxn ang="0">
                  <a:pos x="147" y="24"/>
                </a:cxn>
                <a:cxn ang="0">
                  <a:pos x="77" y="129"/>
                </a:cxn>
                <a:cxn ang="0">
                  <a:pos x="61" y="133"/>
                </a:cxn>
                <a:cxn ang="0">
                  <a:pos x="5" y="79"/>
                </a:cxn>
                <a:cxn ang="0">
                  <a:pos x="31" y="59"/>
                </a:cxn>
              </a:cxnLst>
              <a:rect l="0" t="0" r="r" b="b"/>
              <a:pathLst>
                <a:path w="147" h="139">
                  <a:moveTo>
                    <a:pt x="31" y="59"/>
                  </a:moveTo>
                  <a:cubicBezTo>
                    <a:pt x="64" y="88"/>
                    <a:pt x="64" y="88"/>
                    <a:pt x="64" y="88"/>
                  </a:cubicBezTo>
                  <a:cubicBezTo>
                    <a:pt x="119" y="8"/>
                    <a:pt x="119" y="8"/>
                    <a:pt x="119" y="8"/>
                  </a:cubicBezTo>
                  <a:cubicBezTo>
                    <a:pt x="119" y="8"/>
                    <a:pt x="145" y="0"/>
                    <a:pt x="147" y="24"/>
                  </a:cubicBezTo>
                  <a:cubicBezTo>
                    <a:pt x="77" y="129"/>
                    <a:pt x="77" y="129"/>
                    <a:pt x="77" y="129"/>
                  </a:cubicBezTo>
                  <a:cubicBezTo>
                    <a:pt x="77" y="129"/>
                    <a:pt x="69" y="139"/>
                    <a:pt x="61" y="133"/>
                  </a:cubicBezTo>
                  <a:cubicBezTo>
                    <a:pt x="53" y="128"/>
                    <a:pt x="5" y="79"/>
                    <a:pt x="5" y="79"/>
                  </a:cubicBezTo>
                  <a:cubicBezTo>
                    <a:pt x="5" y="79"/>
                    <a:pt x="0" y="50"/>
                    <a:pt x="31" y="5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Arial"/>
              </a:endParaRPr>
            </a:p>
          </p:txBody>
        </p:sp>
        <p:sp>
          <p:nvSpPr>
            <p:cNvPr id="27" name="Freeform 328">
              <a:extLst>
                <a:ext uri="{FF2B5EF4-FFF2-40B4-BE49-F238E27FC236}">
                  <a16:creationId xmlns:a16="http://schemas.microsoft.com/office/drawing/2014/main" id="{BE69ABF4-107E-49FD-8DC8-2F6031906136}"/>
                </a:ext>
              </a:extLst>
            </p:cNvPr>
            <p:cNvSpPr>
              <a:spLocks/>
            </p:cNvSpPr>
            <p:nvPr/>
          </p:nvSpPr>
          <p:spPr bwMode="auto">
            <a:xfrm>
              <a:off x="7841094" y="3659484"/>
              <a:ext cx="204191" cy="253148"/>
            </a:xfrm>
            <a:custGeom>
              <a:avLst/>
              <a:gdLst/>
              <a:ahLst/>
              <a:cxnLst>
                <a:cxn ang="0">
                  <a:pos x="31" y="59"/>
                </a:cxn>
                <a:cxn ang="0">
                  <a:pos x="64" y="88"/>
                </a:cxn>
                <a:cxn ang="0">
                  <a:pos x="119" y="8"/>
                </a:cxn>
                <a:cxn ang="0">
                  <a:pos x="147" y="24"/>
                </a:cxn>
                <a:cxn ang="0">
                  <a:pos x="77" y="129"/>
                </a:cxn>
                <a:cxn ang="0">
                  <a:pos x="61" y="133"/>
                </a:cxn>
                <a:cxn ang="0">
                  <a:pos x="5" y="79"/>
                </a:cxn>
                <a:cxn ang="0">
                  <a:pos x="31" y="59"/>
                </a:cxn>
              </a:cxnLst>
              <a:rect l="0" t="0" r="r" b="b"/>
              <a:pathLst>
                <a:path w="147" h="139">
                  <a:moveTo>
                    <a:pt x="31" y="59"/>
                  </a:moveTo>
                  <a:cubicBezTo>
                    <a:pt x="64" y="88"/>
                    <a:pt x="64" y="88"/>
                    <a:pt x="64" y="88"/>
                  </a:cubicBezTo>
                  <a:cubicBezTo>
                    <a:pt x="119" y="8"/>
                    <a:pt x="119" y="8"/>
                    <a:pt x="119" y="8"/>
                  </a:cubicBezTo>
                  <a:cubicBezTo>
                    <a:pt x="119" y="8"/>
                    <a:pt x="145" y="0"/>
                    <a:pt x="147" y="24"/>
                  </a:cubicBezTo>
                  <a:cubicBezTo>
                    <a:pt x="77" y="129"/>
                    <a:pt x="77" y="129"/>
                    <a:pt x="77" y="129"/>
                  </a:cubicBezTo>
                  <a:cubicBezTo>
                    <a:pt x="77" y="129"/>
                    <a:pt x="69" y="139"/>
                    <a:pt x="61" y="133"/>
                  </a:cubicBezTo>
                  <a:cubicBezTo>
                    <a:pt x="53" y="128"/>
                    <a:pt x="5" y="79"/>
                    <a:pt x="5" y="79"/>
                  </a:cubicBezTo>
                  <a:cubicBezTo>
                    <a:pt x="5" y="79"/>
                    <a:pt x="0" y="50"/>
                    <a:pt x="31" y="5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a:solidFill>
                  <a:srgbClr val="000000"/>
                </a:solidFill>
                <a:latin typeface="Arial"/>
              </a:endParaRPr>
            </a:p>
          </p:txBody>
        </p:sp>
      </p:grpSp>
      <p:sp>
        <p:nvSpPr>
          <p:cNvPr id="28" name="Rectangle 27">
            <a:extLst>
              <a:ext uri="{FF2B5EF4-FFF2-40B4-BE49-F238E27FC236}">
                <a16:creationId xmlns:a16="http://schemas.microsoft.com/office/drawing/2014/main" id="{45FDEFA5-F854-4C0C-A8ED-3A2D5AD8ED44}"/>
              </a:ext>
            </a:extLst>
          </p:cNvPr>
          <p:cNvSpPr/>
          <p:nvPr/>
        </p:nvSpPr>
        <p:spPr>
          <a:xfrm>
            <a:off x="4800547" y="4864888"/>
            <a:ext cx="1404000" cy="754168"/>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defRPr/>
            </a:pPr>
            <a:r>
              <a:rPr lang="sv-SE" sz="1000" dirty="0">
                <a:solidFill>
                  <a:srgbClr val="000000"/>
                </a:solidFill>
                <a:latin typeface="Arial"/>
              </a:rPr>
              <a:t>Totalkostnad nuläge</a:t>
            </a:r>
          </a:p>
        </p:txBody>
      </p:sp>
      <p:sp>
        <p:nvSpPr>
          <p:cNvPr id="30" name="Rectangle 29">
            <a:extLst>
              <a:ext uri="{FF2B5EF4-FFF2-40B4-BE49-F238E27FC236}">
                <a16:creationId xmlns:a16="http://schemas.microsoft.com/office/drawing/2014/main" id="{7C833825-1019-46AC-B3D4-42A8B3104A74}"/>
              </a:ext>
            </a:extLst>
          </p:cNvPr>
          <p:cNvSpPr/>
          <p:nvPr/>
        </p:nvSpPr>
        <p:spPr>
          <a:xfrm>
            <a:off x="6463550" y="4858732"/>
            <a:ext cx="1404000" cy="754168"/>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defRPr/>
            </a:pPr>
            <a:r>
              <a:rPr lang="sv-SE" sz="1000" dirty="0">
                <a:solidFill>
                  <a:srgbClr val="000000"/>
                </a:solidFill>
                <a:latin typeface="Arial"/>
              </a:rPr>
              <a:t>Totalkostnad </a:t>
            </a:r>
            <a:r>
              <a:rPr lang="sv-SE" sz="1000" dirty="0" err="1">
                <a:solidFill>
                  <a:srgbClr val="000000"/>
                </a:solidFill>
                <a:latin typeface="Arial"/>
              </a:rPr>
              <a:t>framtidsläge</a:t>
            </a:r>
            <a:endParaRPr lang="sv-SE" sz="1000" dirty="0">
              <a:solidFill>
                <a:srgbClr val="000000"/>
              </a:solidFill>
              <a:latin typeface="Arial"/>
            </a:endParaRPr>
          </a:p>
        </p:txBody>
      </p:sp>
      <p:sp>
        <p:nvSpPr>
          <p:cNvPr id="31" name="Rectangle 30">
            <a:extLst>
              <a:ext uri="{FF2B5EF4-FFF2-40B4-BE49-F238E27FC236}">
                <a16:creationId xmlns:a16="http://schemas.microsoft.com/office/drawing/2014/main" id="{78FC2A2A-D1F3-40CE-96EB-BA9586C41DDC}"/>
              </a:ext>
            </a:extLst>
          </p:cNvPr>
          <p:cNvSpPr/>
          <p:nvPr/>
        </p:nvSpPr>
        <p:spPr>
          <a:xfrm>
            <a:off x="7893985" y="5119912"/>
            <a:ext cx="216452" cy="1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sv-SE" sz="2000" b="1" dirty="0">
                <a:solidFill>
                  <a:srgbClr val="000000"/>
                </a:solidFill>
                <a:latin typeface="Arial"/>
              </a:rPr>
              <a:t>=</a:t>
            </a:r>
          </a:p>
        </p:txBody>
      </p:sp>
      <p:sp>
        <p:nvSpPr>
          <p:cNvPr id="32" name="Rectangle 31">
            <a:extLst>
              <a:ext uri="{FF2B5EF4-FFF2-40B4-BE49-F238E27FC236}">
                <a16:creationId xmlns:a16="http://schemas.microsoft.com/office/drawing/2014/main" id="{47F45069-505A-42C8-B39F-B6A69D24DBB8}"/>
              </a:ext>
            </a:extLst>
          </p:cNvPr>
          <p:cNvSpPr/>
          <p:nvPr/>
        </p:nvSpPr>
        <p:spPr>
          <a:xfrm>
            <a:off x="8100571" y="5008857"/>
            <a:ext cx="552539" cy="3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sv-SE" sz="1000" b="1" dirty="0">
                <a:solidFill>
                  <a:srgbClr val="000000"/>
                </a:solidFill>
                <a:latin typeface="Arial"/>
              </a:rPr>
              <a:t>Effekt XMSEK</a:t>
            </a:r>
          </a:p>
        </p:txBody>
      </p:sp>
      <p:sp>
        <p:nvSpPr>
          <p:cNvPr id="33" name="Rectangle 32">
            <a:extLst>
              <a:ext uri="{FF2B5EF4-FFF2-40B4-BE49-F238E27FC236}">
                <a16:creationId xmlns:a16="http://schemas.microsoft.com/office/drawing/2014/main" id="{7E82911A-DC81-4723-A909-FEE19E953866}"/>
              </a:ext>
            </a:extLst>
          </p:cNvPr>
          <p:cNvSpPr/>
          <p:nvPr/>
        </p:nvSpPr>
        <p:spPr>
          <a:xfrm>
            <a:off x="4855173" y="5361732"/>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34" name="Rectangle 33">
            <a:extLst>
              <a:ext uri="{FF2B5EF4-FFF2-40B4-BE49-F238E27FC236}">
                <a16:creationId xmlns:a16="http://schemas.microsoft.com/office/drawing/2014/main" id="{9C3CF0B4-91C1-4192-BEFB-C5621EB051D5}"/>
              </a:ext>
            </a:extLst>
          </p:cNvPr>
          <p:cNvSpPr/>
          <p:nvPr/>
        </p:nvSpPr>
        <p:spPr>
          <a:xfrm>
            <a:off x="5311033" y="5361732"/>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35" name="Rectangle 34">
            <a:extLst>
              <a:ext uri="{FF2B5EF4-FFF2-40B4-BE49-F238E27FC236}">
                <a16:creationId xmlns:a16="http://schemas.microsoft.com/office/drawing/2014/main" id="{8B98A487-E853-4D25-83A4-3D9FD15B7A94}"/>
              </a:ext>
            </a:extLst>
          </p:cNvPr>
          <p:cNvSpPr/>
          <p:nvPr/>
        </p:nvSpPr>
        <p:spPr>
          <a:xfrm>
            <a:off x="5766893" y="5361732"/>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36" name="Rectangle 35">
            <a:extLst>
              <a:ext uri="{FF2B5EF4-FFF2-40B4-BE49-F238E27FC236}">
                <a16:creationId xmlns:a16="http://schemas.microsoft.com/office/drawing/2014/main" id="{6F286076-FE78-48E9-8D39-499B37945ED4}"/>
              </a:ext>
            </a:extLst>
          </p:cNvPr>
          <p:cNvSpPr/>
          <p:nvPr/>
        </p:nvSpPr>
        <p:spPr>
          <a:xfrm>
            <a:off x="6503898" y="5368907"/>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37" name="Rectangle 36">
            <a:extLst>
              <a:ext uri="{FF2B5EF4-FFF2-40B4-BE49-F238E27FC236}">
                <a16:creationId xmlns:a16="http://schemas.microsoft.com/office/drawing/2014/main" id="{0F75A878-5893-4F24-8B8C-8C8D1781F15F}"/>
              </a:ext>
            </a:extLst>
          </p:cNvPr>
          <p:cNvSpPr/>
          <p:nvPr/>
        </p:nvSpPr>
        <p:spPr>
          <a:xfrm>
            <a:off x="6959758" y="5368907"/>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38" name="Rectangle 37">
            <a:extLst>
              <a:ext uri="{FF2B5EF4-FFF2-40B4-BE49-F238E27FC236}">
                <a16:creationId xmlns:a16="http://schemas.microsoft.com/office/drawing/2014/main" id="{43C0BF47-D9A4-4C20-98F0-05C5CB6BA019}"/>
              </a:ext>
            </a:extLst>
          </p:cNvPr>
          <p:cNvSpPr/>
          <p:nvPr/>
        </p:nvSpPr>
        <p:spPr>
          <a:xfrm>
            <a:off x="7415618" y="5368907"/>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40" name="Rectangle 39">
            <a:extLst>
              <a:ext uri="{FF2B5EF4-FFF2-40B4-BE49-F238E27FC236}">
                <a16:creationId xmlns:a16="http://schemas.microsoft.com/office/drawing/2014/main" id="{6553D1B5-F26F-4D90-B1CF-638435FF0F9D}"/>
              </a:ext>
            </a:extLst>
          </p:cNvPr>
          <p:cNvSpPr/>
          <p:nvPr/>
        </p:nvSpPr>
        <p:spPr>
          <a:xfrm>
            <a:off x="4708626" y="1567859"/>
            <a:ext cx="4022014" cy="1195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t"/>
          <a:lstStyle/>
          <a:p>
            <a:pPr>
              <a:spcAft>
                <a:spcPts val="600"/>
              </a:spcAft>
              <a:defRPr/>
            </a:pPr>
            <a:r>
              <a:rPr lang="sv-SE" sz="1400" b="1" dirty="0">
                <a:solidFill>
                  <a:srgbClr val="000000"/>
                </a:solidFill>
                <a:latin typeface="Arial"/>
              </a:rPr>
              <a:t>2. </a:t>
            </a:r>
            <a:r>
              <a:rPr lang="sv-SE" sz="1200" dirty="0">
                <a:solidFill>
                  <a:srgbClr val="000000"/>
                </a:solidFill>
                <a:latin typeface="Arial"/>
              </a:rPr>
              <a:t>Identifiering av relevanta </a:t>
            </a:r>
            <a:r>
              <a:rPr lang="sv-SE" sz="1200" dirty="0">
                <a:solidFill>
                  <a:srgbClr val="000000"/>
                </a:solidFill>
              </a:rPr>
              <a:t>kostnadskomponenter </a:t>
            </a:r>
            <a:endParaRPr lang="sv-SE" sz="1200" dirty="0">
              <a:solidFill>
                <a:srgbClr val="000000"/>
              </a:solidFill>
              <a:latin typeface="Arial"/>
            </a:endParaRPr>
          </a:p>
        </p:txBody>
      </p:sp>
      <p:sp>
        <p:nvSpPr>
          <p:cNvPr id="41" name="Rectangle 40">
            <a:extLst>
              <a:ext uri="{FF2B5EF4-FFF2-40B4-BE49-F238E27FC236}">
                <a16:creationId xmlns:a16="http://schemas.microsoft.com/office/drawing/2014/main" id="{BFD00342-5F64-448C-890B-6FA80205F1A6}"/>
              </a:ext>
            </a:extLst>
          </p:cNvPr>
          <p:cNvSpPr/>
          <p:nvPr/>
        </p:nvSpPr>
        <p:spPr>
          <a:xfrm>
            <a:off x="4707730" y="4308545"/>
            <a:ext cx="3719571" cy="465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t"/>
          <a:lstStyle/>
          <a:p>
            <a:pPr>
              <a:spcAft>
                <a:spcPts val="600"/>
              </a:spcAft>
              <a:defRPr/>
            </a:pPr>
            <a:r>
              <a:rPr lang="sv-SE" sz="1400" b="1" dirty="0">
                <a:solidFill>
                  <a:srgbClr val="000000"/>
                </a:solidFill>
                <a:latin typeface="Arial"/>
              </a:rPr>
              <a:t>4</a:t>
            </a:r>
            <a:r>
              <a:rPr lang="sv-SE" sz="1400" b="1" dirty="0" smtClean="0">
                <a:solidFill>
                  <a:srgbClr val="000000"/>
                </a:solidFill>
                <a:latin typeface="Arial"/>
              </a:rPr>
              <a:t>. </a:t>
            </a:r>
            <a:r>
              <a:rPr lang="sv-SE" sz="1200" dirty="0">
                <a:solidFill>
                  <a:srgbClr val="000000"/>
                </a:solidFill>
                <a:latin typeface="Arial"/>
              </a:rPr>
              <a:t>Uppställning av effektberäkning</a:t>
            </a:r>
          </a:p>
        </p:txBody>
      </p:sp>
      <p:cxnSp>
        <p:nvCxnSpPr>
          <p:cNvPr id="42" name="Straight Connector 41">
            <a:extLst>
              <a:ext uri="{FF2B5EF4-FFF2-40B4-BE49-F238E27FC236}">
                <a16:creationId xmlns:a16="http://schemas.microsoft.com/office/drawing/2014/main" id="{3A55387A-CB8E-40FB-B3D5-B41B376D0136}"/>
              </a:ext>
            </a:extLst>
          </p:cNvPr>
          <p:cNvCxnSpPr/>
          <p:nvPr/>
        </p:nvCxnSpPr>
        <p:spPr>
          <a:xfrm>
            <a:off x="6256655" y="5204630"/>
            <a:ext cx="144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BA5D391-0FE7-4A42-A98E-1E74883FD0EC}"/>
              </a:ext>
            </a:extLst>
          </p:cNvPr>
          <p:cNvSpPr/>
          <p:nvPr/>
        </p:nvSpPr>
        <p:spPr>
          <a:xfrm>
            <a:off x="386936" y="4224026"/>
            <a:ext cx="4232176" cy="1808101"/>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54" name="Rectangle 53">
            <a:extLst>
              <a:ext uri="{FF2B5EF4-FFF2-40B4-BE49-F238E27FC236}">
                <a16:creationId xmlns:a16="http://schemas.microsoft.com/office/drawing/2014/main" id="{A07F7A10-3FD8-445E-A402-32A211970168}"/>
              </a:ext>
            </a:extLst>
          </p:cNvPr>
          <p:cNvSpPr/>
          <p:nvPr/>
        </p:nvSpPr>
        <p:spPr>
          <a:xfrm>
            <a:off x="386935" y="4306112"/>
            <a:ext cx="4156738" cy="465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t"/>
          <a:lstStyle/>
          <a:p>
            <a:pPr>
              <a:spcAft>
                <a:spcPts val="600"/>
              </a:spcAft>
              <a:defRPr/>
            </a:pPr>
            <a:r>
              <a:rPr lang="sv-SE" sz="1400" b="1" dirty="0">
                <a:solidFill>
                  <a:srgbClr val="000000">
                    <a:lumMod val="65000"/>
                    <a:lumOff val="35000"/>
                  </a:srgbClr>
                </a:solidFill>
                <a:latin typeface="Arial"/>
              </a:rPr>
              <a:t>3</a:t>
            </a:r>
            <a:r>
              <a:rPr lang="sv-SE" sz="1400" b="1" dirty="0" smtClean="0">
                <a:solidFill>
                  <a:srgbClr val="000000">
                    <a:lumMod val="65000"/>
                    <a:lumOff val="35000"/>
                  </a:srgbClr>
                </a:solidFill>
                <a:latin typeface="Arial"/>
              </a:rPr>
              <a:t>. </a:t>
            </a:r>
            <a:r>
              <a:rPr lang="sv-SE" sz="1200" dirty="0">
                <a:solidFill>
                  <a:schemeClr val="tx1"/>
                </a:solidFill>
                <a:latin typeface="Arial"/>
              </a:rPr>
              <a:t>Framtagning av formel för totalkostnadsberäkning utifrån identifierade variabler  </a:t>
            </a:r>
          </a:p>
        </p:txBody>
      </p:sp>
      <p:grpSp>
        <p:nvGrpSpPr>
          <p:cNvPr id="62" name="Group 61">
            <a:extLst>
              <a:ext uri="{FF2B5EF4-FFF2-40B4-BE49-F238E27FC236}">
                <a16:creationId xmlns:a16="http://schemas.microsoft.com/office/drawing/2014/main" id="{30F1A4DC-CB70-4A35-9B2E-63C8C9DCEDE8}"/>
              </a:ext>
            </a:extLst>
          </p:cNvPr>
          <p:cNvGrpSpPr/>
          <p:nvPr/>
        </p:nvGrpSpPr>
        <p:grpSpPr>
          <a:xfrm>
            <a:off x="842410" y="5113571"/>
            <a:ext cx="3168352" cy="182117"/>
            <a:chOff x="971600" y="5511726"/>
            <a:chExt cx="3168352" cy="182117"/>
          </a:xfrm>
        </p:grpSpPr>
        <p:sp>
          <p:nvSpPr>
            <p:cNvPr id="48" name="Rectangle 47">
              <a:extLst>
                <a:ext uri="{FF2B5EF4-FFF2-40B4-BE49-F238E27FC236}">
                  <a16:creationId xmlns:a16="http://schemas.microsoft.com/office/drawing/2014/main" id="{78C2EB67-67D1-4DF6-833A-B5DDA9FE1B4C}"/>
                </a:ext>
              </a:extLst>
            </p:cNvPr>
            <p:cNvSpPr/>
            <p:nvPr/>
          </p:nvSpPr>
          <p:spPr>
            <a:xfrm>
              <a:off x="971600" y="5517232"/>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49" name="Rectangle 48">
              <a:extLst>
                <a:ext uri="{FF2B5EF4-FFF2-40B4-BE49-F238E27FC236}">
                  <a16:creationId xmlns:a16="http://schemas.microsoft.com/office/drawing/2014/main" id="{1C0180C2-549A-4982-B41D-052E6953E6FA}"/>
                </a:ext>
              </a:extLst>
            </p:cNvPr>
            <p:cNvSpPr/>
            <p:nvPr/>
          </p:nvSpPr>
          <p:spPr>
            <a:xfrm>
              <a:off x="1664688" y="5519026"/>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51" name="Rectangle 50">
              <a:extLst>
                <a:ext uri="{FF2B5EF4-FFF2-40B4-BE49-F238E27FC236}">
                  <a16:creationId xmlns:a16="http://schemas.microsoft.com/office/drawing/2014/main" id="{EA109716-0203-4676-B543-E31D9C2146FD}"/>
                </a:ext>
              </a:extLst>
            </p:cNvPr>
            <p:cNvSpPr/>
            <p:nvPr/>
          </p:nvSpPr>
          <p:spPr>
            <a:xfrm>
              <a:off x="2357776" y="5520820"/>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52" name="Rectangle 51">
              <a:extLst>
                <a:ext uri="{FF2B5EF4-FFF2-40B4-BE49-F238E27FC236}">
                  <a16:creationId xmlns:a16="http://schemas.microsoft.com/office/drawing/2014/main" id="{D2332B8A-7C8E-4803-B146-E31C8AAAC2C4}"/>
                </a:ext>
              </a:extLst>
            </p:cNvPr>
            <p:cNvSpPr/>
            <p:nvPr/>
          </p:nvSpPr>
          <p:spPr>
            <a:xfrm>
              <a:off x="3050864" y="5522614"/>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sp>
          <p:nvSpPr>
            <p:cNvPr id="53" name="Rectangle 52">
              <a:extLst>
                <a:ext uri="{FF2B5EF4-FFF2-40B4-BE49-F238E27FC236}">
                  <a16:creationId xmlns:a16="http://schemas.microsoft.com/office/drawing/2014/main" id="{A4B6C8BF-59D4-4FE2-A515-1F250EEA8895}"/>
                </a:ext>
              </a:extLst>
            </p:cNvPr>
            <p:cNvSpPr/>
            <p:nvPr/>
          </p:nvSpPr>
          <p:spPr>
            <a:xfrm>
              <a:off x="3743951" y="5524407"/>
              <a:ext cx="396001" cy="169436"/>
            </a:xfrm>
            <a:prstGeom prst="rect">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900" dirty="0" err="1">
                  <a:solidFill>
                    <a:srgbClr val="000000"/>
                  </a:solidFill>
                  <a:latin typeface="Arial"/>
                </a:rPr>
                <a:t>Xy</a:t>
              </a:r>
              <a:endParaRPr lang="sv-SE" sz="900" dirty="0">
                <a:solidFill>
                  <a:srgbClr val="000000"/>
                </a:solidFill>
                <a:latin typeface="Arial"/>
              </a:endParaRPr>
            </a:p>
          </p:txBody>
        </p:sp>
        <p:cxnSp>
          <p:nvCxnSpPr>
            <p:cNvPr id="55" name="Straight Connector 54">
              <a:extLst>
                <a:ext uri="{FF2B5EF4-FFF2-40B4-BE49-F238E27FC236}">
                  <a16:creationId xmlns:a16="http://schemas.microsoft.com/office/drawing/2014/main" id="{23251784-CAB9-4F3E-A763-26D6FEAFADF1}"/>
                </a:ext>
              </a:extLst>
            </p:cNvPr>
            <p:cNvCxnSpPr/>
            <p:nvPr/>
          </p:nvCxnSpPr>
          <p:spPr>
            <a:xfrm>
              <a:off x="3531644" y="5619191"/>
              <a:ext cx="144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F8900251-A9C2-4E20-95FC-6969A8289807}"/>
                </a:ext>
              </a:extLst>
            </p:cNvPr>
            <p:cNvSpPr/>
            <p:nvPr/>
          </p:nvSpPr>
          <p:spPr>
            <a:xfrm>
              <a:off x="1330536" y="5511726"/>
              <a:ext cx="396001" cy="1694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1600" b="1" dirty="0">
                  <a:solidFill>
                    <a:srgbClr val="000000"/>
                  </a:solidFill>
                  <a:latin typeface="Arial"/>
                </a:rPr>
                <a:t>+</a:t>
              </a:r>
            </a:p>
          </p:txBody>
        </p:sp>
        <p:sp>
          <p:nvSpPr>
            <p:cNvPr id="60" name="Rectangle 59">
              <a:extLst>
                <a:ext uri="{FF2B5EF4-FFF2-40B4-BE49-F238E27FC236}">
                  <a16:creationId xmlns:a16="http://schemas.microsoft.com/office/drawing/2014/main" id="{00A2A193-997F-4C7C-80DF-FE32972ED8D8}"/>
                </a:ext>
              </a:extLst>
            </p:cNvPr>
            <p:cNvSpPr/>
            <p:nvPr/>
          </p:nvSpPr>
          <p:spPr>
            <a:xfrm>
              <a:off x="2011231" y="5511726"/>
              <a:ext cx="396001" cy="1694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1600" b="1" dirty="0">
                  <a:solidFill>
                    <a:srgbClr val="000000"/>
                  </a:solidFill>
                  <a:latin typeface="Arial"/>
                </a:rPr>
                <a:t>+</a:t>
              </a:r>
            </a:p>
          </p:txBody>
        </p:sp>
        <p:sp>
          <p:nvSpPr>
            <p:cNvPr id="61" name="Rectangle 60">
              <a:extLst>
                <a:ext uri="{FF2B5EF4-FFF2-40B4-BE49-F238E27FC236}">
                  <a16:creationId xmlns:a16="http://schemas.microsoft.com/office/drawing/2014/main" id="{58D2A3CA-FBFA-4EC3-BE2E-3A68F0DFFC46}"/>
                </a:ext>
              </a:extLst>
            </p:cNvPr>
            <p:cNvSpPr/>
            <p:nvPr/>
          </p:nvSpPr>
          <p:spPr>
            <a:xfrm>
              <a:off x="2691926" y="5511726"/>
              <a:ext cx="396001" cy="1694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sv-SE" sz="1600" b="1" dirty="0">
                  <a:solidFill>
                    <a:srgbClr val="000000"/>
                  </a:solidFill>
                  <a:latin typeface="Arial"/>
                </a:rPr>
                <a:t>+</a:t>
              </a:r>
            </a:p>
          </p:txBody>
        </p:sp>
      </p:grpSp>
    </p:spTree>
    <p:extLst>
      <p:ext uri="{BB962C8B-B14F-4D97-AF65-F5344CB8AC3E}">
        <p14:creationId xmlns:p14="http://schemas.microsoft.com/office/powerpoint/2010/main" val="30481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70" name="think-cell Slide" r:id="rId6" imgW="592" imgH="591" progId="TCLayout.ActiveDocument.1">
                  <p:embed/>
                </p:oleObj>
              </mc:Choice>
              <mc:Fallback>
                <p:oleObj name="think-cell Slide" r:id="rId6" imgW="592" imgH="591" progId="TCLayout.ActiveDocument.1">
                  <p:embed/>
                  <p:pic>
                    <p:nvPicPr>
                      <p:cNvPr id="24" name="Object 2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tangle 1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lang="sv-SE" sz="2200" b="1" dirty="0">
              <a:solidFill>
                <a:srgbClr val="FFFFFF"/>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CF81A87-FC71-4D4C-AC93-D18F1935612A}"/>
              </a:ext>
            </a:extLst>
          </p:cNvPr>
          <p:cNvSpPr>
            <a:spLocks noGrp="1"/>
          </p:cNvSpPr>
          <p:nvPr>
            <p:ph type="title"/>
          </p:nvPr>
        </p:nvSpPr>
        <p:spPr/>
        <p:txBody>
          <a:bodyPr>
            <a:normAutofit/>
          </a:bodyPr>
          <a:lstStyle/>
          <a:p>
            <a:r>
              <a:rPr lang="sv-SE" sz="2000" dirty="0" smtClean="0"/>
              <a:t>Exempel på kostnadskomponenter </a:t>
            </a:r>
            <a:r>
              <a:rPr lang="sv-SE" sz="2000" dirty="0"/>
              <a:t>– varor </a:t>
            </a:r>
          </a:p>
        </p:txBody>
      </p:sp>
      <p:sp>
        <p:nvSpPr>
          <p:cNvPr id="15" name="Rectangle 14">
            <a:extLst>
              <a:ext uri="{FF2B5EF4-FFF2-40B4-BE49-F238E27FC236}">
                <a16:creationId xmlns:a16="http://schemas.microsoft.com/office/drawing/2014/main" id="{236F32F6-2297-41F6-97D7-1547B8A85A72}"/>
              </a:ext>
            </a:extLst>
          </p:cNvPr>
          <p:cNvSpPr/>
          <p:nvPr/>
        </p:nvSpPr>
        <p:spPr>
          <a:xfrm>
            <a:off x="1643466" y="363810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Påverkan andra totalkostnader</a:t>
            </a:r>
          </a:p>
        </p:txBody>
      </p:sp>
      <p:sp>
        <p:nvSpPr>
          <p:cNvPr id="22" name="Rectangle 21">
            <a:extLst>
              <a:ext uri="{FF2B5EF4-FFF2-40B4-BE49-F238E27FC236}">
                <a16:creationId xmlns:a16="http://schemas.microsoft.com/office/drawing/2014/main" id="{73453A91-B0CC-429E-AF47-A91321728F5D}"/>
              </a:ext>
            </a:extLst>
          </p:cNvPr>
          <p:cNvSpPr/>
          <p:nvPr/>
        </p:nvSpPr>
        <p:spPr>
          <a:xfrm>
            <a:off x="1643466"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Effekter på andra varor/ tjänster/ </a:t>
            </a:r>
            <a:r>
              <a:rPr lang="sv-SE" sz="900" dirty="0" err="1">
                <a:solidFill>
                  <a:srgbClr val="000000"/>
                </a:solidFill>
                <a:latin typeface="Arial"/>
              </a:rPr>
              <a:t>entre-prenaderosv</a:t>
            </a:r>
            <a:r>
              <a:rPr lang="sv-SE" sz="900" dirty="0">
                <a:solidFill>
                  <a:srgbClr val="000000"/>
                </a:solidFill>
                <a:latin typeface="Arial"/>
              </a:rPr>
              <a:t>. Även lagerhyra, systemkostnad, upphandlings-konsult</a:t>
            </a:r>
          </a:p>
        </p:txBody>
      </p:sp>
      <p:sp>
        <p:nvSpPr>
          <p:cNvPr id="4" name="Rectangle 3">
            <a:extLst>
              <a:ext uri="{FF2B5EF4-FFF2-40B4-BE49-F238E27FC236}">
                <a16:creationId xmlns:a16="http://schemas.microsoft.com/office/drawing/2014/main" id="{9519BC73-D6BD-4EA0-9FA2-32F6C58BA3AB}"/>
              </a:ext>
            </a:extLst>
          </p:cNvPr>
          <p:cNvSpPr/>
          <p:nvPr/>
        </p:nvSpPr>
        <p:spPr>
          <a:xfrm>
            <a:off x="1643466"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Volym</a:t>
            </a:r>
          </a:p>
        </p:txBody>
      </p:sp>
      <p:sp>
        <p:nvSpPr>
          <p:cNvPr id="9" name="Rectangle 8">
            <a:extLst>
              <a:ext uri="{FF2B5EF4-FFF2-40B4-BE49-F238E27FC236}">
                <a16:creationId xmlns:a16="http://schemas.microsoft.com/office/drawing/2014/main" id="{58897B49-7CA3-41FE-9B54-EA6E699E9632}"/>
              </a:ext>
            </a:extLst>
          </p:cNvPr>
          <p:cNvSpPr/>
          <p:nvPr/>
        </p:nvSpPr>
        <p:spPr>
          <a:xfrm>
            <a:off x="1643466"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Inköpt volym</a:t>
            </a:r>
          </a:p>
        </p:txBody>
      </p:sp>
      <p:sp>
        <p:nvSpPr>
          <p:cNvPr id="17" name="Rectangle 16">
            <a:extLst>
              <a:ext uri="{FF2B5EF4-FFF2-40B4-BE49-F238E27FC236}">
                <a16:creationId xmlns:a16="http://schemas.microsoft.com/office/drawing/2014/main" id="{5A12743B-5E32-44D3-AF80-8ED790627A2F}"/>
              </a:ext>
            </a:extLst>
          </p:cNvPr>
          <p:cNvSpPr/>
          <p:nvPr/>
        </p:nvSpPr>
        <p:spPr>
          <a:xfrm>
            <a:off x="4139827" y="363810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Avgifter</a:t>
            </a:r>
          </a:p>
        </p:txBody>
      </p:sp>
      <p:sp>
        <p:nvSpPr>
          <p:cNvPr id="19" name="Rectangle 18">
            <a:extLst>
              <a:ext uri="{FF2B5EF4-FFF2-40B4-BE49-F238E27FC236}">
                <a16:creationId xmlns:a16="http://schemas.microsoft.com/office/drawing/2014/main" id="{E8A37A71-6B2A-4AC7-BB8D-D5AAEA77569F}"/>
              </a:ext>
            </a:extLst>
          </p:cNvPr>
          <p:cNvSpPr/>
          <p:nvPr/>
        </p:nvSpPr>
        <p:spPr>
          <a:xfrm>
            <a:off x="4139827"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Skatter, tullar, skadestånd, påminnelse-avgifter</a:t>
            </a:r>
          </a:p>
        </p:txBody>
      </p:sp>
      <p:sp>
        <p:nvSpPr>
          <p:cNvPr id="5" name="Rectangle 4">
            <a:extLst>
              <a:ext uri="{FF2B5EF4-FFF2-40B4-BE49-F238E27FC236}">
                <a16:creationId xmlns:a16="http://schemas.microsoft.com/office/drawing/2014/main" id="{DB5A3C4E-EE8A-4FF5-9690-3B3E015D72B5}"/>
              </a:ext>
            </a:extLst>
          </p:cNvPr>
          <p:cNvSpPr/>
          <p:nvPr/>
        </p:nvSpPr>
        <p:spPr>
          <a:xfrm>
            <a:off x="4139827"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Installation</a:t>
            </a:r>
          </a:p>
        </p:txBody>
      </p:sp>
      <p:sp>
        <p:nvSpPr>
          <p:cNvPr id="11" name="Rectangle 10">
            <a:extLst>
              <a:ext uri="{FF2B5EF4-FFF2-40B4-BE49-F238E27FC236}">
                <a16:creationId xmlns:a16="http://schemas.microsoft.com/office/drawing/2014/main" id="{503C11C2-D94B-4684-A12E-4400DE94745D}"/>
              </a:ext>
            </a:extLst>
          </p:cNvPr>
          <p:cNvSpPr/>
          <p:nvPr/>
        </p:nvSpPr>
        <p:spPr>
          <a:xfrm>
            <a:off x="4139827"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Montering, konfigurering, anpassning, implementering, utbildning</a:t>
            </a:r>
          </a:p>
        </p:txBody>
      </p:sp>
      <p:sp>
        <p:nvSpPr>
          <p:cNvPr id="35" name="Rectangle 34">
            <a:extLst>
              <a:ext uri="{FF2B5EF4-FFF2-40B4-BE49-F238E27FC236}">
                <a16:creationId xmlns:a16="http://schemas.microsoft.com/office/drawing/2014/main" id="{99F3D661-7C43-4D64-BCEA-694D055C48B1}"/>
              </a:ext>
            </a:extLst>
          </p:cNvPr>
          <p:cNvSpPr/>
          <p:nvPr/>
        </p:nvSpPr>
        <p:spPr>
          <a:xfrm>
            <a:off x="4139827" y="2735872"/>
            <a:ext cx="1006488" cy="621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att installera vara</a:t>
            </a:r>
          </a:p>
        </p:txBody>
      </p:sp>
      <p:sp>
        <p:nvSpPr>
          <p:cNvPr id="13" name="Rectangle 12">
            <a:extLst>
              <a:ext uri="{FF2B5EF4-FFF2-40B4-BE49-F238E27FC236}">
                <a16:creationId xmlns:a16="http://schemas.microsoft.com/office/drawing/2014/main" id="{83BF6047-EC9A-445F-9B7E-0F2F358E0942}"/>
              </a:ext>
            </a:extLst>
          </p:cNvPr>
          <p:cNvSpPr/>
          <p:nvPr/>
        </p:nvSpPr>
        <p:spPr>
          <a:xfrm>
            <a:off x="395286" y="363810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Underhålls-kostnad</a:t>
            </a:r>
          </a:p>
        </p:txBody>
      </p:sp>
      <p:sp>
        <p:nvSpPr>
          <p:cNvPr id="20" name="Rectangle 19">
            <a:extLst>
              <a:ext uri="{FF2B5EF4-FFF2-40B4-BE49-F238E27FC236}">
                <a16:creationId xmlns:a16="http://schemas.microsoft.com/office/drawing/2014/main" id="{3C7609DB-9C34-42B5-9272-34B796DB3212}"/>
              </a:ext>
            </a:extLst>
          </p:cNvPr>
          <p:cNvSpPr/>
          <p:nvPr/>
        </p:nvSpPr>
        <p:spPr>
          <a:xfrm>
            <a:off x="395286"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Reparation, kontroll, uppgraderingar, besiktning</a:t>
            </a:r>
          </a:p>
        </p:txBody>
      </p:sp>
      <p:sp>
        <p:nvSpPr>
          <p:cNvPr id="3" name="Rectangle 2">
            <a:extLst>
              <a:ext uri="{FF2B5EF4-FFF2-40B4-BE49-F238E27FC236}">
                <a16:creationId xmlns:a16="http://schemas.microsoft.com/office/drawing/2014/main" id="{028C46BE-88AE-4174-BE1A-D1D375B25E03}"/>
              </a:ext>
            </a:extLst>
          </p:cNvPr>
          <p:cNvSpPr/>
          <p:nvPr/>
        </p:nvSpPr>
        <p:spPr>
          <a:xfrm>
            <a:off x="395286"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Inköpspris</a:t>
            </a:r>
          </a:p>
        </p:txBody>
      </p:sp>
      <p:sp>
        <p:nvSpPr>
          <p:cNvPr id="8" name="Rectangle 7">
            <a:extLst>
              <a:ext uri="{FF2B5EF4-FFF2-40B4-BE49-F238E27FC236}">
                <a16:creationId xmlns:a16="http://schemas.microsoft.com/office/drawing/2014/main" id="{91D7A935-24AC-4B46-ADCC-39307D99DF92}"/>
              </a:ext>
            </a:extLst>
          </p:cNvPr>
          <p:cNvSpPr/>
          <p:nvPr/>
        </p:nvSpPr>
        <p:spPr>
          <a:xfrm>
            <a:off x="395286"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Betalat inköpspris</a:t>
            </a:r>
          </a:p>
        </p:txBody>
      </p:sp>
      <p:sp>
        <p:nvSpPr>
          <p:cNvPr id="37" name="Rectangle 36">
            <a:extLst>
              <a:ext uri="{FF2B5EF4-FFF2-40B4-BE49-F238E27FC236}">
                <a16:creationId xmlns:a16="http://schemas.microsoft.com/office/drawing/2014/main" id="{6C35EC57-90F0-40FC-856F-C45EB8C61C92}"/>
              </a:ext>
            </a:extLst>
          </p:cNvPr>
          <p:cNvSpPr/>
          <p:nvPr/>
        </p:nvSpPr>
        <p:spPr>
          <a:xfrm>
            <a:off x="395286" y="5277960"/>
            <a:ext cx="1006488" cy="6474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att underhålla vara</a:t>
            </a:r>
          </a:p>
        </p:txBody>
      </p:sp>
      <p:sp>
        <p:nvSpPr>
          <p:cNvPr id="6" name="Rectangle 5">
            <a:extLst>
              <a:ext uri="{FF2B5EF4-FFF2-40B4-BE49-F238E27FC236}">
                <a16:creationId xmlns:a16="http://schemas.microsoft.com/office/drawing/2014/main" id="{D91764A3-4649-4272-A807-2524E7F5436C}"/>
              </a:ext>
            </a:extLst>
          </p:cNvPr>
          <p:cNvSpPr/>
          <p:nvPr/>
        </p:nvSpPr>
        <p:spPr>
          <a:xfrm>
            <a:off x="2891647"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Transport</a:t>
            </a:r>
          </a:p>
        </p:txBody>
      </p:sp>
      <p:sp>
        <p:nvSpPr>
          <p:cNvPr id="10" name="Rectangle 9">
            <a:extLst>
              <a:ext uri="{FF2B5EF4-FFF2-40B4-BE49-F238E27FC236}">
                <a16:creationId xmlns:a16="http://schemas.microsoft.com/office/drawing/2014/main" id="{EAEAE3CD-B933-4064-9A11-363F84102646}"/>
              </a:ext>
            </a:extLst>
          </p:cNvPr>
          <p:cNvSpPr/>
          <p:nvPr/>
        </p:nvSpPr>
        <p:spPr>
          <a:xfrm>
            <a:off x="2891647"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Leverans, in/utbärning, bortforsling avfall, distribution</a:t>
            </a:r>
          </a:p>
        </p:txBody>
      </p:sp>
      <p:sp>
        <p:nvSpPr>
          <p:cNvPr id="16" name="Rectangle 15">
            <a:extLst>
              <a:ext uri="{FF2B5EF4-FFF2-40B4-BE49-F238E27FC236}">
                <a16:creationId xmlns:a16="http://schemas.microsoft.com/office/drawing/2014/main" id="{CA04DAE4-3FAE-4746-8F34-5A950A609151}"/>
              </a:ext>
            </a:extLst>
          </p:cNvPr>
          <p:cNvSpPr/>
          <p:nvPr/>
        </p:nvSpPr>
        <p:spPr>
          <a:xfrm>
            <a:off x="2891647" y="363810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Restvärde</a:t>
            </a:r>
          </a:p>
        </p:txBody>
      </p:sp>
      <p:sp>
        <p:nvSpPr>
          <p:cNvPr id="23" name="Rectangle 22">
            <a:extLst>
              <a:ext uri="{FF2B5EF4-FFF2-40B4-BE49-F238E27FC236}">
                <a16:creationId xmlns:a16="http://schemas.microsoft.com/office/drawing/2014/main" id="{907C4F3A-F62A-49BD-AB2E-0D3F03217B8E}"/>
              </a:ext>
            </a:extLst>
          </p:cNvPr>
          <p:cNvSpPr/>
          <p:nvPr/>
        </p:nvSpPr>
        <p:spPr>
          <a:xfrm>
            <a:off x="2891647"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Värdeminsk-</a:t>
            </a:r>
            <a:r>
              <a:rPr lang="sv-SE" sz="900" dirty="0" err="1">
                <a:solidFill>
                  <a:srgbClr val="000000"/>
                </a:solidFill>
                <a:latin typeface="Arial"/>
              </a:rPr>
              <a:t>ning</a:t>
            </a:r>
            <a:r>
              <a:rPr lang="sv-SE" sz="900" dirty="0">
                <a:solidFill>
                  <a:srgbClr val="000000"/>
                </a:solidFill>
                <a:latin typeface="Arial"/>
              </a:rPr>
              <a:t>, inkurans (vid lager-hållning) och avyttring.</a:t>
            </a:r>
          </a:p>
          <a:p>
            <a:pPr algn="ctr">
              <a:defRPr/>
            </a:pPr>
            <a:r>
              <a:rPr lang="sv-SE" sz="900" dirty="0">
                <a:solidFill>
                  <a:srgbClr val="000000"/>
                </a:solidFill>
                <a:latin typeface="Arial"/>
              </a:rPr>
              <a:t>Intäkt vid avyttring</a:t>
            </a:r>
          </a:p>
        </p:txBody>
      </p:sp>
      <p:sp>
        <p:nvSpPr>
          <p:cNvPr id="34" name="Rectangle 33">
            <a:extLst>
              <a:ext uri="{FF2B5EF4-FFF2-40B4-BE49-F238E27FC236}">
                <a16:creationId xmlns:a16="http://schemas.microsoft.com/office/drawing/2014/main" id="{75B35257-706A-4493-886A-12DD68FC67DD}"/>
              </a:ext>
            </a:extLst>
          </p:cNvPr>
          <p:cNvSpPr/>
          <p:nvPr/>
        </p:nvSpPr>
        <p:spPr>
          <a:xfrm>
            <a:off x="2891647" y="2735872"/>
            <a:ext cx="1006488" cy="621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  Intern tid för att transportera och lagerhålla vara</a:t>
            </a:r>
          </a:p>
        </p:txBody>
      </p:sp>
      <p:sp>
        <p:nvSpPr>
          <p:cNvPr id="31" name="Rectangle 30">
            <a:extLst>
              <a:ext uri="{FF2B5EF4-FFF2-40B4-BE49-F238E27FC236}">
                <a16:creationId xmlns:a16="http://schemas.microsoft.com/office/drawing/2014/main" id="{5A12743B-5E32-44D3-AF80-8ED790627A2F}"/>
              </a:ext>
            </a:extLst>
          </p:cNvPr>
          <p:cNvSpPr/>
          <p:nvPr/>
        </p:nvSpPr>
        <p:spPr>
          <a:xfrm>
            <a:off x="6636187" y="3638102"/>
            <a:ext cx="1006488" cy="4590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Intern kostnad för användande</a:t>
            </a:r>
          </a:p>
        </p:txBody>
      </p:sp>
      <p:sp>
        <p:nvSpPr>
          <p:cNvPr id="32" name="Rectangle 31">
            <a:extLst>
              <a:ext uri="{FF2B5EF4-FFF2-40B4-BE49-F238E27FC236}">
                <a16:creationId xmlns:a16="http://schemas.microsoft.com/office/drawing/2014/main" id="{E8A37A71-6B2A-4AC7-BB8D-D5AAEA77569F}"/>
              </a:ext>
            </a:extLst>
          </p:cNvPr>
          <p:cNvSpPr/>
          <p:nvPr/>
        </p:nvSpPr>
        <p:spPr>
          <a:xfrm>
            <a:off x="6636187"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0" name="Rectangle 39">
            <a:extLst>
              <a:ext uri="{FF2B5EF4-FFF2-40B4-BE49-F238E27FC236}">
                <a16:creationId xmlns:a16="http://schemas.microsoft.com/office/drawing/2014/main" id="{DB5A3C4E-EE8A-4FF5-9690-3B3E015D72B5}"/>
              </a:ext>
            </a:extLst>
          </p:cNvPr>
          <p:cNvSpPr/>
          <p:nvPr/>
        </p:nvSpPr>
        <p:spPr>
          <a:xfrm>
            <a:off x="6636187"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Administration</a:t>
            </a:r>
          </a:p>
        </p:txBody>
      </p:sp>
      <p:sp>
        <p:nvSpPr>
          <p:cNvPr id="41" name="Rectangle 40">
            <a:extLst>
              <a:ext uri="{FF2B5EF4-FFF2-40B4-BE49-F238E27FC236}">
                <a16:creationId xmlns:a16="http://schemas.microsoft.com/office/drawing/2014/main" id="{503C11C2-D94B-4684-A12E-4400DE94745D}"/>
              </a:ext>
            </a:extLst>
          </p:cNvPr>
          <p:cNvSpPr/>
          <p:nvPr/>
        </p:nvSpPr>
        <p:spPr>
          <a:xfrm>
            <a:off x="6636187"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4" name="Rectangle 43">
            <a:extLst>
              <a:ext uri="{FF2B5EF4-FFF2-40B4-BE49-F238E27FC236}">
                <a16:creationId xmlns:a16="http://schemas.microsoft.com/office/drawing/2014/main" id="{99F3D661-7C43-4D64-BCEA-694D055C48B1}"/>
              </a:ext>
            </a:extLst>
          </p:cNvPr>
          <p:cNvSpPr/>
          <p:nvPr/>
        </p:nvSpPr>
        <p:spPr>
          <a:xfrm>
            <a:off x="6636187" y="2735872"/>
            <a:ext cx="1006488" cy="621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Fakturering, avtalsförvalt-</a:t>
            </a:r>
            <a:r>
              <a:rPr lang="sv-SE" sz="900" dirty="0" err="1">
                <a:solidFill>
                  <a:srgbClr val="000000"/>
                </a:solidFill>
                <a:latin typeface="Arial"/>
              </a:rPr>
              <a:t>ning</a:t>
            </a:r>
            <a:r>
              <a:rPr lang="sv-SE" sz="900" dirty="0">
                <a:solidFill>
                  <a:srgbClr val="000000"/>
                </a:solidFill>
                <a:latin typeface="Arial"/>
              </a:rPr>
              <a:t>, bokföring</a:t>
            </a:r>
          </a:p>
        </p:txBody>
      </p:sp>
      <p:sp>
        <p:nvSpPr>
          <p:cNvPr id="18" name="Rectangle 17">
            <a:extLst>
              <a:ext uri="{FF2B5EF4-FFF2-40B4-BE49-F238E27FC236}">
                <a16:creationId xmlns:a16="http://schemas.microsoft.com/office/drawing/2014/main" id="{E75FFF0C-3897-4797-A790-ABFED8C2060B}"/>
              </a:ext>
            </a:extLst>
          </p:cNvPr>
          <p:cNvSpPr/>
          <p:nvPr/>
        </p:nvSpPr>
        <p:spPr>
          <a:xfrm>
            <a:off x="5388007" y="363810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Destruktion</a:t>
            </a:r>
          </a:p>
        </p:txBody>
      </p:sp>
      <p:sp>
        <p:nvSpPr>
          <p:cNvPr id="21" name="Rectangle 20">
            <a:extLst>
              <a:ext uri="{FF2B5EF4-FFF2-40B4-BE49-F238E27FC236}">
                <a16:creationId xmlns:a16="http://schemas.microsoft.com/office/drawing/2014/main" id="{B14D7912-E5D9-4189-AC7F-076CF0DCE6D4}"/>
              </a:ext>
            </a:extLst>
          </p:cNvPr>
          <p:cNvSpPr/>
          <p:nvPr/>
        </p:nvSpPr>
        <p:spPr>
          <a:xfrm>
            <a:off x="5388007"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a:solidFill>
                  <a:srgbClr val="000000"/>
                </a:solidFill>
                <a:latin typeface="Arial"/>
              </a:rPr>
              <a:t>Avfallskostnad (hårddisk, telefon)</a:t>
            </a:r>
            <a:endParaRPr lang="sv-SE" sz="900" dirty="0">
              <a:solidFill>
                <a:srgbClr val="000000"/>
              </a:solidFill>
              <a:latin typeface="Arial"/>
            </a:endParaRPr>
          </a:p>
        </p:txBody>
      </p:sp>
      <p:sp>
        <p:nvSpPr>
          <p:cNvPr id="7" name="Rectangle 6">
            <a:extLst>
              <a:ext uri="{FF2B5EF4-FFF2-40B4-BE49-F238E27FC236}">
                <a16:creationId xmlns:a16="http://schemas.microsoft.com/office/drawing/2014/main" id="{D8C61B10-A30F-4510-99D2-8413531C80D1}"/>
              </a:ext>
            </a:extLst>
          </p:cNvPr>
          <p:cNvSpPr/>
          <p:nvPr/>
        </p:nvSpPr>
        <p:spPr>
          <a:xfrm>
            <a:off x="5388007"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Driftkostnad</a:t>
            </a:r>
          </a:p>
        </p:txBody>
      </p:sp>
      <p:sp>
        <p:nvSpPr>
          <p:cNvPr id="12" name="Rectangle 11">
            <a:extLst>
              <a:ext uri="{FF2B5EF4-FFF2-40B4-BE49-F238E27FC236}">
                <a16:creationId xmlns:a16="http://schemas.microsoft.com/office/drawing/2014/main" id="{3C0C4BAE-446E-4380-8D87-BA927B8637BB}"/>
              </a:ext>
            </a:extLst>
          </p:cNvPr>
          <p:cNvSpPr/>
          <p:nvPr/>
        </p:nvSpPr>
        <p:spPr>
          <a:xfrm>
            <a:off x="5388007"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Förbrukning el, vatten, fjärrvärme, gas, IT-drift</a:t>
            </a:r>
          </a:p>
        </p:txBody>
      </p:sp>
      <p:sp>
        <p:nvSpPr>
          <p:cNvPr id="36" name="Rectangle 35">
            <a:extLst>
              <a:ext uri="{FF2B5EF4-FFF2-40B4-BE49-F238E27FC236}">
                <a16:creationId xmlns:a16="http://schemas.microsoft.com/office/drawing/2014/main" id="{9BADBCD3-5819-40F9-9F00-8216AFAC5B60}"/>
              </a:ext>
            </a:extLst>
          </p:cNvPr>
          <p:cNvSpPr/>
          <p:nvPr/>
        </p:nvSpPr>
        <p:spPr>
          <a:xfrm>
            <a:off x="5388007" y="2735872"/>
            <a:ext cx="1006488" cy="621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  Intern tid för att sköta drift av vara</a:t>
            </a:r>
          </a:p>
        </p:txBody>
      </p:sp>
      <p:sp>
        <p:nvSpPr>
          <p:cNvPr id="51" name="Rectangle 50">
            <a:extLst>
              <a:ext uri="{FF2B5EF4-FFF2-40B4-BE49-F238E27FC236}">
                <a16:creationId xmlns:a16="http://schemas.microsoft.com/office/drawing/2014/main" id="{1FADDD25-4ABF-4CC7-BDBD-6D92B4C0E1A2}"/>
              </a:ext>
            </a:extLst>
          </p:cNvPr>
          <p:cNvSpPr/>
          <p:nvPr/>
        </p:nvSpPr>
        <p:spPr>
          <a:xfrm>
            <a:off x="5388007" y="5277960"/>
            <a:ext cx="1006488" cy="6474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destruktion</a:t>
            </a:r>
          </a:p>
        </p:txBody>
      </p:sp>
      <p:sp>
        <p:nvSpPr>
          <p:cNvPr id="33" name="Rectangle 32">
            <a:extLst>
              <a:ext uri="{FF2B5EF4-FFF2-40B4-BE49-F238E27FC236}">
                <a16:creationId xmlns:a16="http://schemas.microsoft.com/office/drawing/2014/main" id="{E75FFF0C-3897-4797-A790-ABFED8C2060B}"/>
              </a:ext>
            </a:extLst>
          </p:cNvPr>
          <p:cNvSpPr/>
          <p:nvPr/>
        </p:nvSpPr>
        <p:spPr>
          <a:xfrm>
            <a:off x="7884368" y="3638102"/>
            <a:ext cx="1006488" cy="4590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Mervärde</a:t>
            </a:r>
          </a:p>
        </p:txBody>
      </p:sp>
      <p:sp>
        <p:nvSpPr>
          <p:cNvPr id="39" name="Rectangle 38">
            <a:extLst>
              <a:ext uri="{FF2B5EF4-FFF2-40B4-BE49-F238E27FC236}">
                <a16:creationId xmlns:a16="http://schemas.microsoft.com/office/drawing/2014/main" id="{B14D7912-E5D9-4189-AC7F-076CF0DCE6D4}"/>
              </a:ext>
            </a:extLst>
          </p:cNvPr>
          <p:cNvSpPr/>
          <p:nvPr/>
        </p:nvSpPr>
        <p:spPr>
          <a:xfrm>
            <a:off x="7884368" y="4145948"/>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2" name="Rectangle 41">
            <a:extLst>
              <a:ext uri="{FF2B5EF4-FFF2-40B4-BE49-F238E27FC236}">
                <a16:creationId xmlns:a16="http://schemas.microsoft.com/office/drawing/2014/main" id="{D8C61B10-A30F-4510-99D2-8413531C80D1}"/>
              </a:ext>
            </a:extLst>
          </p:cNvPr>
          <p:cNvSpPr/>
          <p:nvPr/>
        </p:nvSpPr>
        <p:spPr>
          <a:xfrm>
            <a:off x="7884368" y="1097732"/>
            <a:ext cx="1006488" cy="459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Anskaffning</a:t>
            </a:r>
          </a:p>
        </p:txBody>
      </p:sp>
      <p:sp>
        <p:nvSpPr>
          <p:cNvPr id="43" name="Rectangle 42">
            <a:extLst>
              <a:ext uri="{FF2B5EF4-FFF2-40B4-BE49-F238E27FC236}">
                <a16:creationId xmlns:a16="http://schemas.microsoft.com/office/drawing/2014/main" id="{3C0C4BAE-446E-4380-8D87-BA927B8637BB}"/>
              </a:ext>
            </a:extLst>
          </p:cNvPr>
          <p:cNvSpPr/>
          <p:nvPr/>
        </p:nvSpPr>
        <p:spPr>
          <a:xfrm>
            <a:off x="7884368" y="1608793"/>
            <a:ext cx="1006488"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5" name="Rectangle 44">
            <a:extLst>
              <a:ext uri="{FF2B5EF4-FFF2-40B4-BE49-F238E27FC236}">
                <a16:creationId xmlns:a16="http://schemas.microsoft.com/office/drawing/2014/main" id="{9BADBCD3-5819-40F9-9F00-8216AFAC5B60}"/>
              </a:ext>
            </a:extLst>
          </p:cNvPr>
          <p:cNvSpPr/>
          <p:nvPr/>
        </p:nvSpPr>
        <p:spPr>
          <a:xfrm>
            <a:off x="7884368" y="2735872"/>
            <a:ext cx="1006488" cy="621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upphandling, avrop, överprövning</a:t>
            </a:r>
          </a:p>
        </p:txBody>
      </p:sp>
      <p:sp>
        <p:nvSpPr>
          <p:cNvPr id="52" name="Rectangle 51">
            <a:extLst>
              <a:ext uri="{FF2B5EF4-FFF2-40B4-BE49-F238E27FC236}">
                <a16:creationId xmlns:a16="http://schemas.microsoft.com/office/drawing/2014/main" id="{1FADDD25-4ABF-4CC7-BDBD-6D92B4C0E1A2}"/>
              </a:ext>
            </a:extLst>
          </p:cNvPr>
          <p:cNvSpPr/>
          <p:nvPr/>
        </p:nvSpPr>
        <p:spPr>
          <a:xfrm>
            <a:off x="7884368" y="5277960"/>
            <a:ext cx="1006488" cy="6474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Intäkt vid användande av varan</a:t>
            </a:r>
          </a:p>
        </p:txBody>
      </p:sp>
      <p:sp>
        <p:nvSpPr>
          <p:cNvPr id="55" name="Rectangle 54">
            <a:extLst>
              <a:ext uri="{FF2B5EF4-FFF2-40B4-BE49-F238E27FC236}">
                <a16:creationId xmlns:a16="http://schemas.microsoft.com/office/drawing/2014/main" id="{1FADDD25-4ABF-4CC7-BDBD-6D92B4C0E1A2}"/>
              </a:ext>
            </a:extLst>
          </p:cNvPr>
          <p:cNvSpPr/>
          <p:nvPr/>
        </p:nvSpPr>
        <p:spPr>
          <a:xfrm>
            <a:off x="6636187" y="5277960"/>
            <a:ext cx="1006488" cy="6474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 Intern tid för att använda varan</a:t>
            </a:r>
          </a:p>
        </p:txBody>
      </p:sp>
      <p:sp>
        <p:nvSpPr>
          <p:cNvPr id="56" name="Rectangle 55">
            <a:extLst>
              <a:ext uri="{FF2B5EF4-FFF2-40B4-BE49-F238E27FC236}">
                <a16:creationId xmlns:a16="http://schemas.microsoft.com/office/drawing/2014/main" id="{9FC4C007-514E-4AD4-B959-8BF948251FA4}"/>
              </a:ext>
            </a:extLst>
          </p:cNvPr>
          <p:cNvSpPr/>
          <p:nvPr/>
        </p:nvSpPr>
        <p:spPr>
          <a:xfrm>
            <a:off x="89375" y="1611428"/>
            <a:ext cx="216024" cy="110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Extern</a:t>
            </a:r>
          </a:p>
        </p:txBody>
      </p:sp>
      <p:sp>
        <p:nvSpPr>
          <p:cNvPr id="57" name="Rectangle 56">
            <a:extLst>
              <a:ext uri="{FF2B5EF4-FFF2-40B4-BE49-F238E27FC236}">
                <a16:creationId xmlns:a16="http://schemas.microsoft.com/office/drawing/2014/main" id="{9FC4C007-514E-4AD4-B959-8BF948251FA4}"/>
              </a:ext>
            </a:extLst>
          </p:cNvPr>
          <p:cNvSpPr/>
          <p:nvPr/>
        </p:nvSpPr>
        <p:spPr>
          <a:xfrm>
            <a:off x="89375" y="2782790"/>
            <a:ext cx="216024" cy="52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Intern</a:t>
            </a:r>
          </a:p>
        </p:txBody>
      </p:sp>
      <p:sp>
        <p:nvSpPr>
          <p:cNvPr id="58" name="Rectangle 57">
            <a:extLst>
              <a:ext uri="{FF2B5EF4-FFF2-40B4-BE49-F238E27FC236}">
                <a16:creationId xmlns:a16="http://schemas.microsoft.com/office/drawing/2014/main" id="{9FC4C007-514E-4AD4-B959-8BF948251FA4}"/>
              </a:ext>
            </a:extLst>
          </p:cNvPr>
          <p:cNvSpPr/>
          <p:nvPr/>
        </p:nvSpPr>
        <p:spPr>
          <a:xfrm>
            <a:off x="89375" y="4176059"/>
            <a:ext cx="216024" cy="110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Extern</a:t>
            </a:r>
          </a:p>
        </p:txBody>
      </p:sp>
      <p:sp>
        <p:nvSpPr>
          <p:cNvPr id="59" name="Rectangle 58">
            <a:extLst>
              <a:ext uri="{FF2B5EF4-FFF2-40B4-BE49-F238E27FC236}">
                <a16:creationId xmlns:a16="http://schemas.microsoft.com/office/drawing/2014/main" id="{9FC4C007-514E-4AD4-B959-8BF948251FA4}"/>
              </a:ext>
            </a:extLst>
          </p:cNvPr>
          <p:cNvSpPr/>
          <p:nvPr/>
        </p:nvSpPr>
        <p:spPr>
          <a:xfrm>
            <a:off x="89375" y="5347421"/>
            <a:ext cx="216024" cy="52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Intern</a:t>
            </a:r>
          </a:p>
        </p:txBody>
      </p:sp>
    </p:spTree>
    <p:extLst>
      <p:ext uri="{BB962C8B-B14F-4D97-AF65-F5344CB8AC3E}">
        <p14:creationId xmlns:p14="http://schemas.microsoft.com/office/powerpoint/2010/main" val="281214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94" name="think-cell Slide" r:id="rId5" imgW="592" imgH="591" progId="TCLayout.ActiveDocument.1">
                  <p:embed/>
                </p:oleObj>
              </mc:Choice>
              <mc:Fallback>
                <p:oleObj name="think-cell Slide" r:id="rId5" imgW="592" imgH="591" progId="TCLayout.ActiveDocument.1">
                  <p:embed/>
                  <p:pic>
                    <p:nvPicPr>
                      <p:cNvPr id="24" name="Object 2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lang="sv-SE" sz="2200" b="1" dirty="0">
              <a:solidFill>
                <a:srgbClr val="FFFFFF"/>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CF81A87-FC71-4D4C-AC93-D18F1935612A}"/>
              </a:ext>
            </a:extLst>
          </p:cNvPr>
          <p:cNvSpPr>
            <a:spLocks noGrp="1"/>
          </p:cNvSpPr>
          <p:nvPr>
            <p:ph type="title"/>
          </p:nvPr>
        </p:nvSpPr>
        <p:spPr/>
        <p:txBody>
          <a:bodyPr>
            <a:normAutofit/>
          </a:bodyPr>
          <a:lstStyle/>
          <a:p>
            <a:r>
              <a:rPr lang="sv-SE" sz="2000" dirty="0" smtClean="0"/>
              <a:t>Exempel på k</a:t>
            </a:r>
            <a:r>
              <a:rPr lang="sv-SE" sz="2000" dirty="0" smtClean="0"/>
              <a:t>ostnadskomponenter </a:t>
            </a:r>
            <a:r>
              <a:rPr lang="sv-SE" sz="2000" dirty="0"/>
              <a:t>– tjänster </a:t>
            </a:r>
          </a:p>
        </p:txBody>
      </p:sp>
      <p:sp>
        <p:nvSpPr>
          <p:cNvPr id="18" name="Rectangle 17">
            <a:extLst>
              <a:ext uri="{FF2B5EF4-FFF2-40B4-BE49-F238E27FC236}">
                <a16:creationId xmlns:a16="http://schemas.microsoft.com/office/drawing/2014/main" id="{E75FFF0C-3897-4797-A790-ABFED8C2060B}"/>
              </a:ext>
            </a:extLst>
          </p:cNvPr>
          <p:cNvSpPr/>
          <p:nvPr/>
        </p:nvSpPr>
        <p:spPr>
          <a:xfrm>
            <a:off x="395165" y="3429000"/>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Administration</a:t>
            </a:r>
          </a:p>
        </p:txBody>
      </p:sp>
      <p:sp>
        <p:nvSpPr>
          <p:cNvPr id="21" name="Rectangle 20">
            <a:extLst>
              <a:ext uri="{FF2B5EF4-FFF2-40B4-BE49-F238E27FC236}">
                <a16:creationId xmlns:a16="http://schemas.microsoft.com/office/drawing/2014/main" id="{B14D7912-E5D9-4189-AC7F-076CF0DCE6D4}"/>
              </a:ext>
            </a:extLst>
          </p:cNvPr>
          <p:cNvSpPr/>
          <p:nvPr/>
        </p:nvSpPr>
        <p:spPr>
          <a:xfrm>
            <a:off x="395165" y="3940061"/>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15" name="Rectangle 14">
            <a:extLst>
              <a:ext uri="{FF2B5EF4-FFF2-40B4-BE49-F238E27FC236}">
                <a16:creationId xmlns:a16="http://schemas.microsoft.com/office/drawing/2014/main" id="{236F32F6-2297-41F6-97D7-1547B8A85A72}"/>
              </a:ext>
            </a:extLst>
          </p:cNvPr>
          <p:cNvSpPr/>
          <p:nvPr/>
        </p:nvSpPr>
        <p:spPr>
          <a:xfrm>
            <a:off x="7164164" y="1097732"/>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Påverkan andra totalkostnader</a:t>
            </a:r>
          </a:p>
        </p:txBody>
      </p:sp>
      <p:sp>
        <p:nvSpPr>
          <p:cNvPr id="22" name="Rectangle 21">
            <a:extLst>
              <a:ext uri="{FF2B5EF4-FFF2-40B4-BE49-F238E27FC236}">
                <a16:creationId xmlns:a16="http://schemas.microsoft.com/office/drawing/2014/main" id="{73453A91-B0CC-429E-AF47-A91321728F5D}"/>
              </a:ext>
            </a:extLst>
          </p:cNvPr>
          <p:cNvSpPr/>
          <p:nvPr/>
        </p:nvSpPr>
        <p:spPr>
          <a:xfrm>
            <a:off x="7164164" y="160879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Arbetsplats (accesskort, arbetsplats, telefon), upphandlingskonsult, direkt material</a:t>
            </a:r>
          </a:p>
        </p:txBody>
      </p:sp>
      <p:sp>
        <p:nvSpPr>
          <p:cNvPr id="3" name="Rectangle 2">
            <a:extLst>
              <a:ext uri="{FF2B5EF4-FFF2-40B4-BE49-F238E27FC236}">
                <a16:creationId xmlns:a16="http://schemas.microsoft.com/office/drawing/2014/main" id="{028C46BE-88AE-4174-BE1A-D1D375B25E03}"/>
              </a:ext>
            </a:extLst>
          </p:cNvPr>
          <p:cNvSpPr/>
          <p:nvPr/>
        </p:nvSpPr>
        <p:spPr>
          <a:xfrm>
            <a:off x="395287" y="1097732"/>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Inköpspris</a:t>
            </a:r>
          </a:p>
        </p:txBody>
      </p:sp>
      <p:sp>
        <p:nvSpPr>
          <p:cNvPr id="8" name="Rectangle 7">
            <a:extLst>
              <a:ext uri="{FF2B5EF4-FFF2-40B4-BE49-F238E27FC236}">
                <a16:creationId xmlns:a16="http://schemas.microsoft.com/office/drawing/2014/main" id="{91D7A935-24AC-4B46-ADCC-39307D99DF92}"/>
              </a:ext>
            </a:extLst>
          </p:cNvPr>
          <p:cNvSpPr/>
          <p:nvPr/>
        </p:nvSpPr>
        <p:spPr>
          <a:xfrm>
            <a:off x="395287" y="160879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Pris per timme</a:t>
            </a:r>
          </a:p>
        </p:txBody>
      </p:sp>
      <p:sp>
        <p:nvSpPr>
          <p:cNvPr id="4" name="Rectangle 3">
            <a:extLst>
              <a:ext uri="{FF2B5EF4-FFF2-40B4-BE49-F238E27FC236}">
                <a16:creationId xmlns:a16="http://schemas.microsoft.com/office/drawing/2014/main" id="{9519BC73-D6BD-4EA0-9FA2-32F6C58BA3AB}"/>
              </a:ext>
            </a:extLst>
          </p:cNvPr>
          <p:cNvSpPr/>
          <p:nvPr/>
        </p:nvSpPr>
        <p:spPr>
          <a:xfrm>
            <a:off x="2087476" y="1097732"/>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Volym</a:t>
            </a:r>
          </a:p>
        </p:txBody>
      </p:sp>
      <p:sp>
        <p:nvSpPr>
          <p:cNvPr id="9" name="Rectangle 8">
            <a:extLst>
              <a:ext uri="{FF2B5EF4-FFF2-40B4-BE49-F238E27FC236}">
                <a16:creationId xmlns:a16="http://schemas.microsoft.com/office/drawing/2014/main" id="{58897B49-7CA3-41FE-9B54-EA6E699E9632}"/>
              </a:ext>
            </a:extLst>
          </p:cNvPr>
          <p:cNvSpPr/>
          <p:nvPr/>
        </p:nvSpPr>
        <p:spPr>
          <a:xfrm>
            <a:off x="2087476" y="160879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Inköpt volym</a:t>
            </a:r>
          </a:p>
        </p:txBody>
      </p:sp>
      <p:sp>
        <p:nvSpPr>
          <p:cNvPr id="6" name="Rectangle 5">
            <a:extLst>
              <a:ext uri="{FF2B5EF4-FFF2-40B4-BE49-F238E27FC236}">
                <a16:creationId xmlns:a16="http://schemas.microsoft.com/office/drawing/2014/main" id="{D91764A3-4649-4272-A807-2524E7F5436C}"/>
              </a:ext>
            </a:extLst>
          </p:cNvPr>
          <p:cNvSpPr/>
          <p:nvPr/>
        </p:nvSpPr>
        <p:spPr>
          <a:xfrm>
            <a:off x="3779665" y="1097732"/>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Anskaffning</a:t>
            </a:r>
          </a:p>
        </p:txBody>
      </p:sp>
      <p:sp>
        <p:nvSpPr>
          <p:cNvPr id="10" name="Rectangle 9">
            <a:extLst>
              <a:ext uri="{FF2B5EF4-FFF2-40B4-BE49-F238E27FC236}">
                <a16:creationId xmlns:a16="http://schemas.microsoft.com/office/drawing/2014/main" id="{EAEAE3CD-B933-4064-9A11-363F84102646}"/>
              </a:ext>
            </a:extLst>
          </p:cNvPr>
          <p:cNvSpPr/>
          <p:nvPr/>
        </p:nvSpPr>
        <p:spPr>
          <a:xfrm>
            <a:off x="3779665" y="160879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1" name="Rectangle 40">
            <a:extLst>
              <a:ext uri="{FF2B5EF4-FFF2-40B4-BE49-F238E27FC236}">
                <a16:creationId xmlns:a16="http://schemas.microsoft.com/office/drawing/2014/main" id="{83BF6047-EC9A-445F-9B7E-0F2F358E0942}"/>
              </a:ext>
            </a:extLst>
          </p:cNvPr>
          <p:cNvSpPr/>
          <p:nvPr/>
        </p:nvSpPr>
        <p:spPr>
          <a:xfrm>
            <a:off x="2087351" y="3419457"/>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Avslut</a:t>
            </a:r>
          </a:p>
        </p:txBody>
      </p:sp>
      <p:sp>
        <p:nvSpPr>
          <p:cNvPr id="42" name="Rectangle 41">
            <a:extLst>
              <a:ext uri="{FF2B5EF4-FFF2-40B4-BE49-F238E27FC236}">
                <a16:creationId xmlns:a16="http://schemas.microsoft.com/office/drawing/2014/main" id="{3C7609DB-9C34-42B5-9272-34B796DB3212}"/>
              </a:ext>
            </a:extLst>
          </p:cNvPr>
          <p:cNvSpPr/>
          <p:nvPr/>
        </p:nvSpPr>
        <p:spPr>
          <a:xfrm>
            <a:off x="2087351" y="392730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Ta emot för förvaltning, utbildning, dokumentation</a:t>
            </a:r>
          </a:p>
        </p:txBody>
      </p:sp>
      <p:sp>
        <p:nvSpPr>
          <p:cNvPr id="43" name="Rectangle 42">
            <a:extLst>
              <a:ext uri="{FF2B5EF4-FFF2-40B4-BE49-F238E27FC236}">
                <a16:creationId xmlns:a16="http://schemas.microsoft.com/office/drawing/2014/main" id="{83BF6047-EC9A-445F-9B7E-0F2F358E0942}"/>
              </a:ext>
            </a:extLst>
          </p:cNvPr>
          <p:cNvSpPr/>
          <p:nvPr/>
        </p:nvSpPr>
        <p:spPr>
          <a:xfrm>
            <a:off x="2087351" y="3419457"/>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Uppstart</a:t>
            </a:r>
          </a:p>
        </p:txBody>
      </p:sp>
      <p:sp>
        <p:nvSpPr>
          <p:cNvPr id="44" name="Rectangle 43">
            <a:extLst>
              <a:ext uri="{FF2B5EF4-FFF2-40B4-BE49-F238E27FC236}">
                <a16:creationId xmlns:a16="http://schemas.microsoft.com/office/drawing/2014/main" id="{3C7609DB-9C34-42B5-9272-34B796DB3212}"/>
              </a:ext>
            </a:extLst>
          </p:cNvPr>
          <p:cNvSpPr/>
          <p:nvPr/>
        </p:nvSpPr>
        <p:spPr>
          <a:xfrm>
            <a:off x="2087351" y="392730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5" name="Rectangle 44">
            <a:extLst>
              <a:ext uri="{FF2B5EF4-FFF2-40B4-BE49-F238E27FC236}">
                <a16:creationId xmlns:a16="http://schemas.microsoft.com/office/drawing/2014/main" id="{83BF6047-EC9A-445F-9B7E-0F2F358E0942}"/>
              </a:ext>
            </a:extLst>
          </p:cNvPr>
          <p:cNvSpPr/>
          <p:nvPr/>
        </p:nvSpPr>
        <p:spPr>
          <a:xfrm>
            <a:off x="3779665" y="3419061"/>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Löpande stöd</a:t>
            </a:r>
          </a:p>
        </p:txBody>
      </p:sp>
      <p:sp>
        <p:nvSpPr>
          <p:cNvPr id="46" name="Rectangle 45">
            <a:extLst>
              <a:ext uri="{FF2B5EF4-FFF2-40B4-BE49-F238E27FC236}">
                <a16:creationId xmlns:a16="http://schemas.microsoft.com/office/drawing/2014/main" id="{3C7609DB-9C34-42B5-9272-34B796DB3212}"/>
              </a:ext>
            </a:extLst>
          </p:cNvPr>
          <p:cNvSpPr/>
          <p:nvPr/>
        </p:nvSpPr>
        <p:spPr>
          <a:xfrm>
            <a:off x="3779665" y="3926907"/>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47" name="Rectangle 46">
            <a:extLst>
              <a:ext uri="{FF2B5EF4-FFF2-40B4-BE49-F238E27FC236}">
                <a16:creationId xmlns:a16="http://schemas.microsoft.com/office/drawing/2014/main" id="{D91764A3-4649-4272-A807-2524E7F5436C}"/>
              </a:ext>
            </a:extLst>
          </p:cNvPr>
          <p:cNvSpPr/>
          <p:nvPr/>
        </p:nvSpPr>
        <p:spPr>
          <a:xfrm>
            <a:off x="5471854" y="1097732"/>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Resor</a:t>
            </a:r>
          </a:p>
        </p:txBody>
      </p:sp>
      <p:sp>
        <p:nvSpPr>
          <p:cNvPr id="48" name="Rectangle 47">
            <a:extLst>
              <a:ext uri="{FF2B5EF4-FFF2-40B4-BE49-F238E27FC236}">
                <a16:creationId xmlns:a16="http://schemas.microsoft.com/office/drawing/2014/main" id="{EAEAE3CD-B933-4064-9A11-363F84102646}"/>
              </a:ext>
            </a:extLst>
          </p:cNvPr>
          <p:cNvSpPr/>
          <p:nvPr/>
        </p:nvSpPr>
        <p:spPr>
          <a:xfrm>
            <a:off x="5471854" y="1608793"/>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Resa, hotell, traktamente/utlägg</a:t>
            </a:r>
          </a:p>
        </p:txBody>
      </p:sp>
      <p:sp>
        <p:nvSpPr>
          <p:cNvPr id="49" name="Rectangle 48">
            <a:extLst>
              <a:ext uri="{FF2B5EF4-FFF2-40B4-BE49-F238E27FC236}">
                <a16:creationId xmlns:a16="http://schemas.microsoft.com/office/drawing/2014/main" id="{83BF6047-EC9A-445F-9B7E-0F2F358E0942}"/>
              </a:ext>
            </a:extLst>
          </p:cNvPr>
          <p:cNvSpPr/>
          <p:nvPr/>
        </p:nvSpPr>
        <p:spPr>
          <a:xfrm>
            <a:off x="5471854" y="3429000"/>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Avslut</a:t>
            </a:r>
          </a:p>
        </p:txBody>
      </p:sp>
      <p:sp>
        <p:nvSpPr>
          <p:cNvPr id="50" name="Rectangle 49">
            <a:extLst>
              <a:ext uri="{FF2B5EF4-FFF2-40B4-BE49-F238E27FC236}">
                <a16:creationId xmlns:a16="http://schemas.microsoft.com/office/drawing/2014/main" id="{3C7609DB-9C34-42B5-9272-34B796DB3212}"/>
              </a:ext>
            </a:extLst>
          </p:cNvPr>
          <p:cNvSpPr/>
          <p:nvPr/>
        </p:nvSpPr>
        <p:spPr>
          <a:xfrm>
            <a:off x="5471854" y="3936846"/>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51" name="Rectangle 50">
            <a:extLst>
              <a:ext uri="{FF2B5EF4-FFF2-40B4-BE49-F238E27FC236}">
                <a16:creationId xmlns:a16="http://schemas.microsoft.com/office/drawing/2014/main" id="{75B35257-706A-4493-886A-12DD68FC67DD}"/>
              </a:ext>
            </a:extLst>
          </p:cNvPr>
          <p:cNvSpPr/>
          <p:nvPr/>
        </p:nvSpPr>
        <p:spPr>
          <a:xfrm>
            <a:off x="3779665" y="2761200"/>
            <a:ext cx="1512417" cy="484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upphandling, avrop, överprövning</a:t>
            </a:r>
          </a:p>
        </p:txBody>
      </p:sp>
      <p:sp>
        <p:nvSpPr>
          <p:cNvPr id="52" name="Rectangle 51">
            <a:extLst>
              <a:ext uri="{FF2B5EF4-FFF2-40B4-BE49-F238E27FC236}">
                <a16:creationId xmlns:a16="http://schemas.microsoft.com/office/drawing/2014/main" id="{75B35257-706A-4493-886A-12DD68FC67DD}"/>
              </a:ext>
            </a:extLst>
          </p:cNvPr>
          <p:cNvSpPr/>
          <p:nvPr/>
        </p:nvSpPr>
        <p:spPr>
          <a:xfrm>
            <a:off x="395164" y="5092188"/>
            <a:ext cx="1512417" cy="86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hantering av behörigheter (AD), access till lokaler, arbetsplats, fakturahantering, avtalsförvaltning, bokföring</a:t>
            </a:r>
          </a:p>
        </p:txBody>
      </p:sp>
      <p:sp>
        <p:nvSpPr>
          <p:cNvPr id="53" name="Rectangle 52">
            <a:extLst>
              <a:ext uri="{FF2B5EF4-FFF2-40B4-BE49-F238E27FC236}">
                <a16:creationId xmlns:a16="http://schemas.microsoft.com/office/drawing/2014/main" id="{75B35257-706A-4493-886A-12DD68FC67DD}"/>
              </a:ext>
            </a:extLst>
          </p:cNvPr>
          <p:cNvSpPr/>
          <p:nvPr/>
        </p:nvSpPr>
        <p:spPr>
          <a:xfrm>
            <a:off x="2087350" y="5082645"/>
            <a:ext cx="1512417" cy="86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utbildning/introduktion, kravställning, detaljerad avtalsgenomgång</a:t>
            </a:r>
          </a:p>
        </p:txBody>
      </p:sp>
      <p:sp>
        <p:nvSpPr>
          <p:cNvPr id="54" name="Rectangle 53">
            <a:extLst>
              <a:ext uri="{FF2B5EF4-FFF2-40B4-BE49-F238E27FC236}">
                <a16:creationId xmlns:a16="http://schemas.microsoft.com/office/drawing/2014/main" id="{75B35257-706A-4493-886A-12DD68FC67DD}"/>
              </a:ext>
            </a:extLst>
          </p:cNvPr>
          <p:cNvSpPr/>
          <p:nvPr/>
        </p:nvSpPr>
        <p:spPr>
          <a:xfrm>
            <a:off x="3785771" y="5082249"/>
            <a:ext cx="1512417" cy="86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löpande stöd och kontroll  i form av mottagande och granskning av rapporter, avstämningar, statusmöten, </a:t>
            </a:r>
            <a:r>
              <a:rPr lang="sv-SE" sz="900" dirty="0" err="1">
                <a:solidFill>
                  <a:srgbClr val="000000"/>
                </a:solidFill>
                <a:latin typeface="Arial"/>
              </a:rPr>
              <a:t>o.dyl</a:t>
            </a:r>
            <a:r>
              <a:rPr lang="sv-SE" sz="900" dirty="0">
                <a:solidFill>
                  <a:srgbClr val="000000"/>
                </a:solidFill>
                <a:latin typeface="Arial"/>
              </a:rPr>
              <a:t>.</a:t>
            </a:r>
          </a:p>
        </p:txBody>
      </p:sp>
      <p:sp>
        <p:nvSpPr>
          <p:cNvPr id="55" name="Rectangle 54">
            <a:extLst>
              <a:ext uri="{FF2B5EF4-FFF2-40B4-BE49-F238E27FC236}">
                <a16:creationId xmlns:a16="http://schemas.microsoft.com/office/drawing/2014/main" id="{75B35257-706A-4493-886A-12DD68FC67DD}"/>
              </a:ext>
            </a:extLst>
          </p:cNvPr>
          <p:cNvSpPr/>
          <p:nvPr/>
        </p:nvSpPr>
        <p:spPr>
          <a:xfrm>
            <a:off x="5471854" y="5092188"/>
            <a:ext cx="1512417" cy="86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Intern tid för att ta emot för förvaltning, utbildning, dokumentation</a:t>
            </a:r>
          </a:p>
        </p:txBody>
      </p:sp>
      <p:sp>
        <p:nvSpPr>
          <p:cNvPr id="56" name="Rectangle 55">
            <a:extLst>
              <a:ext uri="{FF2B5EF4-FFF2-40B4-BE49-F238E27FC236}">
                <a16:creationId xmlns:a16="http://schemas.microsoft.com/office/drawing/2014/main" id="{83BF6047-EC9A-445F-9B7E-0F2F358E0942}"/>
              </a:ext>
            </a:extLst>
          </p:cNvPr>
          <p:cNvSpPr/>
          <p:nvPr/>
        </p:nvSpPr>
        <p:spPr>
          <a:xfrm>
            <a:off x="7164164" y="3429000"/>
            <a:ext cx="1512417" cy="45906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000" dirty="0">
                <a:solidFill>
                  <a:srgbClr val="000000"/>
                </a:solidFill>
                <a:latin typeface="Arial"/>
              </a:rPr>
              <a:t>Mervärde</a:t>
            </a:r>
          </a:p>
        </p:txBody>
      </p:sp>
      <p:sp>
        <p:nvSpPr>
          <p:cNvPr id="57" name="Rectangle 56">
            <a:extLst>
              <a:ext uri="{FF2B5EF4-FFF2-40B4-BE49-F238E27FC236}">
                <a16:creationId xmlns:a16="http://schemas.microsoft.com/office/drawing/2014/main" id="{3C7609DB-9C34-42B5-9272-34B796DB3212}"/>
              </a:ext>
            </a:extLst>
          </p:cNvPr>
          <p:cNvSpPr/>
          <p:nvPr/>
        </p:nvSpPr>
        <p:spPr>
          <a:xfrm>
            <a:off x="7164164" y="3936846"/>
            <a:ext cx="1512417" cy="1100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900" dirty="0">
              <a:solidFill>
                <a:srgbClr val="000000"/>
              </a:solidFill>
              <a:latin typeface="Arial"/>
            </a:endParaRPr>
          </a:p>
        </p:txBody>
      </p:sp>
      <p:sp>
        <p:nvSpPr>
          <p:cNvPr id="58" name="Rectangle 57">
            <a:extLst>
              <a:ext uri="{FF2B5EF4-FFF2-40B4-BE49-F238E27FC236}">
                <a16:creationId xmlns:a16="http://schemas.microsoft.com/office/drawing/2014/main" id="{75B35257-706A-4493-886A-12DD68FC67DD}"/>
              </a:ext>
            </a:extLst>
          </p:cNvPr>
          <p:cNvSpPr/>
          <p:nvPr/>
        </p:nvSpPr>
        <p:spPr>
          <a:xfrm>
            <a:off x="7164164" y="5092188"/>
            <a:ext cx="1512417" cy="86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900" dirty="0">
                <a:solidFill>
                  <a:srgbClr val="000000"/>
                </a:solidFill>
                <a:latin typeface="Arial"/>
              </a:rPr>
              <a:t>Intäkt vid användande av tjänst</a:t>
            </a:r>
          </a:p>
        </p:txBody>
      </p:sp>
      <p:sp>
        <p:nvSpPr>
          <p:cNvPr id="59" name="Rectangle 58">
            <a:extLst>
              <a:ext uri="{FF2B5EF4-FFF2-40B4-BE49-F238E27FC236}">
                <a16:creationId xmlns:a16="http://schemas.microsoft.com/office/drawing/2014/main" id="{9FC4C007-514E-4AD4-B959-8BF948251FA4}"/>
              </a:ext>
            </a:extLst>
          </p:cNvPr>
          <p:cNvSpPr/>
          <p:nvPr/>
        </p:nvSpPr>
        <p:spPr>
          <a:xfrm>
            <a:off x="89375" y="1611428"/>
            <a:ext cx="216024" cy="110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Extern</a:t>
            </a:r>
          </a:p>
        </p:txBody>
      </p:sp>
      <p:sp>
        <p:nvSpPr>
          <p:cNvPr id="60" name="Rectangle 59">
            <a:extLst>
              <a:ext uri="{FF2B5EF4-FFF2-40B4-BE49-F238E27FC236}">
                <a16:creationId xmlns:a16="http://schemas.microsoft.com/office/drawing/2014/main" id="{9FC4C007-514E-4AD4-B959-8BF948251FA4}"/>
              </a:ext>
            </a:extLst>
          </p:cNvPr>
          <p:cNvSpPr/>
          <p:nvPr/>
        </p:nvSpPr>
        <p:spPr>
          <a:xfrm>
            <a:off x="89375" y="2782790"/>
            <a:ext cx="216024" cy="52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Intern</a:t>
            </a:r>
          </a:p>
        </p:txBody>
      </p:sp>
      <p:sp>
        <p:nvSpPr>
          <p:cNvPr id="61" name="Rectangle 60">
            <a:extLst>
              <a:ext uri="{FF2B5EF4-FFF2-40B4-BE49-F238E27FC236}">
                <a16:creationId xmlns:a16="http://schemas.microsoft.com/office/drawing/2014/main" id="{9FC4C007-514E-4AD4-B959-8BF948251FA4}"/>
              </a:ext>
            </a:extLst>
          </p:cNvPr>
          <p:cNvSpPr/>
          <p:nvPr/>
        </p:nvSpPr>
        <p:spPr>
          <a:xfrm>
            <a:off x="89375" y="3995688"/>
            <a:ext cx="216024" cy="110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Extern</a:t>
            </a:r>
          </a:p>
        </p:txBody>
      </p:sp>
      <p:sp>
        <p:nvSpPr>
          <p:cNvPr id="62" name="Rectangle 61">
            <a:extLst>
              <a:ext uri="{FF2B5EF4-FFF2-40B4-BE49-F238E27FC236}">
                <a16:creationId xmlns:a16="http://schemas.microsoft.com/office/drawing/2014/main" id="{9FC4C007-514E-4AD4-B959-8BF948251FA4}"/>
              </a:ext>
            </a:extLst>
          </p:cNvPr>
          <p:cNvSpPr/>
          <p:nvPr/>
        </p:nvSpPr>
        <p:spPr>
          <a:xfrm>
            <a:off x="89375" y="5347421"/>
            <a:ext cx="216024" cy="52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sv-SE" sz="1100" dirty="0">
                <a:solidFill>
                  <a:srgbClr val="000000"/>
                </a:solidFill>
                <a:latin typeface="Arial"/>
              </a:rPr>
              <a:t>Intern</a:t>
            </a:r>
          </a:p>
        </p:txBody>
      </p:sp>
    </p:spTree>
    <p:extLst>
      <p:ext uri="{BB962C8B-B14F-4D97-AF65-F5344CB8AC3E}">
        <p14:creationId xmlns:p14="http://schemas.microsoft.com/office/powerpoint/2010/main" val="123920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6"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ubrik 4"/>
          <p:cNvSpPr>
            <a:spLocks noGrp="1"/>
          </p:cNvSpPr>
          <p:nvPr>
            <p:ph type="title"/>
          </p:nvPr>
        </p:nvSpPr>
        <p:spPr/>
        <p:txBody>
          <a:bodyPr/>
          <a:lstStyle/>
          <a:p>
            <a:r>
              <a:rPr lang="sv-SE" dirty="0" smtClean="0"/>
              <a:t>Kvalitativa effekter</a:t>
            </a:r>
            <a:r>
              <a:rPr lang="sv-SE" dirty="0"/>
              <a:t/>
            </a:r>
            <a:br>
              <a:rPr lang="sv-SE" dirty="0"/>
            </a:br>
            <a:endParaRPr lang="sv-SE" dirty="0"/>
          </a:p>
        </p:txBody>
      </p:sp>
    </p:spTree>
    <p:extLst>
      <p:ext uri="{BB962C8B-B14F-4D97-AF65-F5344CB8AC3E}">
        <p14:creationId xmlns:p14="http://schemas.microsoft.com/office/powerpoint/2010/main" val="396794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EC0F2782-DAA0-4789-B277-C96725DAAEB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7" name="think-cell Slide" r:id="rId6" imgW="592" imgH="591" progId="TCLayout.ActiveDocument.1">
                  <p:embed/>
                </p:oleObj>
              </mc:Choice>
              <mc:Fallback>
                <p:oleObj name="think-cell Slide" r:id="rId6" imgW="592" imgH="591" progId="TCLayout.ActiveDocument.1">
                  <p:embed/>
                  <p:pic>
                    <p:nvPicPr>
                      <p:cNvPr id="15" name="Object 14" hidden="1">
                        <a:extLst>
                          <a:ext uri="{FF2B5EF4-FFF2-40B4-BE49-F238E27FC236}">
                            <a16:creationId xmlns:a16="http://schemas.microsoft.com/office/drawing/2014/main" id="{EC0F2782-DAA0-4789-B277-C96725DAAE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F93280E-8B07-4AB8-A78D-F741038A8C4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sv-SE" sz="2000" b="1" dirty="0">
              <a:solidFill>
                <a:srgbClr val="FFFFFF"/>
              </a:solidFill>
              <a:latin typeface="Arial" panose="020B0604020202020204" pitchFamily="34" charset="0"/>
              <a:sym typeface="Arial" panose="020B0604020202020204" pitchFamily="34" charset="0"/>
            </a:endParaRPr>
          </a:p>
        </p:txBody>
      </p:sp>
      <p:sp>
        <p:nvSpPr>
          <p:cNvPr id="3" name="Oval 2">
            <a:extLst>
              <a:ext uri="{FF2B5EF4-FFF2-40B4-BE49-F238E27FC236}">
                <a16:creationId xmlns:a16="http://schemas.microsoft.com/office/drawing/2014/main" id="{90D5D48F-1EE3-446E-9060-9B291CF7209F}"/>
              </a:ext>
            </a:extLst>
          </p:cNvPr>
          <p:cNvSpPr/>
          <p:nvPr/>
        </p:nvSpPr>
        <p:spPr>
          <a:xfrm>
            <a:off x="7787705" y="2387121"/>
            <a:ext cx="921674" cy="92167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25" name="Oval 24">
            <a:extLst>
              <a:ext uri="{FF2B5EF4-FFF2-40B4-BE49-F238E27FC236}">
                <a16:creationId xmlns:a16="http://schemas.microsoft.com/office/drawing/2014/main" id="{6A0D3E9A-71C1-48EF-8E39-C1B1E83F19C4}"/>
              </a:ext>
            </a:extLst>
          </p:cNvPr>
          <p:cNvSpPr/>
          <p:nvPr/>
        </p:nvSpPr>
        <p:spPr>
          <a:xfrm>
            <a:off x="7863905" y="2463321"/>
            <a:ext cx="769274" cy="76927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26" name="Oval 25">
            <a:extLst>
              <a:ext uri="{FF2B5EF4-FFF2-40B4-BE49-F238E27FC236}">
                <a16:creationId xmlns:a16="http://schemas.microsoft.com/office/drawing/2014/main" id="{06A69B3E-EC85-4660-B910-2F9ADC5F5A7B}"/>
              </a:ext>
            </a:extLst>
          </p:cNvPr>
          <p:cNvSpPr/>
          <p:nvPr/>
        </p:nvSpPr>
        <p:spPr>
          <a:xfrm>
            <a:off x="7940105" y="2539521"/>
            <a:ext cx="616874" cy="6168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33" name="Oval 32">
            <a:extLst>
              <a:ext uri="{FF2B5EF4-FFF2-40B4-BE49-F238E27FC236}">
                <a16:creationId xmlns:a16="http://schemas.microsoft.com/office/drawing/2014/main" id="{42588E27-C986-4D6C-8174-C706BBD45C81}"/>
              </a:ext>
            </a:extLst>
          </p:cNvPr>
          <p:cNvSpPr/>
          <p:nvPr/>
        </p:nvSpPr>
        <p:spPr>
          <a:xfrm>
            <a:off x="8007815" y="2612357"/>
            <a:ext cx="470456" cy="4704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2" name="Title 1">
            <a:extLst>
              <a:ext uri="{FF2B5EF4-FFF2-40B4-BE49-F238E27FC236}">
                <a16:creationId xmlns:a16="http://schemas.microsoft.com/office/drawing/2014/main" id="{98127E80-5775-42E0-A733-7BF534B4BB4D}"/>
              </a:ext>
            </a:extLst>
          </p:cNvPr>
          <p:cNvSpPr>
            <a:spLocks noGrp="1"/>
          </p:cNvSpPr>
          <p:nvPr>
            <p:ph type="title"/>
          </p:nvPr>
        </p:nvSpPr>
        <p:spPr/>
        <p:txBody>
          <a:bodyPr>
            <a:normAutofit/>
          </a:bodyPr>
          <a:lstStyle/>
          <a:p>
            <a:r>
              <a:rPr lang="sv-SE" dirty="0" smtClean="0"/>
              <a:t>Huvudområden</a:t>
            </a:r>
            <a:endParaRPr lang="sv-SE" dirty="0"/>
          </a:p>
        </p:txBody>
      </p:sp>
      <p:grpSp>
        <p:nvGrpSpPr>
          <p:cNvPr id="28" name="Group 27">
            <a:extLst>
              <a:ext uri="{FF2B5EF4-FFF2-40B4-BE49-F238E27FC236}">
                <a16:creationId xmlns:a16="http://schemas.microsoft.com/office/drawing/2014/main" id="{AE52701D-9052-4486-B384-3F0EE96240FA}"/>
              </a:ext>
            </a:extLst>
          </p:cNvPr>
          <p:cNvGrpSpPr/>
          <p:nvPr/>
        </p:nvGrpSpPr>
        <p:grpSpPr>
          <a:xfrm>
            <a:off x="1824361" y="2448598"/>
            <a:ext cx="5708079" cy="792163"/>
            <a:chOff x="1599977" y="2603193"/>
            <a:chExt cx="6026150" cy="792163"/>
          </a:xfrm>
          <a:effectLst>
            <a:outerShdw blurRad="50800" dist="38100" dir="2700000" algn="tl" rotWithShape="0">
              <a:prstClr val="black">
                <a:alpha val="40000"/>
              </a:prstClr>
            </a:outerShdw>
          </a:effectLst>
        </p:grpSpPr>
        <p:sp>
          <p:nvSpPr>
            <p:cNvPr id="6" name="AutoShape 7">
              <a:extLst>
                <a:ext uri="{FF2B5EF4-FFF2-40B4-BE49-F238E27FC236}">
                  <a16:creationId xmlns:a16="http://schemas.microsoft.com/office/drawing/2014/main" id="{F0031BB2-4856-4F79-8CF4-CE5D10525FC9}"/>
                </a:ext>
              </a:extLst>
            </p:cNvPr>
            <p:cNvSpPr>
              <a:spLocks noChangeArrowheads="1"/>
            </p:cNvSpPr>
            <p:nvPr/>
          </p:nvSpPr>
          <p:spPr bwMode="auto">
            <a:xfrm>
              <a:off x="1599977" y="2603193"/>
              <a:ext cx="1343025" cy="792163"/>
            </a:xfrm>
            <a:prstGeom prst="homePlate">
              <a:avLst>
                <a:gd name="adj" fmla="val 32079"/>
              </a:avLst>
            </a:prstGeom>
            <a:solidFill>
              <a:schemeClr val="tx2"/>
            </a:solidFill>
            <a:ln w="9525">
              <a:noFill/>
              <a:miter lim="800000"/>
              <a:headEnd/>
              <a:tailEnd/>
            </a:ln>
            <a:effectLst/>
          </p:spPr>
          <p:txBody>
            <a:bodyPr wrap="none" anchor="ctr"/>
            <a:lstStyle/>
            <a:p>
              <a:pPr algn="ctr">
                <a:defRPr/>
              </a:pPr>
              <a:endParaRPr lang="en-US" sz="1200" dirty="0">
                <a:solidFill>
                  <a:srgbClr val="FFFFFF"/>
                </a:solidFill>
                <a:latin typeface="Univers for KPMG" panose="020B0603020202020204" pitchFamily="34" charset="0"/>
              </a:endParaRPr>
            </a:p>
          </p:txBody>
        </p:sp>
        <p:sp>
          <p:nvSpPr>
            <p:cNvPr id="7" name="AutoShape 8">
              <a:extLst>
                <a:ext uri="{FF2B5EF4-FFF2-40B4-BE49-F238E27FC236}">
                  <a16:creationId xmlns:a16="http://schemas.microsoft.com/office/drawing/2014/main" id="{7BE78203-26BB-4680-82F7-C3202A6C5AA0}"/>
                </a:ext>
              </a:extLst>
            </p:cNvPr>
            <p:cNvSpPr>
              <a:spLocks noChangeArrowheads="1"/>
            </p:cNvSpPr>
            <p:nvPr/>
          </p:nvSpPr>
          <p:spPr bwMode="auto">
            <a:xfrm>
              <a:off x="2771552" y="2603193"/>
              <a:ext cx="1343025" cy="792163"/>
            </a:xfrm>
            <a:prstGeom prst="chevron">
              <a:avLst>
                <a:gd name="adj" fmla="val 31035"/>
              </a:avLst>
            </a:prstGeom>
            <a:solidFill>
              <a:schemeClr val="tx2"/>
            </a:solidFill>
            <a:ln w="9525">
              <a:noFill/>
              <a:miter lim="800000"/>
              <a:headEnd/>
              <a:tailEnd/>
            </a:ln>
            <a:effectLst/>
          </p:spPr>
          <p:txBody>
            <a:bodyPr wrap="none" anchor="ctr"/>
            <a:lstStyle/>
            <a:p>
              <a:pPr algn="ctr">
                <a:defRPr/>
              </a:pPr>
              <a:endParaRPr lang="en-US" sz="1200" dirty="0">
                <a:solidFill>
                  <a:srgbClr val="FFFFFF"/>
                </a:solidFill>
                <a:latin typeface="Univers for KPMG" panose="020B0603020202020204" pitchFamily="34" charset="0"/>
              </a:endParaRPr>
            </a:p>
          </p:txBody>
        </p:sp>
        <p:sp>
          <p:nvSpPr>
            <p:cNvPr id="8" name="AutoShape 9">
              <a:extLst>
                <a:ext uri="{FF2B5EF4-FFF2-40B4-BE49-F238E27FC236}">
                  <a16:creationId xmlns:a16="http://schemas.microsoft.com/office/drawing/2014/main" id="{75C60B7B-2724-4D5C-9367-A6325A0EA61F}"/>
                </a:ext>
              </a:extLst>
            </p:cNvPr>
            <p:cNvSpPr>
              <a:spLocks noChangeArrowheads="1"/>
            </p:cNvSpPr>
            <p:nvPr/>
          </p:nvSpPr>
          <p:spPr bwMode="auto">
            <a:xfrm>
              <a:off x="3941539" y="2603193"/>
              <a:ext cx="1343025" cy="792163"/>
            </a:xfrm>
            <a:prstGeom prst="chevron">
              <a:avLst>
                <a:gd name="adj" fmla="val 31035"/>
              </a:avLst>
            </a:prstGeom>
            <a:solidFill>
              <a:schemeClr val="tx2"/>
            </a:solidFill>
            <a:ln w="9525">
              <a:noFill/>
              <a:miter lim="800000"/>
              <a:headEnd/>
              <a:tailEnd/>
            </a:ln>
            <a:effectLst/>
          </p:spPr>
          <p:txBody>
            <a:bodyPr wrap="none" anchor="ctr"/>
            <a:lstStyle/>
            <a:p>
              <a:pPr algn="ctr">
                <a:defRPr/>
              </a:pPr>
              <a:endParaRPr lang="en-US" sz="1200" dirty="0" err="1">
                <a:solidFill>
                  <a:srgbClr val="FFFFFF"/>
                </a:solidFill>
                <a:latin typeface="Univers for KPMG" panose="020B0603020202020204" pitchFamily="34" charset="0"/>
              </a:endParaRPr>
            </a:p>
          </p:txBody>
        </p:sp>
        <p:sp>
          <p:nvSpPr>
            <p:cNvPr id="9" name="AutoShape 10">
              <a:extLst>
                <a:ext uri="{FF2B5EF4-FFF2-40B4-BE49-F238E27FC236}">
                  <a16:creationId xmlns:a16="http://schemas.microsoft.com/office/drawing/2014/main" id="{FECBB687-4910-4092-8C57-F4C6B4397750}"/>
                </a:ext>
              </a:extLst>
            </p:cNvPr>
            <p:cNvSpPr>
              <a:spLocks noChangeArrowheads="1"/>
            </p:cNvSpPr>
            <p:nvPr/>
          </p:nvSpPr>
          <p:spPr bwMode="auto">
            <a:xfrm>
              <a:off x="5113114" y="2603193"/>
              <a:ext cx="1343025" cy="792163"/>
            </a:xfrm>
            <a:prstGeom prst="chevron">
              <a:avLst>
                <a:gd name="adj" fmla="val 31035"/>
              </a:avLst>
            </a:prstGeom>
            <a:solidFill>
              <a:schemeClr val="tx2"/>
            </a:solidFill>
            <a:ln w="9525">
              <a:noFill/>
              <a:miter lim="800000"/>
              <a:headEnd/>
              <a:tailEnd/>
            </a:ln>
            <a:effectLst/>
          </p:spPr>
          <p:txBody>
            <a:bodyPr wrap="none" anchor="ctr"/>
            <a:lstStyle/>
            <a:p>
              <a:pPr algn="ctr">
                <a:defRPr/>
              </a:pPr>
              <a:endParaRPr lang="en-US" sz="1200" dirty="0">
                <a:solidFill>
                  <a:srgbClr val="FFFFFF"/>
                </a:solidFill>
                <a:latin typeface="Univers for KPMG" panose="020B0603020202020204" pitchFamily="34" charset="0"/>
              </a:endParaRPr>
            </a:p>
          </p:txBody>
        </p:sp>
        <p:sp>
          <p:nvSpPr>
            <p:cNvPr id="10" name="AutoShape 11">
              <a:extLst>
                <a:ext uri="{FF2B5EF4-FFF2-40B4-BE49-F238E27FC236}">
                  <a16:creationId xmlns:a16="http://schemas.microsoft.com/office/drawing/2014/main" id="{A8613920-C068-4D5B-9A00-DCB9B9F5032C}"/>
                </a:ext>
              </a:extLst>
            </p:cNvPr>
            <p:cNvSpPr>
              <a:spLocks noChangeArrowheads="1"/>
            </p:cNvSpPr>
            <p:nvPr/>
          </p:nvSpPr>
          <p:spPr bwMode="auto">
            <a:xfrm>
              <a:off x="6283102" y="2603193"/>
              <a:ext cx="1343025" cy="792163"/>
            </a:xfrm>
            <a:prstGeom prst="chevron">
              <a:avLst>
                <a:gd name="adj" fmla="val 31035"/>
              </a:avLst>
            </a:prstGeom>
            <a:solidFill>
              <a:schemeClr val="tx2"/>
            </a:solidFill>
            <a:ln w="9525">
              <a:noFill/>
              <a:miter lim="800000"/>
              <a:headEnd/>
              <a:tailEnd/>
            </a:ln>
            <a:effectLst/>
          </p:spPr>
          <p:txBody>
            <a:bodyPr wrap="none" anchor="ctr"/>
            <a:lstStyle/>
            <a:p>
              <a:pPr algn="ctr">
                <a:defRPr/>
              </a:pPr>
              <a:endParaRPr lang="en-US" sz="1200" dirty="0">
                <a:solidFill>
                  <a:srgbClr val="FFFFFF"/>
                </a:solidFill>
                <a:latin typeface="Univers for KPMG" panose="020B0603020202020204" pitchFamily="34" charset="0"/>
              </a:endParaRPr>
            </a:p>
          </p:txBody>
        </p:sp>
      </p:grpSp>
      <p:sp>
        <p:nvSpPr>
          <p:cNvPr id="11" name="Rectangle 10">
            <a:extLst>
              <a:ext uri="{FF2B5EF4-FFF2-40B4-BE49-F238E27FC236}">
                <a16:creationId xmlns:a16="http://schemas.microsoft.com/office/drawing/2014/main" id="{991F597A-3976-4DDA-8AA8-A7540404418A}"/>
              </a:ext>
            </a:extLst>
          </p:cNvPr>
          <p:cNvSpPr/>
          <p:nvPr/>
        </p:nvSpPr>
        <p:spPr>
          <a:xfrm>
            <a:off x="1850517" y="3264950"/>
            <a:ext cx="565576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600" b="1" dirty="0">
                <a:solidFill>
                  <a:srgbClr val="683788"/>
                </a:solidFill>
                <a:latin typeface="Arial"/>
              </a:rPr>
              <a:t>EFTERLEVNAD</a:t>
            </a:r>
          </a:p>
        </p:txBody>
      </p:sp>
      <p:sp>
        <p:nvSpPr>
          <p:cNvPr id="12" name="Rectangle: Rounded Corners 11">
            <a:extLst>
              <a:ext uri="{FF2B5EF4-FFF2-40B4-BE49-F238E27FC236}">
                <a16:creationId xmlns:a16="http://schemas.microsoft.com/office/drawing/2014/main" id="{3B86B368-5CE2-4F76-A970-855B04F00944}"/>
              </a:ext>
            </a:extLst>
          </p:cNvPr>
          <p:cNvSpPr/>
          <p:nvPr/>
        </p:nvSpPr>
        <p:spPr>
          <a:xfrm>
            <a:off x="501563" y="2420890"/>
            <a:ext cx="1224384" cy="897815"/>
          </a:xfrm>
          <a:prstGeom prst="round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600" dirty="0">
                <a:solidFill>
                  <a:srgbClr val="FFFFFF"/>
                </a:solidFill>
                <a:latin typeface="Arial"/>
              </a:rPr>
              <a:t>Behov</a:t>
            </a:r>
          </a:p>
        </p:txBody>
      </p:sp>
      <p:grpSp>
        <p:nvGrpSpPr>
          <p:cNvPr id="22" name="Group 21">
            <a:extLst>
              <a:ext uri="{FF2B5EF4-FFF2-40B4-BE49-F238E27FC236}">
                <a16:creationId xmlns:a16="http://schemas.microsoft.com/office/drawing/2014/main" id="{13217551-7410-4217-9F79-59BD383D61B5}"/>
              </a:ext>
            </a:extLst>
          </p:cNvPr>
          <p:cNvGrpSpPr/>
          <p:nvPr/>
        </p:nvGrpSpPr>
        <p:grpSpPr>
          <a:xfrm>
            <a:off x="1827565" y="2001254"/>
            <a:ext cx="5443248" cy="227090"/>
            <a:chOff x="1721290" y="1232808"/>
            <a:chExt cx="5731030" cy="468000"/>
          </a:xfrm>
        </p:grpSpPr>
        <p:cxnSp>
          <p:nvCxnSpPr>
            <p:cNvPr id="16" name="Straight Connector 15">
              <a:extLst>
                <a:ext uri="{FF2B5EF4-FFF2-40B4-BE49-F238E27FC236}">
                  <a16:creationId xmlns:a16="http://schemas.microsoft.com/office/drawing/2014/main" id="{38BA75FF-CAC9-47DB-9C21-56C9160C5CF6}"/>
                </a:ext>
              </a:extLst>
            </p:cNvPr>
            <p:cNvCxnSpPr/>
            <p:nvPr/>
          </p:nvCxnSpPr>
          <p:spPr>
            <a:xfrm>
              <a:off x="1721290" y="1471764"/>
              <a:ext cx="5731030" cy="0"/>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3602E5-EF25-418B-A619-7BF2FD6E097C}"/>
                </a:ext>
              </a:extLst>
            </p:cNvPr>
            <p:cNvCxnSpPr>
              <a:cxnSpLocks/>
            </p:cNvCxnSpPr>
            <p:nvPr/>
          </p:nvCxnSpPr>
          <p:spPr>
            <a:xfrm>
              <a:off x="1721290" y="1232808"/>
              <a:ext cx="0" cy="468000"/>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EB4637-A502-426E-BE4E-2C5D354027DF}"/>
                </a:ext>
              </a:extLst>
            </p:cNvPr>
            <p:cNvCxnSpPr>
              <a:cxnSpLocks/>
            </p:cNvCxnSpPr>
            <p:nvPr/>
          </p:nvCxnSpPr>
          <p:spPr>
            <a:xfrm>
              <a:off x="7452320" y="1232808"/>
              <a:ext cx="0" cy="468000"/>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F516031-7225-40D4-9780-88A1C6955D05}"/>
              </a:ext>
            </a:extLst>
          </p:cNvPr>
          <p:cNvSpPr/>
          <p:nvPr/>
        </p:nvSpPr>
        <p:spPr>
          <a:xfrm>
            <a:off x="1798139" y="1691881"/>
            <a:ext cx="5443241" cy="40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100" i="1" dirty="0">
                <a:solidFill>
                  <a:srgbClr val="289D93"/>
                </a:solidFill>
                <a:latin typeface="Arial"/>
              </a:rPr>
              <a:t>Ledtid, Resursbehov i, </a:t>
            </a:r>
            <a:r>
              <a:rPr lang="sv-SE" sz="1100" b="1" i="1" dirty="0">
                <a:solidFill>
                  <a:srgbClr val="289D93"/>
                </a:solidFill>
                <a:latin typeface="Arial"/>
              </a:rPr>
              <a:t>Upphandling, Avtal, Avrop, Direktupphandling</a:t>
            </a:r>
          </a:p>
        </p:txBody>
      </p:sp>
      <p:cxnSp>
        <p:nvCxnSpPr>
          <p:cNvPr id="24" name="Connector: Elbow 23">
            <a:extLst>
              <a:ext uri="{FF2B5EF4-FFF2-40B4-BE49-F238E27FC236}">
                <a16:creationId xmlns:a16="http://schemas.microsoft.com/office/drawing/2014/main" id="{F2496015-BBED-41C4-89E5-2E0E53B0720D}"/>
              </a:ext>
            </a:extLst>
          </p:cNvPr>
          <p:cNvCxnSpPr>
            <a:cxnSpLocks/>
            <a:stCxn id="12" idx="2"/>
          </p:cNvCxnSpPr>
          <p:nvPr/>
        </p:nvCxnSpPr>
        <p:spPr>
          <a:xfrm rot="5400000" flipH="1" flipV="1">
            <a:off x="4673073" y="-251268"/>
            <a:ext cx="10655" cy="7129288"/>
          </a:xfrm>
          <a:prstGeom prst="bentConnector3">
            <a:avLst>
              <a:gd name="adj1" fmla="val -9340404"/>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3F44BA8-A6AC-442D-8F5F-3E711EE1E418}"/>
              </a:ext>
            </a:extLst>
          </p:cNvPr>
          <p:cNvSpPr/>
          <p:nvPr/>
        </p:nvSpPr>
        <p:spPr>
          <a:xfrm>
            <a:off x="3814302" y="4163662"/>
            <a:ext cx="1728192" cy="29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600" b="1" dirty="0">
                <a:solidFill>
                  <a:srgbClr val="007EC4"/>
                </a:solidFill>
                <a:latin typeface="Arial"/>
              </a:rPr>
              <a:t>BEHOV</a:t>
            </a:r>
          </a:p>
        </p:txBody>
      </p:sp>
      <p:sp>
        <p:nvSpPr>
          <p:cNvPr id="29" name="Oval 28">
            <a:extLst>
              <a:ext uri="{FF2B5EF4-FFF2-40B4-BE49-F238E27FC236}">
                <a16:creationId xmlns:a16="http://schemas.microsoft.com/office/drawing/2014/main" id="{9732C906-CF3D-49D2-BA5A-C01E5A92E1E3}"/>
              </a:ext>
            </a:extLst>
          </p:cNvPr>
          <p:cNvSpPr/>
          <p:nvPr/>
        </p:nvSpPr>
        <p:spPr>
          <a:xfrm>
            <a:off x="8089071" y="2688487"/>
            <a:ext cx="318942" cy="31894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32" name="Oval 31">
            <a:extLst>
              <a:ext uri="{FF2B5EF4-FFF2-40B4-BE49-F238E27FC236}">
                <a16:creationId xmlns:a16="http://schemas.microsoft.com/office/drawing/2014/main" id="{BF20817F-3F46-4F11-83A7-3529199835CD}"/>
              </a:ext>
            </a:extLst>
          </p:cNvPr>
          <p:cNvSpPr/>
          <p:nvPr/>
        </p:nvSpPr>
        <p:spPr>
          <a:xfrm>
            <a:off x="8156924" y="2756340"/>
            <a:ext cx="183236" cy="18323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latin typeface="Arial"/>
            </a:endParaRPr>
          </a:p>
        </p:txBody>
      </p:sp>
      <p:sp>
        <p:nvSpPr>
          <p:cNvPr id="18" name="Rectangle 17">
            <a:extLst>
              <a:ext uri="{FF2B5EF4-FFF2-40B4-BE49-F238E27FC236}">
                <a16:creationId xmlns:a16="http://schemas.microsoft.com/office/drawing/2014/main" id="{5916C3DD-2F96-443C-A76F-E9DF9A82B415}"/>
              </a:ext>
            </a:extLst>
          </p:cNvPr>
          <p:cNvSpPr/>
          <p:nvPr/>
        </p:nvSpPr>
        <p:spPr>
          <a:xfrm>
            <a:off x="7744488" y="2036810"/>
            <a:ext cx="1031051" cy="369332"/>
          </a:xfrm>
          <a:prstGeom prst="rect">
            <a:avLst/>
          </a:prstGeom>
        </p:spPr>
        <p:txBody>
          <a:bodyPr wrap="none">
            <a:spAutoFit/>
          </a:bodyPr>
          <a:lstStyle/>
          <a:p>
            <a:pPr algn="ctr">
              <a:defRPr/>
            </a:pPr>
            <a:r>
              <a:rPr lang="sv-SE" dirty="0">
                <a:solidFill>
                  <a:srgbClr val="000000"/>
                </a:solidFill>
                <a:latin typeface="Arial"/>
              </a:rPr>
              <a:t>Resultat</a:t>
            </a:r>
          </a:p>
        </p:txBody>
      </p:sp>
      <p:sp>
        <p:nvSpPr>
          <p:cNvPr id="34" name="Rectangle 33">
            <a:extLst>
              <a:ext uri="{FF2B5EF4-FFF2-40B4-BE49-F238E27FC236}">
                <a16:creationId xmlns:a16="http://schemas.microsoft.com/office/drawing/2014/main" id="{7EA4F90F-6C7F-4CA8-936D-5200CEB109A1}"/>
              </a:ext>
            </a:extLst>
          </p:cNvPr>
          <p:cNvSpPr/>
          <p:nvPr/>
        </p:nvSpPr>
        <p:spPr>
          <a:xfrm>
            <a:off x="1716366" y="1459670"/>
            <a:ext cx="565576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600" b="1" dirty="0">
                <a:solidFill>
                  <a:srgbClr val="289D93"/>
                </a:solidFill>
                <a:latin typeface="Arial"/>
              </a:rPr>
              <a:t>EFFEKTIVITET</a:t>
            </a:r>
          </a:p>
        </p:txBody>
      </p:sp>
      <p:sp>
        <p:nvSpPr>
          <p:cNvPr id="35" name="Rectangle 34">
            <a:extLst>
              <a:ext uri="{FF2B5EF4-FFF2-40B4-BE49-F238E27FC236}">
                <a16:creationId xmlns:a16="http://schemas.microsoft.com/office/drawing/2014/main" id="{FE2F06DE-7E01-4FBF-BE39-E8BF30C4599C}"/>
              </a:ext>
            </a:extLst>
          </p:cNvPr>
          <p:cNvSpPr/>
          <p:nvPr/>
        </p:nvSpPr>
        <p:spPr>
          <a:xfrm>
            <a:off x="1956779" y="3538288"/>
            <a:ext cx="5443241" cy="40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100" i="1" dirty="0">
                <a:solidFill>
                  <a:srgbClr val="683788"/>
                </a:solidFill>
                <a:latin typeface="Arial"/>
              </a:rPr>
              <a:t>Följsamhet av</a:t>
            </a:r>
            <a:r>
              <a:rPr lang="sv-SE" sz="1100" b="1" i="1" dirty="0">
                <a:solidFill>
                  <a:srgbClr val="683788"/>
                </a:solidFill>
                <a:latin typeface="Arial"/>
              </a:rPr>
              <a:t>, Process, Avtal, Lagar, Policys &amp; </a:t>
            </a:r>
            <a:r>
              <a:rPr lang="sv-SE" sz="1100" b="1" i="1" dirty="0" smtClean="0">
                <a:solidFill>
                  <a:srgbClr val="683788"/>
                </a:solidFill>
                <a:latin typeface="Arial"/>
              </a:rPr>
              <a:t>Regler</a:t>
            </a:r>
            <a:endParaRPr lang="sv-SE" sz="1100" b="1" i="1" dirty="0">
              <a:solidFill>
                <a:srgbClr val="683788"/>
              </a:solidFill>
              <a:latin typeface="Arial"/>
            </a:endParaRPr>
          </a:p>
        </p:txBody>
      </p:sp>
      <p:sp>
        <p:nvSpPr>
          <p:cNvPr id="36" name="Rectangle 35">
            <a:extLst>
              <a:ext uri="{FF2B5EF4-FFF2-40B4-BE49-F238E27FC236}">
                <a16:creationId xmlns:a16="http://schemas.microsoft.com/office/drawing/2014/main" id="{752E553B-18E0-40E5-8BC6-C2754046F83D}"/>
              </a:ext>
            </a:extLst>
          </p:cNvPr>
          <p:cNvSpPr/>
          <p:nvPr/>
        </p:nvSpPr>
        <p:spPr>
          <a:xfrm>
            <a:off x="1941978" y="4455631"/>
            <a:ext cx="5443241" cy="40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sv-SE" sz="1100" i="1" dirty="0">
                <a:solidFill>
                  <a:srgbClr val="007EC4"/>
                </a:solidFill>
                <a:latin typeface="Arial"/>
              </a:rPr>
              <a:t>Tillgodoseende av </a:t>
            </a:r>
            <a:r>
              <a:rPr lang="sv-SE" sz="1100" b="1" i="1" dirty="0">
                <a:solidFill>
                  <a:srgbClr val="007EC4"/>
                </a:solidFill>
                <a:latin typeface="Arial"/>
              </a:rPr>
              <a:t>Krav</a:t>
            </a:r>
            <a:r>
              <a:rPr lang="sv-SE" sz="1100" b="1" i="1" dirty="0" smtClean="0">
                <a:solidFill>
                  <a:srgbClr val="007EC4"/>
                </a:solidFill>
                <a:latin typeface="Arial"/>
              </a:rPr>
              <a:t>, Hållbarhet, </a:t>
            </a:r>
            <a:r>
              <a:rPr lang="sv-SE" sz="1100" b="1" i="1" dirty="0">
                <a:solidFill>
                  <a:srgbClr val="007EC4"/>
                </a:solidFill>
                <a:latin typeface="Arial"/>
              </a:rPr>
              <a:t>Försörjning </a:t>
            </a:r>
            <a:endParaRPr lang="sv-SE" sz="1100" i="1" dirty="0">
              <a:solidFill>
                <a:srgbClr val="007EC4"/>
              </a:solidFill>
              <a:latin typeface="Arial"/>
            </a:endParaRPr>
          </a:p>
        </p:txBody>
      </p:sp>
    </p:spTree>
    <p:extLst>
      <p:ext uri="{BB962C8B-B14F-4D97-AF65-F5344CB8AC3E}">
        <p14:creationId xmlns:p14="http://schemas.microsoft.com/office/powerpoint/2010/main" val="111444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05F8E-8F25-44B7-ACAE-B1569E4F4C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1"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EC05F8E-8F25-44B7-ACAE-B1569E4F4C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A087FD4-FF13-4721-B246-C722D2DAA35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sv-SE" sz="2000" b="1" dirty="0">
              <a:solidFill>
                <a:srgbClr val="FFFFFF"/>
              </a:solidFill>
              <a:latin typeface="Arial" panose="020B0604020202020204" pitchFamily="34" charset="0"/>
              <a:sym typeface="Arial" panose="020B0604020202020204" pitchFamily="34" charset="0"/>
            </a:endParaRPr>
          </a:p>
        </p:txBody>
      </p:sp>
      <p:sp>
        <p:nvSpPr>
          <p:cNvPr id="11" name="Title 10">
            <a:extLst>
              <a:ext uri="{FF2B5EF4-FFF2-40B4-BE49-F238E27FC236}">
                <a16:creationId xmlns:a16="http://schemas.microsoft.com/office/drawing/2014/main" id="{13D71B88-244F-414D-B187-50F627D93EA1}"/>
              </a:ext>
            </a:extLst>
          </p:cNvPr>
          <p:cNvSpPr>
            <a:spLocks noGrp="1"/>
          </p:cNvSpPr>
          <p:nvPr>
            <p:ph type="title"/>
          </p:nvPr>
        </p:nvSpPr>
        <p:spPr/>
        <p:txBody>
          <a:bodyPr/>
          <a:lstStyle/>
          <a:p>
            <a:r>
              <a:rPr lang="sv-SE" dirty="0" smtClean="0"/>
              <a:t>Effektivitet</a:t>
            </a:r>
            <a:endParaRPr lang="sv-SE" dirty="0"/>
          </a:p>
        </p:txBody>
      </p:sp>
      <p:graphicFrame>
        <p:nvGraphicFramePr>
          <p:cNvPr id="10" name="Table 9">
            <a:extLst>
              <a:ext uri="{FF2B5EF4-FFF2-40B4-BE49-F238E27FC236}">
                <a16:creationId xmlns:a16="http://schemas.microsoft.com/office/drawing/2014/main" id="{652A388D-C9E8-4ED6-8E76-A87A59FB0BC6}"/>
              </a:ext>
            </a:extLst>
          </p:cNvPr>
          <p:cNvGraphicFramePr>
            <a:graphicFrameLocks noGrp="1"/>
          </p:cNvGraphicFramePr>
          <p:nvPr>
            <p:extLst/>
          </p:nvPr>
        </p:nvGraphicFramePr>
        <p:xfrm>
          <a:off x="1259634" y="1408708"/>
          <a:ext cx="5976663" cy="370840"/>
        </p:xfrm>
        <a:graphic>
          <a:graphicData uri="http://schemas.openxmlformats.org/drawingml/2006/table">
            <a:tbl>
              <a:tblPr firstRow="1" bandRow="1"/>
              <a:tblGrid>
                <a:gridCol w="1992221">
                  <a:extLst>
                    <a:ext uri="{9D8B030D-6E8A-4147-A177-3AD203B41FA5}">
                      <a16:colId xmlns:a16="http://schemas.microsoft.com/office/drawing/2014/main" val="3433890882"/>
                    </a:ext>
                  </a:extLst>
                </a:gridCol>
                <a:gridCol w="1992221">
                  <a:extLst>
                    <a:ext uri="{9D8B030D-6E8A-4147-A177-3AD203B41FA5}">
                      <a16:colId xmlns:a16="http://schemas.microsoft.com/office/drawing/2014/main" val="1624252801"/>
                    </a:ext>
                  </a:extLst>
                </a:gridCol>
                <a:gridCol w="1992221">
                  <a:extLst>
                    <a:ext uri="{9D8B030D-6E8A-4147-A177-3AD203B41FA5}">
                      <a16:colId xmlns:a16="http://schemas.microsoft.com/office/drawing/2014/main" val="373951683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Huvudområde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Delområde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Mätning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46671716"/>
                  </a:ext>
                </a:extLst>
              </a:tr>
            </a:tbl>
          </a:graphicData>
        </a:graphic>
      </p:graphicFrame>
      <p:graphicFrame>
        <p:nvGraphicFramePr>
          <p:cNvPr id="14" name="Content Placeholder 11">
            <a:extLst>
              <a:ext uri="{FF2B5EF4-FFF2-40B4-BE49-F238E27FC236}">
                <a16:creationId xmlns:a16="http://schemas.microsoft.com/office/drawing/2014/main" id="{72BAF581-3DD8-43D5-B05F-66C68835A8A5}"/>
              </a:ext>
            </a:extLst>
          </p:cNvPr>
          <p:cNvGraphicFramePr>
            <a:graphicFrameLocks/>
          </p:cNvGraphicFramePr>
          <p:nvPr>
            <p:extLst>
              <p:ext uri="{D42A27DB-BD31-4B8C-83A1-F6EECF244321}">
                <p14:modId xmlns:p14="http://schemas.microsoft.com/office/powerpoint/2010/main" val="2288566268"/>
              </p:ext>
            </p:extLst>
          </p:nvPr>
        </p:nvGraphicFramePr>
        <p:xfrm>
          <a:off x="-703448" y="1786282"/>
          <a:ext cx="9505305" cy="4341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12">
            <a:extLst>
              <a:ext uri="{FF2B5EF4-FFF2-40B4-BE49-F238E27FC236}">
                <a16:creationId xmlns:a16="http://schemas.microsoft.com/office/drawing/2014/main" id="{D784DDA4-545A-4D6D-9909-210814B97726}"/>
              </a:ext>
            </a:extLst>
          </p:cNvPr>
          <p:cNvGrpSpPr/>
          <p:nvPr/>
        </p:nvGrpSpPr>
        <p:grpSpPr>
          <a:xfrm>
            <a:off x="7026171" y="6165306"/>
            <a:ext cx="1598733" cy="188779"/>
            <a:chOff x="7026169" y="6165304"/>
            <a:chExt cx="1598733" cy="188779"/>
          </a:xfrm>
        </p:grpSpPr>
        <p:sp>
          <p:nvSpPr>
            <p:cNvPr id="16" name="Star: 5 Points 15">
              <a:extLst>
                <a:ext uri="{FF2B5EF4-FFF2-40B4-BE49-F238E27FC236}">
                  <a16:creationId xmlns:a16="http://schemas.microsoft.com/office/drawing/2014/main" id="{5F3732EF-292C-426B-B4AC-491415E4156D}"/>
                </a:ext>
              </a:extLst>
            </p:cNvPr>
            <p:cNvSpPr/>
            <p:nvPr/>
          </p:nvSpPr>
          <p:spPr>
            <a:xfrm>
              <a:off x="7026169" y="6169693"/>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7" name="Rectangle 16">
              <a:extLst>
                <a:ext uri="{FF2B5EF4-FFF2-40B4-BE49-F238E27FC236}">
                  <a16:creationId xmlns:a16="http://schemas.microsoft.com/office/drawing/2014/main" id="{9DF374AF-7677-4A1D-BAAA-238E85CF2425}"/>
                </a:ext>
              </a:extLst>
            </p:cNvPr>
            <p:cNvSpPr/>
            <p:nvPr/>
          </p:nvSpPr>
          <p:spPr>
            <a:xfrm>
              <a:off x="7161900" y="6165304"/>
              <a:ext cx="1463002" cy="188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a:solidFill>
                    <a:srgbClr val="000000"/>
                  </a:solidFill>
                  <a:latin typeface="Arial"/>
                </a:rPr>
                <a:t>= Rekommenderad</a:t>
              </a:r>
            </a:p>
          </p:txBody>
        </p:sp>
      </p:grpSp>
      <p:sp>
        <p:nvSpPr>
          <p:cNvPr id="21" name="Star: 5 Points 20">
            <a:extLst>
              <a:ext uri="{FF2B5EF4-FFF2-40B4-BE49-F238E27FC236}">
                <a16:creationId xmlns:a16="http://schemas.microsoft.com/office/drawing/2014/main" id="{1AAD9DCB-4CB3-4221-823F-23E46CED64B7}"/>
              </a:ext>
            </a:extLst>
          </p:cNvPr>
          <p:cNvSpPr/>
          <p:nvPr/>
        </p:nvSpPr>
        <p:spPr>
          <a:xfrm>
            <a:off x="6535122" y="2187028"/>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2" name="Star: 5 Points 21">
            <a:extLst>
              <a:ext uri="{FF2B5EF4-FFF2-40B4-BE49-F238E27FC236}">
                <a16:creationId xmlns:a16="http://schemas.microsoft.com/office/drawing/2014/main" id="{4BFCEEE0-ACD9-4BAD-BB1D-1D3DA3BCE8B0}"/>
              </a:ext>
            </a:extLst>
          </p:cNvPr>
          <p:cNvSpPr/>
          <p:nvPr/>
        </p:nvSpPr>
        <p:spPr>
          <a:xfrm>
            <a:off x="6529885" y="3581878"/>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4" name="Star: 5 Points 23">
            <a:extLst>
              <a:ext uri="{FF2B5EF4-FFF2-40B4-BE49-F238E27FC236}">
                <a16:creationId xmlns:a16="http://schemas.microsoft.com/office/drawing/2014/main" id="{46DC3A85-F358-46E7-81BA-E92DCC4B54C5}"/>
              </a:ext>
            </a:extLst>
          </p:cNvPr>
          <p:cNvSpPr/>
          <p:nvPr/>
        </p:nvSpPr>
        <p:spPr>
          <a:xfrm>
            <a:off x="6529885" y="4281394"/>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5" name="Star: 5 Points 24">
            <a:extLst>
              <a:ext uri="{FF2B5EF4-FFF2-40B4-BE49-F238E27FC236}">
                <a16:creationId xmlns:a16="http://schemas.microsoft.com/office/drawing/2014/main" id="{DF3BC91E-D42C-4112-88F3-1C4356B8A88D}"/>
              </a:ext>
            </a:extLst>
          </p:cNvPr>
          <p:cNvSpPr/>
          <p:nvPr/>
        </p:nvSpPr>
        <p:spPr>
          <a:xfrm>
            <a:off x="6529885" y="5671855"/>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Tree>
    <p:extLst>
      <p:ext uri="{BB962C8B-B14F-4D97-AF65-F5344CB8AC3E}">
        <p14:creationId xmlns:p14="http://schemas.microsoft.com/office/powerpoint/2010/main" val="301463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92"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ubrik 4"/>
          <p:cNvSpPr>
            <a:spLocks noGrp="1"/>
          </p:cNvSpPr>
          <p:nvPr>
            <p:ph type="title"/>
          </p:nvPr>
        </p:nvSpPr>
        <p:spPr/>
        <p:txBody>
          <a:bodyPr/>
          <a:lstStyle/>
          <a:p>
            <a:r>
              <a:rPr lang="sv-SE" sz="2000" dirty="0" smtClean="0"/>
              <a:t>Mål för stadens inköp</a:t>
            </a:r>
            <a:endParaRPr lang="sv-SE" sz="2000" b="0" dirty="0"/>
          </a:p>
        </p:txBody>
      </p:sp>
      <p:pic>
        <p:nvPicPr>
          <p:cNvPr id="3" name="Bildobjekt 2"/>
          <p:cNvPicPr>
            <a:picLocks noChangeAspect="1"/>
          </p:cNvPicPr>
          <p:nvPr/>
        </p:nvPicPr>
        <p:blipFill>
          <a:blip r:embed="rId6"/>
          <a:stretch>
            <a:fillRect/>
          </a:stretch>
        </p:blipFill>
        <p:spPr>
          <a:xfrm>
            <a:off x="5004048" y="1393200"/>
            <a:ext cx="3529890" cy="4950381"/>
          </a:xfrm>
          <a:prstGeom prst="rect">
            <a:avLst/>
          </a:prstGeom>
        </p:spPr>
      </p:pic>
      <p:sp>
        <p:nvSpPr>
          <p:cNvPr id="4" name="Rektangel 3"/>
          <p:cNvSpPr/>
          <p:nvPr/>
        </p:nvSpPr>
        <p:spPr>
          <a:xfrm>
            <a:off x="-108520" y="1700808"/>
            <a:ext cx="4572000" cy="1815882"/>
          </a:xfrm>
          <a:prstGeom prst="rect">
            <a:avLst/>
          </a:prstGeom>
        </p:spPr>
        <p:txBody>
          <a:bodyPr>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400" b="1" i="1" u="none" strike="noStrike" kern="1200" cap="none" spc="0" normalizeH="0" baseline="0" noProof="0" dirty="0">
                <a:ln>
                  <a:noFill/>
                </a:ln>
                <a:solidFill>
                  <a:srgbClr val="FFFFFF"/>
                </a:solidFill>
                <a:effectLst/>
                <a:uLnTx/>
                <a:uFillTx/>
                <a:latin typeface="Arial"/>
                <a:ea typeface="+mn-ea"/>
                <a:cs typeface="+mn-cs"/>
              </a:rPr>
              <a:t>Rätt kvalitet utifrån verksamhetens behov </a:t>
            </a:r>
            <a:r>
              <a:rPr kumimoji="0" lang="sv-SE" sz="1400" b="0" i="1" u="none" strike="noStrike" kern="1200" cap="none" spc="0" normalizeH="0" baseline="0" noProof="0" dirty="0">
                <a:ln>
                  <a:noFill/>
                </a:ln>
                <a:solidFill>
                  <a:srgbClr val="FFFFFF"/>
                </a:solidFill>
                <a:effectLst/>
                <a:uLnTx/>
                <a:uFillTx/>
                <a:latin typeface="Arial"/>
                <a:ea typeface="+mn-ea"/>
                <a:cs typeface="+mn-cs"/>
              </a:rPr>
              <a:t>- </a:t>
            </a:r>
            <a:r>
              <a:rPr kumimoji="0" lang="sv-SE" sz="1400" b="0" i="1" u="none" strike="noStrike" kern="1200" cap="none" spc="0" normalizeH="0" baseline="0" noProof="0" dirty="0">
                <a:ln>
                  <a:noFill/>
                </a:ln>
                <a:solidFill>
                  <a:srgbClr val="FFFFFF"/>
                </a:solidFill>
                <a:effectLst/>
                <a:uLnTx/>
                <a:uFillTx/>
                <a:latin typeface="Stockholm Type Regular" pitchFamily="50" charset="0"/>
                <a:ea typeface="+mn-ea"/>
                <a:cs typeface="Stockholm Type Regular" pitchFamily="50" charset="0"/>
              </a:rPr>
              <a:t>Leveransen, miljö och klimat, social </a:t>
            </a:r>
            <a:r>
              <a:rPr kumimoji="0" lang="sv-SE" sz="1400" b="0" i="1" u="none" strike="noStrike" kern="1200" cap="none" spc="0" normalizeH="0" baseline="0" noProof="0" dirty="0" smtClean="0">
                <a:ln>
                  <a:noFill/>
                </a:ln>
                <a:solidFill>
                  <a:srgbClr val="FFFFFF"/>
                </a:solidFill>
                <a:effectLst/>
                <a:uLnTx/>
                <a:uFillTx/>
                <a:latin typeface="Stockholm Type Regular" pitchFamily="50" charset="0"/>
                <a:ea typeface="+mn-ea"/>
                <a:cs typeface="Stockholm Type Regular" pitchFamily="50" charset="0"/>
              </a:rPr>
              <a:t>hänsyn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1400" b="0" i="1" u="none" strike="noStrike" kern="1200" cap="none" spc="0" normalizeH="0" baseline="0" noProof="0" dirty="0">
              <a:ln>
                <a:noFill/>
              </a:ln>
              <a:solidFill>
                <a:srgbClr val="FFFFFF"/>
              </a:solidFill>
              <a:effectLst/>
              <a:uLnTx/>
              <a:uFillTx/>
              <a:latin typeface="Stockholm Type Regular" pitchFamily="50" charset="0"/>
              <a:ea typeface="+mn-ea"/>
              <a:cs typeface="Stockholm Type Regular" pitchFamily="50"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400" b="1" i="1" u="none" strike="noStrike" kern="1200" cap="none" spc="0" normalizeH="0" baseline="0" noProof="0" dirty="0">
                <a:ln>
                  <a:noFill/>
                </a:ln>
                <a:solidFill>
                  <a:srgbClr val="FFFFFF"/>
                </a:solidFill>
                <a:effectLst/>
                <a:uLnTx/>
                <a:uFillTx/>
                <a:latin typeface="Arial"/>
                <a:ea typeface="+mn-ea"/>
                <a:cs typeface="+mn-cs"/>
              </a:rPr>
              <a:t>Staden är en attraktiv avtalspart</a:t>
            </a:r>
            <a:r>
              <a:rPr kumimoji="0" lang="sv-SE" sz="1400" b="0" i="1" u="none" strike="noStrike" kern="1200" cap="none" spc="0" normalizeH="0" baseline="0" noProof="0" dirty="0">
                <a:ln>
                  <a:noFill/>
                </a:ln>
                <a:solidFill>
                  <a:srgbClr val="FFFFFF"/>
                </a:solidFill>
                <a:effectLst/>
                <a:uLnTx/>
                <a:uFillTx/>
                <a:latin typeface="Arial"/>
                <a:ea typeface="+mn-ea"/>
                <a:cs typeface="+mn-cs"/>
              </a:rPr>
              <a:t> - </a:t>
            </a:r>
            <a:r>
              <a:rPr kumimoji="0" lang="sv-SE" sz="1400" b="0" i="1" u="none" strike="noStrike" kern="1200" cap="none" spc="0" normalizeH="0" baseline="0" noProof="0" dirty="0">
                <a:ln>
                  <a:noFill/>
                </a:ln>
                <a:solidFill>
                  <a:srgbClr val="FFFFFF"/>
                </a:solidFill>
                <a:effectLst/>
                <a:uLnTx/>
                <a:uFillTx/>
                <a:latin typeface="Stockholm Type Regular" pitchFamily="50" charset="0"/>
                <a:ea typeface="+mn-ea"/>
                <a:cs typeface="Stockholm Type Regular" pitchFamily="50" charset="0"/>
              </a:rPr>
              <a:t>Uppföljning, dialog och </a:t>
            </a:r>
            <a:r>
              <a:rPr kumimoji="0" lang="sv-SE" sz="1400" b="0" i="1" u="none" strike="noStrike" kern="1200" cap="none" spc="0" normalizeH="0" baseline="0" noProof="0" dirty="0" smtClean="0">
                <a:ln>
                  <a:noFill/>
                </a:ln>
                <a:solidFill>
                  <a:srgbClr val="FFFFFF"/>
                </a:solidFill>
                <a:effectLst/>
                <a:uLnTx/>
                <a:uFillTx/>
                <a:latin typeface="Stockholm Type Regular" pitchFamily="50" charset="0"/>
                <a:ea typeface="+mn-ea"/>
                <a:cs typeface="Stockholm Type Regular" pitchFamily="50" charset="0"/>
              </a:rPr>
              <a:t>innovation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1400" b="0" i="1" u="none" strike="noStrike" kern="1200" cap="none" spc="0" normalizeH="0" baseline="0" noProof="0" dirty="0">
              <a:ln>
                <a:noFill/>
              </a:ln>
              <a:solidFill>
                <a:srgbClr val="FFFFFF"/>
              </a:solidFill>
              <a:effectLst/>
              <a:uLnTx/>
              <a:uFillTx/>
              <a:latin typeface="Stockholm Type Regular" pitchFamily="50" charset="0"/>
              <a:ea typeface="+mn-ea"/>
              <a:cs typeface="Stockholm Type Regular" pitchFamily="50"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400" b="1" i="1" u="none" strike="noStrike" kern="1200" cap="none" spc="0" normalizeH="0" baseline="0" noProof="0" dirty="0">
                <a:ln>
                  <a:noFill/>
                </a:ln>
                <a:solidFill>
                  <a:srgbClr val="FFFFFF"/>
                </a:solidFill>
                <a:effectLst/>
                <a:uLnTx/>
                <a:uFillTx/>
                <a:latin typeface="Arial"/>
                <a:ea typeface="+mn-ea"/>
                <a:cs typeface="+mn-cs"/>
              </a:rPr>
              <a:t>Kostnadseffektivitet </a:t>
            </a:r>
            <a:r>
              <a:rPr kumimoji="0" lang="sv-SE" sz="1400" b="0" i="1" u="none" strike="noStrike" kern="1200" cap="none" spc="0" normalizeH="0" baseline="0" noProof="0" dirty="0">
                <a:ln>
                  <a:noFill/>
                </a:ln>
                <a:solidFill>
                  <a:srgbClr val="FFFFFF"/>
                </a:solidFill>
                <a:effectLst/>
                <a:uLnTx/>
                <a:uFillTx/>
                <a:latin typeface="Arial"/>
                <a:ea typeface="+mn-ea"/>
                <a:cs typeface="+mn-cs"/>
              </a:rPr>
              <a:t>- </a:t>
            </a:r>
            <a:r>
              <a:rPr kumimoji="0" lang="sv-SE" sz="1400" b="0" i="1" u="none" strike="noStrike" kern="1200" cap="none" spc="0" normalizeH="0" baseline="0" noProof="0" dirty="0">
                <a:ln>
                  <a:noFill/>
                </a:ln>
                <a:solidFill>
                  <a:srgbClr val="FFFFFF"/>
                </a:solidFill>
                <a:effectLst/>
                <a:uLnTx/>
                <a:uFillTx/>
                <a:latin typeface="Stockholm Type Regular" pitchFamily="50" charset="0"/>
                <a:ea typeface="+mn-ea"/>
                <a:cs typeface="Stockholm Type Regular" pitchFamily="50" charset="0"/>
              </a:rPr>
              <a:t>Totalkostnad, samverkan och koncernperspektiv</a:t>
            </a:r>
            <a:endParaRPr kumimoji="0" lang="sv-SE" sz="1400" b="0" i="1" u="none" strike="noStrike" kern="1200" cap="none" spc="0" normalizeH="0" baseline="0" noProof="0" dirty="0">
              <a:ln>
                <a:noFill/>
              </a:ln>
              <a:solidFill>
                <a:srgbClr val="FFFFFF"/>
              </a:solidFill>
              <a:effectLst/>
              <a:uLnTx/>
              <a:uFillTx/>
              <a:latin typeface="Arial"/>
              <a:ea typeface="+mn-ea"/>
              <a:cs typeface="Stockholm Type Regular" pitchFamily="50" charset="0"/>
            </a:endParaRPr>
          </a:p>
        </p:txBody>
      </p:sp>
    </p:spTree>
    <p:extLst>
      <p:ext uri="{BB962C8B-B14F-4D97-AF65-F5344CB8AC3E}">
        <p14:creationId xmlns:p14="http://schemas.microsoft.com/office/powerpoint/2010/main" val="174308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05F8E-8F25-44B7-ACAE-B1569E4F4C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8"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EC05F8E-8F25-44B7-ACAE-B1569E4F4C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A087FD4-FF13-4721-B246-C722D2DAA35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sv-SE" sz="2000" b="1" dirty="0">
              <a:solidFill>
                <a:srgbClr val="FFFFFF"/>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4DA651D-0BBD-40B1-9A9D-D99B70DE402A}"/>
              </a:ext>
            </a:extLst>
          </p:cNvPr>
          <p:cNvSpPr>
            <a:spLocks noGrp="1"/>
          </p:cNvSpPr>
          <p:nvPr>
            <p:ph type="title"/>
          </p:nvPr>
        </p:nvSpPr>
        <p:spPr/>
        <p:txBody>
          <a:bodyPr vert="horz"/>
          <a:lstStyle/>
          <a:p>
            <a:r>
              <a:rPr lang="sv-SE" dirty="0"/>
              <a:t>Mätning av delområde </a:t>
            </a:r>
            <a:r>
              <a:rPr lang="sv-SE" i="1" dirty="0"/>
              <a:t>Avrop </a:t>
            </a:r>
          </a:p>
        </p:txBody>
      </p:sp>
      <p:graphicFrame>
        <p:nvGraphicFramePr>
          <p:cNvPr id="6" name="Table 6">
            <a:extLst>
              <a:ext uri="{FF2B5EF4-FFF2-40B4-BE49-F238E27FC236}">
                <a16:creationId xmlns:a16="http://schemas.microsoft.com/office/drawing/2014/main" id="{099BD79D-E94E-41AF-815E-F9BCFF9ED231}"/>
              </a:ext>
            </a:extLst>
          </p:cNvPr>
          <p:cNvGraphicFramePr>
            <a:graphicFrameLocks noGrp="1"/>
          </p:cNvGraphicFramePr>
          <p:nvPr>
            <p:extLst/>
          </p:nvPr>
        </p:nvGraphicFramePr>
        <p:xfrm>
          <a:off x="467544" y="1366331"/>
          <a:ext cx="8493868" cy="4870985"/>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343544005"/>
                    </a:ext>
                  </a:extLst>
                </a:gridCol>
                <a:gridCol w="1800200">
                  <a:extLst>
                    <a:ext uri="{9D8B030D-6E8A-4147-A177-3AD203B41FA5}">
                      <a16:colId xmlns:a16="http://schemas.microsoft.com/office/drawing/2014/main" val="252023644"/>
                    </a:ext>
                  </a:extLst>
                </a:gridCol>
                <a:gridCol w="4605436">
                  <a:extLst>
                    <a:ext uri="{9D8B030D-6E8A-4147-A177-3AD203B41FA5}">
                      <a16:colId xmlns:a16="http://schemas.microsoft.com/office/drawing/2014/main" val="4182433252"/>
                    </a:ext>
                  </a:extLst>
                </a:gridCol>
              </a:tblGrid>
              <a:tr h="0">
                <a:tc gridSpan="3">
                  <a:txBody>
                    <a:bodyPr/>
                    <a:lstStyle/>
                    <a:p>
                      <a:pPr algn="ctr"/>
                      <a:r>
                        <a:rPr lang="sv-SE" sz="1400" dirty="0"/>
                        <a:t>Avrop</a:t>
                      </a:r>
                    </a:p>
                  </a:txBody>
                  <a:tcPr>
                    <a:solidFill>
                      <a:srgbClr val="144E4A"/>
                    </a:solidFill>
                  </a:tcPr>
                </a:tc>
                <a:tc hMerge="1">
                  <a:txBody>
                    <a:bodyPr/>
                    <a:lstStyle/>
                    <a:p>
                      <a:endParaRPr lang="sv-SE" sz="1200"/>
                    </a:p>
                  </a:txBody>
                  <a:tcPr>
                    <a:solidFill>
                      <a:schemeClr val="accent5">
                        <a:lumMod val="50000"/>
                      </a:schemeClr>
                    </a:solidFill>
                  </a:tcPr>
                </a:tc>
                <a:tc hMerge="1">
                  <a:txBody>
                    <a:bodyPr/>
                    <a:lstStyle/>
                    <a:p>
                      <a:pPr algn="ctr"/>
                      <a:endParaRPr lang="sv-SE" sz="1400"/>
                    </a:p>
                  </a:txBody>
                  <a:tcPr>
                    <a:solidFill>
                      <a:schemeClr val="accent5">
                        <a:lumMod val="50000"/>
                      </a:schemeClr>
                    </a:solidFill>
                  </a:tcPr>
                </a:tc>
                <a:extLst>
                  <a:ext uri="{0D108BD9-81ED-4DB2-BD59-A6C34878D82A}">
                    <a16:rowId xmlns:a16="http://schemas.microsoft.com/office/drawing/2014/main" val="495137237"/>
                  </a:ext>
                </a:extLst>
              </a:tr>
              <a:tr h="0">
                <a:tc>
                  <a:txBody>
                    <a:bodyPr/>
                    <a:lstStyle/>
                    <a:p>
                      <a:pPr algn="ctr"/>
                      <a:r>
                        <a:rPr lang="sv-SE" sz="1200" b="1" dirty="0">
                          <a:solidFill>
                            <a:schemeClr val="bg1"/>
                          </a:solidFill>
                        </a:rPr>
                        <a:t>Mätning</a:t>
                      </a:r>
                    </a:p>
                  </a:txBody>
                  <a:tcPr>
                    <a:solidFill>
                      <a:schemeClr val="accent1"/>
                    </a:solidFill>
                  </a:tcPr>
                </a:tc>
                <a:tc gridSpan="2">
                  <a:txBody>
                    <a:bodyPr/>
                    <a:lstStyle/>
                    <a:p>
                      <a:pPr algn="ctr"/>
                      <a:r>
                        <a:rPr lang="sv-SE" sz="1200" b="1" dirty="0">
                          <a:solidFill>
                            <a:schemeClr val="bg1"/>
                          </a:solidFill>
                        </a:rPr>
                        <a:t>Detaljerad mätning</a:t>
                      </a:r>
                    </a:p>
                  </a:txBody>
                  <a:tcPr>
                    <a:solidFill>
                      <a:schemeClr val="accent1"/>
                    </a:solidFill>
                  </a:tcPr>
                </a:tc>
                <a:tc hMerge="1">
                  <a:txBody>
                    <a:bodyPr/>
                    <a:lstStyle/>
                    <a:p>
                      <a:endParaRPr lang="sv-SE"/>
                    </a:p>
                  </a:txBody>
                  <a:tcPr/>
                </a:tc>
                <a:extLst>
                  <a:ext uri="{0D108BD9-81ED-4DB2-BD59-A6C34878D82A}">
                    <a16:rowId xmlns:a16="http://schemas.microsoft.com/office/drawing/2014/main" val="3759198544"/>
                  </a:ext>
                </a:extLst>
              </a:tr>
              <a:tr h="85837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solidFill>
                            <a:schemeClr val="tx1"/>
                          </a:solidFill>
                        </a:rPr>
                        <a:t>Intern utvärdering (nöjd kund) av avropsprocessen</a:t>
                      </a:r>
                    </a:p>
                    <a:p>
                      <a:pPr lvl="0">
                        <a:buNone/>
                      </a:pPr>
                      <a:r>
                        <a:rPr lang="sv-SE" sz="1200" b="1" i="1" dirty="0">
                          <a:solidFill>
                            <a:schemeClr val="tx1"/>
                          </a:solidFill>
                          <a:latin typeface="+mn-lt"/>
                          <a:ea typeface="+mn-ea"/>
                          <a:cs typeface="+mn-cs"/>
                        </a:rPr>
                        <a:t>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Definition av delområde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Enkät/Intervju/fokusgrupp för att besvara frågor gällande avropsprocessen. Beroende på kategorin i fråga får man välja att utvärdera på kategori- eller avtalsnivå</a:t>
                      </a:r>
                    </a:p>
                    <a:p>
                      <a:pPr marL="0" lvl="0" indent="0">
                        <a:buFontTx/>
                        <a:buNone/>
                      </a:pPr>
                      <a:endParaRPr lang="sv-SE" sz="1000" dirty="0"/>
                    </a:p>
                  </a:txBody>
                  <a:tcPr>
                    <a:solidFill>
                      <a:schemeClr val="bg1">
                        <a:lumMod val="95000"/>
                      </a:schemeClr>
                    </a:solidFill>
                  </a:tcPr>
                </a:tc>
                <a:extLst>
                  <a:ext uri="{0D108BD9-81ED-4DB2-BD59-A6C34878D82A}">
                    <a16:rowId xmlns:a16="http://schemas.microsoft.com/office/drawing/2014/main" val="3162496799"/>
                  </a:ext>
                </a:extLst>
              </a:tr>
              <a:tr h="858373">
                <a:tc vMerge="1">
                  <a:txBody>
                    <a:bodyPr/>
                    <a:lstStyle/>
                    <a:p>
                      <a:endParaRPr lang="sv-SE" sz="1200" b="1"/>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Definition av nyckeltal</a:t>
                      </a:r>
                    </a:p>
                    <a:p>
                      <a:endParaRPr lang="sv-SE" sz="1000" b="1"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Ett visst antal dimensioner som fångas in samt betygsskala 1-5 (med ev. aggregering till effektmodellens färgkodning och skala)</a:t>
                      </a:r>
                    </a:p>
                    <a:p>
                      <a:endParaRPr lang="sv-SE" sz="1000" dirty="0"/>
                    </a:p>
                  </a:txBody>
                  <a:tcPr>
                    <a:solidFill>
                      <a:schemeClr val="bg1">
                        <a:lumMod val="95000"/>
                      </a:schemeClr>
                    </a:solidFill>
                  </a:tcPr>
                </a:tc>
                <a:extLst>
                  <a:ext uri="{0D108BD9-81ED-4DB2-BD59-A6C34878D82A}">
                    <a16:rowId xmlns:a16="http://schemas.microsoft.com/office/drawing/2014/main" val="3204074597"/>
                  </a:ext>
                </a:extLst>
              </a:tr>
              <a:tr h="858373">
                <a:tc vMerge="1">
                  <a:txBody>
                    <a:bodyPr/>
                    <a:lstStyle/>
                    <a:p>
                      <a:endParaRPr lang="sv-SE" sz="1200" b="1"/>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Förutsättningar inför mätning</a:t>
                      </a:r>
                    </a:p>
                    <a:p>
                      <a:endParaRPr lang="sv-SE" sz="1000" b="1"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Kategori-beroende (enkät passar för vissa och i andra situationer är andra metoder att föredra)</a:t>
                      </a:r>
                    </a:p>
                    <a:p>
                      <a:endParaRPr lang="sv-SE" sz="1000" dirty="0"/>
                    </a:p>
                  </a:txBody>
                  <a:tcPr>
                    <a:solidFill>
                      <a:schemeClr val="bg1">
                        <a:lumMod val="95000"/>
                      </a:schemeClr>
                    </a:solidFill>
                  </a:tcPr>
                </a:tc>
                <a:extLst>
                  <a:ext uri="{0D108BD9-81ED-4DB2-BD59-A6C34878D82A}">
                    <a16:rowId xmlns:a16="http://schemas.microsoft.com/office/drawing/2014/main" val="3824587630"/>
                  </a:ext>
                </a:extLst>
              </a:tr>
              <a:tr h="858373">
                <a:tc vMerge="1">
                  <a:txBody>
                    <a:bodyPr/>
                    <a:lstStyle/>
                    <a:p>
                      <a:endParaRPr lang="sv-SE" sz="1200" b="1"/>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Process – Hur går man tillväga för att mäta?</a:t>
                      </a:r>
                    </a:p>
                    <a:p>
                      <a:endParaRPr lang="sv-SE" sz="1000" b="1" dirty="0"/>
                    </a:p>
                  </a:txBody>
                  <a:tcPr anchor="ctr">
                    <a:solidFill>
                      <a:schemeClr val="bg1">
                        <a:lumMod val="95000"/>
                      </a:schemeClr>
                    </a:solidFill>
                  </a:tcPr>
                </a:tc>
                <a:tc>
                  <a:txBody>
                    <a:bodyPr/>
                    <a:lstStyle/>
                    <a:p>
                      <a:r>
                        <a:rPr lang="sv-SE" sz="1000" dirty="0"/>
                        <a:t>Enkät, </a:t>
                      </a:r>
                      <a:r>
                        <a:rPr lang="sv-SE" sz="1000" i="1" dirty="0"/>
                        <a:t>eller</a:t>
                      </a:r>
                    </a:p>
                    <a:p>
                      <a:r>
                        <a:rPr lang="sv-SE" sz="1000" dirty="0"/>
                        <a:t>Intervjuer + fokusgrupp: fördefinierade dimensioner som man förhåller frågorna till</a:t>
                      </a:r>
                    </a:p>
                    <a:p>
                      <a:endParaRPr lang="sv-SE" sz="1000" dirty="0"/>
                    </a:p>
                  </a:txBody>
                  <a:tcPr>
                    <a:solidFill>
                      <a:schemeClr val="bg1">
                        <a:lumMod val="95000"/>
                      </a:schemeClr>
                    </a:solidFill>
                  </a:tcPr>
                </a:tc>
                <a:extLst>
                  <a:ext uri="{0D108BD9-81ED-4DB2-BD59-A6C34878D82A}">
                    <a16:rowId xmlns:a16="http://schemas.microsoft.com/office/drawing/2014/main" val="3311905439"/>
                  </a:ext>
                </a:extLst>
              </a:tr>
              <a:tr h="858373">
                <a:tc vMerge="1">
                  <a:txBody>
                    <a:bodyPr/>
                    <a:lstStyle/>
                    <a:p>
                      <a:endParaRPr lang="sv-SE" sz="1200" b="1"/>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Dokumentation</a:t>
                      </a:r>
                    </a:p>
                    <a:p>
                      <a:endParaRPr lang="sv-SE" sz="1000" b="1" dirty="0"/>
                    </a:p>
                  </a:txBody>
                  <a:tcPr anchor="ctr">
                    <a:solidFill>
                      <a:schemeClr val="bg1">
                        <a:lumMod val="95000"/>
                      </a:schemeClr>
                    </a:solidFill>
                  </a:tcPr>
                </a:tc>
                <a:tc>
                  <a:txBody>
                    <a:bodyPr/>
                    <a:lstStyle/>
                    <a:p>
                      <a:r>
                        <a:rPr lang="sv-SE" sz="1000" dirty="0"/>
                        <a:t>Resultat sammanställs i</a:t>
                      </a:r>
                      <a:r>
                        <a:rPr lang="sv-SE" sz="1000" baseline="0" dirty="0"/>
                        <a:t> en rapport</a:t>
                      </a:r>
                      <a:endParaRPr lang="sv-SE" sz="1000" dirty="0"/>
                    </a:p>
                  </a:txBody>
                  <a:tcPr>
                    <a:solidFill>
                      <a:schemeClr val="bg1">
                        <a:lumMod val="95000"/>
                      </a:schemeClr>
                    </a:solidFill>
                  </a:tcPr>
                </a:tc>
                <a:extLst>
                  <a:ext uri="{0D108BD9-81ED-4DB2-BD59-A6C34878D82A}">
                    <a16:rowId xmlns:a16="http://schemas.microsoft.com/office/drawing/2014/main" val="1287640208"/>
                  </a:ext>
                </a:extLst>
              </a:tr>
            </a:tbl>
          </a:graphicData>
        </a:graphic>
      </p:graphicFrame>
    </p:spTree>
    <p:extLst>
      <p:ext uri="{BB962C8B-B14F-4D97-AF65-F5344CB8AC3E}">
        <p14:creationId xmlns:p14="http://schemas.microsoft.com/office/powerpoint/2010/main" val="77559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05F8E-8F25-44B7-ACAE-B1569E4F4C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9"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EC05F8E-8F25-44B7-ACAE-B1569E4F4C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A087FD4-FF13-4721-B246-C722D2DAA35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1" name="Title 10">
            <a:extLst>
              <a:ext uri="{FF2B5EF4-FFF2-40B4-BE49-F238E27FC236}">
                <a16:creationId xmlns:a16="http://schemas.microsoft.com/office/drawing/2014/main" id="{13D71B88-244F-414D-B187-50F627D93EA1}"/>
              </a:ext>
            </a:extLst>
          </p:cNvPr>
          <p:cNvSpPr>
            <a:spLocks noGrp="1"/>
          </p:cNvSpPr>
          <p:nvPr>
            <p:ph type="title"/>
          </p:nvPr>
        </p:nvSpPr>
        <p:spPr/>
        <p:txBody>
          <a:bodyPr/>
          <a:lstStyle/>
          <a:p>
            <a:r>
              <a:rPr lang="sv-SE" dirty="0" smtClean="0"/>
              <a:t>Efterlevnad</a:t>
            </a:r>
            <a:endParaRPr lang="sv-SE" dirty="0"/>
          </a:p>
        </p:txBody>
      </p:sp>
      <p:graphicFrame>
        <p:nvGraphicFramePr>
          <p:cNvPr id="7" name="Content Placeholder 11">
            <a:extLst>
              <a:ext uri="{FF2B5EF4-FFF2-40B4-BE49-F238E27FC236}">
                <a16:creationId xmlns:a16="http://schemas.microsoft.com/office/drawing/2014/main" id="{41CF259C-D214-4B51-A59E-28D5A0272125}"/>
              </a:ext>
            </a:extLst>
          </p:cNvPr>
          <p:cNvGraphicFramePr>
            <a:graphicFrameLocks/>
          </p:cNvGraphicFramePr>
          <p:nvPr>
            <p:extLst>
              <p:ext uri="{D42A27DB-BD31-4B8C-83A1-F6EECF244321}">
                <p14:modId xmlns:p14="http://schemas.microsoft.com/office/powerpoint/2010/main" val="3579516078"/>
              </p:ext>
            </p:extLst>
          </p:nvPr>
        </p:nvGraphicFramePr>
        <p:xfrm>
          <a:off x="-1404912" y="1288801"/>
          <a:ext cx="10434612" cy="4876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3044C915-C5FB-4542-97FD-AAFF0093F49B}"/>
              </a:ext>
            </a:extLst>
          </p:cNvPr>
          <p:cNvGraphicFramePr>
            <a:graphicFrameLocks noGrp="1"/>
          </p:cNvGraphicFramePr>
          <p:nvPr>
            <p:extLst>
              <p:ext uri="{D42A27DB-BD31-4B8C-83A1-F6EECF244321}">
                <p14:modId xmlns:p14="http://schemas.microsoft.com/office/powerpoint/2010/main" val="896247640"/>
              </p:ext>
            </p:extLst>
          </p:nvPr>
        </p:nvGraphicFramePr>
        <p:xfrm>
          <a:off x="1447800" y="917960"/>
          <a:ext cx="5305773" cy="370840"/>
        </p:xfrm>
        <a:graphic>
          <a:graphicData uri="http://schemas.openxmlformats.org/drawingml/2006/table">
            <a:tbl>
              <a:tblPr firstRow="1" bandRow="1"/>
              <a:tblGrid>
                <a:gridCol w="1768591">
                  <a:extLst>
                    <a:ext uri="{9D8B030D-6E8A-4147-A177-3AD203B41FA5}">
                      <a16:colId xmlns:a16="http://schemas.microsoft.com/office/drawing/2014/main" val="3433890882"/>
                    </a:ext>
                  </a:extLst>
                </a:gridCol>
                <a:gridCol w="1768591">
                  <a:extLst>
                    <a:ext uri="{9D8B030D-6E8A-4147-A177-3AD203B41FA5}">
                      <a16:colId xmlns:a16="http://schemas.microsoft.com/office/drawing/2014/main" val="1624252801"/>
                    </a:ext>
                  </a:extLst>
                </a:gridCol>
                <a:gridCol w="1768591">
                  <a:extLst>
                    <a:ext uri="{9D8B030D-6E8A-4147-A177-3AD203B41FA5}">
                      <a16:colId xmlns:a16="http://schemas.microsoft.com/office/drawing/2014/main" val="373951683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Huvudområde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Delområde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Mätning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46671716"/>
                  </a:ext>
                </a:extLst>
              </a:tr>
            </a:tbl>
          </a:graphicData>
        </a:graphic>
      </p:graphicFrame>
      <p:grpSp>
        <p:nvGrpSpPr>
          <p:cNvPr id="9" name="Group 8">
            <a:extLst>
              <a:ext uri="{FF2B5EF4-FFF2-40B4-BE49-F238E27FC236}">
                <a16:creationId xmlns:a16="http://schemas.microsoft.com/office/drawing/2014/main" id="{58815CF2-5C16-40A0-96BF-A792E55ECA08}"/>
              </a:ext>
            </a:extLst>
          </p:cNvPr>
          <p:cNvGrpSpPr/>
          <p:nvPr/>
        </p:nvGrpSpPr>
        <p:grpSpPr>
          <a:xfrm>
            <a:off x="7026171" y="6165306"/>
            <a:ext cx="1598733" cy="188779"/>
            <a:chOff x="7026169" y="6165304"/>
            <a:chExt cx="1598733" cy="188779"/>
          </a:xfrm>
        </p:grpSpPr>
        <p:sp>
          <p:nvSpPr>
            <p:cNvPr id="2" name="Star: 5 Points 1">
              <a:extLst>
                <a:ext uri="{FF2B5EF4-FFF2-40B4-BE49-F238E27FC236}">
                  <a16:creationId xmlns:a16="http://schemas.microsoft.com/office/drawing/2014/main" id="{36FC7DBC-F790-40C8-A945-22DE1F1E540C}"/>
                </a:ext>
              </a:extLst>
            </p:cNvPr>
            <p:cNvSpPr/>
            <p:nvPr/>
          </p:nvSpPr>
          <p:spPr>
            <a:xfrm>
              <a:off x="7026169" y="6169693"/>
              <a:ext cx="180000" cy="1800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4D5EE66-27F6-4E7E-84DF-69C135561406}"/>
                </a:ext>
              </a:extLst>
            </p:cNvPr>
            <p:cNvSpPr/>
            <p:nvPr/>
          </p:nvSpPr>
          <p:spPr>
            <a:xfrm>
              <a:off x="7161900" y="6165304"/>
              <a:ext cx="1463002" cy="188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mn-cs"/>
                </a:rPr>
                <a:t>= Rekommenderad</a:t>
              </a:r>
            </a:p>
          </p:txBody>
        </p:sp>
      </p:grpSp>
      <p:sp>
        <p:nvSpPr>
          <p:cNvPr id="18" name="Star: 5 Points 17">
            <a:extLst>
              <a:ext uri="{FF2B5EF4-FFF2-40B4-BE49-F238E27FC236}">
                <a16:creationId xmlns:a16="http://schemas.microsoft.com/office/drawing/2014/main" id="{DE735EDE-6F4E-433F-B532-2C6ACEA6679C}"/>
              </a:ext>
            </a:extLst>
          </p:cNvPr>
          <p:cNvSpPr/>
          <p:nvPr/>
        </p:nvSpPr>
        <p:spPr>
          <a:xfrm>
            <a:off x="6310688" y="2326143"/>
            <a:ext cx="180000" cy="1800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Star: 5 Points 18">
            <a:extLst>
              <a:ext uri="{FF2B5EF4-FFF2-40B4-BE49-F238E27FC236}">
                <a16:creationId xmlns:a16="http://schemas.microsoft.com/office/drawing/2014/main" id="{CEE5554D-6FB4-423C-AB09-C0303F9AC17A}"/>
              </a:ext>
            </a:extLst>
          </p:cNvPr>
          <p:cNvSpPr/>
          <p:nvPr/>
        </p:nvSpPr>
        <p:spPr>
          <a:xfrm>
            <a:off x="6310688" y="3727054"/>
            <a:ext cx="180000" cy="1800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Star: 5 Points 19">
            <a:extLst>
              <a:ext uri="{FF2B5EF4-FFF2-40B4-BE49-F238E27FC236}">
                <a16:creationId xmlns:a16="http://schemas.microsoft.com/office/drawing/2014/main" id="{ECB873F0-5C2F-44EE-B144-CF4E6F1E4C55}"/>
              </a:ext>
            </a:extLst>
          </p:cNvPr>
          <p:cNvSpPr/>
          <p:nvPr/>
        </p:nvSpPr>
        <p:spPr>
          <a:xfrm>
            <a:off x="6310688" y="5390485"/>
            <a:ext cx="180000" cy="1800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Star: 5 Points 20">
            <a:extLst>
              <a:ext uri="{FF2B5EF4-FFF2-40B4-BE49-F238E27FC236}">
                <a16:creationId xmlns:a16="http://schemas.microsoft.com/office/drawing/2014/main" id="{8B122747-8211-48F7-A4E2-BA953FEEA7C7}"/>
              </a:ext>
            </a:extLst>
          </p:cNvPr>
          <p:cNvSpPr/>
          <p:nvPr/>
        </p:nvSpPr>
        <p:spPr>
          <a:xfrm>
            <a:off x="6310688" y="3028382"/>
            <a:ext cx="180000" cy="1800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8495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05F8E-8F25-44B7-ACAE-B1569E4F4C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EC05F8E-8F25-44B7-ACAE-B1569E4F4C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A087FD4-FF13-4721-B246-C722D2DAA350}"/>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sv-SE" sz="2000" b="1" dirty="0">
              <a:solidFill>
                <a:srgbClr val="FFFFFF"/>
              </a:solidFill>
              <a:latin typeface="Arial" panose="020B0604020202020204" pitchFamily="34" charset="0"/>
              <a:sym typeface="Arial" panose="020B0604020202020204" pitchFamily="34" charset="0"/>
            </a:endParaRPr>
          </a:p>
        </p:txBody>
      </p:sp>
      <p:sp>
        <p:nvSpPr>
          <p:cNvPr id="11" name="Title 10">
            <a:extLst>
              <a:ext uri="{FF2B5EF4-FFF2-40B4-BE49-F238E27FC236}">
                <a16:creationId xmlns:a16="http://schemas.microsoft.com/office/drawing/2014/main" id="{13D71B88-244F-414D-B187-50F627D93EA1}"/>
              </a:ext>
            </a:extLst>
          </p:cNvPr>
          <p:cNvSpPr>
            <a:spLocks noGrp="1"/>
          </p:cNvSpPr>
          <p:nvPr>
            <p:ph type="title"/>
          </p:nvPr>
        </p:nvSpPr>
        <p:spPr/>
        <p:txBody>
          <a:bodyPr/>
          <a:lstStyle/>
          <a:p>
            <a:r>
              <a:rPr lang="sv-SE" dirty="0" smtClean="0"/>
              <a:t>Behov</a:t>
            </a:r>
            <a:endParaRPr lang="sv-SE" dirty="0"/>
          </a:p>
        </p:txBody>
      </p:sp>
      <p:graphicFrame>
        <p:nvGraphicFramePr>
          <p:cNvPr id="9" name="Content Placeholder 11">
            <a:extLst>
              <a:ext uri="{FF2B5EF4-FFF2-40B4-BE49-F238E27FC236}">
                <a16:creationId xmlns:a16="http://schemas.microsoft.com/office/drawing/2014/main" id="{CF5627B6-7974-49F0-8E28-83AE9B8B50B9}"/>
              </a:ext>
            </a:extLst>
          </p:cNvPr>
          <p:cNvGraphicFramePr>
            <a:graphicFrameLocks/>
          </p:cNvGraphicFramePr>
          <p:nvPr>
            <p:extLst>
              <p:ext uri="{D42A27DB-BD31-4B8C-83A1-F6EECF244321}">
                <p14:modId xmlns:p14="http://schemas.microsoft.com/office/powerpoint/2010/main" val="2059089514"/>
              </p:ext>
            </p:extLst>
          </p:nvPr>
        </p:nvGraphicFramePr>
        <p:xfrm>
          <a:off x="-756591" y="1830091"/>
          <a:ext cx="9505305" cy="4341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Table 9">
            <a:extLst>
              <a:ext uri="{FF2B5EF4-FFF2-40B4-BE49-F238E27FC236}">
                <a16:creationId xmlns:a16="http://schemas.microsoft.com/office/drawing/2014/main" id="{652A388D-C9E8-4ED6-8E76-A87A59FB0BC6}"/>
              </a:ext>
            </a:extLst>
          </p:cNvPr>
          <p:cNvGraphicFramePr>
            <a:graphicFrameLocks noGrp="1"/>
          </p:cNvGraphicFramePr>
          <p:nvPr>
            <p:extLst>
              <p:ext uri="{D42A27DB-BD31-4B8C-83A1-F6EECF244321}">
                <p14:modId xmlns:p14="http://schemas.microsoft.com/office/powerpoint/2010/main" val="747444697"/>
              </p:ext>
            </p:extLst>
          </p:nvPr>
        </p:nvGraphicFramePr>
        <p:xfrm>
          <a:off x="1345360" y="1003185"/>
          <a:ext cx="5680812" cy="370840"/>
        </p:xfrm>
        <a:graphic>
          <a:graphicData uri="http://schemas.openxmlformats.org/drawingml/2006/table">
            <a:tbl>
              <a:tblPr firstRow="1" bandRow="1"/>
              <a:tblGrid>
                <a:gridCol w="1893604">
                  <a:extLst>
                    <a:ext uri="{9D8B030D-6E8A-4147-A177-3AD203B41FA5}">
                      <a16:colId xmlns:a16="http://schemas.microsoft.com/office/drawing/2014/main" val="3433890882"/>
                    </a:ext>
                  </a:extLst>
                </a:gridCol>
                <a:gridCol w="1893604">
                  <a:extLst>
                    <a:ext uri="{9D8B030D-6E8A-4147-A177-3AD203B41FA5}">
                      <a16:colId xmlns:a16="http://schemas.microsoft.com/office/drawing/2014/main" val="1624252801"/>
                    </a:ext>
                  </a:extLst>
                </a:gridCol>
                <a:gridCol w="1893604">
                  <a:extLst>
                    <a:ext uri="{9D8B030D-6E8A-4147-A177-3AD203B41FA5}">
                      <a16:colId xmlns:a16="http://schemas.microsoft.com/office/drawing/2014/main" val="3739516831"/>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Huvudområde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Delområde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600" dirty="0">
                          <a:solidFill>
                            <a:schemeClr val="tx1"/>
                          </a:solidFill>
                        </a:rPr>
                        <a:t>Mätning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46671716"/>
                  </a:ext>
                </a:extLst>
              </a:tr>
            </a:tbl>
          </a:graphicData>
        </a:graphic>
      </p:graphicFrame>
      <p:grpSp>
        <p:nvGrpSpPr>
          <p:cNvPr id="17" name="Group 16">
            <a:extLst>
              <a:ext uri="{FF2B5EF4-FFF2-40B4-BE49-F238E27FC236}">
                <a16:creationId xmlns:a16="http://schemas.microsoft.com/office/drawing/2014/main" id="{A36DD609-5E20-4DBA-B8D0-9383027A8B81}"/>
              </a:ext>
            </a:extLst>
          </p:cNvPr>
          <p:cNvGrpSpPr/>
          <p:nvPr/>
        </p:nvGrpSpPr>
        <p:grpSpPr>
          <a:xfrm>
            <a:off x="7026171" y="6165306"/>
            <a:ext cx="1598733" cy="188779"/>
            <a:chOff x="7026169" y="6165304"/>
            <a:chExt cx="1598733" cy="188779"/>
          </a:xfrm>
        </p:grpSpPr>
        <p:sp>
          <p:nvSpPr>
            <p:cNvPr id="18" name="Star: 5 Points 17">
              <a:extLst>
                <a:ext uri="{FF2B5EF4-FFF2-40B4-BE49-F238E27FC236}">
                  <a16:creationId xmlns:a16="http://schemas.microsoft.com/office/drawing/2014/main" id="{5CAD49B0-1F4F-408E-9FA3-DE4566BD4412}"/>
                </a:ext>
              </a:extLst>
            </p:cNvPr>
            <p:cNvSpPr/>
            <p:nvPr/>
          </p:nvSpPr>
          <p:spPr>
            <a:xfrm>
              <a:off x="7026169" y="6169693"/>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0" name="Rectangle 19">
              <a:extLst>
                <a:ext uri="{FF2B5EF4-FFF2-40B4-BE49-F238E27FC236}">
                  <a16:creationId xmlns:a16="http://schemas.microsoft.com/office/drawing/2014/main" id="{E2CB6D54-22BC-4642-B0EF-D66F73D2D1F7}"/>
                </a:ext>
              </a:extLst>
            </p:cNvPr>
            <p:cNvSpPr/>
            <p:nvPr/>
          </p:nvSpPr>
          <p:spPr>
            <a:xfrm>
              <a:off x="7161900" y="6165304"/>
              <a:ext cx="1463002" cy="188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a:solidFill>
                    <a:srgbClr val="000000"/>
                  </a:solidFill>
                  <a:latin typeface="Arial"/>
                </a:rPr>
                <a:t>= Rekommenderad</a:t>
              </a:r>
            </a:p>
          </p:txBody>
        </p:sp>
      </p:grpSp>
      <p:sp>
        <p:nvSpPr>
          <p:cNvPr id="24" name="Star: 5 Points 23">
            <a:extLst>
              <a:ext uri="{FF2B5EF4-FFF2-40B4-BE49-F238E27FC236}">
                <a16:creationId xmlns:a16="http://schemas.microsoft.com/office/drawing/2014/main" id="{DC3956C4-7D72-490F-9094-4607DD7D9EB0}"/>
              </a:ext>
            </a:extLst>
          </p:cNvPr>
          <p:cNvSpPr/>
          <p:nvPr/>
        </p:nvSpPr>
        <p:spPr>
          <a:xfrm>
            <a:off x="6104887" y="3420150"/>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6" name="Star: 5 Points 25">
            <a:extLst>
              <a:ext uri="{FF2B5EF4-FFF2-40B4-BE49-F238E27FC236}">
                <a16:creationId xmlns:a16="http://schemas.microsoft.com/office/drawing/2014/main" id="{502346E4-DEA8-45C7-9D75-11FCB3B47498}"/>
              </a:ext>
            </a:extLst>
          </p:cNvPr>
          <p:cNvSpPr/>
          <p:nvPr/>
        </p:nvSpPr>
        <p:spPr>
          <a:xfrm>
            <a:off x="6104887" y="3961439"/>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8" name="Star: 5 Points 27">
            <a:extLst>
              <a:ext uri="{FF2B5EF4-FFF2-40B4-BE49-F238E27FC236}">
                <a16:creationId xmlns:a16="http://schemas.microsoft.com/office/drawing/2014/main" id="{B4930C56-77F3-40DA-9DA0-8E1777B9513E}"/>
              </a:ext>
            </a:extLst>
          </p:cNvPr>
          <p:cNvSpPr/>
          <p:nvPr/>
        </p:nvSpPr>
        <p:spPr>
          <a:xfrm>
            <a:off x="6104887" y="4525381"/>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29" name="Star: 5 Points 28">
            <a:extLst>
              <a:ext uri="{FF2B5EF4-FFF2-40B4-BE49-F238E27FC236}">
                <a16:creationId xmlns:a16="http://schemas.microsoft.com/office/drawing/2014/main" id="{530A0F87-A028-4AC1-85CB-6D39511125CD}"/>
              </a:ext>
            </a:extLst>
          </p:cNvPr>
          <p:cNvSpPr/>
          <p:nvPr/>
        </p:nvSpPr>
        <p:spPr>
          <a:xfrm>
            <a:off x="6104887" y="5082514"/>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30" name="Star: 5 Points 29">
            <a:extLst>
              <a:ext uri="{FF2B5EF4-FFF2-40B4-BE49-F238E27FC236}">
                <a16:creationId xmlns:a16="http://schemas.microsoft.com/office/drawing/2014/main" id="{23D303E9-CADD-4BDF-B402-90A1FD1864FE}"/>
              </a:ext>
            </a:extLst>
          </p:cNvPr>
          <p:cNvSpPr/>
          <p:nvPr/>
        </p:nvSpPr>
        <p:spPr>
          <a:xfrm>
            <a:off x="6104887" y="5639647"/>
            <a:ext cx="180000" cy="180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Tree>
    <p:extLst>
      <p:ext uri="{BB962C8B-B14F-4D97-AF65-F5344CB8AC3E}">
        <p14:creationId xmlns:p14="http://schemas.microsoft.com/office/powerpoint/2010/main" val="108480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70"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7" name="Round Diagonal Corner Rectangle 50">
            <a:extLst>
              <a:ext uri="{FF2B5EF4-FFF2-40B4-BE49-F238E27FC236}">
                <a16:creationId xmlns:a16="http://schemas.microsoft.com/office/drawing/2014/main" id="{4438A0AF-DE92-45F7-A8C1-43EF24C0458F}"/>
              </a:ext>
            </a:extLst>
          </p:cNvPr>
          <p:cNvSpPr/>
          <p:nvPr/>
        </p:nvSpPr>
        <p:spPr>
          <a:xfrm>
            <a:off x="5980161" y="445340"/>
            <a:ext cx="2706574" cy="467705"/>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x mnkr*</a:t>
            </a:r>
          </a:p>
        </p:txBody>
      </p:sp>
      <p:grpSp>
        <p:nvGrpSpPr>
          <p:cNvPr id="90" name="Group 182">
            <a:extLst>
              <a:ext uri="{FF2B5EF4-FFF2-40B4-BE49-F238E27FC236}">
                <a16:creationId xmlns:a16="http://schemas.microsoft.com/office/drawing/2014/main" id="{DC88A25C-66B4-405B-BF6F-CA25E51A62F6}"/>
              </a:ext>
            </a:extLst>
          </p:cNvPr>
          <p:cNvGrpSpPr/>
          <p:nvPr/>
        </p:nvGrpSpPr>
        <p:grpSpPr>
          <a:xfrm>
            <a:off x="6122961" y="529728"/>
            <a:ext cx="504056" cy="298928"/>
            <a:chOff x="7977336" y="3212976"/>
            <a:chExt cx="1095375" cy="1023938"/>
          </a:xfrm>
          <a:solidFill>
            <a:schemeClr val="bg1"/>
          </a:solidFill>
        </p:grpSpPr>
        <p:sp>
          <p:nvSpPr>
            <p:cNvPr id="91" name="Freeform 146">
              <a:extLst>
                <a:ext uri="{FF2B5EF4-FFF2-40B4-BE49-F238E27FC236}">
                  <a16:creationId xmlns:a16="http://schemas.microsoft.com/office/drawing/2014/main" id="{72FAB524-D668-4413-BCE9-2516883384EB}"/>
                </a:ext>
              </a:extLst>
            </p:cNvPr>
            <p:cNvSpPr>
              <a:spLocks noEditPoints="1"/>
            </p:cNvSpPr>
            <p:nvPr/>
          </p:nvSpPr>
          <p:spPr bwMode="auto">
            <a:xfrm>
              <a:off x="7977336" y="3660651"/>
              <a:ext cx="1095375" cy="576263"/>
            </a:xfrm>
            <a:custGeom>
              <a:avLst/>
              <a:gdLst/>
              <a:ahLst/>
              <a:cxnLst>
                <a:cxn ang="0">
                  <a:pos x="690" y="14"/>
                </a:cxn>
                <a:cxn ang="0">
                  <a:pos x="660" y="0"/>
                </a:cxn>
                <a:cxn ang="0">
                  <a:pos x="653" y="4"/>
                </a:cxn>
                <a:cxn ang="0">
                  <a:pos x="646" y="8"/>
                </a:cxn>
                <a:cxn ang="0">
                  <a:pos x="639" y="12"/>
                </a:cxn>
                <a:cxn ang="0">
                  <a:pos x="631" y="16"/>
                </a:cxn>
                <a:cxn ang="0">
                  <a:pos x="655" y="27"/>
                </a:cxn>
                <a:cxn ang="0">
                  <a:pos x="534" y="97"/>
                </a:cxn>
                <a:cxn ang="0">
                  <a:pos x="515" y="108"/>
                </a:cxn>
                <a:cxn ang="0">
                  <a:pos x="492" y="96"/>
                </a:cxn>
                <a:cxn ang="0">
                  <a:pos x="435" y="130"/>
                </a:cxn>
                <a:cxn ang="0">
                  <a:pos x="457" y="141"/>
                </a:cxn>
                <a:cxn ang="0">
                  <a:pos x="266" y="251"/>
                </a:cxn>
                <a:cxn ang="0">
                  <a:pos x="36" y="140"/>
                </a:cxn>
                <a:cxn ang="0">
                  <a:pos x="61" y="126"/>
                </a:cxn>
                <a:cxn ang="0">
                  <a:pos x="54" y="122"/>
                </a:cxn>
                <a:cxn ang="0">
                  <a:pos x="47" y="119"/>
                </a:cxn>
                <a:cxn ang="0">
                  <a:pos x="39" y="115"/>
                </a:cxn>
                <a:cxn ang="0">
                  <a:pos x="32" y="112"/>
                </a:cxn>
                <a:cxn ang="0">
                  <a:pos x="1" y="130"/>
                </a:cxn>
                <a:cxn ang="0">
                  <a:pos x="1" y="138"/>
                </a:cxn>
                <a:cxn ang="0">
                  <a:pos x="0" y="138"/>
                </a:cxn>
                <a:cxn ang="0">
                  <a:pos x="1" y="139"/>
                </a:cxn>
                <a:cxn ang="0">
                  <a:pos x="1" y="235"/>
                </a:cxn>
                <a:cxn ang="0">
                  <a:pos x="267" y="363"/>
                </a:cxn>
                <a:cxn ang="0">
                  <a:pos x="690" y="119"/>
                </a:cxn>
                <a:cxn ang="0">
                  <a:pos x="690" y="23"/>
                </a:cxn>
                <a:cxn ang="0">
                  <a:pos x="690" y="22"/>
                </a:cxn>
                <a:cxn ang="0">
                  <a:pos x="690" y="22"/>
                </a:cxn>
                <a:cxn ang="0">
                  <a:pos x="690" y="14"/>
                </a:cxn>
                <a:cxn ang="0">
                  <a:pos x="260" y="329"/>
                </a:cxn>
                <a:cxn ang="0">
                  <a:pos x="28" y="218"/>
                </a:cxn>
                <a:cxn ang="0">
                  <a:pos x="28" y="151"/>
                </a:cxn>
                <a:cxn ang="0">
                  <a:pos x="260" y="264"/>
                </a:cxn>
                <a:cxn ang="0">
                  <a:pos x="260" y="329"/>
                </a:cxn>
                <a:cxn ang="0">
                  <a:pos x="662" y="38"/>
                </a:cxn>
                <a:cxn ang="0">
                  <a:pos x="662" y="103"/>
                </a:cxn>
                <a:cxn ang="0">
                  <a:pos x="525" y="182"/>
                </a:cxn>
                <a:cxn ang="0">
                  <a:pos x="523" y="119"/>
                </a:cxn>
                <a:cxn ang="0">
                  <a:pos x="662" y="38"/>
                </a:cxn>
                <a:cxn ang="0">
                  <a:pos x="465" y="152"/>
                </a:cxn>
                <a:cxn ang="0">
                  <a:pos x="468" y="216"/>
                </a:cxn>
                <a:cxn ang="0">
                  <a:pos x="272" y="328"/>
                </a:cxn>
                <a:cxn ang="0">
                  <a:pos x="272" y="263"/>
                </a:cxn>
                <a:cxn ang="0">
                  <a:pos x="445" y="163"/>
                </a:cxn>
                <a:cxn ang="0">
                  <a:pos x="465" y="152"/>
                </a:cxn>
              </a:cxnLst>
              <a:rect l="0" t="0" r="r" b="b"/>
              <a:pathLst>
                <a:path w="690" h="363">
                  <a:moveTo>
                    <a:pt x="690" y="14"/>
                  </a:moveTo>
                  <a:lnTo>
                    <a:pt x="660" y="0"/>
                  </a:lnTo>
                  <a:lnTo>
                    <a:pt x="653" y="4"/>
                  </a:lnTo>
                  <a:lnTo>
                    <a:pt x="646" y="8"/>
                  </a:lnTo>
                  <a:lnTo>
                    <a:pt x="639" y="12"/>
                  </a:lnTo>
                  <a:lnTo>
                    <a:pt x="631" y="16"/>
                  </a:lnTo>
                  <a:lnTo>
                    <a:pt x="655" y="27"/>
                  </a:lnTo>
                  <a:lnTo>
                    <a:pt x="534" y="97"/>
                  </a:lnTo>
                  <a:lnTo>
                    <a:pt x="515" y="108"/>
                  </a:lnTo>
                  <a:lnTo>
                    <a:pt x="492" y="96"/>
                  </a:lnTo>
                  <a:lnTo>
                    <a:pt x="435" y="130"/>
                  </a:lnTo>
                  <a:lnTo>
                    <a:pt x="457" y="141"/>
                  </a:lnTo>
                  <a:lnTo>
                    <a:pt x="266" y="251"/>
                  </a:lnTo>
                  <a:lnTo>
                    <a:pt x="36" y="140"/>
                  </a:lnTo>
                  <a:lnTo>
                    <a:pt x="61" y="126"/>
                  </a:lnTo>
                  <a:lnTo>
                    <a:pt x="54" y="122"/>
                  </a:lnTo>
                  <a:lnTo>
                    <a:pt x="47" y="119"/>
                  </a:lnTo>
                  <a:lnTo>
                    <a:pt x="39" y="115"/>
                  </a:lnTo>
                  <a:lnTo>
                    <a:pt x="32" y="112"/>
                  </a:lnTo>
                  <a:lnTo>
                    <a:pt x="1" y="130"/>
                  </a:lnTo>
                  <a:lnTo>
                    <a:pt x="1" y="138"/>
                  </a:lnTo>
                  <a:lnTo>
                    <a:pt x="0" y="138"/>
                  </a:lnTo>
                  <a:lnTo>
                    <a:pt x="1" y="139"/>
                  </a:lnTo>
                  <a:lnTo>
                    <a:pt x="1" y="235"/>
                  </a:lnTo>
                  <a:lnTo>
                    <a:pt x="267" y="363"/>
                  </a:lnTo>
                  <a:lnTo>
                    <a:pt x="690" y="119"/>
                  </a:lnTo>
                  <a:lnTo>
                    <a:pt x="690" y="23"/>
                  </a:lnTo>
                  <a:lnTo>
                    <a:pt x="690" y="22"/>
                  </a:lnTo>
                  <a:lnTo>
                    <a:pt x="690" y="22"/>
                  </a:lnTo>
                  <a:lnTo>
                    <a:pt x="690" y="14"/>
                  </a:lnTo>
                  <a:close/>
                  <a:moveTo>
                    <a:pt x="260" y="329"/>
                  </a:moveTo>
                  <a:lnTo>
                    <a:pt x="28" y="218"/>
                  </a:lnTo>
                  <a:lnTo>
                    <a:pt x="28" y="151"/>
                  </a:lnTo>
                  <a:lnTo>
                    <a:pt x="260" y="264"/>
                  </a:lnTo>
                  <a:lnTo>
                    <a:pt x="260" y="329"/>
                  </a:lnTo>
                  <a:close/>
                  <a:moveTo>
                    <a:pt x="662" y="38"/>
                  </a:moveTo>
                  <a:lnTo>
                    <a:pt x="662" y="103"/>
                  </a:lnTo>
                  <a:lnTo>
                    <a:pt x="525" y="182"/>
                  </a:lnTo>
                  <a:lnTo>
                    <a:pt x="523" y="119"/>
                  </a:lnTo>
                  <a:lnTo>
                    <a:pt x="662" y="38"/>
                  </a:lnTo>
                  <a:close/>
                  <a:moveTo>
                    <a:pt x="465" y="152"/>
                  </a:moveTo>
                  <a:lnTo>
                    <a:pt x="468" y="216"/>
                  </a:lnTo>
                  <a:lnTo>
                    <a:pt x="272" y="328"/>
                  </a:lnTo>
                  <a:lnTo>
                    <a:pt x="272" y="263"/>
                  </a:lnTo>
                  <a:lnTo>
                    <a:pt x="445" y="163"/>
                  </a:lnTo>
                  <a:lnTo>
                    <a:pt x="465" y="152"/>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Freeform 147">
              <a:extLst>
                <a:ext uri="{FF2B5EF4-FFF2-40B4-BE49-F238E27FC236}">
                  <a16:creationId xmlns:a16="http://schemas.microsoft.com/office/drawing/2014/main" id="{6CCA1E6D-99DE-44D7-B538-B35A1F1FB838}"/>
                </a:ext>
              </a:extLst>
            </p:cNvPr>
            <p:cNvSpPr>
              <a:spLocks/>
            </p:cNvSpPr>
            <p:nvPr/>
          </p:nvSpPr>
          <p:spPr bwMode="auto">
            <a:xfrm>
              <a:off x="8175773" y="3474914"/>
              <a:ext cx="449263" cy="238125"/>
            </a:xfrm>
            <a:custGeom>
              <a:avLst/>
              <a:gdLst/>
              <a:ahLst/>
              <a:cxnLst>
                <a:cxn ang="0">
                  <a:pos x="258" y="70"/>
                </a:cxn>
                <a:cxn ang="0">
                  <a:pos x="251" y="66"/>
                </a:cxn>
                <a:cxn ang="0">
                  <a:pos x="243" y="62"/>
                </a:cxn>
                <a:cxn ang="0">
                  <a:pos x="235" y="58"/>
                </a:cxn>
                <a:cxn ang="0">
                  <a:pos x="123" y="0"/>
                </a:cxn>
                <a:cxn ang="0">
                  <a:pos x="1" y="73"/>
                </a:cxn>
                <a:cxn ang="0">
                  <a:pos x="1" y="76"/>
                </a:cxn>
                <a:cxn ang="0">
                  <a:pos x="21" y="96"/>
                </a:cxn>
                <a:cxn ang="0">
                  <a:pos x="12" y="115"/>
                </a:cxn>
                <a:cxn ang="0">
                  <a:pos x="12" y="119"/>
                </a:cxn>
                <a:cxn ang="0">
                  <a:pos x="79" y="148"/>
                </a:cxn>
                <a:cxn ang="0">
                  <a:pos x="87" y="152"/>
                </a:cxn>
                <a:cxn ang="0">
                  <a:pos x="95" y="156"/>
                </a:cxn>
                <a:cxn ang="0">
                  <a:pos x="103" y="159"/>
                </a:cxn>
                <a:cxn ang="0">
                  <a:pos x="112" y="163"/>
                </a:cxn>
                <a:cxn ang="0">
                  <a:pos x="114" y="164"/>
                </a:cxn>
                <a:cxn ang="0">
                  <a:pos x="121" y="164"/>
                </a:cxn>
                <a:cxn ang="0">
                  <a:pos x="131" y="160"/>
                </a:cxn>
                <a:cxn ang="0">
                  <a:pos x="157" y="157"/>
                </a:cxn>
                <a:cxn ang="0">
                  <a:pos x="198" y="164"/>
                </a:cxn>
                <a:cxn ang="0">
                  <a:pos x="204" y="163"/>
                </a:cxn>
                <a:cxn ang="0">
                  <a:pos x="235" y="145"/>
                </a:cxn>
                <a:cxn ang="0">
                  <a:pos x="313" y="98"/>
                </a:cxn>
                <a:cxn ang="0">
                  <a:pos x="266" y="74"/>
                </a:cxn>
                <a:cxn ang="0">
                  <a:pos x="258" y="70"/>
                </a:cxn>
              </a:cxnLst>
              <a:rect l="0" t="0" r="r" b="b"/>
              <a:pathLst>
                <a:path w="313" h="165">
                  <a:moveTo>
                    <a:pt x="258" y="70"/>
                  </a:moveTo>
                  <a:cubicBezTo>
                    <a:pt x="251" y="66"/>
                    <a:pt x="251" y="66"/>
                    <a:pt x="251" y="66"/>
                  </a:cubicBezTo>
                  <a:cubicBezTo>
                    <a:pt x="243" y="62"/>
                    <a:pt x="243" y="62"/>
                    <a:pt x="243" y="62"/>
                  </a:cubicBezTo>
                  <a:cubicBezTo>
                    <a:pt x="235" y="58"/>
                    <a:pt x="235" y="58"/>
                    <a:pt x="235" y="58"/>
                  </a:cubicBezTo>
                  <a:cubicBezTo>
                    <a:pt x="123" y="0"/>
                    <a:pt x="123" y="0"/>
                    <a:pt x="123" y="0"/>
                  </a:cubicBezTo>
                  <a:cubicBezTo>
                    <a:pt x="1" y="73"/>
                    <a:pt x="1" y="73"/>
                    <a:pt x="1" y="73"/>
                  </a:cubicBezTo>
                  <a:cubicBezTo>
                    <a:pt x="0" y="74"/>
                    <a:pt x="0" y="75"/>
                    <a:pt x="1" y="76"/>
                  </a:cubicBezTo>
                  <a:cubicBezTo>
                    <a:pt x="12" y="81"/>
                    <a:pt x="19" y="88"/>
                    <a:pt x="21" y="96"/>
                  </a:cubicBezTo>
                  <a:cubicBezTo>
                    <a:pt x="23" y="103"/>
                    <a:pt x="19" y="110"/>
                    <a:pt x="12" y="115"/>
                  </a:cubicBezTo>
                  <a:cubicBezTo>
                    <a:pt x="11" y="116"/>
                    <a:pt x="11" y="118"/>
                    <a:pt x="12" y="119"/>
                  </a:cubicBezTo>
                  <a:cubicBezTo>
                    <a:pt x="79" y="148"/>
                    <a:pt x="79" y="148"/>
                    <a:pt x="79" y="148"/>
                  </a:cubicBezTo>
                  <a:cubicBezTo>
                    <a:pt x="87" y="152"/>
                    <a:pt x="87" y="152"/>
                    <a:pt x="87" y="152"/>
                  </a:cubicBezTo>
                  <a:cubicBezTo>
                    <a:pt x="95" y="156"/>
                    <a:pt x="95" y="156"/>
                    <a:pt x="95" y="156"/>
                  </a:cubicBezTo>
                  <a:cubicBezTo>
                    <a:pt x="103" y="159"/>
                    <a:pt x="103" y="159"/>
                    <a:pt x="103" y="159"/>
                  </a:cubicBezTo>
                  <a:cubicBezTo>
                    <a:pt x="112" y="163"/>
                    <a:pt x="112" y="163"/>
                    <a:pt x="112" y="163"/>
                  </a:cubicBezTo>
                  <a:cubicBezTo>
                    <a:pt x="114" y="164"/>
                    <a:pt x="114" y="164"/>
                    <a:pt x="114" y="164"/>
                  </a:cubicBezTo>
                  <a:cubicBezTo>
                    <a:pt x="116" y="165"/>
                    <a:pt x="119" y="165"/>
                    <a:pt x="121" y="164"/>
                  </a:cubicBezTo>
                  <a:cubicBezTo>
                    <a:pt x="124" y="163"/>
                    <a:pt x="127" y="161"/>
                    <a:pt x="131" y="160"/>
                  </a:cubicBezTo>
                  <a:cubicBezTo>
                    <a:pt x="138" y="158"/>
                    <a:pt x="147" y="157"/>
                    <a:pt x="157" y="157"/>
                  </a:cubicBezTo>
                  <a:cubicBezTo>
                    <a:pt x="172" y="157"/>
                    <a:pt x="186" y="159"/>
                    <a:pt x="198" y="164"/>
                  </a:cubicBezTo>
                  <a:cubicBezTo>
                    <a:pt x="200" y="165"/>
                    <a:pt x="202" y="165"/>
                    <a:pt x="204" y="163"/>
                  </a:cubicBezTo>
                  <a:cubicBezTo>
                    <a:pt x="235" y="145"/>
                    <a:pt x="235" y="145"/>
                    <a:pt x="235" y="145"/>
                  </a:cubicBezTo>
                  <a:cubicBezTo>
                    <a:pt x="313" y="98"/>
                    <a:pt x="313" y="98"/>
                    <a:pt x="313" y="98"/>
                  </a:cubicBezTo>
                  <a:cubicBezTo>
                    <a:pt x="266" y="74"/>
                    <a:pt x="266" y="74"/>
                    <a:pt x="266" y="74"/>
                  </a:cubicBezTo>
                  <a:lnTo>
                    <a:pt x="258" y="70"/>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Freeform 148">
              <a:extLst>
                <a:ext uri="{FF2B5EF4-FFF2-40B4-BE49-F238E27FC236}">
                  <a16:creationId xmlns:a16="http://schemas.microsoft.com/office/drawing/2014/main" id="{A69E1B4B-75AE-42F8-BDAB-CF94EEC55D38}"/>
                </a:ext>
              </a:extLst>
            </p:cNvPr>
            <p:cNvSpPr>
              <a:spLocks noEditPoints="1"/>
            </p:cNvSpPr>
            <p:nvPr/>
          </p:nvSpPr>
          <p:spPr bwMode="auto">
            <a:xfrm>
              <a:off x="7977336" y="3212976"/>
              <a:ext cx="1095375" cy="757238"/>
            </a:xfrm>
            <a:custGeom>
              <a:avLst/>
              <a:gdLst/>
              <a:ahLst/>
              <a:cxnLst>
                <a:cxn ang="0">
                  <a:pos x="20" y="394"/>
                </a:cxn>
                <a:cxn ang="0">
                  <a:pos x="74" y="420"/>
                </a:cxn>
                <a:cxn ang="0">
                  <a:pos x="98" y="432"/>
                </a:cxn>
                <a:cxn ang="0">
                  <a:pos x="302" y="521"/>
                </a:cxn>
                <a:cxn ang="0">
                  <a:pos x="303" y="520"/>
                </a:cxn>
                <a:cxn ang="0">
                  <a:pos x="663" y="313"/>
                </a:cxn>
                <a:cxn ang="0">
                  <a:pos x="686" y="299"/>
                </a:cxn>
                <a:cxn ang="0">
                  <a:pos x="760" y="257"/>
                </a:cxn>
                <a:cxn ang="0">
                  <a:pos x="760" y="156"/>
                </a:cxn>
                <a:cxn ang="0">
                  <a:pos x="467" y="0"/>
                </a:cxn>
                <a:cxn ang="0">
                  <a:pos x="0" y="283"/>
                </a:cxn>
                <a:cxn ang="0">
                  <a:pos x="129" y="414"/>
                </a:cxn>
                <a:cxn ang="0">
                  <a:pos x="105" y="403"/>
                </a:cxn>
                <a:cxn ang="0">
                  <a:pos x="30" y="367"/>
                </a:cxn>
                <a:cxn ang="0">
                  <a:pos x="41" y="302"/>
                </a:cxn>
                <a:cxn ang="0">
                  <a:pos x="172" y="364"/>
                </a:cxn>
                <a:cxn ang="0">
                  <a:pos x="197" y="375"/>
                </a:cxn>
                <a:cxn ang="0">
                  <a:pos x="129" y="414"/>
                </a:cxn>
                <a:cxn ang="0">
                  <a:pos x="212" y="366"/>
                </a:cxn>
                <a:cxn ang="0">
                  <a:pos x="188" y="355"/>
                </a:cxn>
                <a:cxn ang="0">
                  <a:pos x="45" y="287"/>
                </a:cxn>
                <a:cxn ang="0">
                  <a:pos x="259" y="154"/>
                </a:cxn>
                <a:cxn ang="0">
                  <a:pos x="284" y="168"/>
                </a:cxn>
                <a:cxn ang="0">
                  <a:pos x="412" y="234"/>
                </a:cxn>
                <a:cxn ang="0">
                  <a:pos x="475" y="266"/>
                </a:cxn>
                <a:cxn ang="0">
                  <a:pos x="400" y="342"/>
                </a:cxn>
                <a:cxn ang="0">
                  <a:pos x="576" y="262"/>
                </a:cxn>
                <a:cxn ang="0">
                  <a:pos x="584" y="250"/>
                </a:cxn>
                <a:cxn ang="0">
                  <a:pos x="731" y="240"/>
                </a:cxn>
                <a:cxn ang="0">
                  <a:pos x="647" y="288"/>
                </a:cxn>
                <a:cxn ang="0">
                  <a:pos x="580" y="326"/>
                </a:cxn>
                <a:cxn ang="0">
                  <a:pos x="576" y="238"/>
                </a:cxn>
                <a:cxn ang="0">
                  <a:pos x="538" y="228"/>
                </a:cxn>
                <a:cxn ang="0">
                  <a:pos x="624" y="177"/>
                </a:cxn>
                <a:cxn ang="0">
                  <a:pos x="613" y="134"/>
                </a:cxn>
                <a:cxn ang="0">
                  <a:pos x="504" y="85"/>
                </a:cxn>
                <a:cxn ang="0">
                  <a:pos x="427" y="85"/>
                </a:cxn>
                <a:cxn ang="0">
                  <a:pos x="332" y="123"/>
                </a:cxn>
                <a:cxn ang="0">
                  <a:pos x="479" y="39"/>
                </a:cxn>
                <a:cxn ang="0">
                  <a:pos x="303" y="484"/>
                </a:cxn>
                <a:cxn ang="0">
                  <a:pos x="362" y="382"/>
                </a:cxn>
                <a:cxn ang="0">
                  <a:pos x="517" y="363"/>
                </a:cxn>
                <a:cxn ang="0">
                  <a:pos x="303" y="486"/>
                </a:cxn>
              </a:cxnLst>
              <a:rect l="0" t="0" r="r" b="b"/>
              <a:pathLst>
                <a:path w="760" h="526">
                  <a:moveTo>
                    <a:pt x="1" y="385"/>
                  </a:moveTo>
                  <a:cubicBezTo>
                    <a:pt x="6" y="388"/>
                    <a:pt x="6" y="388"/>
                    <a:pt x="6" y="388"/>
                  </a:cubicBezTo>
                  <a:cubicBezTo>
                    <a:pt x="20" y="394"/>
                    <a:pt x="20" y="394"/>
                    <a:pt x="20" y="394"/>
                  </a:cubicBezTo>
                  <a:cubicBezTo>
                    <a:pt x="33" y="401"/>
                    <a:pt x="33" y="401"/>
                    <a:pt x="33" y="401"/>
                  </a:cubicBezTo>
                  <a:cubicBezTo>
                    <a:pt x="66" y="417"/>
                    <a:pt x="66" y="417"/>
                    <a:pt x="66" y="417"/>
                  </a:cubicBezTo>
                  <a:cubicBezTo>
                    <a:pt x="74" y="420"/>
                    <a:pt x="74" y="420"/>
                    <a:pt x="74" y="420"/>
                  </a:cubicBezTo>
                  <a:cubicBezTo>
                    <a:pt x="82" y="424"/>
                    <a:pt x="82" y="424"/>
                    <a:pt x="82" y="424"/>
                  </a:cubicBezTo>
                  <a:cubicBezTo>
                    <a:pt x="90" y="428"/>
                    <a:pt x="90" y="428"/>
                    <a:pt x="90" y="428"/>
                  </a:cubicBezTo>
                  <a:cubicBezTo>
                    <a:pt x="98" y="432"/>
                    <a:pt x="98" y="432"/>
                    <a:pt x="98" y="432"/>
                  </a:cubicBezTo>
                  <a:cubicBezTo>
                    <a:pt x="294" y="526"/>
                    <a:pt x="294" y="526"/>
                    <a:pt x="294" y="526"/>
                  </a:cubicBezTo>
                  <a:cubicBezTo>
                    <a:pt x="302" y="521"/>
                    <a:pt x="302" y="521"/>
                    <a:pt x="302" y="521"/>
                  </a:cubicBezTo>
                  <a:cubicBezTo>
                    <a:pt x="302" y="521"/>
                    <a:pt x="302" y="521"/>
                    <a:pt x="302" y="521"/>
                  </a:cubicBezTo>
                  <a:cubicBezTo>
                    <a:pt x="303" y="522"/>
                    <a:pt x="303" y="522"/>
                    <a:pt x="303" y="522"/>
                  </a:cubicBezTo>
                  <a:cubicBezTo>
                    <a:pt x="303" y="521"/>
                    <a:pt x="303" y="521"/>
                    <a:pt x="303" y="521"/>
                  </a:cubicBezTo>
                  <a:cubicBezTo>
                    <a:pt x="303" y="520"/>
                    <a:pt x="303" y="520"/>
                    <a:pt x="303" y="520"/>
                  </a:cubicBezTo>
                  <a:cubicBezTo>
                    <a:pt x="447" y="437"/>
                    <a:pt x="447" y="437"/>
                    <a:pt x="447" y="437"/>
                  </a:cubicBezTo>
                  <a:cubicBezTo>
                    <a:pt x="511" y="401"/>
                    <a:pt x="511" y="401"/>
                    <a:pt x="511" y="401"/>
                  </a:cubicBezTo>
                  <a:cubicBezTo>
                    <a:pt x="663" y="313"/>
                    <a:pt x="663" y="313"/>
                    <a:pt x="663" y="313"/>
                  </a:cubicBezTo>
                  <a:cubicBezTo>
                    <a:pt x="671" y="308"/>
                    <a:pt x="671" y="308"/>
                    <a:pt x="671" y="308"/>
                  </a:cubicBezTo>
                  <a:cubicBezTo>
                    <a:pt x="679" y="304"/>
                    <a:pt x="679" y="304"/>
                    <a:pt x="679" y="304"/>
                  </a:cubicBezTo>
                  <a:cubicBezTo>
                    <a:pt x="686" y="299"/>
                    <a:pt x="686" y="299"/>
                    <a:pt x="686" y="299"/>
                  </a:cubicBezTo>
                  <a:cubicBezTo>
                    <a:pt x="694" y="295"/>
                    <a:pt x="694" y="295"/>
                    <a:pt x="694" y="295"/>
                  </a:cubicBezTo>
                  <a:cubicBezTo>
                    <a:pt x="756" y="259"/>
                    <a:pt x="756" y="259"/>
                    <a:pt x="756" y="259"/>
                  </a:cubicBezTo>
                  <a:cubicBezTo>
                    <a:pt x="760" y="257"/>
                    <a:pt x="760" y="257"/>
                    <a:pt x="760" y="257"/>
                  </a:cubicBezTo>
                  <a:cubicBezTo>
                    <a:pt x="760" y="177"/>
                    <a:pt x="760" y="177"/>
                    <a:pt x="760" y="177"/>
                  </a:cubicBezTo>
                  <a:cubicBezTo>
                    <a:pt x="760" y="172"/>
                    <a:pt x="760" y="172"/>
                    <a:pt x="760" y="172"/>
                  </a:cubicBezTo>
                  <a:cubicBezTo>
                    <a:pt x="760" y="156"/>
                    <a:pt x="760" y="156"/>
                    <a:pt x="760" y="156"/>
                  </a:cubicBezTo>
                  <a:cubicBezTo>
                    <a:pt x="760" y="141"/>
                    <a:pt x="760" y="141"/>
                    <a:pt x="760" y="141"/>
                  </a:cubicBezTo>
                  <a:cubicBezTo>
                    <a:pt x="494" y="13"/>
                    <a:pt x="494" y="13"/>
                    <a:pt x="494" y="13"/>
                  </a:cubicBezTo>
                  <a:cubicBezTo>
                    <a:pt x="467" y="0"/>
                    <a:pt x="467" y="0"/>
                    <a:pt x="467" y="0"/>
                  </a:cubicBezTo>
                  <a:cubicBezTo>
                    <a:pt x="1" y="269"/>
                    <a:pt x="1" y="269"/>
                    <a:pt x="1" y="269"/>
                  </a:cubicBezTo>
                  <a:cubicBezTo>
                    <a:pt x="1" y="282"/>
                    <a:pt x="1" y="282"/>
                    <a:pt x="1" y="282"/>
                  </a:cubicBezTo>
                  <a:cubicBezTo>
                    <a:pt x="0" y="283"/>
                    <a:pt x="0" y="283"/>
                    <a:pt x="0" y="283"/>
                  </a:cubicBezTo>
                  <a:cubicBezTo>
                    <a:pt x="1" y="283"/>
                    <a:pt x="1" y="283"/>
                    <a:pt x="1" y="283"/>
                  </a:cubicBezTo>
                  <a:lnTo>
                    <a:pt x="1" y="385"/>
                  </a:lnTo>
                  <a:close/>
                  <a:moveTo>
                    <a:pt x="129" y="414"/>
                  </a:moveTo>
                  <a:cubicBezTo>
                    <a:pt x="121" y="410"/>
                    <a:pt x="121" y="410"/>
                    <a:pt x="121" y="410"/>
                  </a:cubicBezTo>
                  <a:cubicBezTo>
                    <a:pt x="113" y="406"/>
                    <a:pt x="113" y="406"/>
                    <a:pt x="113" y="406"/>
                  </a:cubicBezTo>
                  <a:cubicBezTo>
                    <a:pt x="105" y="403"/>
                    <a:pt x="105" y="403"/>
                    <a:pt x="105" y="403"/>
                  </a:cubicBezTo>
                  <a:cubicBezTo>
                    <a:pt x="97" y="399"/>
                    <a:pt x="97" y="399"/>
                    <a:pt x="97" y="399"/>
                  </a:cubicBezTo>
                  <a:cubicBezTo>
                    <a:pt x="40" y="371"/>
                    <a:pt x="40" y="371"/>
                    <a:pt x="40" y="371"/>
                  </a:cubicBezTo>
                  <a:cubicBezTo>
                    <a:pt x="30" y="367"/>
                    <a:pt x="30" y="367"/>
                    <a:pt x="30" y="367"/>
                  </a:cubicBezTo>
                  <a:cubicBezTo>
                    <a:pt x="30" y="348"/>
                    <a:pt x="30" y="348"/>
                    <a:pt x="30" y="348"/>
                  </a:cubicBezTo>
                  <a:cubicBezTo>
                    <a:pt x="30" y="297"/>
                    <a:pt x="30" y="297"/>
                    <a:pt x="30" y="297"/>
                  </a:cubicBezTo>
                  <a:cubicBezTo>
                    <a:pt x="41" y="302"/>
                    <a:pt x="41" y="302"/>
                    <a:pt x="41" y="302"/>
                  </a:cubicBezTo>
                  <a:cubicBezTo>
                    <a:pt x="55" y="309"/>
                    <a:pt x="55" y="309"/>
                    <a:pt x="55" y="309"/>
                  </a:cubicBezTo>
                  <a:cubicBezTo>
                    <a:pt x="164" y="360"/>
                    <a:pt x="164" y="360"/>
                    <a:pt x="164" y="360"/>
                  </a:cubicBezTo>
                  <a:cubicBezTo>
                    <a:pt x="172" y="364"/>
                    <a:pt x="172" y="364"/>
                    <a:pt x="172" y="364"/>
                  </a:cubicBezTo>
                  <a:cubicBezTo>
                    <a:pt x="180" y="368"/>
                    <a:pt x="180" y="368"/>
                    <a:pt x="180" y="368"/>
                  </a:cubicBezTo>
                  <a:cubicBezTo>
                    <a:pt x="188" y="371"/>
                    <a:pt x="188" y="371"/>
                    <a:pt x="188" y="371"/>
                  </a:cubicBezTo>
                  <a:cubicBezTo>
                    <a:pt x="197" y="375"/>
                    <a:pt x="197" y="375"/>
                    <a:pt x="197" y="375"/>
                  </a:cubicBezTo>
                  <a:cubicBezTo>
                    <a:pt x="288" y="418"/>
                    <a:pt x="288" y="418"/>
                    <a:pt x="288" y="418"/>
                  </a:cubicBezTo>
                  <a:cubicBezTo>
                    <a:pt x="288" y="490"/>
                    <a:pt x="288" y="490"/>
                    <a:pt x="288" y="490"/>
                  </a:cubicBezTo>
                  <a:lnTo>
                    <a:pt x="129" y="414"/>
                  </a:lnTo>
                  <a:close/>
                  <a:moveTo>
                    <a:pt x="337" y="379"/>
                  </a:moveTo>
                  <a:cubicBezTo>
                    <a:pt x="294" y="405"/>
                    <a:pt x="294" y="405"/>
                    <a:pt x="294" y="405"/>
                  </a:cubicBezTo>
                  <a:cubicBezTo>
                    <a:pt x="212" y="366"/>
                    <a:pt x="212" y="366"/>
                    <a:pt x="212" y="366"/>
                  </a:cubicBezTo>
                  <a:cubicBezTo>
                    <a:pt x="204" y="362"/>
                    <a:pt x="204" y="362"/>
                    <a:pt x="204" y="362"/>
                  </a:cubicBezTo>
                  <a:cubicBezTo>
                    <a:pt x="196" y="358"/>
                    <a:pt x="196" y="358"/>
                    <a:pt x="196" y="358"/>
                  </a:cubicBezTo>
                  <a:cubicBezTo>
                    <a:pt x="188" y="355"/>
                    <a:pt x="188" y="355"/>
                    <a:pt x="188" y="355"/>
                  </a:cubicBezTo>
                  <a:cubicBezTo>
                    <a:pt x="180" y="351"/>
                    <a:pt x="180" y="351"/>
                    <a:pt x="180" y="351"/>
                  </a:cubicBezTo>
                  <a:cubicBezTo>
                    <a:pt x="60" y="295"/>
                    <a:pt x="60" y="295"/>
                    <a:pt x="60" y="295"/>
                  </a:cubicBezTo>
                  <a:cubicBezTo>
                    <a:pt x="45" y="287"/>
                    <a:pt x="45" y="287"/>
                    <a:pt x="45" y="287"/>
                  </a:cubicBezTo>
                  <a:cubicBezTo>
                    <a:pt x="36" y="283"/>
                    <a:pt x="36" y="283"/>
                    <a:pt x="36" y="283"/>
                  </a:cubicBezTo>
                  <a:cubicBezTo>
                    <a:pt x="234" y="169"/>
                    <a:pt x="234" y="169"/>
                    <a:pt x="234" y="169"/>
                  </a:cubicBezTo>
                  <a:cubicBezTo>
                    <a:pt x="259" y="154"/>
                    <a:pt x="259" y="154"/>
                    <a:pt x="259" y="154"/>
                  </a:cubicBezTo>
                  <a:cubicBezTo>
                    <a:pt x="268" y="159"/>
                    <a:pt x="268" y="159"/>
                    <a:pt x="268" y="159"/>
                  </a:cubicBezTo>
                  <a:cubicBezTo>
                    <a:pt x="283" y="167"/>
                    <a:pt x="283" y="167"/>
                    <a:pt x="283" y="167"/>
                  </a:cubicBezTo>
                  <a:cubicBezTo>
                    <a:pt x="284" y="168"/>
                    <a:pt x="284" y="168"/>
                    <a:pt x="284" y="168"/>
                  </a:cubicBezTo>
                  <a:cubicBezTo>
                    <a:pt x="397" y="226"/>
                    <a:pt x="397" y="226"/>
                    <a:pt x="397" y="226"/>
                  </a:cubicBezTo>
                  <a:cubicBezTo>
                    <a:pt x="405" y="230"/>
                    <a:pt x="405" y="230"/>
                    <a:pt x="405" y="230"/>
                  </a:cubicBezTo>
                  <a:cubicBezTo>
                    <a:pt x="412" y="234"/>
                    <a:pt x="412" y="234"/>
                    <a:pt x="412" y="234"/>
                  </a:cubicBezTo>
                  <a:cubicBezTo>
                    <a:pt x="420" y="238"/>
                    <a:pt x="420" y="238"/>
                    <a:pt x="420" y="238"/>
                  </a:cubicBezTo>
                  <a:cubicBezTo>
                    <a:pt x="428" y="242"/>
                    <a:pt x="428" y="242"/>
                    <a:pt x="428" y="242"/>
                  </a:cubicBezTo>
                  <a:cubicBezTo>
                    <a:pt x="475" y="266"/>
                    <a:pt x="475" y="266"/>
                    <a:pt x="475" y="266"/>
                  </a:cubicBezTo>
                  <a:cubicBezTo>
                    <a:pt x="504" y="281"/>
                    <a:pt x="504" y="281"/>
                    <a:pt x="504" y="281"/>
                  </a:cubicBezTo>
                  <a:cubicBezTo>
                    <a:pt x="479" y="295"/>
                    <a:pt x="479" y="295"/>
                    <a:pt x="479" y="295"/>
                  </a:cubicBezTo>
                  <a:cubicBezTo>
                    <a:pt x="400" y="342"/>
                    <a:pt x="400" y="342"/>
                    <a:pt x="400" y="342"/>
                  </a:cubicBezTo>
                  <a:lnTo>
                    <a:pt x="337" y="379"/>
                  </a:lnTo>
                  <a:close/>
                  <a:moveTo>
                    <a:pt x="577" y="271"/>
                  </a:moveTo>
                  <a:cubicBezTo>
                    <a:pt x="576" y="262"/>
                    <a:pt x="576" y="262"/>
                    <a:pt x="576" y="262"/>
                  </a:cubicBezTo>
                  <a:cubicBezTo>
                    <a:pt x="576" y="255"/>
                    <a:pt x="576" y="255"/>
                    <a:pt x="576" y="255"/>
                  </a:cubicBezTo>
                  <a:cubicBezTo>
                    <a:pt x="577" y="254"/>
                    <a:pt x="577" y="254"/>
                    <a:pt x="577" y="254"/>
                  </a:cubicBezTo>
                  <a:cubicBezTo>
                    <a:pt x="584" y="250"/>
                    <a:pt x="584" y="250"/>
                    <a:pt x="584" y="250"/>
                  </a:cubicBezTo>
                  <a:cubicBezTo>
                    <a:pt x="592" y="245"/>
                    <a:pt x="592" y="245"/>
                    <a:pt x="592" y="245"/>
                  </a:cubicBezTo>
                  <a:cubicBezTo>
                    <a:pt x="731" y="163"/>
                    <a:pt x="731" y="163"/>
                    <a:pt x="731" y="163"/>
                  </a:cubicBezTo>
                  <a:cubicBezTo>
                    <a:pt x="731" y="240"/>
                    <a:pt x="731" y="240"/>
                    <a:pt x="731" y="240"/>
                  </a:cubicBezTo>
                  <a:cubicBezTo>
                    <a:pt x="662" y="279"/>
                    <a:pt x="662" y="279"/>
                    <a:pt x="662" y="279"/>
                  </a:cubicBezTo>
                  <a:cubicBezTo>
                    <a:pt x="654" y="284"/>
                    <a:pt x="654" y="284"/>
                    <a:pt x="654" y="284"/>
                  </a:cubicBezTo>
                  <a:cubicBezTo>
                    <a:pt x="647" y="288"/>
                    <a:pt x="647" y="288"/>
                    <a:pt x="647" y="288"/>
                  </a:cubicBezTo>
                  <a:cubicBezTo>
                    <a:pt x="639" y="293"/>
                    <a:pt x="639" y="293"/>
                    <a:pt x="639" y="293"/>
                  </a:cubicBezTo>
                  <a:cubicBezTo>
                    <a:pt x="631" y="297"/>
                    <a:pt x="631" y="297"/>
                    <a:pt x="631" y="297"/>
                  </a:cubicBezTo>
                  <a:cubicBezTo>
                    <a:pt x="580" y="326"/>
                    <a:pt x="580" y="326"/>
                    <a:pt x="580" y="326"/>
                  </a:cubicBezTo>
                  <a:lnTo>
                    <a:pt x="577" y="271"/>
                  </a:lnTo>
                  <a:close/>
                  <a:moveTo>
                    <a:pt x="718" y="154"/>
                  </a:moveTo>
                  <a:cubicBezTo>
                    <a:pt x="576" y="238"/>
                    <a:pt x="576" y="238"/>
                    <a:pt x="576" y="238"/>
                  </a:cubicBezTo>
                  <a:cubicBezTo>
                    <a:pt x="568" y="242"/>
                    <a:pt x="568" y="242"/>
                    <a:pt x="568" y="242"/>
                  </a:cubicBezTo>
                  <a:cubicBezTo>
                    <a:pt x="567" y="243"/>
                    <a:pt x="567" y="243"/>
                    <a:pt x="567" y="243"/>
                  </a:cubicBezTo>
                  <a:cubicBezTo>
                    <a:pt x="538" y="228"/>
                    <a:pt x="538" y="228"/>
                    <a:pt x="538" y="228"/>
                  </a:cubicBezTo>
                  <a:cubicBezTo>
                    <a:pt x="538" y="228"/>
                    <a:pt x="538" y="228"/>
                    <a:pt x="538" y="228"/>
                  </a:cubicBezTo>
                  <a:cubicBezTo>
                    <a:pt x="546" y="223"/>
                    <a:pt x="546" y="223"/>
                    <a:pt x="546" y="223"/>
                  </a:cubicBezTo>
                  <a:cubicBezTo>
                    <a:pt x="624" y="177"/>
                    <a:pt x="624" y="177"/>
                    <a:pt x="624" y="177"/>
                  </a:cubicBezTo>
                  <a:cubicBezTo>
                    <a:pt x="625" y="176"/>
                    <a:pt x="625" y="174"/>
                    <a:pt x="624" y="173"/>
                  </a:cubicBezTo>
                  <a:cubicBezTo>
                    <a:pt x="613" y="168"/>
                    <a:pt x="606" y="161"/>
                    <a:pt x="604" y="153"/>
                  </a:cubicBezTo>
                  <a:cubicBezTo>
                    <a:pt x="602" y="146"/>
                    <a:pt x="606" y="139"/>
                    <a:pt x="613" y="134"/>
                  </a:cubicBezTo>
                  <a:cubicBezTo>
                    <a:pt x="614" y="133"/>
                    <a:pt x="614" y="131"/>
                    <a:pt x="613" y="131"/>
                  </a:cubicBezTo>
                  <a:cubicBezTo>
                    <a:pt x="511" y="85"/>
                    <a:pt x="511" y="85"/>
                    <a:pt x="511" y="85"/>
                  </a:cubicBezTo>
                  <a:cubicBezTo>
                    <a:pt x="509" y="84"/>
                    <a:pt x="506" y="84"/>
                    <a:pt x="504" y="85"/>
                  </a:cubicBezTo>
                  <a:cubicBezTo>
                    <a:pt x="495" y="90"/>
                    <a:pt x="482" y="93"/>
                    <a:pt x="468" y="93"/>
                  </a:cubicBezTo>
                  <a:cubicBezTo>
                    <a:pt x="453" y="93"/>
                    <a:pt x="439" y="90"/>
                    <a:pt x="427" y="85"/>
                  </a:cubicBezTo>
                  <a:cubicBezTo>
                    <a:pt x="427" y="85"/>
                    <a:pt x="427" y="85"/>
                    <a:pt x="427" y="85"/>
                  </a:cubicBezTo>
                  <a:cubicBezTo>
                    <a:pt x="425" y="85"/>
                    <a:pt x="423" y="85"/>
                    <a:pt x="421" y="86"/>
                  </a:cubicBezTo>
                  <a:cubicBezTo>
                    <a:pt x="347" y="130"/>
                    <a:pt x="347" y="130"/>
                    <a:pt x="347" y="130"/>
                  </a:cubicBezTo>
                  <a:cubicBezTo>
                    <a:pt x="332" y="123"/>
                    <a:pt x="332" y="123"/>
                    <a:pt x="332" y="123"/>
                  </a:cubicBezTo>
                  <a:cubicBezTo>
                    <a:pt x="322" y="118"/>
                    <a:pt x="322" y="118"/>
                    <a:pt x="322" y="118"/>
                  </a:cubicBezTo>
                  <a:cubicBezTo>
                    <a:pt x="468" y="33"/>
                    <a:pt x="468" y="33"/>
                    <a:pt x="468" y="33"/>
                  </a:cubicBezTo>
                  <a:cubicBezTo>
                    <a:pt x="479" y="39"/>
                    <a:pt x="479" y="39"/>
                    <a:pt x="479" y="39"/>
                  </a:cubicBezTo>
                  <a:cubicBezTo>
                    <a:pt x="495" y="46"/>
                    <a:pt x="495" y="46"/>
                    <a:pt x="495" y="46"/>
                  </a:cubicBezTo>
                  <a:lnTo>
                    <a:pt x="718" y="154"/>
                  </a:lnTo>
                  <a:close/>
                  <a:moveTo>
                    <a:pt x="303" y="484"/>
                  </a:moveTo>
                  <a:cubicBezTo>
                    <a:pt x="302" y="417"/>
                    <a:pt x="302" y="417"/>
                    <a:pt x="302" y="417"/>
                  </a:cubicBezTo>
                  <a:cubicBezTo>
                    <a:pt x="353" y="387"/>
                    <a:pt x="353" y="387"/>
                    <a:pt x="353" y="387"/>
                  </a:cubicBezTo>
                  <a:cubicBezTo>
                    <a:pt x="362" y="382"/>
                    <a:pt x="362" y="382"/>
                    <a:pt x="362" y="382"/>
                  </a:cubicBezTo>
                  <a:cubicBezTo>
                    <a:pt x="415" y="350"/>
                    <a:pt x="415" y="350"/>
                    <a:pt x="415" y="350"/>
                  </a:cubicBezTo>
                  <a:cubicBezTo>
                    <a:pt x="512" y="293"/>
                    <a:pt x="512" y="293"/>
                    <a:pt x="512" y="293"/>
                  </a:cubicBezTo>
                  <a:cubicBezTo>
                    <a:pt x="517" y="363"/>
                    <a:pt x="517" y="363"/>
                    <a:pt x="517" y="363"/>
                  </a:cubicBezTo>
                  <a:cubicBezTo>
                    <a:pt x="480" y="384"/>
                    <a:pt x="480" y="384"/>
                    <a:pt x="480" y="384"/>
                  </a:cubicBezTo>
                  <a:cubicBezTo>
                    <a:pt x="417" y="421"/>
                    <a:pt x="417" y="421"/>
                    <a:pt x="417" y="421"/>
                  </a:cubicBezTo>
                  <a:cubicBezTo>
                    <a:pt x="303" y="486"/>
                    <a:pt x="303" y="486"/>
                    <a:pt x="303" y="486"/>
                  </a:cubicBezTo>
                  <a:lnTo>
                    <a:pt x="303" y="484"/>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18" name="TextBox 117">
            <a:extLst>
              <a:ext uri="{FF2B5EF4-FFF2-40B4-BE49-F238E27FC236}">
                <a16:creationId xmlns:a16="http://schemas.microsoft.com/office/drawing/2014/main" id="{A2EC502D-0755-40BC-9C94-86E8A986C6E9}"/>
              </a:ext>
            </a:extLst>
          </p:cNvPr>
          <p:cNvSpPr txBox="1"/>
          <p:nvPr/>
        </p:nvSpPr>
        <p:spPr>
          <a:xfrm rot="16200000">
            <a:off x="5511656" y="538642"/>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a:ea typeface="+mn-ea"/>
                <a:cs typeface="+mn-cs"/>
              </a:rPr>
              <a:t>SPEND</a:t>
            </a:r>
          </a:p>
        </p:txBody>
      </p:sp>
      <p:sp>
        <p:nvSpPr>
          <p:cNvPr id="48" name="Chevron 47"/>
          <p:cNvSpPr/>
          <p:nvPr/>
        </p:nvSpPr>
        <p:spPr>
          <a:xfrm>
            <a:off x="4706295" y="1407752"/>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Identifierat</a:t>
            </a:r>
          </a:p>
        </p:txBody>
      </p:sp>
      <p:sp>
        <p:nvSpPr>
          <p:cNvPr id="49" name="Rectangle 48"/>
          <p:cNvSpPr/>
          <p:nvPr/>
        </p:nvSpPr>
        <p:spPr>
          <a:xfrm>
            <a:off x="4708040" y="1662235"/>
            <a:ext cx="927379"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X mnkr</a:t>
            </a:r>
          </a:p>
        </p:txBody>
      </p:sp>
      <p:sp>
        <p:nvSpPr>
          <p:cNvPr id="50" name="Rectangle 49"/>
          <p:cNvSpPr/>
          <p:nvPr/>
        </p:nvSpPr>
        <p:spPr>
          <a:xfrm>
            <a:off x="5689284" y="1662235"/>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X mnkr</a:t>
            </a:r>
          </a:p>
        </p:txBody>
      </p:sp>
      <p:sp>
        <p:nvSpPr>
          <p:cNvPr id="51" name="Rectangle 50"/>
          <p:cNvSpPr/>
          <p:nvPr/>
        </p:nvSpPr>
        <p:spPr>
          <a:xfrm>
            <a:off x="6672273" y="1662235"/>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X mnkr</a:t>
            </a:r>
          </a:p>
        </p:txBody>
      </p:sp>
      <p:sp>
        <p:nvSpPr>
          <p:cNvPr id="52" name="Rectangle 51"/>
          <p:cNvSpPr/>
          <p:nvPr/>
        </p:nvSpPr>
        <p:spPr>
          <a:xfrm>
            <a:off x="7655262" y="1662235"/>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X mnkr</a:t>
            </a:r>
          </a:p>
        </p:txBody>
      </p:sp>
      <p:sp>
        <p:nvSpPr>
          <p:cNvPr id="53" name="Chevron 52"/>
          <p:cNvSpPr/>
          <p:nvPr/>
        </p:nvSpPr>
        <p:spPr>
          <a:xfrm>
            <a:off x="5689284" y="1407752"/>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Planerat</a:t>
            </a:r>
          </a:p>
        </p:txBody>
      </p:sp>
      <p:sp>
        <p:nvSpPr>
          <p:cNvPr id="54" name="Chevron 53"/>
          <p:cNvSpPr/>
          <p:nvPr/>
        </p:nvSpPr>
        <p:spPr>
          <a:xfrm>
            <a:off x="6672273" y="1407752"/>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Säkrat</a:t>
            </a:r>
          </a:p>
        </p:txBody>
      </p:sp>
      <p:sp>
        <p:nvSpPr>
          <p:cNvPr id="55" name="Chevron 54"/>
          <p:cNvSpPr/>
          <p:nvPr/>
        </p:nvSpPr>
        <p:spPr>
          <a:xfrm>
            <a:off x="7655262" y="1407752"/>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Realiserat</a:t>
            </a:r>
          </a:p>
        </p:txBody>
      </p:sp>
      <p:sp>
        <p:nvSpPr>
          <p:cNvPr id="61" name="Chevron 53"/>
          <p:cNvSpPr/>
          <p:nvPr/>
        </p:nvSpPr>
        <p:spPr>
          <a:xfrm>
            <a:off x="2123604" y="68602"/>
            <a:ext cx="1226791" cy="253267"/>
          </a:xfrm>
          <a:prstGeom prst="chevron">
            <a:avLst>
              <a:gd name="adj" fmla="val 19576"/>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0" cap="none" spc="0" normalizeH="0" baseline="0" noProof="0" dirty="0">
                <a:ln>
                  <a:noFill/>
                </a:ln>
                <a:solidFill>
                  <a:srgbClr val="FFFFFF"/>
                </a:solidFill>
                <a:effectLst/>
                <a:uLnTx/>
                <a:uFillTx/>
                <a:latin typeface="Arial"/>
                <a:ea typeface="+mn-ea"/>
                <a:cs typeface="+mn-cs"/>
              </a:rPr>
              <a:t>Initiering</a:t>
            </a:r>
          </a:p>
        </p:txBody>
      </p:sp>
      <p:sp>
        <p:nvSpPr>
          <p:cNvPr id="62" name="Chevron 54"/>
          <p:cNvSpPr/>
          <p:nvPr/>
        </p:nvSpPr>
        <p:spPr>
          <a:xfrm>
            <a:off x="3346937" y="68601"/>
            <a:ext cx="1226791" cy="253267"/>
          </a:xfrm>
          <a:prstGeom prst="chevron">
            <a:avLst>
              <a:gd name="adj" fmla="val 19576"/>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0" cap="none" spc="0" normalizeH="0" baseline="0" noProof="0" dirty="0">
                <a:ln>
                  <a:noFill/>
                </a:ln>
                <a:solidFill>
                  <a:srgbClr val="FFFFFF"/>
                </a:solidFill>
                <a:effectLst/>
                <a:uLnTx/>
                <a:uFillTx/>
                <a:latin typeface="Arial"/>
                <a:ea typeface="+mn-ea"/>
                <a:cs typeface="+mn-cs"/>
              </a:rPr>
              <a:t>Kategoriprofil</a:t>
            </a:r>
          </a:p>
        </p:txBody>
      </p:sp>
      <p:sp>
        <p:nvSpPr>
          <p:cNvPr id="63" name="Chevron 55"/>
          <p:cNvSpPr/>
          <p:nvPr/>
        </p:nvSpPr>
        <p:spPr>
          <a:xfrm>
            <a:off x="4570271" y="68602"/>
            <a:ext cx="1226791" cy="253267"/>
          </a:xfrm>
          <a:prstGeom prst="chevron">
            <a:avLst>
              <a:gd name="adj" fmla="val 19576"/>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0" cap="none" spc="0" normalizeH="0" baseline="0" noProof="0" dirty="0">
                <a:ln>
                  <a:noFill/>
                </a:ln>
                <a:solidFill>
                  <a:srgbClr val="FFFFFF"/>
                </a:solidFill>
                <a:effectLst/>
                <a:uLnTx/>
                <a:uFillTx/>
                <a:latin typeface="Arial"/>
                <a:ea typeface="+mn-ea"/>
                <a:cs typeface="+mn-cs"/>
              </a:rPr>
              <a:t>Kategoristrategi</a:t>
            </a:r>
          </a:p>
        </p:txBody>
      </p:sp>
      <p:sp>
        <p:nvSpPr>
          <p:cNvPr id="64" name="Chevron 56"/>
          <p:cNvSpPr/>
          <p:nvPr/>
        </p:nvSpPr>
        <p:spPr>
          <a:xfrm>
            <a:off x="5793604" y="68602"/>
            <a:ext cx="1226791" cy="253267"/>
          </a:xfrm>
          <a:prstGeom prst="chevron">
            <a:avLst>
              <a:gd name="adj" fmla="val 19576"/>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0" cap="none" spc="0" normalizeH="0" baseline="0" noProof="0" dirty="0">
                <a:ln>
                  <a:noFill/>
                </a:ln>
                <a:solidFill>
                  <a:srgbClr val="FFFFFF"/>
                </a:solidFill>
                <a:effectLst/>
                <a:uLnTx/>
                <a:uFillTx/>
                <a:latin typeface="Arial"/>
                <a:ea typeface="+mn-ea"/>
                <a:cs typeface="+mn-cs"/>
              </a:rPr>
              <a:t>Implementering och  uppföljning</a:t>
            </a:r>
          </a:p>
        </p:txBody>
      </p:sp>
      <p:sp>
        <p:nvSpPr>
          <p:cNvPr id="9" name="Title 8">
            <a:extLst>
              <a:ext uri="{FF2B5EF4-FFF2-40B4-BE49-F238E27FC236}">
                <a16:creationId xmlns:a16="http://schemas.microsoft.com/office/drawing/2014/main" id="{FEB22961-70F6-4590-B125-FBEF765420A0}"/>
              </a:ext>
            </a:extLst>
          </p:cNvPr>
          <p:cNvSpPr>
            <a:spLocks noGrp="1"/>
          </p:cNvSpPr>
          <p:nvPr>
            <p:ph type="title"/>
          </p:nvPr>
        </p:nvSpPr>
        <p:spPr>
          <a:xfrm>
            <a:off x="457200" y="445402"/>
            <a:ext cx="5316955" cy="831600"/>
          </a:xfrm>
        </p:spPr>
        <p:txBody>
          <a:bodyPr vert="horz"/>
          <a:lstStyle/>
          <a:p>
            <a:r>
              <a:rPr lang="sv-SE" dirty="0"/>
              <a:t>Statuskort </a:t>
            </a:r>
            <a:r>
              <a:rPr lang="sv-SE" dirty="0" smtClean="0"/>
              <a:t>Effekter</a:t>
            </a:r>
            <a:endParaRPr lang="sv-SE" dirty="0"/>
          </a:p>
        </p:txBody>
      </p:sp>
      <p:sp>
        <p:nvSpPr>
          <p:cNvPr id="58" name="Rectangle 57">
            <a:extLst>
              <a:ext uri="{FF2B5EF4-FFF2-40B4-BE49-F238E27FC236}">
                <a16:creationId xmlns:a16="http://schemas.microsoft.com/office/drawing/2014/main" id="{C9D56516-1FBE-4381-B09C-ABC60AA846A5}"/>
              </a:ext>
            </a:extLst>
          </p:cNvPr>
          <p:cNvSpPr/>
          <p:nvPr/>
        </p:nvSpPr>
        <p:spPr>
          <a:xfrm>
            <a:off x="5377295" y="2045022"/>
            <a:ext cx="2482225" cy="276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dirty="0">
                <a:ln>
                  <a:noFill/>
                </a:ln>
                <a:solidFill>
                  <a:srgbClr val="000000"/>
                </a:solidFill>
                <a:effectLst/>
                <a:uLnTx/>
                <a:uFillTx/>
                <a:latin typeface="Arial"/>
                <a:ea typeface="+mn-ea"/>
                <a:cs typeface="+mn-cs"/>
              </a:rPr>
              <a:t>[Avser kostnadseffekter som kategoriarbetet kan leda till]</a:t>
            </a:r>
          </a:p>
        </p:txBody>
      </p:sp>
      <p:sp>
        <p:nvSpPr>
          <p:cNvPr id="75" name="Rectangle 74">
            <a:extLst>
              <a:ext uri="{FF2B5EF4-FFF2-40B4-BE49-F238E27FC236}">
                <a16:creationId xmlns:a16="http://schemas.microsoft.com/office/drawing/2014/main" id="{3584C604-7371-4DC8-93CA-62C843B5EEE2}"/>
              </a:ext>
            </a:extLst>
          </p:cNvPr>
          <p:cNvSpPr/>
          <p:nvPr/>
        </p:nvSpPr>
        <p:spPr>
          <a:xfrm>
            <a:off x="468444" y="1092371"/>
            <a:ext cx="8218291" cy="254483"/>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FFFFFF"/>
                </a:solidFill>
                <a:effectLst/>
                <a:uLnTx/>
                <a:uFillTx/>
                <a:latin typeface="Arial"/>
                <a:ea typeface="+mn-ea"/>
                <a:cs typeface="+mn-cs"/>
              </a:rPr>
              <a:t>Kostnadseffekter</a:t>
            </a:r>
            <a:endParaRPr kumimoji="0" lang="sv-S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826FEFD4-AE71-4C7C-A15E-D8437C8F7A91}"/>
              </a:ext>
            </a:extLst>
          </p:cNvPr>
          <p:cNvSpPr/>
          <p:nvPr/>
        </p:nvSpPr>
        <p:spPr>
          <a:xfrm>
            <a:off x="470651" y="2465100"/>
            <a:ext cx="8207375" cy="254483"/>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Arial"/>
                <a:ea typeface="+mn-ea"/>
                <a:cs typeface="+mn-cs"/>
              </a:rPr>
              <a:t>Kvalitativa effekter</a:t>
            </a:r>
          </a:p>
        </p:txBody>
      </p:sp>
      <p:grpSp>
        <p:nvGrpSpPr>
          <p:cNvPr id="7" name="Group 6">
            <a:extLst>
              <a:ext uri="{FF2B5EF4-FFF2-40B4-BE49-F238E27FC236}">
                <a16:creationId xmlns:a16="http://schemas.microsoft.com/office/drawing/2014/main" id="{47B90552-9577-4EA8-8859-2E3D240593D3}"/>
              </a:ext>
            </a:extLst>
          </p:cNvPr>
          <p:cNvGrpSpPr/>
          <p:nvPr/>
        </p:nvGrpSpPr>
        <p:grpSpPr>
          <a:xfrm>
            <a:off x="468313" y="5024872"/>
            <a:ext cx="4105415" cy="1053711"/>
            <a:chOff x="468313" y="5016021"/>
            <a:chExt cx="4105415" cy="1053711"/>
          </a:xfrm>
        </p:grpSpPr>
        <p:sp>
          <p:nvSpPr>
            <p:cNvPr id="127" name="Rectangle 126">
              <a:extLst>
                <a:ext uri="{FF2B5EF4-FFF2-40B4-BE49-F238E27FC236}">
                  <a16:creationId xmlns:a16="http://schemas.microsoft.com/office/drawing/2014/main" id="{C6441E73-14E0-4A2C-B424-DB275EA93AA6}"/>
                </a:ext>
              </a:extLst>
            </p:cNvPr>
            <p:cNvSpPr/>
            <p:nvPr/>
          </p:nvSpPr>
          <p:spPr>
            <a:xfrm>
              <a:off x="468313" y="5016021"/>
              <a:ext cx="4105415" cy="2592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Arial"/>
                  <a:ea typeface="+mn-ea"/>
                  <a:cs typeface="+mn-cs"/>
                </a:rPr>
                <a:t>Efterlevnad</a:t>
              </a:r>
            </a:p>
          </p:txBody>
        </p:sp>
        <p:sp>
          <p:nvSpPr>
            <p:cNvPr id="128" name="Rectangle 127">
              <a:extLst>
                <a:ext uri="{FF2B5EF4-FFF2-40B4-BE49-F238E27FC236}">
                  <a16:creationId xmlns:a16="http://schemas.microsoft.com/office/drawing/2014/main" id="{F2C94FC9-86E9-4A2C-9E53-EB26B1BDCFD3}"/>
                </a:ext>
              </a:extLst>
            </p:cNvPr>
            <p:cNvSpPr/>
            <p:nvPr/>
          </p:nvSpPr>
          <p:spPr>
            <a:xfrm>
              <a:off x="468313" y="5275221"/>
              <a:ext cx="4105415" cy="794511"/>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xxx</a:t>
              </a:r>
            </a:p>
          </p:txBody>
        </p:sp>
      </p:grpSp>
      <p:grpSp>
        <p:nvGrpSpPr>
          <p:cNvPr id="130" name="Group 129">
            <a:extLst>
              <a:ext uri="{FF2B5EF4-FFF2-40B4-BE49-F238E27FC236}">
                <a16:creationId xmlns:a16="http://schemas.microsoft.com/office/drawing/2014/main" id="{BAF25385-FBF8-4A2A-982B-303BE36C4B25}"/>
              </a:ext>
            </a:extLst>
          </p:cNvPr>
          <p:cNvGrpSpPr/>
          <p:nvPr/>
        </p:nvGrpSpPr>
        <p:grpSpPr>
          <a:xfrm>
            <a:off x="468313" y="3890032"/>
            <a:ext cx="4105415" cy="1053711"/>
            <a:chOff x="468313" y="5016021"/>
            <a:chExt cx="4105415" cy="1053711"/>
          </a:xfrm>
        </p:grpSpPr>
        <p:sp>
          <p:nvSpPr>
            <p:cNvPr id="131" name="Rectangle 130">
              <a:extLst>
                <a:ext uri="{FF2B5EF4-FFF2-40B4-BE49-F238E27FC236}">
                  <a16:creationId xmlns:a16="http://schemas.microsoft.com/office/drawing/2014/main" id="{80D16F0B-229D-45EC-BEC6-83B37D4B863A}"/>
                </a:ext>
              </a:extLst>
            </p:cNvPr>
            <p:cNvSpPr/>
            <p:nvPr/>
          </p:nvSpPr>
          <p:spPr>
            <a:xfrm>
              <a:off x="468313" y="5016021"/>
              <a:ext cx="4105415" cy="2592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Arial"/>
                  <a:ea typeface="+mn-ea"/>
                  <a:cs typeface="+mn-cs"/>
                </a:rPr>
                <a:t>Effektivitet</a:t>
              </a:r>
            </a:p>
          </p:txBody>
        </p:sp>
        <p:sp>
          <p:nvSpPr>
            <p:cNvPr id="132" name="Rectangle 131">
              <a:extLst>
                <a:ext uri="{FF2B5EF4-FFF2-40B4-BE49-F238E27FC236}">
                  <a16:creationId xmlns:a16="http://schemas.microsoft.com/office/drawing/2014/main" id="{42F1A715-A3A8-414F-A4BC-2322EA3234C2}"/>
                </a:ext>
              </a:extLst>
            </p:cNvPr>
            <p:cNvSpPr/>
            <p:nvPr/>
          </p:nvSpPr>
          <p:spPr>
            <a:xfrm>
              <a:off x="468313" y="5275221"/>
              <a:ext cx="4105415" cy="794511"/>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xxx</a:t>
              </a:r>
            </a:p>
          </p:txBody>
        </p:sp>
      </p:grpSp>
      <p:grpSp>
        <p:nvGrpSpPr>
          <p:cNvPr id="134" name="Group 133">
            <a:extLst>
              <a:ext uri="{FF2B5EF4-FFF2-40B4-BE49-F238E27FC236}">
                <a16:creationId xmlns:a16="http://schemas.microsoft.com/office/drawing/2014/main" id="{B3DBB0F8-1084-406C-9126-0799D42B9105}"/>
              </a:ext>
            </a:extLst>
          </p:cNvPr>
          <p:cNvGrpSpPr/>
          <p:nvPr/>
        </p:nvGrpSpPr>
        <p:grpSpPr>
          <a:xfrm>
            <a:off x="468313" y="2792350"/>
            <a:ext cx="4105415" cy="1053711"/>
            <a:chOff x="468313" y="5016021"/>
            <a:chExt cx="4105415" cy="1053711"/>
          </a:xfrm>
        </p:grpSpPr>
        <p:sp>
          <p:nvSpPr>
            <p:cNvPr id="135" name="Rectangle 134">
              <a:extLst>
                <a:ext uri="{FF2B5EF4-FFF2-40B4-BE49-F238E27FC236}">
                  <a16:creationId xmlns:a16="http://schemas.microsoft.com/office/drawing/2014/main" id="{0F922F2E-4F00-45EC-BF77-A581C6208D39}"/>
                </a:ext>
              </a:extLst>
            </p:cNvPr>
            <p:cNvSpPr/>
            <p:nvPr/>
          </p:nvSpPr>
          <p:spPr>
            <a:xfrm>
              <a:off x="468313" y="5016021"/>
              <a:ext cx="4105415" cy="2592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Arial"/>
                  <a:ea typeface="+mn-ea"/>
                  <a:cs typeface="+mn-cs"/>
                </a:rPr>
                <a:t>Behov</a:t>
              </a:r>
            </a:p>
          </p:txBody>
        </p:sp>
        <p:sp>
          <p:nvSpPr>
            <p:cNvPr id="136" name="Rectangle 135">
              <a:extLst>
                <a:ext uri="{FF2B5EF4-FFF2-40B4-BE49-F238E27FC236}">
                  <a16:creationId xmlns:a16="http://schemas.microsoft.com/office/drawing/2014/main" id="{900259CD-B609-493F-8CE7-6D9B3154125E}"/>
                </a:ext>
              </a:extLst>
            </p:cNvPr>
            <p:cNvSpPr/>
            <p:nvPr/>
          </p:nvSpPr>
          <p:spPr>
            <a:xfrm>
              <a:off x="468313" y="5275221"/>
              <a:ext cx="4105415" cy="794511"/>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xxx</a:t>
              </a:r>
            </a:p>
          </p:txBody>
        </p:sp>
      </p:grpSp>
      <p:sp>
        <p:nvSpPr>
          <p:cNvPr id="137" name="Chevron 47">
            <a:extLst>
              <a:ext uri="{FF2B5EF4-FFF2-40B4-BE49-F238E27FC236}">
                <a16:creationId xmlns:a16="http://schemas.microsoft.com/office/drawing/2014/main" id="{0E457776-B2B1-44CE-A649-AE9BE088ED76}"/>
              </a:ext>
            </a:extLst>
          </p:cNvPr>
          <p:cNvSpPr/>
          <p:nvPr/>
        </p:nvSpPr>
        <p:spPr>
          <a:xfrm>
            <a:off x="4688036" y="3894287"/>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Identifierat</a:t>
            </a:r>
          </a:p>
        </p:txBody>
      </p:sp>
      <p:sp>
        <p:nvSpPr>
          <p:cNvPr id="138" name="Rectangle 137">
            <a:extLst>
              <a:ext uri="{FF2B5EF4-FFF2-40B4-BE49-F238E27FC236}">
                <a16:creationId xmlns:a16="http://schemas.microsoft.com/office/drawing/2014/main" id="{ED0799D8-FE2B-4DF4-8963-178C7DDEF9FB}"/>
              </a:ext>
            </a:extLst>
          </p:cNvPr>
          <p:cNvSpPr/>
          <p:nvPr/>
        </p:nvSpPr>
        <p:spPr>
          <a:xfrm>
            <a:off x="4685211" y="4148770"/>
            <a:ext cx="931949"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8F406EAB-66A8-43D2-BDBB-BE800E72FA57}"/>
              </a:ext>
            </a:extLst>
          </p:cNvPr>
          <p:cNvSpPr/>
          <p:nvPr/>
        </p:nvSpPr>
        <p:spPr>
          <a:xfrm>
            <a:off x="5671025" y="4148770"/>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99A22597-DF1B-49A5-BDAE-D5520F1E58D3}"/>
              </a:ext>
            </a:extLst>
          </p:cNvPr>
          <p:cNvSpPr/>
          <p:nvPr/>
        </p:nvSpPr>
        <p:spPr>
          <a:xfrm>
            <a:off x="6654014" y="4148770"/>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A57D7CCF-0A07-4ED0-BEDB-6B9969F9C85C}"/>
              </a:ext>
            </a:extLst>
          </p:cNvPr>
          <p:cNvSpPr/>
          <p:nvPr/>
        </p:nvSpPr>
        <p:spPr>
          <a:xfrm>
            <a:off x="7637003" y="4148770"/>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Chevron 52">
            <a:extLst>
              <a:ext uri="{FF2B5EF4-FFF2-40B4-BE49-F238E27FC236}">
                <a16:creationId xmlns:a16="http://schemas.microsoft.com/office/drawing/2014/main" id="{DA1348E1-A365-4202-9B70-827EA7CE131E}"/>
              </a:ext>
            </a:extLst>
          </p:cNvPr>
          <p:cNvSpPr/>
          <p:nvPr/>
        </p:nvSpPr>
        <p:spPr>
          <a:xfrm>
            <a:off x="5671025" y="3894287"/>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Planerat</a:t>
            </a:r>
          </a:p>
        </p:txBody>
      </p:sp>
      <p:sp>
        <p:nvSpPr>
          <p:cNvPr id="143" name="Chevron 53">
            <a:extLst>
              <a:ext uri="{FF2B5EF4-FFF2-40B4-BE49-F238E27FC236}">
                <a16:creationId xmlns:a16="http://schemas.microsoft.com/office/drawing/2014/main" id="{BC8424F0-E5F8-4682-A886-F4D4BC62903A}"/>
              </a:ext>
            </a:extLst>
          </p:cNvPr>
          <p:cNvSpPr/>
          <p:nvPr/>
        </p:nvSpPr>
        <p:spPr>
          <a:xfrm>
            <a:off x="6654014" y="3894287"/>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Säkrat</a:t>
            </a:r>
          </a:p>
        </p:txBody>
      </p:sp>
      <p:sp>
        <p:nvSpPr>
          <p:cNvPr id="144" name="Chevron 54">
            <a:extLst>
              <a:ext uri="{FF2B5EF4-FFF2-40B4-BE49-F238E27FC236}">
                <a16:creationId xmlns:a16="http://schemas.microsoft.com/office/drawing/2014/main" id="{86D4F5C4-9FA9-48F3-965B-736EF6440579}"/>
              </a:ext>
            </a:extLst>
          </p:cNvPr>
          <p:cNvSpPr/>
          <p:nvPr/>
        </p:nvSpPr>
        <p:spPr>
          <a:xfrm>
            <a:off x="7637003" y="3894287"/>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Realiserat</a:t>
            </a:r>
          </a:p>
        </p:txBody>
      </p:sp>
      <p:sp>
        <p:nvSpPr>
          <p:cNvPr id="145" name="Oval 144">
            <a:extLst>
              <a:ext uri="{FF2B5EF4-FFF2-40B4-BE49-F238E27FC236}">
                <a16:creationId xmlns:a16="http://schemas.microsoft.com/office/drawing/2014/main" id="{D4E7BD29-A8D7-4A5A-9F21-F8BAE1458E18}"/>
              </a:ext>
            </a:extLst>
          </p:cNvPr>
          <p:cNvSpPr/>
          <p:nvPr/>
        </p:nvSpPr>
        <p:spPr>
          <a:xfrm rot="5400000">
            <a:off x="5081462" y="4227169"/>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Oval 145">
            <a:extLst>
              <a:ext uri="{FF2B5EF4-FFF2-40B4-BE49-F238E27FC236}">
                <a16:creationId xmlns:a16="http://schemas.microsoft.com/office/drawing/2014/main" id="{60CD1CE3-C4C3-4316-882F-E2642047AE5A}"/>
              </a:ext>
            </a:extLst>
          </p:cNvPr>
          <p:cNvSpPr/>
          <p:nvPr/>
        </p:nvSpPr>
        <p:spPr>
          <a:xfrm rot="5400000">
            <a:off x="6101360" y="422960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Chevron 47">
            <a:extLst>
              <a:ext uri="{FF2B5EF4-FFF2-40B4-BE49-F238E27FC236}">
                <a16:creationId xmlns:a16="http://schemas.microsoft.com/office/drawing/2014/main" id="{50DDE958-610F-47A2-8E93-3A7968E84AA2}"/>
              </a:ext>
            </a:extLst>
          </p:cNvPr>
          <p:cNvSpPr/>
          <p:nvPr/>
        </p:nvSpPr>
        <p:spPr>
          <a:xfrm>
            <a:off x="4688036" y="5020784"/>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Identifierat</a:t>
            </a:r>
          </a:p>
        </p:txBody>
      </p:sp>
      <p:sp>
        <p:nvSpPr>
          <p:cNvPr id="150" name="Rectangle 149">
            <a:extLst>
              <a:ext uri="{FF2B5EF4-FFF2-40B4-BE49-F238E27FC236}">
                <a16:creationId xmlns:a16="http://schemas.microsoft.com/office/drawing/2014/main" id="{88D1E5AA-8412-4FD1-B792-8D74856011C7}"/>
              </a:ext>
            </a:extLst>
          </p:cNvPr>
          <p:cNvSpPr/>
          <p:nvPr/>
        </p:nvSpPr>
        <p:spPr>
          <a:xfrm>
            <a:off x="4685211" y="5275267"/>
            <a:ext cx="931949"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A8FD14DC-E7C2-4EEA-A424-0B8A9F6E58D6}"/>
              </a:ext>
            </a:extLst>
          </p:cNvPr>
          <p:cNvSpPr/>
          <p:nvPr/>
        </p:nvSpPr>
        <p:spPr>
          <a:xfrm>
            <a:off x="5671025" y="5275267"/>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2DAB4D5A-952F-4F42-9507-7B7E24969D8F}"/>
              </a:ext>
            </a:extLst>
          </p:cNvPr>
          <p:cNvSpPr/>
          <p:nvPr/>
        </p:nvSpPr>
        <p:spPr>
          <a:xfrm>
            <a:off x="6654014" y="5275267"/>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5864D86F-F8FF-4B90-B97D-3D9854712361}"/>
              </a:ext>
            </a:extLst>
          </p:cNvPr>
          <p:cNvSpPr/>
          <p:nvPr/>
        </p:nvSpPr>
        <p:spPr>
          <a:xfrm>
            <a:off x="7637003" y="5275267"/>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4" name="Chevron 52">
            <a:extLst>
              <a:ext uri="{FF2B5EF4-FFF2-40B4-BE49-F238E27FC236}">
                <a16:creationId xmlns:a16="http://schemas.microsoft.com/office/drawing/2014/main" id="{50016596-B69A-4ABF-8316-6FFE1834D55C}"/>
              </a:ext>
            </a:extLst>
          </p:cNvPr>
          <p:cNvSpPr/>
          <p:nvPr/>
        </p:nvSpPr>
        <p:spPr>
          <a:xfrm>
            <a:off x="5671025" y="5020784"/>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Planerat</a:t>
            </a:r>
          </a:p>
        </p:txBody>
      </p:sp>
      <p:sp>
        <p:nvSpPr>
          <p:cNvPr id="155" name="Chevron 53">
            <a:extLst>
              <a:ext uri="{FF2B5EF4-FFF2-40B4-BE49-F238E27FC236}">
                <a16:creationId xmlns:a16="http://schemas.microsoft.com/office/drawing/2014/main" id="{7C045112-E0AC-405A-B1CC-A35ACEFC833E}"/>
              </a:ext>
            </a:extLst>
          </p:cNvPr>
          <p:cNvSpPr/>
          <p:nvPr/>
        </p:nvSpPr>
        <p:spPr>
          <a:xfrm>
            <a:off x="6654014" y="5020784"/>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Säkrat</a:t>
            </a:r>
          </a:p>
        </p:txBody>
      </p:sp>
      <p:sp>
        <p:nvSpPr>
          <p:cNvPr id="156" name="Chevron 54">
            <a:extLst>
              <a:ext uri="{FF2B5EF4-FFF2-40B4-BE49-F238E27FC236}">
                <a16:creationId xmlns:a16="http://schemas.microsoft.com/office/drawing/2014/main" id="{E9FB05DD-C0AE-492C-A461-E803CE772CED}"/>
              </a:ext>
            </a:extLst>
          </p:cNvPr>
          <p:cNvSpPr/>
          <p:nvPr/>
        </p:nvSpPr>
        <p:spPr>
          <a:xfrm>
            <a:off x="7637003" y="5020784"/>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Realiserat</a:t>
            </a:r>
          </a:p>
        </p:txBody>
      </p:sp>
      <p:sp>
        <p:nvSpPr>
          <p:cNvPr id="157" name="Oval 156">
            <a:extLst>
              <a:ext uri="{FF2B5EF4-FFF2-40B4-BE49-F238E27FC236}">
                <a16:creationId xmlns:a16="http://schemas.microsoft.com/office/drawing/2014/main" id="{7A12072A-AD63-4B39-8086-EB3C12752058}"/>
              </a:ext>
            </a:extLst>
          </p:cNvPr>
          <p:cNvSpPr/>
          <p:nvPr/>
        </p:nvSpPr>
        <p:spPr>
          <a:xfrm rot="5400000">
            <a:off x="5081462" y="5353666"/>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 name="Oval 157">
            <a:extLst>
              <a:ext uri="{FF2B5EF4-FFF2-40B4-BE49-F238E27FC236}">
                <a16:creationId xmlns:a16="http://schemas.microsoft.com/office/drawing/2014/main" id="{235164DC-98EF-4B68-9653-4B52B71B55D6}"/>
              </a:ext>
            </a:extLst>
          </p:cNvPr>
          <p:cNvSpPr/>
          <p:nvPr/>
        </p:nvSpPr>
        <p:spPr>
          <a:xfrm rot="5400000">
            <a:off x="6101360" y="5356104"/>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Rectangle 164">
            <a:extLst>
              <a:ext uri="{FF2B5EF4-FFF2-40B4-BE49-F238E27FC236}">
                <a16:creationId xmlns:a16="http://schemas.microsoft.com/office/drawing/2014/main" id="{72C4BB75-078C-48CA-A1CD-E28AD6D75194}"/>
              </a:ext>
            </a:extLst>
          </p:cNvPr>
          <p:cNvSpPr/>
          <p:nvPr/>
        </p:nvSpPr>
        <p:spPr>
          <a:xfrm>
            <a:off x="468313" y="1337559"/>
            <a:ext cx="4103687" cy="1046412"/>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xxx</a:t>
            </a:r>
          </a:p>
        </p:txBody>
      </p:sp>
      <p:sp>
        <p:nvSpPr>
          <p:cNvPr id="166" name="Chevron 47">
            <a:extLst>
              <a:ext uri="{FF2B5EF4-FFF2-40B4-BE49-F238E27FC236}">
                <a16:creationId xmlns:a16="http://schemas.microsoft.com/office/drawing/2014/main" id="{B69B4EE3-DB06-4254-A6C5-085921D0D960}"/>
              </a:ext>
            </a:extLst>
          </p:cNvPr>
          <p:cNvSpPr/>
          <p:nvPr/>
        </p:nvSpPr>
        <p:spPr>
          <a:xfrm>
            <a:off x="4696744" y="2791888"/>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Identifierat</a:t>
            </a:r>
          </a:p>
        </p:txBody>
      </p:sp>
      <p:sp>
        <p:nvSpPr>
          <p:cNvPr id="167" name="Rectangle 166">
            <a:extLst>
              <a:ext uri="{FF2B5EF4-FFF2-40B4-BE49-F238E27FC236}">
                <a16:creationId xmlns:a16="http://schemas.microsoft.com/office/drawing/2014/main" id="{7976C902-E26C-4520-83E5-DF878ABCB700}"/>
              </a:ext>
            </a:extLst>
          </p:cNvPr>
          <p:cNvSpPr/>
          <p:nvPr/>
        </p:nvSpPr>
        <p:spPr>
          <a:xfrm>
            <a:off x="4693919" y="3046371"/>
            <a:ext cx="931949"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68" name="Rectangle 167">
            <a:extLst>
              <a:ext uri="{FF2B5EF4-FFF2-40B4-BE49-F238E27FC236}">
                <a16:creationId xmlns:a16="http://schemas.microsoft.com/office/drawing/2014/main" id="{476B3799-5660-4976-B565-B2B48FF8AEFD}"/>
              </a:ext>
            </a:extLst>
          </p:cNvPr>
          <p:cNvSpPr/>
          <p:nvPr/>
        </p:nvSpPr>
        <p:spPr>
          <a:xfrm>
            <a:off x="5679733" y="3046371"/>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Rectangle 168">
            <a:extLst>
              <a:ext uri="{FF2B5EF4-FFF2-40B4-BE49-F238E27FC236}">
                <a16:creationId xmlns:a16="http://schemas.microsoft.com/office/drawing/2014/main" id="{581121DC-8520-41B6-B01F-BE4B19EE4596}"/>
              </a:ext>
            </a:extLst>
          </p:cNvPr>
          <p:cNvSpPr/>
          <p:nvPr/>
        </p:nvSpPr>
        <p:spPr>
          <a:xfrm>
            <a:off x="6662722" y="3046371"/>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70" name="Rectangle 169">
            <a:extLst>
              <a:ext uri="{FF2B5EF4-FFF2-40B4-BE49-F238E27FC236}">
                <a16:creationId xmlns:a16="http://schemas.microsoft.com/office/drawing/2014/main" id="{AB31944C-13C0-46E8-9E5B-5DA886D33639}"/>
              </a:ext>
            </a:extLst>
          </p:cNvPr>
          <p:cNvSpPr/>
          <p:nvPr/>
        </p:nvSpPr>
        <p:spPr>
          <a:xfrm>
            <a:off x="7645711" y="3046371"/>
            <a:ext cx="929124" cy="28466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71" name="Chevron 52">
            <a:extLst>
              <a:ext uri="{FF2B5EF4-FFF2-40B4-BE49-F238E27FC236}">
                <a16:creationId xmlns:a16="http://schemas.microsoft.com/office/drawing/2014/main" id="{47C0618D-BA94-4EE7-9C86-EBC9000A074E}"/>
              </a:ext>
            </a:extLst>
          </p:cNvPr>
          <p:cNvSpPr/>
          <p:nvPr/>
        </p:nvSpPr>
        <p:spPr>
          <a:xfrm>
            <a:off x="5679733" y="2791888"/>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Planerat</a:t>
            </a:r>
          </a:p>
        </p:txBody>
      </p:sp>
      <p:sp>
        <p:nvSpPr>
          <p:cNvPr id="172" name="Chevron 53">
            <a:extLst>
              <a:ext uri="{FF2B5EF4-FFF2-40B4-BE49-F238E27FC236}">
                <a16:creationId xmlns:a16="http://schemas.microsoft.com/office/drawing/2014/main" id="{FF9BA10D-54AE-4FF3-9614-C54867526D36}"/>
              </a:ext>
            </a:extLst>
          </p:cNvPr>
          <p:cNvSpPr/>
          <p:nvPr/>
        </p:nvSpPr>
        <p:spPr>
          <a:xfrm>
            <a:off x="6662722" y="2791888"/>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Säkrat</a:t>
            </a:r>
          </a:p>
        </p:txBody>
      </p:sp>
      <p:sp>
        <p:nvSpPr>
          <p:cNvPr id="173" name="Chevron 54">
            <a:extLst>
              <a:ext uri="{FF2B5EF4-FFF2-40B4-BE49-F238E27FC236}">
                <a16:creationId xmlns:a16="http://schemas.microsoft.com/office/drawing/2014/main" id="{DADFECF5-8A8A-43A8-A7A1-3B81779D3E89}"/>
              </a:ext>
            </a:extLst>
          </p:cNvPr>
          <p:cNvSpPr/>
          <p:nvPr/>
        </p:nvSpPr>
        <p:spPr>
          <a:xfrm>
            <a:off x="7645711" y="2791888"/>
            <a:ext cx="1004686" cy="254483"/>
          </a:xfrm>
          <a:prstGeom prst="chevron">
            <a:avLst>
              <a:gd name="adj" fmla="val 29009"/>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a:ea typeface="+mn-ea"/>
                <a:cs typeface="+mn-cs"/>
              </a:rPr>
              <a:t>Realiserat</a:t>
            </a:r>
          </a:p>
        </p:txBody>
      </p:sp>
      <p:sp>
        <p:nvSpPr>
          <p:cNvPr id="174" name="Oval 173">
            <a:extLst>
              <a:ext uri="{FF2B5EF4-FFF2-40B4-BE49-F238E27FC236}">
                <a16:creationId xmlns:a16="http://schemas.microsoft.com/office/drawing/2014/main" id="{19C993B0-BBCA-44A9-8FD2-90D99F897E28}"/>
              </a:ext>
            </a:extLst>
          </p:cNvPr>
          <p:cNvSpPr/>
          <p:nvPr/>
        </p:nvSpPr>
        <p:spPr>
          <a:xfrm rot="5400000">
            <a:off x="5090170" y="3124770"/>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Oval 174">
            <a:extLst>
              <a:ext uri="{FF2B5EF4-FFF2-40B4-BE49-F238E27FC236}">
                <a16:creationId xmlns:a16="http://schemas.microsoft.com/office/drawing/2014/main" id="{DB5DB7AF-9B45-4445-B73F-2231C7452BA4}"/>
              </a:ext>
            </a:extLst>
          </p:cNvPr>
          <p:cNvSpPr/>
          <p:nvPr/>
        </p:nvSpPr>
        <p:spPr>
          <a:xfrm rot="5400000">
            <a:off x="6110068" y="3127208"/>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96832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ktangel 7"/>
          <p:cNvSpPr/>
          <p:nvPr/>
        </p:nvSpPr>
        <p:spPr>
          <a:xfrm>
            <a:off x="0" y="-27384"/>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000000"/>
              </a:solidFill>
              <a:effectLst/>
              <a:uLnTx/>
              <a:uFillTx/>
              <a:latin typeface="Arial"/>
              <a:ea typeface="+mn-ea"/>
              <a:cs typeface="+mn-cs"/>
            </a:endParaRPr>
          </a:p>
        </p:txBody>
      </p:sp>
      <p:pic>
        <p:nvPicPr>
          <p:cNvPr id="5" name="Bildobjekt 7" descr="StockholmsStad_logot#21B0A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73" y="6029921"/>
            <a:ext cx="13747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340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9950C60A-5BC2-4691-8E37-335630BE85A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8" name="think-cell Slide" r:id="rId6" imgW="592" imgH="591" progId="TCLayout.ActiveDocument.1">
                  <p:embed/>
                </p:oleObj>
              </mc:Choice>
              <mc:Fallback>
                <p:oleObj name="think-cell Slide" r:id="rId6" imgW="592" imgH="591" progId="TCLayout.ActiveDocument.1">
                  <p:embed/>
                  <p:pic>
                    <p:nvPicPr>
                      <p:cNvPr id="20" name="Object 19" hidden="1">
                        <a:extLst>
                          <a:ext uri="{FF2B5EF4-FFF2-40B4-BE49-F238E27FC236}">
                            <a16:creationId xmlns:a16="http://schemas.microsoft.com/office/drawing/2014/main" id="{9950C60A-5BC2-4691-8E37-335630BE85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4" name="Rectangle 233" hidden="1">
            <a:extLst>
              <a:ext uri="{FF2B5EF4-FFF2-40B4-BE49-F238E27FC236}">
                <a16:creationId xmlns:a16="http://schemas.microsoft.com/office/drawing/2014/main" id="{871EBBD7-DAD0-4280-B1F4-469AE78754E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000" b="1" dirty="0">
              <a:solidFill>
                <a:srgbClr val="FFFFFF"/>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DE61B991-408B-4223-9A0B-614776F997DF}"/>
              </a:ext>
            </a:extLst>
          </p:cNvPr>
          <p:cNvSpPr>
            <a:spLocks noGrp="1"/>
          </p:cNvSpPr>
          <p:nvPr>
            <p:ph type="title"/>
          </p:nvPr>
        </p:nvSpPr>
        <p:spPr/>
        <p:txBody>
          <a:bodyPr vert="horz"/>
          <a:lstStyle/>
          <a:p>
            <a:r>
              <a:rPr lang="sv-SE" dirty="0" smtClean="0"/>
              <a:t>Kategoristyrning</a:t>
            </a:r>
            <a:endParaRPr lang="sv-SE" dirty="0"/>
          </a:p>
        </p:txBody>
      </p:sp>
      <p:sp>
        <p:nvSpPr>
          <p:cNvPr id="237" name="Rectangle: Rounded Corners 236">
            <a:extLst>
              <a:ext uri="{FF2B5EF4-FFF2-40B4-BE49-F238E27FC236}">
                <a16:creationId xmlns:a16="http://schemas.microsoft.com/office/drawing/2014/main" id="{1EEFB9C4-6B34-4266-A3D9-91A73B0F3C19}"/>
              </a:ext>
            </a:extLst>
          </p:cNvPr>
          <p:cNvSpPr/>
          <p:nvPr/>
        </p:nvSpPr>
        <p:spPr>
          <a:xfrm>
            <a:off x="484246" y="1869068"/>
            <a:ext cx="8191443" cy="1259909"/>
          </a:xfrm>
          <a:prstGeom prst="roundRect">
            <a:avLst>
              <a:gd name="adj" fmla="val 4974"/>
            </a:avLst>
          </a:prstGeom>
          <a:no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285750" indent="-285750">
              <a:spcBef>
                <a:spcPts val="600"/>
              </a:spcBef>
              <a:buClr>
                <a:srgbClr val="7F7F7F"/>
              </a:buClr>
              <a:buFont typeface="Arial" panose="020B0604020202020204" pitchFamily="34" charset="0"/>
              <a:buChar char="▌"/>
            </a:pPr>
            <a:r>
              <a:rPr lang="sv-SE" sz="1400" dirty="0">
                <a:solidFill>
                  <a:srgbClr val="000000"/>
                </a:solidFill>
                <a:latin typeface="Arial"/>
              </a:rPr>
              <a:t>Innebär att inköp inom olika områden (kategorier) planeras och genomförs med utgångspunkt i </a:t>
            </a:r>
            <a:r>
              <a:rPr lang="sv-SE" sz="1400" b="1" dirty="0">
                <a:solidFill>
                  <a:srgbClr val="000000"/>
                </a:solidFill>
                <a:latin typeface="Arial"/>
              </a:rPr>
              <a:t>analys av behov, inköpsmönster samt affärs- och marknadsförhållanden</a:t>
            </a:r>
          </a:p>
          <a:p>
            <a:pPr marL="285750" indent="-285750">
              <a:spcBef>
                <a:spcPts val="600"/>
              </a:spcBef>
              <a:buClr>
                <a:srgbClr val="7F7F7F"/>
              </a:buClr>
              <a:buFont typeface="Arial" panose="020B0604020202020204" pitchFamily="34" charset="0"/>
              <a:buChar char="▌"/>
            </a:pPr>
            <a:r>
              <a:rPr lang="sv-SE" sz="1400" dirty="0">
                <a:solidFill>
                  <a:srgbClr val="000000"/>
                </a:solidFill>
                <a:latin typeface="Arial"/>
              </a:rPr>
              <a:t>Arbetet sker </a:t>
            </a:r>
            <a:r>
              <a:rPr lang="sv-SE" sz="1400" b="1" dirty="0">
                <a:solidFill>
                  <a:srgbClr val="000000"/>
                </a:solidFill>
                <a:latin typeface="Arial"/>
              </a:rPr>
              <a:t>faktabaserat, tvärfunktionellt </a:t>
            </a:r>
            <a:r>
              <a:rPr lang="sv-SE" sz="1400" dirty="0">
                <a:solidFill>
                  <a:srgbClr val="000000"/>
                </a:solidFill>
                <a:latin typeface="Arial"/>
              </a:rPr>
              <a:t>och </a:t>
            </a:r>
            <a:r>
              <a:rPr lang="sv-SE" sz="1400" b="1" dirty="0">
                <a:solidFill>
                  <a:srgbClr val="000000"/>
                </a:solidFill>
                <a:latin typeface="Arial"/>
              </a:rPr>
              <a:t>kommunkoncernövergripande </a:t>
            </a:r>
            <a:r>
              <a:rPr lang="sv-SE" sz="1400" dirty="0">
                <a:solidFill>
                  <a:srgbClr val="000000"/>
                </a:solidFill>
                <a:latin typeface="Arial"/>
              </a:rPr>
              <a:t>för att skapa </a:t>
            </a:r>
            <a:r>
              <a:rPr lang="sv-SE" sz="1400" b="1" dirty="0">
                <a:solidFill>
                  <a:srgbClr val="000000"/>
                </a:solidFill>
                <a:latin typeface="Arial"/>
              </a:rPr>
              <a:t>effektivitet </a:t>
            </a:r>
            <a:r>
              <a:rPr lang="sv-SE" sz="1400" dirty="0">
                <a:solidFill>
                  <a:srgbClr val="000000"/>
                </a:solidFill>
                <a:latin typeface="Arial"/>
              </a:rPr>
              <a:t>i inköpen inom respektive kategori</a:t>
            </a:r>
          </a:p>
        </p:txBody>
      </p:sp>
      <p:sp>
        <p:nvSpPr>
          <p:cNvPr id="254" name="Rectangle: Rounded Corners 253">
            <a:extLst>
              <a:ext uri="{FF2B5EF4-FFF2-40B4-BE49-F238E27FC236}">
                <a16:creationId xmlns:a16="http://schemas.microsoft.com/office/drawing/2014/main" id="{F8CE6920-4946-4FBA-8680-A47DBCF6E145}"/>
              </a:ext>
            </a:extLst>
          </p:cNvPr>
          <p:cNvSpPr/>
          <p:nvPr/>
        </p:nvSpPr>
        <p:spPr>
          <a:xfrm>
            <a:off x="457472" y="1412875"/>
            <a:ext cx="8229329" cy="432000"/>
          </a:xfrm>
          <a:prstGeom prst="roundRect">
            <a:avLst/>
          </a:prstGeom>
          <a:solidFill>
            <a:srgbClr val="495663"/>
          </a:solidFill>
          <a:ln w="19050" cap="flat" cmpd="sng" algn="ctr">
            <a:solidFill>
              <a:sysClr val="window" lastClr="FFFFFF"/>
            </a:solidFill>
            <a:prstDash val="solid"/>
            <a:miter lim="800000"/>
          </a:ln>
          <a:effectLst/>
        </p:spPr>
        <p:txBody>
          <a:bodyPr rtlCol="0" anchor="ctr"/>
          <a:lstStyle/>
          <a:p>
            <a:pPr algn="ctr" defTabSz="457200"/>
            <a:r>
              <a:rPr lang="sv-SE" sz="1600" b="1" kern="0" dirty="0">
                <a:solidFill>
                  <a:prstClr val="white"/>
                </a:solidFill>
                <a:latin typeface="Arial"/>
              </a:rPr>
              <a:t>Definition av kategoristyrning*</a:t>
            </a:r>
          </a:p>
        </p:txBody>
      </p:sp>
      <p:grpSp>
        <p:nvGrpSpPr>
          <p:cNvPr id="4" name="Group 3">
            <a:extLst>
              <a:ext uri="{FF2B5EF4-FFF2-40B4-BE49-F238E27FC236}">
                <a16:creationId xmlns:a16="http://schemas.microsoft.com/office/drawing/2014/main" id="{C5653E60-CC07-4B32-8FB5-619951F47761}"/>
              </a:ext>
            </a:extLst>
          </p:cNvPr>
          <p:cNvGrpSpPr/>
          <p:nvPr/>
        </p:nvGrpSpPr>
        <p:grpSpPr>
          <a:xfrm>
            <a:off x="1489167" y="3256614"/>
            <a:ext cx="6131110" cy="2936867"/>
            <a:chOff x="1489167" y="3256612"/>
            <a:chExt cx="6131110" cy="2936867"/>
          </a:xfrm>
        </p:grpSpPr>
        <p:sp>
          <p:nvSpPr>
            <p:cNvPr id="7" name="Oval 6">
              <a:extLst>
                <a:ext uri="{FF2B5EF4-FFF2-40B4-BE49-F238E27FC236}">
                  <a16:creationId xmlns:a16="http://schemas.microsoft.com/office/drawing/2014/main" id="{244C8A98-7643-454D-A1C2-B0BCC9D757E2}"/>
                </a:ext>
              </a:extLst>
            </p:cNvPr>
            <p:cNvSpPr/>
            <p:nvPr/>
          </p:nvSpPr>
          <p:spPr>
            <a:xfrm>
              <a:off x="1489167" y="5537381"/>
              <a:ext cx="1132114" cy="317319"/>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9" name="Oval 8">
              <a:extLst>
                <a:ext uri="{FF2B5EF4-FFF2-40B4-BE49-F238E27FC236}">
                  <a16:creationId xmlns:a16="http://schemas.microsoft.com/office/drawing/2014/main" id="{71958D6C-2771-409D-8C9A-B9DC2F5B894E}"/>
                </a:ext>
              </a:extLst>
            </p:cNvPr>
            <p:cNvSpPr/>
            <p:nvPr/>
          </p:nvSpPr>
          <p:spPr>
            <a:xfrm>
              <a:off x="2555967" y="5023577"/>
              <a:ext cx="1551556" cy="43488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1" name="Oval 10">
              <a:extLst>
                <a:ext uri="{FF2B5EF4-FFF2-40B4-BE49-F238E27FC236}">
                  <a16:creationId xmlns:a16="http://schemas.microsoft.com/office/drawing/2014/main" id="{6D13C346-93D6-40A7-9451-CC43C9B43BB8}"/>
                </a:ext>
              </a:extLst>
            </p:cNvPr>
            <p:cNvSpPr/>
            <p:nvPr/>
          </p:nvSpPr>
          <p:spPr>
            <a:xfrm>
              <a:off x="3011706" y="5812349"/>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2" name="Oval 11">
              <a:extLst>
                <a:ext uri="{FF2B5EF4-FFF2-40B4-BE49-F238E27FC236}">
                  <a16:creationId xmlns:a16="http://schemas.microsoft.com/office/drawing/2014/main" id="{10434EFA-8828-4F55-8067-1E658930D9CF}"/>
                </a:ext>
              </a:extLst>
            </p:cNvPr>
            <p:cNvSpPr/>
            <p:nvPr/>
          </p:nvSpPr>
          <p:spPr>
            <a:xfrm>
              <a:off x="4396401" y="5082370"/>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3" name="Oval 12">
              <a:extLst>
                <a:ext uri="{FF2B5EF4-FFF2-40B4-BE49-F238E27FC236}">
                  <a16:creationId xmlns:a16="http://schemas.microsoft.com/office/drawing/2014/main" id="{E36A751C-AB98-4DB3-A17E-4BD4B8B1BDE4}"/>
                </a:ext>
              </a:extLst>
            </p:cNvPr>
            <p:cNvSpPr/>
            <p:nvPr/>
          </p:nvSpPr>
          <p:spPr>
            <a:xfrm>
              <a:off x="5228486" y="4723715"/>
              <a:ext cx="944581" cy="264756"/>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4" name="Oval 13">
              <a:extLst>
                <a:ext uri="{FF2B5EF4-FFF2-40B4-BE49-F238E27FC236}">
                  <a16:creationId xmlns:a16="http://schemas.microsoft.com/office/drawing/2014/main" id="{A5893449-F587-4C63-B9FB-97D7A0C4BB26}"/>
                </a:ext>
              </a:extLst>
            </p:cNvPr>
            <p:cNvSpPr/>
            <p:nvPr/>
          </p:nvSpPr>
          <p:spPr>
            <a:xfrm>
              <a:off x="6425198" y="5467169"/>
              <a:ext cx="1195079" cy="33496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5" name="Oval 14">
              <a:extLst>
                <a:ext uri="{FF2B5EF4-FFF2-40B4-BE49-F238E27FC236}">
                  <a16:creationId xmlns:a16="http://schemas.microsoft.com/office/drawing/2014/main" id="{E522ACB9-15B9-4B4B-855F-949C6329EDDC}"/>
                </a:ext>
              </a:extLst>
            </p:cNvPr>
            <p:cNvSpPr/>
            <p:nvPr/>
          </p:nvSpPr>
          <p:spPr>
            <a:xfrm>
              <a:off x="3699427" y="4688609"/>
              <a:ext cx="1195079" cy="33496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6" name="Oval 15">
              <a:extLst>
                <a:ext uri="{FF2B5EF4-FFF2-40B4-BE49-F238E27FC236}">
                  <a16:creationId xmlns:a16="http://schemas.microsoft.com/office/drawing/2014/main" id="{A61E79D2-8B69-4C24-8FB0-F15CA2EECBDD}"/>
                </a:ext>
              </a:extLst>
            </p:cNvPr>
            <p:cNvSpPr/>
            <p:nvPr/>
          </p:nvSpPr>
          <p:spPr>
            <a:xfrm>
              <a:off x="5325357" y="5077889"/>
              <a:ext cx="1195078" cy="33496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7" name="Oval 16">
              <a:extLst>
                <a:ext uri="{FF2B5EF4-FFF2-40B4-BE49-F238E27FC236}">
                  <a16:creationId xmlns:a16="http://schemas.microsoft.com/office/drawing/2014/main" id="{342EE66C-53C1-4144-98ED-3B0586E741BD}"/>
                </a:ext>
              </a:extLst>
            </p:cNvPr>
            <p:cNvSpPr/>
            <p:nvPr/>
          </p:nvSpPr>
          <p:spPr>
            <a:xfrm>
              <a:off x="1771450" y="5261777"/>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8" name="Oval 17">
              <a:extLst>
                <a:ext uri="{FF2B5EF4-FFF2-40B4-BE49-F238E27FC236}">
                  <a16:creationId xmlns:a16="http://schemas.microsoft.com/office/drawing/2014/main" id="{94D62F78-5044-45F5-A805-00D1782C07CD}"/>
                </a:ext>
              </a:extLst>
            </p:cNvPr>
            <p:cNvSpPr/>
            <p:nvPr/>
          </p:nvSpPr>
          <p:spPr>
            <a:xfrm>
              <a:off x="5688727" y="5731493"/>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sp>
          <p:nvSpPr>
            <p:cNvPr id="19" name="Oval 18">
              <a:extLst>
                <a:ext uri="{FF2B5EF4-FFF2-40B4-BE49-F238E27FC236}">
                  <a16:creationId xmlns:a16="http://schemas.microsoft.com/office/drawing/2014/main" id="{64E414F8-B2FB-4328-B1C0-9481C58F5DBE}"/>
                </a:ext>
              </a:extLst>
            </p:cNvPr>
            <p:cNvSpPr/>
            <p:nvPr/>
          </p:nvSpPr>
          <p:spPr>
            <a:xfrm>
              <a:off x="2668915" y="4767167"/>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grpSp>
          <p:nvGrpSpPr>
            <p:cNvPr id="21" name="Group 20">
              <a:extLst>
                <a:ext uri="{FF2B5EF4-FFF2-40B4-BE49-F238E27FC236}">
                  <a16:creationId xmlns:a16="http://schemas.microsoft.com/office/drawing/2014/main" id="{D43EF9A0-28A6-4892-AA10-F368AB38D6AB}"/>
                </a:ext>
              </a:extLst>
            </p:cNvPr>
            <p:cNvGrpSpPr/>
            <p:nvPr/>
          </p:nvGrpSpPr>
          <p:grpSpPr>
            <a:xfrm flipH="1">
              <a:off x="3281457" y="5671729"/>
              <a:ext cx="99145" cy="260816"/>
              <a:chOff x="5458233" y="4120041"/>
              <a:chExt cx="352425" cy="927100"/>
            </a:xfrm>
            <a:solidFill>
              <a:schemeClr val="accent3"/>
            </a:solidFill>
          </p:grpSpPr>
          <p:sp>
            <p:nvSpPr>
              <p:cNvPr id="22" name="Freeform 98">
                <a:extLst>
                  <a:ext uri="{FF2B5EF4-FFF2-40B4-BE49-F238E27FC236}">
                    <a16:creationId xmlns:a16="http://schemas.microsoft.com/office/drawing/2014/main" id="{BA4F57D0-4964-4652-ABDF-476988C2362A}"/>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23" name="Freeform 99">
                <a:extLst>
                  <a:ext uri="{FF2B5EF4-FFF2-40B4-BE49-F238E27FC236}">
                    <a16:creationId xmlns:a16="http://schemas.microsoft.com/office/drawing/2014/main" id="{699213F8-D457-4087-BE53-4DE590589742}"/>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24" name="Group 23">
              <a:extLst>
                <a:ext uri="{FF2B5EF4-FFF2-40B4-BE49-F238E27FC236}">
                  <a16:creationId xmlns:a16="http://schemas.microsoft.com/office/drawing/2014/main" id="{7C536699-8577-4E92-AE2A-28D62D903E91}"/>
                </a:ext>
              </a:extLst>
            </p:cNvPr>
            <p:cNvGrpSpPr/>
            <p:nvPr/>
          </p:nvGrpSpPr>
          <p:grpSpPr>
            <a:xfrm flipH="1">
              <a:off x="2309473" y="5504245"/>
              <a:ext cx="99145" cy="260816"/>
              <a:chOff x="5458233" y="4120041"/>
              <a:chExt cx="352425" cy="927100"/>
            </a:xfrm>
            <a:solidFill>
              <a:schemeClr val="accent5"/>
            </a:solidFill>
          </p:grpSpPr>
          <p:sp>
            <p:nvSpPr>
              <p:cNvPr id="25" name="Freeform 98">
                <a:extLst>
                  <a:ext uri="{FF2B5EF4-FFF2-40B4-BE49-F238E27FC236}">
                    <a16:creationId xmlns:a16="http://schemas.microsoft.com/office/drawing/2014/main" id="{1A5F1552-010C-444A-A7E4-6BBA22F3FAB5}"/>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26" name="Freeform 99">
                <a:extLst>
                  <a:ext uri="{FF2B5EF4-FFF2-40B4-BE49-F238E27FC236}">
                    <a16:creationId xmlns:a16="http://schemas.microsoft.com/office/drawing/2014/main" id="{842600AC-74CA-4143-A3BD-75B297ADA1E9}"/>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27" name="Group 26">
              <a:extLst>
                <a:ext uri="{FF2B5EF4-FFF2-40B4-BE49-F238E27FC236}">
                  <a16:creationId xmlns:a16="http://schemas.microsoft.com/office/drawing/2014/main" id="{624C20BC-1206-4BC2-A1B7-83875450EA87}"/>
                </a:ext>
              </a:extLst>
            </p:cNvPr>
            <p:cNvGrpSpPr/>
            <p:nvPr/>
          </p:nvGrpSpPr>
          <p:grpSpPr>
            <a:xfrm flipH="1">
              <a:off x="1735177" y="5504245"/>
              <a:ext cx="99145" cy="260816"/>
              <a:chOff x="5458233" y="4120041"/>
              <a:chExt cx="352425" cy="927100"/>
            </a:xfrm>
            <a:solidFill>
              <a:schemeClr val="accent1"/>
            </a:solidFill>
          </p:grpSpPr>
          <p:sp>
            <p:nvSpPr>
              <p:cNvPr id="28" name="Freeform 98">
                <a:extLst>
                  <a:ext uri="{FF2B5EF4-FFF2-40B4-BE49-F238E27FC236}">
                    <a16:creationId xmlns:a16="http://schemas.microsoft.com/office/drawing/2014/main" id="{3C702506-523E-426B-816E-ACBCD3ACBF76}"/>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29" name="Freeform 99">
                <a:extLst>
                  <a:ext uri="{FF2B5EF4-FFF2-40B4-BE49-F238E27FC236}">
                    <a16:creationId xmlns:a16="http://schemas.microsoft.com/office/drawing/2014/main" id="{51F70265-E3F5-47E6-9FFB-FF8990AE9D26}"/>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30" name="Group 29">
              <a:extLst>
                <a:ext uri="{FF2B5EF4-FFF2-40B4-BE49-F238E27FC236}">
                  <a16:creationId xmlns:a16="http://schemas.microsoft.com/office/drawing/2014/main" id="{518B46D3-C9B0-4B6A-8661-88F4D7A4F739}"/>
                </a:ext>
              </a:extLst>
            </p:cNvPr>
            <p:cNvGrpSpPr/>
            <p:nvPr/>
          </p:nvGrpSpPr>
          <p:grpSpPr>
            <a:xfrm flipH="1">
              <a:off x="2109647" y="5535956"/>
              <a:ext cx="99145" cy="260816"/>
              <a:chOff x="5458233" y="4120041"/>
              <a:chExt cx="352425" cy="927100"/>
            </a:xfrm>
            <a:solidFill>
              <a:schemeClr val="bg1">
                <a:lumMod val="65000"/>
              </a:schemeClr>
            </a:solidFill>
          </p:grpSpPr>
          <p:sp>
            <p:nvSpPr>
              <p:cNvPr id="31" name="Freeform 98">
                <a:extLst>
                  <a:ext uri="{FF2B5EF4-FFF2-40B4-BE49-F238E27FC236}">
                    <a16:creationId xmlns:a16="http://schemas.microsoft.com/office/drawing/2014/main" id="{58DE7482-AEA8-4CCA-BB08-F5721FD0C2F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32" name="Freeform 99">
                <a:extLst>
                  <a:ext uri="{FF2B5EF4-FFF2-40B4-BE49-F238E27FC236}">
                    <a16:creationId xmlns:a16="http://schemas.microsoft.com/office/drawing/2014/main" id="{86E2682F-DFB8-4E37-8795-72E0B3927E67}"/>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33" name="Group 32">
              <a:extLst>
                <a:ext uri="{FF2B5EF4-FFF2-40B4-BE49-F238E27FC236}">
                  <a16:creationId xmlns:a16="http://schemas.microsoft.com/office/drawing/2014/main" id="{0075E49B-402F-47B4-84E5-F6C7C2AD5F71}"/>
                </a:ext>
              </a:extLst>
            </p:cNvPr>
            <p:cNvGrpSpPr/>
            <p:nvPr/>
          </p:nvGrpSpPr>
          <p:grpSpPr>
            <a:xfrm flipH="1">
              <a:off x="2862871" y="5024536"/>
              <a:ext cx="99145" cy="260816"/>
              <a:chOff x="5458233" y="4120041"/>
              <a:chExt cx="352425" cy="927100"/>
            </a:xfrm>
            <a:solidFill>
              <a:schemeClr val="bg1">
                <a:lumMod val="65000"/>
              </a:schemeClr>
            </a:solidFill>
          </p:grpSpPr>
          <p:sp>
            <p:nvSpPr>
              <p:cNvPr id="34" name="Freeform 98">
                <a:extLst>
                  <a:ext uri="{FF2B5EF4-FFF2-40B4-BE49-F238E27FC236}">
                    <a16:creationId xmlns:a16="http://schemas.microsoft.com/office/drawing/2014/main" id="{AAE615A6-AAC7-4EB5-94D3-0EDAC149CDC2}"/>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35" name="Freeform 99">
                <a:extLst>
                  <a:ext uri="{FF2B5EF4-FFF2-40B4-BE49-F238E27FC236}">
                    <a16:creationId xmlns:a16="http://schemas.microsoft.com/office/drawing/2014/main" id="{0A870E59-A0D4-4601-AAB8-4CD81E991103}"/>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36" name="Group 35">
              <a:extLst>
                <a:ext uri="{FF2B5EF4-FFF2-40B4-BE49-F238E27FC236}">
                  <a16:creationId xmlns:a16="http://schemas.microsoft.com/office/drawing/2014/main" id="{A06925FD-4C69-40D4-8B69-A3E3A497BAD5}"/>
                </a:ext>
              </a:extLst>
            </p:cNvPr>
            <p:cNvGrpSpPr/>
            <p:nvPr/>
          </p:nvGrpSpPr>
          <p:grpSpPr>
            <a:xfrm flipH="1">
              <a:off x="3011706" y="5097585"/>
              <a:ext cx="99145" cy="260816"/>
              <a:chOff x="5458233" y="4120041"/>
              <a:chExt cx="352425" cy="927100"/>
            </a:xfrm>
            <a:solidFill>
              <a:schemeClr val="accent3"/>
            </a:solidFill>
          </p:grpSpPr>
          <p:sp>
            <p:nvSpPr>
              <p:cNvPr id="37" name="Freeform 98">
                <a:extLst>
                  <a:ext uri="{FF2B5EF4-FFF2-40B4-BE49-F238E27FC236}">
                    <a16:creationId xmlns:a16="http://schemas.microsoft.com/office/drawing/2014/main" id="{689209E2-37BE-42A1-9B38-B29CDA30A362}"/>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38" name="Freeform 99">
                <a:extLst>
                  <a:ext uri="{FF2B5EF4-FFF2-40B4-BE49-F238E27FC236}">
                    <a16:creationId xmlns:a16="http://schemas.microsoft.com/office/drawing/2014/main" id="{1A07C5FC-361A-4FD1-84A3-937BE6D5C860}"/>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39" name="Group 38">
              <a:extLst>
                <a:ext uri="{FF2B5EF4-FFF2-40B4-BE49-F238E27FC236}">
                  <a16:creationId xmlns:a16="http://schemas.microsoft.com/office/drawing/2014/main" id="{0E5EF028-891E-47D1-87BE-E01D3BF965BC}"/>
                </a:ext>
              </a:extLst>
            </p:cNvPr>
            <p:cNvGrpSpPr/>
            <p:nvPr/>
          </p:nvGrpSpPr>
          <p:grpSpPr>
            <a:xfrm flipH="1">
              <a:off x="3248214" y="5094967"/>
              <a:ext cx="99145" cy="260816"/>
              <a:chOff x="5458233" y="4120041"/>
              <a:chExt cx="352425" cy="927100"/>
            </a:xfrm>
            <a:solidFill>
              <a:schemeClr val="bg1">
                <a:lumMod val="65000"/>
              </a:schemeClr>
            </a:solidFill>
          </p:grpSpPr>
          <p:sp>
            <p:nvSpPr>
              <p:cNvPr id="40" name="Freeform 98">
                <a:extLst>
                  <a:ext uri="{FF2B5EF4-FFF2-40B4-BE49-F238E27FC236}">
                    <a16:creationId xmlns:a16="http://schemas.microsoft.com/office/drawing/2014/main" id="{71865B4A-6031-4741-A9A9-ECBE12EFE99B}"/>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41" name="Freeform 99">
                <a:extLst>
                  <a:ext uri="{FF2B5EF4-FFF2-40B4-BE49-F238E27FC236}">
                    <a16:creationId xmlns:a16="http://schemas.microsoft.com/office/drawing/2014/main" id="{E86E7732-9D28-4B19-B188-F49653593D7C}"/>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42" name="Group 41">
              <a:extLst>
                <a:ext uri="{FF2B5EF4-FFF2-40B4-BE49-F238E27FC236}">
                  <a16:creationId xmlns:a16="http://schemas.microsoft.com/office/drawing/2014/main" id="{7767E05E-FEAD-4192-9D0B-A56CC3369B0B}"/>
                </a:ext>
              </a:extLst>
            </p:cNvPr>
            <p:cNvGrpSpPr/>
            <p:nvPr/>
          </p:nvGrpSpPr>
          <p:grpSpPr>
            <a:xfrm flipH="1">
              <a:off x="3496704" y="5106697"/>
              <a:ext cx="99145" cy="260816"/>
              <a:chOff x="5458233" y="4120041"/>
              <a:chExt cx="352425" cy="927100"/>
            </a:xfrm>
            <a:solidFill>
              <a:schemeClr val="bg1">
                <a:lumMod val="65000"/>
              </a:schemeClr>
            </a:solidFill>
          </p:grpSpPr>
          <p:sp>
            <p:nvSpPr>
              <p:cNvPr id="43" name="Freeform 98">
                <a:extLst>
                  <a:ext uri="{FF2B5EF4-FFF2-40B4-BE49-F238E27FC236}">
                    <a16:creationId xmlns:a16="http://schemas.microsoft.com/office/drawing/2014/main" id="{2F7E83F9-4384-47EF-A851-89A11CF17364}"/>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44" name="Freeform 99">
                <a:extLst>
                  <a:ext uri="{FF2B5EF4-FFF2-40B4-BE49-F238E27FC236}">
                    <a16:creationId xmlns:a16="http://schemas.microsoft.com/office/drawing/2014/main" id="{F2E46430-E191-4102-BF70-F9A7B077DC8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45" name="Group 44">
              <a:extLst>
                <a:ext uri="{FF2B5EF4-FFF2-40B4-BE49-F238E27FC236}">
                  <a16:creationId xmlns:a16="http://schemas.microsoft.com/office/drawing/2014/main" id="{0F6FECA1-8DC5-4FB4-8F84-86996822652E}"/>
                </a:ext>
              </a:extLst>
            </p:cNvPr>
            <p:cNvGrpSpPr/>
            <p:nvPr/>
          </p:nvGrpSpPr>
          <p:grpSpPr>
            <a:xfrm flipH="1">
              <a:off x="3370582" y="5029682"/>
              <a:ext cx="99145" cy="260816"/>
              <a:chOff x="5458233" y="4120041"/>
              <a:chExt cx="352425" cy="927100"/>
            </a:xfrm>
            <a:solidFill>
              <a:schemeClr val="bg1">
                <a:lumMod val="65000"/>
              </a:schemeClr>
            </a:solidFill>
          </p:grpSpPr>
          <p:sp>
            <p:nvSpPr>
              <p:cNvPr id="46" name="Freeform 98">
                <a:extLst>
                  <a:ext uri="{FF2B5EF4-FFF2-40B4-BE49-F238E27FC236}">
                    <a16:creationId xmlns:a16="http://schemas.microsoft.com/office/drawing/2014/main" id="{6A8AF146-DEE7-48FE-9817-E7C932085B8D}"/>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47" name="Freeform 99">
                <a:extLst>
                  <a:ext uri="{FF2B5EF4-FFF2-40B4-BE49-F238E27FC236}">
                    <a16:creationId xmlns:a16="http://schemas.microsoft.com/office/drawing/2014/main" id="{35E51D01-1CD6-4E0B-AA1E-9F7341B9D5B7}"/>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48" name="Group 47">
              <a:extLst>
                <a:ext uri="{FF2B5EF4-FFF2-40B4-BE49-F238E27FC236}">
                  <a16:creationId xmlns:a16="http://schemas.microsoft.com/office/drawing/2014/main" id="{BABBD45F-DD7A-4F93-9833-1E322153A34E}"/>
                </a:ext>
              </a:extLst>
            </p:cNvPr>
            <p:cNvGrpSpPr/>
            <p:nvPr/>
          </p:nvGrpSpPr>
          <p:grpSpPr>
            <a:xfrm flipH="1">
              <a:off x="3132196" y="5041665"/>
              <a:ext cx="99145" cy="260816"/>
              <a:chOff x="5458233" y="4120041"/>
              <a:chExt cx="352425" cy="927100"/>
            </a:xfrm>
            <a:solidFill>
              <a:schemeClr val="accent1"/>
            </a:solidFill>
          </p:grpSpPr>
          <p:sp>
            <p:nvSpPr>
              <p:cNvPr id="49" name="Freeform 98">
                <a:extLst>
                  <a:ext uri="{FF2B5EF4-FFF2-40B4-BE49-F238E27FC236}">
                    <a16:creationId xmlns:a16="http://schemas.microsoft.com/office/drawing/2014/main" id="{4CE68C08-FF9B-4754-A68B-6C0A682B5C6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50" name="Freeform 99">
                <a:extLst>
                  <a:ext uri="{FF2B5EF4-FFF2-40B4-BE49-F238E27FC236}">
                    <a16:creationId xmlns:a16="http://schemas.microsoft.com/office/drawing/2014/main" id="{FF0A1DB4-D03F-4E26-A155-BA8EB32AD3DE}"/>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51" name="Group 50">
              <a:extLst>
                <a:ext uri="{FF2B5EF4-FFF2-40B4-BE49-F238E27FC236}">
                  <a16:creationId xmlns:a16="http://schemas.microsoft.com/office/drawing/2014/main" id="{48EC2718-4678-46B7-8821-2C9F731DA425}"/>
                </a:ext>
              </a:extLst>
            </p:cNvPr>
            <p:cNvGrpSpPr/>
            <p:nvPr/>
          </p:nvGrpSpPr>
          <p:grpSpPr>
            <a:xfrm flipH="1">
              <a:off x="3666084" y="5039355"/>
              <a:ext cx="99145" cy="260816"/>
              <a:chOff x="5458233" y="4120041"/>
              <a:chExt cx="352425" cy="927100"/>
            </a:xfrm>
            <a:solidFill>
              <a:schemeClr val="accent1"/>
            </a:solidFill>
          </p:grpSpPr>
          <p:sp>
            <p:nvSpPr>
              <p:cNvPr id="52" name="Freeform 98">
                <a:extLst>
                  <a:ext uri="{FF2B5EF4-FFF2-40B4-BE49-F238E27FC236}">
                    <a16:creationId xmlns:a16="http://schemas.microsoft.com/office/drawing/2014/main" id="{BD76C551-669B-4E64-AB55-EAC81224972D}"/>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53" name="Freeform 99">
                <a:extLst>
                  <a:ext uri="{FF2B5EF4-FFF2-40B4-BE49-F238E27FC236}">
                    <a16:creationId xmlns:a16="http://schemas.microsoft.com/office/drawing/2014/main" id="{3912EE5F-FE7B-47C4-9116-27B6BDC534EB}"/>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54" name="Group 53">
              <a:extLst>
                <a:ext uri="{FF2B5EF4-FFF2-40B4-BE49-F238E27FC236}">
                  <a16:creationId xmlns:a16="http://schemas.microsoft.com/office/drawing/2014/main" id="{0F779023-19A2-4F0C-A58B-428F52886CE5}"/>
                </a:ext>
              </a:extLst>
            </p:cNvPr>
            <p:cNvGrpSpPr/>
            <p:nvPr/>
          </p:nvGrpSpPr>
          <p:grpSpPr>
            <a:xfrm flipH="1">
              <a:off x="1945148" y="5131483"/>
              <a:ext cx="99145" cy="260816"/>
              <a:chOff x="5458233" y="4120041"/>
              <a:chExt cx="352425" cy="927100"/>
            </a:xfrm>
            <a:solidFill>
              <a:schemeClr val="bg1">
                <a:lumMod val="65000"/>
              </a:schemeClr>
            </a:solidFill>
          </p:grpSpPr>
          <p:sp>
            <p:nvSpPr>
              <p:cNvPr id="55" name="Freeform 98">
                <a:extLst>
                  <a:ext uri="{FF2B5EF4-FFF2-40B4-BE49-F238E27FC236}">
                    <a16:creationId xmlns:a16="http://schemas.microsoft.com/office/drawing/2014/main" id="{0E263EAB-5FF2-47FA-AB3A-5E7C495AB465}"/>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56" name="Freeform 99">
                <a:extLst>
                  <a:ext uri="{FF2B5EF4-FFF2-40B4-BE49-F238E27FC236}">
                    <a16:creationId xmlns:a16="http://schemas.microsoft.com/office/drawing/2014/main" id="{6A9173A1-AC37-48B4-966F-7E343455079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57" name="Group 56">
              <a:extLst>
                <a:ext uri="{FF2B5EF4-FFF2-40B4-BE49-F238E27FC236}">
                  <a16:creationId xmlns:a16="http://schemas.microsoft.com/office/drawing/2014/main" id="{3FCF605B-9EB3-4830-9401-78C0757C27C9}"/>
                </a:ext>
              </a:extLst>
            </p:cNvPr>
            <p:cNvGrpSpPr/>
            <p:nvPr/>
          </p:nvGrpSpPr>
          <p:grpSpPr>
            <a:xfrm flipH="1">
              <a:off x="2106627" y="5128793"/>
              <a:ext cx="99145" cy="260816"/>
              <a:chOff x="5458233" y="4120041"/>
              <a:chExt cx="352425" cy="927100"/>
            </a:xfrm>
            <a:solidFill>
              <a:schemeClr val="accent3"/>
            </a:solidFill>
          </p:grpSpPr>
          <p:sp>
            <p:nvSpPr>
              <p:cNvPr id="58" name="Freeform 98">
                <a:extLst>
                  <a:ext uri="{FF2B5EF4-FFF2-40B4-BE49-F238E27FC236}">
                    <a16:creationId xmlns:a16="http://schemas.microsoft.com/office/drawing/2014/main" id="{82CE8E82-BA1F-4B68-A873-2AF59DA1025B}"/>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59" name="Freeform 99">
                <a:extLst>
                  <a:ext uri="{FF2B5EF4-FFF2-40B4-BE49-F238E27FC236}">
                    <a16:creationId xmlns:a16="http://schemas.microsoft.com/office/drawing/2014/main" id="{8B281066-6E11-499C-B964-2EC184DCBAF1}"/>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sp>
          <p:nvSpPr>
            <p:cNvPr id="60" name="Oval 59">
              <a:extLst>
                <a:ext uri="{FF2B5EF4-FFF2-40B4-BE49-F238E27FC236}">
                  <a16:creationId xmlns:a16="http://schemas.microsoft.com/office/drawing/2014/main" id="{A8FDFA20-1612-4311-AFBB-63CC60B068DF}"/>
                </a:ext>
              </a:extLst>
            </p:cNvPr>
            <p:cNvSpPr/>
            <p:nvPr/>
          </p:nvSpPr>
          <p:spPr>
            <a:xfrm>
              <a:off x="3921535" y="5758595"/>
              <a:ext cx="1551556" cy="43488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grpSp>
          <p:nvGrpSpPr>
            <p:cNvPr id="61" name="Group 60">
              <a:extLst>
                <a:ext uri="{FF2B5EF4-FFF2-40B4-BE49-F238E27FC236}">
                  <a16:creationId xmlns:a16="http://schemas.microsoft.com/office/drawing/2014/main" id="{55406685-CDAD-4704-84A1-2CC6B0AE0E00}"/>
                </a:ext>
              </a:extLst>
            </p:cNvPr>
            <p:cNvGrpSpPr/>
            <p:nvPr/>
          </p:nvGrpSpPr>
          <p:grpSpPr>
            <a:xfrm flipH="1">
              <a:off x="4228439" y="5759554"/>
              <a:ext cx="99145" cy="260816"/>
              <a:chOff x="5458233" y="4120041"/>
              <a:chExt cx="352425" cy="927100"/>
            </a:xfrm>
            <a:solidFill>
              <a:schemeClr val="accent1"/>
            </a:solidFill>
          </p:grpSpPr>
          <p:sp>
            <p:nvSpPr>
              <p:cNvPr id="62" name="Freeform 98">
                <a:extLst>
                  <a:ext uri="{FF2B5EF4-FFF2-40B4-BE49-F238E27FC236}">
                    <a16:creationId xmlns:a16="http://schemas.microsoft.com/office/drawing/2014/main" id="{D5160353-AF38-41D0-ADDB-4052B0594D31}"/>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63" name="Freeform 99">
                <a:extLst>
                  <a:ext uri="{FF2B5EF4-FFF2-40B4-BE49-F238E27FC236}">
                    <a16:creationId xmlns:a16="http://schemas.microsoft.com/office/drawing/2014/main" id="{510719BD-4D52-4335-BBB9-A2A7B98BD3BA}"/>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64" name="Group 63">
              <a:extLst>
                <a:ext uri="{FF2B5EF4-FFF2-40B4-BE49-F238E27FC236}">
                  <a16:creationId xmlns:a16="http://schemas.microsoft.com/office/drawing/2014/main" id="{1A653C92-5B6F-41C5-BC44-2CEA41FE5FC7}"/>
                </a:ext>
              </a:extLst>
            </p:cNvPr>
            <p:cNvGrpSpPr/>
            <p:nvPr/>
          </p:nvGrpSpPr>
          <p:grpSpPr>
            <a:xfrm flipH="1">
              <a:off x="4377274" y="5832603"/>
              <a:ext cx="99145" cy="260816"/>
              <a:chOff x="5458233" y="4120041"/>
              <a:chExt cx="352425" cy="927100"/>
            </a:xfrm>
            <a:solidFill>
              <a:schemeClr val="bg1">
                <a:lumMod val="65000"/>
              </a:schemeClr>
            </a:solidFill>
          </p:grpSpPr>
          <p:sp>
            <p:nvSpPr>
              <p:cNvPr id="65" name="Freeform 98">
                <a:extLst>
                  <a:ext uri="{FF2B5EF4-FFF2-40B4-BE49-F238E27FC236}">
                    <a16:creationId xmlns:a16="http://schemas.microsoft.com/office/drawing/2014/main" id="{1698DB8B-C336-4800-A371-FD1A660137B7}"/>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66" name="Freeform 99">
                <a:extLst>
                  <a:ext uri="{FF2B5EF4-FFF2-40B4-BE49-F238E27FC236}">
                    <a16:creationId xmlns:a16="http://schemas.microsoft.com/office/drawing/2014/main" id="{EC582F0D-EE00-4D47-BF51-98622C66F018}"/>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67" name="Group 66">
              <a:extLst>
                <a:ext uri="{FF2B5EF4-FFF2-40B4-BE49-F238E27FC236}">
                  <a16:creationId xmlns:a16="http://schemas.microsoft.com/office/drawing/2014/main" id="{12CD54FD-E67A-4359-B1D9-4F9D262512C8}"/>
                </a:ext>
              </a:extLst>
            </p:cNvPr>
            <p:cNvGrpSpPr/>
            <p:nvPr/>
          </p:nvGrpSpPr>
          <p:grpSpPr>
            <a:xfrm flipH="1">
              <a:off x="4613782" y="5829985"/>
              <a:ext cx="99145" cy="260816"/>
              <a:chOff x="5458233" y="4120041"/>
              <a:chExt cx="352425" cy="927100"/>
            </a:xfrm>
            <a:solidFill>
              <a:schemeClr val="bg1">
                <a:lumMod val="65000"/>
              </a:schemeClr>
            </a:solidFill>
          </p:grpSpPr>
          <p:sp>
            <p:nvSpPr>
              <p:cNvPr id="68" name="Freeform 98">
                <a:extLst>
                  <a:ext uri="{FF2B5EF4-FFF2-40B4-BE49-F238E27FC236}">
                    <a16:creationId xmlns:a16="http://schemas.microsoft.com/office/drawing/2014/main" id="{FFFE8A89-40D2-4C8D-92CD-4ED7FE02761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69" name="Freeform 99">
                <a:extLst>
                  <a:ext uri="{FF2B5EF4-FFF2-40B4-BE49-F238E27FC236}">
                    <a16:creationId xmlns:a16="http://schemas.microsoft.com/office/drawing/2014/main" id="{9193BF02-4642-49E8-AD92-DC82808059BD}"/>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70" name="Group 69">
              <a:extLst>
                <a:ext uri="{FF2B5EF4-FFF2-40B4-BE49-F238E27FC236}">
                  <a16:creationId xmlns:a16="http://schemas.microsoft.com/office/drawing/2014/main" id="{59E7406D-34D2-47A4-8ED4-FB8B908B45CF}"/>
                </a:ext>
              </a:extLst>
            </p:cNvPr>
            <p:cNvGrpSpPr/>
            <p:nvPr/>
          </p:nvGrpSpPr>
          <p:grpSpPr>
            <a:xfrm flipH="1">
              <a:off x="4862272" y="5841715"/>
              <a:ext cx="99145" cy="260816"/>
              <a:chOff x="5458233" y="4120041"/>
              <a:chExt cx="352425" cy="927100"/>
            </a:xfrm>
            <a:solidFill>
              <a:schemeClr val="bg1">
                <a:lumMod val="65000"/>
              </a:schemeClr>
            </a:solidFill>
          </p:grpSpPr>
          <p:sp>
            <p:nvSpPr>
              <p:cNvPr id="71" name="Freeform 98">
                <a:extLst>
                  <a:ext uri="{FF2B5EF4-FFF2-40B4-BE49-F238E27FC236}">
                    <a16:creationId xmlns:a16="http://schemas.microsoft.com/office/drawing/2014/main" id="{55355B64-F1DD-4D66-B164-22F9B5188BF7}"/>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72" name="Freeform 99">
                <a:extLst>
                  <a:ext uri="{FF2B5EF4-FFF2-40B4-BE49-F238E27FC236}">
                    <a16:creationId xmlns:a16="http://schemas.microsoft.com/office/drawing/2014/main" id="{C517E62B-C06C-45AF-A124-014044E0B265}"/>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73" name="Group 72">
              <a:extLst>
                <a:ext uri="{FF2B5EF4-FFF2-40B4-BE49-F238E27FC236}">
                  <a16:creationId xmlns:a16="http://schemas.microsoft.com/office/drawing/2014/main" id="{50E0EC51-8C23-4A08-B3E1-B3E80170E23B}"/>
                </a:ext>
              </a:extLst>
            </p:cNvPr>
            <p:cNvGrpSpPr/>
            <p:nvPr/>
          </p:nvGrpSpPr>
          <p:grpSpPr>
            <a:xfrm flipH="1">
              <a:off x="4736150" y="5764700"/>
              <a:ext cx="99145" cy="260816"/>
              <a:chOff x="5458233" y="4120041"/>
              <a:chExt cx="352425" cy="927100"/>
            </a:xfrm>
            <a:solidFill>
              <a:schemeClr val="accent5"/>
            </a:solidFill>
          </p:grpSpPr>
          <p:sp>
            <p:nvSpPr>
              <p:cNvPr id="74" name="Freeform 98">
                <a:extLst>
                  <a:ext uri="{FF2B5EF4-FFF2-40B4-BE49-F238E27FC236}">
                    <a16:creationId xmlns:a16="http://schemas.microsoft.com/office/drawing/2014/main" id="{5B80AF8D-7A4D-4463-8FD5-0605DF3634B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75" name="Freeform 99">
                <a:extLst>
                  <a:ext uri="{FF2B5EF4-FFF2-40B4-BE49-F238E27FC236}">
                    <a16:creationId xmlns:a16="http://schemas.microsoft.com/office/drawing/2014/main" id="{2BFAA804-0AA6-48DC-BC99-AD6AE57244E7}"/>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76" name="Group 75">
              <a:extLst>
                <a:ext uri="{FF2B5EF4-FFF2-40B4-BE49-F238E27FC236}">
                  <a16:creationId xmlns:a16="http://schemas.microsoft.com/office/drawing/2014/main" id="{F4F73E36-A0AB-4CE6-9FD8-686F221B3407}"/>
                </a:ext>
              </a:extLst>
            </p:cNvPr>
            <p:cNvGrpSpPr/>
            <p:nvPr/>
          </p:nvGrpSpPr>
          <p:grpSpPr>
            <a:xfrm flipH="1">
              <a:off x="4497764" y="5776683"/>
              <a:ext cx="99145" cy="260816"/>
              <a:chOff x="5458233" y="4120041"/>
              <a:chExt cx="352425" cy="927100"/>
            </a:xfrm>
            <a:solidFill>
              <a:schemeClr val="accent3"/>
            </a:solidFill>
          </p:grpSpPr>
          <p:sp>
            <p:nvSpPr>
              <p:cNvPr id="77" name="Freeform 98">
                <a:extLst>
                  <a:ext uri="{FF2B5EF4-FFF2-40B4-BE49-F238E27FC236}">
                    <a16:creationId xmlns:a16="http://schemas.microsoft.com/office/drawing/2014/main" id="{43FAB938-76BD-4FBD-8155-E915C9DF91B5}"/>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78" name="Freeform 99">
                <a:extLst>
                  <a:ext uri="{FF2B5EF4-FFF2-40B4-BE49-F238E27FC236}">
                    <a16:creationId xmlns:a16="http://schemas.microsoft.com/office/drawing/2014/main" id="{CF6FCA09-8AD2-4812-BF5F-8F9A1DFC5682}"/>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79" name="Group 78">
              <a:extLst>
                <a:ext uri="{FF2B5EF4-FFF2-40B4-BE49-F238E27FC236}">
                  <a16:creationId xmlns:a16="http://schemas.microsoft.com/office/drawing/2014/main" id="{679A1D90-DE82-460A-89C6-9C0782D70327}"/>
                </a:ext>
              </a:extLst>
            </p:cNvPr>
            <p:cNvGrpSpPr/>
            <p:nvPr/>
          </p:nvGrpSpPr>
          <p:grpSpPr>
            <a:xfrm flipH="1">
              <a:off x="5031652" y="5774373"/>
              <a:ext cx="99145" cy="260816"/>
              <a:chOff x="5458233" y="4120041"/>
              <a:chExt cx="352425" cy="927100"/>
            </a:xfrm>
            <a:solidFill>
              <a:schemeClr val="bg1">
                <a:lumMod val="65000"/>
              </a:schemeClr>
            </a:solidFill>
          </p:grpSpPr>
          <p:sp>
            <p:nvSpPr>
              <p:cNvPr id="80" name="Freeform 98">
                <a:extLst>
                  <a:ext uri="{FF2B5EF4-FFF2-40B4-BE49-F238E27FC236}">
                    <a16:creationId xmlns:a16="http://schemas.microsoft.com/office/drawing/2014/main" id="{1B8A2507-B830-48CA-BFAB-0B2F34E89DB5}"/>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81" name="Freeform 99">
                <a:extLst>
                  <a:ext uri="{FF2B5EF4-FFF2-40B4-BE49-F238E27FC236}">
                    <a16:creationId xmlns:a16="http://schemas.microsoft.com/office/drawing/2014/main" id="{889DA831-3355-4D86-90A1-3C7F7B1F0511}"/>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83" name="Group 82">
              <a:extLst>
                <a:ext uri="{FF2B5EF4-FFF2-40B4-BE49-F238E27FC236}">
                  <a16:creationId xmlns:a16="http://schemas.microsoft.com/office/drawing/2014/main" id="{C231F1F5-1802-4160-916B-43480E08D72E}"/>
                </a:ext>
              </a:extLst>
            </p:cNvPr>
            <p:cNvGrpSpPr/>
            <p:nvPr/>
          </p:nvGrpSpPr>
          <p:grpSpPr>
            <a:xfrm flipH="1">
              <a:off x="1937493" y="5546142"/>
              <a:ext cx="99145" cy="260816"/>
              <a:chOff x="5458233" y="4120041"/>
              <a:chExt cx="352425" cy="927100"/>
            </a:xfrm>
            <a:solidFill>
              <a:schemeClr val="bg1">
                <a:lumMod val="65000"/>
              </a:schemeClr>
            </a:solidFill>
          </p:grpSpPr>
          <p:sp>
            <p:nvSpPr>
              <p:cNvPr id="84" name="Freeform 98">
                <a:extLst>
                  <a:ext uri="{FF2B5EF4-FFF2-40B4-BE49-F238E27FC236}">
                    <a16:creationId xmlns:a16="http://schemas.microsoft.com/office/drawing/2014/main" id="{39B44AE1-1B0A-49DA-A342-6B410640442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85" name="Freeform 99">
                <a:extLst>
                  <a:ext uri="{FF2B5EF4-FFF2-40B4-BE49-F238E27FC236}">
                    <a16:creationId xmlns:a16="http://schemas.microsoft.com/office/drawing/2014/main" id="{205C68AC-EDF6-4AB4-A133-C162E2647D21}"/>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86" name="Group 85">
              <a:extLst>
                <a:ext uri="{FF2B5EF4-FFF2-40B4-BE49-F238E27FC236}">
                  <a16:creationId xmlns:a16="http://schemas.microsoft.com/office/drawing/2014/main" id="{0E9E59E7-B3E9-4A72-8B08-CD321B6B049B}"/>
                </a:ext>
              </a:extLst>
            </p:cNvPr>
            <p:cNvGrpSpPr/>
            <p:nvPr/>
          </p:nvGrpSpPr>
          <p:grpSpPr>
            <a:xfrm flipH="1">
              <a:off x="2861754" y="4624488"/>
              <a:ext cx="99145" cy="260816"/>
              <a:chOff x="5458233" y="4120041"/>
              <a:chExt cx="352425" cy="927100"/>
            </a:xfrm>
            <a:solidFill>
              <a:schemeClr val="bg1">
                <a:lumMod val="65000"/>
              </a:schemeClr>
            </a:solidFill>
          </p:grpSpPr>
          <p:sp>
            <p:nvSpPr>
              <p:cNvPr id="87" name="Freeform 98">
                <a:extLst>
                  <a:ext uri="{FF2B5EF4-FFF2-40B4-BE49-F238E27FC236}">
                    <a16:creationId xmlns:a16="http://schemas.microsoft.com/office/drawing/2014/main" id="{40C1E82F-AF92-454E-803D-3A15DC22247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88" name="Freeform 99">
                <a:extLst>
                  <a:ext uri="{FF2B5EF4-FFF2-40B4-BE49-F238E27FC236}">
                    <a16:creationId xmlns:a16="http://schemas.microsoft.com/office/drawing/2014/main" id="{E051EB7C-F769-417A-84DE-26F5BD449018}"/>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89" name="Group 88">
              <a:extLst>
                <a:ext uri="{FF2B5EF4-FFF2-40B4-BE49-F238E27FC236}">
                  <a16:creationId xmlns:a16="http://schemas.microsoft.com/office/drawing/2014/main" id="{9BFC17EF-7660-4667-B72F-E2A99C514AF4}"/>
                </a:ext>
              </a:extLst>
            </p:cNvPr>
            <p:cNvGrpSpPr/>
            <p:nvPr/>
          </p:nvGrpSpPr>
          <p:grpSpPr>
            <a:xfrm flipH="1">
              <a:off x="3011706" y="4624488"/>
              <a:ext cx="99145" cy="260816"/>
              <a:chOff x="5458233" y="4120041"/>
              <a:chExt cx="352425" cy="927100"/>
            </a:xfrm>
            <a:solidFill>
              <a:schemeClr val="accent3"/>
            </a:solidFill>
          </p:grpSpPr>
          <p:sp>
            <p:nvSpPr>
              <p:cNvPr id="90" name="Freeform 98">
                <a:extLst>
                  <a:ext uri="{FF2B5EF4-FFF2-40B4-BE49-F238E27FC236}">
                    <a16:creationId xmlns:a16="http://schemas.microsoft.com/office/drawing/2014/main" id="{CD8EDF41-A8EF-4E39-A1A6-A84333DA702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91" name="Freeform 99">
                <a:extLst>
                  <a:ext uri="{FF2B5EF4-FFF2-40B4-BE49-F238E27FC236}">
                    <a16:creationId xmlns:a16="http://schemas.microsoft.com/office/drawing/2014/main" id="{E3634EF3-04A3-435B-94B5-3D88B527A00A}"/>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92" name="Group 91">
              <a:extLst>
                <a:ext uri="{FF2B5EF4-FFF2-40B4-BE49-F238E27FC236}">
                  <a16:creationId xmlns:a16="http://schemas.microsoft.com/office/drawing/2014/main" id="{A73D70AE-3E02-476B-A703-664379A1D392}"/>
                </a:ext>
              </a:extLst>
            </p:cNvPr>
            <p:cNvGrpSpPr/>
            <p:nvPr/>
          </p:nvGrpSpPr>
          <p:grpSpPr>
            <a:xfrm flipH="1">
              <a:off x="4681920" y="4954535"/>
              <a:ext cx="99145" cy="260816"/>
              <a:chOff x="5458233" y="4120041"/>
              <a:chExt cx="352425" cy="927100"/>
            </a:xfrm>
            <a:solidFill>
              <a:schemeClr val="accent1"/>
            </a:solidFill>
          </p:grpSpPr>
          <p:sp>
            <p:nvSpPr>
              <p:cNvPr id="93" name="Freeform 98">
                <a:extLst>
                  <a:ext uri="{FF2B5EF4-FFF2-40B4-BE49-F238E27FC236}">
                    <a16:creationId xmlns:a16="http://schemas.microsoft.com/office/drawing/2014/main" id="{BFE769F6-4EB8-4FDB-856A-EF64CC921FCE}"/>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94" name="Freeform 99">
                <a:extLst>
                  <a:ext uri="{FF2B5EF4-FFF2-40B4-BE49-F238E27FC236}">
                    <a16:creationId xmlns:a16="http://schemas.microsoft.com/office/drawing/2014/main" id="{4CC01ACC-750F-450B-90B4-9A742F619649}"/>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95" name="Group 94">
              <a:extLst>
                <a:ext uri="{FF2B5EF4-FFF2-40B4-BE49-F238E27FC236}">
                  <a16:creationId xmlns:a16="http://schemas.microsoft.com/office/drawing/2014/main" id="{8B1845E9-63D8-46C5-9089-27B53207DB17}"/>
                </a:ext>
              </a:extLst>
            </p:cNvPr>
            <p:cNvGrpSpPr/>
            <p:nvPr/>
          </p:nvGrpSpPr>
          <p:grpSpPr>
            <a:xfrm flipH="1">
              <a:off x="5826785" y="5580899"/>
              <a:ext cx="99145" cy="260816"/>
              <a:chOff x="5458233" y="4120041"/>
              <a:chExt cx="352425" cy="927100"/>
            </a:xfrm>
            <a:solidFill>
              <a:schemeClr val="accent1"/>
            </a:solidFill>
          </p:grpSpPr>
          <p:sp>
            <p:nvSpPr>
              <p:cNvPr id="96" name="Freeform 98">
                <a:extLst>
                  <a:ext uri="{FF2B5EF4-FFF2-40B4-BE49-F238E27FC236}">
                    <a16:creationId xmlns:a16="http://schemas.microsoft.com/office/drawing/2014/main" id="{75696252-EA01-4780-BFD9-5058B86A79BD}"/>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97" name="Freeform 99">
                <a:extLst>
                  <a:ext uri="{FF2B5EF4-FFF2-40B4-BE49-F238E27FC236}">
                    <a16:creationId xmlns:a16="http://schemas.microsoft.com/office/drawing/2014/main" id="{7C247215-E351-4A9D-B38E-598956E0CB03}"/>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98" name="Group 97">
              <a:extLst>
                <a:ext uri="{FF2B5EF4-FFF2-40B4-BE49-F238E27FC236}">
                  <a16:creationId xmlns:a16="http://schemas.microsoft.com/office/drawing/2014/main" id="{1FBC3ED1-EA3B-4547-B32D-7574B061F756}"/>
                </a:ext>
              </a:extLst>
            </p:cNvPr>
            <p:cNvGrpSpPr/>
            <p:nvPr/>
          </p:nvGrpSpPr>
          <p:grpSpPr>
            <a:xfrm flipH="1">
              <a:off x="6003522" y="5601085"/>
              <a:ext cx="99145" cy="260816"/>
              <a:chOff x="5458233" y="4120041"/>
              <a:chExt cx="352425" cy="927100"/>
            </a:xfrm>
            <a:solidFill>
              <a:schemeClr val="bg1">
                <a:lumMod val="65000"/>
              </a:schemeClr>
            </a:solidFill>
          </p:grpSpPr>
          <p:sp>
            <p:nvSpPr>
              <p:cNvPr id="99" name="Freeform 98">
                <a:extLst>
                  <a:ext uri="{FF2B5EF4-FFF2-40B4-BE49-F238E27FC236}">
                    <a16:creationId xmlns:a16="http://schemas.microsoft.com/office/drawing/2014/main" id="{90E636CE-E6E5-4C86-A581-B9EBEF4B65F4}"/>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00" name="Freeform 99">
                <a:extLst>
                  <a:ext uri="{FF2B5EF4-FFF2-40B4-BE49-F238E27FC236}">
                    <a16:creationId xmlns:a16="http://schemas.microsoft.com/office/drawing/2014/main" id="{EEE94336-ABB9-4AE1-930F-0D2B5F4B0B07}"/>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01" name="Group 100">
              <a:extLst>
                <a:ext uri="{FF2B5EF4-FFF2-40B4-BE49-F238E27FC236}">
                  <a16:creationId xmlns:a16="http://schemas.microsoft.com/office/drawing/2014/main" id="{1CB3E3DB-2A8B-4F16-B07E-D631CAB5D6FF}"/>
                </a:ext>
              </a:extLst>
            </p:cNvPr>
            <p:cNvGrpSpPr/>
            <p:nvPr/>
          </p:nvGrpSpPr>
          <p:grpSpPr>
            <a:xfrm flipH="1">
              <a:off x="7298037" y="5431707"/>
              <a:ext cx="99145" cy="260816"/>
              <a:chOff x="5458233" y="4120041"/>
              <a:chExt cx="352425" cy="927100"/>
            </a:xfrm>
            <a:solidFill>
              <a:schemeClr val="bg1">
                <a:lumMod val="65000"/>
              </a:schemeClr>
            </a:solidFill>
          </p:grpSpPr>
          <p:sp>
            <p:nvSpPr>
              <p:cNvPr id="102" name="Freeform 98">
                <a:extLst>
                  <a:ext uri="{FF2B5EF4-FFF2-40B4-BE49-F238E27FC236}">
                    <a16:creationId xmlns:a16="http://schemas.microsoft.com/office/drawing/2014/main" id="{04036F9C-2F36-40AE-AA3F-E8D0C13AB299}"/>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03" name="Freeform 99">
                <a:extLst>
                  <a:ext uri="{FF2B5EF4-FFF2-40B4-BE49-F238E27FC236}">
                    <a16:creationId xmlns:a16="http://schemas.microsoft.com/office/drawing/2014/main" id="{5941AA58-1A46-4BE2-8D96-07281496D6CB}"/>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04" name="Group 103">
              <a:extLst>
                <a:ext uri="{FF2B5EF4-FFF2-40B4-BE49-F238E27FC236}">
                  <a16:creationId xmlns:a16="http://schemas.microsoft.com/office/drawing/2014/main" id="{6FF825BD-6A8A-47DE-B209-EF5F2DC30191}"/>
                </a:ext>
              </a:extLst>
            </p:cNvPr>
            <p:cNvGrpSpPr/>
            <p:nvPr/>
          </p:nvGrpSpPr>
          <p:grpSpPr>
            <a:xfrm flipH="1">
              <a:off x="6723741" y="5431707"/>
              <a:ext cx="99145" cy="260816"/>
              <a:chOff x="5458233" y="4120041"/>
              <a:chExt cx="352425" cy="927100"/>
            </a:xfrm>
            <a:solidFill>
              <a:schemeClr val="bg1">
                <a:lumMod val="65000"/>
              </a:schemeClr>
            </a:solidFill>
          </p:grpSpPr>
          <p:sp>
            <p:nvSpPr>
              <p:cNvPr id="105" name="Freeform 98">
                <a:extLst>
                  <a:ext uri="{FF2B5EF4-FFF2-40B4-BE49-F238E27FC236}">
                    <a16:creationId xmlns:a16="http://schemas.microsoft.com/office/drawing/2014/main" id="{BDED27EF-6E78-4333-AF3C-231A39355F2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06" name="Freeform 99">
                <a:extLst>
                  <a:ext uri="{FF2B5EF4-FFF2-40B4-BE49-F238E27FC236}">
                    <a16:creationId xmlns:a16="http://schemas.microsoft.com/office/drawing/2014/main" id="{EAB5FD33-ACE8-41A1-BE35-02B9E56E5695}"/>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07" name="Group 106">
              <a:extLst>
                <a:ext uri="{FF2B5EF4-FFF2-40B4-BE49-F238E27FC236}">
                  <a16:creationId xmlns:a16="http://schemas.microsoft.com/office/drawing/2014/main" id="{1B9A6247-5435-4237-AAF3-E72CF97B66C8}"/>
                </a:ext>
              </a:extLst>
            </p:cNvPr>
            <p:cNvGrpSpPr/>
            <p:nvPr/>
          </p:nvGrpSpPr>
          <p:grpSpPr>
            <a:xfrm flipH="1">
              <a:off x="7098211" y="5463418"/>
              <a:ext cx="99145" cy="260816"/>
              <a:chOff x="5458233" y="4120041"/>
              <a:chExt cx="352425" cy="927100"/>
            </a:xfrm>
            <a:solidFill>
              <a:schemeClr val="accent5"/>
            </a:solidFill>
          </p:grpSpPr>
          <p:sp>
            <p:nvSpPr>
              <p:cNvPr id="108" name="Freeform 98">
                <a:extLst>
                  <a:ext uri="{FF2B5EF4-FFF2-40B4-BE49-F238E27FC236}">
                    <a16:creationId xmlns:a16="http://schemas.microsoft.com/office/drawing/2014/main" id="{6BAF591D-C32E-48B8-A30D-A73D48A6365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09" name="Freeform 99">
                <a:extLst>
                  <a:ext uri="{FF2B5EF4-FFF2-40B4-BE49-F238E27FC236}">
                    <a16:creationId xmlns:a16="http://schemas.microsoft.com/office/drawing/2014/main" id="{85EFCA8C-8C7E-477F-AAF8-3E19F1986F6B}"/>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10" name="Group 109">
              <a:extLst>
                <a:ext uri="{FF2B5EF4-FFF2-40B4-BE49-F238E27FC236}">
                  <a16:creationId xmlns:a16="http://schemas.microsoft.com/office/drawing/2014/main" id="{A8AAE60E-211C-4D0D-B92A-EA05B0075F3F}"/>
                </a:ext>
              </a:extLst>
            </p:cNvPr>
            <p:cNvGrpSpPr/>
            <p:nvPr/>
          </p:nvGrpSpPr>
          <p:grpSpPr>
            <a:xfrm flipH="1">
              <a:off x="6926057" y="5473604"/>
              <a:ext cx="99145" cy="260816"/>
              <a:chOff x="5458233" y="4120041"/>
              <a:chExt cx="352425" cy="927100"/>
            </a:xfrm>
            <a:solidFill>
              <a:schemeClr val="bg1">
                <a:lumMod val="65000"/>
              </a:schemeClr>
            </a:solidFill>
          </p:grpSpPr>
          <p:sp>
            <p:nvSpPr>
              <p:cNvPr id="111" name="Freeform 98">
                <a:extLst>
                  <a:ext uri="{FF2B5EF4-FFF2-40B4-BE49-F238E27FC236}">
                    <a16:creationId xmlns:a16="http://schemas.microsoft.com/office/drawing/2014/main" id="{3285B6DB-5A61-45DF-BAD5-396B217A1DFB}"/>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2" name="Freeform 99">
                <a:extLst>
                  <a:ext uri="{FF2B5EF4-FFF2-40B4-BE49-F238E27FC236}">
                    <a16:creationId xmlns:a16="http://schemas.microsoft.com/office/drawing/2014/main" id="{86483547-BB04-43CF-BA5E-2F74C9E401A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13" name="Group 112">
              <a:extLst>
                <a:ext uri="{FF2B5EF4-FFF2-40B4-BE49-F238E27FC236}">
                  <a16:creationId xmlns:a16="http://schemas.microsoft.com/office/drawing/2014/main" id="{46A07B65-C289-486F-846D-008F13C6EFF8}"/>
                </a:ext>
              </a:extLst>
            </p:cNvPr>
            <p:cNvGrpSpPr/>
            <p:nvPr/>
          </p:nvGrpSpPr>
          <p:grpSpPr>
            <a:xfrm flipH="1">
              <a:off x="6236662" y="5077889"/>
              <a:ext cx="99145" cy="260816"/>
              <a:chOff x="5458233" y="4120041"/>
              <a:chExt cx="352425" cy="927100"/>
            </a:xfrm>
            <a:solidFill>
              <a:schemeClr val="bg1">
                <a:lumMod val="65000"/>
              </a:schemeClr>
            </a:solidFill>
          </p:grpSpPr>
          <p:sp>
            <p:nvSpPr>
              <p:cNvPr id="114" name="Freeform 98">
                <a:extLst>
                  <a:ext uri="{FF2B5EF4-FFF2-40B4-BE49-F238E27FC236}">
                    <a16:creationId xmlns:a16="http://schemas.microsoft.com/office/drawing/2014/main" id="{EEC89056-3CBD-4776-8897-6550D7B6186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5" name="Freeform 99">
                <a:extLst>
                  <a:ext uri="{FF2B5EF4-FFF2-40B4-BE49-F238E27FC236}">
                    <a16:creationId xmlns:a16="http://schemas.microsoft.com/office/drawing/2014/main" id="{E4E27809-8A81-4D90-B4FA-276B32A489BA}"/>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16" name="Group 115">
              <a:extLst>
                <a:ext uri="{FF2B5EF4-FFF2-40B4-BE49-F238E27FC236}">
                  <a16:creationId xmlns:a16="http://schemas.microsoft.com/office/drawing/2014/main" id="{252C36E6-3693-45FE-9E47-7035EB8CBD3E}"/>
                </a:ext>
              </a:extLst>
            </p:cNvPr>
            <p:cNvGrpSpPr/>
            <p:nvPr/>
          </p:nvGrpSpPr>
          <p:grpSpPr>
            <a:xfrm flipH="1">
              <a:off x="5549198" y="5051654"/>
              <a:ext cx="99145" cy="260816"/>
              <a:chOff x="5458233" y="4120041"/>
              <a:chExt cx="352425" cy="927100"/>
            </a:xfrm>
            <a:solidFill>
              <a:schemeClr val="accent3"/>
            </a:solidFill>
          </p:grpSpPr>
          <p:sp>
            <p:nvSpPr>
              <p:cNvPr id="117" name="Freeform 98">
                <a:extLst>
                  <a:ext uri="{FF2B5EF4-FFF2-40B4-BE49-F238E27FC236}">
                    <a16:creationId xmlns:a16="http://schemas.microsoft.com/office/drawing/2014/main" id="{D940D97F-C348-40B4-B8FE-039B4681BBE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8" name="Freeform 99">
                <a:extLst>
                  <a:ext uri="{FF2B5EF4-FFF2-40B4-BE49-F238E27FC236}">
                    <a16:creationId xmlns:a16="http://schemas.microsoft.com/office/drawing/2014/main" id="{010D7624-3A35-4EB8-B848-DE7A7B215B94}"/>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19" name="Group 118">
              <a:extLst>
                <a:ext uri="{FF2B5EF4-FFF2-40B4-BE49-F238E27FC236}">
                  <a16:creationId xmlns:a16="http://schemas.microsoft.com/office/drawing/2014/main" id="{AE1EC860-F5C6-456E-9050-51F98E4A3DA5}"/>
                </a:ext>
              </a:extLst>
            </p:cNvPr>
            <p:cNvGrpSpPr/>
            <p:nvPr/>
          </p:nvGrpSpPr>
          <p:grpSpPr>
            <a:xfrm flipH="1">
              <a:off x="5923668" y="5083365"/>
              <a:ext cx="99145" cy="260816"/>
              <a:chOff x="5458233" y="4120041"/>
              <a:chExt cx="352425" cy="927100"/>
            </a:xfrm>
            <a:solidFill>
              <a:schemeClr val="accent5"/>
            </a:solidFill>
          </p:grpSpPr>
          <p:sp>
            <p:nvSpPr>
              <p:cNvPr id="120" name="Freeform 98">
                <a:extLst>
                  <a:ext uri="{FF2B5EF4-FFF2-40B4-BE49-F238E27FC236}">
                    <a16:creationId xmlns:a16="http://schemas.microsoft.com/office/drawing/2014/main" id="{87AC416E-A2B3-4966-AF83-2C73929351C7}"/>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1" name="Freeform 99">
                <a:extLst>
                  <a:ext uri="{FF2B5EF4-FFF2-40B4-BE49-F238E27FC236}">
                    <a16:creationId xmlns:a16="http://schemas.microsoft.com/office/drawing/2014/main" id="{1DF62957-8462-4A48-9D53-DC5BB13A273B}"/>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22" name="Group 121">
              <a:extLst>
                <a:ext uri="{FF2B5EF4-FFF2-40B4-BE49-F238E27FC236}">
                  <a16:creationId xmlns:a16="http://schemas.microsoft.com/office/drawing/2014/main" id="{F6BF566E-A993-4BE3-BA2E-01CC8351C6BD}"/>
                </a:ext>
              </a:extLst>
            </p:cNvPr>
            <p:cNvGrpSpPr/>
            <p:nvPr/>
          </p:nvGrpSpPr>
          <p:grpSpPr>
            <a:xfrm flipH="1">
              <a:off x="5751514" y="5093551"/>
              <a:ext cx="99145" cy="260816"/>
              <a:chOff x="5458233" y="4120041"/>
              <a:chExt cx="352425" cy="927100"/>
            </a:xfrm>
            <a:solidFill>
              <a:schemeClr val="bg1">
                <a:lumMod val="65000"/>
              </a:schemeClr>
            </a:solidFill>
          </p:grpSpPr>
          <p:sp>
            <p:nvSpPr>
              <p:cNvPr id="123" name="Freeform 98">
                <a:extLst>
                  <a:ext uri="{FF2B5EF4-FFF2-40B4-BE49-F238E27FC236}">
                    <a16:creationId xmlns:a16="http://schemas.microsoft.com/office/drawing/2014/main" id="{45BECDC2-88B3-438E-B741-32E5635282B1}"/>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4" name="Freeform 99">
                <a:extLst>
                  <a:ext uri="{FF2B5EF4-FFF2-40B4-BE49-F238E27FC236}">
                    <a16:creationId xmlns:a16="http://schemas.microsoft.com/office/drawing/2014/main" id="{8CF5DBFB-267E-4600-8C4D-6E75D5D5BE52}"/>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25" name="Group 124">
              <a:extLst>
                <a:ext uri="{FF2B5EF4-FFF2-40B4-BE49-F238E27FC236}">
                  <a16:creationId xmlns:a16="http://schemas.microsoft.com/office/drawing/2014/main" id="{21706AD2-3F2B-4CA5-91CE-1BAD705F2005}"/>
                </a:ext>
              </a:extLst>
            </p:cNvPr>
            <p:cNvGrpSpPr/>
            <p:nvPr/>
          </p:nvGrpSpPr>
          <p:grpSpPr>
            <a:xfrm flipH="1">
              <a:off x="6067018" y="5010642"/>
              <a:ext cx="99145" cy="260816"/>
              <a:chOff x="5458233" y="4120041"/>
              <a:chExt cx="352425" cy="927100"/>
            </a:xfrm>
            <a:solidFill>
              <a:schemeClr val="bg1">
                <a:lumMod val="65000"/>
              </a:schemeClr>
            </a:solidFill>
          </p:grpSpPr>
          <p:sp>
            <p:nvSpPr>
              <p:cNvPr id="126" name="Freeform 98">
                <a:extLst>
                  <a:ext uri="{FF2B5EF4-FFF2-40B4-BE49-F238E27FC236}">
                    <a16:creationId xmlns:a16="http://schemas.microsoft.com/office/drawing/2014/main" id="{7632D4BC-EF1B-41EA-9371-D1C1A9BA4DFA}"/>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7" name="Freeform 99">
                <a:extLst>
                  <a:ext uri="{FF2B5EF4-FFF2-40B4-BE49-F238E27FC236}">
                    <a16:creationId xmlns:a16="http://schemas.microsoft.com/office/drawing/2014/main" id="{2DC84B7E-0EF0-44FD-A54C-C4699785EA34}"/>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28" name="Group 127">
              <a:extLst>
                <a:ext uri="{FF2B5EF4-FFF2-40B4-BE49-F238E27FC236}">
                  <a16:creationId xmlns:a16="http://schemas.microsoft.com/office/drawing/2014/main" id="{38466D7E-8685-4D34-B1F3-B3B6723E5BB7}"/>
                </a:ext>
              </a:extLst>
            </p:cNvPr>
            <p:cNvGrpSpPr/>
            <p:nvPr/>
          </p:nvGrpSpPr>
          <p:grpSpPr>
            <a:xfrm flipH="1">
              <a:off x="3851605" y="4632194"/>
              <a:ext cx="99145" cy="260816"/>
              <a:chOff x="5458233" y="4120041"/>
              <a:chExt cx="352425" cy="927100"/>
            </a:xfrm>
            <a:solidFill>
              <a:schemeClr val="bg1">
                <a:lumMod val="65000"/>
              </a:schemeClr>
            </a:solidFill>
          </p:grpSpPr>
          <p:sp>
            <p:nvSpPr>
              <p:cNvPr id="129" name="Freeform 98">
                <a:extLst>
                  <a:ext uri="{FF2B5EF4-FFF2-40B4-BE49-F238E27FC236}">
                    <a16:creationId xmlns:a16="http://schemas.microsoft.com/office/drawing/2014/main" id="{436E468F-FBDC-406D-8841-18968AEA5F5E}"/>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0" name="Freeform 99">
                <a:extLst>
                  <a:ext uri="{FF2B5EF4-FFF2-40B4-BE49-F238E27FC236}">
                    <a16:creationId xmlns:a16="http://schemas.microsoft.com/office/drawing/2014/main" id="{60A166E0-12AE-46AD-B0DD-4E1537270AA4}"/>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31" name="Group 130">
              <a:extLst>
                <a:ext uri="{FF2B5EF4-FFF2-40B4-BE49-F238E27FC236}">
                  <a16:creationId xmlns:a16="http://schemas.microsoft.com/office/drawing/2014/main" id="{DB30289B-3AEB-4603-9D31-36A85DFDBEFF}"/>
                </a:ext>
              </a:extLst>
            </p:cNvPr>
            <p:cNvGrpSpPr/>
            <p:nvPr/>
          </p:nvGrpSpPr>
          <p:grpSpPr>
            <a:xfrm flipH="1">
              <a:off x="4000440" y="4705243"/>
              <a:ext cx="99145" cy="260816"/>
              <a:chOff x="5458233" y="4120041"/>
              <a:chExt cx="352425" cy="927100"/>
            </a:xfrm>
            <a:solidFill>
              <a:schemeClr val="bg1">
                <a:lumMod val="65000"/>
              </a:schemeClr>
            </a:solidFill>
          </p:grpSpPr>
          <p:sp>
            <p:nvSpPr>
              <p:cNvPr id="132" name="Freeform 98">
                <a:extLst>
                  <a:ext uri="{FF2B5EF4-FFF2-40B4-BE49-F238E27FC236}">
                    <a16:creationId xmlns:a16="http://schemas.microsoft.com/office/drawing/2014/main" id="{3064691A-16C8-4A64-A297-7BFDEBBF1B98}"/>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3" name="Freeform 99">
                <a:extLst>
                  <a:ext uri="{FF2B5EF4-FFF2-40B4-BE49-F238E27FC236}">
                    <a16:creationId xmlns:a16="http://schemas.microsoft.com/office/drawing/2014/main" id="{3EFE8E0C-4825-4005-9588-DF8286139B6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34" name="Group 133">
              <a:extLst>
                <a:ext uri="{FF2B5EF4-FFF2-40B4-BE49-F238E27FC236}">
                  <a16:creationId xmlns:a16="http://schemas.microsoft.com/office/drawing/2014/main" id="{841C46B5-5A50-4DBC-87C5-8BE50DA8FE8F}"/>
                </a:ext>
              </a:extLst>
            </p:cNvPr>
            <p:cNvGrpSpPr/>
            <p:nvPr/>
          </p:nvGrpSpPr>
          <p:grpSpPr>
            <a:xfrm flipH="1">
              <a:off x="4236948" y="4702625"/>
              <a:ext cx="99145" cy="260816"/>
              <a:chOff x="5458233" y="4120041"/>
              <a:chExt cx="352425" cy="927100"/>
            </a:xfrm>
            <a:solidFill>
              <a:schemeClr val="accent1"/>
            </a:solidFill>
          </p:grpSpPr>
          <p:sp>
            <p:nvSpPr>
              <p:cNvPr id="135" name="Freeform 98">
                <a:extLst>
                  <a:ext uri="{FF2B5EF4-FFF2-40B4-BE49-F238E27FC236}">
                    <a16:creationId xmlns:a16="http://schemas.microsoft.com/office/drawing/2014/main" id="{4D25BF20-7220-42D7-A332-9D44E47CA4FD}"/>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6" name="Freeform 99">
                <a:extLst>
                  <a:ext uri="{FF2B5EF4-FFF2-40B4-BE49-F238E27FC236}">
                    <a16:creationId xmlns:a16="http://schemas.microsoft.com/office/drawing/2014/main" id="{B04ED6A6-2B41-4392-A5A6-B3E5383A8890}"/>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37" name="Group 136">
              <a:extLst>
                <a:ext uri="{FF2B5EF4-FFF2-40B4-BE49-F238E27FC236}">
                  <a16:creationId xmlns:a16="http://schemas.microsoft.com/office/drawing/2014/main" id="{0EDCB696-88FD-4A23-84B0-6348E2C92B42}"/>
                </a:ext>
              </a:extLst>
            </p:cNvPr>
            <p:cNvGrpSpPr/>
            <p:nvPr/>
          </p:nvGrpSpPr>
          <p:grpSpPr>
            <a:xfrm flipH="1">
              <a:off x="4485438" y="4714355"/>
              <a:ext cx="99145" cy="260816"/>
              <a:chOff x="5458233" y="4120041"/>
              <a:chExt cx="352425" cy="927100"/>
            </a:xfrm>
            <a:solidFill>
              <a:schemeClr val="bg1">
                <a:lumMod val="65000"/>
              </a:schemeClr>
            </a:solidFill>
          </p:grpSpPr>
          <p:sp>
            <p:nvSpPr>
              <p:cNvPr id="138" name="Freeform 98">
                <a:extLst>
                  <a:ext uri="{FF2B5EF4-FFF2-40B4-BE49-F238E27FC236}">
                    <a16:creationId xmlns:a16="http://schemas.microsoft.com/office/drawing/2014/main" id="{05CF234B-6996-420A-AB68-43031A961410}"/>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9" name="Freeform 99">
                <a:extLst>
                  <a:ext uri="{FF2B5EF4-FFF2-40B4-BE49-F238E27FC236}">
                    <a16:creationId xmlns:a16="http://schemas.microsoft.com/office/drawing/2014/main" id="{4E55C87B-26DC-4337-9AEC-105DFC2A2C05}"/>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0" name="Group 139">
              <a:extLst>
                <a:ext uri="{FF2B5EF4-FFF2-40B4-BE49-F238E27FC236}">
                  <a16:creationId xmlns:a16="http://schemas.microsoft.com/office/drawing/2014/main" id="{1F867FA8-CA20-487C-B2D8-689285A3BB0E}"/>
                </a:ext>
              </a:extLst>
            </p:cNvPr>
            <p:cNvGrpSpPr/>
            <p:nvPr/>
          </p:nvGrpSpPr>
          <p:grpSpPr>
            <a:xfrm flipH="1">
              <a:off x="4359316" y="4637340"/>
              <a:ext cx="99145" cy="260816"/>
              <a:chOff x="5458233" y="4120041"/>
              <a:chExt cx="352425" cy="927100"/>
            </a:xfrm>
            <a:solidFill>
              <a:schemeClr val="bg1">
                <a:lumMod val="65000"/>
              </a:schemeClr>
            </a:solidFill>
          </p:grpSpPr>
          <p:sp>
            <p:nvSpPr>
              <p:cNvPr id="141" name="Freeform 98">
                <a:extLst>
                  <a:ext uri="{FF2B5EF4-FFF2-40B4-BE49-F238E27FC236}">
                    <a16:creationId xmlns:a16="http://schemas.microsoft.com/office/drawing/2014/main" id="{2FEDE9CA-B824-4DD6-A93C-AD308A8B0D31}"/>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2" name="Freeform 99">
                <a:extLst>
                  <a:ext uri="{FF2B5EF4-FFF2-40B4-BE49-F238E27FC236}">
                    <a16:creationId xmlns:a16="http://schemas.microsoft.com/office/drawing/2014/main" id="{2FAB1244-F1DA-4E28-8B66-3552706E0F4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3" name="Group 142">
              <a:extLst>
                <a:ext uri="{FF2B5EF4-FFF2-40B4-BE49-F238E27FC236}">
                  <a16:creationId xmlns:a16="http://schemas.microsoft.com/office/drawing/2014/main" id="{0E6973AB-61CB-47A7-97C6-10E330CF2E96}"/>
                </a:ext>
              </a:extLst>
            </p:cNvPr>
            <p:cNvGrpSpPr/>
            <p:nvPr/>
          </p:nvGrpSpPr>
          <p:grpSpPr>
            <a:xfrm flipH="1">
              <a:off x="4120930" y="4649323"/>
              <a:ext cx="99145" cy="260816"/>
              <a:chOff x="5458233" y="4120041"/>
              <a:chExt cx="352425" cy="927100"/>
            </a:xfrm>
            <a:solidFill>
              <a:schemeClr val="bg1">
                <a:lumMod val="65000"/>
              </a:schemeClr>
            </a:solidFill>
          </p:grpSpPr>
          <p:sp>
            <p:nvSpPr>
              <p:cNvPr id="144" name="Freeform 98">
                <a:extLst>
                  <a:ext uri="{FF2B5EF4-FFF2-40B4-BE49-F238E27FC236}">
                    <a16:creationId xmlns:a16="http://schemas.microsoft.com/office/drawing/2014/main" id="{0DCB306F-3895-4DB7-AB5C-F9026383C5F3}"/>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5" name="Freeform 99">
                <a:extLst>
                  <a:ext uri="{FF2B5EF4-FFF2-40B4-BE49-F238E27FC236}">
                    <a16:creationId xmlns:a16="http://schemas.microsoft.com/office/drawing/2014/main" id="{0E3861D6-7AEB-4BC6-B566-934C0DF246D0}"/>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6" name="Group 145">
              <a:extLst>
                <a:ext uri="{FF2B5EF4-FFF2-40B4-BE49-F238E27FC236}">
                  <a16:creationId xmlns:a16="http://schemas.microsoft.com/office/drawing/2014/main" id="{9C34BACB-EDFD-4539-A801-114E1A438140}"/>
                </a:ext>
              </a:extLst>
            </p:cNvPr>
            <p:cNvGrpSpPr/>
            <p:nvPr/>
          </p:nvGrpSpPr>
          <p:grpSpPr>
            <a:xfrm flipH="1">
              <a:off x="4654818" y="4647013"/>
              <a:ext cx="99145" cy="260816"/>
              <a:chOff x="5458233" y="4120041"/>
              <a:chExt cx="352425" cy="927100"/>
            </a:xfrm>
            <a:solidFill>
              <a:schemeClr val="accent5"/>
            </a:solidFill>
          </p:grpSpPr>
          <p:sp>
            <p:nvSpPr>
              <p:cNvPr id="147" name="Freeform 98">
                <a:extLst>
                  <a:ext uri="{FF2B5EF4-FFF2-40B4-BE49-F238E27FC236}">
                    <a16:creationId xmlns:a16="http://schemas.microsoft.com/office/drawing/2014/main" id="{9270D950-0678-4AFF-813A-A114CB0B1B0F}"/>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8" name="Freeform 99">
                <a:extLst>
                  <a:ext uri="{FF2B5EF4-FFF2-40B4-BE49-F238E27FC236}">
                    <a16:creationId xmlns:a16="http://schemas.microsoft.com/office/drawing/2014/main" id="{088FE6E6-31AB-4122-9B58-10C9E3C84385}"/>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9" name="Group 148">
              <a:extLst>
                <a:ext uri="{FF2B5EF4-FFF2-40B4-BE49-F238E27FC236}">
                  <a16:creationId xmlns:a16="http://schemas.microsoft.com/office/drawing/2014/main" id="{65AEFB6C-D257-4299-AFCF-67756B2B0208}"/>
                </a:ext>
              </a:extLst>
            </p:cNvPr>
            <p:cNvGrpSpPr/>
            <p:nvPr/>
          </p:nvGrpSpPr>
          <p:grpSpPr>
            <a:xfrm flipH="1">
              <a:off x="5448537" y="4655417"/>
              <a:ext cx="99145" cy="260816"/>
              <a:chOff x="5458233" y="4120041"/>
              <a:chExt cx="352425" cy="927100"/>
            </a:xfrm>
            <a:solidFill>
              <a:schemeClr val="bg1">
                <a:lumMod val="65000"/>
              </a:schemeClr>
            </a:solidFill>
          </p:grpSpPr>
          <p:sp>
            <p:nvSpPr>
              <p:cNvPr id="150" name="Freeform 98">
                <a:extLst>
                  <a:ext uri="{FF2B5EF4-FFF2-40B4-BE49-F238E27FC236}">
                    <a16:creationId xmlns:a16="http://schemas.microsoft.com/office/drawing/2014/main" id="{B6AFFA26-486E-44DA-8665-AB994F88B201}"/>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1" name="Freeform 99">
                <a:extLst>
                  <a:ext uri="{FF2B5EF4-FFF2-40B4-BE49-F238E27FC236}">
                    <a16:creationId xmlns:a16="http://schemas.microsoft.com/office/drawing/2014/main" id="{315F6E8D-852B-4DE0-94F5-1D50EC3E2D9F}"/>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52" name="Group 151">
              <a:extLst>
                <a:ext uri="{FF2B5EF4-FFF2-40B4-BE49-F238E27FC236}">
                  <a16:creationId xmlns:a16="http://schemas.microsoft.com/office/drawing/2014/main" id="{CC42DD83-3311-4205-8A1A-55199AB193E6}"/>
                </a:ext>
              </a:extLst>
            </p:cNvPr>
            <p:cNvGrpSpPr/>
            <p:nvPr/>
          </p:nvGrpSpPr>
          <p:grpSpPr>
            <a:xfrm flipH="1">
              <a:off x="5635260" y="4693460"/>
              <a:ext cx="99145" cy="260816"/>
              <a:chOff x="5458233" y="4120041"/>
              <a:chExt cx="352425" cy="927100"/>
            </a:xfrm>
            <a:solidFill>
              <a:schemeClr val="bg1">
                <a:lumMod val="65000"/>
              </a:schemeClr>
            </a:solidFill>
          </p:grpSpPr>
          <p:sp>
            <p:nvSpPr>
              <p:cNvPr id="153" name="Freeform 98">
                <a:extLst>
                  <a:ext uri="{FF2B5EF4-FFF2-40B4-BE49-F238E27FC236}">
                    <a16:creationId xmlns:a16="http://schemas.microsoft.com/office/drawing/2014/main" id="{667CF623-881A-4B3C-987B-44F3CA97C4FC}"/>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4" name="Freeform 99">
                <a:extLst>
                  <a:ext uri="{FF2B5EF4-FFF2-40B4-BE49-F238E27FC236}">
                    <a16:creationId xmlns:a16="http://schemas.microsoft.com/office/drawing/2014/main" id="{B7DD7A25-8265-47FB-8B8A-7464B09014D9}"/>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55" name="Group 154">
              <a:extLst>
                <a:ext uri="{FF2B5EF4-FFF2-40B4-BE49-F238E27FC236}">
                  <a16:creationId xmlns:a16="http://schemas.microsoft.com/office/drawing/2014/main" id="{D576992E-F6ED-49FF-8079-47374907131D}"/>
                </a:ext>
              </a:extLst>
            </p:cNvPr>
            <p:cNvGrpSpPr/>
            <p:nvPr/>
          </p:nvGrpSpPr>
          <p:grpSpPr>
            <a:xfrm flipH="1">
              <a:off x="5858090" y="4663231"/>
              <a:ext cx="99145" cy="260816"/>
              <a:chOff x="5458233" y="4120041"/>
              <a:chExt cx="352425" cy="927100"/>
            </a:xfrm>
            <a:solidFill>
              <a:schemeClr val="bg1">
                <a:lumMod val="65000"/>
              </a:schemeClr>
            </a:solidFill>
          </p:grpSpPr>
          <p:sp>
            <p:nvSpPr>
              <p:cNvPr id="156" name="Freeform 98">
                <a:extLst>
                  <a:ext uri="{FF2B5EF4-FFF2-40B4-BE49-F238E27FC236}">
                    <a16:creationId xmlns:a16="http://schemas.microsoft.com/office/drawing/2014/main" id="{6C8B340D-A528-42A9-8B74-3F6068978906}"/>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7" name="Freeform 99">
                <a:extLst>
                  <a:ext uri="{FF2B5EF4-FFF2-40B4-BE49-F238E27FC236}">
                    <a16:creationId xmlns:a16="http://schemas.microsoft.com/office/drawing/2014/main" id="{D79C17A4-9599-4857-90C0-3A8C892EBCC4}"/>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sp>
          <p:nvSpPr>
            <p:cNvPr id="158" name="Rectangle: Rounded Corners 157">
              <a:extLst>
                <a:ext uri="{FF2B5EF4-FFF2-40B4-BE49-F238E27FC236}">
                  <a16:creationId xmlns:a16="http://schemas.microsoft.com/office/drawing/2014/main" id="{107921BA-7DA1-44C5-9A7F-0CA4F38CBC5F}"/>
                </a:ext>
              </a:extLst>
            </p:cNvPr>
            <p:cNvSpPr/>
            <p:nvPr/>
          </p:nvSpPr>
          <p:spPr>
            <a:xfrm>
              <a:off x="1746184" y="3743479"/>
              <a:ext cx="1126577" cy="26721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rgbClr val="FFFFFF"/>
                  </a:solidFill>
                  <a:latin typeface="Arial"/>
                </a:rPr>
                <a:t>Kategori A</a:t>
              </a:r>
            </a:p>
          </p:txBody>
        </p:sp>
        <p:sp>
          <p:nvSpPr>
            <p:cNvPr id="159" name="Rectangle: Rounded Corners 158">
              <a:extLst>
                <a:ext uri="{FF2B5EF4-FFF2-40B4-BE49-F238E27FC236}">
                  <a16:creationId xmlns:a16="http://schemas.microsoft.com/office/drawing/2014/main" id="{12F28ED5-3FB2-46F7-B6AB-AC9EACFD4A9A}"/>
                </a:ext>
              </a:extLst>
            </p:cNvPr>
            <p:cNvSpPr/>
            <p:nvPr/>
          </p:nvSpPr>
          <p:spPr>
            <a:xfrm>
              <a:off x="3995838" y="3740470"/>
              <a:ext cx="1126577" cy="2672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rgbClr val="FFFFFF"/>
                  </a:solidFill>
                  <a:latin typeface="Arial"/>
                </a:rPr>
                <a:t>Kategori B</a:t>
              </a:r>
            </a:p>
          </p:txBody>
        </p:sp>
        <p:sp>
          <p:nvSpPr>
            <p:cNvPr id="160" name="Rectangle: Rounded Corners 159">
              <a:extLst>
                <a:ext uri="{FF2B5EF4-FFF2-40B4-BE49-F238E27FC236}">
                  <a16:creationId xmlns:a16="http://schemas.microsoft.com/office/drawing/2014/main" id="{055772BE-B6CB-4B26-80AD-8999DEA39E46}"/>
                </a:ext>
              </a:extLst>
            </p:cNvPr>
            <p:cNvSpPr/>
            <p:nvPr/>
          </p:nvSpPr>
          <p:spPr>
            <a:xfrm>
              <a:off x="6270605" y="3739569"/>
              <a:ext cx="1126577" cy="26721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rgbClr val="FFFFFF"/>
                  </a:solidFill>
                  <a:latin typeface="Arial"/>
                </a:rPr>
                <a:t>Kategori C</a:t>
              </a:r>
            </a:p>
          </p:txBody>
        </p:sp>
        <p:cxnSp>
          <p:nvCxnSpPr>
            <p:cNvPr id="162" name="Straight Connector 161">
              <a:extLst>
                <a:ext uri="{FF2B5EF4-FFF2-40B4-BE49-F238E27FC236}">
                  <a16:creationId xmlns:a16="http://schemas.microsoft.com/office/drawing/2014/main" id="{A372E860-26A7-4B72-A16E-9C2B812B1F75}"/>
                </a:ext>
              </a:extLst>
            </p:cNvPr>
            <p:cNvCxnSpPr>
              <a:stCxn id="158" idx="2"/>
              <a:endCxn id="58" idx="1"/>
            </p:cNvCxnSpPr>
            <p:nvPr/>
          </p:nvCxnSpPr>
          <p:spPr>
            <a:xfrm flipH="1">
              <a:off x="2180274" y="4010689"/>
              <a:ext cx="129199" cy="111813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58E8C3A-F2B9-4A1C-BA94-D1388F579324}"/>
                </a:ext>
              </a:extLst>
            </p:cNvPr>
            <p:cNvCxnSpPr>
              <a:cxnSpLocks/>
              <a:stCxn id="158" idx="2"/>
            </p:cNvCxnSpPr>
            <p:nvPr/>
          </p:nvCxnSpPr>
          <p:spPr>
            <a:xfrm>
              <a:off x="2309473" y="4010689"/>
              <a:ext cx="725456" cy="80709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EC60A3A-E6AF-4897-B79C-7B6263800936}"/>
                </a:ext>
              </a:extLst>
            </p:cNvPr>
            <p:cNvCxnSpPr>
              <a:cxnSpLocks/>
              <a:stCxn id="158" idx="2"/>
            </p:cNvCxnSpPr>
            <p:nvPr/>
          </p:nvCxnSpPr>
          <p:spPr>
            <a:xfrm>
              <a:off x="2309473" y="4010689"/>
              <a:ext cx="719999" cy="64799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32DEF32-E8B9-4FDE-B99A-8FFF3998BD4D}"/>
                </a:ext>
              </a:extLst>
            </p:cNvPr>
            <p:cNvCxnSpPr>
              <a:cxnSpLocks/>
              <a:stCxn id="158" idx="2"/>
            </p:cNvCxnSpPr>
            <p:nvPr/>
          </p:nvCxnSpPr>
          <p:spPr>
            <a:xfrm>
              <a:off x="2309473" y="4010689"/>
              <a:ext cx="1008000" cy="169379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798E996-7841-40BC-BD2C-AA49AAC389E2}"/>
                </a:ext>
              </a:extLst>
            </p:cNvPr>
            <p:cNvCxnSpPr>
              <a:cxnSpLocks/>
              <a:stCxn id="158" idx="2"/>
            </p:cNvCxnSpPr>
            <p:nvPr/>
          </p:nvCxnSpPr>
          <p:spPr>
            <a:xfrm>
              <a:off x="2309473" y="4010689"/>
              <a:ext cx="2211472" cy="178203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237EC4F-3B96-4A36-9948-1B3479F1177C}"/>
                </a:ext>
              </a:extLst>
            </p:cNvPr>
            <p:cNvCxnSpPr>
              <a:cxnSpLocks/>
              <a:stCxn id="158" idx="2"/>
              <a:endCxn id="117" idx="1"/>
            </p:cNvCxnSpPr>
            <p:nvPr/>
          </p:nvCxnSpPr>
          <p:spPr>
            <a:xfrm>
              <a:off x="2309473" y="4010689"/>
              <a:ext cx="3313372" cy="104099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9AF1140-2774-4429-8B03-19649669D927}"/>
                </a:ext>
              </a:extLst>
            </p:cNvPr>
            <p:cNvCxnSpPr>
              <a:cxnSpLocks/>
              <a:stCxn id="159" idx="2"/>
              <a:endCxn id="49" idx="1"/>
            </p:cNvCxnSpPr>
            <p:nvPr/>
          </p:nvCxnSpPr>
          <p:spPr>
            <a:xfrm flipH="1">
              <a:off x="3205843" y="4007679"/>
              <a:ext cx="1332000" cy="10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46EC3E-7BDC-41E7-A111-F667920FD589}"/>
                </a:ext>
              </a:extLst>
            </p:cNvPr>
            <p:cNvCxnSpPr>
              <a:cxnSpLocks/>
              <a:stCxn id="159" idx="2"/>
              <a:endCxn id="29" idx="4"/>
            </p:cNvCxnSpPr>
            <p:nvPr/>
          </p:nvCxnSpPr>
          <p:spPr>
            <a:xfrm flipH="1">
              <a:off x="1834228" y="4007680"/>
              <a:ext cx="2724899" cy="15431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5006EFF-D1B7-4FFD-B5D3-7C9AD2ACA291}"/>
                </a:ext>
              </a:extLst>
            </p:cNvPr>
            <p:cNvCxnSpPr>
              <a:cxnSpLocks/>
              <a:stCxn id="159" idx="2"/>
              <a:endCxn id="52" idx="1"/>
            </p:cNvCxnSpPr>
            <p:nvPr/>
          </p:nvCxnSpPr>
          <p:spPr>
            <a:xfrm flipH="1">
              <a:off x="3739731" y="4007680"/>
              <a:ext cx="819396" cy="10317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A38078A-1616-46AC-83F5-44032E5D4A9A}"/>
                </a:ext>
              </a:extLst>
            </p:cNvPr>
            <p:cNvCxnSpPr>
              <a:cxnSpLocks/>
              <a:stCxn id="159" idx="2"/>
              <a:endCxn id="97" idx="3"/>
            </p:cNvCxnSpPr>
            <p:nvPr/>
          </p:nvCxnSpPr>
          <p:spPr>
            <a:xfrm>
              <a:off x="4559127" y="4007680"/>
              <a:ext cx="1332000" cy="16196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19CC57A-8309-492B-8950-DC35F2832203}"/>
                </a:ext>
              </a:extLst>
            </p:cNvPr>
            <p:cNvCxnSpPr>
              <a:cxnSpLocks/>
              <a:stCxn id="159" idx="2"/>
              <a:endCxn id="15" idx="5"/>
            </p:cNvCxnSpPr>
            <p:nvPr/>
          </p:nvCxnSpPr>
          <p:spPr>
            <a:xfrm>
              <a:off x="4559127" y="4007680"/>
              <a:ext cx="160364" cy="9668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DB9173B-D66D-44AF-870D-7905410119C8}"/>
                </a:ext>
              </a:extLst>
            </p:cNvPr>
            <p:cNvCxnSpPr>
              <a:cxnSpLocks/>
              <a:stCxn id="159" idx="2"/>
              <a:endCxn id="135" idx="1"/>
            </p:cNvCxnSpPr>
            <p:nvPr/>
          </p:nvCxnSpPr>
          <p:spPr>
            <a:xfrm flipH="1">
              <a:off x="4310595" y="4007680"/>
              <a:ext cx="248532" cy="69497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D6BA3FE-AA95-4034-8DB8-17C0B95CC9D7}"/>
                </a:ext>
              </a:extLst>
            </p:cNvPr>
            <p:cNvCxnSpPr>
              <a:cxnSpLocks/>
              <a:stCxn id="159" idx="2"/>
              <a:endCxn id="62" idx="1"/>
            </p:cNvCxnSpPr>
            <p:nvPr/>
          </p:nvCxnSpPr>
          <p:spPr>
            <a:xfrm flipH="1">
              <a:off x="4302086" y="4007680"/>
              <a:ext cx="257041" cy="1751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048C757-A962-49EA-9230-CFC880790DAB}"/>
                </a:ext>
              </a:extLst>
            </p:cNvPr>
            <p:cNvCxnSpPr>
              <a:cxnSpLocks/>
              <a:stCxn id="160" idx="2"/>
              <a:endCxn id="74" idx="1"/>
            </p:cNvCxnSpPr>
            <p:nvPr/>
          </p:nvCxnSpPr>
          <p:spPr>
            <a:xfrm flipH="1">
              <a:off x="4809797" y="4006779"/>
              <a:ext cx="2024097" cy="175795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C6B3463-F9EF-491C-8FC2-B7B623BD1340}"/>
                </a:ext>
              </a:extLst>
            </p:cNvPr>
            <p:cNvCxnSpPr>
              <a:cxnSpLocks/>
              <a:stCxn id="160" idx="2"/>
              <a:endCxn id="26" idx="9"/>
            </p:cNvCxnSpPr>
            <p:nvPr/>
          </p:nvCxnSpPr>
          <p:spPr>
            <a:xfrm flipH="1">
              <a:off x="2408547" y="4006779"/>
              <a:ext cx="4425347" cy="154410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0E29D03-EE0C-4D2A-8E49-9963747D6462}"/>
                </a:ext>
              </a:extLst>
            </p:cNvPr>
            <p:cNvCxnSpPr>
              <a:cxnSpLocks/>
              <a:stCxn id="160" idx="2"/>
              <a:endCxn id="147" idx="1"/>
            </p:cNvCxnSpPr>
            <p:nvPr/>
          </p:nvCxnSpPr>
          <p:spPr>
            <a:xfrm flipH="1">
              <a:off x="4728465" y="4006779"/>
              <a:ext cx="2105429" cy="6402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B3306E1-5C55-48D5-8B58-E0C2EA90A11D}"/>
                </a:ext>
              </a:extLst>
            </p:cNvPr>
            <p:cNvCxnSpPr>
              <a:cxnSpLocks/>
              <a:stCxn id="160" idx="2"/>
              <a:endCxn id="121" idx="9"/>
            </p:cNvCxnSpPr>
            <p:nvPr/>
          </p:nvCxnSpPr>
          <p:spPr>
            <a:xfrm flipH="1">
              <a:off x="6022742" y="4006779"/>
              <a:ext cx="811152" cy="112322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64093E2-3A5D-44AD-BC58-34A37A1CC80F}"/>
                </a:ext>
              </a:extLst>
            </p:cNvPr>
            <p:cNvCxnSpPr>
              <a:cxnSpLocks/>
              <a:stCxn id="160" idx="2"/>
            </p:cNvCxnSpPr>
            <p:nvPr/>
          </p:nvCxnSpPr>
          <p:spPr>
            <a:xfrm>
              <a:off x="6833894" y="4006779"/>
              <a:ext cx="288000" cy="147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B56F5701-0B4A-4CEE-A4EC-73A659E15427}"/>
                </a:ext>
              </a:extLst>
            </p:cNvPr>
            <p:cNvSpPr/>
            <p:nvPr/>
          </p:nvSpPr>
          <p:spPr>
            <a:xfrm>
              <a:off x="4442617" y="5392487"/>
              <a:ext cx="640078" cy="179407"/>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a:endParaRPr>
            </a:p>
          </p:txBody>
        </p:sp>
        <p:grpSp>
          <p:nvGrpSpPr>
            <p:cNvPr id="224" name="Group 223">
              <a:extLst>
                <a:ext uri="{FF2B5EF4-FFF2-40B4-BE49-F238E27FC236}">
                  <a16:creationId xmlns:a16="http://schemas.microsoft.com/office/drawing/2014/main" id="{76CD85E7-0714-44FE-BECE-E9509EE412C1}"/>
                </a:ext>
              </a:extLst>
            </p:cNvPr>
            <p:cNvGrpSpPr/>
            <p:nvPr/>
          </p:nvGrpSpPr>
          <p:grpSpPr>
            <a:xfrm flipH="1">
              <a:off x="4728136" y="5264652"/>
              <a:ext cx="99145" cy="260816"/>
              <a:chOff x="5458233" y="4120041"/>
              <a:chExt cx="352425" cy="927100"/>
            </a:xfrm>
            <a:solidFill>
              <a:schemeClr val="accent5"/>
            </a:solidFill>
          </p:grpSpPr>
          <p:sp>
            <p:nvSpPr>
              <p:cNvPr id="225" name="Freeform 98">
                <a:extLst>
                  <a:ext uri="{FF2B5EF4-FFF2-40B4-BE49-F238E27FC236}">
                    <a16:creationId xmlns:a16="http://schemas.microsoft.com/office/drawing/2014/main" id="{C1D81D6C-7149-402B-85FB-5C88EFEB8F96}"/>
                  </a:ext>
                </a:extLst>
              </p:cNvPr>
              <p:cNvSpPr>
                <a:spLocks/>
              </p:cNvSpPr>
              <p:nvPr/>
            </p:nvSpPr>
            <p:spPr bwMode="auto">
              <a:xfrm>
                <a:off x="5548721" y="4120041"/>
                <a:ext cx="179388" cy="176213"/>
              </a:xfrm>
              <a:custGeom>
                <a:avLst/>
                <a:gdLst/>
                <a:ahLst/>
                <a:cxnLst>
                  <a:cxn ang="0">
                    <a:pos x="19" y="4"/>
                  </a:cxn>
                  <a:cxn ang="0">
                    <a:pos x="42" y="30"/>
                  </a:cxn>
                  <a:cxn ang="0">
                    <a:pos x="9" y="36"/>
                  </a:cxn>
                  <a:cxn ang="0">
                    <a:pos x="19" y="4"/>
                  </a:cxn>
                </a:cxnLst>
                <a:rect l="0" t="0" r="r" b="b"/>
                <a:pathLst>
                  <a:path w="48" h="47">
                    <a:moveTo>
                      <a:pt x="19" y="4"/>
                    </a:moveTo>
                    <a:cubicBezTo>
                      <a:pt x="33" y="0"/>
                      <a:pt x="48" y="16"/>
                      <a:pt x="42" y="30"/>
                    </a:cubicBezTo>
                    <a:cubicBezTo>
                      <a:pt x="38" y="43"/>
                      <a:pt x="18" y="47"/>
                      <a:pt x="9" y="36"/>
                    </a:cubicBezTo>
                    <a:cubicBezTo>
                      <a:pt x="0" y="26"/>
                      <a:pt x="6" y="7"/>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226" name="Freeform 99">
                <a:extLst>
                  <a:ext uri="{FF2B5EF4-FFF2-40B4-BE49-F238E27FC236}">
                    <a16:creationId xmlns:a16="http://schemas.microsoft.com/office/drawing/2014/main" id="{4612A320-9DD0-4691-8DB2-01F96517F335}"/>
                  </a:ext>
                </a:extLst>
              </p:cNvPr>
              <p:cNvSpPr>
                <a:spLocks/>
              </p:cNvSpPr>
              <p:nvPr/>
            </p:nvSpPr>
            <p:spPr bwMode="auto">
              <a:xfrm>
                <a:off x="5458233" y="4285141"/>
                <a:ext cx="352425" cy="762000"/>
              </a:xfrm>
              <a:custGeom>
                <a:avLst/>
                <a:gdLst/>
                <a:ahLst/>
                <a:cxnLst>
                  <a:cxn ang="0">
                    <a:pos x="12" y="5"/>
                  </a:cxn>
                  <a:cxn ang="0">
                    <a:pos x="52" y="2"/>
                  </a:cxn>
                  <a:cxn ang="0">
                    <a:pos x="87" y="9"/>
                  </a:cxn>
                  <a:cxn ang="0">
                    <a:pos x="94" y="33"/>
                  </a:cxn>
                  <a:cxn ang="0">
                    <a:pos x="94" y="88"/>
                  </a:cxn>
                  <a:cxn ang="0">
                    <a:pos x="87" y="98"/>
                  </a:cxn>
                  <a:cxn ang="0">
                    <a:pos x="78" y="88"/>
                  </a:cxn>
                  <a:cxn ang="0">
                    <a:pos x="78" y="34"/>
                  </a:cxn>
                  <a:cxn ang="0">
                    <a:pos x="72" y="34"/>
                  </a:cxn>
                  <a:cxn ang="0">
                    <a:pos x="71" y="188"/>
                  </a:cxn>
                  <a:cxn ang="0">
                    <a:pos x="50" y="191"/>
                  </a:cxn>
                  <a:cxn ang="0">
                    <a:pos x="50" y="98"/>
                  </a:cxn>
                  <a:cxn ang="0">
                    <a:pos x="45" y="98"/>
                  </a:cxn>
                  <a:cxn ang="0">
                    <a:pos x="45" y="179"/>
                  </a:cxn>
                  <a:cxn ang="0">
                    <a:pos x="42" y="196"/>
                  </a:cxn>
                  <a:cxn ang="0">
                    <a:pos x="22" y="188"/>
                  </a:cxn>
                  <a:cxn ang="0">
                    <a:pos x="22" y="35"/>
                  </a:cxn>
                  <a:cxn ang="0">
                    <a:pos x="17" y="35"/>
                  </a:cxn>
                  <a:cxn ang="0">
                    <a:pos x="17" y="86"/>
                  </a:cxn>
                  <a:cxn ang="0">
                    <a:pos x="7" y="98"/>
                  </a:cxn>
                  <a:cxn ang="0">
                    <a:pos x="1" y="90"/>
                  </a:cxn>
                  <a:cxn ang="0">
                    <a:pos x="1" y="25"/>
                  </a:cxn>
                  <a:cxn ang="0">
                    <a:pos x="12" y="5"/>
                  </a:cxn>
                </a:cxnLst>
                <a:rect l="0" t="0" r="r" b="b"/>
                <a:pathLst>
                  <a:path w="94" h="203">
                    <a:moveTo>
                      <a:pt x="12" y="5"/>
                    </a:moveTo>
                    <a:cubicBezTo>
                      <a:pt x="25" y="0"/>
                      <a:pt x="39" y="3"/>
                      <a:pt x="52" y="2"/>
                    </a:cubicBezTo>
                    <a:cubicBezTo>
                      <a:pt x="64" y="2"/>
                      <a:pt x="77" y="1"/>
                      <a:pt x="87" y="9"/>
                    </a:cubicBezTo>
                    <a:cubicBezTo>
                      <a:pt x="94" y="14"/>
                      <a:pt x="94" y="24"/>
                      <a:pt x="94" y="33"/>
                    </a:cubicBezTo>
                    <a:cubicBezTo>
                      <a:pt x="94" y="51"/>
                      <a:pt x="94" y="70"/>
                      <a:pt x="94" y="88"/>
                    </a:cubicBezTo>
                    <a:cubicBezTo>
                      <a:pt x="94" y="92"/>
                      <a:pt x="93" y="98"/>
                      <a:pt x="87" y="98"/>
                    </a:cubicBezTo>
                    <a:cubicBezTo>
                      <a:pt x="81" y="100"/>
                      <a:pt x="77" y="93"/>
                      <a:pt x="78" y="88"/>
                    </a:cubicBezTo>
                    <a:cubicBezTo>
                      <a:pt x="77" y="70"/>
                      <a:pt x="78" y="52"/>
                      <a:pt x="78" y="34"/>
                    </a:cubicBezTo>
                    <a:cubicBezTo>
                      <a:pt x="76" y="34"/>
                      <a:pt x="73" y="34"/>
                      <a:pt x="72" y="34"/>
                    </a:cubicBezTo>
                    <a:cubicBezTo>
                      <a:pt x="71" y="86"/>
                      <a:pt x="72" y="137"/>
                      <a:pt x="71" y="188"/>
                    </a:cubicBezTo>
                    <a:cubicBezTo>
                      <a:pt x="73" y="201"/>
                      <a:pt x="51" y="203"/>
                      <a:pt x="50" y="191"/>
                    </a:cubicBezTo>
                    <a:cubicBezTo>
                      <a:pt x="50" y="160"/>
                      <a:pt x="50" y="129"/>
                      <a:pt x="50" y="98"/>
                    </a:cubicBezTo>
                    <a:cubicBezTo>
                      <a:pt x="49" y="98"/>
                      <a:pt x="46" y="98"/>
                      <a:pt x="45" y="98"/>
                    </a:cubicBezTo>
                    <a:cubicBezTo>
                      <a:pt x="45" y="125"/>
                      <a:pt x="45" y="152"/>
                      <a:pt x="45" y="179"/>
                    </a:cubicBezTo>
                    <a:cubicBezTo>
                      <a:pt x="45" y="185"/>
                      <a:pt x="44" y="191"/>
                      <a:pt x="42" y="196"/>
                    </a:cubicBezTo>
                    <a:cubicBezTo>
                      <a:pt x="35" y="202"/>
                      <a:pt x="22" y="199"/>
                      <a:pt x="22" y="188"/>
                    </a:cubicBezTo>
                    <a:cubicBezTo>
                      <a:pt x="22" y="137"/>
                      <a:pt x="23" y="86"/>
                      <a:pt x="22" y="35"/>
                    </a:cubicBezTo>
                    <a:cubicBezTo>
                      <a:pt x="21" y="35"/>
                      <a:pt x="19" y="35"/>
                      <a:pt x="17" y="35"/>
                    </a:cubicBezTo>
                    <a:cubicBezTo>
                      <a:pt x="17" y="52"/>
                      <a:pt x="17" y="69"/>
                      <a:pt x="17" y="86"/>
                    </a:cubicBezTo>
                    <a:cubicBezTo>
                      <a:pt x="17" y="91"/>
                      <a:pt x="14" y="100"/>
                      <a:pt x="7" y="98"/>
                    </a:cubicBezTo>
                    <a:cubicBezTo>
                      <a:pt x="3" y="99"/>
                      <a:pt x="0" y="94"/>
                      <a:pt x="1" y="90"/>
                    </a:cubicBezTo>
                    <a:cubicBezTo>
                      <a:pt x="1" y="69"/>
                      <a:pt x="1" y="47"/>
                      <a:pt x="1" y="25"/>
                    </a:cubicBezTo>
                    <a:cubicBezTo>
                      <a:pt x="0" y="17"/>
                      <a:pt x="5" y="9"/>
                      <a:pt x="12"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cxnSp>
          <p:nvCxnSpPr>
            <p:cNvPr id="227" name="Straight Connector 226">
              <a:extLst>
                <a:ext uri="{FF2B5EF4-FFF2-40B4-BE49-F238E27FC236}">
                  <a16:creationId xmlns:a16="http://schemas.microsoft.com/office/drawing/2014/main" id="{83B108C7-ED9C-4AEA-9EED-3B2BF166EF75}"/>
                </a:ext>
              </a:extLst>
            </p:cNvPr>
            <p:cNvCxnSpPr>
              <a:cxnSpLocks/>
              <a:stCxn id="160" idx="2"/>
              <a:endCxn id="225" idx="2"/>
            </p:cNvCxnSpPr>
            <p:nvPr/>
          </p:nvCxnSpPr>
          <p:spPr>
            <a:xfrm flipH="1">
              <a:off x="4801816" y="4006779"/>
              <a:ext cx="2032078" cy="12579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BA0CD0CA-1A2A-4D8F-9628-59269237D3C0}"/>
                </a:ext>
              </a:extLst>
            </p:cNvPr>
            <p:cNvGrpSpPr/>
            <p:nvPr/>
          </p:nvGrpSpPr>
          <p:grpSpPr>
            <a:xfrm>
              <a:off x="4283851" y="3305364"/>
              <a:ext cx="550549" cy="373609"/>
              <a:chOff x="1547664" y="2852936"/>
              <a:chExt cx="2095312" cy="1448015"/>
            </a:xfrm>
          </p:grpSpPr>
          <p:grpSp>
            <p:nvGrpSpPr>
              <p:cNvPr id="188" name="Group 187">
                <a:extLst>
                  <a:ext uri="{FF2B5EF4-FFF2-40B4-BE49-F238E27FC236}">
                    <a16:creationId xmlns:a16="http://schemas.microsoft.com/office/drawing/2014/main" id="{087868C2-A81C-4D08-9255-A83FC76EC4D0}"/>
                  </a:ext>
                </a:extLst>
              </p:cNvPr>
              <p:cNvGrpSpPr/>
              <p:nvPr/>
            </p:nvGrpSpPr>
            <p:grpSpPr>
              <a:xfrm>
                <a:off x="2627289" y="2873720"/>
                <a:ext cx="1015687" cy="1407556"/>
                <a:chOff x="7488660" y="4382542"/>
                <a:chExt cx="715963" cy="952501"/>
              </a:xfrm>
            </p:grpSpPr>
            <p:sp>
              <p:nvSpPr>
                <p:cNvPr id="213" name="Freeform 364">
                  <a:extLst>
                    <a:ext uri="{FF2B5EF4-FFF2-40B4-BE49-F238E27FC236}">
                      <a16:creationId xmlns:a16="http://schemas.microsoft.com/office/drawing/2014/main" id="{E585F03E-0F80-4310-8884-1A0BD67A522A}"/>
                    </a:ext>
                  </a:extLst>
                </p:cNvPr>
                <p:cNvSpPr>
                  <a:spLocks/>
                </p:cNvSpPr>
                <p:nvPr/>
              </p:nvSpPr>
              <p:spPr bwMode="auto">
                <a:xfrm>
                  <a:off x="7526760" y="4476205"/>
                  <a:ext cx="396875" cy="736600"/>
                </a:xfrm>
                <a:custGeom>
                  <a:avLst/>
                  <a:gdLst>
                    <a:gd name="T0" fmla="*/ 232 w 250"/>
                    <a:gd name="T1" fmla="*/ 0 h 464"/>
                    <a:gd name="T2" fmla="*/ 250 w 250"/>
                    <a:gd name="T3" fmla="*/ 20 h 464"/>
                    <a:gd name="T4" fmla="*/ 38 w 250"/>
                    <a:gd name="T5" fmla="*/ 232 h 464"/>
                    <a:gd name="T6" fmla="*/ 250 w 250"/>
                    <a:gd name="T7" fmla="*/ 444 h 464"/>
                    <a:gd name="T8" fmla="*/ 232 w 250"/>
                    <a:gd name="T9" fmla="*/ 464 h 464"/>
                    <a:gd name="T10" fmla="*/ 0 w 250"/>
                    <a:gd name="T11" fmla="*/ 232 h 464"/>
                    <a:gd name="T12" fmla="*/ 232 w 250"/>
                    <a:gd name="T13" fmla="*/ 0 h 464"/>
                  </a:gdLst>
                  <a:ahLst/>
                  <a:cxnLst>
                    <a:cxn ang="0">
                      <a:pos x="T0" y="T1"/>
                    </a:cxn>
                    <a:cxn ang="0">
                      <a:pos x="T2" y="T3"/>
                    </a:cxn>
                    <a:cxn ang="0">
                      <a:pos x="T4" y="T5"/>
                    </a:cxn>
                    <a:cxn ang="0">
                      <a:pos x="T6" y="T7"/>
                    </a:cxn>
                    <a:cxn ang="0">
                      <a:pos x="T8" y="T9"/>
                    </a:cxn>
                    <a:cxn ang="0">
                      <a:pos x="T10" y="T11"/>
                    </a:cxn>
                    <a:cxn ang="0">
                      <a:pos x="T12" y="T13"/>
                    </a:cxn>
                  </a:cxnLst>
                  <a:rect l="0" t="0" r="r" b="b"/>
                  <a:pathLst>
                    <a:path w="250" h="464">
                      <a:moveTo>
                        <a:pt x="232" y="0"/>
                      </a:moveTo>
                      <a:lnTo>
                        <a:pt x="250" y="20"/>
                      </a:lnTo>
                      <a:lnTo>
                        <a:pt x="38" y="232"/>
                      </a:lnTo>
                      <a:lnTo>
                        <a:pt x="250" y="444"/>
                      </a:lnTo>
                      <a:lnTo>
                        <a:pt x="232" y="464"/>
                      </a:lnTo>
                      <a:lnTo>
                        <a:pt x="0" y="232"/>
                      </a:lnTo>
                      <a:lnTo>
                        <a:pt x="232"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4" name="Freeform 365">
                  <a:extLst>
                    <a:ext uri="{FF2B5EF4-FFF2-40B4-BE49-F238E27FC236}">
                      <a16:creationId xmlns:a16="http://schemas.microsoft.com/office/drawing/2014/main" id="{D409133F-A642-48DF-A2BA-C922F9E85C3C}"/>
                    </a:ext>
                  </a:extLst>
                </p:cNvPr>
                <p:cNvSpPr>
                  <a:spLocks/>
                </p:cNvSpPr>
                <p:nvPr/>
              </p:nvSpPr>
              <p:spPr bwMode="auto">
                <a:xfrm>
                  <a:off x="7488660" y="4777830"/>
                  <a:ext cx="133350" cy="133350"/>
                </a:xfrm>
                <a:custGeom>
                  <a:avLst/>
                  <a:gdLst>
                    <a:gd name="T0" fmla="*/ 42 w 84"/>
                    <a:gd name="T1" fmla="*/ 0 h 84"/>
                    <a:gd name="T2" fmla="*/ 59 w 84"/>
                    <a:gd name="T3" fmla="*/ 3 h 84"/>
                    <a:gd name="T4" fmla="*/ 72 w 84"/>
                    <a:gd name="T5" fmla="*/ 12 h 84"/>
                    <a:gd name="T6" fmla="*/ 81 w 84"/>
                    <a:gd name="T7" fmla="*/ 25 h 84"/>
                    <a:gd name="T8" fmla="*/ 84 w 84"/>
                    <a:gd name="T9" fmla="*/ 42 h 84"/>
                    <a:gd name="T10" fmla="*/ 81 w 84"/>
                    <a:gd name="T11" fmla="*/ 58 h 84"/>
                    <a:gd name="T12" fmla="*/ 72 w 84"/>
                    <a:gd name="T13" fmla="*/ 72 h 84"/>
                    <a:gd name="T14" fmla="*/ 59 w 84"/>
                    <a:gd name="T15" fmla="*/ 81 h 84"/>
                    <a:gd name="T16" fmla="*/ 42 w 84"/>
                    <a:gd name="T17" fmla="*/ 84 h 84"/>
                    <a:gd name="T18" fmla="*/ 26 w 84"/>
                    <a:gd name="T19" fmla="*/ 81 h 84"/>
                    <a:gd name="T20" fmla="*/ 13 w 84"/>
                    <a:gd name="T21" fmla="*/ 72 h 84"/>
                    <a:gd name="T22" fmla="*/ 4 w 84"/>
                    <a:gd name="T23" fmla="*/ 58 h 84"/>
                    <a:gd name="T24" fmla="*/ 0 w 84"/>
                    <a:gd name="T25" fmla="*/ 42 h 84"/>
                    <a:gd name="T26" fmla="*/ 4 w 84"/>
                    <a:gd name="T27" fmla="*/ 25 h 84"/>
                    <a:gd name="T28" fmla="*/ 13 w 84"/>
                    <a:gd name="T29" fmla="*/ 12 h 84"/>
                    <a:gd name="T30" fmla="*/ 26 w 84"/>
                    <a:gd name="T31" fmla="*/ 3 h 84"/>
                    <a:gd name="T32" fmla="*/ 42 w 84"/>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4">
                      <a:moveTo>
                        <a:pt x="42" y="0"/>
                      </a:moveTo>
                      <a:lnTo>
                        <a:pt x="59" y="3"/>
                      </a:lnTo>
                      <a:lnTo>
                        <a:pt x="72" y="12"/>
                      </a:lnTo>
                      <a:lnTo>
                        <a:pt x="81" y="25"/>
                      </a:lnTo>
                      <a:lnTo>
                        <a:pt x="84" y="42"/>
                      </a:lnTo>
                      <a:lnTo>
                        <a:pt x="81" y="58"/>
                      </a:lnTo>
                      <a:lnTo>
                        <a:pt x="72" y="72"/>
                      </a:lnTo>
                      <a:lnTo>
                        <a:pt x="59" y="81"/>
                      </a:lnTo>
                      <a:lnTo>
                        <a:pt x="42" y="84"/>
                      </a:lnTo>
                      <a:lnTo>
                        <a:pt x="26" y="81"/>
                      </a:lnTo>
                      <a:lnTo>
                        <a:pt x="13" y="72"/>
                      </a:lnTo>
                      <a:lnTo>
                        <a:pt x="4" y="58"/>
                      </a:lnTo>
                      <a:lnTo>
                        <a:pt x="0" y="42"/>
                      </a:lnTo>
                      <a:lnTo>
                        <a:pt x="4" y="25"/>
                      </a:lnTo>
                      <a:lnTo>
                        <a:pt x="13" y="12"/>
                      </a:lnTo>
                      <a:lnTo>
                        <a:pt x="26" y="3"/>
                      </a:lnTo>
                      <a:lnTo>
                        <a:pt x="42"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6" name="Freeform 366">
                  <a:extLst>
                    <a:ext uri="{FF2B5EF4-FFF2-40B4-BE49-F238E27FC236}">
                      <a16:creationId xmlns:a16="http://schemas.microsoft.com/office/drawing/2014/main" id="{DC97F903-A42E-4EDE-BD05-F5D3E18AF83D}"/>
                    </a:ext>
                  </a:extLst>
                </p:cNvPr>
                <p:cNvSpPr>
                  <a:spLocks/>
                </p:cNvSpPr>
                <p:nvPr/>
              </p:nvSpPr>
              <p:spPr bwMode="auto">
                <a:xfrm>
                  <a:off x="7528348" y="4817517"/>
                  <a:ext cx="53975" cy="53975"/>
                </a:xfrm>
                <a:custGeom>
                  <a:avLst/>
                  <a:gdLst>
                    <a:gd name="T0" fmla="*/ 17 w 34"/>
                    <a:gd name="T1" fmla="*/ 0 h 34"/>
                    <a:gd name="T2" fmla="*/ 22 w 34"/>
                    <a:gd name="T3" fmla="*/ 1 h 34"/>
                    <a:gd name="T4" fmla="*/ 28 w 34"/>
                    <a:gd name="T5" fmla="*/ 4 h 34"/>
                    <a:gd name="T6" fmla="*/ 32 w 34"/>
                    <a:gd name="T7" fmla="*/ 7 h 34"/>
                    <a:gd name="T8" fmla="*/ 34 w 34"/>
                    <a:gd name="T9" fmla="*/ 12 h 34"/>
                    <a:gd name="T10" fmla="*/ 34 w 34"/>
                    <a:gd name="T11" fmla="*/ 17 h 34"/>
                    <a:gd name="T12" fmla="*/ 34 w 34"/>
                    <a:gd name="T13" fmla="*/ 22 h 34"/>
                    <a:gd name="T14" fmla="*/ 32 w 34"/>
                    <a:gd name="T15" fmla="*/ 27 h 34"/>
                    <a:gd name="T16" fmla="*/ 28 w 34"/>
                    <a:gd name="T17" fmla="*/ 30 h 34"/>
                    <a:gd name="T18" fmla="*/ 22 w 34"/>
                    <a:gd name="T19" fmla="*/ 33 h 34"/>
                    <a:gd name="T20" fmla="*/ 17 w 34"/>
                    <a:gd name="T21" fmla="*/ 34 h 34"/>
                    <a:gd name="T22" fmla="*/ 12 w 34"/>
                    <a:gd name="T23" fmla="*/ 33 h 34"/>
                    <a:gd name="T24" fmla="*/ 8 w 34"/>
                    <a:gd name="T25" fmla="*/ 30 h 34"/>
                    <a:gd name="T26" fmla="*/ 4 w 34"/>
                    <a:gd name="T27" fmla="*/ 27 h 34"/>
                    <a:gd name="T28" fmla="*/ 1 w 34"/>
                    <a:gd name="T29" fmla="*/ 22 h 34"/>
                    <a:gd name="T30" fmla="*/ 0 w 34"/>
                    <a:gd name="T31" fmla="*/ 17 h 34"/>
                    <a:gd name="T32" fmla="*/ 1 w 34"/>
                    <a:gd name="T33" fmla="*/ 12 h 34"/>
                    <a:gd name="T34" fmla="*/ 4 w 34"/>
                    <a:gd name="T35" fmla="*/ 7 h 34"/>
                    <a:gd name="T36" fmla="*/ 8 w 34"/>
                    <a:gd name="T37" fmla="*/ 4 h 34"/>
                    <a:gd name="T38" fmla="*/ 12 w 34"/>
                    <a:gd name="T39" fmla="*/ 1 h 34"/>
                    <a:gd name="T40" fmla="*/ 17 w 34"/>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17" y="0"/>
                      </a:moveTo>
                      <a:lnTo>
                        <a:pt x="22" y="1"/>
                      </a:lnTo>
                      <a:lnTo>
                        <a:pt x="28" y="4"/>
                      </a:lnTo>
                      <a:lnTo>
                        <a:pt x="32" y="7"/>
                      </a:lnTo>
                      <a:lnTo>
                        <a:pt x="34" y="12"/>
                      </a:lnTo>
                      <a:lnTo>
                        <a:pt x="34" y="17"/>
                      </a:lnTo>
                      <a:lnTo>
                        <a:pt x="34" y="22"/>
                      </a:lnTo>
                      <a:lnTo>
                        <a:pt x="32" y="27"/>
                      </a:lnTo>
                      <a:lnTo>
                        <a:pt x="28" y="30"/>
                      </a:lnTo>
                      <a:lnTo>
                        <a:pt x="22" y="33"/>
                      </a:lnTo>
                      <a:lnTo>
                        <a:pt x="17" y="34"/>
                      </a:lnTo>
                      <a:lnTo>
                        <a:pt x="12" y="33"/>
                      </a:lnTo>
                      <a:lnTo>
                        <a:pt x="8" y="30"/>
                      </a:lnTo>
                      <a:lnTo>
                        <a:pt x="4" y="27"/>
                      </a:lnTo>
                      <a:lnTo>
                        <a:pt x="1" y="22"/>
                      </a:lnTo>
                      <a:lnTo>
                        <a:pt x="0" y="17"/>
                      </a:lnTo>
                      <a:lnTo>
                        <a:pt x="1" y="12"/>
                      </a:lnTo>
                      <a:lnTo>
                        <a:pt x="4" y="7"/>
                      </a:lnTo>
                      <a:lnTo>
                        <a:pt x="8" y="4"/>
                      </a:lnTo>
                      <a:lnTo>
                        <a:pt x="12" y="1"/>
                      </a:lnTo>
                      <a:lnTo>
                        <a:pt x="17"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7" name="Freeform 367">
                  <a:extLst>
                    <a:ext uri="{FF2B5EF4-FFF2-40B4-BE49-F238E27FC236}">
                      <a16:creationId xmlns:a16="http://schemas.microsoft.com/office/drawing/2014/main" id="{6AA887EF-2496-43FC-84EF-182332160D21}"/>
                    </a:ext>
                  </a:extLst>
                </p:cNvPr>
                <p:cNvSpPr>
                  <a:spLocks/>
                </p:cNvSpPr>
                <p:nvPr/>
              </p:nvSpPr>
              <p:spPr bwMode="auto">
                <a:xfrm>
                  <a:off x="7998248" y="4580980"/>
                  <a:ext cx="141288" cy="142875"/>
                </a:xfrm>
                <a:custGeom>
                  <a:avLst/>
                  <a:gdLst>
                    <a:gd name="T0" fmla="*/ 38 w 89"/>
                    <a:gd name="T1" fmla="*/ 0 h 90"/>
                    <a:gd name="T2" fmla="*/ 51 w 89"/>
                    <a:gd name="T3" fmla="*/ 0 h 90"/>
                    <a:gd name="T4" fmla="*/ 64 w 89"/>
                    <a:gd name="T5" fmla="*/ 5 h 90"/>
                    <a:gd name="T6" fmla="*/ 76 w 89"/>
                    <a:gd name="T7" fmla="*/ 13 h 90"/>
                    <a:gd name="T8" fmla="*/ 85 w 89"/>
                    <a:gd name="T9" fmla="*/ 25 h 90"/>
                    <a:gd name="T10" fmla="*/ 89 w 89"/>
                    <a:gd name="T11" fmla="*/ 38 h 90"/>
                    <a:gd name="T12" fmla="*/ 89 w 89"/>
                    <a:gd name="T13" fmla="*/ 52 h 90"/>
                    <a:gd name="T14" fmla="*/ 85 w 89"/>
                    <a:gd name="T15" fmla="*/ 65 h 90"/>
                    <a:gd name="T16" fmla="*/ 76 w 89"/>
                    <a:gd name="T17" fmla="*/ 77 h 90"/>
                    <a:gd name="T18" fmla="*/ 64 w 89"/>
                    <a:gd name="T19" fmla="*/ 85 h 90"/>
                    <a:gd name="T20" fmla="*/ 51 w 89"/>
                    <a:gd name="T21" fmla="*/ 90 h 90"/>
                    <a:gd name="T22" fmla="*/ 38 w 89"/>
                    <a:gd name="T23" fmla="*/ 90 h 90"/>
                    <a:gd name="T24" fmla="*/ 25 w 89"/>
                    <a:gd name="T25" fmla="*/ 85 h 90"/>
                    <a:gd name="T26" fmla="*/ 13 w 89"/>
                    <a:gd name="T27" fmla="*/ 77 h 90"/>
                    <a:gd name="T28" fmla="*/ 4 w 89"/>
                    <a:gd name="T29" fmla="*/ 65 h 90"/>
                    <a:gd name="T30" fmla="*/ 0 w 89"/>
                    <a:gd name="T31" fmla="*/ 52 h 90"/>
                    <a:gd name="T32" fmla="*/ 0 w 89"/>
                    <a:gd name="T33" fmla="*/ 38 h 90"/>
                    <a:gd name="T34" fmla="*/ 4 w 89"/>
                    <a:gd name="T35" fmla="*/ 25 h 90"/>
                    <a:gd name="T36" fmla="*/ 13 w 89"/>
                    <a:gd name="T37" fmla="*/ 13 h 90"/>
                    <a:gd name="T38" fmla="*/ 25 w 89"/>
                    <a:gd name="T39" fmla="*/ 5 h 90"/>
                    <a:gd name="T40" fmla="*/ 38 w 89"/>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90">
                      <a:moveTo>
                        <a:pt x="38" y="0"/>
                      </a:moveTo>
                      <a:lnTo>
                        <a:pt x="51" y="0"/>
                      </a:lnTo>
                      <a:lnTo>
                        <a:pt x="64" y="5"/>
                      </a:lnTo>
                      <a:lnTo>
                        <a:pt x="76" y="13"/>
                      </a:lnTo>
                      <a:lnTo>
                        <a:pt x="85" y="25"/>
                      </a:lnTo>
                      <a:lnTo>
                        <a:pt x="89" y="38"/>
                      </a:lnTo>
                      <a:lnTo>
                        <a:pt x="89" y="52"/>
                      </a:lnTo>
                      <a:lnTo>
                        <a:pt x="85" y="65"/>
                      </a:lnTo>
                      <a:lnTo>
                        <a:pt x="76" y="77"/>
                      </a:lnTo>
                      <a:lnTo>
                        <a:pt x="64" y="85"/>
                      </a:lnTo>
                      <a:lnTo>
                        <a:pt x="51" y="90"/>
                      </a:lnTo>
                      <a:lnTo>
                        <a:pt x="38" y="90"/>
                      </a:lnTo>
                      <a:lnTo>
                        <a:pt x="25" y="85"/>
                      </a:lnTo>
                      <a:lnTo>
                        <a:pt x="13" y="77"/>
                      </a:lnTo>
                      <a:lnTo>
                        <a:pt x="4" y="65"/>
                      </a:lnTo>
                      <a:lnTo>
                        <a:pt x="0" y="52"/>
                      </a:lnTo>
                      <a:lnTo>
                        <a:pt x="0" y="38"/>
                      </a:lnTo>
                      <a:lnTo>
                        <a:pt x="4" y="25"/>
                      </a:lnTo>
                      <a:lnTo>
                        <a:pt x="13" y="13"/>
                      </a:lnTo>
                      <a:lnTo>
                        <a:pt x="25" y="5"/>
                      </a:lnTo>
                      <a:lnTo>
                        <a:pt x="38" y="0"/>
                      </a:lnTo>
                      <a:close/>
                    </a:path>
                  </a:pathLst>
                </a:custGeom>
                <a:solidFill>
                  <a:srgbClr val="FAD97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8" name="Freeform 368">
                  <a:extLst>
                    <a:ext uri="{FF2B5EF4-FFF2-40B4-BE49-F238E27FC236}">
                      <a16:creationId xmlns:a16="http://schemas.microsoft.com/office/drawing/2014/main" id="{06002E92-9BA9-4981-B886-A270D3E3B75B}"/>
                    </a:ext>
                  </a:extLst>
                </p:cNvPr>
                <p:cNvSpPr>
                  <a:spLocks/>
                </p:cNvSpPr>
                <p:nvPr/>
              </p:nvSpPr>
              <p:spPr bwMode="auto">
                <a:xfrm>
                  <a:off x="7879185" y="4461917"/>
                  <a:ext cx="325438" cy="323850"/>
                </a:xfrm>
                <a:custGeom>
                  <a:avLst/>
                  <a:gdLst>
                    <a:gd name="T0" fmla="*/ 106 w 205"/>
                    <a:gd name="T1" fmla="*/ 0 h 204"/>
                    <a:gd name="T2" fmla="*/ 133 w 205"/>
                    <a:gd name="T3" fmla="*/ 0 h 204"/>
                    <a:gd name="T4" fmla="*/ 159 w 205"/>
                    <a:gd name="T5" fmla="*/ 7 h 204"/>
                    <a:gd name="T6" fmla="*/ 182 w 205"/>
                    <a:gd name="T7" fmla="*/ 17 h 204"/>
                    <a:gd name="T8" fmla="*/ 205 w 205"/>
                    <a:gd name="T9" fmla="*/ 35 h 204"/>
                    <a:gd name="T10" fmla="*/ 34 w 205"/>
                    <a:gd name="T11" fmla="*/ 204 h 204"/>
                    <a:gd name="T12" fmla="*/ 17 w 205"/>
                    <a:gd name="T13" fmla="*/ 183 h 204"/>
                    <a:gd name="T14" fmla="*/ 6 w 205"/>
                    <a:gd name="T15" fmla="*/ 159 h 204"/>
                    <a:gd name="T16" fmla="*/ 0 w 205"/>
                    <a:gd name="T17" fmla="*/ 134 h 204"/>
                    <a:gd name="T18" fmla="*/ 0 w 205"/>
                    <a:gd name="T19" fmla="*/ 106 h 204"/>
                    <a:gd name="T20" fmla="*/ 6 w 205"/>
                    <a:gd name="T21" fmla="*/ 81 h 204"/>
                    <a:gd name="T22" fmla="*/ 17 w 205"/>
                    <a:gd name="T23" fmla="*/ 56 h 204"/>
                    <a:gd name="T24" fmla="*/ 34 w 205"/>
                    <a:gd name="T25" fmla="*/ 35 h 204"/>
                    <a:gd name="T26" fmla="*/ 57 w 205"/>
                    <a:gd name="T27" fmla="*/ 17 h 204"/>
                    <a:gd name="T28" fmla="*/ 80 w 205"/>
                    <a:gd name="T29" fmla="*/ 7 h 204"/>
                    <a:gd name="T30" fmla="*/ 106 w 205"/>
                    <a:gd name="T3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204">
                      <a:moveTo>
                        <a:pt x="106" y="0"/>
                      </a:moveTo>
                      <a:lnTo>
                        <a:pt x="133" y="0"/>
                      </a:lnTo>
                      <a:lnTo>
                        <a:pt x="159" y="7"/>
                      </a:lnTo>
                      <a:lnTo>
                        <a:pt x="182" y="17"/>
                      </a:lnTo>
                      <a:lnTo>
                        <a:pt x="205" y="35"/>
                      </a:lnTo>
                      <a:lnTo>
                        <a:pt x="34" y="204"/>
                      </a:lnTo>
                      <a:lnTo>
                        <a:pt x="17" y="183"/>
                      </a:lnTo>
                      <a:lnTo>
                        <a:pt x="6" y="159"/>
                      </a:lnTo>
                      <a:lnTo>
                        <a:pt x="0" y="134"/>
                      </a:lnTo>
                      <a:lnTo>
                        <a:pt x="0" y="106"/>
                      </a:lnTo>
                      <a:lnTo>
                        <a:pt x="6" y="81"/>
                      </a:lnTo>
                      <a:lnTo>
                        <a:pt x="17" y="56"/>
                      </a:lnTo>
                      <a:lnTo>
                        <a:pt x="34" y="35"/>
                      </a:lnTo>
                      <a:lnTo>
                        <a:pt x="57" y="17"/>
                      </a:lnTo>
                      <a:lnTo>
                        <a:pt x="80" y="7"/>
                      </a:lnTo>
                      <a:lnTo>
                        <a:pt x="106"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9" name="Freeform 369">
                  <a:extLst>
                    <a:ext uri="{FF2B5EF4-FFF2-40B4-BE49-F238E27FC236}">
                      <a16:creationId xmlns:a16="http://schemas.microsoft.com/office/drawing/2014/main" id="{F3822FF8-AA09-4DC8-A172-23C287A510F9}"/>
                    </a:ext>
                  </a:extLst>
                </p:cNvPr>
                <p:cNvSpPr>
                  <a:spLocks/>
                </p:cNvSpPr>
                <p:nvPr/>
              </p:nvSpPr>
              <p:spPr bwMode="auto">
                <a:xfrm>
                  <a:off x="7801398" y="4382542"/>
                  <a:ext cx="215900" cy="219075"/>
                </a:xfrm>
                <a:custGeom>
                  <a:avLst/>
                  <a:gdLst>
                    <a:gd name="T0" fmla="*/ 82 w 136"/>
                    <a:gd name="T1" fmla="*/ 0 h 138"/>
                    <a:gd name="T2" fmla="*/ 136 w 136"/>
                    <a:gd name="T3" fmla="*/ 54 h 138"/>
                    <a:gd name="T4" fmla="*/ 53 w 136"/>
                    <a:gd name="T5" fmla="*/ 138 h 138"/>
                    <a:gd name="T6" fmla="*/ 0 w 136"/>
                    <a:gd name="T7" fmla="*/ 84 h 138"/>
                    <a:gd name="T8" fmla="*/ 82 w 136"/>
                    <a:gd name="T9" fmla="*/ 0 h 138"/>
                  </a:gdLst>
                  <a:ahLst/>
                  <a:cxnLst>
                    <a:cxn ang="0">
                      <a:pos x="T0" y="T1"/>
                    </a:cxn>
                    <a:cxn ang="0">
                      <a:pos x="T2" y="T3"/>
                    </a:cxn>
                    <a:cxn ang="0">
                      <a:pos x="T4" y="T5"/>
                    </a:cxn>
                    <a:cxn ang="0">
                      <a:pos x="T6" y="T7"/>
                    </a:cxn>
                    <a:cxn ang="0">
                      <a:pos x="T8" y="T9"/>
                    </a:cxn>
                  </a:cxnLst>
                  <a:rect l="0" t="0" r="r" b="b"/>
                  <a:pathLst>
                    <a:path w="136" h="138">
                      <a:moveTo>
                        <a:pt x="82" y="0"/>
                      </a:moveTo>
                      <a:lnTo>
                        <a:pt x="136" y="54"/>
                      </a:lnTo>
                      <a:lnTo>
                        <a:pt x="53" y="138"/>
                      </a:lnTo>
                      <a:lnTo>
                        <a:pt x="0" y="84"/>
                      </a:lnTo>
                      <a:lnTo>
                        <a:pt x="82"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20" name="Freeform 370">
                  <a:extLst>
                    <a:ext uri="{FF2B5EF4-FFF2-40B4-BE49-F238E27FC236}">
                      <a16:creationId xmlns:a16="http://schemas.microsoft.com/office/drawing/2014/main" id="{E3C6510D-AAF6-4C41-BAA1-4E905A72660B}"/>
                    </a:ext>
                  </a:extLst>
                </p:cNvPr>
                <p:cNvSpPr>
                  <a:spLocks/>
                </p:cNvSpPr>
                <p:nvPr/>
              </p:nvSpPr>
              <p:spPr bwMode="auto">
                <a:xfrm>
                  <a:off x="7809335" y="4393655"/>
                  <a:ext cx="95250" cy="93663"/>
                </a:xfrm>
                <a:custGeom>
                  <a:avLst/>
                  <a:gdLst>
                    <a:gd name="T0" fmla="*/ 48 w 60"/>
                    <a:gd name="T1" fmla="*/ 0 h 59"/>
                    <a:gd name="T2" fmla="*/ 60 w 60"/>
                    <a:gd name="T3" fmla="*/ 12 h 59"/>
                    <a:gd name="T4" fmla="*/ 12 w 60"/>
                    <a:gd name="T5" fmla="*/ 59 h 59"/>
                    <a:gd name="T6" fmla="*/ 0 w 60"/>
                    <a:gd name="T7" fmla="*/ 47 h 59"/>
                    <a:gd name="T8" fmla="*/ 48 w 60"/>
                    <a:gd name="T9" fmla="*/ 0 h 59"/>
                  </a:gdLst>
                  <a:ahLst/>
                  <a:cxnLst>
                    <a:cxn ang="0">
                      <a:pos x="T0" y="T1"/>
                    </a:cxn>
                    <a:cxn ang="0">
                      <a:pos x="T2" y="T3"/>
                    </a:cxn>
                    <a:cxn ang="0">
                      <a:pos x="T4" y="T5"/>
                    </a:cxn>
                    <a:cxn ang="0">
                      <a:pos x="T6" y="T7"/>
                    </a:cxn>
                    <a:cxn ang="0">
                      <a:pos x="T8" y="T9"/>
                    </a:cxn>
                  </a:cxnLst>
                  <a:rect l="0" t="0" r="r" b="b"/>
                  <a:pathLst>
                    <a:path w="60" h="59">
                      <a:moveTo>
                        <a:pt x="48" y="0"/>
                      </a:moveTo>
                      <a:lnTo>
                        <a:pt x="60" y="12"/>
                      </a:lnTo>
                      <a:lnTo>
                        <a:pt x="12" y="59"/>
                      </a:lnTo>
                      <a:lnTo>
                        <a:pt x="0" y="47"/>
                      </a:lnTo>
                      <a:lnTo>
                        <a:pt x="48"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21" name="Freeform 371">
                  <a:extLst>
                    <a:ext uri="{FF2B5EF4-FFF2-40B4-BE49-F238E27FC236}">
                      <a16:creationId xmlns:a16="http://schemas.microsoft.com/office/drawing/2014/main" id="{2D3B13EA-E9B0-41CC-8EA6-B8125BE0BC4A}"/>
                    </a:ext>
                  </a:extLst>
                </p:cNvPr>
                <p:cNvSpPr>
                  <a:spLocks/>
                </p:cNvSpPr>
                <p:nvPr/>
              </p:nvSpPr>
              <p:spPr bwMode="auto">
                <a:xfrm>
                  <a:off x="8045873" y="5139780"/>
                  <a:ext cx="60325" cy="61913"/>
                </a:xfrm>
                <a:custGeom>
                  <a:avLst/>
                  <a:gdLst>
                    <a:gd name="T0" fmla="*/ 8 w 38"/>
                    <a:gd name="T1" fmla="*/ 0 h 39"/>
                    <a:gd name="T2" fmla="*/ 38 w 38"/>
                    <a:gd name="T3" fmla="*/ 30 h 39"/>
                    <a:gd name="T4" fmla="*/ 30 w 38"/>
                    <a:gd name="T5" fmla="*/ 39 h 39"/>
                    <a:gd name="T6" fmla="*/ 0 w 38"/>
                    <a:gd name="T7" fmla="*/ 9 h 39"/>
                    <a:gd name="T8" fmla="*/ 8 w 38"/>
                    <a:gd name="T9" fmla="*/ 0 h 39"/>
                  </a:gdLst>
                  <a:ahLst/>
                  <a:cxnLst>
                    <a:cxn ang="0">
                      <a:pos x="T0" y="T1"/>
                    </a:cxn>
                    <a:cxn ang="0">
                      <a:pos x="T2" y="T3"/>
                    </a:cxn>
                    <a:cxn ang="0">
                      <a:pos x="T4" y="T5"/>
                    </a:cxn>
                    <a:cxn ang="0">
                      <a:pos x="T6" y="T7"/>
                    </a:cxn>
                    <a:cxn ang="0">
                      <a:pos x="T8" y="T9"/>
                    </a:cxn>
                  </a:cxnLst>
                  <a:rect l="0" t="0" r="r" b="b"/>
                  <a:pathLst>
                    <a:path w="38" h="39">
                      <a:moveTo>
                        <a:pt x="8" y="0"/>
                      </a:moveTo>
                      <a:lnTo>
                        <a:pt x="38" y="30"/>
                      </a:lnTo>
                      <a:lnTo>
                        <a:pt x="30" y="39"/>
                      </a:lnTo>
                      <a:lnTo>
                        <a:pt x="0" y="9"/>
                      </a:lnTo>
                      <a:lnTo>
                        <a:pt x="8"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22" name="Freeform 372">
                  <a:extLst>
                    <a:ext uri="{FF2B5EF4-FFF2-40B4-BE49-F238E27FC236}">
                      <a16:creationId xmlns:a16="http://schemas.microsoft.com/office/drawing/2014/main" id="{C1557507-7127-496E-9A79-4F9017D89AAF}"/>
                    </a:ext>
                  </a:extLst>
                </p:cNvPr>
                <p:cNvSpPr>
                  <a:spLocks/>
                </p:cNvSpPr>
                <p:nvPr/>
              </p:nvSpPr>
              <p:spPr bwMode="auto">
                <a:xfrm>
                  <a:off x="7682335" y="5108030"/>
                  <a:ext cx="455613" cy="227013"/>
                </a:xfrm>
                <a:custGeom>
                  <a:avLst/>
                  <a:gdLst>
                    <a:gd name="T0" fmla="*/ 144 w 287"/>
                    <a:gd name="T1" fmla="*/ 0 h 143"/>
                    <a:gd name="T2" fmla="*/ 177 w 287"/>
                    <a:gd name="T3" fmla="*/ 4 h 143"/>
                    <a:gd name="T4" fmla="*/ 207 w 287"/>
                    <a:gd name="T5" fmla="*/ 15 h 143"/>
                    <a:gd name="T6" fmla="*/ 233 w 287"/>
                    <a:gd name="T7" fmla="*/ 32 h 143"/>
                    <a:gd name="T8" fmla="*/ 255 w 287"/>
                    <a:gd name="T9" fmla="*/ 54 h 143"/>
                    <a:gd name="T10" fmla="*/ 272 w 287"/>
                    <a:gd name="T11" fmla="*/ 80 h 143"/>
                    <a:gd name="T12" fmla="*/ 283 w 287"/>
                    <a:gd name="T13" fmla="*/ 110 h 143"/>
                    <a:gd name="T14" fmla="*/ 287 w 287"/>
                    <a:gd name="T15" fmla="*/ 143 h 143"/>
                    <a:gd name="T16" fmla="*/ 0 w 287"/>
                    <a:gd name="T17" fmla="*/ 143 h 143"/>
                    <a:gd name="T18" fmla="*/ 4 w 287"/>
                    <a:gd name="T19" fmla="*/ 110 h 143"/>
                    <a:gd name="T20" fmla="*/ 16 w 287"/>
                    <a:gd name="T21" fmla="*/ 80 h 143"/>
                    <a:gd name="T22" fmla="*/ 31 w 287"/>
                    <a:gd name="T23" fmla="*/ 54 h 143"/>
                    <a:gd name="T24" fmla="*/ 54 w 287"/>
                    <a:gd name="T25" fmla="*/ 32 h 143"/>
                    <a:gd name="T26" fmla="*/ 81 w 287"/>
                    <a:gd name="T27" fmla="*/ 15 h 143"/>
                    <a:gd name="T28" fmla="*/ 111 w 287"/>
                    <a:gd name="T29" fmla="*/ 4 h 143"/>
                    <a:gd name="T30" fmla="*/ 144 w 287"/>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43">
                      <a:moveTo>
                        <a:pt x="144" y="0"/>
                      </a:moveTo>
                      <a:lnTo>
                        <a:pt x="177" y="4"/>
                      </a:lnTo>
                      <a:lnTo>
                        <a:pt x="207" y="15"/>
                      </a:lnTo>
                      <a:lnTo>
                        <a:pt x="233" y="32"/>
                      </a:lnTo>
                      <a:lnTo>
                        <a:pt x="255" y="54"/>
                      </a:lnTo>
                      <a:lnTo>
                        <a:pt x="272" y="80"/>
                      </a:lnTo>
                      <a:lnTo>
                        <a:pt x="283" y="110"/>
                      </a:lnTo>
                      <a:lnTo>
                        <a:pt x="287" y="143"/>
                      </a:lnTo>
                      <a:lnTo>
                        <a:pt x="0" y="143"/>
                      </a:lnTo>
                      <a:lnTo>
                        <a:pt x="4" y="110"/>
                      </a:lnTo>
                      <a:lnTo>
                        <a:pt x="16" y="80"/>
                      </a:lnTo>
                      <a:lnTo>
                        <a:pt x="31" y="54"/>
                      </a:lnTo>
                      <a:lnTo>
                        <a:pt x="54" y="32"/>
                      </a:lnTo>
                      <a:lnTo>
                        <a:pt x="81" y="15"/>
                      </a:lnTo>
                      <a:lnTo>
                        <a:pt x="111" y="4"/>
                      </a:lnTo>
                      <a:lnTo>
                        <a:pt x="144"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grpSp>
          <p:grpSp>
            <p:nvGrpSpPr>
              <p:cNvPr id="189" name="Group 188">
                <a:extLst>
                  <a:ext uri="{FF2B5EF4-FFF2-40B4-BE49-F238E27FC236}">
                    <a16:creationId xmlns:a16="http://schemas.microsoft.com/office/drawing/2014/main" id="{12DF41AD-764A-4363-94E9-8D4EC89B37D4}"/>
                  </a:ext>
                </a:extLst>
              </p:cNvPr>
              <p:cNvGrpSpPr/>
              <p:nvPr/>
            </p:nvGrpSpPr>
            <p:grpSpPr>
              <a:xfrm>
                <a:off x="1547664" y="2852936"/>
                <a:ext cx="964568" cy="1448015"/>
                <a:chOff x="7419256" y="3512096"/>
                <a:chExt cx="658813" cy="989013"/>
              </a:xfrm>
            </p:grpSpPr>
            <p:sp>
              <p:nvSpPr>
                <p:cNvPr id="191" name="Freeform 646">
                  <a:extLst>
                    <a:ext uri="{FF2B5EF4-FFF2-40B4-BE49-F238E27FC236}">
                      <a16:creationId xmlns:a16="http://schemas.microsoft.com/office/drawing/2014/main" id="{05184D34-B34C-4522-8C0E-DB0E4C192C24}"/>
                    </a:ext>
                  </a:extLst>
                </p:cNvPr>
                <p:cNvSpPr>
                  <a:spLocks/>
                </p:cNvSpPr>
                <p:nvPr/>
              </p:nvSpPr>
              <p:spPr bwMode="auto">
                <a:xfrm>
                  <a:off x="7976469" y="3935958"/>
                  <a:ext cx="101600" cy="52388"/>
                </a:xfrm>
                <a:custGeom>
                  <a:avLst/>
                  <a:gdLst>
                    <a:gd name="T0" fmla="*/ 15 w 64"/>
                    <a:gd name="T1" fmla="*/ 0 h 33"/>
                    <a:gd name="T2" fmla="*/ 50 w 64"/>
                    <a:gd name="T3" fmla="*/ 0 h 33"/>
                    <a:gd name="T4" fmla="*/ 55 w 64"/>
                    <a:gd name="T5" fmla="*/ 1 h 33"/>
                    <a:gd name="T6" fmla="*/ 59 w 64"/>
                    <a:gd name="T7" fmla="*/ 3 h 33"/>
                    <a:gd name="T8" fmla="*/ 62 w 64"/>
                    <a:gd name="T9" fmla="*/ 7 h 33"/>
                    <a:gd name="T10" fmla="*/ 64 w 64"/>
                    <a:gd name="T11" fmla="*/ 11 h 33"/>
                    <a:gd name="T12" fmla="*/ 64 w 64"/>
                    <a:gd name="T13" fmla="*/ 14 h 33"/>
                    <a:gd name="T14" fmla="*/ 64 w 64"/>
                    <a:gd name="T15" fmla="*/ 18 h 33"/>
                    <a:gd name="T16" fmla="*/ 64 w 64"/>
                    <a:gd name="T17" fmla="*/ 22 h 33"/>
                    <a:gd name="T18" fmla="*/ 62 w 64"/>
                    <a:gd name="T19" fmla="*/ 26 h 33"/>
                    <a:gd name="T20" fmla="*/ 59 w 64"/>
                    <a:gd name="T21" fmla="*/ 29 h 33"/>
                    <a:gd name="T22" fmla="*/ 55 w 64"/>
                    <a:gd name="T23" fmla="*/ 31 h 33"/>
                    <a:gd name="T24" fmla="*/ 50 w 64"/>
                    <a:gd name="T25" fmla="*/ 33 h 33"/>
                    <a:gd name="T26" fmla="*/ 15 w 64"/>
                    <a:gd name="T27" fmla="*/ 33 h 33"/>
                    <a:gd name="T28" fmla="*/ 11 w 64"/>
                    <a:gd name="T29" fmla="*/ 31 h 33"/>
                    <a:gd name="T30" fmla="*/ 7 w 64"/>
                    <a:gd name="T31" fmla="*/ 29 h 33"/>
                    <a:gd name="T32" fmla="*/ 4 w 64"/>
                    <a:gd name="T33" fmla="*/ 26 h 33"/>
                    <a:gd name="T34" fmla="*/ 2 w 64"/>
                    <a:gd name="T35" fmla="*/ 22 h 33"/>
                    <a:gd name="T36" fmla="*/ 0 w 64"/>
                    <a:gd name="T37" fmla="*/ 18 h 33"/>
                    <a:gd name="T38" fmla="*/ 0 w 64"/>
                    <a:gd name="T39" fmla="*/ 14 h 33"/>
                    <a:gd name="T40" fmla="*/ 2 w 64"/>
                    <a:gd name="T41" fmla="*/ 11 h 33"/>
                    <a:gd name="T42" fmla="*/ 4 w 64"/>
                    <a:gd name="T43" fmla="*/ 7 h 33"/>
                    <a:gd name="T44" fmla="*/ 7 w 64"/>
                    <a:gd name="T45" fmla="*/ 3 h 33"/>
                    <a:gd name="T46" fmla="*/ 11 w 64"/>
                    <a:gd name="T47" fmla="*/ 1 h 33"/>
                    <a:gd name="T48" fmla="*/ 15 w 64"/>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33">
                      <a:moveTo>
                        <a:pt x="15" y="0"/>
                      </a:moveTo>
                      <a:lnTo>
                        <a:pt x="50" y="0"/>
                      </a:lnTo>
                      <a:lnTo>
                        <a:pt x="55" y="1"/>
                      </a:lnTo>
                      <a:lnTo>
                        <a:pt x="59" y="3"/>
                      </a:lnTo>
                      <a:lnTo>
                        <a:pt x="62" y="7"/>
                      </a:lnTo>
                      <a:lnTo>
                        <a:pt x="64" y="11"/>
                      </a:lnTo>
                      <a:lnTo>
                        <a:pt x="64" y="14"/>
                      </a:lnTo>
                      <a:lnTo>
                        <a:pt x="64" y="18"/>
                      </a:lnTo>
                      <a:lnTo>
                        <a:pt x="64" y="22"/>
                      </a:lnTo>
                      <a:lnTo>
                        <a:pt x="62" y="26"/>
                      </a:lnTo>
                      <a:lnTo>
                        <a:pt x="59" y="29"/>
                      </a:lnTo>
                      <a:lnTo>
                        <a:pt x="55" y="31"/>
                      </a:lnTo>
                      <a:lnTo>
                        <a:pt x="50" y="33"/>
                      </a:lnTo>
                      <a:lnTo>
                        <a:pt x="15" y="33"/>
                      </a:lnTo>
                      <a:lnTo>
                        <a:pt x="11" y="31"/>
                      </a:lnTo>
                      <a:lnTo>
                        <a:pt x="7" y="29"/>
                      </a:lnTo>
                      <a:lnTo>
                        <a:pt x="4" y="26"/>
                      </a:lnTo>
                      <a:lnTo>
                        <a:pt x="2" y="22"/>
                      </a:lnTo>
                      <a:lnTo>
                        <a:pt x="0" y="18"/>
                      </a:lnTo>
                      <a:lnTo>
                        <a:pt x="0" y="14"/>
                      </a:lnTo>
                      <a:lnTo>
                        <a:pt x="2" y="11"/>
                      </a:lnTo>
                      <a:lnTo>
                        <a:pt x="4" y="7"/>
                      </a:lnTo>
                      <a:lnTo>
                        <a:pt x="7" y="3"/>
                      </a:lnTo>
                      <a:lnTo>
                        <a:pt x="11" y="1"/>
                      </a:lnTo>
                      <a:lnTo>
                        <a:pt x="15"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2" name="Freeform 647">
                  <a:extLst>
                    <a:ext uri="{FF2B5EF4-FFF2-40B4-BE49-F238E27FC236}">
                      <a16:creationId xmlns:a16="http://schemas.microsoft.com/office/drawing/2014/main" id="{C6E43F3D-3AC2-4BD0-881E-3EEDEC8B00E1}"/>
                    </a:ext>
                  </a:extLst>
                </p:cNvPr>
                <p:cNvSpPr>
                  <a:spLocks/>
                </p:cNvSpPr>
                <p:nvPr/>
              </p:nvSpPr>
              <p:spPr bwMode="auto">
                <a:xfrm>
                  <a:off x="7419256" y="3935958"/>
                  <a:ext cx="103188" cy="52388"/>
                </a:xfrm>
                <a:custGeom>
                  <a:avLst/>
                  <a:gdLst>
                    <a:gd name="T0" fmla="*/ 15 w 65"/>
                    <a:gd name="T1" fmla="*/ 0 h 33"/>
                    <a:gd name="T2" fmla="*/ 50 w 65"/>
                    <a:gd name="T3" fmla="*/ 0 h 33"/>
                    <a:gd name="T4" fmla="*/ 54 w 65"/>
                    <a:gd name="T5" fmla="*/ 1 h 33"/>
                    <a:gd name="T6" fmla="*/ 58 w 65"/>
                    <a:gd name="T7" fmla="*/ 4 h 33"/>
                    <a:gd name="T8" fmla="*/ 62 w 65"/>
                    <a:gd name="T9" fmla="*/ 7 h 33"/>
                    <a:gd name="T10" fmla="*/ 63 w 65"/>
                    <a:gd name="T11" fmla="*/ 11 h 33"/>
                    <a:gd name="T12" fmla="*/ 65 w 65"/>
                    <a:gd name="T13" fmla="*/ 14 h 33"/>
                    <a:gd name="T14" fmla="*/ 65 w 65"/>
                    <a:gd name="T15" fmla="*/ 18 h 33"/>
                    <a:gd name="T16" fmla="*/ 63 w 65"/>
                    <a:gd name="T17" fmla="*/ 22 h 33"/>
                    <a:gd name="T18" fmla="*/ 62 w 65"/>
                    <a:gd name="T19" fmla="*/ 26 h 33"/>
                    <a:gd name="T20" fmla="*/ 58 w 65"/>
                    <a:gd name="T21" fmla="*/ 29 h 33"/>
                    <a:gd name="T22" fmla="*/ 54 w 65"/>
                    <a:gd name="T23" fmla="*/ 31 h 33"/>
                    <a:gd name="T24" fmla="*/ 50 w 65"/>
                    <a:gd name="T25" fmla="*/ 33 h 33"/>
                    <a:gd name="T26" fmla="*/ 15 w 65"/>
                    <a:gd name="T27" fmla="*/ 33 h 33"/>
                    <a:gd name="T28" fmla="*/ 10 w 65"/>
                    <a:gd name="T29" fmla="*/ 31 h 33"/>
                    <a:gd name="T30" fmla="*/ 6 w 65"/>
                    <a:gd name="T31" fmla="*/ 29 h 33"/>
                    <a:gd name="T32" fmla="*/ 3 w 65"/>
                    <a:gd name="T33" fmla="*/ 26 h 33"/>
                    <a:gd name="T34" fmla="*/ 0 w 65"/>
                    <a:gd name="T35" fmla="*/ 22 h 33"/>
                    <a:gd name="T36" fmla="*/ 0 w 65"/>
                    <a:gd name="T37" fmla="*/ 18 h 33"/>
                    <a:gd name="T38" fmla="*/ 0 w 65"/>
                    <a:gd name="T39" fmla="*/ 14 h 33"/>
                    <a:gd name="T40" fmla="*/ 0 w 65"/>
                    <a:gd name="T41" fmla="*/ 11 h 33"/>
                    <a:gd name="T42" fmla="*/ 3 w 65"/>
                    <a:gd name="T43" fmla="*/ 7 h 33"/>
                    <a:gd name="T44" fmla="*/ 6 w 65"/>
                    <a:gd name="T45" fmla="*/ 4 h 33"/>
                    <a:gd name="T46" fmla="*/ 10 w 65"/>
                    <a:gd name="T47" fmla="*/ 1 h 33"/>
                    <a:gd name="T48" fmla="*/ 15 w 65"/>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33">
                      <a:moveTo>
                        <a:pt x="15" y="0"/>
                      </a:moveTo>
                      <a:lnTo>
                        <a:pt x="50" y="0"/>
                      </a:lnTo>
                      <a:lnTo>
                        <a:pt x="54" y="1"/>
                      </a:lnTo>
                      <a:lnTo>
                        <a:pt x="58" y="4"/>
                      </a:lnTo>
                      <a:lnTo>
                        <a:pt x="62" y="7"/>
                      </a:lnTo>
                      <a:lnTo>
                        <a:pt x="63" y="11"/>
                      </a:lnTo>
                      <a:lnTo>
                        <a:pt x="65" y="14"/>
                      </a:lnTo>
                      <a:lnTo>
                        <a:pt x="65" y="18"/>
                      </a:lnTo>
                      <a:lnTo>
                        <a:pt x="63" y="22"/>
                      </a:lnTo>
                      <a:lnTo>
                        <a:pt x="62" y="26"/>
                      </a:lnTo>
                      <a:lnTo>
                        <a:pt x="58" y="29"/>
                      </a:lnTo>
                      <a:lnTo>
                        <a:pt x="54" y="31"/>
                      </a:lnTo>
                      <a:lnTo>
                        <a:pt x="50" y="33"/>
                      </a:lnTo>
                      <a:lnTo>
                        <a:pt x="15" y="33"/>
                      </a:lnTo>
                      <a:lnTo>
                        <a:pt x="10" y="31"/>
                      </a:lnTo>
                      <a:lnTo>
                        <a:pt x="6" y="29"/>
                      </a:lnTo>
                      <a:lnTo>
                        <a:pt x="3" y="26"/>
                      </a:lnTo>
                      <a:lnTo>
                        <a:pt x="0" y="22"/>
                      </a:lnTo>
                      <a:lnTo>
                        <a:pt x="0" y="18"/>
                      </a:lnTo>
                      <a:lnTo>
                        <a:pt x="0" y="14"/>
                      </a:lnTo>
                      <a:lnTo>
                        <a:pt x="0" y="11"/>
                      </a:lnTo>
                      <a:lnTo>
                        <a:pt x="3" y="7"/>
                      </a:lnTo>
                      <a:lnTo>
                        <a:pt x="6" y="4"/>
                      </a:lnTo>
                      <a:lnTo>
                        <a:pt x="10" y="1"/>
                      </a:lnTo>
                      <a:lnTo>
                        <a:pt x="15"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3" name="Freeform 648">
                  <a:extLst>
                    <a:ext uri="{FF2B5EF4-FFF2-40B4-BE49-F238E27FC236}">
                      <a16:creationId xmlns:a16="http://schemas.microsoft.com/office/drawing/2014/main" id="{F8955B15-F745-4D82-AD18-581207D46016}"/>
                    </a:ext>
                  </a:extLst>
                </p:cNvPr>
                <p:cNvSpPr>
                  <a:spLocks/>
                </p:cNvSpPr>
                <p:nvPr/>
              </p:nvSpPr>
              <p:spPr bwMode="auto">
                <a:xfrm>
                  <a:off x="7727231" y="4445546"/>
                  <a:ext cx="46038" cy="55563"/>
                </a:xfrm>
                <a:custGeom>
                  <a:avLst/>
                  <a:gdLst>
                    <a:gd name="T0" fmla="*/ 5 w 29"/>
                    <a:gd name="T1" fmla="*/ 0 h 35"/>
                    <a:gd name="T2" fmla="*/ 22 w 29"/>
                    <a:gd name="T3" fmla="*/ 0 h 35"/>
                    <a:gd name="T4" fmla="*/ 25 w 29"/>
                    <a:gd name="T5" fmla="*/ 0 h 35"/>
                    <a:gd name="T6" fmla="*/ 28 w 29"/>
                    <a:gd name="T7" fmla="*/ 2 h 35"/>
                    <a:gd name="T8" fmla="*/ 29 w 29"/>
                    <a:gd name="T9" fmla="*/ 5 h 35"/>
                    <a:gd name="T10" fmla="*/ 29 w 29"/>
                    <a:gd name="T11" fmla="*/ 30 h 35"/>
                    <a:gd name="T12" fmla="*/ 28 w 29"/>
                    <a:gd name="T13" fmla="*/ 33 h 35"/>
                    <a:gd name="T14" fmla="*/ 25 w 29"/>
                    <a:gd name="T15" fmla="*/ 35 h 35"/>
                    <a:gd name="T16" fmla="*/ 22 w 29"/>
                    <a:gd name="T17" fmla="*/ 35 h 35"/>
                    <a:gd name="T18" fmla="*/ 5 w 29"/>
                    <a:gd name="T19" fmla="*/ 35 h 35"/>
                    <a:gd name="T20" fmla="*/ 3 w 29"/>
                    <a:gd name="T21" fmla="*/ 35 h 35"/>
                    <a:gd name="T22" fmla="*/ 0 w 29"/>
                    <a:gd name="T23" fmla="*/ 33 h 35"/>
                    <a:gd name="T24" fmla="*/ 0 w 29"/>
                    <a:gd name="T25" fmla="*/ 30 h 35"/>
                    <a:gd name="T26" fmla="*/ 0 w 29"/>
                    <a:gd name="T27" fmla="*/ 5 h 35"/>
                    <a:gd name="T28" fmla="*/ 0 w 29"/>
                    <a:gd name="T29" fmla="*/ 2 h 35"/>
                    <a:gd name="T30" fmla="*/ 3 w 29"/>
                    <a:gd name="T31" fmla="*/ 0 h 35"/>
                    <a:gd name="T32" fmla="*/ 5 w 2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5">
                      <a:moveTo>
                        <a:pt x="5" y="0"/>
                      </a:moveTo>
                      <a:lnTo>
                        <a:pt x="22" y="0"/>
                      </a:lnTo>
                      <a:lnTo>
                        <a:pt x="25" y="0"/>
                      </a:lnTo>
                      <a:lnTo>
                        <a:pt x="28" y="2"/>
                      </a:lnTo>
                      <a:lnTo>
                        <a:pt x="29" y="5"/>
                      </a:lnTo>
                      <a:lnTo>
                        <a:pt x="29" y="30"/>
                      </a:lnTo>
                      <a:lnTo>
                        <a:pt x="28" y="33"/>
                      </a:lnTo>
                      <a:lnTo>
                        <a:pt x="25" y="35"/>
                      </a:lnTo>
                      <a:lnTo>
                        <a:pt x="22" y="35"/>
                      </a:lnTo>
                      <a:lnTo>
                        <a:pt x="5" y="35"/>
                      </a:lnTo>
                      <a:lnTo>
                        <a:pt x="3" y="35"/>
                      </a:lnTo>
                      <a:lnTo>
                        <a:pt x="0" y="33"/>
                      </a:lnTo>
                      <a:lnTo>
                        <a:pt x="0" y="30"/>
                      </a:lnTo>
                      <a:lnTo>
                        <a:pt x="0" y="5"/>
                      </a:lnTo>
                      <a:lnTo>
                        <a:pt x="0" y="2"/>
                      </a:lnTo>
                      <a:lnTo>
                        <a:pt x="3" y="0"/>
                      </a:lnTo>
                      <a:lnTo>
                        <a:pt x="5"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5" name="Freeform 649">
                  <a:extLst>
                    <a:ext uri="{FF2B5EF4-FFF2-40B4-BE49-F238E27FC236}">
                      <a16:creationId xmlns:a16="http://schemas.microsoft.com/office/drawing/2014/main" id="{3DB3FD54-51D3-411B-BD44-74EB30BE671F}"/>
                    </a:ext>
                  </a:extLst>
                </p:cNvPr>
                <p:cNvSpPr>
                  <a:spLocks/>
                </p:cNvSpPr>
                <p:nvPr/>
              </p:nvSpPr>
              <p:spPr bwMode="auto">
                <a:xfrm>
                  <a:off x="7943131" y="4445546"/>
                  <a:ext cx="46038" cy="55563"/>
                </a:xfrm>
                <a:custGeom>
                  <a:avLst/>
                  <a:gdLst>
                    <a:gd name="T0" fmla="*/ 6 w 29"/>
                    <a:gd name="T1" fmla="*/ 0 h 35"/>
                    <a:gd name="T2" fmla="*/ 24 w 29"/>
                    <a:gd name="T3" fmla="*/ 0 h 35"/>
                    <a:gd name="T4" fmla="*/ 27 w 29"/>
                    <a:gd name="T5" fmla="*/ 0 h 35"/>
                    <a:gd name="T6" fmla="*/ 28 w 29"/>
                    <a:gd name="T7" fmla="*/ 2 h 35"/>
                    <a:gd name="T8" fmla="*/ 29 w 29"/>
                    <a:gd name="T9" fmla="*/ 5 h 35"/>
                    <a:gd name="T10" fmla="*/ 29 w 29"/>
                    <a:gd name="T11" fmla="*/ 30 h 35"/>
                    <a:gd name="T12" fmla="*/ 28 w 29"/>
                    <a:gd name="T13" fmla="*/ 33 h 35"/>
                    <a:gd name="T14" fmla="*/ 27 w 29"/>
                    <a:gd name="T15" fmla="*/ 35 h 35"/>
                    <a:gd name="T16" fmla="*/ 24 w 29"/>
                    <a:gd name="T17" fmla="*/ 35 h 35"/>
                    <a:gd name="T18" fmla="*/ 6 w 29"/>
                    <a:gd name="T19" fmla="*/ 35 h 35"/>
                    <a:gd name="T20" fmla="*/ 3 w 29"/>
                    <a:gd name="T21" fmla="*/ 35 h 35"/>
                    <a:gd name="T22" fmla="*/ 2 w 29"/>
                    <a:gd name="T23" fmla="*/ 33 h 35"/>
                    <a:gd name="T24" fmla="*/ 0 w 29"/>
                    <a:gd name="T25" fmla="*/ 30 h 35"/>
                    <a:gd name="T26" fmla="*/ 0 w 29"/>
                    <a:gd name="T27" fmla="*/ 5 h 35"/>
                    <a:gd name="T28" fmla="*/ 2 w 29"/>
                    <a:gd name="T29" fmla="*/ 2 h 35"/>
                    <a:gd name="T30" fmla="*/ 3 w 29"/>
                    <a:gd name="T31" fmla="*/ 0 h 35"/>
                    <a:gd name="T32" fmla="*/ 6 w 2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5">
                      <a:moveTo>
                        <a:pt x="6" y="0"/>
                      </a:moveTo>
                      <a:lnTo>
                        <a:pt x="24" y="0"/>
                      </a:lnTo>
                      <a:lnTo>
                        <a:pt x="27" y="0"/>
                      </a:lnTo>
                      <a:lnTo>
                        <a:pt x="28" y="2"/>
                      </a:lnTo>
                      <a:lnTo>
                        <a:pt x="29" y="5"/>
                      </a:lnTo>
                      <a:lnTo>
                        <a:pt x="29" y="30"/>
                      </a:lnTo>
                      <a:lnTo>
                        <a:pt x="28" y="33"/>
                      </a:lnTo>
                      <a:lnTo>
                        <a:pt x="27" y="35"/>
                      </a:lnTo>
                      <a:lnTo>
                        <a:pt x="24" y="35"/>
                      </a:lnTo>
                      <a:lnTo>
                        <a:pt x="6" y="35"/>
                      </a:lnTo>
                      <a:lnTo>
                        <a:pt x="3" y="35"/>
                      </a:lnTo>
                      <a:lnTo>
                        <a:pt x="2" y="33"/>
                      </a:lnTo>
                      <a:lnTo>
                        <a:pt x="0" y="30"/>
                      </a:lnTo>
                      <a:lnTo>
                        <a:pt x="0" y="5"/>
                      </a:lnTo>
                      <a:lnTo>
                        <a:pt x="2" y="2"/>
                      </a:lnTo>
                      <a:lnTo>
                        <a:pt x="3" y="0"/>
                      </a:lnTo>
                      <a:lnTo>
                        <a:pt x="6"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6" name="Freeform 650">
                  <a:extLst>
                    <a:ext uri="{FF2B5EF4-FFF2-40B4-BE49-F238E27FC236}">
                      <a16:creationId xmlns:a16="http://schemas.microsoft.com/office/drawing/2014/main" id="{89A1CA91-1C62-4CFD-8DE1-D518A75DB723}"/>
                    </a:ext>
                  </a:extLst>
                </p:cNvPr>
                <p:cNvSpPr>
                  <a:spLocks/>
                </p:cNvSpPr>
                <p:nvPr/>
              </p:nvSpPr>
              <p:spPr bwMode="auto">
                <a:xfrm>
                  <a:off x="7509744" y="4445546"/>
                  <a:ext cx="46038" cy="55563"/>
                </a:xfrm>
                <a:custGeom>
                  <a:avLst/>
                  <a:gdLst>
                    <a:gd name="T0" fmla="*/ 6 w 29"/>
                    <a:gd name="T1" fmla="*/ 0 h 35"/>
                    <a:gd name="T2" fmla="*/ 23 w 29"/>
                    <a:gd name="T3" fmla="*/ 0 h 35"/>
                    <a:gd name="T4" fmla="*/ 26 w 29"/>
                    <a:gd name="T5" fmla="*/ 0 h 35"/>
                    <a:gd name="T6" fmla="*/ 29 w 29"/>
                    <a:gd name="T7" fmla="*/ 2 h 35"/>
                    <a:gd name="T8" fmla="*/ 29 w 29"/>
                    <a:gd name="T9" fmla="*/ 5 h 35"/>
                    <a:gd name="T10" fmla="*/ 29 w 29"/>
                    <a:gd name="T11" fmla="*/ 30 h 35"/>
                    <a:gd name="T12" fmla="*/ 29 w 29"/>
                    <a:gd name="T13" fmla="*/ 33 h 35"/>
                    <a:gd name="T14" fmla="*/ 26 w 29"/>
                    <a:gd name="T15" fmla="*/ 35 h 35"/>
                    <a:gd name="T16" fmla="*/ 23 w 29"/>
                    <a:gd name="T17" fmla="*/ 35 h 35"/>
                    <a:gd name="T18" fmla="*/ 6 w 29"/>
                    <a:gd name="T19" fmla="*/ 35 h 35"/>
                    <a:gd name="T20" fmla="*/ 2 w 29"/>
                    <a:gd name="T21" fmla="*/ 35 h 35"/>
                    <a:gd name="T22" fmla="*/ 1 w 29"/>
                    <a:gd name="T23" fmla="*/ 33 h 35"/>
                    <a:gd name="T24" fmla="*/ 0 w 29"/>
                    <a:gd name="T25" fmla="*/ 30 h 35"/>
                    <a:gd name="T26" fmla="*/ 0 w 29"/>
                    <a:gd name="T27" fmla="*/ 5 h 35"/>
                    <a:gd name="T28" fmla="*/ 1 w 29"/>
                    <a:gd name="T29" fmla="*/ 2 h 35"/>
                    <a:gd name="T30" fmla="*/ 2 w 29"/>
                    <a:gd name="T31" fmla="*/ 0 h 35"/>
                    <a:gd name="T32" fmla="*/ 6 w 2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5">
                      <a:moveTo>
                        <a:pt x="6" y="0"/>
                      </a:moveTo>
                      <a:lnTo>
                        <a:pt x="23" y="0"/>
                      </a:lnTo>
                      <a:lnTo>
                        <a:pt x="26" y="0"/>
                      </a:lnTo>
                      <a:lnTo>
                        <a:pt x="29" y="2"/>
                      </a:lnTo>
                      <a:lnTo>
                        <a:pt x="29" y="5"/>
                      </a:lnTo>
                      <a:lnTo>
                        <a:pt x="29" y="30"/>
                      </a:lnTo>
                      <a:lnTo>
                        <a:pt x="29" y="33"/>
                      </a:lnTo>
                      <a:lnTo>
                        <a:pt x="26" y="35"/>
                      </a:lnTo>
                      <a:lnTo>
                        <a:pt x="23" y="35"/>
                      </a:lnTo>
                      <a:lnTo>
                        <a:pt x="6" y="35"/>
                      </a:lnTo>
                      <a:lnTo>
                        <a:pt x="2" y="35"/>
                      </a:lnTo>
                      <a:lnTo>
                        <a:pt x="1" y="33"/>
                      </a:lnTo>
                      <a:lnTo>
                        <a:pt x="0" y="30"/>
                      </a:lnTo>
                      <a:lnTo>
                        <a:pt x="0" y="5"/>
                      </a:lnTo>
                      <a:lnTo>
                        <a:pt x="1" y="2"/>
                      </a:lnTo>
                      <a:lnTo>
                        <a:pt x="2" y="0"/>
                      </a:lnTo>
                      <a:lnTo>
                        <a:pt x="6"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8" name="Rectangle 651">
                  <a:extLst>
                    <a:ext uri="{FF2B5EF4-FFF2-40B4-BE49-F238E27FC236}">
                      <a16:creationId xmlns:a16="http://schemas.microsoft.com/office/drawing/2014/main" id="{5386A7A1-59E1-431D-869C-1724C170AFFB}"/>
                    </a:ext>
                  </a:extLst>
                </p:cNvPr>
                <p:cNvSpPr>
                  <a:spLocks noChangeArrowheads="1"/>
                </p:cNvSpPr>
                <p:nvPr/>
              </p:nvSpPr>
              <p:spPr bwMode="auto">
                <a:xfrm>
                  <a:off x="7708181" y="4205833"/>
                  <a:ext cx="80963" cy="65088"/>
                </a:xfrm>
                <a:prstGeom prst="rect">
                  <a:avLst/>
                </a:prstGeom>
                <a:solidFill>
                  <a:srgbClr val="CCCBC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99" name="Rectangle 652">
                  <a:extLst>
                    <a:ext uri="{FF2B5EF4-FFF2-40B4-BE49-F238E27FC236}">
                      <a16:creationId xmlns:a16="http://schemas.microsoft.com/office/drawing/2014/main" id="{B453DB2F-D2AB-4EBC-89F9-BF314642DC5D}"/>
                    </a:ext>
                  </a:extLst>
                </p:cNvPr>
                <p:cNvSpPr>
                  <a:spLocks noChangeArrowheads="1"/>
                </p:cNvSpPr>
                <p:nvPr/>
              </p:nvSpPr>
              <p:spPr bwMode="auto">
                <a:xfrm>
                  <a:off x="7735169" y="4270921"/>
                  <a:ext cx="26988" cy="174625"/>
                </a:xfrm>
                <a:prstGeom prst="rect">
                  <a:avLst/>
                </a:prstGeom>
                <a:solidFill>
                  <a:srgbClr val="CCCBC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1" name="Rectangle 653">
                  <a:extLst>
                    <a:ext uri="{FF2B5EF4-FFF2-40B4-BE49-F238E27FC236}">
                      <a16:creationId xmlns:a16="http://schemas.microsoft.com/office/drawing/2014/main" id="{68639566-E81E-414D-AF67-7006E28BC2CF}"/>
                    </a:ext>
                  </a:extLst>
                </p:cNvPr>
                <p:cNvSpPr>
                  <a:spLocks noChangeArrowheads="1"/>
                </p:cNvSpPr>
                <p:nvPr/>
              </p:nvSpPr>
              <p:spPr bwMode="auto">
                <a:xfrm>
                  <a:off x="7643094" y="4048671"/>
                  <a:ext cx="212725" cy="41275"/>
                </a:xfrm>
                <a:prstGeom prst="rect">
                  <a:avLst/>
                </a:prstGeom>
                <a:solidFill>
                  <a:srgbClr val="333C4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2" name="Freeform 654">
                  <a:extLst>
                    <a:ext uri="{FF2B5EF4-FFF2-40B4-BE49-F238E27FC236}">
                      <a16:creationId xmlns:a16="http://schemas.microsoft.com/office/drawing/2014/main" id="{02181DFC-BE60-422E-857D-FC852EDC5E2A}"/>
                    </a:ext>
                  </a:extLst>
                </p:cNvPr>
                <p:cNvSpPr>
                  <a:spLocks/>
                </p:cNvSpPr>
                <p:nvPr/>
              </p:nvSpPr>
              <p:spPr bwMode="auto">
                <a:xfrm>
                  <a:off x="7762156" y="4370933"/>
                  <a:ext cx="217488" cy="74613"/>
                </a:xfrm>
                <a:custGeom>
                  <a:avLst/>
                  <a:gdLst>
                    <a:gd name="T0" fmla="*/ 0 w 137"/>
                    <a:gd name="T1" fmla="*/ 0 h 47"/>
                    <a:gd name="T2" fmla="*/ 103 w 137"/>
                    <a:gd name="T3" fmla="*/ 0 h 47"/>
                    <a:gd name="T4" fmla="*/ 116 w 137"/>
                    <a:gd name="T5" fmla="*/ 2 h 47"/>
                    <a:gd name="T6" fmla="*/ 127 w 137"/>
                    <a:gd name="T7" fmla="*/ 9 h 47"/>
                    <a:gd name="T8" fmla="*/ 134 w 137"/>
                    <a:gd name="T9" fmla="*/ 21 h 47"/>
                    <a:gd name="T10" fmla="*/ 137 w 137"/>
                    <a:gd name="T11" fmla="*/ 34 h 47"/>
                    <a:gd name="T12" fmla="*/ 137 w 137"/>
                    <a:gd name="T13" fmla="*/ 47 h 47"/>
                    <a:gd name="T14" fmla="*/ 120 w 137"/>
                    <a:gd name="T15" fmla="*/ 47 h 47"/>
                    <a:gd name="T16" fmla="*/ 120 w 137"/>
                    <a:gd name="T17" fmla="*/ 34 h 47"/>
                    <a:gd name="T18" fmla="*/ 120 w 137"/>
                    <a:gd name="T19" fmla="*/ 28 h 47"/>
                    <a:gd name="T20" fmla="*/ 118 w 137"/>
                    <a:gd name="T21" fmla="*/ 25 h 47"/>
                    <a:gd name="T22" fmla="*/ 116 w 137"/>
                    <a:gd name="T23" fmla="*/ 21 h 47"/>
                    <a:gd name="T24" fmla="*/ 112 w 137"/>
                    <a:gd name="T25" fmla="*/ 18 h 47"/>
                    <a:gd name="T26" fmla="*/ 108 w 137"/>
                    <a:gd name="T27" fmla="*/ 17 h 47"/>
                    <a:gd name="T28" fmla="*/ 103 w 137"/>
                    <a:gd name="T29" fmla="*/ 17 h 47"/>
                    <a:gd name="T30" fmla="*/ 0 w 137"/>
                    <a:gd name="T31" fmla="*/ 17 h 47"/>
                    <a:gd name="T32" fmla="*/ 0 w 1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47">
                      <a:moveTo>
                        <a:pt x="0" y="0"/>
                      </a:moveTo>
                      <a:lnTo>
                        <a:pt x="103" y="0"/>
                      </a:lnTo>
                      <a:lnTo>
                        <a:pt x="116" y="2"/>
                      </a:lnTo>
                      <a:lnTo>
                        <a:pt x="127" y="9"/>
                      </a:lnTo>
                      <a:lnTo>
                        <a:pt x="134" y="21"/>
                      </a:lnTo>
                      <a:lnTo>
                        <a:pt x="137" y="34"/>
                      </a:lnTo>
                      <a:lnTo>
                        <a:pt x="137" y="47"/>
                      </a:lnTo>
                      <a:lnTo>
                        <a:pt x="120" y="47"/>
                      </a:lnTo>
                      <a:lnTo>
                        <a:pt x="120" y="34"/>
                      </a:lnTo>
                      <a:lnTo>
                        <a:pt x="120" y="28"/>
                      </a:lnTo>
                      <a:lnTo>
                        <a:pt x="118" y="25"/>
                      </a:lnTo>
                      <a:lnTo>
                        <a:pt x="116" y="21"/>
                      </a:lnTo>
                      <a:lnTo>
                        <a:pt x="112" y="18"/>
                      </a:lnTo>
                      <a:lnTo>
                        <a:pt x="108" y="17"/>
                      </a:lnTo>
                      <a:lnTo>
                        <a:pt x="103" y="17"/>
                      </a:lnTo>
                      <a:lnTo>
                        <a:pt x="0" y="17"/>
                      </a:lnTo>
                      <a:lnTo>
                        <a:pt x="0"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4" name="Freeform 655">
                  <a:extLst>
                    <a:ext uri="{FF2B5EF4-FFF2-40B4-BE49-F238E27FC236}">
                      <a16:creationId xmlns:a16="http://schemas.microsoft.com/office/drawing/2014/main" id="{AB0610B1-063B-42A9-8F3B-A9D5625386CB}"/>
                    </a:ext>
                  </a:extLst>
                </p:cNvPr>
                <p:cNvSpPr>
                  <a:spLocks/>
                </p:cNvSpPr>
                <p:nvPr/>
              </p:nvSpPr>
              <p:spPr bwMode="auto">
                <a:xfrm>
                  <a:off x="7519269" y="4370933"/>
                  <a:ext cx="215900" cy="74613"/>
                </a:xfrm>
                <a:custGeom>
                  <a:avLst/>
                  <a:gdLst>
                    <a:gd name="T0" fmla="*/ 34 w 136"/>
                    <a:gd name="T1" fmla="*/ 0 h 47"/>
                    <a:gd name="T2" fmla="*/ 136 w 136"/>
                    <a:gd name="T3" fmla="*/ 0 h 47"/>
                    <a:gd name="T4" fmla="*/ 136 w 136"/>
                    <a:gd name="T5" fmla="*/ 17 h 47"/>
                    <a:gd name="T6" fmla="*/ 34 w 136"/>
                    <a:gd name="T7" fmla="*/ 17 h 47"/>
                    <a:gd name="T8" fmla="*/ 29 w 136"/>
                    <a:gd name="T9" fmla="*/ 17 h 47"/>
                    <a:gd name="T10" fmla="*/ 25 w 136"/>
                    <a:gd name="T11" fmla="*/ 18 h 47"/>
                    <a:gd name="T12" fmla="*/ 23 w 136"/>
                    <a:gd name="T13" fmla="*/ 21 h 47"/>
                    <a:gd name="T14" fmla="*/ 19 w 136"/>
                    <a:gd name="T15" fmla="*/ 25 h 47"/>
                    <a:gd name="T16" fmla="*/ 17 w 136"/>
                    <a:gd name="T17" fmla="*/ 28 h 47"/>
                    <a:gd name="T18" fmla="*/ 17 w 136"/>
                    <a:gd name="T19" fmla="*/ 34 h 47"/>
                    <a:gd name="T20" fmla="*/ 17 w 136"/>
                    <a:gd name="T21" fmla="*/ 47 h 47"/>
                    <a:gd name="T22" fmla="*/ 0 w 136"/>
                    <a:gd name="T23" fmla="*/ 47 h 47"/>
                    <a:gd name="T24" fmla="*/ 0 w 136"/>
                    <a:gd name="T25" fmla="*/ 34 h 47"/>
                    <a:gd name="T26" fmla="*/ 3 w 136"/>
                    <a:gd name="T27" fmla="*/ 21 h 47"/>
                    <a:gd name="T28" fmla="*/ 9 w 136"/>
                    <a:gd name="T29" fmla="*/ 9 h 47"/>
                    <a:gd name="T30" fmla="*/ 21 w 136"/>
                    <a:gd name="T31" fmla="*/ 2 h 47"/>
                    <a:gd name="T32" fmla="*/ 34 w 136"/>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47">
                      <a:moveTo>
                        <a:pt x="34" y="0"/>
                      </a:moveTo>
                      <a:lnTo>
                        <a:pt x="136" y="0"/>
                      </a:lnTo>
                      <a:lnTo>
                        <a:pt x="136" y="17"/>
                      </a:lnTo>
                      <a:lnTo>
                        <a:pt x="34" y="17"/>
                      </a:lnTo>
                      <a:lnTo>
                        <a:pt x="29" y="17"/>
                      </a:lnTo>
                      <a:lnTo>
                        <a:pt x="25" y="18"/>
                      </a:lnTo>
                      <a:lnTo>
                        <a:pt x="23" y="21"/>
                      </a:lnTo>
                      <a:lnTo>
                        <a:pt x="19" y="25"/>
                      </a:lnTo>
                      <a:lnTo>
                        <a:pt x="17" y="28"/>
                      </a:lnTo>
                      <a:lnTo>
                        <a:pt x="17" y="34"/>
                      </a:lnTo>
                      <a:lnTo>
                        <a:pt x="17" y="47"/>
                      </a:lnTo>
                      <a:lnTo>
                        <a:pt x="0" y="47"/>
                      </a:lnTo>
                      <a:lnTo>
                        <a:pt x="0" y="34"/>
                      </a:lnTo>
                      <a:lnTo>
                        <a:pt x="3" y="21"/>
                      </a:lnTo>
                      <a:lnTo>
                        <a:pt x="9" y="9"/>
                      </a:lnTo>
                      <a:lnTo>
                        <a:pt x="21" y="2"/>
                      </a:lnTo>
                      <a:lnTo>
                        <a:pt x="34"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5" name="Freeform 656">
                  <a:extLst>
                    <a:ext uri="{FF2B5EF4-FFF2-40B4-BE49-F238E27FC236}">
                      <a16:creationId xmlns:a16="http://schemas.microsoft.com/office/drawing/2014/main" id="{BCEB8A91-6A35-426C-9868-FAF8DA771E9E}"/>
                    </a:ext>
                  </a:extLst>
                </p:cNvPr>
                <p:cNvSpPr>
                  <a:spLocks/>
                </p:cNvSpPr>
                <p:nvPr/>
              </p:nvSpPr>
              <p:spPr bwMode="auto">
                <a:xfrm>
                  <a:off x="7544669" y="3512096"/>
                  <a:ext cx="409575" cy="536575"/>
                </a:xfrm>
                <a:custGeom>
                  <a:avLst/>
                  <a:gdLst>
                    <a:gd name="T0" fmla="*/ 48 w 258"/>
                    <a:gd name="T1" fmla="*/ 0 h 338"/>
                    <a:gd name="T2" fmla="*/ 209 w 258"/>
                    <a:gd name="T3" fmla="*/ 0 h 338"/>
                    <a:gd name="T4" fmla="*/ 229 w 258"/>
                    <a:gd name="T5" fmla="*/ 3 h 338"/>
                    <a:gd name="T6" fmla="*/ 243 w 258"/>
                    <a:gd name="T7" fmla="*/ 13 h 338"/>
                    <a:gd name="T8" fmla="*/ 254 w 258"/>
                    <a:gd name="T9" fmla="*/ 29 h 338"/>
                    <a:gd name="T10" fmla="*/ 258 w 258"/>
                    <a:gd name="T11" fmla="*/ 48 h 338"/>
                    <a:gd name="T12" fmla="*/ 258 w 258"/>
                    <a:gd name="T13" fmla="*/ 289 h 338"/>
                    <a:gd name="T14" fmla="*/ 254 w 258"/>
                    <a:gd name="T15" fmla="*/ 309 h 338"/>
                    <a:gd name="T16" fmla="*/ 243 w 258"/>
                    <a:gd name="T17" fmla="*/ 323 h 338"/>
                    <a:gd name="T18" fmla="*/ 229 w 258"/>
                    <a:gd name="T19" fmla="*/ 334 h 338"/>
                    <a:gd name="T20" fmla="*/ 209 w 258"/>
                    <a:gd name="T21" fmla="*/ 338 h 338"/>
                    <a:gd name="T22" fmla="*/ 48 w 258"/>
                    <a:gd name="T23" fmla="*/ 338 h 338"/>
                    <a:gd name="T24" fmla="*/ 30 w 258"/>
                    <a:gd name="T25" fmla="*/ 334 h 338"/>
                    <a:gd name="T26" fmla="*/ 14 w 258"/>
                    <a:gd name="T27" fmla="*/ 323 h 338"/>
                    <a:gd name="T28" fmla="*/ 4 w 258"/>
                    <a:gd name="T29" fmla="*/ 309 h 338"/>
                    <a:gd name="T30" fmla="*/ 0 w 258"/>
                    <a:gd name="T31" fmla="*/ 289 h 338"/>
                    <a:gd name="T32" fmla="*/ 0 w 258"/>
                    <a:gd name="T33" fmla="*/ 48 h 338"/>
                    <a:gd name="T34" fmla="*/ 4 w 258"/>
                    <a:gd name="T35" fmla="*/ 29 h 338"/>
                    <a:gd name="T36" fmla="*/ 14 w 258"/>
                    <a:gd name="T37" fmla="*/ 13 h 338"/>
                    <a:gd name="T38" fmla="*/ 30 w 258"/>
                    <a:gd name="T39" fmla="*/ 3 h 338"/>
                    <a:gd name="T40" fmla="*/ 48 w 258"/>
                    <a:gd name="T4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338">
                      <a:moveTo>
                        <a:pt x="48" y="0"/>
                      </a:moveTo>
                      <a:lnTo>
                        <a:pt x="209" y="0"/>
                      </a:lnTo>
                      <a:lnTo>
                        <a:pt x="229" y="3"/>
                      </a:lnTo>
                      <a:lnTo>
                        <a:pt x="243" y="13"/>
                      </a:lnTo>
                      <a:lnTo>
                        <a:pt x="254" y="29"/>
                      </a:lnTo>
                      <a:lnTo>
                        <a:pt x="258" y="48"/>
                      </a:lnTo>
                      <a:lnTo>
                        <a:pt x="258" y="289"/>
                      </a:lnTo>
                      <a:lnTo>
                        <a:pt x="254" y="309"/>
                      </a:lnTo>
                      <a:lnTo>
                        <a:pt x="243" y="323"/>
                      </a:lnTo>
                      <a:lnTo>
                        <a:pt x="229" y="334"/>
                      </a:lnTo>
                      <a:lnTo>
                        <a:pt x="209" y="338"/>
                      </a:lnTo>
                      <a:lnTo>
                        <a:pt x="48" y="338"/>
                      </a:lnTo>
                      <a:lnTo>
                        <a:pt x="30" y="334"/>
                      </a:lnTo>
                      <a:lnTo>
                        <a:pt x="14" y="323"/>
                      </a:lnTo>
                      <a:lnTo>
                        <a:pt x="4" y="309"/>
                      </a:lnTo>
                      <a:lnTo>
                        <a:pt x="0" y="289"/>
                      </a:lnTo>
                      <a:lnTo>
                        <a:pt x="0" y="48"/>
                      </a:lnTo>
                      <a:lnTo>
                        <a:pt x="4" y="29"/>
                      </a:lnTo>
                      <a:lnTo>
                        <a:pt x="14" y="13"/>
                      </a:lnTo>
                      <a:lnTo>
                        <a:pt x="30" y="3"/>
                      </a:lnTo>
                      <a:lnTo>
                        <a:pt x="48"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7" name="Freeform 657">
                  <a:extLst>
                    <a:ext uri="{FF2B5EF4-FFF2-40B4-BE49-F238E27FC236}">
                      <a16:creationId xmlns:a16="http://schemas.microsoft.com/office/drawing/2014/main" id="{1EB78EA5-F370-47CA-A88B-FFA6F8F91413}"/>
                    </a:ext>
                  </a:extLst>
                </p:cNvPr>
                <p:cNvSpPr>
                  <a:spLocks/>
                </p:cNvSpPr>
                <p:nvPr/>
              </p:nvSpPr>
              <p:spPr bwMode="auto">
                <a:xfrm>
                  <a:off x="7455769" y="3988346"/>
                  <a:ext cx="63500" cy="188913"/>
                </a:xfrm>
                <a:custGeom>
                  <a:avLst/>
                  <a:gdLst>
                    <a:gd name="T0" fmla="*/ 0 w 40"/>
                    <a:gd name="T1" fmla="*/ 0 h 119"/>
                    <a:gd name="T2" fmla="*/ 18 w 40"/>
                    <a:gd name="T3" fmla="*/ 0 h 119"/>
                    <a:gd name="T4" fmla="*/ 18 w 40"/>
                    <a:gd name="T5" fmla="*/ 78 h 119"/>
                    <a:gd name="T6" fmla="*/ 19 w 40"/>
                    <a:gd name="T7" fmla="*/ 84 h 119"/>
                    <a:gd name="T8" fmla="*/ 22 w 40"/>
                    <a:gd name="T9" fmla="*/ 90 h 119"/>
                    <a:gd name="T10" fmla="*/ 25 w 40"/>
                    <a:gd name="T11" fmla="*/ 94 h 119"/>
                    <a:gd name="T12" fmla="*/ 30 w 40"/>
                    <a:gd name="T13" fmla="*/ 98 h 119"/>
                    <a:gd name="T14" fmla="*/ 35 w 40"/>
                    <a:gd name="T15" fmla="*/ 99 h 119"/>
                    <a:gd name="T16" fmla="*/ 40 w 40"/>
                    <a:gd name="T17" fmla="*/ 101 h 119"/>
                    <a:gd name="T18" fmla="*/ 40 w 40"/>
                    <a:gd name="T19" fmla="*/ 119 h 119"/>
                    <a:gd name="T20" fmla="*/ 25 w 40"/>
                    <a:gd name="T21" fmla="*/ 116 h 119"/>
                    <a:gd name="T22" fmla="*/ 11 w 40"/>
                    <a:gd name="T23" fmla="*/ 107 h 119"/>
                    <a:gd name="T24" fmla="*/ 4 w 40"/>
                    <a:gd name="T25" fmla="*/ 94 h 119"/>
                    <a:gd name="T26" fmla="*/ 0 w 40"/>
                    <a:gd name="T27" fmla="*/ 78 h 119"/>
                    <a:gd name="T28" fmla="*/ 0 w 40"/>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119">
                      <a:moveTo>
                        <a:pt x="0" y="0"/>
                      </a:moveTo>
                      <a:lnTo>
                        <a:pt x="18" y="0"/>
                      </a:lnTo>
                      <a:lnTo>
                        <a:pt x="18" y="78"/>
                      </a:lnTo>
                      <a:lnTo>
                        <a:pt x="19" y="84"/>
                      </a:lnTo>
                      <a:lnTo>
                        <a:pt x="22" y="90"/>
                      </a:lnTo>
                      <a:lnTo>
                        <a:pt x="25" y="94"/>
                      </a:lnTo>
                      <a:lnTo>
                        <a:pt x="30" y="98"/>
                      </a:lnTo>
                      <a:lnTo>
                        <a:pt x="35" y="99"/>
                      </a:lnTo>
                      <a:lnTo>
                        <a:pt x="40" y="101"/>
                      </a:lnTo>
                      <a:lnTo>
                        <a:pt x="40" y="119"/>
                      </a:lnTo>
                      <a:lnTo>
                        <a:pt x="25" y="116"/>
                      </a:lnTo>
                      <a:lnTo>
                        <a:pt x="11" y="107"/>
                      </a:lnTo>
                      <a:lnTo>
                        <a:pt x="4" y="94"/>
                      </a:lnTo>
                      <a:lnTo>
                        <a:pt x="0" y="78"/>
                      </a:lnTo>
                      <a:lnTo>
                        <a:pt x="0"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08" name="Freeform 658">
                  <a:extLst>
                    <a:ext uri="{FF2B5EF4-FFF2-40B4-BE49-F238E27FC236}">
                      <a16:creationId xmlns:a16="http://schemas.microsoft.com/office/drawing/2014/main" id="{C6AC2245-B768-4A37-A490-851E9D6303FD}"/>
                    </a:ext>
                  </a:extLst>
                </p:cNvPr>
                <p:cNvSpPr>
                  <a:spLocks/>
                </p:cNvSpPr>
                <p:nvPr/>
              </p:nvSpPr>
              <p:spPr bwMode="auto">
                <a:xfrm>
                  <a:off x="7979644" y="3988346"/>
                  <a:ext cx="63500" cy="188913"/>
                </a:xfrm>
                <a:custGeom>
                  <a:avLst/>
                  <a:gdLst>
                    <a:gd name="T0" fmla="*/ 22 w 40"/>
                    <a:gd name="T1" fmla="*/ 0 h 119"/>
                    <a:gd name="T2" fmla="*/ 40 w 40"/>
                    <a:gd name="T3" fmla="*/ 0 h 119"/>
                    <a:gd name="T4" fmla="*/ 40 w 40"/>
                    <a:gd name="T5" fmla="*/ 78 h 119"/>
                    <a:gd name="T6" fmla="*/ 38 w 40"/>
                    <a:gd name="T7" fmla="*/ 94 h 119"/>
                    <a:gd name="T8" fmla="*/ 28 w 40"/>
                    <a:gd name="T9" fmla="*/ 107 h 119"/>
                    <a:gd name="T10" fmla="*/ 15 w 40"/>
                    <a:gd name="T11" fmla="*/ 116 h 119"/>
                    <a:gd name="T12" fmla="*/ 0 w 40"/>
                    <a:gd name="T13" fmla="*/ 119 h 119"/>
                    <a:gd name="T14" fmla="*/ 0 w 40"/>
                    <a:gd name="T15" fmla="*/ 101 h 119"/>
                    <a:gd name="T16" fmla="*/ 6 w 40"/>
                    <a:gd name="T17" fmla="*/ 99 h 119"/>
                    <a:gd name="T18" fmla="*/ 10 w 40"/>
                    <a:gd name="T19" fmla="*/ 98 h 119"/>
                    <a:gd name="T20" fmla="*/ 15 w 40"/>
                    <a:gd name="T21" fmla="*/ 94 h 119"/>
                    <a:gd name="T22" fmla="*/ 19 w 40"/>
                    <a:gd name="T23" fmla="*/ 90 h 119"/>
                    <a:gd name="T24" fmla="*/ 21 w 40"/>
                    <a:gd name="T25" fmla="*/ 84 h 119"/>
                    <a:gd name="T26" fmla="*/ 22 w 40"/>
                    <a:gd name="T27" fmla="*/ 78 h 119"/>
                    <a:gd name="T28" fmla="*/ 22 w 40"/>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119">
                      <a:moveTo>
                        <a:pt x="22" y="0"/>
                      </a:moveTo>
                      <a:lnTo>
                        <a:pt x="40" y="0"/>
                      </a:lnTo>
                      <a:lnTo>
                        <a:pt x="40" y="78"/>
                      </a:lnTo>
                      <a:lnTo>
                        <a:pt x="38" y="94"/>
                      </a:lnTo>
                      <a:lnTo>
                        <a:pt x="28" y="107"/>
                      </a:lnTo>
                      <a:lnTo>
                        <a:pt x="15" y="116"/>
                      </a:lnTo>
                      <a:lnTo>
                        <a:pt x="0" y="119"/>
                      </a:lnTo>
                      <a:lnTo>
                        <a:pt x="0" y="101"/>
                      </a:lnTo>
                      <a:lnTo>
                        <a:pt x="6" y="99"/>
                      </a:lnTo>
                      <a:lnTo>
                        <a:pt x="10" y="98"/>
                      </a:lnTo>
                      <a:lnTo>
                        <a:pt x="15" y="94"/>
                      </a:lnTo>
                      <a:lnTo>
                        <a:pt x="19" y="90"/>
                      </a:lnTo>
                      <a:lnTo>
                        <a:pt x="21" y="84"/>
                      </a:lnTo>
                      <a:lnTo>
                        <a:pt x="22" y="78"/>
                      </a:lnTo>
                      <a:lnTo>
                        <a:pt x="22"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0" name="Freeform 659">
                  <a:extLst>
                    <a:ext uri="{FF2B5EF4-FFF2-40B4-BE49-F238E27FC236}">
                      <a16:creationId xmlns:a16="http://schemas.microsoft.com/office/drawing/2014/main" id="{A536EF84-BBD9-4056-B1E5-D3DB37543AE1}"/>
                    </a:ext>
                  </a:extLst>
                </p:cNvPr>
                <p:cNvSpPr>
                  <a:spLocks/>
                </p:cNvSpPr>
                <p:nvPr/>
              </p:nvSpPr>
              <p:spPr bwMode="auto">
                <a:xfrm>
                  <a:off x="7519269" y="4089946"/>
                  <a:ext cx="460375" cy="115888"/>
                </a:xfrm>
                <a:custGeom>
                  <a:avLst/>
                  <a:gdLst>
                    <a:gd name="T0" fmla="*/ 32 w 290"/>
                    <a:gd name="T1" fmla="*/ 0 h 73"/>
                    <a:gd name="T2" fmla="*/ 258 w 290"/>
                    <a:gd name="T3" fmla="*/ 0 h 73"/>
                    <a:gd name="T4" fmla="*/ 270 w 290"/>
                    <a:gd name="T5" fmla="*/ 3 h 73"/>
                    <a:gd name="T6" fmla="*/ 280 w 290"/>
                    <a:gd name="T7" fmla="*/ 10 h 73"/>
                    <a:gd name="T8" fmla="*/ 288 w 290"/>
                    <a:gd name="T9" fmla="*/ 21 h 73"/>
                    <a:gd name="T10" fmla="*/ 290 w 290"/>
                    <a:gd name="T11" fmla="*/ 33 h 73"/>
                    <a:gd name="T12" fmla="*/ 290 w 290"/>
                    <a:gd name="T13" fmla="*/ 65 h 73"/>
                    <a:gd name="T14" fmla="*/ 290 w 290"/>
                    <a:gd name="T15" fmla="*/ 68 h 73"/>
                    <a:gd name="T16" fmla="*/ 288 w 290"/>
                    <a:gd name="T17" fmla="*/ 71 h 73"/>
                    <a:gd name="T18" fmla="*/ 286 w 290"/>
                    <a:gd name="T19" fmla="*/ 72 h 73"/>
                    <a:gd name="T20" fmla="*/ 282 w 290"/>
                    <a:gd name="T21" fmla="*/ 73 h 73"/>
                    <a:gd name="T22" fmla="*/ 8 w 290"/>
                    <a:gd name="T23" fmla="*/ 73 h 73"/>
                    <a:gd name="T24" fmla="*/ 6 w 290"/>
                    <a:gd name="T25" fmla="*/ 72 h 73"/>
                    <a:gd name="T26" fmla="*/ 3 w 290"/>
                    <a:gd name="T27" fmla="*/ 71 h 73"/>
                    <a:gd name="T28" fmla="*/ 0 w 290"/>
                    <a:gd name="T29" fmla="*/ 68 h 73"/>
                    <a:gd name="T30" fmla="*/ 0 w 290"/>
                    <a:gd name="T31" fmla="*/ 65 h 73"/>
                    <a:gd name="T32" fmla="*/ 0 w 290"/>
                    <a:gd name="T33" fmla="*/ 33 h 73"/>
                    <a:gd name="T34" fmla="*/ 3 w 290"/>
                    <a:gd name="T35" fmla="*/ 21 h 73"/>
                    <a:gd name="T36" fmla="*/ 9 w 290"/>
                    <a:gd name="T37" fmla="*/ 10 h 73"/>
                    <a:gd name="T38" fmla="*/ 20 w 290"/>
                    <a:gd name="T39" fmla="*/ 3 h 73"/>
                    <a:gd name="T40" fmla="*/ 32 w 29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73">
                      <a:moveTo>
                        <a:pt x="32" y="0"/>
                      </a:moveTo>
                      <a:lnTo>
                        <a:pt x="258" y="0"/>
                      </a:lnTo>
                      <a:lnTo>
                        <a:pt x="270" y="3"/>
                      </a:lnTo>
                      <a:lnTo>
                        <a:pt x="280" y="10"/>
                      </a:lnTo>
                      <a:lnTo>
                        <a:pt x="288" y="21"/>
                      </a:lnTo>
                      <a:lnTo>
                        <a:pt x="290" y="33"/>
                      </a:lnTo>
                      <a:lnTo>
                        <a:pt x="290" y="65"/>
                      </a:lnTo>
                      <a:lnTo>
                        <a:pt x="290" y="68"/>
                      </a:lnTo>
                      <a:lnTo>
                        <a:pt x="288" y="71"/>
                      </a:lnTo>
                      <a:lnTo>
                        <a:pt x="286" y="72"/>
                      </a:lnTo>
                      <a:lnTo>
                        <a:pt x="282" y="73"/>
                      </a:lnTo>
                      <a:lnTo>
                        <a:pt x="8" y="73"/>
                      </a:lnTo>
                      <a:lnTo>
                        <a:pt x="6" y="72"/>
                      </a:lnTo>
                      <a:lnTo>
                        <a:pt x="3" y="71"/>
                      </a:lnTo>
                      <a:lnTo>
                        <a:pt x="0" y="68"/>
                      </a:lnTo>
                      <a:lnTo>
                        <a:pt x="0" y="65"/>
                      </a:lnTo>
                      <a:lnTo>
                        <a:pt x="0" y="33"/>
                      </a:lnTo>
                      <a:lnTo>
                        <a:pt x="3" y="21"/>
                      </a:lnTo>
                      <a:lnTo>
                        <a:pt x="9" y="10"/>
                      </a:lnTo>
                      <a:lnTo>
                        <a:pt x="20" y="3"/>
                      </a:lnTo>
                      <a:lnTo>
                        <a:pt x="32"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11" name="Freeform 660">
                  <a:extLst>
                    <a:ext uri="{FF2B5EF4-FFF2-40B4-BE49-F238E27FC236}">
                      <a16:creationId xmlns:a16="http://schemas.microsoft.com/office/drawing/2014/main" id="{CF012C34-4916-43E5-90C3-F94CD51ADD2D}"/>
                    </a:ext>
                  </a:extLst>
                </p:cNvPr>
                <p:cNvSpPr>
                  <a:spLocks/>
                </p:cNvSpPr>
                <p:nvPr/>
              </p:nvSpPr>
              <p:spPr bwMode="auto">
                <a:xfrm>
                  <a:off x="7644681" y="3512096"/>
                  <a:ext cx="209550" cy="196850"/>
                </a:xfrm>
                <a:custGeom>
                  <a:avLst/>
                  <a:gdLst>
                    <a:gd name="T0" fmla="*/ 0 w 132"/>
                    <a:gd name="T1" fmla="*/ 0 h 124"/>
                    <a:gd name="T2" fmla="*/ 132 w 132"/>
                    <a:gd name="T3" fmla="*/ 0 h 124"/>
                    <a:gd name="T4" fmla="*/ 132 w 132"/>
                    <a:gd name="T5" fmla="*/ 105 h 124"/>
                    <a:gd name="T6" fmla="*/ 132 w 132"/>
                    <a:gd name="T7" fmla="*/ 110 h 124"/>
                    <a:gd name="T8" fmla="*/ 129 w 132"/>
                    <a:gd name="T9" fmla="*/ 114 h 124"/>
                    <a:gd name="T10" fmla="*/ 127 w 132"/>
                    <a:gd name="T11" fmla="*/ 119 h 124"/>
                    <a:gd name="T12" fmla="*/ 123 w 132"/>
                    <a:gd name="T13" fmla="*/ 122 h 124"/>
                    <a:gd name="T14" fmla="*/ 118 w 132"/>
                    <a:gd name="T15" fmla="*/ 124 h 124"/>
                    <a:gd name="T16" fmla="*/ 112 w 132"/>
                    <a:gd name="T17" fmla="*/ 124 h 124"/>
                    <a:gd name="T18" fmla="*/ 19 w 132"/>
                    <a:gd name="T19" fmla="*/ 124 h 124"/>
                    <a:gd name="T20" fmla="*/ 14 w 132"/>
                    <a:gd name="T21" fmla="*/ 124 h 124"/>
                    <a:gd name="T22" fmla="*/ 10 w 132"/>
                    <a:gd name="T23" fmla="*/ 122 h 124"/>
                    <a:gd name="T24" fmla="*/ 5 w 132"/>
                    <a:gd name="T25" fmla="*/ 119 h 124"/>
                    <a:gd name="T26" fmla="*/ 2 w 132"/>
                    <a:gd name="T27" fmla="*/ 114 h 124"/>
                    <a:gd name="T28" fmla="*/ 0 w 132"/>
                    <a:gd name="T29" fmla="*/ 110 h 124"/>
                    <a:gd name="T30" fmla="*/ 0 w 132"/>
                    <a:gd name="T31" fmla="*/ 105 h 124"/>
                    <a:gd name="T32" fmla="*/ 0 w 132"/>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4">
                      <a:moveTo>
                        <a:pt x="0" y="0"/>
                      </a:moveTo>
                      <a:lnTo>
                        <a:pt x="132" y="0"/>
                      </a:lnTo>
                      <a:lnTo>
                        <a:pt x="132" y="105"/>
                      </a:lnTo>
                      <a:lnTo>
                        <a:pt x="132" y="110"/>
                      </a:lnTo>
                      <a:lnTo>
                        <a:pt x="129" y="114"/>
                      </a:lnTo>
                      <a:lnTo>
                        <a:pt x="127" y="119"/>
                      </a:lnTo>
                      <a:lnTo>
                        <a:pt x="123" y="122"/>
                      </a:lnTo>
                      <a:lnTo>
                        <a:pt x="118" y="124"/>
                      </a:lnTo>
                      <a:lnTo>
                        <a:pt x="112" y="124"/>
                      </a:lnTo>
                      <a:lnTo>
                        <a:pt x="19" y="124"/>
                      </a:lnTo>
                      <a:lnTo>
                        <a:pt x="14" y="124"/>
                      </a:lnTo>
                      <a:lnTo>
                        <a:pt x="10" y="122"/>
                      </a:lnTo>
                      <a:lnTo>
                        <a:pt x="5" y="119"/>
                      </a:lnTo>
                      <a:lnTo>
                        <a:pt x="2" y="114"/>
                      </a:lnTo>
                      <a:lnTo>
                        <a:pt x="0" y="110"/>
                      </a:lnTo>
                      <a:lnTo>
                        <a:pt x="0" y="105"/>
                      </a:lnTo>
                      <a:lnTo>
                        <a:pt x="0"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grpSp>
        </p:grpSp>
        <p:grpSp>
          <p:nvGrpSpPr>
            <p:cNvPr id="228" name="Group 227">
              <a:extLst>
                <a:ext uri="{FF2B5EF4-FFF2-40B4-BE49-F238E27FC236}">
                  <a16:creationId xmlns:a16="http://schemas.microsoft.com/office/drawing/2014/main" id="{70CEB33F-71EE-4D88-9F6F-4E048B947346}"/>
                </a:ext>
              </a:extLst>
            </p:cNvPr>
            <p:cNvGrpSpPr/>
            <p:nvPr/>
          </p:nvGrpSpPr>
          <p:grpSpPr>
            <a:xfrm>
              <a:off x="2118667" y="3287898"/>
              <a:ext cx="351200" cy="408541"/>
              <a:chOff x="0" y="0"/>
              <a:chExt cx="838703" cy="940207"/>
            </a:xfrm>
          </p:grpSpPr>
          <p:sp>
            <p:nvSpPr>
              <p:cNvPr id="229" name="Freeform 54">
                <a:extLst>
                  <a:ext uri="{FF2B5EF4-FFF2-40B4-BE49-F238E27FC236}">
                    <a16:creationId xmlns:a16="http://schemas.microsoft.com/office/drawing/2014/main" id="{DFE71CE5-4CAF-4660-9664-0952A5F81458}"/>
                  </a:ext>
                </a:extLst>
              </p:cNvPr>
              <p:cNvSpPr>
                <a:spLocks/>
              </p:cNvSpPr>
              <p:nvPr/>
            </p:nvSpPr>
            <p:spPr bwMode="auto">
              <a:xfrm>
                <a:off x="239446" y="51822"/>
                <a:ext cx="165791" cy="257463"/>
              </a:xfrm>
              <a:custGeom>
                <a:avLst/>
                <a:gdLst/>
                <a:ahLst/>
                <a:cxnLst>
                  <a:cxn ang="0">
                    <a:pos x="0" y="5"/>
                  </a:cxn>
                  <a:cxn ang="0">
                    <a:pos x="32" y="56"/>
                  </a:cxn>
                  <a:cxn ang="0">
                    <a:pos x="36" y="55"/>
                  </a:cxn>
                  <a:cxn ang="0">
                    <a:pos x="14" y="2"/>
                  </a:cxn>
                  <a:cxn ang="0">
                    <a:pos x="0" y="5"/>
                  </a:cxn>
                </a:cxnLst>
                <a:rect l="0" t="0" r="r" b="b"/>
                <a:pathLst>
                  <a:path w="36" h="56">
                    <a:moveTo>
                      <a:pt x="0" y="5"/>
                    </a:moveTo>
                    <a:cubicBezTo>
                      <a:pt x="0" y="5"/>
                      <a:pt x="26" y="15"/>
                      <a:pt x="32" y="56"/>
                    </a:cubicBezTo>
                    <a:cubicBezTo>
                      <a:pt x="36" y="55"/>
                      <a:pt x="36" y="55"/>
                      <a:pt x="36" y="55"/>
                    </a:cubicBezTo>
                    <a:cubicBezTo>
                      <a:pt x="36" y="55"/>
                      <a:pt x="32" y="18"/>
                      <a:pt x="14" y="2"/>
                    </a:cubicBezTo>
                    <a:cubicBezTo>
                      <a:pt x="14" y="2"/>
                      <a:pt x="5" y="0"/>
                      <a:pt x="0" y="5"/>
                    </a:cubicBezTo>
                    <a:close/>
                  </a:path>
                </a:pathLst>
              </a:custGeom>
              <a:solidFill>
                <a:srgbClr val="A79E70"/>
              </a:solidFill>
              <a:ln w="9525">
                <a:no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dirty="0">
                  <a:solidFill>
                    <a:srgbClr val="000000"/>
                  </a:solidFill>
                  <a:latin typeface="Arial"/>
                </a:endParaRPr>
              </a:p>
            </p:txBody>
          </p:sp>
          <p:sp>
            <p:nvSpPr>
              <p:cNvPr id="233" name="Freeform 55">
                <a:extLst>
                  <a:ext uri="{FF2B5EF4-FFF2-40B4-BE49-F238E27FC236}">
                    <a16:creationId xmlns:a16="http://schemas.microsoft.com/office/drawing/2014/main" id="{CCF46185-3A37-4BC3-8D00-C0F5C47F9BB6}"/>
                  </a:ext>
                </a:extLst>
              </p:cNvPr>
              <p:cNvSpPr>
                <a:spLocks/>
              </p:cNvSpPr>
              <p:nvPr/>
            </p:nvSpPr>
            <p:spPr bwMode="auto">
              <a:xfrm>
                <a:off x="319858" y="0"/>
                <a:ext cx="280868" cy="280868"/>
              </a:xfrm>
              <a:custGeom>
                <a:avLst/>
                <a:gdLst/>
                <a:ahLst/>
                <a:cxnLst>
                  <a:cxn ang="0">
                    <a:pos x="20" y="43"/>
                  </a:cxn>
                  <a:cxn ang="0">
                    <a:pos x="61" y="0"/>
                  </a:cxn>
                  <a:cxn ang="0">
                    <a:pos x="15" y="36"/>
                  </a:cxn>
                  <a:cxn ang="0">
                    <a:pos x="20" y="43"/>
                  </a:cxn>
                </a:cxnLst>
                <a:rect l="0" t="0" r="r" b="b"/>
                <a:pathLst>
                  <a:path w="61" h="61">
                    <a:moveTo>
                      <a:pt x="20" y="43"/>
                    </a:moveTo>
                    <a:cubicBezTo>
                      <a:pt x="20" y="43"/>
                      <a:pt x="48" y="61"/>
                      <a:pt x="61" y="0"/>
                    </a:cubicBezTo>
                    <a:cubicBezTo>
                      <a:pt x="61" y="0"/>
                      <a:pt x="0" y="4"/>
                      <a:pt x="15" y="36"/>
                    </a:cubicBezTo>
                    <a:cubicBezTo>
                      <a:pt x="15" y="38"/>
                      <a:pt x="20" y="43"/>
                      <a:pt x="20" y="43"/>
                    </a:cubicBezTo>
                    <a:close/>
                  </a:path>
                </a:pathLst>
              </a:custGeom>
              <a:solidFill>
                <a:srgbClr val="7AB800"/>
              </a:solidFill>
              <a:ln w="9525">
                <a:no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dirty="0">
                  <a:solidFill>
                    <a:srgbClr val="000000"/>
                  </a:solidFill>
                  <a:latin typeface="Arial"/>
                </a:endParaRPr>
              </a:p>
            </p:txBody>
          </p:sp>
          <p:sp>
            <p:nvSpPr>
              <p:cNvPr id="235" name="Freeform 56">
                <a:extLst>
                  <a:ext uri="{FF2B5EF4-FFF2-40B4-BE49-F238E27FC236}">
                    <a16:creationId xmlns:a16="http://schemas.microsoft.com/office/drawing/2014/main" id="{DD23E5D2-B4B4-4F34-A505-BEAD1912408E}"/>
                  </a:ext>
                </a:extLst>
              </p:cNvPr>
              <p:cNvSpPr>
                <a:spLocks/>
              </p:cNvSpPr>
              <p:nvPr/>
            </p:nvSpPr>
            <p:spPr bwMode="auto">
              <a:xfrm>
                <a:off x="0" y="148315"/>
                <a:ext cx="838703" cy="791892"/>
              </a:xfrm>
              <a:custGeom>
                <a:avLst/>
                <a:gdLst/>
                <a:ahLst/>
                <a:cxnLst>
                  <a:cxn ang="0">
                    <a:pos x="171" y="46"/>
                  </a:cxn>
                  <a:cxn ang="0">
                    <a:pos x="89" y="31"/>
                  </a:cxn>
                  <a:cxn ang="0">
                    <a:pos x="11" y="46"/>
                  </a:cxn>
                  <a:cxn ang="0">
                    <a:pos x="35" y="144"/>
                  </a:cxn>
                  <a:cxn ang="0">
                    <a:pos x="89" y="158"/>
                  </a:cxn>
                  <a:cxn ang="0">
                    <a:pos x="91" y="157"/>
                  </a:cxn>
                  <a:cxn ang="0">
                    <a:pos x="93" y="158"/>
                  </a:cxn>
                  <a:cxn ang="0">
                    <a:pos x="146" y="144"/>
                  </a:cxn>
                  <a:cxn ang="0">
                    <a:pos x="171" y="46"/>
                  </a:cxn>
                </a:cxnLst>
                <a:rect l="0" t="0" r="r" b="b"/>
                <a:pathLst>
                  <a:path w="182" h="172">
                    <a:moveTo>
                      <a:pt x="171" y="46"/>
                    </a:moveTo>
                    <a:cubicBezTo>
                      <a:pt x="150" y="0"/>
                      <a:pt x="94" y="28"/>
                      <a:pt x="89" y="31"/>
                    </a:cubicBezTo>
                    <a:cubicBezTo>
                      <a:pt x="85" y="28"/>
                      <a:pt x="32" y="0"/>
                      <a:pt x="11" y="46"/>
                    </a:cubicBezTo>
                    <a:cubicBezTo>
                      <a:pt x="0" y="68"/>
                      <a:pt x="0" y="99"/>
                      <a:pt x="35" y="144"/>
                    </a:cubicBezTo>
                    <a:cubicBezTo>
                      <a:pt x="35" y="144"/>
                      <a:pt x="53" y="172"/>
                      <a:pt x="89" y="158"/>
                    </a:cubicBezTo>
                    <a:cubicBezTo>
                      <a:pt x="91" y="157"/>
                      <a:pt x="91" y="157"/>
                      <a:pt x="91" y="157"/>
                    </a:cubicBezTo>
                    <a:cubicBezTo>
                      <a:pt x="93" y="158"/>
                      <a:pt x="93" y="158"/>
                      <a:pt x="93" y="158"/>
                    </a:cubicBezTo>
                    <a:cubicBezTo>
                      <a:pt x="128" y="172"/>
                      <a:pt x="146" y="144"/>
                      <a:pt x="146" y="144"/>
                    </a:cubicBezTo>
                    <a:cubicBezTo>
                      <a:pt x="182" y="99"/>
                      <a:pt x="181" y="68"/>
                      <a:pt x="171" y="46"/>
                    </a:cubicBezTo>
                    <a:close/>
                  </a:path>
                </a:pathLst>
              </a:custGeom>
              <a:solidFill>
                <a:srgbClr val="9E3039"/>
              </a:solidFill>
              <a:ln w="9525">
                <a:no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dirty="0">
                  <a:solidFill>
                    <a:srgbClr val="000000"/>
                  </a:solidFill>
                  <a:latin typeface="Arial"/>
                </a:endParaRPr>
              </a:p>
            </p:txBody>
          </p:sp>
        </p:grpSp>
        <p:grpSp>
          <p:nvGrpSpPr>
            <p:cNvPr id="236" name="Group 235">
              <a:extLst>
                <a:ext uri="{FF2B5EF4-FFF2-40B4-BE49-F238E27FC236}">
                  <a16:creationId xmlns:a16="http://schemas.microsoft.com/office/drawing/2014/main" id="{4DB73AD1-78C6-4008-8633-962658157EE2}"/>
                </a:ext>
              </a:extLst>
            </p:cNvPr>
            <p:cNvGrpSpPr/>
            <p:nvPr/>
          </p:nvGrpSpPr>
          <p:grpSpPr>
            <a:xfrm>
              <a:off x="6693318" y="3256612"/>
              <a:ext cx="281150" cy="471112"/>
              <a:chOff x="7962879" y="1495929"/>
              <a:chExt cx="911109" cy="1452662"/>
            </a:xfrm>
          </p:grpSpPr>
          <p:sp>
            <p:nvSpPr>
              <p:cNvPr id="238" name="Freeform 525">
                <a:extLst>
                  <a:ext uri="{FF2B5EF4-FFF2-40B4-BE49-F238E27FC236}">
                    <a16:creationId xmlns:a16="http://schemas.microsoft.com/office/drawing/2014/main" id="{1FFAD421-361E-4D69-893C-702A07F877FE}"/>
                  </a:ext>
                </a:extLst>
              </p:cNvPr>
              <p:cNvSpPr>
                <a:spLocks/>
              </p:cNvSpPr>
              <p:nvPr userDrawn="1"/>
            </p:nvSpPr>
            <p:spPr bwMode="auto">
              <a:xfrm>
                <a:off x="7962879" y="1495929"/>
                <a:ext cx="911109" cy="1108673"/>
              </a:xfrm>
              <a:custGeom>
                <a:avLst/>
                <a:gdLst>
                  <a:gd name="T0" fmla="*/ 197 w 392"/>
                  <a:gd name="T1" fmla="*/ 0 h 477"/>
                  <a:gd name="T2" fmla="*/ 236 w 392"/>
                  <a:gd name="T3" fmla="*/ 4 h 477"/>
                  <a:gd name="T4" fmla="*/ 273 w 392"/>
                  <a:gd name="T5" fmla="*/ 16 h 477"/>
                  <a:gd name="T6" fmla="*/ 305 w 392"/>
                  <a:gd name="T7" fmla="*/ 34 h 477"/>
                  <a:gd name="T8" fmla="*/ 335 w 392"/>
                  <a:gd name="T9" fmla="*/ 58 h 477"/>
                  <a:gd name="T10" fmla="*/ 359 w 392"/>
                  <a:gd name="T11" fmla="*/ 87 h 477"/>
                  <a:gd name="T12" fmla="*/ 377 w 392"/>
                  <a:gd name="T13" fmla="*/ 121 h 477"/>
                  <a:gd name="T14" fmla="*/ 388 w 392"/>
                  <a:gd name="T15" fmla="*/ 157 h 477"/>
                  <a:gd name="T16" fmla="*/ 392 w 392"/>
                  <a:gd name="T17" fmla="*/ 197 h 477"/>
                  <a:gd name="T18" fmla="*/ 389 w 392"/>
                  <a:gd name="T19" fmla="*/ 231 h 477"/>
                  <a:gd name="T20" fmla="*/ 381 w 392"/>
                  <a:gd name="T21" fmla="*/ 262 h 477"/>
                  <a:gd name="T22" fmla="*/ 368 w 392"/>
                  <a:gd name="T23" fmla="*/ 292 h 477"/>
                  <a:gd name="T24" fmla="*/ 350 w 392"/>
                  <a:gd name="T25" fmla="*/ 318 h 477"/>
                  <a:gd name="T26" fmla="*/ 329 w 392"/>
                  <a:gd name="T27" fmla="*/ 342 h 477"/>
                  <a:gd name="T28" fmla="*/ 322 w 392"/>
                  <a:gd name="T29" fmla="*/ 347 h 477"/>
                  <a:gd name="T30" fmla="*/ 301 w 392"/>
                  <a:gd name="T31" fmla="*/ 369 h 477"/>
                  <a:gd name="T32" fmla="*/ 286 w 392"/>
                  <a:gd name="T33" fmla="*/ 397 h 477"/>
                  <a:gd name="T34" fmla="*/ 276 w 392"/>
                  <a:gd name="T35" fmla="*/ 427 h 477"/>
                  <a:gd name="T36" fmla="*/ 273 w 392"/>
                  <a:gd name="T37" fmla="*/ 460 h 477"/>
                  <a:gd name="T38" fmla="*/ 273 w 392"/>
                  <a:gd name="T39" fmla="*/ 477 h 477"/>
                  <a:gd name="T40" fmla="*/ 119 w 392"/>
                  <a:gd name="T41" fmla="*/ 477 h 477"/>
                  <a:gd name="T42" fmla="*/ 119 w 392"/>
                  <a:gd name="T43" fmla="*/ 460 h 477"/>
                  <a:gd name="T44" fmla="*/ 115 w 392"/>
                  <a:gd name="T45" fmla="*/ 427 h 477"/>
                  <a:gd name="T46" fmla="*/ 106 w 392"/>
                  <a:gd name="T47" fmla="*/ 397 h 477"/>
                  <a:gd name="T48" fmla="*/ 91 w 392"/>
                  <a:gd name="T49" fmla="*/ 369 h 477"/>
                  <a:gd name="T50" fmla="*/ 70 w 392"/>
                  <a:gd name="T51" fmla="*/ 347 h 477"/>
                  <a:gd name="T52" fmla="*/ 64 w 392"/>
                  <a:gd name="T53" fmla="*/ 342 h 477"/>
                  <a:gd name="T54" fmla="*/ 42 w 392"/>
                  <a:gd name="T55" fmla="*/ 318 h 477"/>
                  <a:gd name="T56" fmla="*/ 24 w 392"/>
                  <a:gd name="T57" fmla="*/ 292 h 477"/>
                  <a:gd name="T58" fmla="*/ 11 w 392"/>
                  <a:gd name="T59" fmla="*/ 262 h 477"/>
                  <a:gd name="T60" fmla="*/ 3 w 392"/>
                  <a:gd name="T61" fmla="*/ 231 h 477"/>
                  <a:gd name="T62" fmla="*/ 0 w 392"/>
                  <a:gd name="T63" fmla="*/ 197 h 477"/>
                  <a:gd name="T64" fmla="*/ 4 w 392"/>
                  <a:gd name="T65" fmla="*/ 157 h 477"/>
                  <a:gd name="T66" fmla="*/ 16 w 392"/>
                  <a:gd name="T67" fmla="*/ 121 h 477"/>
                  <a:gd name="T68" fmla="*/ 33 w 392"/>
                  <a:gd name="T69" fmla="*/ 87 h 477"/>
                  <a:gd name="T70" fmla="*/ 58 w 392"/>
                  <a:gd name="T71" fmla="*/ 58 h 477"/>
                  <a:gd name="T72" fmla="*/ 87 w 392"/>
                  <a:gd name="T73" fmla="*/ 34 h 477"/>
                  <a:gd name="T74" fmla="*/ 119 w 392"/>
                  <a:gd name="T75" fmla="*/ 16 h 477"/>
                  <a:gd name="T76" fmla="*/ 156 w 392"/>
                  <a:gd name="T77" fmla="*/ 4 h 477"/>
                  <a:gd name="T78" fmla="*/ 197 w 392"/>
                  <a:gd name="T7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477">
                    <a:moveTo>
                      <a:pt x="197" y="0"/>
                    </a:moveTo>
                    <a:lnTo>
                      <a:pt x="236" y="4"/>
                    </a:lnTo>
                    <a:lnTo>
                      <a:pt x="273" y="16"/>
                    </a:lnTo>
                    <a:lnTo>
                      <a:pt x="305" y="34"/>
                    </a:lnTo>
                    <a:lnTo>
                      <a:pt x="335" y="58"/>
                    </a:lnTo>
                    <a:lnTo>
                      <a:pt x="359" y="87"/>
                    </a:lnTo>
                    <a:lnTo>
                      <a:pt x="377" y="121"/>
                    </a:lnTo>
                    <a:lnTo>
                      <a:pt x="388" y="157"/>
                    </a:lnTo>
                    <a:lnTo>
                      <a:pt x="392" y="197"/>
                    </a:lnTo>
                    <a:lnTo>
                      <a:pt x="389" y="231"/>
                    </a:lnTo>
                    <a:lnTo>
                      <a:pt x="381" y="262"/>
                    </a:lnTo>
                    <a:lnTo>
                      <a:pt x="368" y="292"/>
                    </a:lnTo>
                    <a:lnTo>
                      <a:pt x="350" y="318"/>
                    </a:lnTo>
                    <a:lnTo>
                      <a:pt x="329" y="342"/>
                    </a:lnTo>
                    <a:lnTo>
                      <a:pt x="322" y="347"/>
                    </a:lnTo>
                    <a:lnTo>
                      <a:pt x="301" y="369"/>
                    </a:lnTo>
                    <a:lnTo>
                      <a:pt x="286" y="397"/>
                    </a:lnTo>
                    <a:lnTo>
                      <a:pt x="276" y="427"/>
                    </a:lnTo>
                    <a:lnTo>
                      <a:pt x="273" y="460"/>
                    </a:lnTo>
                    <a:lnTo>
                      <a:pt x="273" y="477"/>
                    </a:lnTo>
                    <a:lnTo>
                      <a:pt x="119" y="477"/>
                    </a:lnTo>
                    <a:lnTo>
                      <a:pt x="119" y="460"/>
                    </a:lnTo>
                    <a:lnTo>
                      <a:pt x="115" y="427"/>
                    </a:lnTo>
                    <a:lnTo>
                      <a:pt x="106" y="397"/>
                    </a:lnTo>
                    <a:lnTo>
                      <a:pt x="91" y="369"/>
                    </a:lnTo>
                    <a:lnTo>
                      <a:pt x="70" y="347"/>
                    </a:lnTo>
                    <a:lnTo>
                      <a:pt x="64" y="342"/>
                    </a:lnTo>
                    <a:lnTo>
                      <a:pt x="42" y="318"/>
                    </a:lnTo>
                    <a:lnTo>
                      <a:pt x="24" y="292"/>
                    </a:lnTo>
                    <a:lnTo>
                      <a:pt x="11" y="262"/>
                    </a:lnTo>
                    <a:lnTo>
                      <a:pt x="3" y="231"/>
                    </a:lnTo>
                    <a:lnTo>
                      <a:pt x="0" y="197"/>
                    </a:lnTo>
                    <a:lnTo>
                      <a:pt x="4" y="157"/>
                    </a:lnTo>
                    <a:lnTo>
                      <a:pt x="16" y="121"/>
                    </a:lnTo>
                    <a:lnTo>
                      <a:pt x="33" y="87"/>
                    </a:lnTo>
                    <a:lnTo>
                      <a:pt x="58" y="58"/>
                    </a:lnTo>
                    <a:lnTo>
                      <a:pt x="87" y="34"/>
                    </a:lnTo>
                    <a:lnTo>
                      <a:pt x="119" y="16"/>
                    </a:lnTo>
                    <a:lnTo>
                      <a:pt x="156" y="4"/>
                    </a:lnTo>
                    <a:lnTo>
                      <a:pt x="197" y="0"/>
                    </a:lnTo>
                    <a:close/>
                  </a:path>
                </a:pathLst>
              </a:custGeom>
              <a:solidFill>
                <a:srgbClr val="FAD97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grpSp>
            <p:nvGrpSpPr>
              <p:cNvPr id="239" name="Group 238">
                <a:extLst>
                  <a:ext uri="{FF2B5EF4-FFF2-40B4-BE49-F238E27FC236}">
                    <a16:creationId xmlns:a16="http://schemas.microsoft.com/office/drawing/2014/main" id="{B64B315A-ACE9-425C-B1BC-16EABCF61ABC}"/>
                  </a:ext>
                </a:extLst>
              </p:cNvPr>
              <p:cNvGrpSpPr/>
              <p:nvPr userDrawn="1"/>
            </p:nvGrpSpPr>
            <p:grpSpPr>
              <a:xfrm>
                <a:off x="8053526" y="1591223"/>
                <a:ext cx="727494" cy="1357368"/>
                <a:chOff x="7500219" y="2165896"/>
                <a:chExt cx="496888" cy="927100"/>
              </a:xfrm>
            </p:grpSpPr>
            <p:sp>
              <p:nvSpPr>
                <p:cNvPr id="240" name="Freeform 526">
                  <a:extLst>
                    <a:ext uri="{FF2B5EF4-FFF2-40B4-BE49-F238E27FC236}">
                      <a16:creationId xmlns:a16="http://schemas.microsoft.com/office/drawing/2014/main" id="{0338653A-CB05-486C-BB3E-6E8683C75647}"/>
                    </a:ext>
                  </a:extLst>
                </p:cNvPr>
                <p:cNvSpPr>
                  <a:spLocks/>
                </p:cNvSpPr>
                <p:nvPr/>
              </p:nvSpPr>
              <p:spPr bwMode="auto">
                <a:xfrm>
                  <a:off x="7500219" y="2165896"/>
                  <a:ext cx="496888" cy="493713"/>
                </a:xfrm>
                <a:custGeom>
                  <a:avLst/>
                  <a:gdLst>
                    <a:gd name="T0" fmla="*/ 158 w 313"/>
                    <a:gd name="T1" fmla="*/ 0 h 311"/>
                    <a:gd name="T2" fmla="*/ 189 w 313"/>
                    <a:gd name="T3" fmla="*/ 2 h 311"/>
                    <a:gd name="T4" fmla="*/ 218 w 313"/>
                    <a:gd name="T5" fmla="*/ 12 h 311"/>
                    <a:gd name="T6" fmla="*/ 244 w 313"/>
                    <a:gd name="T7" fmla="*/ 26 h 311"/>
                    <a:gd name="T8" fmla="*/ 268 w 313"/>
                    <a:gd name="T9" fmla="*/ 46 h 311"/>
                    <a:gd name="T10" fmla="*/ 286 w 313"/>
                    <a:gd name="T11" fmla="*/ 68 h 311"/>
                    <a:gd name="T12" fmla="*/ 300 w 313"/>
                    <a:gd name="T13" fmla="*/ 95 h 311"/>
                    <a:gd name="T14" fmla="*/ 309 w 313"/>
                    <a:gd name="T15" fmla="*/ 124 h 311"/>
                    <a:gd name="T16" fmla="*/ 313 w 313"/>
                    <a:gd name="T17" fmla="*/ 156 h 311"/>
                    <a:gd name="T18" fmla="*/ 309 w 313"/>
                    <a:gd name="T19" fmla="*/ 187 h 311"/>
                    <a:gd name="T20" fmla="*/ 300 w 313"/>
                    <a:gd name="T21" fmla="*/ 216 h 311"/>
                    <a:gd name="T22" fmla="*/ 286 w 313"/>
                    <a:gd name="T23" fmla="*/ 243 h 311"/>
                    <a:gd name="T24" fmla="*/ 268 w 313"/>
                    <a:gd name="T25" fmla="*/ 265 h 311"/>
                    <a:gd name="T26" fmla="*/ 244 w 313"/>
                    <a:gd name="T27" fmla="*/ 285 h 311"/>
                    <a:gd name="T28" fmla="*/ 218 w 313"/>
                    <a:gd name="T29" fmla="*/ 300 h 311"/>
                    <a:gd name="T30" fmla="*/ 189 w 313"/>
                    <a:gd name="T31" fmla="*/ 309 h 311"/>
                    <a:gd name="T32" fmla="*/ 158 w 313"/>
                    <a:gd name="T33" fmla="*/ 311 h 311"/>
                    <a:gd name="T34" fmla="*/ 126 w 313"/>
                    <a:gd name="T35" fmla="*/ 309 h 311"/>
                    <a:gd name="T36" fmla="*/ 96 w 313"/>
                    <a:gd name="T37" fmla="*/ 300 h 311"/>
                    <a:gd name="T38" fmla="*/ 70 w 313"/>
                    <a:gd name="T39" fmla="*/ 285 h 311"/>
                    <a:gd name="T40" fmla="*/ 46 w 313"/>
                    <a:gd name="T41" fmla="*/ 265 h 311"/>
                    <a:gd name="T42" fmla="*/ 28 w 313"/>
                    <a:gd name="T43" fmla="*/ 243 h 311"/>
                    <a:gd name="T44" fmla="*/ 14 w 313"/>
                    <a:gd name="T45" fmla="*/ 216 h 311"/>
                    <a:gd name="T46" fmla="*/ 4 w 313"/>
                    <a:gd name="T47" fmla="*/ 187 h 311"/>
                    <a:gd name="T48" fmla="*/ 0 w 313"/>
                    <a:gd name="T49" fmla="*/ 156 h 311"/>
                    <a:gd name="T50" fmla="*/ 4 w 313"/>
                    <a:gd name="T51" fmla="*/ 124 h 311"/>
                    <a:gd name="T52" fmla="*/ 14 w 313"/>
                    <a:gd name="T53" fmla="*/ 95 h 311"/>
                    <a:gd name="T54" fmla="*/ 28 w 313"/>
                    <a:gd name="T55" fmla="*/ 68 h 311"/>
                    <a:gd name="T56" fmla="*/ 46 w 313"/>
                    <a:gd name="T57" fmla="*/ 46 h 311"/>
                    <a:gd name="T58" fmla="*/ 70 w 313"/>
                    <a:gd name="T59" fmla="*/ 26 h 311"/>
                    <a:gd name="T60" fmla="*/ 96 w 313"/>
                    <a:gd name="T61" fmla="*/ 12 h 311"/>
                    <a:gd name="T62" fmla="*/ 126 w 313"/>
                    <a:gd name="T63" fmla="*/ 2 h 311"/>
                    <a:gd name="T64" fmla="*/ 158 w 313"/>
                    <a:gd name="T6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11">
                      <a:moveTo>
                        <a:pt x="158" y="0"/>
                      </a:moveTo>
                      <a:lnTo>
                        <a:pt x="189" y="2"/>
                      </a:lnTo>
                      <a:lnTo>
                        <a:pt x="218" y="12"/>
                      </a:lnTo>
                      <a:lnTo>
                        <a:pt x="244" y="26"/>
                      </a:lnTo>
                      <a:lnTo>
                        <a:pt x="268" y="46"/>
                      </a:lnTo>
                      <a:lnTo>
                        <a:pt x="286" y="68"/>
                      </a:lnTo>
                      <a:lnTo>
                        <a:pt x="300" y="95"/>
                      </a:lnTo>
                      <a:lnTo>
                        <a:pt x="309" y="124"/>
                      </a:lnTo>
                      <a:lnTo>
                        <a:pt x="313" y="156"/>
                      </a:lnTo>
                      <a:lnTo>
                        <a:pt x="309" y="187"/>
                      </a:lnTo>
                      <a:lnTo>
                        <a:pt x="300" y="216"/>
                      </a:lnTo>
                      <a:lnTo>
                        <a:pt x="286" y="243"/>
                      </a:lnTo>
                      <a:lnTo>
                        <a:pt x="268" y="265"/>
                      </a:lnTo>
                      <a:lnTo>
                        <a:pt x="244" y="285"/>
                      </a:lnTo>
                      <a:lnTo>
                        <a:pt x="218" y="300"/>
                      </a:lnTo>
                      <a:lnTo>
                        <a:pt x="189" y="309"/>
                      </a:lnTo>
                      <a:lnTo>
                        <a:pt x="158" y="311"/>
                      </a:lnTo>
                      <a:lnTo>
                        <a:pt x="126" y="309"/>
                      </a:lnTo>
                      <a:lnTo>
                        <a:pt x="96" y="300"/>
                      </a:lnTo>
                      <a:lnTo>
                        <a:pt x="70" y="285"/>
                      </a:lnTo>
                      <a:lnTo>
                        <a:pt x="46" y="265"/>
                      </a:lnTo>
                      <a:lnTo>
                        <a:pt x="28" y="243"/>
                      </a:lnTo>
                      <a:lnTo>
                        <a:pt x="14" y="216"/>
                      </a:lnTo>
                      <a:lnTo>
                        <a:pt x="4" y="187"/>
                      </a:lnTo>
                      <a:lnTo>
                        <a:pt x="0" y="156"/>
                      </a:lnTo>
                      <a:lnTo>
                        <a:pt x="4" y="124"/>
                      </a:lnTo>
                      <a:lnTo>
                        <a:pt x="14" y="95"/>
                      </a:lnTo>
                      <a:lnTo>
                        <a:pt x="28" y="68"/>
                      </a:lnTo>
                      <a:lnTo>
                        <a:pt x="46" y="46"/>
                      </a:lnTo>
                      <a:lnTo>
                        <a:pt x="70" y="26"/>
                      </a:lnTo>
                      <a:lnTo>
                        <a:pt x="96" y="12"/>
                      </a:lnTo>
                      <a:lnTo>
                        <a:pt x="126" y="2"/>
                      </a:lnTo>
                      <a:lnTo>
                        <a:pt x="158" y="0"/>
                      </a:lnTo>
                      <a:close/>
                    </a:path>
                  </a:pathLst>
                </a:custGeom>
                <a:solidFill>
                  <a:srgbClr val="F8C963"/>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1" name="Freeform 527">
                  <a:extLst>
                    <a:ext uri="{FF2B5EF4-FFF2-40B4-BE49-F238E27FC236}">
                      <a16:creationId xmlns:a16="http://schemas.microsoft.com/office/drawing/2014/main" id="{2710B2CC-92ED-4E4F-9562-6846BA7C1FB0}"/>
                    </a:ext>
                  </a:extLst>
                </p:cNvPr>
                <p:cNvSpPr>
                  <a:spLocks/>
                </p:cNvSpPr>
                <p:nvPr/>
              </p:nvSpPr>
              <p:spPr bwMode="auto">
                <a:xfrm>
                  <a:off x="7701831" y="2410371"/>
                  <a:ext cx="104775" cy="180975"/>
                </a:xfrm>
                <a:custGeom>
                  <a:avLst/>
                  <a:gdLst>
                    <a:gd name="T0" fmla="*/ 24 w 66"/>
                    <a:gd name="T1" fmla="*/ 0 h 114"/>
                    <a:gd name="T2" fmla="*/ 66 w 66"/>
                    <a:gd name="T3" fmla="*/ 0 h 114"/>
                    <a:gd name="T4" fmla="*/ 0 w 66"/>
                    <a:gd name="T5" fmla="*/ 114 h 114"/>
                    <a:gd name="T6" fmla="*/ 24 w 66"/>
                    <a:gd name="T7" fmla="*/ 0 h 114"/>
                  </a:gdLst>
                  <a:ahLst/>
                  <a:cxnLst>
                    <a:cxn ang="0">
                      <a:pos x="T0" y="T1"/>
                    </a:cxn>
                    <a:cxn ang="0">
                      <a:pos x="T2" y="T3"/>
                    </a:cxn>
                    <a:cxn ang="0">
                      <a:pos x="T4" y="T5"/>
                    </a:cxn>
                    <a:cxn ang="0">
                      <a:pos x="T6" y="T7"/>
                    </a:cxn>
                  </a:cxnLst>
                  <a:rect l="0" t="0" r="r" b="b"/>
                  <a:pathLst>
                    <a:path w="66" h="114">
                      <a:moveTo>
                        <a:pt x="24" y="0"/>
                      </a:moveTo>
                      <a:lnTo>
                        <a:pt x="66" y="0"/>
                      </a:lnTo>
                      <a:lnTo>
                        <a:pt x="0" y="114"/>
                      </a:lnTo>
                      <a:lnTo>
                        <a:pt x="2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2" name="Freeform 528">
                  <a:extLst>
                    <a:ext uri="{FF2B5EF4-FFF2-40B4-BE49-F238E27FC236}">
                      <a16:creationId xmlns:a16="http://schemas.microsoft.com/office/drawing/2014/main" id="{ED84B96A-D427-4534-8EEA-7C6681FBDCF6}"/>
                    </a:ext>
                  </a:extLst>
                </p:cNvPr>
                <p:cNvSpPr>
                  <a:spLocks/>
                </p:cNvSpPr>
                <p:nvPr/>
              </p:nvSpPr>
              <p:spPr bwMode="auto">
                <a:xfrm>
                  <a:off x="7665319" y="2280196"/>
                  <a:ext cx="169863" cy="180975"/>
                </a:xfrm>
                <a:custGeom>
                  <a:avLst/>
                  <a:gdLst>
                    <a:gd name="T0" fmla="*/ 23 w 107"/>
                    <a:gd name="T1" fmla="*/ 0 h 114"/>
                    <a:gd name="T2" fmla="*/ 107 w 107"/>
                    <a:gd name="T3" fmla="*/ 0 h 114"/>
                    <a:gd name="T4" fmla="*/ 40 w 107"/>
                    <a:gd name="T5" fmla="*/ 114 h 114"/>
                    <a:gd name="T6" fmla="*/ 0 w 107"/>
                    <a:gd name="T7" fmla="*/ 114 h 114"/>
                    <a:gd name="T8" fmla="*/ 23 w 107"/>
                    <a:gd name="T9" fmla="*/ 0 h 114"/>
                  </a:gdLst>
                  <a:ahLst/>
                  <a:cxnLst>
                    <a:cxn ang="0">
                      <a:pos x="T0" y="T1"/>
                    </a:cxn>
                    <a:cxn ang="0">
                      <a:pos x="T2" y="T3"/>
                    </a:cxn>
                    <a:cxn ang="0">
                      <a:pos x="T4" y="T5"/>
                    </a:cxn>
                    <a:cxn ang="0">
                      <a:pos x="T6" y="T7"/>
                    </a:cxn>
                    <a:cxn ang="0">
                      <a:pos x="T8" y="T9"/>
                    </a:cxn>
                  </a:cxnLst>
                  <a:rect l="0" t="0" r="r" b="b"/>
                  <a:pathLst>
                    <a:path w="107" h="114">
                      <a:moveTo>
                        <a:pt x="23" y="0"/>
                      </a:moveTo>
                      <a:lnTo>
                        <a:pt x="107" y="0"/>
                      </a:lnTo>
                      <a:lnTo>
                        <a:pt x="40" y="114"/>
                      </a:lnTo>
                      <a:lnTo>
                        <a:pt x="0" y="114"/>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3" name="Freeform 529">
                  <a:extLst>
                    <a:ext uri="{FF2B5EF4-FFF2-40B4-BE49-F238E27FC236}">
                      <a16:creationId xmlns:a16="http://schemas.microsoft.com/office/drawing/2014/main" id="{7D7827B8-BE3A-4CBD-A789-C679A8BEEEB8}"/>
                    </a:ext>
                  </a:extLst>
                </p:cNvPr>
                <p:cNvSpPr>
                  <a:spLocks/>
                </p:cNvSpPr>
                <p:nvPr/>
              </p:nvSpPr>
              <p:spPr bwMode="auto">
                <a:xfrm>
                  <a:off x="7665319" y="3042196"/>
                  <a:ext cx="168275" cy="50800"/>
                </a:xfrm>
                <a:custGeom>
                  <a:avLst/>
                  <a:gdLst>
                    <a:gd name="T0" fmla="*/ 0 w 106"/>
                    <a:gd name="T1" fmla="*/ 0 h 32"/>
                    <a:gd name="T2" fmla="*/ 106 w 106"/>
                    <a:gd name="T3" fmla="*/ 0 h 32"/>
                    <a:gd name="T4" fmla="*/ 54 w 106"/>
                    <a:gd name="T5" fmla="*/ 32 h 32"/>
                    <a:gd name="T6" fmla="*/ 0 w 106"/>
                    <a:gd name="T7" fmla="*/ 0 h 32"/>
                  </a:gdLst>
                  <a:ahLst/>
                  <a:cxnLst>
                    <a:cxn ang="0">
                      <a:pos x="T0" y="T1"/>
                    </a:cxn>
                    <a:cxn ang="0">
                      <a:pos x="T2" y="T3"/>
                    </a:cxn>
                    <a:cxn ang="0">
                      <a:pos x="T4" y="T5"/>
                    </a:cxn>
                    <a:cxn ang="0">
                      <a:pos x="T6" y="T7"/>
                    </a:cxn>
                  </a:cxnLst>
                  <a:rect l="0" t="0" r="r" b="b"/>
                  <a:pathLst>
                    <a:path w="106" h="32">
                      <a:moveTo>
                        <a:pt x="0" y="0"/>
                      </a:moveTo>
                      <a:lnTo>
                        <a:pt x="106" y="0"/>
                      </a:lnTo>
                      <a:lnTo>
                        <a:pt x="54" y="32"/>
                      </a:lnTo>
                      <a:lnTo>
                        <a:pt x="0"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4" name="Freeform 530">
                  <a:extLst>
                    <a:ext uri="{FF2B5EF4-FFF2-40B4-BE49-F238E27FC236}">
                      <a16:creationId xmlns:a16="http://schemas.microsoft.com/office/drawing/2014/main" id="{2F860C39-CF32-41EC-B4DC-EE5D9E3E99AF}"/>
                    </a:ext>
                  </a:extLst>
                </p:cNvPr>
                <p:cNvSpPr>
                  <a:spLocks/>
                </p:cNvSpPr>
                <p:nvPr/>
              </p:nvSpPr>
              <p:spPr bwMode="auto">
                <a:xfrm>
                  <a:off x="7611344" y="2858046"/>
                  <a:ext cx="276225" cy="184150"/>
                </a:xfrm>
                <a:custGeom>
                  <a:avLst/>
                  <a:gdLst>
                    <a:gd name="T0" fmla="*/ 0 w 174"/>
                    <a:gd name="T1" fmla="*/ 0 h 116"/>
                    <a:gd name="T2" fmla="*/ 174 w 174"/>
                    <a:gd name="T3" fmla="*/ 0 h 116"/>
                    <a:gd name="T4" fmla="*/ 174 w 174"/>
                    <a:gd name="T5" fmla="*/ 103 h 116"/>
                    <a:gd name="T6" fmla="*/ 174 w 174"/>
                    <a:gd name="T7" fmla="*/ 107 h 116"/>
                    <a:gd name="T8" fmla="*/ 173 w 174"/>
                    <a:gd name="T9" fmla="*/ 110 h 116"/>
                    <a:gd name="T10" fmla="*/ 171 w 174"/>
                    <a:gd name="T11" fmla="*/ 112 h 116"/>
                    <a:gd name="T12" fmla="*/ 167 w 174"/>
                    <a:gd name="T13" fmla="*/ 114 h 116"/>
                    <a:gd name="T14" fmla="*/ 165 w 174"/>
                    <a:gd name="T15" fmla="*/ 115 h 116"/>
                    <a:gd name="T16" fmla="*/ 162 w 174"/>
                    <a:gd name="T17" fmla="*/ 116 h 116"/>
                    <a:gd name="T18" fmla="*/ 12 w 174"/>
                    <a:gd name="T19" fmla="*/ 116 h 116"/>
                    <a:gd name="T20" fmla="*/ 9 w 174"/>
                    <a:gd name="T21" fmla="*/ 115 h 116"/>
                    <a:gd name="T22" fmla="*/ 6 w 174"/>
                    <a:gd name="T23" fmla="*/ 114 h 116"/>
                    <a:gd name="T24" fmla="*/ 4 w 174"/>
                    <a:gd name="T25" fmla="*/ 112 h 116"/>
                    <a:gd name="T26" fmla="*/ 1 w 174"/>
                    <a:gd name="T27" fmla="*/ 110 h 116"/>
                    <a:gd name="T28" fmla="*/ 0 w 174"/>
                    <a:gd name="T29" fmla="*/ 107 h 116"/>
                    <a:gd name="T30" fmla="*/ 0 w 174"/>
                    <a:gd name="T31" fmla="*/ 103 h 116"/>
                    <a:gd name="T32" fmla="*/ 0 w 174"/>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16">
                      <a:moveTo>
                        <a:pt x="0" y="0"/>
                      </a:moveTo>
                      <a:lnTo>
                        <a:pt x="174" y="0"/>
                      </a:lnTo>
                      <a:lnTo>
                        <a:pt x="174" y="103"/>
                      </a:lnTo>
                      <a:lnTo>
                        <a:pt x="174" y="107"/>
                      </a:lnTo>
                      <a:lnTo>
                        <a:pt x="173" y="110"/>
                      </a:lnTo>
                      <a:lnTo>
                        <a:pt x="171" y="112"/>
                      </a:lnTo>
                      <a:lnTo>
                        <a:pt x="167" y="114"/>
                      </a:lnTo>
                      <a:lnTo>
                        <a:pt x="165" y="115"/>
                      </a:lnTo>
                      <a:lnTo>
                        <a:pt x="162" y="116"/>
                      </a:lnTo>
                      <a:lnTo>
                        <a:pt x="12" y="116"/>
                      </a:lnTo>
                      <a:lnTo>
                        <a:pt x="9" y="115"/>
                      </a:lnTo>
                      <a:lnTo>
                        <a:pt x="6" y="114"/>
                      </a:lnTo>
                      <a:lnTo>
                        <a:pt x="4" y="112"/>
                      </a:lnTo>
                      <a:lnTo>
                        <a:pt x="1" y="110"/>
                      </a:lnTo>
                      <a:lnTo>
                        <a:pt x="0" y="107"/>
                      </a:lnTo>
                      <a:lnTo>
                        <a:pt x="0" y="103"/>
                      </a:lnTo>
                      <a:lnTo>
                        <a:pt x="0"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5" name="Rectangle 531">
                  <a:extLst>
                    <a:ext uri="{FF2B5EF4-FFF2-40B4-BE49-F238E27FC236}">
                      <a16:creationId xmlns:a16="http://schemas.microsoft.com/office/drawing/2014/main" id="{F0E30B87-8757-46A8-8E28-C03AFCDAAEC1}"/>
                    </a:ext>
                  </a:extLst>
                </p:cNvPr>
                <p:cNvSpPr>
                  <a:spLocks noChangeArrowheads="1"/>
                </p:cNvSpPr>
                <p:nvPr/>
              </p:nvSpPr>
              <p:spPr bwMode="auto">
                <a:xfrm>
                  <a:off x="7611344" y="2878684"/>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6" name="Rectangle 532">
                  <a:extLst>
                    <a:ext uri="{FF2B5EF4-FFF2-40B4-BE49-F238E27FC236}">
                      <a16:creationId xmlns:a16="http://schemas.microsoft.com/office/drawing/2014/main" id="{BBB0A91F-607E-4C88-A59B-BD2F7317CC45}"/>
                    </a:ext>
                  </a:extLst>
                </p:cNvPr>
                <p:cNvSpPr>
                  <a:spLocks noChangeArrowheads="1"/>
                </p:cNvSpPr>
                <p:nvPr/>
              </p:nvSpPr>
              <p:spPr bwMode="auto">
                <a:xfrm>
                  <a:off x="7611344" y="2918371"/>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7" name="Rectangle 533">
                  <a:extLst>
                    <a:ext uri="{FF2B5EF4-FFF2-40B4-BE49-F238E27FC236}">
                      <a16:creationId xmlns:a16="http://schemas.microsoft.com/office/drawing/2014/main" id="{31E5A6C5-5266-401E-9A31-4B0C6A024197}"/>
                    </a:ext>
                  </a:extLst>
                </p:cNvPr>
                <p:cNvSpPr>
                  <a:spLocks noChangeArrowheads="1"/>
                </p:cNvSpPr>
                <p:nvPr/>
              </p:nvSpPr>
              <p:spPr bwMode="auto">
                <a:xfrm>
                  <a:off x="7611344" y="2959646"/>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248" name="Rectangle 534">
                  <a:extLst>
                    <a:ext uri="{FF2B5EF4-FFF2-40B4-BE49-F238E27FC236}">
                      <a16:creationId xmlns:a16="http://schemas.microsoft.com/office/drawing/2014/main" id="{25EDCCA8-EBFE-41F3-8573-88A53C701110}"/>
                    </a:ext>
                  </a:extLst>
                </p:cNvPr>
                <p:cNvSpPr>
                  <a:spLocks noChangeArrowheads="1"/>
                </p:cNvSpPr>
                <p:nvPr/>
              </p:nvSpPr>
              <p:spPr bwMode="auto">
                <a:xfrm>
                  <a:off x="7611344" y="3000921"/>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grpSp>
        </p:grpSp>
      </p:grpSp>
      <p:sp>
        <p:nvSpPr>
          <p:cNvPr id="5" name="TextBox 4">
            <a:extLst>
              <a:ext uri="{FF2B5EF4-FFF2-40B4-BE49-F238E27FC236}">
                <a16:creationId xmlns:a16="http://schemas.microsoft.com/office/drawing/2014/main" id="{9FFE668C-DF75-4A6E-BDE1-A8559C2C7D44}"/>
              </a:ext>
            </a:extLst>
          </p:cNvPr>
          <p:cNvSpPr txBox="1"/>
          <p:nvPr/>
        </p:nvSpPr>
        <p:spPr>
          <a:xfrm>
            <a:off x="6896291" y="6306171"/>
            <a:ext cx="1763450" cy="400110"/>
          </a:xfrm>
          <a:prstGeom prst="rect">
            <a:avLst/>
          </a:prstGeom>
          <a:noFill/>
        </p:spPr>
        <p:txBody>
          <a:bodyPr wrap="square" rtlCol="0">
            <a:spAutoFit/>
          </a:bodyPr>
          <a:lstStyle/>
          <a:p>
            <a:pPr algn="r"/>
            <a:r>
              <a:rPr lang="sv-SE" sz="1000" i="1" dirty="0" smtClean="0">
                <a:solidFill>
                  <a:srgbClr val="000000"/>
                </a:solidFill>
                <a:latin typeface="Arial"/>
              </a:rPr>
              <a:t>*Stockholms stads program </a:t>
            </a:r>
            <a:r>
              <a:rPr lang="sv-SE" sz="1000" i="1" dirty="0">
                <a:solidFill>
                  <a:srgbClr val="000000"/>
                </a:solidFill>
                <a:latin typeface="Arial"/>
              </a:rPr>
              <a:t>för inköp 2020-2023</a:t>
            </a:r>
          </a:p>
        </p:txBody>
      </p:sp>
    </p:spTree>
    <p:extLst>
      <p:ext uri="{BB962C8B-B14F-4D97-AF65-F5344CB8AC3E}">
        <p14:creationId xmlns:p14="http://schemas.microsoft.com/office/powerpoint/2010/main" val="247363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a:extLst>
              <a:ext uri="{FF2B5EF4-FFF2-40B4-BE49-F238E27FC236}">
                <a16:creationId xmlns:a16="http://schemas.microsoft.com/office/drawing/2014/main" id="{DD176FFD-A86C-4816-9555-B01F65EE7ED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4" name="think-cell Slide" r:id="rId7" imgW="395" imgH="394" progId="TCLayout.ActiveDocument.1">
                  <p:embed/>
                </p:oleObj>
              </mc:Choice>
              <mc:Fallback>
                <p:oleObj name="think-cell Slide" r:id="rId7" imgW="395" imgH="394" progId="TCLayout.ActiveDocument.1">
                  <p:embed/>
                  <p:pic>
                    <p:nvPicPr>
                      <p:cNvPr id="59" name="Object 58" hidden="1">
                        <a:extLst>
                          <a:ext uri="{FF2B5EF4-FFF2-40B4-BE49-F238E27FC236}">
                            <a16:creationId xmlns:a16="http://schemas.microsoft.com/office/drawing/2014/main" id="{DD176FFD-A86C-4816-9555-B01F65EE7ED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A9E567-DE37-4FA8-8FD3-6AFB080F5A7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nvGrpSpPr>
          <p:cNvPr id="360" name="Group 359">
            <a:extLst>
              <a:ext uri="{FF2B5EF4-FFF2-40B4-BE49-F238E27FC236}">
                <a16:creationId xmlns:a16="http://schemas.microsoft.com/office/drawing/2014/main" id="{D15B980F-B84B-408C-96F6-6990587FD0CB}"/>
              </a:ext>
            </a:extLst>
          </p:cNvPr>
          <p:cNvGrpSpPr/>
          <p:nvPr/>
        </p:nvGrpSpPr>
        <p:grpSpPr>
          <a:xfrm>
            <a:off x="663118" y="1757434"/>
            <a:ext cx="3654953" cy="4479854"/>
            <a:chOff x="663118" y="1757434"/>
            <a:chExt cx="3654953" cy="4479854"/>
          </a:xfrm>
        </p:grpSpPr>
        <p:sp>
          <p:nvSpPr>
            <p:cNvPr id="361" name="TextBox 360">
              <a:extLst>
                <a:ext uri="{FF2B5EF4-FFF2-40B4-BE49-F238E27FC236}">
                  <a16:creationId xmlns:a16="http://schemas.microsoft.com/office/drawing/2014/main" id="{4E276489-9390-4615-89BB-DC0EA15157BA}"/>
                </a:ext>
              </a:extLst>
            </p:cNvPr>
            <p:cNvSpPr txBox="1"/>
            <p:nvPr/>
          </p:nvSpPr>
          <p:spPr>
            <a:xfrm>
              <a:off x="1657776" y="1757434"/>
              <a:ext cx="173316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6EBF"/>
                  </a:solidFill>
                  <a:effectLst/>
                  <a:uLnTx/>
                  <a:uFillTx/>
                  <a:latin typeface="Arial"/>
                  <a:ea typeface="+mn-ea"/>
                  <a:cs typeface="+mn-cs"/>
                </a:rPr>
                <a:t>Kategoriorganisation</a:t>
              </a:r>
              <a:endParaRPr kumimoji="0" lang="sv-SE" sz="1200" b="1" i="0" u="none" strike="noStrike" kern="1200" cap="none" spc="0" normalizeH="0" baseline="0" noProof="0" dirty="0">
                <a:ln>
                  <a:noFill/>
                </a:ln>
                <a:solidFill>
                  <a:srgbClr val="006EBF"/>
                </a:solidFill>
                <a:effectLst/>
                <a:uLnTx/>
                <a:uFillTx/>
                <a:latin typeface="Arial"/>
                <a:ea typeface="+mn-ea"/>
                <a:cs typeface="+mn-cs"/>
              </a:endParaRPr>
            </a:p>
          </p:txBody>
        </p:sp>
        <p:grpSp>
          <p:nvGrpSpPr>
            <p:cNvPr id="362" name="Group 6">
              <a:extLst>
                <a:ext uri="{FF2B5EF4-FFF2-40B4-BE49-F238E27FC236}">
                  <a16:creationId xmlns:a16="http://schemas.microsoft.com/office/drawing/2014/main" id="{0AAA9438-959D-45E8-A0CA-7073424A7C1E}"/>
                </a:ext>
              </a:extLst>
            </p:cNvPr>
            <p:cNvGrpSpPr/>
            <p:nvPr/>
          </p:nvGrpSpPr>
          <p:grpSpPr>
            <a:xfrm>
              <a:off x="663118" y="2030368"/>
              <a:ext cx="3654953" cy="4206920"/>
              <a:chOff x="555048" y="2406587"/>
              <a:chExt cx="3272715" cy="3254661"/>
            </a:xfrm>
          </p:grpSpPr>
          <p:sp>
            <p:nvSpPr>
              <p:cNvPr id="363" name="Line 40">
                <a:extLst>
                  <a:ext uri="{FF2B5EF4-FFF2-40B4-BE49-F238E27FC236}">
                    <a16:creationId xmlns:a16="http://schemas.microsoft.com/office/drawing/2014/main" id="{A1BDFAD5-2111-4897-AB63-35A4F09AD46D}"/>
                  </a:ext>
                </a:extLst>
              </p:cNvPr>
              <p:cNvSpPr>
                <a:spLocks noChangeShapeType="1"/>
              </p:cNvSpPr>
              <p:nvPr/>
            </p:nvSpPr>
            <p:spPr bwMode="auto">
              <a:xfrm flipH="1" flipV="1">
                <a:off x="930035" y="4051932"/>
                <a:ext cx="291482" cy="0"/>
              </a:xfrm>
              <a:prstGeom prst="line">
                <a:avLst/>
              </a:prstGeom>
              <a:noFill/>
              <a:ln w="38100">
                <a:solidFill>
                  <a:srgbClr val="FFFFFF">
                    <a:lumMod val="65000"/>
                  </a:srgbClr>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64" name="Line 40">
                <a:extLst>
                  <a:ext uri="{FF2B5EF4-FFF2-40B4-BE49-F238E27FC236}">
                    <a16:creationId xmlns:a16="http://schemas.microsoft.com/office/drawing/2014/main" id="{EA23DFFB-660C-4632-87F4-E696CE517E90}"/>
                  </a:ext>
                </a:extLst>
              </p:cNvPr>
              <p:cNvSpPr>
                <a:spLocks noChangeShapeType="1"/>
              </p:cNvSpPr>
              <p:nvPr/>
            </p:nvSpPr>
            <p:spPr bwMode="auto">
              <a:xfrm flipH="1" flipV="1">
                <a:off x="930035" y="4767377"/>
                <a:ext cx="291481" cy="0"/>
              </a:xfrm>
              <a:prstGeom prst="line">
                <a:avLst/>
              </a:prstGeom>
              <a:noFill/>
              <a:ln w="38100">
                <a:solidFill>
                  <a:srgbClr val="FFFFFF">
                    <a:lumMod val="65000"/>
                  </a:srgbClr>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65" name="Line 40">
                <a:extLst>
                  <a:ext uri="{FF2B5EF4-FFF2-40B4-BE49-F238E27FC236}">
                    <a16:creationId xmlns:a16="http://schemas.microsoft.com/office/drawing/2014/main" id="{44AE2B19-CF6B-49A9-8BCC-D68283ED15D2}"/>
                  </a:ext>
                </a:extLst>
              </p:cNvPr>
              <p:cNvSpPr>
                <a:spLocks noChangeShapeType="1"/>
              </p:cNvSpPr>
              <p:nvPr/>
            </p:nvSpPr>
            <p:spPr bwMode="auto">
              <a:xfrm flipH="1" flipV="1">
                <a:off x="932189" y="5418567"/>
                <a:ext cx="289327" cy="0"/>
              </a:xfrm>
              <a:prstGeom prst="line">
                <a:avLst/>
              </a:prstGeom>
              <a:noFill/>
              <a:ln w="38100">
                <a:solidFill>
                  <a:srgbClr val="FFFFFF">
                    <a:lumMod val="65000"/>
                  </a:srgbClr>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66" name="AutoShape 3">
                <a:extLst>
                  <a:ext uri="{FF2B5EF4-FFF2-40B4-BE49-F238E27FC236}">
                    <a16:creationId xmlns:a16="http://schemas.microsoft.com/office/drawing/2014/main" id="{7FD2C410-E010-4048-BE24-AC6C1BBB0A46}"/>
                  </a:ext>
                </a:extLst>
              </p:cNvPr>
              <p:cNvSpPr>
                <a:spLocks noChangeArrowheads="1"/>
              </p:cNvSpPr>
              <p:nvPr/>
            </p:nvSpPr>
            <p:spPr bwMode="auto">
              <a:xfrm>
                <a:off x="555048" y="2406587"/>
                <a:ext cx="3270597" cy="192356"/>
              </a:xfrm>
              <a:prstGeom prst="roundRect">
                <a:avLst>
                  <a:gd name="adj" fmla="val 27210"/>
                </a:avLst>
              </a:prstGeom>
              <a:solidFill>
                <a:srgbClr val="D9D9D9"/>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rPr>
                  <a:t>Kommunfullmäktige</a:t>
                </a:r>
              </a:p>
            </p:txBody>
          </p:sp>
          <p:sp>
            <p:nvSpPr>
              <p:cNvPr id="367" name="AutoShape 4">
                <a:extLst>
                  <a:ext uri="{FF2B5EF4-FFF2-40B4-BE49-F238E27FC236}">
                    <a16:creationId xmlns:a16="http://schemas.microsoft.com/office/drawing/2014/main" id="{C78C342F-8D6C-4A27-AC13-D5EA848F3DDF}"/>
                  </a:ext>
                </a:extLst>
              </p:cNvPr>
              <p:cNvSpPr>
                <a:spLocks noChangeArrowheads="1"/>
              </p:cNvSpPr>
              <p:nvPr/>
            </p:nvSpPr>
            <p:spPr bwMode="auto">
              <a:xfrm>
                <a:off x="555048" y="3173045"/>
                <a:ext cx="3270597" cy="479551"/>
              </a:xfrm>
              <a:prstGeom prst="roundRect">
                <a:avLst>
                  <a:gd name="adj" fmla="val 16667"/>
                </a:avLst>
              </a:prstGeom>
              <a:solidFill>
                <a:schemeClr val="accent6">
                  <a:lumMod val="25000"/>
                </a:schemeClr>
              </a:solidFill>
              <a:ln w="9525" algn="ctr">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a:ln>
                      <a:noFill/>
                    </a:ln>
                    <a:solidFill>
                      <a:srgbClr val="FFFFFF"/>
                    </a:solidFill>
                    <a:effectLst/>
                    <a:uLnTx/>
                    <a:uFillTx/>
                    <a:latin typeface="Arial"/>
                    <a:ea typeface="+mn-ea"/>
                    <a:cs typeface="+mn-cs"/>
                  </a:rPr>
                  <a:t>Inköpsråd</a:t>
                </a:r>
                <a:endParaRPr kumimoji="0" lang="sv-SE" sz="1050" b="1" i="0" u="none" strike="noStrike" kern="0" cap="none" spc="0" normalizeH="0" baseline="0" noProof="0" dirty="0">
                  <a:ln>
                    <a:noFill/>
                  </a:ln>
                  <a:solidFill>
                    <a:srgbClr val="FFFFFF"/>
                  </a:solidFill>
                  <a:effectLst/>
                  <a:uLnTx/>
                  <a:uFillTx/>
                  <a:latin typeface="Arial"/>
                  <a:ea typeface="+mn-ea"/>
                  <a:cs typeface="+mn-cs"/>
                </a:endParaRPr>
              </a:p>
            </p:txBody>
          </p:sp>
          <p:sp>
            <p:nvSpPr>
              <p:cNvPr id="368" name="AutoShape 29">
                <a:extLst>
                  <a:ext uri="{FF2B5EF4-FFF2-40B4-BE49-F238E27FC236}">
                    <a16:creationId xmlns:a16="http://schemas.microsoft.com/office/drawing/2014/main" id="{04D94539-65EC-4666-85D7-5FEA81466ED1}"/>
                  </a:ext>
                </a:extLst>
              </p:cNvPr>
              <p:cNvSpPr>
                <a:spLocks noChangeArrowheads="1"/>
              </p:cNvSpPr>
              <p:nvPr/>
            </p:nvSpPr>
            <p:spPr bwMode="auto">
              <a:xfrm>
                <a:off x="1221518" y="3840223"/>
                <a:ext cx="2604127" cy="479551"/>
              </a:xfrm>
              <a:prstGeom prst="roundRect">
                <a:avLst>
                  <a:gd name="adj" fmla="val 16667"/>
                </a:avLst>
              </a:prstGeom>
              <a:solidFill>
                <a:schemeClr val="accent3"/>
              </a:solidFill>
              <a:ln w="9525" algn="ctr">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a:ln>
                      <a:noFill/>
                    </a:ln>
                    <a:solidFill>
                      <a:srgbClr val="FFFFFF"/>
                    </a:solidFill>
                    <a:effectLst/>
                    <a:uLnTx/>
                    <a:uFillTx/>
                    <a:latin typeface="Arial"/>
                    <a:ea typeface="+mn-ea"/>
                    <a:cs typeface="+mn-cs"/>
                  </a:rPr>
                  <a:t>Kategoriråd</a:t>
                </a:r>
                <a:endParaRPr kumimoji="0" lang="sv-SE" sz="1050" b="1" i="0" u="none" strike="noStrike" kern="0" cap="none" spc="0" normalizeH="0" baseline="0" noProof="0" dirty="0">
                  <a:ln>
                    <a:noFill/>
                  </a:ln>
                  <a:solidFill>
                    <a:srgbClr val="FFFFFF"/>
                  </a:solidFill>
                  <a:effectLst/>
                  <a:uLnTx/>
                  <a:uFillTx/>
                  <a:latin typeface="Arial"/>
                  <a:ea typeface="+mn-ea"/>
                  <a:cs typeface="+mn-cs"/>
                </a:endParaRPr>
              </a:p>
            </p:txBody>
          </p:sp>
          <p:sp>
            <p:nvSpPr>
              <p:cNvPr id="369" name="AutoShape 32">
                <a:extLst>
                  <a:ext uri="{FF2B5EF4-FFF2-40B4-BE49-F238E27FC236}">
                    <a16:creationId xmlns:a16="http://schemas.microsoft.com/office/drawing/2014/main" id="{6847BD85-7D6F-44E8-B61E-27E2F08E2D9C}"/>
                  </a:ext>
                </a:extLst>
              </p:cNvPr>
              <p:cNvSpPr>
                <a:spLocks noChangeArrowheads="1"/>
              </p:cNvSpPr>
              <p:nvPr/>
            </p:nvSpPr>
            <p:spPr bwMode="auto">
              <a:xfrm>
                <a:off x="1223636" y="4510960"/>
                <a:ext cx="2604127" cy="479551"/>
              </a:xfrm>
              <a:prstGeom prst="roundRect">
                <a:avLst>
                  <a:gd name="adj" fmla="val 16667"/>
                </a:avLst>
              </a:prstGeom>
              <a:solidFill>
                <a:schemeClr val="accent3"/>
              </a:solidFill>
              <a:ln w="9525" algn="ctr">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a:ln>
                      <a:noFill/>
                    </a:ln>
                    <a:solidFill>
                      <a:srgbClr val="FFFFFF"/>
                    </a:solidFill>
                    <a:effectLst/>
                    <a:uLnTx/>
                    <a:uFillTx/>
                    <a:latin typeface="Arial"/>
                    <a:ea typeface="+mn-ea"/>
                    <a:cs typeface="+mn-cs"/>
                  </a:rPr>
                  <a:t>Kategoriteam</a:t>
                </a:r>
                <a:endParaRPr kumimoji="0" lang="sv-SE" sz="1050" b="1" i="0" u="none" strike="noStrike" kern="0" cap="none" spc="0" normalizeH="0" baseline="0" noProof="0" dirty="0">
                  <a:ln>
                    <a:noFill/>
                  </a:ln>
                  <a:solidFill>
                    <a:srgbClr val="FFFFFF"/>
                  </a:solidFill>
                  <a:effectLst/>
                  <a:uLnTx/>
                  <a:uFillTx/>
                  <a:latin typeface="Arial"/>
                  <a:ea typeface="+mn-ea"/>
                  <a:cs typeface="+mn-cs"/>
                </a:endParaRPr>
              </a:p>
            </p:txBody>
          </p:sp>
          <p:sp>
            <p:nvSpPr>
              <p:cNvPr id="370" name="Line 37">
                <a:extLst>
                  <a:ext uri="{FF2B5EF4-FFF2-40B4-BE49-F238E27FC236}">
                    <a16:creationId xmlns:a16="http://schemas.microsoft.com/office/drawing/2014/main" id="{4581F843-E3D0-4259-B474-5400AE313B93}"/>
                  </a:ext>
                </a:extLst>
              </p:cNvPr>
              <p:cNvSpPr>
                <a:spLocks noChangeShapeType="1"/>
              </p:cNvSpPr>
              <p:nvPr/>
            </p:nvSpPr>
            <p:spPr bwMode="auto">
              <a:xfrm>
                <a:off x="2898112" y="4319774"/>
                <a:ext cx="0" cy="191186"/>
              </a:xfrm>
              <a:prstGeom prst="line">
                <a:avLst/>
              </a:prstGeom>
              <a:noFill/>
              <a:ln w="38100">
                <a:solidFill>
                  <a:srgbClr val="FFFFFF">
                    <a:lumMod val="65000"/>
                  </a:srgbClr>
                </a:solidFill>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a:ea typeface="+mn-ea"/>
                  <a:cs typeface="+mn-cs"/>
                </a:endParaRPr>
              </a:p>
            </p:txBody>
          </p:sp>
          <p:sp>
            <p:nvSpPr>
              <p:cNvPr id="371" name="Line 38">
                <a:extLst>
                  <a:ext uri="{FF2B5EF4-FFF2-40B4-BE49-F238E27FC236}">
                    <a16:creationId xmlns:a16="http://schemas.microsoft.com/office/drawing/2014/main" id="{1989B339-D7BA-48DB-992D-C92C5CDB7A85}"/>
                  </a:ext>
                </a:extLst>
              </p:cNvPr>
              <p:cNvSpPr>
                <a:spLocks noChangeShapeType="1"/>
              </p:cNvSpPr>
              <p:nvPr/>
            </p:nvSpPr>
            <p:spPr bwMode="auto">
              <a:xfrm>
                <a:off x="3138507" y="4319774"/>
                <a:ext cx="0" cy="191186"/>
              </a:xfrm>
              <a:prstGeom prst="line">
                <a:avLst/>
              </a:prstGeom>
              <a:noFill/>
              <a:ln w="38100">
                <a:solidFill>
                  <a:srgbClr val="A6A6A6"/>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a:ea typeface="+mn-ea"/>
                  <a:cs typeface="+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vSpPr>
              <p:nvPr/>
            </p:nvSpPr>
            <p:spPr bwMode="auto">
              <a:xfrm>
                <a:off x="2898112" y="3652596"/>
                <a:ext cx="0" cy="191186"/>
              </a:xfrm>
              <a:prstGeom prst="line">
                <a:avLst/>
              </a:prstGeom>
              <a:noFill/>
              <a:ln w="38100">
                <a:solidFill>
                  <a:srgbClr val="FFFFFF">
                    <a:lumMod val="65000"/>
                  </a:srgbClr>
                </a:solidFill>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73" name="Line 44">
                <a:extLst>
                  <a:ext uri="{FF2B5EF4-FFF2-40B4-BE49-F238E27FC236}">
                    <a16:creationId xmlns:a16="http://schemas.microsoft.com/office/drawing/2014/main" id="{08000A89-2B9D-4855-8A5E-F50AD70F79A1}"/>
                  </a:ext>
                </a:extLst>
              </p:cNvPr>
              <p:cNvSpPr>
                <a:spLocks noChangeShapeType="1"/>
              </p:cNvSpPr>
              <p:nvPr/>
            </p:nvSpPr>
            <p:spPr bwMode="auto">
              <a:xfrm>
                <a:off x="3138507" y="3649037"/>
                <a:ext cx="0" cy="191186"/>
              </a:xfrm>
              <a:prstGeom prst="line">
                <a:avLst/>
              </a:prstGeom>
              <a:noFill/>
              <a:ln w="38100">
                <a:solidFill>
                  <a:srgbClr val="A6A6A6"/>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74" name="AutoShape 32">
                <a:extLst>
                  <a:ext uri="{FF2B5EF4-FFF2-40B4-BE49-F238E27FC236}">
                    <a16:creationId xmlns:a16="http://schemas.microsoft.com/office/drawing/2014/main" id="{5D7615EE-73DD-44ED-AFE7-1E97A3D38F0E}"/>
                  </a:ext>
                </a:extLst>
              </p:cNvPr>
              <p:cNvSpPr>
                <a:spLocks noChangeArrowheads="1"/>
              </p:cNvSpPr>
              <p:nvPr/>
            </p:nvSpPr>
            <p:spPr bwMode="auto">
              <a:xfrm>
                <a:off x="1223139" y="5181697"/>
                <a:ext cx="2604127" cy="479551"/>
              </a:xfrm>
              <a:prstGeom prst="roundRect">
                <a:avLst>
                  <a:gd name="adj" fmla="val 16667"/>
                </a:avLst>
              </a:prstGeom>
              <a:solidFill>
                <a:schemeClr val="accent3"/>
              </a:solidFill>
              <a:ln w="9525" algn="ctr">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a:ln>
                      <a:noFill/>
                    </a:ln>
                    <a:solidFill>
                      <a:srgbClr val="FFFFFF"/>
                    </a:solidFill>
                    <a:effectLst/>
                    <a:uLnTx/>
                    <a:uFillTx/>
                    <a:latin typeface="Arial"/>
                    <a:ea typeface="+mn-ea"/>
                    <a:cs typeface="+mn-cs"/>
                  </a:rPr>
                  <a:t>Referensgrupp</a:t>
                </a:r>
                <a:endParaRPr kumimoji="0" lang="sv-SE" sz="1050" b="1" i="0" u="none" strike="noStrike" kern="0" cap="none" spc="0" normalizeH="0" baseline="0" noProof="0" dirty="0">
                  <a:ln>
                    <a:noFill/>
                  </a:ln>
                  <a:solidFill>
                    <a:srgbClr val="FFFFFF"/>
                  </a:solidFill>
                  <a:effectLst/>
                  <a:uLnTx/>
                  <a:uFillTx/>
                  <a:latin typeface="Arial"/>
                  <a:ea typeface="+mn-ea"/>
                  <a:cs typeface="+mn-cs"/>
                </a:endParaRPr>
              </a:p>
            </p:txBody>
          </p:sp>
          <p:sp>
            <p:nvSpPr>
              <p:cNvPr id="375" name="Line 37">
                <a:extLst>
                  <a:ext uri="{FF2B5EF4-FFF2-40B4-BE49-F238E27FC236}">
                    <a16:creationId xmlns:a16="http://schemas.microsoft.com/office/drawing/2014/main" id="{408FBFF4-3C07-45C6-9A15-40EC98F9E0C2}"/>
                  </a:ext>
                </a:extLst>
              </p:cNvPr>
              <p:cNvSpPr>
                <a:spLocks noChangeShapeType="1"/>
              </p:cNvSpPr>
              <p:nvPr/>
            </p:nvSpPr>
            <p:spPr bwMode="auto">
              <a:xfrm>
                <a:off x="2897615" y="4990511"/>
                <a:ext cx="0" cy="191186"/>
              </a:xfrm>
              <a:prstGeom prst="line">
                <a:avLst/>
              </a:prstGeom>
              <a:noFill/>
              <a:ln w="38100">
                <a:solidFill>
                  <a:srgbClr val="FFFFFF">
                    <a:lumMod val="65000"/>
                  </a:srgbClr>
                </a:solidFill>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a:ea typeface="+mn-ea"/>
                  <a:cs typeface="+mn-cs"/>
                </a:endParaRPr>
              </a:p>
            </p:txBody>
          </p:sp>
          <p:sp>
            <p:nvSpPr>
              <p:cNvPr id="376" name="Line 38">
                <a:extLst>
                  <a:ext uri="{FF2B5EF4-FFF2-40B4-BE49-F238E27FC236}">
                    <a16:creationId xmlns:a16="http://schemas.microsoft.com/office/drawing/2014/main" id="{CF3034AC-0E1B-40DB-A231-F2550B421EBE}"/>
                  </a:ext>
                </a:extLst>
              </p:cNvPr>
              <p:cNvSpPr>
                <a:spLocks noChangeShapeType="1"/>
              </p:cNvSpPr>
              <p:nvPr/>
            </p:nvSpPr>
            <p:spPr bwMode="auto">
              <a:xfrm>
                <a:off x="3138011" y="4990511"/>
                <a:ext cx="0" cy="191186"/>
              </a:xfrm>
              <a:prstGeom prst="line">
                <a:avLst/>
              </a:prstGeom>
              <a:noFill/>
              <a:ln w="38100">
                <a:solidFill>
                  <a:srgbClr val="A6A6A6"/>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a:ea typeface="+mn-ea"/>
                  <a:cs typeface="+mn-cs"/>
                </a:endParaRPr>
              </a:p>
            </p:txBody>
          </p:sp>
          <p:sp>
            <p:nvSpPr>
              <p:cNvPr id="377" name="Line 43">
                <a:extLst>
                  <a:ext uri="{FF2B5EF4-FFF2-40B4-BE49-F238E27FC236}">
                    <a16:creationId xmlns:a16="http://schemas.microsoft.com/office/drawing/2014/main" id="{BAE7F8B7-F2D8-4E64-A955-BDAC63486EF5}"/>
                  </a:ext>
                </a:extLst>
              </p:cNvPr>
              <p:cNvSpPr>
                <a:spLocks noChangeShapeType="1"/>
              </p:cNvSpPr>
              <p:nvPr/>
            </p:nvSpPr>
            <p:spPr bwMode="auto">
              <a:xfrm>
                <a:off x="1938580" y="3089209"/>
                <a:ext cx="0" cy="100290"/>
              </a:xfrm>
              <a:prstGeom prst="line">
                <a:avLst/>
              </a:prstGeom>
              <a:noFill/>
              <a:ln w="38100">
                <a:solidFill>
                  <a:srgbClr val="FFFFFF">
                    <a:lumMod val="65000"/>
                  </a:srgbClr>
                </a:solidFill>
                <a:prstDash val="sysDot"/>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78" name="Line 44">
                <a:extLst>
                  <a:ext uri="{FF2B5EF4-FFF2-40B4-BE49-F238E27FC236}">
                    <a16:creationId xmlns:a16="http://schemas.microsoft.com/office/drawing/2014/main" id="{F8162D38-FA82-4643-9E39-5B35B02ED540}"/>
                  </a:ext>
                </a:extLst>
              </p:cNvPr>
              <p:cNvSpPr>
                <a:spLocks noChangeShapeType="1"/>
              </p:cNvSpPr>
              <p:nvPr/>
            </p:nvSpPr>
            <p:spPr bwMode="auto">
              <a:xfrm>
                <a:off x="2178975" y="3070494"/>
                <a:ext cx="0" cy="100290"/>
              </a:xfrm>
              <a:prstGeom prst="line">
                <a:avLst/>
              </a:prstGeom>
              <a:noFill/>
              <a:ln w="38100">
                <a:solidFill>
                  <a:srgbClr val="A6A6A6"/>
                </a:solidFill>
                <a:prstDash val="sysDot"/>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79" name="AutoShape 16">
                <a:extLst>
                  <a:ext uri="{FF2B5EF4-FFF2-40B4-BE49-F238E27FC236}">
                    <a16:creationId xmlns:a16="http://schemas.microsoft.com/office/drawing/2014/main" id="{B78AF943-7179-49E6-832A-0DDDBE9E3A83}"/>
                  </a:ext>
                </a:extLst>
              </p:cNvPr>
              <p:cNvSpPr>
                <a:spLocks noChangeArrowheads="1"/>
              </p:cNvSpPr>
              <p:nvPr/>
            </p:nvSpPr>
            <p:spPr bwMode="auto">
              <a:xfrm rot="16200000">
                <a:off x="-90452" y="4485724"/>
                <a:ext cx="1821025" cy="530022"/>
              </a:xfrm>
              <a:prstGeom prst="roundRect">
                <a:avLst>
                  <a:gd name="adj" fmla="val 16667"/>
                </a:avLst>
              </a:prstGeom>
              <a:solidFill>
                <a:schemeClr val="accent3"/>
              </a:solidFill>
              <a:ln w="9525" algn="ctr">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smtClean="0">
                    <a:ln>
                      <a:noFill/>
                    </a:ln>
                    <a:solidFill>
                      <a:srgbClr val="FFFFFF"/>
                    </a:solidFill>
                    <a:effectLst/>
                    <a:uLnTx/>
                    <a:uFillTx/>
                    <a:latin typeface="Arial"/>
                    <a:ea typeface="+mn-ea"/>
                    <a:cs typeface="+mn-cs"/>
                  </a:rPr>
                  <a:t>Stadsledningskontoret</a:t>
                </a:r>
                <a:endParaRPr kumimoji="0" lang="sv-SE" sz="1050" b="1" i="0" u="none" strike="noStrike" kern="0" cap="none" spc="0" normalizeH="0" baseline="0" noProof="0" dirty="0">
                  <a:ln>
                    <a:noFill/>
                  </a:ln>
                  <a:solidFill>
                    <a:srgbClr val="FFFFFF"/>
                  </a:solidFill>
                  <a:effectLst/>
                  <a:uLnTx/>
                  <a:uFillTx/>
                  <a:latin typeface="Arial"/>
                  <a:ea typeface="+mn-ea"/>
                  <a:cs typeface="+mn-cs"/>
                </a:endParaRPr>
              </a:p>
            </p:txBody>
          </p:sp>
          <p:sp>
            <p:nvSpPr>
              <p:cNvPr id="380" name="Line 39">
                <a:extLst>
                  <a:ext uri="{FF2B5EF4-FFF2-40B4-BE49-F238E27FC236}">
                    <a16:creationId xmlns:a16="http://schemas.microsoft.com/office/drawing/2014/main" id="{2763CE5D-CB4A-46C2-844C-3F6B14E57324}"/>
                  </a:ext>
                </a:extLst>
              </p:cNvPr>
              <p:cNvSpPr>
                <a:spLocks noChangeShapeType="1"/>
              </p:cNvSpPr>
              <p:nvPr/>
            </p:nvSpPr>
            <p:spPr bwMode="auto">
              <a:xfrm>
                <a:off x="668125" y="3652596"/>
                <a:ext cx="0" cy="191186"/>
              </a:xfrm>
              <a:prstGeom prst="line">
                <a:avLst/>
              </a:prstGeom>
              <a:noFill/>
              <a:ln w="38100">
                <a:solidFill>
                  <a:srgbClr val="FFFFFF">
                    <a:lumMod val="65000"/>
                  </a:srgbClr>
                </a:solidFill>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81" name="Line 40">
                <a:extLst>
                  <a:ext uri="{FF2B5EF4-FFF2-40B4-BE49-F238E27FC236}">
                    <a16:creationId xmlns:a16="http://schemas.microsoft.com/office/drawing/2014/main" id="{FFC03D68-5B16-4AC6-B92A-BD3DB15C6199}"/>
                  </a:ext>
                </a:extLst>
              </p:cNvPr>
              <p:cNvSpPr>
                <a:spLocks noChangeShapeType="1"/>
              </p:cNvSpPr>
              <p:nvPr/>
            </p:nvSpPr>
            <p:spPr bwMode="auto">
              <a:xfrm>
                <a:off x="908521" y="3649037"/>
                <a:ext cx="0" cy="191186"/>
              </a:xfrm>
              <a:prstGeom prst="line">
                <a:avLst/>
              </a:prstGeom>
              <a:noFill/>
              <a:ln w="38100">
                <a:solidFill>
                  <a:srgbClr val="A6A6A6"/>
                </a:solidFill>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82" name="Line 43">
                <a:extLst>
                  <a:ext uri="{FF2B5EF4-FFF2-40B4-BE49-F238E27FC236}">
                    <a16:creationId xmlns:a16="http://schemas.microsoft.com/office/drawing/2014/main" id="{3D0451C2-5250-494F-8785-132D0A21C3F9}"/>
                  </a:ext>
                </a:extLst>
              </p:cNvPr>
              <p:cNvSpPr>
                <a:spLocks noChangeShapeType="1"/>
              </p:cNvSpPr>
              <p:nvPr/>
            </p:nvSpPr>
            <p:spPr bwMode="auto">
              <a:xfrm>
                <a:off x="1938580" y="2591253"/>
                <a:ext cx="0" cy="100290"/>
              </a:xfrm>
              <a:prstGeom prst="line">
                <a:avLst/>
              </a:prstGeom>
              <a:noFill/>
              <a:ln w="38100">
                <a:solidFill>
                  <a:srgbClr val="FFFFFF">
                    <a:lumMod val="65000"/>
                  </a:srgbClr>
                </a:solidFill>
                <a:prstDash val="sysDot"/>
                <a:round/>
                <a:headEnd type="none" w="sm" len="sm"/>
                <a:tailEnd type="triangl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383" name="Line 44">
                <a:extLst>
                  <a:ext uri="{FF2B5EF4-FFF2-40B4-BE49-F238E27FC236}">
                    <a16:creationId xmlns:a16="http://schemas.microsoft.com/office/drawing/2014/main" id="{05484C13-C41D-4787-A2CE-7D7282C7D78A}"/>
                  </a:ext>
                </a:extLst>
              </p:cNvPr>
              <p:cNvSpPr>
                <a:spLocks noChangeShapeType="1"/>
              </p:cNvSpPr>
              <p:nvPr/>
            </p:nvSpPr>
            <p:spPr bwMode="auto">
              <a:xfrm>
                <a:off x="2178975" y="2591253"/>
                <a:ext cx="0" cy="100290"/>
              </a:xfrm>
              <a:prstGeom prst="line">
                <a:avLst/>
              </a:prstGeom>
              <a:noFill/>
              <a:ln w="38100">
                <a:solidFill>
                  <a:srgbClr val="A6A6A6"/>
                </a:solidFill>
                <a:prstDash val="sysDot"/>
                <a:round/>
                <a:headEnd type="triangle" w="med" len="sm"/>
                <a:tailEnd type="none" w="med" len="sm"/>
              </a:ln>
            </p:spPr>
            <p:txBody>
              <a:bodyPr lIns="90000" tIns="46800" rIns="90000" bIns="4680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84" name="Group 29">
                <a:extLst>
                  <a:ext uri="{FF2B5EF4-FFF2-40B4-BE49-F238E27FC236}">
                    <a16:creationId xmlns:a16="http://schemas.microsoft.com/office/drawing/2014/main" id="{16A20CED-52A8-4698-BC5A-6E8E1CF62ABF}"/>
                  </a:ext>
                </a:extLst>
              </p:cNvPr>
              <p:cNvGrpSpPr/>
              <p:nvPr/>
            </p:nvGrpSpPr>
            <p:grpSpPr>
              <a:xfrm>
                <a:off x="555049" y="2701998"/>
                <a:ext cx="3270597" cy="177171"/>
                <a:chOff x="555049" y="2701998"/>
                <a:chExt cx="2808621" cy="192357"/>
              </a:xfrm>
            </p:grpSpPr>
            <p:sp>
              <p:nvSpPr>
                <p:cNvPr id="386" name="AutoShape 3">
                  <a:extLst>
                    <a:ext uri="{FF2B5EF4-FFF2-40B4-BE49-F238E27FC236}">
                      <a16:creationId xmlns:a16="http://schemas.microsoft.com/office/drawing/2014/main" id="{3E30B902-FAE0-4F5A-8C36-D2DE9E12B663}"/>
                    </a:ext>
                  </a:extLst>
                </p:cNvPr>
                <p:cNvSpPr>
                  <a:spLocks noChangeArrowheads="1"/>
                </p:cNvSpPr>
                <p:nvPr/>
              </p:nvSpPr>
              <p:spPr bwMode="auto">
                <a:xfrm>
                  <a:off x="555049" y="2701999"/>
                  <a:ext cx="960723" cy="192356"/>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rPr>
                    <a:t>Kommunstyrelsen</a:t>
                  </a:r>
                </a:p>
              </p:txBody>
            </p:sp>
            <p:sp>
              <p:nvSpPr>
                <p:cNvPr id="387" name="AutoShape 3">
                  <a:extLst>
                    <a:ext uri="{FF2B5EF4-FFF2-40B4-BE49-F238E27FC236}">
                      <a16:creationId xmlns:a16="http://schemas.microsoft.com/office/drawing/2014/main" id="{9C4C2230-8425-40F6-8748-4F0710B2EBA6}"/>
                    </a:ext>
                  </a:extLst>
                </p:cNvPr>
                <p:cNvSpPr>
                  <a:spLocks noChangeArrowheads="1"/>
                </p:cNvSpPr>
                <p:nvPr/>
              </p:nvSpPr>
              <p:spPr bwMode="auto">
                <a:xfrm>
                  <a:off x="1524258" y="2701999"/>
                  <a:ext cx="453489" cy="192356"/>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a:t>
                  </a:r>
                  <a:endPar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388" name="AutoShape 3">
                  <a:extLst>
                    <a:ext uri="{FF2B5EF4-FFF2-40B4-BE49-F238E27FC236}">
                      <a16:creationId xmlns:a16="http://schemas.microsoft.com/office/drawing/2014/main" id="{741925A9-502C-404A-AC0A-ABD096EBF12C}"/>
                    </a:ext>
                  </a:extLst>
                </p:cNvPr>
                <p:cNvSpPr>
                  <a:spLocks noChangeArrowheads="1"/>
                </p:cNvSpPr>
                <p:nvPr/>
              </p:nvSpPr>
              <p:spPr bwMode="auto">
                <a:xfrm>
                  <a:off x="1986232" y="2701999"/>
                  <a:ext cx="453489" cy="192356"/>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Nämnd</a:t>
                  </a:r>
                  <a:endPar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389" name="AutoShape 3">
                  <a:extLst>
                    <a:ext uri="{FF2B5EF4-FFF2-40B4-BE49-F238E27FC236}">
                      <a16:creationId xmlns:a16="http://schemas.microsoft.com/office/drawing/2014/main" id="{5F2AC750-0321-46BD-A259-178CBA6225C0}"/>
                    </a:ext>
                  </a:extLst>
                </p:cNvPr>
                <p:cNvSpPr>
                  <a:spLocks noChangeArrowheads="1"/>
                </p:cNvSpPr>
                <p:nvPr/>
              </p:nvSpPr>
              <p:spPr bwMode="auto">
                <a:xfrm>
                  <a:off x="2448207" y="2701998"/>
                  <a:ext cx="453489" cy="192356"/>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Nämnd</a:t>
                  </a:r>
                  <a:endPar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390" name="AutoShape 3">
                  <a:extLst>
                    <a:ext uri="{FF2B5EF4-FFF2-40B4-BE49-F238E27FC236}">
                      <a16:creationId xmlns:a16="http://schemas.microsoft.com/office/drawing/2014/main" id="{6BAF34BC-4C94-4DE4-B9E3-B04511BC237C}"/>
                    </a:ext>
                  </a:extLst>
                </p:cNvPr>
                <p:cNvSpPr>
                  <a:spLocks noChangeArrowheads="1"/>
                </p:cNvSpPr>
                <p:nvPr/>
              </p:nvSpPr>
              <p:spPr bwMode="auto">
                <a:xfrm>
                  <a:off x="2910181" y="2701999"/>
                  <a:ext cx="453489" cy="192356"/>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Bolags-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styrelse</a:t>
                  </a:r>
                  <a:endPar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endParaRPr>
                </a:p>
              </p:txBody>
            </p:sp>
          </p:grpSp>
          <p:sp>
            <p:nvSpPr>
              <p:cNvPr id="385" name="AutoShape 3">
                <a:extLst>
                  <a:ext uri="{FF2B5EF4-FFF2-40B4-BE49-F238E27FC236}">
                    <a16:creationId xmlns:a16="http://schemas.microsoft.com/office/drawing/2014/main" id="{81116807-F23E-402F-856B-B8D43DAD0A8D}"/>
                  </a:ext>
                </a:extLst>
              </p:cNvPr>
              <p:cNvSpPr>
                <a:spLocks noChangeArrowheads="1"/>
              </p:cNvSpPr>
              <p:nvPr/>
            </p:nvSpPr>
            <p:spPr bwMode="auto">
              <a:xfrm>
                <a:off x="557550" y="2915944"/>
                <a:ext cx="3268095" cy="173265"/>
              </a:xfrm>
              <a:prstGeom prst="roundRect">
                <a:avLst>
                  <a:gd name="adj" fmla="val 29846"/>
                </a:avLst>
              </a:prstGeom>
              <a:solidFill>
                <a:srgbClr val="FFFFFF">
                  <a:lumMod val="85000"/>
                </a:srgbClr>
              </a:solidFill>
              <a:ln w="9525">
                <a:noFill/>
                <a:round/>
                <a:headEnd type="none" w="sm" len="sm"/>
                <a:tailEnd type="none" w="sm" len="sm"/>
              </a:ln>
            </p:spPr>
            <p:txBody>
              <a:bodyPr wrap="none" lIns="0" tIns="0" rIns="0" bIns="0"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srgbClr val="FFFFFF">
                        <a:lumMod val="50000"/>
                      </a:srgbClr>
                    </a:solidFill>
                    <a:effectLst/>
                    <a:uLnTx/>
                    <a:uFillTx/>
                    <a:latin typeface="Arial"/>
                    <a:ea typeface="+mn-ea"/>
                    <a:cs typeface="+mn-cs"/>
                  </a:rPr>
                  <a:t>Stadsdirektör</a:t>
                </a:r>
                <a:endParaRPr kumimoji="0" lang="sv-SE" sz="800" b="1" i="0" u="none" strike="noStrike" kern="0" cap="none" spc="0" normalizeH="0" baseline="0" noProof="0" dirty="0">
                  <a:ln>
                    <a:noFill/>
                  </a:ln>
                  <a:solidFill>
                    <a:srgbClr val="FFFFFF">
                      <a:lumMod val="50000"/>
                    </a:srgbClr>
                  </a:solidFill>
                  <a:effectLst/>
                  <a:uLnTx/>
                  <a:uFillTx/>
                  <a:latin typeface="Arial"/>
                  <a:ea typeface="+mn-ea"/>
                  <a:cs typeface="+mn-cs"/>
                </a:endParaRPr>
              </a:p>
            </p:txBody>
          </p:sp>
        </p:grpSp>
      </p:grpSp>
      <p:sp>
        <p:nvSpPr>
          <p:cNvPr id="58" name="Rectangle 57" hidden="1">
            <a:extLst>
              <a:ext uri="{FF2B5EF4-FFF2-40B4-BE49-F238E27FC236}">
                <a16:creationId xmlns:a16="http://schemas.microsoft.com/office/drawing/2014/main" id="{C47D38E9-932D-42B1-AAA4-3D5D3A196C14}"/>
              </a:ext>
            </a:extLst>
          </p:cNvPr>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6475B18C-B1F1-449D-A31B-B792D794F1DA}"/>
              </a:ext>
            </a:extLst>
          </p:cNvPr>
          <p:cNvSpPr>
            <a:spLocks noGrp="1"/>
          </p:cNvSpPr>
          <p:nvPr>
            <p:ph type="title"/>
          </p:nvPr>
        </p:nvSpPr>
        <p:spPr/>
        <p:txBody>
          <a:bodyPr vert="horz"/>
          <a:lstStyle/>
          <a:p>
            <a:r>
              <a:rPr lang="sv-SE" dirty="0"/>
              <a:t>Kategoriorganisation</a:t>
            </a:r>
          </a:p>
        </p:txBody>
      </p:sp>
      <p:grpSp>
        <p:nvGrpSpPr>
          <p:cNvPr id="448" name="Group 447">
            <a:extLst>
              <a:ext uri="{FF2B5EF4-FFF2-40B4-BE49-F238E27FC236}">
                <a16:creationId xmlns:a16="http://schemas.microsoft.com/office/drawing/2014/main" id="{12739CFB-C6E0-42B3-A94F-5CBB9496B974}"/>
              </a:ext>
            </a:extLst>
          </p:cNvPr>
          <p:cNvGrpSpPr/>
          <p:nvPr/>
        </p:nvGrpSpPr>
        <p:grpSpPr>
          <a:xfrm>
            <a:off x="4127571" y="4391068"/>
            <a:ext cx="2980215" cy="831600"/>
            <a:chOff x="4318071" y="4391068"/>
            <a:chExt cx="2980215" cy="831600"/>
          </a:xfrm>
        </p:grpSpPr>
        <p:cxnSp>
          <p:nvCxnSpPr>
            <p:cNvPr id="449" name="Straight Connector 448">
              <a:extLst>
                <a:ext uri="{FF2B5EF4-FFF2-40B4-BE49-F238E27FC236}">
                  <a16:creationId xmlns:a16="http://schemas.microsoft.com/office/drawing/2014/main" id="{47A25E20-B0D8-468C-BFBC-C4D1EF9B44DE}"/>
                </a:ext>
              </a:extLst>
            </p:cNvPr>
            <p:cNvCxnSpPr>
              <a:cxnSpLocks/>
              <a:endCxn id="450" idx="1"/>
            </p:cNvCxnSpPr>
            <p:nvPr/>
          </p:nvCxnSpPr>
          <p:spPr>
            <a:xfrm flipV="1">
              <a:off x="4318071" y="4806868"/>
              <a:ext cx="617542" cy="253507"/>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0" name="Rectangle 44">
              <a:extLst>
                <a:ext uri="{FF2B5EF4-FFF2-40B4-BE49-F238E27FC236}">
                  <a16:creationId xmlns:a16="http://schemas.microsoft.com/office/drawing/2014/main" id="{79FC9247-C421-4D03-BDD3-B4CD1D0697DB}"/>
                </a:ext>
              </a:extLst>
            </p:cNvPr>
            <p:cNvSpPr/>
            <p:nvPr/>
          </p:nvSpPr>
          <p:spPr>
            <a:xfrm>
              <a:off x="4935613" y="4391068"/>
              <a:ext cx="2362673"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Ansvarar för och genomför det </a:t>
              </a:r>
              <a:r>
                <a:rPr kumimoji="0" lang="sv-SE" sz="1200" b="1" i="0" u="none" strike="noStrike" kern="1200" cap="none" spc="0" normalizeH="0" baseline="0" noProof="0" dirty="0">
                  <a:ln>
                    <a:noFill/>
                  </a:ln>
                  <a:solidFill>
                    <a:srgbClr val="000000"/>
                  </a:solidFill>
                  <a:effectLst/>
                  <a:uLnTx/>
                  <a:uFillTx/>
                  <a:latin typeface="Arial"/>
                  <a:ea typeface="+mn-ea"/>
                  <a:cs typeface="+mn-cs"/>
                </a:rPr>
                <a:t>strategiska och koncerngemensamma arbetet </a:t>
              </a:r>
              <a:r>
                <a:rPr kumimoji="0" lang="sv-SE" sz="1200" b="0" i="0" u="none" strike="noStrike" kern="1200" cap="none" spc="0" normalizeH="0" baseline="0" noProof="0" dirty="0">
                  <a:ln>
                    <a:noFill/>
                  </a:ln>
                  <a:solidFill>
                    <a:srgbClr val="000000"/>
                  </a:solidFill>
                  <a:effectLst/>
                  <a:uLnTx/>
                  <a:uFillTx/>
                  <a:latin typeface="Arial"/>
                  <a:ea typeface="+mn-ea"/>
                  <a:cs typeface="+mn-cs"/>
                </a:rPr>
                <a:t>inom kategorin</a:t>
              </a:r>
            </a:p>
          </p:txBody>
        </p:sp>
      </p:grpSp>
      <p:grpSp>
        <p:nvGrpSpPr>
          <p:cNvPr id="451" name="Group 450">
            <a:extLst>
              <a:ext uri="{FF2B5EF4-FFF2-40B4-BE49-F238E27FC236}">
                <a16:creationId xmlns:a16="http://schemas.microsoft.com/office/drawing/2014/main" id="{D92DB36B-9AE6-4B73-8242-9B5FCA57BCC2}"/>
              </a:ext>
            </a:extLst>
          </p:cNvPr>
          <p:cNvGrpSpPr/>
          <p:nvPr/>
        </p:nvGrpSpPr>
        <p:grpSpPr>
          <a:xfrm>
            <a:off x="4127016" y="5405712"/>
            <a:ext cx="2974481" cy="831600"/>
            <a:chOff x="4317516" y="5405712"/>
            <a:chExt cx="2974481" cy="831600"/>
          </a:xfrm>
        </p:grpSpPr>
        <p:cxnSp>
          <p:nvCxnSpPr>
            <p:cNvPr id="452" name="Straight Connector 451">
              <a:extLst>
                <a:ext uri="{FF2B5EF4-FFF2-40B4-BE49-F238E27FC236}">
                  <a16:creationId xmlns:a16="http://schemas.microsoft.com/office/drawing/2014/main" id="{E5547E42-7D9C-46D2-83D4-EEAE276ED1DA}"/>
                </a:ext>
              </a:extLst>
            </p:cNvPr>
            <p:cNvCxnSpPr>
              <a:cxnSpLocks/>
              <a:endCxn id="453" idx="1"/>
            </p:cNvCxnSpPr>
            <p:nvPr/>
          </p:nvCxnSpPr>
          <p:spPr>
            <a:xfrm flipV="1">
              <a:off x="4317516" y="5821512"/>
              <a:ext cx="611802" cy="105846"/>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3" name="Rectangle 64">
              <a:extLst>
                <a:ext uri="{FF2B5EF4-FFF2-40B4-BE49-F238E27FC236}">
                  <a16:creationId xmlns:a16="http://schemas.microsoft.com/office/drawing/2014/main" id="{7F1413FF-2259-4D6A-9C49-0F37912305E5}"/>
                </a:ext>
              </a:extLst>
            </p:cNvPr>
            <p:cNvSpPr/>
            <p:nvPr/>
          </p:nvSpPr>
          <p:spPr>
            <a:xfrm>
              <a:off x="4929318" y="5405712"/>
              <a:ext cx="2362679"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Säkerställer korrekta </a:t>
              </a:r>
              <a:r>
                <a:rPr kumimoji="0" lang="sv-SE" sz="1200" b="1" i="0" u="none" strike="noStrike" kern="1200" cap="none" spc="0" normalizeH="0" baseline="0" noProof="0" dirty="0">
                  <a:ln>
                    <a:noFill/>
                  </a:ln>
                  <a:solidFill>
                    <a:srgbClr val="000000"/>
                  </a:solidFill>
                  <a:effectLst/>
                  <a:uLnTx/>
                  <a:uFillTx/>
                  <a:latin typeface="Arial"/>
                  <a:ea typeface="+mn-ea"/>
                  <a:cs typeface="+mn-cs"/>
                </a:rPr>
                <a:t>analyser</a:t>
              </a:r>
              <a:r>
                <a:rPr kumimoji="0" lang="sv-SE" sz="1200" b="0" i="0" u="none" strike="noStrike" kern="1200" cap="none" spc="0" normalizeH="0" baseline="0" noProof="0" dirty="0">
                  <a:ln>
                    <a:noFill/>
                  </a:ln>
                  <a:solidFill>
                    <a:srgbClr val="000000"/>
                  </a:solidFill>
                  <a:effectLst/>
                  <a:uLnTx/>
                  <a:uFillTx/>
                  <a:latin typeface="Arial"/>
                  <a:ea typeface="+mn-ea"/>
                  <a:cs typeface="+mn-cs"/>
                </a:rPr>
                <a:t> och väl förankrade </a:t>
              </a:r>
              <a:r>
                <a:rPr kumimoji="0" lang="sv-SE" sz="1200" b="1" i="0" u="none" strike="noStrike" kern="1200" cap="none" spc="0" normalizeH="0" baseline="0" noProof="0" dirty="0">
                  <a:ln>
                    <a:noFill/>
                  </a:ln>
                  <a:solidFill>
                    <a:srgbClr val="000000"/>
                  </a:solidFill>
                  <a:effectLst/>
                  <a:uLnTx/>
                  <a:uFillTx/>
                  <a:latin typeface="Arial"/>
                  <a:ea typeface="+mn-ea"/>
                  <a:cs typeface="+mn-cs"/>
                </a:rPr>
                <a:t>strategier.</a:t>
              </a:r>
            </a:p>
          </p:txBody>
        </p:sp>
      </p:grpSp>
      <p:grpSp>
        <p:nvGrpSpPr>
          <p:cNvPr id="454" name="Group 453">
            <a:extLst>
              <a:ext uri="{FF2B5EF4-FFF2-40B4-BE49-F238E27FC236}">
                <a16:creationId xmlns:a16="http://schemas.microsoft.com/office/drawing/2014/main" id="{397D40AF-750B-4EF4-97EF-03C7285F8B37}"/>
              </a:ext>
            </a:extLst>
          </p:cNvPr>
          <p:cNvGrpSpPr/>
          <p:nvPr/>
        </p:nvGrpSpPr>
        <p:grpSpPr>
          <a:xfrm>
            <a:off x="4125206" y="3377468"/>
            <a:ext cx="2982580" cy="831600"/>
            <a:chOff x="4315706" y="3377468"/>
            <a:chExt cx="2982580" cy="831600"/>
          </a:xfrm>
        </p:grpSpPr>
        <p:sp>
          <p:nvSpPr>
            <p:cNvPr id="455" name="Rectangle 74">
              <a:extLst>
                <a:ext uri="{FF2B5EF4-FFF2-40B4-BE49-F238E27FC236}">
                  <a16:creationId xmlns:a16="http://schemas.microsoft.com/office/drawing/2014/main" id="{A4EE90F2-36B0-4B3C-8A76-AE38AE7C8ABA}"/>
                </a:ext>
              </a:extLst>
            </p:cNvPr>
            <p:cNvSpPr/>
            <p:nvPr/>
          </p:nvSpPr>
          <p:spPr>
            <a:xfrm>
              <a:off x="4935613" y="3377468"/>
              <a:ext cx="2362673"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Stöttar</a:t>
              </a:r>
              <a:r>
                <a:rPr kumimoji="0" lang="sv-SE" sz="1200" b="0" i="0" u="none" strike="noStrike" kern="1200" cap="none" spc="0" normalizeH="0" baseline="0" noProof="0" dirty="0">
                  <a:ln>
                    <a:noFill/>
                  </a:ln>
                  <a:solidFill>
                    <a:srgbClr val="000000"/>
                  </a:solidFill>
                  <a:effectLst/>
                  <a:uLnTx/>
                  <a:uFillTx/>
                  <a:latin typeface="Arial"/>
                  <a:ea typeface="+mn-ea"/>
                  <a:cs typeface="+mn-cs"/>
                </a:rPr>
                <a:t> samt </a:t>
              </a:r>
              <a:r>
                <a:rPr kumimoji="0" lang="sv-SE" sz="1200" b="1" i="0" u="none" strike="noStrike" kern="1200" cap="none" spc="0" normalizeH="0" baseline="0" noProof="0" dirty="0">
                  <a:ln>
                    <a:noFill/>
                  </a:ln>
                  <a:solidFill>
                    <a:srgbClr val="000000"/>
                  </a:solidFill>
                  <a:effectLst/>
                  <a:uLnTx/>
                  <a:uFillTx/>
                  <a:latin typeface="Arial"/>
                  <a:ea typeface="+mn-ea"/>
                  <a:cs typeface="+mn-cs"/>
                </a:rPr>
                <a:t>kvalitetssäkrar</a:t>
              </a:r>
              <a:r>
                <a:rPr kumimoji="0" lang="sv-SE" sz="1200" b="0" i="0" u="none" strike="noStrike" kern="1200" cap="none" spc="0" normalizeH="0" baseline="0" noProof="0" dirty="0">
                  <a:ln>
                    <a:noFill/>
                  </a:ln>
                  <a:solidFill>
                    <a:srgbClr val="000000"/>
                  </a:solidFill>
                  <a:effectLst/>
                  <a:uLnTx/>
                  <a:uFillTx/>
                  <a:latin typeface="Arial"/>
                  <a:ea typeface="+mn-ea"/>
                  <a:cs typeface="+mn-cs"/>
                </a:rPr>
                <a:t> och </a:t>
              </a:r>
              <a:r>
                <a:rPr kumimoji="0" lang="sv-SE" sz="1200" b="1" i="0" u="none" strike="noStrike" kern="1200" cap="none" spc="0" normalizeH="0" baseline="0" noProof="0" dirty="0">
                  <a:ln>
                    <a:noFill/>
                  </a:ln>
                  <a:solidFill>
                    <a:srgbClr val="000000"/>
                  </a:solidFill>
                  <a:effectLst/>
                  <a:uLnTx/>
                  <a:uFillTx/>
                  <a:latin typeface="Arial"/>
                  <a:ea typeface="+mn-ea"/>
                  <a:cs typeface="+mn-cs"/>
                </a:rPr>
                <a:t>beslutar</a:t>
              </a:r>
              <a:r>
                <a:rPr kumimoji="0" lang="sv-SE" sz="1200" b="0" i="0" u="none" strike="noStrike" kern="1200" cap="none" spc="0" normalizeH="0" baseline="0" noProof="0" dirty="0">
                  <a:ln>
                    <a:noFill/>
                  </a:ln>
                  <a:solidFill>
                    <a:srgbClr val="000000"/>
                  </a:solidFill>
                  <a:effectLst/>
                  <a:uLnTx/>
                  <a:uFillTx/>
                  <a:latin typeface="Arial"/>
                  <a:ea typeface="+mn-ea"/>
                  <a:cs typeface="+mn-cs"/>
                </a:rPr>
                <a:t> om de strategier som kategoriteamet utvecklar.</a:t>
              </a:r>
            </a:p>
          </p:txBody>
        </p:sp>
        <p:cxnSp>
          <p:nvCxnSpPr>
            <p:cNvPr id="456" name="Straight Connector 455">
              <a:extLst>
                <a:ext uri="{FF2B5EF4-FFF2-40B4-BE49-F238E27FC236}">
                  <a16:creationId xmlns:a16="http://schemas.microsoft.com/office/drawing/2014/main" id="{300F69A4-6835-42DA-9252-BEE3E19AA590}"/>
                </a:ext>
              </a:extLst>
            </p:cNvPr>
            <p:cNvCxnSpPr>
              <a:cxnSpLocks/>
              <a:endCxn id="455" idx="1"/>
            </p:cNvCxnSpPr>
            <p:nvPr/>
          </p:nvCxnSpPr>
          <p:spPr>
            <a:xfrm flipV="1">
              <a:off x="4315706" y="3793268"/>
              <a:ext cx="619907" cy="400124"/>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7" name="Group 456">
            <a:extLst>
              <a:ext uri="{FF2B5EF4-FFF2-40B4-BE49-F238E27FC236}">
                <a16:creationId xmlns:a16="http://schemas.microsoft.com/office/drawing/2014/main" id="{4B65F71F-C53C-43E8-A72D-66A5FD37853A}"/>
              </a:ext>
            </a:extLst>
          </p:cNvPr>
          <p:cNvGrpSpPr/>
          <p:nvPr/>
        </p:nvGrpSpPr>
        <p:grpSpPr>
          <a:xfrm>
            <a:off x="4125206" y="2347354"/>
            <a:ext cx="2982580" cy="983655"/>
            <a:chOff x="4315706" y="2347354"/>
            <a:chExt cx="2982580" cy="983655"/>
          </a:xfrm>
        </p:grpSpPr>
        <p:sp>
          <p:nvSpPr>
            <p:cNvPr id="458" name="Rectangle 77">
              <a:extLst>
                <a:ext uri="{FF2B5EF4-FFF2-40B4-BE49-F238E27FC236}">
                  <a16:creationId xmlns:a16="http://schemas.microsoft.com/office/drawing/2014/main" id="{941EA4C1-F4D9-4A02-A777-20ACCADC72DD}"/>
                </a:ext>
              </a:extLst>
            </p:cNvPr>
            <p:cNvSpPr/>
            <p:nvPr/>
          </p:nvSpPr>
          <p:spPr>
            <a:xfrm>
              <a:off x="4935613" y="2347354"/>
              <a:ext cx="2362673"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Prioriterar</a:t>
              </a:r>
              <a:r>
                <a:rPr kumimoji="0" lang="sv-SE" sz="1200" b="0" i="0" u="none" strike="noStrike" kern="1200" cap="none" spc="0" normalizeH="0" baseline="0" noProof="0" dirty="0">
                  <a:ln>
                    <a:noFill/>
                  </a:ln>
                  <a:solidFill>
                    <a:srgbClr val="000000"/>
                  </a:solidFill>
                  <a:effectLst/>
                  <a:uLnTx/>
                  <a:uFillTx/>
                  <a:latin typeface="Arial"/>
                  <a:ea typeface="+mn-ea"/>
                  <a:cs typeface="+mn-cs"/>
                </a:rPr>
                <a:t> och</a:t>
              </a:r>
              <a:r>
                <a:rPr kumimoji="0" lang="sv-SE" sz="1200" b="1" i="0" u="none" strike="noStrike" kern="1200" cap="none" spc="0" normalizeH="0" baseline="0" noProof="0" dirty="0">
                  <a:ln>
                    <a:noFill/>
                  </a:ln>
                  <a:solidFill>
                    <a:srgbClr val="000000"/>
                  </a:solidFill>
                  <a:effectLst/>
                  <a:uLnTx/>
                  <a:uFillTx/>
                  <a:latin typeface="Arial"/>
                  <a:ea typeface="+mn-ea"/>
                  <a:cs typeface="+mn-cs"/>
                </a:rPr>
                <a:t> följer upp </a:t>
              </a:r>
              <a:r>
                <a:rPr kumimoji="0" lang="sv-SE" sz="1200" b="0" i="0" u="none" strike="noStrike" kern="1200" cap="none" spc="0" normalizeH="0" baseline="0" noProof="0" dirty="0">
                  <a:ln>
                    <a:noFill/>
                  </a:ln>
                  <a:solidFill>
                    <a:srgbClr val="000000"/>
                  </a:solidFill>
                  <a:effectLst/>
                  <a:uLnTx/>
                  <a:uFillTx/>
                  <a:latin typeface="Arial"/>
                  <a:ea typeface="+mn-ea"/>
                  <a:cs typeface="+mn-cs"/>
                </a:rPr>
                <a:t>kategoriarbetet samt ger styrning till samtliga kategoriråd och kategoriteam.</a:t>
              </a:r>
            </a:p>
          </p:txBody>
        </p:sp>
        <p:cxnSp>
          <p:nvCxnSpPr>
            <p:cNvPr id="459" name="Straight Connector 458">
              <a:extLst>
                <a:ext uri="{FF2B5EF4-FFF2-40B4-BE49-F238E27FC236}">
                  <a16:creationId xmlns:a16="http://schemas.microsoft.com/office/drawing/2014/main" id="{E3CE2FC2-459B-4A10-A797-84137ABAD9AE}"/>
                </a:ext>
              </a:extLst>
            </p:cNvPr>
            <p:cNvCxnSpPr>
              <a:cxnSpLocks/>
              <a:endCxn id="458" idx="1"/>
            </p:cNvCxnSpPr>
            <p:nvPr/>
          </p:nvCxnSpPr>
          <p:spPr>
            <a:xfrm flipV="1">
              <a:off x="4315706" y="2763154"/>
              <a:ext cx="619907" cy="56785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1" name="Rectangle: Rounded Corners 490">
            <a:extLst>
              <a:ext uri="{FF2B5EF4-FFF2-40B4-BE49-F238E27FC236}">
                <a16:creationId xmlns:a16="http://schemas.microsoft.com/office/drawing/2014/main" id="{3D5BD5EF-7CE6-4843-B297-61498223BF53}"/>
              </a:ext>
            </a:extLst>
          </p:cNvPr>
          <p:cNvSpPr/>
          <p:nvPr/>
        </p:nvSpPr>
        <p:spPr>
          <a:xfrm>
            <a:off x="7375946" y="3377657"/>
            <a:ext cx="1335669"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Kategoriråds-ordförande</a:t>
            </a:r>
            <a:r>
              <a:rPr kumimoji="0" lang="sv-SE" sz="1200" b="1" i="0" u="none" strike="noStrike" kern="1200" cap="none" spc="0" normalizeH="0" baseline="0" noProof="0" dirty="0">
                <a:ln>
                  <a:noFill/>
                </a:ln>
                <a:solidFill>
                  <a:srgbClr val="000000"/>
                </a:solidFill>
                <a:effectLst/>
                <a:uLnTx/>
                <a:uFillTx/>
                <a:latin typeface="Arial"/>
                <a:ea typeface="+mn-ea"/>
                <a:cs typeface="+mn-cs"/>
              </a:rPr>
              <a:t> </a:t>
            </a:r>
            <a:r>
              <a:rPr kumimoji="0" lang="sv-SE" sz="1200" b="0" i="0" u="none" strike="noStrike" kern="1200" cap="none" spc="0" normalizeH="0" baseline="0" noProof="0" dirty="0">
                <a:ln>
                  <a:noFill/>
                </a:ln>
                <a:solidFill>
                  <a:srgbClr val="000000"/>
                </a:solidFill>
                <a:effectLst/>
                <a:uLnTx/>
                <a:uFillTx/>
                <a:latin typeface="Arial"/>
                <a:ea typeface="+mn-ea"/>
                <a:cs typeface="+mn-cs"/>
              </a:rPr>
              <a:t> </a:t>
            </a:r>
          </a:p>
        </p:txBody>
      </p:sp>
      <p:sp>
        <p:nvSpPr>
          <p:cNvPr id="492" name="Rectangle: Rounded Corners 491">
            <a:extLst>
              <a:ext uri="{FF2B5EF4-FFF2-40B4-BE49-F238E27FC236}">
                <a16:creationId xmlns:a16="http://schemas.microsoft.com/office/drawing/2014/main" id="{31D25EF9-839A-477F-AA95-6E69A5DDC268}"/>
              </a:ext>
            </a:extLst>
          </p:cNvPr>
          <p:cNvSpPr/>
          <p:nvPr/>
        </p:nvSpPr>
        <p:spPr>
          <a:xfrm>
            <a:off x="7372533" y="4391068"/>
            <a:ext cx="1342494"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Kategoriledare</a:t>
            </a:r>
          </a:p>
        </p:txBody>
      </p:sp>
      <p:grpSp>
        <p:nvGrpSpPr>
          <p:cNvPr id="493" name="Group 492">
            <a:extLst>
              <a:ext uri="{FF2B5EF4-FFF2-40B4-BE49-F238E27FC236}">
                <a16:creationId xmlns:a16="http://schemas.microsoft.com/office/drawing/2014/main" id="{4EE067DE-B86F-4BBA-B532-BA62EAB6F02B}"/>
              </a:ext>
            </a:extLst>
          </p:cNvPr>
          <p:cNvGrpSpPr/>
          <p:nvPr/>
        </p:nvGrpSpPr>
        <p:grpSpPr>
          <a:xfrm>
            <a:off x="3758686" y="3954824"/>
            <a:ext cx="376872" cy="440056"/>
            <a:chOff x="4142146" y="2427265"/>
            <a:chExt cx="2279217" cy="2043106"/>
          </a:xfrm>
        </p:grpSpPr>
        <p:grpSp>
          <p:nvGrpSpPr>
            <p:cNvPr id="494" name="Group 493">
              <a:extLst>
                <a:ext uri="{FF2B5EF4-FFF2-40B4-BE49-F238E27FC236}">
                  <a16:creationId xmlns:a16="http://schemas.microsoft.com/office/drawing/2014/main" id="{A881AB09-AC48-4388-B73F-0488C5502399}"/>
                </a:ext>
              </a:extLst>
            </p:cNvPr>
            <p:cNvGrpSpPr/>
            <p:nvPr/>
          </p:nvGrpSpPr>
          <p:grpSpPr>
            <a:xfrm>
              <a:off x="4142146" y="2647398"/>
              <a:ext cx="666316" cy="1790317"/>
              <a:chOff x="7664884" y="1866983"/>
              <a:chExt cx="1089749" cy="3834934"/>
            </a:xfrm>
          </p:grpSpPr>
          <p:sp>
            <p:nvSpPr>
              <p:cNvPr id="527" name="Freeform 458">
                <a:extLst>
                  <a:ext uri="{FF2B5EF4-FFF2-40B4-BE49-F238E27FC236}">
                    <a16:creationId xmlns:a16="http://schemas.microsoft.com/office/drawing/2014/main" id="{5710D83D-23FD-45F4-9806-617908AAAC63}"/>
                  </a:ext>
                </a:extLst>
              </p:cNvPr>
              <p:cNvSpPr>
                <a:spLocks/>
              </p:cNvSpPr>
              <p:nvPr/>
            </p:nvSpPr>
            <p:spPr bwMode="auto">
              <a:xfrm>
                <a:off x="8482808" y="2689804"/>
                <a:ext cx="271825" cy="988528"/>
              </a:xfrm>
              <a:custGeom>
                <a:avLst/>
                <a:gdLst>
                  <a:gd name="T0" fmla="*/ 71 w 141"/>
                  <a:gd name="T1" fmla="*/ 0 h 512"/>
                  <a:gd name="T2" fmla="*/ 2 w 141"/>
                  <a:gd name="T3" fmla="*/ 174 h 512"/>
                  <a:gd name="T4" fmla="*/ 2 w 141"/>
                  <a:gd name="T5" fmla="*/ 512 h 512"/>
                  <a:gd name="T6" fmla="*/ 91 w 141"/>
                  <a:gd name="T7" fmla="*/ 512 h 512"/>
                  <a:gd name="T8" fmla="*/ 119 w 141"/>
                  <a:gd name="T9" fmla="*/ 473 h 512"/>
                  <a:gd name="T10" fmla="*/ 91 w 141"/>
                  <a:gd name="T11" fmla="*/ 314 h 512"/>
                  <a:gd name="T12" fmla="*/ 71 w 141"/>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141" h="512">
                    <a:moveTo>
                      <a:pt x="71" y="0"/>
                    </a:moveTo>
                    <a:cubicBezTo>
                      <a:pt x="71" y="0"/>
                      <a:pt x="0" y="82"/>
                      <a:pt x="2" y="174"/>
                    </a:cubicBezTo>
                    <a:cubicBezTo>
                      <a:pt x="4" y="267"/>
                      <a:pt x="2" y="512"/>
                      <a:pt x="2" y="512"/>
                    </a:cubicBezTo>
                    <a:cubicBezTo>
                      <a:pt x="91" y="512"/>
                      <a:pt x="91" y="512"/>
                      <a:pt x="91" y="512"/>
                    </a:cubicBezTo>
                    <a:cubicBezTo>
                      <a:pt x="119" y="473"/>
                      <a:pt x="119" y="473"/>
                      <a:pt x="119" y="473"/>
                    </a:cubicBezTo>
                    <a:cubicBezTo>
                      <a:pt x="91" y="314"/>
                      <a:pt x="91" y="314"/>
                      <a:pt x="91" y="314"/>
                    </a:cubicBezTo>
                    <a:cubicBezTo>
                      <a:pt x="91" y="314"/>
                      <a:pt x="141" y="67"/>
                      <a:pt x="71" y="0"/>
                    </a:cubicBez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28" name="Group 527">
                <a:extLst>
                  <a:ext uri="{FF2B5EF4-FFF2-40B4-BE49-F238E27FC236}">
                    <a16:creationId xmlns:a16="http://schemas.microsoft.com/office/drawing/2014/main" id="{B7D1F83A-4D30-4B39-BB1B-5995B237257F}"/>
                  </a:ext>
                </a:extLst>
              </p:cNvPr>
              <p:cNvGrpSpPr/>
              <p:nvPr/>
            </p:nvGrpSpPr>
            <p:grpSpPr>
              <a:xfrm>
                <a:off x="7664884" y="1866983"/>
                <a:ext cx="1004855" cy="3834934"/>
                <a:chOff x="7664884" y="1866983"/>
                <a:chExt cx="1004855" cy="3834934"/>
              </a:xfrm>
            </p:grpSpPr>
            <p:sp>
              <p:nvSpPr>
                <p:cNvPr id="529" name="Freeform 460">
                  <a:extLst>
                    <a:ext uri="{FF2B5EF4-FFF2-40B4-BE49-F238E27FC236}">
                      <a16:creationId xmlns:a16="http://schemas.microsoft.com/office/drawing/2014/main" id="{CF83B004-86C0-451B-BF30-4051000A0142}"/>
                    </a:ext>
                  </a:extLst>
                </p:cNvPr>
                <p:cNvSpPr>
                  <a:spLocks/>
                </p:cNvSpPr>
                <p:nvPr/>
              </p:nvSpPr>
              <p:spPr bwMode="auto">
                <a:xfrm>
                  <a:off x="8344038" y="2085748"/>
                  <a:ext cx="164074" cy="281620"/>
                </a:xfrm>
                <a:custGeom>
                  <a:avLst/>
                  <a:gdLst>
                    <a:gd name="T0" fmla="*/ 57 w 85"/>
                    <a:gd name="T1" fmla="*/ 0 h 146"/>
                    <a:gd name="T2" fmla="*/ 67 w 85"/>
                    <a:gd name="T3" fmla="*/ 102 h 146"/>
                    <a:gd name="T4" fmla="*/ 22 w 85"/>
                    <a:gd name="T5" fmla="*/ 135 h 146"/>
                    <a:gd name="T6" fmla="*/ 0 w 85"/>
                    <a:gd name="T7" fmla="*/ 49 h 146"/>
                    <a:gd name="T8" fmla="*/ 57 w 85"/>
                    <a:gd name="T9" fmla="*/ 0 h 146"/>
                  </a:gdLst>
                  <a:ahLst/>
                  <a:cxnLst>
                    <a:cxn ang="0">
                      <a:pos x="T0" y="T1"/>
                    </a:cxn>
                    <a:cxn ang="0">
                      <a:pos x="T2" y="T3"/>
                    </a:cxn>
                    <a:cxn ang="0">
                      <a:pos x="T4" y="T5"/>
                    </a:cxn>
                    <a:cxn ang="0">
                      <a:pos x="T6" y="T7"/>
                    </a:cxn>
                    <a:cxn ang="0">
                      <a:pos x="T8" y="T9"/>
                    </a:cxn>
                  </a:cxnLst>
                  <a:rect l="0" t="0" r="r" b="b"/>
                  <a:pathLst>
                    <a:path w="85" h="146">
                      <a:moveTo>
                        <a:pt x="57" y="0"/>
                      </a:moveTo>
                      <a:cubicBezTo>
                        <a:pt x="57" y="0"/>
                        <a:pt x="85" y="26"/>
                        <a:pt x="67" y="102"/>
                      </a:cubicBezTo>
                      <a:cubicBezTo>
                        <a:pt x="56" y="146"/>
                        <a:pt x="22" y="135"/>
                        <a:pt x="22" y="135"/>
                      </a:cubicBezTo>
                      <a:cubicBezTo>
                        <a:pt x="0" y="49"/>
                        <a:pt x="0" y="49"/>
                        <a:pt x="0" y="49"/>
                      </a:cubicBezTo>
                      <a:lnTo>
                        <a:pt x="57" y="0"/>
                      </a:lnTo>
                      <a:close/>
                    </a:path>
                  </a:pathLst>
                </a:custGeom>
                <a:solidFill>
                  <a:srgbClr val="480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0" name="Freeform 461">
                  <a:extLst>
                    <a:ext uri="{FF2B5EF4-FFF2-40B4-BE49-F238E27FC236}">
                      <a16:creationId xmlns:a16="http://schemas.microsoft.com/office/drawing/2014/main" id="{8A6ABCC3-B87F-43E5-9D0B-770D60AD66A0}"/>
                    </a:ext>
                  </a:extLst>
                </p:cNvPr>
                <p:cNvSpPr>
                  <a:spLocks/>
                </p:cNvSpPr>
                <p:nvPr/>
              </p:nvSpPr>
              <p:spPr bwMode="auto">
                <a:xfrm>
                  <a:off x="7967728" y="2085748"/>
                  <a:ext cx="165707" cy="281620"/>
                </a:xfrm>
                <a:custGeom>
                  <a:avLst/>
                  <a:gdLst>
                    <a:gd name="T0" fmla="*/ 28 w 86"/>
                    <a:gd name="T1" fmla="*/ 0 h 146"/>
                    <a:gd name="T2" fmla="*/ 18 w 86"/>
                    <a:gd name="T3" fmla="*/ 102 h 146"/>
                    <a:gd name="T4" fmla="*/ 63 w 86"/>
                    <a:gd name="T5" fmla="*/ 135 h 146"/>
                    <a:gd name="T6" fmla="*/ 86 w 86"/>
                    <a:gd name="T7" fmla="*/ 49 h 146"/>
                    <a:gd name="T8" fmla="*/ 28 w 86"/>
                    <a:gd name="T9" fmla="*/ 0 h 146"/>
                  </a:gdLst>
                  <a:ahLst/>
                  <a:cxnLst>
                    <a:cxn ang="0">
                      <a:pos x="T0" y="T1"/>
                    </a:cxn>
                    <a:cxn ang="0">
                      <a:pos x="T2" y="T3"/>
                    </a:cxn>
                    <a:cxn ang="0">
                      <a:pos x="T4" y="T5"/>
                    </a:cxn>
                    <a:cxn ang="0">
                      <a:pos x="T6" y="T7"/>
                    </a:cxn>
                    <a:cxn ang="0">
                      <a:pos x="T8" y="T9"/>
                    </a:cxn>
                  </a:cxnLst>
                  <a:rect l="0" t="0" r="r" b="b"/>
                  <a:pathLst>
                    <a:path w="86" h="146">
                      <a:moveTo>
                        <a:pt x="28" y="0"/>
                      </a:moveTo>
                      <a:cubicBezTo>
                        <a:pt x="28" y="0"/>
                        <a:pt x="0" y="26"/>
                        <a:pt x="18" y="102"/>
                      </a:cubicBezTo>
                      <a:cubicBezTo>
                        <a:pt x="29" y="146"/>
                        <a:pt x="63" y="135"/>
                        <a:pt x="63" y="135"/>
                      </a:cubicBezTo>
                      <a:cubicBezTo>
                        <a:pt x="86" y="49"/>
                        <a:pt x="86" y="49"/>
                        <a:pt x="86" y="49"/>
                      </a:cubicBezTo>
                      <a:lnTo>
                        <a:pt x="28" y="0"/>
                      </a:lnTo>
                      <a:close/>
                    </a:path>
                  </a:pathLst>
                </a:custGeom>
                <a:solidFill>
                  <a:srgbClr val="480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1" name="Freeform 462">
                  <a:extLst>
                    <a:ext uri="{FF2B5EF4-FFF2-40B4-BE49-F238E27FC236}">
                      <a16:creationId xmlns:a16="http://schemas.microsoft.com/office/drawing/2014/main" id="{29EFB51F-02B6-4ACF-9213-8762FE45CDFF}"/>
                    </a:ext>
                  </a:extLst>
                </p:cNvPr>
                <p:cNvSpPr>
                  <a:spLocks/>
                </p:cNvSpPr>
                <p:nvPr/>
              </p:nvSpPr>
              <p:spPr bwMode="auto">
                <a:xfrm>
                  <a:off x="8025685" y="2186152"/>
                  <a:ext cx="427736" cy="123260"/>
                </a:xfrm>
                <a:custGeom>
                  <a:avLst/>
                  <a:gdLst>
                    <a:gd name="T0" fmla="*/ 0 w 222"/>
                    <a:gd name="T1" fmla="*/ 8 h 64"/>
                    <a:gd name="T2" fmla="*/ 3 w 222"/>
                    <a:gd name="T3" fmla="*/ 47 h 64"/>
                    <a:gd name="T4" fmla="*/ 20 w 222"/>
                    <a:gd name="T5" fmla="*/ 63 h 64"/>
                    <a:gd name="T6" fmla="*/ 200 w 222"/>
                    <a:gd name="T7" fmla="*/ 64 h 64"/>
                    <a:gd name="T8" fmla="*/ 214 w 222"/>
                    <a:gd name="T9" fmla="*/ 55 h 64"/>
                    <a:gd name="T10" fmla="*/ 222 w 222"/>
                    <a:gd name="T11" fmla="*/ 0 h 64"/>
                    <a:gd name="T12" fmla="*/ 0 w 222"/>
                    <a:gd name="T13" fmla="*/ 8 h 64"/>
                  </a:gdLst>
                  <a:ahLst/>
                  <a:cxnLst>
                    <a:cxn ang="0">
                      <a:pos x="T0" y="T1"/>
                    </a:cxn>
                    <a:cxn ang="0">
                      <a:pos x="T2" y="T3"/>
                    </a:cxn>
                    <a:cxn ang="0">
                      <a:pos x="T4" y="T5"/>
                    </a:cxn>
                    <a:cxn ang="0">
                      <a:pos x="T6" y="T7"/>
                    </a:cxn>
                    <a:cxn ang="0">
                      <a:pos x="T8" y="T9"/>
                    </a:cxn>
                    <a:cxn ang="0">
                      <a:pos x="T10" y="T11"/>
                    </a:cxn>
                    <a:cxn ang="0">
                      <a:pos x="T12" y="T13"/>
                    </a:cxn>
                  </a:cxnLst>
                  <a:rect l="0" t="0" r="r" b="b"/>
                  <a:pathLst>
                    <a:path w="222" h="64">
                      <a:moveTo>
                        <a:pt x="0" y="8"/>
                      </a:moveTo>
                      <a:cubicBezTo>
                        <a:pt x="0" y="8"/>
                        <a:pt x="0" y="35"/>
                        <a:pt x="3" y="47"/>
                      </a:cubicBezTo>
                      <a:cubicBezTo>
                        <a:pt x="6" y="59"/>
                        <a:pt x="20" y="63"/>
                        <a:pt x="20" y="63"/>
                      </a:cubicBezTo>
                      <a:cubicBezTo>
                        <a:pt x="200" y="64"/>
                        <a:pt x="200" y="64"/>
                        <a:pt x="200" y="64"/>
                      </a:cubicBezTo>
                      <a:cubicBezTo>
                        <a:pt x="200" y="64"/>
                        <a:pt x="209" y="64"/>
                        <a:pt x="214" y="55"/>
                      </a:cubicBezTo>
                      <a:cubicBezTo>
                        <a:pt x="219" y="46"/>
                        <a:pt x="222" y="0"/>
                        <a:pt x="222" y="0"/>
                      </a:cubicBezTo>
                      <a:lnTo>
                        <a:pt x="0" y="8"/>
                      </a:lnTo>
                      <a:close/>
                    </a:path>
                  </a:pathLst>
                </a:custGeom>
                <a:solidFill>
                  <a:srgbClr val="EFD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2" name="Freeform 463">
                  <a:extLst>
                    <a:ext uri="{FF2B5EF4-FFF2-40B4-BE49-F238E27FC236}">
                      <a16:creationId xmlns:a16="http://schemas.microsoft.com/office/drawing/2014/main" id="{A7B212AD-C825-4936-B434-84DC8A53D7F6}"/>
                    </a:ext>
                  </a:extLst>
                </p:cNvPr>
                <p:cNvSpPr>
                  <a:spLocks/>
                </p:cNvSpPr>
                <p:nvPr/>
              </p:nvSpPr>
              <p:spPr bwMode="auto">
                <a:xfrm>
                  <a:off x="7886099" y="4088110"/>
                  <a:ext cx="590995" cy="1515036"/>
                </a:xfrm>
                <a:custGeom>
                  <a:avLst/>
                  <a:gdLst>
                    <a:gd name="T0" fmla="*/ 688 w 724"/>
                    <a:gd name="T1" fmla="*/ 432 h 1856"/>
                    <a:gd name="T2" fmla="*/ 565 w 724"/>
                    <a:gd name="T3" fmla="*/ 1856 h 1856"/>
                    <a:gd name="T4" fmla="*/ 407 w 724"/>
                    <a:gd name="T5" fmla="*/ 1856 h 1856"/>
                    <a:gd name="T6" fmla="*/ 381 w 724"/>
                    <a:gd name="T7" fmla="*/ 432 h 1856"/>
                    <a:gd name="T8" fmla="*/ 338 w 724"/>
                    <a:gd name="T9" fmla="*/ 440 h 1856"/>
                    <a:gd name="T10" fmla="*/ 331 w 724"/>
                    <a:gd name="T11" fmla="*/ 1856 h 1856"/>
                    <a:gd name="T12" fmla="*/ 149 w 724"/>
                    <a:gd name="T13" fmla="*/ 1856 h 1856"/>
                    <a:gd name="T14" fmla="*/ 0 w 724"/>
                    <a:gd name="T15" fmla="*/ 0 h 1856"/>
                    <a:gd name="T16" fmla="*/ 724 w 724"/>
                    <a:gd name="T17" fmla="*/ 0 h 1856"/>
                    <a:gd name="T18" fmla="*/ 688 w 724"/>
                    <a:gd name="T19" fmla="*/ 432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4" h="1856">
                      <a:moveTo>
                        <a:pt x="688" y="432"/>
                      </a:moveTo>
                      <a:lnTo>
                        <a:pt x="565" y="1856"/>
                      </a:lnTo>
                      <a:lnTo>
                        <a:pt x="407" y="1856"/>
                      </a:lnTo>
                      <a:lnTo>
                        <a:pt x="381" y="432"/>
                      </a:lnTo>
                      <a:lnTo>
                        <a:pt x="338" y="440"/>
                      </a:lnTo>
                      <a:lnTo>
                        <a:pt x="331" y="1856"/>
                      </a:lnTo>
                      <a:lnTo>
                        <a:pt x="149" y="1856"/>
                      </a:lnTo>
                      <a:lnTo>
                        <a:pt x="0" y="0"/>
                      </a:lnTo>
                      <a:lnTo>
                        <a:pt x="724" y="0"/>
                      </a:lnTo>
                      <a:lnTo>
                        <a:pt x="688" y="432"/>
                      </a:lnTo>
                      <a:close/>
                    </a:path>
                  </a:pathLst>
                </a:custGeom>
                <a:solidFill>
                  <a:srgbClr val="5559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3" name="Freeform 464">
                  <a:extLst>
                    <a:ext uri="{FF2B5EF4-FFF2-40B4-BE49-F238E27FC236}">
                      <a16:creationId xmlns:a16="http://schemas.microsoft.com/office/drawing/2014/main" id="{D5C11508-14BF-4A6E-8C6E-15237A0055DB}"/>
                    </a:ext>
                  </a:extLst>
                </p:cNvPr>
                <p:cNvSpPr>
                  <a:spLocks/>
                </p:cNvSpPr>
                <p:nvPr/>
              </p:nvSpPr>
              <p:spPr bwMode="auto">
                <a:xfrm>
                  <a:off x="7959565" y="2365736"/>
                  <a:ext cx="509366" cy="399166"/>
                </a:xfrm>
                <a:custGeom>
                  <a:avLst/>
                  <a:gdLst>
                    <a:gd name="T0" fmla="*/ 264 w 264"/>
                    <a:gd name="T1" fmla="*/ 127 h 207"/>
                    <a:gd name="T2" fmla="*/ 202 w 264"/>
                    <a:gd name="T3" fmla="*/ 94 h 207"/>
                    <a:gd name="T4" fmla="*/ 203 w 264"/>
                    <a:gd name="T5" fmla="*/ 3 h 207"/>
                    <a:gd name="T6" fmla="*/ 81 w 264"/>
                    <a:gd name="T7" fmla="*/ 0 h 207"/>
                    <a:gd name="T8" fmla="*/ 81 w 264"/>
                    <a:gd name="T9" fmla="*/ 97 h 207"/>
                    <a:gd name="T10" fmla="*/ 21 w 264"/>
                    <a:gd name="T11" fmla="*/ 122 h 207"/>
                    <a:gd name="T12" fmla="*/ 110 w 264"/>
                    <a:gd name="T13" fmla="*/ 206 h 207"/>
                    <a:gd name="T14" fmla="*/ 264 w 264"/>
                    <a:gd name="T15" fmla="*/ 127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207">
                      <a:moveTo>
                        <a:pt x="264" y="127"/>
                      </a:moveTo>
                      <a:cubicBezTo>
                        <a:pt x="202" y="94"/>
                        <a:pt x="202" y="94"/>
                        <a:pt x="202" y="94"/>
                      </a:cubicBezTo>
                      <a:cubicBezTo>
                        <a:pt x="203" y="3"/>
                        <a:pt x="203" y="3"/>
                        <a:pt x="203" y="3"/>
                      </a:cubicBezTo>
                      <a:cubicBezTo>
                        <a:pt x="81" y="0"/>
                        <a:pt x="81" y="0"/>
                        <a:pt x="81" y="0"/>
                      </a:cubicBezTo>
                      <a:cubicBezTo>
                        <a:pt x="81" y="97"/>
                        <a:pt x="81" y="97"/>
                        <a:pt x="81" y="97"/>
                      </a:cubicBezTo>
                      <a:cubicBezTo>
                        <a:pt x="21" y="122"/>
                        <a:pt x="21" y="122"/>
                        <a:pt x="21" y="122"/>
                      </a:cubicBezTo>
                      <a:cubicBezTo>
                        <a:pt x="21" y="122"/>
                        <a:pt x="0" y="205"/>
                        <a:pt x="110" y="206"/>
                      </a:cubicBezTo>
                      <a:cubicBezTo>
                        <a:pt x="241" y="207"/>
                        <a:pt x="264" y="127"/>
                        <a:pt x="264" y="127"/>
                      </a:cubicBezTo>
                      <a:close/>
                    </a:path>
                  </a:pathLst>
                </a:custGeom>
                <a:solidFill>
                  <a:srgbClr val="EFD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4" name="Freeform 465">
                  <a:extLst>
                    <a:ext uri="{FF2B5EF4-FFF2-40B4-BE49-F238E27FC236}">
                      <a16:creationId xmlns:a16="http://schemas.microsoft.com/office/drawing/2014/main" id="{C471F047-FB31-4B35-B11C-D4FD0B527F23}"/>
                    </a:ext>
                  </a:extLst>
                </p:cNvPr>
                <p:cNvSpPr>
                  <a:spLocks/>
                </p:cNvSpPr>
                <p:nvPr/>
              </p:nvSpPr>
              <p:spPr bwMode="auto">
                <a:xfrm>
                  <a:off x="7793858" y="3406507"/>
                  <a:ext cx="785272" cy="1133012"/>
                </a:xfrm>
                <a:custGeom>
                  <a:avLst/>
                  <a:gdLst>
                    <a:gd name="T0" fmla="*/ 37 w 407"/>
                    <a:gd name="T1" fmla="*/ 9 h 587"/>
                    <a:gd name="T2" fmla="*/ 16 w 407"/>
                    <a:gd name="T3" fmla="*/ 100 h 587"/>
                    <a:gd name="T4" fmla="*/ 2 w 407"/>
                    <a:gd name="T5" fmla="*/ 288 h 587"/>
                    <a:gd name="T6" fmla="*/ 33 w 407"/>
                    <a:gd name="T7" fmla="*/ 538 h 587"/>
                    <a:gd name="T8" fmla="*/ 164 w 407"/>
                    <a:gd name="T9" fmla="*/ 577 h 587"/>
                    <a:gd name="T10" fmla="*/ 366 w 407"/>
                    <a:gd name="T11" fmla="*/ 559 h 587"/>
                    <a:gd name="T12" fmla="*/ 407 w 407"/>
                    <a:gd name="T13" fmla="*/ 236 h 587"/>
                    <a:gd name="T14" fmla="*/ 389 w 407"/>
                    <a:gd name="T15" fmla="*/ 0 h 587"/>
                    <a:gd name="T16" fmla="*/ 37 w 407"/>
                    <a:gd name="T17" fmla="*/ 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587">
                      <a:moveTo>
                        <a:pt x="37" y="9"/>
                      </a:moveTo>
                      <a:cubicBezTo>
                        <a:pt x="16" y="100"/>
                        <a:pt x="16" y="100"/>
                        <a:pt x="16" y="100"/>
                      </a:cubicBezTo>
                      <a:cubicBezTo>
                        <a:pt x="16" y="100"/>
                        <a:pt x="4" y="182"/>
                        <a:pt x="2" y="288"/>
                      </a:cubicBezTo>
                      <a:cubicBezTo>
                        <a:pt x="0" y="394"/>
                        <a:pt x="33" y="538"/>
                        <a:pt x="33" y="538"/>
                      </a:cubicBezTo>
                      <a:cubicBezTo>
                        <a:pt x="33" y="538"/>
                        <a:pt x="57" y="568"/>
                        <a:pt x="164" y="577"/>
                      </a:cubicBezTo>
                      <a:cubicBezTo>
                        <a:pt x="272" y="587"/>
                        <a:pt x="366" y="559"/>
                        <a:pt x="366" y="559"/>
                      </a:cubicBezTo>
                      <a:cubicBezTo>
                        <a:pt x="366" y="559"/>
                        <a:pt x="407" y="373"/>
                        <a:pt x="407" y="236"/>
                      </a:cubicBezTo>
                      <a:cubicBezTo>
                        <a:pt x="407" y="99"/>
                        <a:pt x="389" y="0"/>
                        <a:pt x="389" y="0"/>
                      </a:cubicBezTo>
                      <a:cubicBezTo>
                        <a:pt x="389" y="0"/>
                        <a:pt x="182" y="50"/>
                        <a:pt x="37" y="9"/>
                      </a:cubicBezTo>
                      <a:close/>
                    </a:path>
                  </a:pathLst>
                </a:custGeom>
                <a:solidFill>
                  <a:srgbClr val="566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5" name="Freeform 466">
                  <a:extLst>
                    <a:ext uri="{FF2B5EF4-FFF2-40B4-BE49-F238E27FC236}">
                      <a16:creationId xmlns:a16="http://schemas.microsoft.com/office/drawing/2014/main" id="{6C35B47D-AD0B-4680-8427-B864BC73B7AA}"/>
                    </a:ext>
                  </a:extLst>
                </p:cNvPr>
                <p:cNvSpPr>
                  <a:spLocks/>
                </p:cNvSpPr>
                <p:nvPr/>
              </p:nvSpPr>
              <p:spPr bwMode="auto">
                <a:xfrm>
                  <a:off x="7809368" y="2591033"/>
                  <a:ext cx="810577" cy="952611"/>
                </a:xfrm>
                <a:custGeom>
                  <a:avLst/>
                  <a:gdLst>
                    <a:gd name="T0" fmla="*/ 342 w 420"/>
                    <a:gd name="T1" fmla="*/ 10 h 493"/>
                    <a:gd name="T2" fmla="*/ 182 w 420"/>
                    <a:gd name="T3" fmla="*/ 77 h 493"/>
                    <a:gd name="T4" fmla="*/ 109 w 420"/>
                    <a:gd name="T5" fmla="*/ 0 h 493"/>
                    <a:gd name="T6" fmla="*/ 56 w 420"/>
                    <a:gd name="T7" fmla="*/ 22 h 493"/>
                    <a:gd name="T8" fmla="*/ 0 w 420"/>
                    <a:gd name="T9" fmla="*/ 205 h 493"/>
                    <a:gd name="T10" fmla="*/ 32 w 420"/>
                    <a:gd name="T11" fmla="*/ 450 h 493"/>
                    <a:gd name="T12" fmla="*/ 188 w 420"/>
                    <a:gd name="T13" fmla="*/ 489 h 493"/>
                    <a:gd name="T14" fmla="*/ 364 w 420"/>
                    <a:gd name="T15" fmla="*/ 474 h 493"/>
                    <a:gd name="T16" fmla="*/ 399 w 420"/>
                    <a:gd name="T17" fmla="*/ 174 h 493"/>
                    <a:gd name="T18" fmla="*/ 420 w 420"/>
                    <a:gd name="T19" fmla="*/ 51 h 493"/>
                    <a:gd name="T20" fmla="*/ 342 w 420"/>
                    <a:gd name="T21" fmla="*/ 1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493">
                      <a:moveTo>
                        <a:pt x="342" y="10"/>
                      </a:moveTo>
                      <a:cubicBezTo>
                        <a:pt x="342" y="10"/>
                        <a:pt x="284" y="84"/>
                        <a:pt x="182" y="77"/>
                      </a:cubicBezTo>
                      <a:cubicBezTo>
                        <a:pt x="80" y="70"/>
                        <a:pt x="109" y="0"/>
                        <a:pt x="109" y="0"/>
                      </a:cubicBezTo>
                      <a:cubicBezTo>
                        <a:pt x="56" y="22"/>
                        <a:pt x="56" y="22"/>
                        <a:pt x="56" y="22"/>
                      </a:cubicBezTo>
                      <a:cubicBezTo>
                        <a:pt x="0" y="205"/>
                        <a:pt x="0" y="205"/>
                        <a:pt x="0" y="205"/>
                      </a:cubicBezTo>
                      <a:cubicBezTo>
                        <a:pt x="32" y="450"/>
                        <a:pt x="32" y="450"/>
                        <a:pt x="32" y="450"/>
                      </a:cubicBezTo>
                      <a:cubicBezTo>
                        <a:pt x="32" y="450"/>
                        <a:pt x="97" y="485"/>
                        <a:pt x="188" y="489"/>
                      </a:cubicBezTo>
                      <a:cubicBezTo>
                        <a:pt x="279" y="493"/>
                        <a:pt x="364" y="474"/>
                        <a:pt x="364" y="474"/>
                      </a:cubicBezTo>
                      <a:cubicBezTo>
                        <a:pt x="399" y="174"/>
                        <a:pt x="399" y="174"/>
                        <a:pt x="399" y="174"/>
                      </a:cubicBezTo>
                      <a:cubicBezTo>
                        <a:pt x="420" y="51"/>
                        <a:pt x="420" y="51"/>
                        <a:pt x="420" y="51"/>
                      </a:cubicBezTo>
                      <a:lnTo>
                        <a:pt x="342" y="10"/>
                      </a:lnTo>
                      <a:close/>
                    </a:path>
                  </a:pathLst>
                </a:custGeom>
                <a:solidFill>
                  <a:srgbClr val="BD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6" name="Freeform 467">
                  <a:extLst>
                    <a:ext uri="{FF2B5EF4-FFF2-40B4-BE49-F238E27FC236}">
                      <a16:creationId xmlns:a16="http://schemas.microsoft.com/office/drawing/2014/main" id="{06800A81-73D9-4463-8E1A-101B665D19EB}"/>
                    </a:ext>
                  </a:extLst>
                </p:cNvPr>
                <p:cNvSpPr>
                  <a:spLocks/>
                </p:cNvSpPr>
                <p:nvPr/>
              </p:nvSpPr>
              <p:spPr bwMode="auto">
                <a:xfrm>
                  <a:off x="8034664" y="1950244"/>
                  <a:ext cx="436716" cy="582832"/>
                </a:xfrm>
                <a:custGeom>
                  <a:avLst/>
                  <a:gdLst>
                    <a:gd name="T0" fmla="*/ 0 w 226"/>
                    <a:gd name="T1" fmla="*/ 91 h 302"/>
                    <a:gd name="T2" fmla="*/ 14 w 226"/>
                    <a:gd name="T3" fmla="*/ 219 h 302"/>
                    <a:gd name="T4" fmla="*/ 108 w 226"/>
                    <a:gd name="T5" fmla="*/ 294 h 302"/>
                    <a:gd name="T6" fmla="*/ 193 w 226"/>
                    <a:gd name="T7" fmla="*/ 201 h 302"/>
                    <a:gd name="T8" fmla="*/ 210 w 226"/>
                    <a:gd name="T9" fmla="*/ 112 h 302"/>
                    <a:gd name="T10" fmla="*/ 114 w 226"/>
                    <a:gd name="T11" fmla="*/ 4 h 302"/>
                    <a:gd name="T12" fmla="*/ 0 w 226"/>
                    <a:gd name="T13" fmla="*/ 91 h 302"/>
                  </a:gdLst>
                  <a:ahLst/>
                  <a:cxnLst>
                    <a:cxn ang="0">
                      <a:pos x="T0" y="T1"/>
                    </a:cxn>
                    <a:cxn ang="0">
                      <a:pos x="T2" y="T3"/>
                    </a:cxn>
                    <a:cxn ang="0">
                      <a:pos x="T4" y="T5"/>
                    </a:cxn>
                    <a:cxn ang="0">
                      <a:pos x="T6" y="T7"/>
                    </a:cxn>
                    <a:cxn ang="0">
                      <a:pos x="T8" y="T9"/>
                    </a:cxn>
                    <a:cxn ang="0">
                      <a:pos x="T10" y="T11"/>
                    </a:cxn>
                    <a:cxn ang="0">
                      <a:pos x="T12" y="T13"/>
                    </a:cxn>
                  </a:cxnLst>
                  <a:rect l="0" t="0" r="r" b="b"/>
                  <a:pathLst>
                    <a:path w="226" h="302">
                      <a:moveTo>
                        <a:pt x="0" y="91"/>
                      </a:moveTo>
                      <a:cubicBezTo>
                        <a:pt x="14" y="219"/>
                        <a:pt x="14" y="219"/>
                        <a:pt x="14" y="219"/>
                      </a:cubicBezTo>
                      <a:cubicBezTo>
                        <a:pt x="14" y="219"/>
                        <a:pt x="34" y="302"/>
                        <a:pt x="108" y="294"/>
                      </a:cubicBezTo>
                      <a:cubicBezTo>
                        <a:pt x="182" y="287"/>
                        <a:pt x="188" y="232"/>
                        <a:pt x="193" y="201"/>
                      </a:cubicBezTo>
                      <a:cubicBezTo>
                        <a:pt x="197" y="170"/>
                        <a:pt x="210" y="112"/>
                        <a:pt x="210" y="112"/>
                      </a:cubicBezTo>
                      <a:cubicBezTo>
                        <a:pt x="210" y="112"/>
                        <a:pt x="226" y="7"/>
                        <a:pt x="114" y="4"/>
                      </a:cubicBezTo>
                      <a:cubicBezTo>
                        <a:pt x="1" y="0"/>
                        <a:pt x="0" y="91"/>
                        <a:pt x="0" y="91"/>
                      </a:cubicBezTo>
                      <a:close/>
                    </a:path>
                  </a:pathLst>
                </a:custGeom>
                <a:solidFill>
                  <a:srgbClr val="EFD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7" name="Freeform 468">
                  <a:extLst>
                    <a:ext uri="{FF2B5EF4-FFF2-40B4-BE49-F238E27FC236}">
                      <a16:creationId xmlns:a16="http://schemas.microsoft.com/office/drawing/2014/main" id="{834E5065-B594-4ACE-B927-D1559CF51828}"/>
                    </a:ext>
                  </a:extLst>
                </p:cNvPr>
                <p:cNvSpPr>
                  <a:spLocks/>
                </p:cNvSpPr>
                <p:nvPr/>
              </p:nvSpPr>
              <p:spPr bwMode="auto">
                <a:xfrm>
                  <a:off x="7992217" y="1866983"/>
                  <a:ext cx="476714" cy="399983"/>
                </a:xfrm>
                <a:custGeom>
                  <a:avLst/>
                  <a:gdLst>
                    <a:gd name="T0" fmla="*/ 221 w 247"/>
                    <a:gd name="T1" fmla="*/ 181 h 207"/>
                    <a:gd name="T2" fmla="*/ 222 w 247"/>
                    <a:gd name="T3" fmla="*/ 113 h 207"/>
                    <a:gd name="T4" fmla="*/ 121 w 247"/>
                    <a:gd name="T5" fmla="*/ 66 h 207"/>
                    <a:gd name="T6" fmla="*/ 39 w 247"/>
                    <a:gd name="T7" fmla="*/ 114 h 207"/>
                    <a:gd name="T8" fmla="*/ 36 w 247"/>
                    <a:gd name="T9" fmla="*/ 180 h 207"/>
                    <a:gd name="T10" fmla="*/ 24 w 247"/>
                    <a:gd name="T11" fmla="*/ 185 h 207"/>
                    <a:gd name="T12" fmla="*/ 19 w 247"/>
                    <a:gd name="T13" fmla="*/ 179 h 207"/>
                    <a:gd name="T14" fmla="*/ 26 w 247"/>
                    <a:gd name="T15" fmla="*/ 68 h 207"/>
                    <a:gd name="T16" fmla="*/ 146 w 247"/>
                    <a:gd name="T17" fmla="*/ 5 h 207"/>
                    <a:gd name="T18" fmla="*/ 243 w 247"/>
                    <a:gd name="T19" fmla="*/ 92 h 207"/>
                    <a:gd name="T20" fmla="*/ 241 w 247"/>
                    <a:gd name="T21" fmla="*/ 174 h 207"/>
                    <a:gd name="T22" fmla="*/ 221 w 247"/>
                    <a:gd name="T23"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07">
                      <a:moveTo>
                        <a:pt x="221" y="181"/>
                      </a:moveTo>
                      <a:cubicBezTo>
                        <a:pt x="221" y="181"/>
                        <a:pt x="227" y="136"/>
                        <a:pt x="222" y="113"/>
                      </a:cubicBezTo>
                      <a:cubicBezTo>
                        <a:pt x="216" y="89"/>
                        <a:pt x="176" y="63"/>
                        <a:pt x="121" y="66"/>
                      </a:cubicBezTo>
                      <a:cubicBezTo>
                        <a:pt x="66" y="69"/>
                        <a:pt x="46" y="79"/>
                        <a:pt x="39" y="114"/>
                      </a:cubicBezTo>
                      <a:cubicBezTo>
                        <a:pt x="35" y="136"/>
                        <a:pt x="35" y="162"/>
                        <a:pt x="36" y="180"/>
                      </a:cubicBezTo>
                      <a:cubicBezTo>
                        <a:pt x="36" y="186"/>
                        <a:pt x="28" y="190"/>
                        <a:pt x="24" y="185"/>
                      </a:cubicBezTo>
                      <a:cubicBezTo>
                        <a:pt x="19" y="179"/>
                        <a:pt x="19" y="179"/>
                        <a:pt x="19" y="179"/>
                      </a:cubicBezTo>
                      <a:cubicBezTo>
                        <a:pt x="19" y="179"/>
                        <a:pt x="0" y="119"/>
                        <a:pt x="26" y="68"/>
                      </a:cubicBezTo>
                      <a:cubicBezTo>
                        <a:pt x="52" y="17"/>
                        <a:pt x="87" y="0"/>
                        <a:pt x="146" y="5"/>
                      </a:cubicBezTo>
                      <a:cubicBezTo>
                        <a:pt x="207" y="11"/>
                        <a:pt x="239" y="54"/>
                        <a:pt x="243" y="92"/>
                      </a:cubicBezTo>
                      <a:cubicBezTo>
                        <a:pt x="247" y="130"/>
                        <a:pt x="241" y="174"/>
                        <a:pt x="241" y="174"/>
                      </a:cubicBezTo>
                      <a:cubicBezTo>
                        <a:pt x="241" y="174"/>
                        <a:pt x="226" y="207"/>
                        <a:pt x="221" y="181"/>
                      </a:cubicBezTo>
                      <a:close/>
                    </a:path>
                  </a:pathLst>
                </a:custGeom>
                <a:solidFill>
                  <a:srgbClr val="480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8" name="Freeform 469">
                  <a:extLst>
                    <a:ext uri="{FF2B5EF4-FFF2-40B4-BE49-F238E27FC236}">
                      <a16:creationId xmlns:a16="http://schemas.microsoft.com/office/drawing/2014/main" id="{2C4600BC-2EB6-4D3F-8186-12E107274C14}"/>
                    </a:ext>
                  </a:extLst>
                </p:cNvPr>
                <p:cNvSpPr>
                  <a:spLocks/>
                </p:cNvSpPr>
                <p:nvPr/>
              </p:nvSpPr>
              <p:spPr bwMode="auto">
                <a:xfrm>
                  <a:off x="7716311" y="3549358"/>
                  <a:ext cx="160809" cy="697112"/>
                </a:xfrm>
                <a:custGeom>
                  <a:avLst/>
                  <a:gdLst>
                    <a:gd name="T0" fmla="*/ 0 w 83"/>
                    <a:gd name="T1" fmla="*/ 6 h 361"/>
                    <a:gd name="T2" fmla="*/ 12 w 83"/>
                    <a:gd name="T3" fmla="*/ 171 h 361"/>
                    <a:gd name="T4" fmla="*/ 8 w 83"/>
                    <a:gd name="T5" fmla="*/ 178 h 361"/>
                    <a:gd name="T6" fmla="*/ 8 w 83"/>
                    <a:gd name="T7" fmla="*/ 200 h 361"/>
                    <a:gd name="T8" fmla="*/ 10 w 83"/>
                    <a:gd name="T9" fmla="*/ 204 h 361"/>
                    <a:gd name="T10" fmla="*/ 12 w 83"/>
                    <a:gd name="T11" fmla="*/ 280 h 361"/>
                    <a:gd name="T12" fmla="*/ 15 w 83"/>
                    <a:gd name="T13" fmla="*/ 292 h 361"/>
                    <a:gd name="T14" fmla="*/ 27 w 83"/>
                    <a:gd name="T15" fmla="*/ 325 h 361"/>
                    <a:gd name="T16" fmla="*/ 45 w 83"/>
                    <a:gd name="T17" fmla="*/ 345 h 361"/>
                    <a:gd name="T18" fmla="*/ 70 w 83"/>
                    <a:gd name="T19" fmla="*/ 358 h 361"/>
                    <a:gd name="T20" fmla="*/ 81 w 83"/>
                    <a:gd name="T21" fmla="*/ 349 h 361"/>
                    <a:gd name="T22" fmla="*/ 78 w 83"/>
                    <a:gd name="T23" fmla="*/ 338 h 361"/>
                    <a:gd name="T24" fmla="*/ 71 w 83"/>
                    <a:gd name="T25" fmla="*/ 304 h 361"/>
                    <a:gd name="T26" fmla="*/ 69 w 83"/>
                    <a:gd name="T27" fmla="*/ 276 h 361"/>
                    <a:gd name="T28" fmla="*/ 54 w 83"/>
                    <a:gd name="T29" fmla="*/ 234 h 361"/>
                    <a:gd name="T30" fmla="*/ 45 w 83"/>
                    <a:gd name="T31" fmla="*/ 219 h 361"/>
                    <a:gd name="T32" fmla="*/ 49 w 83"/>
                    <a:gd name="T33" fmla="*/ 115 h 361"/>
                    <a:gd name="T34" fmla="*/ 62 w 83"/>
                    <a:gd name="T35" fmla="*/ 0 h 361"/>
                    <a:gd name="T36" fmla="*/ 0 w 83"/>
                    <a:gd name="T37" fmla="*/ 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361">
                      <a:moveTo>
                        <a:pt x="0" y="6"/>
                      </a:moveTo>
                      <a:cubicBezTo>
                        <a:pt x="12" y="171"/>
                        <a:pt x="12" y="171"/>
                        <a:pt x="12" y="171"/>
                      </a:cubicBezTo>
                      <a:cubicBezTo>
                        <a:pt x="8" y="178"/>
                        <a:pt x="8" y="178"/>
                        <a:pt x="8" y="178"/>
                      </a:cubicBezTo>
                      <a:cubicBezTo>
                        <a:pt x="5" y="185"/>
                        <a:pt x="5" y="193"/>
                        <a:pt x="8" y="200"/>
                      </a:cubicBezTo>
                      <a:cubicBezTo>
                        <a:pt x="10" y="204"/>
                        <a:pt x="10" y="204"/>
                        <a:pt x="10" y="204"/>
                      </a:cubicBezTo>
                      <a:cubicBezTo>
                        <a:pt x="12" y="280"/>
                        <a:pt x="12" y="280"/>
                        <a:pt x="12" y="280"/>
                      </a:cubicBezTo>
                      <a:cubicBezTo>
                        <a:pt x="12" y="284"/>
                        <a:pt x="13" y="288"/>
                        <a:pt x="15" y="292"/>
                      </a:cubicBezTo>
                      <a:cubicBezTo>
                        <a:pt x="27" y="325"/>
                        <a:pt x="27" y="325"/>
                        <a:pt x="27" y="325"/>
                      </a:cubicBezTo>
                      <a:cubicBezTo>
                        <a:pt x="30" y="334"/>
                        <a:pt x="37" y="341"/>
                        <a:pt x="45" y="345"/>
                      </a:cubicBezTo>
                      <a:cubicBezTo>
                        <a:pt x="70" y="358"/>
                        <a:pt x="70" y="358"/>
                        <a:pt x="70" y="358"/>
                      </a:cubicBezTo>
                      <a:cubicBezTo>
                        <a:pt x="76" y="361"/>
                        <a:pt x="83" y="356"/>
                        <a:pt x="81" y="349"/>
                      </a:cubicBezTo>
                      <a:cubicBezTo>
                        <a:pt x="78" y="338"/>
                        <a:pt x="78" y="338"/>
                        <a:pt x="78" y="338"/>
                      </a:cubicBezTo>
                      <a:cubicBezTo>
                        <a:pt x="71" y="304"/>
                        <a:pt x="71" y="304"/>
                        <a:pt x="71" y="304"/>
                      </a:cubicBezTo>
                      <a:cubicBezTo>
                        <a:pt x="69" y="276"/>
                        <a:pt x="69" y="276"/>
                        <a:pt x="69" y="276"/>
                      </a:cubicBezTo>
                      <a:cubicBezTo>
                        <a:pt x="67" y="261"/>
                        <a:pt x="62" y="246"/>
                        <a:pt x="54" y="234"/>
                      </a:cubicBezTo>
                      <a:cubicBezTo>
                        <a:pt x="45" y="219"/>
                        <a:pt x="45" y="219"/>
                        <a:pt x="45" y="219"/>
                      </a:cubicBezTo>
                      <a:cubicBezTo>
                        <a:pt x="45" y="186"/>
                        <a:pt x="46" y="151"/>
                        <a:pt x="49" y="115"/>
                      </a:cubicBezTo>
                      <a:cubicBezTo>
                        <a:pt x="52" y="74"/>
                        <a:pt x="56" y="36"/>
                        <a:pt x="62" y="0"/>
                      </a:cubicBezTo>
                      <a:lnTo>
                        <a:pt x="0" y="6"/>
                      </a:lnTo>
                      <a:close/>
                    </a:path>
                  </a:pathLst>
                </a:custGeom>
                <a:solidFill>
                  <a:srgbClr val="EBC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9" name="Freeform 470">
                  <a:extLst>
                    <a:ext uri="{FF2B5EF4-FFF2-40B4-BE49-F238E27FC236}">
                      <a16:creationId xmlns:a16="http://schemas.microsoft.com/office/drawing/2014/main" id="{FC05B0CC-1E03-47A8-8066-B45B3EF0C061}"/>
                    </a:ext>
                  </a:extLst>
                </p:cNvPr>
                <p:cNvSpPr>
                  <a:spLocks/>
                </p:cNvSpPr>
                <p:nvPr/>
              </p:nvSpPr>
              <p:spPr bwMode="auto">
                <a:xfrm>
                  <a:off x="7664884" y="2633480"/>
                  <a:ext cx="252234" cy="965672"/>
                </a:xfrm>
                <a:custGeom>
                  <a:avLst/>
                  <a:gdLst>
                    <a:gd name="T0" fmla="*/ 89 w 131"/>
                    <a:gd name="T1" fmla="*/ 500 h 500"/>
                    <a:gd name="T2" fmla="*/ 0 w 131"/>
                    <a:gd name="T3" fmla="*/ 476 h 500"/>
                    <a:gd name="T4" fmla="*/ 25 w 131"/>
                    <a:gd name="T5" fmla="*/ 320 h 500"/>
                    <a:gd name="T6" fmla="*/ 53 w 131"/>
                    <a:gd name="T7" fmla="*/ 98 h 500"/>
                    <a:gd name="T8" fmla="*/ 92 w 131"/>
                    <a:gd name="T9" fmla="*/ 16 h 500"/>
                    <a:gd name="T10" fmla="*/ 131 w 131"/>
                    <a:gd name="T11" fmla="*/ 0 h 500"/>
                    <a:gd name="T12" fmla="*/ 86 w 131"/>
                    <a:gd name="T13" fmla="*/ 187 h 500"/>
                    <a:gd name="T14" fmla="*/ 107 w 131"/>
                    <a:gd name="T15" fmla="*/ 428 h 500"/>
                    <a:gd name="T16" fmla="*/ 89 w 131"/>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500">
                      <a:moveTo>
                        <a:pt x="89" y="500"/>
                      </a:moveTo>
                      <a:cubicBezTo>
                        <a:pt x="0" y="476"/>
                        <a:pt x="0" y="476"/>
                        <a:pt x="0" y="476"/>
                      </a:cubicBezTo>
                      <a:cubicBezTo>
                        <a:pt x="25" y="320"/>
                        <a:pt x="25" y="320"/>
                        <a:pt x="25" y="320"/>
                      </a:cubicBezTo>
                      <a:cubicBezTo>
                        <a:pt x="53" y="98"/>
                        <a:pt x="53" y="98"/>
                        <a:pt x="53" y="98"/>
                      </a:cubicBezTo>
                      <a:cubicBezTo>
                        <a:pt x="53" y="98"/>
                        <a:pt x="58" y="33"/>
                        <a:pt x="92" y="16"/>
                      </a:cubicBezTo>
                      <a:cubicBezTo>
                        <a:pt x="121" y="4"/>
                        <a:pt x="131" y="0"/>
                        <a:pt x="131" y="0"/>
                      </a:cubicBezTo>
                      <a:cubicBezTo>
                        <a:pt x="86" y="187"/>
                        <a:pt x="86" y="187"/>
                        <a:pt x="86" y="187"/>
                      </a:cubicBezTo>
                      <a:cubicBezTo>
                        <a:pt x="107" y="428"/>
                        <a:pt x="107" y="428"/>
                        <a:pt x="107" y="428"/>
                      </a:cubicBezTo>
                      <a:lnTo>
                        <a:pt x="89" y="50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0" name="Freeform 471">
                  <a:extLst>
                    <a:ext uri="{FF2B5EF4-FFF2-40B4-BE49-F238E27FC236}">
                      <a16:creationId xmlns:a16="http://schemas.microsoft.com/office/drawing/2014/main" id="{B5D218C3-67E4-4E81-857F-219A922A3851}"/>
                    </a:ext>
                  </a:extLst>
                </p:cNvPr>
                <p:cNvSpPr>
                  <a:spLocks/>
                </p:cNvSpPr>
                <p:nvPr/>
              </p:nvSpPr>
              <p:spPr bwMode="auto">
                <a:xfrm>
                  <a:off x="8440361" y="3610580"/>
                  <a:ext cx="229378" cy="637523"/>
                </a:xfrm>
                <a:custGeom>
                  <a:avLst/>
                  <a:gdLst>
                    <a:gd name="T0" fmla="*/ 60 w 119"/>
                    <a:gd name="T1" fmla="*/ 23 h 330"/>
                    <a:gd name="T2" fmla="*/ 33 w 119"/>
                    <a:gd name="T3" fmla="*/ 185 h 330"/>
                    <a:gd name="T4" fmla="*/ 11 w 119"/>
                    <a:gd name="T5" fmla="*/ 222 h 330"/>
                    <a:gd name="T6" fmla="*/ 6 w 119"/>
                    <a:gd name="T7" fmla="*/ 265 h 330"/>
                    <a:gd name="T8" fmla="*/ 17 w 119"/>
                    <a:gd name="T9" fmla="*/ 286 h 330"/>
                    <a:gd name="T10" fmla="*/ 0 w 119"/>
                    <a:gd name="T11" fmla="*/ 321 h 330"/>
                    <a:gd name="T12" fmla="*/ 20 w 119"/>
                    <a:gd name="T13" fmla="*/ 325 h 330"/>
                    <a:gd name="T14" fmla="*/ 73 w 119"/>
                    <a:gd name="T15" fmla="*/ 284 h 330"/>
                    <a:gd name="T16" fmla="*/ 82 w 119"/>
                    <a:gd name="T17" fmla="*/ 216 h 330"/>
                    <a:gd name="T18" fmla="*/ 74 w 119"/>
                    <a:gd name="T19" fmla="*/ 183 h 330"/>
                    <a:gd name="T20" fmla="*/ 113 w 119"/>
                    <a:gd name="T21" fmla="*/ 54 h 330"/>
                    <a:gd name="T22" fmla="*/ 119 w 119"/>
                    <a:gd name="T23" fmla="*/ 0 h 330"/>
                    <a:gd name="T24" fmla="*/ 60 w 119"/>
                    <a:gd name="T25" fmla="*/ 2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330">
                      <a:moveTo>
                        <a:pt x="60" y="23"/>
                      </a:moveTo>
                      <a:cubicBezTo>
                        <a:pt x="33" y="185"/>
                        <a:pt x="33" y="185"/>
                        <a:pt x="33" y="185"/>
                      </a:cubicBezTo>
                      <a:cubicBezTo>
                        <a:pt x="11" y="222"/>
                        <a:pt x="11" y="222"/>
                        <a:pt x="11" y="222"/>
                      </a:cubicBezTo>
                      <a:cubicBezTo>
                        <a:pt x="11" y="222"/>
                        <a:pt x="2" y="248"/>
                        <a:pt x="6" y="265"/>
                      </a:cubicBezTo>
                      <a:cubicBezTo>
                        <a:pt x="9" y="281"/>
                        <a:pt x="17" y="286"/>
                        <a:pt x="17" y="286"/>
                      </a:cubicBezTo>
                      <a:cubicBezTo>
                        <a:pt x="0" y="321"/>
                        <a:pt x="0" y="321"/>
                        <a:pt x="0" y="321"/>
                      </a:cubicBezTo>
                      <a:cubicBezTo>
                        <a:pt x="0" y="321"/>
                        <a:pt x="6" y="330"/>
                        <a:pt x="20" y="325"/>
                      </a:cubicBezTo>
                      <a:cubicBezTo>
                        <a:pt x="34" y="319"/>
                        <a:pt x="64" y="308"/>
                        <a:pt x="73" y="284"/>
                      </a:cubicBezTo>
                      <a:cubicBezTo>
                        <a:pt x="82" y="259"/>
                        <a:pt x="82" y="216"/>
                        <a:pt x="82" y="216"/>
                      </a:cubicBezTo>
                      <a:cubicBezTo>
                        <a:pt x="74" y="183"/>
                        <a:pt x="74" y="183"/>
                        <a:pt x="74" y="183"/>
                      </a:cubicBezTo>
                      <a:cubicBezTo>
                        <a:pt x="74" y="183"/>
                        <a:pt x="107" y="103"/>
                        <a:pt x="113" y="54"/>
                      </a:cubicBezTo>
                      <a:cubicBezTo>
                        <a:pt x="119" y="5"/>
                        <a:pt x="119" y="0"/>
                        <a:pt x="119" y="0"/>
                      </a:cubicBezTo>
                      <a:lnTo>
                        <a:pt x="60" y="23"/>
                      </a:lnTo>
                      <a:close/>
                    </a:path>
                  </a:pathLst>
                </a:custGeom>
                <a:solidFill>
                  <a:srgbClr val="EBC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1" name="Freeform 472">
                  <a:extLst>
                    <a:ext uri="{FF2B5EF4-FFF2-40B4-BE49-F238E27FC236}">
                      <a16:creationId xmlns:a16="http://schemas.microsoft.com/office/drawing/2014/main" id="{8B658BB2-24D3-4886-B3D1-9A4D9725DB9A}"/>
                    </a:ext>
                  </a:extLst>
                </p:cNvPr>
                <p:cNvSpPr>
                  <a:spLocks/>
                </p:cNvSpPr>
                <p:nvPr/>
              </p:nvSpPr>
              <p:spPr bwMode="auto">
                <a:xfrm>
                  <a:off x="7768553" y="5567229"/>
                  <a:ext cx="387738" cy="134688"/>
                </a:xfrm>
                <a:custGeom>
                  <a:avLst/>
                  <a:gdLst>
                    <a:gd name="T0" fmla="*/ 0 w 475"/>
                    <a:gd name="T1" fmla="*/ 111 h 165"/>
                    <a:gd name="T2" fmla="*/ 296 w 475"/>
                    <a:gd name="T3" fmla="*/ 0 h 165"/>
                    <a:gd name="T4" fmla="*/ 475 w 475"/>
                    <a:gd name="T5" fmla="*/ 28 h 165"/>
                    <a:gd name="T6" fmla="*/ 475 w 475"/>
                    <a:gd name="T7" fmla="*/ 165 h 165"/>
                    <a:gd name="T8" fmla="*/ 381 w 475"/>
                    <a:gd name="T9" fmla="*/ 165 h 165"/>
                    <a:gd name="T10" fmla="*/ 374 w 475"/>
                    <a:gd name="T11" fmla="*/ 137 h 165"/>
                    <a:gd name="T12" fmla="*/ 326 w 475"/>
                    <a:gd name="T13" fmla="*/ 165 h 165"/>
                    <a:gd name="T14" fmla="*/ 0 w 475"/>
                    <a:gd name="T15" fmla="*/ 165 h 165"/>
                    <a:gd name="T16" fmla="*/ 0 w 475"/>
                    <a:gd name="T17" fmla="*/ 11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165">
                      <a:moveTo>
                        <a:pt x="0" y="111"/>
                      </a:moveTo>
                      <a:lnTo>
                        <a:pt x="296" y="0"/>
                      </a:lnTo>
                      <a:lnTo>
                        <a:pt x="475" y="28"/>
                      </a:lnTo>
                      <a:lnTo>
                        <a:pt x="475" y="165"/>
                      </a:lnTo>
                      <a:lnTo>
                        <a:pt x="381" y="165"/>
                      </a:lnTo>
                      <a:lnTo>
                        <a:pt x="374" y="137"/>
                      </a:lnTo>
                      <a:lnTo>
                        <a:pt x="326" y="165"/>
                      </a:lnTo>
                      <a:lnTo>
                        <a:pt x="0" y="165"/>
                      </a:lnTo>
                      <a:lnTo>
                        <a:pt x="0" y="111"/>
                      </a:lnTo>
                      <a:close/>
                    </a:path>
                  </a:pathLst>
                </a:custGeom>
                <a:solidFill>
                  <a:srgbClr val="826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2" name="Freeform 473">
                  <a:extLst>
                    <a:ext uri="{FF2B5EF4-FFF2-40B4-BE49-F238E27FC236}">
                      <a16:creationId xmlns:a16="http://schemas.microsoft.com/office/drawing/2014/main" id="{BF9E2968-75B5-408F-B9E1-4B91E3EF7FFE}"/>
                    </a:ext>
                  </a:extLst>
                </p:cNvPr>
                <p:cNvSpPr>
                  <a:spLocks/>
                </p:cNvSpPr>
                <p:nvPr/>
              </p:nvSpPr>
              <p:spPr bwMode="auto">
                <a:xfrm>
                  <a:off x="8214248" y="5567229"/>
                  <a:ext cx="387738" cy="134688"/>
                </a:xfrm>
                <a:custGeom>
                  <a:avLst/>
                  <a:gdLst>
                    <a:gd name="T0" fmla="*/ 475 w 475"/>
                    <a:gd name="T1" fmla="*/ 111 h 165"/>
                    <a:gd name="T2" fmla="*/ 166 w 475"/>
                    <a:gd name="T3" fmla="*/ 0 h 165"/>
                    <a:gd name="T4" fmla="*/ 0 w 475"/>
                    <a:gd name="T5" fmla="*/ 28 h 165"/>
                    <a:gd name="T6" fmla="*/ 0 w 475"/>
                    <a:gd name="T7" fmla="*/ 165 h 165"/>
                    <a:gd name="T8" fmla="*/ 95 w 475"/>
                    <a:gd name="T9" fmla="*/ 165 h 165"/>
                    <a:gd name="T10" fmla="*/ 104 w 475"/>
                    <a:gd name="T11" fmla="*/ 137 h 165"/>
                    <a:gd name="T12" fmla="*/ 152 w 475"/>
                    <a:gd name="T13" fmla="*/ 165 h 165"/>
                    <a:gd name="T14" fmla="*/ 475 w 475"/>
                    <a:gd name="T15" fmla="*/ 165 h 165"/>
                    <a:gd name="T16" fmla="*/ 475 w 475"/>
                    <a:gd name="T17" fmla="*/ 11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165">
                      <a:moveTo>
                        <a:pt x="475" y="111"/>
                      </a:moveTo>
                      <a:lnTo>
                        <a:pt x="166" y="0"/>
                      </a:lnTo>
                      <a:lnTo>
                        <a:pt x="0" y="28"/>
                      </a:lnTo>
                      <a:lnTo>
                        <a:pt x="0" y="165"/>
                      </a:lnTo>
                      <a:lnTo>
                        <a:pt x="95" y="165"/>
                      </a:lnTo>
                      <a:lnTo>
                        <a:pt x="104" y="137"/>
                      </a:lnTo>
                      <a:lnTo>
                        <a:pt x="152" y="165"/>
                      </a:lnTo>
                      <a:lnTo>
                        <a:pt x="475" y="165"/>
                      </a:lnTo>
                      <a:lnTo>
                        <a:pt x="475" y="111"/>
                      </a:lnTo>
                      <a:close/>
                    </a:path>
                  </a:pathLst>
                </a:custGeom>
                <a:solidFill>
                  <a:srgbClr val="826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3" name="Freeform 474">
                  <a:extLst>
                    <a:ext uri="{FF2B5EF4-FFF2-40B4-BE49-F238E27FC236}">
                      <a16:creationId xmlns:a16="http://schemas.microsoft.com/office/drawing/2014/main" id="{18159401-FC1E-4D48-9540-1E73C7E8F1FD}"/>
                    </a:ext>
                  </a:extLst>
                </p:cNvPr>
                <p:cNvSpPr>
                  <a:spLocks/>
                </p:cNvSpPr>
                <p:nvPr/>
              </p:nvSpPr>
              <p:spPr bwMode="auto">
                <a:xfrm>
                  <a:off x="7935077" y="3039176"/>
                  <a:ext cx="574669" cy="159993"/>
                </a:xfrm>
                <a:custGeom>
                  <a:avLst/>
                  <a:gdLst>
                    <a:gd name="T0" fmla="*/ 0 w 298"/>
                    <a:gd name="T1" fmla="*/ 28 h 83"/>
                    <a:gd name="T2" fmla="*/ 155 w 298"/>
                    <a:gd name="T3" fmla="*/ 35 h 83"/>
                    <a:gd name="T4" fmla="*/ 293 w 298"/>
                    <a:gd name="T5" fmla="*/ 0 h 83"/>
                    <a:gd name="T6" fmla="*/ 298 w 298"/>
                    <a:gd name="T7" fmla="*/ 63 h 83"/>
                    <a:gd name="T8" fmla="*/ 114 w 298"/>
                    <a:gd name="T9" fmla="*/ 77 h 83"/>
                    <a:gd name="T10" fmla="*/ 0 w 298"/>
                    <a:gd name="T11" fmla="*/ 28 h 83"/>
                  </a:gdLst>
                  <a:ahLst/>
                  <a:cxnLst>
                    <a:cxn ang="0">
                      <a:pos x="T0" y="T1"/>
                    </a:cxn>
                    <a:cxn ang="0">
                      <a:pos x="T2" y="T3"/>
                    </a:cxn>
                    <a:cxn ang="0">
                      <a:pos x="T4" y="T5"/>
                    </a:cxn>
                    <a:cxn ang="0">
                      <a:pos x="T6" y="T7"/>
                    </a:cxn>
                    <a:cxn ang="0">
                      <a:pos x="T8" y="T9"/>
                    </a:cxn>
                    <a:cxn ang="0">
                      <a:pos x="T10" y="T11"/>
                    </a:cxn>
                  </a:cxnLst>
                  <a:rect l="0" t="0" r="r" b="b"/>
                  <a:pathLst>
                    <a:path w="298" h="83">
                      <a:moveTo>
                        <a:pt x="0" y="28"/>
                      </a:moveTo>
                      <a:cubicBezTo>
                        <a:pt x="0" y="28"/>
                        <a:pt x="72" y="44"/>
                        <a:pt x="155" y="35"/>
                      </a:cubicBezTo>
                      <a:cubicBezTo>
                        <a:pt x="238" y="26"/>
                        <a:pt x="293" y="0"/>
                        <a:pt x="293" y="0"/>
                      </a:cubicBezTo>
                      <a:cubicBezTo>
                        <a:pt x="298" y="63"/>
                        <a:pt x="298" y="63"/>
                        <a:pt x="298" y="63"/>
                      </a:cubicBezTo>
                      <a:cubicBezTo>
                        <a:pt x="298" y="63"/>
                        <a:pt x="200" y="83"/>
                        <a:pt x="114" y="77"/>
                      </a:cubicBezTo>
                      <a:cubicBezTo>
                        <a:pt x="28" y="71"/>
                        <a:pt x="0" y="28"/>
                        <a:pt x="0" y="28"/>
                      </a:cubicBez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495" name="Group 494">
              <a:extLst>
                <a:ext uri="{FF2B5EF4-FFF2-40B4-BE49-F238E27FC236}">
                  <a16:creationId xmlns:a16="http://schemas.microsoft.com/office/drawing/2014/main" id="{1BB7ADE9-1569-43E5-AB79-AEEE1BCE707E}"/>
                </a:ext>
              </a:extLst>
            </p:cNvPr>
            <p:cNvGrpSpPr/>
            <p:nvPr/>
          </p:nvGrpSpPr>
          <p:grpSpPr>
            <a:xfrm>
              <a:off x="4843149" y="2427265"/>
              <a:ext cx="699796" cy="1845081"/>
              <a:chOff x="3647728" y="1621969"/>
              <a:chExt cx="1406469" cy="4103494"/>
            </a:xfrm>
          </p:grpSpPr>
          <p:sp>
            <p:nvSpPr>
              <p:cNvPr id="510" name="Freeform 441">
                <a:extLst>
                  <a:ext uri="{FF2B5EF4-FFF2-40B4-BE49-F238E27FC236}">
                    <a16:creationId xmlns:a16="http://schemas.microsoft.com/office/drawing/2014/main" id="{BAB5F66F-9724-4B9F-9BA1-3FF3C552C07B}"/>
                  </a:ext>
                </a:extLst>
              </p:cNvPr>
              <p:cNvSpPr>
                <a:spLocks/>
              </p:cNvSpPr>
              <p:nvPr/>
            </p:nvSpPr>
            <p:spPr bwMode="auto">
              <a:xfrm>
                <a:off x="3913839" y="3616984"/>
                <a:ext cx="937918" cy="2011341"/>
              </a:xfrm>
              <a:custGeom>
                <a:avLst/>
                <a:gdLst>
                  <a:gd name="T0" fmla="*/ 479 w 486"/>
                  <a:gd name="T1" fmla="*/ 0 h 1042"/>
                  <a:gd name="T2" fmla="*/ 398 w 486"/>
                  <a:gd name="T3" fmla="*/ 61 h 1042"/>
                  <a:gd name="T4" fmla="*/ 290 w 486"/>
                  <a:gd name="T5" fmla="*/ 88 h 1042"/>
                  <a:gd name="T6" fmla="*/ 34 w 486"/>
                  <a:gd name="T7" fmla="*/ 36 h 1042"/>
                  <a:gd name="T8" fmla="*/ 0 w 486"/>
                  <a:gd name="T9" fmla="*/ 247 h 1042"/>
                  <a:gd name="T10" fmla="*/ 27 w 486"/>
                  <a:gd name="T11" fmla="*/ 539 h 1042"/>
                  <a:gd name="T12" fmla="*/ 35 w 486"/>
                  <a:gd name="T13" fmla="*/ 640 h 1042"/>
                  <a:gd name="T14" fmla="*/ 52 w 486"/>
                  <a:gd name="T15" fmla="*/ 837 h 1042"/>
                  <a:gd name="T16" fmla="*/ 78 w 486"/>
                  <a:gd name="T17" fmla="*/ 1042 h 1042"/>
                  <a:gd name="T18" fmla="*/ 185 w 486"/>
                  <a:gd name="T19" fmla="*/ 1042 h 1042"/>
                  <a:gd name="T20" fmla="*/ 250 w 486"/>
                  <a:gd name="T21" fmla="*/ 308 h 1042"/>
                  <a:gd name="T22" fmla="*/ 280 w 486"/>
                  <a:gd name="T23" fmla="*/ 306 h 1042"/>
                  <a:gd name="T24" fmla="*/ 331 w 486"/>
                  <a:gd name="T25" fmla="*/ 1042 h 1042"/>
                  <a:gd name="T26" fmla="*/ 419 w 486"/>
                  <a:gd name="T27" fmla="*/ 1042 h 1042"/>
                  <a:gd name="T28" fmla="*/ 486 w 486"/>
                  <a:gd name="T29" fmla="*/ 52 h 1042"/>
                  <a:gd name="T30" fmla="*/ 479 w 486"/>
                  <a:gd name="T3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 h="1042">
                    <a:moveTo>
                      <a:pt x="479" y="0"/>
                    </a:moveTo>
                    <a:cubicBezTo>
                      <a:pt x="398" y="61"/>
                      <a:pt x="398" y="61"/>
                      <a:pt x="398" y="61"/>
                    </a:cubicBezTo>
                    <a:cubicBezTo>
                      <a:pt x="290" y="88"/>
                      <a:pt x="290" y="88"/>
                      <a:pt x="290" y="88"/>
                    </a:cubicBezTo>
                    <a:cubicBezTo>
                      <a:pt x="34" y="36"/>
                      <a:pt x="34" y="36"/>
                      <a:pt x="34" y="36"/>
                    </a:cubicBezTo>
                    <a:cubicBezTo>
                      <a:pt x="0" y="247"/>
                      <a:pt x="0" y="247"/>
                      <a:pt x="0" y="247"/>
                    </a:cubicBezTo>
                    <a:cubicBezTo>
                      <a:pt x="27" y="539"/>
                      <a:pt x="27" y="539"/>
                      <a:pt x="27" y="539"/>
                    </a:cubicBezTo>
                    <a:cubicBezTo>
                      <a:pt x="50" y="604"/>
                      <a:pt x="35" y="640"/>
                      <a:pt x="35" y="640"/>
                    </a:cubicBezTo>
                    <a:cubicBezTo>
                      <a:pt x="52" y="837"/>
                      <a:pt x="52" y="837"/>
                      <a:pt x="52" y="837"/>
                    </a:cubicBezTo>
                    <a:cubicBezTo>
                      <a:pt x="78" y="1042"/>
                      <a:pt x="78" y="1042"/>
                      <a:pt x="78" y="1042"/>
                    </a:cubicBezTo>
                    <a:cubicBezTo>
                      <a:pt x="185" y="1042"/>
                      <a:pt x="185" y="1042"/>
                      <a:pt x="185" y="1042"/>
                    </a:cubicBezTo>
                    <a:cubicBezTo>
                      <a:pt x="250" y="308"/>
                      <a:pt x="250" y="308"/>
                      <a:pt x="250" y="308"/>
                    </a:cubicBezTo>
                    <a:cubicBezTo>
                      <a:pt x="280" y="306"/>
                      <a:pt x="280" y="306"/>
                      <a:pt x="280" y="306"/>
                    </a:cubicBezTo>
                    <a:cubicBezTo>
                      <a:pt x="331" y="1042"/>
                      <a:pt x="331" y="1042"/>
                      <a:pt x="331" y="1042"/>
                    </a:cubicBezTo>
                    <a:cubicBezTo>
                      <a:pt x="419" y="1042"/>
                      <a:pt x="419" y="1042"/>
                      <a:pt x="419" y="1042"/>
                    </a:cubicBezTo>
                    <a:cubicBezTo>
                      <a:pt x="486" y="52"/>
                      <a:pt x="486" y="52"/>
                      <a:pt x="486" y="52"/>
                    </a:cubicBezTo>
                    <a:lnTo>
                      <a:pt x="479" y="0"/>
                    </a:lnTo>
                    <a:close/>
                  </a:path>
                </a:pathLst>
              </a:custGeom>
              <a:solidFill>
                <a:srgbClr val="37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1" name="Freeform 442">
                <a:extLst>
                  <a:ext uri="{FF2B5EF4-FFF2-40B4-BE49-F238E27FC236}">
                    <a16:creationId xmlns:a16="http://schemas.microsoft.com/office/drawing/2014/main" id="{36D20E41-049C-48FC-BCBC-53338AE90FC5}"/>
                  </a:ext>
                </a:extLst>
              </p:cNvPr>
              <p:cNvSpPr>
                <a:spLocks/>
              </p:cNvSpPr>
              <p:nvPr/>
            </p:nvSpPr>
            <p:spPr bwMode="auto">
              <a:xfrm>
                <a:off x="3796293" y="5628324"/>
                <a:ext cx="478346" cy="97139"/>
              </a:xfrm>
              <a:custGeom>
                <a:avLst/>
                <a:gdLst>
                  <a:gd name="T0" fmla="*/ 0 w 586"/>
                  <a:gd name="T1" fmla="*/ 119 h 119"/>
                  <a:gd name="T2" fmla="*/ 586 w 586"/>
                  <a:gd name="T3" fmla="*/ 119 h 119"/>
                  <a:gd name="T4" fmla="*/ 586 w 586"/>
                  <a:gd name="T5" fmla="*/ 0 h 119"/>
                  <a:gd name="T6" fmla="*/ 331 w 586"/>
                  <a:gd name="T7" fmla="*/ 0 h 119"/>
                  <a:gd name="T8" fmla="*/ 0 w 586"/>
                  <a:gd name="T9" fmla="*/ 62 h 119"/>
                  <a:gd name="T10" fmla="*/ 0 w 586"/>
                  <a:gd name="T11" fmla="*/ 119 h 119"/>
                </a:gdLst>
                <a:ahLst/>
                <a:cxnLst>
                  <a:cxn ang="0">
                    <a:pos x="T0" y="T1"/>
                  </a:cxn>
                  <a:cxn ang="0">
                    <a:pos x="T2" y="T3"/>
                  </a:cxn>
                  <a:cxn ang="0">
                    <a:pos x="T4" y="T5"/>
                  </a:cxn>
                  <a:cxn ang="0">
                    <a:pos x="T6" y="T7"/>
                  </a:cxn>
                  <a:cxn ang="0">
                    <a:pos x="T8" y="T9"/>
                  </a:cxn>
                  <a:cxn ang="0">
                    <a:pos x="T10" y="T11"/>
                  </a:cxn>
                </a:cxnLst>
                <a:rect l="0" t="0" r="r" b="b"/>
                <a:pathLst>
                  <a:path w="586" h="119">
                    <a:moveTo>
                      <a:pt x="0" y="119"/>
                    </a:moveTo>
                    <a:lnTo>
                      <a:pt x="586" y="119"/>
                    </a:lnTo>
                    <a:lnTo>
                      <a:pt x="586" y="0"/>
                    </a:lnTo>
                    <a:lnTo>
                      <a:pt x="331" y="0"/>
                    </a:lnTo>
                    <a:lnTo>
                      <a:pt x="0" y="62"/>
                    </a:lnTo>
                    <a:lnTo>
                      <a:pt x="0" y="119"/>
                    </a:lnTo>
                    <a:close/>
                  </a:path>
                </a:pathLst>
              </a:custGeom>
              <a:solidFill>
                <a:srgbClr val="38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2" name="Freeform 443">
                <a:extLst>
                  <a:ext uri="{FF2B5EF4-FFF2-40B4-BE49-F238E27FC236}">
                    <a16:creationId xmlns:a16="http://schemas.microsoft.com/office/drawing/2014/main" id="{FC6524CC-24B3-4424-B69E-72152977DD55}"/>
                  </a:ext>
                </a:extLst>
              </p:cNvPr>
              <p:cNvSpPr>
                <a:spLocks/>
              </p:cNvSpPr>
              <p:nvPr/>
            </p:nvSpPr>
            <p:spPr bwMode="auto">
              <a:xfrm>
                <a:off x="4554627" y="5622610"/>
                <a:ext cx="499570" cy="102853"/>
              </a:xfrm>
              <a:custGeom>
                <a:avLst/>
                <a:gdLst>
                  <a:gd name="T0" fmla="*/ 612 w 612"/>
                  <a:gd name="T1" fmla="*/ 64 h 126"/>
                  <a:gd name="T2" fmla="*/ 215 w 612"/>
                  <a:gd name="T3" fmla="*/ 0 h 126"/>
                  <a:gd name="T4" fmla="*/ 0 w 612"/>
                  <a:gd name="T5" fmla="*/ 0 h 126"/>
                  <a:gd name="T6" fmla="*/ 0 w 612"/>
                  <a:gd name="T7" fmla="*/ 126 h 126"/>
                  <a:gd name="T8" fmla="*/ 612 w 612"/>
                  <a:gd name="T9" fmla="*/ 126 h 126"/>
                  <a:gd name="T10" fmla="*/ 612 w 612"/>
                  <a:gd name="T11" fmla="*/ 64 h 126"/>
                </a:gdLst>
                <a:ahLst/>
                <a:cxnLst>
                  <a:cxn ang="0">
                    <a:pos x="T0" y="T1"/>
                  </a:cxn>
                  <a:cxn ang="0">
                    <a:pos x="T2" y="T3"/>
                  </a:cxn>
                  <a:cxn ang="0">
                    <a:pos x="T4" y="T5"/>
                  </a:cxn>
                  <a:cxn ang="0">
                    <a:pos x="T6" y="T7"/>
                  </a:cxn>
                  <a:cxn ang="0">
                    <a:pos x="T8" y="T9"/>
                  </a:cxn>
                  <a:cxn ang="0">
                    <a:pos x="T10" y="T11"/>
                  </a:cxn>
                </a:cxnLst>
                <a:rect l="0" t="0" r="r" b="b"/>
                <a:pathLst>
                  <a:path w="612" h="126">
                    <a:moveTo>
                      <a:pt x="612" y="64"/>
                    </a:moveTo>
                    <a:lnTo>
                      <a:pt x="215" y="0"/>
                    </a:lnTo>
                    <a:lnTo>
                      <a:pt x="0" y="0"/>
                    </a:lnTo>
                    <a:lnTo>
                      <a:pt x="0" y="126"/>
                    </a:lnTo>
                    <a:lnTo>
                      <a:pt x="612" y="126"/>
                    </a:lnTo>
                    <a:lnTo>
                      <a:pt x="612" y="64"/>
                    </a:lnTo>
                    <a:close/>
                  </a:path>
                </a:pathLst>
              </a:custGeom>
              <a:solidFill>
                <a:srgbClr val="38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3" name="Freeform 444">
                <a:extLst>
                  <a:ext uri="{FF2B5EF4-FFF2-40B4-BE49-F238E27FC236}">
                    <a16:creationId xmlns:a16="http://schemas.microsoft.com/office/drawing/2014/main" id="{2A9F2813-15CC-4E9E-860A-8885908A023F}"/>
                  </a:ext>
                </a:extLst>
              </p:cNvPr>
              <p:cNvSpPr>
                <a:spLocks/>
              </p:cNvSpPr>
              <p:nvPr/>
            </p:nvSpPr>
            <p:spPr bwMode="auto">
              <a:xfrm>
                <a:off x="4263211" y="2218677"/>
                <a:ext cx="347740" cy="324067"/>
              </a:xfrm>
              <a:custGeom>
                <a:avLst/>
                <a:gdLst>
                  <a:gd name="T0" fmla="*/ 180 w 180"/>
                  <a:gd name="T1" fmla="*/ 27 h 168"/>
                  <a:gd name="T2" fmla="*/ 180 w 180"/>
                  <a:gd name="T3" fmla="*/ 103 h 168"/>
                  <a:gd name="T4" fmla="*/ 110 w 180"/>
                  <a:gd name="T5" fmla="*/ 168 h 168"/>
                  <a:gd name="T6" fmla="*/ 0 w 180"/>
                  <a:gd name="T7" fmla="*/ 59 h 168"/>
                  <a:gd name="T8" fmla="*/ 0 w 180"/>
                  <a:gd name="T9" fmla="*/ 0 h 168"/>
                  <a:gd name="T10" fmla="*/ 180 w 180"/>
                  <a:gd name="T11" fmla="*/ 27 h 168"/>
                </a:gdLst>
                <a:ahLst/>
                <a:cxnLst>
                  <a:cxn ang="0">
                    <a:pos x="T0" y="T1"/>
                  </a:cxn>
                  <a:cxn ang="0">
                    <a:pos x="T2" y="T3"/>
                  </a:cxn>
                  <a:cxn ang="0">
                    <a:pos x="T4" y="T5"/>
                  </a:cxn>
                  <a:cxn ang="0">
                    <a:pos x="T6" y="T7"/>
                  </a:cxn>
                  <a:cxn ang="0">
                    <a:pos x="T8" y="T9"/>
                  </a:cxn>
                  <a:cxn ang="0">
                    <a:pos x="T10" y="T11"/>
                  </a:cxn>
                </a:cxnLst>
                <a:rect l="0" t="0" r="r" b="b"/>
                <a:pathLst>
                  <a:path w="180" h="168">
                    <a:moveTo>
                      <a:pt x="180" y="27"/>
                    </a:moveTo>
                    <a:cubicBezTo>
                      <a:pt x="180" y="103"/>
                      <a:pt x="180" y="103"/>
                      <a:pt x="180" y="103"/>
                    </a:cubicBezTo>
                    <a:cubicBezTo>
                      <a:pt x="110" y="168"/>
                      <a:pt x="110" y="168"/>
                      <a:pt x="110" y="168"/>
                    </a:cubicBezTo>
                    <a:cubicBezTo>
                      <a:pt x="0" y="59"/>
                      <a:pt x="0" y="59"/>
                      <a:pt x="0" y="59"/>
                    </a:cubicBezTo>
                    <a:cubicBezTo>
                      <a:pt x="0" y="0"/>
                      <a:pt x="0" y="0"/>
                      <a:pt x="0" y="0"/>
                    </a:cubicBezTo>
                    <a:cubicBezTo>
                      <a:pt x="0" y="0"/>
                      <a:pt x="47" y="70"/>
                      <a:pt x="180" y="27"/>
                    </a:cubicBezTo>
                    <a:close/>
                  </a:path>
                </a:pathLst>
              </a:custGeom>
              <a:solidFill>
                <a:srgbClr val="AE7E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514" name="Freeform 445">
                <a:extLst>
                  <a:ext uri="{FF2B5EF4-FFF2-40B4-BE49-F238E27FC236}">
                    <a16:creationId xmlns:a16="http://schemas.microsoft.com/office/drawing/2014/main" id="{345F3BCF-DD45-4540-827D-320D5F2F8335}"/>
                  </a:ext>
                </a:extLst>
              </p:cNvPr>
              <p:cNvSpPr>
                <a:spLocks/>
              </p:cNvSpPr>
              <p:nvPr/>
            </p:nvSpPr>
            <p:spPr bwMode="auto">
              <a:xfrm>
                <a:off x="4162808" y="2396629"/>
                <a:ext cx="675073" cy="1380348"/>
              </a:xfrm>
              <a:custGeom>
                <a:avLst/>
                <a:gdLst>
                  <a:gd name="T0" fmla="*/ 827 w 827"/>
                  <a:gd name="T1" fmla="*/ 1454 h 1691"/>
                  <a:gd name="T2" fmla="*/ 766 w 827"/>
                  <a:gd name="T3" fmla="*/ 1575 h 1691"/>
                  <a:gd name="T4" fmla="*/ 466 w 827"/>
                  <a:gd name="T5" fmla="*/ 1691 h 1691"/>
                  <a:gd name="T6" fmla="*/ 59 w 827"/>
                  <a:gd name="T7" fmla="*/ 1648 h 1691"/>
                  <a:gd name="T8" fmla="*/ 0 w 827"/>
                  <a:gd name="T9" fmla="*/ 175 h 1691"/>
                  <a:gd name="T10" fmla="*/ 251 w 827"/>
                  <a:gd name="T11" fmla="*/ 108 h 1691"/>
                  <a:gd name="T12" fmla="*/ 397 w 827"/>
                  <a:gd name="T13" fmla="*/ 179 h 1691"/>
                  <a:gd name="T14" fmla="*/ 558 w 827"/>
                  <a:gd name="T15" fmla="*/ 0 h 1691"/>
                  <a:gd name="T16" fmla="*/ 731 w 827"/>
                  <a:gd name="T17" fmla="*/ 253 h 1691"/>
                  <a:gd name="T18" fmla="*/ 827 w 827"/>
                  <a:gd name="T19" fmla="*/ 145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1691">
                    <a:moveTo>
                      <a:pt x="827" y="1454"/>
                    </a:moveTo>
                    <a:lnTo>
                      <a:pt x="766" y="1575"/>
                    </a:lnTo>
                    <a:lnTo>
                      <a:pt x="466" y="1691"/>
                    </a:lnTo>
                    <a:lnTo>
                      <a:pt x="59" y="1648"/>
                    </a:lnTo>
                    <a:lnTo>
                      <a:pt x="0" y="175"/>
                    </a:lnTo>
                    <a:lnTo>
                      <a:pt x="251" y="108"/>
                    </a:lnTo>
                    <a:lnTo>
                      <a:pt x="397" y="179"/>
                    </a:lnTo>
                    <a:lnTo>
                      <a:pt x="558" y="0"/>
                    </a:lnTo>
                    <a:lnTo>
                      <a:pt x="731" y="253"/>
                    </a:lnTo>
                    <a:lnTo>
                      <a:pt x="827" y="1454"/>
                    </a:lnTo>
                    <a:close/>
                  </a:path>
                </a:pathLst>
              </a:custGeom>
              <a:solidFill>
                <a:srgbClr val="D8E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5" name="Freeform 446">
                <a:extLst>
                  <a:ext uri="{FF2B5EF4-FFF2-40B4-BE49-F238E27FC236}">
                    <a16:creationId xmlns:a16="http://schemas.microsoft.com/office/drawing/2014/main" id="{65E221C8-C90A-4B32-ABB3-334F11E08405}"/>
                  </a:ext>
                </a:extLst>
              </p:cNvPr>
              <p:cNvSpPr>
                <a:spLocks/>
              </p:cNvSpPr>
              <p:nvPr/>
            </p:nvSpPr>
            <p:spPr bwMode="auto">
              <a:xfrm>
                <a:off x="3647728" y="2484788"/>
                <a:ext cx="359168" cy="1292188"/>
              </a:xfrm>
              <a:custGeom>
                <a:avLst/>
                <a:gdLst>
                  <a:gd name="T0" fmla="*/ 244 w 440"/>
                  <a:gd name="T1" fmla="*/ 0 h 1583"/>
                  <a:gd name="T2" fmla="*/ 118 w 440"/>
                  <a:gd name="T3" fmla="*/ 64 h 1583"/>
                  <a:gd name="T4" fmla="*/ 0 w 440"/>
                  <a:gd name="T5" fmla="*/ 563 h 1583"/>
                  <a:gd name="T6" fmla="*/ 47 w 440"/>
                  <a:gd name="T7" fmla="*/ 717 h 1583"/>
                  <a:gd name="T8" fmla="*/ 0 w 440"/>
                  <a:gd name="T9" fmla="*/ 1091 h 1583"/>
                  <a:gd name="T10" fmla="*/ 189 w 440"/>
                  <a:gd name="T11" fmla="*/ 1427 h 1583"/>
                  <a:gd name="T12" fmla="*/ 123 w 440"/>
                  <a:gd name="T13" fmla="*/ 1517 h 1583"/>
                  <a:gd name="T14" fmla="*/ 196 w 440"/>
                  <a:gd name="T15" fmla="*/ 1583 h 1583"/>
                  <a:gd name="T16" fmla="*/ 383 w 440"/>
                  <a:gd name="T17" fmla="*/ 1387 h 1583"/>
                  <a:gd name="T18" fmla="*/ 440 w 440"/>
                  <a:gd name="T19" fmla="*/ 779 h 1583"/>
                  <a:gd name="T20" fmla="*/ 244 w 440"/>
                  <a:gd name="T21" fmla="*/ 0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1583">
                    <a:moveTo>
                      <a:pt x="244" y="0"/>
                    </a:moveTo>
                    <a:lnTo>
                      <a:pt x="118" y="64"/>
                    </a:lnTo>
                    <a:lnTo>
                      <a:pt x="0" y="563"/>
                    </a:lnTo>
                    <a:lnTo>
                      <a:pt x="47" y="717"/>
                    </a:lnTo>
                    <a:lnTo>
                      <a:pt x="0" y="1091"/>
                    </a:lnTo>
                    <a:lnTo>
                      <a:pt x="189" y="1427"/>
                    </a:lnTo>
                    <a:lnTo>
                      <a:pt x="123" y="1517"/>
                    </a:lnTo>
                    <a:lnTo>
                      <a:pt x="196" y="1583"/>
                    </a:lnTo>
                    <a:lnTo>
                      <a:pt x="383" y="1387"/>
                    </a:lnTo>
                    <a:lnTo>
                      <a:pt x="440" y="779"/>
                    </a:lnTo>
                    <a:lnTo>
                      <a:pt x="244" y="0"/>
                    </a:lnTo>
                    <a:close/>
                  </a:path>
                </a:pathLst>
              </a:custGeom>
              <a:solidFill>
                <a:srgbClr val="3F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6" name="Freeform 447">
                <a:extLst>
                  <a:ext uri="{FF2B5EF4-FFF2-40B4-BE49-F238E27FC236}">
                    <a16:creationId xmlns:a16="http://schemas.microsoft.com/office/drawing/2014/main" id="{E77105DD-166E-4050-BF40-4AE4AFB8A59F}"/>
                  </a:ext>
                </a:extLst>
              </p:cNvPr>
              <p:cNvSpPr>
                <a:spLocks/>
              </p:cNvSpPr>
              <p:nvPr/>
            </p:nvSpPr>
            <p:spPr bwMode="auto">
              <a:xfrm>
                <a:off x="4170970" y="3583516"/>
                <a:ext cx="648135" cy="216317"/>
              </a:xfrm>
              <a:custGeom>
                <a:avLst/>
                <a:gdLst>
                  <a:gd name="T0" fmla="*/ 336 w 336"/>
                  <a:gd name="T1" fmla="*/ 0 h 112"/>
                  <a:gd name="T2" fmla="*/ 275 w 336"/>
                  <a:gd name="T3" fmla="*/ 49 h 112"/>
                  <a:gd name="T4" fmla="*/ 223 w 336"/>
                  <a:gd name="T5" fmla="*/ 70 h 112"/>
                  <a:gd name="T6" fmla="*/ 123 w 336"/>
                  <a:gd name="T7" fmla="*/ 70 h 112"/>
                  <a:gd name="T8" fmla="*/ 67 w 336"/>
                  <a:gd name="T9" fmla="*/ 65 h 112"/>
                  <a:gd name="T10" fmla="*/ 0 w 336"/>
                  <a:gd name="T11" fmla="*/ 50 h 112"/>
                  <a:gd name="T12" fmla="*/ 0 w 336"/>
                  <a:gd name="T13" fmla="*/ 91 h 112"/>
                  <a:gd name="T14" fmla="*/ 53 w 336"/>
                  <a:gd name="T15" fmla="*/ 106 h 112"/>
                  <a:gd name="T16" fmla="*/ 123 w 336"/>
                  <a:gd name="T17" fmla="*/ 112 h 112"/>
                  <a:gd name="T18" fmla="*/ 223 w 336"/>
                  <a:gd name="T19" fmla="*/ 112 h 112"/>
                  <a:gd name="T20" fmla="*/ 286 w 336"/>
                  <a:gd name="T21" fmla="*/ 83 h 112"/>
                  <a:gd name="T22" fmla="*/ 336 w 336"/>
                  <a:gd name="T23" fmla="*/ 40 h 112"/>
                  <a:gd name="T24" fmla="*/ 336 w 336"/>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112">
                    <a:moveTo>
                      <a:pt x="336" y="0"/>
                    </a:moveTo>
                    <a:cubicBezTo>
                      <a:pt x="327" y="13"/>
                      <a:pt x="302" y="33"/>
                      <a:pt x="275" y="49"/>
                    </a:cubicBezTo>
                    <a:cubicBezTo>
                      <a:pt x="255" y="61"/>
                      <a:pt x="237" y="67"/>
                      <a:pt x="223" y="70"/>
                    </a:cubicBezTo>
                    <a:cubicBezTo>
                      <a:pt x="190" y="70"/>
                      <a:pt x="157" y="70"/>
                      <a:pt x="123" y="70"/>
                    </a:cubicBezTo>
                    <a:cubicBezTo>
                      <a:pt x="106" y="70"/>
                      <a:pt x="87" y="68"/>
                      <a:pt x="67" y="65"/>
                    </a:cubicBezTo>
                    <a:cubicBezTo>
                      <a:pt x="42" y="61"/>
                      <a:pt x="20" y="56"/>
                      <a:pt x="0" y="50"/>
                    </a:cubicBezTo>
                    <a:cubicBezTo>
                      <a:pt x="0" y="64"/>
                      <a:pt x="0" y="77"/>
                      <a:pt x="0" y="91"/>
                    </a:cubicBezTo>
                    <a:cubicBezTo>
                      <a:pt x="15" y="97"/>
                      <a:pt x="33" y="102"/>
                      <a:pt x="53" y="106"/>
                    </a:cubicBezTo>
                    <a:cubicBezTo>
                      <a:pt x="80" y="112"/>
                      <a:pt x="104" y="112"/>
                      <a:pt x="123" y="112"/>
                    </a:cubicBezTo>
                    <a:cubicBezTo>
                      <a:pt x="157" y="112"/>
                      <a:pt x="190" y="112"/>
                      <a:pt x="223" y="112"/>
                    </a:cubicBezTo>
                    <a:cubicBezTo>
                      <a:pt x="238" y="108"/>
                      <a:pt x="262" y="101"/>
                      <a:pt x="286" y="83"/>
                    </a:cubicBezTo>
                    <a:cubicBezTo>
                      <a:pt x="307" y="69"/>
                      <a:pt x="328" y="52"/>
                      <a:pt x="336" y="40"/>
                    </a:cubicBezTo>
                    <a:cubicBezTo>
                      <a:pt x="336" y="27"/>
                      <a:pt x="336" y="14"/>
                      <a:pt x="336" y="0"/>
                    </a:cubicBezTo>
                    <a:close/>
                  </a:path>
                </a:pathLst>
              </a:custGeom>
              <a:solidFill>
                <a:srgbClr val="21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7" name="Freeform 448">
                <a:extLst>
                  <a:ext uri="{FF2B5EF4-FFF2-40B4-BE49-F238E27FC236}">
                    <a16:creationId xmlns:a16="http://schemas.microsoft.com/office/drawing/2014/main" id="{E30A4912-1378-42DF-ACF7-32FE01D55B53}"/>
                  </a:ext>
                </a:extLst>
              </p:cNvPr>
              <p:cNvSpPr>
                <a:spLocks/>
              </p:cNvSpPr>
              <p:nvPr/>
            </p:nvSpPr>
            <p:spPr bwMode="auto">
              <a:xfrm>
                <a:off x="4396267" y="3707592"/>
                <a:ext cx="216317" cy="104485"/>
              </a:xfrm>
              <a:custGeom>
                <a:avLst/>
                <a:gdLst>
                  <a:gd name="T0" fmla="*/ 9 w 112"/>
                  <a:gd name="T1" fmla="*/ 0 h 54"/>
                  <a:gd name="T2" fmla="*/ 103 w 112"/>
                  <a:gd name="T3" fmla="*/ 0 h 54"/>
                  <a:gd name="T4" fmla="*/ 112 w 112"/>
                  <a:gd name="T5" fmla="*/ 9 h 54"/>
                  <a:gd name="T6" fmla="*/ 112 w 112"/>
                  <a:gd name="T7" fmla="*/ 45 h 54"/>
                  <a:gd name="T8" fmla="*/ 103 w 112"/>
                  <a:gd name="T9" fmla="*/ 54 h 54"/>
                  <a:gd name="T10" fmla="*/ 9 w 112"/>
                  <a:gd name="T11" fmla="*/ 54 h 54"/>
                  <a:gd name="T12" fmla="*/ 0 w 112"/>
                  <a:gd name="T13" fmla="*/ 45 h 54"/>
                  <a:gd name="T14" fmla="*/ 0 w 112"/>
                  <a:gd name="T15" fmla="*/ 9 h 54"/>
                  <a:gd name="T16" fmla="*/ 9 w 1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4">
                    <a:moveTo>
                      <a:pt x="9" y="0"/>
                    </a:moveTo>
                    <a:cubicBezTo>
                      <a:pt x="103" y="0"/>
                      <a:pt x="103" y="0"/>
                      <a:pt x="103" y="0"/>
                    </a:cubicBezTo>
                    <a:cubicBezTo>
                      <a:pt x="108" y="0"/>
                      <a:pt x="112" y="4"/>
                      <a:pt x="112" y="9"/>
                    </a:cubicBezTo>
                    <a:cubicBezTo>
                      <a:pt x="112" y="45"/>
                      <a:pt x="112" y="45"/>
                      <a:pt x="112" y="45"/>
                    </a:cubicBezTo>
                    <a:cubicBezTo>
                      <a:pt x="112" y="50"/>
                      <a:pt x="108" y="54"/>
                      <a:pt x="103" y="54"/>
                    </a:cubicBezTo>
                    <a:cubicBezTo>
                      <a:pt x="9" y="54"/>
                      <a:pt x="9" y="54"/>
                      <a:pt x="9" y="54"/>
                    </a:cubicBezTo>
                    <a:cubicBezTo>
                      <a:pt x="4" y="54"/>
                      <a:pt x="0" y="50"/>
                      <a:pt x="0" y="45"/>
                    </a:cubicBezTo>
                    <a:cubicBezTo>
                      <a:pt x="0" y="9"/>
                      <a:pt x="0" y="9"/>
                      <a:pt x="0" y="9"/>
                    </a:cubicBezTo>
                    <a:cubicBezTo>
                      <a:pt x="0" y="4"/>
                      <a:pt x="4" y="0"/>
                      <a:pt x="9" y="0"/>
                    </a:cubicBezTo>
                    <a:close/>
                  </a:path>
                </a:pathLst>
              </a:custGeom>
              <a:solidFill>
                <a:srgbClr val="21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8" name="Freeform 449">
                <a:extLst>
                  <a:ext uri="{FF2B5EF4-FFF2-40B4-BE49-F238E27FC236}">
                    <a16:creationId xmlns:a16="http://schemas.microsoft.com/office/drawing/2014/main" id="{B0EF26CA-58F3-457F-A75B-ED57FBDDB5D6}"/>
                  </a:ext>
                </a:extLst>
              </p:cNvPr>
              <p:cNvSpPr>
                <a:spLocks/>
              </p:cNvSpPr>
              <p:nvPr/>
            </p:nvSpPr>
            <p:spPr bwMode="auto">
              <a:xfrm>
                <a:off x="4712988" y="2450504"/>
                <a:ext cx="248969" cy="1571360"/>
              </a:xfrm>
              <a:custGeom>
                <a:avLst/>
                <a:gdLst>
                  <a:gd name="T0" fmla="*/ 0 w 305"/>
                  <a:gd name="T1" fmla="*/ 0 h 1925"/>
                  <a:gd name="T2" fmla="*/ 272 w 305"/>
                  <a:gd name="T3" fmla="*/ 106 h 1925"/>
                  <a:gd name="T4" fmla="*/ 305 w 305"/>
                  <a:gd name="T5" fmla="*/ 248 h 1925"/>
                  <a:gd name="T6" fmla="*/ 229 w 305"/>
                  <a:gd name="T7" fmla="*/ 681 h 1925"/>
                  <a:gd name="T8" fmla="*/ 170 w 305"/>
                  <a:gd name="T9" fmla="*/ 1209 h 1925"/>
                  <a:gd name="T10" fmla="*/ 265 w 305"/>
                  <a:gd name="T11" fmla="*/ 1925 h 1925"/>
                  <a:gd name="T12" fmla="*/ 163 w 305"/>
                  <a:gd name="T13" fmla="*/ 1854 h 1925"/>
                  <a:gd name="T14" fmla="*/ 111 w 305"/>
                  <a:gd name="T15" fmla="*/ 1388 h 1925"/>
                  <a:gd name="T16" fmla="*/ 80 w 305"/>
                  <a:gd name="T17" fmla="*/ 1209 h 1925"/>
                  <a:gd name="T18" fmla="*/ 57 w 305"/>
                  <a:gd name="T19" fmla="*/ 312 h 1925"/>
                  <a:gd name="T20" fmla="*/ 0 w 305"/>
                  <a:gd name="T21" fmla="*/ 0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25">
                    <a:moveTo>
                      <a:pt x="0" y="0"/>
                    </a:moveTo>
                    <a:lnTo>
                      <a:pt x="272" y="106"/>
                    </a:lnTo>
                    <a:lnTo>
                      <a:pt x="305" y="248"/>
                    </a:lnTo>
                    <a:lnTo>
                      <a:pt x="229" y="681"/>
                    </a:lnTo>
                    <a:lnTo>
                      <a:pt x="170" y="1209"/>
                    </a:lnTo>
                    <a:lnTo>
                      <a:pt x="265" y="1925"/>
                    </a:lnTo>
                    <a:lnTo>
                      <a:pt x="163" y="1854"/>
                    </a:lnTo>
                    <a:lnTo>
                      <a:pt x="111" y="1388"/>
                    </a:lnTo>
                    <a:lnTo>
                      <a:pt x="80" y="1209"/>
                    </a:lnTo>
                    <a:lnTo>
                      <a:pt x="57" y="312"/>
                    </a:lnTo>
                    <a:lnTo>
                      <a:pt x="0" y="0"/>
                    </a:lnTo>
                    <a:close/>
                  </a:path>
                </a:pathLst>
              </a:custGeom>
              <a:solidFill>
                <a:srgbClr val="3F4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9" name="Freeform 450">
                <a:extLst>
                  <a:ext uri="{FF2B5EF4-FFF2-40B4-BE49-F238E27FC236}">
                    <a16:creationId xmlns:a16="http://schemas.microsoft.com/office/drawing/2014/main" id="{1FAA1B65-BB76-41DE-AEB2-63A79D693D1B}"/>
                  </a:ext>
                </a:extLst>
              </p:cNvPr>
              <p:cNvSpPr>
                <a:spLocks/>
              </p:cNvSpPr>
              <p:nvPr/>
            </p:nvSpPr>
            <p:spPr bwMode="auto">
              <a:xfrm>
                <a:off x="3779151" y="2369691"/>
                <a:ext cx="526508" cy="1770535"/>
              </a:xfrm>
              <a:custGeom>
                <a:avLst/>
                <a:gdLst>
                  <a:gd name="T0" fmla="*/ 160 w 273"/>
                  <a:gd name="T1" fmla="*/ 910 h 917"/>
                  <a:gd name="T2" fmla="*/ 273 w 273"/>
                  <a:gd name="T3" fmla="*/ 560 h 917"/>
                  <a:gd name="T4" fmla="*/ 273 w 273"/>
                  <a:gd name="T5" fmla="*/ 297 h 917"/>
                  <a:gd name="T6" fmla="*/ 235 w 273"/>
                  <a:gd name="T7" fmla="*/ 0 h 917"/>
                  <a:gd name="T8" fmla="*/ 175 w 273"/>
                  <a:gd name="T9" fmla="*/ 22 h 917"/>
                  <a:gd name="T10" fmla="*/ 35 w 273"/>
                  <a:gd name="T11" fmla="*/ 60 h 917"/>
                  <a:gd name="T12" fmla="*/ 97 w 273"/>
                  <a:gd name="T13" fmla="*/ 440 h 917"/>
                  <a:gd name="T14" fmla="*/ 60 w 273"/>
                  <a:gd name="T15" fmla="*/ 643 h 917"/>
                  <a:gd name="T16" fmla="*/ 15 w 273"/>
                  <a:gd name="T17" fmla="*/ 720 h 917"/>
                  <a:gd name="T18" fmla="*/ 0 w 273"/>
                  <a:gd name="T19" fmla="*/ 834 h 917"/>
                  <a:gd name="T20" fmla="*/ 69 w 273"/>
                  <a:gd name="T21" fmla="*/ 897 h 917"/>
                  <a:gd name="T22" fmla="*/ 160 w 273"/>
                  <a:gd name="T23" fmla="*/ 91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917">
                    <a:moveTo>
                      <a:pt x="160" y="910"/>
                    </a:moveTo>
                    <a:cubicBezTo>
                      <a:pt x="185" y="846"/>
                      <a:pt x="266" y="635"/>
                      <a:pt x="273" y="560"/>
                    </a:cubicBezTo>
                    <a:cubicBezTo>
                      <a:pt x="273" y="472"/>
                      <a:pt x="273" y="384"/>
                      <a:pt x="273" y="297"/>
                    </a:cubicBezTo>
                    <a:cubicBezTo>
                      <a:pt x="235" y="0"/>
                      <a:pt x="235" y="0"/>
                      <a:pt x="235" y="0"/>
                    </a:cubicBezTo>
                    <a:cubicBezTo>
                      <a:pt x="175" y="22"/>
                      <a:pt x="175" y="22"/>
                      <a:pt x="175" y="22"/>
                    </a:cubicBezTo>
                    <a:cubicBezTo>
                      <a:pt x="35" y="60"/>
                      <a:pt x="35" y="60"/>
                      <a:pt x="35" y="60"/>
                    </a:cubicBezTo>
                    <a:cubicBezTo>
                      <a:pt x="97" y="440"/>
                      <a:pt x="97" y="440"/>
                      <a:pt x="97" y="440"/>
                    </a:cubicBezTo>
                    <a:cubicBezTo>
                      <a:pt x="60" y="643"/>
                      <a:pt x="60" y="643"/>
                      <a:pt x="60" y="643"/>
                    </a:cubicBezTo>
                    <a:cubicBezTo>
                      <a:pt x="15" y="720"/>
                      <a:pt x="15" y="720"/>
                      <a:pt x="15" y="720"/>
                    </a:cubicBezTo>
                    <a:cubicBezTo>
                      <a:pt x="0" y="834"/>
                      <a:pt x="0" y="834"/>
                      <a:pt x="0" y="834"/>
                    </a:cubicBezTo>
                    <a:cubicBezTo>
                      <a:pt x="7" y="846"/>
                      <a:pt x="27" y="878"/>
                      <a:pt x="69" y="897"/>
                    </a:cubicBezTo>
                    <a:cubicBezTo>
                      <a:pt x="109" y="917"/>
                      <a:pt x="147" y="913"/>
                      <a:pt x="160" y="910"/>
                    </a:cubicBezTo>
                    <a:close/>
                  </a:path>
                </a:pathLst>
              </a:custGeom>
              <a:solidFill>
                <a:srgbClr val="4A5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0" name="Freeform 451">
                <a:extLst>
                  <a:ext uri="{FF2B5EF4-FFF2-40B4-BE49-F238E27FC236}">
                    <a16:creationId xmlns:a16="http://schemas.microsoft.com/office/drawing/2014/main" id="{2D15E1FD-DA3F-41F2-91BC-722ADB657962}"/>
                  </a:ext>
                </a:extLst>
              </p:cNvPr>
              <p:cNvSpPr>
                <a:spLocks/>
              </p:cNvSpPr>
              <p:nvPr/>
            </p:nvSpPr>
            <p:spPr bwMode="auto">
              <a:xfrm>
                <a:off x="4215050" y="1728087"/>
                <a:ext cx="451409" cy="658747"/>
              </a:xfrm>
              <a:custGeom>
                <a:avLst/>
                <a:gdLst>
                  <a:gd name="T0" fmla="*/ 234 w 234"/>
                  <a:gd name="T1" fmla="*/ 68 h 341"/>
                  <a:gd name="T2" fmla="*/ 234 w 234"/>
                  <a:gd name="T3" fmla="*/ 208 h 341"/>
                  <a:gd name="T4" fmla="*/ 159 w 234"/>
                  <a:gd name="T5" fmla="*/ 321 h 341"/>
                  <a:gd name="T6" fmla="*/ 15 w 234"/>
                  <a:gd name="T7" fmla="*/ 248 h 341"/>
                  <a:gd name="T8" fmla="*/ 3 w 234"/>
                  <a:gd name="T9" fmla="*/ 47 h 341"/>
                  <a:gd name="T10" fmla="*/ 234 w 234"/>
                  <a:gd name="T11" fmla="*/ 68 h 341"/>
                </a:gdLst>
                <a:ahLst/>
                <a:cxnLst>
                  <a:cxn ang="0">
                    <a:pos x="T0" y="T1"/>
                  </a:cxn>
                  <a:cxn ang="0">
                    <a:pos x="T2" y="T3"/>
                  </a:cxn>
                  <a:cxn ang="0">
                    <a:pos x="T4" y="T5"/>
                  </a:cxn>
                  <a:cxn ang="0">
                    <a:pos x="T6" y="T7"/>
                  </a:cxn>
                  <a:cxn ang="0">
                    <a:pos x="T8" y="T9"/>
                  </a:cxn>
                  <a:cxn ang="0">
                    <a:pos x="T10" y="T11"/>
                  </a:cxn>
                </a:cxnLst>
                <a:rect l="0" t="0" r="r" b="b"/>
                <a:pathLst>
                  <a:path w="234" h="341">
                    <a:moveTo>
                      <a:pt x="234" y="68"/>
                    </a:moveTo>
                    <a:cubicBezTo>
                      <a:pt x="234" y="208"/>
                      <a:pt x="234" y="208"/>
                      <a:pt x="234" y="208"/>
                    </a:cubicBezTo>
                    <a:cubicBezTo>
                      <a:pt x="234" y="208"/>
                      <a:pt x="234" y="297"/>
                      <a:pt x="159" y="321"/>
                    </a:cubicBezTo>
                    <a:cubicBezTo>
                      <a:pt x="98" y="341"/>
                      <a:pt x="30" y="317"/>
                      <a:pt x="15" y="248"/>
                    </a:cubicBezTo>
                    <a:cubicBezTo>
                      <a:pt x="0" y="178"/>
                      <a:pt x="3" y="47"/>
                      <a:pt x="3" y="47"/>
                    </a:cubicBezTo>
                    <a:cubicBezTo>
                      <a:pt x="3" y="47"/>
                      <a:pt x="142" y="0"/>
                      <a:pt x="234" y="68"/>
                    </a:cubicBezTo>
                    <a:close/>
                  </a:path>
                </a:pathLst>
              </a:custGeom>
              <a:solidFill>
                <a:srgbClr val="AE7E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1" name="Freeform 452">
                <a:extLst>
                  <a:ext uri="{FF2B5EF4-FFF2-40B4-BE49-F238E27FC236}">
                    <a16:creationId xmlns:a16="http://schemas.microsoft.com/office/drawing/2014/main" id="{C2380D30-A785-4DDD-97D3-020C541FF4C2}"/>
                  </a:ext>
                </a:extLst>
              </p:cNvPr>
              <p:cNvSpPr>
                <a:spLocks/>
              </p:cNvSpPr>
              <p:nvPr/>
            </p:nvSpPr>
            <p:spPr bwMode="auto">
              <a:xfrm>
                <a:off x="4141584" y="1986851"/>
                <a:ext cx="102036" cy="187747"/>
              </a:xfrm>
              <a:custGeom>
                <a:avLst/>
                <a:gdLst>
                  <a:gd name="T0" fmla="*/ 47 w 53"/>
                  <a:gd name="T1" fmla="*/ 13 h 97"/>
                  <a:gd name="T2" fmla="*/ 16 w 53"/>
                  <a:gd name="T3" fmla="*/ 7 h 97"/>
                  <a:gd name="T4" fmla="*/ 21 w 53"/>
                  <a:gd name="T5" fmla="*/ 76 h 97"/>
                  <a:gd name="T6" fmla="*/ 53 w 53"/>
                  <a:gd name="T7" fmla="*/ 79 h 97"/>
                  <a:gd name="T8" fmla="*/ 47 w 53"/>
                  <a:gd name="T9" fmla="*/ 13 h 97"/>
                </a:gdLst>
                <a:ahLst/>
                <a:cxnLst>
                  <a:cxn ang="0">
                    <a:pos x="T0" y="T1"/>
                  </a:cxn>
                  <a:cxn ang="0">
                    <a:pos x="T2" y="T3"/>
                  </a:cxn>
                  <a:cxn ang="0">
                    <a:pos x="T4" y="T5"/>
                  </a:cxn>
                  <a:cxn ang="0">
                    <a:pos x="T6" y="T7"/>
                  </a:cxn>
                  <a:cxn ang="0">
                    <a:pos x="T8" y="T9"/>
                  </a:cxn>
                </a:cxnLst>
                <a:rect l="0" t="0" r="r" b="b"/>
                <a:pathLst>
                  <a:path w="53" h="97">
                    <a:moveTo>
                      <a:pt x="47" y="13"/>
                    </a:moveTo>
                    <a:cubicBezTo>
                      <a:pt x="47" y="13"/>
                      <a:pt x="33" y="0"/>
                      <a:pt x="16" y="7"/>
                    </a:cubicBezTo>
                    <a:cubicBezTo>
                      <a:pt x="0" y="14"/>
                      <a:pt x="0" y="54"/>
                      <a:pt x="21" y="76"/>
                    </a:cubicBezTo>
                    <a:cubicBezTo>
                      <a:pt x="41" y="97"/>
                      <a:pt x="53" y="79"/>
                      <a:pt x="53" y="79"/>
                    </a:cubicBezTo>
                    <a:lnTo>
                      <a:pt x="47" y="13"/>
                    </a:lnTo>
                    <a:close/>
                  </a:path>
                </a:pathLst>
              </a:custGeom>
              <a:solidFill>
                <a:srgbClr val="AE7E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522" name="Freeform 453">
                <a:extLst>
                  <a:ext uri="{FF2B5EF4-FFF2-40B4-BE49-F238E27FC236}">
                    <a16:creationId xmlns:a16="http://schemas.microsoft.com/office/drawing/2014/main" id="{CC09A988-C481-4CD9-A52C-19C1F2AA0057}"/>
                  </a:ext>
                </a:extLst>
              </p:cNvPr>
              <p:cNvSpPr>
                <a:spLocks/>
              </p:cNvSpPr>
              <p:nvPr/>
            </p:nvSpPr>
            <p:spPr bwMode="auto">
              <a:xfrm>
                <a:off x="4610951" y="1986851"/>
                <a:ext cx="102036" cy="187747"/>
              </a:xfrm>
              <a:custGeom>
                <a:avLst/>
                <a:gdLst>
                  <a:gd name="T0" fmla="*/ 6 w 53"/>
                  <a:gd name="T1" fmla="*/ 13 h 97"/>
                  <a:gd name="T2" fmla="*/ 37 w 53"/>
                  <a:gd name="T3" fmla="*/ 7 h 97"/>
                  <a:gd name="T4" fmla="*/ 32 w 53"/>
                  <a:gd name="T5" fmla="*/ 76 h 97"/>
                  <a:gd name="T6" fmla="*/ 0 w 53"/>
                  <a:gd name="T7" fmla="*/ 79 h 97"/>
                  <a:gd name="T8" fmla="*/ 6 w 53"/>
                  <a:gd name="T9" fmla="*/ 13 h 97"/>
                </a:gdLst>
                <a:ahLst/>
                <a:cxnLst>
                  <a:cxn ang="0">
                    <a:pos x="T0" y="T1"/>
                  </a:cxn>
                  <a:cxn ang="0">
                    <a:pos x="T2" y="T3"/>
                  </a:cxn>
                  <a:cxn ang="0">
                    <a:pos x="T4" y="T5"/>
                  </a:cxn>
                  <a:cxn ang="0">
                    <a:pos x="T6" y="T7"/>
                  </a:cxn>
                  <a:cxn ang="0">
                    <a:pos x="T8" y="T9"/>
                  </a:cxn>
                </a:cxnLst>
                <a:rect l="0" t="0" r="r" b="b"/>
                <a:pathLst>
                  <a:path w="53" h="97">
                    <a:moveTo>
                      <a:pt x="6" y="13"/>
                    </a:moveTo>
                    <a:cubicBezTo>
                      <a:pt x="6" y="13"/>
                      <a:pt x="20" y="0"/>
                      <a:pt x="37" y="7"/>
                    </a:cubicBezTo>
                    <a:cubicBezTo>
                      <a:pt x="53" y="14"/>
                      <a:pt x="53" y="54"/>
                      <a:pt x="32" y="76"/>
                    </a:cubicBezTo>
                    <a:cubicBezTo>
                      <a:pt x="12" y="97"/>
                      <a:pt x="0" y="79"/>
                      <a:pt x="0" y="79"/>
                    </a:cubicBezTo>
                    <a:lnTo>
                      <a:pt x="6" y="13"/>
                    </a:lnTo>
                    <a:close/>
                  </a:path>
                </a:pathLst>
              </a:custGeom>
              <a:solidFill>
                <a:srgbClr val="AE7E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523" name="Freeform 454">
                <a:extLst>
                  <a:ext uri="{FF2B5EF4-FFF2-40B4-BE49-F238E27FC236}">
                    <a16:creationId xmlns:a16="http://schemas.microsoft.com/office/drawing/2014/main" id="{3BE8DC29-7A3E-4335-B136-3B14853D3068}"/>
                  </a:ext>
                </a:extLst>
              </p:cNvPr>
              <p:cNvSpPr>
                <a:spLocks/>
              </p:cNvSpPr>
              <p:nvPr/>
            </p:nvSpPr>
            <p:spPr bwMode="auto">
              <a:xfrm>
                <a:off x="4176685" y="1621969"/>
                <a:ext cx="489775" cy="390187"/>
              </a:xfrm>
              <a:custGeom>
                <a:avLst/>
                <a:gdLst>
                  <a:gd name="T0" fmla="*/ 29 w 254"/>
                  <a:gd name="T1" fmla="*/ 202 h 202"/>
                  <a:gd name="T2" fmla="*/ 29 w 254"/>
                  <a:gd name="T3" fmla="*/ 106 h 202"/>
                  <a:gd name="T4" fmla="*/ 154 w 254"/>
                  <a:gd name="T5" fmla="*/ 96 h 202"/>
                  <a:gd name="T6" fmla="*/ 254 w 254"/>
                  <a:gd name="T7" fmla="*/ 123 h 202"/>
                  <a:gd name="T8" fmla="*/ 198 w 254"/>
                  <a:gd name="T9" fmla="*/ 32 h 202"/>
                  <a:gd name="T10" fmla="*/ 43 w 254"/>
                  <a:gd name="T11" fmla="*/ 32 h 202"/>
                  <a:gd name="T12" fmla="*/ 1 w 254"/>
                  <a:gd name="T13" fmla="*/ 129 h 202"/>
                  <a:gd name="T14" fmla="*/ 11 w 254"/>
                  <a:gd name="T15" fmla="*/ 194 h 202"/>
                  <a:gd name="T16" fmla="*/ 29 w 254"/>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02">
                    <a:moveTo>
                      <a:pt x="29" y="202"/>
                    </a:moveTo>
                    <a:cubicBezTo>
                      <a:pt x="29" y="106"/>
                      <a:pt x="29" y="106"/>
                      <a:pt x="29" y="106"/>
                    </a:cubicBezTo>
                    <a:cubicBezTo>
                      <a:pt x="29" y="106"/>
                      <a:pt x="99" y="91"/>
                      <a:pt x="154" y="96"/>
                    </a:cubicBezTo>
                    <a:cubicBezTo>
                      <a:pt x="216" y="101"/>
                      <a:pt x="254" y="123"/>
                      <a:pt x="254" y="123"/>
                    </a:cubicBezTo>
                    <a:cubicBezTo>
                      <a:pt x="254" y="123"/>
                      <a:pt x="244" y="59"/>
                      <a:pt x="198" y="32"/>
                    </a:cubicBezTo>
                    <a:cubicBezTo>
                      <a:pt x="144" y="0"/>
                      <a:pt x="80" y="4"/>
                      <a:pt x="43" y="32"/>
                    </a:cubicBezTo>
                    <a:cubicBezTo>
                      <a:pt x="6" y="60"/>
                      <a:pt x="0" y="91"/>
                      <a:pt x="1" y="129"/>
                    </a:cubicBezTo>
                    <a:cubicBezTo>
                      <a:pt x="2" y="159"/>
                      <a:pt x="11" y="194"/>
                      <a:pt x="11" y="194"/>
                    </a:cubicBezTo>
                    <a:lnTo>
                      <a:pt x="29" y="2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4" name="Freeform 455">
                <a:extLst>
                  <a:ext uri="{FF2B5EF4-FFF2-40B4-BE49-F238E27FC236}">
                    <a16:creationId xmlns:a16="http://schemas.microsoft.com/office/drawing/2014/main" id="{D1A59E49-B6C4-4AA5-AA77-284D88C344FC}"/>
                  </a:ext>
                </a:extLst>
              </p:cNvPr>
              <p:cNvSpPr>
                <a:spLocks/>
              </p:cNvSpPr>
              <p:nvPr/>
            </p:nvSpPr>
            <p:spPr bwMode="auto">
              <a:xfrm>
                <a:off x="4019957" y="2363161"/>
                <a:ext cx="285702" cy="1166480"/>
              </a:xfrm>
              <a:custGeom>
                <a:avLst/>
                <a:gdLst>
                  <a:gd name="T0" fmla="*/ 106 w 148"/>
                  <a:gd name="T1" fmla="*/ 0 h 604"/>
                  <a:gd name="T2" fmla="*/ 0 w 148"/>
                  <a:gd name="T3" fmla="*/ 76 h 604"/>
                  <a:gd name="T4" fmla="*/ 55 w 148"/>
                  <a:gd name="T5" fmla="*/ 95 h 604"/>
                  <a:gd name="T6" fmla="*/ 5 w 148"/>
                  <a:gd name="T7" fmla="*/ 124 h 604"/>
                  <a:gd name="T8" fmla="*/ 90 w 148"/>
                  <a:gd name="T9" fmla="*/ 361 h 604"/>
                  <a:gd name="T10" fmla="*/ 129 w 148"/>
                  <a:gd name="T11" fmla="*/ 380 h 604"/>
                  <a:gd name="T12" fmla="*/ 90 w 148"/>
                  <a:gd name="T13" fmla="*/ 401 h 604"/>
                  <a:gd name="T14" fmla="*/ 140 w 148"/>
                  <a:gd name="T15" fmla="*/ 604 h 604"/>
                  <a:gd name="T16" fmla="*/ 146 w 148"/>
                  <a:gd name="T17" fmla="*/ 582 h 604"/>
                  <a:gd name="T18" fmla="*/ 148 w 148"/>
                  <a:gd name="T19" fmla="*/ 563 h 604"/>
                  <a:gd name="T20" fmla="*/ 148 w 148"/>
                  <a:gd name="T21" fmla="*/ 300 h 604"/>
                  <a:gd name="T22" fmla="*/ 106 w 148"/>
                  <a:gd name="T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604">
                    <a:moveTo>
                      <a:pt x="106" y="0"/>
                    </a:moveTo>
                    <a:cubicBezTo>
                      <a:pt x="0" y="76"/>
                      <a:pt x="0" y="76"/>
                      <a:pt x="0" y="76"/>
                    </a:cubicBezTo>
                    <a:cubicBezTo>
                      <a:pt x="55" y="95"/>
                      <a:pt x="55" y="95"/>
                      <a:pt x="55" y="95"/>
                    </a:cubicBezTo>
                    <a:cubicBezTo>
                      <a:pt x="5" y="124"/>
                      <a:pt x="5" y="124"/>
                      <a:pt x="5" y="124"/>
                    </a:cubicBezTo>
                    <a:cubicBezTo>
                      <a:pt x="90" y="361"/>
                      <a:pt x="90" y="361"/>
                      <a:pt x="90" y="361"/>
                    </a:cubicBezTo>
                    <a:cubicBezTo>
                      <a:pt x="129" y="380"/>
                      <a:pt x="129" y="380"/>
                      <a:pt x="129" y="380"/>
                    </a:cubicBezTo>
                    <a:cubicBezTo>
                      <a:pt x="90" y="401"/>
                      <a:pt x="90" y="401"/>
                      <a:pt x="90" y="401"/>
                    </a:cubicBezTo>
                    <a:cubicBezTo>
                      <a:pt x="140" y="604"/>
                      <a:pt x="140" y="604"/>
                      <a:pt x="140" y="604"/>
                    </a:cubicBezTo>
                    <a:cubicBezTo>
                      <a:pt x="142" y="597"/>
                      <a:pt x="144" y="590"/>
                      <a:pt x="146" y="582"/>
                    </a:cubicBezTo>
                    <a:cubicBezTo>
                      <a:pt x="147" y="575"/>
                      <a:pt x="148" y="568"/>
                      <a:pt x="148" y="563"/>
                    </a:cubicBezTo>
                    <a:cubicBezTo>
                      <a:pt x="148" y="475"/>
                      <a:pt x="148" y="387"/>
                      <a:pt x="148" y="300"/>
                    </a:cubicBezTo>
                    <a:lnTo>
                      <a:pt x="106" y="0"/>
                    </a:lnTo>
                    <a:close/>
                  </a:path>
                </a:pathLst>
              </a:custGeom>
              <a:solidFill>
                <a:srgbClr val="5E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5" name="Freeform 456">
                <a:extLst>
                  <a:ext uri="{FF2B5EF4-FFF2-40B4-BE49-F238E27FC236}">
                    <a16:creationId xmlns:a16="http://schemas.microsoft.com/office/drawing/2014/main" id="{9799449F-827C-4263-9878-AE70479663A7}"/>
                  </a:ext>
                </a:extLst>
              </p:cNvPr>
              <p:cNvSpPr>
                <a:spLocks/>
              </p:cNvSpPr>
              <p:nvPr/>
            </p:nvSpPr>
            <p:spPr bwMode="auto">
              <a:xfrm>
                <a:off x="4643603" y="2390915"/>
                <a:ext cx="208154" cy="1046485"/>
              </a:xfrm>
              <a:custGeom>
                <a:avLst/>
                <a:gdLst>
                  <a:gd name="T0" fmla="*/ 0 w 255"/>
                  <a:gd name="T1" fmla="*/ 0 h 1282"/>
                  <a:gd name="T2" fmla="*/ 231 w 255"/>
                  <a:gd name="T3" fmla="*/ 120 h 1282"/>
                  <a:gd name="T4" fmla="*/ 168 w 255"/>
                  <a:gd name="T5" fmla="*/ 167 h 1282"/>
                  <a:gd name="T6" fmla="*/ 255 w 255"/>
                  <a:gd name="T7" fmla="*/ 231 h 1282"/>
                  <a:gd name="T8" fmla="*/ 236 w 255"/>
                  <a:gd name="T9" fmla="*/ 813 h 1282"/>
                  <a:gd name="T10" fmla="*/ 168 w 255"/>
                  <a:gd name="T11" fmla="*/ 813 h 1282"/>
                  <a:gd name="T12" fmla="*/ 227 w 255"/>
                  <a:gd name="T13" fmla="*/ 868 h 1282"/>
                  <a:gd name="T14" fmla="*/ 165 w 255"/>
                  <a:gd name="T15" fmla="*/ 1282 h 1282"/>
                  <a:gd name="T16" fmla="*/ 78 w 255"/>
                  <a:gd name="T17" fmla="*/ 489 h 1282"/>
                  <a:gd name="T18" fmla="*/ 0 w 255"/>
                  <a:gd name="T19" fmla="*/ 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282">
                    <a:moveTo>
                      <a:pt x="0" y="0"/>
                    </a:moveTo>
                    <a:lnTo>
                      <a:pt x="231" y="120"/>
                    </a:lnTo>
                    <a:lnTo>
                      <a:pt x="168" y="167"/>
                    </a:lnTo>
                    <a:lnTo>
                      <a:pt x="255" y="231"/>
                    </a:lnTo>
                    <a:lnTo>
                      <a:pt x="236" y="813"/>
                    </a:lnTo>
                    <a:lnTo>
                      <a:pt x="168" y="813"/>
                    </a:lnTo>
                    <a:lnTo>
                      <a:pt x="227" y="868"/>
                    </a:lnTo>
                    <a:lnTo>
                      <a:pt x="165" y="1282"/>
                    </a:lnTo>
                    <a:lnTo>
                      <a:pt x="78" y="489"/>
                    </a:lnTo>
                    <a:lnTo>
                      <a:pt x="0" y="0"/>
                    </a:lnTo>
                    <a:close/>
                  </a:path>
                </a:pathLst>
              </a:custGeom>
              <a:solidFill>
                <a:srgbClr val="5E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6" name="Freeform 457">
                <a:extLst>
                  <a:ext uri="{FF2B5EF4-FFF2-40B4-BE49-F238E27FC236}">
                    <a16:creationId xmlns:a16="http://schemas.microsoft.com/office/drawing/2014/main" id="{28C3145C-791A-4E3C-9B4F-1A3DBC271BDF}"/>
                  </a:ext>
                </a:extLst>
              </p:cNvPr>
              <p:cNvSpPr>
                <a:spLocks/>
              </p:cNvSpPr>
              <p:nvPr/>
            </p:nvSpPr>
            <p:spPr bwMode="auto">
              <a:xfrm>
                <a:off x="4224846" y="2324795"/>
                <a:ext cx="418757" cy="278355"/>
              </a:xfrm>
              <a:custGeom>
                <a:avLst/>
                <a:gdLst>
                  <a:gd name="T0" fmla="*/ 286 w 513"/>
                  <a:gd name="T1" fmla="*/ 256 h 341"/>
                  <a:gd name="T2" fmla="*/ 227 w 513"/>
                  <a:gd name="T3" fmla="*/ 222 h 341"/>
                  <a:gd name="T4" fmla="*/ 54 w 513"/>
                  <a:gd name="T5" fmla="*/ 341 h 341"/>
                  <a:gd name="T6" fmla="*/ 0 w 513"/>
                  <a:gd name="T7" fmla="*/ 31 h 341"/>
                  <a:gd name="T8" fmla="*/ 54 w 513"/>
                  <a:gd name="T9" fmla="*/ 0 h 341"/>
                  <a:gd name="T10" fmla="*/ 283 w 513"/>
                  <a:gd name="T11" fmla="*/ 227 h 341"/>
                  <a:gd name="T12" fmla="*/ 477 w 513"/>
                  <a:gd name="T13" fmla="*/ 45 h 341"/>
                  <a:gd name="T14" fmla="*/ 513 w 513"/>
                  <a:gd name="T15" fmla="*/ 81 h 341"/>
                  <a:gd name="T16" fmla="*/ 510 w 513"/>
                  <a:gd name="T17" fmla="*/ 315 h 341"/>
                  <a:gd name="T18" fmla="*/ 354 w 513"/>
                  <a:gd name="T19" fmla="*/ 211 h 341"/>
                  <a:gd name="T20" fmla="*/ 286 w 513"/>
                  <a:gd name="T21" fmla="*/ 25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41">
                    <a:moveTo>
                      <a:pt x="286" y="256"/>
                    </a:moveTo>
                    <a:lnTo>
                      <a:pt x="227" y="222"/>
                    </a:lnTo>
                    <a:lnTo>
                      <a:pt x="54" y="341"/>
                    </a:lnTo>
                    <a:lnTo>
                      <a:pt x="0" y="31"/>
                    </a:lnTo>
                    <a:lnTo>
                      <a:pt x="54" y="0"/>
                    </a:lnTo>
                    <a:lnTo>
                      <a:pt x="283" y="227"/>
                    </a:lnTo>
                    <a:lnTo>
                      <a:pt x="477" y="45"/>
                    </a:lnTo>
                    <a:lnTo>
                      <a:pt x="513" y="81"/>
                    </a:lnTo>
                    <a:lnTo>
                      <a:pt x="510" y="315"/>
                    </a:lnTo>
                    <a:lnTo>
                      <a:pt x="354" y="211"/>
                    </a:lnTo>
                    <a:lnTo>
                      <a:pt x="286" y="256"/>
                    </a:lnTo>
                    <a:close/>
                  </a:path>
                </a:pathLst>
              </a:custGeom>
              <a:solidFill>
                <a:srgbClr val="F5F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96" name="Group 495">
              <a:extLst>
                <a:ext uri="{FF2B5EF4-FFF2-40B4-BE49-F238E27FC236}">
                  <a16:creationId xmlns:a16="http://schemas.microsoft.com/office/drawing/2014/main" id="{668066B4-9BDA-43A7-8652-CA1A2AE60D90}"/>
                </a:ext>
              </a:extLst>
            </p:cNvPr>
            <p:cNvGrpSpPr/>
            <p:nvPr/>
          </p:nvGrpSpPr>
          <p:grpSpPr>
            <a:xfrm>
              <a:off x="5722161" y="2668565"/>
              <a:ext cx="699202" cy="1801806"/>
              <a:chOff x="53631" y="2083832"/>
              <a:chExt cx="975696" cy="3358309"/>
            </a:xfrm>
          </p:grpSpPr>
          <p:sp>
            <p:nvSpPr>
              <p:cNvPr id="497" name="Freeform 36">
                <a:extLst>
                  <a:ext uri="{FF2B5EF4-FFF2-40B4-BE49-F238E27FC236}">
                    <a16:creationId xmlns:a16="http://schemas.microsoft.com/office/drawing/2014/main" id="{AE047595-39C9-447F-A4FE-3CEB446FEA37}"/>
                  </a:ext>
                </a:extLst>
              </p:cNvPr>
              <p:cNvSpPr>
                <a:spLocks/>
              </p:cNvSpPr>
              <p:nvPr/>
            </p:nvSpPr>
            <p:spPr bwMode="auto">
              <a:xfrm>
                <a:off x="260724" y="2083832"/>
                <a:ext cx="491781" cy="621547"/>
              </a:xfrm>
              <a:custGeom>
                <a:avLst/>
                <a:gdLst>
                  <a:gd name="T0" fmla="*/ 37 w 397"/>
                  <a:gd name="T1" fmla="*/ 508 h 511"/>
                  <a:gd name="T2" fmla="*/ 3 w 397"/>
                  <a:gd name="T3" fmla="*/ 259 h 511"/>
                  <a:gd name="T4" fmla="*/ 52 w 397"/>
                  <a:gd name="T5" fmla="*/ 87 h 511"/>
                  <a:gd name="T6" fmla="*/ 144 w 397"/>
                  <a:gd name="T7" fmla="*/ 18 h 511"/>
                  <a:gd name="T8" fmla="*/ 204 w 397"/>
                  <a:gd name="T9" fmla="*/ 16 h 511"/>
                  <a:gd name="T10" fmla="*/ 247 w 397"/>
                  <a:gd name="T11" fmla="*/ 1 h 511"/>
                  <a:gd name="T12" fmla="*/ 396 w 397"/>
                  <a:gd name="T13" fmla="*/ 231 h 511"/>
                  <a:gd name="T14" fmla="*/ 343 w 397"/>
                  <a:gd name="T15" fmla="*/ 511 h 511"/>
                  <a:gd name="T16" fmla="*/ 37 w 397"/>
                  <a:gd name="T17" fmla="*/ 50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511">
                    <a:moveTo>
                      <a:pt x="37" y="508"/>
                    </a:moveTo>
                    <a:cubicBezTo>
                      <a:pt x="2" y="402"/>
                      <a:pt x="0" y="313"/>
                      <a:pt x="3" y="259"/>
                    </a:cubicBezTo>
                    <a:cubicBezTo>
                      <a:pt x="10" y="151"/>
                      <a:pt x="41" y="103"/>
                      <a:pt x="52" y="87"/>
                    </a:cubicBezTo>
                    <a:cubicBezTo>
                      <a:pt x="67" y="67"/>
                      <a:pt x="95" y="30"/>
                      <a:pt x="144" y="18"/>
                    </a:cubicBezTo>
                    <a:cubicBezTo>
                      <a:pt x="168" y="11"/>
                      <a:pt x="190" y="14"/>
                      <a:pt x="204" y="16"/>
                    </a:cubicBezTo>
                    <a:cubicBezTo>
                      <a:pt x="214" y="9"/>
                      <a:pt x="229" y="0"/>
                      <a:pt x="247" y="1"/>
                    </a:cubicBezTo>
                    <a:cubicBezTo>
                      <a:pt x="343" y="5"/>
                      <a:pt x="397" y="128"/>
                      <a:pt x="396" y="231"/>
                    </a:cubicBezTo>
                    <a:cubicBezTo>
                      <a:pt x="394" y="352"/>
                      <a:pt x="370" y="464"/>
                      <a:pt x="343" y="511"/>
                    </a:cubicBezTo>
                    <a:cubicBezTo>
                      <a:pt x="241" y="510"/>
                      <a:pt x="139" y="509"/>
                      <a:pt x="37" y="508"/>
                    </a:cubicBezTo>
                    <a:close/>
                  </a:path>
                </a:pathLst>
              </a:custGeom>
              <a:solidFill>
                <a:srgbClr val="3D3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8" name="Freeform 37">
                <a:extLst>
                  <a:ext uri="{FF2B5EF4-FFF2-40B4-BE49-F238E27FC236}">
                    <a16:creationId xmlns:a16="http://schemas.microsoft.com/office/drawing/2014/main" id="{46032FB0-E0B2-4F6E-B5C4-093A09AD433F}"/>
                  </a:ext>
                </a:extLst>
              </p:cNvPr>
              <p:cNvSpPr>
                <a:spLocks/>
              </p:cNvSpPr>
              <p:nvPr/>
            </p:nvSpPr>
            <p:spPr bwMode="auto">
              <a:xfrm>
                <a:off x="53631" y="5224496"/>
                <a:ext cx="439876" cy="209412"/>
              </a:xfrm>
              <a:custGeom>
                <a:avLst/>
                <a:gdLst>
                  <a:gd name="T0" fmla="*/ 346 w 355"/>
                  <a:gd name="T1" fmla="*/ 22 h 172"/>
                  <a:gd name="T2" fmla="*/ 352 w 355"/>
                  <a:gd name="T3" fmla="*/ 102 h 172"/>
                  <a:gd name="T4" fmla="*/ 338 w 355"/>
                  <a:gd name="T5" fmla="*/ 147 h 172"/>
                  <a:gd name="T6" fmla="*/ 263 w 355"/>
                  <a:gd name="T7" fmla="*/ 159 h 172"/>
                  <a:gd name="T8" fmla="*/ 246 w 355"/>
                  <a:gd name="T9" fmla="*/ 133 h 172"/>
                  <a:gd name="T10" fmla="*/ 157 w 355"/>
                  <a:gd name="T11" fmla="*/ 164 h 172"/>
                  <a:gd name="T12" fmla="*/ 60 w 355"/>
                  <a:gd name="T13" fmla="*/ 171 h 172"/>
                  <a:gd name="T14" fmla="*/ 5 w 355"/>
                  <a:gd name="T15" fmla="*/ 135 h 172"/>
                  <a:gd name="T16" fmla="*/ 122 w 355"/>
                  <a:gd name="T17" fmla="*/ 85 h 172"/>
                  <a:gd name="T18" fmla="*/ 216 w 355"/>
                  <a:gd name="T19" fmla="*/ 27 h 172"/>
                  <a:gd name="T20" fmla="*/ 346 w 355"/>
                  <a:gd name="T21" fmla="*/ 2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172">
                    <a:moveTo>
                      <a:pt x="346" y="22"/>
                    </a:moveTo>
                    <a:cubicBezTo>
                      <a:pt x="347" y="32"/>
                      <a:pt x="355" y="88"/>
                      <a:pt x="352" y="102"/>
                    </a:cubicBezTo>
                    <a:cubicBezTo>
                      <a:pt x="349" y="121"/>
                      <a:pt x="343" y="136"/>
                      <a:pt x="338" y="147"/>
                    </a:cubicBezTo>
                    <a:cubicBezTo>
                      <a:pt x="313" y="151"/>
                      <a:pt x="288" y="155"/>
                      <a:pt x="263" y="159"/>
                    </a:cubicBezTo>
                    <a:cubicBezTo>
                      <a:pt x="246" y="133"/>
                      <a:pt x="246" y="133"/>
                      <a:pt x="246" y="133"/>
                    </a:cubicBezTo>
                    <a:cubicBezTo>
                      <a:pt x="221" y="142"/>
                      <a:pt x="190" y="158"/>
                      <a:pt x="157" y="164"/>
                    </a:cubicBezTo>
                    <a:cubicBezTo>
                      <a:pt x="114" y="172"/>
                      <a:pt x="94" y="170"/>
                      <a:pt x="60" y="171"/>
                    </a:cubicBezTo>
                    <a:cubicBezTo>
                      <a:pt x="58" y="171"/>
                      <a:pt x="19" y="166"/>
                      <a:pt x="5" y="135"/>
                    </a:cubicBezTo>
                    <a:cubicBezTo>
                      <a:pt x="0" y="123"/>
                      <a:pt x="80" y="100"/>
                      <a:pt x="122" y="85"/>
                    </a:cubicBezTo>
                    <a:cubicBezTo>
                      <a:pt x="179" y="65"/>
                      <a:pt x="187" y="36"/>
                      <a:pt x="216" y="27"/>
                    </a:cubicBezTo>
                    <a:cubicBezTo>
                      <a:pt x="269" y="50"/>
                      <a:pt x="293" y="0"/>
                      <a:pt x="346" y="22"/>
                    </a:cubicBezTo>
                    <a:close/>
                  </a:path>
                </a:pathLst>
              </a:custGeom>
              <a:solidFill>
                <a:srgbClr val="5F5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9" name="Freeform 38">
                <a:extLst>
                  <a:ext uri="{FF2B5EF4-FFF2-40B4-BE49-F238E27FC236}">
                    <a16:creationId xmlns:a16="http://schemas.microsoft.com/office/drawing/2014/main" id="{A3CE9F1E-C857-4091-B16B-24C12C359A9B}"/>
                  </a:ext>
                </a:extLst>
              </p:cNvPr>
              <p:cNvSpPr>
                <a:spLocks/>
              </p:cNvSpPr>
              <p:nvPr/>
            </p:nvSpPr>
            <p:spPr bwMode="auto">
              <a:xfrm>
                <a:off x="593121" y="5224496"/>
                <a:ext cx="436206" cy="217645"/>
              </a:xfrm>
              <a:custGeom>
                <a:avLst/>
                <a:gdLst>
                  <a:gd name="T0" fmla="*/ 2 w 352"/>
                  <a:gd name="T1" fmla="*/ 19 h 179"/>
                  <a:gd name="T2" fmla="*/ 2 w 352"/>
                  <a:gd name="T3" fmla="*/ 90 h 179"/>
                  <a:gd name="T4" fmla="*/ 12 w 352"/>
                  <a:gd name="T5" fmla="*/ 136 h 179"/>
                  <a:gd name="T6" fmla="*/ 86 w 352"/>
                  <a:gd name="T7" fmla="*/ 153 h 179"/>
                  <a:gd name="T8" fmla="*/ 105 w 352"/>
                  <a:gd name="T9" fmla="*/ 129 h 179"/>
                  <a:gd name="T10" fmla="*/ 192 w 352"/>
                  <a:gd name="T11" fmla="*/ 166 h 179"/>
                  <a:gd name="T12" fmla="*/ 288 w 352"/>
                  <a:gd name="T13" fmla="*/ 179 h 179"/>
                  <a:gd name="T14" fmla="*/ 346 w 352"/>
                  <a:gd name="T15" fmla="*/ 147 h 179"/>
                  <a:gd name="T16" fmla="*/ 233 w 352"/>
                  <a:gd name="T17" fmla="*/ 89 h 179"/>
                  <a:gd name="T18" fmla="*/ 143 w 352"/>
                  <a:gd name="T19" fmla="*/ 25 h 179"/>
                  <a:gd name="T20" fmla="*/ 2 w 352"/>
                  <a:gd name="T21"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9">
                    <a:moveTo>
                      <a:pt x="2" y="19"/>
                    </a:moveTo>
                    <a:cubicBezTo>
                      <a:pt x="1" y="29"/>
                      <a:pt x="0" y="76"/>
                      <a:pt x="2" y="90"/>
                    </a:cubicBezTo>
                    <a:cubicBezTo>
                      <a:pt x="4" y="109"/>
                      <a:pt x="8" y="125"/>
                      <a:pt x="12" y="136"/>
                    </a:cubicBezTo>
                    <a:cubicBezTo>
                      <a:pt x="37" y="142"/>
                      <a:pt x="62" y="147"/>
                      <a:pt x="86" y="153"/>
                    </a:cubicBezTo>
                    <a:cubicBezTo>
                      <a:pt x="105" y="129"/>
                      <a:pt x="105" y="129"/>
                      <a:pt x="105" y="129"/>
                    </a:cubicBezTo>
                    <a:cubicBezTo>
                      <a:pt x="130" y="139"/>
                      <a:pt x="160" y="157"/>
                      <a:pt x="192" y="166"/>
                    </a:cubicBezTo>
                    <a:cubicBezTo>
                      <a:pt x="234" y="177"/>
                      <a:pt x="255" y="176"/>
                      <a:pt x="288" y="179"/>
                    </a:cubicBezTo>
                    <a:cubicBezTo>
                      <a:pt x="290" y="179"/>
                      <a:pt x="330" y="177"/>
                      <a:pt x="346" y="147"/>
                    </a:cubicBezTo>
                    <a:cubicBezTo>
                      <a:pt x="352" y="135"/>
                      <a:pt x="274" y="107"/>
                      <a:pt x="233" y="89"/>
                    </a:cubicBezTo>
                    <a:cubicBezTo>
                      <a:pt x="177" y="65"/>
                      <a:pt x="171" y="36"/>
                      <a:pt x="143" y="25"/>
                    </a:cubicBezTo>
                    <a:cubicBezTo>
                      <a:pt x="89" y="44"/>
                      <a:pt x="56" y="0"/>
                      <a:pt x="2" y="19"/>
                    </a:cubicBezTo>
                    <a:close/>
                  </a:path>
                </a:pathLst>
              </a:custGeom>
              <a:solidFill>
                <a:srgbClr val="5F5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0" name="Freeform 39">
                <a:extLst>
                  <a:ext uri="{FF2B5EF4-FFF2-40B4-BE49-F238E27FC236}">
                    <a16:creationId xmlns:a16="http://schemas.microsoft.com/office/drawing/2014/main" id="{D86C9C4E-2F4C-4EB8-97AE-661069AE6200}"/>
                  </a:ext>
                </a:extLst>
              </p:cNvPr>
              <p:cNvSpPr>
                <a:spLocks/>
              </p:cNvSpPr>
              <p:nvPr/>
            </p:nvSpPr>
            <p:spPr bwMode="auto">
              <a:xfrm>
                <a:off x="150624" y="3390212"/>
                <a:ext cx="758118" cy="1970633"/>
              </a:xfrm>
              <a:custGeom>
                <a:avLst/>
                <a:gdLst>
                  <a:gd name="T0" fmla="*/ 15 w 612"/>
                  <a:gd name="T1" fmla="*/ 261 h 1620"/>
                  <a:gd name="T2" fmla="*/ 96 w 612"/>
                  <a:gd name="T3" fmla="*/ 90 h 1620"/>
                  <a:gd name="T4" fmla="*/ 524 w 612"/>
                  <a:gd name="T5" fmla="*/ 77 h 1620"/>
                  <a:gd name="T6" fmla="*/ 560 w 612"/>
                  <a:gd name="T7" fmla="*/ 895 h 1620"/>
                  <a:gd name="T8" fmla="*/ 577 w 612"/>
                  <a:gd name="T9" fmla="*/ 1575 h 1620"/>
                  <a:gd name="T10" fmla="*/ 567 w 612"/>
                  <a:gd name="T11" fmla="*/ 1584 h 1620"/>
                  <a:gd name="T12" fmla="*/ 411 w 612"/>
                  <a:gd name="T13" fmla="*/ 1574 h 1620"/>
                  <a:gd name="T14" fmla="*/ 336 w 612"/>
                  <a:gd name="T15" fmla="*/ 1568 h 1620"/>
                  <a:gd name="T16" fmla="*/ 349 w 612"/>
                  <a:gd name="T17" fmla="*/ 941 h 1620"/>
                  <a:gd name="T18" fmla="*/ 315 w 612"/>
                  <a:gd name="T19" fmla="*/ 483 h 1620"/>
                  <a:gd name="T20" fmla="*/ 275 w 612"/>
                  <a:gd name="T21" fmla="*/ 957 h 1620"/>
                  <a:gd name="T22" fmla="*/ 301 w 612"/>
                  <a:gd name="T23" fmla="*/ 1562 h 1620"/>
                  <a:gd name="T24" fmla="*/ 64 w 612"/>
                  <a:gd name="T25" fmla="*/ 1563 h 1620"/>
                  <a:gd name="T26" fmla="*/ 70 w 612"/>
                  <a:gd name="T27" fmla="*/ 890 h 1620"/>
                  <a:gd name="T28" fmla="*/ 6 w 612"/>
                  <a:gd name="T29" fmla="*/ 473 h 1620"/>
                  <a:gd name="T30" fmla="*/ 15 w 612"/>
                  <a:gd name="T31" fmla="*/ 261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1620">
                    <a:moveTo>
                      <a:pt x="15" y="261"/>
                    </a:moveTo>
                    <a:cubicBezTo>
                      <a:pt x="27" y="204"/>
                      <a:pt x="49" y="129"/>
                      <a:pt x="96" y="90"/>
                    </a:cubicBezTo>
                    <a:cubicBezTo>
                      <a:pt x="100" y="86"/>
                      <a:pt x="510" y="0"/>
                      <a:pt x="524" y="77"/>
                    </a:cubicBezTo>
                    <a:cubicBezTo>
                      <a:pt x="612" y="552"/>
                      <a:pt x="560" y="895"/>
                      <a:pt x="560" y="895"/>
                    </a:cubicBezTo>
                    <a:cubicBezTo>
                      <a:pt x="560" y="895"/>
                      <a:pt x="562" y="1330"/>
                      <a:pt x="577" y="1575"/>
                    </a:cubicBezTo>
                    <a:cubicBezTo>
                      <a:pt x="577" y="1580"/>
                      <a:pt x="572" y="1584"/>
                      <a:pt x="567" y="1584"/>
                    </a:cubicBezTo>
                    <a:cubicBezTo>
                      <a:pt x="515" y="1581"/>
                      <a:pt x="463" y="1578"/>
                      <a:pt x="411" y="1574"/>
                    </a:cubicBezTo>
                    <a:cubicBezTo>
                      <a:pt x="389" y="1570"/>
                      <a:pt x="358" y="1568"/>
                      <a:pt x="336" y="1568"/>
                    </a:cubicBezTo>
                    <a:cubicBezTo>
                      <a:pt x="329" y="1311"/>
                      <a:pt x="349" y="941"/>
                      <a:pt x="349" y="941"/>
                    </a:cubicBezTo>
                    <a:cubicBezTo>
                      <a:pt x="349" y="941"/>
                      <a:pt x="330" y="684"/>
                      <a:pt x="315" y="483"/>
                    </a:cubicBezTo>
                    <a:cubicBezTo>
                      <a:pt x="305" y="603"/>
                      <a:pt x="282" y="891"/>
                      <a:pt x="275" y="957"/>
                    </a:cubicBezTo>
                    <a:cubicBezTo>
                      <a:pt x="290" y="1052"/>
                      <a:pt x="283" y="1438"/>
                      <a:pt x="301" y="1562"/>
                    </a:cubicBezTo>
                    <a:cubicBezTo>
                      <a:pt x="160" y="1620"/>
                      <a:pt x="64" y="1565"/>
                      <a:pt x="64" y="1563"/>
                    </a:cubicBezTo>
                    <a:cubicBezTo>
                      <a:pt x="40" y="1347"/>
                      <a:pt x="41" y="1105"/>
                      <a:pt x="70" y="890"/>
                    </a:cubicBezTo>
                    <a:cubicBezTo>
                      <a:pt x="58" y="818"/>
                      <a:pt x="13" y="557"/>
                      <a:pt x="6" y="473"/>
                    </a:cubicBezTo>
                    <a:cubicBezTo>
                      <a:pt x="0" y="403"/>
                      <a:pt x="0" y="331"/>
                      <a:pt x="15" y="261"/>
                    </a:cubicBezTo>
                    <a:close/>
                  </a:path>
                </a:pathLst>
              </a:custGeom>
              <a:solidFill>
                <a:srgbClr val="41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1" name="Freeform 40">
                <a:extLst>
                  <a:ext uri="{FF2B5EF4-FFF2-40B4-BE49-F238E27FC236}">
                    <a16:creationId xmlns:a16="http://schemas.microsoft.com/office/drawing/2014/main" id="{1FB05691-FDEE-42E4-ABF8-07CE7062A25B}"/>
                  </a:ext>
                </a:extLst>
              </p:cNvPr>
              <p:cNvSpPr>
                <a:spLocks/>
              </p:cNvSpPr>
              <p:nvPr/>
            </p:nvSpPr>
            <p:spPr bwMode="auto">
              <a:xfrm>
                <a:off x="97146" y="2631288"/>
                <a:ext cx="765982" cy="1042428"/>
              </a:xfrm>
              <a:custGeom>
                <a:avLst/>
                <a:gdLst>
                  <a:gd name="T0" fmla="*/ 333 w 618"/>
                  <a:gd name="T1" fmla="*/ 738 h 857"/>
                  <a:gd name="T2" fmla="*/ 280 w 618"/>
                  <a:gd name="T3" fmla="*/ 847 h 857"/>
                  <a:gd name="T4" fmla="*/ 147 w 618"/>
                  <a:gd name="T5" fmla="*/ 849 h 857"/>
                  <a:gd name="T6" fmla="*/ 46 w 618"/>
                  <a:gd name="T7" fmla="*/ 821 h 857"/>
                  <a:gd name="T8" fmla="*/ 113 w 618"/>
                  <a:gd name="T9" fmla="*/ 544 h 857"/>
                  <a:gd name="T10" fmla="*/ 0 w 618"/>
                  <a:gd name="T11" fmla="*/ 152 h 857"/>
                  <a:gd name="T12" fmla="*/ 70 w 618"/>
                  <a:gd name="T13" fmla="*/ 62 h 857"/>
                  <a:gd name="T14" fmla="*/ 345 w 618"/>
                  <a:gd name="T15" fmla="*/ 8 h 857"/>
                  <a:gd name="T16" fmla="*/ 618 w 618"/>
                  <a:gd name="T17" fmla="*/ 74 h 857"/>
                  <a:gd name="T18" fmla="*/ 558 w 618"/>
                  <a:gd name="T19" fmla="*/ 535 h 857"/>
                  <a:gd name="T20" fmla="*/ 606 w 618"/>
                  <a:gd name="T21" fmla="*/ 819 h 857"/>
                  <a:gd name="T22" fmla="*/ 504 w 618"/>
                  <a:gd name="T23" fmla="*/ 849 h 857"/>
                  <a:gd name="T24" fmla="*/ 375 w 618"/>
                  <a:gd name="T25" fmla="*/ 847 h 857"/>
                  <a:gd name="T26" fmla="*/ 333 w 618"/>
                  <a:gd name="T27" fmla="*/ 738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857">
                    <a:moveTo>
                      <a:pt x="333" y="738"/>
                    </a:moveTo>
                    <a:cubicBezTo>
                      <a:pt x="280" y="847"/>
                      <a:pt x="280" y="847"/>
                      <a:pt x="280" y="847"/>
                    </a:cubicBezTo>
                    <a:cubicBezTo>
                      <a:pt x="248" y="852"/>
                      <a:pt x="202" y="857"/>
                      <a:pt x="147" y="849"/>
                    </a:cubicBezTo>
                    <a:cubicBezTo>
                      <a:pt x="106" y="843"/>
                      <a:pt x="71" y="832"/>
                      <a:pt x="46" y="821"/>
                    </a:cubicBezTo>
                    <a:cubicBezTo>
                      <a:pt x="68" y="729"/>
                      <a:pt x="91" y="636"/>
                      <a:pt x="113" y="544"/>
                    </a:cubicBezTo>
                    <a:cubicBezTo>
                      <a:pt x="0" y="152"/>
                      <a:pt x="0" y="152"/>
                      <a:pt x="0" y="152"/>
                    </a:cubicBezTo>
                    <a:cubicBezTo>
                      <a:pt x="70" y="62"/>
                      <a:pt x="70" y="62"/>
                      <a:pt x="70" y="62"/>
                    </a:cubicBezTo>
                    <a:cubicBezTo>
                      <a:pt x="70" y="62"/>
                      <a:pt x="162" y="0"/>
                      <a:pt x="345" y="8"/>
                    </a:cubicBezTo>
                    <a:cubicBezTo>
                      <a:pt x="527" y="17"/>
                      <a:pt x="618" y="74"/>
                      <a:pt x="618" y="74"/>
                    </a:cubicBezTo>
                    <a:cubicBezTo>
                      <a:pt x="558" y="535"/>
                      <a:pt x="558" y="535"/>
                      <a:pt x="558" y="535"/>
                    </a:cubicBezTo>
                    <a:cubicBezTo>
                      <a:pt x="606" y="819"/>
                      <a:pt x="606" y="819"/>
                      <a:pt x="606" y="819"/>
                    </a:cubicBezTo>
                    <a:cubicBezTo>
                      <a:pt x="581" y="830"/>
                      <a:pt x="546" y="843"/>
                      <a:pt x="504" y="849"/>
                    </a:cubicBezTo>
                    <a:cubicBezTo>
                      <a:pt x="450" y="857"/>
                      <a:pt x="405" y="852"/>
                      <a:pt x="375" y="847"/>
                    </a:cubicBezTo>
                    <a:cubicBezTo>
                      <a:pt x="361" y="811"/>
                      <a:pt x="347" y="774"/>
                      <a:pt x="333" y="738"/>
                    </a:cubicBezTo>
                    <a:close/>
                  </a:path>
                </a:pathLst>
              </a:custGeom>
              <a:solidFill>
                <a:srgbClr val="94B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2" name="Freeform 41">
                <a:extLst>
                  <a:ext uri="{FF2B5EF4-FFF2-40B4-BE49-F238E27FC236}">
                    <a16:creationId xmlns:a16="http://schemas.microsoft.com/office/drawing/2014/main" id="{EC6C30D5-1C98-487D-87B4-B7D56E02A499}"/>
                  </a:ext>
                </a:extLst>
              </p:cNvPr>
              <p:cNvSpPr>
                <a:spLocks/>
              </p:cNvSpPr>
              <p:nvPr/>
            </p:nvSpPr>
            <p:spPr bwMode="auto">
              <a:xfrm>
                <a:off x="429544" y="2502142"/>
                <a:ext cx="188218" cy="452268"/>
              </a:xfrm>
              <a:custGeom>
                <a:avLst/>
                <a:gdLst>
                  <a:gd name="T0" fmla="*/ 149 w 152"/>
                  <a:gd name="T1" fmla="*/ 6 h 372"/>
                  <a:gd name="T2" fmla="*/ 152 w 152"/>
                  <a:gd name="T3" fmla="*/ 124 h 372"/>
                  <a:gd name="T4" fmla="*/ 143 w 152"/>
                  <a:gd name="T5" fmla="*/ 271 h 372"/>
                  <a:gd name="T6" fmla="*/ 83 w 152"/>
                  <a:gd name="T7" fmla="*/ 372 h 372"/>
                  <a:gd name="T8" fmla="*/ 3 w 152"/>
                  <a:gd name="T9" fmla="*/ 233 h 372"/>
                  <a:gd name="T10" fmla="*/ 0 w 152"/>
                  <a:gd name="T11" fmla="*/ 113 h 372"/>
                  <a:gd name="T12" fmla="*/ 2 w 152"/>
                  <a:gd name="T13" fmla="*/ 0 h 372"/>
                  <a:gd name="T14" fmla="*/ 149 w 152"/>
                  <a:gd name="T15" fmla="*/ 6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72">
                    <a:moveTo>
                      <a:pt x="149" y="6"/>
                    </a:moveTo>
                    <a:cubicBezTo>
                      <a:pt x="152" y="124"/>
                      <a:pt x="152" y="124"/>
                      <a:pt x="152" y="124"/>
                    </a:cubicBezTo>
                    <a:cubicBezTo>
                      <a:pt x="143" y="271"/>
                      <a:pt x="143" y="271"/>
                      <a:pt x="143" y="271"/>
                    </a:cubicBezTo>
                    <a:cubicBezTo>
                      <a:pt x="83" y="372"/>
                      <a:pt x="83" y="372"/>
                      <a:pt x="83" y="372"/>
                    </a:cubicBezTo>
                    <a:cubicBezTo>
                      <a:pt x="3" y="233"/>
                      <a:pt x="3" y="233"/>
                      <a:pt x="3" y="233"/>
                    </a:cubicBezTo>
                    <a:cubicBezTo>
                      <a:pt x="0" y="113"/>
                      <a:pt x="0" y="113"/>
                      <a:pt x="0" y="113"/>
                    </a:cubicBezTo>
                    <a:cubicBezTo>
                      <a:pt x="2" y="0"/>
                      <a:pt x="2" y="0"/>
                      <a:pt x="2" y="0"/>
                    </a:cubicBezTo>
                    <a:cubicBezTo>
                      <a:pt x="2" y="0"/>
                      <a:pt x="71" y="44"/>
                      <a:pt x="149" y="6"/>
                    </a:cubicBezTo>
                    <a:close/>
                  </a:path>
                </a:pathLst>
              </a:custGeom>
              <a:solidFill>
                <a:srgbClr val="6D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3" name="Freeform 42">
                <a:extLst>
                  <a:ext uri="{FF2B5EF4-FFF2-40B4-BE49-F238E27FC236}">
                    <a16:creationId xmlns:a16="http://schemas.microsoft.com/office/drawing/2014/main" id="{9A294A30-2809-4519-B6EE-5F96810E52A9}"/>
                  </a:ext>
                </a:extLst>
              </p:cNvPr>
              <p:cNvSpPr>
                <a:spLocks/>
              </p:cNvSpPr>
              <p:nvPr/>
            </p:nvSpPr>
            <p:spPr bwMode="auto">
              <a:xfrm>
                <a:off x="274356" y="3302744"/>
                <a:ext cx="201850" cy="87470"/>
              </a:xfrm>
              <a:custGeom>
                <a:avLst/>
                <a:gdLst>
                  <a:gd name="T0" fmla="*/ 156 w 163"/>
                  <a:gd name="T1" fmla="*/ 72 h 72"/>
                  <a:gd name="T2" fmla="*/ 32 w 163"/>
                  <a:gd name="T3" fmla="*/ 31 h 72"/>
                  <a:gd name="T4" fmla="*/ 0 w 163"/>
                  <a:gd name="T5" fmla="*/ 0 h 72"/>
                  <a:gd name="T6" fmla="*/ 163 w 163"/>
                  <a:gd name="T7" fmla="*/ 6 h 72"/>
                  <a:gd name="T8" fmla="*/ 156 w 163"/>
                  <a:gd name="T9" fmla="*/ 72 h 72"/>
                </a:gdLst>
                <a:ahLst/>
                <a:cxnLst>
                  <a:cxn ang="0">
                    <a:pos x="T0" y="T1"/>
                  </a:cxn>
                  <a:cxn ang="0">
                    <a:pos x="T2" y="T3"/>
                  </a:cxn>
                  <a:cxn ang="0">
                    <a:pos x="T4" y="T5"/>
                  </a:cxn>
                  <a:cxn ang="0">
                    <a:pos x="T6" y="T7"/>
                  </a:cxn>
                  <a:cxn ang="0">
                    <a:pos x="T8" y="T9"/>
                  </a:cxn>
                </a:cxnLst>
                <a:rect l="0" t="0" r="r" b="b"/>
                <a:pathLst>
                  <a:path w="163" h="72">
                    <a:moveTo>
                      <a:pt x="156" y="72"/>
                    </a:moveTo>
                    <a:cubicBezTo>
                      <a:pt x="156" y="72"/>
                      <a:pt x="64" y="63"/>
                      <a:pt x="32" y="31"/>
                    </a:cubicBezTo>
                    <a:cubicBezTo>
                      <a:pt x="0" y="0"/>
                      <a:pt x="0" y="0"/>
                      <a:pt x="0" y="0"/>
                    </a:cubicBezTo>
                    <a:cubicBezTo>
                      <a:pt x="163" y="6"/>
                      <a:pt x="163" y="6"/>
                      <a:pt x="163" y="6"/>
                    </a:cubicBezTo>
                    <a:lnTo>
                      <a:pt x="156" y="72"/>
                    </a:lnTo>
                    <a:close/>
                  </a:path>
                </a:pathLst>
              </a:custGeom>
              <a:solidFill>
                <a:srgbClr val="6D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4" name="Freeform 43">
                <a:extLst>
                  <a:ext uri="{FF2B5EF4-FFF2-40B4-BE49-F238E27FC236}">
                    <a16:creationId xmlns:a16="http://schemas.microsoft.com/office/drawing/2014/main" id="{6CD5632E-781A-45DD-8583-FD9696DD14EF}"/>
                  </a:ext>
                </a:extLst>
              </p:cNvPr>
              <p:cNvSpPr>
                <a:spLocks/>
              </p:cNvSpPr>
              <p:nvPr/>
            </p:nvSpPr>
            <p:spPr bwMode="auto">
              <a:xfrm>
                <a:off x="68836" y="2706409"/>
                <a:ext cx="670037" cy="644700"/>
              </a:xfrm>
              <a:custGeom>
                <a:avLst/>
                <a:gdLst>
                  <a:gd name="T0" fmla="*/ 540 w 541"/>
                  <a:gd name="T1" fmla="*/ 401 h 530"/>
                  <a:gd name="T2" fmla="*/ 191 w 541"/>
                  <a:gd name="T3" fmla="*/ 377 h 530"/>
                  <a:gd name="T4" fmla="*/ 170 w 541"/>
                  <a:gd name="T5" fmla="*/ 319 h 530"/>
                  <a:gd name="T6" fmla="*/ 93 w 541"/>
                  <a:gd name="T7" fmla="*/ 0 h 530"/>
                  <a:gd name="T8" fmla="*/ 23 w 541"/>
                  <a:gd name="T9" fmla="*/ 86 h 530"/>
                  <a:gd name="T10" fmla="*/ 38 w 541"/>
                  <a:gd name="T11" fmla="*/ 325 h 530"/>
                  <a:gd name="T12" fmla="*/ 100 w 541"/>
                  <a:gd name="T13" fmla="*/ 509 h 530"/>
                  <a:gd name="T14" fmla="*/ 257 w 541"/>
                  <a:gd name="T15" fmla="*/ 520 h 530"/>
                  <a:gd name="T16" fmla="*/ 541 w 541"/>
                  <a:gd name="T17" fmla="*/ 461 h 530"/>
                  <a:gd name="T18" fmla="*/ 540 w 541"/>
                  <a:gd name="T19" fmla="*/ 401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1" h="530">
                    <a:moveTo>
                      <a:pt x="540" y="401"/>
                    </a:moveTo>
                    <a:cubicBezTo>
                      <a:pt x="191" y="377"/>
                      <a:pt x="191" y="377"/>
                      <a:pt x="191" y="377"/>
                    </a:cubicBezTo>
                    <a:cubicBezTo>
                      <a:pt x="184" y="358"/>
                      <a:pt x="177" y="339"/>
                      <a:pt x="170" y="319"/>
                    </a:cubicBezTo>
                    <a:cubicBezTo>
                      <a:pt x="132" y="207"/>
                      <a:pt x="108" y="100"/>
                      <a:pt x="93" y="0"/>
                    </a:cubicBezTo>
                    <a:cubicBezTo>
                      <a:pt x="72" y="16"/>
                      <a:pt x="37" y="42"/>
                      <a:pt x="23" y="86"/>
                    </a:cubicBezTo>
                    <a:cubicBezTo>
                      <a:pt x="0" y="163"/>
                      <a:pt x="25" y="232"/>
                      <a:pt x="38" y="325"/>
                    </a:cubicBezTo>
                    <a:cubicBezTo>
                      <a:pt x="52" y="417"/>
                      <a:pt x="100" y="509"/>
                      <a:pt x="100" y="509"/>
                    </a:cubicBezTo>
                    <a:cubicBezTo>
                      <a:pt x="100" y="509"/>
                      <a:pt x="112" y="530"/>
                      <a:pt x="257" y="520"/>
                    </a:cubicBezTo>
                    <a:cubicBezTo>
                      <a:pt x="402" y="509"/>
                      <a:pt x="541" y="461"/>
                      <a:pt x="541" y="461"/>
                    </a:cubicBezTo>
                    <a:lnTo>
                      <a:pt x="540" y="401"/>
                    </a:lnTo>
                    <a:close/>
                  </a:path>
                </a:pathLst>
              </a:custGeom>
              <a:solidFill>
                <a:srgbClr val="86A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5" name="Freeform 44">
                <a:extLst>
                  <a:ext uri="{FF2B5EF4-FFF2-40B4-BE49-F238E27FC236}">
                    <a16:creationId xmlns:a16="http://schemas.microsoft.com/office/drawing/2014/main" id="{FFBE1ED4-C13D-4643-B84B-23B761DEE315}"/>
                  </a:ext>
                </a:extLst>
              </p:cNvPr>
              <p:cNvSpPr>
                <a:spLocks/>
              </p:cNvSpPr>
              <p:nvPr/>
            </p:nvSpPr>
            <p:spPr bwMode="auto">
              <a:xfrm>
                <a:off x="695882" y="3203954"/>
                <a:ext cx="141033" cy="74092"/>
              </a:xfrm>
              <a:custGeom>
                <a:avLst/>
                <a:gdLst>
                  <a:gd name="T0" fmla="*/ 0 w 269"/>
                  <a:gd name="T1" fmla="*/ 0 h 144"/>
                  <a:gd name="T2" fmla="*/ 262 w 269"/>
                  <a:gd name="T3" fmla="*/ 43 h 144"/>
                  <a:gd name="T4" fmla="*/ 269 w 269"/>
                  <a:gd name="T5" fmla="*/ 97 h 144"/>
                  <a:gd name="T6" fmla="*/ 0 w 269"/>
                  <a:gd name="T7" fmla="*/ 144 h 144"/>
                  <a:gd name="T8" fmla="*/ 0 w 269"/>
                  <a:gd name="T9" fmla="*/ 0 h 144"/>
                </a:gdLst>
                <a:ahLst/>
                <a:cxnLst>
                  <a:cxn ang="0">
                    <a:pos x="T0" y="T1"/>
                  </a:cxn>
                  <a:cxn ang="0">
                    <a:pos x="T2" y="T3"/>
                  </a:cxn>
                  <a:cxn ang="0">
                    <a:pos x="T4" y="T5"/>
                  </a:cxn>
                  <a:cxn ang="0">
                    <a:pos x="T6" y="T7"/>
                  </a:cxn>
                  <a:cxn ang="0">
                    <a:pos x="T8" y="T9"/>
                  </a:cxn>
                </a:cxnLst>
                <a:rect l="0" t="0" r="r" b="b"/>
                <a:pathLst>
                  <a:path w="269" h="144">
                    <a:moveTo>
                      <a:pt x="0" y="0"/>
                    </a:moveTo>
                    <a:lnTo>
                      <a:pt x="262" y="43"/>
                    </a:lnTo>
                    <a:lnTo>
                      <a:pt x="269" y="97"/>
                    </a:lnTo>
                    <a:lnTo>
                      <a:pt x="0" y="144"/>
                    </a:lnTo>
                    <a:lnTo>
                      <a:pt x="0" y="0"/>
                    </a:lnTo>
                    <a:close/>
                  </a:path>
                </a:pathLst>
              </a:custGeom>
              <a:solidFill>
                <a:srgbClr val="6D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6" name="Freeform 45">
                <a:extLst>
                  <a:ext uri="{FF2B5EF4-FFF2-40B4-BE49-F238E27FC236}">
                    <a16:creationId xmlns:a16="http://schemas.microsoft.com/office/drawing/2014/main" id="{D7E9D54D-E8EA-43D5-B3AF-B6DD23368342}"/>
                  </a:ext>
                </a:extLst>
              </p:cNvPr>
              <p:cNvSpPr>
                <a:spLocks/>
              </p:cNvSpPr>
              <p:nvPr/>
            </p:nvSpPr>
            <p:spPr bwMode="auto">
              <a:xfrm>
                <a:off x="467817" y="2721329"/>
                <a:ext cx="491781" cy="682261"/>
              </a:xfrm>
              <a:custGeom>
                <a:avLst/>
                <a:gdLst>
                  <a:gd name="T0" fmla="*/ 0 w 397"/>
                  <a:gd name="T1" fmla="*/ 550 h 561"/>
                  <a:gd name="T2" fmla="*/ 228 w 397"/>
                  <a:gd name="T3" fmla="*/ 550 h 561"/>
                  <a:gd name="T4" fmla="*/ 386 w 397"/>
                  <a:gd name="T5" fmla="*/ 491 h 561"/>
                  <a:gd name="T6" fmla="*/ 389 w 397"/>
                  <a:gd name="T7" fmla="*/ 273 h 561"/>
                  <a:gd name="T8" fmla="*/ 319 w 397"/>
                  <a:gd name="T9" fmla="*/ 0 h 561"/>
                  <a:gd name="T10" fmla="*/ 277 w 397"/>
                  <a:gd name="T11" fmla="*/ 187 h 561"/>
                  <a:gd name="T12" fmla="*/ 263 w 397"/>
                  <a:gd name="T13" fmla="*/ 429 h 561"/>
                  <a:gd name="T14" fmla="*/ 7 w 397"/>
                  <a:gd name="T15" fmla="*/ 484 h 561"/>
                  <a:gd name="T16" fmla="*/ 0 w 397"/>
                  <a:gd name="T17" fmla="*/ 5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561">
                    <a:moveTo>
                      <a:pt x="0" y="550"/>
                    </a:moveTo>
                    <a:cubicBezTo>
                      <a:pt x="0" y="550"/>
                      <a:pt x="93" y="561"/>
                      <a:pt x="228" y="550"/>
                    </a:cubicBezTo>
                    <a:cubicBezTo>
                      <a:pt x="362" y="540"/>
                      <a:pt x="386" y="491"/>
                      <a:pt x="386" y="491"/>
                    </a:cubicBezTo>
                    <a:cubicBezTo>
                      <a:pt x="394" y="432"/>
                      <a:pt x="397" y="358"/>
                      <a:pt x="389" y="273"/>
                    </a:cubicBezTo>
                    <a:cubicBezTo>
                      <a:pt x="377" y="158"/>
                      <a:pt x="346" y="66"/>
                      <a:pt x="319" y="0"/>
                    </a:cubicBezTo>
                    <a:cubicBezTo>
                      <a:pt x="294" y="79"/>
                      <a:pt x="282" y="143"/>
                      <a:pt x="277" y="187"/>
                    </a:cubicBezTo>
                    <a:cubicBezTo>
                      <a:pt x="267" y="282"/>
                      <a:pt x="263" y="429"/>
                      <a:pt x="263" y="429"/>
                    </a:cubicBezTo>
                    <a:cubicBezTo>
                      <a:pt x="7" y="484"/>
                      <a:pt x="7" y="484"/>
                      <a:pt x="7" y="484"/>
                    </a:cubicBezTo>
                    <a:lnTo>
                      <a:pt x="0" y="550"/>
                    </a:lnTo>
                    <a:close/>
                  </a:path>
                </a:pathLst>
              </a:custGeom>
              <a:solidFill>
                <a:srgbClr val="86A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7" name="Freeform 46">
                <a:extLst>
                  <a:ext uri="{FF2B5EF4-FFF2-40B4-BE49-F238E27FC236}">
                    <a16:creationId xmlns:a16="http://schemas.microsoft.com/office/drawing/2014/main" id="{920D8CEB-68C7-4163-BBAC-D7188CA4B709}"/>
                  </a:ext>
                </a:extLst>
              </p:cNvPr>
              <p:cNvSpPr>
                <a:spLocks/>
              </p:cNvSpPr>
              <p:nvPr/>
            </p:nvSpPr>
            <p:spPr bwMode="auto">
              <a:xfrm>
                <a:off x="279074" y="2639520"/>
                <a:ext cx="264240" cy="361197"/>
              </a:xfrm>
              <a:custGeom>
                <a:avLst/>
                <a:gdLst>
                  <a:gd name="T0" fmla="*/ 121 w 213"/>
                  <a:gd name="T1" fmla="*/ 0 h 297"/>
                  <a:gd name="T2" fmla="*/ 63 w 213"/>
                  <a:gd name="T3" fmla="*/ 5 h 297"/>
                  <a:gd name="T4" fmla="*/ 12 w 213"/>
                  <a:gd name="T5" fmla="*/ 16 h 297"/>
                  <a:gd name="T6" fmla="*/ 0 w 213"/>
                  <a:gd name="T7" fmla="*/ 106 h 297"/>
                  <a:gd name="T8" fmla="*/ 58 w 213"/>
                  <a:gd name="T9" fmla="*/ 105 h 297"/>
                  <a:gd name="T10" fmla="*/ 12 w 213"/>
                  <a:gd name="T11" fmla="*/ 172 h 297"/>
                  <a:gd name="T12" fmla="*/ 99 w 213"/>
                  <a:gd name="T13" fmla="*/ 246 h 297"/>
                  <a:gd name="T14" fmla="*/ 177 w 213"/>
                  <a:gd name="T15" fmla="*/ 297 h 297"/>
                  <a:gd name="T16" fmla="*/ 213 w 213"/>
                  <a:gd name="T17" fmla="*/ 225 h 297"/>
                  <a:gd name="T18" fmla="*/ 143 w 213"/>
                  <a:gd name="T19" fmla="*/ 101 h 297"/>
                  <a:gd name="T20" fmla="*/ 121 w 213"/>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97">
                    <a:moveTo>
                      <a:pt x="121" y="0"/>
                    </a:moveTo>
                    <a:cubicBezTo>
                      <a:pt x="104" y="1"/>
                      <a:pt x="84" y="2"/>
                      <a:pt x="63" y="5"/>
                    </a:cubicBezTo>
                    <a:cubicBezTo>
                      <a:pt x="44" y="8"/>
                      <a:pt x="27" y="12"/>
                      <a:pt x="12" y="16"/>
                    </a:cubicBezTo>
                    <a:cubicBezTo>
                      <a:pt x="8" y="46"/>
                      <a:pt x="4" y="76"/>
                      <a:pt x="0" y="106"/>
                    </a:cubicBezTo>
                    <a:cubicBezTo>
                      <a:pt x="58" y="105"/>
                      <a:pt x="58" y="105"/>
                      <a:pt x="58" y="105"/>
                    </a:cubicBezTo>
                    <a:cubicBezTo>
                      <a:pt x="12" y="172"/>
                      <a:pt x="12" y="172"/>
                      <a:pt x="12" y="172"/>
                    </a:cubicBezTo>
                    <a:cubicBezTo>
                      <a:pt x="12" y="172"/>
                      <a:pt x="46" y="208"/>
                      <a:pt x="99" y="246"/>
                    </a:cubicBezTo>
                    <a:cubicBezTo>
                      <a:pt x="151" y="285"/>
                      <a:pt x="177" y="297"/>
                      <a:pt x="177" y="297"/>
                    </a:cubicBezTo>
                    <a:cubicBezTo>
                      <a:pt x="213" y="225"/>
                      <a:pt x="213" y="225"/>
                      <a:pt x="213" y="225"/>
                    </a:cubicBezTo>
                    <a:cubicBezTo>
                      <a:pt x="213" y="225"/>
                      <a:pt x="166" y="158"/>
                      <a:pt x="143" y="101"/>
                    </a:cubicBezTo>
                    <a:cubicBezTo>
                      <a:pt x="121" y="45"/>
                      <a:pt x="121" y="0"/>
                      <a:pt x="121" y="0"/>
                    </a:cubicBezTo>
                    <a:close/>
                  </a:path>
                </a:pathLst>
              </a:custGeom>
              <a:solidFill>
                <a:srgbClr val="86A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8" name="Freeform 47">
                <a:extLst>
                  <a:ext uri="{FF2B5EF4-FFF2-40B4-BE49-F238E27FC236}">
                    <a16:creationId xmlns:a16="http://schemas.microsoft.com/office/drawing/2014/main" id="{41750303-8893-45DF-B1D7-5362D514CDE7}"/>
                  </a:ext>
                </a:extLst>
              </p:cNvPr>
              <p:cNvSpPr>
                <a:spLocks/>
              </p:cNvSpPr>
              <p:nvPr/>
            </p:nvSpPr>
            <p:spPr bwMode="auto">
              <a:xfrm>
                <a:off x="487740" y="2645694"/>
                <a:ext cx="294649" cy="370972"/>
              </a:xfrm>
              <a:custGeom>
                <a:avLst/>
                <a:gdLst>
                  <a:gd name="T0" fmla="*/ 0 w 238"/>
                  <a:gd name="T1" fmla="*/ 300 h 305"/>
                  <a:gd name="T2" fmla="*/ 78 w 238"/>
                  <a:gd name="T3" fmla="*/ 135 h 305"/>
                  <a:gd name="T4" fmla="*/ 105 w 238"/>
                  <a:gd name="T5" fmla="*/ 1 h 305"/>
                  <a:gd name="T6" fmla="*/ 158 w 238"/>
                  <a:gd name="T7" fmla="*/ 6 h 305"/>
                  <a:gd name="T8" fmla="*/ 238 w 238"/>
                  <a:gd name="T9" fmla="*/ 29 h 305"/>
                  <a:gd name="T10" fmla="*/ 218 w 238"/>
                  <a:gd name="T11" fmla="*/ 118 h 305"/>
                  <a:gd name="T12" fmla="*/ 146 w 238"/>
                  <a:gd name="T13" fmla="*/ 105 h 305"/>
                  <a:gd name="T14" fmla="*/ 188 w 238"/>
                  <a:gd name="T15" fmla="*/ 161 h 305"/>
                  <a:gd name="T16" fmla="*/ 110 w 238"/>
                  <a:gd name="T17" fmla="*/ 246 h 305"/>
                  <a:gd name="T18" fmla="*/ 14 w 238"/>
                  <a:gd name="T19" fmla="*/ 305 h 305"/>
                  <a:gd name="T20" fmla="*/ 0 w 238"/>
                  <a:gd name="T21" fmla="*/ 30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05">
                    <a:moveTo>
                      <a:pt x="0" y="300"/>
                    </a:moveTo>
                    <a:cubicBezTo>
                      <a:pt x="26" y="261"/>
                      <a:pt x="56" y="206"/>
                      <a:pt x="78" y="135"/>
                    </a:cubicBezTo>
                    <a:cubicBezTo>
                      <a:pt x="93" y="84"/>
                      <a:pt x="102" y="38"/>
                      <a:pt x="105" y="1"/>
                    </a:cubicBezTo>
                    <a:cubicBezTo>
                      <a:pt x="130" y="0"/>
                      <a:pt x="145" y="4"/>
                      <a:pt x="158" y="6"/>
                    </a:cubicBezTo>
                    <a:cubicBezTo>
                      <a:pt x="192" y="13"/>
                      <a:pt x="238" y="29"/>
                      <a:pt x="238" y="29"/>
                    </a:cubicBezTo>
                    <a:cubicBezTo>
                      <a:pt x="218" y="118"/>
                      <a:pt x="218" y="118"/>
                      <a:pt x="218" y="118"/>
                    </a:cubicBezTo>
                    <a:cubicBezTo>
                      <a:pt x="146" y="105"/>
                      <a:pt x="146" y="105"/>
                      <a:pt x="146" y="105"/>
                    </a:cubicBezTo>
                    <a:cubicBezTo>
                      <a:pt x="188" y="161"/>
                      <a:pt x="188" y="161"/>
                      <a:pt x="188" y="161"/>
                    </a:cubicBezTo>
                    <a:cubicBezTo>
                      <a:pt x="172" y="184"/>
                      <a:pt x="147" y="216"/>
                      <a:pt x="110" y="246"/>
                    </a:cubicBezTo>
                    <a:cubicBezTo>
                      <a:pt x="75" y="275"/>
                      <a:pt x="40" y="294"/>
                      <a:pt x="14" y="305"/>
                    </a:cubicBezTo>
                    <a:cubicBezTo>
                      <a:pt x="9" y="304"/>
                      <a:pt x="5" y="302"/>
                      <a:pt x="0" y="300"/>
                    </a:cubicBezTo>
                    <a:close/>
                  </a:path>
                </a:pathLst>
              </a:custGeom>
              <a:solidFill>
                <a:srgbClr val="86A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9" name="Freeform 48">
                <a:extLst>
                  <a:ext uri="{FF2B5EF4-FFF2-40B4-BE49-F238E27FC236}">
                    <a16:creationId xmlns:a16="http://schemas.microsoft.com/office/drawing/2014/main" id="{30B60D92-2103-484D-855A-7651157A2DAF}"/>
                  </a:ext>
                </a:extLst>
              </p:cNvPr>
              <p:cNvSpPr>
                <a:spLocks/>
              </p:cNvSpPr>
              <p:nvPr/>
            </p:nvSpPr>
            <p:spPr bwMode="auto">
              <a:xfrm>
                <a:off x="347231" y="2214007"/>
                <a:ext cx="322436" cy="403903"/>
              </a:xfrm>
              <a:custGeom>
                <a:avLst/>
                <a:gdLst>
                  <a:gd name="T0" fmla="*/ 125 w 260"/>
                  <a:gd name="T1" fmla="*/ 330 h 332"/>
                  <a:gd name="T2" fmla="*/ 16 w 260"/>
                  <a:gd name="T3" fmla="*/ 229 h 332"/>
                  <a:gd name="T4" fmla="*/ 3 w 260"/>
                  <a:gd name="T5" fmla="*/ 135 h 332"/>
                  <a:gd name="T6" fmla="*/ 13 w 260"/>
                  <a:gd name="T7" fmla="*/ 77 h 332"/>
                  <a:gd name="T8" fmla="*/ 91 w 260"/>
                  <a:gd name="T9" fmla="*/ 47 h 332"/>
                  <a:gd name="T10" fmla="*/ 150 w 260"/>
                  <a:gd name="T11" fmla="*/ 0 h 332"/>
                  <a:gd name="T12" fmla="*/ 189 w 260"/>
                  <a:gd name="T13" fmla="*/ 51 h 332"/>
                  <a:gd name="T14" fmla="*/ 247 w 260"/>
                  <a:gd name="T15" fmla="*/ 94 h 332"/>
                  <a:gd name="T16" fmla="*/ 230 w 260"/>
                  <a:gd name="T17" fmla="*/ 256 h 332"/>
                  <a:gd name="T18" fmla="*/ 179 w 260"/>
                  <a:gd name="T19" fmla="*/ 318 h 332"/>
                  <a:gd name="T20" fmla="*/ 125 w 260"/>
                  <a:gd name="T21" fmla="*/ 33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332">
                    <a:moveTo>
                      <a:pt x="125" y="330"/>
                    </a:moveTo>
                    <a:cubicBezTo>
                      <a:pt x="55" y="324"/>
                      <a:pt x="19" y="238"/>
                      <a:pt x="16" y="229"/>
                    </a:cubicBezTo>
                    <a:cubicBezTo>
                      <a:pt x="0" y="190"/>
                      <a:pt x="2" y="154"/>
                      <a:pt x="3" y="135"/>
                    </a:cubicBezTo>
                    <a:cubicBezTo>
                      <a:pt x="4" y="111"/>
                      <a:pt x="9" y="91"/>
                      <a:pt x="13" y="77"/>
                    </a:cubicBezTo>
                    <a:cubicBezTo>
                      <a:pt x="33" y="73"/>
                      <a:pt x="61" y="64"/>
                      <a:pt x="91" y="47"/>
                    </a:cubicBezTo>
                    <a:cubicBezTo>
                      <a:pt x="118" y="31"/>
                      <a:pt x="137" y="13"/>
                      <a:pt x="150" y="0"/>
                    </a:cubicBezTo>
                    <a:cubicBezTo>
                      <a:pt x="158" y="14"/>
                      <a:pt x="170" y="32"/>
                      <a:pt x="189" y="51"/>
                    </a:cubicBezTo>
                    <a:cubicBezTo>
                      <a:pt x="210" y="72"/>
                      <a:pt x="232" y="86"/>
                      <a:pt x="247" y="94"/>
                    </a:cubicBezTo>
                    <a:cubicBezTo>
                      <a:pt x="253" y="127"/>
                      <a:pt x="260" y="192"/>
                      <a:pt x="230" y="256"/>
                    </a:cubicBezTo>
                    <a:cubicBezTo>
                      <a:pt x="221" y="276"/>
                      <a:pt x="208" y="302"/>
                      <a:pt x="179" y="318"/>
                    </a:cubicBezTo>
                    <a:cubicBezTo>
                      <a:pt x="172" y="321"/>
                      <a:pt x="151" y="332"/>
                      <a:pt x="125" y="330"/>
                    </a:cubicBezTo>
                    <a:close/>
                  </a:path>
                </a:pathLst>
              </a:custGeom>
              <a:solidFill>
                <a:srgbClr val="6D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544" name="Group 543">
            <a:extLst>
              <a:ext uri="{FF2B5EF4-FFF2-40B4-BE49-F238E27FC236}">
                <a16:creationId xmlns:a16="http://schemas.microsoft.com/office/drawing/2014/main" id="{BE991B41-2B46-4073-930F-3C7546F229E5}"/>
              </a:ext>
            </a:extLst>
          </p:cNvPr>
          <p:cNvGrpSpPr/>
          <p:nvPr/>
        </p:nvGrpSpPr>
        <p:grpSpPr>
          <a:xfrm>
            <a:off x="3653028" y="4866220"/>
            <a:ext cx="557768" cy="401117"/>
            <a:chOff x="6202639" y="5070322"/>
            <a:chExt cx="2700872" cy="1447710"/>
          </a:xfrm>
        </p:grpSpPr>
        <p:sp>
          <p:nvSpPr>
            <p:cNvPr id="545" name="Freeform 36">
              <a:extLst>
                <a:ext uri="{FF2B5EF4-FFF2-40B4-BE49-F238E27FC236}">
                  <a16:creationId xmlns:a16="http://schemas.microsoft.com/office/drawing/2014/main" id="{56612412-BEA4-4020-85B9-081B181D9274}"/>
                </a:ext>
              </a:extLst>
            </p:cNvPr>
            <p:cNvSpPr>
              <a:spLocks/>
            </p:cNvSpPr>
            <p:nvPr/>
          </p:nvSpPr>
          <p:spPr bwMode="auto">
            <a:xfrm flipH="1">
              <a:off x="7485293" y="5489166"/>
              <a:ext cx="761251" cy="285025"/>
            </a:xfrm>
            <a:custGeom>
              <a:avLst/>
              <a:gdLst>
                <a:gd name="T0" fmla="*/ 1576 w 2628"/>
                <a:gd name="T1" fmla="*/ 0 h 1147"/>
                <a:gd name="T2" fmla="*/ 1776 w 2628"/>
                <a:gd name="T3" fmla="*/ 86 h 1147"/>
                <a:gd name="T4" fmla="*/ 1941 w 2628"/>
                <a:gd name="T5" fmla="*/ 163 h 1147"/>
                <a:gd name="T6" fmla="*/ 2075 w 2628"/>
                <a:gd name="T7" fmla="*/ 229 h 1147"/>
                <a:gd name="T8" fmla="*/ 2181 w 2628"/>
                <a:gd name="T9" fmla="*/ 286 h 1147"/>
                <a:gd name="T10" fmla="*/ 2263 w 2628"/>
                <a:gd name="T11" fmla="*/ 336 h 1147"/>
                <a:gd name="T12" fmla="*/ 2325 w 2628"/>
                <a:gd name="T13" fmla="*/ 376 h 1147"/>
                <a:gd name="T14" fmla="*/ 2370 w 2628"/>
                <a:gd name="T15" fmla="*/ 408 h 1147"/>
                <a:gd name="T16" fmla="*/ 2401 w 2628"/>
                <a:gd name="T17" fmla="*/ 434 h 1147"/>
                <a:gd name="T18" fmla="*/ 2420 w 2628"/>
                <a:gd name="T19" fmla="*/ 453 h 1147"/>
                <a:gd name="T20" fmla="*/ 2438 w 2628"/>
                <a:gd name="T21" fmla="*/ 478 h 1147"/>
                <a:gd name="T22" fmla="*/ 2456 w 2628"/>
                <a:gd name="T23" fmla="*/ 508 h 1147"/>
                <a:gd name="T24" fmla="*/ 2487 w 2628"/>
                <a:gd name="T25" fmla="*/ 582 h 1147"/>
                <a:gd name="T26" fmla="*/ 2517 w 2628"/>
                <a:gd name="T27" fmla="*/ 669 h 1147"/>
                <a:gd name="T28" fmla="*/ 2543 w 2628"/>
                <a:gd name="T29" fmla="*/ 768 h 1147"/>
                <a:gd name="T30" fmla="*/ 2580 w 2628"/>
                <a:gd name="T31" fmla="*/ 927 h 1147"/>
                <a:gd name="T32" fmla="*/ 1314 w 2628"/>
                <a:gd name="T33" fmla="*/ 1147 h 1147"/>
                <a:gd name="T34" fmla="*/ 0 w 2628"/>
                <a:gd name="T35" fmla="*/ 1147 h 1147"/>
                <a:gd name="T36" fmla="*/ 72 w 2628"/>
                <a:gd name="T37" fmla="*/ 819 h 1147"/>
                <a:gd name="T38" fmla="*/ 98 w 2628"/>
                <a:gd name="T39" fmla="*/ 717 h 1147"/>
                <a:gd name="T40" fmla="*/ 126 w 2628"/>
                <a:gd name="T41" fmla="*/ 624 h 1147"/>
                <a:gd name="T42" fmla="*/ 156 w 2628"/>
                <a:gd name="T43" fmla="*/ 543 h 1147"/>
                <a:gd name="T44" fmla="*/ 182 w 2628"/>
                <a:gd name="T45" fmla="*/ 493 h 1147"/>
                <a:gd name="T46" fmla="*/ 199 w 2628"/>
                <a:gd name="T47" fmla="*/ 465 h 1147"/>
                <a:gd name="T48" fmla="*/ 218 w 2628"/>
                <a:gd name="T49" fmla="*/ 442 h 1147"/>
                <a:gd name="T50" fmla="*/ 228 w 2628"/>
                <a:gd name="T51" fmla="*/ 434 h 1147"/>
                <a:gd name="T52" fmla="*/ 280 w 2628"/>
                <a:gd name="T53" fmla="*/ 393 h 1147"/>
                <a:gd name="T54" fmla="*/ 331 w 2628"/>
                <a:gd name="T55" fmla="*/ 357 h 1147"/>
                <a:gd name="T56" fmla="*/ 402 w 2628"/>
                <a:gd name="T57" fmla="*/ 313 h 1147"/>
                <a:gd name="T58" fmla="*/ 494 w 2628"/>
                <a:gd name="T59" fmla="*/ 261 h 1147"/>
                <a:gd name="T60" fmla="*/ 613 w 2628"/>
                <a:gd name="T61" fmla="*/ 200 h 1147"/>
                <a:gd name="T62" fmla="*/ 760 w 2628"/>
                <a:gd name="T63" fmla="*/ 128 h 1147"/>
                <a:gd name="T64" fmla="*/ 942 w 2628"/>
                <a:gd name="T65" fmla="*/ 47 h 1147"/>
                <a:gd name="T66" fmla="*/ 1576 w 2628"/>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7">
                  <a:moveTo>
                    <a:pt x="1576" y="0"/>
                  </a:moveTo>
                  <a:lnTo>
                    <a:pt x="1576" y="0"/>
                  </a:lnTo>
                  <a:lnTo>
                    <a:pt x="1681" y="44"/>
                  </a:lnTo>
                  <a:lnTo>
                    <a:pt x="1776" y="86"/>
                  </a:lnTo>
                  <a:lnTo>
                    <a:pt x="1863" y="125"/>
                  </a:lnTo>
                  <a:lnTo>
                    <a:pt x="1941" y="163"/>
                  </a:lnTo>
                  <a:lnTo>
                    <a:pt x="2012" y="197"/>
                  </a:lnTo>
                  <a:lnTo>
                    <a:pt x="2075" y="229"/>
                  </a:lnTo>
                  <a:lnTo>
                    <a:pt x="2131" y="259"/>
                  </a:lnTo>
                  <a:lnTo>
                    <a:pt x="2181" y="286"/>
                  </a:lnTo>
                  <a:lnTo>
                    <a:pt x="2225" y="312"/>
                  </a:lnTo>
                  <a:lnTo>
                    <a:pt x="2263" y="336"/>
                  </a:lnTo>
                  <a:lnTo>
                    <a:pt x="2296" y="356"/>
                  </a:lnTo>
                  <a:lnTo>
                    <a:pt x="2325" y="376"/>
                  </a:lnTo>
                  <a:lnTo>
                    <a:pt x="2348" y="393"/>
                  </a:lnTo>
                  <a:lnTo>
                    <a:pt x="2370" y="408"/>
                  </a:lnTo>
                  <a:lnTo>
                    <a:pt x="2401" y="434"/>
                  </a:lnTo>
                  <a:lnTo>
                    <a:pt x="2401" y="434"/>
                  </a:lnTo>
                  <a:lnTo>
                    <a:pt x="2410" y="442"/>
                  </a:lnTo>
                  <a:lnTo>
                    <a:pt x="2420" y="453"/>
                  </a:lnTo>
                  <a:lnTo>
                    <a:pt x="2429" y="465"/>
                  </a:lnTo>
                  <a:lnTo>
                    <a:pt x="2438" y="478"/>
                  </a:lnTo>
                  <a:lnTo>
                    <a:pt x="2447" y="493"/>
                  </a:lnTo>
                  <a:lnTo>
                    <a:pt x="2456" y="508"/>
                  </a:lnTo>
                  <a:lnTo>
                    <a:pt x="2472" y="543"/>
                  </a:lnTo>
                  <a:lnTo>
                    <a:pt x="2487" y="582"/>
                  </a:lnTo>
                  <a:lnTo>
                    <a:pt x="2503" y="624"/>
                  </a:lnTo>
                  <a:lnTo>
                    <a:pt x="2517" y="669"/>
                  </a:lnTo>
                  <a:lnTo>
                    <a:pt x="2531" y="717"/>
                  </a:lnTo>
                  <a:lnTo>
                    <a:pt x="2543" y="768"/>
                  </a:lnTo>
                  <a:lnTo>
                    <a:pt x="2557" y="819"/>
                  </a:lnTo>
                  <a:lnTo>
                    <a:pt x="2580" y="927"/>
                  </a:lnTo>
                  <a:lnTo>
                    <a:pt x="2628" y="1147"/>
                  </a:lnTo>
                  <a:lnTo>
                    <a:pt x="1314" y="1147"/>
                  </a:lnTo>
                  <a:lnTo>
                    <a:pt x="0" y="1147"/>
                  </a:lnTo>
                  <a:lnTo>
                    <a:pt x="0" y="1147"/>
                  </a:lnTo>
                  <a:lnTo>
                    <a:pt x="47" y="927"/>
                  </a:lnTo>
                  <a:lnTo>
                    <a:pt x="72" y="819"/>
                  </a:lnTo>
                  <a:lnTo>
                    <a:pt x="84" y="768"/>
                  </a:lnTo>
                  <a:lnTo>
                    <a:pt x="98" y="717"/>
                  </a:lnTo>
                  <a:lnTo>
                    <a:pt x="111" y="669"/>
                  </a:lnTo>
                  <a:lnTo>
                    <a:pt x="126" y="624"/>
                  </a:lnTo>
                  <a:lnTo>
                    <a:pt x="141" y="582"/>
                  </a:lnTo>
                  <a:lnTo>
                    <a:pt x="156" y="543"/>
                  </a:lnTo>
                  <a:lnTo>
                    <a:pt x="173" y="508"/>
                  </a:lnTo>
                  <a:lnTo>
                    <a:pt x="182" y="493"/>
                  </a:lnTo>
                  <a:lnTo>
                    <a:pt x="190" y="478"/>
                  </a:lnTo>
                  <a:lnTo>
                    <a:pt x="199" y="465"/>
                  </a:lnTo>
                  <a:lnTo>
                    <a:pt x="209" y="453"/>
                  </a:lnTo>
                  <a:lnTo>
                    <a:pt x="218" y="442"/>
                  </a:lnTo>
                  <a:lnTo>
                    <a:pt x="228" y="434"/>
                  </a:lnTo>
                  <a:lnTo>
                    <a:pt x="228" y="434"/>
                  </a:lnTo>
                  <a:lnTo>
                    <a:pt x="259" y="408"/>
                  </a:lnTo>
                  <a:lnTo>
                    <a:pt x="280" y="393"/>
                  </a:lnTo>
                  <a:lnTo>
                    <a:pt x="303" y="376"/>
                  </a:lnTo>
                  <a:lnTo>
                    <a:pt x="331" y="357"/>
                  </a:lnTo>
                  <a:lnTo>
                    <a:pt x="364" y="337"/>
                  </a:lnTo>
                  <a:lnTo>
                    <a:pt x="402" y="313"/>
                  </a:lnTo>
                  <a:lnTo>
                    <a:pt x="445" y="288"/>
                  </a:lnTo>
                  <a:lnTo>
                    <a:pt x="494" y="261"/>
                  </a:lnTo>
                  <a:lnTo>
                    <a:pt x="550" y="231"/>
                  </a:lnTo>
                  <a:lnTo>
                    <a:pt x="613" y="200"/>
                  </a:lnTo>
                  <a:lnTo>
                    <a:pt x="682" y="165"/>
                  </a:lnTo>
                  <a:lnTo>
                    <a:pt x="760" y="128"/>
                  </a:lnTo>
                  <a:lnTo>
                    <a:pt x="846" y="89"/>
                  </a:lnTo>
                  <a:lnTo>
                    <a:pt x="942" y="47"/>
                  </a:lnTo>
                  <a:lnTo>
                    <a:pt x="1046" y="3"/>
                  </a:lnTo>
                  <a:lnTo>
                    <a:pt x="1576"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46" name="Freeform 37">
              <a:extLst>
                <a:ext uri="{FF2B5EF4-FFF2-40B4-BE49-F238E27FC236}">
                  <a16:creationId xmlns:a16="http://schemas.microsoft.com/office/drawing/2014/main" id="{6850EE4D-80AD-4396-8A71-964DC21A5687}"/>
                </a:ext>
              </a:extLst>
            </p:cNvPr>
            <p:cNvSpPr>
              <a:spLocks/>
            </p:cNvSpPr>
            <p:nvPr/>
          </p:nvSpPr>
          <p:spPr bwMode="auto">
            <a:xfrm flipH="1">
              <a:off x="7485293" y="5489166"/>
              <a:ext cx="761251" cy="285025"/>
            </a:xfrm>
            <a:custGeom>
              <a:avLst/>
              <a:gdLst>
                <a:gd name="T0" fmla="*/ 1576 w 2628"/>
                <a:gd name="T1" fmla="*/ 0 h 1147"/>
                <a:gd name="T2" fmla="*/ 1776 w 2628"/>
                <a:gd name="T3" fmla="*/ 86 h 1147"/>
                <a:gd name="T4" fmla="*/ 1941 w 2628"/>
                <a:gd name="T5" fmla="*/ 163 h 1147"/>
                <a:gd name="T6" fmla="*/ 2075 w 2628"/>
                <a:gd name="T7" fmla="*/ 229 h 1147"/>
                <a:gd name="T8" fmla="*/ 2181 w 2628"/>
                <a:gd name="T9" fmla="*/ 286 h 1147"/>
                <a:gd name="T10" fmla="*/ 2263 w 2628"/>
                <a:gd name="T11" fmla="*/ 336 h 1147"/>
                <a:gd name="T12" fmla="*/ 2325 w 2628"/>
                <a:gd name="T13" fmla="*/ 376 h 1147"/>
                <a:gd name="T14" fmla="*/ 2370 w 2628"/>
                <a:gd name="T15" fmla="*/ 408 h 1147"/>
                <a:gd name="T16" fmla="*/ 2401 w 2628"/>
                <a:gd name="T17" fmla="*/ 434 h 1147"/>
                <a:gd name="T18" fmla="*/ 2420 w 2628"/>
                <a:gd name="T19" fmla="*/ 453 h 1147"/>
                <a:gd name="T20" fmla="*/ 2438 w 2628"/>
                <a:gd name="T21" fmla="*/ 478 h 1147"/>
                <a:gd name="T22" fmla="*/ 2456 w 2628"/>
                <a:gd name="T23" fmla="*/ 508 h 1147"/>
                <a:gd name="T24" fmla="*/ 2487 w 2628"/>
                <a:gd name="T25" fmla="*/ 582 h 1147"/>
                <a:gd name="T26" fmla="*/ 2517 w 2628"/>
                <a:gd name="T27" fmla="*/ 669 h 1147"/>
                <a:gd name="T28" fmla="*/ 2543 w 2628"/>
                <a:gd name="T29" fmla="*/ 768 h 1147"/>
                <a:gd name="T30" fmla="*/ 2580 w 2628"/>
                <a:gd name="T31" fmla="*/ 927 h 1147"/>
                <a:gd name="T32" fmla="*/ 1314 w 2628"/>
                <a:gd name="T33" fmla="*/ 1147 h 1147"/>
                <a:gd name="T34" fmla="*/ 0 w 2628"/>
                <a:gd name="T35" fmla="*/ 1147 h 1147"/>
                <a:gd name="T36" fmla="*/ 72 w 2628"/>
                <a:gd name="T37" fmla="*/ 819 h 1147"/>
                <a:gd name="T38" fmla="*/ 98 w 2628"/>
                <a:gd name="T39" fmla="*/ 717 h 1147"/>
                <a:gd name="T40" fmla="*/ 126 w 2628"/>
                <a:gd name="T41" fmla="*/ 624 h 1147"/>
                <a:gd name="T42" fmla="*/ 156 w 2628"/>
                <a:gd name="T43" fmla="*/ 543 h 1147"/>
                <a:gd name="T44" fmla="*/ 182 w 2628"/>
                <a:gd name="T45" fmla="*/ 493 h 1147"/>
                <a:gd name="T46" fmla="*/ 199 w 2628"/>
                <a:gd name="T47" fmla="*/ 465 h 1147"/>
                <a:gd name="T48" fmla="*/ 218 w 2628"/>
                <a:gd name="T49" fmla="*/ 442 h 1147"/>
                <a:gd name="T50" fmla="*/ 228 w 2628"/>
                <a:gd name="T51" fmla="*/ 434 h 1147"/>
                <a:gd name="T52" fmla="*/ 280 w 2628"/>
                <a:gd name="T53" fmla="*/ 393 h 1147"/>
                <a:gd name="T54" fmla="*/ 331 w 2628"/>
                <a:gd name="T55" fmla="*/ 357 h 1147"/>
                <a:gd name="T56" fmla="*/ 402 w 2628"/>
                <a:gd name="T57" fmla="*/ 313 h 1147"/>
                <a:gd name="T58" fmla="*/ 494 w 2628"/>
                <a:gd name="T59" fmla="*/ 261 h 1147"/>
                <a:gd name="T60" fmla="*/ 613 w 2628"/>
                <a:gd name="T61" fmla="*/ 200 h 1147"/>
                <a:gd name="T62" fmla="*/ 760 w 2628"/>
                <a:gd name="T63" fmla="*/ 128 h 1147"/>
                <a:gd name="T64" fmla="*/ 942 w 2628"/>
                <a:gd name="T65" fmla="*/ 47 h 1147"/>
                <a:gd name="T66" fmla="*/ 1576 w 2628"/>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7">
                  <a:moveTo>
                    <a:pt x="1576" y="0"/>
                  </a:moveTo>
                  <a:lnTo>
                    <a:pt x="1576" y="0"/>
                  </a:lnTo>
                  <a:lnTo>
                    <a:pt x="1681" y="44"/>
                  </a:lnTo>
                  <a:lnTo>
                    <a:pt x="1776" y="86"/>
                  </a:lnTo>
                  <a:lnTo>
                    <a:pt x="1863" y="125"/>
                  </a:lnTo>
                  <a:lnTo>
                    <a:pt x="1941" y="163"/>
                  </a:lnTo>
                  <a:lnTo>
                    <a:pt x="2012" y="197"/>
                  </a:lnTo>
                  <a:lnTo>
                    <a:pt x="2075" y="229"/>
                  </a:lnTo>
                  <a:lnTo>
                    <a:pt x="2131" y="259"/>
                  </a:lnTo>
                  <a:lnTo>
                    <a:pt x="2181" y="286"/>
                  </a:lnTo>
                  <a:lnTo>
                    <a:pt x="2225" y="312"/>
                  </a:lnTo>
                  <a:lnTo>
                    <a:pt x="2263" y="336"/>
                  </a:lnTo>
                  <a:lnTo>
                    <a:pt x="2296" y="356"/>
                  </a:lnTo>
                  <a:lnTo>
                    <a:pt x="2325" y="376"/>
                  </a:lnTo>
                  <a:lnTo>
                    <a:pt x="2348" y="393"/>
                  </a:lnTo>
                  <a:lnTo>
                    <a:pt x="2370" y="408"/>
                  </a:lnTo>
                  <a:lnTo>
                    <a:pt x="2401" y="434"/>
                  </a:lnTo>
                  <a:lnTo>
                    <a:pt x="2401" y="434"/>
                  </a:lnTo>
                  <a:lnTo>
                    <a:pt x="2410" y="442"/>
                  </a:lnTo>
                  <a:lnTo>
                    <a:pt x="2420" y="453"/>
                  </a:lnTo>
                  <a:lnTo>
                    <a:pt x="2429" y="465"/>
                  </a:lnTo>
                  <a:lnTo>
                    <a:pt x="2438" y="478"/>
                  </a:lnTo>
                  <a:lnTo>
                    <a:pt x="2447" y="493"/>
                  </a:lnTo>
                  <a:lnTo>
                    <a:pt x="2456" y="508"/>
                  </a:lnTo>
                  <a:lnTo>
                    <a:pt x="2472" y="543"/>
                  </a:lnTo>
                  <a:lnTo>
                    <a:pt x="2487" y="582"/>
                  </a:lnTo>
                  <a:lnTo>
                    <a:pt x="2503" y="624"/>
                  </a:lnTo>
                  <a:lnTo>
                    <a:pt x="2517" y="669"/>
                  </a:lnTo>
                  <a:lnTo>
                    <a:pt x="2531" y="717"/>
                  </a:lnTo>
                  <a:lnTo>
                    <a:pt x="2543" y="768"/>
                  </a:lnTo>
                  <a:lnTo>
                    <a:pt x="2557" y="819"/>
                  </a:lnTo>
                  <a:lnTo>
                    <a:pt x="2580" y="927"/>
                  </a:lnTo>
                  <a:lnTo>
                    <a:pt x="2628" y="1147"/>
                  </a:lnTo>
                  <a:lnTo>
                    <a:pt x="1314" y="1147"/>
                  </a:lnTo>
                  <a:lnTo>
                    <a:pt x="0" y="1147"/>
                  </a:lnTo>
                  <a:lnTo>
                    <a:pt x="0" y="1147"/>
                  </a:lnTo>
                  <a:lnTo>
                    <a:pt x="47" y="927"/>
                  </a:lnTo>
                  <a:lnTo>
                    <a:pt x="72" y="819"/>
                  </a:lnTo>
                  <a:lnTo>
                    <a:pt x="84" y="768"/>
                  </a:lnTo>
                  <a:lnTo>
                    <a:pt x="98" y="717"/>
                  </a:lnTo>
                  <a:lnTo>
                    <a:pt x="111" y="669"/>
                  </a:lnTo>
                  <a:lnTo>
                    <a:pt x="126" y="624"/>
                  </a:lnTo>
                  <a:lnTo>
                    <a:pt x="141" y="582"/>
                  </a:lnTo>
                  <a:lnTo>
                    <a:pt x="156" y="543"/>
                  </a:lnTo>
                  <a:lnTo>
                    <a:pt x="173" y="508"/>
                  </a:lnTo>
                  <a:lnTo>
                    <a:pt x="182" y="493"/>
                  </a:lnTo>
                  <a:lnTo>
                    <a:pt x="190" y="478"/>
                  </a:lnTo>
                  <a:lnTo>
                    <a:pt x="199" y="465"/>
                  </a:lnTo>
                  <a:lnTo>
                    <a:pt x="209" y="453"/>
                  </a:lnTo>
                  <a:lnTo>
                    <a:pt x="218" y="442"/>
                  </a:lnTo>
                  <a:lnTo>
                    <a:pt x="228" y="434"/>
                  </a:lnTo>
                  <a:lnTo>
                    <a:pt x="228" y="434"/>
                  </a:lnTo>
                  <a:lnTo>
                    <a:pt x="259" y="408"/>
                  </a:lnTo>
                  <a:lnTo>
                    <a:pt x="280" y="393"/>
                  </a:lnTo>
                  <a:lnTo>
                    <a:pt x="303" y="376"/>
                  </a:lnTo>
                  <a:lnTo>
                    <a:pt x="331" y="357"/>
                  </a:lnTo>
                  <a:lnTo>
                    <a:pt x="364" y="337"/>
                  </a:lnTo>
                  <a:lnTo>
                    <a:pt x="402" y="313"/>
                  </a:lnTo>
                  <a:lnTo>
                    <a:pt x="445" y="288"/>
                  </a:lnTo>
                  <a:lnTo>
                    <a:pt x="494" y="261"/>
                  </a:lnTo>
                  <a:lnTo>
                    <a:pt x="550" y="231"/>
                  </a:lnTo>
                  <a:lnTo>
                    <a:pt x="613" y="200"/>
                  </a:lnTo>
                  <a:lnTo>
                    <a:pt x="682" y="165"/>
                  </a:lnTo>
                  <a:lnTo>
                    <a:pt x="760" y="128"/>
                  </a:lnTo>
                  <a:lnTo>
                    <a:pt x="846" y="89"/>
                  </a:lnTo>
                  <a:lnTo>
                    <a:pt x="942" y="47"/>
                  </a:lnTo>
                  <a:lnTo>
                    <a:pt x="1046"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47" name="Freeform 38">
              <a:extLst>
                <a:ext uri="{FF2B5EF4-FFF2-40B4-BE49-F238E27FC236}">
                  <a16:creationId xmlns:a16="http://schemas.microsoft.com/office/drawing/2014/main" id="{81F4703D-4FD0-4C6F-89BE-552BF91C953C}"/>
                </a:ext>
              </a:extLst>
            </p:cNvPr>
            <p:cNvSpPr>
              <a:spLocks/>
            </p:cNvSpPr>
            <p:nvPr/>
          </p:nvSpPr>
          <p:spPr bwMode="auto">
            <a:xfrm flipH="1">
              <a:off x="7485293" y="5489166"/>
              <a:ext cx="761251" cy="285025"/>
            </a:xfrm>
            <a:custGeom>
              <a:avLst/>
              <a:gdLst>
                <a:gd name="T0" fmla="*/ 1576 w 2628"/>
                <a:gd name="T1" fmla="*/ 0 h 1147"/>
                <a:gd name="T2" fmla="*/ 1776 w 2628"/>
                <a:gd name="T3" fmla="*/ 86 h 1147"/>
                <a:gd name="T4" fmla="*/ 1941 w 2628"/>
                <a:gd name="T5" fmla="*/ 163 h 1147"/>
                <a:gd name="T6" fmla="*/ 2075 w 2628"/>
                <a:gd name="T7" fmla="*/ 229 h 1147"/>
                <a:gd name="T8" fmla="*/ 2181 w 2628"/>
                <a:gd name="T9" fmla="*/ 286 h 1147"/>
                <a:gd name="T10" fmla="*/ 2263 w 2628"/>
                <a:gd name="T11" fmla="*/ 336 h 1147"/>
                <a:gd name="T12" fmla="*/ 2325 w 2628"/>
                <a:gd name="T13" fmla="*/ 376 h 1147"/>
                <a:gd name="T14" fmla="*/ 2370 w 2628"/>
                <a:gd name="T15" fmla="*/ 408 h 1147"/>
                <a:gd name="T16" fmla="*/ 2401 w 2628"/>
                <a:gd name="T17" fmla="*/ 434 h 1147"/>
                <a:gd name="T18" fmla="*/ 2420 w 2628"/>
                <a:gd name="T19" fmla="*/ 453 h 1147"/>
                <a:gd name="T20" fmla="*/ 2438 w 2628"/>
                <a:gd name="T21" fmla="*/ 478 h 1147"/>
                <a:gd name="T22" fmla="*/ 2456 w 2628"/>
                <a:gd name="T23" fmla="*/ 508 h 1147"/>
                <a:gd name="T24" fmla="*/ 2487 w 2628"/>
                <a:gd name="T25" fmla="*/ 582 h 1147"/>
                <a:gd name="T26" fmla="*/ 2517 w 2628"/>
                <a:gd name="T27" fmla="*/ 669 h 1147"/>
                <a:gd name="T28" fmla="*/ 2543 w 2628"/>
                <a:gd name="T29" fmla="*/ 768 h 1147"/>
                <a:gd name="T30" fmla="*/ 2580 w 2628"/>
                <a:gd name="T31" fmla="*/ 927 h 1147"/>
                <a:gd name="T32" fmla="*/ 1314 w 2628"/>
                <a:gd name="T33" fmla="*/ 1147 h 1147"/>
                <a:gd name="T34" fmla="*/ 0 w 2628"/>
                <a:gd name="T35" fmla="*/ 1147 h 1147"/>
                <a:gd name="T36" fmla="*/ 72 w 2628"/>
                <a:gd name="T37" fmla="*/ 819 h 1147"/>
                <a:gd name="T38" fmla="*/ 98 w 2628"/>
                <a:gd name="T39" fmla="*/ 717 h 1147"/>
                <a:gd name="T40" fmla="*/ 126 w 2628"/>
                <a:gd name="T41" fmla="*/ 624 h 1147"/>
                <a:gd name="T42" fmla="*/ 156 w 2628"/>
                <a:gd name="T43" fmla="*/ 543 h 1147"/>
                <a:gd name="T44" fmla="*/ 182 w 2628"/>
                <a:gd name="T45" fmla="*/ 493 h 1147"/>
                <a:gd name="T46" fmla="*/ 199 w 2628"/>
                <a:gd name="T47" fmla="*/ 465 h 1147"/>
                <a:gd name="T48" fmla="*/ 218 w 2628"/>
                <a:gd name="T49" fmla="*/ 442 h 1147"/>
                <a:gd name="T50" fmla="*/ 228 w 2628"/>
                <a:gd name="T51" fmla="*/ 434 h 1147"/>
                <a:gd name="T52" fmla="*/ 280 w 2628"/>
                <a:gd name="T53" fmla="*/ 393 h 1147"/>
                <a:gd name="T54" fmla="*/ 331 w 2628"/>
                <a:gd name="T55" fmla="*/ 357 h 1147"/>
                <a:gd name="T56" fmla="*/ 402 w 2628"/>
                <a:gd name="T57" fmla="*/ 313 h 1147"/>
                <a:gd name="T58" fmla="*/ 494 w 2628"/>
                <a:gd name="T59" fmla="*/ 261 h 1147"/>
                <a:gd name="T60" fmla="*/ 613 w 2628"/>
                <a:gd name="T61" fmla="*/ 200 h 1147"/>
                <a:gd name="T62" fmla="*/ 760 w 2628"/>
                <a:gd name="T63" fmla="*/ 128 h 1147"/>
                <a:gd name="T64" fmla="*/ 942 w 2628"/>
                <a:gd name="T65" fmla="*/ 47 h 1147"/>
                <a:gd name="T66" fmla="*/ 1576 w 2628"/>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7">
                  <a:moveTo>
                    <a:pt x="1576" y="0"/>
                  </a:moveTo>
                  <a:lnTo>
                    <a:pt x="1576" y="0"/>
                  </a:lnTo>
                  <a:lnTo>
                    <a:pt x="1681" y="44"/>
                  </a:lnTo>
                  <a:lnTo>
                    <a:pt x="1776" y="86"/>
                  </a:lnTo>
                  <a:lnTo>
                    <a:pt x="1863" y="125"/>
                  </a:lnTo>
                  <a:lnTo>
                    <a:pt x="1941" y="163"/>
                  </a:lnTo>
                  <a:lnTo>
                    <a:pt x="2012" y="197"/>
                  </a:lnTo>
                  <a:lnTo>
                    <a:pt x="2075" y="229"/>
                  </a:lnTo>
                  <a:lnTo>
                    <a:pt x="2131" y="259"/>
                  </a:lnTo>
                  <a:lnTo>
                    <a:pt x="2181" y="286"/>
                  </a:lnTo>
                  <a:lnTo>
                    <a:pt x="2225" y="312"/>
                  </a:lnTo>
                  <a:lnTo>
                    <a:pt x="2263" y="336"/>
                  </a:lnTo>
                  <a:lnTo>
                    <a:pt x="2296" y="356"/>
                  </a:lnTo>
                  <a:lnTo>
                    <a:pt x="2325" y="376"/>
                  </a:lnTo>
                  <a:lnTo>
                    <a:pt x="2348" y="393"/>
                  </a:lnTo>
                  <a:lnTo>
                    <a:pt x="2370" y="408"/>
                  </a:lnTo>
                  <a:lnTo>
                    <a:pt x="2401" y="434"/>
                  </a:lnTo>
                  <a:lnTo>
                    <a:pt x="2401" y="434"/>
                  </a:lnTo>
                  <a:lnTo>
                    <a:pt x="2410" y="442"/>
                  </a:lnTo>
                  <a:lnTo>
                    <a:pt x="2420" y="453"/>
                  </a:lnTo>
                  <a:lnTo>
                    <a:pt x="2429" y="465"/>
                  </a:lnTo>
                  <a:lnTo>
                    <a:pt x="2438" y="478"/>
                  </a:lnTo>
                  <a:lnTo>
                    <a:pt x="2447" y="493"/>
                  </a:lnTo>
                  <a:lnTo>
                    <a:pt x="2456" y="508"/>
                  </a:lnTo>
                  <a:lnTo>
                    <a:pt x="2472" y="543"/>
                  </a:lnTo>
                  <a:lnTo>
                    <a:pt x="2487" y="582"/>
                  </a:lnTo>
                  <a:lnTo>
                    <a:pt x="2503" y="624"/>
                  </a:lnTo>
                  <a:lnTo>
                    <a:pt x="2517" y="669"/>
                  </a:lnTo>
                  <a:lnTo>
                    <a:pt x="2531" y="717"/>
                  </a:lnTo>
                  <a:lnTo>
                    <a:pt x="2543" y="768"/>
                  </a:lnTo>
                  <a:lnTo>
                    <a:pt x="2557" y="819"/>
                  </a:lnTo>
                  <a:lnTo>
                    <a:pt x="2580" y="927"/>
                  </a:lnTo>
                  <a:lnTo>
                    <a:pt x="2628" y="1147"/>
                  </a:lnTo>
                  <a:lnTo>
                    <a:pt x="1314" y="1147"/>
                  </a:lnTo>
                  <a:lnTo>
                    <a:pt x="0" y="1147"/>
                  </a:lnTo>
                  <a:lnTo>
                    <a:pt x="0" y="1147"/>
                  </a:lnTo>
                  <a:lnTo>
                    <a:pt x="47" y="927"/>
                  </a:lnTo>
                  <a:lnTo>
                    <a:pt x="72" y="819"/>
                  </a:lnTo>
                  <a:lnTo>
                    <a:pt x="84" y="768"/>
                  </a:lnTo>
                  <a:lnTo>
                    <a:pt x="98" y="717"/>
                  </a:lnTo>
                  <a:lnTo>
                    <a:pt x="111" y="669"/>
                  </a:lnTo>
                  <a:lnTo>
                    <a:pt x="126" y="624"/>
                  </a:lnTo>
                  <a:lnTo>
                    <a:pt x="141" y="582"/>
                  </a:lnTo>
                  <a:lnTo>
                    <a:pt x="156" y="543"/>
                  </a:lnTo>
                  <a:lnTo>
                    <a:pt x="173" y="508"/>
                  </a:lnTo>
                  <a:lnTo>
                    <a:pt x="182" y="493"/>
                  </a:lnTo>
                  <a:lnTo>
                    <a:pt x="190" y="478"/>
                  </a:lnTo>
                  <a:lnTo>
                    <a:pt x="199" y="465"/>
                  </a:lnTo>
                  <a:lnTo>
                    <a:pt x="209" y="453"/>
                  </a:lnTo>
                  <a:lnTo>
                    <a:pt x="218" y="442"/>
                  </a:lnTo>
                  <a:lnTo>
                    <a:pt x="228" y="434"/>
                  </a:lnTo>
                  <a:lnTo>
                    <a:pt x="228" y="434"/>
                  </a:lnTo>
                  <a:lnTo>
                    <a:pt x="259" y="408"/>
                  </a:lnTo>
                  <a:lnTo>
                    <a:pt x="280" y="393"/>
                  </a:lnTo>
                  <a:lnTo>
                    <a:pt x="303" y="376"/>
                  </a:lnTo>
                  <a:lnTo>
                    <a:pt x="331" y="357"/>
                  </a:lnTo>
                  <a:lnTo>
                    <a:pt x="364" y="337"/>
                  </a:lnTo>
                  <a:lnTo>
                    <a:pt x="402" y="313"/>
                  </a:lnTo>
                  <a:lnTo>
                    <a:pt x="445" y="288"/>
                  </a:lnTo>
                  <a:lnTo>
                    <a:pt x="494" y="261"/>
                  </a:lnTo>
                  <a:lnTo>
                    <a:pt x="550" y="231"/>
                  </a:lnTo>
                  <a:lnTo>
                    <a:pt x="613" y="200"/>
                  </a:lnTo>
                  <a:lnTo>
                    <a:pt x="682" y="165"/>
                  </a:lnTo>
                  <a:lnTo>
                    <a:pt x="760" y="128"/>
                  </a:lnTo>
                  <a:lnTo>
                    <a:pt x="846" y="89"/>
                  </a:lnTo>
                  <a:lnTo>
                    <a:pt x="942" y="47"/>
                  </a:lnTo>
                  <a:lnTo>
                    <a:pt x="1046" y="3"/>
                  </a:lnTo>
                  <a:lnTo>
                    <a:pt x="157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48" name="Freeform 39">
              <a:extLst>
                <a:ext uri="{FF2B5EF4-FFF2-40B4-BE49-F238E27FC236}">
                  <a16:creationId xmlns:a16="http://schemas.microsoft.com/office/drawing/2014/main" id="{CF63AFFD-5127-43A6-A2AA-4FF838377CF6}"/>
                </a:ext>
              </a:extLst>
            </p:cNvPr>
            <p:cNvSpPr>
              <a:spLocks/>
            </p:cNvSpPr>
            <p:nvPr/>
          </p:nvSpPr>
          <p:spPr bwMode="auto">
            <a:xfrm flipH="1">
              <a:off x="7485293" y="5489166"/>
              <a:ext cx="761251" cy="285025"/>
            </a:xfrm>
            <a:custGeom>
              <a:avLst/>
              <a:gdLst>
                <a:gd name="T0" fmla="*/ 1576 w 2628"/>
                <a:gd name="T1" fmla="*/ 0 h 1147"/>
                <a:gd name="T2" fmla="*/ 1776 w 2628"/>
                <a:gd name="T3" fmla="*/ 86 h 1147"/>
                <a:gd name="T4" fmla="*/ 1941 w 2628"/>
                <a:gd name="T5" fmla="*/ 163 h 1147"/>
                <a:gd name="T6" fmla="*/ 2075 w 2628"/>
                <a:gd name="T7" fmla="*/ 229 h 1147"/>
                <a:gd name="T8" fmla="*/ 2181 w 2628"/>
                <a:gd name="T9" fmla="*/ 286 h 1147"/>
                <a:gd name="T10" fmla="*/ 2263 w 2628"/>
                <a:gd name="T11" fmla="*/ 336 h 1147"/>
                <a:gd name="T12" fmla="*/ 2325 w 2628"/>
                <a:gd name="T13" fmla="*/ 376 h 1147"/>
                <a:gd name="T14" fmla="*/ 2370 w 2628"/>
                <a:gd name="T15" fmla="*/ 408 h 1147"/>
                <a:gd name="T16" fmla="*/ 2401 w 2628"/>
                <a:gd name="T17" fmla="*/ 434 h 1147"/>
                <a:gd name="T18" fmla="*/ 2420 w 2628"/>
                <a:gd name="T19" fmla="*/ 453 h 1147"/>
                <a:gd name="T20" fmla="*/ 2438 w 2628"/>
                <a:gd name="T21" fmla="*/ 478 h 1147"/>
                <a:gd name="T22" fmla="*/ 2456 w 2628"/>
                <a:gd name="T23" fmla="*/ 508 h 1147"/>
                <a:gd name="T24" fmla="*/ 2487 w 2628"/>
                <a:gd name="T25" fmla="*/ 582 h 1147"/>
                <a:gd name="T26" fmla="*/ 2517 w 2628"/>
                <a:gd name="T27" fmla="*/ 669 h 1147"/>
                <a:gd name="T28" fmla="*/ 2543 w 2628"/>
                <a:gd name="T29" fmla="*/ 768 h 1147"/>
                <a:gd name="T30" fmla="*/ 2580 w 2628"/>
                <a:gd name="T31" fmla="*/ 927 h 1147"/>
                <a:gd name="T32" fmla="*/ 1314 w 2628"/>
                <a:gd name="T33" fmla="*/ 1147 h 1147"/>
                <a:gd name="T34" fmla="*/ 0 w 2628"/>
                <a:gd name="T35" fmla="*/ 1147 h 1147"/>
                <a:gd name="T36" fmla="*/ 72 w 2628"/>
                <a:gd name="T37" fmla="*/ 819 h 1147"/>
                <a:gd name="T38" fmla="*/ 98 w 2628"/>
                <a:gd name="T39" fmla="*/ 717 h 1147"/>
                <a:gd name="T40" fmla="*/ 126 w 2628"/>
                <a:gd name="T41" fmla="*/ 624 h 1147"/>
                <a:gd name="T42" fmla="*/ 156 w 2628"/>
                <a:gd name="T43" fmla="*/ 543 h 1147"/>
                <a:gd name="T44" fmla="*/ 182 w 2628"/>
                <a:gd name="T45" fmla="*/ 493 h 1147"/>
                <a:gd name="T46" fmla="*/ 199 w 2628"/>
                <a:gd name="T47" fmla="*/ 465 h 1147"/>
                <a:gd name="T48" fmla="*/ 218 w 2628"/>
                <a:gd name="T49" fmla="*/ 442 h 1147"/>
                <a:gd name="T50" fmla="*/ 228 w 2628"/>
                <a:gd name="T51" fmla="*/ 434 h 1147"/>
                <a:gd name="T52" fmla="*/ 280 w 2628"/>
                <a:gd name="T53" fmla="*/ 393 h 1147"/>
                <a:gd name="T54" fmla="*/ 331 w 2628"/>
                <a:gd name="T55" fmla="*/ 357 h 1147"/>
                <a:gd name="T56" fmla="*/ 402 w 2628"/>
                <a:gd name="T57" fmla="*/ 313 h 1147"/>
                <a:gd name="T58" fmla="*/ 494 w 2628"/>
                <a:gd name="T59" fmla="*/ 261 h 1147"/>
                <a:gd name="T60" fmla="*/ 613 w 2628"/>
                <a:gd name="T61" fmla="*/ 200 h 1147"/>
                <a:gd name="T62" fmla="*/ 760 w 2628"/>
                <a:gd name="T63" fmla="*/ 128 h 1147"/>
                <a:gd name="T64" fmla="*/ 942 w 2628"/>
                <a:gd name="T65" fmla="*/ 47 h 1147"/>
                <a:gd name="T66" fmla="*/ 1576 w 2628"/>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7">
                  <a:moveTo>
                    <a:pt x="1576" y="0"/>
                  </a:moveTo>
                  <a:lnTo>
                    <a:pt x="1576" y="0"/>
                  </a:lnTo>
                  <a:lnTo>
                    <a:pt x="1681" y="44"/>
                  </a:lnTo>
                  <a:lnTo>
                    <a:pt x="1776" y="86"/>
                  </a:lnTo>
                  <a:lnTo>
                    <a:pt x="1863" y="125"/>
                  </a:lnTo>
                  <a:lnTo>
                    <a:pt x="1941" y="163"/>
                  </a:lnTo>
                  <a:lnTo>
                    <a:pt x="2012" y="197"/>
                  </a:lnTo>
                  <a:lnTo>
                    <a:pt x="2075" y="229"/>
                  </a:lnTo>
                  <a:lnTo>
                    <a:pt x="2131" y="259"/>
                  </a:lnTo>
                  <a:lnTo>
                    <a:pt x="2181" y="286"/>
                  </a:lnTo>
                  <a:lnTo>
                    <a:pt x="2225" y="312"/>
                  </a:lnTo>
                  <a:lnTo>
                    <a:pt x="2263" y="336"/>
                  </a:lnTo>
                  <a:lnTo>
                    <a:pt x="2296" y="356"/>
                  </a:lnTo>
                  <a:lnTo>
                    <a:pt x="2325" y="376"/>
                  </a:lnTo>
                  <a:lnTo>
                    <a:pt x="2348" y="393"/>
                  </a:lnTo>
                  <a:lnTo>
                    <a:pt x="2370" y="408"/>
                  </a:lnTo>
                  <a:lnTo>
                    <a:pt x="2401" y="434"/>
                  </a:lnTo>
                  <a:lnTo>
                    <a:pt x="2401" y="434"/>
                  </a:lnTo>
                  <a:lnTo>
                    <a:pt x="2410" y="442"/>
                  </a:lnTo>
                  <a:lnTo>
                    <a:pt x="2420" y="453"/>
                  </a:lnTo>
                  <a:lnTo>
                    <a:pt x="2429" y="465"/>
                  </a:lnTo>
                  <a:lnTo>
                    <a:pt x="2438" y="478"/>
                  </a:lnTo>
                  <a:lnTo>
                    <a:pt x="2447" y="493"/>
                  </a:lnTo>
                  <a:lnTo>
                    <a:pt x="2456" y="508"/>
                  </a:lnTo>
                  <a:lnTo>
                    <a:pt x="2472" y="543"/>
                  </a:lnTo>
                  <a:lnTo>
                    <a:pt x="2487" y="582"/>
                  </a:lnTo>
                  <a:lnTo>
                    <a:pt x="2503" y="624"/>
                  </a:lnTo>
                  <a:lnTo>
                    <a:pt x="2517" y="669"/>
                  </a:lnTo>
                  <a:lnTo>
                    <a:pt x="2531" y="717"/>
                  </a:lnTo>
                  <a:lnTo>
                    <a:pt x="2543" y="768"/>
                  </a:lnTo>
                  <a:lnTo>
                    <a:pt x="2557" y="819"/>
                  </a:lnTo>
                  <a:lnTo>
                    <a:pt x="2580" y="927"/>
                  </a:lnTo>
                  <a:lnTo>
                    <a:pt x="2628" y="1147"/>
                  </a:lnTo>
                  <a:lnTo>
                    <a:pt x="1314" y="1147"/>
                  </a:lnTo>
                  <a:lnTo>
                    <a:pt x="0" y="1147"/>
                  </a:lnTo>
                  <a:lnTo>
                    <a:pt x="0" y="1147"/>
                  </a:lnTo>
                  <a:lnTo>
                    <a:pt x="47" y="927"/>
                  </a:lnTo>
                  <a:lnTo>
                    <a:pt x="72" y="819"/>
                  </a:lnTo>
                  <a:lnTo>
                    <a:pt x="84" y="768"/>
                  </a:lnTo>
                  <a:lnTo>
                    <a:pt x="98" y="717"/>
                  </a:lnTo>
                  <a:lnTo>
                    <a:pt x="111" y="669"/>
                  </a:lnTo>
                  <a:lnTo>
                    <a:pt x="126" y="624"/>
                  </a:lnTo>
                  <a:lnTo>
                    <a:pt x="141" y="582"/>
                  </a:lnTo>
                  <a:lnTo>
                    <a:pt x="156" y="543"/>
                  </a:lnTo>
                  <a:lnTo>
                    <a:pt x="173" y="508"/>
                  </a:lnTo>
                  <a:lnTo>
                    <a:pt x="182" y="493"/>
                  </a:lnTo>
                  <a:lnTo>
                    <a:pt x="190" y="478"/>
                  </a:lnTo>
                  <a:lnTo>
                    <a:pt x="199" y="465"/>
                  </a:lnTo>
                  <a:lnTo>
                    <a:pt x="209" y="453"/>
                  </a:lnTo>
                  <a:lnTo>
                    <a:pt x="218" y="442"/>
                  </a:lnTo>
                  <a:lnTo>
                    <a:pt x="228" y="434"/>
                  </a:lnTo>
                  <a:lnTo>
                    <a:pt x="228" y="434"/>
                  </a:lnTo>
                  <a:lnTo>
                    <a:pt x="259" y="408"/>
                  </a:lnTo>
                  <a:lnTo>
                    <a:pt x="280" y="393"/>
                  </a:lnTo>
                  <a:lnTo>
                    <a:pt x="303" y="376"/>
                  </a:lnTo>
                  <a:lnTo>
                    <a:pt x="331" y="357"/>
                  </a:lnTo>
                  <a:lnTo>
                    <a:pt x="364" y="337"/>
                  </a:lnTo>
                  <a:lnTo>
                    <a:pt x="402" y="313"/>
                  </a:lnTo>
                  <a:lnTo>
                    <a:pt x="445" y="288"/>
                  </a:lnTo>
                  <a:lnTo>
                    <a:pt x="494" y="261"/>
                  </a:lnTo>
                  <a:lnTo>
                    <a:pt x="550" y="231"/>
                  </a:lnTo>
                  <a:lnTo>
                    <a:pt x="613" y="200"/>
                  </a:lnTo>
                  <a:lnTo>
                    <a:pt x="682" y="165"/>
                  </a:lnTo>
                  <a:lnTo>
                    <a:pt x="760" y="128"/>
                  </a:lnTo>
                  <a:lnTo>
                    <a:pt x="846" y="89"/>
                  </a:lnTo>
                  <a:lnTo>
                    <a:pt x="942" y="47"/>
                  </a:lnTo>
                  <a:lnTo>
                    <a:pt x="1046"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49" name="Freeform 40">
              <a:extLst>
                <a:ext uri="{FF2B5EF4-FFF2-40B4-BE49-F238E27FC236}">
                  <a16:creationId xmlns:a16="http://schemas.microsoft.com/office/drawing/2014/main" id="{73371577-C792-4CE0-A50B-D02CD131889F}"/>
                </a:ext>
              </a:extLst>
            </p:cNvPr>
            <p:cNvSpPr>
              <a:spLocks/>
            </p:cNvSpPr>
            <p:nvPr/>
          </p:nvSpPr>
          <p:spPr bwMode="auto">
            <a:xfrm flipH="1">
              <a:off x="7784231" y="5306685"/>
              <a:ext cx="163374" cy="248526"/>
            </a:xfrm>
            <a:custGeom>
              <a:avLst/>
              <a:gdLst>
                <a:gd name="T0" fmla="*/ 565 w 565"/>
                <a:gd name="T1" fmla="*/ 665 h 1005"/>
                <a:gd name="T2" fmla="*/ 565 w 565"/>
                <a:gd name="T3" fmla="*/ 870 h 1005"/>
                <a:gd name="T4" fmla="*/ 534 w 565"/>
                <a:gd name="T5" fmla="*/ 902 h 1005"/>
                <a:gd name="T6" fmla="*/ 502 w 565"/>
                <a:gd name="T7" fmla="*/ 929 h 1005"/>
                <a:gd name="T8" fmla="*/ 468 w 565"/>
                <a:gd name="T9" fmla="*/ 951 h 1005"/>
                <a:gd name="T10" fmla="*/ 432 w 565"/>
                <a:gd name="T11" fmla="*/ 971 h 1005"/>
                <a:gd name="T12" fmla="*/ 396 w 565"/>
                <a:gd name="T13" fmla="*/ 986 h 1005"/>
                <a:gd name="T14" fmla="*/ 358 w 565"/>
                <a:gd name="T15" fmla="*/ 997 h 1005"/>
                <a:gd name="T16" fmla="*/ 320 w 565"/>
                <a:gd name="T17" fmla="*/ 1003 h 1005"/>
                <a:gd name="T18" fmla="*/ 282 w 565"/>
                <a:gd name="T19" fmla="*/ 1005 h 1005"/>
                <a:gd name="T20" fmla="*/ 244 w 565"/>
                <a:gd name="T21" fmla="*/ 1003 h 1005"/>
                <a:gd name="T22" fmla="*/ 206 w 565"/>
                <a:gd name="T23" fmla="*/ 998 h 1005"/>
                <a:gd name="T24" fmla="*/ 169 w 565"/>
                <a:gd name="T25" fmla="*/ 987 h 1005"/>
                <a:gd name="T26" fmla="*/ 132 w 565"/>
                <a:gd name="T27" fmla="*/ 972 h 1005"/>
                <a:gd name="T28" fmla="*/ 97 w 565"/>
                <a:gd name="T29" fmla="*/ 954 h 1005"/>
                <a:gd name="T30" fmla="*/ 63 w 565"/>
                <a:gd name="T31" fmla="*/ 930 h 1005"/>
                <a:gd name="T32" fmla="*/ 31 w 565"/>
                <a:gd name="T33" fmla="*/ 903 h 1005"/>
                <a:gd name="T34" fmla="*/ 0 w 565"/>
                <a:gd name="T35" fmla="*/ 870 h 1005"/>
                <a:gd name="T36" fmla="*/ 0 w 565"/>
                <a:gd name="T37" fmla="*/ 251 h 1005"/>
                <a:gd name="T38" fmla="*/ 0 w 565"/>
                <a:gd name="T39" fmla="*/ 235 h 1005"/>
                <a:gd name="T40" fmla="*/ 4 w 565"/>
                <a:gd name="T41" fmla="*/ 206 h 1005"/>
                <a:gd name="T42" fmla="*/ 10 w 565"/>
                <a:gd name="T43" fmla="*/ 178 h 1005"/>
                <a:gd name="T44" fmla="*/ 19 w 565"/>
                <a:gd name="T45" fmla="*/ 153 h 1005"/>
                <a:gd name="T46" fmla="*/ 31 w 565"/>
                <a:gd name="T47" fmla="*/ 130 h 1005"/>
                <a:gd name="T48" fmla="*/ 44 w 565"/>
                <a:gd name="T49" fmla="*/ 108 h 1005"/>
                <a:gd name="T50" fmla="*/ 61 w 565"/>
                <a:gd name="T51" fmla="*/ 89 h 1005"/>
                <a:gd name="T52" fmla="*/ 79 w 565"/>
                <a:gd name="T53" fmla="*/ 71 h 1005"/>
                <a:gd name="T54" fmla="*/ 109 w 565"/>
                <a:gd name="T55" fmla="*/ 48 h 1005"/>
                <a:gd name="T56" fmla="*/ 154 w 565"/>
                <a:gd name="T57" fmla="*/ 25 h 1005"/>
                <a:gd name="T58" fmla="*/ 203 w 565"/>
                <a:gd name="T59" fmla="*/ 9 h 1005"/>
                <a:gd name="T60" fmla="*/ 256 w 565"/>
                <a:gd name="T61" fmla="*/ 1 h 1005"/>
                <a:gd name="T62" fmla="*/ 309 w 565"/>
                <a:gd name="T63" fmla="*/ 1 h 1005"/>
                <a:gd name="T64" fmla="*/ 360 w 565"/>
                <a:gd name="T65" fmla="*/ 9 h 1005"/>
                <a:gd name="T66" fmla="*/ 410 w 565"/>
                <a:gd name="T67" fmla="*/ 25 h 1005"/>
                <a:gd name="T68" fmla="*/ 456 w 565"/>
                <a:gd name="T69" fmla="*/ 48 h 1005"/>
                <a:gd name="T70" fmla="*/ 486 w 565"/>
                <a:gd name="T71" fmla="*/ 71 h 1005"/>
                <a:gd name="T72" fmla="*/ 504 w 565"/>
                <a:gd name="T73" fmla="*/ 89 h 1005"/>
                <a:gd name="T74" fmla="*/ 520 w 565"/>
                <a:gd name="T75" fmla="*/ 108 h 1005"/>
                <a:gd name="T76" fmla="*/ 534 w 565"/>
                <a:gd name="T77" fmla="*/ 130 h 1005"/>
                <a:gd name="T78" fmla="*/ 546 w 565"/>
                <a:gd name="T79" fmla="*/ 153 h 1005"/>
                <a:gd name="T80" fmla="*/ 555 w 565"/>
                <a:gd name="T81" fmla="*/ 178 h 1005"/>
                <a:gd name="T82" fmla="*/ 560 w 565"/>
                <a:gd name="T83" fmla="*/ 206 h 1005"/>
                <a:gd name="T84" fmla="*/ 564 w 565"/>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5" h="1005">
                  <a:moveTo>
                    <a:pt x="565" y="251"/>
                  </a:moveTo>
                  <a:lnTo>
                    <a:pt x="565" y="665"/>
                  </a:lnTo>
                  <a:lnTo>
                    <a:pt x="565" y="870"/>
                  </a:lnTo>
                  <a:lnTo>
                    <a:pt x="565" y="870"/>
                  </a:lnTo>
                  <a:lnTo>
                    <a:pt x="549" y="887"/>
                  </a:lnTo>
                  <a:lnTo>
                    <a:pt x="534" y="902"/>
                  </a:lnTo>
                  <a:lnTo>
                    <a:pt x="519" y="916"/>
                  </a:lnTo>
                  <a:lnTo>
                    <a:pt x="502" y="929"/>
                  </a:lnTo>
                  <a:lnTo>
                    <a:pt x="485" y="941"/>
                  </a:lnTo>
                  <a:lnTo>
                    <a:pt x="468" y="951"/>
                  </a:lnTo>
                  <a:lnTo>
                    <a:pt x="450" y="961"/>
                  </a:lnTo>
                  <a:lnTo>
                    <a:pt x="432" y="971"/>
                  </a:lnTo>
                  <a:lnTo>
                    <a:pt x="414" y="978"/>
                  </a:lnTo>
                  <a:lnTo>
                    <a:pt x="396" y="986"/>
                  </a:lnTo>
                  <a:lnTo>
                    <a:pt x="377" y="991"/>
                  </a:lnTo>
                  <a:lnTo>
                    <a:pt x="358" y="997"/>
                  </a:lnTo>
                  <a:lnTo>
                    <a:pt x="339" y="1000"/>
                  </a:lnTo>
                  <a:lnTo>
                    <a:pt x="320" y="1003"/>
                  </a:lnTo>
                  <a:lnTo>
                    <a:pt x="301" y="1004"/>
                  </a:lnTo>
                  <a:lnTo>
                    <a:pt x="282" y="1005"/>
                  </a:lnTo>
                  <a:lnTo>
                    <a:pt x="263" y="1004"/>
                  </a:lnTo>
                  <a:lnTo>
                    <a:pt x="244" y="1003"/>
                  </a:lnTo>
                  <a:lnTo>
                    <a:pt x="225" y="1001"/>
                  </a:lnTo>
                  <a:lnTo>
                    <a:pt x="206" y="998"/>
                  </a:lnTo>
                  <a:lnTo>
                    <a:pt x="188" y="992"/>
                  </a:lnTo>
                  <a:lnTo>
                    <a:pt x="169" y="987"/>
                  </a:lnTo>
                  <a:lnTo>
                    <a:pt x="151" y="981"/>
                  </a:lnTo>
                  <a:lnTo>
                    <a:pt x="132" y="972"/>
                  </a:lnTo>
                  <a:lnTo>
                    <a:pt x="114" y="963"/>
                  </a:lnTo>
                  <a:lnTo>
                    <a:pt x="97" y="954"/>
                  </a:lnTo>
                  <a:lnTo>
                    <a:pt x="80" y="943"/>
                  </a:lnTo>
                  <a:lnTo>
                    <a:pt x="63" y="930"/>
                  </a:lnTo>
                  <a:lnTo>
                    <a:pt x="46" y="917"/>
                  </a:lnTo>
                  <a:lnTo>
                    <a:pt x="31" y="903"/>
                  </a:lnTo>
                  <a:lnTo>
                    <a:pt x="15" y="887"/>
                  </a:lnTo>
                  <a:lnTo>
                    <a:pt x="0" y="870"/>
                  </a:lnTo>
                  <a:lnTo>
                    <a:pt x="0" y="665"/>
                  </a:lnTo>
                  <a:lnTo>
                    <a:pt x="0" y="251"/>
                  </a:lnTo>
                  <a:lnTo>
                    <a:pt x="0" y="251"/>
                  </a:lnTo>
                  <a:lnTo>
                    <a:pt x="0" y="235"/>
                  </a:lnTo>
                  <a:lnTo>
                    <a:pt x="2" y="220"/>
                  </a:lnTo>
                  <a:lnTo>
                    <a:pt x="4" y="206"/>
                  </a:lnTo>
                  <a:lnTo>
                    <a:pt x="7" y="192"/>
                  </a:lnTo>
                  <a:lnTo>
                    <a:pt x="10" y="178"/>
                  </a:lnTo>
                  <a:lnTo>
                    <a:pt x="14" y="165"/>
                  </a:lnTo>
                  <a:lnTo>
                    <a:pt x="19" y="153"/>
                  </a:lnTo>
                  <a:lnTo>
                    <a:pt x="25" y="141"/>
                  </a:lnTo>
                  <a:lnTo>
                    <a:pt x="31" y="130"/>
                  </a:lnTo>
                  <a:lnTo>
                    <a:pt x="37" y="119"/>
                  </a:lnTo>
                  <a:lnTo>
                    <a:pt x="44" y="108"/>
                  </a:lnTo>
                  <a:lnTo>
                    <a:pt x="52" y="98"/>
                  </a:lnTo>
                  <a:lnTo>
                    <a:pt x="61" y="89"/>
                  </a:lnTo>
                  <a:lnTo>
                    <a:pt x="70" y="79"/>
                  </a:lnTo>
                  <a:lnTo>
                    <a:pt x="79" y="71"/>
                  </a:lnTo>
                  <a:lnTo>
                    <a:pt x="89" y="63"/>
                  </a:lnTo>
                  <a:lnTo>
                    <a:pt x="109" y="48"/>
                  </a:lnTo>
                  <a:lnTo>
                    <a:pt x="132" y="36"/>
                  </a:lnTo>
                  <a:lnTo>
                    <a:pt x="154" y="25"/>
                  </a:lnTo>
                  <a:lnTo>
                    <a:pt x="179" y="15"/>
                  </a:lnTo>
                  <a:lnTo>
                    <a:pt x="203" y="9"/>
                  </a:lnTo>
                  <a:lnTo>
                    <a:pt x="229" y="4"/>
                  </a:lnTo>
                  <a:lnTo>
                    <a:pt x="256" y="1"/>
                  </a:lnTo>
                  <a:lnTo>
                    <a:pt x="282" y="0"/>
                  </a:lnTo>
                  <a:lnTo>
                    <a:pt x="309" y="1"/>
                  </a:lnTo>
                  <a:lnTo>
                    <a:pt x="335" y="4"/>
                  </a:lnTo>
                  <a:lnTo>
                    <a:pt x="360" y="9"/>
                  </a:lnTo>
                  <a:lnTo>
                    <a:pt x="386" y="15"/>
                  </a:lnTo>
                  <a:lnTo>
                    <a:pt x="410" y="25"/>
                  </a:lnTo>
                  <a:lnTo>
                    <a:pt x="433" y="36"/>
                  </a:lnTo>
                  <a:lnTo>
                    <a:pt x="456" y="48"/>
                  </a:lnTo>
                  <a:lnTo>
                    <a:pt x="476" y="63"/>
                  </a:lnTo>
                  <a:lnTo>
                    <a:pt x="486" y="71"/>
                  </a:lnTo>
                  <a:lnTo>
                    <a:pt x="495" y="79"/>
                  </a:lnTo>
                  <a:lnTo>
                    <a:pt x="504" y="89"/>
                  </a:lnTo>
                  <a:lnTo>
                    <a:pt x="512" y="98"/>
                  </a:lnTo>
                  <a:lnTo>
                    <a:pt x="520" y="108"/>
                  </a:lnTo>
                  <a:lnTo>
                    <a:pt x="528" y="119"/>
                  </a:lnTo>
                  <a:lnTo>
                    <a:pt x="534" y="130"/>
                  </a:lnTo>
                  <a:lnTo>
                    <a:pt x="540" y="141"/>
                  </a:lnTo>
                  <a:lnTo>
                    <a:pt x="546" y="153"/>
                  </a:lnTo>
                  <a:lnTo>
                    <a:pt x="550" y="165"/>
                  </a:lnTo>
                  <a:lnTo>
                    <a:pt x="555" y="178"/>
                  </a:lnTo>
                  <a:lnTo>
                    <a:pt x="558" y="192"/>
                  </a:lnTo>
                  <a:lnTo>
                    <a:pt x="560" y="206"/>
                  </a:lnTo>
                  <a:lnTo>
                    <a:pt x="562" y="220"/>
                  </a:lnTo>
                  <a:lnTo>
                    <a:pt x="564" y="235"/>
                  </a:lnTo>
                  <a:lnTo>
                    <a:pt x="565" y="251"/>
                  </a:lnTo>
                  <a:close/>
                </a:path>
              </a:pathLst>
            </a:custGeom>
            <a:solidFill>
              <a:srgbClr val="F6C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0" name="Freeform 41">
              <a:extLst>
                <a:ext uri="{FF2B5EF4-FFF2-40B4-BE49-F238E27FC236}">
                  <a16:creationId xmlns:a16="http://schemas.microsoft.com/office/drawing/2014/main" id="{64FB3F7B-FA21-4710-92A4-D0A7B9F69792}"/>
                </a:ext>
              </a:extLst>
            </p:cNvPr>
            <p:cNvSpPr>
              <a:spLocks/>
            </p:cNvSpPr>
            <p:nvPr/>
          </p:nvSpPr>
          <p:spPr bwMode="auto">
            <a:xfrm flipH="1">
              <a:off x="7784231" y="5306685"/>
              <a:ext cx="163374" cy="248526"/>
            </a:xfrm>
            <a:custGeom>
              <a:avLst/>
              <a:gdLst>
                <a:gd name="T0" fmla="*/ 565 w 565"/>
                <a:gd name="T1" fmla="*/ 665 h 1005"/>
                <a:gd name="T2" fmla="*/ 565 w 565"/>
                <a:gd name="T3" fmla="*/ 870 h 1005"/>
                <a:gd name="T4" fmla="*/ 534 w 565"/>
                <a:gd name="T5" fmla="*/ 902 h 1005"/>
                <a:gd name="T6" fmla="*/ 502 w 565"/>
                <a:gd name="T7" fmla="*/ 929 h 1005"/>
                <a:gd name="T8" fmla="*/ 468 w 565"/>
                <a:gd name="T9" fmla="*/ 951 h 1005"/>
                <a:gd name="T10" fmla="*/ 432 w 565"/>
                <a:gd name="T11" fmla="*/ 971 h 1005"/>
                <a:gd name="T12" fmla="*/ 396 w 565"/>
                <a:gd name="T13" fmla="*/ 986 h 1005"/>
                <a:gd name="T14" fmla="*/ 358 w 565"/>
                <a:gd name="T15" fmla="*/ 997 h 1005"/>
                <a:gd name="T16" fmla="*/ 320 w 565"/>
                <a:gd name="T17" fmla="*/ 1003 h 1005"/>
                <a:gd name="T18" fmla="*/ 282 w 565"/>
                <a:gd name="T19" fmla="*/ 1005 h 1005"/>
                <a:gd name="T20" fmla="*/ 244 w 565"/>
                <a:gd name="T21" fmla="*/ 1003 h 1005"/>
                <a:gd name="T22" fmla="*/ 206 w 565"/>
                <a:gd name="T23" fmla="*/ 998 h 1005"/>
                <a:gd name="T24" fmla="*/ 169 w 565"/>
                <a:gd name="T25" fmla="*/ 987 h 1005"/>
                <a:gd name="T26" fmla="*/ 132 w 565"/>
                <a:gd name="T27" fmla="*/ 972 h 1005"/>
                <a:gd name="T28" fmla="*/ 97 w 565"/>
                <a:gd name="T29" fmla="*/ 954 h 1005"/>
                <a:gd name="T30" fmla="*/ 63 w 565"/>
                <a:gd name="T31" fmla="*/ 930 h 1005"/>
                <a:gd name="T32" fmla="*/ 31 w 565"/>
                <a:gd name="T33" fmla="*/ 903 h 1005"/>
                <a:gd name="T34" fmla="*/ 0 w 565"/>
                <a:gd name="T35" fmla="*/ 870 h 1005"/>
                <a:gd name="T36" fmla="*/ 0 w 565"/>
                <a:gd name="T37" fmla="*/ 251 h 1005"/>
                <a:gd name="T38" fmla="*/ 0 w 565"/>
                <a:gd name="T39" fmla="*/ 235 h 1005"/>
                <a:gd name="T40" fmla="*/ 4 w 565"/>
                <a:gd name="T41" fmla="*/ 206 h 1005"/>
                <a:gd name="T42" fmla="*/ 10 w 565"/>
                <a:gd name="T43" fmla="*/ 178 h 1005"/>
                <a:gd name="T44" fmla="*/ 19 w 565"/>
                <a:gd name="T45" fmla="*/ 153 h 1005"/>
                <a:gd name="T46" fmla="*/ 31 w 565"/>
                <a:gd name="T47" fmla="*/ 130 h 1005"/>
                <a:gd name="T48" fmla="*/ 44 w 565"/>
                <a:gd name="T49" fmla="*/ 108 h 1005"/>
                <a:gd name="T50" fmla="*/ 61 w 565"/>
                <a:gd name="T51" fmla="*/ 89 h 1005"/>
                <a:gd name="T52" fmla="*/ 79 w 565"/>
                <a:gd name="T53" fmla="*/ 71 h 1005"/>
                <a:gd name="T54" fmla="*/ 109 w 565"/>
                <a:gd name="T55" fmla="*/ 48 h 1005"/>
                <a:gd name="T56" fmla="*/ 154 w 565"/>
                <a:gd name="T57" fmla="*/ 25 h 1005"/>
                <a:gd name="T58" fmla="*/ 203 w 565"/>
                <a:gd name="T59" fmla="*/ 9 h 1005"/>
                <a:gd name="T60" fmla="*/ 256 w 565"/>
                <a:gd name="T61" fmla="*/ 1 h 1005"/>
                <a:gd name="T62" fmla="*/ 309 w 565"/>
                <a:gd name="T63" fmla="*/ 1 h 1005"/>
                <a:gd name="T64" fmla="*/ 360 w 565"/>
                <a:gd name="T65" fmla="*/ 9 h 1005"/>
                <a:gd name="T66" fmla="*/ 410 w 565"/>
                <a:gd name="T67" fmla="*/ 25 h 1005"/>
                <a:gd name="T68" fmla="*/ 456 w 565"/>
                <a:gd name="T69" fmla="*/ 48 h 1005"/>
                <a:gd name="T70" fmla="*/ 486 w 565"/>
                <a:gd name="T71" fmla="*/ 71 h 1005"/>
                <a:gd name="T72" fmla="*/ 504 w 565"/>
                <a:gd name="T73" fmla="*/ 89 h 1005"/>
                <a:gd name="T74" fmla="*/ 520 w 565"/>
                <a:gd name="T75" fmla="*/ 108 h 1005"/>
                <a:gd name="T76" fmla="*/ 534 w 565"/>
                <a:gd name="T77" fmla="*/ 130 h 1005"/>
                <a:gd name="T78" fmla="*/ 546 w 565"/>
                <a:gd name="T79" fmla="*/ 153 h 1005"/>
                <a:gd name="T80" fmla="*/ 555 w 565"/>
                <a:gd name="T81" fmla="*/ 178 h 1005"/>
                <a:gd name="T82" fmla="*/ 560 w 565"/>
                <a:gd name="T83" fmla="*/ 206 h 1005"/>
                <a:gd name="T84" fmla="*/ 564 w 565"/>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5" h="1005">
                  <a:moveTo>
                    <a:pt x="565" y="251"/>
                  </a:moveTo>
                  <a:lnTo>
                    <a:pt x="565" y="665"/>
                  </a:lnTo>
                  <a:lnTo>
                    <a:pt x="565" y="870"/>
                  </a:lnTo>
                  <a:lnTo>
                    <a:pt x="565" y="870"/>
                  </a:lnTo>
                  <a:lnTo>
                    <a:pt x="549" y="887"/>
                  </a:lnTo>
                  <a:lnTo>
                    <a:pt x="534" y="902"/>
                  </a:lnTo>
                  <a:lnTo>
                    <a:pt x="519" y="916"/>
                  </a:lnTo>
                  <a:lnTo>
                    <a:pt x="502" y="929"/>
                  </a:lnTo>
                  <a:lnTo>
                    <a:pt x="485" y="941"/>
                  </a:lnTo>
                  <a:lnTo>
                    <a:pt x="468" y="951"/>
                  </a:lnTo>
                  <a:lnTo>
                    <a:pt x="450" y="961"/>
                  </a:lnTo>
                  <a:lnTo>
                    <a:pt x="432" y="971"/>
                  </a:lnTo>
                  <a:lnTo>
                    <a:pt x="414" y="978"/>
                  </a:lnTo>
                  <a:lnTo>
                    <a:pt x="396" y="986"/>
                  </a:lnTo>
                  <a:lnTo>
                    <a:pt x="377" y="991"/>
                  </a:lnTo>
                  <a:lnTo>
                    <a:pt x="358" y="997"/>
                  </a:lnTo>
                  <a:lnTo>
                    <a:pt x="339" y="1000"/>
                  </a:lnTo>
                  <a:lnTo>
                    <a:pt x="320" y="1003"/>
                  </a:lnTo>
                  <a:lnTo>
                    <a:pt x="301" y="1004"/>
                  </a:lnTo>
                  <a:lnTo>
                    <a:pt x="282" y="1005"/>
                  </a:lnTo>
                  <a:lnTo>
                    <a:pt x="263" y="1004"/>
                  </a:lnTo>
                  <a:lnTo>
                    <a:pt x="244" y="1003"/>
                  </a:lnTo>
                  <a:lnTo>
                    <a:pt x="225" y="1001"/>
                  </a:lnTo>
                  <a:lnTo>
                    <a:pt x="206" y="998"/>
                  </a:lnTo>
                  <a:lnTo>
                    <a:pt x="188" y="992"/>
                  </a:lnTo>
                  <a:lnTo>
                    <a:pt x="169" y="987"/>
                  </a:lnTo>
                  <a:lnTo>
                    <a:pt x="151" y="981"/>
                  </a:lnTo>
                  <a:lnTo>
                    <a:pt x="132" y="972"/>
                  </a:lnTo>
                  <a:lnTo>
                    <a:pt x="114" y="963"/>
                  </a:lnTo>
                  <a:lnTo>
                    <a:pt x="97" y="954"/>
                  </a:lnTo>
                  <a:lnTo>
                    <a:pt x="80" y="943"/>
                  </a:lnTo>
                  <a:lnTo>
                    <a:pt x="63" y="930"/>
                  </a:lnTo>
                  <a:lnTo>
                    <a:pt x="46" y="917"/>
                  </a:lnTo>
                  <a:lnTo>
                    <a:pt x="31" y="903"/>
                  </a:lnTo>
                  <a:lnTo>
                    <a:pt x="15" y="887"/>
                  </a:lnTo>
                  <a:lnTo>
                    <a:pt x="0" y="870"/>
                  </a:lnTo>
                  <a:lnTo>
                    <a:pt x="0" y="665"/>
                  </a:lnTo>
                  <a:lnTo>
                    <a:pt x="0" y="251"/>
                  </a:lnTo>
                  <a:lnTo>
                    <a:pt x="0" y="251"/>
                  </a:lnTo>
                  <a:lnTo>
                    <a:pt x="0" y="235"/>
                  </a:lnTo>
                  <a:lnTo>
                    <a:pt x="2" y="220"/>
                  </a:lnTo>
                  <a:lnTo>
                    <a:pt x="4" y="206"/>
                  </a:lnTo>
                  <a:lnTo>
                    <a:pt x="7" y="192"/>
                  </a:lnTo>
                  <a:lnTo>
                    <a:pt x="10" y="178"/>
                  </a:lnTo>
                  <a:lnTo>
                    <a:pt x="14" y="165"/>
                  </a:lnTo>
                  <a:lnTo>
                    <a:pt x="19" y="153"/>
                  </a:lnTo>
                  <a:lnTo>
                    <a:pt x="25" y="141"/>
                  </a:lnTo>
                  <a:lnTo>
                    <a:pt x="31" y="130"/>
                  </a:lnTo>
                  <a:lnTo>
                    <a:pt x="37" y="119"/>
                  </a:lnTo>
                  <a:lnTo>
                    <a:pt x="44" y="108"/>
                  </a:lnTo>
                  <a:lnTo>
                    <a:pt x="52" y="98"/>
                  </a:lnTo>
                  <a:lnTo>
                    <a:pt x="61" y="89"/>
                  </a:lnTo>
                  <a:lnTo>
                    <a:pt x="70" y="79"/>
                  </a:lnTo>
                  <a:lnTo>
                    <a:pt x="79" y="71"/>
                  </a:lnTo>
                  <a:lnTo>
                    <a:pt x="89" y="63"/>
                  </a:lnTo>
                  <a:lnTo>
                    <a:pt x="109" y="48"/>
                  </a:lnTo>
                  <a:lnTo>
                    <a:pt x="132" y="36"/>
                  </a:lnTo>
                  <a:lnTo>
                    <a:pt x="154" y="25"/>
                  </a:lnTo>
                  <a:lnTo>
                    <a:pt x="179" y="15"/>
                  </a:lnTo>
                  <a:lnTo>
                    <a:pt x="203" y="9"/>
                  </a:lnTo>
                  <a:lnTo>
                    <a:pt x="229" y="4"/>
                  </a:lnTo>
                  <a:lnTo>
                    <a:pt x="256" y="1"/>
                  </a:lnTo>
                  <a:lnTo>
                    <a:pt x="282" y="0"/>
                  </a:lnTo>
                  <a:lnTo>
                    <a:pt x="309" y="1"/>
                  </a:lnTo>
                  <a:lnTo>
                    <a:pt x="335" y="4"/>
                  </a:lnTo>
                  <a:lnTo>
                    <a:pt x="360" y="9"/>
                  </a:lnTo>
                  <a:lnTo>
                    <a:pt x="386" y="15"/>
                  </a:lnTo>
                  <a:lnTo>
                    <a:pt x="410" y="25"/>
                  </a:lnTo>
                  <a:lnTo>
                    <a:pt x="433" y="36"/>
                  </a:lnTo>
                  <a:lnTo>
                    <a:pt x="456" y="48"/>
                  </a:lnTo>
                  <a:lnTo>
                    <a:pt x="476" y="63"/>
                  </a:lnTo>
                  <a:lnTo>
                    <a:pt x="486" y="71"/>
                  </a:lnTo>
                  <a:lnTo>
                    <a:pt x="495" y="79"/>
                  </a:lnTo>
                  <a:lnTo>
                    <a:pt x="504" y="89"/>
                  </a:lnTo>
                  <a:lnTo>
                    <a:pt x="512" y="98"/>
                  </a:lnTo>
                  <a:lnTo>
                    <a:pt x="520" y="108"/>
                  </a:lnTo>
                  <a:lnTo>
                    <a:pt x="528" y="119"/>
                  </a:lnTo>
                  <a:lnTo>
                    <a:pt x="534" y="130"/>
                  </a:lnTo>
                  <a:lnTo>
                    <a:pt x="540" y="141"/>
                  </a:lnTo>
                  <a:lnTo>
                    <a:pt x="546" y="153"/>
                  </a:lnTo>
                  <a:lnTo>
                    <a:pt x="550" y="165"/>
                  </a:lnTo>
                  <a:lnTo>
                    <a:pt x="555" y="178"/>
                  </a:lnTo>
                  <a:lnTo>
                    <a:pt x="558" y="192"/>
                  </a:lnTo>
                  <a:lnTo>
                    <a:pt x="560" y="206"/>
                  </a:lnTo>
                  <a:lnTo>
                    <a:pt x="562" y="220"/>
                  </a:lnTo>
                  <a:lnTo>
                    <a:pt x="564" y="235"/>
                  </a:lnTo>
                  <a:lnTo>
                    <a:pt x="565" y="2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1" name="Freeform 42">
              <a:extLst>
                <a:ext uri="{FF2B5EF4-FFF2-40B4-BE49-F238E27FC236}">
                  <a16:creationId xmlns:a16="http://schemas.microsoft.com/office/drawing/2014/main" id="{D6838431-BEFD-43C3-BAB5-71577D973397}"/>
                </a:ext>
              </a:extLst>
            </p:cNvPr>
            <p:cNvSpPr>
              <a:spLocks/>
            </p:cNvSpPr>
            <p:nvPr/>
          </p:nvSpPr>
          <p:spPr bwMode="auto">
            <a:xfrm flipH="1">
              <a:off x="7679948" y="5270185"/>
              <a:ext cx="60829" cy="76468"/>
            </a:xfrm>
            <a:custGeom>
              <a:avLst/>
              <a:gdLst>
                <a:gd name="T0" fmla="*/ 154 w 207"/>
                <a:gd name="T1" fmla="*/ 3 h 304"/>
                <a:gd name="T2" fmla="*/ 135 w 207"/>
                <a:gd name="T3" fmla="*/ 0 h 304"/>
                <a:gd name="T4" fmla="*/ 116 w 207"/>
                <a:gd name="T5" fmla="*/ 3 h 304"/>
                <a:gd name="T6" fmla="*/ 95 w 207"/>
                <a:gd name="T7" fmla="*/ 13 h 304"/>
                <a:gd name="T8" fmla="*/ 75 w 207"/>
                <a:gd name="T9" fmla="*/ 27 h 304"/>
                <a:gd name="T10" fmla="*/ 57 w 207"/>
                <a:gd name="T11" fmla="*/ 45 h 304"/>
                <a:gd name="T12" fmla="*/ 40 w 207"/>
                <a:gd name="T13" fmla="*/ 68 h 304"/>
                <a:gd name="T14" fmla="*/ 25 w 207"/>
                <a:gd name="T15" fmla="*/ 94 h 304"/>
                <a:gd name="T16" fmla="*/ 14 w 207"/>
                <a:gd name="T17" fmla="*/ 124 h 304"/>
                <a:gd name="T18" fmla="*/ 8 w 207"/>
                <a:gd name="T19" fmla="*/ 139 h 304"/>
                <a:gd name="T20" fmla="*/ 2 w 207"/>
                <a:gd name="T21" fmla="*/ 169 h 304"/>
                <a:gd name="T22" fmla="*/ 0 w 207"/>
                <a:gd name="T23" fmla="*/ 198 h 304"/>
                <a:gd name="T24" fmla="*/ 1 w 207"/>
                <a:gd name="T25" fmla="*/ 225 h 304"/>
                <a:gd name="T26" fmla="*/ 7 w 207"/>
                <a:gd name="T27" fmla="*/ 249 h 304"/>
                <a:gd name="T28" fmla="*/ 15 w 207"/>
                <a:gd name="T29" fmla="*/ 271 h 304"/>
                <a:gd name="T30" fmla="*/ 27 w 207"/>
                <a:gd name="T31" fmla="*/ 287 h 304"/>
                <a:gd name="T32" fmla="*/ 43 w 207"/>
                <a:gd name="T33" fmla="*/ 298 h 304"/>
                <a:gd name="T34" fmla="*/ 52 w 207"/>
                <a:gd name="T35" fmla="*/ 302 h 304"/>
                <a:gd name="T36" fmla="*/ 71 w 207"/>
                <a:gd name="T37" fmla="*/ 304 h 304"/>
                <a:gd name="T38" fmla="*/ 91 w 207"/>
                <a:gd name="T39" fmla="*/ 301 h 304"/>
                <a:gd name="T40" fmla="*/ 111 w 207"/>
                <a:gd name="T41" fmla="*/ 292 h 304"/>
                <a:gd name="T42" fmla="*/ 130 w 207"/>
                <a:gd name="T43" fmla="*/ 278 h 304"/>
                <a:gd name="T44" fmla="*/ 149 w 207"/>
                <a:gd name="T45" fmla="*/ 260 h 304"/>
                <a:gd name="T46" fmla="*/ 166 w 207"/>
                <a:gd name="T47" fmla="*/ 236 h 304"/>
                <a:gd name="T48" fmla="*/ 181 w 207"/>
                <a:gd name="T49" fmla="*/ 210 h 304"/>
                <a:gd name="T50" fmla="*/ 193 w 207"/>
                <a:gd name="T51" fmla="*/ 181 h 304"/>
                <a:gd name="T52" fmla="*/ 198 w 207"/>
                <a:gd name="T53" fmla="*/ 165 h 304"/>
                <a:gd name="T54" fmla="*/ 204 w 207"/>
                <a:gd name="T55" fmla="*/ 135 h 304"/>
                <a:gd name="T56" fmla="*/ 207 w 207"/>
                <a:gd name="T57" fmla="*/ 105 h 304"/>
                <a:gd name="T58" fmla="*/ 205 w 207"/>
                <a:gd name="T59" fmla="*/ 78 h 304"/>
                <a:gd name="T60" fmla="*/ 200 w 207"/>
                <a:gd name="T61" fmla="*/ 55 h 304"/>
                <a:gd name="T62" fmla="*/ 191 w 207"/>
                <a:gd name="T63" fmla="*/ 34 h 304"/>
                <a:gd name="T64" fmla="*/ 178 w 207"/>
                <a:gd name="T65" fmla="*/ 18 h 304"/>
                <a:gd name="T66" fmla="*/ 163 w 207"/>
                <a:gd name="T67" fmla="*/ 6 h 304"/>
                <a:gd name="T68" fmla="*/ 154 w 207"/>
                <a:gd name="T69"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4">
                  <a:moveTo>
                    <a:pt x="154" y="3"/>
                  </a:moveTo>
                  <a:lnTo>
                    <a:pt x="154" y="3"/>
                  </a:lnTo>
                  <a:lnTo>
                    <a:pt x="145" y="1"/>
                  </a:lnTo>
                  <a:lnTo>
                    <a:pt x="135" y="0"/>
                  </a:lnTo>
                  <a:lnTo>
                    <a:pt x="125" y="1"/>
                  </a:lnTo>
                  <a:lnTo>
                    <a:pt x="116" y="3"/>
                  </a:lnTo>
                  <a:lnTo>
                    <a:pt x="106" y="7"/>
                  </a:lnTo>
                  <a:lnTo>
                    <a:pt x="95" y="13"/>
                  </a:lnTo>
                  <a:lnTo>
                    <a:pt x="85" y="18"/>
                  </a:lnTo>
                  <a:lnTo>
                    <a:pt x="75" y="27"/>
                  </a:lnTo>
                  <a:lnTo>
                    <a:pt x="66" y="35"/>
                  </a:lnTo>
                  <a:lnTo>
                    <a:pt x="57" y="45"/>
                  </a:lnTo>
                  <a:lnTo>
                    <a:pt x="48" y="56"/>
                  </a:lnTo>
                  <a:lnTo>
                    <a:pt x="40" y="68"/>
                  </a:lnTo>
                  <a:lnTo>
                    <a:pt x="33" y="81"/>
                  </a:lnTo>
                  <a:lnTo>
                    <a:pt x="25" y="94"/>
                  </a:lnTo>
                  <a:lnTo>
                    <a:pt x="19" y="109"/>
                  </a:lnTo>
                  <a:lnTo>
                    <a:pt x="14" y="124"/>
                  </a:lnTo>
                  <a:lnTo>
                    <a:pt x="14" y="124"/>
                  </a:lnTo>
                  <a:lnTo>
                    <a:pt x="8" y="139"/>
                  </a:lnTo>
                  <a:lnTo>
                    <a:pt x="5" y="154"/>
                  </a:lnTo>
                  <a:lnTo>
                    <a:pt x="2" y="169"/>
                  </a:lnTo>
                  <a:lnTo>
                    <a:pt x="0" y="184"/>
                  </a:lnTo>
                  <a:lnTo>
                    <a:pt x="0" y="198"/>
                  </a:lnTo>
                  <a:lnTo>
                    <a:pt x="0" y="212"/>
                  </a:lnTo>
                  <a:lnTo>
                    <a:pt x="1" y="225"/>
                  </a:lnTo>
                  <a:lnTo>
                    <a:pt x="3" y="238"/>
                  </a:lnTo>
                  <a:lnTo>
                    <a:pt x="7" y="249"/>
                  </a:lnTo>
                  <a:lnTo>
                    <a:pt x="10" y="260"/>
                  </a:lnTo>
                  <a:lnTo>
                    <a:pt x="15" y="271"/>
                  </a:lnTo>
                  <a:lnTo>
                    <a:pt x="20" y="279"/>
                  </a:lnTo>
                  <a:lnTo>
                    <a:pt x="27" y="287"/>
                  </a:lnTo>
                  <a:lnTo>
                    <a:pt x="35" y="293"/>
                  </a:lnTo>
                  <a:lnTo>
                    <a:pt x="43" y="298"/>
                  </a:lnTo>
                  <a:lnTo>
                    <a:pt x="52" y="302"/>
                  </a:lnTo>
                  <a:lnTo>
                    <a:pt x="52" y="302"/>
                  </a:lnTo>
                  <a:lnTo>
                    <a:pt x="62" y="304"/>
                  </a:lnTo>
                  <a:lnTo>
                    <a:pt x="71" y="304"/>
                  </a:lnTo>
                  <a:lnTo>
                    <a:pt x="81" y="303"/>
                  </a:lnTo>
                  <a:lnTo>
                    <a:pt x="91" y="301"/>
                  </a:lnTo>
                  <a:lnTo>
                    <a:pt x="101" y="298"/>
                  </a:lnTo>
                  <a:lnTo>
                    <a:pt x="111" y="292"/>
                  </a:lnTo>
                  <a:lnTo>
                    <a:pt x="121" y="286"/>
                  </a:lnTo>
                  <a:lnTo>
                    <a:pt x="130" y="278"/>
                  </a:lnTo>
                  <a:lnTo>
                    <a:pt x="140" y="270"/>
                  </a:lnTo>
                  <a:lnTo>
                    <a:pt x="149" y="260"/>
                  </a:lnTo>
                  <a:lnTo>
                    <a:pt x="157" y="248"/>
                  </a:lnTo>
                  <a:lnTo>
                    <a:pt x="166" y="236"/>
                  </a:lnTo>
                  <a:lnTo>
                    <a:pt x="174" y="224"/>
                  </a:lnTo>
                  <a:lnTo>
                    <a:pt x="181" y="210"/>
                  </a:lnTo>
                  <a:lnTo>
                    <a:pt x="187" y="196"/>
                  </a:lnTo>
                  <a:lnTo>
                    <a:pt x="193" y="181"/>
                  </a:lnTo>
                  <a:lnTo>
                    <a:pt x="193" y="181"/>
                  </a:lnTo>
                  <a:lnTo>
                    <a:pt x="198" y="165"/>
                  </a:lnTo>
                  <a:lnTo>
                    <a:pt x="201" y="150"/>
                  </a:lnTo>
                  <a:lnTo>
                    <a:pt x="204" y="135"/>
                  </a:lnTo>
                  <a:lnTo>
                    <a:pt x="205" y="121"/>
                  </a:lnTo>
                  <a:lnTo>
                    <a:pt x="207" y="105"/>
                  </a:lnTo>
                  <a:lnTo>
                    <a:pt x="207" y="92"/>
                  </a:lnTo>
                  <a:lnTo>
                    <a:pt x="205" y="78"/>
                  </a:lnTo>
                  <a:lnTo>
                    <a:pt x="203" y="67"/>
                  </a:lnTo>
                  <a:lnTo>
                    <a:pt x="200" y="55"/>
                  </a:lnTo>
                  <a:lnTo>
                    <a:pt x="195" y="44"/>
                  </a:lnTo>
                  <a:lnTo>
                    <a:pt x="191" y="34"/>
                  </a:lnTo>
                  <a:lnTo>
                    <a:pt x="185" y="25"/>
                  </a:lnTo>
                  <a:lnTo>
                    <a:pt x="178" y="18"/>
                  </a:lnTo>
                  <a:lnTo>
                    <a:pt x="172" y="11"/>
                  </a:lnTo>
                  <a:lnTo>
                    <a:pt x="163" y="6"/>
                  </a:lnTo>
                  <a:lnTo>
                    <a:pt x="154" y="3"/>
                  </a:lnTo>
                  <a:lnTo>
                    <a:pt x="154" y="3"/>
                  </a:lnTo>
                  <a:close/>
                </a:path>
              </a:pathLst>
            </a:custGeom>
            <a:solidFill>
              <a:srgbClr val="F6C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2" name="Freeform 43">
              <a:extLst>
                <a:ext uri="{FF2B5EF4-FFF2-40B4-BE49-F238E27FC236}">
                  <a16:creationId xmlns:a16="http://schemas.microsoft.com/office/drawing/2014/main" id="{0A767EE2-48C3-4848-9FBB-7AD7FD2B22D2}"/>
                </a:ext>
              </a:extLst>
            </p:cNvPr>
            <p:cNvSpPr>
              <a:spLocks/>
            </p:cNvSpPr>
            <p:nvPr/>
          </p:nvSpPr>
          <p:spPr bwMode="auto">
            <a:xfrm flipH="1">
              <a:off x="7991055" y="5270185"/>
              <a:ext cx="59090" cy="76468"/>
            </a:xfrm>
            <a:custGeom>
              <a:avLst/>
              <a:gdLst>
                <a:gd name="T0" fmla="*/ 51 w 206"/>
                <a:gd name="T1" fmla="*/ 3 h 304"/>
                <a:gd name="T2" fmla="*/ 70 w 206"/>
                <a:gd name="T3" fmla="*/ 0 h 304"/>
                <a:gd name="T4" fmla="*/ 91 w 206"/>
                <a:gd name="T5" fmla="*/ 3 h 304"/>
                <a:gd name="T6" fmla="*/ 111 w 206"/>
                <a:gd name="T7" fmla="*/ 13 h 304"/>
                <a:gd name="T8" fmla="*/ 130 w 206"/>
                <a:gd name="T9" fmla="*/ 27 h 304"/>
                <a:gd name="T10" fmla="*/ 149 w 206"/>
                <a:gd name="T11" fmla="*/ 45 h 304"/>
                <a:gd name="T12" fmla="*/ 166 w 206"/>
                <a:gd name="T13" fmla="*/ 68 h 304"/>
                <a:gd name="T14" fmla="*/ 180 w 206"/>
                <a:gd name="T15" fmla="*/ 94 h 304"/>
                <a:gd name="T16" fmla="*/ 193 w 206"/>
                <a:gd name="T17" fmla="*/ 124 h 304"/>
                <a:gd name="T18" fmla="*/ 197 w 206"/>
                <a:gd name="T19" fmla="*/ 139 h 304"/>
                <a:gd name="T20" fmla="*/ 204 w 206"/>
                <a:gd name="T21" fmla="*/ 169 h 304"/>
                <a:gd name="T22" fmla="*/ 206 w 206"/>
                <a:gd name="T23" fmla="*/ 198 h 304"/>
                <a:gd name="T24" fmla="*/ 205 w 206"/>
                <a:gd name="T25" fmla="*/ 225 h 304"/>
                <a:gd name="T26" fmla="*/ 199 w 206"/>
                <a:gd name="T27" fmla="*/ 249 h 304"/>
                <a:gd name="T28" fmla="*/ 190 w 206"/>
                <a:gd name="T29" fmla="*/ 271 h 304"/>
                <a:gd name="T30" fmla="*/ 178 w 206"/>
                <a:gd name="T31" fmla="*/ 287 h 304"/>
                <a:gd name="T32" fmla="*/ 164 w 206"/>
                <a:gd name="T33" fmla="*/ 298 h 304"/>
                <a:gd name="T34" fmla="*/ 155 w 206"/>
                <a:gd name="T35" fmla="*/ 302 h 304"/>
                <a:gd name="T36" fmla="*/ 136 w 206"/>
                <a:gd name="T37" fmla="*/ 304 h 304"/>
                <a:gd name="T38" fmla="*/ 115 w 206"/>
                <a:gd name="T39" fmla="*/ 301 h 304"/>
                <a:gd name="T40" fmla="*/ 95 w 206"/>
                <a:gd name="T41" fmla="*/ 292 h 304"/>
                <a:gd name="T42" fmla="*/ 76 w 206"/>
                <a:gd name="T43" fmla="*/ 278 h 304"/>
                <a:gd name="T44" fmla="*/ 57 w 206"/>
                <a:gd name="T45" fmla="*/ 260 h 304"/>
                <a:gd name="T46" fmla="*/ 40 w 206"/>
                <a:gd name="T47" fmla="*/ 236 h 304"/>
                <a:gd name="T48" fmla="*/ 26 w 206"/>
                <a:gd name="T49" fmla="*/ 210 h 304"/>
                <a:gd name="T50" fmla="*/ 13 w 206"/>
                <a:gd name="T51" fmla="*/ 181 h 304"/>
                <a:gd name="T52" fmla="*/ 9 w 206"/>
                <a:gd name="T53" fmla="*/ 165 h 304"/>
                <a:gd name="T54" fmla="*/ 2 w 206"/>
                <a:gd name="T55" fmla="*/ 135 h 304"/>
                <a:gd name="T56" fmla="*/ 0 w 206"/>
                <a:gd name="T57" fmla="*/ 105 h 304"/>
                <a:gd name="T58" fmla="*/ 1 w 206"/>
                <a:gd name="T59" fmla="*/ 78 h 304"/>
                <a:gd name="T60" fmla="*/ 7 w 206"/>
                <a:gd name="T61" fmla="*/ 55 h 304"/>
                <a:gd name="T62" fmla="*/ 15 w 206"/>
                <a:gd name="T63" fmla="*/ 34 h 304"/>
                <a:gd name="T64" fmla="*/ 28 w 206"/>
                <a:gd name="T65" fmla="*/ 18 h 304"/>
                <a:gd name="T66" fmla="*/ 42 w 206"/>
                <a:gd name="T67" fmla="*/ 6 h 304"/>
                <a:gd name="T68" fmla="*/ 51 w 206"/>
                <a:gd name="T69"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304">
                  <a:moveTo>
                    <a:pt x="51" y="3"/>
                  </a:moveTo>
                  <a:lnTo>
                    <a:pt x="51" y="3"/>
                  </a:lnTo>
                  <a:lnTo>
                    <a:pt x="61" y="1"/>
                  </a:lnTo>
                  <a:lnTo>
                    <a:pt x="70" y="0"/>
                  </a:lnTo>
                  <a:lnTo>
                    <a:pt x="81" y="1"/>
                  </a:lnTo>
                  <a:lnTo>
                    <a:pt x="91" y="3"/>
                  </a:lnTo>
                  <a:lnTo>
                    <a:pt x="101" y="7"/>
                  </a:lnTo>
                  <a:lnTo>
                    <a:pt x="111" y="13"/>
                  </a:lnTo>
                  <a:lnTo>
                    <a:pt x="121" y="18"/>
                  </a:lnTo>
                  <a:lnTo>
                    <a:pt x="130" y="27"/>
                  </a:lnTo>
                  <a:lnTo>
                    <a:pt x="140" y="35"/>
                  </a:lnTo>
                  <a:lnTo>
                    <a:pt x="149" y="45"/>
                  </a:lnTo>
                  <a:lnTo>
                    <a:pt x="158" y="56"/>
                  </a:lnTo>
                  <a:lnTo>
                    <a:pt x="166" y="68"/>
                  </a:lnTo>
                  <a:lnTo>
                    <a:pt x="174" y="81"/>
                  </a:lnTo>
                  <a:lnTo>
                    <a:pt x="180" y="94"/>
                  </a:lnTo>
                  <a:lnTo>
                    <a:pt x="187" y="109"/>
                  </a:lnTo>
                  <a:lnTo>
                    <a:pt x="193" y="124"/>
                  </a:lnTo>
                  <a:lnTo>
                    <a:pt x="193" y="124"/>
                  </a:lnTo>
                  <a:lnTo>
                    <a:pt x="197" y="139"/>
                  </a:lnTo>
                  <a:lnTo>
                    <a:pt x="202" y="154"/>
                  </a:lnTo>
                  <a:lnTo>
                    <a:pt x="204" y="169"/>
                  </a:lnTo>
                  <a:lnTo>
                    <a:pt x="206" y="184"/>
                  </a:lnTo>
                  <a:lnTo>
                    <a:pt x="206" y="198"/>
                  </a:lnTo>
                  <a:lnTo>
                    <a:pt x="206" y="212"/>
                  </a:lnTo>
                  <a:lnTo>
                    <a:pt x="205" y="225"/>
                  </a:lnTo>
                  <a:lnTo>
                    <a:pt x="203" y="238"/>
                  </a:lnTo>
                  <a:lnTo>
                    <a:pt x="199" y="249"/>
                  </a:lnTo>
                  <a:lnTo>
                    <a:pt x="196" y="260"/>
                  </a:lnTo>
                  <a:lnTo>
                    <a:pt x="190" y="271"/>
                  </a:lnTo>
                  <a:lnTo>
                    <a:pt x="185" y="279"/>
                  </a:lnTo>
                  <a:lnTo>
                    <a:pt x="178" y="287"/>
                  </a:lnTo>
                  <a:lnTo>
                    <a:pt x="171" y="293"/>
                  </a:lnTo>
                  <a:lnTo>
                    <a:pt x="164" y="298"/>
                  </a:lnTo>
                  <a:lnTo>
                    <a:pt x="155" y="302"/>
                  </a:lnTo>
                  <a:lnTo>
                    <a:pt x="155" y="302"/>
                  </a:lnTo>
                  <a:lnTo>
                    <a:pt x="144" y="304"/>
                  </a:lnTo>
                  <a:lnTo>
                    <a:pt x="136" y="304"/>
                  </a:lnTo>
                  <a:lnTo>
                    <a:pt x="125" y="303"/>
                  </a:lnTo>
                  <a:lnTo>
                    <a:pt x="115" y="301"/>
                  </a:lnTo>
                  <a:lnTo>
                    <a:pt x="105" y="298"/>
                  </a:lnTo>
                  <a:lnTo>
                    <a:pt x="95" y="292"/>
                  </a:lnTo>
                  <a:lnTo>
                    <a:pt x="85" y="286"/>
                  </a:lnTo>
                  <a:lnTo>
                    <a:pt x="76" y="278"/>
                  </a:lnTo>
                  <a:lnTo>
                    <a:pt x="66" y="270"/>
                  </a:lnTo>
                  <a:lnTo>
                    <a:pt x="57" y="260"/>
                  </a:lnTo>
                  <a:lnTo>
                    <a:pt x="48" y="248"/>
                  </a:lnTo>
                  <a:lnTo>
                    <a:pt x="40" y="236"/>
                  </a:lnTo>
                  <a:lnTo>
                    <a:pt x="32" y="224"/>
                  </a:lnTo>
                  <a:lnTo>
                    <a:pt x="26" y="210"/>
                  </a:lnTo>
                  <a:lnTo>
                    <a:pt x="19" y="196"/>
                  </a:lnTo>
                  <a:lnTo>
                    <a:pt x="13" y="181"/>
                  </a:lnTo>
                  <a:lnTo>
                    <a:pt x="13" y="181"/>
                  </a:lnTo>
                  <a:lnTo>
                    <a:pt x="9" y="165"/>
                  </a:lnTo>
                  <a:lnTo>
                    <a:pt x="4" y="150"/>
                  </a:lnTo>
                  <a:lnTo>
                    <a:pt x="2" y="135"/>
                  </a:lnTo>
                  <a:lnTo>
                    <a:pt x="0" y="121"/>
                  </a:lnTo>
                  <a:lnTo>
                    <a:pt x="0" y="105"/>
                  </a:lnTo>
                  <a:lnTo>
                    <a:pt x="0" y="92"/>
                  </a:lnTo>
                  <a:lnTo>
                    <a:pt x="1" y="78"/>
                  </a:lnTo>
                  <a:lnTo>
                    <a:pt x="3" y="67"/>
                  </a:lnTo>
                  <a:lnTo>
                    <a:pt x="7" y="55"/>
                  </a:lnTo>
                  <a:lnTo>
                    <a:pt x="10" y="44"/>
                  </a:lnTo>
                  <a:lnTo>
                    <a:pt x="15" y="34"/>
                  </a:lnTo>
                  <a:lnTo>
                    <a:pt x="21" y="25"/>
                  </a:lnTo>
                  <a:lnTo>
                    <a:pt x="28" y="18"/>
                  </a:lnTo>
                  <a:lnTo>
                    <a:pt x="35" y="11"/>
                  </a:lnTo>
                  <a:lnTo>
                    <a:pt x="42" y="6"/>
                  </a:lnTo>
                  <a:lnTo>
                    <a:pt x="51" y="3"/>
                  </a:lnTo>
                  <a:lnTo>
                    <a:pt x="51" y="3"/>
                  </a:lnTo>
                  <a:close/>
                </a:path>
              </a:pathLst>
            </a:custGeom>
            <a:solidFill>
              <a:srgbClr val="F6C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3" name="Freeform 44">
              <a:extLst>
                <a:ext uri="{FF2B5EF4-FFF2-40B4-BE49-F238E27FC236}">
                  <a16:creationId xmlns:a16="http://schemas.microsoft.com/office/drawing/2014/main" id="{3DE0B675-53C6-4255-9FE5-DD17C2510569}"/>
                </a:ext>
              </a:extLst>
            </p:cNvPr>
            <p:cNvSpPr>
              <a:spLocks/>
            </p:cNvSpPr>
            <p:nvPr/>
          </p:nvSpPr>
          <p:spPr bwMode="auto">
            <a:xfrm flipH="1">
              <a:off x="7777278" y="5471787"/>
              <a:ext cx="88638" cy="142513"/>
            </a:xfrm>
            <a:custGeom>
              <a:avLst/>
              <a:gdLst>
                <a:gd name="T0" fmla="*/ 284 w 308"/>
                <a:gd name="T1" fmla="*/ 0 h 574"/>
                <a:gd name="T2" fmla="*/ 308 w 308"/>
                <a:gd name="T3" fmla="*/ 93 h 574"/>
                <a:gd name="T4" fmla="*/ 239 w 308"/>
                <a:gd name="T5" fmla="*/ 574 h 574"/>
                <a:gd name="T6" fmla="*/ 0 w 308"/>
                <a:gd name="T7" fmla="*/ 340 h 574"/>
                <a:gd name="T8" fmla="*/ 284 w 308"/>
                <a:gd name="T9" fmla="*/ 0 h 574"/>
              </a:gdLst>
              <a:ahLst/>
              <a:cxnLst>
                <a:cxn ang="0">
                  <a:pos x="T0" y="T1"/>
                </a:cxn>
                <a:cxn ang="0">
                  <a:pos x="T2" y="T3"/>
                </a:cxn>
                <a:cxn ang="0">
                  <a:pos x="T4" y="T5"/>
                </a:cxn>
                <a:cxn ang="0">
                  <a:pos x="T6" y="T7"/>
                </a:cxn>
                <a:cxn ang="0">
                  <a:pos x="T8" y="T9"/>
                </a:cxn>
              </a:cxnLst>
              <a:rect l="0" t="0" r="r" b="b"/>
              <a:pathLst>
                <a:path w="308" h="574">
                  <a:moveTo>
                    <a:pt x="284" y="0"/>
                  </a:moveTo>
                  <a:lnTo>
                    <a:pt x="308" y="93"/>
                  </a:lnTo>
                  <a:lnTo>
                    <a:pt x="239" y="574"/>
                  </a:lnTo>
                  <a:lnTo>
                    <a:pt x="0" y="340"/>
                  </a:lnTo>
                  <a:lnTo>
                    <a:pt x="2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4" name="Freeform 45">
              <a:extLst>
                <a:ext uri="{FF2B5EF4-FFF2-40B4-BE49-F238E27FC236}">
                  <a16:creationId xmlns:a16="http://schemas.microsoft.com/office/drawing/2014/main" id="{C330D538-9AD7-4074-8541-E15FC7D2DDEF}"/>
                </a:ext>
              </a:extLst>
            </p:cNvPr>
            <p:cNvSpPr>
              <a:spLocks/>
            </p:cNvSpPr>
            <p:nvPr/>
          </p:nvSpPr>
          <p:spPr bwMode="auto">
            <a:xfrm flipH="1">
              <a:off x="7777278" y="5471787"/>
              <a:ext cx="88638" cy="142513"/>
            </a:xfrm>
            <a:custGeom>
              <a:avLst/>
              <a:gdLst>
                <a:gd name="T0" fmla="*/ 284 w 308"/>
                <a:gd name="T1" fmla="*/ 0 h 574"/>
                <a:gd name="T2" fmla="*/ 308 w 308"/>
                <a:gd name="T3" fmla="*/ 93 h 574"/>
                <a:gd name="T4" fmla="*/ 239 w 308"/>
                <a:gd name="T5" fmla="*/ 574 h 574"/>
                <a:gd name="T6" fmla="*/ 0 w 308"/>
                <a:gd name="T7" fmla="*/ 340 h 574"/>
                <a:gd name="T8" fmla="*/ 284 w 308"/>
                <a:gd name="T9" fmla="*/ 0 h 574"/>
              </a:gdLst>
              <a:ahLst/>
              <a:cxnLst>
                <a:cxn ang="0">
                  <a:pos x="T0" y="T1"/>
                </a:cxn>
                <a:cxn ang="0">
                  <a:pos x="T2" y="T3"/>
                </a:cxn>
                <a:cxn ang="0">
                  <a:pos x="T4" y="T5"/>
                </a:cxn>
                <a:cxn ang="0">
                  <a:pos x="T6" y="T7"/>
                </a:cxn>
                <a:cxn ang="0">
                  <a:pos x="T8" y="T9"/>
                </a:cxn>
              </a:cxnLst>
              <a:rect l="0" t="0" r="r" b="b"/>
              <a:pathLst>
                <a:path w="308" h="574">
                  <a:moveTo>
                    <a:pt x="284" y="0"/>
                  </a:moveTo>
                  <a:lnTo>
                    <a:pt x="308" y="93"/>
                  </a:lnTo>
                  <a:lnTo>
                    <a:pt x="239" y="574"/>
                  </a:lnTo>
                  <a:lnTo>
                    <a:pt x="0" y="340"/>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5" name="Freeform 46">
              <a:extLst>
                <a:ext uri="{FF2B5EF4-FFF2-40B4-BE49-F238E27FC236}">
                  <a16:creationId xmlns:a16="http://schemas.microsoft.com/office/drawing/2014/main" id="{E7BBDF63-49E3-4DFE-9907-00E50983A692}"/>
                </a:ext>
              </a:extLst>
            </p:cNvPr>
            <p:cNvSpPr>
              <a:spLocks/>
            </p:cNvSpPr>
            <p:nvPr/>
          </p:nvSpPr>
          <p:spPr bwMode="auto">
            <a:xfrm flipH="1">
              <a:off x="7784231" y="5442242"/>
              <a:ext cx="163374" cy="46923"/>
            </a:xfrm>
            <a:custGeom>
              <a:avLst/>
              <a:gdLst>
                <a:gd name="T0" fmla="*/ 565 w 565"/>
                <a:gd name="T1" fmla="*/ 0 h 190"/>
                <a:gd name="T2" fmla="*/ 565 w 565"/>
                <a:gd name="T3" fmla="*/ 19 h 190"/>
                <a:gd name="T4" fmla="*/ 565 w 565"/>
                <a:gd name="T5" fmla="*/ 19 h 190"/>
                <a:gd name="T6" fmla="*/ 558 w 565"/>
                <a:gd name="T7" fmla="*/ 27 h 190"/>
                <a:gd name="T8" fmla="*/ 540 w 565"/>
                <a:gd name="T9" fmla="*/ 45 h 190"/>
                <a:gd name="T10" fmla="*/ 512 w 565"/>
                <a:gd name="T11" fmla="*/ 72 h 190"/>
                <a:gd name="T12" fmla="*/ 494 w 565"/>
                <a:gd name="T13" fmla="*/ 87 h 190"/>
                <a:gd name="T14" fmla="*/ 475 w 565"/>
                <a:gd name="T15" fmla="*/ 102 h 190"/>
                <a:gd name="T16" fmla="*/ 455 w 565"/>
                <a:gd name="T17" fmla="*/ 119 h 190"/>
                <a:gd name="T18" fmla="*/ 432 w 565"/>
                <a:gd name="T19" fmla="*/ 134 h 190"/>
                <a:gd name="T20" fmla="*/ 409 w 565"/>
                <a:gd name="T21" fmla="*/ 148 h 190"/>
                <a:gd name="T22" fmla="*/ 385 w 565"/>
                <a:gd name="T23" fmla="*/ 161 h 190"/>
                <a:gd name="T24" fmla="*/ 359 w 565"/>
                <a:gd name="T25" fmla="*/ 173 h 190"/>
                <a:gd name="T26" fmla="*/ 335 w 565"/>
                <a:gd name="T27" fmla="*/ 181 h 190"/>
                <a:gd name="T28" fmla="*/ 321 w 565"/>
                <a:gd name="T29" fmla="*/ 184 h 190"/>
                <a:gd name="T30" fmla="*/ 309 w 565"/>
                <a:gd name="T31" fmla="*/ 187 h 190"/>
                <a:gd name="T32" fmla="*/ 295 w 565"/>
                <a:gd name="T33" fmla="*/ 189 h 190"/>
                <a:gd name="T34" fmla="*/ 283 w 565"/>
                <a:gd name="T35" fmla="*/ 190 h 190"/>
                <a:gd name="T36" fmla="*/ 283 w 565"/>
                <a:gd name="T37" fmla="*/ 190 h 190"/>
                <a:gd name="T38" fmla="*/ 275 w 565"/>
                <a:gd name="T39" fmla="*/ 190 h 190"/>
                <a:gd name="T40" fmla="*/ 275 w 565"/>
                <a:gd name="T41" fmla="*/ 190 h 190"/>
                <a:gd name="T42" fmla="*/ 263 w 565"/>
                <a:gd name="T43" fmla="*/ 190 h 190"/>
                <a:gd name="T44" fmla="*/ 251 w 565"/>
                <a:gd name="T45" fmla="*/ 189 h 190"/>
                <a:gd name="T46" fmla="*/ 237 w 565"/>
                <a:gd name="T47" fmla="*/ 187 h 190"/>
                <a:gd name="T48" fmla="*/ 225 w 565"/>
                <a:gd name="T49" fmla="*/ 183 h 190"/>
                <a:gd name="T50" fmla="*/ 212 w 565"/>
                <a:gd name="T51" fmla="*/ 180 h 190"/>
                <a:gd name="T52" fmla="*/ 200 w 565"/>
                <a:gd name="T53" fmla="*/ 176 h 190"/>
                <a:gd name="T54" fmla="*/ 175 w 565"/>
                <a:gd name="T55" fmla="*/ 165 h 190"/>
                <a:gd name="T56" fmla="*/ 152 w 565"/>
                <a:gd name="T57" fmla="*/ 153 h 190"/>
                <a:gd name="T58" fmla="*/ 129 w 565"/>
                <a:gd name="T59" fmla="*/ 140 h 190"/>
                <a:gd name="T60" fmla="*/ 107 w 565"/>
                <a:gd name="T61" fmla="*/ 125 h 190"/>
                <a:gd name="T62" fmla="*/ 87 w 565"/>
                <a:gd name="T63" fmla="*/ 110 h 190"/>
                <a:gd name="T64" fmla="*/ 69 w 565"/>
                <a:gd name="T65" fmla="*/ 96 h 190"/>
                <a:gd name="T66" fmla="*/ 52 w 565"/>
                <a:gd name="T67" fmla="*/ 81 h 190"/>
                <a:gd name="T68" fmla="*/ 24 w 565"/>
                <a:gd name="T69" fmla="*/ 56 h 190"/>
                <a:gd name="T70" fmla="*/ 7 w 565"/>
                <a:gd name="T71" fmla="*/ 38 h 190"/>
                <a:gd name="T72" fmla="*/ 0 w 565"/>
                <a:gd name="T73" fmla="*/ 31 h 190"/>
                <a:gd name="T74" fmla="*/ 0 w 565"/>
                <a:gd name="T75" fmla="*/ 1 h 190"/>
                <a:gd name="T76" fmla="*/ 565 w 565"/>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190">
                  <a:moveTo>
                    <a:pt x="565" y="0"/>
                  </a:moveTo>
                  <a:lnTo>
                    <a:pt x="565" y="19"/>
                  </a:lnTo>
                  <a:lnTo>
                    <a:pt x="565" y="19"/>
                  </a:lnTo>
                  <a:lnTo>
                    <a:pt x="558" y="27"/>
                  </a:lnTo>
                  <a:lnTo>
                    <a:pt x="540" y="45"/>
                  </a:lnTo>
                  <a:lnTo>
                    <a:pt x="512" y="72"/>
                  </a:lnTo>
                  <a:lnTo>
                    <a:pt x="494" y="87"/>
                  </a:lnTo>
                  <a:lnTo>
                    <a:pt x="475" y="102"/>
                  </a:lnTo>
                  <a:lnTo>
                    <a:pt x="455" y="119"/>
                  </a:lnTo>
                  <a:lnTo>
                    <a:pt x="432" y="134"/>
                  </a:lnTo>
                  <a:lnTo>
                    <a:pt x="409" y="148"/>
                  </a:lnTo>
                  <a:lnTo>
                    <a:pt x="385" y="161"/>
                  </a:lnTo>
                  <a:lnTo>
                    <a:pt x="359" y="173"/>
                  </a:lnTo>
                  <a:lnTo>
                    <a:pt x="335" y="181"/>
                  </a:lnTo>
                  <a:lnTo>
                    <a:pt x="321" y="184"/>
                  </a:lnTo>
                  <a:lnTo>
                    <a:pt x="309" y="187"/>
                  </a:lnTo>
                  <a:lnTo>
                    <a:pt x="295" y="189"/>
                  </a:lnTo>
                  <a:lnTo>
                    <a:pt x="283" y="190"/>
                  </a:lnTo>
                  <a:lnTo>
                    <a:pt x="283" y="190"/>
                  </a:lnTo>
                  <a:lnTo>
                    <a:pt x="275" y="190"/>
                  </a:lnTo>
                  <a:lnTo>
                    <a:pt x="275" y="190"/>
                  </a:lnTo>
                  <a:lnTo>
                    <a:pt x="263" y="190"/>
                  </a:lnTo>
                  <a:lnTo>
                    <a:pt x="251" y="189"/>
                  </a:lnTo>
                  <a:lnTo>
                    <a:pt x="237" y="187"/>
                  </a:lnTo>
                  <a:lnTo>
                    <a:pt x="225" y="183"/>
                  </a:lnTo>
                  <a:lnTo>
                    <a:pt x="212" y="180"/>
                  </a:lnTo>
                  <a:lnTo>
                    <a:pt x="200" y="176"/>
                  </a:lnTo>
                  <a:lnTo>
                    <a:pt x="175" y="165"/>
                  </a:lnTo>
                  <a:lnTo>
                    <a:pt x="152" y="153"/>
                  </a:lnTo>
                  <a:lnTo>
                    <a:pt x="129" y="140"/>
                  </a:lnTo>
                  <a:lnTo>
                    <a:pt x="107" y="125"/>
                  </a:lnTo>
                  <a:lnTo>
                    <a:pt x="87" y="110"/>
                  </a:lnTo>
                  <a:lnTo>
                    <a:pt x="69" y="96"/>
                  </a:lnTo>
                  <a:lnTo>
                    <a:pt x="52" y="81"/>
                  </a:lnTo>
                  <a:lnTo>
                    <a:pt x="24" y="56"/>
                  </a:lnTo>
                  <a:lnTo>
                    <a:pt x="7" y="38"/>
                  </a:lnTo>
                  <a:lnTo>
                    <a:pt x="0" y="31"/>
                  </a:lnTo>
                  <a:lnTo>
                    <a:pt x="0" y="1"/>
                  </a:lnTo>
                  <a:lnTo>
                    <a:pt x="565" y="0"/>
                  </a:lnTo>
                  <a:close/>
                </a:path>
              </a:pathLst>
            </a:custGeom>
            <a:solidFill>
              <a:srgbClr val="B493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6" name="Freeform 47">
              <a:extLst>
                <a:ext uri="{FF2B5EF4-FFF2-40B4-BE49-F238E27FC236}">
                  <a16:creationId xmlns:a16="http://schemas.microsoft.com/office/drawing/2014/main" id="{F7D8EB1F-5A1A-40B0-BE20-A6657BB73582}"/>
                </a:ext>
              </a:extLst>
            </p:cNvPr>
            <p:cNvSpPr>
              <a:spLocks/>
            </p:cNvSpPr>
            <p:nvPr/>
          </p:nvSpPr>
          <p:spPr bwMode="auto">
            <a:xfrm flipH="1">
              <a:off x="7784231" y="5442242"/>
              <a:ext cx="163374" cy="46923"/>
            </a:xfrm>
            <a:custGeom>
              <a:avLst/>
              <a:gdLst>
                <a:gd name="T0" fmla="*/ 565 w 565"/>
                <a:gd name="T1" fmla="*/ 0 h 190"/>
                <a:gd name="T2" fmla="*/ 565 w 565"/>
                <a:gd name="T3" fmla="*/ 19 h 190"/>
                <a:gd name="T4" fmla="*/ 565 w 565"/>
                <a:gd name="T5" fmla="*/ 19 h 190"/>
                <a:gd name="T6" fmla="*/ 558 w 565"/>
                <a:gd name="T7" fmla="*/ 27 h 190"/>
                <a:gd name="T8" fmla="*/ 540 w 565"/>
                <a:gd name="T9" fmla="*/ 45 h 190"/>
                <a:gd name="T10" fmla="*/ 512 w 565"/>
                <a:gd name="T11" fmla="*/ 72 h 190"/>
                <a:gd name="T12" fmla="*/ 494 w 565"/>
                <a:gd name="T13" fmla="*/ 87 h 190"/>
                <a:gd name="T14" fmla="*/ 475 w 565"/>
                <a:gd name="T15" fmla="*/ 102 h 190"/>
                <a:gd name="T16" fmla="*/ 455 w 565"/>
                <a:gd name="T17" fmla="*/ 119 h 190"/>
                <a:gd name="T18" fmla="*/ 432 w 565"/>
                <a:gd name="T19" fmla="*/ 134 h 190"/>
                <a:gd name="T20" fmla="*/ 409 w 565"/>
                <a:gd name="T21" fmla="*/ 148 h 190"/>
                <a:gd name="T22" fmla="*/ 385 w 565"/>
                <a:gd name="T23" fmla="*/ 161 h 190"/>
                <a:gd name="T24" fmla="*/ 359 w 565"/>
                <a:gd name="T25" fmla="*/ 173 h 190"/>
                <a:gd name="T26" fmla="*/ 335 w 565"/>
                <a:gd name="T27" fmla="*/ 181 h 190"/>
                <a:gd name="T28" fmla="*/ 321 w 565"/>
                <a:gd name="T29" fmla="*/ 184 h 190"/>
                <a:gd name="T30" fmla="*/ 309 w 565"/>
                <a:gd name="T31" fmla="*/ 187 h 190"/>
                <a:gd name="T32" fmla="*/ 295 w 565"/>
                <a:gd name="T33" fmla="*/ 189 h 190"/>
                <a:gd name="T34" fmla="*/ 283 w 565"/>
                <a:gd name="T35" fmla="*/ 190 h 190"/>
                <a:gd name="T36" fmla="*/ 283 w 565"/>
                <a:gd name="T37" fmla="*/ 190 h 190"/>
                <a:gd name="T38" fmla="*/ 275 w 565"/>
                <a:gd name="T39" fmla="*/ 190 h 190"/>
                <a:gd name="T40" fmla="*/ 275 w 565"/>
                <a:gd name="T41" fmla="*/ 190 h 190"/>
                <a:gd name="T42" fmla="*/ 263 w 565"/>
                <a:gd name="T43" fmla="*/ 190 h 190"/>
                <a:gd name="T44" fmla="*/ 251 w 565"/>
                <a:gd name="T45" fmla="*/ 189 h 190"/>
                <a:gd name="T46" fmla="*/ 237 w 565"/>
                <a:gd name="T47" fmla="*/ 187 h 190"/>
                <a:gd name="T48" fmla="*/ 225 w 565"/>
                <a:gd name="T49" fmla="*/ 183 h 190"/>
                <a:gd name="T50" fmla="*/ 212 w 565"/>
                <a:gd name="T51" fmla="*/ 180 h 190"/>
                <a:gd name="T52" fmla="*/ 200 w 565"/>
                <a:gd name="T53" fmla="*/ 176 h 190"/>
                <a:gd name="T54" fmla="*/ 175 w 565"/>
                <a:gd name="T55" fmla="*/ 165 h 190"/>
                <a:gd name="T56" fmla="*/ 152 w 565"/>
                <a:gd name="T57" fmla="*/ 153 h 190"/>
                <a:gd name="T58" fmla="*/ 129 w 565"/>
                <a:gd name="T59" fmla="*/ 140 h 190"/>
                <a:gd name="T60" fmla="*/ 107 w 565"/>
                <a:gd name="T61" fmla="*/ 125 h 190"/>
                <a:gd name="T62" fmla="*/ 87 w 565"/>
                <a:gd name="T63" fmla="*/ 110 h 190"/>
                <a:gd name="T64" fmla="*/ 69 w 565"/>
                <a:gd name="T65" fmla="*/ 96 h 190"/>
                <a:gd name="T66" fmla="*/ 52 w 565"/>
                <a:gd name="T67" fmla="*/ 81 h 190"/>
                <a:gd name="T68" fmla="*/ 24 w 565"/>
                <a:gd name="T69" fmla="*/ 56 h 190"/>
                <a:gd name="T70" fmla="*/ 7 w 565"/>
                <a:gd name="T71" fmla="*/ 38 h 190"/>
                <a:gd name="T72" fmla="*/ 0 w 565"/>
                <a:gd name="T73" fmla="*/ 31 h 190"/>
                <a:gd name="T74" fmla="*/ 0 w 565"/>
                <a:gd name="T75" fmla="*/ 1 h 190"/>
                <a:gd name="T76" fmla="*/ 565 w 565"/>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190">
                  <a:moveTo>
                    <a:pt x="565" y="0"/>
                  </a:moveTo>
                  <a:lnTo>
                    <a:pt x="565" y="19"/>
                  </a:lnTo>
                  <a:lnTo>
                    <a:pt x="565" y="19"/>
                  </a:lnTo>
                  <a:lnTo>
                    <a:pt x="558" y="27"/>
                  </a:lnTo>
                  <a:lnTo>
                    <a:pt x="540" y="45"/>
                  </a:lnTo>
                  <a:lnTo>
                    <a:pt x="512" y="72"/>
                  </a:lnTo>
                  <a:lnTo>
                    <a:pt x="494" y="87"/>
                  </a:lnTo>
                  <a:lnTo>
                    <a:pt x="475" y="102"/>
                  </a:lnTo>
                  <a:lnTo>
                    <a:pt x="455" y="119"/>
                  </a:lnTo>
                  <a:lnTo>
                    <a:pt x="432" y="134"/>
                  </a:lnTo>
                  <a:lnTo>
                    <a:pt x="409" y="148"/>
                  </a:lnTo>
                  <a:lnTo>
                    <a:pt x="385" y="161"/>
                  </a:lnTo>
                  <a:lnTo>
                    <a:pt x="359" y="173"/>
                  </a:lnTo>
                  <a:lnTo>
                    <a:pt x="335" y="181"/>
                  </a:lnTo>
                  <a:lnTo>
                    <a:pt x="321" y="184"/>
                  </a:lnTo>
                  <a:lnTo>
                    <a:pt x="309" y="187"/>
                  </a:lnTo>
                  <a:lnTo>
                    <a:pt x="295" y="189"/>
                  </a:lnTo>
                  <a:lnTo>
                    <a:pt x="283" y="190"/>
                  </a:lnTo>
                  <a:lnTo>
                    <a:pt x="283" y="190"/>
                  </a:lnTo>
                  <a:lnTo>
                    <a:pt x="275" y="190"/>
                  </a:lnTo>
                  <a:lnTo>
                    <a:pt x="275" y="190"/>
                  </a:lnTo>
                  <a:lnTo>
                    <a:pt x="263" y="190"/>
                  </a:lnTo>
                  <a:lnTo>
                    <a:pt x="251" y="189"/>
                  </a:lnTo>
                  <a:lnTo>
                    <a:pt x="237" y="187"/>
                  </a:lnTo>
                  <a:lnTo>
                    <a:pt x="225" y="183"/>
                  </a:lnTo>
                  <a:lnTo>
                    <a:pt x="212" y="180"/>
                  </a:lnTo>
                  <a:lnTo>
                    <a:pt x="200" y="176"/>
                  </a:lnTo>
                  <a:lnTo>
                    <a:pt x="175" y="165"/>
                  </a:lnTo>
                  <a:lnTo>
                    <a:pt x="152" y="153"/>
                  </a:lnTo>
                  <a:lnTo>
                    <a:pt x="129" y="140"/>
                  </a:lnTo>
                  <a:lnTo>
                    <a:pt x="107" y="125"/>
                  </a:lnTo>
                  <a:lnTo>
                    <a:pt x="87" y="110"/>
                  </a:lnTo>
                  <a:lnTo>
                    <a:pt x="69" y="96"/>
                  </a:lnTo>
                  <a:lnTo>
                    <a:pt x="52" y="81"/>
                  </a:lnTo>
                  <a:lnTo>
                    <a:pt x="24" y="56"/>
                  </a:lnTo>
                  <a:lnTo>
                    <a:pt x="7" y="38"/>
                  </a:lnTo>
                  <a:lnTo>
                    <a:pt x="0" y="31"/>
                  </a:lnTo>
                  <a:lnTo>
                    <a:pt x="0" y="1"/>
                  </a:lnTo>
                  <a:lnTo>
                    <a:pt x="5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7" name="Freeform 48">
              <a:extLst>
                <a:ext uri="{FF2B5EF4-FFF2-40B4-BE49-F238E27FC236}">
                  <a16:creationId xmlns:a16="http://schemas.microsoft.com/office/drawing/2014/main" id="{88830325-D080-487D-9795-2C50D9D96A98}"/>
                </a:ext>
              </a:extLst>
            </p:cNvPr>
            <p:cNvSpPr>
              <a:spLocks/>
            </p:cNvSpPr>
            <p:nvPr/>
          </p:nvSpPr>
          <p:spPr bwMode="auto">
            <a:xfrm flipH="1">
              <a:off x="7695593" y="5091180"/>
              <a:ext cx="340650" cy="384087"/>
            </a:xfrm>
            <a:custGeom>
              <a:avLst/>
              <a:gdLst>
                <a:gd name="T0" fmla="*/ 627 w 1176"/>
                <a:gd name="T1" fmla="*/ 1 h 1541"/>
                <a:gd name="T2" fmla="*/ 737 w 1176"/>
                <a:gd name="T3" fmla="*/ 13 h 1541"/>
                <a:gd name="T4" fmla="*/ 831 w 1176"/>
                <a:gd name="T5" fmla="*/ 39 h 1541"/>
                <a:gd name="T6" fmla="*/ 912 w 1176"/>
                <a:gd name="T7" fmla="*/ 76 h 1541"/>
                <a:gd name="T8" fmla="*/ 981 w 1176"/>
                <a:gd name="T9" fmla="*/ 123 h 1541"/>
                <a:gd name="T10" fmla="*/ 1037 w 1176"/>
                <a:gd name="T11" fmla="*/ 181 h 1541"/>
                <a:gd name="T12" fmla="*/ 1082 w 1176"/>
                <a:gd name="T13" fmla="*/ 245 h 1541"/>
                <a:gd name="T14" fmla="*/ 1117 w 1176"/>
                <a:gd name="T15" fmla="*/ 317 h 1541"/>
                <a:gd name="T16" fmla="*/ 1143 w 1176"/>
                <a:gd name="T17" fmla="*/ 393 h 1541"/>
                <a:gd name="T18" fmla="*/ 1161 w 1176"/>
                <a:gd name="T19" fmla="*/ 473 h 1541"/>
                <a:gd name="T20" fmla="*/ 1171 w 1176"/>
                <a:gd name="T21" fmla="*/ 555 h 1541"/>
                <a:gd name="T22" fmla="*/ 1176 w 1176"/>
                <a:gd name="T23" fmla="*/ 695 h 1541"/>
                <a:gd name="T24" fmla="*/ 1162 w 1176"/>
                <a:gd name="T25" fmla="*/ 857 h 1541"/>
                <a:gd name="T26" fmla="*/ 1138 w 1176"/>
                <a:gd name="T27" fmla="*/ 1002 h 1541"/>
                <a:gd name="T28" fmla="*/ 1107 w 1176"/>
                <a:gd name="T29" fmla="*/ 1122 h 1541"/>
                <a:gd name="T30" fmla="*/ 1079 w 1176"/>
                <a:gd name="T31" fmla="*/ 1203 h 1541"/>
                <a:gd name="T32" fmla="*/ 1066 w 1176"/>
                <a:gd name="T33" fmla="*/ 1231 h 1541"/>
                <a:gd name="T34" fmla="*/ 1011 w 1176"/>
                <a:gd name="T35" fmla="*/ 1296 h 1541"/>
                <a:gd name="T36" fmla="*/ 925 w 1176"/>
                <a:gd name="T37" fmla="*/ 1372 h 1541"/>
                <a:gd name="T38" fmla="*/ 820 w 1176"/>
                <a:gd name="T39" fmla="*/ 1446 h 1541"/>
                <a:gd name="T40" fmla="*/ 712 w 1176"/>
                <a:gd name="T41" fmla="*/ 1507 h 1541"/>
                <a:gd name="T42" fmla="*/ 646 w 1176"/>
                <a:gd name="T43" fmla="*/ 1533 h 1541"/>
                <a:gd name="T44" fmla="*/ 601 w 1176"/>
                <a:gd name="T45" fmla="*/ 1541 h 1541"/>
                <a:gd name="T46" fmla="*/ 575 w 1176"/>
                <a:gd name="T47" fmla="*/ 1541 h 1541"/>
                <a:gd name="T48" fmla="*/ 530 w 1176"/>
                <a:gd name="T49" fmla="*/ 1533 h 1541"/>
                <a:gd name="T50" fmla="*/ 462 w 1176"/>
                <a:gd name="T51" fmla="*/ 1507 h 1541"/>
                <a:gd name="T52" fmla="*/ 356 w 1176"/>
                <a:gd name="T53" fmla="*/ 1446 h 1541"/>
                <a:gd name="T54" fmla="*/ 251 w 1176"/>
                <a:gd name="T55" fmla="*/ 1372 h 1541"/>
                <a:gd name="T56" fmla="*/ 165 w 1176"/>
                <a:gd name="T57" fmla="*/ 1296 h 1541"/>
                <a:gd name="T58" fmla="*/ 109 w 1176"/>
                <a:gd name="T59" fmla="*/ 1231 h 1541"/>
                <a:gd name="T60" fmla="*/ 95 w 1176"/>
                <a:gd name="T61" fmla="*/ 1203 h 1541"/>
                <a:gd name="T62" fmla="*/ 69 w 1176"/>
                <a:gd name="T63" fmla="*/ 1122 h 1541"/>
                <a:gd name="T64" fmla="*/ 38 w 1176"/>
                <a:gd name="T65" fmla="*/ 1002 h 1541"/>
                <a:gd name="T66" fmla="*/ 14 w 1176"/>
                <a:gd name="T67" fmla="*/ 857 h 1541"/>
                <a:gd name="T68" fmla="*/ 0 w 1176"/>
                <a:gd name="T69" fmla="*/ 695 h 1541"/>
                <a:gd name="T70" fmla="*/ 5 w 1176"/>
                <a:gd name="T71" fmla="*/ 555 h 1541"/>
                <a:gd name="T72" fmla="*/ 15 w 1176"/>
                <a:gd name="T73" fmla="*/ 473 h 1541"/>
                <a:gd name="T74" fmla="*/ 33 w 1176"/>
                <a:gd name="T75" fmla="*/ 393 h 1541"/>
                <a:gd name="T76" fmla="*/ 58 w 1176"/>
                <a:gd name="T77" fmla="*/ 317 h 1541"/>
                <a:gd name="T78" fmla="*/ 94 w 1176"/>
                <a:gd name="T79" fmla="*/ 245 h 1541"/>
                <a:gd name="T80" fmla="*/ 139 w 1176"/>
                <a:gd name="T81" fmla="*/ 181 h 1541"/>
                <a:gd name="T82" fmla="*/ 195 w 1176"/>
                <a:gd name="T83" fmla="*/ 123 h 1541"/>
                <a:gd name="T84" fmla="*/ 264 w 1176"/>
                <a:gd name="T85" fmla="*/ 76 h 1541"/>
                <a:gd name="T86" fmla="*/ 345 w 1176"/>
                <a:gd name="T87" fmla="*/ 39 h 1541"/>
                <a:gd name="T88" fmla="*/ 439 w 1176"/>
                <a:gd name="T89" fmla="*/ 13 h 1541"/>
                <a:gd name="T90" fmla="*/ 548 w 1176"/>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6" h="1541">
                  <a:moveTo>
                    <a:pt x="588" y="0"/>
                  </a:moveTo>
                  <a:lnTo>
                    <a:pt x="588" y="0"/>
                  </a:lnTo>
                  <a:lnTo>
                    <a:pt x="627" y="1"/>
                  </a:lnTo>
                  <a:lnTo>
                    <a:pt x="665" y="4"/>
                  </a:lnTo>
                  <a:lnTo>
                    <a:pt x="702" y="8"/>
                  </a:lnTo>
                  <a:lnTo>
                    <a:pt x="737" y="13"/>
                  </a:lnTo>
                  <a:lnTo>
                    <a:pt x="770" y="21"/>
                  </a:lnTo>
                  <a:lnTo>
                    <a:pt x="801" y="28"/>
                  </a:lnTo>
                  <a:lnTo>
                    <a:pt x="831" y="39"/>
                  </a:lnTo>
                  <a:lnTo>
                    <a:pt x="859" y="50"/>
                  </a:lnTo>
                  <a:lnTo>
                    <a:pt x="886" y="62"/>
                  </a:lnTo>
                  <a:lnTo>
                    <a:pt x="912" y="76"/>
                  </a:lnTo>
                  <a:lnTo>
                    <a:pt x="936" y="91"/>
                  </a:lnTo>
                  <a:lnTo>
                    <a:pt x="959" y="106"/>
                  </a:lnTo>
                  <a:lnTo>
                    <a:pt x="981" y="123"/>
                  </a:lnTo>
                  <a:lnTo>
                    <a:pt x="1001" y="142"/>
                  </a:lnTo>
                  <a:lnTo>
                    <a:pt x="1019" y="161"/>
                  </a:lnTo>
                  <a:lnTo>
                    <a:pt x="1037" y="181"/>
                  </a:lnTo>
                  <a:lnTo>
                    <a:pt x="1052" y="201"/>
                  </a:lnTo>
                  <a:lnTo>
                    <a:pt x="1068" y="223"/>
                  </a:lnTo>
                  <a:lnTo>
                    <a:pt x="1082" y="245"/>
                  </a:lnTo>
                  <a:lnTo>
                    <a:pt x="1095" y="268"/>
                  </a:lnTo>
                  <a:lnTo>
                    <a:pt x="1106" y="292"/>
                  </a:lnTo>
                  <a:lnTo>
                    <a:pt x="1117" y="317"/>
                  </a:lnTo>
                  <a:lnTo>
                    <a:pt x="1126" y="342"/>
                  </a:lnTo>
                  <a:lnTo>
                    <a:pt x="1135" y="367"/>
                  </a:lnTo>
                  <a:lnTo>
                    <a:pt x="1143" y="393"/>
                  </a:lnTo>
                  <a:lnTo>
                    <a:pt x="1150" y="419"/>
                  </a:lnTo>
                  <a:lnTo>
                    <a:pt x="1156" y="446"/>
                  </a:lnTo>
                  <a:lnTo>
                    <a:pt x="1161" y="473"/>
                  </a:lnTo>
                  <a:lnTo>
                    <a:pt x="1166" y="500"/>
                  </a:lnTo>
                  <a:lnTo>
                    <a:pt x="1169" y="528"/>
                  </a:lnTo>
                  <a:lnTo>
                    <a:pt x="1171" y="555"/>
                  </a:lnTo>
                  <a:lnTo>
                    <a:pt x="1174" y="583"/>
                  </a:lnTo>
                  <a:lnTo>
                    <a:pt x="1176" y="640"/>
                  </a:lnTo>
                  <a:lnTo>
                    <a:pt x="1176" y="695"/>
                  </a:lnTo>
                  <a:lnTo>
                    <a:pt x="1172" y="750"/>
                  </a:lnTo>
                  <a:lnTo>
                    <a:pt x="1168" y="804"/>
                  </a:lnTo>
                  <a:lnTo>
                    <a:pt x="1162" y="857"/>
                  </a:lnTo>
                  <a:lnTo>
                    <a:pt x="1154" y="907"/>
                  </a:lnTo>
                  <a:lnTo>
                    <a:pt x="1147" y="956"/>
                  </a:lnTo>
                  <a:lnTo>
                    <a:pt x="1138" y="1002"/>
                  </a:lnTo>
                  <a:lnTo>
                    <a:pt x="1128" y="1046"/>
                  </a:lnTo>
                  <a:lnTo>
                    <a:pt x="1117" y="1086"/>
                  </a:lnTo>
                  <a:lnTo>
                    <a:pt x="1107" y="1122"/>
                  </a:lnTo>
                  <a:lnTo>
                    <a:pt x="1097" y="1154"/>
                  </a:lnTo>
                  <a:lnTo>
                    <a:pt x="1088" y="1182"/>
                  </a:lnTo>
                  <a:lnTo>
                    <a:pt x="1079" y="1203"/>
                  </a:lnTo>
                  <a:lnTo>
                    <a:pt x="1073" y="1221"/>
                  </a:lnTo>
                  <a:lnTo>
                    <a:pt x="1066" y="1231"/>
                  </a:lnTo>
                  <a:lnTo>
                    <a:pt x="1066" y="1231"/>
                  </a:lnTo>
                  <a:lnTo>
                    <a:pt x="1052" y="1251"/>
                  </a:lnTo>
                  <a:lnTo>
                    <a:pt x="1033" y="1272"/>
                  </a:lnTo>
                  <a:lnTo>
                    <a:pt x="1011" y="1296"/>
                  </a:lnTo>
                  <a:lnTo>
                    <a:pt x="985" y="1321"/>
                  </a:lnTo>
                  <a:lnTo>
                    <a:pt x="956" y="1347"/>
                  </a:lnTo>
                  <a:lnTo>
                    <a:pt x="925" y="1372"/>
                  </a:lnTo>
                  <a:lnTo>
                    <a:pt x="891" y="1398"/>
                  </a:lnTo>
                  <a:lnTo>
                    <a:pt x="856" y="1422"/>
                  </a:lnTo>
                  <a:lnTo>
                    <a:pt x="820" y="1446"/>
                  </a:lnTo>
                  <a:lnTo>
                    <a:pt x="784" y="1469"/>
                  </a:lnTo>
                  <a:lnTo>
                    <a:pt x="748" y="1489"/>
                  </a:lnTo>
                  <a:lnTo>
                    <a:pt x="712" y="1507"/>
                  </a:lnTo>
                  <a:lnTo>
                    <a:pt x="679" y="1521"/>
                  </a:lnTo>
                  <a:lnTo>
                    <a:pt x="662" y="1527"/>
                  </a:lnTo>
                  <a:lnTo>
                    <a:pt x="646" y="1533"/>
                  </a:lnTo>
                  <a:lnTo>
                    <a:pt x="631" y="1536"/>
                  </a:lnTo>
                  <a:lnTo>
                    <a:pt x="616" y="1539"/>
                  </a:lnTo>
                  <a:lnTo>
                    <a:pt x="601" y="1541"/>
                  </a:lnTo>
                  <a:lnTo>
                    <a:pt x="588" y="1541"/>
                  </a:lnTo>
                  <a:lnTo>
                    <a:pt x="588" y="1541"/>
                  </a:lnTo>
                  <a:lnTo>
                    <a:pt x="575" y="1541"/>
                  </a:lnTo>
                  <a:lnTo>
                    <a:pt x="560" y="1539"/>
                  </a:lnTo>
                  <a:lnTo>
                    <a:pt x="545" y="1536"/>
                  </a:lnTo>
                  <a:lnTo>
                    <a:pt x="530" y="1533"/>
                  </a:lnTo>
                  <a:lnTo>
                    <a:pt x="514" y="1527"/>
                  </a:lnTo>
                  <a:lnTo>
                    <a:pt x="497" y="1521"/>
                  </a:lnTo>
                  <a:lnTo>
                    <a:pt x="462" y="1507"/>
                  </a:lnTo>
                  <a:lnTo>
                    <a:pt x="428" y="1489"/>
                  </a:lnTo>
                  <a:lnTo>
                    <a:pt x="392" y="1469"/>
                  </a:lnTo>
                  <a:lnTo>
                    <a:pt x="356" y="1446"/>
                  </a:lnTo>
                  <a:lnTo>
                    <a:pt x="320" y="1422"/>
                  </a:lnTo>
                  <a:lnTo>
                    <a:pt x="285" y="1398"/>
                  </a:lnTo>
                  <a:lnTo>
                    <a:pt x="251" y="1372"/>
                  </a:lnTo>
                  <a:lnTo>
                    <a:pt x="220" y="1347"/>
                  </a:lnTo>
                  <a:lnTo>
                    <a:pt x="191" y="1321"/>
                  </a:lnTo>
                  <a:lnTo>
                    <a:pt x="165" y="1296"/>
                  </a:lnTo>
                  <a:lnTo>
                    <a:pt x="143" y="1272"/>
                  </a:lnTo>
                  <a:lnTo>
                    <a:pt x="124" y="1251"/>
                  </a:lnTo>
                  <a:lnTo>
                    <a:pt x="109" y="1231"/>
                  </a:lnTo>
                  <a:lnTo>
                    <a:pt x="109" y="1231"/>
                  </a:lnTo>
                  <a:lnTo>
                    <a:pt x="103" y="1221"/>
                  </a:lnTo>
                  <a:lnTo>
                    <a:pt x="95" y="1203"/>
                  </a:lnTo>
                  <a:lnTo>
                    <a:pt x="88" y="1182"/>
                  </a:lnTo>
                  <a:lnTo>
                    <a:pt x="79" y="1154"/>
                  </a:lnTo>
                  <a:lnTo>
                    <a:pt x="69" y="1122"/>
                  </a:lnTo>
                  <a:lnTo>
                    <a:pt x="58" y="1086"/>
                  </a:lnTo>
                  <a:lnTo>
                    <a:pt x="48" y="1046"/>
                  </a:lnTo>
                  <a:lnTo>
                    <a:pt x="38" y="1002"/>
                  </a:lnTo>
                  <a:lnTo>
                    <a:pt x="29" y="956"/>
                  </a:lnTo>
                  <a:lnTo>
                    <a:pt x="20" y="907"/>
                  </a:lnTo>
                  <a:lnTo>
                    <a:pt x="14" y="857"/>
                  </a:lnTo>
                  <a:lnTo>
                    <a:pt x="7" y="804"/>
                  </a:lnTo>
                  <a:lnTo>
                    <a:pt x="2" y="750"/>
                  </a:lnTo>
                  <a:lnTo>
                    <a:pt x="0" y="695"/>
                  </a:lnTo>
                  <a:lnTo>
                    <a:pt x="0" y="640"/>
                  </a:lnTo>
                  <a:lnTo>
                    <a:pt x="2" y="583"/>
                  </a:lnTo>
                  <a:lnTo>
                    <a:pt x="5" y="555"/>
                  </a:lnTo>
                  <a:lnTo>
                    <a:pt x="7" y="528"/>
                  </a:lnTo>
                  <a:lnTo>
                    <a:pt x="10" y="500"/>
                  </a:lnTo>
                  <a:lnTo>
                    <a:pt x="15" y="473"/>
                  </a:lnTo>
                  <a:lnTo>
                    <a:pt x="20" y="446"/>
                  </a:lnTo>
                  <a:lnTo>
                    <a:pt x="26" y="419"/>
                  </a:lnTo>
                  <a:lnTo>
                    <a:pt x="33" y="393"/>
                  </a:lnTo>
                  <a:lnTo>
                    <a:pt x="41" y="367"/>
                  </a:lnTo>
                  <a:lnTo>
                    <a:pt x="50" y="342"/>
                  </a:lnTo>
                  <a:lnTo>
                    <a:pt x="58" y="317"/>
                  </a:lnTo>
                  <a:lnTo>
                    <a:pt x="70" y="292"/>
                  </a:lnTo>
                  <a:lnTo>
                    <a:pt x="81" y="268"/>
                  </a:lnTo>
                  <a:lnTo>
                    <a:pt x="94" y="245"/>
                  </a:lnTo>
                  <a:lnTo>
                    <a:pt x="108" y="223"/>
                  </a:lnTo>
                  <a:lnTo>
                    <a:pt x="122" y="201"/>
                  </a:lnTo>
                  <a:lnTo>
                    <a:pt x="139" y="181"/>
                  </a:lnTo>
                  <a:lnTo>
                    <a:pt x="157" y="161"/>
                  </a:lnTo>
                  <a:lnTo>
                    <a:pt x="175" y="142"/>
                  </a:lnTo>
                  <a:lnTo>
                    <a:pt x="195" y="123"/>
                  </a:lnTo>
                  <a:lnTo>
                    <a:pt x="217" y="106"/>
                  </a:lnTo>
                  <a:lnTo>
                    <a:pt x="239" y="91"/>
                  </a:lnTo>
                  <a:lnTo>
                    <a:pt x="264" y="76"/>
                  </a:lnTo>
                  <a:lnTo>
                    <a:pt x="288" y="62"/>
                  </a:lnTo>
                  <a:lnTo>
                    <a:pt x="315" y="50"/>
                  </a:lnTo>
                  <a:lnTo>
                    <a:pt x="345" y="39"/>
                  </a:lnTo>
                  <a:lnTo>
                    <a:pt x="375" y="28"/>
                  </a:lnTo>
                  <a:lnTo>
                    <a:pt x="406" y="21"/>
                  </a:lnTo>
                  <a:lnTo>
                    <a:pt x="439" y="13"/>
                  </a:lnTo>
                  <a:lnTo>
                    <a:pt x="474" y="8"/>
                  </a:lnTo>
                  <a:lnTo>
                    <a:pt x="509" y="4"/>
                  </a:lnTo>
                  <a:lnTo>
                    <a:pt x="548" y="1"/>
                  </a:lnTo>
                  <a:lnTo>
                    <a:pt x="588" y="0"/>
                  </a:lnTo>
                  <a:lnTo>
                    <a:pt x="588" y="0"/>
                  </a:lnTo>
                  <a:close/>
                </a:path>
              </a:pathLst>
            </a:custGeom>
            <a:solidFill>
              <a:srgbClr val="F6C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8" name="Freeform 49">
              <a:extLst>
                <a:ext uri="{FF2B5EF4-FFF2-40B4-BE49-F238E27FC236}">
                  <a16:creationId xmlns:a16="http://schemas.microsoft.com/office/drawing/2014/main" id="{B3754A27-B803-40BA-B46D-EA935C6C606D}"/>
                </a:ext>
              </a:extLst>
            </p:cNvPr>
            <p:cNvSpPr>
              <a:spLocks/>
            </p:cNvSpPr>
            <p:nvPr/>
          </p:nvSpPr>
          <p:spPr bwMode="auto">
            <a:xfrm flipH="1">
              <a:off x="7681686" y="5082489"/>
              <a:ext cx="368459" cy="246790"/>
            </a:xfrm>
            <a:custGeom>
              <a:avLst/>
              <a:gdLst>
                <a:gd name="T0" fmla="*/ 11 w 1270"/>
                <a:gd name="T1" fmla="*/ 780 h 995"/>
                <a:gd name="T2" fmla="*/ 0 w 1270"/>
                <a:gd name="T3" fmla="*/ 565 h 995"/>
                <a:gd name="T4" fmla="*/ 16 w 1270"/>
                <a:gd name="T5" fmla="*/ 391 h 995"/>
                <a:gd name="T6" fmla="*/ 38 w 1270"/>
                <a:gd name="T7" fmla="*/ 287 h 995"/>
                <a:gd name="T8" fmla="*/ 72 w 1270"/>
                <a:gd name="T9" fmla="*/ 202 h 995"/>
                <a:gd name="T10" fmla="*/ 117 w 1270"/>
                <a:gd name="T11" fmla="*/ 147 h 995"/>
                <a:gd name="T12" fmla="*/ 151 w 1270"/>
                <a:gd name="T13" fmla="*/ 132 h 995"/>
                <a:gd name="T14" fmla="*/ 175 w 1270"/>
                <a:gd name="T15" fmla="*/ 131 h 995"/>
                <a:gd name="T16" fmla="*/ 252 w 1270"/>
                <a:gd name="T17" fmla="*/ 79 h 995"/>
                <a:gd name="T18" fmla="*/ 357 w 1270"/>
                <a:gd name="T19" fmla="*/ 39 h 995"/>
                <a:gd name="T20" fmla="*/ 480 w 1270"/>
                <a:gd name="T21" fmla="*/ 12 h 995"/>
                <a:gd name="T22" fmla="*/ 613 w 1270"/>
                <a:gd name="T23" fmla="*/ 1 h 995"/>
                <a:gd name="T24" fmla="*/ 745 w 1270"/>
                <a:gd name="T25" fmla="*/ 5 h 995"/>
                <a:gd name="T26" fmla="*/ 867 w 1270"/>
                <a:gd name="T27" fmla="*/ 24 h 995"/>
                <a:gd name="T28" fmla="*/ 970 w 1270"/>
                <a:gd name="T29" fmla="*/ 61 h 995"/>
                <a:gd name="T30" fmla="*/ 1044 w 1270"/>
                <a:gd name="T31" fmla="*/ 115 h 995"/>
                <a:gd name="T32" fmla="*/ 1090 w 1270"/>
                <a:gd name="T33" fmla="*/ 128 h 995"/>
                <a:gd name="T34" fmla="*/ 1142 w 1270"/>
                <a:gd name="T35" fmla="*/ 155 h 995"/>
                <a:gd name="T36" fmla="*/ 1184 w 1270"/>
                <a:gd name="T37" fmla="*/ 194 h 995"/>
                <a:gd name="T38" fmla="*/ 1215 w 1270"/>
                <a:gd name="T39" fmla="*/ 240 h 995"/>
                <a:gd name="T40" fmla="*/ 1251 w 1270"/>
                <a:gd name="T41" fmla="*/ 337 h 995"/>
                <a:gd name="T42" fmla="*/ 1269 w 1270"/>
                <a:gd name="T43" fmla="*/ 463 h 995"/>
                <a:gd name="T44" fmla="*/ 1268 w 1270"/>
                <a:gd name="T45" fmla="*/ 588 h 995"/>
                <a:gd name="T46" fmla="*/ 1245 w 1270"/>
                <a:gd name="T47" fmla="*/ 766 h 995"/>
                <a:gd name="T48" fmla="*/ 1223 w 1270"/>
                <a:gd name="T49" fmla="*/ 872 h 995"/>
                <a:gd name="T50" fmla="*/ 1190 w 1270"/>
                <a:gd name="T51" fmla="*/ 995 h 995"/>
                <a:gd name="T52" fmla="*/ 1154 w 1270"/>
                <a:gd name="T53" fmla="*/ 925 h 995"/>
                <a:gd name="T54" fmla="*/ 1175 w 1270"/>
                <a:gd name="T55" fmla="*/ 866 h 995"/>
                <a:gd name="T56" fmla="*/ 1189 w 1270"/>
                <a:gd name="T57" fmla="*/ 763 h 995"/>
                <a:gd name="T58" fmla="*/ 1178 w 1270"/>
                <a:gd name="T59" fmla="*/ 677 h 995"/>
                <a:gd name="T60" fmla="*/ 1136 w 1270"/>
                <a:gd name="T61" fmla="*/ 527 h 995"/>
                <a:gd name="T62" fmla="*/ 1078 w 1270"/>
                <a:gd name="T63" fmla="*/ 398 h 995"/>
                <a:gd name="T64" fmla="*/ 1035 w 1270"/>
                <a:gd name="T65" fmla="*/ 338 h 995"/>
                <a:gd name="T66" fmla="*/ 987 w 1270"/>
                <a:gd name="T67" fmla="*/ 297 h 995"/>
                <a:gd name="T68" fmla="*/ 946 w 1270"/>
                <a:gd name="T69" fmla="*/ 281 h 995"/>
                <a:gd name="T70" fmla="*/ 905 w 1270"/>
                <a:gd name="T71" fmla="*/ 289 h 995"/>
                <a:gd name="T72" fmla="*/ 810 w 1270"/>
                <a:gd name="T73" fmla="*/ 336 h 995"/>
                <a:gd name="T74" fmla="*/ 703 w 1270"/>
                <a:gd name="T75" fmla="*/ 387 h 995"/>
                <a:gd name="T76" fmla="*/ 645 w 1270"/>
                <a:gd name="T77" fmla="*/ 398 h 995"/>
                <a:gd name="T78" fmla="*/ 606 w 1270"/>
                <a:gd name="T79" fmla="*/ 391 h 995"/>
                <a:gd name="T80" fmla="*/ 525 w 1270"/>
                <a:gd name="T81" fmla="*/ 356 h 995"/>
                <a:gd name="T82" fmla="*/ 411 w 1270"/>
                <a:gd name="T83" fmla="*/ 291 h 995"/>
                <a:gd name="T84" fmla="*/ 358 w 1270"/>
                <a:gd name="T85" fmla="*/ 276 h 995"/>
                <a:gd name="T86" fmla="*/ 323 w 1270"/>
                <a:gd name="T87" fmla="*/ 283 h 995"/>
                <a:gd name="T88" fmla="*/ 267 w 1270"/>
                <a:gd name="T89" fmla="*/ 316 h 995"/>
                <a:gd name="T90" fmla="*/ 215 w 1270"/>
                <a:gd name="T91" fmla="*/ 366 h 995"/>
                <a:gd name="T92" fmla="*/ 169 w 1270"/>
                <a:gd name="T93" fmla="*/ 432 h 995"/>
                <a:gd name="T94" fmla="*/ 99 w 1270"/>
                <a:gd name="T95" fmla="*/ 584 h 995"/>
                <a:gd name="T96" fmla="*/ 65 w 1270"/>
                <a:gd name="T97" fmla="*/ 727 h 995"/>
                <a:gd name="T98" fmla="*/ 65 w 1270"/>
                <a:gd name="T99" fmla="*/ 769 h 995"/>
                <a:gd name="T100" fmla="*/ 91 w 1270"/>
                <a:gd name="T101" fmla="*/ 874 h 995"/>
                <a:gd name="T102" fmla="*/ 128 w 1270"/>
                <a:gd name="T103" fmla="*/ 973 h 995"/>
                <a:gd name="T104" fmla="*/ 34 w 1270"/>
                <a:gd name="T105" fmla="*/ 90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0" h="995">
                  <a:moveTo>
                    <a:pt x="19" y="823"/>
                  </a:moveTo>
                  <a:lnTo>
                    <a:pt x="19" y="823"/>
                  </a:lnTo>
                  <a:lnTo>
                    <a:pt x="15" y="802"/>
                  </a:lnTo>
                  <a:lnTo>
                    <a:pt x="11" y="780"/>
                  </a:lnTo>
                  <a:lnTo>
                    <a:pt x="6" y="731"/>
                  </a:lnTo>
                  <a:lnTo>
                    <a:pt x="2" y="679"/>
                  </a:lnTo>
                  <a:lnTo>
                    <a:pt x="0" y="622"/>
                  </a:lnTo>
                  <a:lnTo>
                    <a:pt x="0" y="565"/>
                  </a:lnTo>
                  <a:lnTo>
                    <a:pt x="3" y="506"/>
                  </a:lnTo>
                  <a:lnTo>
                    <a:pt x="8" y="447"/>
                  </a:lnTo>
                  <a:lnTo>
                    <a:pt x="11" y="419"/>
                  </a:lnTo>
                  <a:lnTo>
                    <a:pt x="16" y="391"/>
                  </a:lnTo>
                  <a:lnTo>
                    <a:pt x="20" y="363"/>
                  </a:lnTo>
                  <a:lnTo>
                    <a:pt x="26" y="337"/>
                  </a:lnTo>
                  <a:lnTo>
                    <a:pt x="31" y="311"/>
                  </a:lnTo>
                  <a:lnTo>
                    <a:pt x="38" y="287"/>
                  </a:lnTo>
                  <a:lnTo>
                    <a:pt x="45" y="264"/>
                  </a:lnTo>
                  <a:lnTo>
                    <a:pt x="54" y="241"/>
                  </a:lnTo>
                  <a:lnTo>
                    <a:pt x="62" y="221"/>
                  </a:lnTo>
                  <a:lnTo>
                    <a:pt x="72" y="202"/>
                  </a:lnTo>
                  <a:lnTo>
                    <a:pt x="82" y="186"/>
                  </a:lnTo>
                  <a:lnTo>
                    <a:pt x="93" y="171"/>
                  </a:lnTo>
                  <a:lnTo>
                    <a:pt x="104" y="158"/>
                  </a:lnTo>
                  <a:lnTo>
                    <a:pt x="117" y="147"/>
                  </a:lnTo>
                  <a:lnTo>
                    <a:pt x="130" y="140"/>
                  </a:lnTo>
                  <a:lnTo>
                    <a:pt x="137" y="136"/>
                  </a:lnTo>
                  <a:lnTo>
                    <a:pt x="145" y="134"/>
                  </a:lnTo>
                  <a:lnTo>
                    <a:pt x="151" y="132"/>
                  </a:lnTo>
                  <a:lnTo>
                    <a:pt x="159" y="131"/>
                  </a:lnTo>
                  <a:lnTo>
                    <a:pt x="167" y="131"/>
                  </a:lnTo>
                  <a:lnTo>
                    <a:pt x="175" y="131"/>
                  </a:lnTo>
                  <a:lnTo>
                    <a:pt x="175" y="131"/>
                  </a:lnTo>
                  <a:lnTo>
                    <a:pt x="191" y="117"/>
                  </a:lnTo>
                  <a:lnTo>
                    <a:pt x="210" y="103"/>
                  </a:lnTo>
                  <a:lnTo>
                    <a:pt x="230" y="91"/>
                  </a:lnTo>
                  <a:lnTo>
                    <a:pt x="252" y="79"/>
                  </a:lnTo>
                  <a:lnTo>
                    <a:pt x="276" y="67"/>
                  </a:lnTo>
                  <a:lnTo>
                    <a:pt x="302" y="58"/>
                  </a:lnTo>
                  <a:lnTo>
                    <a:pt x="329" y="48"/>
                  </a:lnTo>
                  <a:lnTo>
                    <a:pt x="357" y="39"/>
                  </a:lnTo>
                  <a:lnTo>
                    <a:pt x="386" y="31"/>
                  </a:lnTo>
                  <a:lnTo>
                    <a:pt x="417" y="24"/>
                  </a:lnTo>
                  <a:lnTo>
                    <a:pt x="448" y="18"/>
                  </a:lnTo>
                  <a:lnTo>
                    <a:pt x="480" y="12"/>
                  </a:lnTo>
                  <a:lnTo>
                    <a:pt x="513" y="8"/>
                  </a:lnTo>
                  <a:lnTo>
                    <a:pt x="546" y="5"/>
                  </a:lnTo>
                  <a:lnTo>
                    <a:pt x="579" y="3"/>
                  </a:lnTo>
                  <a:lnTo>
                    <a:pt x="613" y="1"/>
                  </a:lnTo>
                  <a:lnTo>
                    <a:pt x="646" y="0"/>
                  </a:lnTo>
                  <a:lnTo>
                    <a:pt x="679" y="0"/>
                  </a:lnTo>
                  <a:lnTo>
                    <a:pt x="712" y="3"/>
                  </a:lnTo>
                  <a:lnTo>
                    <a:pt x="745" y="5"/>
                  </a:lnTo>
                  <a:lnTo>
                    <a:pt x="776" y="8"/>
                  </a:lnTo>
                  <a:lnTo>
                    <a:pt x="808" y="12"/>
                  </a:lnTo>
                  <a:lnTo>
                    <a:pt x="838" y="18"/>
                  </a:lnTo>
                  <a:lnTo>
                    <a:pt x="867" y="24"/>
                  </a:lnTo>
                  <a:lnTo>
                    <a:pt x="895" y="32"/>
                  </a:lnTo>
                  <a:lnTo>
                    <a:pt x="921" y="40"/>
                  </a:lnTo>
                  <a:lnTo>
                    <a:pt x="947" y="50"/>
                  </a:lnTo>
                  <a:lnTo>
                    <a:pt x="970" y="61"/>
                  </a:lnTo>
                  <a:lnTo>
                    <a:pt x="992" y="73"/>
                  </a:lnTo>
                  <a:lnTo>
                    <a:pt x="1012" y="86"/>
                  </a:lnTo>
                  <a:lnTo>
                    <a:pt x="1030" y="100"/>
                  </a:lnTo>
                  <a:lnTo>
                    <a:pt x="1044" y="115"/>
                  </a:lnTo>
                  <a:lnTo>
                    <a:pt x="1044" y="115"/>
                  </a:lnTo>
                  <a:lnTo>
                    <a:pt x="1061" y="118"/>
                  </a:lnTo>
                  <a:lnTo>
                    <a:pt x="1076" y="122"/>
                  </a:lnTo>
                  <a:lnTo>
                    <a:pt x="1090" y="128"/>
                  </a:lnTo>
                  <a:lnTo>
                    <a:pt x="1105" y="133"/>
                  </a:lnTo>
                  <a:lnTo>
                    <a:pt x="1117" y="140"/>
                  </a:lnTo>
                  <a:lnTo>
                    <a:pt x="1130" y="147"/>
                  </a:lnTo>
                  <a:lnTo>
                    <a:pt x="1142" y="155"/>
                  </a:lnTo>
                  <a:lnTo>
                    <a:pt x="1153" y="163"/>
                  </a:lnTo>
                  <a:lnTo>
                    <a:pt x="1163" y="173"/>
                  </a:lnTo>
                  <a:lnTo>
                    <a:pt x="1173" y="183"/>
                  </a:lnTo>
                  <a:lnTo>
                    <a:pt x="1184" y="194"/>
                  </a:lnTo>
                  <a:lnTo>
                    <a:pt x="1191" y="204"/>
                  </a:lnTo>
                  <a:lnTo>
                    <a:pt x="1200" y="216"/>
                  </a:lnTo>
                  <a:lnTo>
                    <a:pt x="1208" y="228"/>
                  </a:lnTo>
                  <a:lnTo>
                    <a:pt x="1215" y="240"/>
                  </a:lnTo>
                  <a:lnTo>
                    <a:pt x="1222" y="253"/>
                  </a:lnTo>
                  <a:lnTo>
                    <a:pt x="1233" y="280"/>
                  </a:lnTo>
                  <a:lnTo>
                    <a:pt x="1243" y="308"/>
                  </a:lnTo>
                  <a:lnTo>
                    <a:pt x="1251" y="337"/>
                  </a:lnTo>
                  <a:lnTo>
                    <a:pt x="1258" y="369"/>
                  </a:lnTo>
                  <a:lnTo>
                    <a:pt x="1262" y="399"/>
                  </a:lnTo>
                  <a:lnTo>
                    <a:pt x="1267" y="431"/>
                  </a:lnTo>
                  <a:lnTo>
                    <a:pt x="1269" y="463"/>
                  </a:lnTo>
                  <a:lnTo>
                    <a:pt x="1270" y="495"/>
                  </a:lnTo>
                  <a:lnTo>
                    <a:pt x="1270" y="526"/>
                  </a:lnTo>
                  <a:lnTo>
                    <a:pt x="1269" y="558"/>
                  </a:lnTo>
                  <a:lnTo>
                    <a:pt x="1268" y="588"/>
                  </a:lnTo>
                  <a:lnTo>
                    <a:pt x="1265" y="618"/>
                  </a:lnTo>
                  <a:lnTo>
                    <a:pt x="1259" y="674"/>
                  </a:lnTo>
                  <a:lnTo>
                    <a:pt x="1252" y="724"/>
                  </a:lnTo>
                  <a:lnTo>
                    <a:pt x="1245" y="766"/>
                  </a:lnTo>
                  <a:lnTo>
                    <a:pt x="1238" y="798"/>
                  </a:lnTo>
                  <a:lnTo>
                    <a:pt x="1232" y="825"/>
                  </a:lnTo>
                  <a:lnTo>
                    <a:pt x="1232" y="825"/>
                  </a:lnTo>
                  <a:lnTo>
                    <a:pt x="1223" y="872"/>
                  </a:lnTo>
                  <a:lnTo>
                    <a:pt x="1213" y="915"/>
                  </a:lnTo>
                  <a:lnTo>
                    <a:pt x="1203" y="956"/>
                  </a:lnTo>
                  <a:lnTo>
                    <a:pt x="1190" y="995"/>
                  </a:lnTo>
                  <a:lnTo>
                    <a:pt x="1190" y="995"/>
                  </a:lnTo>
                  <a:lnTo>
                    <a:pt x="1121" y="991"/>
                  </a:lnTo>
                  <a:lnTo>
                    <a:pt x="1121" y="991"/>
                  </a:lnTo>
                  <a:lnTo>
                    <a:pt x="1139" y="957"/>
                  </a:lnTo>
                  <a:lnTo>
                    <a:pt x="1154" y="925"/>
                  </a:lnTo>
                  <a:lnTo>
                    <a:pt x="1167" y="893"/>
                  </a:lnTo>
                  <a:lnTo>
                    <a:pt x="1171" y="879"/>
                  </a:lnTo>
                  <a:lnTo>
                    <a:pt x="1175" y="866"/>
                  </a:lnTo>
                  <a:lnTo>
                    <a:pt x="1175" y="866"/>
                  </a:lnTo>
                  <a:lnTo>
                    <a:pt x="1179" y="845"/>
                  </a:lnTo>
                  <a:lnTo>
                    <a:pt x="1184" y="814"/>
                  </a:lnTo>
                  <a:lnTo>
                    <a:pt x="1188" y="782"/>
                  </a:lnTo>
                  <a:lnTo>
                    <a:pt x="1189" y="763"/>
                  </a:lnTo>
                  <a:lnTo>
                    <a:pt x="1189" y="763"/>
                  </a:lnTo>
                  <a:lnTo>
                    <a:pt x="1187" y="739"/>
                  </a:lnTo>
                  <a:lnTo>
                    <a:pt x="1184" y="710"/>
                  </a:lnTo>
                  <a:lnTo>
                    <a:pt x="1178" y="677"/>
                  </a:lnTo>
                  <a:lnTo>
                    <a:pt x="1170" y="642"/>
                  </a:lnTo>
                  <a:lnTo>
                    <a:pt x="1161" y="605"/>
                  </a:lnTo>
                  <a:lnTo>
                    <a:pt x="1150" y="566"/>
                  </a:lnTo>
                  <a:lnTo>
                    <a:pt x="1136" y="527"/>
                  </a:lnTo>
                  <a:lnTo>
                    <a:pt x="1122" y="489"/>
                  </a:lnTo>
                  <a:lnTo>
                    <a:pt x="1106" y="451"/>
                  </a:lnTo>
                  <a:lnTo>
                    <a:pt x="1088" y="415"/>
                  </a:lnTo>
                  <a:lnTo>
                    <a:pt x="1078" y="398"/>
                  </a:lnTo>
                  <a:lnTo>
                    <a:pt x="1068" y="382"/>
                  </a:lnTo>
                  <a:lnTo>
                    <a:pt x="1058" y="366"/>
                  </a:lnTo>
                  <a:lnTo>
                    <a:pt x="1047" y="351"/>
                  </a:lnTo>
                  <a:lnTo>
                    <a:pt x="1035" y="338"/>
                  </a:lnTo>
                  <a:lnTo>
                    <a:pt x="1024" y="325"/>
                  </a:lnTo>
                  <a:lnTo>
                    <a:pt x="1012" y="315"/>
                  </a:lnTo>
                  <a:lnTo>
                    <a:pt x="1000" y="305"/>
                  </a:lnTo>
                  <a:lnTo>
                    <a:pt x="987" y="297"/>
                  </a:lnTo>
                  <a:lnTo>
                    <a:pt x="974" y="290"/>
                  </a:lnTo>
                  <a:lnTo>
                    <a:pt x="960" y="285"/>
                  </a:lnTo>
                  <a:lnTo>
                    <a:pt x="946" y="281"/>
                  </a:lnTo>
                  <a:lnTo>
                    <a:pt x="946" y="281"/>
                  </a:lnTo>
                  <a:lnTo>
                    <a:pt x="940" y="281"/>
                  </a:lnTo>
                  <a:lnTo>
                    <a:pt x="934" y="281"/>
                  </a:lnTo>
                  <a:lnTo>
                    <a:pt x="920" y="283"/>
                  </a:lnTo>
                  <a:lnTo>
                    <a:pt x="905" y="289"/>
                  </a:lnTo>
                  <a:lnTo>
                    <a:pt x="888" y="295"/>
                  </a:lnTo>
                  <a:lnTo>
                    <a:pt x="869" y="304"/>
                  </a:lnTo>
                  <a:lnTo>
                    <a:pt x="850" y="314"/>
                  </a:lnTo>
                  <a:lnTo>
                    <a:pt x="810" y="336"/>
                  </a:lnTo>
                  <a:lnTo>
                    <a:pt x="767" y="359"/>
                  </a:lnTo>
                  <a:lnTo>
                    <a:pt x="746" y="369"/>
                  </a:lnTo>
                  <a:lnTo>
                    <a:pt x="725" y="378"/>
                  </a:lnTo>
                  <a:lnTo>
                    <a:pt x="703" y="387"/>
                  </a:lnTo>
                  <a:lnTo>
                    <a:pt x="683" y="392"/>
                  </a:lnTo>
                  <a:lnTo>
                    <a:pt x="664" y="397"/>
                  </a:lnTo>
                  <a:lnTo>
                    <a:pt x="654" y="398"/>
                  </a:lnTo>
                  <a:lnTo>
                    <a:pt x="645" y="398"/>
                  </a:lnTo>
                  <a:lnTo>
                    <a:pt x="645" y="398"/>
                  </a:lnTo>
                  <a:lnTo>
                    <a:pt x="635" y="398"/>
                  </a:lnTo>
                  <a:lnTo>
                    <a:pt x="626" y="397"/>
                  </a:lnTo>
                  <a:lnTo>
                    <a:pt x="606" y="391"/>
                  </a:lnTo>
                  <a:lnTo>
                    <a:pt x="586" y="385"/>
                  </a:lnTo>
                  <a:lnTo>
                    <a:pt x="565" y="377"/>
                  </a:lnTo>
                  <a:lnTo>
                    <a:pt x="545" y="366"/>
                  </a:lnTo>
                  <a:lnTo>
                    <a:pt x="525" y="356"/>
                  </a:lnTo>
                  <a:lnTo>
                    <a:pt x="485" y="333"/>
                  </a:lnTo>
                  <a:lnTo>
                    <a:pt x="447" y="310"/>
                  </a:lnTo>
                  <a:lnTo>
                    <a:pt x="429" y="301"/>
                  </a:lnTo>
                  <a:lnTo>
                    <a:pt x="411" y="291"/>
                  </a:lnTo>
                  <a:lnTo>
                    <a:pt x="395" y="284"/>
                  </a:lnTo>
                  <a:lnTo>
                    <a:pt x="379" y="279"/>
                  </a:lnTo>
                  <a:lnTo>
                    <a:pt x="365" y="276"/>
                  </a:lnTo>
                  <a:lnTo>
                    <a:pt x="358" y="276"/>
                  </a:lnTo>
                  <a:lnTo>
                    <a:pt x="352" y="276"/>
                  </a:lnTo>
                  <a:lnTo>
                    <a:pt x="352" y="276"/>
                  </a:lnTo>
                  <a:lnTo>
                    <a:pt x="338" y="279"/>
                  </a:lnTo>
                  <a:lnTo>
                    <a:pt x="323" y="283"/>
                  </a:lnTo>
                  <a:lnTo>
                    <a:pt x="309" y="289"/>
                  </a:lnTo>
                  <a:lnTo>
                    <a:pt x="295" y="296"/>
                  </a:lnTo>
                  <a:lnTo>
                    <a:pt x="280" y="305"/>
                  </a:lnTo>
                  <a:lnTo>
                    <a:pt x="267" y="316"/>
                  </a:lnTo>
                  <a:lnTo>
                    <a:pt x="254" y="327"/>
                  </a:lnTo>
                  <a:lnTo>
                    <a:pt x="241" y="338"/>
                  </a:lnTo>
                  <a:lnTo>
                    <a:pt x="228" y="352"/>
                  </a:lnTo>
                  <a:lnTo>
                    <a:pt x="215" y="366"/>
                  </a:lnTo>
                  <a:lnTo>
                    <a:pt x="203" y="382"/>
                  </a:lnTo>
                  <a:lnTo>
                    <a:pt x="192" y="398"/>
                  </a:lnTo>
                  <a:lnTo>
                    <a:pt x="181" y="414"/>
                  </a:lnTo>
                  <a:lnTo>
                    <a:pt x="169" y="432"/>
                  </a:lnTo>
                  <a:lnTo>
                    <a:pt x="149" y="468"/>
                  </a:lnTo>
                  <a:lnTo>
                    <a:pt x="130" y="506"/>
                  </a:lnTo>
                  <a:lnTo>
                    <a:pt x="113" y="545"/>
                  </a:lnTo>
                  <a:lnTo>
                    <a:pt x="99" y="584"/>
                  </a:lnTo>
                  <a:lnTo>
                    <a:pt x="86" y="621"/>
                  </a:lnTo>
                  <a:lnTo>
                    <a:pt x="77" y="659"/>
                  </a:lnTo>
                  <a:lnTo>
                    <a:pt x="70" y="695"/>
                  </a:lnTo>
                  <a:lnTo>
                    <a:pt x="65" y="727"/>
                  </a:lnTo>
                  <a:lnTo>
                    <a:pt x="65" y="742"/>
                  </a:lnTo>
                  <a:lnTo>
                    <a:pt x="64" y="757"/>
                  </a:lnTo>
                  <a:lnTo>
                    <a:pt x="64" y="757"/>
                  </a:lnTo>
                  <a:lnTo>
                    <a:pt x="65" y="769"/>
                  </a:lnTo>
                  <a:lnTo>
                    <a:pt x="68" y="788"/>
                  </a:lnTo>
                  <a:lnTo>
                    <a:pt x="74" y="812"/>
                  </a:lnTo>
                  <a:lnTo>
                    <a:pt x="82" y="842"/>
                  </a:lnTo>
                  <a:lnTo>
                    <a:pt x="91" y="874"/>
                  </a:lnTo>
                  <a:lnTo>
                    <a:pt x="102" y="908"/>
                  </a:lnTo>
                  <a:lnTo>
                    <a:pt x="114" y="941"/>
                  </a:lnTo>
                  <a:lnTo>
                    <a:pt x="128" y="973"/>
                  </a:lnTo>
                  <a:lnTo>
                    <a:pt x="128" y="973"/>
                  </a:lnTo>
                  <a:lnTo>
                    <a:pt x="53" y="969"/>
                  </a:lnTo>
                  <a:lnTo>
                    <a:pt x="53" y="969"/>
                  </a:lnTo>
                  <a:lnTo>
                    <a:pt x="43" y="936"/>
                  </a:lnTo>
                  <a:lnTo>
                    <a:pt x="34" y="900"/>
                  </a:lnTo>
                  <a:lnTo>
                    <a:pt x="26" y="862"/>
                  </a:lnTo>
                  <a:lnTo>
                    <a:pt x="18" y="823"/>
                  </a:lnTo>
                  <a:lnTo>
                    <a:pt x="19" y="823"/>
                  </a:lnTo>
                  <a:close/>
                </a:path>
              </a:pathLst>
            </a:custGeom>
            <a:solidFill>
              <a:srgbClr val="806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59" name="Freeform 50">
              <a:extLst>
                <a:ext uri="{FF2B5EF4-FFF2-40B4-BE49-F238E27FC236}">
                  <a16:creationId xmlns:a16="http://schemas.microsoft.com/office/drawing/2014/main" id="{1EA7BA49-9BC0-4E90-B22A-2A2542AB4CC7}"/>
                </a:ext>
              </a:extLst>
            </p:cNvPr>
            <p:cNvSpPr>
              <a:spLocks/>
            </p:cNvSpPr>
            <p:nvPr/>
          </p:nvSpPr>
          <p:spPr bwMode="auto">
            <a:xfrm flipH="1">
              <a:off x="7865916" y="5471787"/>
              <a:ext cx="86900" cy="142513"/>
            </a:xfrm>
            <a:custGeom>
              <a:avLst/>
              <a:gdLst>
                <a:gd name="T0" fmla="*/ 19 w 300"/>
                <a:gd name="T1" fmla="*/ 0 h 578"/>
                <a:gd name="T2" fmla="*/ 0 w 300"/>
                <a:gd name="T3" fmla="*/ 91 h 578"/>
                <a:gd name="T4" fmla="*/ 64 w 300"/>
                <a:gd name="T5" fmla="*/ 578 h 578"/>
                <a:gd name="T6" fmla="*/ 300 w 300"/>
                <a:gd name="T7" fmla="*/ 340 h 578"/>
                <a:gd name="T8" fmla="*/ 19 w 300"/>
                <a:gd name="T9" fmla="*/ 0 h 578"/>
              </a:gdLst>
              <a:ahLst/>
              <a:cxnLst>
                <a:cxn ang="0">
                  <a:pos x="T0" y="T1"/>
                </a:cxn>
                <a:cxn ang="0">
                  <a:pos x="T2" y="T3"/>
                </a:cxn>
                <a:cxn ang="0">
                  <a:pos x="T4" y="T5"/>
                </a:cxn>
                <a:cxn ang="0">
                  <a:pos x="T6" y="T7"/>
                </a:cxn>
                <a:cxn ang="0">
                  <a:pos x="T8" y="T9"/>
                </a:cxn>
              </a:cxnLst>
              <a:rect l="0" t="0" r="r" b="b"/>
              <a:pathLst>
                <a:path w="300" h="578">
                  <a:moveTo>
                    <a:pt x="19" y="0"/>
                  </a:moveTo>
                  <a:lnTo>
                    <a:pt x="0" y="91"/>
                  </a:lnTo>
                  <a:lnTo>
                    <a:pt x="64" y="578"/>
                  </a:lnTo>
                  <a:lnTo>
                    <a:pt x="300" y="34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0" name="Freeform 51">
              <a:extLst>
                <a:ext uri="{FF2B5EF4-FFF2-40B4-BE49-F238E27FC236}">
                  <a16:creationId xmlns:a16="http://schemas.microsoft.com/office/drawing/2014/main" id="{A39C4963-6B3A-456C-827C-1B25A60281A8}"/>
                </a:ext>
              </a:extLst>
            </p:cNvPr>
            <p:cNvSpPr>
              <a:spLocks/>
            </p:cNvSpPr>
            <p:nvPr/>
          </p:nvSpPr>
          <p:spPr bwMode="auto">
            <a:xfrm flipH="1">
              <a:off x="7865916" y="5471787"/>
              <a:ext cx="86900" cy="142513"/>
            </a:xfrm>
            <a:custGeom>
              <a:avLst/>
              <a:gdLst>
                <a:gd name="T0" fmla="*/ 19 w 300"/>
                <a:gd name="T1" fmla="*/ 0 h 578"/>
                <a:gd name="T2" fmla="*/ 0 w 300"/>
                <a:gd name="T3" fmla="*/ 91 h 578"/>
                <a:gd name="T4" fmla="*/ 64 w 300"/>
                <a:gd name="T5" fmla="*/ 578 h 578"/>
                <a:gd name="T6" fmla="*/ 300 w 300"/>
                <a:gd name="T7" fmla="*/ 340 h 578"/>
                <a:gd name="T8" fmla="*/ 19 w 300"/>
                <a:gd name="T9" fmla="*/ 0 h 578"/>
              </a:gdLst>
              <a:ahLst/>
              <a:cxnLst>
                <a:cxn ang="0">
                  <a:pos x="T0" y="T1"/>
                </a:cxn>
                <a:cxn ang="0">
                  <a:pos x="T2" y="T3"/>
                </a:cxn>
                <a:cxn ang="0">
                  <a:pos x="T4" y="T5"/>
                </a:cxn>
                <a:cxn ang="0">
                  <a:pos x="T6" y="T7"/>
                </a:cxn>
                <a:cxn ang="0">
                  <a:pos x="T8" y="T9"/>
                </a:cxn>
              </a:cxnLst>
              <a:rect l="0" t="0" r="r" b="b"/>
              <a:pathLst>
                <a:path w="300" h="578">
                  <a:moveTo>
                    <a:pt x="19" y="0"/>
                  </a:moveTo>
                  <a:lnTo>
                    <a:pt x="0" y="91"/>
                  </a:lnTo>
                  <a:lnTo>
                    <a:pt x="64" y="578"/>
                  </a:lnTo>
                  <a:lnTo>
                    <a:pt x="300" y="34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1" name="Rectangle 52">
              <a:extLst>
                <a:ext uri="{FF2B5EF4-FFF2-40B4-BE49-F238E27FC236}">
                  <a16:creationId xmlns:a16="http://schemas.microsoft.com/office/drawing/2014/main" id="{7CE12797-4D32-4AA5-80E0-1F8E5E232FBB}"/>
                </a:ext>
              </a:extLst>
            </p:cNvPr>
            <p:cNvSpPr>
              <a:spLocks noChangeArrowheads="1"/>
            </p:cNvSpPr>
            <p:nvPr/>
          </p:nvSpPr>
          <p:spPr bwMode="auto">
            <a:xfrm flipH="1">
              <a:off x="7864177" y="5555210"/>
              <a:ext cx="1738" cy="1736"/>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2" name="Freeform 53">
              <a:extLst>
                <a:ext uri="{FF2B5EF4-FFF2-40B4-BE49-F238E27FC236}">
                  <a16:creationId xmlns:a16="http://schemas.microsoft.com/office/drawing/2014/main" id="{B4948479-76F4-44E5-986F-40C7B046DD88}"/>
                </a:ext>
              </a:extLst>
            </p:cNvPr>
            <p:cNvSpPr>
              <a:spLocks/>
            </p:cNvSpPr>
            <p:nvPr/>
          </p:nvSpPr>
          <p:spPr bwMode="auto">
            <a:xfrm flipH="1">
              <a:off x="7865916" y="55552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3" name="Freeform 54">
              <a:extLst>
                <a:ext uri="{FF2B5EF4-FFF2-40B4-BE49-F238E27FC236}">
                  <a16:creationId xmlns:a16="http://schemas.microsoft.com/office/drawing/2014/main" id="{F330C646-2E29-4FF3-B900-CC7CAF16DFAF}"/>
                </a:ext>
              </a:extLst>
            </p:cNvPr>
            <p:cNvSpPr>
              <a:spLocks/>
            </p:cNvSpPr>
            <p:nvPr/>
          </p:nvSpPr>
          <p:spPr bwMode="auto">
            <a:xfrm flipH="1">
              <a:off x="7784231" y="5470051"/>
              <a:ext cx="163374" cy="85159"/>
            </a:xfrm>
            <a:custGeom>
              <a:avLst/>
              <a:gdLst>
                <a:gd name="T0" fmla="*/ 0 w 565"/>
                <a:gd name="T1" fmla="*/ 0 h 347"/>
                <a:gd name="T2" fmla="*/ 281 w 565"/>
                <a:gd name="T3" fmla="*/ 338 h 347"/>
                <a:gd name="T4" fmla="*/ 565 w 565"/>
                <a:gd name="T5" fmla="*/ 0 h 347"/>
                <a:gd name="T6" fmla="*/ 565 w 565"/>
                <a:gd name="T7" fmla="*/ 7 h 347"/>
                <a:gd name="T8" fmla="*/ 281 w 565"/>
                <a:gd name="T9" fmla="*/ 347 h 347"/>
                <a:gd name="T10" fmla="*/ 281 w 565"/>
                <a:gd name="T11" fmla="*/ 347 h 347"/>
                <a:gd name="T12" fmla="*/ 281 w 565"/>
                <a:gd name="T13" fmla="*/ 347 h 347"/>
                <a:gd name="T14" fmla="*/ 0 w 565"/>
                <a:gd name="T15" fmla="*/ 7 h 347"/>
                <a:gd name="T16" fmla="*/ 0 w 565"/>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347">
                  <a:moveTo>
                    <a:pt x="0" y="0"/>
                  </a:moveTo>
                  <a:lnTo>
                    <a:pt x="281" y="338"/>
                  </a:lnTo>
                  <a:lnTo>
                    <a:pt x="565" y="0"/>
                  </a:lnTo>
                  <a:lnTo>
                    <a:pt x="565" y="7"/>
                  </a:lnTo>
                  <a:lnTo>
                    <a:pt x="281" y="347"/>
                  </a:lnTo>
                  <a:lnTo>
                    <a:pt x="281" y="347"/>
                  </a:lnTo>
                  <a:lnTo>
                    <a:pt x="281" y="347"/>
                  </a:lnTo>
                  <a:lnTo>
                    <a:pt x="0" y="7"/>
                  </a:lnTo>
                  <a:lnTo>
                    <a:pt x="0" y="0"/>
                  </a:lnTo>
                  <a:close/>
                </a:path>
              </a:pathLst>
            </a:custGeom>
            <a:solidFill>
              <a:srgbClr val="E2B8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4" name="Freeform 55">
              <a:extLst>
                <a:ext uri="{FF2B5EF4-FFF2-40B4-BE49-F238E27FC236}">
                  <a16:creationId xmlns:a16="http://schemas.microsoft.com/office/drawing/2014/main" id="{DBDF2130-55D9-4B14-A5F3-B9C72B341F15}"/>
                </a:ext>
              </a:extLst>
            </p:cNvPr>
            <p:cNvSpPr>
              <a:spLocks/>
            </p:cNvSpPr>
            <p:nvPr/>
          </p:nvSpPr>
          <p:spPr bwMode="auto">
            <a:xfrm flipH="1">
              <a:off x="7784231" y="5470051"/>
              <a:ext cx="163374" cy="85159"/>
            </a:xfrm>
            <a:custGeom>
              <a:avLst/>
              <a:gdLst>
                <a:gd name="T0" fmla="*/ 0 w 565"/>
                <a:gd name="T1" fmla="*/ 0 h 347"/>
                <a:gd name="T2" fmla="*/ 281 w 565"/>
                <a:gd name="T3" fmla="*/ 338 h 347"/>
                <a:gd name="T4" fmla="*/ 565 w 565"/>
                <a:gd name="T5" fmla="*/ 0 h 347"/>
                <a:gd name="T6" fmla="*/ 565 w 565"/>
                <a:gd name="T7" fmla="*/ 7 h 347"/>
                <a:gd name="T8" fmla="*/ 281 w 565"/>
                <a:gd name="T9" fmla="*/ 347 h 347"/>
                <a:gd name="T10" fmla="*/ 281 w 565"/>
                <a:gd name="T11" fmla="*/ 347 h 347"/>
                <a:gd name="T12" fmla="*/ 281 w 565"/>
                <a:gd name="T13" fmla="*/ 347 h 347"/>
                <a:gd name="T14" fmla="*/ 0 w 565"/>
                <a:gd name="T15" fmla="*/ 7 h 347"/>
                <a:gd name="T16" fmla="*/ 0 w 565"/>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347">
                  <a:moveTo>
                    <a:pt x="0" y="0"/>
                  </a:moveTo>
                  <a:lnTo>
                    <a:pt x="281" y="338"/>
                  </a:lnTo>
                  <a:lnTo>
                    <a:pt x="565" y="0"/>
                  </a:lnTo>
                  <a:lnTo>
                    <a:pt x="565" y="7"/>
                  </a:lnTo>
                  <a:lnTo>
                    <a:pt x="281" y="347"/>
                  </a:lnTo>
                  <a:lnTo>
                    <a:pt x="281" y="347"/>
                  </a:lnTo>
                  <a:lnTo>
                    <a:pt x="281" y="347"/>
                  </a:lnTo>
                  <a:lnTo>
                    <a:pt x="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5" name="Freeform 56">
              <a:extLst>
                <a:ext uri="{FF2B5EF4-FFF2-40B4-BE49-F238E27FC236}">
                  <a16:creationId xmlns:a16="http://schemas.microsoft.com/office/drawing/2014/main" id="{611B46BE-587C-4E7E-A475-DDF240857198}"/>
                </a:ext>
              </a:extLst>
            </p:cNvPr>
            <p:cNvSpPr>
              <a:spLocks/>
            </p:cNvSpPr>
            <p:nvPr/>
          </p:nvSpPr>
          <p:spPr bwMode="auto">
            <a:xfrm flipH="1">
              <a:off x="7850275" y="5612560"/>
              <a:ext cx="31286" cy="0"/>
            </a:xfrm>
            <a:custGeom>
              <a:avLst/>
              <a:gdLst>
                <a:gd name="T0" fmla="*/ 0 w 107"/>
                <a:gd name="T1" fmla="*/ 0 h 3"/>
                <a:gd name="T2" fmla="*/ 106 w 107"/>
                <a:gd name="T3" fmla="*/ 0 h 3"/>
                <a:gd name="T4" fmla="*/ 107 w 107"/>
                <a:gd name="T5" fmla="*/ 3 h 3"/>
                <a:gd name="T6" fmla="*/ 0 w 107"/>
                <a:gd name="T7" fmla="*/ 3 h 3"/>
                <a:gd name="T8" fmla="*/ 0 w 107"/>
                <a:gd name="T9" fmla="*/ 0 h 3"/>
              </a:gdLst>
              <a:ahLst/>
              <a:cxnLst>
                <a:cxn ang="0">
                  <a:pos x="T0" y="T1"/>
                </a:cxn>
                <a:cxn ang="0">
                  <a:pos x="T2" y="T3"/>
                </a:cxn>
                <a:cxn ang="0">
                  <a:pos x="T4" y="T5"/>
                </a:cxn>
                <a:cxn ang="0">
                  <a:pos x="T6" y="T7"/>
                </a:cxn>
                <a:cxn ang="0">
                  <a:pos x="T8" y="T9"/>
                </a:cxn>
              </a:cxnLst>
              <a:rect l="0" t="0" r="r" b="b"/>
              <a:pathLst>
                <a:path w="107" h="3">
                  <a:moveTo>
                    <a:pt x="0" y="0"/>
                  </a:moveTo>
                  <a:lnTo>
                    <a:pt x="106" y="0"/>
                  </a:lnTo>
                  <a:lnTo>
                    <a:pt x="107" y="3"/>
                  </a:lnTo>
                  <a:lnTo>
                    <a:pt x="0" y="3"/>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6" name="Freeform 57">
              <a:extLst>
                <a:ext uri="{FF2B5EF4-FFF2-40B4-BE49-F238E27FC236}">
                  <a16:creationId xmlns:a16="http://schemas.microsoft.com/office/drawing/2014/main" id="{6016BB7A-C051-47CD-B462-A9A677A049C9}"/>
                </a:ext>
              </a:extLst>
            </p:cNvPr>
            <p:cNvSpPr>
              <a:spLocks/>
            </p:cNvSpPr>
            <p:nvPr/>
          </p:nvSpPr>
          <p:spPr bwMode="auto">
            <a:xfrm flipH="1">
              <a:off x="7850275" y="5612560"/>
              <a:ext cx="31286" cy="0"/>
            </a:xfrm>
            <a:custGeom>
              <a:avLst/>
              <a:gdLst>
                <a:gd name="T0" fmla="*/ 0 w 107"/>
                <a:gd name="T1" fmla="*/ 0 h 3"/>
                <a:gd name="T2" fmla="*/ 106 w 107"/>
                <a:gd name="T3" fmla="*/ 0 h 3"/>
                <a:gd name="T4" fmla="*/ 107 w 107"/>
                <a:gd name="T5" fmla="*/ 3 h 3"/>
                <a:gd name="T6" fmla="*/ 0 w 107"/>
                <a:gd name="T7" fmla="*/ 3 h 3"/>
                <a:gd name="T8" fmla="*/ 0 w 107"/>
                <a:gd name="T9" fmla="*/ 0 h 3"/>
              </a:gdLst>
              <a:ahLst/>
              <a:cxnLst>
                <a:cxn ang="0">
                  <a:pos x="T0" y="T1"/>
                </a:cxn>
                <a:cxn ang="0">
                  <a:pos x="T2" y="T3"/>
                </a:cxn>
                <a:cxn ang="0">
                  <a:pos x="T4" y="T5"/>
                </a:cxn>
                <a:cxn ang="0">
                  <a:pos x="T6" y="T7"/>
                </a:cxn>
                <a:cxn ang="0">
                  <a:pos x="T8" y="T9"/>
                </a:cxn>
              </a:cxnLst>
              <a:rect l="0" t="0" r="r" b="b"/>
              <a:pathLst>
                <a:path w="107" h="3">
                  <a:moveTo>
                    <a:pt x="0" y="0"/>
                  </a:moveTo>
                  <a:lnTo>
                    <a:pt x="106" y="0"/>
                  </a:lnTo>
                  <a:lnTo>
                    <a:pt x="107"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7" name="Freeform 58">
              <a:extLst>
                <a:ext uri="{FF2B5EF4-FFF2-40B4-BE49-F238E27FC236}">
                  <a16:creationId xmlns:a16="http://schemas.microsoft.com/office/drawing/2014/main" id="{8064EA04-3469-43DE-9417-FF69C09FD369}"/>
                </a:ext>
              </a:extLst>
            </p:cNvPr>
            <p:cNvSpPr>
              <a:spLocks/>
            </p:cNvSpPr>
            <p:nvPr/>
          </p:nvSpPr>
          <p:spPr bwMode="auto">
            <a:xfrm flipH="1">
              <a:off x="7768586" y="5364035"/>
              <a:ext cx="194660" cy="22594"/>
            </a:xfrm>
            <a:custGeom>
              <a:avLst/>
              <a:gdLst>
                <a:gd name="T0" fmla="*/ 313 w 668"/>
                <a:gd name="T1" fmla="*/ 0 h 92"/>
                <a:gd name="T2" fmla="*/ 322 w 668"/>
                <a:gd name="T3" fmla="*/ 3 h 92"/>
                <a:gd name="T4" fmla="*/ 327 w 668"/>
                <a:gd name="T5" fmla="*/ 8 h 92"/>
                <a:gd name="T6" fmla="*/ 334 w 668"/>
                <a:gd name="T7" fmla="*/ 17 h 92"/>
                <a:gd name="T8" fmla="*/ 335 w 668"/>
                <a:gd name="T9" fmla="*/ 14 h 92"/>
                <a:gd name="T10" fmla="*/ 343 w 668"/>
                <a:gd name="T11" fmla="*/ 5 h 92"/>
                <a:gd name="T12" fmla="*/ 351 w 668"/>
                <a:gd name="T13" fmla="*/ 0 h 92"/>
                <a:gd name="T14" fmla="*/ 355 w 668"/>
                <a:gd name="T15" fmla="*/ 0 h 92"/>
                <a:gd name="T16" fmla="*/ 417 w 668"/>
                <a:gd name="T17" fmla="*/ 5 h 92"/>
                <a:gd name="T18" fmla="*/ 483 w 668"/>
                <a:gd name="T19" fmla="*/ 14 h 92"/>
                <a:gd name="T20" fmla="*/ 531 w 668"/>
                <a:gd name="T21" fmla="*/ 25 h 92"/>
                <a:gd name="T22" fmla="*/ 579 w 668"/>
                <a:gd name="T23" fmla="*/ 39 h 92"/>
                <a:gd name="T24" fmla="*/ 621 w 668"/>
                <a:gd name="T25" fmla="*/ 57 h 92"/>
                <a:gd name="T26" fmla="*/ 648 w 668"/>
                <a:gd name="T27" fmla="*/ 74 h 92"/>
                <a:gd name="T28" fmla="*/ 662 w 668"/>
                <a:gd name="T29" fmla="*/ 86 h 92"/>
                <a:gd name="T30" fmla="*/ 668 w 668"/>
                <a:gd name="T31" fmla="*/ 92 h 92"/>
                <a:gd name="T32" fmla="*/ 418 w 668"/>
                <a:gd name="T33" fmla="*/ 87 h 92"/>
                <a:gd name="T34" fmla="*/ 364 w 668"/>
                <a:gd name="T35" fmla="*/ 84 h 92"/>
                <a:gd name="T36" fmla="*/ 358 w 668"/>
                <a:gd name="T37" fmla="*/ 80 h 92"/>
                <a:gd name="T38" fmla="*/ 347 w 668"/>
                <a:gd name="T39" fmla="*/ 71 h 92"/>
                <a:gd name="T40" fmla="*/ 336 w 668"/>
                <a:gd name="T41" fmla="*/ 53 h 92"/>
                <a:gd name="T42" fmla="*/ 334 w 668"/>
                <a:gd name="T43" fmla="*/ 49 h 92"/>
                <a:gd name="T44" fmla="*/ 325 w 668"/>
                <a:gd name="T45" fmla="*/ 64 h 92"/>
                <a:gd name="T46" fmla="*/ 315 w 668"/>
                <a:gd name="T47" fmla="*/ 76 h 92"/>
                <a:gd name="T48" fmla="*/ 304 w 668"/>
                <a:gd name="T49" fmla="*/ 84 h 92"/>
                <a:gd name="T50" fmla="*/ 286 w 668"/>
                <a:gd name="T51" fmla="*/ 85 h 92"/>
                <a:gd name="T52" fmla="*/ 146 w 668"/>
                <a:gd name="T53" fmla="*/ 89 h 92"/>
                <a:gd name="T54" fmla="*/ 0 w 668"/>
                <a:gd name="T55" fmla="*/ 92 h 92"/>
                <a:gd name="T56" fmla="*/ 13 w 668"/>
                <a:gd name="T57" fmla="*/ 79 h 92"/>
                <a:gd name="T58" fmla="*/ 29 w 668"/>
                <a:gd name="T59" fmla="*/ 67 h 92"/>
                <a:gd name="T60" fmla="*/ 67 w 668"/>
                <a:gd name="T61" fmla="*/ 47 h 92"/>
                <a:gd name="T62" fmla="*/ 112 w 668"/>
                <a:gd name="T63" fmla="*/ 32 h 92"/>
                <a:gd name="T64" fmla="*/ 160 w 668"/>
                <a:gd name="T65" fmla="*/ 19 h 92"/>
                <a:gd name="T66" fmla="*/ 207 w 668"/>
                <a:gd name="T67" fmla="*/ 10 h 92"/>
                <a:gd name="T68" fmla="*/ 287 w 668"/>
                <a:gd name="T69" fmla="*/ 1 h 92"/>
                <a:gd name="T70" fmla="*/ 313 w 668"/>
                <a:gd name="T7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8" h="92">
                  <a:moveTo>
                    <a:pt x="313" y="0"/>
                  </a:moveTo>
                  <a:lnTo>
                    <a:pt x="313" y="0"/>
                  </a:lnTo>
                  <a:lnTo>
                    <a:pt x="317" y="0"/>
                  </a:lnTo>
                  <a:lnTo>
                    <a:pt x="322" y="3"/>
                  </a:lnTo>
                  <a:lnTo>
                    <a:pt x="325" y="5"/>
                  </a:lnTo>
                  <a:lnTo>
                    <a:pt x="327" y="8"/>
                  </a:lnTo>
                  <a:lnTo>
                    <a:pt x="332" y="14"/>
                  </a:lnTo>
                  <a:lnTo>
                    <a:pt x="334" y="17"/>
                  </a:lnTo>
                  <a:lnTo>
                    <a:pt x="334" y="17"/>
                  </a:lnTo>
                  <a:lnTo>
                    <a:pt x="335" y="14"/>
                  </a:lnTo>
                  <a:lnTo>
                    <a:pt x="340" y="8"/>
                  </a:lnTo>
                  <a:lnTo>
                    <a:pt x="343" y="5"/>
                  </a:lnTo>
                  <a:lnTo>
                    <a:pt x="346" y="3"/>
                  </a:lnTo>
                  <a:lnTo>
                    <a:pt x="351" y="0"/>
                  </a:lnTo>
                  <a:lnTo>
                    <a:pt x="355" y="0"/>
                  </a:lnTo>
                  <a:lnTo>
                    <a:pt x="355" y="0"/>
                  </a:lnTo>
                  <a:lnTo>
                    <a:pt x="380" y="1"/>
                  </a:lnTo>
                  <a:lnTo>
                    <a:pt x="417" y="5"/>
                  </a:lnTo>
                  <a:lnTo>
                    <a:pt x="460" y="10"/>
                  </a:lnTo>
                  <a:lnTo>
                    <a:pt x="483" y="14"/>
                  </a:lnTo>
                  <a:lnTo>
                    <a:pt x="508" y="19"/>
                  </a:lnTo>
                  <a:lnTo>
                    <a:pt x="531" y="25"/>
                  </a:lnTo>
                  <a:lnTo>
                    <a:pt x="556" y="32"/>
                  </a:lnTo>
                  <a:lnTo>
                    <a:pt x="579" y="39"/>
                  </a:lnTo>
                  <a:lnTo>
                    <a:pt x="601" y="47"/>
                  </a:lnTo>
                  <a:lnTo>
                    <a:pt x="621" y="57"/>
                  </a:lnTo>
                  <a:lnTo>
                    <a:pt x="639" y="67"/>
                  </a:lnTo>
                  <a:lnTo>
                    <a:pt x="648" y="74"/>
                  </a:lnTo>
                  <a:lnTo>
                    <a:pt x="655" y="79"/>
                  </a:lnTo>
                  <a:lnTo>
                    <a:pt x="662" y="86"/>
                  </a:lnTo>
                  <a:lnTo>
                    <a:pt x="668" y="92"/>
                  </a:lnTo>
                  <a:lnTo>
                    <a:pt x="668" y="92"/>
                  </a:lnTo>
                  <a:lnTo>
                    <a:pt x="521" y="89"/>
                  </a:lnTo>
                  <a:lnTo>
                    <a:pt x="418" y="87"/>
                  </a:lnTo>
                  <a:lnTo>
                    <a:pt x="381" y="85"/>
                  </a:lnTo>
                  <a:lnTo>
                    <a:pt x="364" y="84"/>
                  </a:lnTo>
                  <a:lnTo>
                    <a:pt x="364" y="84"/>
                  </a:lnTo>
                  <a:lnTo>
                    <a:pt x="358" y="80"/>
                  </a:lnTo>
                  <a:lnTo>
                    <a:pt x="352" y="76"/>
                  </a:lnTo>
                  <a:lnTo>
                    <a:pt x="347" y="71"/>
                  </a:lnTo>
                  <a:lnTo>
                    <a:pt x="343" y="64"/>
                  </a:lnTo>
                  <a:lnTo>
                    <a:pt x="336" y="53"/>
                  </a:lnTo>
                  <a:lnTo>
                    <a:pt x="334" y="49"/>
                  </a:lnTo>
                  <a:lnTo>
                    <a:pt x="334" y="49"/>
                  </a:lnTo>
                  <a:lnTo>
                    <a:pt x="332" y="53"/>
                  </a:lnTo>
                  <a:lnTo>
                    <a:pt x="325" y="64"/>
                  </a:lnTo>
                  <a:lnTo>
                    <a:pt x="321" y="71"/>
                  </a:lnTo>
                  <a:lnTo>
                    <a:pt x="315" y="76"/>
                  </a:lnTo>
                  <a:lnTo>
                    <a:pt x="309" y="80"/>
                  </a:lnTo>
                  <a:lnTo>
                    <a:pt x="304" y="84"/>
                  </a:lnTo>
                  <a:lnTo>
                    <a:pt x="304" y="84"/>
                  </a:lnTo>
                  <a:lnTo>
                    <a:pt x="286" y="85"/>
                  </a:lnTo>
                  <a:lnTo>
                    <a:pt x="250" y="87"/>
                  </a:lnTo>
                  <a:lnTo>
                    <a:pt x="146" y="89"/>
                  </a:lnTo>
                  <a:lnTo>
                    <a:pt x="0" y="92"/>
                  </a:lnTo>
                  <a:lnTo>
                    <a:pt x="0" y="92"/>
                  </a:lnTo>
                  <a:lnTo>
                    <a:pt x="5" y="86"/>
                  </a:lnTo>
                  <a:lnTo>
                    <a:pt x="13" y="79"/>
                  </a:lnTo>
                  <a:lnTo>
                    <a:pt x="20" y="74"/>
                  </a:lnTo>
                  <a:lnTo>
                    <a:pt x="29" y="67"/>
                  </a:lnTo>
                  <a:lnTo>
                    <a:pt x="47" y="57"/>
                  </a:lnTo>
                  <a:lnTo>
                    <a:pt x="67" y="47"/>
                  </a:lnTo>
                  <a:lnTo>
                    <a:pt x="88" y="39"/>
                  </a:lnTo>
                  <a:lnTo>
                    <a:pt x="112" y="32"/>
                  </a:lnTo>
                  <a:lnTo>
                    <a:pt x="135" y="25"/>
                  </a:lnTo>
                  <a:lnTo>
                    <a:pt x="160" y="19"/>
                  </a:lnTo>
                  <a:lnTo>
                    <a:pt x="184" y="14"/>
                  </a:lnTo>
                  <a:lnTo>
                    <a:pt x="207" y="10"/>
                  </a:lnTo>
                  <a:lnTo>
                    <a:pt x="251" y="5"/>
                  </a:lnTo>
                  <a:lnTo>
                    <a:pt x="287" y="1"/>
                  </a:lnTo>
                  <a:lnTo>
                    <a:pt x="313" y="0"/>
                  </a:lnTo>
                  <a:lnTo>
                    <a:pt x="313" y="0"/>
                  </a:lnTo>
                  <a:close/>
                </a:path>
              </a:pathLst>
            </a:custGeom>
            <a:solidFill>
              <a:srgbClr val="806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8" name="Freeform 59">
              <a:extLst>
                <a:ext uri="{FF2B5EF4-FFF2-40B4-BE49-F238E27FC236}">
                  <a16:creationId xmlns:a16="http://schemas.microsoft.com/office/drawing/2014/main" id="{CBBE491A-7F21-49CF-B976-904DADEA67C7}"/>
                </a:ext>
              </a:extLst>
            </p:cNvPr>
            <p:cNvSpPr>
              <a:spLocks/>
            </p:cNvSpPr>
            <p:nvPr/>
          </p:nvSpPr>
          <p:spPr bwMode="auto">
            <a:xfrm flipH="1">
              <a:off x="6819633" y="5489166"/>
              <a:ext cx="761251" cy="285025"/>
            </a:xfrm>
            <a:custGeom>
              <a:avLst/>
              <a:gdLst>
                <a:gd name="T0" fmla="*/ 1576 w 2627"/>
                <a:gd name="T1" fmla="*/ 0 h 1147"/>
                <a:gd name="T2" fmla="*/ 1776 w 2627"/>
                <a:gd name="T3" fmla="*/ 86 h 1147"/>
                <a:gd name="T4" fmla="*/ 1941 w 2627"/>
                <a:gd name="T5" fmla="*/ 163 h 1147"/>
                <a:gd name="T6" fmla="*/ 2074 w 2627"/>
                <a:gd name="T7" fmla="*/ 229 h 1147"/>
                <a:gd name="T8" fmla="*/ 2180 w 2627"/>
                <a:gd name="T9" fmla="*/ 286 h 1147"/>
                <a:gd name="T10" fmla="*/ 2263 w 2627"/>
                <a:gd name="T11" fmla="*/ 336 h 1147"/>
                <a:gd name="T12" fmla="*/ 2324 w 2627"/>
                <a:gd name="T13" fmla="*/ 376 h 1147"/>
                <a:gd name="T14" fmla="*/ 2369 w 2627"/>
                <a:gd name="T15" fmla="*/ 408 h 1147"/>
                <a:gd name="T16" fmla="*/ 2400 w 2627"/>
                <a:gd name="T17" fmla="*/ 434 h 1147"/>
                <a:gd name="T18" fmla="*/ 2420 w 2627"/>
                <a:gd name="T19" fmla="*/ 453 h 1147"/>
                <a:gd name="T20" fmla="*/ 2438 w 2627"/>
                <a:gd name="T21" fmla="*/ 478 h 1147"/>
                <a:gd name="T22" fmla="*/ 2455 w 2627"/>
                <a:gd name="T23" fmla="*/ 508 h 1147"/>
                <a:gd name="T24" fmla="*/ 2487 w 2627"/>
                <a:gd name="T25" fmla="*/ 582 h 1147"/>
                <a:gd name="T26" fmla="*/ 2516 w 2627"/>
                <a:gd name="T27" fmla="*/ 669 h 1147"/>
                <a:gd name="T28" fmla="*/ 2543 w 2627"/>
                <a:gd name="T29" fmla="*/ 768 h 1147"/>
                <a:gd name="T30" fmla="*/ 2580 w 2627"/>
                <a:gd name="T31" fmla="*/ 927 h 1147"/>
                <a:gd name="T32" fmla="*/ 1314 w 2627"/>
                <a:gd name="T33" fmla="*/ 1147 h 1147"/>
                <a:gd name="T34" fmla="*/ 0 w 2627"/>
                <a:gd name="T35" fmla="*/ 1147 h 1147"/>
                <a:gd name="T36" fmla="*/ 72 w 2627"/>
                <a:gd name="T37" fmla="*/ 819 h 1147"/>
                <a:gd name="T38" fmla="*/ 98 w 2627"/>
                <a:gd name="T39" fmla="*/ 717 h 1147"/>
                <a:gd name="T40" fmla="*/ 126 w 2627"/>
                <a:gd name="T41" fmla="*/ 624 h 1147"/>
                <a:gd name="T42" fmla="*/ 156 w 2627"/>
                <a:gd name="T43" fmla="*/ 543 h 1147"/>
                <a:gd name="T44" fmla="*/ 181 w 2627"/>
                <a:gd name="T45" fmla="*/ 493 h 1147"/>
                <a:gd name="T46" fmla="*/ 199 w 2627"/>
                <a:gd name="T47" fmla="*/ 465 h 1147"/>
                <a:gd name="T48" fmla="*/ 218 w 2627"/>
                <a:gd name="T49" fmla="*/ 442 h 1147"/>
                <a:gd name="T50" fmla="*/ 228 w 2627"/>
                <a:gd name="T51" fmla="*/ 434 h 1147"/>
                <a:gd name="T52" fmla="*/ 278 w 2627"/>
                <a:gd name="T53" fmla="*/ 393 h 1147"/>
                <a:gd name="T54" fmla="*/ 331 w 2627"/>
                <a:gd name="T55" fmla="*/ 357 h 1147"/>
                <a:gd name="T56" fmla="*/ 401 w 2627"/>
                <a:gd name="T57" fmla="*/ 313 h 1147"/>
                <a:gd name="T58" fmla="*/ 494 w 2627"/>
                <a:gd name="T59" fmla="*/ 261 h 1147"/>
                <a:gd name="T60" fmla="*/ 611 w 2627"/>
                <a:gd name="T61" fmla="*/ 200 h 1147"/>
                <a:gd name="T62" fmla="*/ 759 w 2627"/>
                <a:gd name="T63" fmla="*/ 128 h 1147"/>
                <a:gd name="T64" fmla="*/ 940 w 2627"/>
                <a:gd name="T65" fmla="*/ 47 h 1147"/>
                <a:gd name="T66" fmla="*/ 1576 w 2627"/>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7">
                  <a:moveTo>
                    <a:pt x="1576" y="0"/>
                  </a:moveTo>
                  <a:lnTo>
                    <a:pt x="1576" y="0"/>
                  </a:lnTo>
                  <a:lnTo>
                    <a:pt x="1680" y="44"/>
                  </a:lnTo>
                  <a:lnTo>
                    <a:pt x="1776" y="86"/>
                  </a:lnTo>
                  <a:lnTo>
                    <a:pt x="1862" y="125"/>
                  </a:lnTo>
                  <a:lnTo>
                    <a:pt x="1941" y="163"/>
                  </a:lnTo>
                  <a:lnTo>
                    <a:pt x="2010" y="197"/>
                  </a:lnTo>
                  <a:lnTo>
                    <a:pt x="2074" y="229"/>
                  </a:lnTo>
                  <a:lnTo>
                    <a:pt x="2130" y="259"/>
                  </a:lnTo>
                  <a:lnTo>
                    <a:pt x="2180" y="286"/>
                  </a:lnTo>
                  <a:lnTo>
                    <a:pt x="2223" y="312"/>
                  </a:lnTo>
                  <a:lnTo>
                    <a:pt x="2263" y="336"/>
                  </a:lnTo>
                  <a:lnTo>
                    <a:pt x="2295" y="356"/>
                  </a:lnTo>
                  <a:lnTo>
                    <a:pt x="2324" y="376"/>
                  </a:lnTo>
                  <a:lnTo>
                    <a:pt x="2348" y="393"/>
                  </a:lnTo>
                  <a:lnTo>
                    <a:pt x="2369" y="408"/>
                  </a:lnTo>
                  <a:lnTo>
                    <a:pt x="2400" y="434"/>
                  </a:lnTo>
                  <a:lnTo>
                    <a:pt x="2400" y="434"/>
                  </a:lnTo>
                  <a:lnTo>
                    <a:pt x="2410" y="442"/>
                  </a:lnTo>
                  <a:lnTo>
                    <a:pt x="2420" y="453"/>
                  </a:lnTo>
                  <a:lnTo>
                    <a:pt x="2429" y="465"/>
                  </a:lnTo>
                  <a:lnTo>
                    <a:pt x="2438" y="478"/>
                  </a:lnTo>
                  <a:lnTo>
                    <a:pt x="2447" y="493"/>
                  </a:lnTo>
                  <a:lnTo>
                    <a:pt x="2455" y="508"/>
                  </a:lnTo>
                  <a:lnTo>
                    <a:pt x="2471" y="543"/>
                  </a:lnTo>
                  <a:lnTo>
                    <a:pt x="2487" y="582"/>
                  </a:lnTo>
                  <a:lnTo>
                    <a:pt x="2502" y="624"/>
                  </a:lnTo>
                  <a:lnTo>
                    <a:pt x="2516" y="669"/>
                  </a:lnTo>
                  <a:lnTo>
                    <a:pt x="2530" y="717"/>
                  </a:lnTo>
                  <a:lnTo>
                    <a:pt x="2543" y="768"/>
                  </a:lnTo>
                  <a:lnTo>
                    <a:pt x="2555" y="819"/>
                  </a:lnTo>
                  <a:lnTo>
                    <a:pt x="2580" y="927"/>
                  </a:lnTo>
                  <a:lnTo>
                    <a:pt x="2627" y="1147"/>
                  </a:lnTo>
                  <a:lnTo>
                    <a:pt x="1314" y="1147"/>
                  </a:lnTo>
                  <a:lnTo>
                    <a:pt x="0" y="1147"/>
                  </a:lnTo>
                  <a:lnTo>
                    <a:pt x="0" y="1147"/>
                  </a:lnTo>
                  <a:lnTo>
                    <a:pt x="47" y="927"/>
                  </a:lnTo>
                  <a:lnTo>
                    <a:pt x="72" y="819"/>
                  </a:lnTo>
                  <a:lnTo>
                    <a:pt x="84" y="768"/>
                  </a:lnTo>
                  <a:lnTo>
                    <a:pt x="98" y="717"/>
                  </a:lnTo>
                  <a:lnTo>
                    <a:pt x="111" y="669"/>
                  </a:lnTo>
                  <a:lnTo>
                    <a:pt x="126" y="624"/>
                  </a:lnTo>
                  <a:lnTo>
                    <a:pt x="140" y="582"/>
                  </a:lnTo>
                  <a:lnTo>
                    <a:pt x="156" y="543"/>
                  </a:lnTo>
                  <a:lnTo>
                    <a:pt x="173" y="508"/>
                  </a:lnTo>
                  <a:lnTo>
                    <a:pt x="181" y="493"/>
                  </a:lnTo>
                  <a:lnTo>
                    <a:pt x="190" y="478"/>
                  </a:lnTo>
                  <a:lnTo>
                    <a:pt x="199" y="465"/>
                  </a:lnTo>
                  <a:lnTo>
                    <a:pt x="208" y="453"/>
                  </a:lnTo>
                  <a:lnTo>
                    <a:pt x="218" y="442"/>
                  </a:lnTo>
                  <a:lnTo>
                    <a:pt x="228" y="434"/>
                  </a:lnTo>
                  <a:lnTo>
                    <a:pt x="228" y="434"/>
                  </a:lnTo>
                  <a:lnTo>
                    <a:pt x="258" y="408"/>
                  </a:lnTo>
                  <a:lnTo>
                    <a:pt x="278" y="393"/>
                  </a:lnTo>
                  <a:lnTo>
                    <a:pt x="303" y="376"/>
                  </a:lnTo>
                  <a:lnTo>
                    <a:pt x="331" y="357"/>
                  </a:lnTo>
                  <a:lnTo>
                    <a:pt x="363" y="337"/>
                  </a:lnTo>
                  <a:lnTo>
                    <a:pt x="401" y="313"/>
                  </a:lnTo>
                  <a:lnTo>
                    <a:pt x="444" y="288"/>
                  </a:lnTo>
                  <a:lnTo>
                    <a:pt x="494" y="261"/>
                  </a:lnTo>
                  <a:lnTo>
                    <a:pt x="549" y="231"/>
                  </a:lnTo>
                  <a:lnTo>
                    <a:pt x="611" y="200"/>
                  </a:lnTo>
                  <a:lnTo>
                    <a:pt x="682" y="165"/>
                  </a:lnTo>
                  <a:lnTo>
                    <a:pt x="759" y="128"/>
                  </a:lnTo>
                  <a:lnTo>
                    <a:pt x="846" y="89"/>
                  </a:lnTo>
                  <a:lnTo>
                    <a:pt x="940" y="47"/>
                  </a:lnTo>
                  <a:lnTo>
                    <a:pt x="1044" y="3"/>
                  </a:lnTo>
                  <a:lnTo>
                    <a:pt x="1576"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69" name="Freeform 60">
              <a:extLst>
                <a:ext uri="{FF2B5EF4-FFF2-40B4-BE49-F238E27FC236}">
                  <a16:creationId xmlns:a16="http://schemas.microsoft.com/office/drawing/2014/main" id="{B92BF58C-0D39-41CF-849F-89C726B44496}"/>
                </a:ext>
              </a:extLst>
            </p:cNvPr>
            <p:cNvSpPr>
              <a:spLocks/>
            </p:cNvSpPr>
            <p:nvPr/>
          </p:nvSpPr>
          <p:spPr bwMode="auto">
            <a:xfrm flipH="1">
              <a:off x="6819633" y="5489166"/>
              <a:ext cx="761251" cy="285025"/>
            </a:xfrm>
            <a:custGeom>
              <a:avLst/>
              <a:gdLst>
                <a:gd name="T0" fmla="*/ 1576 w 2627"/>
                <a:gd name="T1" fmla="*/ 0 h 1147"/>
                <a:gd name="T2" fmla="*/ 1776 w 2627"/>
                <a:gd name="T3" fmla="*/ 86 h 1147"/>
                <a:gd name="T4" fmla="*/ 1941 w 2627"/>
                <a:gd name="T5" fmla="*/ 163 h 1147"/>
                <a:gd name="T6" fmla="*/ 2074 w 2627"/>
                <a:gd name="T7" fmla="*/ 229 h 1147"/>
                <a:gd name="T8" fmla="*/ 2180 w 2627"/>
                <a:gd name="T9" fmla="*/ 286 h 1147"/>
                <a:gd name="T10" fmla="*/ 2263 w 2627"/>
                <a:gd name="T11" fmla="*/ 336 h 1147"/>
                <a:gd name="T12" fmla="*/ 2324 w 2627"/>
                <a:gd name="T13" fmla="*/ 376 h 1147"/>
                <a:gd name="T14" fmla="*/ 2369 w 2627"/>
                <a:gd name="T15" fmla="*/ 408 h 1147"/>
                <a:gd name="T16" fmla="*/ 2400 w 2627"/>
                <a:gd name="T17" fmla="*/ 434 h 1147"/>
                <a:gd name="T18" fmla="*/ 2420 w 2627"/>
                <a:gd name="T19" fmla="*/ 453 h 1147"/>
                <a:gd name="T20" fmla="*/ 2438 w 2627"/>
                <a:gd name="T21" fmla="*/ 478 h 1147"/>
                <a:gd name="T22" fmla="*/ 2455 w 2627"/>
                <a:gd name="T23" fmla="*/ 508 h 1147"/>
                <a:gd name="T24" fmla="*/ 2487 w 2627"/>
                <a:gd name="T25" fmla="*/ 582 h 1147"/>
                <a:gd name="T26" fmla="*/ 2516 w 2627"/>
                <a:gd name="T27" fmla="*/ 669 h 1147"/>
                <a:gd name="T28" fmla="*/ 2543 w 2627"/>
                <a:gd name="T29" fmla="*/ 768 h 1147"/>
                <a:gd name="T30" fmla="*/ 2580 w 2627"/>
                <a:gd name="T31" fmla="*/ 927 h 1147"/>
                <a:gd name="T32" fmla="*/ 1314 w 2627"/>
                <a:gd name="T33" fmla="*/ 1147 h 1147"/>
                <a:gd name="T34" fmla="*/ 0 w 2627"/>
                <a:gd name="T35" fmla="*/ 1147 h 1147"/>
                <a:gd name="T36" fmla="*/ 72 w 2627"/>
                <a:gd name="T37" fmla="*/ 819 h 1147"/>
                <a:gd name="T38" fmla="*/ 98 w 2627"/>
                <a:gd name="T39" fmla="*/ 717 h 1147"/>
                <a:gd name="T40" fmla="*/ 126 w 2627"/>
                <a:gd name="T41" fmla="*/ 624 h 1147"/>
                <a:gd name="T42" fmla="*/ 156 w 2627"/>
                <a:gd name="T43" fmla="*/ 543 h 1147"/>
                <a:gd name="T44" fmla="*/ 181 w 2627"/>
                <a:gd name="T45" fmla="*/ 493 h 1147"/>
                <a:gd name="T46" fmla="*/ 199 w 2627"/>
                <a:gd name="T47" fmla="*/ 465 h 1147"/>
                <a:gd name="T48" fmla="*/ 218 w 2627"/>
                <a:gd name="T49" fmla="*/ 442 h 1147"/>
                <a:gd name="T50" fmla="*/ 228 w 2627"/>
                <a:gd name="T51" fmla="*/ 434 h 1147"/>
                <a:gd name="T52" fmla="*/ 278 w 2627"/>
                <a:gd name="T53" fmla="*/ 393 h 1147"/>
                <a:gd name="T54" fmla="*/ 331 w 2627"/>
                <a:gd name="T55" fmla="*/ 357 h 1147"/>
                <a:gd name="T56" fmla="*/ 401 w 2627"/>
                <a:gd name="T57" fmla="*/ 313 h 1147"/>
                <a:gd name="T58" fmla="*/ 494 w 2627"/>
                <a:gd name="T59" fmla="*/ 261 h 1147"/>
                <a:gd name="T60" fmla="*/ 611 w 2627"/>
                <a:gd name="T61" fmla="*/ 200 h 1147"/>
                <a:gd name="T62" fmla="*/ 759 w 2627"/>
                <a:gd name="T63" fmla="*/ 128 h 1147"/>
                <a:gd name="T64" fmla="*/ 940 w 2627"/>
                <a:gd name="T65" fmla="*/ 47 h 1147"/>
                <a:gd name="T66" fmla="*/ 1576 w 2627"/>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7">
                  <a:moveTo>
                    <a:pt x="1576" y="0"/>
                  </a:moveTo>
                  <a:lnTo>
                    <a:pt x="1576" y="0"/>
                  </a:lnTo>
                  <a:lnTo>
                    <a:pt x="1680" y="44"/>
                  </a:lnTo>
                  <a:lnTo>
                    <a:pt x="1776" y="86"/>
                  </a:lnTo>
                  <a:lnTo>
                    <a:pt x="1862" y="125"/>
                  </a:lnTo>
                  <a:lnTo>
                    <a:pt x="1941" y="163"/>
                  </a:lnTo>
                  <a:lnTo>
                    <a:pt x="2010" y="197"/>
                  </a:lnTo>
                  <a:lnTo>
                    <a:pt x="2074" y="229"/>
                  </a:lnTo>
                  <a:lnTo>
                    <a:pt x="2130" y="259"/>
                  </a:lnTo>
                  <a:lnTo>
                    <a:pt x="2180" y="286"/>
                  </a:lnTo>
                  <a:lnTo>
                    <a:pt x="2223" y="312"/>
                  </a:lnTo>
                  <a:lnTo>
                    <a:pt x="2263" y="336"/>
                  </a:lnTo>
                  <a:lnTo>
                    <a:pt x="2295" y="356"/>
                  </a:lnTo>
                  <a:lnTo>
                    <a:pt x="2324" y="376"/>
                  </a:lnTo>
                  <a:lnTo>
                    <a:pt x="2348" y="393"/>
                  </a:lnTo>
                  <a:lnTo>
                    <a:pt x="2369" y="408"/>
                  </a:lnTo>
                  <a:lnTo>
                    <a:pt x="2400" y="434"/>
                  </a:lnTo>
                  <a:lnTo>
                    <a:pt x="2400" y="434"/>
                  </a:lnTo>
                  <a:lnTo>
                    <a:pt x="2410" y="442"/>
                  </a:lnTo>
                  <a:lnTo>
                    <a:pt x="2420" y="453"/>
                  </a:lnTo>
                  <a:lnTo>
                    <a:pt x="2429" y="465"/>
                  </a:lnTo>
                  <a:lnTo>
                    <a:pt x="2438" y="478"/>
                  </a:lnTo>
                  <a:lnTo>
                    <a:pt x="2447" y="493"/>
                  </a:lnTo>
                  <a:lnTo>
                    <a:pt x="2455" y="508"/>
                  </a:lnTo>
                  <a:lnTo>
                    <a:pt x="2471" y="543"/>
                  </a:lnTo>
                  <a:lnTo>
                    <a:pt x="2487" y="582"/>
                  </a:lnTo>
                  <a:lnTo>
                    <a:pt x="2502" y="624"/>
                  </a:lnTo>
                  <a:lnTo>
                    <a:pt x="2516" y="669"/>
                  </a:lnTo>
                  <a:lnTo>
                    <a:pt x="2530" y="717"/>
                  </a:lnTo>
                  <a:lnTo>
                    <a:pt x="2543" y="768"/>
                  </a:lnTo>
                  <a:lnTo>
                    <a:pt x="2555" y="819"/>
                  </a:lnTo>
                  <a:lnTo>
                    <a:pt x="2580" y="927"/>
                  </a:lnTo>
                  <a:lnTo>
                    <a:pt x="2627" y="1147"/>
                  </a:lnTo>
                  <a:lnTo>
                    <a:pt x="1314" y="1147"/>
                  </a:lnTo>
                  <a:lnTo>
                    <a:pt x="0" y="1147"/>
                  </a:lnTo>
                  <a:lnTo>
                    <a:pt x="0" y="1147"/>
                  </a:lnTo>
                  <a:lnTo>
                    <a:pt x="47" y="927"/>
                  </a:lnTo>
                  <a:lnTo>
                    <a:pt x="72" y="819"/>
                  </a:lnTo>
                  <a:lnTo>
                    <a:pt x="84" y="768"/>
                  </a:lnTo>
                  <a:lnTo>
                    <a:pt x="98" y="717"/>
                  </a:lnTo>
                  <a:lnTo>
                    <a:pt x="111" y="669"/>
                  </a:lnTo>
                  <a:lnTo>
                    <a:pt x="126" y="624"/>
                  </a:lnTo>
                  <a:lnTo>
                    <a:pt x="140" y="582"/>
                  </a:lnTo>
                  <a:lnTo>
                    <a:pt x="156" y="543"/>
                  </a:lnTo>
                  <a:lnTo>
                    <a:pt x="173" y="508"/>
                  </a:lnTo>
                  <a:lnTo>
                    <a:pt x="181" y="493"/>
                  </a:lnTo>
                  <a:lnTo>
                    <a:pt x="190" y="478"/>
                  </a:lnTo>
                  <a:lnTo>
                    <a:pt x="199" y="465"/>
                  </a:lnTo>
                  <a:lnTo>
                    <a:pt x="208" y="453"/>
                  </a:lnTo>
                  <a:lnTo>
                    <a:pt x="218" y="442"/>
                  </a:lnTo>
                  <a:lnTo>
                    <a:pt x="228" y="434"/>
                  </a:lnTo>
                  <a:lnTo>
                    <a:pt x="228" y="434"/>
                  </a:lnTo>
                  <a:lnTo>
                    <a:pt x="258" y="408"/>
                  </a:lnTo>
                  <a:lnTo>
                    <a:pt x="278" y="393"/>
                  </a:lnTo>
                  <a:lnTo>
                    <a:pt x="303" y="376"/>
                  </a:lnTo>
                  <a:lnTo>
                    <a:pt x="331" y="357"/>
                  </a:lnTo>
                  <a:lnTo>
                    <a:pt x="363" y="337"/>
                  </a:lnTo>
                  <a:lnTo>
                    <a:pt x="401" y="313"/>
                  </a:lnTo>
                  <a:lnTo>
                    <a:pt x="444" y="288"/>
                  </a:lnTo>
                  <a:lnTo>
                    <a:pt x="494" y="261"/>
                  </a:lnTo>
                  <a:lnTo>
                    <a:pt x="549" y="231"/>
                  </a:lnTo>
                  <a:lnTo>
                    <a:pt x="611" y="200"/>
                  </a:lnTo>
                  <a:lnTo>
                    <a:pt x="682" y="165"/>
                  </a:lnTo>
                  <a:lnTo>
                    <a:pt x="759" y="128"/>
                  </a:lnTo>
                  <a:lnTo>
                    <a:pt x="846" y="89"/>
                  </a:lnTo>
                  <a:lnTo>
                    <a:pt x="940" y="47"/>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0" name="Freeform 61">
              <a:extLst>
                <a:ext uri="{FF2B5EF4-FFF2-40B4-BE49-F238E27FC236}">
                  <a16:creationId xmlns:a16="http://schemas.microsoft.com/office/drawing/2014/main" id="{3EF14824-B1AF-4185-98F7-AF9E70C6F373}"/>
                </a:ext>
              </a:extLst>
            </p:cNvPr>
            <p:cNvSpPr>
              <a:spLocks/>
            </p:cNvSpPr>
            <p:nvPr/>
          </p:nvSpPr>
          <p:spPr bwMode="auto">
            <a:xfrm flipH="1">
              <a:off x="6819633" y="5489166"/>
              <a:ext cx="761251" cy="285025"/>
            </a:xfrm>
            <a:custGeom>
              <a:avLst/>
              <a:gdLst>
                <a:gd name="T0" fmla="*/ 1576 w 2627"/>
                <a:gd name="T1" fmla="*/ 0 h 1147"/>
                <a:gd name="T2" fmla="*/ 1776 w 2627"/>
                <a:gd name="T3" fmla="*/ 86 h 1147"/>
                <a:gd name="T4" fmla="*/ 1941 w 2627"/>
                <a:gd name="T5" fmla="*/ 163 h 1147"/>
                <a:gd name="T6" fmla="*/ 2074 w 2627"/>
                <a:gd name="T7" fmla="*/ 229 h 1147"/>
                <a:gd name="T8" fmla="*/ 2180 w 2627"/>
                <a:gd name="T9" fmla="*/ 286 h 1147"/>
                <a:gd name="T10" fmla="*/ 2263 w 2627"/>
                <a:gd name="T11" fmla="*/ 336 h 1147"/>
                <a:gd name="T12" fmla="*/ 2324 w 2627"/>
                <a:gd name="T13" fmla="*/ 376 h 1147"/>
                <a:gd name="T14" fmla="*/ 2369 w 2627"/>
                <a:gd name="T15" fmla="*/ 408 h 1147"/>
                <a:gd name="T16" fmla="*/ 2400 w 2627"/>
                <a:gd name="T17" fmla="*/ 434 h 1147"/>
                <a:gd name="T18" fmla="*/ 2420 w 2627"/>
                <a:gd name="T19" fmla="*/ 453 h 1147"/>
                <a:gd name="T20" fmla="*/ 2438 w 2627"/>
                <a:gd name="T21" fmla="*/ 478 h 1147"/>
                <a:gd name="T22" fmla="*/ 2455 w 2627"/>
                <a:gd name="T23" fmla="*/ 508 h 1147"/>
                <a:gd name="T24" fmla="*/ 2487 w 2627"/>
                <a:gd name="T25" fmla="*/ 582 h 1147"/>
                <a:gd name="T26" fmla="*/ 2516 w 2627"/>
                <a:gd name="T27" fmla="*/ 669 h 1147"/>
                <a:gd name="T28" fmla="*/ 2543 w 2627"/>
                <a:gd name="T29" fmla="*/ 768 h 1147"/>
                <a:gd name="T30" fmla="*/ 2580 w 2627"/>
                <a:gd name="T31" fmla="*/ 927 h 1147"/>
                <a:gd name="T32" fmla="*/ 1314 w 2627"/>
                <a:gd name="T33" fmla="*/ 1147 h 1147"/>
                <a:gd name="T34" fmla="*/ 0 w 2627"/>
                <a:gd name="T35" fmla="*/ 1147 h 1147"/>
                <a:gd name="T36" fmla="*/ 72 w 2627"/>
                <a:gd name="T37" fmla="*/ 819 h 1147"/>
                <a:gd name="T38" fmla="*/ 98 w 2627"/>
                <a:gd name="T39" fmla="*/ 717 h 1147"/>
                <a:gd name="T40" fmla="*/ 126 w 2627"/>
                <a:gd name="T41" fmla="*/ 624 h 1147"/>
                <a:gd name="T42" fmla="*/ 156 w 2627"/>
                <a:gd name="T43" fmla="*/ 543 h 1147"/>
                <a:gd name="T44" fmla="*/ 181 w 2627"/>
                <a:gd name="T45" fmla="*/ 493 h 1147"/>
                <a:gd name="T46" fmla="*/ 199 w 2627"/>
                <a:gd name="T47" fmla="*/ 465 h 1147"/>
                <a:gd name="T48" fmla="*/ 218 w 2627"/>
                <a:gd name="T49" fmla="*/ 442 h 1147"/>
                <a:gd name="T50" fmla="*/ 228 w 2627"/>
                <a:gd name="T51" fmla="*/ 434 h 1147"/>
                <a:gd name="T52" fmla="*/ 278 w 2627"/>
                <a:gd name="T53" fmla="*/ 393 h 1147"/>
                <a:gd name="T54" fmla="*/ 331 w 2627"/>
                <a:gd name="T55" fmla="*/ 357 h 1147"/>
                <a:gd name="T56" fmla="*/ 401 w 2627"/>
                <a:gd name="T57" fmla="*/ 313 h 1147"/>
                <a:gd name="T58" fmla="*/ 494 w 2627"/>
                <a:gd name="T59" fmla="*/ 261 h 1147"/>
                <a:gd name="T60" fmla="*/ 611 w 2627"/>
                <a:gd name="T61" fmla="*/ 200 h 1147"/>
                <a:gd name="T62" fmla="*/ 759 w 2627"/>
                <a:gd name="T63" fmla="*/ 128 h 1147"/>
                <a:gd name="T64" fmla="*/ 940 w 2627"/>
                <a:gd name="T65" fmla="*/ 47 h 1147"/>
                <a:gd name="T66" fmla="*/ 1576 w 2627"/>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7">
                  <a:moveTo>
                    <a:pt x="1576" y="0"/>
                  </a:moveTo>
                  <a:lnTo>
                    <a:pt x="1576" y="0"/>
                  </a:lnTo>
                  <a:lnTo>
                    <a:pt x="1680" y="44"/>
                  </a:lnTo>
                  <a:lnTo>
                    <a:pt x="1776" y="86"/>
                  </a:lnTo>
                  <a:lnTo>
                    <a:pt x="1862" y="125"/>
                  </a:lnTo>
                  <a:lnTo>
                    <a:pt x="1941" y="163"/>
                  </a:lnTo>
                  <a:lnTo>
                    <a:pt x="2010" y="197"/>
                  </a:lnTo>
                  <a:lnTo>
                    <a:pt x="2074" y="229"/>
                  </a:lnTo>
                  <a:lnTo>
                    <a:pt x="2130" y="259"/>
                  </a:lnTo>
                  <a:lnTo>
                    <a:pt x="2180" y="286"/>
                  </a:lnTo>
                  <a:lnTo>
                    <a:pt x="2223" y="312"/>
                  </a:lnTo>
                  <a:lnTo>
                    <a:pt x="2263" y="336"/>
                  </a:lnTo>
                  <a:lnTo>
                    <a:pt x="2295" y="356"/>
                  </a:lnTo>
                  <a:lnTo>
                    <a:pt x="2324" y="376"/>
                  </a:lnTo>
                  <a:lnTo>
                    <a:pt x="2348" y="393"/>
                  </a:lnTo>
                  <a:lnTo>
                    <a:pt x="2369" y="408"/>
                  </a:lnTo>
                  <a:lnTo>
                    <a:pt x="2400" y="434"/>
                  </a:lnTo>
                  <a:lnTo>
                    <a:pt x="2400" y="434"/>
                  </a:lnTo>
                  <a:lnTo>
                    <a:pt x="2410" y="442"/>
                  </a:lnTo>
                  <a:lnTo>
                    <a:pt x="2420" y="453"/>
                  </a:lnTo>
                  <a:lnTo>
                    <a:pt x="2429" y="465"/>
                  </a:lnTo>
                  <a:lnTo>
                    <a:pt x="2438" y="478"/>
                  </a:lnTo>
                  <a:lnTo>
                    <a:pt x="2447" y="493"/>
                  </a:lnTo>
                  <a:lnTo>
                    <a:pt x="2455" y="508"/>
                  </a:lnTo>
                  <a:lnTo>
                    <a:pt x="2471" y="543"/>
                  </a:lnTo>
                  <a:lnTo>
                    <a:pt x="2487" y="582"/>
                  </a:lnTo>
                  <a:lnTo>
                    <a:pt x="2502" y="624"/>
                  </a:lnTo>
                  <a:lnTo>
                    <a:pt x="2516" y="669"/>
                  </a:lnTo>
                  <a:lnTo>
                    <a:pt x="2530" y="717"/>
                  </a:lnTo>
                  <a:lnTo>
                    <a:pt x="2543" y="768"/>
                  </a:lnTo>
                  <a:lnTo>
                    <a:pt x="2555" y="819"/>
                  </a:lnTo>
                  <a:lnTo>
                    <a:pt x="2580" y="927"/>
                  </a:lnTo>
                  <a:lnTo>
                    <a:pt x="2627" y="1147"/>
                  </a:lnTo>
                  <a:lnTo>
                    <a:pt x="1314" y="1147"/>
                  </a:lnTo>
                  <a:lnTo>
                    <a:pt x="0" y="1147"/>
                  </a:lnTo>
                  <a:lnTo>
                    <a:pt x="0" y="1147"/>
                  </a:lnTo>
                  <a:lnTo>
                    <a:pt x="47" y="927"/>
                  </a:lnTo>
                  <a:lnTo>
                    <a:pt x="72" y="819"/>
                  </a:lnTo>
                  <a:lnTo>
                    <a:pt x="84" y="768"/>
                  </a:lnTo>
                  <a:lnTo>
                    <a:pt x="98" y="717"/>
                  </a:lnTo>
                  <a:lnTo>
                    <a:pt x="111" y="669"/>
                  </a:lnTo>
                  <a:lnTo>
                    <a:pt x="126" y="624"/>
                  </a:lnTo>
                  <a:lnTo>
                    <a:pt x="140" y="582"/>
                  </a:lnTo>
                  <a:lnTo>
                    <a:pt x="156" y="543"/>
                  </a:lnTo>
                  <a:lnTo>
                    <a:pt x="173" y="508"/>
                  </a:lnTo>
                  <a:lnTo>
                    <a:pt x="181" y="493"/>
                  </a:lnTo>
                  <a:lnTo>
                    <a:pt x="190" y="478"/>
                  </a:lnTo>
                  <a:lnTo>
                    <a:pt x="199" y="465"/>
                  </a:lnTo>
                  <a:lnTo>
                    <a:pt x="208" y="453"/>
                  </a:lnTo>
                  <a:lnTo>
                    <a:pt x="218" y="442"/>
                  </a:lnTo>
                  <a:lnTo>
                    <a:pt x="228" y="434"/>
                  </a:lnTo>
                  <a:lnTo>
                    <a:pt x="228" y="434"/>
                  </a:lnTo>
                  <a:lnTo>
                    <a:pt x="258" y="408"/>
                  </a:lnTo>
                  <a:lnTo>
                    <a:pt x="278" y="393"/>
                  </a:lnTo>
                  <a:lnTo>
                    <a:pt x="303" y="376"/>
                  </a:lnTo>
                  <a:lnTo>
                    <a:pt x="331" y="357"/>
                  </a:lnTo>
                  <a:lnTo>
                    <a:pt x="363" y="337"/>
                  </a:lnTo>
                  <a:lnTo>
                    <a:pt x="401" y="313"/>
                  </a:lnTo>
                  <a:lnTo>
                    <a:pt x="444" y="288"/>
                  </a:lnTo>
                  <a:lnTo>
                    <a:pt x="494" y="261"/>
                  </a:lnTo>
                  <a:lnTo>
                    <a:pt x="549" y="231"/>
                  </a:lnTo>
                  <a:lnTo>
                    <a:pt x="611" y="200"/>
                  </a:lnTo>
                  <a:lnTo>
                    <a:pt x="682" y="165"/>
                  </a:lnTo>
                  <a:lnTo>
                    <a:pt x="759" y="128"/>
                  </a:lnTo>
                  <a:lnTo>
                    <a:pt x="846" y="89"/>
                  </a:lnTo>
                  <a:lnTo>
                    <a:pt x="940" y="47"/>
                  </a:lnTo>
                  <a:lnTo>
                    <a:pt x="1044" y="3"/>
                  </a:lnTo>
                  <a:lnTo>
                    <a:pt x="1576" y="0"/>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1" name="Freeform 62">
              <a:extLst>
                <a:ext uri="{FF2B5EF4-FFF2-40B4-BE49-F238E27FC236}">
                  <a16:creationId xmlns:a16="http://schemas.microsoft.com/office/drawing/2014/main" id="{8455FC5F-C673-49C8-BEFA-C3FDA34C8F08}"/>
                </a:ext>
              </a:extLst>
            </p:cNvPr>
            <p:cNvSpPr>
              <a:spLocks/>
            </p:cNvSpPr>
            <p:nvPr/>
          </p:nvSpPr>
          <p:spPr bwMode="auto">
            <a:xfrm flipH="1">
              <a:off x="6819633" y="5489166"/>
              <a:ext cx="761251" cy="285025"/>
            </a:xfrm>
            <a:custGeom>
              <a:avLst/>
              <a:gdLst>
                <a:gd name="T0" fmla="*/ 1576 w 2627"/>
                <a:gd name="T1" fmla="*/ 0 h 1147"/>
                <a:gd name="T2" fmla="*/ 1776 w 2627"/>
                <a:gd name="T3" fmla="*/ 86 h 1147"/>
                <a:gd name="T4" fmla="*/ 1941 w 2627"/>
                <a:gd name="T5" fmla="*/ 163 h 1147"/>
                <a:gd name="T6" fmla="*/ 2074 w 2627"/>
                <a:gd name="T7" fmla="*/ 229 h 1147"/>
                <a:gd name="T8" fmla="*/ 2180 w 2627"/>
                <a:gd name="T9" fmla="*/ 286 h 1147"/>
                <a:gd name="T10" fmla="*/ 2263 w 2627"/>
                <a:gd name="T11" fmla="*/ 336 h 1147"/>
                <a:gd name="T12" fmla="*/ 2324 w 2627"/>
                <a:gd name="T13" fmla="*/ 376 h 1147"/>
                <a:gd name="T14" fmla="*/ 2369 w 2627"/>
                <a:gd name="T15" fmla="*/ 408 h 1147"/>
                <a:gd name="T16" fmla="*/ 2400 w 2627"/>
                <a:gd name="T17" fmla="*/ 434 h 1147"/>
                <a:gd name="T18" fmla="*/ 2420 w 2627"/>
                <a:gd name="T19" fmla="*/ 453 h 1147"/>
                <a:gd name="T20" fmla="*/ 2438 w 2627"/>
                <a:gd name="T21" fmla="*/ 478 h 1147"/>
                <a:gd name="T22" fmla="*/ 2455 w 2627"/>
                <a:gd name="T23" fmla="*/ 508 h 1147"/>
                <a:gd name="T24" fmla="*/ 2487 w 2627"/>
                <a:gd name="T25" fmla="*/ 582 h 1147"/>
                <a:gd name="T26" fmla="*/ 2516 w 2627"/>
                <a:gd name="T27" fmla="*/ 669 h 1147"/>
                <a:gd name="T28" fmla="*/ 2543 w 2627"/>
                <a:gd name="T29" fmla="*/ 768 h 1147"/>
                <a:gd name="T30" fmla="*/ 2580 w 2627"/>
                <a:gd name="T31" fmla="*/ 927 h 1147"/>
                <a:gd name="T32" fmla="*/ 1314 w 2627"/>
                <a:gd name="T33" fmla="*/ 1147 h 1147"/>
                <a:gd name="T34" fmla="*/ 0 w 2627"/>
                <a:gd name="T35" fmla="*/ 1147 h 1147"/>
                <a:gd name="T36" fmla="*/ 72 w 2627"/>
                <a:gd name="T37" fmla="*/ 819 h 1147"/>
                <a:gd name="T38" fmla="*/ 98 w 2627"/>
                <a:gd name="T39" fmla="*/ 717 h 1147"/>
                <a:gd name="T40" fmla="*/ 126 w 2627"/>
                <a:gd name="T41" fmla="*/ 624 h 1147"/>
                <a:gd name="T42" fmla="*/ 156 w 2627"/>
                <a:gd name="T43" fmla="*/ 543 h 1147"/>
                <a:gd name="T44" fmla="*/ 181 w 2627"/>
                <a:gd name="T45" fmla="*/ 493 h 1147"/>
                <a:gd name="T46" fmla="*/ 199 w 2627"/>
                <a:gd name="T47" fmla="*/ 465 h 1147"/>
                <a:gd name="T48" fmla="*/ 218 w 2627"/>
                <a:gd name="T49" fmla="*/ 442 h 1147"/>
                <a:gd name="T50" fmla="*/ 228 w 2627"/>
                <a:gd name="T51" fmla="*/ 434 h 1147"/>
                <a:gd name="T52" fmla="*/ 278 w 2627"/>
                <a:gd name="T53" fmla="*/ 393 h 1147"/>
                <a:gd name="T54" fmla="*/ 331 w 2627"/>
                <a:gd name="T55" fmla="*/ 357 h 1147"/>
                <a:gd name="T56" fmla="*/ 401 w 2627"/>
                <a:gd name="T57" fmla="*/ 313 h 1147"/>
                <a:gd name="T58" fmla="*/ 494 w 2627"/>
                <a:gd name="T59" fmla="*/ 261 h 1147"/>
                <a:gd name="T60" fmla="*/ 611 w 2627"/>
                <a:gd name="T61" fmla="*/ 200 h 1147"/>
                <a:gd name="T62" fmla="*/ 759 w 2627"/>
                <a:gd name="T63" fmla="*/ 128 h 1147"/>
                <a:gd name="T64" fmla="*/ 940 w 2627"/>
                <a:gd name="T65" fmla="*/ 47 h 1147"/>
                <a:gd name="T66" fmla="*/ 1576 w 2627"/>
                <a:gd name="T6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7">
                  <a:moveTo>
                    <a:pt x="1576" y="0"/>
                  </a:moveTo>
                  <a:lnTo>
                    <a:pt x="1576" y="0"/>
                  </a:lnTo>
                  <a:lnTo>
                    <a:pt x="1680" y="44"/>
                  </a:lnTo>
                  <a:lnTo>
                    <a:pt x="1776" y="86"/>
                  </a:lnTo>
                  <a:lnTo>
                    <a:pt x="1862" y="125"/>
                  </a:lnTo>
                  <a:lnTo>
                    <a:pt x="1941" y="163"/>
                  </a:lnTo>
                  <a:lnTo>
                    <a:pt x="2010" y="197"/>
                  </a:lnTo>
                  <a:lnTo>
                    <a:pt x="2074" y="229"/>
                  </a:lnTo>
                  <a:lnTo>
                    <a:pt x="2130" y="259"/>
                  </a:lnTo>
                  <a:lnTo>
                    <a:pt x="2180" y="286"/>
                  </a:lnTo>
                  <a:lnTo>
                    <a:pt x="2223" y="312"/>
                  </a:lnTo>
                  <a:lnTo>
                    <a:pt x="2263" y="336"/>
                  </a:lnTo>
                  <a:lnTo>
                    <a:pt x="2295" y="356"/>
                  </a:lnTo>
                  <a:lnTo>
                    <a:pt x="2324" y="376"/>
                  </a:lnTo>
                  <a:lnTo>
                    <a:pt x="2348" y="393"/>
                  </a:lnTo>
                  <a:lnTo>
                    <a:pt x="2369" y="408"/>
                  </a:lnTo>
                  <a:lnTo>
                    <a:pt x="2400" y="434"/>
                  </a:lnTo>
                  <a:lnTo>
                    <a:pt x="2400" y="434"/>
                  </a:lnTo>
                  <a:lnTo>
                    <a:pt x="2410" y="442"/>
                  </a:lnTo>
                  <a:lnTo>
                    <a:pt x="2420" y="453"/>
                  </a:lnTo>
                  <a:lnTo>
                    <a:pt x="2429" y="465"/>
                  </a:lnTo>
                  <a:lnTo>
                    <a:pt x="2438" y="478"/>
                  </a:lnTo>
                  <a:lnTo>
                    <a:pt x="2447" y="493"/>
                  </a:lnTo>
                  <a:lnTo>
                    <a:pt x="2455" y="508"/>
                  </a:lnTo>
                  <a:lnTo>
                    <a:pt x="2471" y="543"/>
                  </a:lnTo>
                  <a:lnTo>
                    <a:pt x="2487" y="582"/>
                  </a:lnTo>
                  <a:lnTo>
                    <a:pt x="2502" y="624"/>
                  </a:lnTo>
                  <a:lnTo>
                    <a:pt x="2516" y="669"/>
                  </a:lnTo>
                  <a:lnTo>
                    <a:pt x="2530" y="717"/>
                  </a:lnTo>
                  <a:lnTo>
                    <a:pt x="2543" y="768"/>
                  </a:lnTo>
                  <a:lnTo>
                    <a:pt x="2555" y="819"/>
                  </a:lnTo>
                  <a:lnTo>
                    <a:pt x="2580" y="927"/>
                  </a:lnTo>
                  <a:lnTo>
                    <a:pt x="2627" y="1147"/>
                  </a:lnTo>
                  <a:lnTo>
                    <a:pt x="1314" y="1147"/>
                  </a:lnTo>
                  <a:lnTo>
                    <a:pt x="0" y="1147"/>
                  </a:lnTo>
                  <a:lnTo>
                    <a:pt x="0" y="1147"/>
                  </a:lnTo>
                  <a:lnTo>
                    <a:pt x="47" y="927"/>
                  </a:lnTo>
                  <a:lnTo>
                    <a:pt x="72" y="819"/>
                  </a:lnTo>
                  <a:lnTo>
                    <a:pt x="84" y="768"/>
                  </a:lnTo>
                  <a:lnTo>
                    <a:pt x="98" y="717"/>
                  </a:lnTo>
                  <a:lnTo>
                    <a:pt x="111" y="669"/>
                  </a:lnTo>
                  <a:lnTo>
                    <a:pt x="126" y="624"/>
                  </a:lnTo>
                  <a:lnTo>
                    <a:pt x="140" y="582"/>
                  </a:lnTo>
                  <a:lnTo>
                    <a:pt x="156" y="543"/>
                  </a:lnTo>
                  <a:lnTo>
                    <a:pt x="173" y="508"/>
                  </a:lnTo>
                  <a:lnTo>
                    <a:pt x="181" y="493"/>
                  </a:lnTo>
                  <a:lnTo>
                    <a:pt x="190" y="478"/>
                  </a:lnTo>
                  <a:lnTo>
                    <a:pt x="199" y="465"/>
                  </a:lnTo>
                  <a:lnTo>
                    <a:pt x="208" y="453"/>
                  </a:lnTo>
                  <a:lnTo>
                    <a:pt x="218" y="442"/>
                  </a:lnTo>
                  <a:lnTo>
                    <a:pt x="228" y="434"/>
                  </a:lnTo>
                  <a:lnTo>
                    <a:pt x="228" y="434"/>
                  </a:lnTo>
                  <a:lnTo>
                    <a:pt x="258" y="408"/>
                  </a:lnTo>
                  <a:lnTo>
                    <a:pt x="278" y="393"/>
                  </a:lnTo>
                  <a:lnTo>
                    <a:pt x="303" y="376"/>
                  </a:lnTo>
                  <a:lnTo>
                    <a:pt x="331" y="357"/>
                  </a:lnTo>
                  <a:lnTo>
                    <a:pt x="363" y="337"/>
                  </a:lnTo>
                  <a:lnTo>
                    <a:pt x="401" y="313"/>
                  </a:lnTo>
                  <a:lnTo>
                    <a:pt x="444" y="288"/>
                  </a:lnTo>
                  <a:lnTo>
                    <a:pt x="494" y="261"/>
                  </a:lnTo>
                  <a:lnTo>
                    <a:pt x="549" y="231"/>
                  </a:lnTo>
                  <a:lnTo>
                    <a:pt x="611" y="200"/>
                  </a:lnTo>
                  <a:lnTo>
                    <a:pt x="682" y="165"/>
                  </a:lnTo>
                  <a:lnTo>
                    <a:pt x="759" y="128"/>
                  </a:lnTo>
                  <a:lnTo>
                    <a:pt x="846" y="89"/>
                  </a:lnTo>
                  <a:lnTo>
                    <a:pt x="940" y="47"/>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2" name="Freeform 63">
              <a:extLst>
                <a:ext uri="{FF2B5EF4-FFF2-40B4-BE49-F238E27FC236}">
                  <a16:creationId xmlns:a16="http://schemas.microsoft.com/office/drawing/2014/main" id="{E265CA5F-C3A7-4DBE-90AC-E452A4733A9B}"/>
                </a:ext>
              </a:extLst>
            </p:cNvPr>
            <p:cNvSpPr>
              <a:spLocks/>
            </p:cNvSpPr>
            <p:nvPr/>
          </p:nvSpPr>
          <p:spPr bwMode="auto">
            <a:xfrm flipH="1">
              <a:off x="7118572" y="5306685"/>
              <a:ext cx="163374" cy="248526"/>
            </a:xfrm>
            <a:custGeom>
              <a:avLst/>
              <a:gdLst>
                <a:gd name="T0" fmla="*/ 563 w 563"/>
                <a:gd name="T1" fmla="*/ 665 h 1005"/>
                <a:gd name="T2" fmla="*/ 563 w 563"/>
                <a:gd name="T3" fmla="*/ 870 h 1005"/>
                <a:gd name="T4" fmla="*/ 533 w 563"/>
                <a:gd name="T5" fmla="*/ 902 h 1005"/>
                <a:gd name="T6" fmla="*/ 502 w 563"/>
                <a:gd name="T7" fmla="*/ 929 h 1005"/>
                <a:gd name="T8" fmla="*/ 468 w 563"/>
                <a:gd name="T9" fmla="*/ 951 h 1005"/>
                <a:gd name="T10" fmla="*/ 432 w 563"/>
                <a:gd name="T11" fmla="*/ 971 h 1005"/>
                <a:gd name="T12" fmla="*/ 395 w 563"/>
                <a:gd name="T13" fmla="*/ 986 h 1005"/>
                <a:gd name="T14" fmla="*/ 358 w 563"/>
                <a:gd name="T15" fmla="*/ 997 h 1005"/>
                <a:gd name="T16" fmla="*/ 320 w 563"/>
                <a:gd name="T17" fmla="*/ 1003 h 1005"/>
                <a:gd name="T18" fmla="*/ 282 w 563"/>
                <a:gd name="T19" fmla="*/ 1005 h 1005"/>
                <a:gd name="T20" fmla="*/ 244 w 563"/>
                <a:gd name="T21" fmla="*/ 1003 h 1005"/>
                <a:gd name="T22" fmla="*/ 205 w 563"/>
                <a:gd name="T23" fmla="*/ 998 h 1005"/>
                <a:gd name="T24" fmla="*/ 168 w 563"/>
                <a:gd name="T25" fmla="*/ 987 h 1005"/>
                <a:gd name="T26" fmla="*/ 131 w 563"/>
                <a:gd name="T27" fmla="*/ 972 h 1005"/>
                <a:gd name="T28" fmla="*/ 97 w 563"/>
                <a:gd name="T29" fmla="*/ 954 h 1005"/>
                <a:gd name="T30" fmla="*/ 62 w 563"/>
                <a:gd name="T31" fmla="*/ 930 h 1005"/>
                <a:gd name="T32" fmla="*/ 30 w 563"/>
                <a:gd name="T33" fmla="*/ 903 h 1005"/>
                <a:gd name="T34" fmla="*/ 0 w 563"/>
                <a:gd name="T35" fmla="*/ 870 h 1005"/>
                <a:gd name="T36" fmla="*/ 0 w 563"/>
                <a:gd name="T37" fmla="*/ 251 h 1005"/>
                <a:gd name="T38" fmla="*/ 0 w 563"/>
                <a:gd name="T39" fmla="*/ 235 h 1005"/>
                <a:gd name="T40" fmla="*/ 3 w 563"/>
                <a:gd name="T41" fmla="*/ 206 h 1005"/>
                <a:gd name="T42" fmla="*/ 9 w 563"/>
                <a:gd name="T43" fmla="*/ 178 h 1005"/>
                <a:gd name="T44" fmla="*/ 18 w 563"/>
                <a:gd name="T45" fmla="*/ 153 h 1005"/>
                <a:gd name="T46" fmla="*/ 30 w 563"/>
                <a:gd name="T47" fmla="*/ 130 h 1005"/>
                <a:gd name="T48" fmla="*/ 44 w 563"/>
                <a:gd name="T49" fmla="*/ 108 h 1005"/>
                <a:gd name="T50" fmla="*/ 61 w 563"/>
                <a:gd name="T51" fmla="*/ 89 h 1005"/>
                <a:gd name="T52" fmla="*/ 79 w 563"/>
                <a:gd name="T53" fmla="*/ 71 h 1005"/>
                <a:gd name="T54" fmla="*/ 109 w 563"/>
                <a:gd name="T55" fmla="*/ 48 h 1005"/>
                <a:gd name="T56" fmla="*/ 154 w 563"/>
                <a:gd name="T57" fmla="*/ 25 h 1005"/>
                <a:gd name="T58" fmla="*/ 203 w 563"/>
                <a:gd name="T59" fmla="*/ 9 h 1005"/>
                <a:gd name="T60" fmla="*/ 256 w 563"/>
                <a:gd name="T61" fmla="*/ 1 h 1005"/>
                <a:gd name="T62" fmla="*/ 309 w 563"/>
                <a:gd name="T63" fmla="*/ 1 h 1005"/>
                <a:gd name="T64" fmla="*/ 360 w 563"/>
                <a:gd name="T65" fmla="*/ 9 h 1005"/>
                <a:gd name="T66" fmla="*/ 410 w 563"/>
                <a:gd name="T67" fmla="*/ 25 h 1005"/>
                <a:gd name="T68" fmla="*/ 454 w 563"/>
                <a:gd name="T69" fmla="*/ 48 h 1005"/>
                <a:gd name="T70" fmla="*/ 485 w 563"/>
                <a:gd name="T71" fmla="*/ 71 h 1005"/>
                <a:gd name="T72" fmla="*/ 504 w 563"/>
                <a:gd name="T73" fmla="*/ 89 h 1005"/>
                <a:gd name="T74" fmla="*/ 519 w 563"/>
                <a:gd name="T75" fmla="*/ 108 h 1005"/>
                <a:gd name="T76" fmla="*/ 533 w 563"/>
                <a:gd name="T77" fmla="*/ 130 h 1005"/>
                <a:gd name="T78" fmla="*/ 545 w 563"/>
                <a:gd name="T79" fmla="*/ 153 h 1005"/>
                <a:gd name="T80" fmla="*/ 554 w 563"/>
                <a:gd name="T81" fmla="*/ 178 h 1005"/>
                <a:gd name="T82" fmla="*/ 560 w 563"/>
                <a:gd name="T83" fmla="*/ 206 h 1005"/>
                <a:gd name="T84" fmla="*/ 563 w 563"/>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1005">
                  <a:moveTo>
                    <a:pt x="563" y="251"/>
                  </a:moveTo>
                  <a:lnTo>
                    <a:pt x="563" y="665"/>
                  </a:lnTo>
                  <a:lnTo>
                    <a:pt x="563" y="870"/>
                  </a:lnTo>
                  <a:lnTo>
                    <a:pt x="563" y="870"/>
                  </a:lnTo>
                  <a:lnTo>
                    <a:pt x="549" y="887"/>
                  </a:lnTo>
                  <a:lnTo>
                    <a:pt x="533" y="902"/>
                  </a:lnTo>
                  <a:lnTo>
                    <a:pt x="517" y="916"/>
                  </a:lnTo>
                  <a:lnTo>
                    <a:pt x="502" y="929"/>
                  </a:lnTo>
                  <a:lnTo>
                    <a:pt x="485" y="941"/>
                  </a:lnTo>
                  <a:lnTo>
                    <a:pt x="468" y="951"/>
                  </a:lnTo>
                  <a:lnTo>
                    <a:pt x="450" y="961"/>
                  </a:lnTo>
                  <a:lnTo>
                    <a:pt x="432" y="971"/>
                  </a:lnTo>
                  <a:lnTo>
                    <a:pt x="414" y="978"/>
                  </a:lnTo>
                  <a:lnTo>
                    <a:pt x="395" y="986"/>
                  </a:lnTo>
                  <a:lnTo>
                    <a:pt x="377" y="991"/>
                  </a:lnTo>
                  <a:lnTo>
                    <a:pt x="358" y="997"/>
                  </a:lnTo>
                  <a:lnTo>
                    <a:pt x="339" y="1000"/>
                  </a:lnTo>
                  <a:lnTo>
                    <a:pt x="320" y="1003"/>
                  </a:lnTo>
                  <a:lnTo>
                    <a:pt x="301" y="1004"/>
                  </a:lnTo>
                  <a:lnTo>
                    <a:pt x="282" y="1005"/>
                  </a:lnTo>
                  <a:lnTo>
                    <a:pt x="263" y="1004"/>
                  </a:lnTo>
                  <a:lnTo>
                    <a:pt x="244" y="1003"/>
                  </a:lnTo>
                  <a:lnTo>
                    <a:pt x="224" y="1001"/>
                  </a:lnTo>
                  <a:lnTo>
                    <a:pt x="205" y="998"/>
                  </a:lnTo>
                  <a:lnTo>
                    <a:pt x="186" y="992"/>
                  </a:lnTo>
                  <a:lnTo>
                    <a:pt x="168" y="987"/>
                  </a:lnTo>
                  <a:lnTo>
                    <a:pt x="149" y="981"/>
                  </a:lnTo>
                  <a:lnTo>
                    <a:pt x="131" y="972"/>
                  </a:lnTo>
                  <a:lnTo>
                    <a:pt x="113" y="963"/>
                  </a:lnTo>
                  <a:lnTo>
                    <a:pt x="97" y="954"/>
                  </a:lnTo>
                  <a:lnTo>
                    <a:pt x="79" y="943"/>
                  </a:lnTo>
                  <a:lnTo>
                    <a:pt x="62" y="930"/>
                  </a:lnTo>
                  <a:lnTo>
                    <a:pt x="46" y="917"/>
                  </a:lnTo>
                  <a:lnTo>
                    <a:pt x="30" y="903"/>
                  </a:lnTo>
                  <a:lnTo>
                    <a:pt x="15" y="887"/>
                  </a:lnTo>
                  <a:lnTo>
                    <a:pt x="0" y="870"/>
                  </a:lnTo>
                  <a:lnTo>
                    <a:pt x="0" y="665"/>
                  </a:lnTo>
                  <a:lnTo>
                    <a:pt x="0" y="251"/>
                  </a:lnTo>
                  <a:lnTo>
                    <a:pt x="0" y="251"/>
                  </a:lnTo>
                  <a:lnTo>
                    <a:pt x="0" y="235"/>
                  </a:lnTo>
                  <a:lnTo>
                    <a:pt x="1" y="220"/>
                  </a:lnTo>
                  <a:lnTo>
                    <a:pt x="3" y="206"/>
                  </a:lnTo>
                  <a:lnTo>
                    <a:pt x="6" y="192"/>
                  </a:lnTo>
                  <a:lnTo>
                    <a:pt x="9" y="178"/>
                  </a:lnTo>
                  <a:lnTo>
                    <a:pt x="14" y="165"/>
                  </a:lnTo>
                  <a:lnTo>
                    <a:pt x="18" y="153"/>
                  </a:lnTo>
                  <a:lnTo>
                    <a:pt x="24" y="141"/>
                  </a:lnTo>
                  <a:lnTo>
                    <a:pt x="30" y="130"/>
                  </a:lnTo>
                  <a:lnTo>
                    <a:pt x="37" y="119"/>
                  </a:lnTo>
                  <a:lnTo>
                    <a:pt x="44" y="108"/>
                  </a:lnTo>
                  <a:lnTo>
                    <a:pt x="52" y="98"/>
                  </a:lnTo>
                  <a:lnTo>
                    <a:pt x="61" y="89"/>
                  </a:lnTo>
                  <a:lnTo>
                    <a:pt x="69" y="79"/>
                  </a:lnTo>
                  <a:lnTo>
                    <a:pt x="79" y="71"/>
                  </a:lnTo>
                  <a:lnTo>
                    <a:pt x="88" y="63"/>
                  </a:lnTo>
                  <a:lnTo>
                    <a:pt x="109" y="48"/>
                  </a:lnTo>
                  <a:lnTo>
                    <a:pt x="130" y="36"/>
                  </a:lnTo>
                  <a:lnTo>
                    <a:pt x="154" y="25"/>
                  </a:lnTo>
                  <a:lnTo>
                    <a:pt x="178" y="15"/>
                  </a:lnTo>
                  <a:lnTo>
                    <a:pt x="203" y="9"/>
                  </a:lnTo>
                  <a:lnTo>
                    <a:pt x="229" y="4"/>
                  </a:lnTo>
                  <a:lnTo>
                    <a:pt x="256" y="1"/>
                  </a:lnTo>
                  <a:lnTo>
                    <a:pt x="282" y="0"/>
                  </a:lnTo>
                  <a:lnTo>
                    <a:pt x="309" y="1"/>
                  </a:lnTo>
                  <a:lnTo>
                    <a:pt x="334" y="4"/>
                  </a:lnTo>
                  <a:lnTo>
                    <a:pt x="360" y="9"/>
                  </a:lnTo>
                  <a:lnTo>
                    <a:pt x="385" y="15"/>
                  </a:lnTo>
                  <a:lnTo>
                    <a:pt x="410" y="25"/>
                  </a:lnTo>
                  <a:lnTo>
                    <a:pt x="433" y="36"/>
                  </a:lnTo>
                  <a:lnTo>
                    <a:pt x="454" y="48"/>
                  </a:lnTo>
                  <a:lnTo>
                    <a:pt x="476" y="63"/>
                  </a:lnTo>
                  <a:lnTo>
                    <a:pt x="485" y="71"/>
                  </a:lnTo>
                  <a:lnTo>
                    <a:pt x="495" y="79"/>
                  </a:lnTo>
                  <a:lnTo>
                    <a:pt x="504" y="89"/>
                  </a:lnTo>
                  <a:lnTo>
                    <a:pt x="512" y="98"/>
                  </a:lnTo>
                  <a:lnTo>
                    <a:pt x="519" y="108"/>
                  </a:lnTo>
                  <a:lnTo>
                    <a:pt x="526" y="119"/>
                  </a:lnTo>
                  <a:lnTo>
                    <a:pt x="533" y="130"/>
                  </a:lnTo>
                  <a:lnTo>
                    <a:pt x="540" y="141"/>
                  </a:lnTo>
                  <a:lnTo>
                    <a:pt x="545" y="153"/>
                  </a:lnTo>
                  <a:lnTo>
                    <a:pt x="550" y="165"/>
                  </a:lnTo>
                  <a:lnTo>
                    <a:pt x="554" y="178"/>
                  </a:lnTo>
                  <a:lnTo>
                    <a:pt x="558" y="192"/>
                  </a:lnTo>
                  <a:lnTo>
                    <a:pt x="560" y="206"/>
                  </a:lnTo>
                  <a:lnTo>
                    <a:pt x="562" y="220"/>
                  </a:lnTo>
                  <a:lnTo>
                    <a:pt x="563" y="235"/>
                  </a:lnTo>
                  <a:lnTo>
                    <a:pt x="563" y="251"/>
                  </a:lnTo>
                  <a:close/>
                </a:path>
              </a:pathLst>
            </a:custGeom>
            <a:solidFill>
              <a:srgbClr val="9B6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3" name="Freeform 64">
              <a:extLst>
                <a:ext uri="{FF2B5EF4-FFF2-40B4-BE49-F238E27FC236}">
                  <a16:creationId xmlns:a16="http://schemas.microsoft.com/office/drawing/2014/main" id="{83076F1E-8333-40BE-9A92-D239A2208A34}"/>
                </a:ext>
              </a:extLst>
            </p:cNvPr>
            <p:cNvSpPr>
              <a:spLocks/>
            </p:cNvSpPr>
            <p:nvPr/>
          </p:nvSpPr>
          <p:spPr bwMode="auto">
            <a:xfrm flipH="1">
              <a:off x="7118572" y="5306685"/>
              <a:ext cx="163374" cy="248526"/>
            </a:xfrm>
            <a:custGeom>
              <a:avLst/>
              <a:gdLst>
                <a:gd name="T0" fmla="*/ 563 w 563"/>
                <a:gd name="T1" fmla="*/ 665 h 1005"/>
                <a:gd name="T2" fmla="*/ 563 w 563"/>
                <a:gd name="T3" fmla="*/ 870 h 1005"/>
                <a:gd name="T4" fmla="*/ 533 w 563"/>
                <a:gd name="T5" fmla="*/ 902 h 1005"/>
                <a:gd name="T6" fmla="*/ 502 w 563"/>
                <a:gd name="T7" fmla="*/ 929 h 1005"/>
                <a:gd name="T8" fmla="*/ 468 w 563"/>
                <a:gd name="T9" fmla="*/ 951 h 1005"/>
                <a:gd name="T10" fmla="*/ 432 w 563"/>
                <a:gd name="T11" fmla="*/ 971 h 1005"/>
                <a:gd name="T12" fmla="*/ 395 w 563"/>
                <a:gd name="T13" fmla="*/ 986 h 1005"/>
                <a:gd name="T14" fmla="*/ 358 w 563"/>
                <a:gd name="T15" fmla="*/ 997 h 1005"/>
                <a:gd name="T16" fmla="*/ 320 w 563"/>
                <a:gd name="T17" fmla="*/ 1003 h 1005"/>
                <a:gd name="T18" fmla="*/ 282 w 563"/>
                <a:gd name="T19" fmla="*/ 1005 h 1005"/>
                <a:gd name="T20" fmla="*/ 244 w 563"/>
                <a:gd name="T21" fmla="*/ 1003 h 1005"/>
                <a:gd name="T22" fmla="*/ 205 w 563"/>
                <a:gd name="T23" fmla="*/ 998 h 1005"/>
                <a:gd name="T24" fmla="*/ 168 w 563"/>
                <a:gd name="T25" fmla="*/ 987 h 1005"/>
                <a:gd name="T26" fmla="*/ 131 w 563"/>
                <a:gd name="T27" fmla="*/ 972 h 1005"/>
                <a:gd name="T28" fmla="*/ 97 w 563"/>
                <a:gd name="T29" fmla="*/ 954 h 1005"/>
                <a:gd name="T30" fmla="*/ 62 w 563"/>
                <a:gd name="T31" fmla="*/ 930 h 1005"/>
                <a:gd name="T32" fmla="*/ 30 w 563"/>
                <a:gd name="T33" fmla="*/ 903 h 1005"/>
                <a:gd name="T34" fmla="*/ 0 w 563"/>
                <a:gd name="T35" fmla="*/ 870 h 1005"/>
                <a:gd name="T36" fmla="*/ 0 w 563"/>
                <a:gd name="T37" fmla="*/ 251 h 1005"/>
                <a:gd name="T38" fmla="*/ 0 w 563"/>
                <a:gd name="T39" fmla="*/ 235 h 1005"/>
                <a:gd name="T40" fmla="*/ 3 w 563"/>
                <a:gd name="T41" fmla="*/ 206 h 1005"/>
                <a:gd name="T42" fmla="*/ 9 w 563"/>
                <a:gd name="T43" fmla="*/ 178 h 1005"/>
                <a:gd name="T44" fmla="*/ 18 w 563"/>
                <a:gd name="T45" fmla="*/ 153 h 1005"/>
                <a:gd name="T46" fmla="*/ 30 w 563"/>
                <a:gd name="T47" fmla="*/ 130 h 1005"/>
                <a:gd name="T48" fmla="*/ 44 w 563"/>
                <a:gd name="T49" fmla="*/ 108 h 1005"/>
                <a:gd name="T50" fmla="*/ 61 w 563"/>
                <a:gd name="T51" fmla="*/ 89 h 1005"/>
                <a:gd name="T52" fmla="*/ 79 w 563"/>
                <a:gd name="T53" fmla="*/ 71 h 1005"/>
                <a:gd name="T54" fmla="*/ 109 w 563"/>
                <a:gd name="T55" fmla="*/ 48 h 1005"/>
                <a:gd name="T56" fmla="*/ 154 w 563"/>
                <a:gd name="T57" fmla="*/ 25 h 1005"/>
                <a:gd name="T58" fmla="*/ 203 w 563"/>
                <a:gd name="T59" fmla="*/ 9 h 1005"/>
                <a:gd name="T60" fmla="*/ 256 w 563"/>
                <a:gd name="T61" fmla="*/ 1 h 1005"/>
                <a:gd name="T62" fmla="*/ 309 w 563"/>
                <a:gd name="T63" fmla="*/ 1 h 1005"/>
                <a:gd name="T64" fmla="*/ 360 w 563"/>
                <a:gd name="T65" fmla="*/ 9 h 1005"/>
                <a:gd name="T66" fmla="*/ 410 w 563"/>
                <a:gd name="T67" fmla="*/ 25 h 1005"/>
                <a:gd name="T68" fmla="*/ 454 w 563"/>
                <a:gd name="T69" fmla="*/ 48 h 1005"/>
                <a:gd name="T70" fmla="*/ 485 w 563"/>
                <a:gd name="T71" fmla="*/ 71 h 1005"/>
                <a:gd name="T72" fmla="*/ 504 w 563"/>
                <a:gd name="T73" fmla="*/ 89 h 1005"/>
                <a:gd name="T74" fmla="*/ 519 w 563"/>
                <a:gd name="T75" fmla="*/ 108 h 1005"/>
                <a:gd name="T76" fmla="*/ 533 w 563"/>
                <a:gd name="T77" fmla="*/ 130 h 1005"/>
                <a:gd name="T78" fmla="*/ 545 w 563"/>
                <a:gd name="T79" fmla="*/ 153 h 1005"/>
                <a:gd name="T80" fmla="*/ 554 w 563"/>
                <a:gd name="T81" fmla="*/ 178 h 1005"/>
                <a:gd name="T82" fmla="*/ 560 w 563"/>
                <a:gd name="T83" fmla="*/ 206 h 1005"/>
                <a:gd name="T84" fmla="*/ 563 w 563"/>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1005">
                  <a:moveTo>
                    <a:pt x="563" y="251"/>
                  </a:moveTo>
                  <a:lnTo>
                    <a:pt x="563" y="665"/>
                  </a:lnTo>
                  <a:lnTo>
                    <a:pt x="563" y="870"/>
                  </a:lnTo>
                  <a:lnTo>
                    <a:pt x="563" y="870"/>
                  </a:lnTo>
                  <a:lnTo>
                    <a:pt x="549" y="887"/>
                  </a:lnTo>
                  <a:lnTo>
                    <a:pt x="533" y="902"/>
                  </a:lnTo>
                  <a:lnTo>
                    <a:pt x="517" y="916"/>
                  </a:lnTo>
                  <a:lnTo>
                    <a:pt x="502" y="929"/>
                  </a:lnTo>
                  <a:lnTo>
                    <a:pt x="485" y="941"/>
                  </a:lnTo>
                  <a:lnTo>
                    <a:pt x="468" y="951"/>
                  </a:lnTo>
                  <a:lnTo>
                    <a:pt x="450" y="961"/>
                  </a:lnTo>
                  <a:lnTo>
                    <a:pt x="432" y="971"/>
                  </a:lnTo>
                  <a:lnTo>
                    <a:pt x="414" y="978"/>
                  </a:lnTo>
                  <a:lnTo>
                    <a:pt x="395" y="986"/>
                  </a:lnTo>
                  <a:lnTo>
                    <a:pt x="377" y="991"/>
                  </a:lnTo>
                  <a:lnTo>
                    <a:pt x="358" y="997"/>
                  </a:lnTo>
                  <a:lnTo>
                    <a:pt x="339" y="1000"/>
                  </a:lnTo>
                  <a:lnTo>
                    <a:pt x="320" y="1003"/>
                  </a:lnTo>
                  <a:lnTo>
                    <a:pt x="301" y="1004"/>
                  </a:lnTo>
                  <a:lnTo>
                    <a:pt x="282" y="1005"/>
                  </a:lnTo>
                  <a:lnTo>
                    <a:pt x="263" y="1004"/>
                  </a:lnTo>
                  <a:lnTo>
                    <a:pt x="244" y="1003"/>
                  </a:lnTo>
                  <a:lnTo>
                    <a:pt x="224" y="1001"/>
                  </a:lnTo>
                  <a:lnTo>
                    <a:pt x="205" y="998"/>
                  </a:lnTo>
                  <a:lnTo>
                    <a:pt x="186" y="992"/>
                  </a:lnTo>
                  <a:lnTo>
                    <a:pt x="168" y="987"/>
                  </a:lnTo>
                  <a:lnTo>
                    <a:pt x="149" y="981"/>
                  </a:lnTo>
                  <a:lnTo>
                    <a:pt x="131" y="972"/>
                  </a:lnTo>
                  <a:lnTo>
                    <a:pt x="113" y="963"/>
                  </a:lnTo>
                  <a:lnTo>
                    <a:pt x="97" y="954"/>
                  </a:lnTo>
                  <a:lnTo>
                    <a:pt x="79" y="943"/>
                  </a:lnTo>
                  <a:lnTo>
                    <a:pt x="62" y="930"/>
                  </a:lnTo>
                  <a:lnTo>
                    <a:pt x="46" y="917"/>
                  </a:lnTo>
                  <a:lnTo>
                    <a:pt x="30" y="903"/>
                  </a:lnTo>
                  <a:lnTo>
                    <a:pt x="15" y="887"/>
                  </a:lnTo>
                  <a:lnTo>
                    <a:pt x="0" y="870"/>
                  </a:lnTo>
                  <a:lnTo>
                    <a:pt x="0" y="665"/>
                  </a:lnTo>
                  <a:lnTo>
                    <a:pt x="0" y="251"/>
                  </a:lnTo>
                  <a:lnTo>
                    <a:pt x="0" y="251"/>
                  </a:lnTo>
                  <a:lnTo>
                    <a:pt x="0" y="235"/>
                  </a:lnTo>
                  <a:lnTo>
                    <a:pt x="1" y="220"/>
                  </a:lnTo>
                  <a:lnTo>
                    <a:pt x="3" y="206"/>
                  </a:lnTo>
                  <a:lnTo>
                    <a:pt x="6" y="192"/>
                  </a:lnTo>
                  <a:lnTo>
                    <a:pt x="9" y="178"/>
                  </a:lnTo>
                  <a:lnTo>
                    <a:pt x="14" y="165"/>
                  </a:lnTo>
                  <a:lnTo>
                    <a:pt x="18" y="153"/>
                  </a:lnTo>
                  <a:lnTo>
                    <a:pt x="24" y="141"/>
                  </a:lnTo>
                  <a:lnTo>
                    <a:pt x="30" y="130"/>
                  </a:lnTo>
                  <a:lnTo>
                    <a:pt x="37" y="119"/>
                  </a:lnTo>
                  <a:lnTo>
                    <a:pt x="44" y="108"/>
                  </a:lnTo>
                  <a:lnTo>
                    <a:pt x="52" y="98"/>
                  </a:lnTo>
                  <a:lnTo>
                    <a:pt x="61" y="89"/>
                  </a:lnTo>
                  <a:lnTo>
                    <a:pt x="69" y="79"/>
                  </a:lnTo>
                  <a:lnTo>
                    <a:pt x="79" y="71"/>
                  </a:lnTo>
                  <a:lnTo>
                    <a:pt x="88" y="63"/>
                  </a:lnTo>
                  <a:lnTo>
                    <a:pt x="109" y="48"/>
                  </a:lnTo>
                  <a:lnTo>
                    <a:pt x="130" y="36"/>
                  </a:lnTo>
                  <a:lnTo>
                    <a:pt x="154" y="25"/>
                  </a:lnTo>
                  <a:lnTo>
                    <a:pt x="178" y="15"/>
                  </a:lnTo>
                  <a:lnTo>
                    <a:pt x="203" y="9"/>
                  </a:lnTo>
                  <a:lnTo>
                    <a:pt x="229" y="4"/>
                  </a:lnTo>
                  <a:lnTo>
                    <a:pt x="256" y="1"/>
                  </a:lnTo>
                  <a:lnTo>
                    <a:pt x="282" y="0"/>
                  </a:lnTo>
                  <a:lnTo>
                    <a:pt x="309" y="1"/>
                  </a:lnTo>
                  <a:lnTo>
                    <a:pt x="334" y="4"/>
                  </a:lnTo>
                  <a:lnTo>
                    <a:pt x="360" y="9"/>
                  </a:lnTo>
                  <a:lnTo>
                    <a:pt x="385" y="15"/>
                  </a:lnTo>
                  <a:lnTo>
                    <a:pt x="410" y="25"/>
                  </a:lnTo>
                  <a:lnTo>
                    <a:pt x="433" y="36"/>
                  </a:lnTo>
                  <a:lnTo>
                    <a:pt x="454" y="48"/>
                  </a:lnTo>
                  <a:lnTo>
                    <a:pt x="476" y="63"/>
                  </a:lnTo>
                  <a:lnTo>
                    <a:pt x="485" y="71"/>
                  </a:lnTo>
                  <a:lnTo>
                    <a:pt x="495" y="79"/>
                  </a:lnTo>
                  <a:lnTo>
                    <a:pt x="504" y="89"/>
                  </a:lnTo>
                  <a:lnTo>
                    <a:pt x="512" y="98"/>
                  </a:lnTo>
                  <a:lnTo>
                    <a:pt x="519" y="108"/>
                  </a:lnTo>
                  <a:lnTo>
                    <a:pt x="526" y="119"/>
                  </a:lnTo>
                  <a:lnTo>
                    <a:pt x="533" y="130"/>
                  </a:lnTo>
                  <a:lnTo>
                    <a:pt x="540" y="141"/>
                  </a:lnTo>
                  <a:lnTo>
                    <a:pt x="545" y="153"/>
                  </a:lnTo>
                  <a:lnTo>
                    <a:pt x="550" y="165"/>
                  </a:lnTo>
                  <a:lnTo>
                    <a:pt x="554" y="178"/>
                  </a:lnTo>
                  <a:lnTo>
                    <a:pt x="558" y="192"/>
                  </a:lnTo>
                  <a:lnTo>
                    <a:pt x="560" y="206"/>
                  </a:lnTo>
                  <a:lnTo>
                    <a:pt x="562" y="220"/>
                  </a:lnTo>
                  <a:lnTo>
                    <a:pt x="563" y="235"/>
                  </a:lnTo>
                  <a:lnTo>
                    <a:pt x="563" y="2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4" name="Freeform 65">
              <a:extLst>
                <a:ext uri="{FF2B5EF4-FFF2-40B4-BE49-F238E27FC236}">
                  <a16:creationId xmlns:a16="http://schemas.microsoft.com/office/drawing/2014/main" id="{61E248C1-D94C-4E4A-AB52-536705064180}"/>
                </a:ext>
              </a:extLst>
            </p:cNvPr>
            <p:cNvSpPr>
              <a:spLocks/>
            </p:cNvSpPr>
            <p:nvPr/>
          </p:nvSpPr>
          <p:spPr bwMode="auto">
            <a:xfrm flipH="1">
              <a:off x="7014288" y="5270185"/>
              <a:ext cx="60829" cy="76468"/>
            </a:xfrm>
            <a:custGeom>
              <a:avLst/>
              <a:gdLst>
                <a:gd name="T0" fmla="*/ 154 w 207"/>
                <a:gd name="T1" fmla="*/ 3 h 304"/>
                <a:gd name="T2" fmla="*/ 135 w 207"/>
                <a:gd name="T3" fmla="*/ 0 h 304"/>
                <a:gd name="T4" fmla="*/ 115 w 207"/>
                <a:gd name="T5" fmla="*/ 3 h 304"/>
                <a:gd name="T6" fmla="*/ 96 w 207"/>
                <a:gd name="T7" fmla="*/ 13 h 304"/>
                <a:gd name="T8" fmla="*/ 76 w 207"/>
                <a:gd name="T9" fmla="*/ 27 h 304"/>
                <a:gd name="T10" fmla="*/ 58 w 207"/>
                <a:gd name="T11" fmla="*/ 45 h 304"/>
                <a:gd name="T12" fmla="*/ 40 w 207"/>
                <a:gd name="T13" fmla="*/ 68 h 304"/>
                <a:gd name="T14" fmla="*/ 25 w 207"/>
                <a:gd name="T15" fmla="*/ 94 h 304"/>
                <a:gd name="T16" fmla="*/ 13 w 207"/>
                <a:gd name="T17" fmla="*/ 124 h 304"/>
                <a:gd name="T18" fmla="*/ 9 w 207"/>
                <a:gd name="T19" fmla="*/ 139 h 304"/>
                <a:gd name="T20" fmla="*/ 2 w 207"/>
                <a:gd name="T21" fmla="*/ 169 h 304"/>
                <a:gd name="T22" fmla="*/ 0 w 207"/>
                <a:gd name="T23" fmla="*/ 198 h 304"/>
                <a:gd name="T24" fmla="*/ 2 w 207"/>
                <a:gd name="T25" fmla="*/ 225 h 304"/>
                <a:gd name="T26" fmla="*/ 6 w 207"/>
                <a:gd name="T27" fmla="*/ 249 h 304"/>
                <a:gd name="T28" fmla="*/ 15 w 207"/>
                <a:gd name="T29" fmla="*/ 271 h 304"/>
                <a:gd name="T30" fmla="*/ 28 w 207"/>
                <a:gd name="T31" fmla="*/ 287 h 304"/>
                <a:gd name="T32" fmla="*/ 43 w 207"/>
                <a:gd name="T33" fmla="*/ 298 h 304"/>
                <a:gd name="T34" fmla="*/ 52 w 207"/>
                <a:gd name="T35" fmla="*/ 302 h 304"/>
                <a:gd name="T36" fmla="*/ 71 w 207"/>
                <a:gd name="T37" fmla="*/ 304 h 304"/>
                <a:gd name="T38" fmla="*/ 92 w 207"/>
                <a:gd name="T39" fmla="*/ 301 h 304"/>
                <a:gd name="T40" fmla="*/ 111 w 207"/>
                <a:gd name="T41" fmla="*/ 292 h 304"/>
                <a:gd name="T42" fmla="*/ 131 w 207"/>
                <a:gd name="T43" fmla="*/ 278 h 304"/>
                <a:gd name="T44" fmla="*/ 149 w 207"/>
                <a:gd name="T45" fmla="*/ 260 h 304"/>
                <a:gd name="T46" fmla="*/ 167 w 207"/>
                <a:gd name="T47" fmla="*/ 236 h 304"/>
                <a:gd name="T48" fmla="*/ 181 w 207"/>
                <a:gd name="T49" fmla="*/ 210 h 304"/>
                <a:gd name="T50" fmla="*/ 194 w 207"/>
                <a:gd name="T51" fmla="*/ 181 h 304"/>
                <a:gd name="T52" fmla="*/ 198 w 207"/>
                <a:gd name="T53" fmla="*/ 165 h 304"/>
                <a:gd name="T54" fmla="*/ 205 w 207"/>
                <a:gd name="T55" fmla="*/ 135 h 304"/>
                <a:gd name="T56" fmla="*/ 207 w 207"/>
                <a:gd name="T57" fmla="*/ 105 h 304"/>
                <a:gd name="T58" fmla="*/ 205 w 207"/>
                <a:gd name="T59" fmla="*/ 78 h 304"/>
                <a:gd name="T60" fmla="*/ 200 w 207"/>
                <a:gd name="T61" fmla="*/ 55 h 304"/>
                <a:gd name="T62" fmla="*/ 191 w 207"/>
                <a:gd name="T63" fmla="*/ 34 h 304"/>
                <a:gd name="T64" fmla="*/ 179 w 207"/>
                <a:gd name="T65" fmla="*/ 18 h 304"/>
                <a:gd name="T66" fmla="*/ 163 w 207"/>
                <a:gd name="T67" fmla="*/ 6 h 304"/>
                <a:gd name="T68" fmla="*/ 154 w 207"/>
                <a:gd name="T69"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4">
                  <a:moveTo>
                    <a:pt x="154" y="3"/>
                  </a:moveTo>
                  <a:lnTo>
                    <a:pt x="154" y="3"/>
                  </a:lnTo>
                  <a:lnTo>
                    <a:pt x="145" y="1"/>
                  </a:lnTo>
                  <a:lnTo>
                    <a:pt x="135" y="0"/>
                  </a:lnTo>
                  <a:lnTo>
                    <a:pt x="125" y="1"/>
                  </a:lnTo>
                  <a:lnTo>
                    <a:pt x="115" y="3"/>
                  </a:lnTo>
                  <a:lnTo>
                    <a:pt x="105" y="7"/>
                  </a:lnTo>
                  <a:lnTo>
                    <a:pt x="96" y="13"/>
                  </a:lnTo>
                  <a:lnTo>
                    <a:pt x="86" y="18"/>
                  </a:lnTo>
                  <a:lnTo>
                    <a:pt x="76" y="27"/>
                  </a:lnTo>
                  <a:lnTo>
                    <a:pt x="67" y="35"/>
                  </a:lnTo>
                  <a:lnTo>
                    <a:pt x="58" y="45"/>
                  </a:lnTo>
                  <a:lnTo>
                    <a:pt x="49" y="56"/>
                  </a:lnTo>
                  <a:lnTo>
                    <a:pt x="40" y="68"/>
                  </a:lnTo>
                  <a:lnTo>
                    <a:pt x="33" y="81"/>
                  </a:lnTo>
                  <a:lnTo>
                    <a:pt x="25" y="94"/>
                  </a:lnTo>
                  <a:lnTo>
                    <a:pt x="19" y="109"/>
                  </a:lnTo>
                  <a:lnTo>
                    <a:pt x="13" y="124"/>
                  </a:lnTo>
                  <a:lnTo>
                    <a:pt x="13" y="124"/>
                  </a:lnTo>
                  <a:lnTo>
                    <a:pt x="9" y="139"/>
                  </a:lnTo>
                  <a:lnTo>
                    <a:pt x="5" y="154"/>
                  </a:lnTo>
                  <a:lnTo>
                    <a:pt x="2" y="169"/>
                  </a:lnTo>
                  <a:lnTo>
                    <a:pt x="1" y="184"/>
                  </a:lnTo>
                  <a:lnTo>
                    <a:pt x="0" y="198"/>
                  </a:lnTo>
                  <a:lnTo>
                    <a:pt x="1" y="212"/>
                  </a:lnTo>
                  <a:lnTo>
                    <a:pt x="2" y="225"/>
                  </a:lnTo>
                  <a:lnTo>
                    <a:pt x="4" y="238"/>
                  </a:lnTo>
                  <a:lnTo>
                    <a:pt x="6" y="249"/>
                  </a:lnTo>
                  <a:lnTo>
                    <a:pt x="11" y="260"/>
                  </a:lnTo>
                  <a:lnTo>
                    <a:pt x="15" y="271"/>
                  </a:lnTo>
                  <a:lnTo>
                    <a:pt x="21" y="279"/>
                  </a:lnTo>
                  <a:lnTo>
                    <a:pt x="28" y="287"/>
                  </a:lnTo>
                  <a:lnTo>
                    <a:pt x="36" y="293"/>
                  </a:lnTo>
                  <a:lnTo>
                    <a:pt x="43" y="298"/>
                  </a:lnTo>
                  <a:lnTo>
                    <a:pt x="52" y="302"/>
                  </a:lnTo>
                  <a:lnTo>
                    <a:pt x="52" y="302"/>
                  </a:lnTo>
                  <a:lnTo>
                    <a:pt x="61" y="304"/>
                  </a:lnTo>
                  <a:lnTo>
                    <a:pt x="71" y="304"/>
                  </a:lnTo>
                  <a:lnTo>
                    <a:pt x="82" y="303"/>
                  </a:lnTo>
                  <a:lnTo>
                    <a:pt x="92" y="301"/>
                  </a:lnTo>
                  <a:lnTo>
                    <a:pt x="102" y="298"/>
                  </a:lnTo>
                  <a:lnTo>
                    <a:pt x="111" y="292"/>
                  </a:lnTo>
                  <a:lnTo>
                    <a:pt x="121" y="286"/>
                  </a:lnTo>
                  <a:lnTo>
                    <a:pt x="131" y="278"/>
                  </a:lnTo>
                  <a:lnTo>
                    <a:pt x="140" y="270"/>
                  </a:lnTo>
                  <a:lnTo>
                    <a:pt x="149" y="260"/>
                  </a:lnTo>
                  <a:lnTo>
                    <a:pt x="158" y="248"/>
                  </a:lnTo>
                  <a:lnTo>
                    <a:pt x="167" y="236"/>
                  </a:lnTo>
                  <a:lnTo>
                    <a:pt x="174" y="224"/>
                  </a:lnTo>
                  <a:lnTo>
                    <a:pt x="181" y="210"/>
                  </a:lnTo>
                  <a:lnTo>
                    <a:pt x="188" y="196"/>
                  </a:lnTo>
                  <a:lnTo>
                    <a:pt x="194" y="181"/>
                  </a:lnTo>
                  <a:lnTo>
                    <a:pt x="194" y="181"/>
                  </a:lnTo>
                  <a:lnTo>
                    <a:pt x="198" y="165"/>
                  </a:lnTo>
                  <a:lnTo>
                    <a:pt x="202" y="150"/>
                  </a:lnTo>
                  <a:lnTo>
                    <a:pt x="205" y="135"/>
                  </a:lnTo>
                  <a:lnTo>
                    <a:pt x="206" y="121"/>
                  </a:lnTo>
                  <a:lnTo>
                    <a:pt x="207" y="105"/>
                  </a:lnTo>
                  <a:lnTo>
                    <a:pt x="207" y="92"/>
                  </a:lnTo>
                  <a:lnTo>
                    <a:pt x="205" y="78"/>
                  </a:lnTo>
                  <a:lnTo>
                    <a:pt x="203" y="67"/>
                  </a:lnTo>
                  <a:lnTo>
                    <a:pt x="200" y="55"/>
                  </a:lnTo>
                  <a:lnTo>
                    <a:pt x="196" y="44"/>
                  </a:lnTo>
                  <a:lnTo>
                    <a:pt x="191" y="34"/>
                  </a:lnTo>
                  <a:lnTo>
                    <a:pt x="186" y="25"/>
                  </a:lnTo>
                  <a:lnTo>
                    <a:pt x="179" y="18"/>
                  </a:lnTo>
                  <a:lnTo>
                    <a:pt x="171" y="11"/>
                  </a:lnTo>
                  <a:lnTo>
                    <a:pt x="163" y="6"/>
                  </a:lnTo>
                  <a:lnTo>
                    <a:pt x="154" y="3"/>
                  </a:lnTo>
                  <a:lnTo>
                    <a:pt x="154" y="3"/>
                  </a:lnTo>
                  <a:close/>
                </a:path>
              </a:pathLst>
            </a:custGeom>
            <a:solidFill>
              <a:srgbClr val="9B6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5" name="Freeform 66">
              <a:extLst>
                <a:ext uri="{FF2B5EF4-FFF2-40B4-BE49-F238E27FC236}">
                  <a16:creationId xmlns:a16="http://schemas.microsoft.com/office/drawing/2014/main" id="{8C97E467-A510-48E1-B8CC-D354841972C8}"/>
                </a:ext>
              </a:extLst>
            </p:cNvPr>
            <p:cNvSpPr>
              <a:spLocks/>
            </p:cNvSpPr>
            <p:nvPr/>
          </p:nvSpPr>
          <p:spPr bwMode="auto">
            <a:xfrm flipH="1">
              <a:off x="7325396" y="5270185"/>
              <a:ext cx="59090" cy="76468"/>
            </a:xfrm>
            <a:custGeom>
              <a:avLst/>
              <a:gdLst>
                <a:gd name="T0" fmla="*/ 52 w 207"/>
                <a:gd name="T1" fmla="*/ 3 h 304"/>
                <a:gd name="T2" fmla="*/ 71 w 207"/>
                <a:gd name="T3" fmla="*/ 0 h 304"/>
                <a:gd name="T4" fmla="*/ 91 w 207"/>
                <a:gd name="T5" fmla="*/ 3 h 304"/>
                <a:gd name="T6" fmla="*/ 112 w 207"/>
                <a:gd name="T7" fmla="*/ 13 h 304"/>
                <a:gd name="T8" fmla="*/ 131 w 207"/>
                <a:gd name="T9" fmla="*/ 27 h 304"/>
                <a:gd name="T10" fmla="*/ 150 w 207"/>
                <a:gd name="T11" fmla="*/ 45 h 304"/>
                <a:gd name="T12" fmla="*/ 166 w 207"/>
                <a:gd name="T13" fmla="*/ 68 h 304"/>
                <a:gd name="T14" fmla="*/ 181 w 207"/>
                <a:gd name="T15" fmla="*/ 94 h 304"/>
                <a:gd name="T16" fmla="*/ 193 w 207"/>
                <a:gd name="T17" fmla="*/ 124 h 304"/>
                <a:gd name="T18" fmla="*/ 198 w 207"/>
                <a:gd name="T19" fmla="*/ 139 h 304"/>
                <a:gd name="T20" fmla="*/ 205 w 207"/>
                <a:gd name="T21" fmla="*/ 169 h 304"/>
                <a:gd name="T22" fmla="*/ 207 w 207"/>
                <a:gd name="T23" fmla="*/ 198 h 304"/>
                <a:gd name="T24" fmla="*/ 206 w 207"/>
                <a:gd name="T25" fmla="*/ 225 h 304"/>
                <a:gd name="T26" fmla="*/ 200 w 207"/>
                <a:gd name="T27" fmla="*/ 249 h 304"/>
                <a:gd name="T28" fmla="*/ 191 w 207"/>
                <a:gd name="T29" fmla="*/ 271 h 304"/>
                <a:gd name="T30" fmla="*/ 179 w 207"/>
                <a:gd name="T31" fmla="*/ 287 h 304"/>
                <a:gd name="T32" fmla="*/ 163 w 207"/>
                <a:gd name="T33" fmla="*/ 298 h 304"/>
                <a:gd name="T34" fmla="*/ 155 w 207"/>
                <a:gd name="T35" fmla="*/ 302 h 304"/>
                <a:gd name="T36" fmla="*/ 135 w 207"/>
                <a:gd name="T37" fmla="*/ 304 h 304"/>
                <a:gd name="T38" fmla="*/ 116 w 207"/>
                <a:gd name="T39" fmla="*/ 301 h 304"/>
                <a:gd name="T40" fmla="*/ 96 w 207"/>
                <a:gd name="T41" fmla="*/ 292 h 304"/>
                <a:gd name="T42" fmla="*/ 76 w 207"/>
                <a:gd name="T43" fmla="*/ 278 h 304"/>
                <a:gd name="T44" fmla="*/ 58 w 207"/>
                <a:gd name="T45" fmla="*/ 260 h 304"/>
                <a:gd name="T46" fmla="*/ 41 w 207"/>
                <a:gd name="T47" fmla="*/ 236 h 304"/>
                <a:gd name="T48" fmla="*/ 26 w 207"/>
                <a:gd name="T49" fmla="*/ 210 h 304"/>
                <a:gd name="T50" fmla="*/ 14 w 207"/>
                <a:gd name="T51" fmla="*/ 181 h 304"/>
                <a:gd name="T52" fmla="*/ 8 w 207"/>
                <a:gd name="T53" fmla="*/ 165 h 304"/>
                <a:gd name="T54" fmla="*/ 3 w 207"/>
                <a:gd name="T55" fmla="*/ 135 h 304"/>
                <a:gd name="T56" fmla="*/ 0 w 207"/>
                <a:gd name="T57" fmla="*/ 105 h 304"/>
                <a:gd name="T58" fmla="*/ 2 w 207"/>
                <a:gd name="T59" fmla="*/ 78 h 304"/>
                <a:gd name="T60" fmla="*/ 7 w 207"/>
                <a:gd name="T61" fmla="*/ 55 h 304"/>
                <a:gd name="T62" fmla="*/ 16 w 207"/>
                <a:gd name="T63" fmla="*/ 34 h 304"/>
                <a:gd name="T64" fmla="*/ 27 w 207"/>
                <a:gd name="T65" fmla="*/ 18 h 304"/>
                <a:gd name="T66" fmla="*/ 43 w 207"/>
                <a:gd name="T67" fmla="*/ 6 h 304"/>
                <a:gd name="T68" fmla="*/ 52 w 207"/>
                <a:gd name="T69"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4">
                  <a:moveTo>
                    <a:pt x="52" y="3"/>
                  </a:moveTo>
                  <a:lnTo>
                    <a:pt x="52" y="3"/>
                  </a:lnTo>
                  <a:lnTo>
                    <a:pt x="62" y="1"/>
                  </a:lnTo>
                  <a:lnTo>
                    <a:pt x="71" y="0"/>
                  </a:lnTo>
                  <a:lnTo>
                    <a:pt x="81" y="1"/>
                  </a:lnTo>
                  <a:lnTo>
                    <a:pt x="91" y="3"/>
                  </a:lnTo>
                  <a:lnTo>
                    <a:pt x="101" y="7"/>
                  </a:lnTo>
                  <a:lnTo>
                    <a:pt x="112" y="13"/>
                  </a:lnTo>
                  <a:lnTo>
                    <a:pt x="122" y="18"/>
                  </a:lnTo>
                  <a:lnTo>
                    <a:pt x="131" y="27"/>
                  </a:lnTo>
                  <a:lnTo>
                    <a:pt x="141" y="35"/>
                  </a:lnTo>
                  <a:lnTo>
                    <a:pt x="150" y="45"/>
                  </a:lnTo>
                  <a:lnTo>
                    <a:pt x="159" y="56"/>
                  </a:lnTo>
                  <a:lnTo>
                    <a:pt x="166" y="68"/>
                  </a:lnTo>
                  <a:lnTo>
                    <a:pt x="174" y="81"/>
                  </a:lnTo>
                  <a:lnTo>
                    <a:pt x="181" y="94"/>
                  </a:lnTo>
                  <a:lnTo>
                    <a:pt x="188" y="109"/>
                  </a:lnTo>
                  <a:lnTo>
                    <a:pt x="193" y="124"/>
                  </a:lnTo>
                  <a:lnTo>
                    <a:pt x="193" y="124"/>
                  </a:lnTo>
                  <a:lnTo>
                    <a:pt x="198" y="139"/>
                  </a:lnTo>
                  <a:lnTo>
                    <a:pt x="202" y="154"/>
                  </a:lnTo>
                  <a:lnTo>
                    <a:pt x="205" y="169"/>
                  </a:lnTo>
                  <a:lnTo>
                    <a:pt x="206" y="184"/>
                  </a:lnTo>
                  <a:lnTo>
                    <a:pt x="207" y="198"/>
                  </a:lnTo>
                  <a:lnTo>
                    <a:pt x="207" y="212"/>
                  </a:lnTo>
                  <a:lnTo>
                    <a:pt x="206" y="225"/>
                  </a:lnTo>
                  <a:lnTo>
                    <a:pt x="204" y="238"/>
                  </a:lnTo>
                  <a:lnTo>
                    <a:pt x="200" y="249"/>
                  </a:lnTo>
                  <a:lnTo>
                    <a:pt x="197" y="260"/>
                  </a:lnTo>
                  <a:lnTo>
                    <a:pt x="191" y="271"/>
                  </a:lnTo>
                  <a:lnTo>
                    <a:pt x="186" y="279"/>
                  </a:lnTo>
                  <a:lnTo>
                    <a:pt x="179" y="287"/>
                  </a:lnTo>
                  <a:lnTo>
                    <a:pt x="172" y="293"/>
                  </a:lnTo>
                  <a:lnTo>
                    <a:pt x="163" y="298"/>
                  </a:lnTo>
                  <a:lnTo>
                    <a:pt x="155" y="302"/>
                  </a:lnTo>
                  <a:lnTo>
                    <a:pt x="155" y="302"/>
                  </a:lnTo>
                  <a:lnTo>
                    <a:pt x="145" y="304"/>
                  </a:lnTo>
                  <a:lnTo>
                    <a:pt x="135" y="304"/>
                  </a:lnTo>
                  <a:lnTo>
                    <a:pt x="126" y="303"/>
                  </a:lnTo>
                  <a:lnTo>
                    <a:pt x="116" y="301"/>
                  </a:lnTo>
                  <a:lnTo>
                    <a:pt x="106" y="298"/>
                  </a:lnTo>
                  <a:lnTo>
                    <a:pt x="96" y="292"/>
                  </a:lnTo>
                  <a:lnTo>
                    <a:pt x="86" y="286"/>
                  </a:lnTo>
                  <a:lnTo>
                    <a:pt x="76" y="278"/>
                  </a:lnTo>
                  <a:lnTo>
                    <a:pt x="67" y="270"/>
                  </a:lnTo>
                  <a:lnTo>
                    <a:pt x="58" y="260"/>
                  </a:lnTo>
                  <a:lnTo>
                    <a:pt x="49" y="248"/>
                  </a:lnTo>
                  <a:lnTo>
                    <a:pt x="41" y="236"/>
                  </a:lnTo>
                  <a:lnTo>
                    <a:pt x="33" y="224"/>
                  </a:lnTo>
                  <a:lnTo>
                    <a:pt x="26" y="210"/>
                  </a:lnTo>
                  <a:lnTo>
                    <a:pt x="20" y="196"/>
                  </a:lnTo>
                  <a:lnTo>
                    <a:pt x="14" y="181"/>
                  </a:lnTo>
                  <a:lnTo>
                    <a:pt x="14" y="181"/>
                  </a:lnTo>
                  <a:lnTo>
                    <a:pt x="8" y="165"/>
                  </a:lnTo>
                  <a:lnTo>
                    <a:pt x="5" y="150"/>
                  </a:lnTo>
                  <a:lnTo>
                    <a:pt x="3" y="135"/>
                  </a:lnTo>
                  <a:lnTo>
                    <a:pt x="0" y="121"/>
                  </a:lnTo>
                  <a:lnTo>
                    <a:pt x="0" y="105"/>
                  </a:lnTo>
                  <a:lnTo>
                    <a:pt x="0" y="92"/>
                  </a:lnTo>
                  <a:lnTo>
                    <a:pt x="2" y="78"/>
                  </a:lnTo>
                  <a:lnTo>
                    <a:pt x="4" y="67"/>
                  </a:lnTo>
                  <a:lnTo>
                    <a:pt x="7" y="55"/>
                  </a:lnTo>
                  <a:lnTo>
                    <a:pt x="11" y="44"/>
                  </a:lnTo>
                  <a:lnTo>
                    <a:pt x="16" y="34"/>
                  </a:lnTo>
                  <a:lnTo>
                    <a:pt x="22" y="25"/>
                  </a:lnTo>
                  <a:lnTo>
                    <a:pt x="27" y="18"/>
                  </a:lnTo>
                  <a:lnTo>
                    <a:pt x="35" y="11"/>
                  </a:lnTo>
                  <a:lnTo>
                    <a:pt x="43" y="6"/>
                  </a:lnTo>
                  <a:lnTo>
                    <a:pt x="52" y="3"/>
                  </a:lnTo>
                  <a:lnTo>
                    <a:pt x="52" y="3"/>
                  </a:lnTo>
                  <a:close/>
                </a:path>
              </a:pathLst>
            </a:custGeom>
            <a:solidFill>
              <a:srgbClr val="9B6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6" name="Freeform 67">
              <a:extLst>
                <a:ext uri="{FF2B5EF4-FFF2-40B4-BE49-F238E27FC236}">
                  <a16:creationId xmlns:a16="http://schemas.microsoft.com/office/drawing/2014/main" id="{E621EB8C-343C-41DC-9647-40C63CC1CAC6}"/>
                </a:ext>
              </a:extLst>
            </p:cNvPr>
            <p:cNvSpPr>
              <a:spLocks/>
            </p:cNvSpPr>
            <p:nvPr/>
          </p:nvSpPr>
          <p:spPr bwMode="auto">
            <a:xfrm flipH="1">
              <a:off x="7118572" y="5442242"/>
              <a:ext cx="163374" cy="46923"/>
            </a:xfrm>
            <a:custGeom>
              <a:avLst/>
              <a:gdLst>
                <a:gd name="T0" fmla="*/ 563 w 563"/>
                <a:gd name="T1" fmla="*/ 0 h 190"/>
                <a:gd name="T2" fmla="*/ 563 w 563"/>
                <a:gd name="T3" fmla="*/ 19 h 190"/>
                <a:gd name="T4" fmla="*/ 563 w 563"/>
                <a:gd name="T5" fmla="*/ 19 h 190"/>
                <a:gd name="T6" fmla="*/ 558 w 563"/>
                <a:gd name="T7" fmla="*/ 27 h 190"/>
                <a:gd name="T8" fmla="*/ 539 w 563"/>
                <a:gd name="T9" fmla="*/ 45 h 190"/>
                <a:gd name="T10" fmla="*/ 510 w 563"/>
                <a:gd name="T11" fmla="*/ 72 h 190"/>
                <a:gd name="T12" fmla="*/ 494 w 563"/>
                <a:gd name="T13" fmla="*/ 87 h 190"/>
                <a:gd name="T14" fmla="*/ 475 w 563"/>
                <a:gd name="T15" fmla="*/ 102 h 190"/>
                <a:gd name="T16" fmla="*/ 453 w 563"/>
                <a:gd name="T17" fmla="*/ 119 h 190"/>
                <a:gd name="T18" fmla="*/ 432 w 563"/>
                <a:gd name="T19" fmla="*/ 134 h 190"/>
                <a:gd name="T20" fmla="*/ 408 w 563"/>
                <a:gd name="T21" fmla="*/ 148 h 190"/>
                <a:gd name="T22" fmla="*/ 384 w 563"/>
                <a:gd name="T23" fmla="*/ 161 h 190"/>
                <a:gd name="T24" fmla="*/ 359 w 563"/>
                <a:gd name="T25" fmla="*/ 173 h 190"/>
                <a:gd name="T26" fmla="*/ 333 w 563"/>
                <a:gd name="T27" fmla="*/ 181 h 190"/>
                <a:gd name="T28" fmla="*/ 321 w 563"/>
                <a:gd name="T29" fmla="*/ 184 h 190"/>
                <a:gd name="T30" fmla="*/ 309 w 563"/>
                <a:gd name="T31" fmla="*/ 187 h 190"/>
                <a:gd name="T32" fmla="*/ 295 w 563"/>
                <a:gd name="T33" fmla="*/ 189 h 190"/>
                <a:gd name="T34" fmla="*/ 283 w 563"/>
                <a:gd name="T35" fmla="*/ 190 h 190"/>
                <a:gd name="T36" fmla="*/ 283 w 563"/>
                <a:gd name="T37" fmla="*/ 190 h 190"/>
                <a:gd name="T38" fmla="*/ 275 w 563"/>
                <a:gd name="T39" fmla="*/ 190 h 190"/>
                <a:gd name="T40" fmla="*/ 275 w 563"/>
                <a:gd name="T41" fmla="*/ 190 h 190"/>
                <a:gd name="T42" fmla="*/ 263 w 563"/>
                <a:gd name="T43" fmla="*/ 190 h 190"/>
                <a:gd name="T44" fmla="*/ 249 w 563"/>
                <a:gd name="T45" fmla="*/ 189 h 190"/>
                <a:gd name="T46" fmla="*/ 237 w 563"/>
                <a:gd name="T47" fmla="*/ 187 h 190"/>
                <a:gd name="T48" fmla="*/ 224 w 563"/>
                <a:gd name="T49" fmla="*/ 183 h 190"/>
                <a:gd name="T50" fmla="*/ 212 w 563"/>
                <a:gd name="T51" fmla="*/ 180 h 190"/>
                <a:gd name="T52" fmla="*/ 200 w 563"/>
                <a:gd name="T53" fmla="*/ 176 h 190"/>
                <a:gd name="T54" fmla="*/ 175 w 563"/>
                <a:gd name="T55" fmla="*/ 165 h 190"/>
                <a:gd name="T56" fmla="*/ 152 w 563"/>
                <a:gd name="T57" fmla="*/ 153 h 190"/>
                <a:gd name="T58" fmla="*/ 128 w 563"/>
                <a:gd name="T59" fmla="*/ 140 h 190"/>
                <a:gd name="T60" fmla="*/ 107 w 563"/>
                <a:gd name="T61" fmla="*/ 125 h 190"/>
                <a:gd name="T62" fmla="*/ 86 w 563"/>
                <a:gd name="T63" fmla="*/ 110 h 190"/>
                <a:gd name="T64" fmla="*/ 69 w 563"/>
                <a:gd name="T65" fmla="*/ 96 h 190"/>
                <a:gd name="T66" fmla="*/ 52 w 563"/>
                <a:gd name="T67" fmla="*/ 81 h 190"/>
                <a:gd name="T68" fmla="*/ 24 w 563"/>
                <a:gd name="T69" fmla="*/ 56 h 190"/>
                <a:gd name="T70" fmla="*/ 6 w 563"/>
                <a:gd name="T71" fmla="*/ 38 h 190"/>
                <a:gd name="T72" fmla="*/ 0 w 563"/>
                <a:gd name="T73" fmla="*/ 31 h 190"/>
                <a:gd name="T74" fmla="*/ 0 w 563"/>
                <a:gd name="T75" fmla="*/ 1 h 190"/>
                <a:gd name="T76" fmla="*/ 563 w 563"/>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190">
                  <a:moveTo>
                    <a:pt x="563" y="0"/>
                  </a:moveTo>
                  <a:lnTo>
                    <a:pt x="563" y="19"/>
                  </a:lnTo>
                  <a:lnTo>
                    <a:pt x="563" y="19"/>
                  </a:lnTo>
                  <a:lnTo>
                    <a:pt x="558" y="27"/>
                  </a:lnTo>
                  <a:lnTo>
                    <a:pt x="539" y="45"/>
                  </a:lnTo>
                  <a:lnTo>
                    <a:pt x="510" y="72"/>
                  </a:lnTo>
                  <a:lnTo>
                    <a:pt x="494" y="87"/>
                  </a:lnTo>
                  <a:lnTo>
                    <a:pt x="475" y="102"/>
                  </a:lnTo>
                  <a:lnTo>
                    <a:pt x="453" y="119"/>
                  </a:lnTo>
                  <a:lnTo>
                    <a:pt x="432" y="134"/>
                  </a:lnTo>
                  <a:lnTo>
                    <a:pt x="408" y="148"/>
                  </a:lnTo>
                  <a:lnTo>
                    <a:pt x="384" y="161"/>
                  </a:lnTo>
                  <a:lnTo>
                    <a:pt x="359" y="173"/>
                  </a:lnTo>
                  <a:lnTo>
                    <a:pt x="333" y="181"/>
                  </a:lnTo>
                  <a:lnTo>
                    <a:pt x="321" y="184"/>
                  </a:lnTo>
                  <a:lnTo>
                    <a:pt x="309" y="187"/>
                  </a:lnTo>
                  <a:lnTo>
                    <a:pt x="295" y="189"/>
                  </a:lnTo>
                  <a:lnTo>
                    <a:pt x="283" y="190"/>
                  </a:lnTo>
                  <a:lnTo>
                    <a:pt x="283" y="190"/>
                  </a:lnTo>
                  <a:lnTo>
                    <a:pt x="275" y="190"/>
                  </a:lnTo>
                  <a:lnTo>
                    <a:pt x="275" y="190"/>
                  </a:lnTo>
                  <a:lnTo>
                    <a:pt x="263" y="190"/>
                  </a:lnTo>
                  <a:lnTo>
                    <a:pt x="249" y="189"/>
                  </a:lnTo>
                  <a:lnTo>
                    <a:pt x="237" y="187"/>
                  </a:lnTo>
                  <a:lnTo>
                    <a:pt x="224" y="183"/>
                  </a:lnTo>
                  <a:lnTo>
                    <a:pt x="212" y="180"/>
                  </a:lnTo>
                  <a:lnTo>
                    <a:pt x="200" y="176"/>
                  </a:lnTo>
                  <a:lnTo>
                    <a:pt x="175" y="165"/>
                  </a:lnTo>
                  <a:lnTo>
                    <a:pt x="152" y="153"/>
                  </a:lnTo>
                  <a:lnTo>
                    <a:pt x="128" y="140"/>
                  </a:lnTo>
                  <a:lnTo>
                    <a:pt x="107" y="125"/>
                  </a:lnTo>
                  <a:lnTo>
                    <a:pt x="86" y="110"/>
                  </a:lnTo>
                  <a:lnTo>
                    <a:pt x="69" y="96"/>
                  </a:lnTo>
                  <a:lnTo>
                    <a:pt x="52" y="81"/>
                  </a:lnTo>
                  <a:lnTo>
                    <a:pt x="24" y="56"/>
                  </a:lnTo>
                  <a:lnTo>
                    <a:pt x="6" y="38"/>
                  </a:lnTo>
                  <a:lnTo>
                    <a:pt x="0" y="31"/>
                  </a:lnTo>
                  <a:lnTo>
                    <a:pt x="0" y="1"/>
                  </a:lnTo>
                  <a:lnTo>
                    <a:pt x="563" y="0"/>
                  </a:lnTo>
                  <a:close/>
                </a:path>
              </a:pathLst>
            </a:custGeom>
            <a:solidFill>
              <a:srgbClr val="B39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7" name="Freeform 68">
              <a:extLst>
                <a:ext uri="{FF2B5EF4-FFF2-40B4-BE49-F238E27FC236}">
                  <a16:creationId xmlns:a16="http://schemas.microsoft.com/office/drawing/2014/main" id="{47225142-539C-4532-AC2A-6651D5E023A5}"/>
                </a:ext>
              </a:extLst>
            </p:cNvPr>
            <p:cNvSpPr>
              <a:spLocks/>
            </p:cNvSpPr>
            <p:nvPr/>
          </p:nvSpPr>
          <p:spPr bwMode="auto">
            <a:xfrm flipH="1">
              <a:off x="7118572" y="5442242"/>
              <a:ext cx="163374" cy="46923"/>
            </a:xfrm>
            <a:custGeom>
              <a:avLst/>
              <a:gdLst>
                <a:gd name="T0" fmla="*/ 563 w 563"/>
                <a:gd name="T1" fmla="*/ 0 h 190"/>
                <a:gd name="T2" fmla="*/ 563 w 563"/>
                <a:gd name="T3" fmla="*/ 19 h 190"/>
                <a:gd name="T4" fmla="*/ 563 w 563"/>
                <a:gd name="T5" fmla="*/ 19 h 190"/>
                <a:gd name="T6" fmla="*/ 558 w 563"/>
                <a:gd name="T7" fmla="*/ 27 h 190"/>
                <a:gd name="T8" fmla="*/ 539 w 563"/>
                <a:gd name="T9" fmla="*/ 45 h 190"/>
                <a:gd name="T10" fmla="*/ 510 w 563"/>
                <a:gd name="T11" fmla="*/ 72 h 190"/>
                <a:gd name="T12" fmla="*/ 494 w 563"/>
                <a:gd name="T13" fmla="*/ 87 h 190"/>
                <a:gd name="T14" fmla="*/ 475 w 563"/>
                <a:gd name="T15" fmla="*/ 102 h 190"/>
                <a:gd name="T16" fmla="*/ 453 w 563"/>
                <a:gd name="T17" fmla="*/ 119 h 190"/>
                <a:gd name="T18" fmla="*/ 432 w 563"/>
                <a:gd name="T19" fmla="*/ 134 h 190"/>
                <a:gd name="T20" fmla="*/ 408 w 563"/>
                <a:gd name="T21" fmla="*/ 148 h 190"/>
                <a:gd name="T22" fmla="*/ 384 w 563"/>
                <a:gd name="T23" fmla="*/ 161 h 190"/>
                <a:gd name="T24" fmla="*/ 359 w 563"/>
                <a:gd name="T25" fmla="*/ 173 h 190"/>
                <a:gd name="T26" fmla="*/ 333 w 563"/>
                <a:gd name="T27" fmla="*/ 181 h 190"/>
                <a:gd name="T28" fmla="*/ 321 w 563"/>
                <a:gd name="T29" fmla="*/ 184 h 190"/>
                <a:gd name="T30" fmla="*/ 309 w 563"/>
                <a:gd name="T31" fmla="*/ 187 h 190"/>
                <a:gd name="T32" fmla="*/ 295 w 563"/>
                <a:gd name="T33" fmla="*/ 189 h 190"/>
                <a:gd name="T34" fmla="*/ 283 w 563"/>
                <a:gd name="T35" fmla="*/ 190 h 190"/>
                <a:gd name="T36" fmla="*/ 283 w 563"/>
                <a:gd name="T37" fmla="*/ 190 h 190"/>
                <a:gd name="T38" fmla="*/ 275 w 563"/>
                <a:gd name="T39" fmla="*/ 190 h 190"/>
                <a:gd name="T40" fmla="*/ 275 w 563"/>
                <a:gd name="T41" fmla="*/ 190 h 190"/>
                <a:gd name="T42" fmla="*/ 263 w 563"/>
                <a:gd name="T43" fmla="*/ 190 h 190"/>
                <a:gd name="T44" fmla="*/ 249 w 563"/>
                <a:gd name="T45" fmla="*/ 189 h 190"/>
                <a:gd name="T46" fmla="*/ 237 w 563"/>
                <a:gd name="T47" fmla="*/ 187 h 190"/>
                <a:gd name="T48" fmla="*/ 224 w 563"/>
                <a:gd name="T49" fmla="*/ 183 h 190"/>
                <a:gd name="T50" fmla="*/ 212 w 563"/>
                <a:gd name="T51" fmla="*/ 180 h 190"/>
                <a:gd name="T52" fmla="*/ 200 w 563"/>
                <a:gd name="T53" fmla="*/ 176 h 190"/>
                <a:gd name="T54" fmla="*/ 175 w 563"/>
                <a:gd name="T55" fmla="*/ 165 h 190"/>
                <a:gd name="T56" fmla="*/ 152 w 563"/>
                <a:gd name="T57" fmla="*/ 153 h 190"/>
                <a:gd name="T58" fmla="*/ 128 w 563"/>
                <a:gd name="T59" fmla="*/ 140 h 190"/>
                <a:gd name="T60" fmla="*/ 107 w 563"/>
                <a:gd name="T61" fmla="*/ 125 h 190"/>
                <a:gd name="T62" fmla="*/ 86 w 563"/>
                <a:gd name="T63" fmla="*/ 110 h 190"/>
                <a:gd name="T64" fmla="*/ 69 w 563"/>
                <a:gd name="T65" fmla="*/ 96 h 190"/>
                <a:gd name="T66" fmla="*/ 52 w 563"/>
                <a:gd name="T67" fmla="*/ 81 h 190"/>
                <a:gd name="T68" fmla="*/ 24 w 563"/>
                <a:gd name="T69" fmla="*/ 56 h 190"/>
                <a:gd name="T70" fmla="*/ 6 w 563"/>
                <a:gd name="T71" fmla="*/ 38 h 190"/>
                <a:gd name="T72" fmla="*/ 0 w 563"/>
                <a:gd name="T73" fmla="*/ 31 h 190"/>
                <a:gd name="T74" fmla="*/ 0 w 563"/>
                <a:gd name="T75" fmla="*/ 1 h 190"/>
                <a:gd name="T76" fmla="*/ 563 w 563"/>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190">
                  <a:moveTo>
                    <a:pt x="563" y="0"/>
                  </a:moveTo>
                  <a:lnTo>
                    <a:pt x="563" y="19"/>
                  </a:lnTo>
                  <a:lnTo>
                    <a:pt x="563" y="19"/>
                  </a:lnTo>
                  <a:lnTo>
                    <a:pt x="558" y="27"/>
                  </a:lnTo>
                  <a:lnTo>
                    <a:pt x="539" y="45"/>
                  </a:lnTo>
                  <a:lnTo>
                    <a:pt x="510" y="72"/>
                  </a:lnTo>
                  <a:lnTo>
                    <a:pt x="494" y="87"/>
                  </a:lnTo>
                  <a:lnTo>
                    <a:pt x="475" y="102"/>
                  </a:lnTo>
                  <a:lnTo>
                    <a:pt x="453" y="119"/>
                  </a:lnTo>
                  <a:lnTo>
                    <a:pt x="432" y="134"/>
                  </a:lnTo>
                  <a:lnTo>
                    <a:pt x="408" y="148"/>
                  </a:lnTo>
                  <a:lnTo>
                    <a:pt x="384" y="161"/>
                  </a:lnTo>
                  <a:lnTo>
                    <a:pt x="359" y="173"/>
                  </a:lnTo>
                  <a:lnTo>
                    <a:pt x="333" y="181"/>
                  </a:lnTo>
                  <a:lnTo>
                    <a:pt x="321" y="184"/>
                  </a:lnTo>
                  <a:lnTo>
                    <a:pt x="309" y="187"/>
                  </a:lnTo>
                  <a:lnTo>
                    <a:pt x="295" y="189"/>
                  </a:lnTo>
                  <a:lnTo>
                    <a:pt x="283" y="190"/>
                  </a:lnTo>
                  <a:lnTo>
                    <a:pt x="283" y="190"/>
                  </a:lnTo>
                  <a:lnTo>
                    <a:pt x="275" y="190"/>
                  </a:lnTo>
                  <a:lnTo>
                    <a:pt x="275" y="190"/>
                  </a:lnTo>
                  <a:lnTo>
                    <a:pt x="263" y="190"/>
                  </a:lnTo>
                  <a:lnTo>
                    <a:pt x="249" y="189"/>
                  </a:lnTo>
                  <a:lnTo>
                    <a:pt x="237" y="187"/>
                  </a:lnTo>
                  <a:lnTo>
                    <a:pt x="224" y="183"/>
                  </a:lnTo>
                  <a:lnTo>
                    <a:pt x="212" y="180"/>
                  </a:lnTo>
                  <a:lnTo>
                    <a:pt x="200" y="176"/>
                  </a:lnTo>
                  <a:lnTo>
                    <a:pt x="175" y="165"/>
                  </a:lnTo>
                  <a:lnTo>
                    <a:pt x="152" y="153"/>
                  </a:lnTo>
                  <a:lnTo>
                    <a:pt x="128" y="140"/>
                  </a:lnTo>
                  <a:lnTo>
                    <a:pt x="107" y="125"/>
                  </a:lnTo>
                  <a:lnTo>
                    <a:pt x="86" y="110"/>
                  </a:lnTo>
                  <a:lnTo>
                    <a:pt x="69" y="96"/>
                  </a:lnTo>
                  <a:lnTo>
                    <a:pt x="52" y="81"/>
                  </a:lnTo>
                  <a:lnTo>
                    <a:pt x="24" y="56"/>
                  </a:lnTo>
                  <a:lnTo>
                    <a:pt x="6" y="38"/>
                  </a:lnTo>
                  <a:lnTo>
                    <a:pt x="0" y="31"/>
                  </a:lnTo>
                  <a:lnTo>
                    <a:pt x="0" y="1"/>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8" name="Freeform 69">
              <a:extLst>
                <a:ext uri="{FF2B5EF4-FFF2-40B4-BE49-F238E27FC236}">
                  <a16:creationId xmlns:a16="http://schemas.microsoft.com/office/drawing/2014/main" id="{59854E42-9D1E-438F-A527-CB63D0C1ADEE}"/>
                </a:ext>
              </a:extLst>
            </p:cNvPr>
            <p:cNvSpPr>
              <a:spLocks/>
            </p:cNvSpPr>
            <p:nvPr/>
          </p:nvSpPr>
          <p:spPr bwMode="auto">
            <a:xfrm flipH="1">
              <a:off x="7029934" y="5091180"/>
              <a:ext cx="340650" cy="384087"/>
            </a:xfrm>
            <a:custGeom>
              <a:avLst/>
              <a:gdLst>
                <a:gd name="T0" fmla="*/ 627 w 1175"/>
                <a:gd name="T1" fmla="*/ 1 h 1541"/>
                <a:gd name="T2" fmla="*/ 736 w 1175"/>
                <a:gd name="T3" fmla="*/ 13 h 1541"/>
                <a:gd name="T4" fmla="*/ 831 w 1175"/>
                <a:gd name="T5" fmla="*/ 39 h 1541"/>
                <a:gd name="T6" fmla="*/ 912 w 1175"/>
                <a:gd name="T7" fmla="*/ 76 h 1541"/>
                <a:gd name="T8" fmla="*/ 979 w 1175"/>
                <a:gd name="T9" fmla="*/ 123 h 1541"/>
                <a:gd name="T10" fmla="*/ 1036 w 1175"/>
                <a:gd name="T11" fmla="*/ 181 h 1541"/>
                <a:gd name="T12" fmla="*/ 1081 w 1175"/>
                <a:gd name="T13" fmla="*/ 245 h 1541"/>
                <a:gd name="T14" fmla="*/ 1116 w 1175"/>
                <a:gd name="T15" fmla="*/ 317 h 1541"/>
                <a:gd name="T16" fmla="*/ 1143 w 1175"/>
                <a:gd name="T17" fmla="*/ 393 h 1541"/>
                <a:gd name="T18" fmla="*/ 1160 w 1175"/>
                <a:gd name="T19" fmla="*/ 473 h 1541"/>
                <a:gd name="T20" fmla="*/ 1171 w 1175"/>
                <a:gd name="T21" fmla="*/ 555 h 1541"/>
                <a:gd name="T22" fmla="*/ 1174 w 1175"/>
                <a:gd name="T23" fmla="*/ 695 h 1541"/>
                <a:gd name="T24" fmla="*/ 1162 w 1175"/>
                <a:gd name="T25" fmla="*/ 857 h 1541"/>
                <a:gd name="T26" fmla="*/ 1136 w 1175"/>
                <a:gd name="T27" fmla="*/ 1002 h 1541"/>
                <a:gd name="T28" fmla="*/ 1107 w 1175"/>
                <a:gd name="T29" fmla="*/ 1122 h 1541"/>
                <a:gd name="T30" fmla="*/ 1079 w 1175"/>
                <a:gd name="T31" fmla="*/ 1203 h 1541"/>
                <a:gd name="T32" fmla="*/ 1066 w 1175"/>
                <a:gd name="T33" fmla="*/ 1231 h 1541"/>
                <a:gd name="T34" fmla="*/ 1011 w 1175"/>
                <a:gd name="T35" fmla="*/ 1296 h 1541"/>
                <a:gd name="T36" fmla="*/ 924 w 1175"/>
                <a:gd name="T37" fmla="*/ 1372 h 1541"/>
                <a:gd name="T38" fmla="*/ 820 w 1175"/>
                <a:gd name="T39" fmla="*/ 1446 h 1541"/>
                <a:gd name="T40" fmla="*/ 712 w 1175"/>
                <a:gd name="T41" fmla="*/ 1507 h 1541"/>
                <a:gd name="T42" fmla="*/ 646 w 1175"/>
                <a:gd name="T43" fmla="*/ 1533 h 1541"/>
                <a:gd name="T44" fmla="*/ 601 w 1175"/>
                <a:gd name="T45" fmla="*/ 1541 h 1541"/>
                <a:gd name="T46" fmla="*/ 574 w 1175"/>
                <a:gd name="T47" fmla="*/ 1541 h 1541"/>
                <a:gd name="T48" fmla="*/ 529 w 1175"/>
                <a:gd name="T49" fmla="*/ 1533 h 1541"/>
                <a:gd name="T50" fmla="*/ 462 w 1175"/>
                <a:gd name="T51" fmla="*/ 1507 h 1541"/>
                <a:gd name="T52" fmla="*/ 354 w 1175"/>
                <a:gd name="T53" fmla="*/ 1446 h 1541"/>
                <a:gd name="T54" fmla="*/ 251 w 1175"/>
                <a:gd name="T55" fmla="*/ 1372 h 1541"/>
                <a:gd name="T56" fmla="*/ 165 w 1175"/>
                <a:gd name="T57" fmla="*/ 1296 h 1541"/>
                <a:gd name="T58" fmla="*/ 109 w 1175"/>
                <a:gd name="T59" fmla="*/ 1231 h 1541"/>
                <a:gd name="T60" fmla="*/ 95 w 1175"/>
                <a:gd name="T61" fmla="*/ 1203 h 1541"/>
                <a:gd name="T62" fmla="*/ 68 w 1175"/>
                <a:gd name="T63" fmla="*/ 1122 h 1541"/>
                <a:gd name="T64" fmla="*/ 38 w 1175"/>
                <a:gd name="T65" fmla="*/ 1002 h 1541"/>
                <a:gd name="T66" fmla="*/ 12 w 1175"/>
                <a:gd name="T67" fmla="*/ 857 h 1541"/>
                <a:gd name="T68" fmla="*/ 0 w 1175"/>
                <a:gd name="T69" fmla="*/ 695 h 1541"/>
                <a:gd name="T70" fmla="*/ 3 w 1175"/>
                <a:gd name="T71" fmla="*/ 555 h 1541"/>
                <a:gd name="T72" fmla="*/ 14 w 1175"/>
                <a:gd name="T73" fmla="*/ 473 h 1541"/>
                <a:gd name="T74" fmla="*/ 32 w 1175"/>
                <a:gd name="T75" fmla="*/ 393 h 1541"/>
                <a:gd name="T76" fmla="*/ 58 w 1175"/>
                <a:gd name="T77" fmla="*/ 317 h 1541"/>
                <a:gd name="T78" fmla="*/ 93 w 1175"/>
                <a:gd name="T79" fmla="*/ 245 h 1541"/>
                <a:gd name="T80" fmla="*/ 139 w 1175"/>
                <a:gd name="T81" fmla="*/ 181 h 1541"/>
                <a:gd name="T82" fmla="*/ 195 w 1175"/>
                <a:gd name="T83" fmla="*/ 123 h 1541"/>
                <a:gd name="T84" fmla="*/ 263 w 1175"/>
                <a:gd name="T85" fmla="*/ 76 h 1541"/>
                <a:gd name="T86" fmla="*/ 344 w 1175"/>
                <a:gd name="T87" fmla="*/ 39 h 1541"/>
                <a:gd name="T88" fmla="*/ 438 w 1175"/>
                <a:gd name="T89" fmla="*/ 13 h 1541"/>
                <a:gd name="T90" fmla="*/ 547 w 1175"/>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5" h="1541">
                  <a:moveTo>
                    <a:pt x="588" y="0"/>
                  </a:moveTo>
                  <a:lnTo>
                    <a:pt x="588" y="0"/>
                  </a:lnTo>
                  <a:lnTo>
                    <a:pt x="627" y="1"/>
                  </a:lnTo>
                  <a:lnTo>
                    <a:pt x="665" y="4"/>
                  </a:lnTo>
                  <a:lnTo>
                    <a:pt x="701" y="8"/>
                  </a:lnTo>
                  <a:lnTo>
                    <a:pt x="736" y="13"/>
                  </a:lnTo>
                  <a:lnTo>
                    <a:pt x="769" y="21"/>
                  </a:lnTo>
                  <a:lnTo>
                    <a:pt x="801" y="28"/>
                  </a:lnTo>
                  <a:lnTo>
                    <a:pt x="831" y="39"/>
                  </a:lnTo>
                  <a:lnTo>
                    <a:pt x="859" y="50"/>
                  </a:lnTo>
                  <a:lnTo>
                    <a:pt x="886" y="62"/>
                  </a:lnTo>
                  <a:lnTo>
                    <a:pt x="912" y="76"/>
                  </a:lnTo>
                  <a:lnTo>
                    <a:pt x="935" y="91"/>
                  </a:lnTo>
                  <a:lnTo>
                    <a:pt x="958" y="106"/>
                  </a:lnTo>
                  <a:lnTo>
                    <a:pt x="979" y="123"/>
                  </a:lnTo>
                  <a:lnTo>
                    <a:pt x="999" y="142"/>
                  </a:lnTo>
                  <a:lnTo>
                    <a:pt x="1018" y="161"/>
                  </a:lnTo>
                  <a:lnTo>
                    <a:pt x="1036" y="181"/>
                  </a:lnTo>
                  <a:lnTo>
                    <a:pt x="1052" y="201"/>
                  </a:lnTo>
                  <a:lnTo>
                    <a:pt x="1067" y="223"/>
                  </a:lnTo>
                  <a:lnTo>
                    <a:pt x="1081" y="245"/>
                  </a:lnTo>
                  <a:lnTo>
                    <a:pt x="1094" y="268"/>
                  </a:lnTo>
                  <a:lnTo>
                    <a:pt x="1106" y="292"/>
                  </a:lnTo>
                  <a:lnTo>
                    <a:pt x="1116" y="317"/>
                  </a:lnTo>
                  <a:lnTo>
                    <a:pt x="1126" y="342"/>
                  </a:lnTo>
                  <a:lnTo>
                    <a:pt x="1135" y="367"/>
                  </a:lnTo>
                  <a:lnTo>
                    <a:pt x="1143" y="393"/>
                  </a:lnTo>
                  <a:lnTo>
                    <a:pt x="1150" y="419"/>
                  </a:lnTo>
                  <a:lnTo>
                    <a:pt x="1155" y="446"/>
                  </a:lnTo>
                  <a:lnTo>
                    <a:pt x="1160" y="473"/>
                  </a:lnTo>
                  <a:lnTo>
                    <a:pt x="1164" y="500"/>
                  </a:lnTo>
                  <a:lnTo>
                    <a:pt x="1168" y="528"/>
                  </a:lnTo>
                  <a:lnTo>
                    <a:pt x="1171" y="555"/>
                  </a:lnTo>
                  <a:lnTo>
                    <a:pt x="1173" y="583"/>
                  </a:lnTo>
                  <a:lnTo>
                    <a:pt x="1175" y="640"/>
                  </a:lnTo>
                  <a:lnTo>
                    <a:pt x="1174" y="695"/>
                  </a:lnTo>
                  <a:lnTo>
                    <a:pt x="1172" y="750"/>
                  </a:lnTo>
                  <a:lnTo>
                    <a:pt x="1168" y="804"/>
                  </a:lnTo>
                  <a:lnTo>
                    <a:pt x="1162" y="857"/>
                  </a:lnTo>
                  <a:lnTo>
                    <a:pt x="1154" y="907"/>
                  </a:lnTo>
                  <a:lnTo>
                    <a:pt x="1146" y="956"/>
                  </a:lnTo>
                  <a:lnTo>
                    <a:pt x="1136" y="1002"/>
                  </a:lnTo>
                  <a:lnTo>
                    <a:pt x="1127" y="1046"/>
                  </a:lnTo>
                  <a:lnTo>
                    <a:pt x="1117" y="1086"/>
                  </a:lnTo>
                  <a:lnTo>
                    <a:pt x="1107" y="1122"/>
                  </a:lnTo>
                  <a:lnTo>
                    <a:pt x="1097" y="1154"/>
                  </a:lnTo>
                  <a:lnTo>
                    <a:pt x="1088" y="1182"/>
                  </a:lnTo>
                  <a:lnTo>
                    <a:pt x="1079" y="1203"/>
                  </a:lnTo>
                  <a:lnTo>
                    <a:pt x="1071" y="1221"/>
                  </a:lnTo>
                  <a:lnTo>
                    <a:pt x="1066" y="1231"/>
                  </a:lnTo>
                  <a:lnTo>
                    <a:pt x="1066" y="1231"/>
                  </a:lnTo>
                  <a:lnTo>
                    <a:pt x="1051" y="1251"/>
                  </a:lnTo>
                  <a:lnTo>
                    <a:pt x="1033" y="1272"/>
                  </a:lnTo>
                  <a:lnTo>
                    <a:pt x="1011" y="1296"/>
                  </a:lnTo>
                  <a:lnTo>
                    <a:pt x="984" y="1321"/>
                  </a:lnTo>
                  <a:lnTo>
                    <a:pt x="956" y="1347"/>
                  </a:lnTo>
                  <a:lnTo>
                    <a:pt x="924" y="1372"/>
                  </a:lnTo>
                  <a:lnTo>
                    <a:pt x="891" y="1398"/>
                  </a:lnTo>
                  <a:lnTo>
                    <a:pt x="856" y="1422"/>
                  </a:lnTo>
                  <a:lnTo>
                    <a:pt x="820" y="1446"/>
                  </a:lnTo>
                  <a:lnTo>
                    <a:pt x="784" y="1469"/>
                  </a:lnTo>
                  <a:lnTo>
                    <a:pt x="748" y="1489"/>
                  </a:lnTo>
                  <a:lnTo>
                    <a:pt x="712" y="1507"/>
                  </a:lnTo>
                  <a:lnTo>
                    <a:pt x="679" y="1521"/>
                  </a:lnTo>
                  <a:lnTo>
                    <a:pt x="662" y="1527"/>
                  </a:lnTo>
                  <a:lnTo>
                    <a:pt x="646" y="1533"/>
                  </a:lnTo>
                  <a:lnTo>
                    <a:pt x="630" y="1536"/>
                  </a:lnTo>
                  <a:lnTo>
                    <a:pt x="615" y="1539"/>
                  </a:lnTo>
                  <a:lnTo>
                    <a:pt x="601" y="1541"/>
                  </a:lnTo>
                  <a:lnTo>
                    <a:pt x="588" y="1541"/>
                  </a:lnTo>
                  <a:lnTo>
                    <a:pt x="588" y="1541"/>
                  </a:lnTo>
                  <a:lnTo>
                    <a:pt x="574" y="1541"/>
                  </a:lnTo>
                  <a:lnTo>
                    <a:pt x="560" y="1539"/>
                  </a:lnTo>
                  <a:lnTo>
                    <a:pt x="545" y="1536"/>
                  </a:lnTo>
                  <a:lnTo>
                    <a:pt x="529" y="1533"/>
                  </a:lnTo>
                  <a:lnTo>
                    <a:pt x="512" y="1527"/>
                  </a:lnTo>
                  <a:lnTo>
                    <a:pt x="497" y="1521"/>
                  </a:lnTo>
                  <a:lnTo>
                    <a:pt x="462" y="1507"/>
                  </a:lnTo>
                  <a:lnTo>
                    <a:pt x="427" y="1489"/>
                  </a:lnTo>
                  <a:lnTo>
                    <a:pt x="391" y="1469"/>
                  </a:lnTo>
                  <a:lnTo>
                    <a:pt x="354" y="1446"/>
                  </a:lnTo>
                  <a:lnTo>
                    <a:pt x="320" y="1422"/>
                  </a:lnTo>
                  <a:lnTo>
                    <a:pt x="284" y="1398"/>
                  </a:lnTo>
                  <a:lnTo>
                    <a:pt x="251" y="1372"/>
                  </a:lnTo>
                  <a:lnTo>
                    <a:pt x="220" y="1347"/>
                  </a:lnTo>
                  <a:lnTo>
                    <a:pt x="191" y="1321"/>
                  </a:lnTo>
                  <a:lnTo>
                    <a:pt x="165" y="1296"/>
                  </a:lnTo>
                  <a:lnTo>
                    <a:pt x="141" y="1272"/>
                  </a:lnTo>
                  <a:lnTo>
                    <a:pt x="123" y="1251"/>
                  </a:lnTo>
                  <a:lnTo>
                    <a:pt x="109" y="1231"/>
                  </a:lnTo>
                  <a:lnTo>
                    <a:pt x="109" y="1231"/>
                  </a:lnTo>
                  <a:lnTo>
                    <a:pt x="103" y="1221"/>
                  </a:lnTo>
                  <a:lnTo>
                    <a:pt x="95" y="1203"/>
                  </a:lnTo>
                  <a:lnTo>
                    <a:pt x="87" y="1182"/>
                  </a:lnTo>
                  <a:lnTo>
                    <a:pt x="77" y="1154"/>
                  </a:lnTo>
                  <a:lnTo>
                    <a:pt x="68" y="1122"/>
                  </a:lnTo>
                  <a:lnTo>
                    <a:pt x="58" y="1086"/>
                  </a:lnTo>
                  <a:lnTo>
                    <a:pt x="48" y="1046"/>
                  </a:lnTo>
                  <a:lnTo>
                    <a:pt x="38" y="1002"/>
                  </a:lnTo>
                  <a:lnTo>
                    <a:pt x="29" y="956"/>
                  </a:lnTo>
                  <a:lnTo>
                    <a:pt x="20" y="907"/>
                  </a:lnTo>
                  <a:lnTo>
                    <a:pt x="12" y="857"/>
                  </a:lnTo>
                  <a:lnTo>
                    <a:pt x="7" y="804"/>
                  </a:lnTo>
                  <a:lnTo>
                    <a:pt x="2" y="750"/>
                  </a:lnTo>
                  <a:lnTo>
                    <a:pt x="0" y="695"/>
                  </a:lnTo>
                  <a:lnTo>
                    <a:pt x="0" y="640"/>
                  </a:lnTo>
                  <a:lnTo>
                    <a:pt x="2" y="583"/>
                  </a:lnTo>
                  <a:lnTo>
                    <a:pt x="3" y="555"/>
                  </a:lnTo>
                  <a:lnTo>
                    <a:pt x="7" y="528"/>
                  </a:lnTo>
                  <a:lnTo>
                    <a:pt x="10" y="500"/>
                  </a:lnTo>
                  <a:lnTo>
                    <a:pt x="14" y="473"/>
                  </a:lnTo>
                  <a:lnTo>
                    <a:pt x="19" y="446"/>
                  </a:lnTo>
                  <a:lnTo>
                    <a:pt x="26" y="419"/>
                  </a:lnTo>
                  <a:lnTo>
                    <a:pt x="32" y="393"/>
                  </a:lnTo>
                  <a:lnTo>
                    <a:pt x="40" y="367"/>
                  </a:lnTo>
                  <a:lnTo>
                    <a:pt x="48" y="342"/>
                  </a:lnTo>
                  <a:lnTo>
                    <a:pt x="58" y="317"/>
                  </a:lnTo>
                  <a:lnTo>
                    <a:pt x="69" y="292"/>
                  </a:lnTo>
                  <a:lnTo>
                    <a:pt x="81" y="268"/>
                  </a:lnTo>
                  <a:lnTo>
                    <a:pt x="93" y="245"/>
                  </a:lnTo>
                  <a:lnTo>
                    <a:pt x="108" y="223"/>
                  </a:lnTo>
                  <a:lnTo>
                    <a:pt x="122" y="201"/>
                  </a:lnTo>
                  <a:lnTo>
                    <a:pt x="139" y="181"/>
                  </a:lnTo>
                  <a:lnTo>
                    <a:pt x="156" y="161"/>
                  </a:lnTo>
                  <a:lnTo>
                    <a:pt x="175" y="142"/>
                  </a:lnTo>
                  <a:lnTo>
                    <a:pt x="195" y="123"/>
                  </a:lnTo>
                  <a:lnTo>
                    <a:pt x="216" y="106"/>
                  </a:lnTo>
                  <a:lnTo>
                    <a:pt x="239" y="91"/>
                  </a:lnTo>
                  <a:lnTo>
                    <a:pt x="263" y="76"/>
                  </a:lnTo>
                  <a:lnTo>
                    <a:pt x="288" y="62"/>
                  </a:lnTo>
                  <a:lnTo>
                    <a:pt x="315" y="50"/>
                  </a:lnTo>
                  <a:lnTo>
                    <a:pt x="344" y="39"/>
                  </a:lnTo>
                  <a:lnTo>
                    <a:pt x="373" y="28"/>
                  </a:lnTo>
                  <a:lnTo>
                    <a:pt x="405" y="21"/>
                  </a:lnTo>
                  <a:lnTo>
                    <a:pt x="438" y="13"/>
                  </a:lnTo>
                  <a:lnTo>
                    <a:pt x="473" y="8"/>
                  </a:lnTo>
                  <a:lnTo>
                    <a:pt x="509" y="4"/>
                  </a:lnTo>
                  <a:lnTo>
                    <a:pt x="547" y="1"/>
                  </a:lnTo>
                  <a:lnTo>
                    <a:pt x="588" y="0"/>
                  </a:lnTo>
                  <a:lnTo>
                    <a:pt x="588" y="0"/>
                  </a:lnTo>
                  <a:close/>
                </a:path>
              </a:pathLst>
            </a:custGeom>
            <a:solidFill>
              <a:srgbClr val="9B6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79" name="Freeform 70">
              <a:extLst>
                <a:ext uri="{FF2B5EF4-FFF2-40B4-BE49-F238E27FC236}">
                  <a16:creationId xmlns:a16="http://schemas.microsoft.com/office/drawing/2014/main" id="{22C1C734-A5B4-4F19-9EE6-344AD3CC64B2}"/>
                </a:ext>
              </a:extLst>
            </p:cNvPr>
            <p:cNvSpPr>
              <a:spLocks noEditPoints="1"/>
            </p:cNvSpPr>
            <p:nvPr/>
          </p:nvSpPr>
          <p:spPr bwMode="auto">
            <a:xfrm flipH="1">
              <a:off x="7024719" y="5070322"/>
              <a:ext cx="354557" cy="265908"/>
            </a:xfrm>
            <a:custGeom>
              <a:avLst/>
              <a:gdLst>
                <a:gd name="T0" fmla="*/ 284 w 1225"/>
                <a:gd name="T1" fmla="*/ 78 h 1076"/>
                <a:gd name="T2" fmla="*/ 407 w 1225"/>
                <a:gd name="T3" fmla="*/ 27 h 1076"/>
                <a:gd name="T4" fmla="*/ 535 w 1225"/>
                <a:gd name="T5" fmla="*/ 3 h 1076"/>
                <a:gd name="T6" fmla="*/ 665 w 1225"/>
                <a:gd name="T7" fmla="*/ 3 h 1076"/>
                <a:gd name="T8" fmla="*/ 789 w 1225"/>
                <a:gd name="T9" fmla="*/ 24 h 1076"/>
                <a:gd name="T10" fmla="*/ 904 w 1225"/>
                <a:gd name="T11" fmla="*/ 62 h 1076"/>
                <a:gd name="T12" fmla="*/ 1004 w 1225"/>
                <a:gd name="T13" fmla="*/ 115 h 1076"/>
                <a:gd name="T14" fmla="*/ 1081 w 1225"/>
                <a:gd name="T15" fmla="*/ 178 h 1076"/>
                <a:gd name="T16" fmla="*/ 1126 w 1225"/>
                <a:gd name="T17" fmla="*/ 234 h 1076"/>
                <a:gd name="T18" fmla="*/ 1174 w 1225"/>
                <a:gd name="T19" fmla="*/ 328 h 1076"/>
                <a:gd name="T20" fmla="*/ 1205 w 1225"/>
                <a:gd name="T21" fmla="*/ 431 h 1076"/>
                <a:gd name="T22" fmla="*/ 1221 w 1225"/>
                <a:gd name="T23" fmla="*/ 540 h 1076"/>
                <a:gd name="T24" fmla="*/ 1223 w 1225"/>
                <a:gd name="T25" fmla="*/ 679 h 1076"/>
                <a:gd name="T26" fmla="*/ 1203 w 1225"/>
                <a:gd name="T27" fmla="*/ 902 h 1076"/>
                <a:gd name="T28" fmla="*/ 1180 w 1225"/>
                <a:gd name="T29" fmla="*/ 1057 h 1076"/>
                <a:gd name="T30" fmla="*/ 1175 w 1225"/>
                <a:gd name="T31" fmla="*/ 1071 h 1076"/>
                <a:gd name="T32" fmla="*/ 1170 w 1225"/>
                <a:gd name="T33" fmla="*/ 1076 h 1076"/>
                <a:gd name="T34" fmla="*/ 1155 w 1225"/>
                <a:gd name="T35" fmla="*/ 1072 h 1076"/>
                <a:gd name="T36" fmla="*/ 1154 w 1225"/>
                <a:gd name="T37" fmla="*/ 1027 h 1076"/>
                <a:gd name="T38" fmla="*/ 1162 w 1225"/>
                <a:gd name="T39" fmla="*/ 946 h 1076"/>
                <a:gd name="T40" fmla="*/ 1158 w 1225"/>
                <a:gd name="T41" fmla="*/ 837 h 1076"/>
                <a:gd name="T42" fmla="*/ 1122 w 1225"/>
                <a:gd name="T43" fmla="*/ 746 h 1076"/>
                <a:gd name="T44" fmla="*/ 1057 w 1225"/>
                <a:gd name="T45" fmla="*/ 615 h 1076"/>
                <a:gd name="T46" fmla="*/ 1020 w 1225"/>
                <a:gd name="T47" fmla="*/ 491 h 1076"/>
                <a:gd name="T48" fmla="*/ 991 w 1225"/>
                <a:gd name="T49" fmla="*/ 452 h 1076"/>
                <a:gd name="T50" fmla="*/ 954 w 1225"/>
                <a:gd name="T51" fmla="*/ 411 h 1076"/>
                <a:gd name="T52" fmla="*/ 917 w 1225"/>
                <a:gd name="T53" fmla="*/ 392 h 1076"/>
                <a:gd name="T54" fmla="*/ 814 w 1225"/>
                <a:gd name="T55" fmla="*/ 375 h 1076"/>
                <a:gd name="T56" fmla="*/ 695 w 1225"/>
                <a:gd name="T57" fmla="*/ 388 h 1076"/>
                <a:gd name="T58" fmla="*/ 577 w 1225"/>
                <a:gd name="T59" fmla="*/ 423 h 1076"/>
                <a:gd name="T60" fmla="*/ 453 w 1225"/>
                <a:gd name="T61" fmla="*/ 469 h 1076"/>
                <a:gd name="T62" fmla="*/ 421 w 1225"/>
                <a:gd name="T63" fmla="*/ 459 h 1076"/>
                <a:gd name="T64" fmla="*/ 381 w 1225"/>
                <a:gd name="T65" fmla="*/ 411 h 1076"/>
                <a:gd name="T66" fmla="*/ 346 w 1225"/>
                <a:gd name="T67" fmla="*/ 388 h 1076"/>
                <a:gd name="T68" fmla="*/ 324 w 1225"/>
                <a:gd name="T69" fmla="*/ 389 h 1076"/>
                <a:gd name="T70" fmla="*/ 281 w 1225"/>
                <a:gd name="T71" fmla="*/ 428 h 1076"/>
                <a:gd name="T72" fmla="*/ 241 w 1225"/>
                <a:gd name="T73" fmla="*/ 466 h 1076"/>
                <a:gd name="T74" fmla="*/ 210 w 1225"/>
                <a:gd name="T75" fmla="*/ 468 h 1076"/>
                <a:gd name="T76" fmla="*/ 148 w 1225"/>
                <a:gd name="T77" fmla="*/ 481 h 1076"/>
                <a:gd name="T78" fmla="*/ 107 w 1225"/>
                <a:gd name="T79" fmla="*/ 520 h 1076"/>
                <a:gd name="T80" fmla="*/ 85 w 1225"/>
                <a:gd name="T81" fmla="*/ 577 h 1076"/>
                <a:gd name="T82" fmla="*/ 75 w 1225"/>
                <a:gd name="T83" fmla="*/ 666 h 1076"/>
                <a:gd name="T84" fmla="*/ 74 w 1225"/>
                <a:gd name="T85" fmla="*/ 857 h 1076"/>
                <a:gd name="T86" fmla="*/ 66 w 1225"/>
                <a:gd name="T87" fmla="*/ 921 h 1076"/>
                <a:gd name="T88" fmla="*/ 78 w 1225"/>
                <a:gd name="T89" fmla="*/ 1000 h 1076"/>
                <a:gd name="T90" fmla="*/ 78 w 1225"/>
                <a:gd name="T91" fmla="*/ 1070 h 1076"/>
                <a:gd name="T92" fmla="*/ 68 w 1225"/>
                <a:gd name="T93" fmla="*/ 1076 h 1076"/>
                <a:gd name="T94" fmla="*/ 60 w 1225"/>
                <a:gd name="T95" fmla="*/ 1075 h 1076"/>
                <a:gd name="T96" fmla="*/ 51 w 1225"/>
                <a:gd name="T97" fmla="*/ 1051 h 1076"/>
                <a:gd name="T98" fmla="*/ 44 w 1225"/>
                <a:gd name="T99" fmla="*/ 995 h 1076"/>
                <a:gd name="T100" fmla="*/ 10 w 1225"/>
                <a:gd name="T101" fmla="*/ 799 h 1076"/>
                <a:gd name="T102" fmla="*/ 0 w 1225"/>
                <a:gd name="T103" fmla="*/ 628 h 1076"/>
                <a:gd name="T104" fmla="*/ 5 w 1225"/>
                <a:gd name="T105" fmla="*/ 486 h 1076"/>
                <a:gd name="T106" fmla="*/ 29 w 1225"/>
                <a:gd name="T107" fmla="*/ 350 h 1076"/>
                <a:gd name="T108" fmla="*/ 76 w 1225"/>
                <a:gd name="T109" fmla="*/ 234 h 1076"/>
                <a:gd name="T110" fmla="*/ 109 w 1225"/>
                <a:gd name="T111" fmla="*/ 188 h 1076"/>
                <a:gd name="T112" fmla="*/ 151 w 1225"/>
                <a:gd name="T113" fmla="*/ 150 h 1076"/>
                <a:gd name="T114" fmla="*/ 200 w 1225"/>
                <a:gd name="T115" fmla="*/ 125 h 1076"/>
                <a:gd name="T116" fmla="*/ 673 w 1225"/>
                <a:gd name="T117" fmla="*/ 334 h 1076"/>
                <a:gd name="T118" fmla="*/ 665 w 1225"/>
                <a:gd name="T119" fmla="*/ 33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5" h="1076">
                  <a:moveTo>
                    <a:pt x="228" y="116"/>
                  </a:moveTo>
                  <a:lnTo>
                    <a:pt x="228" y="116"/>
                  </a:lnTo>
                  <a:lnTo>
                    <a:pt x="256" y="97"/>
                  </a:lnTo>
                  <a:lnTo>
                    <a:pt x="284" y="78"/>
                  </a:lnTo>
                  <a:lnTo>
                    <a:pt x="315" y="63"/>
                  </a:lnTo>
                  <a:lnTo>
                    <a:pt x="345" y="49"/>
                  </a:lnTo>
                  <a:lnTo>
                    <a:pt x="375" y="37"/>
                  </a:lnTo>
                  <a:lnTo>
                    <a:pt x="407" y="27"/>
                  </a:lnTo>
                  <a:lnTo>
                    <a:pt x="438" y="18"/>
                  </a:lnTo>
                  <a:lnTo>
                    <a:pt x="471" y="12"/>
                  </a:lnTo>
                  <a:lnTo>
                    <a:pt x="502" y="6"/>
                  </a:lnTo>
                  <a:lnTo>
                    <a:pt x="535" y="3"/>
                  </a:lnTo>
                  <a:lnTo>
                    <a:pt x="567" y="1"/>
                  </a:lnTo>
                  <a:lnTo>
                    <a:pt x="600" y="0"/>
                  </a:lnTo>
                  <a:lnTo>
                    <a:pt x="632" y="1"/>
                  </a:lnTo>
                  <a:lnTo>
                    <a:pt x="665" y="3"/>
                  </a:lnTo>
                  <a:lnTo>
                    <a:pt x="696" y="6"/>
                  </a:lnTo>
                  <a:lnTo>
                    <a:pt x="728" y="12"/>
                  </a:lnTo>
                  <a:lnTo>
                    <a:pt x="759" y="17"/>
                  </a:lnTo>
                  <a:lnTo>
                    <a:pt x="789" y="24"/>
                  </a:lnTo>
                  <a:lnTo>
                    <a:pt x="820" y="32"/>
                  </a:lnTo>
                  <a:lnTo>
                    <a:pt x="849" y="42"/>
                  </a:lnTo>
                  <a:lnTo>
                    <a:pt x="877" y="51"/>
                  </a:lnTo>
                  <a:lnTo>
                    <a:pt x="904" y="62"/>
                  </a:lnTo>
                  <a:lnTo>
                    <a:pt x="931" y="75"/>
                  </a:lnTo>
                  <a:lnTo>
                    <a:pt x="955" y="87"/>
                  </a:lnTo>
                  <a:lnTo>
                    <a:pt x="980" y="101"/>
                  </a:lnTo>
                  <a:lnTo>
                    <a:pt x="1004" y="115"/>
                  </a:lnTo>
                  <a:lnTo>
                    <a:pt x="1025" y="130"/>
                  </a:lnTo>
                  <a:lnTo>
                    <a:pt x="1045" y="145"/>
                  </a:lnTo>
                  <a:lnTo>
                    <a:pt x="1064" y="162"/>
                  </a:lnTo>
                  <a:lnTo>
                    <a:pt x="1081" y="178"/>
                  </a:lnTo>
                  <a:lnTo>
                    <a:pt x="1097" y="194"/>
                  </a:lnTo>
                  <a:lnTo>
                    <a:pt x="1110" y="211"/>
                  </a:lnTo>
                  <a:lnTo>
                    <a:pt x="1110" y="211"/>
                  </a:lnTo>
                  <a:lnTo>
                    <a:pt x="1126" y="234"/>
                  </a:lnTo>
                  <a:lnTo>
                    <a:pt x="1139" y="257"/>
                  </a:lnTo>
                  <a:lnTo>
                    <a:pt x="1153" y="279"/>
                  </a:lnTo>
                  <a:lnTo>
                    <a:pt x="1164" y="303"/>
                  </a:lnTo>
                  <a:lnTo>
                    <a:pt x="1174" y="328"/>
                  </a:lnTo>
                  <a:lnTo>
                    <a:pt x="1183" y="353"/>
                  </a:lnTo>
                  <a:lnTo>
                    <a:pt x="1192" y="379"/>
                  </a:lnTo>
                  <a:lnTo>
                    <a:pt x="1199" y="405"/>
                  </a:lnTo>
                  <a:lnTo>
                    <a:pt x="1205" y="431"/>
                  </a:lnTo>
                  <a:lnTo>
                    <a:pt x="1210" y="458"/>
                  </a:lnTo>
                  <a:lnTo>
                    <a:pt x="1214" y="485"/>
                  </a:lnTo>
                  <a:lnTo>
                    <a:pt x="1218" y="512"/>
                  </a:lnTo>
                  <a:lnTo>
                    <a:pt x="1221" y="540"/>
                  </a:lnTo>
                  <a:lnTo>
                    <a:pt x="1222" y="567"/>
                  </a:lnTo>
                  <a:lnTo>
                    <a:pt x="1223" y="595"/>
                  </a:lnTo>
                  <a:lnTo>
                    <a:pt x="1225" y="623"/>
                  </a:lnTo>
                  <a:lnTo>
                    <a:pt x="1223" y="679"/>
                  </a:lnTo>
                  <a:lnTo>
                    <a:pt x="1221" y="735"/>
                  </a:lnTo>
                  <a:lnTo>
                    <a:pt x="1217" y="791"/>
                  </a:lnTo>
                  <a:lnTo>
                    <a:pt x="1210" y="847"/>
                  </a:lnTo>
                  <a:lnTo>
                    <a:pt x="1203" y="902"/>
                  </a:lnTo>
                  <a:lnTo>
                    <a:pt x="1195" y="955"/>
                  </a:lnTo>
                  <a:lnTo>
                    <a:pt x="1180" y="1058"/>
                  </a:lnTo>
                  <a:lnTo>
                    <a:pt x="1180" y="1058"/>
                  </a:lnTo>
                  <a:lnTo>
                    <a:pt x="1180" y="1057"/>
                  </a:lnTo>
                  <a:lnTo>
                    <a:pt x="1180" y="1057"/>
                  </a:lnTo>
                  <a:lnTo>
                    <a:pt x="1179" y="1065"/>
                  </a:lnTo>
                  <a:lnTo>
                    <a:pt x="1179" y="1065"/>
                  </a:lnTo>
                  <a:lnTo>
                    <a:pt x="1175" y="1071"/>
                  </a:lnTo>
                  <a:lnTo>
                    <a:pt x="1172" y="1075"/>
                  </a:lnTo>
                  <a:lnTo>
                    <a:pt x="1172" y="1075"/>
                  </a:lnTo>
                  <a:lnTo>
                    <a:pt x="1171" y="1076"/>
                  </a:lnTo>
                  <a:lnTo>
                    <a:pt x="1170" y="1076"/>
                  </a:lnTo>
                  <a:lnTo>
                    <a:pt x="1165" y="1076"/>
                  </a:lnTo>
                  <a:lnTo>
                    <a:pt x="1156" y="1073"/>
                  </a:lnTo>
                  <a:lnTo>
                    <a:pt x="1156" y="1073"/>
                  </a:lnTo>
                  <a:lnTo>
                    <a:pt x="1155" y="1072"/>
                  </a:lnTo>
                  <a:lnTo>
                    <a:pt x="1154" y="1070"/>
                  </a:lnTo>
                  <a:lnTo>
                    <a:pt x="1154" y="1070"/>
                  </a:lnTo>
                  <a:lnTo>
                    <a:pt x="1154" y="1049"/>
                  </a:lnTo>
                  <a:lnTo>
                    <a:pt x="1154" y="1027"/>
                  </a:lnTo>
                  <a:lnTo>
                    <a:pt x="1154" y="1000"/>
                  </a:lnTo>
                  <a:lnTo>
                    <a:pt x="1154" y="1000"/>
                  </a:lnTo>
                  <a:lnTo>
                    <a:pt x="1157" y="973"/>
                  </a:lnTo>
                  <a:lnTo>
                    <a:pt x="1162" y="946"/>
                  </a:lnTo>
                  <a:lnTo>
                    <a:pt x="1171" y="893"/>
                  </a:lnTo>
                  <a:lnTo>
                    <a:pt x="1171" y="893"/>
                  </a:lnTo>
                  <a:lnTo>
                    <a:pt x="1165" y="864"/>
                  </a:lnTo>
                  <a:lnTo>
                    <a:pt x="1158" y="837"/>
                  </a:lnTo>
                  <a:lnTo>
                    <a:pt x="1151" y="812"/>
                  </a:lnTo>
                  <a:lnTo>
                    <a:pt x="1142" y="788"/>
                  </a:lnTo>
                  <a:lnTo>
                    <a:pt x="1133" y="766"/>
                  </a:lnTo>
                  <a:lnTo>
                    <a:pt x="1122" y="746"/>
                  </a:lnTo>
                  <a:lnTo>
                    <a:pt x="1101" y="705"/>
                  </a:lnTo>
                  <a:lnTo>
                    <a:pt x="1080" y="663"/>
                  </a:lnTo>
                  <a:lnTo>
                    <a:pt x="1069" y="640"/>
                  </a:lnTo>
                  <a:lnTo>
                    <a:pt x="1057" y="615"/>
                  </a:lnTo>
                  <a:lnTo>
                    <a:pt x="1047" y="588"/>
                  </a:lnTo>
                  <a:lnTo>
                    <a:pt x="1037" y="559"/>
                  </a:lnTo>
                  <a:lnTo>
                    <a:pt x="1028" y="527"/>
                  </a:lnTo>
                  <a:lnTo>
                    <a:pt x="1020" y="491"/>
                  </a:lnTo>
                  <a:lnTo>
                    <a:pt x="1020" y="491"/>
                  </a:lnTo>
                  <a:lnTo>
                    <a:pt x="1006" y="472"/>
                  </a:lnTo>
                  <a:lnTo>
                    <a:pt x="991" y="452"/>
                  </a:lnTo>
                  <a:lnTo>
                    <a:pt x="991" y="452"/>
                  </a:lnTo>
                  <a:lnTo>
                    <a:pt x="973" y="431"/>
                  </a:lnTo>
                  <a:lnTo>
                    <a:pt x="964" y="421"/>
                  </a:lnTo>
                  <a:lnTo>
                    <a:pt x="954" y="411"/>
                  </a:lnTo>
                  <a:lnTo>
                    <a:pt x="954" y="411"/>
                  </a:lnTo>
                  <a:lnTo>
                    <a:pt x="943" y="404"/>
                  </a:lnTo>
                  <a:lnTo>
                    <a:pt x="933" y="397"/>
                  </a:lnTo>
                  <a:lnTo>
                    <a:pt x="933" y="397"/>
                  </a:lnTo>
                  <a:lnTo>
                    <a:pt x="917" y="392"/>
                  </a:lnTo>
                  <a:lnTo>
                    <a:pt x="903" y="387"/>
                  </a:lnTo>
                  <a:lnTo>
                    <a:pt x="873" y="381"/>
                  </a:lnTo>
                  <a:lnTo>
                    <a:pt x="843" y="378"/>
                  </a:lnTo>
                  <a:lnTo>
                    <a:pt x="814" y="375"/>
                  </a:lnTo>
                  <a:lnTo>
                    <a:pt x="784" y="377"/>
                  </a:lnTo>
                  <a:lnTo>
                    <a:pt x="755" y="379"/>
                  </a:lnTo>
                  <a:lnTo>
                    <a:pt x="724" y="383"/>
                  </a:lnTo>
                  <a:lnTo>
                    <a:pt x="695" y="388"/>
                  </a:lnTo>
                  <a:lnTo>
                    <a:pt x="665" y="396"/>
                  </a:lnTo>
                  <a:lnTo>
                    <a:pt x="636" y="404"/>
                  </a:lnTo>
                  <a:lnTo>
                    <a:pt x="606" y="413"/>
                  </a:lnTo>
                  <a:lnTo>
                    <a:pt x="577" y="423"/>
                  </a:lnTo>
                  <a:lnTo>
                    <a:pt x="520" y="445"/>
                  </a:lnTo>
                  <a:lnTo>
                    <a:pt x="463" y="466"/>
                  </a:lnTo>
                  <a:lnTo>
                    <a:pt x="463" y="466"/>
                  </a:lnTo>
                  <a:lnTo>
                    <a:pt x="453" y="469"/>
                  </a:lnTo>
                  <a:lnTo>
                    <a:pt x="444" y="469"/>
                  </a:lnTo>
                  <a:lnTo>
                    <a:pt x="436" y="467"/>
                  </a:lnTo>
                  <a:lnTo>
                    <a:pt x="428" y="464"/>
                  </a:lnTo>
                  <a:lnTo>
                    <a:pt x="421" y="459"/>
                  </a:lnTo>
                  <a:lnTo>
                    <a:pt x="415" y="452"/>
                  </a:lnTo>
                  <a:lnTo>
                    <a:pt x="401" y="437"/>
                  </a:lnTo>
                  <a:lnTo>
                    <a:pt x="389" y="420"/>
                  </a:lnTo>
                  <a:lnTo>
                    <a:pt x="381" y="411"/>
                  </a:lnTo>
                  <a:lnTo>
                    <a:pt x="374" y="405"/>
                  </a:lnTo>
                  <a:lnTo>
                    <a:pt x="365" y="397"/>
                  </a:lnTo>
                  <a:lnTo>
                    <a:pt x="356" y="393"/>
                  </a:lnTo>
                  <a:lnTo>
                    <a:pt x="346" y="388"/>
                  </a:lnTo>
                  <a:lnTo>
                    <a:pt x="335" y="386"/>
                  </a:lnTo>
                  <a:lnTo>
                    <a:pt x="335" y="386"/>
                  </a:lnTo>
                  <a:lnTo>
                    <a:pt x="330" y="387"/>
                  </a:lnTo>
                  <a:lnTo>
                    <a:pt x="324" y="389"/>
                  </a:lnTo>
                  <a:lnTo>
                    <a:pt x="318" y="394"/>
                  </a:lnTo>
                  <a:lnTo>
                    <a:pt x="310" y="399"/>
                  </a:lnTo>
                  <a:lnTo>
                    <a:pt x="297" y="412"/>
                  </a:lnTo>
                  <a:lnTo>
                    <a:pt x="281" y="428"/>
                  </a:lnTo>
                  <a:lnTo>
                    <a:pt x="267" y="443"/>
                  </a:lnTo>
                  <a:lnTo>
                    <a:pt x="253" y="458"/>
                  </a:lnTo>
                  <a:lnTo>
                    <a:pt x="246" y="463"/>
                  </a:lnTo>
                  <a:lnTo>
                    <a:pt x="241" y="466"/>
                  </a:lnTo>
                  <a:lnTo>
                    <a:pt x="235" y="469"/>
                  </a:lnTo>
                  <a:lnTo>
                    <a:pt x="231" y="469"/>
                  </a:lnTo>
                  <a:lnTo>
                    <a:pt x="231" y="469"/>
                  </a:lnTo>
                  <a:lnTo>
                    <a:pt x="210" y="468"/>
                  </a:lnTo>
                  <a:lnTo>
                    <a:pt x="192" y="468"/>
                  </a:lnTo>
                  <a:lnTo>
                    <a:pt x="176" y="472"/>
                  </a:lnTo>
                  <a:lnTo>
                    <a:pt x="161" y="476"/>
                  </a:lnTo>
                  <a:lnTo>
                    <a:pt x="148" y="481"/>
                  </a:lnTo>
                  <a:lnTo>
                    <a:pt x="135" y="489"/>
                  </a:lnTo>
                  <a:lnTo>
                    <a:pt x="125" y="497"/>
                  </a:lnTo>
                  <a:lnTo>
                    <a:pt x="115" y="508"/>
                  </a:lnTo>
                  <a:lnTo>
                    <a:pt x="107" y="520"/>
                  </a:lnTo>
                  <a:lnTo>
                    <a:pt x="101" y="532"/>
                  </a:lnTo>
                  <a:lnTo>
                    <a:pt x="95" y="546"/>
                  </a:lnTo>
                  <a:lnTo>
                    <a:pt x="89" y="561"/>
                  </a:lnTo>
                  <a:lnTo>
                    <a:pt x="85" y="577"/>
                  </a:lnTo>
                  <a:lnTo>
                    <a:pt x="81" y="594"/>
                  </a:lnTo>
                  <a:lnTo>
                    <a:pt x="79" y="611"/>
                  </a:lnTo>
                  <a:lnTo>
                    <a:pt x="77" y="629"/>
                  </a:lnTo>
                  <a:lnTo>
                    <a:pt x="75" y="666"/>
                  </a:lnTo>
                  <a:lnTo>
                    <a:pt x="75" y="705"/>
                  </a:lnTo>
                  <a:lnTo>
                    <a:pt x="75" y="783"/>
                  </a:lnTo>
                  <a:lnTo>
                    <a:pt x="75" y="821"/>
                  </a:lnTo>
                  <a:lnTo>
                    <a:pt x="74" y="857"/>
                  </a:lnTo>
                  <a:lnTo>
                    <a:pt x="71" y="891"/>
                  </a:lnTo>
                  <a:lnTo>
                    <a:pt x="69" y="906"/>
                  </a:lnTo>
                  <a:lnTo>
                    <a:pt x="66" y="921"/>
                  </a:lnTo>
                  <a:lnTo>
                    <a:pt x="66" y="921"/>
                  </a:lnTo>
                  <a:lnTo>
                    <a:pt x="72" y="960"/>
                  </a:lnTo>
                  <a:lnTo>
                    <a:pt x="76" y="980"/>
                  </a:lnTo>
                  <a:lnTo>
                    <a:pt x="78" y="1000"/>
                  </a:lnTo>
                  <a:lnTo>
                    <a:pt x="78" y="1000"/>
                  </a:lnTo>
                  <a:lnTo>
                    <a:pt x="79" y="1027"/>
                  </a:lnTo>
                  <a:lnTo>
                    <a:pt x="79" y="1049"/>
                  </a:lnTo>
                  <a:lnTo>
                    <a:pt x="78" y="1070"/>
                  </a:lnTo>
                  <a:lnTo>
                    <a:pt x="78" y="1070"/>
                  </a:lnTo>
                  <a:lnTo>
                    <a:pt x="78" y="1072"/>
                  </a:lnTo>
                  <a:lnTo>
                    <a:pt x="76" y="1073"/>
                  </a:lnTo>
                  <a:lnTo>
                    <a:pt x="76" y="1073"/>
                  </a:lnTo>
                  <a:lnTo>
                    <a:pt x="68" y="1076"/>
                  </a:lnTo>
                  <a:lnTo>
                    <a:pt x="63" y="1076"/>
                  </a:lnTo>
                  <a:lnTo>
                    <a:pt x="61" y="1076"/>
                  </a:lnTo>
                  <a:lnTo>
                    <a:pt x="60" y="1075"/>
                  </a:lnTo>
                  <a:lnTo>
                    <a:pt x="60" y="1075"/>
                  </a:lnTo>
                  <a:lnTo>
                    <a:pt x="57" y="1071"/>
                  </a:lnTo>
                  <a:lnTo>
                    <a:pt x="55" y="1065"/>
                  </a:lnTo>
                  <a:lnTo>
                    <a:pt x="55" y="1065"/>
                  </a:lnTo>
                  <a:lnTo>
                    <a:pt x="51" y="1051"/>
                  </a:lnTo>
                  <a:lnTo>
                    <a:pt x="50" y="1036"/>
                  </a:lnTo>
                  <a:lnTo>
                    <a:pt x="50" y="1036"/>
                  </a:lnTo>
                  <a:lnTo>
                    <a:pt x="44" y="995"/>
                  </a:lnTo>
                  <a:lnTo>
                    <a:pt x="44" y="995"/>
                  </a:lnTo>
                  <a:lnTo>
                    <a:pt x="35" y="960"/>
                  </a:lnTo>
                  <a:lnTo>
                    <a:pt x="26" y="913"/>
                  </a:lnTo>
                  <a:lnTo>
                    <a:pt x="17" y="859"/>
                  </a:lnTo>
                  <a:lnTo>
                    <a:pt x="10" y="799"/>
                  </a:lnTo>
                  <a:lnTo>
                    <a:pt x="4" y="733"/>
                  </a:lnTo>
                  <a:lnTo>
                    <a:pt x="2" y="699"/>
                  </a:lnTo>
                  <a:lnTo>
                    <a:pt x="1" y="664"/>
                  </a:lnTo>
                  <a:lnTo>
                    <a:pt x="0" y="628"/>
                  </a:lnTo>
                  <a:lnTo>
                    <a:pt x="0" y="592"/>
                  </a:lnTo>
                  <a:lnTo>
                    <a:pt x="1" y="557"/>
                  </a:lnTo>
                  <a:lnTo>
                    <a:pt x="2" y="521"/>
                  </a:lnTo>
                  <a:lnTo>
                    <a:pt x="5" y="486"/>
                  </a:lnTo>
                  <a:lnTo>
                    <a:pt x="10" y="450"/>
                  </a:lnTo>
                  <a:lnTo>
                    <a:pt x="14" y="415"/>
                  </a:lnTo>
                  <a:lnTo>
                    <a:pt x="21" y="382"/>
                  </a:lnTo>
                  <a:lnTo>
                    <a:pt x="29" y="350"/>
                  </a:lnTo>
                  <a:lnTo>
                    <a:pt x="38" y="318"/>
                  </a:lnTo>
                  <a:lnTo>
                    <a:pt x="49" y="288"/>
                  </a:lnTo>
                  <a:lnTo>
                    <a:pt x="61" y="260"/>
                  </a:lnTo>
                  <a:lnTo>
                    <a:pt x="76" y="234"/>
                  </a:lnTo>
                  <a:lnTo>
                    <a:pt x="84" y="221"/>
                  </a:lnTo>
                  <a:lnTo>
                    <a:pt x="92" y="209"/>
                  </a:lnTo>
                  <a:lnTo>
                    <a:pt x="101" y="198"/>
                  </a:lnTo>
                  <a:lnTo>
                    <a:pt x="109" y="188"/>
                  </a:lnTo>
                  <a:lnTo>
                    <a:pt x="118" y="177"/>
                  </a:lnTo>
                  <a:lnTo>
                    <a:pt x="129" y="167"/>
                  </a:lnTo>
                  <a:lnTo>
                    <a:pt x="140" y="158"/>
                  </a:lnTo>
                  <a:lnTo>
                    <a:pt x="151" y="150"/>
                  </a:lnTo>
                  <a:lnTo>
                    <a:pt x="162" y="142"/>
                  </a:lnTo>
                  <a:lnTo>
                    <a:pt x="175" y="136"/>
                  </a:lnTo>
                  <a:lnTo>
                    <a:pt x="187" y="129"/>
                  </a:lnTo>
                  <a:lnTo>
                    <a:pt x="200" y="125"/>
                  </a:lnTo>
                  <a:lnTo>
                    <a:pt x="214" y="120"/>
                  </a:lnTo>
                  <a:lnTo>
                    <a:pt x="228" y="116"/>
                  </a:lnTo>
                  <a:lnTo>
                    <a:pt x="228" y="116"/>
                  </a:lnTo>
                  <a:close/>
                  <a:moveTo>
                    <a:pt x="673" y="334"/>
                  </a:moveTo>
                  <a:lnTo>
                    <a:pt x="673" y="334"/>
                  </a:lnTo>
                  <a:lnTo>
                    <a:pt x="687" y="330"/>
                  </a:lnTo>
                  <a:lnTo>
                    <a:pt x="687" y="330"/>
                  </a:lnTo>
                  <a:lnTo>
                    <a:pt x="665" y="335"/>
                  </a:lnTo>
                  <a:lnTo>
                    <a:pt x="665" y="335"/>
                  </a:lnTo>
                  <a:lnTo>
                    <a:pt x="673" y="334"/>
                  </a:lnTo>
                  <a:lnTo>
                    <a:pt x="673" y="334"/>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0" name="Freeform 71">
              <a:extLst>
                <a:ext uri="{FF2B5EF4-FFF2-40B4-BE49-F238E27FC236}">
                  <a16:creationId xmlns:a16="http://schemas.microsoft.com/office/drawing/2014/main" id="{9E3BD163-552A-4AE0-B4DF-AEE8240578DA}"/>
                </a:ext>
              </a:extLst>
            </p:cNvPr>
            <p:cNvSpPr>
              <a:spLocks/>
            </p:cNvSpPr>
            <p:nvPr/>
          </p:nvSpPr>
          <p:spPr bwMode="auto">
            <a:xfrm flipH="1">
              <a:off x="7184616" y="5612560"/>
              <a:ext cx="31286" cy="0"/>
            </a:xfrm>
            <a:custGeom>
              <a:avLst/>
              <a:gdLst>
                <a:gd name="T0" fmla="*/ 1 w 107"/>
                <a:gd name="T1" fmla="*/ 0 h 3"/>
                <a:gd name="T2" fmla="*/ 106 w 107"/>
                <a:gd name="T3" fmla="*/ 0 h 3"/>
                <a:gd name="T4" fmla="*/ 107 w 107"/>
                <a:gd name="T5" fmla="*/ 3 h 3"/>
                <a:gd name="T6" fmla="*/ 0 w 107"/>
                <a:gd name="T7" fmla="*/ 3 h 3"/>
                <a:gd name="T8" fmla="*/ 1 w 107"/>
                <a:gd name="T9" fmla="*/ 0 h 3"/>
              </a:gdLst>
              <a:ahLst/>
              <a:cxnLst>
                <a:cxn ang="0">
                  <a:pos x="T0" y="T1"/>
                </a:cxn>
                <a:cxn ang="0">
                  <a:pos x="T2" y="T3"/>
                </a:cxn>
                <a:cxn ang="0">
                  <a:pos x="T4" y="T5"/>
                </a:cxn>
                <a:cxn ang="0">
                  <a:pos x="T6" y="T7"/>
                </a:cxn>
                <a:cxn ang="0">
                  <a:pos x="T8" y="T9"/>
                </a:cxn>
              </a:cxnLst>
              <a:rect l="0" t="0" r="r" b="b"/>
              <a:pathLst>
                <a:path w="107" h="3">
                  <a:moveTo>
                    <a:pt x="1" y="0"/>
                  </a:moveTo>
                  <a:lnTo>
                    <a:pt x="106" y="0"/>
                  </a:lnTo>
                  <a:lnTo>
                    <a:pt x="107" y="3"/>
                  </a:lnTo>
                  <a:lnTo>
                    <a:pt x="0" y="3"/>
                  </a:lnTo>
                  <a:lnTo>
                    <a:pt x="1" y="0"/>
                  </a:lnTo>
                  <a:close/>
                </a:path>
              </a:pathLst>
            </a:custGeom>
            <a:solidFill>
              <a:srgbClr val="B23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1" name="Freeform 72">
              <a:extLst>
                <a:ext uri="{FF2B5EF4-FFF2-40B4-BE49-F238E27FC236}">
                  <a16:creationId xmlns:a16="http://schemas.microsoft.com/office/drawing/2014/main" id="{9DF7C8AB-9E6A-4880-A55A-F09C9ED261CC}"/>
                </a:ext>
              </a:extLst>
            </p:cNvPr>
            <p:cNvSpPr>
              <a:spLocks/>
            </p:cNvSpPr>
            <p:nvPr/>
          </p:nvSpPr>
          <p:spPr bwMode="auto">
            <a:xfrm flipH="1">
              <a:off x="7184616" y="5612560"/>
              <a:ext cx="31286" cy="0"/>
            </a:xfrm>
            <a:custGeom>
              <a:avLst/>
              <a:gdLst>
                <a:gd name="T0" fmla="*/ 1 w 107"/>
                <a:gd name="T1" fmla="*/ 0 h 3"/>
                <a:gd name="T2" fmla="*/ 106 w 107"/>
                <a:gd name="T3" fmla="*/ 0 h 3"/>
                <a:gd name="T4" fmla="*/ 107 w 107"/>
                <a:gd name="T5" fmla="*/ 3 h 3"/>
                <a:gd name="T6" fmla="*/ 0 w 107"/>
                <a:gd name="T7" fmla="*/ 3 h 3"/>
                <a:gd name="T8" fmla="*/ 1 w 107"/>
                <a:gd name="T9" fmla="*/ 0 h 3"/>
              </a:gdLst>
              <a:ahLst/>
              <a:cxnLst>
                <a:cxn ang="0">
                  <a:pos x="T0" y="T1"/>
                </a:cxn>
                <a:cxn ang="0">
                  <a:pos x="T2" y="T3"/>
                </a:cxn>
                <a:cxn ang="0">
                  <a:pos x="T4" y="T5"/>
                </a:cxn>
                <a:cxn ang="0">
                  <a:pos x="T6" y="T7"/>
                </a:cxn>
                <a:cxn ang="0">
                  <a:pos x="T8" y="T9"/>
                </a:cxn>
              </a:cxnLst>
              <a:rect l="0" t="0" r="r" b="b"/>
              <a:pathLst>
                <a:path w="107" h="3">
                  <a:moveTo>
                    <a:pt x="1" y="0"/>
                  </a:moveTo>
                  <a:lnTo>
                    <a:pt x="106" y="0"/>
                  </a:lnTo>
                  <a:lnTo>
                    <a:pt x="107"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2" name="Freeform 73">
              <a:extLst>
                <a:ext uri="{FF2B5EF4-FFF2-40B4-BE49-F238E27FC236}">
                  <a16:creationId xmlns:a16="http://schemas.microsoft.com/office/drawing/2014/main" id="{E82DA15A-B140-4A1F-A709-7BE070AE8162}"/>
                </a:ext>
              </a:extLst>
            </p:cNvPr>
            <p:cNvSpPr>
              <a:spLocks/>
            </p:cNvSpPr>
            <p:nvPr/>
          </p:nvSpPr>
          <p:spPr bwMode="auto">
            <a:xfrm flipH="1">
              <a:off x="6962152" y="5091176"/>
              <a:ext cx="325009" cy="147724"/>
            </a:xfrm>
            <a:custGeom>
              <a:avLst/>
              <a:gdLst>
                <a:gd name="T0" fmla="*/ 147 w 1124"/>
                <a:gd name="T1" fmla="*/ 98 h 592"/>
                <a:gd name="T2" fmla="*/ 226 w 1124"/>
                <a:gd name="T3" fmla="*/ 56 h 592"/>
                <a:gd name="T4" fmla="*/ 325 w 1124"/>
                <a:gd name="T5" fmla="*/ 21 h 592"/>
                <a:gd name="T6" fmla="*/ 402 w 1124"/>
                <a:gd name="T7" fmla="*/ 5 h 592"/>
                <a:gd name="T8" fmla="*/ 464 w 1124"/>
                <a:gd name="T9" fmla="*/ 0 h 592"/>
                <a:gd name="T10" fmla="*/ 527 w 1124"/>
                <a:gd name="T11" fmla="*/ 5 h 592"/>
                <a:gd name="T12" fmla="*/ 592 w 1124"/>
                <a:gd name="T13" fmla="*/ 20 h 592"/>
                <a:gd name="T14" fmla="*/ 655 w 1124"/>
                <a:gd name="T15" fmla="*/ 43 h 592"/>
                <a:gd name="T16" fmla="*/ 775 w 1124"/>
                <a:gd name="T17" fmla="*/ 84 h 592"/>
                <a:gd name="T18" fmla="*/ 883 w 1124"/>
                <a:gd name="T19" fmla="*/ 111 h 592"/>
                <a:gd name="T20" fmla="*/ 975 w 1124"/>
                <a:gd name="T21" fmla="*/ 122 h 592"/>
                <a:gd name="T22" fmla="*/ 1043 w 1124"/>
                <a:gd name="T23" fmla="*/ 117 h 592"/>
                <a:gd name="T24" fmla="*/ 1069 w 1124"/>
                <a:gd name="T25" fmla="*/ 107 h 592"/>
                <a:gd name="T26" fmla="*/ 1087 w 1124"/>
                <a:gd name="T27" fmla="*/ 92 h 592"/>
                <a:gd name="T28" fmla="*/ 1097 w 1124"/>
                <a:gd name="T29" fmla="*/ 119 h 592"/>
                <a:gd name="T30" fmla="*/ 1117 w 1124"/>
                <a:gd name="T31" fmla="*/ 189 h 592"/>
                <a:gd name="T32" fmla="*/ 1124 w 1124"/>
                <a:gd name="T33" fmla="*/ 252 h 592"/>
                <a:gd name="T34" fmla="*/ 1120 w 1124"/>
                <a:gd name="T35" fmla="*/ 304 h 592"/>
                <a:gd name="T36" fmla="*/ 1108 w 1124"/>
                <a:gd name="T37" fmla="*/ 357 h 592"/>
                <a:gd name="T38" fmla="*/ 1085 w 1124"/>
                <a:gd name="T39" fmla="*/ 411 h 592"/>
                <a:gd name="T40" fmla="*/ 1045 w 1124"/>
                <a:gd name="T41" fmla="*/ 461 h 592"/>
                <a:gd name="T42" fmla="*/ 988 w 1124"/>
                <a:gd name="T43" fmla="*/ 508 h 592"/>
                <a:gd name="T44" fmla="*/ 940 w 1124"/>
                <a:gd name="T45" fmla="*/ 535 h 592"/>
                <a:gd name="T46" fmla="*/ 866 w 1124"/>
                <a:gd name="T47" fmla="*/ 566 h 592"/>
                <a:gd name="T48" fmla="*/ 791 w 1124"/>
                <a:gd name="T49" fmla="*/ 584 h 592"/>
                <a:gd name="T50" fmla="*/ 717 w 1124"/>
                <a:gd name="T51" fmla="*/ 592 h 592"/>
                <a:gd name="T52" fmla="*/ 645 w 1124"/>
                <a:gd name="T53" fmla="*/ 590 h 592"/>
                <a:gd name="T54" fmla="*/ 576 w 1124"/>
                <a:gd name="T55" fmla="*/ 581 h 592"/>
                <a:gd name="T56" fmla="*/ 512 w 1124"/>
                <a:gd name="T57" fmla="*/ 566 h 592"/>
                <a:gd name="T58" fmla="*/ 454 w 1124"/>
                <a:gd name="T59" fmla="*/ 546 h 592"/>
                <a:gd name="T60" fmla="*/ 361 w 1124"/>
                <a:gd name="T61" fmla="*/ 496 h 592"/>
                <a:gd name="T62" fmla="*/ 328 w 1124"/>
                <a:gd name="T63" fmla="*/ 470 h 592"/>
                <a:gd name="T64" fmla="*/ 286 w 1124"/>
                <a:gd name="T65" fmla="*/ 425 h 592"/>
                <a:gd name="T66" fmla="*/ 186 w 1124"/>
                <a:gd name="T67" fmla="*/ 328 h 592"/>
                <a:gd name="T68" fmla="*/ 124 w 1124"/>
                <a:gd name="T69" fmla="*/ 282 h 592"/>
                <a:gd name="T70" fmla="*/ 67 w 1124"/>
                <a:gd name="T71" fmla="*/ 253 h 592"/>
                <a:gd name="T72" fmla="*/ 41 w 1124"/>
                <a:gd name="T73" fmla="*/ 249 h 592"/>
                <a:gd name="T74" fmla="*/ 18 w 1124"/>
                <a:gd name="T75" fmla="*/ 253 h 592"/>
                <a:gd name="T76" fmla="*/ 6 w 1124"/>
                <a:gd name="T77" fmla="*/ 256 h 592"/>
                <a:gd name="T78" fmla="*/ 0 w 1124"/>
                <a:gd name="T79" fmla="*/ 254 h 592"/>
                <a:gd name="T80" fmla="*/ 11 w 1124"/>
                <a:gd name="T81" fmla="*/ 232 h 592"/>
                <a:gd name="T82" fmla="*/ 77 w 1124"/>
                <a:gd name="T83" fmla="*/ 160 h 592"/>
                <a:gd name="T84" fmla="*/ 134 w 1124"/>
                <a:gd name="T85" fmla="*/ 105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4" h="592">
                  <a:moveTo>
                    <a:pt x="134" y="105"/>
                  </a:moveTo>
                  <a:lnTo>
                    <a:pt x="134" y="105"/>
                  </a:lnTo>
                  <a:lnTo>
                    <a:pt x="147" y="98"/>
                  </a:lnTo>
                  <a:lnTo>
                    <a:pt x="178" y="80"/>
                  </a:lnTo>
                  <a:lnTo>
                    <a:pt x="201" y="69"/>
                  </a:lnTo>
                  <a:lnTo>
                    <a:pt x="226" y="56"/>
                  </a:lnTo>
                  <a:lnTo>
                    <a:pt x="257" y="44"/>
                  </a:lnTo>
                  <a:lnTo>
                    <a:pt x="289" y="33"/>
                  </a:lnTo>
                  <a:lnTo>
                    <a:pt x="325" y="21"/>
                  </a:lnTo>
                  <a:lnTo>
                    <a:pt x="362" y="12"/>
                  </a:lnTo>
                  <a:lnTo>
                    <a:pt x="382" y="8"/>
                  </a:lnTo>
                  <a:lnTo>
                    <a:pt x="402" y="5"/>
                  </a:lnTo>
                  <a:lnTo>
                    <a:pt x="423" y="2"/>
                  </a:lnTo>
                  <a:lnTo>
                    <a:pt x="443" y="1"/>
                  </a:lnTo>
                  <a:lnTo>
                    <a:pt x="464" y="0"/>
                  </a:lnTo>
                  <a:lnTo>
                    <a:pt x="486" y="0"/>
                  </a:lnTo>
                  <a:lnTo>
                    <a:pt x="506" y="2"/>
                  </a:lnTo>
                  <a:lnTo>
                    <a:pt x="527" y="5"/>
                  </a:lnTo>
                  <a:lnTo>
                    <a:pt x="549" y="8"/>
                  </a:lnTo>
                  <a:lnTo>
                    <a:pt x="571" y="13"/>
                  </a:lnTo>
                  <a:lnTo>
                    <a:pt x="592" y="20"/>
                  </a:lnTo>
                  <a:lnTo>
                    <a:pt x="612" y="27"/>
                  </a:lnTo>
                  <a:lnTo>
                    <a:pt x="612" y="27"/>
                  </a:lnTo>
                  <a:lnTo>
                    <a:pt x="655" y="43"/>
                  </a:lnTo>
                  <a:lnTo>
                    <a:pt x="696" y="59"/>
                  </a:lnTo>
                  <a:lnTo>
                    <a:pt x="736" y="73"/>
                  </a:lnTo>
                  <a:lnTo>
                    <a:pt x="775" y="84"/>
                  </a:lnTo>
                  <a:lnTo>
                    <a:pt x="813" y="95"/>
                  </a:lnTo>
                  <a:lnTo>
                    <a:pt x="849" y="104"/>
                  </a:lnTo>
                  <a:lnTo>
                    <a:pt x="883" y="111"/>
                  </a:lnTo>
                  <a:lnTo>
                    <a:pt x="915" y="117"/>
                  </a:lnTo>
                  <a:lnTo>
                    <a:pt x="945" y="120"/>
                  </a:lnTo>
                  <a:lnTo>
                    <a:pt x="975" y="122"/>
                  </a:lnTo>
                  <a:lnTo>
                    <a:pt x="1000" y="122"/>
                  </a:lnTo>
                  <a:lnTo>
                    <a:pt x="1023" y="121"/>
                  </a:lnTo>
                  <a:lnTo>
                    <a:pt x="1043" y="117"/>
                  </a:lnTo>
                  <a:lnTo>
                    <a:pt x="1052" y="114"/>
                  </a:lnTo>
                  <a:lnTo>
                    <a:pt x="1061" y="110"/>
                  </a:lnTo>
                  <a:lnTo>
                    <a:pt x="1069" y="107"/>
                  </a:lnTo>
                  <a:lnTo>
                    <a:pt x="1076" y="103"/>
                  </a:lnTo>
                  <a:lnTo>
                    <a:pt x="1081" y="97"/>
                  </a:lnTo>
                  <a:lnTo>
                    <a:pt x="1087" y="92"/>
                  </a:lnTo>
                  <a:lnTo>
                    <a:pt x="1087" y="92"/>
                  </a:lnTo>
                  <a:lnTo>
                    <a:pt x="1091" y="105"/>
                  </a:lnTo>
                  <a:lnTo>
                    <a:pt x="1097" y="119"/>
                  </a:lnTo>
                  <a:lnTo>
                    <a:pt x="1104" y="138"/>
                  </a:lnTo>
                  <a:lnTo>
                    <a:pt x="1110" y="162"/>
                  </a:lnTo>
                  <a:lnTo>
                    <a:pt x="1117" y="189"/>
                  </a:lnTo>
                  <a:lnTo>
                    <a:pt x="1122" y="219"/>
                  </a:lnTo>
                  <a:lnTo>
                    <a:pt x="1123" y="236"/>
                  </a:lnTo>
                  <a:lnTo>
                    <a:pt x="1124" y="252"/>
                  </a:lnTo>
                  <a:lnTo>
                    <a:pt x="1124" y="269"/>
                  </a:lnTo>
                  <a:lnTo>
                    <a:pt x="1123" y="286"/>
                  </a:lnTo>
                  <a:lnTo>
                    <a:pt x="1120" y="304"/>
                  </a:lnTo>
                  <a:lnTo>
                    <a:pt x="1118" y="321"/>
                  </a:lnTo>
                  <a:lnTo>
                    <a:pt x="1114" y="339"/>
                  </a:lnTo>
                  <a:lnTo>
                    <a:pt x="1108" y="357"/>
                  </a:lnTo>
                  <a:lnTo>
                    <a:pt x="1102" y="375"/>
                  </a:lnTo>
                  <a:lnTo>
                    <a:pt x="1094" y="392"/>
                  </a:lnTo>
                  <a:lnTo>
                    <a:pt x="1085" y="411"/>
                  </a:lnTo>
                  <a:lnTo>
                    <a:pt x="1073" y="428"/>
                  </a:lnTo>
                  <a:lnTo>
                    <a:pt x="1060" y="445"/>
                  </a:lnTo>
                  <a:lnTo>
                    <a:pt x="1045" y="461"/>
                  </a:lnTo>
                  <a:lnTo>
                    <a:pt x="1028" y="478"/>
                  </a:lnTo>
                  <a:lnTo>
                    <a:pt x="1009" y="493"/>
                  </a:lnTo>
                  <a:lnTo>
                    <a:pt x="988" y="508"/>
                  </a:lnTo>
                  <a:lnTo>
                    <a:pt x="965" y="522"/>
                  </a:lnTo>
                  <a:lnTo>
                    <a:pt x="965" y="522"/>
                  </a:lnTo>
                  <a:lnTo>
                    <a:pt x="940" y="535"/>
                  </a:lnTo>
                  <a:lnTo>
                    <a:pt x="915" y="547"/>
                  </a:lnTo>
                  <a:lnTo>
                    <a:pt x="890" y="556"/>
                  </a:lnTo>
                  <a:lnTo>
                    <a:pt x="866" y="566"/>
                  </a:lnTo>
                  <a:lnTo>
                    <a:pt x="840" y="573"/>
                  </a:lnTo>
                  <a:lnTo>
                    <a:pt x="815" y="579"/>
                  </a:lnTo>
                  <a:lnTo>
                    <a:pt x="791" y="584"/>
                  </a:lnTo>
                  <a:lnTo>
                    <a:pt x="766" y="588"/>
                  </a:lnTo>
                  <a:lnTo>
                    <a:pt x="741" y="590"/>
                  </a:lnTo>
                  <a:lnTo>
                    <a:pt x="717" y="592"/>
                  </a:lnTo>
                  <a:lnTo>
                    <a:pt x="692" y="592"/>
                  </a:lnTo>
                  <a:lnTo>
                    <a:pt x="668" y="592"/>
                  </a:lnTo>
                  <a:lnTo>
                    <a:pt x="645" y="590"/>
                  </a:lnTo>
                  <a:lnTo>
                    <a:pt x="621" y="588"/>
                  </a:lnTo>
                  <a:lnTo>
                    <a:pt x="599" y="585"/>
                  </a:lnTo>
                  <a:lnTo>
                    <a:pt x="576" y="581"/>
                  </a:lnTo>
                  <a:lnTo>
                    <a:pt x="554" y="577"/>
                  </a:lnTo>
                  <a:lnTo>
                    <a:pt x="533" y="571"/>
                  </a:lnTo>
                  <a:lnTo>
                    <a:pt x="512" y="566"/>
                  </a:lnTo>
                  <a:lnTo>
                    <a:pt x="492" y="560"/>
                  </a:lnTo>
                  <a:lnTo>
                    <a:pt x="473" y="553"/>
                  </a:lnTo>
                  <a:lnTo>
                    <a:pt x="454" y="546"/>
                  </a:lnTo>
                  <a:lnTo>
                    <a:pt x="419" y="530"/>
                  </a:lnTo>
                  <a:lnTo>
                    <a:pt x="389" y="513"/>
                  </a:lnTo>
                  <a:lnTo>
                    <a:pt x="361" y="496"/>
                  </a:lnTo>
                  <a:lnTo>
                    <a:pt x="350" y="487"/>
                  </a:lnTo>
                  <a:lnTo>
                    <a:pt x="339" y="479"/>
                  </a:lnTo>
                  <a:lnTo>
                    <a:pt x="328" y="470"/>
                  </a:lnTo>
                  <a:lnTo>
                    <a:pt x="319" y="461"/>
                  </a:lnTo>
                  <a:lnTo>
                    <a:pt x="319" y="461"/>
                  </a:lnTo>
                  <a:lnTo>
                    <a:pt x="286" y="425"/>
                  </a:lnTo>
                  <a:lnTo>
                    <a:pt x="248" y="386"/>
                  </a:lnTo>
                  <a:lnTo>
                    <a:pt x="207" y="347"/>
                  </a:lnTo>
                  <a:lnTo>
                    <a:pt x="186" y="328"/>
                  </a:lnTo>
                  <a:lnTo>
                    <a:pt x="166" y="311"/>
                  </a:lnTo>
                  <a:lnTo>
                    <a:pt x="144" y="296"/>
                  </a:lnTo>
                  <a:lnTo>
                    <a:pt x="124" y="282"/>
                  </a:lnTo>
                  <a:lnTo>
                    <a:pt x="104" y="269"/>
                  </a:lnTo>
                  <a:lnTo>
                    <a:pt x="85" y="259"/>
                  </a:lnTo>
                  <a:lnTo>
                    <a:pt x="67" y="253"/>
                  </a:lnTo>
                  <a:lnTo>
                    <a:pt x="58" y="251"/>
                  </a:lnTo>
                  <a:lnTo>
                    <a:pt x="49" y="250"/>
                  </a:lnTo>
                  <a:lnTo>
                    <a:pt x="41" y="249"/>
                  </a:lnTo>
                  <a:lnTo>
                    <a:pt x="32" y="250"/>
                  </a:lnTo>
                  <a:lnTo>
                    <a:pt x="26" y="251"/>
                  </a:lnTo>
                  <a:lnTo>
                    <a:pt x="18" y="253"/>
                  </a:lnTo>
                  <a:lnTo>
                    <a:pt x="18" y="253"/>
                  </a:lnTo>
                  <a:lnTo>
                    <a:pt x="11" y="255"/>
                  </a:lnTo>
                  <a:lnTo>
                    <a:pt x="6" y="256"/>
                  </a:lnTo>
                  <a:lnTo>
                    <a:pt x="3" y="256"/>
                  </a:lnTo>
                  <a:lnTo>
                    <a:pt x="1" y="255"/>
                  </a:lnTo>
                  <a:lnTo>
                    <a:pt x="0" y="254"/>
                  </a:lnTo>
                  <a:lnTo>
                    <a:pt x="0" y="251"/>
                  </a:lnTo>
                  <a:lnTo>
                    <a:pt x="3" y="243"/>
                  </a:lnTo>
                  <a:lnTo>
                    <a:pt x="11" y="232"/>
                  </a:lnTo>
                  <a:lnTo>
                    <a:pt x="21" y="219"/>
                  </a:lnTo>
                  <a:lnTo>
                    <a:pt x="48" y="190"/>
                  </a:lnTo>
                  <a:lnTo>
                    <a:pt x="77" y="160"/>
                  </a:lnTo>
                  <a:lnTo>
                    <a:pt x="106" y="133"/>
                  </a:lnTo>
                  <a:lnTo>
                    <a:pt x="134" y="105"/>
                  </a:lnTo>
                  <a:lnTo>
                    <a:pt x="134" y="10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3" name="Freeform 74">
              <a:extLst>
                <a:ext uri="{FF2B5EF4-FFF2-40B4-BE49-F238E27FC236}">
                  <a16:creationId xmlns:a16="http://schemas.microsoft.com/office/drawing/2014/main" id="{B88D0251-AC8C-46EF-A30B-801F63ACAC22}"/>
                </a:ext>
              </a:extLst>
            </p:cNvPr>
            <p:cNvSpPr>
              <a:spLocks/>
            </p:cNvSpPr>
            <p:nvPr/>
          </p:nvSpPr>
          <p:spPr bwMode="auto">
            <a:xfrm flipH="1">
              <a:off x="6447697" y="5767236"/>
              <a:ext cx="761251" cy="285025"/>
            </a:xfrm>
            <a:custGeom>
              <a:avLst/>
              <a:gdLst>
                <a:gd name="T0" fmla="*/ 1576 w 2627"/>
                <a:gd name="T1" fmla="*/ 0 h 1146"/>
                <a:gd name="T2" fmla="*/ 1774 w 2627"/>
                <a:gd name="T3" fmla="*/ 86 h 1146"/>
                <a:gd name="T4" fmla="*/ 1939 w 2627"/>
                <a:gd name="T5" fmla="*/ 163 h 1146"/>
                <a:gd name="T6" fmla="*/ 2073 w 2627"/>
                <a:gd name="T7" fmla="*/ 229 h 1146"/>
                <a:gd name="T8" fmla="*/ 2179 w 2627"/>
                <a:gd name="T9" fmla="*/ 286 h 1146"/>
                <a:gd name="T10" fmla="*/ 2261 w 2627"/>
                <a:gd name="T11" fmla="*/ 334 h 1146"/>
                <a:gd name="T12" fmla="*/ 2323 w 2627"/>
                <a:gd name="T13" fmla="*/ 375 h 1146"/>
                <a:gd name="T14" fmla="*/ 2368 w 2627"/>
                <a:gd name="T15" fmla="*/ 408 h 1146"/>
                <a:gd name="T16" fmla="*/ 2399 w 2627"/>
                <a:gd name="T17" fmla="*/ 434 h 1146"/>
                <a:gd name="T18" fmla="*/ 2418 w 2627"/>
                <a:gd name="T19" fmla="*/ 453 h 1146"/>
                <a:gd name="T20" fmla="*/ 2436 w 2627"/>
                <a:gd name="T21" fmla="*/ 478 h 1146"/>
                <a:gd name="T22" fmla="*/ 2454 w 2627"/>
                <a:gd name="T23" fmla="*/ 508 h 1146"/>
                <a:gd name="T24" fmla="*/ 2487 w 2627"/>
                <a:gd name="T25" fmla="*/ 582 h 1146"/>
                <a:gd name="T26" fmla="*/ 2516 w 2627"/>
                <a:gd name="T27" fmla="*/ 669 h 1146"/>
                <a:gd name="T28" fmla="*/ 2543 w 2627"/>
                <a:gd name="T29" fmla="*/ 767 h 1146"/>
                <a:gd name="T30" fmla="*/ 2580 w 2627"/>
                <a:gd name="T31" fmla="*/ 927 h 1146"/>
                <a:gd name="T32" fmla="*/ 1313 w 2627"/>
                <a:gd name="T33" fmla="*/ 1146 h 1146"/>
                <a:gd name="T34" fmla="*/ 0 w 2627"/>
                <a:gd name="T35" fmla="*/ 1146 h 1146"/>
                <a:gd name="T36" fmla="*/ 70 w 2627"/>
                <a:gd name="T37" fmla="*/ 819 h 1146"/>
                <a:gd name="T38" fmla="*/ 96 w 2627"/>
                <a:gd name="T39" fmla="*/ 717 h 1146"/>
                <a:gd name="T40" fmla="*/ 124 w 2627"/>
                <a:gd name="T41" fmla="*/ 624 h 1146"/>
                <a:gd name="T42" fmla="*/ 154 w 2627"/>
                <a:gd name="T43" fmla="*/ 543 h 1146"/>
                <a:gd name="T44" fmla="*/ 180 w 2627"/>
                <a:gd name="T45" fmla="*/ 493 h 1146"/>
                <a:gd name="T46" fmla="*/ 198 w 2627"/>
                <a:gd name="T47" fmla="*/ 465 h 1146"/>
                <a:gd name="T48" fmla="*/ 216 w 2627"/>
                <a:gd name="T49" fmla="*/ 442 h 1146"/>
                <a:gd name="T50" fmla="*/ 226 w 2627"/>
                <a:gd name="T51" fmla="*/ 434 h 1146"/>
                <a:gd name="T52" fmla="*/ 278 w 2627"/>
                <a:gd name="T53" fmla="*/ 393 h 1146"/>
                <a:gd name="T54" fmla="*/ 329 w 2627"/>
                <a:gd name="T55" fmla="*/ 357 h 1146"/>
                <a:gd name="T56" fmla="*/ 400 w 2627"/>
                <a:gd name="T57" fmla="*/ 313 h 1146"/>
                <a:gd name="T58" fmla="*/ 492 w 2627"/>
                <a:gd name="T59" fmla="*/ 261 h 1146"/>
                <a:gd name="T60" fmla="*/ 611 w 2627"/>
                <a:gd name="T61" fmla="*/ 199 h 1146"/>
                <a:gd name="T62" fmla="*/ 759 w 2627"/>
                <a:gd name="T63" fmla="*/ 128 h 1146"/>
                <a:gd name="T64" fmla="*/ 940 w 2627"/>
                <a:gd name="T65" fmla="*/ 47 h 1146"/>
                <a:gd name="T66" fmla="*/ 1576 w 2627"/>
                <a:gd name="T6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6">
                  <a:moveTo>
                    <a:pt x="1576" y="0"/>
                  </a:moveTo>
                  <a:lnTo>
                    <a:pt x="1576" y="0"/>
                  </a:lnTo>
                  <a:lnTo>
                    <a:pt x="1680" y="44"/>
                  </a:lnTo>
                  <a:lnTo>
                    <a:pt x="1774" y="86"/>
                  </a:lnTo>
                  <a:lnTo>
                    <a:pt x="1861" y="125"/>
                  </a:lnTo>
                  <a:lnTo>
                    <a:pt x="1939" y="163"/>
                  </a:lnTo>
                  <a:lnTo>
                    <a:pt x="2010" y="196"/>
                  </a:lnTo>
                  <a:lnTo>
                    <a:pt x="2073" y="229"/>
                  </a:lnTo>
                  <a:lnTo>
                    <a:pt x="2129" y="259"/>
                  </a:lnTo>
                  <a:lnTo>
                    <a:pt x="2179" y="286"/>
                  </a:lnTo>
                  <a:lnTo>
                    <a:pt x="2223" y="312"/>
                  </a:lnTo>
                  <a:lnTo>
                    <a:pt x="2261" y="334"/>
                  </a:lnTo>
                  <a:lnTo>
                    <a:pt x="2295" y="356"/>
                  </a:lnTo>
                  <a:lnTo>
                    <a:pt x="2323" y="375"/>
                  </a:lnTo>
                  <a:lnTo>
                    <a:pt x="2348" y="393"/>
                  </a:lnTo>
                  <a:lnTo>
                    <a:pt x="2368" y="408"/>
                  </a:lnTo>
                  <a:lnTo>
                    <a:pt x="2399" y="434"/>
                  </a:lnTo>
                  <a:lnTo>
                    <a:pt x="2399" y="434"/>
                  </a:lnTo>
                  <a:lnTo>
                    <a:pt x="2409" y="442"/>
                  </a:lnTo>
                  <a:lnTo>
                    <a:pt x="2418" y="453"/>
                  </a:lnTo>
                  <a:lnTo>
                    <a:pt x="2427" y="465"/>
                  </a:lnTo>
                  <a:lnTo>
                    <a:pt x="2436" y="478"/>
                  </a:lnTo>
                  <a:lnTo>
                    <a:pt x="2445" y="493"/>
                  </a:lnTo>
                  <a:lnTo>
                    <a:pt x="2454" y="508"/>
                  </a:lnTo>
                  <a:lnTo>
                    <a:pt x="2471" y="543"/>
                  </a:lnTo>
                  <a:lnTo>
                    <a:pt x="2487" y="582"/>
                  </a:lnTo>
                  <a:lnTo>
                    <a:pt x="2501" y="624"/>
                  </a:lnTo>
                  <a:lnTo>
                    <a:pt x="2516" y="669"/>
                  </a:lnTo>
                  <a:lnTo>
                    <a:pt x="2529" y="717"/>
                  </a:lnTo>
                  <a:lnTo>
                    <a:pt x="2543" y="767"/>
                  </a:lnTo>
                  <a:lnTo>
                    <a:pt x="2555" y="819"/>
                  </a:lnTo>
                  <a:lnTo>
                    <a:pt x="2580" y="927"/>
                  </a:lnTo>
                  <a:lnTo>
                    <a:pt x="2627" y="1146"/>
                  </a:lnTo>
                  <a:lnTo>
                    <a:pt x="1313" y="1146"/>
                  </a:lnTo>
                  <a:lnTo>
                    <a:pt x="0" y="1146"/>
                  </a:lnTo>
                  <a:lnTo>
                    <a:pt x="0" y="1146"/>
                  </a:lnTo>
                  <a:lnTo>
                    <a:pt x="46" y="927"/>
                  </a:lnTo>
                  <a:lnTo>
                    <a:pt x="70" y="819"/>
                  </a:lnTo>
                  <a:lnTo>
                    <a:pt x="84" y="767"/>
                  </a:lnTo>
                  <a:lnTo>
                    <a:pt x="96" y="717"/>
                  </a:lnTo>
                  <a:lnTo>
                    <a:pt x="111" y="669"/>
                  </a:lnTo>
                  <a:lnTo>
                    <a:pt x="124" y="624"/>
                  </a:lnTo>
                  <a:lnTo>
                    <a:pt x="140" y="582"/>
                  </a:lnTo>
                  <a:lnTo>
                    <a:pt x="154" y="543"/>
                  </a:lnTo>
                  <a:lnTo>
                    <a:pt x="171" y="508"/>
                  </a:lnTo>
                  <a:lnTo>
                    <a:pt x="180" y="493"/>
                  </a:lnTo>
                  <a:lnTo>
                    <a:pt x="189" y="478"/>
                  </a:lnTo>
                  <a:lnTo>
                    <a:pt x="198" y="465"/>
                  </a:lnTo>
                  <a:lnTo>
                    <a:pt x="207" y="453"/>
                  </a:lnTo>
                  <a:lnTo>
                    <a:pt x="216" y="442"/>
                  </a:lnTo>
                  <a:lnTo>
                    <a:pt x="226" y="434"/>
                  </a:lnTo>
                  <a:lnTo>
                    <a:pt x="226" y="434"/>
                  </a:lnTo>
                  <a:lnTo>
                    <a:pt x="258" y="408"/>
                  </a:lnTo>
                  <a:lnTo>
                    <a:pt x="278" y="393"/>
                  </a:lnTo>
                  <a:lnTo>
                    <a:pt x="301" y="375"/>
                  </a:lnTo>
                  <a:lnTo>
                    <a:pt x="329" y="357"/>
                  </a:lnTo>
                  <a:lnTo>
                    <a:pt x="362" y="335"/>
                  </a:lnTo>
                  <a:lnTo>
                    <a:pt x="400" y="313"/>
                  </a:lnTo>
                  <a:lnTo>
                    <a:pt x="443" y="288"/>
                  </a:lnTo>
                  <a:lnTo>
                    <a:pt x="492" y="261"/>
                  </a:lnTo>
                  <a:lnTo>
                    <a:pt x="548" y="231"/>
                  </a:lnTo>
                  <a:lnTo>
                    <a:pt x="611" y="199"/>
                  </a:lnTo>
                  <a:lnTo>
                    <a:pt x="681" y="165"/>
                  </a:lnTo>
                  <a:lnTo>
                    <a:pt x="759" y="128"/>
                  </a:lnTo>
                  <a:lnTo>
                    <a:pt x="844" y="89"/>
                  </a:lnTo>
                  <a:lnTo>
                    <a:pt x="940" y="47"/>
                  </a:lnTo>
                  <a:lnTo>
                    <a:pt x="1044" y="3"/>
                  </a:lnTo>
                  <a:lnTo>
                    <a:pt x="1576"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4" name="Freeform 75">
              <a:extLst>
                <a:ext uri="{FF2B5EF4-FFF2-40B4-BE49-F238E27FC236}">
                  <a16:creationId xmlns:a16="http://schemas.microsoft.com/office/drawing/2014/main" id="{5FF064BA-85AD-4354-BC44-0ECAC1042BE2}"/>
                </a:ext>
              </a:extLst>
            </p:cNvPr>
            <p:cNvSpPr>
              <a:spLocks/>
            </p:cNvSpPr>
            <p:nvPr/>
          </p:nvSpPr>
          <p:spPr bwMode="auto">
            <a:xfrm flipH="1">
              <a:off x="6447697" y="5767236"/>
              <a:ext cx="761251" cy="285025"/>
            </a:xfrm>
            <a:custGeom>
              <a:avLst/>
              <a:gdLst>
                <a:gd name="T0" fmla="*/ 1576 w 2627"/>
                <a:gd name="T1" fmla="*/ 0 h 1146"/>
                <a:gd name="T2" fmla="*/ 1774 w 2627"/>
                <a:gd name="T3" fmla="*/ 86 h 1146"/>
                <a:gd name="T4" fmla="*/ 1939 w 2627"/>
                <a:gd name="T5" fmla="*/ 163 h 1146"/>
                <a:gd name="T6" fmla="*/ 2073 w 2627"/>
                <a:gd name="T7" fmla="*/ 229 h 1146"/>
                <a:gd name="T8" fmla="*/ 2179 w 2627"/>
                <a:gd name="T9" fmla="*/ 286 h 1146"/>
                <a:gd name="T10" fmla="*/ 2261 w 2627"/>
                <a:gd name="T11" fmla="*/ 334 h 1146"/>
                <a:gd name="T12" fmla="*/ 2323 w 2627"/>
                <a:gd name="T13" fmla="*/ 375 h 1146"/>
                <a:gd name="T14" fmla="*/ 2368 w 2627"/>
                <a:gd name="T15" fmla="*/ 408 h 1146"/>
                <a:gd name="T16" fmla="*/ 2399 w 2627"/>
                <a:gd name="T17" fmla="*/ 434 h 1146"/>
                <a:gd name="T18" fmla="*/ 2418 w 2627"/>
                <a:gd name="T19" fmla="*/ 453 h 1146"/>
                <a:gd name="T20" fmla="*/ 2436 w 2627"/>
                <a:gd name="T21" fmla="*/ 478 h 1146"/>
                <a:gd name="T22" fmla="*/ 2454 w 2627"/>
                <a:gd name="T23" fmla="*/ 508 h 1146"/>
                <a:gd name="T24" fmla="*/ 2487 w 2627"/>
                <a:gd name="T25" fmla="*/ 582 h 1146"/>
                <a:gd name="T26" fmla="*/ 2516 w 2627"/>
                <a:gd name="T27" fmla="*/ 669 h 1146"/>
                <a:gd name="T28" fmla="*/ 2543 w 2627"/>
                <a:gd name="T29" fmla="*/ 767 h 1146"/>
                <a:gd name="T30" fmla="*/ 2580 w 2627"/>
                <a:gd name="T31" fmla="*/ 927 h 1146"/>
                <a:gd name="T32" fmla="*/ 1313 w 2627"/>
                <a:gd name="T33" fmla="*/ 1146 h 1146"/>
                <a:gd name="T34" fmla="*/ 0 w 2627"/>
                <a:gd name="T35" fmla="*/ 1146 h 1146"/>
                <a:gd name="T36" fmla="*/ 70 w 2627"/>
                <a:gd name="T37" fmla="*/ 819 h 1146"/>
                <a:gd name="T38" fmla="*/ 96 w 2627"/>
                <a:gd name="T39" fmla="*/ 717 h 1146"/>
                <a:gd name="T40" fmla="*/ 124 w 2627"/>
                <a:gd name="T41" fmla="*/ 624 h 1146"/>
                <a:gd name="T42" fmla="*/ 154 w 2627"/>
                <a:gd name="T43" fmla="*/ 543 h 1146"/>
                <a:gd name="T44" fmla="*/ 180 w 2627"/>
                <a:gd name="T45" fmla="*/ 493 h 1146"/>
                <a:gd name="T46" fmla="*/ 198 w 2627"/>
                <a:gd name="T47" fmla="*/ 465 h 1146"/>
                <a:gd name="T48" fmla="*/ 216 w 2627"/>
                <a:gd name="T49" fmla="*/ 442 h 1146"/>
                <a:gd name="T50" fmla="*/ 226 w 2627"/>
                <a:gd name="T51" fmla="*/ 434 h 1146"/>
                <a:gd name="T52" fmla="*/ 278 w 2627"/>
                <a:gd name="T53" fmla="*/ 393 h 1146"/>
                <a:gd name="T54" fmla="*/ 329 w 2627"/>
                <a:gd name="T55" fmla="*/ 357 h 1146"/>
                <a:gd name="T56" fmla="*/ 400 w 2627"/>
                <a:gd name="T57" fmla="*/ 313 h 1146"/>
                <a:gd name="T58" fmla="*/ 492 w 2627"/>
                <a:gd name="T59" fmla="*/ 261 h 1146"/>
                <a:gd name="T60" fmla="*/ 611 w 2627"/>
                <a:gd name="T61" fmla="*/ 199 h 1146"/>
                <a:gd name="T62" fmla="*/ 759 w 2627"/>
                <a:gd name="T63" fmla="*/ 128 h 1146"/>
                <a:gd name="T64" fmla="*/ 940 w 2627"/>
                <a:gd name="T65" fmla="*/ 47 h 1146"/>
                <a:gd name="T66" fmla="*/ 1576 w 2627"/>
                <a:gd name="T6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6">
                  <a:moveTo>
                    <a:pt x="1576" y="0"/>
                  </a:moveTo>
                  <a:lnTo>
                    <a:pt x="1576" y="0"/>
                  </a:lnTo>
                  <a:lnTo>
                    <a:pt x="1680" y="44"/>
                  </a:lnTo>
                  <a:lnTo>
                    <a:pt x="1774" y="86"/>
                  </a:lnTo>
                  <a:lnTo>
                    <a:pt x="1861" y="125"/>
                  </a:lnTo>
                  <a:lnTo>
                    <a:pt x="1939" y="163"/>
                  </a:lnTo>
                  <a:lnTo>
                    <a:pt x="2010" y="196"/>
                  </a:lnTo>
                  <a:lnTo>
                    <a:pt x="2073" y="229"/>
                  </a:lnTo>
                  <a:lnTo>
                    <a:pt x="2129" y="259"/>
                  </a:lnTo>
                  <a:lnTo>
                    <a:pt x="2179" y="286"/>
                  </a:lnTo>
                  <a:lnTo>
                    <a:pt x="2223" y="312"/>
                  </a:lnTo>
                  <a:lnTo>
                    <a:pt x="2261" y="334"/>
                  </a:lnTo>
                  <a:lnTo>
                    <a:pt x="2295" y="356"/>
                  </a:lnTo>
                  <a:lnTo>
                    <a:pt x="2323" y="375"/>
                  </a:lnTo>
                  <a:lnTo>
                    <a:pt x="2348" y="393"/>
                  </a:lnTo>
                  <a:lnTo>
                    <a:pt x="2368" y="408"/>
                  </a:lnTo>
                  <a:lnTo>
                    <a:pt x="2399" y="434"/>
                  </a:lnTo>
                  <a:lnTo>
                    <a:pt x="2399" y="434"/>
                  </a:lnTo>
                  <a:lnTo>
                    <a:pt x="2409" y="442"/>
                  </a:lnTo>
                  <a:lnTo>
                    <a:pt x="2418" y="453"/>
                  </a:lnTo>
                  <a:lnTo>
                    <a:pt x="2427" y="465"/>
                  </a:lnTo>
                  <a:lnTo>
                    <a:pt x="2436" y="478"/>
                  </a:lnTo>
                  <a:lnTo>
                    <a:pt x="2445" y="493"/>
                  </a:lnTo>
                  <a:lnTo>
                    <a:pt x="2454" y="508"/>
                  </a:lnTo>
                  <a:lnTo>
                    <a:pt x="2471" y="543"/>
                  </a:lnTo>
                  <a:lnTo>
                    <a:pt x="2487" y="582"/>
                  </a:lnTo>
                  <a:lnTo>
                    <a:pt x="2501" y="624"/>
                  </a:lnTo>
                  <a:lnTo>
                    <a:pt x="2516" y="669"/>
                  </a:lnTo>
                  <a:lnTo>
                    <a:pt x="2529" y="717"/>
                  </a:lnTo>
                  <a:lnTo>
                    <a:pt x="2543" y="767"/>
                  </a:lnTo>
                  <a:lnTo>
                    <a:pt x="2555" y="819"/>
                  </a:lnTo>
                  <a:lnTo>
                    <a:pt x="2580" y="927"/>
                  </a:lnTo>
                  <a:lnTo>
                    <a:pt x="2627" y="1146"/>
                  </a:lnTo>
                  <a:lnTo>
                    <a:pt x="1313" y="1146"/>
                  </a:lnTo>
                  <a:lnTo>
                    <a:pt x="0" y="1146"/>
                  </a:lnTo>
                  <a:lnTo>
                    <a:pt x="0" y="1146"/>
                  </a:lnTo>
                  <a:lnTo>
                    <a:pt x="46" y="927"/>
                  </a:lnTo>
                  <a:lnTo>
                    <a:pt x="70" y="819"/>
                  </a:lnTo>
                  <a:lnTo>
                    <a:pt x="84" y="767"/>
                  </a:lnTo>
                  <a:lnTo>
                    <a:pt x="96" y="717"/>
                  </a:lnTo>
                  <a:lnTo>
                    <a:pt x="111" y="669"/>
                  </a:lnTo>
                  <a:lnTo>
                    <a:pt x="124" y="624"/>
                  </a:lnTo>
                  <a:lnTo>
                    <a:pt x="140" y="582"/>
                  </a:lnTo>
                  <a:lnTo>
                    <a:pt x="154" y="543"/>
                  </a:lnTo>
                  <a:lnTo>
                    <a:pt x="171" y="508"/>
                  </a:lnTo>
                  <a:lnTo>
                    <a:pt x="180" y="493"/>
                  </a:lnTo>
                  <a:lnTo>
                    <a:pt x="189" y="478"/>
                  </a:lnTo>
                  <a:lnTo>
                    <a:pt x="198" y="465"/>
                  </a:lnTo>
                  <a:lnTo>
                    <a:pt x="207" y="453"/>
                  </a:lnTo>
                  <a:lnTo>
                    <a:pt x="216" y="442"/>
                  </a:lnTo>
                  <a:lnTo>
                    <a:pt x="226" y="434"/>
                  </a:lnTo>
                  <a:lnTo>
                    <a:pt x="226" y="434"/>
                  </a:lnTo>
                  <a:lnTo>
                    <a:pt x="258" y="408"/>
                  </a:lnTo>
                  <a:lnTo>
                    <a:pt x="278" y="393"/>
                  </a:lnTo>
                  <a:lnTo>
                    <a:pt x="301" y="375"/>
                  </a:lnTo>
                  <a:lnTo>
                    <a:pt x="329" y="357"/>
                  </a:lnTo>
                  <a:lnTo>
                    <a:pt x="362" y="335"/>
                  </a:lnTo>
                  <a:lnTo>
                    <a:pt x="400" y="313"/>
                  </a:lnTo>
                  <a:lnTo>
                    <a:pt x="443" y="288"/>
                  </a:lnTo>
                  <a:lnTo>
                    <a:pt x="492" y="261"/>
                  </a:lnTo>
                  <a:lnTo>
                    <a:pt x="548" y="231"/>
                  </a:lnTo>
                  <a:lnTo>
                    <a:pt x="611" y="199"/>
                  </a:lnTo>
                  <a:lnTo>
                    <a:pt x="681" y="165"/>
                  </a:lnTo>
                  <a:lnTo>
                    <a:pt x="759" y="128"/>
                  </a:lnTo>
                  <a:lnTo>
                    <a:pt x="844" y="89"/>
                  </a:lnTo>
                  <a:lnTo>
                    <a:pt x="940" y="47"/>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5" name="Freeform 76">
              <a:extLst>
                <a:ext uri="{FF2B5EF4-FFF2-40B4-BE49-F238E27FC236}">
                  <a16:creationId xmlns:a16="http://schemas.microsoft.com/office/drawing/2014/main" id="{BAFF1AA0-8410-45CA-BC90-DDE71BC750F2}"/>
                </a:ext>
              </a:extLst>
            </p:cNvPr>
            <p:cNvSpPr>
              <a:spLocks/>
            </p:cNvSpPr>
            <p:nvPr/>
          </p:nvSpPr>
          <p:spPr bwMode="auto">
            <a:xfrm flipH="1">
              <a:off x="6447697" y="5767236"/>
              <a:ext cx="761251" cy="285025"/>
            </a:xfrm>
            <a:custGeom>
              <a:avLst/>
              <a:gdLst>
                <a:gd name="T0" fmla="*/ 1576 w 2627"/>
                <a:gd name="T1" fmla="*/ 0 h 1146"/>
                <a:gd name="T2" fmla="*/ 1774 w 2627"/>
                <a:gd name="T3" fmla="*/ 86 h 1146"/>
                <a:gd name="T4" fmla="*/ 1939 w 2627"/>
                <a:gd name="T5" fmla="*/ 163 h 1146"/>
                <a:gd name="T6" fmla="*/ 2073 w 2627"/>
                <a:gd name="T7" fmla="*/ 229 h 1146"/>
                <a:gd name="T8" fmla="*/ 2179 w 2627"/>
                <a:gd name="T9" fmla="*/ 286 h 1146"/>
                <a:gd name="T10" fmla="*/ 2261 w 2627"/>
                <a:gd name="T11" fmla="*/ 334 h 1146"/>
                <a:gd name="T12" fmla="*/ 2323 w 2627"/>
                <a:gd name="T13" fmla="*/ 375 h 1146"/>
                <a:gd name="T14" fmla="*/ 2368 w 2627"/>
                <a:gd name="T15" fmla="*/ 408 h 1146"/>
                <a:gd name="T16" fmla="*/ 2399 w 2627"/>
                <a:gd name="T17" fmla="*/ 434 h 1146"/>
                <a:gd name="T18" fmla="*/ 2418 w 2627"/>
                <a:gd name="T19" fmla="*/ 453 h 1146"/>
                <a:gd name="T20" fmla="*/ 2436 w 2627"/>
                <a:gd name="T21" fmla="*/ 478 h 1146"/>
                <a:gd name="T22" fmla="*/ 2454 w 2627"/>
                <a:gd name="T23" fmla="*/ 508 h 1146"/>
                <a:gd name="T24" fmla="*/ 2487 w 2627"/>
                <a:gd name="T25" fmla="*/ 582 h 1146"/>
                <a:gd name="T26" fmla="*/ 2516 w 2627"/>
                <a:gd name="T27" fmla="*/ 669 h 1146"/>
                <a:gd name="T28" fmla="*/ 2543 w 2627"/>
                <a:gd name="T29" fmla="*/ 767 h 1146"/>
                <a:gd name="T30" fmla="*/ 2580 w 2627"/>
                <a:gd name="T31" fmla="*/ 927 h 1146"/>
                <a:gd name="T32" fmla="*/ 1313 w 2627"/>
                <a:gd name="T33" fmla="*/ 1146 h 1146"/>
                <a:gd name="T34" fmla="*/ 0 w 2627"/>
                <a:gd name="T35" fmla="*/ 1146 h 1146"/>
                <a:gd name="T36" fmla="*/ 70 w 2627"/>
                <a:gd name="T37" fmla="*/ 819 h 1146"/>
                <a:gd name="T38" fmla="*/ 96 w 2627"/>
                <a:gd name="T39" fmla="*/ 717 h 1146"/>
                <a:gd name="T40" fmla="*/ 124 w 2627"/>
                <a:gd name="T41" fmla="*/ 624 h 1146"/>
                <a:gd name="T42" fmla="*/ 154 w 2627"/>
                <a:gd name="T43" fmla="*/ 543 h 1146"/>
                <a:gd name="T44" fmla="*/ 180 w 2627"/>
                <a:gd name="T45" fmla="*/ 493 h 1146"/>
                <a:gd name="T46" fmla="*/ 198 w 2627"/>
                <a:gd name="T47" fmla="*/ 465 h 1146"/>
                <a:gd name="T48" fmla="*/ 216 w 2627"/>
                <a:gd name="T49" fmla="*/ 442 h 1146"/>
                <a:gd name="T50" fmla="*/ 226 w 2627"/>
                <a:gd name="T51" fmla="*/ 434 h 1146"/>
                <a:gd name="T52" fmla="*/ 278 w 2627"/>
                <a:gd name="T53" fmla="*/ 393 h 1146"/>
                <a:gd name="T54" fmla="*/ 329 w 2627"/>
                <a:gd name="T55" fmla="*/ 357 h 1146"/>
                <a:gd name="T56" fmla="*/ 400 w 2627"/>
                <a:gd name="T57" fmla="*/ 313 h 1146"/>
                <a:gd name="T58" fmla="*/ 492 w 2627"/>
                <a:gd name="T59" fmla="*/ 261 h 1146"/>
                <a:gd name="T60" fmla="*/ 611 w 2627"/>
                <a:gd name="T61" fmla="*/ 199 h 1146"/>
                <a:gd name="T62" fmla="*/ 759 w 2627"/>
                <a:gd name="T63" fmla="*/ 128 h 1146"/>
                <a:gd name="T64" fmla="*/ 940 w 2627"/>
                <a:gd name="T65" fmla="*/ 47 h 1146"/>
                <a:gd name="T66" fmla="*/ 1576 w 2627"/>
                <a:gd name="T6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6">
                  <a:moveTo>
                    <a:pt x="1576" y="0"/>
                  </a:moveTo>
                  <a:lnTo>
                    <a:pt x="1576" y="0"/>
                  </a:lnTo>
                  <a:lnTo>
                    <a:pt x="1680" y="44"/>
                  </a:lnTo>
                  <a:lnTo>
                    <a:pt x="1774" y="86"/>
                  </a:lnTo>
                  <a:lnTo>
                    <a:pt x="1861" y="125"/>
                  </a:lnTo>
                  <a:lnTo>
                    <a:pt x="1939" y="163"/>
                  </a:lnTo>
                  <a:lnTo>
                    <a:pt x="2010" y="196"/>
                  </a:lnTo>
                  <a:lnTo>
                    <a:pt x="2073" y="229"/>
                  </a:lnTo>
                  <a:lnTo>
                    <a:pt x="2129" y="259"/>
                  </a:lnTo>
                  <a:lnTo>
                    <a:pt x="2179" y="286"/>
                  </a:lnTo>
                  <a:lnTo>
                    <a:pt x="2223" y="312"/>
                  </a:lnTo>
                  <a:lnTo>
                    <a:pt x="2261" y="334"/>
                  </a:lnTo>
                  <a:lnTo>
                    <a:pt x="2295" y="356"/>
                  </a:lnTo>
                  <a:lnTo>
                    <a:pt x="2323" y="375"/>
                  </a:lnTo>
                  <a:lnTo>
                    <a:pt x="2348" y="393"/>
                  </a:lnTo>
                  <a:lnTo>
                    <a:pt x="2368" y="408"/>
                  </a:lnTo>
                  <a:lnTo>
                    <a:pt x="2399" y="434"/>
                  </a:lnTo>
                  <a:lnTo>
                    <a:pt x="2399" y="434"/>
                  </a:lnTo>
                  <a:lnTo>
                    <a:pt x="2409" y="442"/>
                  </a:lnTo>
                  <a:lnTo>
                    <a:pt x="2418" y="453"/>
                  </a:lnTo>
                  <a:lnTo>
                    <a:pt x="2427" y="465"/>
                  </a:lnTo>
                  <a:lnTo>
                    <a:pt x="2436" y="478"/>
                  </a:lnTo>
                  <a:lnTo>
                    <a:pt x="2445" y="493"/>
                  </a:lnTo>
                  <a:lnTo>
                    <a:pt x="2454" y="508"/>
                  </a:lnTo>
                  <a:lnTo>
                    <a:pt x="2471" y="543"/>
                  </a:lnTo>
                  <a:lnTo>
                    <a:pt x="2487" y="582"/>
                  </a:lnTo>
                  <a:lnTo>
                    <a:pt x="2501" y="624"/>
                  </a:lnTo>
                  <a:lnTo>
                    <a:pt x="2516" y="669"/>
                  </a:lnTo>
                  <a:lnTo>
                    <a:pt x="2529" y="717"/>
                  </a:lnTo>
                  <a:lnTo>
                    <a:pt x="2543" y="767"/>
                  </a:lnTo>
                  <a:lnTo>
                    <a:pt x="2555" y="819"/>
                  </a:lnTo>
                  <a:lnTo>
                    <a:pt x="2580" y="927"/>
                  </a:lnTo>
                  <a:lnTo>
                    <a:pt x="2627" y="1146"/>
                  </a:lnTo>
                  <a:lnTo>
                    <a:pt x="1313" y="1146"/>
                  </a:lnTo>
                  <a:lnTo>
                    <a:pt x="0" y="1146"/>
                  </a:lnTo>
                  <a:lnTo>
                    <a:pt x="0" y="1146"/>
                  </a:lnTo>
                  <a:lnTo>
                    <a:pt x="46" y="927"/>
                  </a:lnTo>
                  <a:lnTo>
                    <a:pt x="70" y="819"/>
                  </a:lnTo>
                  <a:lnTo>
                    <a:pt x="84" y="767"/>
                  </a:lnTo>
                  <a:lnTo>
                    <a:pt x="96" y="717"/>
                  </a:lnTo>
                  <a:lnTo>
                    <a:pt x="111" y="669"/>
                  </a:lnTo>
                  <a:lnTo>
                    <a:pt x="124" y="624"/>
                  </a:lnTo>
                  <a:lnTo>
                    <a:pt x="140" y="582"/>
                  </a:lnTo>
                  <a:lnTo>
                    <a:pt x="154" y="543"/>
                  </a:lnTo>
                  <a:lnTo>
                    <a:pt x="171" y="508"/>
                  </a:lnTo>
                  <a:lnTo>
                    <a:pt x="180" y="493"/>
                  </a:lnTo>
                  <a:lnTo>
                    <a:pt x="189" y="478"/>
                  </a:lnTo>
                  <a:lnTo>
                    <a:pt x="198" y="465"/>
                  </a:lnTo>
                  <a:lnTo>
                    <a:pt x="207" y="453"/>
                  </a:lnTo>
                  <a:lnTo>
                    <a:pt x="216" y="442"/>
                  </a:lnTo>
                  <a:lnTo>
                    <a:pt x="226" y="434"/>
                  </a:lnTo>
                  <a:lnTo>
                    <a:pt x="226" y="434"/>
                  </a:lnTo>
                  <a:lnTo>
                    <a:pt x="258" y="408"/>
                  </a:lnTo>
                  <a:lnTo>
                    <a:pt x="278" y="393"/>
                  </a:lnTo>
                  <a:lnTo>
                    <a:pt x="301" y="375"/>
                  </a:lnTo>
                  <a:lnTo>
                    <a:pt x="329" y="357"/>
                  </a:lnTo>
                  <a:lnTo>
                    <a:pt x="362" y="335"/>
                  </a:lnTo>
                  <a:lnTo>
                    <a:pt x="400" y="313"/>
                  </a:lnTo>
                  <a:lnTo>
                    <a:pt x="443" y="288"/>
                  </a:lnTo>
                  <a:lnTo>
                    <a:pt x="492" y="261"/>
                  </a:lnTo>
                  <a:lnTo>
                    <a:pt x="548" y="231"/>
                  </a:lnTo>
                  <a:lnTo>
                    <a:pt x="611" y="199"/>
                  </a:lnTo>
                  <a:lnTo>
                    <a:pt x="681" y="165"/>
                  </a:lnTo>
                  <a:lnTo>
                    <a:pt x="759" y="128"/>
                  </a:lnTo>
                  <a:lnTo>
                    <a:pt x="844" y="89"/>
                  </a:lnTo>
                  <a:lnTo>
                    <a:pt x="940" y="47"/>
                  </a:lnTo>
                  <a:lnTo>
                    <a:pt x="1044" y="3"/>
                  </a:lnTo>
                  <a:lnTo>
                    <a:pt x="157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6" name="Freeform 77">
              <a:extLst>
                <a:ext uri="{FF2B5EF4-FFF2-40B4-BE49-F238E27FC236}">
                  <a16:creationId xmlns:a16="http://schemas.microsoft.com/office/drawing/2014/main" id="{74DDCA50-469C-4213-B724-6E1FD88B6BBD}"/>
                </a:ext>
              </a:extLst>
            </p:cNvPr>
            <p:cNvSpPr>
              <a:spLocks/>
            </p:cNvSpPr>
            <p:nvPr/>
          </p:nvSpPr>
          <p:spPr bwMode="auto">
            <a:xfrm flipH="1">
              <a:off x="6447697" y="5767236"/>
              <a:ext cx="761251" cy="285025"/>
            </a:xfrm>
            <a:custGeom>
              <a:avLst/>
              <a:gdLst>
                <a:gd name="T0" fmla="*/ 1576 w 2627"/>
                <a:gd name="T1" fmla="*/ 0 h 1146"/>
                <a:gd name="T2" fmla="*/ 1774 w 2627"/>
                <a:gd name="T3" fmla="*/ 86 h 1146"/>
                <a:gd name="T4" fmla="*/ 1939 w 2627"/>
                <a:gd name="T5" fmla="*/ 163 h 1146"/>
                <a:gd name="T6" fmla="*/ 2073 w 2627"/>
                <a:gd name="T7" fmla="*/ 229 h 1146"/>
                <a:gd name="T8" fmla="*/ 2179 w 2627"/>
                <a:gd name="T9" fmla="*/ 286 h 1146"/>
                <a:gd name="T10" fmla="*/ 2261 w 2627"/>
                <a:gd name="T11" fmla="*/ 334 h 1146"/>
                <a:gd name="T12" fmla="*/ 2323 w 2627"/>
                <a:gd name="T13" fmla="*/ 375 h 1146"/>
                <a:gd name="T14" fmla="*/ 2368 w 2627"/>
                <a:gd name="T15" fmla="*/ 408 h 1146"/>
                <a:gd name="T16" fmla="*/ 2399 w 2627"/>
                <a:gd name="T17" fmla="*/ 434 h 1146"/>
                <a:gd name="T18" fmla="*/ 2418 w 2627"/>
                <a:gd name="T19" fmla="*/ 453 h 1146"/>
                <a:gd name="T20" fmla="*/ 2436 w 2627"/>
                <a:gd name="T21" fmla="*/ 478 h 1146"/>
                <a:gd name="T22" fmla="*/ 2454 w 2627"/>
                <a:gd name="T23" fmla="*/ 508 h 1146"/>
                <a:gd name="T24" fmla="*/ 2487 w 2627"/>
                <a:gd name="T25" fmla="*/ 582 h 1146"/>
                <a:gd name="T26" fmla="*/ 2516 w 2627"/>
                <a:gd name="T27" fmla="*/ 669 h 1146"/>
                <a:gd name="T28" fmla="*/ 2543 w 2627"/>
                <a:gd name="T29" fmla="*/ 767 h 1146"/>
                <a:gd name="T30" fmla="*/ 2580 w 2627"/>
                <a:gd name="T31" fmla="*/ 927 h 1146"/>
                <a:gd name="T32" fmla="*/ 1313 w 2627"/>
                <a:gd name="T33" fmla="*/ 1146 h 1146"/>
                <a:gd name="T34" fmla="*/ 0 w 2627"/>
                <a:gd name="T35" fmla="*/ 1146 h 1146"/>
                <a:gd name="T36" fmla="*/ 70 w 2627"/>
                <a:gd name="T37" fmla="*/ 819 h 1146"/>
                <a:gd name="T38" fmla="*/ 96 w 2627"/>
                <a:gd name="T39" fmla="*/ 717 h 1146"/>
                <a:gd name="T40" fmla="*/ 124 w 2627"/>
                <a:gd name="T41" fmla="*/ 624 h 1146"/>
                <a:gd name="T42" fmla="*/ 154 w 2627"/>
                <a:gd name="T43" fmla="*/ 543 h 1146"/>
                <a:gd name="T44" fmla="*/ 180 w 2627"/>
                <a:gd name="T45" fmla="*/ 493 h 1146"/>
                <a:gd name="T46" fmla="*/ 198 w 2627"/>
                <a:gd name="T47" fmla="*/ 465 h 1146"/>
                <a:gd name="T48" fmla="*/ 216 w 2627"/>
                <a:gd name="T49" fmla="*/ 442 h 1146"/>
                <a:gd name="T50" fmla="*/ 226 w 2627"/>
                <a:gd name="T51" fmla="*/ 434 h 1146"/>
                <a:gd name="T52" fmla="*/ 278 w 2627"/>
                <a:gd name="T53" fmla="*/ 393 h 1146"/>
                <a:gd name="T54" fmla="*/ 329 w 2627"/>
                <a:gd name="T55" fmla="*/ 357 h 1146"/>
                <a:gd name="T56" fmla="*/ 400 w 2627"/>
                <a:gd name="T57" fmla="*/ 313 h 1146"/>
                <a:gd name="T58" fmla="*/ 492 w 2627"/>
                <a:gd name="T59" fmla="*/ 261 h 1146"/>
                <a:gd name="T60" fmla="*/ 611 w 2627"/>
                <a:gd name="T61" fmla="*/ 199 h 1146"/>
                <a:gd name="T62" fmla="*/ 759 w 2627"/>
                <a:gd name="T63" fmla="*/ 128 h 1146"/>
                <a:gd name="T64" fmla="*/ 940 w 2627"/>
                <a:gd name="T65" fmla="*/ 47 h 1146"/>
                <a:gd name="T66" fmla="*/ 1576 w 2627"/>
                <a:gd name="T6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6">
                  <a:moveTo>
                    <a:pt x="1576" y="0"/>
                  </a:moveTo>
                  <a:lnTo>
                    <a:pt x="1576" y="0"/>
                  </a:lnTo>
                  <a:lnTo>
                    <a:pt x="1680" y="44"/>
                  </a:lnTo>
                  <a:lnTo>
                    <a:pt x="1774" y="86"/>
                  </a:lnTo>
                  <a:lnTo>
                    <a:pt x="1861" y="125"/>
                  </a:lnTo>
                  <a:lnTo>
                    <a:pt x="1939" y="163"/>
                  </a:lnTo>
                  <a:lnTo>
                    <a:pt x="2010" y="196"/>
                  </a:lnTo>
                  <a:lnTo>
                    <a:pt x="2073" y="229"/>
                  </a:lnTo>
                  <a:lnTo>
                    <a:pt x="2129" y="259"/>
                  </a:lnTo>
                  <a:lnTo>
                    <a:pt x="2179" y="286"/>
                  </a:lnTo>
                  <a:lnTo>
                    <a:pt x="2223" y="312"/>
                  </a:lnTo>
                  <a:lnTo>
                    <a:pt x="2261" y="334"/>
                  </a:lnTo>
                  <a:lnTo>
                    <a:pt x="2295" y="356"/>
                  </a:lnTo>
                  <a:lnTo>
                    <a:pt x="2323" y="375"/>
                  </a:lnTo>
                  <a:lnTo>
                    <a:pt x="2348" y="393"/>
                  </a:lnTo>
                  <a:lnTo>
                    <a:pt x="2368" y="408"/>
                  </a:lnTo>
                  <a:lnTo>
                    <a:pt x="2399" y="434"/>
                  </a:lnTo>
                  <a:lnTo>
                    <a:pt x="2399" y="434"/>
                  </a:lnTo>
                  <a:lnTo>
                    <a:pt x="2409" y="442"/>
                  </a:lnTo>
                  <a:lnTo>
                    <a:pt x="2418" y="453"/>
                  </a:lnTo>
                  <a:lnTo>
                    <a:pt x="2427" y="465"/>
                  </a:lnTo>
                  <a:lnTo>
                    <a:pt x="2436" y="478"/>
                  </a:lnTo>
                  <a:lnTo>
                    <a:pt x="2445" y="493"/>
                  </a:lnTo>
                  <a:lnTo>
                    <a:pt x="2454" y="508"/>
                  </a:lnTo>
                  <a:lnTo>
                    <a:pt x="2471" y="543"/>
                  </a:lnTo>
                  <a:lnTo>
                    <a:pt x="2487" y="582"/>
                  </a:lnTo>
                  <a:lnTo>
                    <a:pt x="2501" y="624"/>
                  </a:lnTo>
                  <a:lnTo>
                    <a:pt x="2516" y="669"/>
                  </a:lnTo>
                  <a:lnTo>
                    <a:pt x="2529" y="717"/>
                  </a:lnTo>
                  <a:lnTo>
                    <a:pt x="2543" y="767"/>
                  </a:lnTo>
                  <a:lnTo>
                    <a:pt x="2555" y="819"/>
                  </a:lnTo>
                  <a:lnTo>
                    <a:pt x="2580" y="927"/>
                  </a:lnTo>
                  <a:lnTo>
                    <a:pt x="2627" y="1146"/>
                  </a:lnTo>
                  <a:lnTo>
                    <a:pt x="1313" y="1146"/>
                  </a:lnTo>
                  <a:lnTo>
                    <a:pt x="0" y="1146"/>
                  </a:lnTo>
                  <a:lnTo>
                    <a:pt x="0" y="1146"/>
                  </a:lnTo>
                  <a:lnTo>
                    <a:pt x="46" y="927"/>
                  </a:lnTo>
                  <a:lnTo>
                    <a:pt x="70" y="819"/>
                  </a:lnTo>
                  <a:lnTo>
                    <a:pt x="84" y="767"/>
                  </a:lnTo>
                  <a:lnTo>
                    <a:pt x="96" y="717"/>
                  </a:lnTo>
                  <a:lnTo>
                    <a:pt x="111" y="669"/>
                  </a:lnTo>
                  <a:lnTo>
                    <a:pt x="124" y="624"/>
                  </a:lnTo>
                  <a:lnTo>
                    <a:pt x="140" y="582"/>
                  </a:lnTo>
                  <a:lnTo>
                    <a:pt x="154" y="543"/>
                  </a:lnTo>
                  <a:lnTo>
                    <a:pt x="171" y="508"/>
                  </a:lnTo>
                  <a:lnTo>
                    <a:pt x="180" y="493"/>
                  </a:lnTo>
                  <a:lnTo>
                    <a:pt x="189" y="478"/>
                  </a:lnTo>
                  <a:lnTo>
                    <a:pt x="198" y="465"/>
                  </a:lnTo>
                  <a:lnTo>
                    <a:pt x="207" y="453"/>
                  </a:lnTo>
                  <a:lnTo>
                    <a:pt x="216" y="442"/>
                  </a:lnTo>
                  <a:lnTo>
                    <a:pt x="226" y="434"/>
                  </a:lnTo>
                  <a:lnTo>
                    <a:pt x="226" y="434"/>
                  </a:lnTo>
                  <a:lnTo>
                    <a:pt x="258" y="408"/>
                  </a:lnTo>
                  <a:lnTo>
                    <a:pt x="278" y="393"/>
                  </a:lnTo>
                  <a:lnTo>
                    <a:pt x="301" y="375"/>
                  </a:lnTo>
                  <a:lnTo>
                    <a:pt x="329" y="357"/>
                  </a:lnTo>
                  <a:lnTo>
                    <a:pt x="362" y="335"/>
                  </a:lnTo>
                  <a:lnTo>
                    <a:pt x="400" y="313"/>
                  </a:lnTo>
                  <a:lnTo>
                    <a:pt x="443" y="288"/>
                  </a:lnTo>
                  <a:lnTo>
                    <a:pt x="492" y="261"/>
                  </a:lnTo>
                  <a:lnTo>
                    <a:pt x="548" y="231"/>
                  </a:lnTo>
                  <a:lnTo>
                    <a:pt x="611" y="199"/>
                  </a:lnTo>
                  <a:lnTo>
                    <a:pt x="681" y="165"/>
                  </a:lnTo>
                  <a:lnTo>
                    <a:pt x="759" y="128"/>
                  </a:lnTo>
                  <a:lnTo>
                    <a:pt x="844" y="89"/>
                  </a:lnTo>
                  <a:lnTo>
                    <a:pt x="940" y="47"/>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7" name="Freeform 78">
              <a:extLst>
                <a:ext uri="{FF2B5EF4-FFF2-40B4-BE49-F238E27FC236}">
                  <a16:creationId xmlns:a16="http://schemas.microsoft.com/office/drawing/2014/main" id="{97B66304-D2B1-4003-A4DE-988B845ECAAF}"/>
                </a:ext>
              </a:extLst>
            </p:cNvPr>
            <p:cNvSpPr>
              <a:spLocks/>
            </p:cNvSpPr>
            <p:nvPr/>
          </p:nvSpPr>
          <p:spPr bwMode="auto">
            <a:xfrm flipH="1">
              <a:off x="6746636" y="5584752"/>
              <a:ext cx="163374" cy="248526"/>
            </a:xfrm>
            <a:custGeom>
              <a:avLst/>
              <a:gdLst>
                <a:gd name="T0" fmla="*/ 564 w 564"/>
                <a:gd name="T1" fmla="*/ 665 h 1005"/>
                <a:gd name="T2" fmla="*/ 564 w 564"/>
                <a:gd name="T3" fmla="*/ 870 h 1005"/>
                <a:gd name="T4" fmla="*/ 534 w 564"/>
                <a:gd name="T5" fmla="*/ 902 h 1005"/>
                <a:gd name="T6" fmla="*/ 501 w 564"/>
                <a:gd name="T7" fmla="*/ 929 h 1005"/>
                <a:gd name="T8" fmla="*/ 467 w 564"/>
                <a:gd name="T9" fmla="*/ 951 h 1005"/>
                <a:gd name="T10" fmla="*/ 431 w 564"/>
                <a:gd name="T11" fmla="*/ 971 h 1005"/>
                <a:gd name="T12" fmla="*/ 396 w 564"/>
                <a:gd name="T13" fmla="*/ 986 h 1005"/>
                <a:gd name="T14" fmla="*/ 359 w 564"/>
                <a:gd name="T15" fmla="*/ 996 h 1005"/>
                <a:gd name="T16" fmla="*/ 320 w 564"/>
                <a:gd name="T17" fmla="*/ 1003 h 1005"/>
                <a:gd name="T18" fmla="*/ 282 w 564"/>
                <a:gd name="T19" fmla="*/ 1005 h 1005"/>
                <a:gd name="T20" fmla="*/ 243 w 564"/>
                <a:gd name="T21" fmla="*/ 1003 h 1005"/>
                <a:gd name="T22" fmla="*/ 206 w 564"/>
                <a:gd name="T23" fmla="*/ 997 h 1005"/>
                <a:gd name="T24" fmla="*/ 168 w 564"/>
                <a:gd name="T25" fmla="*/ 987 h 1005"/>
                <a:gd name="T26" fmla="*/ 132 w 564"/>
                <a:gd name="T27" fmla="*/ 972 h 1005"/>
                <a:gd name="T28" fmla="*/ 96 w 564"/>
                <a:gd name="T29" fmla="*/ 953 h 1005"/>
                <a:gd name="T30" fmla="*/ 62 w 564"/>
                <a:gd name="T31" fmla="*/ 930 h 1005"/>
                <a:gd name="T32" fmla="*/ 30 w 564"/>
                <a:gd name="T33" fmla="*/ 903 h 1005"/>
                <a:gd name="T34" fmla="*/ 0 w 564"/>
                <a:gd name="T35" fmla="*/ 870 h 1005"/>
                <a:gd name="T36" fmla="*/ 0 w 564"/>
                <a:gd name="T37" fmla="*/ 250 h 1005"/>
                <a:gd name="T38" fmla="*/ 1 w 564"/>
                <a:gd name="T39" fmla="*/ 235 h 1005"/>
                <a:gd name="T40" fmla="*/ 3 w 564"/>
                <a:gd name="T41" fmla="*/ 206 h 1005"/>
                <a:gd name="T42" fmla="*/ 10 w 564"/>
                <a:gd name="T43" fmla="*/ 178 h 1005"/>
                <a:gd name="T44" fmla="*/ 19 w 564"/>
                <a:gd name="T45" fmla="*/ 153 h 1005"/>
                <a:gd name="T46" fmla="*/ 30 w 564"/>
                <a:gd name="T47" fmla="*/ 129 h 1005"/>
                <a:gd name="T48" fmla="*/ 44 w 564"/>
                <a:gd name="T49" fmla="*/ 108 h 1005"/>
                <a:gd name="T50" fmla="*/ 60 w 564"/>
                <a:gd name="T51" fmla="*/ 88 h 1005"/>
                <a:gd name="T52" fmla="*/ 78 w 564"/>
                <a:gd name="T53" fmla="*/ 70 h 1005"/>
                <a:gd name="T54" fmla="*/ 108 w 564"/>
                <a:gd name="T55" fmla="*/ 47 h 1005"/>
                <a:gd name="T56" fmla="*/ 154 w 564"/>
                <a:gd name="T57" fmla="*/ 25 h 1005"/>
                <a:gd name="T58" fmla="*/ 204 w 564"/>
                <a:gd name="T59" fmla="*/ 9 h 1005"/>
                <a:gd name="T60" fmla="*/ 255 w 564"/>
                <a:gd name="T61" fmla="*/ 1 h 1005"/>
                <a:gd name="T62" fmla="*/ 308 w 564"/>
                <a:gd name="T63" fmla="*/ 1 h 1005"/>
                <a:gd name="T64" fmla="*/ 360 w 564"/>
                <a:gd name="T65" fmla="*/ 9 h 1005"/>
                <a:gd name="T66" fmla="*/ 410 w 564"/>
                <a:gd name="T67" fmla="*/ 25 h 1005"/>
                <a:gd name="T68" fmla="*/ 455 w 564"/>
                <a:gd name="T69" fmla="*/ 47 h 1005"/>
                <a:gd name="T70" fmla="*/ 485 w 564"/>
                <a:gd name="T71" fmla="*/ 70 h 1005"/>
                <a:gd name="T72" fmla="*/ 503 w 564"/>
                <a:gd name="T73" fmla="*/ 88 h 1005"/>
                <a:gd name="T74" fmla="*/ 519 w 564"/>
                <a:gd name="T75" fmla="*/ 108 h 1005"/>
                <a:gd name="T76" fmla="*/ 534 w 564"/>
                <a:gd name="T77" fmla="*/ 129 h 1005"/>
                <a:gd name="T78" fmla="*/ 545 w 564"/>
                <a:gd name="T79" fmla="*/ 153 h 1005"/>
                <a:gd name="T80" fmla="*/ 554 w 564"/>
                <a:gd name="T81" fmla="*/ 178 h 1005"/>
                <a:gd name="T82" fmla="*/ 560 w 564"/>
                <a:gd name="T83" fmla="*/ 206 h 1005"/>
                <a:gd name="T84" fmla="*/ 563 w 564"/>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5">
                  <a:moveTo>
                    <a:pt x="564" y="250"/>
                  </a:moveTo>
                  <a:lnTo>
                    <a:pt x="564" y="665"/>
                  </a:lnTo>
                  <a:lnTo>
                    <a:pt x="564" y="870"/>
                  </a:lnTo>
                  <a:lnTo>
                    <a:pt x="564" y="870"/>
                  </a:lnTo>
                  <a:lnTo>
                    <a:pt x="549" y="886"/>
                  </a:lnTo>
                  <a:lnTo>
                    <a:pt x="534" y="902"/>
                  </a:lnTo>
                  <a:lnTo>
                    <a:pt x="518" y="916"/>
                  </a:lnTo>
                  <a:lnTo>
                    <a:pt x="501" y="929"/>
                  </a:lnTo>
                  <a:lnTo>
                    <a:pt x="484" y="940"/>
                  </a:lnTo>
                  <a:lnTo>
                    <a:pt x="467" y="951"/>
                  </a:lnTo>
                  <a:lnTo>
                    <a:pt x="449" y="961"/>
                  </a:lnTo>
                  <a:lnTo>
                    <a:pt x="431" y="971"/>
                  </a:lnTo>
                  <a:lnTo>
                    <a:pt x="413" y="978"/>
                  </a:lnTo>
                  <a:lnTo>
                    <a:pt x="396" y="986"/>
                  </a:lnTo>
                  <a:lnTo>
                    <a:pt x="376" y="991"/>
                  </a:lnTo>
                  <a:lnTo>
                    <a:pt x="359" y="996"/>
                  </a:lnTo>
                  <a:lnTo>
                    <a:pt x="339" y="1000"/>
                  </a:lnTo>
                  <a:lnTo>
                    <a:pt x="320" y="1003"/>
                  </a:lnTo>
                  <a:lnTo>
                    <a:pt x="301" y="1004"/>
                  </a:lnTo>
                  <a:lnTo>
                    <a:pt x="282" y="1005"/>
                  </a:lnTo>
                  <a:lnTo>
                    <a:pt x="262" y="1004"/>
                  </a:lnTo>
                  <a:lnTo>
                    <a:pt x="243" y="1003"/>
                  </a:lnTo>
                  <a:lnTo>
                    <a:pt x="224" y="1001"/>
                  </a:lnTo>
                  <a:lnTo>
                    <a:pt x="206" y="997"/>
                  </a:lnTo>
                  <a:lnTo>
                    <a:pt x="187" y="992"/>
                  </a:lnTo>
                  <a:lnTo>
                    <a:pt x="168" y="987"/>
                  </a:lnTo>
                  <a:lnTo>
                    <a:pt x="150" y="980"/>
                  </a:lnTo>
                  <a:lnTo>
                    <a:pt x="132" y="972"/>
                  </a:lnTo>
                  <a:lnTo>
                    <a:pt x="114" y="963"/>
                  </a:lnTo>
                  <a:lnTo>
                    <a:pt x="96" y="953"/>
                  </a:lnTo>
                  <a:lnTo>
                    <a:pt x="79" y="943"/>
                  </a:lnTo>
                  <a:lnTo>
                    <a:pt x="62" y="930"/>
                  </a:lnTo>
                  <a:lnTo>
                    <a:pt x="46" y="917"/>
                  </a:lnTo>
                  <a:lnTo>
                    <a:pt x="30" y="903"/>
                  </a:lnTo>
                  <a:lnTo>
                    <a:pt x="14" y="886"/>
                  </a:lnTo>
                  <a:lnTo>
                    <a:pt x="0" y="870"/>
                  </a:lnTo>
                  <a:lnTo>
                    <a:pt x="0" y="665"/>
                  </a:lnTo>
                  <a:lnTo>
                    <a:pt x="0" y="250"/>
                  </a:lnTo>
                  <a:lnTo>
                    <a:pt x="0" y="250"/>
                  </a:lnTo>
                  <a:lnTo>
                    <a:pt x="1" y="235"/>
                  </a:lnTo>
                  <a:lnTo>
                    <a:pt x="2" y="220"/>
                  </a:lnTo>
                  <a:lnTo>
                    <a:pt x="3" y="206"/>
                  </a:lnTo>
                  <a:lnTo>
                    <a:pt x="6" y="192"/>
                  </a:lnTo>
                  <a:lnTo>
                    <a:pt x="10" y="178"/>
                  </a:lnTo>
                  <a:lnTo>
                    <a:pt x="14" y="165"/>
                  </a:lnTo>
                  <a:lnTo>
                    <a:pt x="19" y="153"/>
                  </a:lnTo>
                  <a:lnTo>
                    <a:pt x="24" y="141"/>
                  </a:lnTo>
                  <a:lnTo>
                    <a:pt x="30" y="129"/>
                  </a:lnTo>
                  <a:lnTo>
                    <a:pt x="37" y="119"/>
                  </a:lnTo>
                  <a:lnTo>
                    <a:pt x="44" y="108"/>
                  </a:lnTo>
                  <a:lnTo>
                    <a:pt x="52" y="98"/>
                  </a:lnTo>
                  <a:lnTo>
                    <a:pt x="60" y="88"/>
                  </a:lnTo>
                  <a:lnTo>
                    <a:pt x="69" y="79"/>
                  </a:lnTo>
                  <a:lnTo>
                    <a:pt x="78" y="70"/>
                  </a:lnTo>
                  <a:lnTo>
                    <a:pt x="88" y="62"/>
                  </a:lnTo>
                  <a:lnTo>
                    <a:pt x="108" y="47"/>
                  </a:lnTo>
                  <a:lnTo>
                    <a:pt x="131" y="35"/>
                  </a:lnTo>
                  <a:lnTo>
                    <a:pt x="154" y="25"/>
                  </a:lnTo>
                  <a:lnTo>
                    <a:pt x="178" y="15"/>
                  </a:lnTo>
                  <a:lnTo>
                    <a:pt x="204" y="9"/>
                  </a:lnTo>
                  <a:lnTo>
                    <a:pt x="230" y="4"/>
                  </a:lnTo>
                  <a:lnTo>
                    <a:pt x="255" y="1"/>
                  </a:lnTo>
                  <a:lnTo>
                    <a:pt x="282" y="0"/>
                  </a:lnTo>
                  <a:lnTo>
                    <a:pt x="308" y="1"/>
                  </a:lnTo>
                  <a:lnTo>
                    <a:pt x="334" y="4"/>
                  </a:lnTo>
                  <a:lnTo>
                    <a:pt x="360" y="9"/>
                  </a:lnTo>
                  <a:lnTo>
                    <a:pt x="385" y="15"/>
                  </a:lnTo>
                  <a:lnTo>
                    <a:pt x="410" y="25"/>
                  </a:lnTo>
                  <a:lnTo>
                    <a:pt x="433" y="35"/>
                  </a:lnTo>
                  <a:lnTo>
                    <a:pt x="455" y="47"/>
                  </a:lnTo>
                  <a:lnTo>
                    <a:pt x="475" y="62"/>
                  </a:lnTo>
                  <a:lnTo>
                    <a:pt x="485" y="70"/>
                  </a:lnTo>
                  <a:lnTo>
                    <a:pt x="494" y="79"/>
                  </a:lnTo>
                  <a:lnTo>
                    <a:pt x="503" y="88"/>
                  </a:lnTo>
                  <a:lnTo>
                    <a:pt x="511" y="98"/>
                  </a:lnTo>
                  <a:lnTo>
                    <a:pt x="519" y="108"/>
                  </a:lnTo>
                  <a:lnTo>
                    <a:pt x="527" y="119"/>
                  </a:lnTo>
                  <a:lnTo>
                    <a:pt x="534" y="129"/>
                  </a:lnTo>
                  <a:lnTo>
                    <a:pt x="539" y="141"/>
                  </a:lnTo>
                  <a:lnTo>
                    <a:pt x="545" y="153"/>
                  </a:lnTo>
                  <a:lnTo>
                    <a:pt x="549" y="165"/>
                  </a:lnTo>
                  <a:lnTo>
                    <a:pt x="554" y="178"/>
                  </a:lnTo>
                  <a:lnTo>
                    <a:pt x="557" y="192"/>
                  </a:lnTo>
                  <a:lnTo>
                    <a:pt x="560" y="206"/>
                  </a:lnTo>
                  <a:lnTo>
                    <a:pt x="562" y="220"/>
                  </a:lnTo>
                  <a:lnTo>
                    <a:pt x="563" y="235"/>
                  </a:lnTo>
                  <a:lnTo>
                    <a:pt x="564" y="250"/>
                  </a:lnTo>
                  <a:close/>
                </a:path>
              </a:pathLst>
            </a:custGeom>
            <a:solidFill>
              <a:srgbClr val="F7C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8" name="Freeform 79">
              <a:extLst>
                <a:ext uri="{FF2B5EF4-FFF2-40B4-BE49-F238E27FC236}">
                  <a16:creationId xmlns:a16="http://schemas.microsoft.com/office/drawing/2014/main" id="{09A34FF0-DB65-45E5-89EE-8E0B9090AFB5}"/>
                </a:ext>
              </a:extLst>
            </p:cNvPr>
            <p:cNvSpPr>
              <a:spLocks/>
            </p:cNvSpPr>
            <p:nvPr/>
          </p:nvSpPr>
          <p:spPr bwMode="auto">
            <a:xfrm flipH="1">
              <a:off x="6746636" y="5584752"/>
              <a:ext cx="163374" cy="248526"/>
            </a:xfrm>
            <a:custGeom>
              <a:avLst/>
              <a:gdLst>
                <a:gd name="T0" fmla="*/ 564 w 564"/>
                <a:gd name="T1" fmla="*/ 665 h 1005"/>
                <a:gd name="T2" fmla="*/ 564 w 564"/>
                <a:gd name="T3" fmla="*/ 870 h 1005"/>
                <a:gd name="T4" fmla="*/ 534 w 564"/>
                <a:gd name="T5" fmla="*/ 902 h 1005"/>
                <a:gd name="T6" fmla="*/ 501 w 564"/>
                <a:gd name="T7" fmla="*/ 929 h 1005"/>
                <a:gd name="T8" fmla="*/ 467 w 564"/>
                <a:gd name="T9" fmla="*/ 951 h 1005"/>
                <a:gd name="T10" fmla="*/ 431 w 564"/>
                <a:gd name="T11" fmla="*/ 971 h 1005"/>
                <a:gd name="T12" fmla="*/ 396 w 564"/>
                <a:gd name="T13" fmla="*/ 986 h 1005"/>
                <a:gd name="T14" fmla="*/ 359 w 564"/>
                <a:gd name="T15" fmla="*/ 996 h 1005"/>
                <a:gd name="T16" fmla="*/ 320 w 564"/>
                <a:gd name="T17" fmla="*/ 1003 h 1005"/>
                <a:gd name="T18" fmla="*/ 282 w 564"/>
                <a:gd name="T19" fmla="*/ 1005 h 1005"/>
                <a:gd name="T20" fmla="*/ 243 w 564"/>
                <a:gd name="T21" fmla="*/ 1003 h 1005"/>
                <a:gd name="T22" fmla="*/ 206 w 564"/>
                <a:gd name="T23" fmla="*/ 997 h 1005"/>
                <a:gd name="T24" fmla="*/ 168 w 564"/>
                <a:gd name="T25" fmla="*/ 987 h 1005"/>
                <a:gd name="T26" fmla="*/ 132 w 564"/>
                <a:gd name="T27" fmla="*/ 972 h 1005"/>
                <a:gd name="T28" fmla="*/ 96 w 564"/>
                <a:gd name="T29" fmla="*/ 953 h 1005"/>
                <a:gd name="T30" fmla="*/ 62 w 564"/>
                <a:gd name="T31" fmla="*/ 930 h 1005"/>
                <a:gd name="T32" fmla="*/ 30 w 564"/>
                <a:gd name="T33" fmla="*/ 903 h 1005"/>
                <a:gd name="T34" fmla="*/ 0 w 564"/>
                <a:gd name="T35" fmla="*/ 870 h 1005"/>
                <a:gd name="T36" fmla="*/ 0 w 564"/>
                <a:gd name="T37" fmla="*/ 250 h 1005"/>
                <a:gd name="T38" fmla="*/ 1 w 564"/>
                <a:gd name="T39" fmla="*/ 235 h 1005"/>
                <a:gd name="T40" fmla="*/ 3 w 564"/>
                <a:gd name="T41" fmla="*/ 206 h 1005"/>
                <a:gd name="T42" fmla="*/ 10 w 564"/>
                <a:gd name="T43" fmla="*/ 178 h 1005"/>
                <a:gd name="T44" fmla="*/ 19 w 564"/>
                <a:gd name="T45" fmla="*/ 153 h 1005"/>
                <a:gd name="T46" fmla="*/ 30 w 564"/>
                <a:gd name="T47" fmla="*/ 129 h 1005"/>
                <a:gd name="T48" fmla="*/ 44 w 564"/>
                <a:gd name="T49" fmla="*/ 108 h 1005"/>
                <a:gd name="T50" fmla="*/ 60 w 564"/>
                <a:gd name="T51" fmla="*/ 88 h 1005"/>
                <a:gd name="T52" fmla="*/ 78 w 564"/>
                <a:gd name="T53" fmla="*/ 70 h 1005"/>
                <a:gd name="T54" fmla="*/ 108 w 564"/>
                <a:gd name="T55" fmla="*/ 47 h 1005"/>
                <a:gd name="T56" fmla="*/ 154 w 564"/>
                <a:gd name="T57" fmla="*/ 25 h 1005"/>
                <a:gd name="T58" fmla="*/ 204 w 564"/>
                <a:gd name="T59" fmla="*/ 9 h 1005"/>
                <a:gd name="T60" fmla="*/ 255 w 564"/>
                <a:gd name="T61" fmla="*/ 1 h 1005"/>
                <a:gd name="T62" fmla="*/ 308 w 564"/>
                <a:gd name="T63" fmla="*/ 1 h 1005"/>
                <a:gd name="T64" fmla="*/ 360 w 564"/>
                <a:gd name="T65" fmla="*/ 9 h 1005"/>
                <a:gd name="T66" fmla="*/ 410 w 564"/>
                <a:gd name="T67" fmla="*/ 25 h 1005"/>
                <a:gd name="T68" fmla="*/ 455 w 564"/>
                <a:gd name="T69" fmla="*/ 47 h 1005"/>
                <a:gd name="T70" fmla="*/ 485 w 564"/>
                <a:gd name="T71" fmla="*/ 70 h 1005"/>
                <a:gd name="T72" fmla="*/ 503 w 564"/>
                <a:gd name="T73" fmla="*/ 88 h 1005"/>
                <a:gd name="T74" fmla="*/ 519 w 564"/>
                <a:gd name="T75" fmla="*/ 108 h 1005"/>
                <a:gd name="T76" fmla="*/ 534 w 564"/>
                <a:gd name="T77" fmla="*/ 129 h 1005"/>
                <a:gd name="T78" fmla="*/ 545 w 564"/>
                <a:gd name="T79" fmla="*/ 153 h 1005"/>
                <a:gd name="T80" fmla="*/ 554 w 564"/>
                <a:gd name="T81" fmla="*/ 178 h 1005"/>
                <a:gd name="T82" fmla="*/ 560 w 564"/>
                <a:gd name="T83" fmla="*/ 206 h 1005"/>
                <a:gd name="T84" fmla="*/ 563 w 564"/>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5">
                  <a:moveTo>
                    <a:pt x="564" y="250"/>
                  </a:moveTo>
                  <a:lnTo>
                    <a:pt x="564" y="665"/>
                  </a:lnTo>
                  <a:lnTo>
                    <a:pt x="564" y="870"/>
                  </a:lnTo>
                  <a:lnTo>
                    <a:pt x="564" y="870"/>
                  </a:lnTo>
                  <a:lnTo>
                    <a:pt x="549" y="886"/>
                  </a:lnTo>
                  <a:lnTo>
                    <a:pt x="534" y="902"/>
                  </a:lnTo>
                  <a:lnTo>
                    <a:pt x="518" y="916"/>
                  </a:lnTo>
                  <a:lnTo>
                    <a:pt x="501" y="929"/>
                  </a:lnTo>
                  <a:lnTo>
                    <a:pt x="484" y="940"/>
                  </a:lnTo>
                  <a:lnTo>
                    <a:pt x="467" y="951"/>
                  </a:lnTo>
                  <a:lnTo>
                    <a:pt x="449" y="961"/>
                  </a:lnTo>
                  <a:lnTo>
                    <a:pt x="431" y="971"/>
                  </a:lnTo>
                  <a:lnTo>
                    <a:pt x="413" y="978"/>
                  </a:lnTo>
                  <a:lnTo>
                    <a:pt x="396" y="986"/>
                  </a:lnTo>
                  <a:lnTo>
                    <a:pt x="376" y="991"/>
                  </a:lnTo>
                  <a:lnTo>
                    <a:pt x="359" y="996"/>
                  </a:lnTo>
                  <a:lnTo>
                    <a:pt x="339" y="1000"/>
                  </a:lnTo>
                  <a:lnTo>
                    <a:pt x="320" y="1003"/>
                  </a:lnTo>
                  <a:lnTo>
                    <a:pt x="301" y="1004"/>
                  </a:lnTo>
                  <a:lnTo>
                    <a:pt x="282" y="1005"/>
                  </a:lnTo>
                  <a:lnTo>
                    <a:pt x="262" y="1004"/>
                  </a:lnTo>
                  <a:lnTo>
                    <a:pt x="243" y="1003"/>
                  </a:lnTo>
                  <a:lnTo>
                    <a:pt x="224" y="1001"/>
                  </a:lnTo>
                  <a:lnTo>
                    <a:pt x="206" y="997"/>
                  </a:lnTo>
                  <a:lnTo>
                    <a:pt x="187" y="992"/>
                  </a:lnTo>
                  <a:lnTo>
                    <a:pt x="168" y="987"/>
                  </a:lnTo>
                  <a:lnTo>
                    <a:pt x="150" y="980"/>
                  </a:lnTo>
                  <a:lnTo>
                    <a:pt x="132" y="972"/>
                  </a:lnTo>
                  <a:lnTo>
                    <a:pt x="114" y="963"/>
                  </a:lnTo>
                  <a:lnTo>
                    <a:pt x="96" y="953"/>
                  </a:lnTo>
                  <a:lnTo>
                    <a:pt x="79" y="943"/>
                  </a:lnTo>
                  <a:lnTo>
                    <a:pt x="62" y="930"/>
                  </a:lnTo>
                  <a:lnTo>
                    <a:pt x="46" y="917"/>
                  </a:lnTo>
                  <a:lnTo>
                    <a:pt x="30" y="903"/>
                  </a:lnTo>
                  <a:lnTo>
                    <a:pt x="14" y="886"/>
                  </a:lnTo>
                  <a:lnTo>
                    <a:pt x="0" y="870"/>
                  </a:lnTo>
                  <a:lnTo>
                    <a:pt x="0" y="665"/>
                  </a:lnTo>
                  <a:lnTo>
                    <a:pt x="0" y="250"/>
                  </a:lnTo>
                  <a:lnTo>
                    <a:pt x="0" y="250"/>
                  </a:lnTo>
                  <a:lnTo>
                    <a:pt x="1" y="235"/>
                  </a:lnTo>
                  <a:lnTo>
                    <a:pt x="2" y="220"/>
                  </a:lnTo>
                  <a:lnTo>
                    <a:pt x="3" y="206"/>
                  </a:lnTo>
                  <a:lnTo>
                    <a:pt x="6" y="192"/>
                  </a:lnTo>
                  <a:lnTo>
                    <a:pt x="10" y="178"/>
                  </a:lnTo>
                  <a:lnTo>
                    <a:pt x="14" y="165"/>
                  </a:lnTo>
                  <a:lnTo>
                    <a:pt x="19" y="153"/>
                  </a:lnTo>
                  <a:lnTo>
                    <a:pt x="24" y="141"/>
                  </a:lnTo>
                  <a:lnTo>
                    <a:pt x="30" y="129"/>
                  </a:lnTo>
                  <a:lnTo>
                    <a:pt x="37" y="119"/>
                  </a:lnTo>
                  <a:lnTo>
                    <a:pt x="44" y="108"/>
                  </a:lnTo>
                  <a:lnTo>
                    <a:pt x="52" y="98"/>
                  </a:lnTo>
                  <a:lnTo>
                    <a:pt x="60" y="88"/>
                  </a:lnTo>
                  <a:lnTo>
                    <a:pt x="69" y="79"/>
                  </a:lnTo>
                  <a:lnTo>
                    <a:pt x="78" y="70"/>
                  </a:lnTo>
                  <a:lnTo>
                    <a:pt x="88" y="62"/>
                  </a:lnTo>
                  <a:lnTo>
                    <a:pt x="108" y="47"/>
                  </a:lnTo>
                  <a:lnTo>
                    <a:pt x="131" y="35"/>
                  </a:lnTo>
                  <a:lnTo>
                    <a:pt x="154" y="25"/>
                  </a:lnTo>
                  <a:lnTo>
                    <a:pt x="178" y="15"/>
                  </a:lnTo>
                  <a:lnTo>
                    <a:pt x="204" y="9"/>
                  </a:lnTo>
                  <a:lnTo>
                    <a:pt x="230" y="4"/>
                  </a:lnTo>
                  <a:lnTo>
                    <a:pt x="255" y="1"/>
                  </a:lnTo>
                  <a:lnTo>
                    <a:pt x="282" y="0"/>
                  </a:lnTo>
                  <a:lnTo>
                    <a:pt x="308" y="1"/>
                  </a:lnTo>
                  <a:lnTo>
                    <a:pt x="334" y="4"/>
                  </a:lnTo>
                  <a:lnTo>
                    <a:pt x="360" y="9"/>
                  </a:lnTo>
                  <a:lnTo>
                    <a:pt x="385" y="15"/>
                  </a:lnTo>
                  <a:lnTo>
                    <a:pt x="410" y="25"/>
                  </a:lnTo>
                  <a:lnTo>
                    <a:pt x="433" y="35"/>
                  </a:lnTo>
                  <a:lnTo>
                    <a:pt x="455" y="47"/>
                  </a:lnTo>
                  <a:lnTo>
                    <a:pt x="475" y="62"/>
                  </a:lnTo>
                  <a:lnTo>
                    <a:pt x="485" y="70"/>
                  </a:lnTo>
                  <a:lnTo>
                    <a:pt x="494" y="79"/>
                  </a:lnTo>
                  <a:lnTo>
                    <a:pt x="503" y="88"/>
                  </a:lnTo>
                  <a:lnTo>
                    <a:pt x="511" y="98"/>
                  </a:lnTo>
                  <a:lnTo>
                    <a:pt x="519" y="108"/>
                  </a:lnTo>
                  <a:lnTo>
                    <a:pt x="527" y="119"/>
                  </a:lnTo>
                  <a:lnTo>
                    <a:pt x="534" y="129"/>
                  </a:lnTo>
                  <a:lnTo>
                    <a:pt x="539" y="141"/>
                  </a:lnTo>
                  <a:lnTo>
                    <a:pt x="545" y="153"/>
                  </a:lnTo>
                  <a:lnTo>
                    <a:pt x="549" y="165"/>
                  </a:lnTo>
                  <a:lnTo>
                    <a:pt x="554" y="178"/>
                  </a:lnTo>
                  <a:lnTo>
                    <a:pt x="557" y="192"/>
                  </a:lnTo>
                  <a:lnTo>
                    <a:pt x="560" y="206"/>
                  </a:lnTo>
                  <a:lnTo>
                    <a:pt x="562" y="220"/>
                  </a:lnTo>
                  <a:lnTo>
                    <a:pt x="563" y="235"/>
                  </a:lnTo>
                  <a:lnTo>
                    <a:pt x="564"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89" name="Freeform 80">
              <a:extLst>
                <a:ext uri="{FF2B5EF4-FFF2-40B4-BE49-F238E27FC236}">
                  <a16:creationId xmlns:a16="http://schemas.microsoft.com/office/drawing/2014/main" id="{5C277C3D-11CD-47F9-88A0-2CA31C4409B5}"/>
                </a:ext>
              </a:extLst>
            </p:cNvPr>
            <p:cNvSpPr>
              <a:spLocks/>
            </p:cNvSpPr>
            <p:nvPr/>
          </p:nvSpPr>
          <p:spPr bwMode="auto">
            <a:xfrm flipH="1">
              <a:off x="6642357" y="5548256"/>
              <a:ext cx="59090" cy="76468"/>
            </a:xfrm>
            <a:custGeom>
              <a:avLst/>
              <a:gdLst>
                <a:gd name="T0" fmla="*/ 155 w 207"/>
                <a:gd name="T1" fmla="*/ 4 h 305"/>
                <a:gd name="T2" fmla="*/ 136 w 207"/>
                <a:gd name="T3" fmla="*/ 0 h 305"/>
                <a:gd name="T4" fmla="*/ 116 w 207"/>
                <a:gd name="T5" fmla="*/ 4 h 305"/>
                <a:gd name="T6" fmla="*/ 96 w 207"/>
                <a:gd name="T7" fmla="*/ 12 h 305"/>
                <a:gd name="T8" fmla="*/ 77 w 207"/>
                <a:gd name="T9" fmla="*/ 26 h 305"/>
                <a:gd name="T10" fmla="*/ 57 w 207"/>
                <a:gd name="T11" fmla="*/ 46 h 305"/>
                <a:gd name="T12" fmla="*/ 41 w 207"/>
                <a:gd name="T13" fmla="*/ 68 h 305"/>
                <a:gd name="T14" fmla="*/ 26 w 207"/>
                <a:gd name="T15" fmla="*/ 94 h 305"/>
                <a:gd name="T16" fmla="*/ 14 w 207"/>
                <a:gd name="T17" fmla="*/ 125 h 305"/>
                <a:gd name="T18" fmla="*/ 9 w 207"/>
                <a:gd name="T19" fmla="*/ 140 h 305"/>
                <a:gd name="T20" fmla="*/ 2 w 207"/>
                <a:gd name="T21" fmla="*/ 170 h 305"/>
                <a:gd name="T22" fmla="*/ 0 w 207"/>
                <a:gd name="T23" fmla="*/ 199 h 305"/>
                <a:gd name="T24" fmla="*/ 1 w 207"/>
                <a:gd name="T25" fmla="*/ 226 h 305"/>
                <a:gd name="T26" fmla="*/ 7 w 207"/>
                <a:gd name="T27" fmla="*/ 250 h 305"/>
                <a:gd name="T28" fmla="*/ 16 w 207"/>
                <a:gd name="T29" fmla="*/ 270 h 305"/>
                <a:gd name="T30" fmla="*/ 28 w 207"/>
                <a:gd name="T31" fmla="*/ 288 h 305"/>
                <a:gd name="T32" fmla="*/ 43 w 207"/>
                <a:gd name="T33" fmla="*/ 298 h 305"/>
                <a:gd name="T34" fmla="*/ 52 w 207"/>
                <a:gd name="T35" fmla="*/ 303 h 305"/>
                <a:gd name="T36" fmla="*/ 71 w 207"/>
                <a:gd name="T37" fmla="*/ 305 h 305"/>
                <a:gd name="T38" fmla="*/ 91 w 207"/>
                <a:gd name="T39" fmla="*/ 302 h 305"/>
                <a:gd name="T40" fmla="*/ 111 w 207"/>
                <a:gd name="T41" fmla="*/ 293 h 305"/>
                <a:gd name="T42" fmla="*/ 130 w 207"/>
                <a:gd name="T43" fmla="*/ 279 h 305"/>
                <a:gd name="T44" fmla="*/ 149 w 207"/>
                <a:gd name="T45" fmla="*/ 261 h 305"/>
                <a:gd name="T46" fmla="*/ 166 w 207"/>
                <a:gd name="T47" fmla="*/ 237 h 305"/>
                <a:gd name="T48" fmla="*/ 181 w 207"/>
                <a:gd name="T49" fmla="*/ 211 h 305"/>
                <a:gd name="T50" fmla="*/ 193 w 207"/>
                <a:gd name="T51" fmla="*/ 182 h 305"/>
                <a:gd name="T52" fmla="*/ 198 w 207"/>
                <a:gd name="T53" fmla="*/ 166 h 305"/>
                <a:gd name="T54" fmla="*/ 204 w 207"/>
                <a:gd name="T55" fmla="*/ 135 h 305"/>
                <a:gd name="T56" fmla="*/ 207 w 207"/>
                <a:gd name="T57" fmla="*/ 106 h 305"/>
                <a:gd name="T58" fmla="*/ 206 w 207"/>
                <a:gd name="T59" fmla="*/ 79 h 305"/>
                <a:gd name="T60" fmla="*/ 200 w 207"/>
                <a:gd name="T61" fmla="*/ 55 h 305"/>
                <a:gd name="T62" fmla="*/ 191 w 207"/>
                <a:gd name="T63" fmla="*/ 35 h 305"/>
                <a:gd name="T64" fmla="*/ 179 w 207"/>
                <a:gd name="T65" fmla="*/ 19 h 305"/>
                <a:gd name="T66" fmla="*/ 164 w 207"/>
                <a:gd name="T67" fmla="*/ 7 h 305"/>
                <a:gd name="T68" fmla="*/ 155 w 207"/>
                <a:gd name="T69" fmla="*/ 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5">
                  <a:moveTo>
                    <a:pt x="155" y="4"/>
                  </a:moveTo>
                  <a:lnTo>
                    <a:pt x="155" y="4"/>
                  </a:lnTo>
                  <a:lnTo>
                    <a:pt x="145" y="1"/>
                  </a:lnTo>
                  <a:lnTo>
                    <a:pt x="136" y="0"/>
                  </a:lnTo>
                  <a:lnTo>
                    <a:pt x="126" y="1"/>
                  </a:lnTo>
                  <a:lnTo>
                    <a:pt x="116" y="4"/>
                  </a:lnTo>
                  <a:lnTo>
                    <a:pt x="106" y="8"/>
                  </a:lnTo>
                  <a:lnTo>
                    <a:pt x="96" y="12"/>
                  </a:lnTo>
                  <a:lnTo>
                    <a:pt x="86" y="19"/>
                  </a:lnTo>
                  <a:lnTo>
                    <a:pt x="77" y="26"/>
                  </a:lnTo>
                  <a:lnTo>
                    <a:pt x="66" y="36"/>
                  </a:lnTo>
                  <a:lnTo>
                    <a:pt x="57" y="46"/>
                  </a:lnTo>
                  <a:lnTo>
                    <a:pt x="48" y="57"/>
                  </a:lnTo>
                  <a:lnTo>
                    <a:pt x="41" y="68"/>
                  </a:lnTo>
                  <a:lnTo>
                    <a:pt x="33" y="81"/>
                  </a:lnTo>
                  <a:lnTo>
                    <a:pt x="26" y="94"/>
                  </a:lnTo>
                  <a:lnTo>
                    <a:pt x="19" y="109"/>
                  </a:lnTo>
                  <a:lnTo>
                    <a:pt x="14" y="125"/>
                  </a:lnTo>
                  <a:lnTo>
                    <a:pt x="14" y="125"/>
                  </a:lnTo>
                  <a:lnTo>
                    <a:pt x="9" y="140"/>
                  </a:lnTo>
                  <a:lnTo>
                    <a:pt x="5" y="155"/>
                  </a:lnTo>
                  <a:lnTo>
                    <a:pt x="2" y="170"/>
                  </a:lnTo>
                  <a:lnTo>
                    <a:pt x="0" y="185"/>
                  </a:lnTo>
                  <a:lnTo>
                    <a:pt x="0" y="199"/>
                  </a:lnTo>
                  <a:lnTo>
                    <a:pt x="0" y="213"/>
                  </a:lnTo>
                  <a:lnTo>
                    <a:pt x="1" y="226"/>
                  </a:lnTo>
                  <a:lnTo>
                    <a:pt x="4" y="239"/>
                  </a:lnTo>
                  <a:lnTo>
                    <a:pt x="7" y="250"/>
                  </a:lnTo>
                  <a:lnTo>
                    <a:pt x="10" y="261"/>
                  </a:lnTo>
                  <a:lnTo>
                    <a:pt x="16" y="270"/>
                  </a:lnTo>
                  <a:lnTo>
                    <a:pt x="22" y="280"/>
                  </a:lnTo>
                  <a:lnTo>
                    <a:pt x="28" y="288"/>
                  </a:lnTo>
                  <a:lnTo>
                    <a:pt x="35" y="294"/>
                  </a:lnTo>
                  <a:lnTo>
                    <a:pt x="43" y="298"/>
                  </a:lnTo>
                  <a:lnTo>
                    <a:pt x="52" y="303"/>
                  </a:lnTo>
                  <a:lnTo>
                    <a:pt x="52" y="303"/>
                  </a:lnTo>
                  <a:lnTo>
                    <a:pt x="62" y="305"/>
                  </a:lnTo>
                  <a:lnTo>
                    <a:pt x="71" y="305"/>
                  </a:lnTo>
                  <a:lnTo>
                    <a:pt x="81" y="304"/>
                  </a:lnTo>
                  <a:lnTo>
                    <a:pt x="91" y="302"/>
                  </a:lnTo>
                  <a:lnTo>
                    <a:pt x="101" y="298"/>
                  </a:lnTo>
                  <a:lnTo>
                    <a:pt x="111" y="293"/>
                  </a:lnTo>
                  <a:lnTo>
                    <a:pt x="121" y="287"/>
                  </a:lnTo>
                  <a:lnTo>
                    <a:pt x="130" y="279"/>
                  </a:lnTo>
                  <a:lnTo>
                    <a:pt x="140" y="270"/>
                  </a:lnTo>
                  <a:lnTo>
                    <a:pt x="149" y="261"/>
                  </a:lnTo>
                  <a:lnTo>
                    <a:pt x="158" y="249"/>
                  </a:lnTo>
                  <a:lnTo>
                    <a:pt x="166" y="237"/>
                  </a:lnTo>
                  <a:lnTo>
                    <a:pt x="174" y="225"/>
                  </a:lnTo>
                  <a:lnTo>
                    <a:pt x="181" y="211"/>
                  </a:lnTo>
                  <a:lnTo>
                    <a:pt x="188" y="197"/>
                  </a:lnTo>
                  <a:lnTo>
                    <a:pt x="193" y="182"/>
                  </a:lnTo>
                  <a:lnTo>
                    <a:pt x="193" y="182"/>
                  </a:lnTo>
                  <a:lnTo>
                    <a:pt x="198" y="166"/>
                  </a:lnTo>
                  <a:lnTo>
                    <a:pt x="202" y="151"/>
                  </a:lnTo>
                  <a:lnTo>
                    <a:pt x="204" y="135"/>
                  </a:lnTo>
                  <a:lnTo>
                    <a:pt x="207" y="121"/>
                  </a:lnTo>
                  <a:lnTo>
                    <a:pt x="207" y="106"/>
                  </a:lnTo>
                  <a:lnTo>
                    <a:pt x="207" y="93"/>
                  </a:lnTo>
                  <a:lnTo>
                    <a:pt x="206" y="79"/>
                  </a:lnTo>
                  <a:lnTo>
                    <a:pt x="203" y="67"/>
                  </a:lnTo>
                  <a:lnTo>
                    <a:pt x="200" y="55"/>
                  </a:lnTo>
                  <a:lnTo>
                    <a:pt x="197" y="45"/>
                  </a:lnTo>
                  <a:lnTo>
                    <a:pt x="191" y="35"/>
                  </a:lnTo>
                  <a:lnTo>
                    <a:pt x="185" y="26"/>
                  </a:lnTo>
                  <a:lnTo>
                    <a:pt x="179" y="19"/>
                  </a:lnTo>
                  <a:lnTo>
                    <a:pt x="172" y="12"/>
                  </a:lnTo>
                  <a:lnTo>
                    <a:pt x="164" y="7"/>
                  </a:lnTo>
                  <a:lnTo>
                    <a:pt x="155" y="4"/>
                  </a:lnTo>
                  <a:lnTo>
                    <a:pt x="155" y="4"/>
                  </a:lnTo>
                  <a:close/>
                </a:path>
              </a:pathLst>
            </a:custGeom>
            <a:solidFill>
              <a:srgbClr val="F7C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0" name="Freeform 81">
              <a:extLst>
                <a:ext uri="{FF2B5EF4-FFF2-40B4-BE49-F238E27FC236}">
                  <a16:creationId xmlns:a16="http://schemas.microsoft.com/office/drawing/2014/main" id="{EC84ECCE-3BE9-49F8-B4C7-177B73323636}"/>
                </a:ext>
              </a:extLst>
            </p:cNvPr>
            <p:cNvSpPr>
              <a:spLocks/>
            </p:cNvSpPr>
            <p:nvPr/>
          </p:nvSpPr>
          <p:spPr bwMode="auto">
            <a:xfrm flipH="1">
              <a:off x="6951721" y="5548256"/>
              <a:ext cx="60829" cy="76468"/>
            </a:xfrm>
            <a:custGeom>
              <a:avLst/>
              <a:gdLst>
                <a:gd name="T0" fmla="*/ 53 w 207"/>
                <a:gd name="T1" fmla="*/ 4 h 305"/>
                <a:gd name="T2" fmla="*/ 72 w 207"/>
                <a:gd name="T3" fmla="*/ 0 h 305"/>
                <a:gd name="T4" fmla="*/ 91 w 207"/>
                <a:gd name="T5" fmla="*/ 4 h 305"/>
                <a:gd name="T6" fmla="*/ 111 w 207"/>
                <a:gd name="T7" fmla="*/ 12 h 305"/>
                <a:gd name="T8" fmla="*/ 131 w 207"/>
                <a:gd name="T9" fmla="*/ 26 h 305"/>
                <a:gd name="T10" fmla="*/ 149 w 207"/>
                <a:gd name="T11" fmla="*/ 46 h 305"/>
                <a:gd name="T12" fmla="*/ 166 w 207"/>
                <a:gd name="T13" fmla="*/ 68 h 305"/>
                <a:gd name="T14" fmla="*/ 182 w 207"/>
                <a:gd name="T15" fmla="*/ 94 h 305"/>
                <a:gd name="T16" fmla="*/ 193 w 207"/>
                <a:gd name="T17" fmla="*/ 125 h 305"/>
                <a:gd name="T18" fmla="*/ 198 w 207"/>
                <a:gd name="T19" fmla="*/ 140 h 305"/>
                <a:gd name="T20" fmla="*/ 204 w 207"/>
                <a:gd name="T21" fmla="*/ 170 h 305"/>
                <a:gd name="T22" fmla="*/ 207 w 207"/>
                <a:gd name="T23" fmla="*/ 199 h 305"/>
                <a:gd name="T24" fmla="*/ 205 w 207"/>
                <a:gd name="T25" fmla="*/ 226 h 305"/>
                <a:gd name="T26" fmla="*/ 201 w 207"/>
                <a:gd name="T27" fmla="*/ 250 h 305"/>
                <a:gd name="T28" fmla="*/ 192 w 207"/>
                <a:gd name="T29" fmla="*/ 270 h 305"/>
                <a:gd name="T30" fmla="*/ 179 w 207"/>
                <a:gd name="T31" fmla="*/ 288 h 305"/>
                <a:gd name="T32" fmla="*/ 164 w 207"/>
                <a:gd name="T33" fmla="*/ 298 h 305"/>
                <a:gd name="T34" fmla="*/ 155 w 207"/>
                <a:gd name="T35" fmla="*/ 303 h 305"/>
                <a:gd name="T36" fmla="*/ 136 w 207"/>
                <a:gd name="T37" fmla="*/ 305 h 305"/>
                <a:gd name="T38" fmla="*/ 115 w 207"/>
                <a:gd name="T39" fmla="*/ 302 h 305"/>
                <a:gd name="T40" fmla="*/ 95 w 207"/>
                <a:gd name="T41" fmla="*/ 293 h 305"/>
                <a:gd name="T42" fmla="*/ 76 w 207"/>
                <a:gd name="T43" fmla="*/ 279 h 305"/>
                <a:gd name="T44" fmla="*/ 57 w 207"/>
                <a:gd name="T45" fmla="*/ 261 h 305"/>
                <a:gd name="T46" fmla="*/ 40 w 207"/>
                <a:gd name="T47" fmla="*/ 237 h 305"/>
                <a:gd name="T48" fmla="*/ 26 w 207"/>
                <a:gd name="T49" fmla="*/ 211 h 305"/>
                <a:gd name="T50" fmla="*/ 13 w 207"/>
                <a:gd name="T51" fmla="*/ 182 h 305"/>
                <a:gd name="T52" fmla="*/ 9 w 207"/>
                <a:gd name="T53" fmla="*/ 166 h 305"/>
                <a:gd name="T54" fmla="*/ 2 w 207"/>
                <a:gd name="T55" fmla="*/ 135 h 305"/>
                <a:gd name="T56" fmla="*/ 0 w 207"/>
                <a:gd name="T57" fmla="*/ 106 h 305"/>
                <a:gd name="T58" fmla="*/ 1 w 207"/>
                <a:gd name="T59" fmla="*/ 79 h 305"/>
                <a:gd name="T60" fmla="*/ 7 w 207"/>
                <a:gd name="T61" fmla="*/ 55 h 305"/>
                <a:gd name="T62" fmla="*/ 16 w 207"/>
                <a:gd name="T63" fmla="*/ 35 h 305"/>
                <a:gd name="T64" fmla="*/ 28 w 207"/>
                <a:gd name="T65" fmla="*/ 19 h 305"/>
                <a:gd name="T66" fmla="*/ 44 w 207"/>
                <a:gd name="T67" fmla="*/ 7 h 305"/>
                <a:gd name="T68" fmla="*/ 53 w 207"/>
                <a:gd name="T69" fmla="*/ 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5">
                  <a:moveTo>
                    <a:pt x="53" y="4"/>
                  </a:moveTo>
                  <a:lnTo>
                    <a:pt x="53" y="4"/>
                  </a:lnTo>
                  <a:lnTo>
                    <a:pt x="62" y="1"/>
                  </a:lnTo>
                  <a:lnTo>
                    <a:pt x="72" y="0"/>
                  </a:lnTo>
                  <a:lnTo>
                    <a:pt x="82" y="1"/>
                  </a:lnTo>
                  <a:lnTo>
                    <a:pt x="91" y="4"/>
                  </a:lnTo>
                  <a:lnTo>
                    <a:pt x="101" y="8"/>
                  </a:lnTo>
                  <a:lnTo>
                    <a:pt x="111" y="12"/>
                  </a:lnTo>
                  <a:lnTo>
                    <a:pt x="121" y="19"/>
                  </a:lnTo>
                  <a:lnTo>
                    <a:pt x="131" y="26"/>
                  </a:lnTo>
                  <a:lnTo>
                    <a:pt x="140" y="36"/>
                  </a:lnTo>
                  <a:lnTo>
                    <a:pt x="149" y="46"/>
                  </a:lnTo>
                  <a:lnTo>
                    <a:pt x="158" y="57"/>
                  </a:lnTo>
                  <a:lnTo>
                    <a:pt x="166" y="68"/>
                  </a:lnTo>
                  <a:lnTo>
                    <a:pt x="174" y="81"/>
                  </a:lnTo>
                  <a:lnTo>
                    <a:pt x="182" y="94"/>
                  </a:lnTo>
                  <a:lnTo>
                    <a:pt x="187" y="109"/>
                  </a:lnTo>
                  <a:lnTo>
                    <a:pt x="193" y="125"/>
                  </a:lnTo>
                  <a:lnTo>
                    <a:pt x="193" y="125"/>
                  </a:lnTo>
                  <a:lnTo>
                    <a:pt x="198" y="140"/>
                  </a:lnTo>
                  <a:lnTo>
                    <a:pt x="202" y="155"/>
                  </a:lnTo>
                  <a:lnTo>
                    <a:pt x="204" y="170"/>
                  </a:lnTo>
                  <a:lnTo>
                    <a:pt x="206" y="185"/>
                  </a:lnTo>
                  <a:lnTo>
                    <a:pt x="207" y="199"/>
                  </a:lnTo>
                  <a:lnTo>
                    <a:pt x="206" y="213"/>
                  </a:lnTo>
                  <a:lnTo>
                    <a:pt x="205" y="226"/>
                  </a:lnTo>
                  <a:lnTo>
                    <a:pt x="203" y="239"/>
                  </a:lnTo>
                  <a:lnTo>
                    <a:pt x="201" y="250"/>
                  </a:lnTo>
                  <a:lnTo>
                    <a:pt x="196" y="261"/>
                  </a:lnTo>
                  <a:lnTo>
                    <a:pt x="192" y="270"/>
                  </a:lnTo>
                  <a:lnTo>
                    <a:pt x="186" y="280"/>
                  </a:lnTo>
                  <a:lnTo>
                    <a:pt x="179" y="288"/>
                  </a:lnTo>
                  <a:lnTo>
                    <a:pt x="172" y="294"/>
                  </a:lnTo>
                  <a:lnTo>
                    <a:pt x="164" y="298"/>
                  </a:lnTo>
                  <a:lnTo>
                    <a:pt x="155" y="303"/>
                  </a:lnTo>
                  <a:lnTo>
                    <a:pt x="155" y="303"/>
                  </a:lnTo>
                  <a:lnTo>
                    <a:pt x="146" y="305"/>
                  </a:lnTo>
                  <a:lnTo>
                    <a:pt x="136" y="305"/>
                  </a:lnTo>
                  <a:lnTo>
                    <a:pt x="126" y="304"/>
                  </a:lnTo>
                  <a:lnTo>
                    <a:pt x="115" y="302"/>
                  </a:lnTo>
                  <a:lnTo>
                    <a:pt x="105" y="298"/>
                  </a:lnTo>
                  <a:lnTo>
                    <a:pt x="95" y="293"/>
                  </a:lnTo>
                  <a:lnTo>
                    <a:pt x="86" y="287"/>
                  </a:lnTo>
                  <a:lnTo>
                    <a:pt x="76" y="279"/>
                  </a:lnTo>
                  <a:lnTo>
                    <a:pt x="66" y="270"/>
                  </a:lnTo>
                  <a:lnTo>
                    <a:pt x="57" y="261"/>
                  </a:lnTo>
                  <a:lnTo>
                    <a:pt x="49" y="249"/>
                  </a:lnTo>
                  <a:lnTo>
                    <a:pt x="40" y="237"/>
                  </a:lnTo>
                  <a:lnTo>
                    <a:pt x="32" y="225"/>
                  </a:lnTo>
                  <a:lnTo>
                    <a:pt x="26" y="211"/>
                  </a:lnTo>
                  <a:lnTo>
                    <a:pt x="19" y="197"/>
                  </a:lnTo>
                  <a:lnTo>
                    <a:pt x="13" y="182"/>
                  </a:lnTo>
                  <a:lnTo>
                    <a:pt x="13" y="182"/>
                  </a:lnTo>
                  <a:lnTo>
                    <a:pt x="9" y="166"/>
                  </a:lnTo>
                  <a:lnTo>
                    <a:pt x="6" y="151"/>
                  </a:lnTo>
                  <a:lnTo>
                    <a:pt x="2" y="135"/>
                  </a:lnTo>
                  <a:lnTo>
                    <a:pt x="1" y="121"/>
                  </a:lnTo>
                  <a:lnTo>
                    <a:pt x="0" y="106"/>
                  </a:lnTo>
                  <a:lnTo>
                    <a:pt x="0" y="93"/>
                  </a:lnTo>
                  <a:lnTo>
                    <a:pt x="1" y="79"/>
                  </a:lnTo>
                  <a:lnTo>
                    <a:pt x="3" y="67"/>
                  </a:lnTo>
                  <a:lnTo>
                    <a:pt x="7" y="55"/>
                  </a:lnTo>
                  <a:lnTo>
                    <a:pt x="11" y="45"/>
                  </a:lnTo>
                  <a:lnTo>
                    <a:pt x="16" y="35"/>
                  </a:lnTo>
                  <a:lnTo>
                    <a:pt x="21" y="26"/>
                  </a:lnTo>
                  <a:lnTo>
                    <a:pt x="28" y="19"/>
                  </a:lnTo>
                  <a:lnTo>
                    <a:pt x="35" y="12"/>
                  </a:lnTo>
                  <a:lnTo>
                    <a:pt x="44" y="7"/>
                  </a:lnTo>
                  <a:lnTo>
                    <a:pt x="53" y="4"/>
                  </a:lnTo>
                  <a:lnTo>
                    <a:pt x="53" y="4"/>
                  </a:lnTo>
                  <a:close/>
                </a:path>
              </a:pathLst>
            </a:custGeom>
            <a:solidFill>
              <a:srgbClr val="F7C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1" name="Freeform 82">
              <a:extLst>
                <a:ext uri="{FF2B5EF4-FFF2-40B4-BE49-F238E27FC236}">
                  <a16:creationId xmlns:a16="http://schemas.microsoft.com/office/drawing/2014/main" id="{4DB225B7-10B6-41C6-AB67-BAD1AF974DF9}"/>
                </a:ext>
              </a:extLst>
            </p:cNvPr>
            <p:cNvSpPr>
              <a:spLocks/>
            </p:cNvSpPr>
            <p:nvPr/>
          </p:nvSpPr>
          <p:spPr bwMode="auto">
            <a:xfrm flipH="1">
              <a:off x="6713616" y="5833277"/>
              <a:ext cx="217254" cy="218981"/>
            </a:xfrm>
            <a:custGeom>
              <a:avLst/>
              <a:gdLst>
                <a:gd name="T0" fmla="*/ 351 w 745"/>
                <a:gd name="T1" fmla="*/ 0 h 881"/>
                <a:gd name="T2" fmla="*/ 351 w 745"/>
                <a:gd name="T3" fmla="*/ 0 h 881"/>
                <a:gd name="T4" fmla="*/ 413 w 745"/>
                <a:gd name="T5" fmla="*/ 14 h 881"/>
                <a:gd name="T6" fmla="*/ 476 w 745"/>
                <a:gd name="T7" fmla="*/ 29 h 881"/>
                <a:gd name="T8" fmla="*/ 548 w 745"/>
                <a:gd name="T9" fmla="*/ 48 h 881"/>
                <a:gd name="T10" fmla="*/ 620 w 745"/>
                <a:gd name="T11" fmla="*/ 67 h 881"/>
                <a:gd name="T12" fmla="*/ 683 w 745"/>
                <a:gd name="T13" fmla="*/ 86 h 881"/>
                <a:gd name="T14" fmla="*/ 709 w 745"/>
                <a:gd name="T15" fmla="*/ 94 h 881"/>
                <a:gd name="T16" fmla="*/ 728 w 745"/>
                <a:gd name="T17" fmla="*/ 102 h 881"/>
                <a:gd name="T18" fmla="*/ 740 w 745"/>
                <a:gd name="T19" fmla="*/ 108 h 881"/>
                <a:gd name="T20" fmla="*/ 744 w 745"/>
                <a:gd name="T21" fmla="*/ 111 h 881"/>
                <a:gd name="T22" fmla="*/ 745 w 745"/>
                <a:gd name="T23" fmla="*/ 114 h 881"/>
                <a:gd name="T24" fmla="*/ 745 w 745"/>
                <a:gd name="T25" fmla="*/ 114 h 881"/>
                <a:gd name="T26" fmla="*/ 742 w 745"/>
                <a:gd name="T27" fmla="*/ 126 h 881"/>
                <a:gd name="T28" fmla="*/ 738 w 745"/>
                <a:gd name="T29" fmla="*/ 152 h 881"/>
                <a:gd name="T30" fmla="*/ 721 w 745"/>
                <a:gd name="T31" fmla="*/ 243 h 881"/>
                <a:gd name="T32" fmla="*/ 670 w 745"/>
                <a:gd name="T33" fmla="*/ 506 h 881"/>
                <a:gd name="T34" fmla="*/ 596 w 745"/>
                <a:gd name="T35" fmla="*/ 881 h 881"/>
                <a:gd name="T36" fmla="*/ 60 w 745"/>
                <a:gd name="T37" fmla="*/ 881 h 881"/>
                <a:gd name="T38" fmla="*/ 0 w 745"/>
                <a:gd name="T39" fmla="*/ 117 h 881"/>
                <a:gd name="T40" fmla="*/ 351 w 745"/>
                <a:gd name="T41"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1">
                  <a:moveTo>
                    <a:pt x="351" y="0"/>
                  </a:moveTo>
                  <a:lnTo>
                    <a:pt x="351" y="0"/>
                  </a:lnTo>
                  <a:lnTo>
                    <a:pt x="413" y="14"/>
                  </a:lnTo>
                  <a:lnTo>
                    <a:pt x="476" y="29"/>
                  </a:lnTo>
                  <a:lnTo>
                    <a:pt x="548" y="48"/>
                  </a:lnTo>
                  <a:lnTo>
                    <a:pt x="620" y="67"/>
                  </a:lnTo>
                  <a:lnTo>
                    <a:pt x="683" y="86"/>
                  </a:lnTo>
                  <a:lnTo>
                    <a:pt x="709" y="94"/>
                  </a:lnTo>
                  <a:lnTo>
                    <a:pt x="728" y="102"/>
                  </a:lnTo>
                  <a:lnTo>
                    <a:pt x="740" y="108"/>
                  </a:lnTo>
                  <a:lnTo>
                    <a:pt x="744" y="111"/>
                  </a:lnTo>
                  <a:lnTo>
                    <a:pt x="745" y="114"/>
                  </a:lnTo>
                  <a:lnTo>
                    <a:pt x="745" y="114"/>
                  </a:lnTo>
                  <a:lnTo>
                    <a:pt x="742" y="126"/>
                  </a:lnTo>
                  <a:lnTo>
                    <a:pt x="738" y="152"/>
                  </a:lnTo>
                  <a:lnTo>
                    <a:pt x="721" y="243"/>
                  </a:lnTo>
                  <a:lnTo>
                    <a:pt x="670" y="506"/>
                  </a:lnTo>
                  <a:lnTo>
                    <a:pt x="596" y="881"/>
                  </a:lnTo>
                  <a:lnTo>
                    <a:pt x="60" y="881"/>
                  </a:lnTo>
                  <a:lnTo>
                    <a:pt x="0" y="117"/>
                  </a:lnTo>
                  <a:lnTo>
                    <a:pt x="351"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2" name="Freeform 83">
              <a:extLst>
                <a:ext uri="{FF2B5EF4-FFF2-40B4-BE49-F238E27FC236}">
                  <a16:creationId xmlns:a16="http://schemas.microsoft.com/office/drawing/2014/main" id="{A61529F3-6F10-454B-B0B9-D2BCF965EE40}"/>
                </a:ext>
              </a:extLst>
            </p:cNvPr>
            <p:cNvSpPr>
              <a:spLocks/>
            </p:cNvSpPr>
            <p:nvPr/>
          </p:nvSpPr>
          <p:spPr bwMode="auto">
            <a:xfrm flipH="1">
              <a:off x="6713616" y="5833277"/>
              <a:ext cx="217254" cy="218981"/>
            </a:xfrm>
            <a:custGeom>
              <a:avLst/>
              <a:gdLst>
                <a:gd name="T0" fmla="*/ 351 w 745"/>
                <a:gd name="T1" fmla="*/ 0 h 881"/>
                <a:gd name="T2" fmla="*/ 351 w 745"/>
                <a:gd name="T3" fmla="*/ 0 h 881"/>
                <a:gd name="T4" fmla="*/ 413 w 745"/>
                <a:gd name="T5" fmla="*/ 14 h 881"/>
                <a:gd name="T6" fmla="*/ 476 w 745"/>
                <a:gd name="T7" fmla="*/ 29 h 881"/>
                <a:gd name="T8" fmla="*/ 548 w 745"/>
                <a:gd name="T9" fmla="*/ 48 h 881"/>
                <a:gd name="T10" fmla="*/ 620 w 745"/>
                <a:gd name="T11" fmla="*/ 67 h 881"/>
                <a:gd name="T12" fmla="*/ 683 w 745"/>
                <a:gd name="T13" fmla="*/ 86 h 881"/>
                <a:gd name="T14" fmla="*/ 709 w 745"/>
                <a:gd name="T15" fmla="*/ 94 h 881"/>
                <a:gd name="T16" fmla="*/ 728 w 745"/>
                <a:gd name="T17" fmla="*/ 102 h 881"/>
                <a:gd name="T18" fmla="*/ 740 w 745"/>
                <a:gd name="T19" fmla="*/ 108 h 881"/>
                <a:gd name="T20" fmla="*/ 744 w 745"/>
                <a:gd name="T21" fmla="*/ 111 h 881"/>
                <a:gd name="T22" fmla="*/ 745 w 745"/>
                <a:gd name="T23" fmla="*/ 114 h 881"/>
                <a:gd name="T24" fmla="*/ 745 w 745"/>
                <a:gd name="T25" fmla="*/ 114 h 881"/>
                <a:gd name="T26" fmla="*/ 742 w 745"/>
                <a:gd name="T27" fmla="*/ 126 h 881"/>
                <a:gd name="T28" fmla="*/ 738 w 745"/>
                <a:gd name="T29" fmla="*/ 152 h 881"/>
                <a:gd name="T30" fmla="*/ 721 w 745"/>
                <a:gd name="T31" fmla="*/ 243 h 881"/>
                <a:gd name="T32" fmla="*/ 670 w 745"/>
                <a:gd name="T33" fmla="*/ 506 h 881"/>
                <a:gd name="T34" fmla="*/ 596 w 745"/>
                <a:gd name="T35" fmla="*/ 881 h 881"/>
                <a:gd name="T36" fmla="*/ 60 w 745"/>
                <a:gd name="T37" fmla="*/ 881 h 881"/>
                <a:gd name="T38" fmla="*/ 0 w 745"/>
                <a:gd name="T39" fmla="*/ 117 h 881"/>
                <a:gd name="T40" fmla="*/ 351 w 745"/>
                <a:gd name="T41"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1">
                  <a:moveTo>
                    <a:pt x="351" y="0"/>
                  </a:moveTo>
                  <a:lnTo>
                    <a:pt x="351" y="0"/>
                  </a:lnTo>
                  <a:lnTo>
                    <a:pt x="413" y="14"/>
                  </a:lnTo>
                  <a:lnTo>
                    <a:pt x="476" y="29"/>
                  </a:lnTo>
                  <a:lnTo>
                    <a:pt x="548" y="48"/>
                  </a:lnTo>
                  <a:lnTo>
                    <a:pt x="620" y="67"/>
                  </a:lnTo>
                  <a:lnTo>
                    <a:pt x="683" y="86"/>
                  </a:lnTo>
                  <a:lnTo>
                    <a:pt x="709" y="94"/>
                  </a:lnTo>
                  <a:lnTo>
                    <a:pt x="728" y="102"/>
                  </a:lnTo>
                  <a:lnTo>
                    <a:pt x="740" y="108"/>
                  </a:lnTo>
                  <a:lnTo>
                    <a:pt x="744" y="111"/>
                  </a:lnTo>
                  <a:lnTo>
                    <a:pt x="745" y="114"/>
                  </a:lnTo>
                  <a:lnTo>
                    <a:pt x="745" y="114"/>
                  </a:lnTo>
                  <a:lnTo>
                    <a:pt x="742" y="126"/>
                  </a:lnTo>
                  <a:lnTo>
                    <a:pt x="738" y="152"/>
                  </a:lnTo>
                  <a:lnTo>
                    <a:pt x="721" y="243"/>
                  </a:lnTo>
                  <a:lnTo>
                    <a:pt x="670" y="506"/>
                  </a:lnTo>
                  <a:lnTo>
                    <a:pt x="596" y="881"/>
                  </a:lnTo>
                  <a:lnTo>
                    <a:pt x="60" y="881"/>
                  </a:lnTo>
                  <a:lnTo>
                    <a:pt x="0" y="117"/>
                  </a:lnTo>
                  <a:lnTo>
                    <a:pt x="3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3" name="Freeform 84">
              <a:extLst>
                <a:ext uri="{FF2B5EF4-FFF2-40B4-BE49-F238E27FC236}">
                  <a16:creationId xmlns:a16="http://schemas.microsoft.com/office/drawing/2014/main" id="{5EE90972-EC2E-4F27-859C-05A4A4FE9163}"/>
                </a:ext>
              </a:extLst>
            </p:cNvPr>
            <p:cNvSpPr>
              <a:spLocks/>
            </p:cNvSpPr>
            <p:nvPr/>
          </p:nvSpPr>
          <p:spPr bwMode="auto">
            <a:xfrm flipH="1">
              <a:off x="6638881" y="5768972"/>
              <a:ext cx="142518" cy="283286"/>
            </a:xfrm>
            <a:custGeom>
              <a:avLst/>
              <a:gdLst>
                <a:gd name="T0" fmla="*/ 122 w 491"/>
                <a:gd name="T1" fmla="*/ 0 h 1139"/>
                <a:gd name="T2" fmla="*/ 122 w 491"/>
                <a:gd name="T3" fmla="*/ 123 h 1139"/>
                <a:gd name="T4" fmla="*/ 0 w 491"/>
                <a:gd name="T5" fmla="*/ 1139 h 1139"/>
                <a:gd name="T6" fmla="*/ 209 w 491"/>
                <a:gd name="T7" fmla="*/ 1139 h 1139"/>
                <a:gd name="T8" fmla="*/ 442 w 491"/>
                <a:gd name="T9" fmla="*/ 687 h 1139"/>
                <a:gd name="T10" fmla="*/ 221 w 491"/>
                <a:gd name="T11" fmla="*/ 545 h 1139"/>
                <a:gd name="T12" fmla="*/ 491 w 491"/>
                <a:gd name="T13" fmla="*/ 423 h 1139"/>
                <a:gd name="T14" fmla="*/ 242 w 491"/>
                <a:gd name="T15" fmla="*/ 52 h 1139"/>
                <a:gd name="T16" fmla="*/ 122 w 491"/>
                <a:gd name="T17"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39">
                  <a:moveTo>
                    <a:pt x="122" y="0"/>
                  </a:moveTo>
                  <a:lnTo>
                    <a:pt x="122" y="123"/>
                  </a:lnTo>
                  <a:lnTo>
                    <a:pt x="0" y="1139"/>
                  </a:lnTo>
                  <a:lnTo>
                    <a:pt x="209" y="1139"/>
                  </a:lnTo>
                  <a:lnTo>
                    <a:pt x="442" y="687"/>
                  </a:lnTo>
                  <a:lnTo>
                    <a:pt x="221" y="545"/>
                  </a:lnTo>
                  <a:lnTo>
                    <a:pt x="491" y="423"/>
                  </a:lnTo>
                  <a:lnTo>
                    <a:pt x="242" y="52"/>
                  </a:lnTo>
                  <a:lnTo>
                    <a:pt x="12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4" name="Freeform 85">
              <a:extLst>
                <a:ext uri="{FF2B5EF4-FFF2-40B4-BE49-F238E27FC236}">
                  <a16:creationId xmlns:a16="http://schemas.microsoft.com/office/drawing/2014/main" id="{B3E44511-C212-48A8-ABA7-2141463086C4}"/>
                </a:ext>
              </a:extLst>
            </p:cNvPr>
            <p:cNvSpPr>
              <a:spLocks/>
            </p:cNvSpPr>
            <p:nvPr/>
          </p:nvSpPr>
          <p:spPr bwMode="auto">
            <a:xfrm flipH="1">
              <a:off x="6873513" y="5768972"/>
              <a:ext cx="142518" cy="283286"/>
            </a:xfrm>
            <a:custGeom>
              <a:avLst/>
              <a:gdLst>
                <a:gd name="T0" fmla="*/ 368 w 491"/>
                <a:gd name="T1" fmla="*/ 0 h 1138"/>
                <a:gd name="T2" fmla="*/ 368 w 491"/>
                <a:gd name="T3" fmla="*/ 122 h 1138"/>
                <a:gd name="T4" fmla="*/ 491 w 491"/>
                <a:gd name="T5" fmla="*/ 1138 h 1138"/>
                <a:gd name="T6" fmla="*/ 281 w 491"/>
                <a:gd name="T7" fmla="*/ 1138 h 1138"/>
                <a:gd name="T8" fmla="*/ 49 w 491"/>
                <a:gd name="T9" fmla="*/ 686 h 1138"/>
                <a:gd name="T10" fmla="*/ 270 w 491"/>
                <a:gd name="T11" fmla="*/ 544 h 1138"/>
                <a:gd name="T12" fmla="*/ 0 w 491"/>
                <a:gd name="T13" fmla="*/ 422 h 1138"/>
                <a:gd name="T14" fmla="*/ 221 w 491"/>
                <a:gd name="T15" fmla="*/ 63 h 1138"/>
                <a:gd name="T16" fmla="*/ 368 w 491"/>
                <a:gd name="T17"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38">
                  <a:moveTo>
                    <a:pt x="368" y="0"/>
                  </a:moveTo>
                  <a:lnTo>
                    <a:pt x="368" y="122"/>
                  </a:lnTo>
                  <a:lnTo>
                    <a:pt x="491" y="1138"/>
                  </a:lnTo>
                  <a:lnTo>
                    <a:pt x="281" y="1138"/>
                  </a:lnTo>
                  <a:lnTo>
                    <a:pt x="49" y="686"/>
                  </a:lnTo>
                  <a:lnTo>
                    <a:pt x="270" y="544"/>
                  </a:lnTo>
                  <a:lnTo>
                    <a:pt x="0" y="422"/>
                  </a:lnTo>
                  <a:lnTo>
                    <a:pt x="221" y="63"/>
                  </a:lnTo>
                  <a:lnTo>
                    <a:pt x="368"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5" name="Freeform 86">
              <a:extLst>
                <a:ext uri="{FF2B5EF4-FFF2-40B4-BE49-F238E27FC236}">
                  <a16:creationId xmlns:a16="http://schemas.microsoft.com/office/drawing/2014/main" id="{5AC78F32-3130-4626-9CE2-A18D75FDF862}"/>
                </a:ext>
              </a:extLst>
            </p:cNvPr>
            <p:cNvSpPr>
              <a:spLocks/>
            </p:cNvSpPr>
            <p:nvPr/>
          </p:nvSpPr>
          <p:spPr bwMode="auto">
            <a:xfrm flipH="1">
              <a:off x="6791824" y="5833277"/>
              <a:ext cx="71259" cy="57354"/>
            </a:xfrm>
            <a:custGeom>
              <a:avLst/>
              <a:gdLst>
                <a:gd name="T0" fmla="*/ 243 w 243"/>
                <a:gd name="T1" fmla="*/ 126 h 227"/>
                <a:gd name="T2" fmla="*/ 175 w 243"/>
                <a:gd name="T3" fmla="*/ 227 h 227"/>
                <a:gd name="T4" fmla="*/ 175 w 243"/>
                <a:gd name="T5" fmla="*/ 227 h 227"/>
                <a:gd name="T6" fmla="*/ 68 w 243"/>
                <a:gd name="T7" fmla="*/ 227 h 227"/>
                <a:gd name="T8" fmla="*/ 0 w 243"/>
                <a:gd name="T9" fmla="*/ 126 h 227"/>
                <a:gd name="T10" fmla="*/ 120 w 243"/>
                <a:gd name="T11" fmla="*/ 0 h 227"/>
                <a:gd name="T12" fmla="*/ 243 w 243"/>
                <a:gd name="T13" fmla="*/ 126 h 227"/>
              </a:gdLst>
              <a:ahLst/>
              <a:cxnLst>
                <a:cxn ang="0">
                  <a:pos x="T0" y="T1"/>
                </a:cxn>
                <a:cxn ang="0">
                  <a:pos x="T2" y="T3"/>
                </a:cxn>
                <a:cxn ang="0">
                  <a:pos x="T4" y="T5"/>
                </a:cxn>
                <a:cxn ang="0">
                  <a:pos x="T6" y="T7"/>
                </a:cxn>
                <a:cxn ang="0">
                  <a:pos x="T8" y="T9"/>
                </a:cxn>
                <a:cxn ang="0">
                  <a:pos x="T10" y="T11"/>
                </a:cxn>
                <a:cxn ang="0">
                  <a:pos x="T12" y="T13"/>
                </a:cxn>
              </a:cxnLst>
              <a:rect l="0" t="0" r="r" b="b"/>
              <a:pathLst>
                <a:path w="243" h="227">
                  <a:moveTo>
                    <a:pt x="243" y="126"/>
                  </a:moveTo>
                  <a:lnTo>
                    <a:pt x="175" y="227"/>
                  </a:lnTo>
                  <a:lnTo>
                    <a:pt x="175" y="227"/>
                  </a:lnTo>
                  <a:lnTo>
                    <a:pt x="68" y="227"/>
                  </a:lnTo>
                  <a:lnTo>
                    <a:pt x="0" y="126"/>
                  </a:lnTo>
                  <a:lnTo>
                    <a:pt x="120" y="0"/>
                  </a:lnTo>
                  <a:lnTo>
                    <a:pt x="243" y="126"/>
                  </a:lnTo>
                  <a:close/>
                </a:path>
              </a:pathLst>
            </a:custGeom>
            <a:solidFill>
              <a:srgbClr val="28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6" name="Freeform 87">
              <a:extLst>
                <a:ext uri="{FF2B5EF4-FFF2-40B4-BE49-F238E27FC236}">
                  <a16:creationId xmlns:a16="http://schemas.microsoft.com/office/drawing/2014/main" id="{210745E9-15E8-40FA-A50E-8E838F544778}"/>
                </a:ext>
              </a:extLst>
            </p:cNvPr>
            <p:cNvSpPr>
              <a:spLocks/>
            </p:cNvSpPr>
            <p:nvPr/>
          </p:nvSpPr>
          <p:spPr bwMode="auto">
            <a:xfrm flipH="1">
              <a:off x="6791824" y="5833277"/>
              <a:ext cx="71259" cy="57354"/>
            </a:xfrm>
            <a:custGeom>
              <a:avLst/>
              <a:gdLst>
                <a:gd name="T0" fmla="*/ 243 w 243"/>
                <a:gd name="T1" fmla="*/ 126 h 227"/>
                <a:gd name="T2" fmla="*/ 175 w 243"/>
                <a:gd name="T3" fmla="*/ 227 h 227"/>
                <a:gd name="T4" fmla="*/ 175 w 243"/>
                <a:gd name="T5" fmla="*/ 227 h 227"/>
                <a:gd name="T6" fmla="*/ 68 w 243"/>
                <a:gd name="T7" fmla="*/ 227 h 227"/>
                <a:gd name="T8" fmla="*/ 0 w 243"/>
                <a:gd name="T9" fmla="*/ 126 h 227"/>
                <a:gd name="T10" fmla="*/ 120 w 243"/>
                <a:gd name="T11" fmla="*/ 0 h 227"/>
                <a:gd name="T12" fmla="*/ 243 w 243"/>
                <a:gd name="T13" fmla="*/ 126 h 227"/>
              </a:gdLst>
              <a:ahLst/>
              <a:cxnLst>
                <a:cxn ang="0">
                  <a:pos x="T0" y="T1"/>
                </a:cxn>
                <a:cxn ang="0">
                  <a:pos x="T2" y="T3"/>
                </a:cxn>
                <a:cxn ang="0">
                  <a:pos x="T4" y="T5"/>
                </a:cxn>
                <a:cxn ang="0">
                  <a:pos x="T6" y="T7"/>
                </a:cxn>
                <a:cxn ang="0">
                  <a:pos x="T8" y="T9"/>
                </a:cxn>
                <a:cxn ang="0">
                  <a:pos x="T10" y="T11"/>
                </a:cxn>
                <a:cxn ang="0">
                  <a:pos x="T12" y="T13"/>
                </a:cxn>
              </a:cxnLst>
              <a:rect l="0" t="0" r="r" b="b"/>
              <a:pathLst>
                <a:path w="243" h="227">
                  <a:moveTo>
                    <a:pt x="243" y="126"/>
                  </a:moveTo>
                  <a:lnTo>
                    <a:pt x="175" y="227"/>
                  </a:lnTo>
                  <a:lnTo>
                    <a:pt x="175" y="227"/>
                  </a:lnTo>
                  <a:lnTo>
                    <a:pt x="68" y="227"/>
                  </a:lnTo>
                  <a:lnTo>
                    <a:pt x="0" y="126"/>
                  </a:lnTo>
                  <a:lnTo>
                    <a:pt x="120" y="0"/>
                  </a:lnTo>
                  <a:lnTo>
                    <a:pt x="243"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7" name="Freeform 88">
              <a:extLst>
                <a:ext uri="{FF2B5EF4-FFF2-40B4-BE49-F238E27FC236}">
                  <a16:creationId xmlns:a16="http://schemas.microsoft.com/office/drawing/2014/main" id="{773C3A17-E76D-423A-91F5-9A774E4E7D42}"/>
                </a:ext>
              </a:extLst>
            </p:cNvPr>
            <p:cNvSpPr>
              <a:spLocks/>
            </p:cNvSpPr>
            <p:nvPr/>
          </p:nvSpPr>
          <p:spPr bwMode="auto">
            <a:xfrm flipH="1">
              <a:off x="6784871" y="5890631"/>
              <a:ext cx="86900" cy="161631"/>
            </a:xfrm>
            <a:custGeom>
              <a:avLst/>
              <a:gdLst>
                <a:gd name="T0" fmla="*/ 203 w 299"/>
                <a:gd name="T1" fmla="*/ 0 h 654"/>
                <a:gd name="T2" fmla="*/ 299 w 299"/>
                <a:gd name="T3" fmla="*/ 654 h 654"/>
                <a:gd name="T4" fmla="*/ 0 w 299"/>
                <a:gd name="T5" fmla="*/ 654 h 654"/>
                <a:gd name="T6" fmla="*/ 96 w 299"/>
                <a:gd name="T7" fmla="*/ 0 h 654"/>
                <a:gd name="T8" fmla="*/ 203 w 299"/>
                <a:gd name="T9" fmla="*/ 0 h 654"/>
              </a:gdLst>
              <a:ahLst/>
              <a:cxnLst>
                <a:cxn ang="0">
                  <a:pos x="T0" y="T1"/>
                </a:cxn>
                <a:cxn ang="0">
                  <a:pos x="T2" y="T3"/>
                </a:cxn>
                <a:cxn ang="0">
                  <a:pos x="T4" y="T5"/>
                </a:cxn>
                <a:cxn ang="0">
                  <a:pos x="T6" y="T7"/>
                </a:cxn>
                <a:cxn ang="0">
                  <a:pos x="T8" y="T9"/>
                </a:cxn>
              </a:cxnLst>
              <a:rect l="0" t="0" r="r" b="b"/>
              <a:pathLst>
                <a:path w="299" h="654">
                  <a:moveTo>
                    <a:pt x="203" y="0"/>
                  </a:moveTo>
                  <a:lnTo>
                    <a:pt x="299" y="654"/>
                  </a:lnTo>
                  <a:lnTo>
                    <a:pt x="0" y="654"/>
                  </a:lnTo>
                  <a:lnTo>
                    <a:pt x="96" y="0"/>
                  </a:lnTo>
                  <a:lnTo>
                    <a:pt x="203" y="0"/>
                  </a:lnTo>
                  <a:close/>
                </a:path>
              </a:pathLst>
            </a:custGeom>
            <a:solidFill>
              <a:srgbClr val="28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8" name="Freeform 89">
              <a:extLst>
                <a:ext uri="{FF2B5EF4-FFF2-40B4-BE49-F238E27FC236}">
                  <a16:creationId xmlns:a16="http://schemas.microsoft.com/office/drawing/2014/main" id="{AF54B4A7-757F-4A3C-8BB3-A11BCFE3619D}"/>
                </a:ext>
              </a:extLst>
            </p:cNvPr>
            <p:cNvSpPr>
              <a:spLocks/>
            </p:cNvSpPr>
            <p:nvPr/>
          </p:nvSpPr>
          <p:spPr bwMode="auto">
            <a:xfrm flipH="1">
              <a:off x="6784871" y="5890631"/>
              <a:ext cx="86900" cy="161631"/>
            </a:xfrm>
            <a:custGeom>
              <a:avLst/>
              <a:gdLst>
                <a:gd name="T0" fmla="*/ 203 w 299"/>
                <a:gd name="T1" fmla="*/ 0 h 654"/>
                <a:gd name="T2" fmla="*/ 299 w 299"/>
                <a:gd name="T3" fmla="*/ 654 h 654"/>
                <a:gd name="T4" fmla="*/ 0 w 299"/>
                <a:gd name="T5" fmla="*/ 654 h 654"/>
                <a:gd name="T6" fmla="*/ 96 w 299"/>
                <a:gd name="T7" fmla="*/ 0 h 654"/>
                <a:gd name="T8" fmla="*/ 203 w 299"/>
                <a:gd name="T9" fmla="*/ 0 h 654"/>
              </a:gdLst>
              <a:ahLst/>
              <a:cxnLst>
                <a:cxn ang="0">
                  <a:pos x="T0" y="T1"/>
                </a:cxn>
                <a:cxn ang="0">
                  <a:pos x="T2" y="T3"/>
                </a:cxn>
                <a:cxn ang="0">
                  <a:pos x="T4" y="T5"/>
                </a:cxn>
                <a:cxn ang="0">
                  <a:pos x="T6" y="T7"/>
                </a:cxn>
                <a:cxn ang="0">
                  <a:pos x="T8" y="T9"/>
                </a:cxn>
              </a:cxnLst>
              <a:rect l="0" t="0" r="r" b="b"/>
              <a:pathLst>
                <a:path w="299" h="654">
                  <a:moveTo>
                    <a:pt x="203" y="0"/>
                  </a:moveTo>
                  <a:lnTo>
                    <a:pt x="299" y="654"/>
                  </a:lnTo>
                  <a:lnTo>
                    <a:pt x="0" y="654"/>
                  </a:lnTo>
                  <a:lnTo>
                    <a:pt x="96" y="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99" name="Freeform 90">
              <a:extLst>
                <a:ext uri="{FF2B5EF4-FFF2-40B4-BE49-F238E27FC236}">
                  <a16:creationId xmlns:a16="http://schemas.microsoft.com/office/drawing/2014/main" id="{58CF3398-DDFE-4539-8718-3417030C8F41}"/>
                </a:ext>
              </a:extLst>
            </p:cNvPr>
            <p:cNvSpPr>
              <a:spLocks/>
            </p:cNvSpPr>
            <p:nvPr/>
          </p:nvSpPr>
          <p:spPr bwMode="auto">
            <a:xfrm flipH="1">
              <a:off x="6739682" y="5749858"/>
              <a:ext cx="88638" cy="140773"/>
            </a:xfrm>
            <a:custGeom>
              <a:avLst/>
              <a:gdLst>
                <a:gd name="T0" fmla="*/ 284 w 308"/>
                <a:gd name="T1" fmla="*/ 0 h 573"/>
                <a:gd name="T2" fmla="*/ 308 w 308"/>
                <a:gd name="T3" fmla="*/ 93 h 573"/>
                <a:gd name="T4" fmla="*/ 239 w 308"/>
                <a:gd name="T5" fmla="*/ 573 h 573"/>
                <a:gd name="T6" fmla="*/ 0 w 308"/>
                <a:gd name="T7" fmla="*/ 340 h 573"/>
                <a:gd name="T8" fmla="*/ 284 w 308"/>
                <a:gd name="T9" fmla="*/ 0 h 573"/>
              </a:gdLst>
              <a:ahLst/>
              <a:cxnLst>
                <a:cxn ang="0">
                  <a:pos x="T0" y="T1"/>
                </a:cxn>
                <a:cxn ang="0">
                  <a:pos x="T2" y="T3"/>
                </a:cxn>
                <a:cxn ang="0">
                  <a:pos x="T4" y="T5"/>
                </a:cxn>
                <a:cxn ang="0">
                  <a:pos x="T6" y="T7"/>
                </a:cxn>
                <a:cxn ang="0">
                  <a:pos x="T8" y="T9"/>
                </a:cxn>
              </a:cxnLst>
              <a:rect l="0" t="0" r="r" b="b"/>
              <a:pathLst>
                <a:path w="308" h="573">
                  <a:moveTo>
                    <a:pt x="284" y="0"/>
                  </a:moveTo>
                  <a:lnTo>
                    <a:pt x="308" y="93"/>
                  </a:lnTo>
                  <a:lnTo>
                    <a:pt x="239" y="573"/>
                  </a:lnTo>
                  <a:lnTo>
                    <a:pt x="0" y="340"/>
                  </a:lnTo>
                  <a:lnTo>
                    <a:pt x="2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0" name="Freeform 91">
              <a:extLst>
                <a:ext uri="{FF2B5EF4-FFF2-40B4-BE49-F238E27FC236}">
                  <a16:creationId xmlns:a16="http://schemas.microsoft.com/office/drawing/2014/main" id="{7BE78A33-4BDA-443C-93A4-F960DD5F2034}"/>
                </a:ext>
              </a:extLst>
            </p:cNvPr>
            <p:cNvSpPr>
              <a:spLocks/>
            </p:cNvSpPr>
            <p:nvPr/>
          </p:nvSpPr>
          <p:spPr bwMode="auto">
            <a:xfrm flipH="1">
              <a:off x="6739682" y="5749858"/>
              <a:ext cx="88638" cy="140773"/>
            </a:xfrm>
            <a:custGeom>
              <a:avLst/>
              <a:gdLst>
                <a:gd name="T0" fmla="*/ 284 w 308"/>
                <a:gd name="T1" fmla="*/ 0 h 573"/>
                <a:gd name="T2" fmla="*/ 308 w 308"/>
                <a:gd name="T3" fmla="*/ 93 h 573"/>
                <a:gd name="T4" fmla="*/ 239 w 308"/>
                <a:gd name="T5" fmla="*/ 573 h 573"/>
                <a:gd name="T6" fmla="*/ 0 w 308"/>
                <a:gd name="T7" fmla="*/ 340 h 573"/>
                <a:gd name="T8" fmla="*/ 284 w 308"/>
                <a:gd name="T9" fmla="*/ 0 h 573"/>
              </a:gdLst>
              <a:ahLst/>
              <a:cxnLst>
                <a:cxn ang="0">
                  <a:pos x="T0" y="T1"/>
                </a:cxn>
                <a:cxn ang="0">
                  <a:pos x="T2" y="T3"/>
                </a:cxn>
                <a:cxn ang="0">
                  <a:pos x="T4" y="T5"/>
                </a:cxn>
                <a:cxn ang="0">
                  <a:pos x="T6" y="T7"/>
                </a:cxn>
                <a:cxn ang="0">
                  <a:pos x="T8" y="T9"/>
                </a:cxn>
              </a:cxnLst>
              <a:rect l="0" t="0" r="r" b="b"/>
              <a:pathLst>
                <a:path w="308" h="573">
                  <a:moveTo>
                    <a:pt x="284" y="0"/>
                  </a:moveTo>
                  <a:lnTo>
                    <a:pt x="308" y="93"/>
                  </a:lnTo>
                  <a:lnTo>
                    <a:pt x="239" y="573"/>
                  </a:lnTo>
                  <a:lnTo>
                    <a:pt x="0" y="340"/>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1" name="Freeform 92">
              <a:extLst>
                <a:ext uri="{FF2B5EF4-FFF2-40B4-BE49-F238E27FC236}">
                  <a16:creationId xmlns:a16="http://schemas.microsoft.com/office/drawing/2014/main" id="{CC9BD8B0-F4B3-4D6B-AC31-7ECB9F247EB1}"/>
                </a:ext>
              </a:extLst>
            </p:cNvPr>
            <p:cNvSpPr>
              <a:spLocks/>
            </p:cNvSpPr>
            <p:nvPr/>
          </p:nvSpPr>
          <p:spPr bwMode="auto">
            <a:xfrm flipH="1">
              <a:off x="6746636" y="5720310"/>
              <a:ext cx="163374" cy="46923"/>
            </a:xfrm>
            <a:custGeom>
              <a:avLst/>
              <a:gdLst>
                <a:gd name="T0" fmla="*/ 564 w 564"/>
                <a:gd name="T1" fmla="*/ 0 h 190"/>
                <a:gd name="T2" fmla="*/ 564 w 564"/>
                <a:gd name="T3" fmla="*/ 19 h 190"/>
                <a:gd name="T4" fmla="*/ 564 w 564"/>
                <a:gd name="T5" fmla="*/ 19 h 190"/>
                <a:gd name="T6" fmla="*/ 557 w 564"/>
                <a:gd name="T7" fmla="*/ 27 h 190"/>
                <a:gd name="T8" fmla="*/ 539 w 564"/>
                <a:gd name="T9" fmla="*/ 45 h 190"/>
                <a:gd name="T10" fmla="*/ 511 w 564"/>
                <a:gd name="T11" fmla="*/ 72 h 190"/>
                <a:gd name="T12" fmla="*/ 493 w 564"/>
                <a:gd name="T13" fmla="*/ 87 h 190"/>
                <a:gd name="T14" fmla="*/ 474 w 564"/>
                <a:gd name="T15" fmla="*/ 102 h 190"/>
                <a:gd name="T16" fmla="*/ 454 w 564"/>
                <a:gd name="T17" fmla="*/ 118 h 190"/>
                <a:gd name="T18" fmla="*/ 431 w 564"/>
                <a:gd name="T19" fmla="*/ 134 h 190"/>
                <a:gd name="T20" fmla="*/ 408 w 564"/>
                <a:gd name="T21" fmla="*/ 148 h 190"/>
                <a:gd name="T22" fmla="*/ 384 w 564"/>
                <a:gd name="T23" fmla="*/ 161 h 190"/>
                <a:gd name="T24" fmla="*/ 360 w 564"/>
                <a:gd name="T25" fmla="*/ 171 h 190"/>
                <a:gd name="T26" fmla="*/ 334 w 564"/>
                <a:gd name="T27" fmla="*/ 181 h 190"/>
                <a:gd name="T28" fmla="*/ 320 w 564"/>
                <a:gd name="T29" fmla="*/ 184 h 190"/>
                <a:gd name="T30" fmla="*/ 308 w 564"/>
                <a:gd name="T31" fmla="*/ 186 h 190"/>
                <a:gd name="T32" fmla="*/ 295 w 564"/>
                <a:gd name="T33" fmla="*/ 189 h 190"/>
                <a:gd name="T34" fmla="*/ 282 w 564"/>
                <a:gd name="T35" fmla="*/ 190 h 190"/>
                <a:gd name="T36" fmla="*/ 282 w 564"/>
                <a:gd name="T37" fmla="*/ 190 h 190"/>
                <a:gd name="T38" fmla="*/ 276 w 564"/>
                <a:gd name="T39" fmla="*/ 190 h 190"/>
                <a:gd name="T40" fmla="*/ 276 w 564"/>
                <a:gd name="T41" fmla="*/ 190 h 190"/>
                <a:gd name="T42" fmla="*/ 262 w 564"/>
                <a:gd name="T43" fmla="*/ 190 h 190"/>
                <a:gd name="T44" fmla="*/ 250 w 564"/>
                <a:gd name="T45" fmla="*/ 189 h 190"/>
                <a:gd name="T46" fmla="*/ 237 w 564"/>
                <a:gd name="T47" fmla="*/ 186 h 190"/>
                <a:gd name="T48" fmla="*/ 224 w 564"/>
                <a:gd name="T49" fmla="*/ 183 h 190"/>
                <a:gd name="T50" fmla="*/ 212 w 564"/>
                <a:gd name="T51" fmla="*/ 180 h 190"/>
                <a:gd name="T52" fmla="*/ 199 w 564"/>
                <a:gd name="T53" fmla="*/ 176 h 190"/>
                <a:gd name="T54" fmla="*/ 175 w 564"/>
                <a:gd name="T55" fmla="*/ 165 h 190"/>
                <a:gd name="T56" fmla="*/ 151 w 564"/>
                <a:gd name="T57" fmla="*/ 153 h 190"/>
                <a:gd name="T58" fmla="*/ 129 w 564"/>
                <a:gd name="T59" fmla="*/ 140 h 190"/>
                <a:gd name="T60" fmla="*/ 107 w 564"/>
                <a:gd name="T61" fmla="*/ 125 h 190"/>
                <a:gd name="T62" fmla="*/ 87 w 564"/>
                <a:gd name="T63" fmla="*/ 110 h 190"/>
                <a:gd name="T64" fmla="*/ 68 w 564"/>
                <a:gd name="T65" fmla="*/ 96 h 190"/>
                <a:gd name="T66" fmla="*/ 51 w 564"/>
                <a:gd name="T67" fmla="*/ 81 h 190"/>
                <a:gd name="T68" fmla="*/ 24 w 564"/>
                <a:gd name="T69" fmla="*/ 56 h 190"/>
                <a:gd name="T70" fmla="*/ 6 w 564"/>
                <a:gd name="T71" fmla="*/ 37 h 190"/>
                <a:gd name="T72" fmla="*/ 0 w 564"/>
                <a:gd name="T73" fmla="*/ 31 h 190"/>
                <a:gd name="T74" fmla="*/ 0 w 564"/>
                <a:gd name="T75" fmla="*/ 1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19"/>
                  </a:lnTo>
                  <a:lnTo>
                    <a:pt x="564" y="19"/>
                  </a:lnTo>
                  <a:lnTo>
                    <a:pt x="557" y="27"/>
                  </a:lnTo>
                  <a:lnTo>
                    <a:pt x="539" y="45"/>
                  </a:lnTo>
                  <a:lnTo>
                    <a:pt x="511" y="72"/>
                  </a:lnTo>
                  <a:lnTo>
                    <a:pt x="493" y="87"/>
                  </a:lnTo>
                  <a:lnTo>
                    <a:pt x="474" y="102"/>
                  </a:lnTo>
                  <a:lnTo>
                    <a:pt x="454" y="118"/>
                  </a:lnTo>
                  <a:lnTo>
                    <a:pt x="431" y="134"/>
                  </a:lnTo>
                  <a:lnTo>
                    <a:pt x="408" y="148"/>
                  </a:lnTo>
                  <a:lnTo>
                    <a:pt x="384" y="161"/>
                  </a:lnTo>
                  <a:lnTo>
                    <a:pt x="360" y="171"/>
                  </a:lnTo>
                  <a:lnTo>
                    <a:pt x="334" y="181"/>
                  </a:lnTo>
                  <a:lnTo>
                    <a:pt x="320" y="184"/>
                  </a:lnTo>
                  <a:lnTo>
                    <a:pt x="308" y="186"/>
                  </a:lnTo>
                  <a:lnTo>
                    <a:pt x="295" y="189"/>
                  </a:lnTo>
                  <a:lnTo>
                    <a:pt x="282" y="190"/>
                  </a:lnTo>
                  <a:lnTo>
                    <a:pt x="282" y="190"/>
                  </a:lnTo>
                  <a:lnTo>
                    <a:pt x="276" y="190"/>
                  </a:lnTo>
                  <a:lnTo>
                    <a:pt x="276" y="190"/>
                  </a:lnTo>
                  <a:lnTo>
                    <a:pt x="262" y="190"/>
                  </a:lnTo>
                  <a:lnTo>
                    <a:pt x="250" y="189"/>
                  </a:lnTo>
                  <a:lnTo>
                    <a:pt x="237" y="186"/>
                  </a:lnTo>
                  <a:lnTo>
                    <a:pt x="224" y="183"/>
                  </a:lnTo>
                  <a:lnTo>
                    <a:pt x="212" y="180"/>
                  </a:lnTo>
                  <a:lnTo>
                    <a:pt x="199" y="176"/>
                  </a:lnTo>
                  <a:lnTo>
                    <a:pt x="175" y="165"/>
                  </a:lnTo>
                  <a:lnTo>
                    <a:pt x="151" y="153"/>
                  </a:lnTo>
                  <a:lnTo>
                    <a:pt x="129" y="140"/>
                  </a:lnTo>
                  <a:lnTo>
                    <a:pt x="107" y="125"/>
                  </a:lnTo>
                  <a:lnTo>
                    <a:pt x="87" y="110"/>
                  </a:lnTo>
                  <a:lnTo>
                    <a:pt x="68" y="96"/>
                  </a:lnTo>
                  <a:lnTo>
                    <a:pt x="51" y="81"/>
                  </a:lnTo>
                  <a:lnTo>
                    <a:pt x="24" y="56"/>
                  </a:lnTo>
                  <a:lnTo>
                    <a:pt x="6" y="37"/>
                  </a:lnTo>
                  <a:lnTo>
                    <a:pt x="0" y="31"/>
                  </a:lnTo>
                  <a:lnTo>
                    <a:pt x="0" y="1"/>
                  </a:lnTo>
                  <a:lnTo>
                    <a:pt x="564" y="0"/>
                  </a:lnTo>
                  <a:close/>
                </a:path>
              </a:pathLst>
            </a:custGeom>
            <a:solidFill>
              <a:srgbClr val="B494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2" name="Freeform 93">
              <a:extLst>
                <a:ext uri="{FF2B5EF4-FFF2-40B4-BE49-F238E27FC236}">
                  <a16:creationId xmlns:a16="http://schemas.microsoft.com/office/drawing/2014/main" id="{FC51328B-9584-49EA-99A7-9A2C3AA5E4D9}"/>
                </a:ext>
              </a:extLst>
            </p:cNvPr>
            <p:cNvSpPr>
              <a:spLocks/>
            </p:cNvSpPr>
            <p:nvPr/>
          </p:nvSpPr>
          <p:spPr bwMode="auto">
            <a:xfrm flipH="1">
              <a:off x="6746636" y="5720310"/>
              <a:ext cx="163374" cy="46923"/>
            </a:xfrm>
            <a:custGeom>
              <a:avLst/>
              <a:gdLst>
                <a:gd name="T0" fmla="*/ 564 w 564"/>
                <a:gd name="T1" fmla="*/ 0 h 190"/>
                <a:gd name="T2" fmla="*/ 564 w 564"/>
                <a:gd name="T3" fmla="*/ 19 h 190"/>
                <a:gd name="T4" fmla="*/ 564 w 564"/>
                <a:gd name="T5" fmla="*/ 19 h 190"/>
                <a:gd name="T6" fmla="*/ 557 w 564"/>
                <a:gd name="T7" fmla="*/ 27 h 190"/>
                <a:gd name="T8" fmla="*/ 539 w 564"/>
                <a:gd name="T9" fmla="*/ 45 h 190"/>
                <a:gd name="T10" fmla="*/ 511 w 564"/>
                <a:gd name="T11" fmla="*/ 72 h 190"/>
                <a:gd name="T12" fmla="*/ 493 w 564"/>
                <a:gd name="T13" fmla="*/ 87 h 190"/>
                <a:gd name="T14" fmla="*/ 474 w 564"/>
                <a:gd name="T15" fmla="*/ 102 h 190"/>
                <a:gd name="T16" fmla="*/ 454 w 564"/>
                <a:gd name="T17" fmla="*/ 118 h 190"/>
                <a:gd name="T18" fmla="*/ 431 w 564"/>
                <a:gd name="T19" fmla="*/ 134 h 190"/>
                <a:gd name="T20" fmla="*/ 408 w 564"/>
                <a:gd name="T21" fmla="*/ 148 h 190"/>
                <a:gd name="T22" fmla="*/ 384 w 564"/>
                <a:gd name="T23" fmla="*/ 161 h 190"/>
                <a:gd name="T24" fmla="*/ 360 w 564"/>
                <a:gd name="T25" fmla="*/ 171 h 190"/>
                <a:gd name="T26" fmla="*/ 334 w 564"/>
                <a:gd name="T27" fmla="*/ 181 h 190"/>
                <a:gd name="T28" fmla="*/ 320 w 564"/>
                <a:gd name="T29" fmla="*/ 184 h 190"/>
                <a:gd name="T30" fmla="*/ 308 w 564"/>
                <a:gd name="T31" fmla="*/ 186 h 190"/>
                <a:gd name="T32" fmla="*/ 295 w 564"/>
                <a:gd name="T33" fmla="*/ 189 h 190"/>
                <a:gd name="T34" fmla="*/ 282 w 564"/>
                <a:gd name="T35" fmla="*/ 190 h 190"/>
                <a:gd name="T36" fmla="*/ 282 w 564"/>
                <a:gd name="T37" fmla="*/ 190 h 190"/>
                <a:gd name="T38" fmla="*/ 276 w 564"/>
                <a:gd name="T39" fmla="*/ 190 h 190"/>
                <a:gd name="T40" fmla="*/ 276 w 564"/>
                <a:gd name="T41" fmla="*/ 190 h 190"/>
                <a:gd name="T42" fmla="*/ 262 w 564"/>
                <a:gd name="T43" fmla="*/ 190 h 190"/>
                <a:gd name="T44" fmla="*/ 250 w 564"/>
                <a:gd name="T45" fmla="*/ 189 h 190"/>
                <a:gd name="T46" fmla="*/ 237 w 564"/>
                <a:gd name="T47" fmla="*/ 186 h 190"/>
                <a:gd name="T48" fmla="*/ 224 w 564"/>
                <a:gd name="T49" fmla="*/ 183 h 190"/>
                <a:gd name="T50" fmla="*/ 212 w 564"/>
                <a:gd name="T51" fmla="*/ 180 h 190"/>
                <a:gd name="T52" fmla="*/ 199 w 564"/>
                <a:gd name="T53" fmla="*/ 176 h 190"/>
                <a:gd name="T54" fmla="*/ 175 w 564"/>
                <a:gd name="T55" fmla="*/ 165 h 190"/>
                <a:gd name="T56" fmla="*/ 151 w 564"/>
                <a:gd name="T57" fmla="*/ 153 h 190"/>
                <a:gd name="T58" fmla="*/ 129 w 564"/>
                <a:gd name="T59" fmla="*/ 140 h 190"/>
                <a:gd name="T60" fmla="*/ 107 w 564"/>
                <a:gd name="T61" fmla="*/ 125 h 190"/>
                <a:gd name="T62" fmla="*/ 87 w 564"/>
                <a:gd name="T63" fmla="*/ 110 h 190"/>
                <a:gd name="T64" fmla="*/ 68 w 564"/>
                <a:gd name="T65" fmla="*/ 96 h 190"/>
                <a:gd name="T66" fmla="*/ 51 w 564"/>
                <a:gd name="T67" fmla="*/ 81 h 190"/>
                <a:gd name="T68" fmla="*/ 24 w 564"/>
                <a:gd name="T69" fmla="*/ 56 h 190"/>
                <a:gd name="T70" fmla="*/ 6 w 564"/>
                <a:gd name="T71" fmla="*/ 37 h 190"/>
                <a:gd name="T72" fmla="*/ 0 w 564"/>
                <a:gd name="T73" fmla="*/ 31 h 190"/>
                <a:gd name="T74" fmla="*/ 0 w 564"/>
                <a:gd name="T75" fmla="*/ 1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19"/>
                  </a:lnTo>
                  <a:lnTo>
                    <a:pt x="564" y="19"/>
                  </a:lnTo>
                  <a:lnTo>
                    <a:pt x="557" y="27"/>
                  </a:lnTo>
                  <a:lnTo>
                    <a:pt x="539" y="45"/>
                  </a:lnTo>
                  <a:lnTo>
                    <a:pt x="511" y="72"/>
                  </a:lnTo>
                  <a:lnTo>
                    <a:pt x="493" y="87"/>
                  </a:lnTo>
                  <a:lnTo>
                    <a:pt x="474" y="102"/>
                  </a:lnTo>
                  <a:lnTo>
                    <a:pt x="454" y="118"/>
                  </a:lnTo>
                  <a:lnTo>
                    <a:pt x="431" y="134"/>
                  </a:lnTo>
                  <a:lnTo>
                    <a:pt x="408" y="148"/>
                  </a:lnTo>
                  <a:lnTo>
                    <a:pt x="384" y="161"/>
                  </a:lnTo>
                  <a:lnTo>
                    <a:pt x="360" y="171"/>
                  </a:lnTo>
                  <a:lnTo>
                    <a:pt x="334" y="181"/>
                  </a:lnTo>
                  <a:lnTo>
                    <a:pt x="320" y="184"/>
                  </a:lnTo>
                  <a:lnTo>
                    <a:pt x="308" y="186"/>
                  </a:lnTo>
                  <a:lnTo>
                    <a:pt x="295" y="189"/>
                  </a:lnTo>
                  <a:lnTo>
                    <a:pt x="282" y="190"/>
                  </a:lnTo>
                  <a:lnTo>
                    <a:pt x="282" y="190"/>
                  </a:lnTo>
                  <a:lnTo>
                    <a:pt x="276" y="190"/>
                  </a:lnTo>
                  <a:lnTo>
                    <a:pt x="276" y="190"/>
                  </a:lnTo>
                  <a:lnTo>
                    <a:pt x="262" y="190"/>
                  </a:lnTo>
                  <a:lnTo>
                    <a:pt x="250" y="189"/>
                  </a:lnTo>
                  <a:lnTo>
                    <a:pt x="237" y="186"/>
                  </a:lnTo>
                  <a:lnTo>
                    <a:pt x="224" y="183"/>
                  </a:lnTo>
                  <a:lnTo>
                    <a:pt x="212" y="180"/>
                  </a:lnTo>
                  <a:lnTo>
                    <a:pt x="199" y="176"/>
                  </a:lnTo>
                  <a:lnTo>
                    <a:pt x="175" y="165"/>
                  </a:lnTo>
                  <a:lnTo>
                    <a:pt x="151" y="153"/>
                  </a:lnTo>
                  <a:lnTo>
                    <a:pt x="129" y="140"/>
                  </a:lnTo>
                  <a:lnTo>
                    <a:pt x="107" y="125"/>
                  </a:lnTo>
                  <a:lnTo>
                    <a:pt x="87" y="110"/>
                  </a:lnTo>
                  <a:lnTo>
                    <a:pt x="68" y="96"/>
                  </a:lnTo>
                  <a:lnTo>
                    <a:pt x="51" y="81"/>
                  </a:lnTo>
                  <a:lnTo>
                    <a:pt x="24" y="56"/>
                  </a:lnTo>
                  <a:lnTo>
                    <a:pt x="6" y="37"/>
                  </a:lnTo>
                  <a:lnTo>
                    <a:pt x="0" y="31"/>
                  </a:lnTo>
                  <a:lnTo>
                    <a:pt x="0" y="1"/>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3" name="Freeform 94">
              <a:extLst>
                <a:ext uri="{FF2B5EF4-FFF2-40B4-BE49-F238E27FC236}">
                  <a16:creationId xmlns:a16="http://schemas.microsoft.com/office/drawing/2014/main" id="{8A0022AF-E8B4-492D-91C1-87302302F0EC}"/>
                </a:ext>
              </a:extLst>
            </p:cNvPr>
            <p:cNvSpPr>
              <a:spLocks/>
            </p:cNvSpPr>
            <p:nvPr/>
          </p:nvSpPr>
          <p:spPr bwMode="auto">
            <a:xfrm flipH="1">
              <a:off x="6657998" y="5369247"/>
              <a:ext cx="340650" cy="384087"/>
            </a:xfrm>
            <a:custGeom>
              <a:avLst/>
              <a:gdLst>
                <a:gd name="T0" fmla="*/ 628 w 1176"/>
                <a:gd name="T1" fmla="*/ 1 h 1541"/>
                <a:gd name="T2" fmla="*/ 737 w 1176"/>
                <a:gd name="T3" fmla="*/ 13 h 1541"/>
                <a:gd name="T4" fmla="*/ 832 w 1176"/>
                <a:gd name="T5" fmla="*/ 39 h 1541"/>
                <a:gd name="T6" fmla="*/ 912 w 1176"/>
                <a:gd name="T7" fmla="*/ 76 h 1541"/>
                <a:gd name="T8" fmla="*/ 981 w 1176"/>
                <a:gd name="T9" fmla="*/ 123 h 1541"/>
                <a:gd name="T10" fmla="*/ 1037 w 1176"/>
                <a:gd name="T11" fmla="*/ 180 h 1541"/>
                <a:gd name="T12" fmla="*/ 1082 w 1176"/>
                <a:gd name="T13" fmla="*/ 245 h 1541"/>
                <a:gd name="T14" fmla="*/ 1118 w 1176"/>
                <a:gd name="T15" fmla="*/ 317 h 1541"/>
                <a:gd name="T16" fmla="*/ 1143 w 1176"/>
                <a:gd name="T17" fmla="*/ 393 h 1541"/>
                <a:gd name="T18" fmla="*/ 1161 w 1176"/>
                <a:gd name="T19" fmla="*/ 473 h 1541"/>
                <a:gd name="T20" fmla="*/ 1171 w 1176"/>
                <a:gd name="T21" fmla="*/ 555 h 1541"/>
                <a:gd name="T22" fmla="*/ 1176 w 1176"/>
                <a:gd name="T23" fmla="*/ 694 h 1541"/>
                <a:gd name="T24" fmla="*/ 1162 w 1176"/>
                <a:gd name="T25" fmla="*/ 856 h 1541"/>
                <a:gd name="T26" fmla="*/ 1138 w 1176"/>
                <a:gd name="T27" fmla="*/ 1002 h 1541"/>
                <a:gd name="T28" fmla="*/ 1108 w 1176"/>
                <a:gd name="T29" fmla="*/ 1122 h 1541"/>
                <a:gd name="T30" fmla="*/ 1079 w 1176"/>
                <a:gd name="T31" fmla="*/ 1203 h 1541"/>
                <a:gd name="T32" fmla="*/ 1066 w 1176"/>
                <a:gd name="T33" fmla="*/ 1231 h 1541"/>
                <a:gd name="T34" fmla="*/ 1011 w 1176"/>
                <a:gd name="T35" fmla="*/ 1296 h 1541"/>
                <a:gd name="T36" fmla="*/ 925 w 1176"/>
                <a:gd name="T37" fmla="*/ 1372 h 1541"/>
                <a:gd name="T38" fmla="*/ 820 w 1176"/>
                <a:gd name="T39" fmla="*/ 1446 h 1541"/>
                <a:gd name="T40" fmla="*/ 714 w 1176"/>
                <a:gd name="T41" fmla="*/ 1507 h 1541"/>
                <a:gd name="T42" fmla="*/ 646 w 1176"/>
                <a:gd name="T43" fmla="*/ 1531 h 1541"/>
                <a:gd name="T44" fmla="*/ 602 w 1176"/>
                <a:gd name="T45" fmla="*/ 1541 h 1541"/>
                <a:gd name="T46" fmla="*/ 575 w 1176"/>
                <a:gd name="T47" fmla="*/ 1541 h 1541"/>
                <a:gd name="T48" fmla="*/ 530 w 1176"/>
                <a:gd name="T49" fmla="*/ 1531 h 1541"/>
                <a:gd name="T50" fmla="*/ 464 w 1176"/>
                <a:gd name="T51" fmla="*/ 1507 h 1541"/>
                <a:gd name="T52" fmla="*/ 356 w 1176"/>
                <a:gd name="T53" fmla="*/ 1446 h 1541"/>
                <a:gd name="T54" fmla="*/ 252 w 1176"/>
                <a:gd name="T55" fmla="*/ 1372 h 1541"/>
                <a:gd name="T56" fmla="*/ 165 w 1176"/>
                <a:gd name="T57" fmla="*/ 1296 h 1541"/>
                <a:gd name="T58" fmla="*/ 110 w 1176"/>
                <a:gd name="T59" fmla="*/ 1231 h 1541"/>
                <a:gd name="T60" fmla="*/ 97 w 1176"/>
                <a:gd name="T61" fmla="*/ 1203 h 1541"/>
                <a:gd name="T62" fmla="*/ 69 w 1176"/>
                <a:gd name="T63" fmla="*/ 1122 h 1541"/>
                <a:gd name="T64" fmla="*/ 38 w 1176"/>
                <a:gd name="T65" fmla="*/ 1002 h 1541"/>
                <a:gd name="T66" fmla="*/ 14 w 1176"/>
                <a:gd name="T67" fmla="*/ 856 h 1541"/>
                <a:gd name="T68" fmla="*/ 0 w 1176"/>
                <a:gd name="T69" fmla="*/ 694 h 1541"/>
                <a:gd name="T70" fmla="*/ 5 w 1176"/>
                <a:gd name="T71" fmla="*/ 555 h 1541"/>
                <a:gd name="T72" fmla="*/ 15 w 1176"/>
                <a:gd name="T73" fmla="*/ 473 h 1541"/>
                <a:gd name="T74" fmla="*/ 33 w 1176"/>
                <a:gd name="T75" fmla="*/ 393 h 1541"/>
                <a:gd name="T76" fmla="*/ 59 w 1176"/>
                <a:gd name="T77" fmla="*/ 317 h 1541"/>
                <a:gd name="T78" fmla="*/ 95 w 1176"/>
                <a:gd name="T79" fmla="*/ 245 h 1541"/>
                <a:gd name="T80" fmla="*/ 139 w 1176"/>
                <a:gd name="T81" fmla="*/ 180 h 1541"/>
                <a:gd name="T82" fmla="*/ 195 w 1176"/>
                <a:gd name="T83" fmla="*/ 123 h 1541"/>
                <a:gd name="T84" fmla="*/ 264 w 1176"/>
                <a:gd name="T85" fmla="*/ 76 h 1541"/>
                <a:gd name="T86" fmla="*/ 345 w 1176"/>
                <a:gd name="T87" fmla="*/ 39 h 1541"/>
                <a:gd name="T88" fmla="*/ 439 w 1176"/>
                <a:gd name="T89" fmla="*/ 13 h 1541"/>
                <a:gd name="T90" fmla="*/ 549 w 1176"/>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6" h="1541">
                  <a:moveTo>
                    <a:pt x="588" y="0"/>
                  </a:moveTo>
                  <a:lnTo>
                    <a:pt x="588" y="0"/>
                  </a:lnTo>
                  <a:lnTo>
                    <a:pt x="628" y="1"/>
                  </a:lnTo>
                  <a:lnTo>
                    <a:pt x="667" y="3"/>
                  </a:lnTo>
                  <a:lnTo>
                    <a:pt x="703" y="8"/>
                  </a:lnTo>
                  <a:lnTo>
                    <a:pt x="737" y="13"/>
                  </a:lnTo>
                  <a:lnTo>
                    <a:pt x="770" y="21"/>
                  </a:lnTo>
                  <a:lnTo>
                    <a:pt x="801" y="28"/>
                  </a:lnTo>
                  <a:lnTo>
                    <a:pt x="832" y="39"/>
                  </a:lnTo>
                  <a:lnTo>
                    <a:pt x="861" y="50"/>
                  </a:lnTo>
                  <a:lnTo>
                    <a:pt x="888" y="62"/>
                  </a:lnTo>
                  <a:lnTo>
                    <a:pt x="912" y="76"/>
                  </a:lnTo>
                  <a:lnTo>
                    <a:pt x="937" y="91"/>
                  </a:lnTo>
                  <a:lnTo>
                    <a:pt x="959" y="106"/>
                  </a:lnTo>
                  <a:lnTo>
                    <a:pt x="981" y="123"/>
                  </a:lnTo>
                  <a:lnTo>
                    <a:pt x="1001" y="142"/>
                  </a:lnTo>
                  <a:lnTo>
                    <a:pt x="1019" y="160"/>
                  </a:lnTo>
                  <a:lnTo>
                    <a:pt x="1037" y="180"/>
                  </a:lnTo>
                  <a:lnTo>
                    <a:pt x="1054" y="201"/>
                  </a:lnTo>
                  <a:lnTo>
                    <a:pt x="1068" y="223"/>
                  </a:lnTo>
                  <a:lnTo>
                    <a:pt x="1082" y="245"/>
                  </a:lnTo>
                  <a:lnTo>
                    <a:pt x="1095" y="268"/>
                  </a:lnTo>
                  <a:lnTo>
                    <a:pt x="1106" y="292"/>
                  </a:lnTo>
                  <a:lnTo>
                    <a:pt x="1118" y="317"/>
                  </a:lnTo>
                  <a:lnTo>
                    <a:pt x="1127" y="341"/>
                  </a:lnTo>
                  <a:lnTo>
                    <a:pt x="1136" y="367"/>
                  </a:lnTo>
                  <a:lnTo>
                    <a:pt x="1143" y="393"/>
                  </a:lnTo>
                  <a:lnTo>
                    <a:pt x="1150" y="419"/>
                  </a:lnTo>
                  <a:lnTo>
                    <a:pt x="1156" y="446"/>
                  </a:lnTo>
                  <a:lnTo>
                    <a:pt x="1161" y="473"/>
                  </a:lnTo>
                  <a:lnTo>
                    <a:pt x="1166" y="500"/>
                  </a:lnTo>
                  <a:lnTo>
                    <a:pt x="1169" y="527"/>
                  </a:lnTo>
                  <a:lnTo>
                    <a:pt x="1171" y="555"/>
                  </a:lnTo>
                  <a:lnTo>
                    <a:pt x="1174" y="583"/>
                  </a:lnTo>
                  <a:lnTo>
                    <a:pt x="1176" y="638"/>
                  </a:lnTo>
                  <a:lnTo>
                    <a:pt x="1176" y="694"/>
                  </a:lnTo>
                  <a:lnTo>
                    <a:pt x="1174" y="750"/>
                  </a:lnTo>
                  <a:lnTo>
                    <a:pt x="1169" y="804"/>
                  </a:lnTo>
                  <a:lnTo>
                    <a:pt x="1162" y="856"/>
                  </a:lnTo>
                  <a:lnTo>
                    <a:pt x="1156" y="907"/>
                  </a:lnTo>
                  <a:lnTo>
                    <a:pt x="1147" y="956"/>
                  </a:lnTo>
                  <a:lnTo>
                    <a:pt x="1138" y="1002"/>
                  </a:lnTo>
                  <a:lnTo>
                    <a:pt x="1128" y="1045"/>
                  </a:lnTo>
                  <a:lnTo>
                    <a:pt x="1118" y="1085"/>
                  </a:lnTo>
                  <a:lnTo>
                    <a:pt x="1108" y="1122"/>
                  </a:lnTo>
                  <a:lnTo>
                    <a:pt x="1097" y="1153"/>
                  </a:lnTo>
                  <a:lnTo>
                    <a:pt x="1088" y="1180"/>
                  </a:lnTo>
                  <a:lnTo>
                    <a:pt x="1079" y="1203"/>
                  </a:lnTo>
                  <a:lnTo>
                    <a:pt x="1073" y="1220"/>
                  </a:lnTo>
                  <a:lnTo>
                    <a:pt x="1066" y="1231"/>
                  </a:lnTo>
                  <a:lnTo>
                    <a:pt x="1066" y="1231"/>
                  </a:lnTo>
                  <a:lnTo>
                    <a:pt x="1053" y="1251"/>
                  </a:lnTo>
                  <a:lnTo>
                    <a:pt x="1033" y="1272"/>
                  </a:lnTo>
                  <a:lnTo>
                    <a:pt x="1011" y="1296"/>
                  </a:lnTo>
                  <a:lnTo>
                    <a:pt x="985" y="1321"/>
                  </a:lnTo>
                  <a:lnTo>
                    <a:pt x="956" y="1347"/>
                  </a:lnTo>
                  <a:lnTo>
                    <a:pt x="925" y="1372"/>
                  </a:lnTo>
                  <a:lnTo>
                    <a:pt x="891" y="1397"/>
                  </a:lnTo>
                  <a:lnTo>
                    <a:pt x="856" y="1422"/>
                  </a:lnTo>
                  <a:lnTo>
                    <a:pt x="820" y="1446"/>
                  </a:lnTo>
                  <a:lnTo>
                    <a:pt x="784" y="1469"/>
                  </a:lnTo>
                  <a:lnTo>
                    <a:pt x="749" y="1489"/>
                  </a:lnTo>
                  <a:lnTo>
                    <a:pt x="714" y="1507"/>
                  </a:lnTo>
                  <a:lnTo>
                    <a:pt x="679" y="1521"/>
                  </a:lnTo>
                  <a:lnTo>
                    <a:pt x="662" y="1527"/>
                  </a:lnTo>
                  <a:lnTo>
                    <a:pt x="646" y="1531"/>
                  </a:lnTo>
                  <a:lnTo>
                    <a:pt x="631" y="1536"/>
                  </a:lnTo>
                  <a:lnTo>
                    <a:pt x="616" y="1539"/>
                  </a:lnTo>
                  <a:lnTo>
                    <a:pt x="602" y="1541"/>
                  </a:lnTo>
                  <a:lnTo>
                    <a:pt x="588" y="1541"/>
                  </a:lnTo>
                  <a:lnTo>
                    <a:pt x="588" y="1541"/>
                  </a:lnTo>
                  <a:lnTo>
                    <a:pt x="575" y="1541"/>
                  </a:lnTo>
                  <a:lnTo>
                    <a:pt x="560" y="1539"/>
                  </a:lnTo>
                  <a:lnTo>
                    <a:pt x="545" y="1536"/>
                  </a:lnTo>
                  <a:lnTo>
                    <a:pt x="530" y="1531"/>
                  </a:lnTo>
                  <a:lnTo>
                    <a:pt x="514" y="1527"/>
                  </a:lnTo>
                  <a:lnTo>
                    <a:pt x="497" y="1521"/>
                  </a:lnTo>
                  <a:lnTo>
                    <a:pt x="464" y="1507"/>
                  </a:lnTo>
                  <a:lnTo>
                    <a:pt x="428" y="1489"/>
                  </a:lnTo>
                  <a:lnTo>
                    <a:pt x="392" y="1469"/>
                  </a:lnTo>
                  <a:lnTo>
                    <a:pt x="356" y="1446"/>
                  </a:lnTo>
                  <a:lnTo>
                    <a:pt x="320" y="1422"/>
                  </a:lnTo>
                  <a:lnTo>
                    <a:pt x="285" y="1397"/>
                  </a:lnTo>
                  <a:lnTo>
                    <a:pt x="252" y="1372"/>
                  </a:lnTo>
                  <a:lnTo>
                    <a:pt x="220" y="1347"/>
                  </a:lnTo>
                  <a:lnTo>
                    <a:pt x="191" y="1321"/>
                  </a:lnTo>
                  <a:lnTo>
                    <a:pt x="165" y="1296"/>
                  </a:lnTo>
                  <a:lnTo>
                    <a:pt x="143" y="1272"/>
                  </a:lnTo>
                  <a:lnTo>
                    <a:pt x="124" y="1251"/>
                  </a:lnTo>
                  <a:lnTo>
                    <a:pt x="110" y="1231"/>
                  </a:lnTo>
                  <a:lnTo>
                    <a:pt x="110" y="1231"/>
                  </a:lnTo>
                  <a:lnTo>
                    <a:pt x="103" y="1220"/>
                  </a:lnTo>
                  <a:lnTo>
                    <a:pt x="97" y="1203"/>
                  </a:lnTo>
                  <a:lnTo>
                    <a:pt x="88" y="1180"/>
                  </a:lnTo>
                  <a:lnTo>
                    <a:pt x="79" y="1153"/>
                  </a:lnTo>
                  <a:lnTo>
                    <a:pt x="69" y="1122"/>
                  </a:lnTo>
                  <a:lnTo>
                    <a:pt x="59" y="1085"/>
                  </a:lnTo>
                  <a:lnTo>
                    <a:pt x="49" y="1045"/>
                  </a:lnTo>
                  <a:lnTo>
                    <a:pt x="38" y="1002"/>
                  </a:lnTo>
                  <a:lnTo>
                    <a:pt x="29" y="956"/>
                  </a:lnTo>
                  <a:lnTo>
                    <a:pt x="22" y="907"/>
                  </a:lnTo>
                  <a:lnTo>
                    <a:pt x="14" y="856"/>
                  </a:lnTo>
                  <a:lnTo>
                    <a:pt x="8" y="804"/>
                  </a:lnTo>
                  <a:lnTo>
                    <a:pt x="4" y="750"/>
                  </a:lnTo>
                  <a:lnTo>
                    <a:pt x="0" y="694"/>
                  </a:lnTo>
                  <a:lnTo>
                    <a:pt x="0" y="638"/>
                  </a:lnTo>
                  <a:lnTo>
                    <a:pt x="3" y="583"/>
                  </a:lnTo>
                  <a:lnTo>
                    <a:pt x="5" y="555"/>
                  </a:lnTo>
                  <a:lnTo>
                    <a:pt x="7" y="527"/>
                  </a:lnTo>
                  <a:lnTo>
                    <a:pt x="10" y="500"/>
                  </a:lnTo>
                  <a:lnTo>
                    <a:pt x="15" y="473"/>
                  </a:lnTo>
                  <a:lnTo>
                    <a:pt x="20" y="446"/>
                  </a:lnTo>
                  <a:lnTo>
                    <a:pt x="26" y="419"/>
                  </a:lnTo>
                  <a:lnTo>
                    <a:pt x="33" y="393"/>
                  </a:lnTo>
                  <a:lnTo>
                    <a:pt x="41" y="367"/>
                  </a:lnTo>
                  <a:lnTo>
                    <a:pt x="50" y="341"/>
                  </a:lnTo>
                  <a:lnTo>
                    <a:pt x="59" y="317"/>
                  </a:lnTo>
                  <a:lnTo>
                    <a:pt x="70" y="292"/>
                  </a:lnTo>
                  <a:lnTo>
                    <a:pt x="81" y="268"/>
                  </a:lnTo>
                  <a:lnTo>
                    <a:pt x="95" y="245"/>
                  </a:lnTo>
                  <a:lnTo>
                    <a:pt x="108" y="223"/>
                  </a:lnTo>
                  <a:lnTo>
                    <a:pt x="124" y="201"/>
                  </a:lnTo>
                  <a:lnTo>
                    <a:pt x="139" y="180"/>
                  </a:lnTo>
                  <a:lnTo>
                    <a:pt x="157" y="160"/>
                  </a:lnTo>
                  <a:lnTo>
                    <a:pt x="175" y="142"/>
                  </a:lnTo>
                  <a:lnTo>
                    <a:pt x="195" y="123"/>
                  </a:lnTo>
                  <a:lnTo>
                    <a:pt x="217" y="106"/>
                  </a:lnTo>
                  <a:lnTo>
                    <a:pt x="240" y="91"/>
                  </a:lnTo>
                  <a:lnTo>
                    <a:pt x="264" y="76"/>
                  </a:lnTo>
                  <a:lnTo>
                    <a:pt x="290" y="62"/>
                  </a:lnTo>
                  <a:lnTo>
                    <a:pt x="317" y="50"/>
                  </a:lnTo>
                  <a:lnTo>
                    <a:pt x="345" y="39"/>
                  </a:lnTo>
                  <a:lnTo>
                    <a:pt x="375" y="28"/>
                  </a:lnTo>
                  <a:lnTo>
                    <a:pt x="406" y="21"/>
                  </a:lnTo>
                  <a:lnTo>
                    <a:pt x="439" y="13"/>
                  </a:lnTo>
                  <a:lnTo>
                    <a:pt x="474" y="8"/>
                  </a:lnTo>
                  <a:lnTo>
                    <a:pt x="511" y="3"/>
                  </a:lnTo>
                  <a:lnTo>
                    <a:pt x="549" y="1"/>
                  </a:lnTo>
                  <a:lnTo>
                    <a:pt x="588" y="0"/>
                  </a:lnTo>
                  <a:lnTo>
                    <a:pt x="588" y="0"/>
                  </a:lnTo>
                  <a:close/>
                </a:path>
              </a:pathLst>
            </a:custGeom>
            <a:solidFill>
              <a:srgbClr val="F7C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4" name="Freeform 95">
              <a:extLst>
                <a:ext uri="{FF2B5EF4-FFF2-40B4-BE49-F238E27FC236}">
                  <a16:creationId xmlns:a16="http://schemas.microsoft.com/office/drawing/2014/main" id="{0F248960-04AE-4705-86C3-A90DF5467AE8}"/>
                </a:ext>
              </a:extLst>
            </p:cNvPr>
            <p:cNvSpPr>
              <a:spLocks/>
            </p:cNvSpPr>
            <p:nvPr/>
          </p:nvSpPr>
          <p:spPr bwMode="auto">
            <a:xfrm flipH="1">
              <a:off x="6828325" y="5749858"/>
              <a:ext cx="86900" cy="142513"/>
            </a:xfrm>
            <a:custGeom>
              <a:avLst/>
              <a:gdLst>
                <a:gd name="T0" fmla="*/ 20 w 300"/>
                <a:gd name="T1" fmla="*/ 0 h 578"/>
                <a:gd name="T2" fmla="*/ 0 w 300"/>
                <a:gd name="T3" fmla="*/ 91 h 578"/>
                <a:gd name="T4" fmla="*/ 66 w 300"/>
                <a:gd name="T5" fmla="*/ 578 h 578"/>
                <a:gd name="T6" fmla="*/ 300 w 300"/>
                <a:gd name="T7" fmla="*/ 340 h 578"/>
                <a:gd name="T8" fmla="*/ 20 w 300"/>
                <a:gd name="T9" fmla="*/ 0 h 578"/>
              </a:gdLst>
              <a:ahLst/>
              <a:cxnLst>
                <a:cxn ang="0">
                  <a:pos x="T0" y="T1"/>
                </a:cxn>
                <a:cxn ang="0">
                  <a:pos x="T2" y="T3"/>
                </a:cxn>
                <a:cxn ang="0">
                  <a:pos x="T4" y="T5"/>
                </a:cxn>
                <a:cxn ang="0">
                  <a:pos x="T6" y="T7"/>
                </a:cxn>
                <a:cxn ang="0">
                  <a:pos x="T8" y="T9"/>
                </a:cxn>
              </a:cxnLst>
              <a:rect l="0" t="0" r="r" b="b"/>
              <a:pathLst>
                <a:path w="300" h="578">
                  <a:moveTo>
                    <a:pt x="20" y="0"/>
                  </a:moveTo>
                  <a:lnTo>
                    <a:pt x="0" y="91"/>
                  </a:lnTo>
                  <a:lnTo>
                    <a:pt x="66" y="578"/>
                  </a:lnTo>
                  <a:lnTo>
                    <a:pt x="300" y="340"/>
                  </a:lnTo>
                  <a:lnTo>
                    <a:pt x="20"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5" name="Freeform 96">
              <a:extLst>
                <a:ext uri="{FF2B5EF4-FFF2-40B4-BE49-F238E27FC236}">
                  <a16:creationId xmlns:a16="http://schemas.microsoft.com/office/drawing/2014/main" id="{2996BE8E-53A8-45B1-A234-8773307DE9F6}"/>
                </a:ext>
              </a:extLst>
            </p:cNvPr>
            <p:cNvSpPr>
              <a:spLocks/>
            </p:cNvSpPr>
            <p:nvPr/>
          </p:nvSpPr>
          <p:spPr bwMode="auto">
            <a:xfrm flipH="1">
              <a:off x="6828325" y="5749858"/>
              <a:ext cx="86900" cy="142513"/>
            </a:xfrm>
            <a:custGeom>
              <a:avLst/>
              <a:gdLst>
                <a:gd name="T0" fmla="*/ 20 w 300"/>
                <a:gd name="T1" fmla="*/ 0 h 578"/>
                <a:gd name="T2" fmla="*/ 0 w 300"/>
                <a:gd name="T3" fmla="*/ 91 h 578"/>
                <a:gd name="T4" fmla="*/ 66 w 300"/>
                <a:gd name="T5" fmla="*/ 578 h 578"/>
                <a:gd name="T6" fmla="*/ 300 w 300"/>
                <a:gd name="T7" fmla="*/ 340 h 578"/>
                <a:gd name="T8" fmla="*/ 20 w 300"/>
                <a:gd name="T9" fmla="*/ 0 h 578"/>
              </a:gdLst>
              <a:ahLst/>
              <a:cxnLst>
                <a:cxn ang="0">
                  <a:pos x="T0" y="T1"/>
                </a:cxn>
                <a:cxn ang="0">
                  <a:pos x="T2" y="T3"/>
                </a:cxn>
                <a:cxn ang="0">
                  <a:pos x="T4" y="T5"/>
                </a:cxn>
                <a:cxn ang="0">
                  <a:pos x="T6" y="T7"/>
                </a:cxn>
                <a:cxn ang="0">
                  <a:pos x="T8" y="T9"/>
                </a:cxn>
              </a:cxnLst>
              <a:rect l="0" t="0" r="r" b="b"/>
              <a:pathLst>
                <a:path w="300" h="578">
                  <a:moveTo>
                    <a:pt x="20" y="0"/>
                  </a:moveTo>
                  <a:lnTo>
                    <a:pt x="0" y="91"/>
                  </a:lnTo>
                  <a:lnTo>
                    <a:pt x="66" y="578"/>
                  </a:lnTo>
                  <a:lnTo>
                    <a:pt x="300" y="34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6" name="Freeform 97">
              <a:extLst>
                <a:ext uri="{FF2B5EF4-FFF2-40B4-BE49-F238E27FC236}">
                  <a16:creationId xmlns:a16="http://schemas.microsoft.com/office/drawing/2014/main" id="{BCCED4BD-5F3F-4D5E-B5D5-56805D0D3767}"/>
                </a:ext>
              </a:extLst>
            </p:cNvPr>
            <p:cNvSpPr>
              <a:spLocks/>
            </p:cNvSpPr>
            <p:nvPr/>
          </p:nvSpPr>
          <p:spPr bwMode="auto">
            <a:xfrm flipH="1">
              <a:off x="6746636" y="5748119"/>
              <a:ext cx="163374" cy="85159"/>
            </a:xfrm>
            <a:custGeom>
              <a:avLst/>
              <a:gdLst>
                <a:gd name="T0" fmla="*/ 0 w 564"/>
                <a:gd name="T1" fmla="*/ 0 h 347"/>
                <a:gd name="T2" fmla="*/ 280 w 564"/>
                <a:gd name="T3" fmla="*/ 338 h 347"/>
                <a:gd name="T4" fmla="*/ 564 w 564"/>
                <a:gd name="T5" fmla="*/ 0 h 347"/>
                <a:gd name="T6" fmla="*/ 564 w 564"/>
                <a:gd name="T7" fmla="*/ 7 h 347"/>
                <a:gd name="T8" fmla="*/ 280 w 564"/>
                <a:gd name="T9" fmla="*/ 347 h 347"/>
                <a:gd name="T10" fmla="*/ 0 w 564"/>
                <a:gd name="T11" fmla="*/ 7 h 347"/>
                <a:gd name="T12" fmla="*/ 0 w 564"/>
                <a:gd name="T13" fmla="*/ 0 h 347"/>
              </a:gdLst>
              <a:ahLst/>
              <a:cxnLst>
                <a:cxn ang="0">
                  <a:pos x="T0" y="T1"/>
                </a:cxn>
                <a:cxn ang="0">
                  <a:pos x="T2" y="T3"/>
                </a:cxn>
                <a:cxn ang="0">
                  <a:pos x="T4" y="T5"/>
                </a:cxn>
                <a:cxn ang="0">
                  <a:pos x="T6" y="T7"/>
                </a:cxn>
                <a:cxn ang="0">
                  <a:pos x="T8" y="T9"/>
                </a:cxn>
                <a:cxn ang="0">
                  <a:pos x="T10" y="T11"/>
                </a:cxn>
                <a:cxn ang="0">
                  <a:pos x="T12" y="T13"/>
                </a:cxn>
              </a:cxnLst>
              <a:rect l="0" t="0" r="r" b="b"/>
              <a:pathLst>
                <a:path w="564" h="347">
                  <a:moveTo>
                    <a:pt x="0" y="0"/>
                  </a:moveTo>
                  <a:lnTo>
                    <a:pt x="280" y="338"/>
                  </a:lnTo>
                  <a:lnTo>
                    <a:pt x="564" y="0"/>
                  </a:lnTo>
                  <a:lnTo>
                    <a:pt x="564" y="7"/>
                  </a:lnTo>
                  <a:lnTo>
                    <a:pt x="280" y="347"/>
                  </a:lnTo>
                  <a:lnTo>
                    <a:pt x="0" y="7"/>
                  </a:lnTo>
                  <a:lnTo>
                    <a:pt x="0" y="0"/>
                  </a:lnTo>
                  <a:close/>
                </a:path>
              </a:pathLst>
            </a:custGeom>
            <a:solidFill>
              <a:srgbClr val="E2B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7" name="Freeform 98">
              <a:extLst>
                <a:ext uri="{FF2B5EF4-FFF2-40B4-BE49-F238E27FC236}">
                  <a16:creationId xmlns:a16="http://schemas.microsoft.com/office/drawing/2014/main" id="{2ABF47B2-4E37-41A5-8307-213A21D7DD09}"/>
                </a:ext>
              </a:extLst>
            </p:cNvPr>
            <p:cNvSpPr>
              <a:spLocks/>
            </p:cNvSpPr>
            <p:nvPr/>
          </p:nvSpPr>
          <p:spPr bwMode="auto">
            <a:xfrm flipH="1">
              <a:off x="6746636" y="5748119"/>
              <a:ext cx="163374" cy="85159"/>
            </a:xfrm>
            <a:custGeom>
              <a:avLst/>
              <a:gdLst>
                <a:gd name="T0" fmla="*/ 0 w 564"/>
                <a:gd name="T1" fmla="*/ 0 h 347"/>
                <a:gd name="T2" fmla="*/ 280 w 564"/>
                <a:gd name="T3" fmla="*/ 338 h 347"/>
                <a:gd name="T4" fmla="*/ 564 w 564"/>
                <a:gd name="T5" fmla="*/ 0 h 347"/>
                <a:gd name="T6" fmla="*/ 564 w 564"/>
                <a:gd name="T7" fmla="*/ 7 h 347"/>
                <a:gd name="T8" fmla="*/ 280 w 564"/>
                <a:gd name="T9" fmla="*/ 347 h 347"/>
                <a:gd name="T10" fmla="*/ 0 w 564"/>
                <a:gd name="T11" fmla="*/ 7 h 347"/>
                <a:gd name="T12" fmla="*/ 0 w 564"/>
                <a:gd name="T13" fmla="*/ 0 h 347"/>
              </a:gdLst>
              <a:ahLst/>
              <a:cxnLst>
                <a:cxn ang="0">
                  <a:pos x="T0" y="T1"/>
                </a:cxn>
                <a:cxn ang="0">
                  <a:pos x="T2" y="T3"/>
                </a:cxn>
                <a:cxn ang="0">
                  <a:pos x="T4" y="T5"/>
                </a:cxn>
                <a:cxn ang="0">
                  <a:pos x="T6" y="T7"/>
                </a:cxn>
                <a:cxn ang="0">
                  <a:pos x="T8" y="T9"/>
                </a:cxn>
                <a:cxn ang="0">
                  <a:pos x="T10" y="T11"/>
                </a:cxn>
                <a:cxn ang="0">
                  <a:pos x="T12" y="T13"/>
                </a:cxn>
              </a:cxnLst>
              <a:rect l="0" t="0" r="r" b="b"/>
              <a:pathLst>
                <a:path w="564" h="347">
                  <a:moveTo>
                    <a:pt x="0" y="0"/>
                  </a:moveTo>
                  <a:lnTo>
                    <a:pt x="280" y="338"/>
                  </a:lnTo>
                  <a:lnTo>
                    <a:pt x="564" y="0"/>
                  </a:lnTo>
                  <a:lnTo>
                    <a:pt x="564" y="7"/>
                  </a:lnTo>
                  <a:lnTo>
                    <a:pt x="280" y="347"/>
                  </a:lnTo>
                  <a:lnTo>
                    <a:pt x="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8" name="Freeform 99">
              <a:extLst>
                <a:ext uri="{FF2B5EF4-FFF2-40B4-BE49-F238E27FC236}">
                  <a16:creationId xmlns:a16="http://schemas.microsoft.com/office/drawing/2014/main" id="{A8D72530-5312-4621-8653-0B598FEDF98D}"/>
                </a:ext>
              </a:extLst>
            </p:cNvPr>
            <p:cNvSpPr>
              <a:spLocks noEditPoints="1"/>
            </p:cNvSpPr>
            <p:nvPr/>
          </p:nvSpPr>
          <p:spPr bwMode="auto">
            <a:xfrm flipH="1">
              <a:off x="6812680" y="5890631"/>
              <a:ext cx="31286" cy="0"/>
            </a:xfrm>
            <a:custGeom>
              <a:avLst/>
              <a:gdLst>
                <a:gd name="T0" fmla="*/ 107 w 107"/>
                <a:gd name="T1" fmla="*/ 0 h 4"/>
                <a:gd name="T2" fmla="*/ 107 w 107"/>
                <a:gd name="T3" fmla="*/ 4 h 4"/>
                <a:gd name="T4" fmla="*/ 107 w 107"/>
                <a:gd name="T5" fmla="*/ 4 h 4"/>
                <a:gd name="T6" fmla="*/ 107 w 107"/>
                <a:gd name="T7" fmla="*/ 0 h 4"/>
                <a:gd name="T8" fmla="*/ 0 w 107"/>
                <a:gd name="T9" fmla="*/ 0 h 4"/>
                <a:gd name="T10" fmla="*/ 0 w 107"/>
                <a:gd name="T11" fmla="*/ 0 h 4"/>
                <a:gd name="T12" fmla="*/ 0 w 107"/>
                <a:gd name="T13" fmla="*/ 4 h 4"/>
                <a:gd name="T14" fmla="*/ 0 w 107"/>
                <a:gd name="T15" fmla="*/ 4 h 4"/>
                <a:gd name="T16" fmla="*/ 0 w 10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
                  <a:moveTo>
                    <a:pt x="107" y="0"/>
                  </a:moveTo>
                  <a:lnTo>
                    <a:pt x="107" y="4"/>
                  </a:lnTo>
                  <a:lnTo>
                    <a:pt x="107" y="4"/>
                  </a:lnTo>
                  <a:lnTo>
                    <a:pt x="107" y="0"/>
                  </a:lnTo>
                  <a:close/>
                  <a:moveTo>
                    <a:pt x="0" y="0"/>
                  </a:moveTo>
                  <a:lnTo>
                    <a:pt x="0" y="0"/>
                  </a:lnTo>
                  <a:lnTo>
                    <a:pt x="0" y="4"/>
                  </a:lnTo>
                  <a:lnTo>
                    <a:pt x="0" y="4"/>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09" name="Freeform 100">
              <a:extLst>
                <a:ext uri="{FF2B5EF4-FFF2-40B4-BE49-F238E27FC236}">
                  <a16:creationId xmlns:a16="http://schemas.microsoft.com/office/drawing/2014/main" id="{84979756-C249-4261-A504-6CED66BDE704}"/>
                </a:ext>
              </a:extLst>
            </p:cNvPr>
            <p:cNvSpPr>
              <a:spLocks/>
            </p:cNvSpPr>
            <p:nvPr/>
          </p:nvSpPr>
          <p:spPr bwMode="auto">
            <a:xfrm flipH="1">
              <a:off x="6812680" y="5890631"/>
              <a:ext cx="0" cy="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0" name="Rectangle 101">
              <a:extLst>
                <a:ext uri="{FF2B5EF4-FFF2-40B4-BE49-F238E27FC236}">
                  <a16:creationId xmlns:a16="http://schemas.microsoft.com/office/drawing/2014/main" id="{D6EC32C9-D592-48D7-B45E-A7C9F11E4F73}"/>
                </a:ext>
              </a:extLst>
            </p:cNvPr>
            <p:cNvSpPr>
              <a:spLocks noChangeArrowheads="1"/>
            </p:cNvSpPr>
            <p:nvPr/>
          </p:nvSpPr>
          <p:spPr bwMode="auto">
            <a:xfrm flipH="1">
              <a:off x="6842227" y="5890631"/>
              <a:ext cx="1738"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1" name="Rectangle 102">
              <a:extLst>
                <a:ext uri="{FF2B5EF4-FFF2-40B4-BE49-F238E27FC236}">
                  <a16:creationId xmlns:a16="http://schemas.microsoft.com/office/drawing/2014/main" id="{F1E4F3A4-B280-4F5E-8C33-B22D9EDF2758}"/>
                </a:ext>
              </a:extLst>
            </p:cNvPr>
            <p:cNvSpPr>
              <a:spLocks noChangeArrowheads="1"/>
            </p:cNvSpPr>
            <p:nvPr/>
          </p:nvSpPr>
          <p:spPr bwMode="auto">
            <a:xfrm flipH="1">
              <a:off x="6812680" y="5890631"/>
              <a:ext cx="31286" cy="1736"/>
            </a:xfrm>
            <a:prstGeom prst="rect">
              <a:avLst/>
            </a:prstGeom>
            <a:solidFill>
              <a:srgbClr val="2E74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2" name="Rectangle 103">
              <a:extLst>
                <a:ext uri="{FF2B5EF4-FFF2-40B4-BE49-F238E27FC236}">
                  <a16:creationId xmlns:a16="http://schemas.microsoft.com/office/drawing/2014/main" id="{D81B5BA6-164F-47E2-8248-046AF15DEEBF}"/>
                </a:ext>
              </a:extLst>
            </p:cNvPr>
            <p:cNvSpPr>
              <a:spLocks noChangeArrowheads="1"/>
            </p:cNvSpPr>
            <p:nvPr/>
          </p:nvSpPr>
          <p:spPr bwMode="auto">
            <a:xfrm flipH="1">
              <a:off x="6812680" y="5890631"/>
              <a:ext cx="31286"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3" name="Freeform 104">
              <a:extLst>
                <a:ext uri="{FF2B5EF4-FFF2-40B4-BE49-F238E27FC236}">
                  <a16:creationId xmlns:a16="http://schemas.microsoft.com/office/drawing/2014/main" id="{BE8E4DCA-A23D-4258-A8D7-9F591C83373C}"/>
                </a:ext>
              </a:extLst>
            </p:cNvPr>
            <p:cNvSpPr>
              <a:spLocks/>
            </p:cNvSpPr>
            <p:nvPr/>
          </p:nvSpPr>
          <p:spPr bwMode="auto">
            <a:xfrm flipH="1">
              <a:off x="6659736" y="5577801"/>
              <a:ext cx="333696" cy="173794"/>
            </a:xfrm>
            <a:custGeom>
              <a:avLst/>
              <a:gdLst>
                <a:gd name="T0" fmla="*/ 17 w 1154"/>
                <a:gd name="T1" fmla="*/ 40 h 704"/>
                <a:gd name="T2" fmla="*/ 45 w 1154"/>
                <a:gd name="T3" fmla="*/ 125 h 704"/>
                <a:gd name="T4" fmla="*/ 99 w 1154"/>
                <a:gd name="T5" fmla="*/ 261 h 704"/>
                <a:gd name="T6" fmla="*/ 136 w 1154"/>
                <a:gd name="T7" fmla="*/ 337 h 704"/>
                <a:gd name="T8" fmla="*/ 162 w 1154"/>
                <a:gd name="T9" fmla="*/ 374 h 704"/>
                <a:gd name="T10" fmla="*/ 238 w 1154"/>
                <a:gd name="T11" fmla="*/ 453 h 704"/>
                <a:gd name="T12" fmla="*/ 317 w 1154"/>
                <a:gd name="T13" fmla="*/ 519 h 704"/>
                <a:gd name="T14" fmla="*/ 399 w 1154"/>
                <a:gd name="T15" fmla="*/ 570 h 704"/>
                <a:gd name="T16" fmla="*/ 478 w 1154"/>
                <a:gd name="T17" fmla="*/ 605 h 704"/>
                <a:gd name="T18" fmla="*/ 551 w 1154"/>
                <a:gd name="T19" fmla="*/ 621 h 704"/>
                <a:gd name="T20" fmla="*/ 595 w 1154"/>
                <a:gd name="T21" fmla="*/ 621 h 704"/>
                <a:gd name="T22" fmla="*/ 665 w 1154"/>
                <a:gd name="T23" fmla="*/ 607 h 704"/>
                <a:gd name="T24" fmla="*/ 744 w 1154"/>
                <a:gd name="T25" fmla="*/ 576 h 704"/>
                <a:gd name="T26" fmla="*/ 825 w 1154"/>
                <a:gd name="T27" fmla="*/ 527 h 704"/>
                <a:gd name="T28" fmla="*/ 904 w 1154"/>
                <a:gd name="T29" fmla="*/ 464 h 704"/>
                <a:gd name="T30" fmla="*/ 980 w 1154"/>
                <a:gd name="T31" fmla="*/ 388 h 704"/>
                <a:gd name="T32" fmla="*/ 1002 w 1154"/>
                <a:gd name="T33" fmla="*/ 356 h 704"/>
                <a:gd name="T34" fmla="*/ 1050 w 1154"/>
                <a:gd name="T35" fmla="*/ 257 h 704"/>
                <a:gd name="T36" fmla="*/ 1112 w 1154"/>
                <a:gd name="T37" fmla="*/ 95 h 704"/>
                <a:gd name="T38" fmla="*/ 1129 w 1154"/>
                <a:gd name="T39" fmla="*/ 40 h 704"/>
                <a:gd name="T40" fmla="*/ 1132 w 1154"/>
                <a:gd name="T41" fmla="*/ 19 h 704"/>
                <a:gd name="T42" fmla="*/ 1139 w 1154"/>
                <a:gd name="T43" fmla="*/ 1 h 704"/>
                <a:gd name="T44" fmla="*/ 1146 w 1154"/>
                <a:gd name="T45" fmla="*/ 17 h 704"/>
                <a:gd name="T46" fmla="*/ 1153 w 1154"/>
                <a:gd name="T47" fmla="*/ 95 h 704"/>
                <a:gd name="T48" fmla="*/ 1144 w 1154"/>
                <a:gd name="T49" fmla="*/ 160 h 704"/>
                <a:gd name="T50" fmla="*/ 1115 w 1154"/>
                <a:gd name="T51" fmla="*/ 281 h 704"/>
                <a:gd name="T52" fmla="*/ 1089 w 1154"/>
                <a:gd name="T53" fmla="*/ 347 h 704"/>
                <a:gd name="T54" fmla="*/ 1065 w 1154"/>
                <a:gd name="T55" fmla="*/ 391 h 704"/>
                <a:gd name="T56" fmla="*/ 1038 w 1154"/>
                <a:gd name="T57" fmla="*/ 426 h 704"/>
                <a:gd name="T58" fmla="*/ 965 w 1154"/>
                <a:gd name="T59" fmla="*/ 500 h 704"/>
                <a:gd name="T60" fmla="*/ 873 w 1154"/>
                <a:gd name="T61" fmla="*/ 574 h 704"/>
                <a:gd name="T62" fmla="*/ 772 w 1154"/>
                <a:gd name="T63" fmla="*/ 639 h 704"/>
                <a:gd name="T64" fmla="*/ 670 w 1154"/>
                <a:gd name="T65" fmla="*/ 686 h 704"/>
                <a:gd name="T66" fmla="*/ 621 w 1154"/>
                <a:gd name="T67" fmla="*/ 699 h 704"/>
                <a:gd name="T68" fmla="*/ 578 w 1154"/>
                <a:gd name="T69" fmla="*/ 704 h 704"/>
                <a:gd name="T70" fmla="*/ 550 w 1154"/>
                <a:gd name="T71" fmla="*/ 702 h 704"/>
                <a:gd name="T72" fmla="*/ 503 w 1154"/>
                <a:gd name="T73" fmla="*/ 691 h 704"/>
                <a:gd name="T74" fmla="*/ 420 w 1154"/>
                <a:gd name="T75" fmla="*/ 658 h 704"/>
                <a:gd name="T76" fmla="*/ 316 w 1154"/>
                <a:gd name="T77" fmla="*/ 597 h 704"/>
                <a:gd name="T78" fmla="*/ 220 w 1154"/>
                <a:gd name="T79" fmla="*/ 525 h 704"/>
                <a:gd name="T80" fmla="*/ 140 w 1154"/>
                <a:gd name="T81" fmla="*/ 450 h 704"/>
                <a:gd name="T82" fmla="*/ 101 w 1154"/>
                <a:gd name="T83" fmla="*/ 405 h 704"/>
                <a:gd name="T84" fmla="*/ 74 w 1154"/>
                <a:gd name="T85" fmla="*/ 361 h 704"/>
                <a:gd name="T86" fmla="*/ 54 w 1154"/>
                <a:gd name="T87" fmla="*/ 311 h 704"/>
                <a:gd name="T88" fmla="*/ 22 w 1154"/>
                <a:gd name="T89" fmla="*/ 192 h 704"/>
                <a:gd name="T90" fmla="*/ 1 w 1154"/>
                <a:gd name="T91" fmla="*/ 83 h 704"/>
                <a:gd name="T92" fmla="*/ 1 w 1154"/>
                <a:gd name="T93" fmla="*/ 25 h 704"/>
                <a:gd name="T94" fmla="*/ 6 w 1154"/>
                <a:gd name="T95" fmla="*/ 1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4" h="704">
                  <a:moveTo>
                    <a:pt x="8" y="11"/>
                  </a:moveTo>
                  <a:lnTo>
                    <a:pt x="8" y="11"/>
                  </a:lnTo>
                  <a:lnTo>
                    <a:pt x="17" y="40"/>
                  </a:lnTo>
                  <a:lnTo>
                    <a:pt x="17" y="40"/>
                  </a:lnTo>
                  <a:lnTo>
                    <a:pt x="30" y="81"/>
                  </a:lnTo>
                  <a:lnTo>
                    <a:pt x="45" y="125"/>
                  </a:lnTo>
                  <a:lnTo>
                    <a:pt x="64" y="177"/>
                  </a:lnTo>
                  <a:lnTo>
                    <a:pt x="86" y="233"/>
                  </a:lnTo>
                  <a:lnTo>
                    <a:pt x="99" y="261"/>
                  </a:lnTo>
                  <a:lnTo>
                    <a:pt x="111" y="288"/>
                  </a:lnTo>
                  <a:lnTo>
                    <a:pt x="123" y="314"/>
                  </a:lnTo>
                  <a:lnTo>
                    <a:pt x="136" y="337"/>
                  </a:lnTo>
                  <a:lnTo>
                    <a:pt x="149" y="357"/>
                  </a:lnTo>
                  <a:lnTo>
                    <a:pt x="162" y="374"/>
                  </a:lnTo>
                  <a:lnTo>
                    <a:pt x="162" y="374"/>
                  </a:lnTo>
                  <a:lnTo>
                    <a:pt x="186" y="402"/>
                  </a:lnTo>
                  <a:lnTo>
                    <a:pt x="211" y="429"/>
                  </a:lnTo>
                  <a:lnTo>
                    <a:pt x="238" y="453"/>
                  </a:lnTo>
                  <a:lnTo>
                    <a:pt x="264" y="477"/>
                  </a:lnTo>
                  <a:lnTo>
                    <a:pt x="291" y="499"/>
                  </a:lnTo>
                  <a:lnTo>
                    <a:pt x="317" y="519"/>
                  </a:lnTo>
                  <a:lnTo>
                    <a:pt x="346" y="538"/>
                  </a:lnTo>
                  <a:lnTo>
                    <a:pt x="372" y="555"/>
                  </a:lnTo>
                  <a:lnTo>
                    <a:pt x="399" y="570"/>
                  </a:lnTo>
                  <a:lnTo>
                    <a:pt x="426" y="584"/>
                  </a:lnTo>
                  <a:lnTo>
                    <a:pt x="452" y="595"/>
                  </a:lnTo>
                  <a:lnTo>
                    <a:pt x="478" y="605"/>
                  </a:lnTo>
                  <a:lnTo>
                    <a:pt x="503" y="612"/>
                  </a:lnTo>
                  <a:lnTo>
                    <a:pt x="527" y="618"/>
                  </a:lnTo>
                  <a:lnTo>
                    <a:pt x="551" y="621"/>
                  </a:lnTo>
                  <a:lnTo>
                    <a:pt x="572" y="622"/>
                  </a:lnTo>
                  <a:lnTo>
                    <a:pt x="572" y="622"/>
                  </a:lnTo>
                  <a:lnTo>
                    <a:pt x="595" y="621"/>
                  </a:lnTo>
                  <a:lnTo>
                    <a:pt x="617" y="619"/>
                  </a:lnTo>
                  <a:lnTo>
                    <a:pt x="641" y="613"/>
                  </a:lnTo>
                  <a:lnTo>
                    <a:pt x="665" y="607"/>
                  </a:lnTo>
                  <a:lnTo>
                    <a:pt x="691" y="598"/>
                  </a:lnTo>
                  <a:lnTo>
                    <a:pt x="717" y="587"/>
                  </a:lnTo>
                  <a:lnTo>
                    <a:pt x="744" y="576"/>
                  </a:lnTo>
                  <a:lnTo>
                    <a:pt x="771" y="561"/>
                  </a:lnTo>
                  <a:lnTo>
                    <a:pt x="798" y="545"/>
                  </a:lnTo>
                  <a:lnTo>
                    <a:pt x="825" y="527"/>
                  </a:lnTo>
                  <a:lnTo>
                    <a:pt x="851" y="509"/>
                  </a:lnTo>
                  <a:lnTo>
                    <a:pt x="878" y="487"/>
                  </a:lnTo>
                  <a:lnTo>
                    <a:pt x="904" y="464"/>
                  </a:lnTo>
                  <a:lnTo>
                    <a:pt x="931" y="441"/>
                  </a:lnTo>
                  <a:lnTo>
                    <a:pt x="956" y="415"/>
                  </a:lnTo>
                  <a:lnTo>
                    <a:pt x="980" y="388"/>
                  </a:lnTo>
                  <a:lnTo>
                    <a:pt x="980" y="388"/>
                  </a:lnTo>
                  <a:lnTo>
                    <a:pt x="991" y="374"/>
                  </a:lnTo>
                  <a:lnTo>
                    <a:pt x="1002" y="356"/>
                  </a:lnTo>
                  <a:lnTo>
                    <a:pt x="1013" y="335"/>
                  </a:lnTo>
                  <a:lnTo>
                    <a:pt x="1025" y="311"/>
                  </a:lnTo>
                  <a:lnTo>
                    <a:pt x="1050" y="257"/>
                  </a:lnTo>
                  <a:lnTo>
                    <a:pt x="1074" y="200"/>
                  </a:lnTo>
                  <a:lnTo>
                    <a:pt x="1095" y="144"/>
                  </a:lnTo>
                  <a:lnTo>
                    <a:pt x="1112" y="95"/>
                  </a:lnTo>
                  <a:lnTo>
                    <a:pt x="1124" y="59"/>
                  </a:lnTo>
                  <a:lnTo>
                    <a:pt x="1127" y="47"/>
                  </a:lnTo>
                  <a:lnTo>
                    <a:pt x="1129" y="40"/>
                  </a:lnTo>
                  <a:lnTo>
                    <a:pt x="1129" y="40"/>
                  </a:lnTo>
                  <a:lnTo>
                    <a:pt x="1130" y="30"/>
                  </a:lnTo>
                  <a:lnTo>
                    <a:pt x="1132" y="19"/>
                  </a:lnTo>
                  <a:lnTo>
                    <a:pt x="1136" y="0"/>
                  </a:lnTo>
                  <a:lnTo>
                    <a:pt x="1136" y="0"/>
                  </a:lnTo>
                  <a:lnTo>
                    <a:pt x="1139" y="1"/>
                  </a:lnTo>
                  <a:lnTo>
                    <a:pt x="1142" y="4"/>
                  </a:lnTo>
                  <a:lnTo>
                    <a:pt x="1144" y="10"/>
                  </a:lnTo>
                  <a:lnTo>
                    <a:pt x="1146" y="17"/>
                  </a:lnTo>
                  <a:lnTo>
                    <a:pt x="1149" y="36"/>
                  </a:lnTo>
                  <a:lnTo>
                    <a:pt x="1151" y="56"/>
                  </a:lnTo>
                  <a:lnTo>
                    <a:pt x="1153" y="95"/>
                  </a:lnTo>
                  <a:lnTo>
                    <a:pt x="1154" y="112"/>
                  </a:lnTo>
                  <a:lnTo>
                    <a:pt x="1154" y="112"/>
                  </a:lnTo>
                  <a:lnTo>
                    <a:pt x="1144" y="160"/>
                  </a:lnTo>
                  <a:lnTo>
                    <a:pt x="1135" y="204"/>
                  </a:lnTo>
                  <a:lnTo>
                    <a:pt x="1125" y="244"/>
                  </a:lnTo>
                  <a:lnTo>
                    <a:pt x="1115" y="281"/>
                  </a:lnTo>
                  <a:lnTo>
                    <a:pt x="1103" y="315"/>
                  </a:lnTo>
                  <a:lnTo>
                    <a:pt x="1097" y="331"/>
                  </a:lnTo>
                  <a:lnTo>
                    <a:pt x="1089" y="347"/>
                  </a:lnTo>
                  <a:lnTo>
                    <a:pt x="1083" y="362"/>
                  </a:lnTo>
                  <a:lnTo>
                    <a:pt x="1074" y="377"/>
                  </a:lnTo>
                  <a:lnTo>
                    <a:pt x="1065" y="391"/>
                  </a:lnTo>
                  <a:lnTo>
                    <a:pt x="1056" y="405"/>
                  </a:lnTo>
                  <a:lnTo>
                    <a:pt x="1056" y="405"/>
                  </a:lnTo>
                  <a:lnTo>
                    <a:pt x="1038" y="426"/>
                  </a:lnTo>
                  <a:lnTo>
                    <a:pt x="1016" y="450"/>
                  </a:lnTo>
                  <a:lnTo>
                    <a:pt x="992" y="475"/>
                  </a:lnTo>
                  <a:lnTo>
                    <a:pt x="965" y="500"/>
                  </a:lnTo>
                  <a:lnTo>
                    <a:pt x="936" y="525"/>
                  </a:lnTo>
                  <a:lnTo>
                    <a:pt x="905" y="550"/>
                  </a:lnTo>
                  <a:lnTo>
                    <a:pt x="873" y="574"/>
                  </a:lnTo>
                  <a:lnTo>
                    <a:pt x="840" y="597"/>
                  </a:lnTo>
                  <a:lnTo>
                    <a:pt x="805" y="620"/>
                  </a:lnTo>
                  <a:lnTo>
                    <a:pt x="772" y="639"/>
                  </a:lnTo>
                  <a:lnTo>
                    <a:pt x="737" y="658"/>
                  </a:lnTo>
                  <a:lnTo>
                    <a:pt x="703" y="673"/>
                  </a:lnTo>
                  <a:lnTo>
                    <a:pt x="670" y="686"/>
                  </a:lnTo>
                  <a:lnTo>
                    <a:pt x="653" y="691"/>
                  </a:lnTo>
                  <a:lnTo>
                    <a:pt x="637" y="695"/>
                  </a:lnTo>
                  <a:lnTo>
                    <a:pt x="621" y="699"/>
                  </a:lnTo>
                  <a:lnTo>
                    <a:pt x="607" y="702"/>
                  </a:lnTo>
                  <a:lnTo>
                    <a:pt x="592" y="703"/>
                  </a:lnTo>
                  <a:lnTo>
                    <a:pt x="578" y="704"/>
                  </a:lnTo>
                  <a:lnTo>
                    <a:pt x="578" y="704"/>
                  </a:lnTo>
                  <a:lnTo>
                    <a:pt x="564" y="703"/>
                  </a:lnTo>
                  <a:lnTo>
                    <a:pt x="550" y="702"/>
                  </a:lnTo>
                  <a:lnTo>
                    <a:pt x="534" y="699"/>
                  </a:lnTo>
                  <a:lnTo>
                    <a:pt x="518" y="695"/>
                  </a:lnTo>
                  <a:lnTo>
                    <a:pt x="503" y="691"/>
                  </a:lnTo>
                  <a:lnTo>
                    <a:pt x="487" y="686"/>
                  </a:lnTo>
                  <a:lnTo>
                    <a:pt x="453" y="673"/>
                  </a:lnTo>
                  <a:lnTo>
                    <a:pt x="420" y="658"/>
                  </a:lnTo>
                  <a:lnTo>
                    <a:pt x="385" y="639"/>
                  </a:lnTo>
                  <a:lnTo>
                    <a:pt x="351" y="620"/>
                  </a:lnTo>
                  <a:lnTo>
                    <a:pt x="316" y="597"/>
                  </a:lnTo>
                  <a:lnTo>
                    <a:pt x="283" y="574"/>
                  </a:lnTo>
                  <a:lnTo>
                    <a:pt x="251" y="550"/>
                  </a:lnTo>
                  <a:lnTo>
                    <a:pt x="220" y="525"/>
                  </a:lnTo>
                  <a:lnTo>
                    <a:pt x="191" y="500"/>
                  </a:lnTo>
                  <a:lnTo>
                    <a:pt x="165" y="475"/>
                  </a:lnTo>
                  <a:lnTo>
                    <a:pt x="140" y="450"/>
                  </a:lnTo>
                  <a:lnTo>
                    <a:pt x="119" y="426"/>
                  </a:lnTo>
                  <a:lnTo>
                    <a:pt x="101" y="405"/>
                  </a:lnTo>
                  <a:lnTo>
                    <a:pt x="101" y="405"/>
                  </a:lnTo>
                  <a:lnTo>
                    <a:pt x="92" y="391"/>
                  </a:lnTo>
                  <a:lnTo>
                    <a:pt x="83" y="376"/>
                  </a:lnTo>
                  <a:lnTo>
                    <a:pt x="74" y="361"/>
                  </a:lnTo>
                  <a:lnTo>
                    <a:pt x="67" y="344"/>
                  </a:lnTo>
                  <a:lnTo>
                    <a:pt x="61" y="328"/>
                  </a:lnTo>
                  <a:lnTo>
                    <a:pt x="54" y="311"/>
                  </a:lnTo>
                  <a:lnTo>
                    <a:pt x="43" y="274"/>
                  </a:lnTo>
                  <a:lnTo>
                    <a:pt x="33" y="235"/>
                  </a:lnTo>
                  <a:lnTo>
                    <a:pt x="22" y="192"/>
                  </a:lnTo>
                  <a:lnTo>
                    <a:pt x="2" y="96"/>
                  </a:lnTo>
                  <a:lnTo>
                    <a:pt x="2" y="96"/>
                  </a:lnTo>
                  <a:lnTo>
                    <a:pt x="1" y="83"/>
                  </a:lnTo>
                  <a:lnTo>
                    <a:pt x="0" y="54"/>
                  </a:lnTo>
                  <a:lnTo>
                    <a:pt x="0" y="39"/>
                  </a:lnTo>
                  <a:lnTo>
                    <a:pt x="1" y="25"/>
                  </a:lnTo>
                  <a:lnTo>
                    <a:pt x="2" y="19"/>
                  </a:lnTo>
                  <a:lnTo>
                    <a:pt x="4" y="15"/>
                  </a:lnTo>
                  <a:lnTo>
                    <a:pt x="6" y="12"/>
                  </a:lnTo>
                  <a:lnTo>
                    <a:pt x="8" y="11"/>
                  </a:lnTo>
                  <a:lnTo>
                    <a:pt x="8" y="11"/>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4" name="Freeform 105">
              <a:extLst>
                <a:ext uri="{FF2B5EF4-FFF2-40B4-BE49-F238E27FC236}">
                  <a16:creationId xmlns:a16="http://schemas.microsoft.com/office/drawing/2014/main" id="{031E0384-7A65-4E39-8833-4B7A6424D43C}"/>
                </a:ext>
              </a:extLst>
            </p:cNvPr>
            <p:cNvSpPr>
              <a:spLocks/>
            </p:cNvSpPr>
            <p:nvPr/>
          </p:nvSpPr>
          <p:spPr bwMode="auto">
            <a:xfrm flipH="1">
              <a:off x="6744898" y="5638626"/>
              <a:ext cx="168589" cy="81683"/>
            </a:xfrm>
            <a:custGeom>
              <a:avLst/>
              <a:gdLst>
                <a:gd name="T0" fmla="*/ 35 w 580"/>
                <a:gd name="T1" fmla="*/ 99 h 332"/>
                <a:gd name="T2" fmla="*/ 66 w 580"/>
                <a:gd name="T3" fmla="*/ 76 h 332"/>
                <a:gd name="T4" fmla="*/ 131 w 580"/>
                <a:gd name="T5" fmla="*/ 43 h 332"/>
                <a:gd name="T6" fmla="*/ 240 w 580"/>
                <a:gd name="T7" fmla="*/ 1 h 332"/>
                <a:gd name="T8" fmla="*/ 250 w 580"/>
                <a:gd name="T9" fmla="*/ 0 h 332"/>
                <a:gd name="T10" fmla="*/ 268 w 580"/>
                <a:gd name="T11" fmla="*/ 5 h 332"/>
                <a:gd name="T12" fmla="*/ 286 w 580"/>
                <a:gd name="T13" fmla="*/ 22 h 332"/>
                <a:gd name="T14" fmla="*/ 294 w 580"/>
                <a:gd name="T15" fmla="*/ 22 h 332"/>
                <a:gd name="T16" fmla="*/ 311 w 580"/>
                <a:gd name="T17" fmla="*/ 5 h 332"/>
                <a:gd name="T18" fmla="*/ 329 w 580"/>
                <a:gd name="T19" fmla="*/ 0 h 332"/>
                <a:gd name="T20" fmla="*/ 340 w 580"/>
                <a:gd name="T21" fmla="*/ 1 h 332"/>
                <a:gd name="T22" fmla="*/ 449 w 580"/>
                <a:gd name="T23" fmla="*/ 43 h 332"/>
                <a:gd name="T24" fmla="*/ 513 w 580"/>
                <a:gd name="T25" fmla="*/ 76 h 332"/>
                <a:gd name="T26" fmla="*/ 545 w 580"/>
                <a:gd name="T27" fmla="*/ 99 h 332"/>
                <a:gd name="T28" fmla="*/ 563 w 580"/>
                <a:gd name="T29" fmla="*/ 136 h 332"/>
                <a:gd name="T30" fmla="*/ 579 w 580"/>
                <a:gd name="T31" fmla="*/ 183 h 332"/>
                <a:gd name="T32" fmla="*/ 580 w 580"/>
                <a:gd name="T33" fmla="*/ 204 h 332"/>
                <a:gd name="T34" fmla="*/ 576 w 580"/>
                <a:gd name="T35" fmla="*/ 332 h 332"/>
                <a:gd name="T36" fmla="*/ 549 w 580"/>
                <a:gd name="T37" fmla="*/ 327 h 332"/>
                <a:gd name="T38" fmla="*/ 535 w 580"/>
                <a:gd name="T39" fmla="*/ 321 h 332"/>
                <a:gd name="T40" fmla="*/ 516 w 580"/>
                <a:gd name="T41" fmla="*/ 298 h 332"/>
                <a:gd name="T42" fmla="*/ 503 w 580"/>
                <a:gd name="T43" fmla="*/ 262 h 332"/>
                <a:gd name="T44" fmla="*/ 499 w 580"/>
                <a:gd name="T45" fmla="*/ 232 h 332"/>
                <a:gd name="T46" fmla="*/ 497 w 580"/>
                <a:gd name="T47" fmla="*/ 208 h 332"/>
                <a:gd name="T48" fmla="*/ 479 w 580"/>
                <a:gd name="T49" fmla="*/ 177 h 332"/>
                <a:gd name="T50" fmla="*/ 442 w 580"/>
                <a:gd name="T51" fmla="*/ 151 h 332"/>
                <a:gd name="T52" fmla="*/ 388 w 580"/>
                <a:gd name="T53" fmla="*/ 140 h 332"/>
                <a:gd name="T54" fmla="*/ 322 w 580"/>
                <a:gd name="T55" fmla="*/ 123 h 332"/>
                <a:gd name="T56" fmla="*/ 300 w 580"/>
                <a:gd name="T57" fmla="*/ 112 h 332"/>
                <a:gd name="T58" fmla="*/ 290 w 580"/>
                <a:gd name="T59" fmla="*/ 98 h 332"/>
                <a:gd name="T60" fmla="*/ 285 w 580"/>
                <a:gd name="T61" fmla="*/ 108 h 332"/>
                <a:gd name="T62" fmla="*/ 265 w 580"/>
                <a:gd name="T63" fmla="*/ 120 h 332"/>
                <a:gd name="T64" fmla="*/ 211 w 580"/>
                <a:gd name="T65" fmla="*/ 136 h 332"/>
                <a:gd name="T66" fmla="*/ 152 w 580"/>
                <a:gd name="T67" fmla="*/ 148 h 332"/>
                <a:gd name="T68" fmla="*/ 125 w 580"/>
                <a:gd name="T69" fmla="*/ 158 h 332"/>
                <a:gd name="T70" fmla="*/ 92 w 580"/>
                <a:gd name="T71" fmla="*/ 188 h 332"/>
                <a:gd name="T72" fmla="*/ 82 w 580"/>
                <a:gd name="T73" fmla="*/ 216 h 332"/>
                <a:gd name="T74" fmla="*/ 80 w 580"/>
                <a:gd name="T75" fmla="*/ 232 h 332"/>
                <a:gd name="T76" fmla="*/ 73 w 580"/>
                <a:gd name="T77" fmla="*/ 275 h 332"/>
                <a:gd name="T78" fmla="*/ 57 w 580"/>
                <a:gd name="T79" fmla="*/ 308 h 332"/>
                <a:gd name="T80" fmla="*/ 45 w 580"/>
                <a:gd name="T81" fmla="*/ 321 h 332"/>
                <a:gd name="T82" fmla="*/ 24 w 580"/>
                <a:gd name="T83" fmla="*/ 329 h 332"/>
                <a:gd name="T84" fmla="*/ 0 w 580"/>
                <a:gd name="T85" fmla="*/ 331 h 332"/>
                <a:gd name="T86" fmla="*/ 0 w 580"/>
                <a:gd name="T87" fmla="*/ 204 h 332"/>
                <a:gd name="T88" fmla="*/ 3 w 580"/>
                <a:gd name="T89" fmla="*/ 172 h 332"/>
                <a:gd name="T90" fmla="*/ 29 w 580"/>
                <a:gd name="T91" fmla="*/ 10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332">
                  <a:moveTo>
                    <a:pt x="29" y="107"/>
                  </a:moveTo>
                  <a:lnTo>
                    <a:pt x="29" y="107"/>
                  </a:lnTo>
                  <a:lnTo>
                    <a:pt x="35" y="99"/>
                  </a:lnTo>
                  <a:lnTo>
                    <a:pt x="43" y="92"/>
                  </a:lnTo>
                  <a:lnTo>
                    <a:pt x="54" y="83"/>
                  </a:lnTo>
                  <a:lnTo>
                    <a:pt x="66" y="76"/>
                  </a:lnTo>
                  <a:lnTo>
                    <a:pt x="81" y="67"/>
                  </a:lnTo>
                  <a:lnTo>
                    <a:pt x="98" y="58"/>
                  </a:lnTo>
                  <a:lnTo>
                    <a:pt x="131" y="43"/>
                  </a:lnTo>
                  <a:lnTo>
                    <a:pt x="166" y="29"/>
                  </a:lnTo>
                  <a:lnTo>
                    <a:pt x="198" y="16"/>
                  </a:lnTo>
                  <a:lnTo>
                    <a:pt x="240" y="1"/>
                  </a:lnTo>
                  <a:lnTo>
                    <a:pt x="240" y="1"/>
                  </a:lnTo>
                  <a:lnTo>
                    <a:pt x="246" y="0"/>
                  </a:lnTo>
                  <a:lnTo>
                    <a:pt x="250" y="0"/>
                  </a:lnTo>
                  <a:lnTo>
                    <a:pt x="256" y="0"/>
                  </a:lnTo>
                  <a:lnTo>
                    <a:pt x="260" y="1"/>
                  </a:lnTo>
                  <a:lnTo>
                    <a:pt x="268" y="5"/>
                  </a:lnTo>
                  <a:lnTo>
                    <a:pt x="276" y="11"/>
                  </a:lnTo>
                  <a:lnTo>
                    <a:pt x="282" y="16"/>
                  </a:lnTo>
                  <a:lnTo>
                    <a:pt x="286" y="22"/>
                  </a:lnTo>
                  <a:lnTo>
                    <a:pt x="290" y="27"/>
                  </a:lnTo>
                  <a:lnTo>
                    <a:pt x="290" y="27"/>
                  </a:lnTo>
                  <a:lnTo>
                    <a:pt x="294" y="22"/>
                  </a:lnTo>
                  <a:lnTo>
                    <a:pt x="298" y="16"/>
                  </a:lnTo>
                  <a:lnTo>
                    <a:pt x="304" y="11"/>
                  </a:lnTo>
                  <a:lnTo>
                    <a:pt x="311" y="5"/>
                  </a:lnTo>
                  <a:lnTo>
                    <a:pt x="320" y="1"/>
                  </a:lnTo>
                  <a:lnTo>
                    <a:pt x="324" y="0"/>
                  </a:lnTo>
                  <a:lnTo>
                    <a:pt x="329" y="0"/>
                  </a:lnTo>
                  <a:lnTo>
                    <a:pt x="334" y="0"/>
                  </a:lnTo>
                  <a:lnTo>
                    <a:pt x="340" y="1"/>
                  </a:lnTo>
                  <a:lnTo>
                    <a:pt x="340" y="1"/>
                  </a:lnTo>
                  <a:lnTo>
                    <a:pt x="381" y="16"/>
                  </a:lnTo>
                  <a:lnTo>
                    <a:pt x="414" y="29"/>
                  </a:lnTo>
                  <a:lnTo>
                    <a:pt x="449" y="43"/>
                  </a:lnTo>
                  <a:lnTo>
                    <a:pt x="482" y="58"/>
                  </a:lnTo>
                  <a:lnTo>
                    <a:pt x="498" y="67"/>
                  </a:lnTo>
                  <a:lnTo>
                    <a:pt x="513" y="76"/>
                  </a:lnTo>
                  <a:lnTo>
                    <a:pt x="526" y="83"/>
                  </a:lnTo>
                  <a:lnTo>
                    <a:pt x="537" y="92"/>
                  </a:lnTo>
                  <a:lnTo>
                    <a:pt x="545" y="99"/>
                  </a:lnTo>
                  <a:lnTo>
                    <a:pt x="551" y="107"/>
                  </a:lnTo>
                  <a:lnTo>
                    <a:pt x="551" y="107"/>
                  </a:lnTo>
                  <a:lnTo>
                    <a:pt x="563" y="136"/>
                  </a:lnTo>
                  <a:lnTo>
                    <a:pt x="573" y="161"/>
                  </a:lnTo>
                  <a:lnTo>
                    <a:pt x="577" y="172"/>
                  </a:lnTo>
                  <a:lnTo>
                    <a:pt x="579" y="183"/>
                  </a:lnTo>
                  <a:lnTo>
                    <a:pt x="580" y="193"/>
                  </a:lnTo>
                  <a:lnTo>
                    <a:pt x="580" y="204"/>
                  </a:lnTo>
                  <a:lnTo>
                    <a:pt x="580" y="204"/>
                  </a:lnTo>
                  <a:lnTo>
                    <a:pt x="580" y="331"/>
                  </a:lnTo>
                  <a:lnTo>
                    <a:pt x="580" y="331"/>
                  </a:lnTo>
                  <a:lnTo>
                    <a:pt x="576" y="332"/>
                  </a:lnTo>
                  <a:lnTo>
                    <a:pt x="564" y="331"/>
                  </a:lnTo>
                  <a:lnTo>
                    <a:pt x="556" y="329"/>
                  </a:lnTo>
                  <a:lnTo>
                    <a:pt x="549" y="327"/>
                  </a:lnTo>
                  <a:lnTo>
                    <a:pt x="542" y="325"/>
                  </a:lnTo>
                  <a:lnTo>
                    <a:pt x="535" y="321"/>
                  </a:lnTo>
                  <a:lnTo>
                    <a:pt x="535" y="321"/>
                  </a:lnTo>
                  <a:lnTo>
                    <a:pt x="528" y="315"/>
                  </a:lnTo>
                  <a:lnTo>
                    <a:pt x="523" y="308"/>
                  </a:lnTo>
                  <a:lnTo>
                    <a:pt x="516" y="298"/>
                  </a:lnTo>
                  <a:lnTo>
                    <a:pt x="512" y="287"/>
                  </a:lnTo>
                  <a:lnTo>
                    <a:pt x="506" y="275"/>
                  </a:lnTo>
                  <a:lnTo>
                    <a:pt x="503" y="262"/>
                  </a:lnTo>
                  <a:lnTo>
                    <a:pt x="500" y="247"/>
                  </a:lnTo>
                  <a:lnTo>
                    <a:pt x="499" y="232"/>
                  </a:lnTo>
                  <a:lnTo>
                    <a:pt x="499" y="232"/>
                  </a:lnTo>
                  <a:lnTo>
                    <a:pt x="499" y="224"/>
                  </a:lnTo>
                  <a:lnTo>
                    <a:pt x="498" y="216"/>
                  </a:lnTo>
                  <a:lnTo>
                    <a:pt x="497" y="208"/>
                  </a:lnTo>
                  <a:lnTo>
                    <a:pt x="494" y="202"/>
                  </a:lnTo>
                  <a:lnTo>
                    <a:pt x="487" y="189"/>
                  </a:lnTo>
                  <a:lnTo>
                    <a:pt x="479" y="177"/>
                  </a:lnTo>
                  <a:lnTo>
                    <a:pt x="468" y="166"/>
                  </a:lnTo>
                  <a:lnTo>
                    <a:pt x="456" y="158"/>
                  </a:lnTo>
                  <a:lnTo>
                    <a:pt x="442" y="151"/>
                  </a:lnTo>
                  <a:lnTo>
                    <a:pt x="427" y="148"/>
                  </a:lnTo>
                  <a:lnTo>
                    <a:pt x="427" y="148"/>
                  </a:lnTo>
                  <a:lnTo>
                    <a:pt x="388" y="140"/>
                  </a:lnTo>
                  <a:lnTo>
                    <a:pt x="366" y="135"/>
                  </a:lnTo>
                  <a:lnTo>
                    <a:pt x="343" y="130"/>
                  </a:lnTo>
                  <a:lnTo>
                    <a:pt x="322" y="123"/>
                  </a:lnTo>
                  <a:lnTo>
                    <a:pt x="313" y="120"/>
                  </a:lnTo>
                  <a:lnTo>
                    <a:pt x="305" y="116"/>
                  </a:lnTo>
                  <a:lnTo>
                    <a:pt x="300" y="112"/>
                  </a:lnTo>
                  <a:lnTo>
                    <a:pt x="294" y="108"/>
                  </a:lnTo>
                  <a:lnTo>
                    <a:pt x="291" y="104"/>
                  </a:lnTo>
                  <a:lnTo>
                    <a:pt x="290" y="98"/>
                  </a:lnTo>
                  <a:lnTo>
                    <a:pt x="290" y="98"/>
                  </a:lnTo>
                  <a:lnTo>
                    <a:pt x="288" y="104"/>
                  </a:lnTo>
                  <a:lnTo>
                    <a:pt x="285" y="108"/>
                  </a:lnTo>
                  <a:lnTo>
                    <a:pt x="281" y="112"/>
                  </a:lnTo>
                  <a:lnTo>
                    <a:pt x="274" y="116"/>
                  </a:lnTo>
                  <a:lnTo>
                    <a:pt x="265" y="120"/>
                  </a:lnTo>
                  <a:lnTo>
                    <a:pt x="256" y="123"/>
                  </a:lnTo>
                  <a:lnTo>
                    <a:pt x="235" y="131"/>
                  </a:lnTo>
                  <a:lnTo>
                    <a:pt x="211" y="136"/>
                  </a:lnTo>
                  <a:lnTo>
                    <a:pt x="189" y="140"/>
                  </a:lnTo>
                  <a:lnTo>
                    <a:pt x="152" y="148"/>
                  </a:lnTo>
                  <a:lnTo>
                    <a:pt x="152" y="148"/>
                  </a:lnTo>
                  <a:lnTo>
                    <a:pt x="145" y="149"/>
                  </a:lnTo>
                  <a:lnTo>
                    <a:pt x="138" y="151"/>
                  </a:lnTo>
                  <a:lnTo>
                    <a:pt x="125" y="158"/>
                  </a:lnTo>
                  <a:lnTo>
                    <a:pt x="112" y="166"/>
                  </a:lnTo>
                  <a:lnTo>
                    <a:pt x="101" y="176"/>
                  </a:lnTo>
                  <a:lnTo>
                    <a:pt x="92" y="188"/>
                  </a:lnTo>
                  <a:lnTo>
                    <a:pt x="85" y="202"/>
                  </a:lnTo>
                  <a:lnTo>
                    <a:pt x="83" y="208"/>
                  </a:lnTo>
                  <a:lnTo>
                    <a:pt x="82" y="216"/>
                  </a:lnTo>
                  <a:lnTo>
                    <a:pt x="81" y="224"/>
                  </a:lnTo>
                  <a:lnTo>
                    <a:pt x="80" y="232"/>
                  </a:lnTo>
                  <a:lnTo>
                    <a:pt x="80" y="232"/>
                  </a:lnTo>
                  <a:lnTo>
                    <a:pt x="80" y="247"/>
                  </a:lnTo>
                  <a:lnTo>
                    <a:pt x="76" y="262"/>
                  </a:lnTo>
                  <a:lnTo>
                    <a:pt x="73" y="275"/>
                  </a:lnTo>
                  <a:lnTo>
                    <a:pt x="69" y="287"/>
                  </a:lnTo>
                  <a:lnTo>
                    <a:pt x="63" y="298"/>
                  </a:lnTo>
                  <a:lnTo>
                    <a:pt x="57" y="308"/>
                  </a:lnTo>
                  <a:lnTo>
                    <a:pt x="51" y="315"/>
                  </a:lnTo>
                  <a:lnTo>
                    <a:pt x="45" y="321"/>
                  </a:lnTo>
                  <a:lnTo>
                    <a:pt x="45" y="321"/>
                  </a:lnTo>
                  <a:lnTo>
                    <a:pt x="38" y="325"/>
                  </a:lnTo>
                  <a:lnTo>
                    <a:pt x="30" y="327"/>
                  </a:lnTo>
                  <a:lnTo>
                    <a:pt x="24" y="329"/>
                  </a:lnTo>
                  <a:lnTo>
                    <a:pt x="16" y="331"/>
                  </a:lnTo>
                  <a:lnTo>
                    <a:pt x="5" y="332"/>
                  </a:lnTo>
                  <a:lnTo>
                    <a:pt x="0" y="331"/>
                  </a:lnTo>
                  <a:lnTo>
                    <a:pt x="0" y="331"/>
                  </a:lnTo>
                  <a:lnTo>
                    <a:pt x="0" y="204"/>
                  </a:lnTo>
                  <a:lnTo>
                    <a:pt x="0" y="204"/>
                  </a:lnTo>
                  <a:lnTo>
                    <a:pt x="0" y="193"/>
                  </a:lnTo>
                  <a:lnTo>
                    <a:pt x="1" y="183"/>
                  </a:lnTo>
                  <a:lnTo>
                    <a:pt x="3" y="172"/>
                  </a:lnTo>
                  <a:lnTo>
                    <a:pt x="7" y="161"/>
                  </a:lnTo>
                  <a:lnTo>
                    <a:pt x="16" y="136"/>
                  </a:lnTo>
                  <a:lnTo>
                    <a:pt x="29" y="107"/>
                  </a:lnTo>
                  <a:lnTo>
                    <a:pt x="29" y="107"/>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5" name="Freeform 106">
              <a:extLst>
                <a:ext uri="{FF2B5EF4-FFF2-40B4-BE49-F238E27FC236}">
                  <a16:creationId xmlns:a16="http://schemas.microsoft.com/office/drawing/2014/main" id="{384FF8A3-A1C8-4D74-AFD6-0ACA06DB1CEC}"/>
                </a:ext>
              </a:extLst>
            </p:cNvPr>
            <p:cNvSpPr>
              <a:spLocks noEditPoints="1"/>
            </p:cNvSpPr>
            <p:nvPr/>
          </p:nvSpPr>
          <p:spPr bwMode="auto">
            <a:xfrm flipH="1">
              <a:off x="6677115" y="5532614"/>
              <a:ext cx="307630" cy="90374"/>
            </a:xfrm>
            <a:custGeom>
              <a:avLst/>
              <a:gdLst>
                <a:gd name="T0" fmla="*/ 205 w 1062"/>
                <a:gd name="T1" fmla="*/ 359 h 368"/>
                <a:gd name="T2" fmla="*/ 111 w 1062"/>
                <a:gd name="T3" fmla="*/ 316 h 368"/>
                <a:gd name="T4" fmla="*/ 68 w 1062"/>
                <a:gd name="T5" fmla="*/ 244 h 368"/>
                <a:gd name="T6" fmla="*/ 44 w 1062"/>
                <a:gd name="T7" fmla="*/ 127 h 368"/>
                <a:gd name="T8" fmla="*/ 20 w 1062"/>
                <a:gd name="T9" fmla="*/ 94 h 368"/>
                <a:gd name="T10" fmla="*/ 2 w 1062"/>
                <a:gd name="T11" fmla="*/ 71 h 368"/>
                <a:gd name="T12" fmla="*/ 5 w 1062"/>
                <a:gd name="T13" fmla="*/ 26 h 368"/>
                <a:gd name="T14" fmla="*/ 62 w 1062"/>
                <a:gd name="T15" fmla="*/ 8 h 368"/>
                <a:gd name="T16" fmla="*/ 261 w 1062"/>
                <a:gd name="T17" fmla="*/ 2 h 368"/>
                <a:gd name="T18" fmla="*/ 163 w 1062"/>
                <a:gd name="T19" fmla="*/ 26 h 368"/>
                <a:gd name="T20" fmla="*/ 99 w 1062"/>
                <a:gd name="T21" fmla="*/ 44 h 368"/>
                <a:gd name="T22" fmla="*/ 74 w 1062"/>
                <a:gd name="T23" fmla="*/ 110 h 368"/>
                <a:gd name="T24" fmla="*/ 85 w 1062"/>
                <a:gd name="T25" fmla="*/ 212 h 368"/>
                <a:gd name="T26" fmla="*/ 114 w 1062"/>
                <a:gd name="T27" fmla="*/ 282 h 368"/>
                <a:gd name="T28" fmla="*/ 164 w 1062"/>
                <a:gd name="T29" fmla="*/ 321 h 368"/>
                <a:gd name="T30" fmla="*/ 269 w 1062"/>
                <a:gd name="T31" fmla="*/ 367 h 368"/>
                <a:gd name="T32" fmla="*/ 671 w 1062"/>
                <a:gd name="T33" fmla="*/ 21 h 368"/>
                <a:gd name="T34" fmla="*/ 802 w 1062"/>
                <a:gd name="T35" fmla="*/ 25 h 368"/>
                <a:gd name="T36" fmla="*/ 673 w 1062"/>
                <a:gd name="T37" fmla="*/ 49 h 368"/>
                <a:gd name="T38" fmla="*/ 626 w 1062"/>
                <a:gd name="T39" fmla="*/ 83 h 368"/>
                <a:gd name="T40" fmla="*/ 614 w 1062"/>
                <a:gd name="T41" fmla="*/ 126 h 368"/>
                <a:gd name="T42" fmla="*/ 645 w 1062"/>
                <a:gd name="T43" fmla="*/ 236 h 368"/>
                <a:gd name="T44" fmla="*/ 717 w 1062"/>
                <a:gd name="T45" fmla="*/ 322 h 368"/>
                <a:gd name="T46" fmla="*/ 786 w 1062"/>
                <a:gd name="T47" fmla="*/ 345 h 368"/>
                <a:gd name="T48" fmla="*/ 747 w 1062"/>
                <a:gd name="T49" fmla="*/ 360 h 368"/>
                <a:gd name="T50" fmla="*/ 668 w 1062"/>
                <a:gd name="T51" fmla="*/ 313 h 368"/>
                <a:gd name="T52" fmla="*/ 626 w 1062"/>
                <a:gd name="T53" fmla="*/ 255 h 368"/>
                <a:gd name="T54" fmla="*/ 591 w 1062"/>
                <a:gd name="T55" fmla="*/ 162 h 368"/>
                <a:gd name="T56" fmla="*/ 546 w 1062"/>
                <a:gd name="T57" fmla="*/ 129 h 368"/>
                <a:gd name="T58" fmla="*/ 495 w 1062"/>
                <a:gd name="T59" fmla="*/ 140 h 368"/>
                <a:gd name="T60" fmla="*/ 462 w 1062"/>
                <a:gd name="T61" fmla="*/ 211 h 368"/>
                <a:gd name="T62" fmla="*/ 432 w 1062"/>
                <a:gd name="T63" fmla="*/ 283 h 368"/>
                <a:gd name="T64" fmla="*/ 378 w 1062"/>
                <a:gd name="T65" fmla="*/ 340 h 368"/>
                <a:gd name="T66" fmla="*/ 269 w 1062"/>
                <a:gd name="T67" fmla="*/ 367 h 368"/>
                <a:gd name="T68" fmla="*/ 342 w 1062"/>
                <a:gd name="T69" fmla="*/ 333 h 368"/>
                <a:gd name="T70" fmla="*/ 401 w 1062"/>
                <a:gd name="T71" fmla="*/ 286 h 368"/>
                <a:gd name="T72" fmla="*/ 450 w 1062"/>
                <a:gd name="T73" fmla="*/ 179 h 368"/>
                <a:gd name="T74" fmla="*/ 447 w 1062"/>
                <a:gd name="T75" fmla="*/ 94 h 368"/>
                <a:gd name="T76" fmla="*/ 418 w 1062"/>
                <a:gd name="T77" fmla="*/ 63 h 368"/>
                <a:gd name="T78" fmla="*/ 316 w 1062"/>
                <a:gd name="T79" fmla="*/ 30 h 368"/>
                <a:gd name="T80" fmla="*/ 278 w 1062"/>
                <a:gd name="T81" fmla="*/ 3 h 368"/>
                <a:gd name="T82" fmla="*/ 504 w 1062"/>
                <a:gd name="T83" fmla="*/ 44 h 368"/>
                <a:gd name="T84" fmla="*/ 836 w 1062"/>
                <a:gd name="T85" fmla="*/ 2 h 368"/>
                <a:gd name="T86" fmla="*/ 1019 w 1062"/>
                <a:gd name="T87" fmla="*/ 13 h 368"/>
                <a:gd name="T88" fmla="*/ 1059 w 1062"/>
                <a:gd name="T89" fmla="*/ 32 h 368"/>
                <a:gd name="T90" fmla="*/ 1060 w 1062"/>
                <a:gd name="T91" fmla="*/ 79 h 368"/>
                <a:gd name="T92" fmla="*/ 1041 w 1062"/>
                <a:gd name="T93" fmla="*/ 98 h 368"/>
                <a:gd name="T94" fmla="*/ 1022 w 1062"/>
                <a:gd name="T95" fmla="*/ 144 h 368"/>
                <a:gd name="T96" fmla="*/ 1003 w 1062"/>
                <a:gd name="T97" fmla="*/ 260 h 368"/>
                <a:gd name="T98" fmla="*/ 958 w 1062"/>
                <a:gd name="T99" fmla="*/ 327 h 368"/>
                <a:gd name="T100" fmla="*/ 855 w 1062"/>
                <a:gd name="T101" fmla="*/ 364 h 368"/>
                <a:gd name="T102" fmla="*/ 832 w 1062"/>
                <a:gd name="T103" fmla="*/ 345 h 368"/>
                <a:gd name="T104" fmla="*/ 924 w 1062"/>
                <a:gd name="T105" fmla="*/ 319 h 368"/>
                <a:gd name="T106" fmla="*/ 968 w 1062"/>
                <a:gd name="T107" fmla="*/ 275 h 368"/>
                <a:gd name="T108" fmla="*/ 991 w 1062"/>
                <a:gd name="T109" fmla="*/ 197 h 368"/>
                <a:gd name="T110" fmla="*/ 989 w 1062"/>
                <a:gd name="T111" fmla="*/ 95 h 368"/>
                <a:gd name="T112" fmla="*/ 960 w 1062"/>
                <a:gd name="T113" fmla="*/ 43 h 368"/>
                <a:gd name="T114" fmla="*/ 877 w 1062"/>
                <a:gd name="T115" fmla="*/ 2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2" h="368">
                  <a:moveTo>
                    <a:pt x="269" y="367"/>
                  </a:moveTo>
                  <a:lnTo>
                    <a:pt x="269" y="367"/>
                  </a:lnTo>
                  <a:lnTo>
                    <a:pt x="254" y="365"/>
                  </a:lnTo>
                  <a:lnTo>
                    <a:pt x="254" y="365"/>
                  </a:lnTo>
                  <a:lnTo>
                    <a:pt x="229" y="363"/>
                  </a:lnTo>
                  <a:lnTo>
                    <a:pt x="205" y="359"/>
                  </a:lnTo>
                  <a:lnTo>
                    <a:pt x="185" y="355"/>
                  </a:lnTo>
                  <a:lnTo>
                    <a:pt x="166" y="348"/>
                  </a:lnTo>
                  <a:lnTo>
                    <a:pt x="150" y="342"/>
                  </a:lnTo>
                  <a:lnTo>
                    <a:pt x="135" y="333"/>
                  </a:lnTo>
                  <a:lnTo>
                    <a:pt x="122" y="324"/>
                  </a:lnTo>
                  <a:lnTo>
                    <a:pt x="111" y="316"/>
                  </a:lnTo>
                  <a:lnTo>
                    <a:pt x="101" y="305"/>
                  </a:lnTo>
                  <a:lnTo>
                    <a:pt x="92" y="294"/>
                  </a:lnTo>
                  <a:lnTo>
                    <a:pt x="85" y="282"/>
                  </a:lnTo>
                  <a:lnTo>
                    <a:pt x="79" y="270"/>
                  </a:lnTo>
                  <a:lnTo>
                    <a:pt x="73" y="257"/>
                  </a:lnTo>
                  <a:lnTo>
                    <a:pt x="68" y="244"/>
                  </a:lnTo>
                  <a:lnTo>
                    <a:pt x="65" y="230"/>
                  </a:lnTo>
                  <a:lnTo>
                    <a:pt x="62" y="216"/>
                  </a:lnTo>
                  <a:lnTo>
                    <a:pt x="62" y="216"/>
                  </a:lnTo>
                  <a:lnTo>
                    <a:pt x="52" y="162"/>
                  </a:lnTo>
                  <a:lnTo>
                    <a:pt x="47" y="142"/>
                  </a:lnTo>
                  <a:lnTo>
                    <a:pt x="44" y="127"/>
                  </a:lnTo>
                  <a:lnTo>
                    <a:pt x="39" y="114"/>
                  </a:lnTo>
                  <a:lnTo>
                    <a:pt x="35" y="104"/>
                  </a:lnTo>
                  <a:lnTo>
                    <a:pt x="31" y="101"/>
                  </a:lnTo>
                  <a:lnTo>
                    <a:pt x="28" y="98"/>
                  </a:lnTo>
                  <a:lnTo>
                    <a:pt x="25" y="95"/>
                  </a:lnTo>
                  <a:lnTo>
                    <a:pt x="20" y="94"/>
                  </a:lnTo>
                  <a:lnTo>
                    <a:pt x="20" y="94"/>
                  </a:lnTo>
                  <a:lnTo>
                    <a:pt x="15" y="91"/>
                  </a:lnTo>
                  <a:lnTo>
                    <a:pt x="10" y="88"/>
                  </a:lnTo>
                  <a:lnTo>
                    <a:pt x="7" y="83"/>
                  </a:lnTo>
                  <a:lnTo>
                    <a:pt x="5" y="77"/>
                  </a:lnTo>
                  <a:lnTo>
                    <a:pt x="2" y="71"/>
                  </a:lnTo>
                  <a:lnTo>
                    <a:pt x="1" y="63"/>
                  </a:lnTo>
                  <a:lnTo>
                    <a:pt x="0" y="47"/>
                  </a:lnTo>
                  <a:lnTo>
                    <a:pt x="0" y="47"/>
                  </a:lnTo>
                  <a:lnTo>
                    <a:pt x="1" y="34"/>
                  </a:lnTo>
                  <a:lnTo>
                    <a:pt x="2" y="30"/>
                  </a:lnTo>
                  <a:lnTo>
                    <a:pt x="5" y="26"/>
                  </a:lnTo>
                  <a:lnTo>
                    <a:pt x="8" y="23"/>
                  </a:lnTo>
                  <a:lnTo>
                    <a:pt x="13" y="20"/>
                  </a:lnTo>
                  <a:lnTo>
                    <a:pt x="29" y="13"/>
                  </a:lnTo>
                  <a:lnTo>
                    <a:pt x="29" y="13"/>
                  </a:lnTo>
                  <a:lnTo>
                    <a:pt x="42" y="11"/>
                  </a:lnTo>
                  <a:lnTo>
                    <a:pt x="62" y="8"/>
                  </a:lnTo>
                  <a:lnTo>
                    <a:pt x="89" y="5"/>
                  </a:lnTo>
                  <a:lnTo>
                    <a:pt x="120" y="3"/>
                  </a:lnTo>
                  <a:lnTo>
                    <a:pt x="155" y="2"/>
                  </a:lnTo>
                  <a:lnTo>
                    <a:pt x="191" y="0"/>
                  </a:lnTo>
                  <a:lnTo>
                    <a:pt x="227" y="0"/>
                  </a:lnTo>
                  <a:lnTo>
                    <a:pt x="261" y="2"/>
                  </a:lnTo>
                  <a:lnTo>
                    <a:pt x="263" y="24"/>
                  </a:lnTo>
                  <a:lnTo>
                    <a:pt x="263" y="24"/>
                  </a:lnTo>
                  <a:lnTo>
                    <a:pt x="236" y="23"/>
                  </a:lnTo>
                  <a:lnTo>
                    <a:pt x="210" y="23"/>
                  </a:lnTo>
                  <a:lnTo>
                    <a:pt x="186" y="24"/>
                  </a:lnTo>
                  <a:lnTo>
                    <a:pt x="163" y="26"/>
                  </a:lnTo>
                  <a:lnTo>
                    <a:pt x="144" y="30"/>
                  </a:lnTo>
                  <a:lnTo>
                    <a:pt x="126" y="33"/>
                  </a:lnTo>
                  <a:lnTo>
                    <a:pt x="112" y="37"/>
                  </a:lnTo>
                  <a:lnTo>
                    <a:pt x="102" y="41"/>
                  </a:lnTo>
                  <a:lnTo>
                    <a:pt x="102" y="41"/>
                  </a:lnTo>
                  <a:lnTo>
                    <a:pt x="99" y="44"/>
                  </a:lnTo>
                  <a:lnTo>
                    <a:pt x="94" y="48"/>
                  </a:lnTo>
                  <a:lnTo>
                    <a:pt x="89" y="57"/>
                  </a:lnTo>
                  <a:lnTo>
                    <a:pt x="83" y="67"/>
                  </a:lnTo>
                  <a:lnTo>
                    <a:pt x="79" y="80"/>
                  </a:lnTo>
                  <a:lnTo>
                    <a:pt x="76" y="94"/>
                  </a:lnTo>
                  <a:lnTo>
                    <a:pt x="74" y="110"/>
                  </a:lnTo>
                  <a:lnTo>
                    <a:pt x="74" y="126"/>
                  </a:lnTo>
                  <a:lnTo>
                    <a:pt x="74" y="143"/>
                  </a:lnTo>
                  <a:lnTo>
                    <a:pt x="75" y="160"/>
                  </a:lnTo>
                  <a:lnTo>
                    <a:pt x="77" y="178"/>
                  </a:lnTo>
                  <a:lnTo>
                    <a:pt x="81" y="195"/>
                  </a:lnTo>
                  <a:lnTo>
                    <a:pt x="85" y="212"/>
                  </a:lnTo>
                  <a:lnTo>
                    <a:pt x="90" y="229"/>
                  </a:lnTo>
                  <a:lnTo>
                    <a:pt x="95" y="246"/>
                  </a:lnTo>
                  <a:lnTo>
                    <a:pt x="102" y="260"/>
                  </a:lnTo>
                  <a:lnTo>
                    <a:pt x="109" y="274"/>
                  </a:lnTo>
                  <a:lnTo>
                    <a:pt x="109" y="274"/>
                  </a:lnTo>
                  <a:lnTo>
                    <a:pt x="114" y="282"/>
                  </a:lnTo>
                  <a:lnTo>
                    <a:pt x="120" y="290"/>
                  </a:lnTo>
                  <a:lnTo>
                    <a:pt x="128" y="297"/>
                  </a:lnTo>
                  <a:lnTo>
                    <a:pt x="136" y="304"/>
                  </a:lnTo>
                  <a:lnTo>
                    <a:pt x="145" y="310"/>
                  </a:lnTo>
                  <a:lnTo>
                    <a:pt x="154" y="316"/>
                  </a:lnTo>
                  <a:lnTo>
                    <a:pt x="164" y="321"/>
                  </a:lnTo>
                  <a:lnTo>
                    <a:pt x="175" y="327"/>
                  </a:lnTo>
                  <a:lnTo>
                    <a:pt x="197" y="334"/>
                  </a:lnTo>
                  <a:lnTo>
                    <a:pt x="221" y="340"/>
                  </a:lnTo>
                  <a:lnTo>
                    <a:pt x="245" y="344"/>
                  </a:lnTo>
                  <a:lnTo>
                    <a:pt x="268" y="345"/>
                  </a:lnTo>
                  <a:lnTo>
                    <a:pt x="269" y="367"/>
                  </a:lnTo>
                  <a:close/>
                  <a:moveTo>
                    <a:pt x="533" y="46"/>
                  </a:moveTo>
                  <a:lnTo>
                    <a:pt x="533" y="46"/>
                  </a:lnTo>
                  <a:lnTo>
                    <a:pt x="549" y="45"/>
                  </a:lnTo>
                  <a:lnTo>
                    <a:pt x="572" y="40"/>
                  </a:lnTo>
                  <a:lnTo>
                    <a:pt x="635" y="29"/>
                  </a:lnTo>
                  <a:lnTo>
                    <a:pt x="671" y="21"/>
                  </a:lnTo>
                  <a:lnTo>
                    <a:pt x="709" y="13"/>
                  </a:lnTo>
                  <a:lnTo>
                    <a:pt x="746" y="8"/>
                  </a:lnTo>
                  <a:lnTo>
                    <a:pt x="782" y="4"/>
                  </a:lnTo>
                  <a:lnTo>
                    <a:pt x="782" y="4"/>
                  </a:lnTo>
                  <a:lnTo>
                    <a:pt x="801" y="3"/>
                  </a:lnTo>
                  <a:lnTo>
                    <a:pt x="802" y="25"/>
                  </a:lnTo>
                  <a:lnTo>
                    <a:pt x="802" y="25"/>
                  </a:lnTo>
                  <a:lnTo>
                    <a:pt x="774" y="27"/>
                  </a:lnTo>
                  <a:lnTo>
                    <a:pt x="747" y="31"/>
                  </a:lnTo>
                  <a:lnTo>
                    <a:pt x="720" y="35"/>
                  </a:lnTo>
                  <a:lnTo>
                    <a:pt x="696" y="40"/>
                  </a:lnTo>
                  <a:lnTo>
                    <a:pt x="673" y="49"/>
                  </a:lnTo>
                  <a:lnTo>
                    <a:pt x="663" y="53"/>
                  </a:lnTo>
                  <a:lnTo>
                    <a:pt x="654" y="58"/>
                  </a:lnTo>
                  <a:lnTo>
                    <a:pt x="645" y="63"/>
                  </a:lnTo>
                  <a:lnTo>
                    <a:pt x="638" y="70"/>
                  </a:lnTo>
                  <a:lnTo>
                    <a:pt x="632" y="76"/>
                  </a:lnTo>
                  <a:lnTo>
                    <a:pt x="626" y="83"/>
                  </a:lnTo>
                  <a:lnTo>
                    <a:pt x="626" y="83"/>
                  </a:lnTo>
                  <a:lnTo>
                    <a:pt x="623" y="89"/>
                  </a:lnTo>
                  <a:lnTo>
                    <a:pt x="619" y="95"/>
                  </a:lnTo>
                  <a:lnTo>
                    <a:pt x="617" y="102"/>
                  </a:lnTo>
                  <a:lnTo>
                    <a:pt x="615" y="110"/>
                  </a:lnTo>
                  <a:lnTo>
                    <a:pt x="614" y="126"/>
                  </a:lnTo>
                  <a:lnTo>
                    <a:pt x="614" y="143"/>
                  </a:lnTo>
                  <a:lnTo>
                    <a:pt x="617" y="160"/>
                  </a:lnTo>
                  <a:lnTo>
                    <a:pt x="622" y="180"/>
                  </a:lnTo>
                  <a:lnTo>
                    <a:pt x="628" y="198"/>
                  </a:lnTo>
                  <a:lnTo>
                    <a:pt x="635" y="218"/>
                  </a:lnTo>
                  <a:lnTo>
                    <a:pt x="645" y="236"/>
                  </a:lnTo>
                  <a:lnTo>
                    <a:pt x="655" y="253"/>
                  </a:lnTo>
                  <a:lnTo>
                    <a:pt x="666" y="270"/>
                  </a:lnTo>
                  <a:lnTo>
                    <a:pt x="678" y="286"/>
                  </a:lnTo>
                  <a:lnTo>
                    <a:pt x="690" y="301"/>
                  </a:lnTo>
                  <a:lnTo>
                    <a:pt x="703" y="313"/>
                  </a:lnTo>
                  <a:lnTo>
                    <a:pt x="717" y="322"/>
                  </a:lnTo>
                  <a:lnTo>
                    <a:pt x="729" y="330"/>
                  </a:lnTo>
                  <a:lnTo>
                    <a:pt x="729" y="330"/>
                  </a:lnTo>
                  <a:lnTo>
                    <a:pt x="738" y="334"/>
                  </a:lnTo>
                  <a:lnTo>
                    <a:pt x="747" y="337"/>
                  </a:lnTo>
                  <a:lnTo>
                    <a:pt x="766" y="342"/>
                  </a:lnTo>
                  <a:lnTo>
                    <a:pt x="786" y="345"/>
                  </a:lnTo>
                  <a:lnTo>
                    <a:pt x="808" y="346"/>
                  </a:lnTo>
                  <a:lnTo>
                    <a:pt x="809" y="368"/>
                  </a:lnTo>
                  <a:lnTo>
                    <a:pt x="809" y="368"/>
                  </a:lnTo>
                  <a:lnTo>
                    <a:pt x="786" y="367"/>
                  </a:lnTo>
                  <a:lnTo>
                    <a:pt x="766" y="364"/>
                  </a:lnTo>
                  <a:lnTo>
                    <a:pt x="747" y="360"/>
                  </a:lnTo>
                  <a:lnTo>
                    <a:pt x="730" y="354"/>
                  </a:lnTo>
                  <a:lnTo>
                    <a:pt x="715" y="347"/>
                  </a:lnTo>
                  <a:lnTo>
                    <a:pt x="701" y="340"/>
                  </a:lnTo>
                  <a:lnTo>
                    <a:pt x="689" y="331"/>
                  </a:lnTo>
                  <a:lnTo>
                    <a:pt x="678" y="322"/>
                  </a:lnTo>
                  <a:lnTo>
                    <a:pt x="668" y="313"/>
                  </a:lnTo>
                  <a:lnTo>
                    <a:pt x="659" y="303"/>
                  </a:lnTo>
                  <a:lnTo>
                    <a:pt x="651" y="293"/>
                  </a:lnTo>
                  <a:lnTo>
                    <a:pt x="644" y="284"/>
                  </a:lnTo>
                  <a:lnTo>
                    <a:pt x="634" y="268"/>
                  </a:lnTo>
                  <a:lnTo>
                    <a:pt x="626" y="255"/>
                  </a:lnTo>
                  <a:lnTo>
                    <a:pt x="626" y="255"/>
                  </a:lnTo>
                  <a:lnTo>
                    <a:pt x="622" y="244"/>
                  </a:lnTo>
                  <a:lnTo>
                    <a:pt x="617" y="234"/>
                  </a:lnTo>
                  <a:lnTo>
                    <a:pt x="609" y="213"/>
                  </a:lnTo>
                  <a:lnTo>
                    <a:pt x="604" y="192"/>
                  </a:lnTo>
                  <a:lnTo>
                    <a:pt x="596" y="172"/>
                  </a:lnTo>
                  <a:lnTo>
                    <a:pt x="591" y="162"/>
                  </a:lnTo>
                  <a:lnTo>
                    <a:pt x="587" y="155"/>
                  </a:lnTo>
                  <a:lnTo>
                    <a:pt x="581" y="147"/>
                  </a:lnTo>
                  <a:lnTo>
                    <a:pt x="574" y="141"/>
                  </a:lnTo>
                  <a:lnTo>
                    <a:pt x="567" y="135"/>
                  </a:lnTo>
                  <a:lnTo>
                    <a:pt x="556" y="131"/>
                  </a:lnTo>
                  <a:lnTo>
                    <a:pt x="546" y="129"/>
                  </a:lnTo>
                  <a:lnTo>
                    <a:pt x="534" y="128"/>
                  </a:lnTo>
                  <a:lnTo>
                    <a:pt x="534" y="128"/>
                  </a:lnTo>
                  <a:lnTo>
                    <a:pt x="522" y="129"/>
                  </a:lnTo>
                  <a:lnTo>
                    <a:pt x="512" y="131"/>
                  </a:lnTo>
                  <a:lnTo>
                    <a:pt x="503" y="135"/>
                  </a:lnTo>
                  <a:lnTo>
                    <a:pt x="495" y="140"/>
                  </a:lnTo>
                  <a:lnTo>
                    <a:pt x="488" y="146"/>
                  </a:lnTo>
                  <a:lnTo>
                    <a:pt x="482" y="154"/>
                  </a:lnTo>
                  <a:lnTo>
                    <a:pt x="478" y="161"/>
                  </a:lnTo>
                  <a:lnTo>
                    <a:pt x="475" y="171"/>
                  </a:lnTo>
                  <a:lnTo>
                    <a:pt x="468" y="191"/>
                  </a:lnTo>
                  <a:lnTo>
                    <a:pt x="462" y="211"/>
                  </a:lnTo>
                  <a:lnTo>
                    <a:pt x="457" y="233"/>
                  </a:lnTo>
                  <a:lnTo>
                    <a:pt x="453" y="243"/>
                  </a:lnTo>
                  <a:lnTo>
                    <a:pt x="449" y="253"/>
                  </a:lnTo>
                  <a:lnTo>
                    <a:pt x="449" y="253"/>
                  </a:lnTo>
                  <a:lnTo>
                    <a:pt x="442" y="266"/>
                  </a:lnTo>
                  <a:lnTo>
                    <a:pt x="432" y="283"/>
                  </a:lnTo>
                  <a:lnTo>
                    <a:pt x="426" y="293"/>
                  </a:lnTo>
                  <a:lnTo>
                    <a:pt x="420" y="303"/>
                  </a:lnTo>
                  <a:lnTo>
                    <a:pt x="411" y="313"/>
                  </a:lnTo>
                  <a:lnTo>
                    <a:pt x="401" y="322"/>
                  </a:lnTo>
                  <a:lnTo>
                    <a:pt x="390" y="331"/>
                  </a:lnTo>
                  <a:lnTo>
                    <a:pt x="378" y="340"/>
                  </a:lnTo>
                  <a:lnTo>
                    <a:pt x="363" y="347"/>
                  </a:lnTo>
                  <a:lnTo>
                    <a:pt x="349" y="355"/>
                  </a:lnTo>
                  <a:lnTo>
                    <a:pt x="331" y="360"/>
                  </a:lnTo>
                  <a:lnTo>
                    <a:pt x="312" y="363"/>
                  </a:lnTo>
                  <a:lnTo>
                    <a:pt x="292" y="367"/>
                  </a:lnTo>
                  <a:lnTo>
                    <a:pt x="269" y="367"/>
                  </a:lnTo>
                  <a:lnTo>
                    <a:pt x="268" y="345"/>
                  </a:lnTo>
                  <a:lnTo>
                    <a:pt x="268" y="345"/>
                  </a:lnTo>
                  <a:lnTo>
                    <a:pt x="292" y="344"/>
                  </a:lnTo>
                  <a:lnTo>
                    <a:pt x="313" y="342"/>
                  </a:lnTo>
                  <a:lnTo>
                    <a:pt x="333" y="336"/>
                  </a:lnTo>
                  <a:lnTo>
                    <a:pt x="342" y="333"/>
                  </a:lnTo>
                  <a:lnTo>
                    <a:pt x="351" y="330"/>
                  </a:lnTo>
                  <a:lnTo>
                    <a:pt x="351" y="330"/>
                  </a:lnTo>
                  <a:lnTo>
                    <a:pt x="363" y="322"/>
                  </a:lnTo>
                  <a:lnTo>
                    <a:pt x="376" y="311"/>
                  </a:lnTo>
                  <a:lnTo>
                    <a:pt x="388" y="300"/>
                  </a:lnTo>
                  <a:lnTo>
                    <a:pt x="401" y="286"/>
                  </a:lnTo>
                  <a:lnTo>
                    <a:pt x="411" y="269"/>
                  </a:lnTo>
                  <a:lnTo>
                    <a:pt x="421" y="253"/>
                  </a:lnTo>
                  <a:lnTo>
                    <a:pt x="430" y="235"/>
                  </a:lnTo>
                  <a:lnTo>
                    <a:pt x="438" y="216"/>
                  </a:lnTo>
                  <a:lnTo>
                    <a:pt x="444" y="198"/>
                  </a:lnTo>
                  <a:lnTo>
                    <a:pt x="450" y="179"/>
                  </a:lnTo>
                  <a:lnTo>
                    <a:pt x="453" y="160"/>
                  </a:lnTo>
                  <a:lnTo>
                    <a:pt x="454" y="142"/>
                  </a:lnTo>
                  <a:lnTo>
                    <a:pt x="454" y="126"/>
                  </a:lnTo>
                  <a:lnTo>
                    <a:pt x="452" y="110"/>
                  </a:lnTo>
                  <a:lnTo>
                    <a:pt x="450" y="102"/>
                  </a:lnTo>
                  <a:lnTo>
                    <a:pt x="447" y="94"/>
                  </a:lnTo>
                  <a:lnTo>
                    <a:pt x="443" y="88"/>
                  </a:lnTo>
                  <a:lnTo>
                    <a:pt x="440" y="83"/>
                  </a:lnTo>
                  <a:lnTo>
                    <a:pt x="440" y="83"/>
                  </a:lnTo>
                  <a:lnTo>
                    <a:pt x="433" y="75"/>
                  </a:lnTo>
                  <a:lnTo>
                    <a:pt x="426" y="68"/>
                  </a:lnTo>
                  <a:lnTo>
                    <a:pt x="418" y="63"/>
                  </a:lnTo>
                  <a:lnTo>
                    <a:pt x="409" y="58"/>
                  </a:lnTo>
                  <a:lnTo>
                    <a:pt x="401" y="52"/>
                  </a:lnTo>
                  <a:lnTo>
                    <a:pt x="390" y="48"/>
                  </a:lnTo>
                  <a:lnTo>
                    <a:pt x="368" y="40"/>
                  </a:lnTo>
                  <a:lnTo>
                    <a:pt x="343" y="34"/>
                  </a:lnTo>
                  <a:lnTo>
                    <a:pt x="316" y="30"/>
                  </a:lnTo>
                  <a:lnTo>
                    <a:pt x="289" y="26"/>
                  </a:lnTo>
                  <a:lnTo>
                    <a:pt x="263" y="24"/>
                  </a:lnTo>
                  <a:lnTo>
                    <a:pt x="261" y="2"/>
                  </a:lnTo>
                  <a:lnTo>
                    <a:pt x="261" y="2"/>
                  </a:lnTo>
                  <a:lnTo>
                    <a:pt x="278" y="3"/>
                  </a:lnTo>
                  <a:lnTo>
                    <a:pt x="278" y="3"/>
                  </a:lnTo>
                  <a:lnTo>
                    <a:pt x="310" y="7"/>
                  </a:lnTo>
                  <a:lnTo>
                    <a:pt x="342" y="12"/>
                  </a:lnTo>
                  <a:lnTo>
                    <a:pt x="408" y="26"/>
                  </a:lnTo>
                  <a:lnTo>
                    <a:pt x="441" y="34"/>
                  </a:lnTo>
                  <a:lnTo>
                    <a:pt x="473" y="39"/>
                  </a:lnTo>
                  <a:lnTo>
                    <a:pt x="504" y="44"/>
                  </a:lnTo>
                  <a:lnTo>
                    <a:pt x="518" y="46"/>
                  </a:lnTo>
                  <a:lnTo>
                    <a:pt x="533" y="46"/>
                  </a:lnTo>
                  <a:lnTo>
                    <a:pt x="533" y="46"/>
                  </a:lnTo>
                  <a:close/>
                  <a:moveTo>
                    <a:pt x="801" y="3"/>
                  </a:moveTo>
                  <a:lnTo>
                    <a:pt x="801" y="3"/>
                  </a:lnTo>
                  <a:lnTo>
                    <a:pt x="836" y="2"/>
                  </a:lnTo>
                  <a:lnTo>
                    <a:pt x="872" y="2"/>
                  </a:lnTo>
                  <a:lnTo>
                    <a:pt x="908" y="3"/>
                  </a:lnTo>
                  <a:lnTo>
                    <a:pt x="942" y="5"/>
                  </a:lnTo>
                  <a:lnTo>
                    <a:pt x="973" y="7"/>
                  </a:lnTo>
                  <a:lnTo>
                    <a:pt x="998" y="10"/>
                  </a:lnTo>
                  <a:lnTo>
                    <a:pt x="1019" y="13"/>
                  </a:lnTo>
                  <a:lnTo>
                    <a:pt x="1031" y="16"/>
                  </a:lnTo>
                  <a:lnTo>
                    <a:pt x="1031" y="16"/>
                  </a:lnTo>
                  <a:lnTo>
                    <a:pt x="1048" y="22"/>
                  </a:lnTo>
                  <a:lnTo>
                    <a:pt x="1053" y="25"/>
                  </a:lnTo>
                  <a:lnTo>
                    <a:pt x="1057" y="29"/>
                  </a:lnTo>
                  <a:lnTo>
                    <a:pt x="1059" y="32"/>
                  </a:lnTo>
                  <a:lnTo>
                    <a:pt x="1061" y="36"/>
                  </a:lnTo>
                  <a:lnTo>
                    <a:pt x="1062" y="50"/>
                  </a:lnTo>
                  <a:lnTo>
                    <a:pt x="1062" y="50"/>
                  </a:lnTo>
                  <a:lnTo>
                    <a:pt x="1062" y="65"/>
                  </a:lnTo>
                  <a:lnTo>
                    <a:pt x="1062" y="73"/>
                  </a:lnTo>
                  <a:lnTo>
                    <a:pt x="1060" y="79"/>
                  </a:lnTo>
                  <a:lnTo>
                    <a:pt x="1058" y="85"/>
                  </a:lnTo>
                  <a:lnTo>
                    <a:pt x="1055" y="90"/>
                  </a:lnTo>
                  <a:lnTo>
                    <a:pt x="1051" y="93"/>
                  </a:lnTo>
                  <a:lnTo>
                    <a:pt x="1046" y="97"/>
                  </a:lnTo>
                  <a:lnTo>
                    <a:pt x="1046" y="97"/>
                  </a:lnTo>
                  <a:lnTo>
                    <a:pt x="1041" y="98"/>
                  </a:lnTo>
                  <a:lnTo>
                    <a:pt x="1038" y="101"/>
                  </a:lnTo>
                  <a:lnTo>
                    <a:pt x="1035" y="103"/>
                  </a:lnTo>
                  <a:lnTo>
                    <a:pt x="1032" y="106"/>
                  </a:lnTo>
                  <a:lnTo>
                    <a:pt x="1028" y="116"/>
                  </a:lnTo>
                  <a:lnTo>
                    <a:pt x="1024" y="129"/>
                  </a:lnTo>
                  <a:lnTo>
                    <a:pt x="1022" y="144"/>
                  </a:lnTo>
                  <a:lnTo>
                    <a:pt x="1019" y="165"/>
                  </a:lnTo>
                  <a:lnTo>
                    <a:pt x="1012" y="219"/>
                  </a:lnTo>
                  <a:lnTo>
                    <a:pt x="1012" y="219"/>
                  </a:lnTo>
                  <a:lnTo>
                    <a:pt x="1010" y="233"/>
                  </a:lnTo>
                  <a:lnTo>
                    <a:pt x="1006" y="247"/>
                  </a:lnTo>
                  <a:lnTo>
                    <a:pt x="1003" y="260"/>
                  </a:lnTo>
                  <a:lnTo>
                    <a:pt x="998" y="273"/>
                  </a:lnTo>
                  <a:lnTo>
                    <a:pt x="993" y="284"/>
                  </a:lnTo>
                  <a:lnTo>
                    <a:pt x="986" y="296"/>
                  </a:lnTo>
                  <a:lnTo>
                    <a:pt x="978" y="307"/>
                  </a:lnTo>
                  <a:lnTo>
                    <a:pt x="969" y="317"/>
                  </a:lnTo>
                  <a:lnTo>
                    <a:pt x="958" y="327"/>
                  </a:lnTo>
                  <a:lnTo>
                    <a:pt x="946" y="335"/>
                  </a:lnTo>
                  <a:lnTo>
                    <a:pt x="931" y="343"/>
                  </a:lnTo>
                  <a:lnTo>
                    <a:pt x="915" y="350"/>
                  </a:lnTo>
                  <a:lnTo>
                    <a:pt x="897" y="356"/>
                  </a:lnTo>
                  <a:lnTo>
                    <a:pt x="877" y="360"/>
                  </a:lnTo>
                  <a:lnTo>
                    <a:pt x="855" y="364"/>
                  </a:lnTo>
                  <a:lnTo>
                    <a:pt x="829" y="367"/>
                  </a:lnTo>
                  <a:lnTo>
                    <a:pt x="829" y="367"/>
                  </a:lnTo>
                  <a:lnTo>
                    <a:pt x="809" y="368"/>
                  </a:lnTo>
                  <a:lnTo>
                    <a:pt x="808" y="346"/>
                  </a:lnTo>
                  <a:lnTo>
                    <a:pt x="808" y="346"/>
                  </a:lnTo>
                  <a:lnTo>
                    <a:pt x="832" y="345"/>
                  </a:lnTo>
                  <a:lnTo>
                    <a:pt x="857" y="342"/>
                  </a:lnTo>
                  <a:lnTo>
                    <a:pt x="881" y="336"/>
                  </a:lnTo>
                  <a:lnTo>
                    <a:pt x="892" y="333"/>
                  </a:lnTo>
                  <a:lnTo>
                    <a:pt x="903" y="329"/>
                  </a:lnTo>
                  <a:lnTo>
                    <a:pt x="914" y="324"/>
                  </a:lnTo>
                  <a:lnTo>
                    <a:pt x="924" y="319"/>
                  </a:lnTo>
                  <a:lnTo>
                    <a:pt x="933" y="313"/>
                  </a:lnTo>
                  <a:lnTo>
                    <a:pt x="942" y="306"/>
                  </a:lnTo>
                  <a:lnTo>
                    <a:pt x="950" y="300"/>
                  </a:lnTo>
                  <a:lnTo>
                    <a:pt x="957" y="292"/>
                  </a:lnTo>
                  <a:lnTo>
                    <a:pt x="964" y="283"/>
                  </a:lnTo>
                  <a:lnTo>
                    <a:pt x="968" y="275"/>
                  </a:lnTo>
                  <a:lnTo>
                    <a:pt x="968" y="275"/>
                  </a:lnTo>
                  <a:lnTo>
                    <a:pt x="975" y="262"/>
                  </a:lnTo>
                  <a:lnTo>
                    <a:pt x="979" y="247"/>
                  </a:lnTo>
                  <a:lnTo>
                    <a:pt x="984" y="232"/>
                  </a:lnTo>
                  <a:lnTo>
                    <a:pt x="988" y="214"/>
                  </a:lnTo>
                  <a:lnTo>
                    <a:pt x="991" y="197"/>
                  </a:lnTo>
                  <a:lnTo>
                    <a:pt x="993" y="180"/>
                  </a:lnTo>
                  <a:lnTo>
                    <a:pt x="994" y="162"/>
                  </a:lnTo>
                  <a:lnTo>
                    <a:pt x="995" y="144"/>
                  </a:lnTo>
                  <a:lnTo>
                    <a:pt x="994" y="128"/>
                  </a:lnTo>
                  <a:lnTo>
                    <a:pt x="993" y="112"/>
                  </a:lnTo>
                  <a:lnTo>
                    <a:pt x="989" y="95"/>
                  </a:lnTo>
                  <a:lnTo>
                    <a:pt x="986" y="81"/>
                  </a:lnTo>
                  <a:lnTo>
                    <a:pt x="982" y="70"/>
                  </a:lnTo>
                  <a:lnTo>
                    <a:pt x="975" y="59"/>
                  </a:lnTo>
                  <a:lnTo>
                    <a:pt x="968" y="50"/>
                  </a:lnTo>
                  <a:lnTo>
                    <a:pt x="964" y="46"/>
                  </a:lnTo>
                  <a:lnTo>
                    <a:pt x="960" y="43"/>
                  </a:lnTo>
                  <a:lnTo>
                    <a:pt x="960" y="43"/>
                  </a:lnTo>
                  <a:lnTo>
                    <a:pt x="950" y="38"/>
                  </a:lnTo>
                  <a:lnTo>
                    <a:pt x="937" y="35"/>
                  </a:lnTo>
                  <a:lnTo>
                    <a:pt x="920" y="31"/>
                  </a:lnTo>
                  <a:lnTo>
                    <a:pt x="900" y="29"/>
                  </a:lnTo>
                  <a:lnTo>
                    <a:pt x="877" y="26"/>
                  </a:lnTo>
                  <a:lnTo>
                    <a:pt x="854" y="25"/>
                  </a:lnTo>
                  <a:lnTo>
                    <a:pt x="828" y="24"/>
                  </a:lnTo>
                  <a:lnTo>
                    <a:pt x="802" y="25"/>
                  </a:lnTo>
                  <a:lnTo>
                    <a:pt x="801" y="3"/>
                  </a:lnTo>
                  <a:close/>
                </a:path>
              </a:pathLst>
            </a:custGeom>
            <a:solidFill>
              <a:srgbClr val="28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6" name="Freeform 108">
              <a:extLst>
                <a:ext uri="{FF2B5EF4-FFF2-40B4-BE49-F238E27FC236}">
                  <a16:creationId xmlns:a16="http://schemas.microsoft.com/office/drawing/2014/main" id="{58A8FAF8-E17B-4639-9B64-4F4DA50875EA}"/>
                </a:ext>
              </a:extLst>
            </p:cNvPr>
            <p:cNvSpPr>
              <a:spLocks/>
            </p:cNvSpPr>
            <p:nvPr/>
          </p:nvSpPr>
          <p:spPr bwMode="auto">
            <a:xfrm flipH="1">
              <a:off x="6379915" y="5692504"/>
              <a:ext cx="378885" cy="458819"/>
            </a:xfrm>
            <a:custGeom>
              <a:avLst/>
              <a:gdLst>
                <a:gd name="T0" fmla="*/ 849 w 1307"/>
                <a:gd name="T1" fmla="*/ 75 h 1849"/>
                <a:gd name="T2" fmla="*/ 819 w 1307"/>
                <a:gd name="T3" fmla="*/ 50 h 1849"/>
                <a:gd name="T4" fmla="*/ 774 w 1307"/>
                <a:gd name="T5" fmla="*/ 27 h 1849"/>
                <a:gd name="T6" fmla="*/ 716 w 1307"/>
                <a:gd name="T7" fmla="*/ 11 h 1849"/>
                <a:gd name="T8" fmla="*/ 648 w 1307"/>
                <a:gd name="T9" fmla="*/ 1 h 1849"/>
                <a:gd name="T10" fmla="*/ 574 w 1307"/>
                <a:gd name="T11" fmla="*/ 1 h 1849"/>
                <a:gd name="T12" fmla="*/ 498 w 1307"/>
                <a:gd name="T13" fmla="*/ 12 h 1849"/>
                <a:gd name="T14" fmla="*/ 421 w 1307"/>
                <a:gd name="T15" fmla="*/ 37 h 1849"/>
                <a:gd name="T16" fmla="*/ 347 w 1307"/>
                <a:gd name="T17" fmla="*/ 77 h 1849"/>
                <a:gd name="T18" fmla="*/ 279 w 1307"/>
                <a:gd name="T19" fmla="*/ 135 h 1849"/>
                <a:gd name="T20" fmla="*/ 220 w 1307"/>
                <a:gd name="T21" fmla="*/ 212 h 1849"/>
                <a:gd name="T22" fmla="*/ 187 w 1307"/>
                <a:gd name="T23" fmla="*/ 273 h 1849"/>
                <a:gd name="T24" fmla="*/ 149 w 1307"/>
                <a:gd name="T25" fmla="*/ 359 h 1849"/>
                <a:gd name="T26" fmla="*/ 115 w 1307"/>
                <a:gd name="T27" fmla="*/ 457 h 1849"/>
                <a:gd name="T28" fmla="*/ 89 w 1307"/>
                <a:gd name="T29" fmla="*/ 576 h 1849"/>
                <a:gd name="T30" fmla="*/ 71 w 1307"/>
                <a:gd name="T31" fmla="*/ 697 h 1849"/>
                <a:gd name="T32" fmla="*/ 55 w 1307"/>
                <a:gd name="T33" fmla="*/ 758 h 1849"/>
                <a:gd name="T34" fmla="*/ 37 w 1307"/>
                <a:gd name="T35" fmla="*/ 793 h 1849"/>
                <a:gd name="T36" fmla="*/ 21 w 1307"/>
                <a:gd name="T37" fmla="*/ 814 h 1849"/>
                <a:gd name="T38" fmla="*/ 10 w 1307"/>
                <a:gd name="T39" fmla="*/ 837 h 1849"/>
                <a:gd name="T40" fmla="*/ 1 w 1307"/>
                <a:gd name="T41" fmla="*/ 893 h 1849"/>
                <a:gd name="T42" fmla="*/ 4 w 1307"/>
                <a:gd name="T43" fmla="*/ 989 h 1849"/>
                <a:gd name="T44" fmla="*/ 26 w 1307"/>
                <a:gd name="T45" fmla="*/ 1108 h 1849"/>
                <a:gd name="T46" fmla="*/ 63 w 1307"/>
                <a:gd name="T47" fmla="*/ 1240 h 1849"/>
                <a:gd name="T48" fmla="*/ 118 w 1307"/>
                <a:gd name="T49" fmla="*/ 1378 h 1849"/>
                <a:gd name="T50" fmla="*/ 188 w 1307"/>
                <a:gd name="T51" fmla="*/ 1512 h 1849"/>
                <a:gd name="T52" fmla="*/ 260 w 1307"/>
                <a:gd name="T53" fmla="*/ 1616 h 1849"/>
                <a:gd name="T54" fmla="*/ 308 w 1307"/>
                <a:gd name="T55" fmla="*/ 1672 h 1849"/>
                <a:gd name="T56" fmla="*/ 361 w 1307"/>
                <a:gd name="T57" fmla="*/ 1721 h 1849"/>
                <a:gd name="T58" fmla="*/ 418 w 1307"/>
                <a:gd name="T59" fmla="*/ 1766 h 1849"/>
                <a:gd name="T60" fmla="*/ 479 w 1307"/>
                <a:gd name="T61" fmla="*/ 1800 h 1849"/>
                <a:gd name="T62" fmla="*/ 544 w 1307"/>
                <a:gd name="T63" fmla="*/ 1827 h 1849"/>
                <a:gd name="T64" fmla="*/ 612 w 1307"/>
                <a:gd name="T65" fmla="*/ 1843 h 1849"/>
                <a:gd name="T66" fmla="*/ 686 w 1307"/>
                <a:gd name="T67" fmla="*/ 1849 h 1849"/>
                <a:gd name="T68" fmla="*/ 738 w 1307"/>
                <a:gd name="T69" fmla="*/ 1847 h 1849"/>
                <a:gd name="T70" fmla="*/ 812 w 1307"/>
                <a:gd name="T71" fmla="*/ 1834 h 1849"/>
                <a:gd name="T72" fmla="*/ 879 w 1307"/>
                <a:gd name="T73" fmla="*/ 1810 h 1849"/>
                <a:gd name="T74" fmla="*/ 942 w 1307"/>
                <a:gd name="T75" fmla="*/ 1779 h 1849"/>
                <a:gd name="T76" fmla="*/ 999 w 1307"/>
                <a:gd name="T77" fmla="*/ 1738 h 1849"/>
                <a:gd name="T78" fmla="*/ 1051 w 1307"/>
                <a:gd name="T79" fmla="*/ 1691 h 1849"/>
                <a:gd name="T80" fmla="*/ 1097 w 1307"/>
                <a:gd name="T81" fmla="*/ 1638 h 1849"/>
                <a:gd name="T82" fmla="*/ 1139 w 1307"/>
                <a:gd name="T83" fmla="*/ 1580 h 1849"/>
                <a:gd name="T84" fmla="*/ 1197 w 1307"/>
                <a:gd name="T85" fmla="*/ 1474 h 1849"/>
                <a:gd name="T86" fmla="*/ 1250 w 1307"/>
                <a:gd name="T87" fmla="*/ 1339 h 1849"/>
                <a:gd name="T88" fmla="*/ 1284 w 1307"/>
                <a:gd name="T89" fmla="*/ 1202 h 1849"/>
                <a:gd name="T90" fmla="*/ 1303 w 1307"/>
                <a:gd name="T91" fmla="*/ 1070 h 1849"/>
                <a:gd name="T92" fmla="*/ 1306 w 1307"/>
                <a:gd name="T93" fmla="*/ 953 h 1849"/>
                <a:gd name="T94" fmla="*/ 1294 w 1307"/>
                <a:gd name="T95" fmla="*/ 856 h 1849"/>
                <a:gd name="T96" fmla="*/ 1273 w 1307"/>
                <a:gd name="T97" fmla="*/ 798 h 1849"/>
                <a:gd name="T98" fmla="*/ 1259 w 1307"/>
                <a:gd name="T99" fmla="*/ 771 h 1849"/>
                <a:gd name="T100" fmla="*/ 1235 w 1307"/>
                <a:gd name="T101" fmla="*/ 707 h 1849"/>
                <a:gd name="T102" fmla="*/ 1213 w 1307"/>
                <a:gd name="T103" fmla="*/ 604 h 1849"/>
                <a:gd name="T104" fmla="*/ 1176 w 1307"/>
                <a:gd name="T105" fmla="*/ 399 h 1849"/>
                <a:gd name="T106" fmla="*/ 1152 w 1307"/>
                <a:gd name="T107" fmla="*/ 313 h 1849"/>
                <a:gd name="T108" fmla="*/ 1119 w 1307"/>
                <a:gd name="T109" fmla="*/ 234 h 1849"/>
                <a:gd name="T110" fmla="*/ 1072 w 1307"/>
                <a:gd name="T111" fmla="*/ 169 h 1849"/>
                <a:gd name="T112" fmla="*/ 1043 w 1307"/>
                <a:gd name="T113" fmla="*/ 142 h 1849"/>
                <a:gd name="T114" fmla="*/ 1008 w 1307"/>
                <a:gd name="T115" fmla="*/ 119 h 1849"/>
                <a:gd name="T116" fmla="*/ 969 w 1307"/>
                <a:gd name="T117" fmla="*/ 102 h 1849"/>
                <a:gd name="T118" fmla="*/ 924 w 1307"/>
                <a:gd name="T119" fmla="*/ 90 h 1849"/>
                <a:gd name="T120" fmla="*/ 874 w 1307"/>
                <a:gd name="T121" fmla="*/ 84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7" h="1849">
                  <a:moveTo>
                    <a:pt x="856" y="83"/>
                  </a:moveTo>
                  <a:lnTo>
                    <a:pt x="856" y="83"/>
                  </a:lnTo>
                  <a:lnTo>
                    <a:pt x="849" y="75"/>
                  </a:lnTo>
                  <a:lnTo>
                    <a:pt x="841" y="66"/>
                  </a:lnTo>
                  <a:lnTo>
                    <a:pt x="831" y="57"/>
                  </a:lnTo>
                  <a:lnTo>
                    <a:pt x="819" y="50"/>
                  </a:lnTo>
                  <a:lnTo>
                    <a:pt x="805" y="41"/>
                  </a:lnTo>
                  <a:lnTo>
                    <a:pt x="791" y="35"/>
                  </a:lnTo>
                  <a:lnTo>
                    <a:pt x="774" y="27"/>
                  </a:lnTo>
                  <a:lnTo>
                    <a:pt x="756" y="21"/>
                  </a:lnTo>
                  <a:lnTo>
                    <a:pt x="736" y="15"/>
                  </a:lnTo>
                  <a:lnTo>
                    <a:pt x="716" y="11"/>
                  </a:lnTo>
                  <a:lnTo>
                    <a:pt x="694" y="7"/>
                  </a:lnTo>
                  <a:lnTo>
                    <a:pt x="672" y="3"/>
                  </a:lnTo>
                  <a:lnTo>
                    <a:pt x="648" y="1"/>
                  </a:lnTo>
                  <a:lnTo>
                    <a:pt x="624" y="0"/>
                  </a:lnTo>
                  <a:lnTo>
                    <a:pt x="600" y="0"/>
                  </a:lnTo>
                  <a:lnTo>
                    <a:pt x="574" y="1"/>
                  </a:lnTo>
                  <a:lnTo>
                    <a:pt x="550" y="3"/>
                  </a:lnTo>
                  <a:lnTo>
                    <a:pt x="524" y="8"/>
                  </a:lnTo>
                  <a:lnTo>
                    <a:pt x="498" y="12"/>
                  </a:lnTo>
                  <a:lnTo>
                    <a:pt x="472" y="19"/>
                  </a:lnTo>
                  <a:lnTo>
                    <a:pt x="446" y="27"/>
                  </a:lnTo>
                  <a:lnTo>
                    <a:pt x="421" y="37"/>
                  </a:lnTo>
                  <a:lnTo>
                    <a:pt x="396" y="49"/>
                  </a:lnTo>
                  <a:lnTo>
                    <a:pt x="371" y="62"/>
                  </a:lnTo>
                  <a:lnTo>
                    <a:pt x="347" y="77"/>
                  </a:lnTo>
                  <a:lnTo>
                    <a:pt x="323" y="94"/>
                  </a:lnTo>
                  <a:lnTo>
                    <a:pt x="301" y="113"/>
                  </a:lnTo>
                  <a:lnTo>
                    <a:pt x="279" y="135"/>
                  </a:lnTo>
                  <a:lnTo>
                    <a:pt x="258" y="158"/>
                  </a:lnTo>
                  <a:lnTo>
                    <a:pt x="239" y="184"/>
                  </a:lnTo>
                  <a:lnTo>
                    <a:pt x="220" y="212"/>
                  </a:lnTo>
                  <a:lnTo>
                    <a:pt x="203" y="242"/>
                  </a:lnTo>
                  <a:lnTo>
                    <a:pt x="203" y="242"/>
                  </a:lnTo>
                  <a:lnTo>
                    <a:pt x="187" y="273"/>
                  </a:lnTo>
                  <a:lnTo>
                    <a:pt x="174" y="302"/>
                  </a:lnTo>
                  <a:lnTo>
                    <a:pt x="161" y="330"/>
                  </a:lnTo>
                  <a:lnTo>
                    <a:pt x="149" y="359"/>
                  </a:lnTo>
                  <a:lnTo>
                    <a:pt x="139" y="384"/>
                  </a:lnTo>
                  <a:lnTo>
                    <a:pt x="130" y="409"/>
                  </a:lnTo>
                  <a:lnTo>
                    <a:pt x="115" y="457"/>
                  </a:lnTo>
                  <a:lnTo>
                    <a:pt x="103" y="500"/>
                  </a:lnTo>
                  <a:lnTo>
                    <a:pt x="94" y="540"/>
                  </a:lnTo>
                  <a:lnTo>
                    <a:pt x="89" y="576"/>
                  </a:lnTo>
                  <a:lnTo>
                    <a:pt x="83" y="610"/>
                  </a:lnTo>
                  <a:lnTo>
                    <a:pt x="75" y="670"/>
                  </a:lnTo>
                  <a:lnTo>
                    <a:pt x="71" y="697"/>
                  </a:lnTo>
                  <a:lnTo>
                    <a:pt x="66" y="722"/>
                  </a:lnTo>
                  <a:lnTo>
                    <a:pt x="59" y="746"/>
                  </a:lnTo>
                  <a:lnTo>
                    <a:pt x="55" y="758"/>
                  </a:lnTo>
                  <a:lnTo>
                    <a:pt x="49" y="770"/>
                  </a:lnTo>
                  <a:lnTo>
                    <a:pt x="44" y="781"/>
                  </a:lnTo>
                  <a:lnTo>
                    <a:pt x="37" y="793"/>
                  </a:lnTo>
                  <a:lnTo>
                    <a:pt x="30" y="803"/>
                  </a:lnTo>
                  <a:lnTo>
                    <a:pt x="21" y="814"/>
                  </a:lnTo>
                  <a:lnTo>
                    <a:pt x="21" y="814"/>
                  </a:lnTo>
                  <a:lnTo>
                    <a:pt x="17" y="821"/>
                  </a:lnTo>
                  <a:lnTo>
                    <a:pt x="13" y="828"/>
                  </a:lnTo>
                  <a:lnTo>
                    <a:pt x="10" y="837"/>
                  </a:lnTo>
                  <a:lnTo>
                    <a:pt x="8" y="846"/>
                  </a:lnTo>
                  <a:lnTo>
                    <a:pt x="3" y="868"/>
                  </a:lnTo>
                  <a:lnTo>
                    <a:pt x="1" y="893"/>
                  </a:lnTo>
                  <a:lnTo>
                    <a:pt x="0" y="922"/>
                  </a:lnTo>
                  <a:lnTo>
                    <a:pt x="1" y="955"/>
                  </a:lnTo>
                  <a:lnTo>
                    <a:pt x="4" y="989"/>
                  </a:lnTo>
                  <a:lnTo>
                    <a:pt x="10" y="1027"/>
                  </a:lnTo>
                  <a:lnTo>
                    <a:pt x="17" y="1066"/>
                  </a:lnTo>
                  <a:lnTo>
                    <a:pt x="26" y="1108"/>
                  </a:lnTo>
                  <a:lnTo>
                    <a:pt x="36" y="1151"/>
                  </a:lnTo>
                  <a:lnTo>
                    <a:pt x="48" y="1195"/>
                  </a:lnTo>
                  <a:lnTo>
                    <a:pt x="63" y="1240"/>
                  </a:lnTo>
                  <a:lnTo>
                    <a:pt x="80" y="1286"/>
                  </a:lnTo>
                  <a:lnTo>
                    <a:pt x="98" y="1332"/>
                  </a:lnTo>
                  <a:lnTo>
                    <a:pt x="118" y="1378"/>
                  </a:lnTo>
                  <a:lnTo>
                    <a:pt x="139" y="1423"/>
                  </a:lnTo>
                  <a:lnTo>
                    <a:pt x="163" y="1468"/>
                  </a:lnTo>
                  <a:lnTo>
                    <a:pt x="188" y="1512"/>
                  </a:lnTo>
                  <a:lnTo>
                    <a:pt x="215" y="1555"/>
                  </a:lnTo>
                  <a:lnTo>
                    <a:pt x="244" y="1595"/>
                  </a:lnTo>
                  <a:lnTo>
                    <a:pt x="260" y="1616"/>
                  </a:lnTo>
                  <a:lnTo>
                    <a:pt x="276" y="1635"/>
                  </a:lnTo>
                  <a:lnTo>
                    <a:pt x="292" y="1653"/>
                  </a:lnTo>
                  <a:lnTo>
                    <a:pt x="308" y="1672"/>
                  </a:lnTo>
                  <a:lnTo>
                    <a:pt x="325" y="1689"/>
                  </a:lnTo>
                  <a:lnTo>
                    <a:pt x="343" y="1705"/>
                  </a:lnTo>
                  <a:lnTo>
                    <a:pt x="361" y="1721"/>
                  </a:lnTo>
                  <a:lnTo>
                    <a:pt x="380" y="1737"/>
                  </a:lnTo>
                  <a:lnTo>
                    <a:pt x="398" y="1752"/>
                  </a:lnTo>
                  <a:lnTo>
                    <a:pt x="418" y="1766"/>
                  </a:lnTo>
                  <a:lnTo>
                    <a:pt x="437" y="1778"/>
                  </a:lnTo>
                  <a:lnTo>
                    <a:pt x="458" y="1789"/>
                  </a:lnTo>
                  <a:lnTo>
                    <a:pt x="479" y="1800"/>
                  </a:lnTo>
                  <a:lnTo>
                    <a:pt x="500" y="1811"/>
                  </a:lnTo>
                  <a:lnTo>
                    <a:pt x="522" y="1820"/>
                  </a:lnTo>
                  <a:lnTo>
                    <a:pt x="544" y="1827"/>
                  </a:lnTo>
                  <a:lnTo>
                    <a:pt x="566" y="1834"/>
                  </a:lnTo>
                  <a:lnTo>
                    <a:pt x="590" y="1839"/>
                  </a:lnTo>
                  <a:lnTo>
                    <a:pt x="612" y="1843"/>
                  </a:lnTo>
                  <a:lnTo>
                    <a:pt x="637" y="1847"/>
                  </a:lnTo>
                  <a:lnTo>
                    <a:pt x="662" y="1849"/>
                  </a:lnTo>
                  <a:lnTo>
                    <a:pt x="686" y="1849"/>
                  </a:lnTo>
                  <a:lnTo>
                    <a:pt x="686" y="1849"/>
                  </a:lnTo>
                  <a:lnTo>
                    <a:pt x="712" y="1849"/>
                  </a:lnTo>
                  <a:lnTo>
                    <a:pt x="738" y="1847"/>
                  </a:lnTo>
                  <a:lnTo>
                    <a:pt x="764" y="1843"/>
                  </a:lnTo>
                  <a:lnTo>
                    <a:pt x="789" y="1839"/>
                  </a:lnTo>
                  <a:lnTo>
                    <a:pt x="812" y="1834"/>
                  </a:lnTo>
                  <a:lnTo>
                    <a:pt x="836" y="1826"/>
                  </a:lnTo>
                  <a:lnTo>
                    <a:pt x="858" y="1819"/>
                  </a:lnTo>
                  <a:lnTo>
                    <a:pt x="879" y="1810"/>
                  </a:lnTo>
                  <a:lnTo>
                    <a:pt x="901" y="1800"/>
                  </a:lnTo>
                  <a:lnTo>
                    <a:pt x="922" y="1789"/>
                  </a:lnTo>
                  <a:lnTo>
                    <a:pt x="942" y="1779"/>
                  </a:lnTo>
                  <a:lnTo>
                    <a:pt x="961" y="1766"/>
                  </a:lnTo>
                  <a:lnTo>
                    <a:pt x="980" y="1753"/>
                  </a:lnTo>
                  <a:lnTo>
                    <a:pt x="999" y="1738"/>
                  </a:lnTo>
                  <a:lnTo>
                    <a:pt x="1017" y="1724"/>
                  </a:lnTo>
                  <a:lnTo>
                    <a:pt x="1034" y="1707"/>
                  </a:lnTo>
                  <a:lnTo>
                    <a:pt x="1051" y="1691"/>
                  </a:lnTo>
                  <a:lnTo>
                    <a:pt x="1067" y="1674"/>
                  </a:lnTo>
                  <a:lnTo>
                    <a:pt x="1082" y="1657"/>
                  </a:lnTo>
                  <a:lnTo>
                    <a:pt x="1097" y="1638"/>
                  </a:lnTo>
                  <a:lnTo>
                    <a:pt x="1112" y="1619"/>
                  </a:lnTo>
                  <a:lnTo>
                    <a:pt x="1125" y="1599"/>
                  </a:lnTo>
                  <a:lnTo>
                    <a:pt x="1139" y="1580"/>
                  </a:lnTo>
                  <a:lnTo>
                    <a:pt x="1152" y="1559"/>
                  </a:lnTo>
                  <a:lnTo>
                    <a:pt x="1176" y="1517"/>
                  </a:lnTo>
                  <a:lnTo>
                    <a:pt x="1197" y="1474"/>
                  </a:lnTo>
                  <a:lnTo>
                    <a:pt x="1217" y="1430"/>
                  </a:lnTo>
                  <a:lnTo>
                    <a:pt x="1234" y="1384"/>
                  </a:lnTo>
                  <a:lnTo>
                    <a:pt x="1250" y="1339"/>
                  </a:lnTo>
                  <a:lnTo>
                    <a:pt x="1263" y="1294"/>
                  </a:lnTo>
                  <a:lnTo>
                    <a:pt x="1275" y="1247"/>
                  </a:lnTo>
                  <a:lnTo>
                    <a:pt x="1284" y="1202"/>
                  </a:lnTo>
                  <a:lnTo>
                    <a:pt x="1293" y="1158"/>
                  </a:lnTo>
                  <a:lnTo>
                    <a:pt x="1299" y="1113"/>
                  </a:lnTo>
                  <a:lnTo>
                    <a:pt x="1303" y="1070"/>
                  </a:lnTo>
                  <a:lnTo>
                    <a:pt x="1306" y="1029"/>
                  </a:lnTo>
                  <a:lnTo>
                    <a:pt x="1307" y="990"/>
                  </a:lnTo>
                  <a:lnTo>
                    <a:pt x="1306" y="953"/>
                  </a:lnTo>
                  <a:lnTo>
                    <a:pt x="1303" y="918"/>
                  </a:lnTo>
                  <a:lnTo>
                    <a:pt x="1300" y="886"/>
                  </a:lnTo>
                  <a:lnTo>
                    <a:pt x="1294" y="856"/>
                  </a:lnTo>
                  <a:lnTo>
                    <a:pt x="1287" y="830"/>
                  </a:lnTo>
                  <a:lnTo>
                    <a:pt x="1279" y="808"/>
                  </a:lnTo>
                  <a:lnTo>
                    <a:pt x="1273" y="798"/>
                  </a:lnTo>
                  <a:lnTo>
                    <a:pt x="1269" y="789"/>
                  </a:lnTo>
                  <a:lnTo>
                    <a:pt x="1269" y="789"/>
                  </a:lnTo>
                  <a:lnTo>
                    <a:pt x="1259" y="771"/>
                  </a:lnTo>
                  <a:lnTo>
                    <a:pt x="1250" y="752"/>
                  </a:lnTo>
                  <a:lnTo>
                    <a:pt x="1242" y="730"/>
                  </a:lnTo>
                  <a:lnTo>
                    <a:pt x="1235" y="707"/>
                  </a:lnTo>
                  <a:lnTo>
                    <a:pt x="1228" y="684"/>
                  </a:lnTo>
                  <a:lnTo>
                    <a:pt x="1223" y="658"/>
                  </a:lnTo>
                  <a:lnTo>
                    <a:pt x="1213" y="604"/>
                  </a:lnTo>
                  <a:lnTo>
                    <a:pt x="1194" y="487"/>
                  </a:lnTo>
                  <a:lnTo>
                    <a:pt x="1182" y="428"/>
                  </a:lnTo>
                  <a:lnTo>
                    <a:pt x="1176" y="399"/>
                  </a:lnTo>
                  <a:lnTo>
                    <a:pt x="1169" y="369"/>
                  </a:lnTo>
                  <a:lnTo>
                    <a:pt x="1161" y="341"/>
                  </a:lnTo>
                  <a:lnTo>
                    <a:pt x="1152" y="313"/>
                  </a:lnTo>
                  <a:lnTo>
                    <a:pt x="1142" y="286"/>
                  </a:lnTo>
                  <a:lnTo>
                    <a:pt x="1132" y="259"/>
                  </a:lnTo>
                  <a:lnTo>
                    <a:pt x="1119" y="234"/>
                  </a:lnTo>
                  <a:lnTo>
                    <a:pt x="1105" y="212"/>
                  </a:lnTo>
                  <a:lnTo>
                    <a:pt x="1089" y="189"/>
                  </a:lnTo>
                  <a:lnTo>
                    <a:pt x="1072" y="169"/>
                  </a:lnTo>
                  <a:lnTo>
                    <a:pt x="1063" y="159"/>
                  </a:lnTo>
                  <a:lnTo>
                    <a:pt x="1053" y="150"/>
                  </a:lnTo>
                  <a:lnTo>
                    <a:pt x="1043" y="142"/>
                  </a:lnTo>
                  <a:lnTo>
                    <a:pt x="1032" y="133"/>
                  </a:lnTo>
                  <a:lnTo>
                    <a:pt x="1021" y="125"/>
                  </a:lnTo>
                  <a:lnTo>
                    <a:pt x="1008" y="119"/>
                  </a:lnTo>
                  <a:lnTo>
                    <a:pt x="996" y="112"/>
                  </a:lnTo>
                  <a:lnTo>
                    <a:pt x="983" y="107"/>
                  </a:lnTo>
                  <a:lnTo>
                    <a:pt x="969" y="102"/>
                  </a:lnTo>
                  <a:lnTo>
                    <a:pt x="955" y="96"/>
                  </a:lnTo>
                  <a:lnTo>
                    <a:pt x="940" y="93"/>
                  </a:lnTo>
                  <a:lnTo>
                    <a:pt x="924" y="90"/>
                  </a:lnTo>
                  <a:lnTo>
                    <a:pt x="909" y="86"/>
                  </a:lnTo>
                  <a:lnTo>
                    <a:pt x="892" y="85"/>
                  </a:lnTo>
                  <a:lnTo>
                    <a:pt x="874" y="84"/>
                  </a:lnTo>
                  <a:lnTo>
                    <a:pt x="856"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7" name="Freeform 109">
              <a:extLst>
                <a:ext uri="{FF2B5EF4-FFF2-40B4-BE49-F238E27FC236}">
                  <a16:creationId xmlns:a16="http://schemas.microsoft.com/office/drawing/2014/main" id="{FA2F13D4-D6D5-4E89-9820-072149720A2C}"/>
                </a:ext>
              </a:extLst>
            </p:cNvPr>
            <p:cNvSpPr>
              <a:spLocks/>
            </p:cNvSpPr>
            <p:nvPr/>
          </p:nvSpPr>
          <p:spPr bwMode="auto">
            <a:xfrm flipH="1">
              <a:off x="6202639" y="6100921"/>
              <a:ext cx="723011" cy="222456"/>
            </a:xfrm>
            <a:custGeom>
              <a:avLst/>
              <a:gdLst>
                <a:gd name="T0" fmla="*/ 1010 w 2492"/>
                <a:gd name="T1" fmla="*/ 0 h 896"/>
                <a:gd name="T2" fmla="*/ 1033 w 2492"/>
                <a:gd name="T3" fmla="*/ 2 h 896"/>
                <a:gd name="T4" fmla="*/ 1253 w 2492"/>
                <a:gd name="T5" fmla="*/ 11 h 896"/>
                <a:gd name="T6" fmla="*/ 1475 w 2492"/>
                <a:gd name="T7" fmla="*/ 18 h 896"/>
                <a:gd name="T8" fmla="*/ 1496 w 2492"/>
                <a:gd name="T9" fmla="*/ 22 h 896"/>
                <a:gd name="T10" fmla="*/ 1511 w 2492"/>
                <a:gd name="T11" fmla="*/ 40 h 896"/>
                <a:gd name="T12" fmla="*/ 1543 w 2492"/>
                <a:gd name="T13" fmla="*/ 76 h 896"/>
                <a:gd name="T14" fmla="*/ 1578 w 2492"/>
                <a:gd name="T15" fmla="*/ 106 h 896"/>
                <a:gd name="T16" fmla="*/ 1617 w 2492"/>
                <a:gd name="T17" fmla="*/ 134 h 896"/>
                <a:gd name="T18" fmla="*/ 1659 w 2492"/>
                <a:gd name="T19" fmla="*/ 159 h 896"/>
                <a:gd name="T20" fmla="*/ 1702 w 2492"/>
                <a:gd name="T21" fmla="*/ 181 h 896"/>
                <a:gd name="T22" fmla="*/ 1748 w 2492"/>
                <a:gd name="T23" fmla="*/ 201 h 896"/>
                <a:gd name="T24" fmla="*/ 1821 w 2492"/>
                <a:gd name="T25" fmla="*/ 227 h 896"/>
                <a:gd name="T26" fmla="*/ 1921 w 2492"/>
                <a:gd name="T27" fmla="*/ 256 h 896"/>
                <a:gd name="T28" fmla="*/ 2024 w 2492"/>
                <a:gd name="T29" fmla="*/ 279 h 896"/>
                <a:gd name="T30" fmla="*/ 2226 w 2492"/>
                <a:gd name="T31" fmla="*/ 320 h 896"/>
                <a:gd name="T32" fmla="*/ 2249 w 2492"/>
                <a:gd name="T33" fmla="*/ 326 h 896"/>
                <a:gd name="T34" fmla="*/ 2291 w 2492"/>
                <a:gd name="T35" fmla="*/ 342 h 896"/>
                <a:gd name="T36" fmla="*/ 2328 w 2492"/>
                <a:gd name="T37" fmla="*/ 363 h 896"/>
                <a:gd name="T38" fmla="*/ 2361 w 2492"/>
                <a:gd name="T39" fmla="*/ 390 h 896"/>
                <a:gd name="T40" fmla="*/ 2388 w 2492"/>
                <a:gd name="T41" fmla="*/ 420 h 896"/>
                <a:gd name="T42" fmla="*/ 2411 w 2492"/>
                <a:gd name="T43" fmla="*/ 454 h 896"/>
                <a:gd name="T44" fmla="*/ 2432 w 2492"/>
                <a:gd name="T45" fmla="*/ 490 h 896"/>
                <a:gd name="T46" fmla="*/ 2447 w 2492"/>
                <a:gd name="T47" fmla="*/ 530 h 896"/>
                <a:gd name="T48" fmla="*/ 2461 w 2492"/>
                <a:gd name="T49" fmla="*/ 571 h 896"/>
                <a:gd name="T50" fmla="*/ 2471 w 2492"/>
                <a:gd name="T51" fmla="*/ 614 h 896"/>
                <a:gd name="T52" fmla="*/ 2481 w 2492"/>
                <a:gd name="T53" fmla="*/ 681 h 896"/>
                <a:gd name="T54" fmla="*/ 2489 w 2492"/>
                <a:gd name="T55" fmla="*/ 770 h 896"/>
                <a:gd name="T56" fmla="*/ 2492 w 2492"/>
                <a:gd name="T57" fmla="*/ 896 h 896"/>
                <a:gd name="T58" fmla="*/ 0 w 2492"/>
                <a:gd name="T59" fmla="*/ 896 h 896"/>
                <a:gd name="T60" fmla="*/ 2 w 2492"/>
                <a:gd name="T61" fmla="*/ 770 h 896"/>
                <a:gd name="T62" fmla="*/ 9 w 2492"/>
                <a:gd name="T63" fmla="*/ 681 h 896"/>
                <a:gd name="T64" fmla="*/ 19 w 2492"/>
                <a:gd name="T65" fmla="*/ 615 h 896"/>
                <a:gd name="T66" fmla="*/ 29 w 2492"/>
                <a:gd name="T67" fmla="*/ 572 h 896"/>
                <a:gd name="T68" fmla="*/ 42 w 2492"/>
                <a:gd name="T69" fmla="*/ 530 h 896"/>
                <a:gd name="T70" fmla="*/ 58 w 2492"/>
                <a:gd name="T71" fmla="*/ 491 h 896"/>
                <a:gd name="T72" fmla="*/ 77 w 2492"/>
                <a:gd name="T73" fmla="*/ 454 h 896"/>
                <a:gd name="T74" fmla="*/ 101 w 2492"/>
                <a:gd name="T75" fmla="*/ 420 h 896"/>
                <a:gd name="T76" fmla="*/ 129 w 2492"/>
                <a:gd name="T77" fmla="*/ 390 h 896"/>
                <a:gd name="T78" fmla="*/ 161 w 2492"/>
                <a:gd name="T79" fmla="*/ 364 h 896"/>
                <a:gd name="T80" fmla="*/ 199 w 2492"/>
                <a:gd name="T81" fmla="*/ 342 h 896"/>
                <a:gd name="T82" fmla="*/ 242 w 2492"/>
                <a:gd name="T83" fmla="*/ 326 h 896"/>
                <a:gd name="T84" fmla="*/ 265 w 2492"/>
                <a:gd name="T85" fmla="*/ 320 h 896"/>
                <a:gd name="T86" fmla="*/ 472 w 2492"/>
                <a:gd name="T87" fmla="*/ 276 h 896"/>
                <a:gd name="T88" fmla="*/ 578 w 2492"/>
                <a:gd name="T89" fmla="*/ 250 h 896"/>
                <a:gd name="T90" fmla="*/ 683 w 2492"/>
                <a:gd name="T91" fmla="*/ 219 h 896"/>
                <a:gd name="T92" fmla="*/ 757 w 2492"/>
                <a:gd name="T93" fmla="*/ 191 h 896"/>
                <a:gd name="T94" fmla="*/ 804 w 2492"/>
                <a:gd name="T95" fmla="*/ 169 h 896"/>
                <a:gd name="T96" fmla="*/ 849 w 2492"/>
                <a:gd name="T97" fmla="*/ 146 h 896"/>
                <a:gd name="T98" fmla="*/ 891 w 2492"/>
                <a:gd name="T99" fmla="*/ 119 h 896"/>
                <a:gd name="T100" fmla="*/ 931 w 2492"/>
                <a:gd name="T101" fmla="*/ 89 h 896"/>
                <a:gd name="T102" fmla="*/ 965 w 2492"/>
                <a:gd name="T103" fmla="*/ 56 h 896"/>
                <a:gd name="T104" fmla="*/ 997 w 2492"/>
                <a:gd name="T105" fmla="*/ 19 h 896"/>
                <a:gd name="T106" fmla="*/ 1010 w 2492"/>
                <a:gd name="T10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2" h="896">
                  <a:moveTo>
                    <a:pt x="1010" y="0"/>
                  </a:moveTo>
                  <a:lnTo>
                    <a:pt x="1010" y="0"/>
                  </a:lnTo>
                  <a:lnTo>
                    <a:pt x="1016" y="1"/>
                  </a:lnTo>
                  <a:lnTo>
                    <a:pt x="1033" y="2"/>
                  </a:lnTo>
                  <a:lnTo>
                    <a:pt x="1088" y="5"/>
                  </a:lnTo>
                  <a:lnTo>
                    <a:pt x="1253" y="11"/>
                  </a:lnTo>
                  <a:lnTo>
                    <a:pt x="1419" y="16"/>
                  </a:lnTo>
                  <a:lnTo>
                    <a:pt x="1475" y="18"/>
                  </a:lnTo>
                  <a:lnTo>
                    <a:pt x="1490" y="20"/>
                  </a:lnTo>
                  <a:lnTo>
                    <a:pt x="1496" y="22"/>
                  </a:lnTo>
                  <a:lnTo>
                    <a:pt x="1496" y="22"/>
                  </a:lnTo>
                  <a:lnTo>
                    <a:pt x="1511" y="40"/>
                  </a:lnTo>
                  <a:lnTo>
                    <a:pt x="1526" y="58"/>
                  </a:lnTo>
                  <a:lnTo>
                    <a:pt x="1543" y="76"/>
                  </a:lnTo>
                  <a:lnTo>
                    <a:pt x="1560" y="91"/>
                  </a:lnTo>
                  <a:lnTo>
                    <a:pt x="1578" y="106"/>
                  </a:lnTo>
                  <a:lnTo>
                    <a:pt x="1597" y="121"/>
                  </a:lnTo>
                  <a:lnTo>
                    <a:pt x="1617" y="134"/>
                  </a:lnTo>
                  <a:lnTo>
                    <a:pt x="1637" y="147"/>
                  </a:lnTo>
                  <a:lnTo>
                    <a:pt x="1659" y="159"/>
                  </a:lnTo>
                  <a:lnTo>
                    <a:pt x="1680" y="171"/>
                  </a:lnTo>
                  <a:lnTo>
                    <a:pt x="1702" y="181"/>
                  </a:lnTo>
                  <a:lnTo>
                    <a:pt x="1725" y="192"/>
                  </a:lnTo>
                  <a:lnTo>
                    <a:pt x="1748" y="201"/>
                  </a:lnTo>
                  <a:lnTo>
                    <a:pt x="1772" y="211"/>
                  </a:lnTo>
                  <a:lnTo>
                    <a:pt x="1821" y="227"/>
                  </a:lnTo>
                  <a:lnTo>
                    <a:pt x="1871" y="242"/>
                  </a:lnTo>
                  <a:lnTo>
                    <a:pt x="1921" y="256"/>
                  </a:lnTo>
                  <a:lnTo>
                    <a:pt x="1973" y="268"/>
                  </a:lnTo>
                  <a:lnTo>
                    <a:pt x="2024" y="279"/>
                  </a:lnTo>
                  <a:lnTo>
                    <a:pt x="2126" y="300"/>
                  </a:lnTo>
                  <a:lnTo>
                    <a:pt x="2226" y="320"/>
                  </a:lnTo>
                  <a:lnTo>
                    <a:pt x="2226" y="320"/>
                  </a:lnTo>
                  <a:lnTo>
                    <a:pt x="2249" y="326"/>
                  </a:lnTo>
                  <a:lnTo>
                    <a:pt x="2271" y="334"/>
                  </a:lnTo>
                  <a:lnTo>
                    <a:pt x="2291" y="342"/>
                  </a:lnTo>
                  <a:lnTo>
                    <a:pt x="2310" y="352"/>
                  </a:lnTo>
                  <a:lnTo>
                    <a:pt x="2328" y="363"/>
                  </a:lnTo>
                  <a:lnTo>
                    <a:pt x="2345" y="376"/>
                  </a:lnTo>
                  <a:lnTo>
                    <a:pt x="2361" y="390"/>
                  </a:lnTo>
                  <a:lnTo>
                    <a:pt x="2376" y="404"/>
                  </a:lnTo>
                  <a:lnTo>
                    <a:pt x="2388" y="420"/>
                  </a:lnTo>
                  <a:lnTo>
                    <a:pt x="2400" y="436"/>
                  </a:lnTo>
                  <a:lnTo>
                    <a:pt x="2411" y="454"/>
                  </a:lnTo>
                  <a:lnTo>
                    <a:pt x="2423" y="472"/>
                  </a:lnTo>
                  <a:lnTo>
                    <a:pt x="2432" y="490"/>
                  </a:lnTo>
                  <a:lnTo>
                    <a:pt x="2439" y="510"/>
                  </a:lnTo>
                  <a:lnTo>
                    <a:pt x="2447" y="530"/>
                  </a:lnTo>
                  <a:lnTo>
                    <a:pt x="2454" y="551"/>
                  </a:lnTo>
                  <a:lnTo>
                    <a:pt x="2461" y="571"/>
                  </a:lnTo>
                  <a:lnTo>
                    <a:pt x="2466" y="593"/>
                  </a:lnTo>
                  <a:lnTo>
                    <a:pt x="2471" y="614"/>
                  </a:lnTo>
                  <a:lnTo>
                    <a:pt x="2474" y="637"/>
                  </a:lnTo>
                  <a:lnTo>
                    <a:pt x="2481" y="681"/>
                  </a:lnTo>
                  <a:lnTo>
                    <a:pt x="2485" y="726"/>
                  </a:lnTo>
                  <a:lnTo>
                    <a:pt x="2489" y="770"/>
                  </a:lnTo>
                  <a:lnTo>
                    <a:pt x="2491" y="813"/>
                  </a:lnTo>
                  <a:lnTo>
                    <a:pt x="2492" y="896"/>
                  </a:lnTo>
                  <a:lnTo>
                    <a:pt x="0" y="896"/>
                  </a:lnTo>
                  <a:lnTo>
                    <a:pt x="0" y="896"/>
                  </a:lnTo>
                  <a:lnTo>
                    <a:pt x="1" y="813"/>
                  </a:lnTo>
                  <a:lnTo>
                    <a:pt x="2" y="770"/>
                  </a:lnTo>
                  <a:lnTo>
                    <a:pt x="5" y="726"/>
                  </a:lnTo>
                  <a:lnTo>
                    <a:pt x="9" y="681"/>
                  </a:lnTo>
                  <a:lnTo>
                    <a:pt x="15" y="637"/>
                  </a:lnTo>
                  <a:lnTo>
                    <a:pt x="19" y="615"/>
                  </a:lnTo>
                  <a:lnTo>
                    <a:pt x="24" y="593"/>
                  </a:lnTo>
                  <a:lnTo>
                    <a:pt x="29" y="572"/>
                  </a:lnTo>
                  <a:lnTo>
                    <a:pt x="35" y="551"/>
                  </a:lnTo>
                  <a:lnTo>
                    <a:pt x="42" y="530"/>
                  </a:lnTo>
                  <a:lnTo>
                    <a:pt x="49" y="511"/>
                  </a:lnTo>
                  <a:lnTo>
                    <a:pt x="58" y="491"/>
                  </a:lnTo>
                  <a:lnTo>
                    <a:pt x="67" y="472"/>
                  </a:lnTo>
                  <a:lnTo>
                    <a:pt x="77" y="454"/>
                  </a:lnTo>
                  <a:lnTo>
                    <a:pt x="88" y="436"/>
                  </a:lnTo>
                  <a:lnTo>
                    <a:pt x="101" y="420"/>
                  </a:lnTo>
                  <a:lnTo>
                    <a:pt x="114" y="405"/>
                  </a:lnTo>
                  <a:lnTo>
                    <a:pt x="129" y="390"/>
                  </a:lnTo>
                  <a:lnTo>
                    <a:pt x="144" y="376"/>
                  </a:lnTo>
                  <a:lnTo>
                    <a:pt x="161" y="364"/>
                  </a:lnTo>
                  <a:lnTo>
                    <a:pt x="179" y="352"/>
                  </a:lnTo>
                  <a:lnTo>
                    <a:pt x="199" y="342"/>
                  </a:lnTo>
                  <a:lnTo>
                    <a:pt x="219" y="334"/>
                  </a:lnTo>
                  <a:lnTo>
                    <a:pt x="242" y="326"/>
                  </a:lnTo>
                  <a:lnTo>
                    <a:pt x="265" y="320"/>
                  </a:lnTo>
                  <a:lnTo>
                    <a:pt x="265" y="320"/>
                  </a:lnTo>
                  <a:lnTo>
                    <a:pt x="366" y="299"/>
                  </a:lnTo>
                  <a:lnTo>
                    <a:pt x="472" y="276"/>
                  </a:lnTo>
                  <a:lnTo>
                    <a:pt x="526" y="265"/>
                  </a:lnTo>
                  <a:lnTo>
                    <a:pt x="578" y="250"/>
                  </a:lnTo>
                  <a:lnTo>
                    <a:pt x="631" y="235"/>
                  </a:lnTo>
                  <a:lnTo>
                    <a:pt x="683" y="219"/>
                  </a:lnTo>
                  <a:lnTo>
                    <a:pt x="733" y="201"/>
                  </a:lnTo>
                  <a:lnTo>
                    <a:pt x="757" y="191"/>
                  </a:lnTo>
                  <a:lnTo>
                    <a:pt x="781" y="180"/>
                  </a:lnTo>
                  <a:lnTo>
                    <a:pt x="804" y="169"/>
                  </a:lnTo>
                  <a:lnTo>
                    <a:pt x="827" y="158"/>
                  </a:lnTo>
                  <a:lnTo>
                    <a:pt x="849" y="146"/>
                  </a:lnTo>
                  <a:lnTo>
                    <a:pt x="871" y="133"/>
                  </a:lnTo>
                  <a:lnTo>
                    <a:pt x="891" y="119"/>
                  </a:lnTo>
                  <a:lnTo>
                    <a:pt x="912" y="104"/>
                  </a:lnTo>
                  <a:lnTo>
                    <a:pt x="931" y="89"/>
                  </a:lnTo>
                  <a:lnTo>
                    <a:pt x="949" y="72"/>
                  </a:lnTo>
                  <a:lnTo>
                    <a:pt x="965" y="56"/>
                  </a:lnTo>
                  <a:lnTo>
                    <a:pt x="981" y="38"/>
                  </a:lnTo>
                  <a:lnTo>
                    <a:pt x="997" y="19"/>
                  </a:lnTo>
                  <a:lnTo>
                    <a:pt x="1010" y="0"/>
                  </a:lnTo>
                  <a:lnTo>
                    <a:pt x="1010" y="0"/>
                  </a:ln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8" name="Freeform 110">
              <a:extLst>
                <a:ext uri="{FF2B5EF4-FFF2-40B4-BE49-F238E27FC236}">
                  <a16:creationId xmlns:a16="http://schemas.microsoft.com/office/drawing/2014/main" id="{99432870-B175-448B-B6F9-4FA9F185BD2B}"/>
                </a:ext>
              </a:extLst>
            </p:cNvPr>
            <p:cNvSpPr>
              <a:spLocks/>
            </p:cNvSpPr>
            <p:nvPr/>
          </p:nvSpPr>
          <p:spPr bwMode="auto">
            <a:xfrm flipH="1">
              <a:off x="6491147" y="6100921"/>
              <a:ext cx="145995" cy="222456"/>
            </a:xfrm>
            <a:custGeom>
              <a:avLst/>
              <a:gdLst>
                <a:gd name="T0" fmla="*/ 0 w 501"/>
                <a:gd name="T1" fmla="*/ 20 h 896"/>
                <a:gd name="T2" fmla="*/ 0 w 501"/>
                <a:gd name="T3" fmla="*/ 133 h 896"/>
                <a:gd name="T4" fmla="*/ 121 w 501"/>
                <a:gd name="T5" fmla="*/ 896 h 896"/>
                <a:gd name="T6" fmla="*/ 380 w 501"/>
                <a:gd name="T7" fmla="*/ 896 h 896"/>
                <a:gd name="T8" fmla="*/ 501 w 501"/>
                <a:gd name="T9" fmla="*/ 141 h 896"/>
                <a:gd name="T10" fmla="*/ 501 w 501"/>
                <a:gd name="T11" fmla="*/ 23 h 896"/>
                <a:gd name="T12" fmla="*/ 500 w 501"/>
                <a:gd name="T13" fmla="*/ 22 h 896"/>
                <a:gd name="T14" fmla="*/ 500 w 501"/>
                <a:gd name="T15" fmla="*/ 22 h 896"/>
                <a:gd name="T16" fmla="*/ 494 w 501"/>
                <a:gd name="T17" fmla="*/ 20 h 896"/>
                <a:gd name="T18" fmla="*/ 478 w 501"/>
                <a:gd name="T19" fmla="*/ 19 h 896"/>
                <a:gd name="T20" fmla="*/ 423 w 501"/>
                <a:gd name="T21" fmla="*/ 16 h 896"/>
                <a:gd name="T22" fmla="*/ 257 w 501"/>
                <a:gd name="T23" fmla="*/ 11 h 896"/>
                <a:gd name="T24" fmla="*/ 92 w 501"/>
                <a:gd name="T25" fmla="*/ 5 h 896"/>
                <a:gd name="T26" fmla="*/ 37 w 501"/>
                <a:gd name="T27" fmla="*/ 2 h 896"/>
                <a:gd name="T28" fmla="*/ 20 w 501"/>
                <a:gd name="T29" fmla="*/ 1 h 896"/>
                <a:gd name="T30" fmla="*/ 14 w 501"/>
                <a:gd name="T31" fmla="*/ 0 h 896"/>
                <a:gd name="T32" fmla="*/ 14 w 501"/>
                <a:gd name="T33" fmla="*/ 0 h 896"/>
                <a:gd name="T34" fmla="*/ 0 w 501"/>
                <a:gd name="T35" fmla="*/ 20 h 896"/>
                <a:gd name="T36" fmla="*/ 0 w 501"/>
                <a:gd name="T37" fmla="*/ 2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 h="896">
                  <a:moveTo>
                    <a:pt x="0" y="20"/>
                  </a:moveTo>
                  <a:lnTo>
                    <a:pt x="0" y="133"/>
                  </a:lnTo>
                  <a:lnTo>
                    <a:pt x="121" y="896"/>
                  </a:lnTo>
                  <a:lnTo>
                    <a:pt x="380" y="896"/>
                  </a:lnTo>
                  <a:lnTo>
                    <a:pt x="501" y="141"/>
                  </a:lnTo>
                  <a:lnTo>
                    <a:pt x="501" y="23"/>
                  </a:lnTo>
                  <a:lnTo>
                    <a:pt x="500" y="22"/>
                  </a:lnTo>
                  <a:lnTo>
                    <a:pt x="500" y="22"/>
                  </a:lnTo>
                  <a:lnTo>
                    <a:pt x="494" y="20"/>
                  </a:lnTo>
                  <a:lnTo>
                    <a:pt x="478" y="19"/>
                  </a:lnTo>
                  <a:lnTo>
                    <a:pt x="423" y="16"/>
                  </a:lnTo>
                  <a:lnTo>
                    <a:pt x="257" y="11"/>
                  </a:lnTo>
                  <a:lnTo>
                    <a:pt x="92" y="5"/>
                  </a:lnTo>
                  <a:lnTo>
                    <a:pt x="37" y="2"/>
                  </a:lnTo>
                  <a:lnTo>
                    <a:pt x="20" y="1"/>
                  </a:lnTo>
                  <a:lnTo>
                    <a:pt x="14" y="0"/>
                  </a:lnTo>
                  <a:lnTo>
                    <a:pt x="14" y="0"/>
                  </a:lnTo>
                  <a:lnTo>
                    <a:pt x="0"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19" name="Freeform 111">
              <a:extLst>
                <a:ext uri="{FF2B5EF4-FFF2-40B4-BE49-F238E27FC236}">
                  <a16:creationId xmlns:a16="http://schemas.microsoft.com/office/drawing/2014/main" id="{9165F5CF-4603-4849-B18E-D14859D3D2E6}"/>
                </a:ext>
              </a:extLst>
            </p:cNvPr>
            <p:cNvSpPr>
              <a:spLocks/>
            </p:cNvSpPr>
            <p:nvPr/>
          </p:nvSpPr>
          <p:spPr bwMode="auto">
            <a:xfrm flipH="1">
              <a:off x="6492886" y="5920176"/>
              <a:ext cx="144257" cy="252001"/>
            </a:xfrm>
            <a:custGeom>
              <a:avLst/>
              <a:gdLst>
                <a:gd name="T0" fmla="*/ 499 w 499"/>
                <a:gd name="T1" fmla="*/ 633 h 1014"/>
                <a:gd name="T2" fmla="*/ 499 w 499"/>
                <a:gd name="T3" fmla="*/ 827 h 1014"/>
                <a:gd name="T4" fmla="*/ 474 w 499"/>
                <a:gd name="T5" fmla="*/ 870 h 1014"/>
                <a:gd name="T6" fmla="*/ 448 w 499"/>
                <a:gd name="T7" fmla="*/ 908 h 1014"/>
                <a:gd name="T8" fmla="*/ 419 w 499"/>
                <a:gd name="T9" fmla="*/ 941 h 1014"/>
                <a:gd name="T10" fmla="*/ 390 w 499"/>
                <a:gd name="T11" fmla="*/ 967 h 1014"/>
                <a:gd name="T12" fmla="*/ 359 w 499"/>
                <a:gd name="T13" fmla="*/ 987 h 1014"/>
                <a:gd name="T14" fmla="*/ 326 w 499"/>
                <a:gd name="T15" fmla="*/ 1002 h 1014"/>
                <a:gd name="T16" fmla="*/ 293 w 499"/>
                <a:gd name="T17" fmla="*/ 1011 h 1014"/>
                <a:gd name="T18" fmla="*/ 259 w 499"/>
                <a:gd name="T19" fmla="*/ 1014 h 1014"/>
                <a:gd name="T20" fmla="*/ 225 w 499"/>
                <a:gd name="T21" fmla="*/ 1012 h 1014"/>
                <a:gd name="T22" fmla="*/ 190 w 499"/>
                <a:gd name="T23" fmla="*/ 1003 h 1014"/>
                <a:gd name="T24" fmla="*/ 157 w 499"/>
                <a:gd name="T25" fmla="*/ 988 h 1014"/>
                <a:gd name="T26" fmla="*/ 123 w 499"/>
                <a:gd name="T27" fmla="*/ 969 h 1014"/>
                <a:gd name="T28" fmla="*/ 91 w 499"/>
                <a:gd name="T29" fmla="*/ 942 h 1014"/>
                <a:gd name="T30" fmla="*/ 59 w 499"/>
                <a:gd name="T31" fmla="*/ 909 h 1014"/>
                <a:gd name="T32" fmla="*/ 29 w 499"/>
                <a:gd name="T33" fmla="*/ 872 h 1014"/>
                <a:gd name="T34" fmla="*/ 0 w 499"/>
                <a:gd name="T35" fmla="*/ 827 h 1014"/>
                <a:gd name="T36" fmla="*/ 0 w 499"/>
                <a:gd name="T37" fmla="*/ 238 h 1014"/>
                <a:gd name="T38" fmla="*/ 1 w 499"/>
                <a:gd name="T39" fmla="*/ 224 h 1014"/>
                <a:gd name="T40" fmla="*/ 3 w 499"/>
                <a:gd name="T41" fmla="*/ 195 h 1014"/>
                <a:gd name="T42" fmla="*/ 9 w 499"/>
                <a:gd name="T43" fmla="*/ 170 h 1014"/>
                <a:gd name="T44" fmla="*/ 17 w 499"/>
                <a:gd name="T45" fmla="*/ 145 h 1014"/>
                <a:gd name="T46" fmla="*/ 27 w 499"/>
                <a:gd name="T47" fmla="*/ 123 h 1014"/>
                <a:gd name="T48" fmla="*/ 39 w 499"/>
                <a:gd name="T49" fmla="*/ 103 h 1014"/>
                <a:gd name="T50" fmla="*/ 61 w 499"/>
                <a:gd name="T51" fmla="*/ 76 h 1014"/>
                <a:gd name="T52" fmla="*/ 96 w 499"/>
                <a:gd name="T53" fmla="*/ 45 h 1014"/>
                <a:gd name="T54" fmla="*/ 137 w 499"/>
                <a:gd name="T55" fmla="*/ 23 h 1014"/>
                <a:gd name="T56" fmla="*/ 180 w 499"/>
                <a:gd name="T57" fmla="*/ 8 h 1014"/>
                <a:gd name="T58" fmla="*/ 226 w 499"/>
                <a:gd name="T59" fmla="*/ 1 h 1014"/>
                <a:gd name="T60" fmla="*/ 273 w 499"/>
                <a:gd name="T61" fmla="*/ 1 h 1014"/>
                <a:gd name="T62" fmla="*/ 319 w 499"/>
                <a:gd name="T63" fmla="*/ 8 h 1014"/>
                <a:gd name="T64" fmla="*/ 363 w 499"/>
                <a:gd name="T65" fmla="*/ 23 h 1014"/>
                <a:gd name="T66" fmla="*/ 404 w 499"/>
                <a:gd name="T67" fmla="*/ 45 h 1014"/>
                <a:gd name="T68" fmla="*/ 438 w 499"/>
                <a:gd name="T69" fmla="*/ 76 h 1014"/>
                <a:gd name="T70" fmla="*/ 460 w 499"/>
                <a:gd name="T71" fmla="*/ 103 h 1014"/>
                <a:gd name="T72" fmla="*/ 472 w 499"/>
                <a:gd name="T73" fmla="*/ 123 h 1014"/>
                <a:gd name="T74" fmla="*/ 483 w 499"/>
                <a:gd name="T75" fmla="*/ 145 h 1014"/>
                <a:gd name="T76" fmla="*/ 491 w 499"/>
                <a:gd name="T77" fmla="*/ 170 h 1014"/>
                <a:gd name="T78" fmla="*/ 497 w 499"/>
                <a:gd name="T79" fmla="*/ 195 h 1014"/>
                <a:gd name="T80" fmla="*/ 499 w 499"/>
                <a:gd name="T81" fmla="*/ 22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4">
                  <a:moveTo>
                    <a:pt x="499" y="238"/>
                  </a:moveTo>
                  <a:lnTo>
                    <a:pt x="499" y="633"/>
                  </a:lnTo>
                  <a:lnTo>
                    <a:pt x="499" y="827"/>
                  </a:lnTo>
                  <a:lnTo>
                    <a:pt x="499" y="827"/>
                  </a:lnTo>
                  <a:lnTo>
                    <a:pt x="488" y="849"/>
                  </a:lnTo>
                  <a:lnTo>
                    <a:pt x="474" y="870"/>
                  </a:lnTo>
                  <a:lnTo>
                    <a:pt x="462" y="890"/>
                  </a:lnTo>
                  <a:lnTo>
                    <a:pt x="448" y="908"/>
                  </a:lnTo>
                  <a:lnTo>
                    <a:pt x="434" y="924"/>
                  </a:lnTo>
                  <a:lnTo>
                    <a:pt x="419" y="941"/>
                  </a:lnTo>
                  <a:lnTo>
                    <a:pt x="405" y="954"/>
                  </a:lnTo>
                  <a:lnTo>
                    <a:pt x="390" y="967"/>
                  </a:lnTo>
                  <a:lnTo>
                    <a:pt x="374" y="977"/>
                  </a:lnTo>
                  <a:lnTo>
                    <a:pt x="359" y="987"/>
                  </a:lnTo>
                  <a:lnTo>
                    <a:pt x="342" y="996"/>
                  </a:lnTo>
                  <a:lnTo>
                    <a:pt x="326" y="1002"/>
                  </a:lnTo>
                  <a:lnTo>
                    <a:pt x="309" y="1008"/>
                  </a:lnTo>
                  <a:lnTo>
                    <a:pt x="293" y="1011"/>
                  </a:lnTo>
                  <a:lnTo>
                    <a:pt x="276" y="1013"/>
                  </a:lnTo>
                  <a:lnTo>
                    <a:pt x="259" y="1014"/>
                  </a:lnTo>
                  <a:lnTo>
                    <a:pt x="242" y="1014"/>
                  </a:lnTo>
                  <a:lnTo>
                    <a:pt x="225" y="1012"/>
                  </a:lnTo>
                  <a:lnTo>
                    <a:pt x="208" y="1008"/>
                  </a:lnTo>
                  <a:lnTo>
                    <a:pt x="190" y="1003"/>
                  </a:lnTo>
                  <a:lnTo>
                    <a:pt x="174" y="997"/>
                  </a:lnTo>
                  <a:lnTo>
                    <a:pt x="157" y="988"/>
                  </a:lnTo>
                  <a:lnTo>
                    <a:pt x="140" y="979"/>
                  </a:lnTo>
                  <a:lnTo>
                    <a:pt x="123" y="969"/>
                  </a:lnTo>
                  <a:lnTo>
                    <a:pt x="107" y="956"/>
                  </a:lnTo>
                  <a:lnTo>
                    <a:pt x="91" y="942"/>
                  </a:lnTo>
                  <a:lnTo>
                    <a:pt x="75" y="927"/>
                  </a:lnTo>
                  <a:lnTo>
                    <a:pt x="59" y="909"/>
                  </a:lnTo>
                  <a:lnTo>
                    <a:pt x="43" y="891"/>
                  </a:lnTo>
                  <a:lnTo>
                    <a:pt x="29" y="872"/>
                  </a:lnTo>
                  <a:lnTo>
                    <a:pt x="14" y="850"/>
                  </a:lnTo>
                  <a:lnTo>
                    <a:pt x="0" y="827"/>
                  </a:lnTo>
                  <a:lnTo>
                    <a:pt x="0" y="633"/>
                  </a:lnTo>
                  <a:lnTo>
                    <a:pt x="0" y="238"/>
                  </a:lnTo>
                  <a:lnTo>
                    <a:pt x="0" y="238"/>
                  </a:lnTo>
                  <a:lnTo>
                    <a:pt x="1" y="224"/>
                  </a:lnTo>
                  <a:lnTo>
                    <a:pt x="2" y="210"/>
                  </a:lnTo>
                  <a:lnTo>
                    <a:pt x="3" y="195"/>
                  </a:lnTo>
                  <a:lnTo>
                    <a:pt x="5" y="183"/>
                  </a:lnTo>
                  <a:lnTo>
                    <a:pt x="9" y="170"/>
                  </a:lnTo>
                  <a:lnTo>
                    <a:pt x="12" y="157"/>
                  </a:lnTo>
                  <a:lnTo>
                    <a:pt x="17" y="145"/>
                  </a:lnTo>
                  <a:lnTo>
                    <a:pt x="21" y="134"/>
                  </a:lnTo>
                  <a:lnTo>
                    <a:pt x="27" y="123"/>
                  </a:lnTo>
                  <a:lnTo>
                    <a:pt x="32" y="112"/>
                  </a:lnTo>
                  <a:lnTo>
                    <a:pt x="39" y="103"/>
                  </a:lnTo>
                  <a:lnTo>
                    <a:pt x="46" y="93"/>
                  </a:lnTo>
                  <a:lnTo>
                    <a:pt x="61" y="76"/>
                  </a:lnTo>
                  <a:lnTo>
                    <a:pt x="78" y="59"/>
                  </a:lnTo>
                  <a:lnTo>
                    <a:pt x="96" y="45"/>
                  </a:lnTo>
                  <a:lnTo>
                    <a:pt x="116" y="34"/>
                  </a:lnTo>
                  <a:lnTo>
                    <a:pt x="137" y="23"/>
                  </a:lnTo>
                  <a:lnTo>
                    <a:pt x="158" y="14"/>
                  </a:lnTo>
                  <a:lnTo>
                    <a:pt x="180" y="8"/>
                  </a:lnTo>
                  <a:lnTo>
                    <a:pt x="203" y="3"/>
                  </a:lnTo>
                  <a:lnTo>
                    <a:pt x="226" y="1"/>
                  </a:lnTo>
                  <a:lnTo>
                    <a:pt x="250" y="0"/>
                  </a:lnTo>
                  <a:lnTo>
                    <a:pt x="273" y="1"/>
                  </a:lnTo>
                  <a:lnTo>
                    <a:pt x="296" y="3"/>
                  </a:lnTo>
                  <a:lnTo>
                    <a:pt x="319" y="8"/>
                  </a:lnTo>
                  <a:lnTo>
                    <a:pt x="342" y="14"/>
                  </a:lnTo>
                  <a:lnTo>
                    <a:pt x="363" y="23"/>
                  </a:lnTo>
                  <a:lnTo>
                    <a:pt x="383" y="34"/>
                  </a:lnTo>
                  <a:lnTo>
                    <a:pt x="404" y="45"/>
                  </a:lnTo>
                  <a:lnTo>
                    <a:pt x="422" y="59"/>
                  </a:lnTo>
                  <a:lnTo>
                    <a:pt x="438" y="76"/>
                  </a:lnTo>
                  <a:lnTo>
                    <a:pt x="453" y="93"/>
                  </a:lnTo>
                  <a:lnTo>
                    <a:pt x="460" y="103"/>
                  </a:lnTo>
                  <a:lnTo>
                    <a:pt x="466" y="112"/>
                  </a:lnTo>
                  <a:lnTo>
                    <a:pt x="472" y="123"/>
                  </a:lnTo>
                  <a:lnTo>
                    <a:pt x="478" y="134"/>
                  </a:lnTo>
                  <a:lnTo>
                    <a:pt x="483" y="145"/>
                  </a:lnTo>
                  <a:lnTo>
                    <a:pt x="487" y="157"/>
                  </a:lnTo>
                  <a:lnTo>
                    <a:pt x="491" y="170"/>
                  </a:lnTo>
                  <a:lnTo>
                    <a:pt x="493" y="183"/>
                  </a:lnTo>
                  <a:lnTo>
                    <a:pt x="497" y="195"/>
                  </a:lnTo>
                  <a:lnTo>
                    <a:pt x="498" y="210"/>
                  </a:lnTo>
                  <a:lnTo>
                    <a:pt x="499" y="224"/>
                  </a:lnTo>
                  <a:lnTo>
                    <a:pt x="499" y="238"/>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0" name="Freeform 112">
              <a:extLst>
                <a:ext uri="{FF2B5EF4-FFF2-40B4-BE49-F238E27FC236}">
                  <a16:creationId xmlns:a16="http://schemas.microsoft.com/office/drawing/2014/main" id="{B96EBD59-44AB-4047-8629-28C287ADE568}"/>
                </a:ext>
              </a:extLst>
            </p:cNvPr>
            <p:cNvSpPr>
              <a:spLocks/>
            </p:cNvSpPr>
            <p:nvPr/>
          </p:nvSpPr>
          <p:spPr bwMode="auto">
            <a:xfrm flipH="1">
              <a:off x="6492886" y="5920176"/>
              <a:ext cx="144257" cy="252001"/>
            </a:xfrm>
            <a:custGeom>
              <a:avLst/>
              <a:gdLst>
                <a:gd name="T0" fmla="*/ 499 w 499"/>
                <a:gd name="T1" fmla="*/ 633 h 1014"/>
                <a:gd name="T2" fmla="*/ 499 w 499"/>
                <a:gd name="T3" fmla="*/ 827 h 1014"/>
                <a:gd name="T4" fmla="*/ 474 w 499"/>
                <a:gd name="T5" fmla="*/ 870 h 1014"/>
                <a:gd name="T6" fmla="*/ 448 w 499"/>
                <a:gd name="T7" fmla="*/ 908 h 1014"/>
                <a:gd name="T8" fmla="*/ 419 w 499"/>
                <a:gd name="T9" fmla="*/ 941 h 1014"/>
                <a:gd name="T10" fmla="*/ 390 w 499"/>
                <a:gd name="T11" fmla="*/ 967 h 1014"/>
                <a:gd name="T12" fmla="*/ 359 w 499"/>
                <a:gd name="T13" fmla="*/ 987 h 1014"/>
                <a:gd name="T14" fmla="*/ 326 w 499"/>
                <a:gd name="T15" fmla="*/ 1002 h 1014"/>
                <a:gd name="T16" fmla="*/ 293 w 499"/>
                <a:gd name="T17" fmla="*/ 1011 h 1014"/>
                <a:gd name="T18" fmla="*/ 259 w 499"/>
                <a:gd name="T19" fmla="*/ 1014 h 1014"/>
                <a:gd name="T20" fmla="*/ 225 w 499"/>
                <a:gd name="T21" fmla="*/ 1012 h 1014"/>
                <a:gd name="T22" fmla="*/ 190 w 499"/>
                <a:gd name="T23" fmla="*/ 1003 h 1014"/>
                <a:gd name="T24" fmla="*/ 157 w 499"/>
                <a:gd name="T25" fmla="*/ 988 h 1014"/>
                <a:gd name="T26" fmla="*/ 123 w 499"/>
                <a:gd name="T27" fmla="*/ 969 h 1014"/>
                <a:gd name="T28" fmla="*/ 91 w 499"/>
                <a:gd name="T29" fmla="*/ 942 h 1014"/>
                <a:gd name="T30" fmla="*/ 59 w 499"/>
                <a:gd name="T31" fmla="*/ 909 h 1014"/>
                <a:gd name="T32" fmla="*/ 29 w 499"/>
                <a:gd name="T33" fmla="*/ 872 h 1014"/>
                <a:gd name="T34" fmla="*/ 0 w 499"/>
                <a:gd name="T35" fmla="*/ 827 h 1014"/>
                <a:gd name="T36" fmla="*/ 0 w 499"/>
                <a:gd name="T37" fmla="*/ 238 h 1014"/>
                <a:gd name="T38" fmla="*/ 1 w 499"/>
                <a:gd name="T39" fmla="*/ 224 h 1014"/>
                <a:gd name="T40" fmla="*/ 3 w 499"/>
                <a:gd name="T41" fmla="*/ 195 h 1014"/>
                <a:gd name="T42" fmla="*/ 9 w 499"/>
                <a:gd name="T43" fmla="*/ 170 h 1014"/>
                <a:gd name="T44" fmla="*/ 17 w 499"/>
                <a:gd name="T45" fmla="*/ 145 h 1014"/>
                <a:gd name="T46" fmla="*/ 27 w 499"/>
                <a:gd name="T47" fmla="*/ 123 h 1014"/>
                <a:gd name="T48" fmla="*/ 39 w 499"/>
                <a:gd name="T49" fmla="*/ 103 h 1014"/>
                <a:gd name="T50" fmla="*/ 61 w 499"/>
                <a:gd name="T51" fmla="*/ 76 h 1014"/>
                <a:gd name="T52" fmla="*/ 96 w 499"/>
                <a:gd name="T53" fmla="*/ 45 h 1014"/>
                <a:gd name="T54" fmla="*/ 137 w 499"/>
                <a:gd name="T55" fmla="*/ 23 h 1014"/>
                <a:gd name="T56" fmla="*/ 180 w 499"/>
                <a:gd name="T57" fmla="*/ 8 h 1014"/>
                <a:gd name="T58" fmla="*/ 226 w 499"/>
                <a:gd name="T59" fmla="*/ 1 h 1014"/>
                <a:gd name="T60" fmla="*/ 273 w 499"/>
                <a:gd name="T61" fmla="*/ 1 h 1014"/>
                <a:gd name="T62" fmla="*/ 319 w 499"/>
                <a:gd name="T63" fmla="*/ 8 h 1014"/>
                <a:gd name="T64" fmla="*/ 363 w 499"/>
                <a:gd name="T65" fmla="*/ 23 h 1014"/>
                <a:gd name="T66" fmla="*/ 404 w 499"/>
                <a:gd name="T67" fmla="*/ 45 h 1014"/>
                <a:gd name="T68" fmla="*/ 438 w 499"/>
                <a:gd name="T69" fmla="*/ 76 h 1014"/>
                <a:gd name="T70" fmla="*/ 460 w 499"/>
                <a:gd name="T71" fmla="*/ 103 h 1014"/>
                <a:gd name="T72" fmla="*/ 472 w 499"/>
                <a:gd name="T73" fmla="*/ 123 h 1014"/>
                <a:gd name="T74" fmla="*/ 483 w 499"/>
                <a:gd name="T75" fmla="*/ 145 h 1014"/>
                <a:gd name="T76" fmla="*/ 491 w 499"/>
                <a:gd name="T77" fmla="*/ 170 h 1014"/>
                <a:gd name="T78" fmla="*/ 497 w 499"/>
                <a:gd name="T79" fmla="*/ 195 h 1014"/>
                <a:gd name="T80" fmla="*/ 499 w 499"/>
                <a:gd name="T81" fmla="*/ 22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4">
                  <a:moveTo>
                    <a:pt x="499" y="238"/>
                  </a:moveTo>
                  <a:lnTo>
                    <a:pt x="499" y="633"/>
                  </a:lnTo>
                  <a:lnTo>
                    <a:pt x="499" y="827"/>
                  </a:lnTo>
                  <a:lnTo>
                    <a:pt x="499" y="827"/>
                  </a:lnTo>
                  <a:lnTo>
                    <a:pt x="488" y="849"/>
                  </a:lnTo>
                  <a:lnTo>
                    <a:pt x="474" y="870"/>
                  </a:lnTo>
                  <a:lnTo>
                    <a:pt x="462" y="890"/>
                  </a:lnTo>
                  <a:lnTo>
                    <a:pt x="448" y="908"/>
                  </a:lnTo>
                  <a:lnTo>
                    <a:pt x="434" y="924"/>
                  </a:lnTo>
                  <a:lnTo>
                    <a:pt x="419" y="941"/>
                  </a:lnTo>
                  <a:lnTo>
                    <a:pt x="405" y="954"/>
                  </a:lnTo>
                  <a:lnTo>
                    <a:pt x="390" y="967"/>
                  </a:lnTo>
                  <a:lnTo>
                    <a:pt x="374" y="977"/>
                  </a:lnTo>
                  <a:lnTo>
                    <a:pt x="359" y="987"/>
                  </a:lnTo>
                  <a:lnTo>
                    <a:pt x="342" y="996"/>
                  </a:lnTo>
                  <a:lnTo>
                    <a:pt x="326" y="1002"/>
                  </a:lnTo>
                  <a:lnTo>
                    <a:pt x="309" y="1008"/>
                  </a:lnTo>
                  <a:lnTo>
                    <a:pt x="293" y="1011"/>
                  </a:lnTo>
                  <a:lnTo>
                    <a:pt x="276" y="1013"/>
                  </a:lnTo>
                  <a:lnTo>
                    <a:pt x="259" y="1014"/>
                  </a:lnTo>
                  <a:lnTo>
                    <a:pt x="242" y="1014"/>
                  </a:lnTo>
                  <a:lnTo>
                    <a:pt x="225" y="1012"/>
                  </a:lnTo>
                  <a:lnTo>
                    <a:pt x="208" y="1008"/>
                  </a:lnTo>
                  <a:lnTo>
                    <a:pt x="190" y="1003"/>
                  </a:lnTo>
                  <a:lnTo>
                    <a:pt x="174" y="997"/>
                  </a:lnTo>
                  <a:lnTo>
                    <a:pt x="157" y="988"/>
                  </a:lnTo>
                  <a:lnTo>
                    <a:pt x="140" y="979"/>
                  </a:lnTo>
                  <a:lnTo>
                    <a:pt x="123" y="969"/>
                  </a:lnTo>
                  <a:lnTo>
                    <a:pt x="107" y="956"/>
                  </a:lnTo>
                  <a:lnTo>
                    <a:pt x="91" y="942"/>
                  </a:lnTo>
                  <a:lnTo>
                    <a:pt x="75" y="927"/>
                  </a:lnTo>
                  <a:lnTo>
                    <a:pt x="59" y="909"/>
                  </a:lnTo>
                  <a:lnTo>
                    <a:pt x="43" y="891"/>
                  </a:lnTo>
                  <a:lnTo>
                    <a:pt x="29" y="872"/>
                  </a:lnTo>
                  <a:lnTo>
                    <a:pt x="14" y="850"/>
                  </a:lnTo>
                  <a:lnTo>
                    <a:pt x="0" y="827"/>
                  </a:lnTo>
                  <a:lnTo>
                    <a:pt x="0" y="633"/>
                  </a:lnTo>
                  <a:lnTo>
                    <a:pt x="0" y="238"/>
                  </a:lnTo>
                  <a:lnTo>
                    <a:pt x="0" y="238"/>
                  </a:lnTo>
                  <a:lnTo>
                    <a:pt x="1" y="224"/>
                  </a:lnTo>
                  <a:lnTo>
                    <a:pt x="2" y="210"/>
                  </a:lnTo>
                  <a:lnTo>
                    <a:pt x="3" y="195"/>
                  </a:lnTo>
                  <a:lnTo>
                    <a:pt x="5" y="183"/>
                  </a:lnTo>
                  <a:lnTo>
                    <a:pt x="9" y="170"/>
                  </a:lnTo>
                  <a:lnTo>
                    <a:pt x="12" y="157"/>
                  </a:lnTo>
                  <a:lnTo>
                    <a:pt x="17" y="145"/>
                  </a:lnTo>
                  <a:lnTo>
                    <a:pt x="21" y="134"/>
                  </a:lnTo>
                  <a:lnTo>
                    <a:pt x="27" y="123"/>
                  </a:lnTo>
                  <a:lnTo>
                    <a:pt x="32" y="112"/>
                  </a:lnTo>
                  <a:lnTo>
                    <a:pt x="39" y="103"/>
                  </a:lnTo>
                  <a:lnTo>
                    <a:pt x="46" y="93"/>
                  </a:lnTo>
                  <a:lnTo>
                    <a:pt x="61" y="76"/>
                  </a:lnTo>
                  <a:lnTo>
                    <a:pt x="78" y="59"/>
                  </a:lnTo>
                  <a:lnTo>
                    <a:pt x="96" y="45"/>
                  </a:lnTo>
                  <a:lnTo>
                    <a:pt x="116" y="34"/>
                  </a:lnTo>
                  <a:lnTo>
                    <a:pt x="137" y="23"/>
                  </a:lnTo>
                  <a:lnTo>
                    <a:pt x="158" y="14"/>
                  </a:lnTo>
                  <a:lnTo>
                    <a:pt x="180" y="8"/>
                  </a:lnTo>
                  <a:lnTo>
                    <a:pt x="203" y="3"/>
                  </a:lnTo>
                  <a:lnTo>
                    <a:pt x="226" y="1"/>
                  </a:lnTo>
                  <a:lnTo>
                    <a:pt x="250" y="0"/>
                  </a:lnTo>
                  <a:lnTo>
                    <a:pt x="273" y="1"/>
                  </a:lnTo>
                  <a:lnTo>
                    <a:pt x="296" y="3"/>
                  </a:lnTo>
                  <a:lnTo>
                    <a:pt x="319" y="8"/>
                  </a:lnTo>
                  <a:lnTo>
                    <a:pt x="342" y="14"/>
                  </a:lnTo>
                  <a:lnTo>
                    <a:pt x="363" y="23"/>
                  </a:lnTo>
                  <a:lnTo>
                    <a:pt x="383" y="34"/>
                  </a:lnTo>
                  <a:lnTo>
                    <a:pt x="404" y="45"/>
                  </a:lnTo>
                  <a:lnTo>
                    <a:pt x="422" y="59"/>
                  </a:lnTo>
                  <a:lnTo>
                    <a:pt x="438" y="76"/>
                  </a:lnTo>
                  <a:lnTo>
                    <a:pt x="453" y="93"/>
                  </a:lnTo>
                  <a:lnTo>
                    <a:pt x="460" y="103"/>
                  </a:lnTo>
                  <a:lnTo>
                    <a:pt x="466" y="112"/>
                  </a:lnTo>
                  <a:lnTo>
                    <a:pt x="472" y="123"/>
                  </a:lnTo>
                  <a:lnTo>
                    <a:pt x="478" y="134"/>
                  </a:lnTo>
                  <a:lnTo>
                    <a:pt x="483" y="145"/>
                  </a:lnTo>
                  <a:lnTo>
                    <a:pt x="487" y="157"/>
                  </a:lnTo>
                  <a:lnTo>
                    <a:pt x="491" y="170"/>
                  </a:lnTo>
                  <a:lnTo>
                    <a:pt x="493" y="183"/>
                  </a:lnTo>
                  <a:lnTo>
                    <a:pt x="497" y="195"/>
                  </a:lnTo>
                  <a:lnTo>
                    <a:pt x="498" y="210"/>
                  </a:lnTo>
                  <a:lnTo>
                    <a:pt x="499" y="224"/>
                  </a:lnTo>
                  <a:lnTo>
                    <a:pt x="499"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1" name="Freeform 113">
              <a:extLst>
                <a:ext uri="{FF2B5EF4-FFF2-40B4-BE49-F238E27FC236}">
                  <a16:creationId xmlns:a16="http://schemas.microsoft.com/office/drawing/2014/main" id="{F54F7269-D080-4873-A4A0-0A2286451034}"/>
                </a:ext>
              </a:extLst>
            </p:cNvPr>
            <p:cNvSpPr>
              <a:spLocks/>
            </p:cNvSpPr>
            <p:nvPr/>
          </p:nvSpPr>
          <p:spPr bwMode="auto">
            <a:xfrm flipH="1">
              <a:off x="6703186" y="5909746"/>
              <a:ext cx="66044" cy="79947"/>
            </a:xfrm>
            <a:custGeom>
              <a:avLst/>
              <a:gdLst>
                <a:gd name="T0" fmla="*/ 46 w 226"/>
                <a:gd name="T1" fmla="*/ 4 h 324"/>
                <a:gd name="T2" fmla="*/ 65 w 226"/>
                <a:gd name="T3" fmla="*/ 0 h 324"/>
                <a:gd name="T4" fmla="*/ 87 w 226"/>
                <a:gd name="T5" fmla="*/ 1 h 324"/>
                <a:gd name="T6" fmla="*/ 108 w 226"/>
                <a:gd name="T7" fmla="*/ 10 h 324"/>
                <a:gd name="T8" fmla="*/ 129 w 226"/>
                <a:gd name="T9" fmla="*/ 23 h 324"/>
                <a:gd name="T10" fmla="*/ 151 w 226"/>
                <a:gd name="T11" fmla="*/ 41 h 324"/>
                <a:gd name="T12" fmla="*/ 170 w 226"/>
                <a:gd name="T13" fmla="*/ 65 h 324"/>
                <a:gd name="T14" fmla="*/ 188 w 226"/>
                <a:gd name="T15" fmla="*/ 92 h 324"/>
                <a:gd name="T16" fmla="*/ 203 w 226"/>
                <a:gd name="T17" fmla="*/ 123 h 324"/>
                <a:gd name="T18" fmla="*/ 210 w 226"/>
                <a:gd name="T19" fmla="*/ 139 h 324"/>
                <a:gd name="T20" fmla="*/ 219 w 226"/>
                <a:gd name="T21" fmla="*/ 172 h 324"/>
                <a:gd name="T22" fmla="*/ 225 w 226"/>
                <a:gd name="T23" fmla="*/ 203 h 324"/>
                <a:gd name="T24" fmla="*/ 226 w 226"/>
                <a:gd name="T25" fmla="*/ 232 h 324"/>
                <a:gd name="T26" fmla="*/ 223 w 226"/>
                <a:gd name="T27" fmla="*/ 258 h 324"/>
                <a:gd name="T28" fmla="*/ 215 w 226"/>
                <a:gd name="T29" fmla="*/ 282 h 324"/>
                <a:gd name="T30" fmla="*/ 205 w 226"/>
                <a:gd name="T31" fmla="*/ 300 h 324"/>
                <a:gd name="T32" fmla="*/ 189 w 226"/>
                <a:gd name="T33" fmla="*/ 314 h 324"/>
                <a:gd name="T34" fmla="*/ 180 w 226"/>
                <a:gd name="T35" fmla="*/ 320 h 324"/>
                <a:gd name="T36" fmla="*/ 161 w 226"/>
                <a:gd name="T37" fmla="*/ 324 h 324"/>
                <a:gd name="T38" fmla="*/ 140 w 226"/>
                <a:gd name="T39" fmla="*/ 322 h 324"/>
                <a:gd name="T40" fmla="*/ 118 w 226"/>
                <a:gd name="T41" fmla="*/ 314 h 324"/>
                <a:gd name="T42" fmla="*/ 97 w 226"/>
                <a:gd name="T43" fmla="*/ 301 h 324"/>
                <a:gd name="T44" fmla="*/ 76 w 226"/>
                <a:gd name="T45" fmla="*/ 282 h 324"/>
                <a:gd name="T46" fmla="*/ 56 w 226"/>
                <a:gd name="T47" fmla="*/ 259 h 324"/>
                <a:gd name="T48" fmla="*/ 39 w 226"/>
                <a:gd name="T49" fmla="*/ 232 h 324"/>
                <a:gd name="T50" fmla="*/ 23 w 226"/>
                <a:gd name="T51" fmla="*/ 201 h 324"/>
                <a:gd name="T52" fmla="*/ 16 w 226"/>
                <a:gd name="T53" fmla="*/ 185 h 324"/>
                <a:gd name="T54" fmla="*/ 7 w 226"/>
                <a:gd name="T55" fmla="*/ 152 h 324"/>
                <a:gd name="T56" fmla="*/ 2 w 226"/>
                <a:gd name="T57" fmla="*/ 121 h 324"/>
                <a:gd name="T58" fmla="*/ 0 w 226"/>
                <a:gd name="T59" fmla="*/ 92 h 324"/>
                <a:gd name="T60" fmla="*/ 4 w 226"/>
                <a:gd name="T61" fmla="*/ 65 h 324"/>
                <a:gd name="T62" fmla="*/ 12 w 226"/>
                <a:gd name="T63" fmla="*/ 42 h 324"/>
                <a:gd name="T64" fmla="*/ 22 w 226"/>
                <a:gd name="T65" fmla="*/ 23 h 324"/>
                <a:gd name="T66" fmla="*/ 37 w 226"/>
                <a:gd name="T67" fmla="*/ 9 h 324"/>
                <a:gd name="T68" fmla="*/ 46 w 226"/>
                <a:gd name="T69"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324">
                  <a:moveTo>
                    <a:pt x="46" y="4"/>
                  </a:moveTo>
                  <a:lnTo>
                    <a:pt x="46" y="4"/>
                  </a:lnTo>
                  <a:lnTo>
                    <a:pt x="55" y="1"/>
                  </a:lnTo>
                  <a:lnTo>
                    <a:pt x="65" y="0"/>
                  </a:lnTo>
                  <a:lnTo>
                    <a:pt x="76" y="0"/>
                  </a:lnTo>
                  <a:lnTo>
                    <a:pt x="87" y="1"/>
                  </a:lnTo>
                  <a:lnTo>
                    <a:pt x="97" y="4"/>
                  </a:lnTo>
                  <a:lnTo>
                    <a:pt x="108" y="10"/>
                  </a:lnTo>
                  <a:lnTo>
                    <a:pt x="119" y="15"/>
                  </a:lnTo>
                  <a:lnTo>
                    <a:pt x="129" y="23"/>
                  </a:lnTo>
                  <a:lnTo>
                    <a:pt x="141" y="31"/>
                  </a:lnTo>
                  <a:lnTo>
                    <a:pt x="151" y="41"/>
                  </a:lnTo>
                  <a:lnTo>
                    <a:pt x="161" y="52"/>
                  </a:lnTo>
                  <a:lnTo>
                    <a:pt x="170" y="65"/>
                  </a:lnTo>
                  <a:lnTo>
                    <a:pt x="180" y="78"/>
                  </a:lnTo>
                  <a:lnTo>
                    <a:pt x="188" y="92"/>
                  </a:lnTo>
                  <a:lnTo>
                    <a:pt x="196" y="107"/>
                  </a:lnTo>
                  <a:lnTo>
                    <a:pt x="203" y="123"/>
                  </a:lnTo>
                  <a:lnTo>
                    <a:pt x="203" y="123"/>
                  </a:lnTo>
                  <a:lnTo>
                    <a:pt x="210" y="139"/>
                  </a:lnTo>
                  <a:lnTo>
                    <a:pt x="215" y="156"/>
                  </a:lnTo>
                  <a:lnTo>
                    <a:pt x="219" y="172"/>
                  </a:lnTo>
                  <a:lnTo>
                    <a:pt x="223" y="187"/>
                  </a:lnTo>
                  <a:lnTo>
                    <a:pt x="225" y="203"/>
                  </a:lnTo>
                  <a:lnTo>
                    <a:pt x="226" y="217"/>
                  </a:lnTo>
                  <a:lnTo>
                    <a:pt x="226" y="232"/>
                  </a:lnTo>
                  <a:lnTo>
                    <a:pt x="225" y="245"/>
                  </a:lnTo>
                  <a:lnTo>
                    <a:pt x="223" y="258"/>
                  </a:lnTo>
                  <a:lnTo>
                    <a:pt x="219" y="271"/>
                  </a:lnTo>
                  <a:lnTo>
                    <a:pt x="215" y="282"/>
                  </a:lnTo>
                  <a:lnTo>
                    <a:pt x="210" y="292"/>
                  </a:lnTo>
                  <a:lnTo>
                    <a:pt x="205" y="300"/>
                  </a:lnTo>
                  <a:lnTo>
                    <a:pt x="197" y="309"/>
                  </a:lnTo>
                  <a:lnTo>
                    <a:pt x="189" y="314"/>
                  </a:lnTo>
                  <a:lnTo>
                    <a:pt x="180" y="320"/>
                  </a:lnTo>
                  <a:lnTo>
                    <a:pt x="180" y="320"/>
                  </a:lnTo>
                  <a:lnTo>
                    <a:pt x="171" y="323"/>
                  </a:lnTo>
                  <a:lnTo>
                    <a:pt x="161" y="324"/>
                  </a:lnTo>
                  <a:lnTo>
                    <a:pt x="151" y="324"/>
                  </a:lnTo>
                  <a:lnTo>
                    <a:pt x="140" y="322"/>
                  </a:lnTo>
                  <a:lnTo>
                    <a:pt x="129" y="319"/>
                  </a:lnTo>
                  <a:lnTo>
                    <a:pt x="118" y="314"/>
                  </a:lnTo>
                  <a:lnTo>
                    <a:pt x="107" y="309"/>
                  </a:lnTo>
                  <a:lnTo>
                    <a:pt x="97" y="301"/>
                  </a:lnTo>
                  <a:lnTo>
                    <a:pt x="86" y="293"/>
                  </a:lnTo>
                  <a:lnTo>
                    <a:pt x="76" y="282"/>
                  </a:lnTo>
                  <a:lnTo>
                    <a:pt x="65" y="271"/>
                  </a:lnTo>
                  <a:lnTo>
                    <a:pt x="56" y="259"/>
                  </a:lnTo>
                  <a:lnTo>
                    <a:pt x="46" y="246"/>
                  </a:lnTo>
                  <a:lnTo>
                    <a:pt x="39" y="232"/>
                  </a:lnTo>
                  <a:lnTo>
                    <a:pt x="31" y="217"/>
                  </a:lnTo>
                  <a:lnTo>
                    <a:pt x="23" y="201"/>
                  </a:lnTo>
                  <a:lnTo>
                    <a:pt x="23" y="201"/>
                  </a:lnTo>
                  <a:lnTo>
                    <a:pt x="16" y="185"/>
                  </a:lnTo>
                  <a:lnTo>
                    <a:pt x="12" y="168"/>
                  </a:lnTo>
                  <a:lnTo>
                    <a:pt x="7" y="152"/>
                  </a:lnTo>
                  <a:lnTo>
                    <a:pt x="4" y="136"/>
                  </a:lnTo>
                  <a:lnTo>
                    <a:pt x="2" y="121"/>
                  </a:lnTo>
                  <a:lnTo>
                    <a:pt x="0" y="106"/>
                  </a:lnTo>
                  <a:lnTo>
                    <a:pt x="0" y="92"/>
                  </a:lnTo>
                  <a:lnTo>
                    <a:pt x="2" y="78"/>
                  </a:lnTo>
                  <a:lnTo>
                    <a:pt x="4" y="65"/>
                  </a:lnTo>
                  <a:lnTo>
                    <a:pt x="7" y="53"/>
                  </a:lnTo>
                  <a:lnTo>
                    <a:pt x="12" y="42"/>
                  </a:lnTo>
                  <a:lnTo>
                    <a:pt x="16" y="31"/>
                  </a:lnTo>
                  <a:lnTo>
                    <a:pt x="22" y="23"/>
                  </a:lnTo>
                  <a:lnTo>
                    <a:pt x="30" y="15"/>
                  </a:lnTo>
                  <a:lnTo>
                    <a:pt x="37" y="9"/>
                  </a:lnTo>
                  <a:lnTo>
                    <a:pt x="46" y="4"/>
                  </a:lnTo>
                  <a:lnTo>
                    <a:pt x="46" y="4"/>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2" name="Freeform 114">
              <a:extLst>
                <a:ext uri="{FF2B5EF4-FFF2-40B4-BE49-F238E27FC236}">
                  <a16:creationId xmlns:a16="http://schemas.microsoft.com/office/drawing/2014/main" id="{418A4B0B-DA4A-4937-8B13-578D5303CE4E}"/>
                </a:ext>
              </a:extLst>
            </p:cNvPr>
            <p:cNvSpPr>
              <a:spLocks/>
            </p:cNvSpPr>
            <p:nvPr/>
          </p:nvSpPr>
          <p:spPr bwMode="auto">
            <a:xfrm flipH="1">
              <a:off x="6360798" y="5909746"/>
              <a:ext cx="64306" cy="79947"/>
            </a:xfrm>
            <a:custGeom>
              <a:avLst/>
              <a:gdLst>
                <a:gd name="T0" fmla="*/ 179 w 224"/>
                <a:gd name="T1" fmla="*/ 4 h 324"/>
                <a:gd name="T2" fmla="*/ 159 w 224"/>
                <a:gd name="T3" fmla="*/ 0 h 324"/>
                <a:gd name="T4" fmla="*/ 138 w 224"/>
                <a:gd name="T5" fmla="*/ 1 h 324"/>
                <a:gd name="T6" fmla="*/ 117 w 224"/>
                <a:gd name="T7" fmla="*/ 10 h 324"/>
                <a:gd name="T8" fmla="*/ 95 w 224"/>
                <a:gd name="T9" fmla="*/ 23 h 324"/>
                <a:gd name="T10" fmla="*/ 74 w 224"/>
                <a:gd name="T11" fmla="*/ 41 h 324"/>
                <a:gd name="T12" fmla="*/ 55 w 224"/>
                <a:gd name="T13" fmla="*/ 65 h 324"/>
                <a:gd name="T14" fmla="*/ 37 w 224"/>
                <a:gd name="T15" fmla="*/ 92 h 324"/>
                <a:gd name="T16" fmla="*/ 21 w 224"/>
                <a:gd name="T17" fmla="*/ 123 h 324"/>
                <a:gd name="T18" fmla="*/ 16 w 224"/>
                <a:gd name="T19" fmla="*/ 139 h 324"/>
                <a:gd name="T20" fmla="*/ 6 w 224"/>
                <a:gd name="T21" fmla="*/ 172 h 324"/>
                <a:gd name="T22" fmla="*/ 0 w 224"/>
                <a:gd name="T23" fmla="*/ 203 h 324"/>
                <a:gd name="T24" fmla="*/ 0 w 224"/>
                <a:gd name="T25" fmla="*/ 232 h 324"/>
                <a:gd name="T26" fmla="*/ 2 w 224"/>
                <a:gd name="T27" fmla="*/ 258 h 324"/>
                <a:gd name="T28" fmla="*/ 10 w 224"/>
                <a:gd name="T29" fmla="*/ 282 h 324"/>
                <a:gd name="T30" fmla="*/ 21 w 224"/>
                <a:gd name="T31" fmla="*/ 300 h 324"/>
                <a:gd name="T32" fmla="*/ 36 w 224"/>
                <a:gd name="T33" fmla="*/ 314 h 324"/>
                <a:gd name="T34" fmla="*/ 45 w 224"/>
                <a:gd name="T35" fmla="*/ 320 h 324"/>
                <a:gd name="T36" fmla="*/ 64 w 224"/>
                <a:gd name="T37" fmla="*/ 324 h 324"/>
                <a:gd name="T38" fmla="*/ 85 w 224"/>
                <a:gd name="T39" fmla="*/ 322 h 324"/>
                <a:gd name="T40" fmla="*/ 106 w 224"/>
                <a:gd name="T41" fmla="*/ 314 h 324"/>
                <a:gd name="T42" fmla="*/ 128 w 224"/>
                <a:gd name="T43" fmla="*/ 301 h 324"/>
                <a:gd name="T44" fmla="*/ 149 w 224"/>
                <a:gd name="T45" fmla="*/ 282 h 324"/>
                <a:gd name="T46" fmla="*/ 169 w 224"/>
                <a:gd name="T47" fmla="*/ 259 h 324"/>
                <a:gd name="T48" fmla="*/ 187 w 224"/>
                <a:gd name="T49" fmla="*/ 232 h 324"/>
                <a:gd name="T50" fmla="*/ 202 w 224"/>
                <a:gd name="T51" fmla="*/ 201 h 324"/>
                <a:gd name="T52" fmla="*/ 209 w 224"/>
                <a:gd name="T53" fmla="*/ 185 h 324"/>
                <a:gd name="T54" fmla="*/ 218 w 224"/>
                <a:gd name="T55" fmla="*/ 152 h 324"/>
                <a:gd name="T56" fmla="*/ 223 w 224"/>
                <a:gd name="T57" fmla="*/ 121 h 324"/>
                <a:gd name="T58" fmla="*/ 224 w 224"/>
                <a:gd name="T59" fmla="*/ 92 h 324"/>
                <a:gd name="T60" fmla="*/ 221 w 224"/>
                <a:gd name="T61" fmla="*/ 65 h 324"/>
                <a:gd name="T62" fmla="*/ 214 w 224"/>
                <a:gd name="T63" fmla="*/ 42 h 324"/>
                <a:gd name="T64" fmla="*/ 203 w 224"/>
                <a:gd name="T65" fmla="*/ 23 h 324"/>
                <a:gd name="T66" fmla="*/ 187 w 224"/>
                <a:gd name="T67" fmla="*/ 9 h 324"/>
                <a:gd name="T68" fmla="*/ 179 w 224"/>
                <a:gd name="T69"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24">
                  <a:moveTo>
                    <a:pt x="179" y="4"/>
                  </a:moveTo>
                  <a:lnTo>
                    <a:pt x="179" y="4"/>
                  </a:lnTo>
                  <a:lnTo>
                    <a:pt x="169" y="1"/>
                  </a:lnTo>
                  <a:lnTo>
                    <a:pt x="159" y="0"/>
                  </a:lnTo>
                  <a:lnTo>
                    <a:pt x="149" y="0"/>
                  </a:lnTo>
                  <a:lnTo>
                    <a:pt x="138" y="1"/>
                  </a:lnTo>
                  <a:lnTo>
                    <a:pt x="128" y="4"/>
                  </a:lnTo>
                  <a:lnTo>
                    <a:pt x="117" y="10"/>
                  </a:lnTo>
                  <a:lnTo>
                    <a:pt x="106" y="15"/>
                  </a:lnTo>
                  <a:lnTo>
                    <a:pt x="95" y="23"/>
                  </a:lnTo>
                  <a:lnTo>
                    <a:pt x="85" y="31"/>
                  </a:lnTo>
                  <a:lnTo>
                    <a:pt x="74" y="41"/>
                  </a:lnTo>
                  <a:lnTo>
                    <a:pt x="64" y="52"/>
                  </a:lnTo>
                  <a:lnTo>
                    <a:pt x="55" y="65"/>
                  </a:lnTo>
                  <a:lnTo>
                    <a:pt x="46" y="78"/>
                  </a:lnTo>
                  <a:lnTo>
                    <a:pt x="37" y="92"/>
                  </a:lnTo>
                  <a:lnTo>
                    <a:pt x="29" y="107"/>
                  </a:lnTo>
                  <a:lnTo>
                    <a:pt x="21" y="123"/>
                  </a:lnTo>
                  <a:lnTo>
                    <a:pt x="21" y="123"/>
                  </a:lnTo>
                  <a:lnTo>
                    <a:pt x="16" y="139"/>
                  </a:lnTo>
                  <a:lnTo>
                    <a:pt x="10" y="156"/>
                  </a:lnTo>
                  <a:lnTo>
                    <a:pt x="6" y="172"/>
                  </a:lnTo>
                  <a:lnTo>
                    <a:pt x="2" y="187"/>
                  </a:lnTo>
                  <a:lnTo>
                    <a:pt x="0" y="203"/>
                  </a:lnTo>
                  <a:lnTo>
                    <a:pt x="0" y="217"/>
                  </a:lnTo>
                  <a:lnTo>
                    <a:pt x="0" y="232"/>
                  </a:lnTo>
                  <a:lnTo>
                    <a:pt x="1" y="245"/>
                  </a:lnTo>
                  <a:lnTo>
                    <a:pt x="2" y="258"/>
                  </a:lnTo>
                  <a:lnTo>
                    <a:pt x="6" y="271"/>
                  </a:lnTo>
                  <a:lnTo>
                    <a:pt x="10" y="282"/>
                  </a:lnTo>
                  <a:lnTo>
                    <a:pt x="14" y="292"/>
                  </a:lnTo>
                  <a:lnTo>
                    <a:pt x="21" y="300"/>
                  </a:lnTo>
                  <a:lnTo>
                    <a:pt x="28" y="309"/>
                  </a:lnTo>
                  <a:lnTo>
                    <a:pt x="36" y="314"/>
                  </a:lnTo>
                  <a:lnTo>
                    <a:pt x="45" y="320"/>
                  </a:lnTo>
                  <a:lnTo>
                    <a:pt x="45" y="320"/>
                  </a:lnTo>
                  <a:lnTo>
                    <a:pt x="54" y="323"/>
                  </a:lnTo>
                  <a:lnTo>
                    <a:pt x="64" y="324"/>
                  </a:lnTo>
                  <a:lnTo>
                    <a:pt x="75" y="324"/>
                  </a:lnTo>
                  <a:lnTo>
                    <a:pt x="85" y="322"/>
                  </a:lnTo>
                  <a:lnTo>
                    <a:pt x="96" y="319"/>
                  </a:lnTo>
                  <a:lnTo>
                    <a:pt x="106" y="314"/>
                  </a:lnTo>
                  <a:lnTo>
                    <a:pt x="118" y="309"/>
                  </a:lnTo>
                  <a:lnTo>
                    <a:pt x="128" y="301"/>
                  </a:lnTo>
                  <a:lnTo>
                    <a:pt x="139" y="293"/>
                  </a:lnTo>
                  <a:lnTo>
                    <a:pt x="149" y="282"/>
                  </a:lnTo>
                  <a:lnTo>
                    <a:pt x="159" y="271"/>
                  </a:lnTo>
                  <a:lnTo>
                    <a:pt x="169" y="259"/>
                  </a:lnTo>
                  <a:lnTo>
                    <a:pt x="178" y="246"/>
                  </a:lnTo>
                  <a:lnTo>
                    <a:pt x="187" y="232"/>
                  </a:lnTo>
                  <a:lnTo>
                    <a:pt x="195" y="217"/>
                  </a:lnTo>
                  <a:lnTo>
                    <a:pt x="202" y="201"/>
                  </a:lnTo>
                  <a:lnTo>
                    <a:pt x="202" y="201"/>
                  </a:lnTo>
                  <a:lnTo>
                    <a:pt x="209" y="185"/>
                  </a:lnTo>
                  <a:lnTo>
                    <a:pt x="214" y="168"/>
                  </a:lnTo>
                  <a:lnTo>
                    <a:pt x="218" y="152"/>
                  </a:lnTo>
                  <a:lnTo>
                    <a:pt x="221" y="136"/>
                  </a:lnTo>
                  <a:lnTo>
                    <a:pt x="223" y="121"/>
                  </a:lnTo>
                  <a:lnTo>
                    <a:pt x="224" y="106"/>
                  </a:lnTo>
                  <a:lnTo>
                    <a:pt x="224" y="92"/>
                  </a:lnTo>
                  <a:lnTo>
                    <a:pt x="223" y="78"/>
                  </a:lnTo>
                  <a:lnTo>
                    <a:pt x="221" y="65"/>
                  </a:lnTo>
                  <a:lnTo>
                    <a:pt x="218" y="53"/>
                  </a:lnTo>
                  <a:lnTo>
                    <a:pt x="214" y="42"/>
                  </a:lnTo>
                  <a:lnTo>
                    <a:pt x="209" y="31"/>
                  </a:lnTo>
                  <a:lnTo>
                    <a:pt x="203" y="23"/>
                  </a:lnTo>
                  <a:lnTo>
                    <a:pt x="196" y="15"/>
                  </a:lnTo>
                  <a:lnTo>
                    <a:pt x="187" y="9"/>
                  </a:lnTo>
                  <a:lnTo>
                    <a:pt x="179" y="4"/>
                  </a:lnTo>
                  <a:lnTo>
                    <a:pt x="179" y="4"/>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3" name="Freeform 115">
              <a:extLst>
                <a:ext uri="{FF2B5EF4-FFF2-40B4-BE49-F238E27FC236}">
                  <a16:creationId xmlns:a16="http://schemas.microsoft.com/office/drawing/2014/main" id="{F13F976B-D605-43E2-B0F5-C740F67B573A}"/>
                </a:ext>
              </a:extLst>
            </p:cNvPr>
            <p:cNvSpPr>
              <a:spLocks/>
            </p:cNvSpPr>
            <p:nvPr/>
          </p:nvSpPr>
          <p:spPr bwMode="auto">
            <a:xfrm flipH="1">
              <a:off x="6492886" y="6052258"/>
              <a:ext cx="144257" cy="41711"/>
            </a:xfrm>
            <a:custGeom>
              <a:avLst/>
              <a:gdLst>
                <a:gd name="T0" fmla="*/ 0 w 499"/>
                <a:gd name="T1" fmla="*/ 0 h 167"/>
                <a:gd name="T2" fmla="*/ 499 w 499"/>
                <a:gd name="T3" fmla="*/ 0 h 167"/>
                <a:gd name="T4" fmla="*/ 499 w 499"/>
                <a:gd name="T5" fmla="*/ 17 h 167"/>
                <a:gd name="T6" fmla="*/ 499 w 499"/>
                <a:gd name="T7" fmla="*/ 17 h 167"/>
                <a:gd name="T8" fmla="*/ 473 w 499"/>
                <a:gd name="T9" fmla="*/ 40 h 167"/>
                <a:gd name="T10" fmla="*/ 445 w 499"/>
                <a:gd name="T11" fmla="*/ 64 h 167"/>
                <a:gd name="T12" fmla="*/ 409 w 499"/>
                <a:gd name="T13" fmla="*/ 92 h 167"/>
                <a:gd name="T14" fmla="*/ 390 w 499"/>
                <a:gd name="T15" fmla="*/ 106 h 167"/>
                <a:gd name="T16" fmla="*/ 370 w 499"/>
                <a:gd name="T17" fmla="*/ 119 h 167"/>
                <a:gd name="T18" fmla="*/ 350 w 499"/>
                <a:gd name="T19" fmla="*/ 132 h 167"/>
                <a:gd name="T20" fmla="*/ 328 w 499"/>
                <a:gd name="T21" fmla="*/ 144 h 167"/>
                <a:gd name="T22" fmla="*/ 308 w 499"/>
                <a:gd name="T23" fmla="*/ 153 h 167"/>
                <a:gd name="T24" fmla="*/ 289 w 499"/>
                <a:gd name="T25" fmla="*/ 160 h 167"/>
                <a:gd name="T26" fmla="*/ 270 w 499"/>
                <a:gd name="T27" fmla="*/ 166 h 167"/>
                <a:gd name="T28" fmla="*/ 261 w 499"/>
                <a:gd name="T29" fmla="*/ 167 h 167"/>
                <a:gd name="T30" fmla="*/ 252 w 499"/>
                <a:gd name="T31" fmla="*/ 167 h 167"/>
                <a:gd name="T32" fmla="*/ 252 w 499"/>
                <a:gd name="T33" fmla="*/ 167 h 167"/>
                <a:gd name="T34" fmla="*/ 243 w 499"/>
                <a:gd name="T35" fmla="*/ 167 h 167"/>
                <a:gd name="T36" fmla="*/ 234 w 499"/>
                <a:gd name="T37" fmla="*/ 166 h 167"/>
                <a:gd name="T38" fmla="*/ 215 w 499"/>
                <a:gd name="T39" fmla="*/ 160 h 167"/>
                <a:gd name="T40" fmla="*/ 195 w 499"/>
                <a:gd name="T41" fmla="*/ 153 h 167"/>
                <a:gd name="T42" fmla="*/ 175 w 499"/>
                <a:gd name="T43" fmla="*/ 143 h 167"/>
                <a:gd name="T44" fmla="*/ 153 w 499"/>
                <a:gd name="T45" fmla="*/ 132 h 167"/>
                <a:gd name="T46" fmla="*/ 132 w 499"/>
                <a:gd name="T47" fmla="*/ 119 h 167"/>
                <a:gd name="T48" fmla="*/ 112 w 499"/>
                <a:gd name="T49" fmla="*/ 105 h 167"/>
                <a:gd name="T50" fmla="*/ 92 w 499"/>
                <a:gd name="T51" fmla="*/ 91 h 167"/>
                <a:gd name="T52" fmla="*/ 56 w 499"/>
                <a:gd name="T53" fmla="*/ 63 h 167"/>
                <a:gd name="T54" fmla="*/ 27 w 499"/>
                <a:gd name="T55" fmla="*/ 38 h 167"/>
                <a:gd name="T56" fmla="*/ 0 w 499"/>
                <a:gd name="T57" fmla="*/ 14 h 167"/>
                <a:gd name="T58" fmla="*/ 0 w 499"/>
                <a:gd name="T5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7">
                  <a:moveTo>
                    <a:pt x="0" y="0"/>
                  </a:moveTo>
                  <a:lnTo>
                    <a:pt x="499" y="0"/>
                  </a:lnTo>
                  <a:lnTo>
                    <a:pt x="499" y="17"/>
                  </a:lnTo>
                  <a:lnTo>
                    <a:pt x="499" y="17"/>
                  </a:lnTo>
                  <a:lnTo>
                    <a:pt x="473" y="40"/>
                  </a:lnTo>
                  <a:lnTo>
                    <a:pt x="445" y="64"/>
                  </a:lnTo>
                  <a:lnTo>
                    <a:pt x="409" y="92"/>
                  </a:lnTo>
                  <a:lnTo>
                    <a:pt x="390" y="106"/>
                  </a:lnTo>
                  <a:lnTo>
                    <a:pt x="370" y="119"/>
                  </a:lnTo>
                  <a:lnTo>
                    <a:pt x="350" y="132"/>
                  </a:lnTo>
                  <a:lnTo>
                    <a:pt x="328" y="144"/>
                  </a:lnTo>
                  <a:lnTo>
                    <a:pt x="308" y="153"/>
                  </a:lnTo>
                  <a:lnTo>
                    <a:pt x="289" y="160"/>
                  </a:lnTo>
                  <a:lnTo>
                    <a:pt x="270" y="166"/>
                  </a:lnTo>
                  <a:lnTo>
                    <a:pt x="261" y="167"/>
                  </a:lnTo>
                  <a:lnTo>
                    <a:pt x="252" y="167"/>
                  </a:lnTo>
                  <a:lnTo>
                    <a:pt x="252" y="167"/>
                  </a:lnTo>
                  <a:lnTo>
                    <a:pt x="243" y="167"/>
                  </a:lnTo>
                  <a:lnTo>
                    <a:pt x="234" y="166"/>
                  </a:lnTo>
                  <a:lnTo>
                    <a:pt x="215" y="160"/>
                  </a:lnTo>
                  <a:lnTo>
                    <a:pt x="195" y="153"/>
                  </a:lnTo>
                  <a:lnTo>
                    <a:pt x="175" y="143"/>
                  </a:lnTo>
                  <a:lnTo>
                    <a:pt x="153" y="132"/>
                  </a:lnTo>
                  <a:lnTo>
                    <a:pt x="132" y="119"/>
                  </a:lnTo>
                  <a:lnTo>
                    <a:pt x="112" y="105"/>
                  </a:lnTo>
                  <a:lnTo>
                    <a:pt x="92" y="91"/>
                  </a:lnTo>
                  <a:lnTo>
                    <a:pt x="56" y="63"/>
                  </a:lnTo>
                  <a:lnTo>
                    <a:pt x="27" y="38"/>
                  </a:lnTo>
                  <a:lnTo>
                    <a:pt x="0" y="14"/>
                  </a:lnTo>
                  <a:lnTo>
                    <a:pt x="0" y="0"/>
                  </a:lnTo>
                  <a:close/>
                </a:path>
              </a:pathLst>
            </a:custGeom>
            <a:solidFill>
              <a:srgbClr val="B3A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4" name="Freeform 116">
              <a:extLst>
                <a:ext uri="{FF2B5EF4-FFF2-40B4-BE49-F238E27FC236}">
                  <a16:creationId xmlns:a16="http://schemas.microsoft.com/office/drawing/2014/main" id="{2B3DDBFA-1ED9-4CF0-A1AB-E91A597847FD}"/>
                </a:ext>
              </a:extLst>
            </p:cNvPr>
            <p:cNvSpPr>
              <a:spLocks/>
            </p:cNvSpPr>
            <p:nvPr/>
          </p:nvSpPr>
          <p:spPr bwMode="auto">
            <a:xfrm flipH="1">
              <a:off x="6492886" y="6052258"/>
              <a:ext cx="144257" cy="41711"/>
            </a:xfrm>
            <a:custGeom>
              <a:avLst/>
              <a:gdLst>
                <a:gd name="T0" fmla="*/ 0 w 499"/>
                <a:gd name="T1" fmla="*/ 0 h 167"/>
                <a:gd name="T2" fmla="*/ 499 w 499"/>
                <a:gd name="T3" fmla="*/ 0 h 167"/>
                <a:gd name="T4" fmla="*/ 499 w 499"/>
                <a:gd name="T5" fmla="*/ 17 h 167"/>
                <a:gd name="T6" fmla="*/ 499 w 499"/>
                <a:gd name="T7" fmla="*/ 17 h 167"/>
                <a:gd name="T8" fmla="*/ 473 w 499"/>
                <a:gd name="T9" fmla="*/ 40 h 167"/>
                <a:gd name="T10" fmla="*/ 445 w 499"/>
                <a:gd name="T11" fmla="*/ 64 h 167"/>
                <a:gd name="T12" fmla="*/ 409 w 499"/>
                <a:gd name="T13" fmla="*/ 92 h 167"/>
                <a:gd name="T14" fmla="*/ 390 w 499"/>
                <a:gd name="T15" fmla="*/ 106 h 167"/>
                <a:gd name="T16" fmla="*/ 370 w 499"/>
                <a:gd name="T17" fmla="*/ 119 h 167"/>
                <a:gd name="T18" fmla="*/ 350 w 499"/>
                <a:gd name="T19" fmla="*/ 132 h 167"/>
                <a:gd name="T20" fmla="*/ 328 w 499"/>
                <a:gd name="T21" fmla="*/ 144 h 167"/>
                <a:gd name="T22" fmla="*/ 308 w 499"/>
                <a:gd name="T23" fmla="*/ 153 h 167"/>
                <a:gd name="T24" fmla="*/ 289 w 499"/>
                <a:gd name="T25" fmla="*/ 160 h 167"/>
                <a:gd name="T26" fmla="*/ 270 w 499"/>
                <a:gd name="T27" fmla="*/ 166 h 167"/>
                <a:gd name="T28" fmla="*/ 261 w 499"/>
                <a:gd name="T29" fmla="*/ 167 h 167"/>
                <a:gd name="T30" fmla="*/ 252 w 499"/>
                <a:gd name="T31" fmla="*/ 167 h 167"/>
                <a:gd name="T32" fmla="*/ 252 w 499"/>
                <a:gd name="T33" fmla="*/ 167 h 167"/>
                <a:gd name="T34" fmla="*/ 243 w 499"/>
                <a:gd name="T35" fmla="*/ 167 h 167"/>
                <a:gd name="T36" fmla="*/ 234 w 499"/>
                <a:gd name="T37" fmla="*/ 166 h 167"/>
                <a:gd name="T38" fmla="*/ 215 w 499"/>
                <a:gd name="T39" fmla="*/ 160 h 167"/>
                <a:gd name="T40" fmla="*/ 195 w 499"/>
                <a:gd name="T41" fmla="*/ 153 h 167"/>
                <a:gd name="T42" fmla="*/ 175 w 499"/>
                <a:gd name="T43" fmla="*/ 143 h 167"/>
                <a:gd name="T44" fmla="*/ 153 w 499"/>
                <a:gd name="T45" fmla="*/ 132 h 167"/>
                <a:gd name="T46" fmla="*/ 132 w 499"/>
                <a:gd name="T47" fmla="*/ 119 h 167"/>
                <a:gd name="T48" fmla="*/ 112 w 499"/>
                <a:gd name="T49" fmla="*/ 105 h 167"/>
                <a:gd name="T50" fmla="*/ 92 w 499"/>
                <a:gd name="T51" fmla="*/ 91 h 167"/>
                <a:gd name="T52" fmla="*/ 56 w 499"/>
                <a:gd name="T53" fmla="*/ 63 h 167"/>
                <a:gd name="T54" fmla="*/ 27 w 499"/>
                <a:gd name="T55" fmla="*/ 38 h 167"/>
                <a:gd name="T56" fmla="*/ 0 w 499"/>
                <a:gd name="T57" fmla="*/ 14 h 167"/>
                <a:gd name="T58" fmla="*/ 0 w 499"/>
                <a:gd name="T5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7">
                  <a:moveTo>
                    <a:pt x="0" y="0"/>
                  </a:moveTo>
                  <a:lnTo>
                    <a:pt x="499" y="0"/>
                  </a:lnTo>
                  <a:lnTo>
                    <a:pt x="499" y="17"/>
                  </a:lnTo>
                  <a:lnTo>
                    <a:pt x="499" y="17"/>
                  </a:lnTo>
                  <a:lnTo>
                    <a:pt x="473" y="40"/>
                  </a:lnTo>
                  <a:lnTo>
                    <a:pt x="445" y="64"/>
                  </a:lnTo>
                  <a:lnTo>
                    <a:pt x="409" y="92"/>
                  </a:lnTo>
                  <a:lnTo>
                    <a:pt x="390" y="106"/>
                  </a:lnTo>
                  <a:lnTo>
                    <a:pt x="370" y="119"/>
                  </a:lnTo>
                  <a:lnTo>
                    <a:pt x="350" y="132"/>
                  </a:lnTo>
                  <a:lnTo>
                    <a:pt x="328" y="144"/>
                  </a:lnTo>
                  <a:lnTo>
                    <a:pt x="308" y="153"/>
                  </a:lnTo>
                  <a:lnTo>
                    <a:pt x="289" y="160"/>
                  </a:lnTo>
                  <a:lnTo>
                    <a:pt x="270" y="166"/>
                  </a:lnTo>
                  <a:lnTo>
                    <a:pt x="261" y="167"/>
                  </a:lnTo>
                  <a:lnTo>
                    <a:pt x="252" y="167"/>
                  </a:lnTo>
                  <a:lnTo>
                    <a:pt x="252" y="167"/>
                  </a:lnTo>
                  <a:lnTo>
                    <a:pt x="243" y="167"/>
                  </a:lnTo>
                  <a:lnTo>
                    <a:pt x="234" y="166"/>
                  </a:lnTo>
                  <a:lnTo>
                    <a:pt x="215" y="160"/>
                  </a:lnTo>
                  <a:lnTo>
                    <a:pt x="195" y="153"/>
                  </a:lnTo>
                  <a:lnTo>
                    <a:pt x="175" y="143"/>
                  </a:lnTo>
                  <a:lnTo>
                    <a:pt x="153" y="132"/>
                  </a:lnTo>
                  <a:lnTo>
                    <a:pt x="132" y="119"/>
                  </a:lnTo>
                  <a:lnTo>
                    <a:pt x="112" y="105"/>
                  </a:lnTo>
                  <a:lnTo>
                    <a:pt x="92" y="91"/>
                  </a:lnTo>
                  <a:lnTo>
                    <a:pt x="56" y="63"/>
                  </a:lnTo>
                  <a:lnTo>
                    <a:pt x="27" y="38"/>
                  </a:lnTo>
                  <a:lnTo>
                    <a:pt x="0"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5" name="Freeform 117">
              <a:extLst>
                <a:ext uri="{FF2B5EF4-FFF2-40B4-BE49-F238E27FC236}">
                  <a16:creationId xmlns:a16="http://schemas.microsoft.com/office/drawing/2014/main" id="{0FE4FB8C-E3D6-48FB-92EF-0B019732F6C7}"/>
                </a:ext>
              </a:extLst>
            </p:cNvPr>
            <p:cNvSpPr>
              <a:spLocks/>
            </p:cNvSpPr>
            <p:nvPr/>
          </p:nvSpPr>
          <p:spPr bwMode="auto">
            <a:xfrm flipH="1">
              <a:off x="6388607" y="5716834"/>
              <a:ext cx="352819" cy="363229"/>
            </a:xfrm>
            <a:custGeom>
              <a:avLst/>
              <a:gdLst>
                <a:gd name="T0" fmla="*/ 625 w 1220"/>
                <a:gd name="T1" fmla="*/ 1464 h 1465"/>
                <a:gd name="T2" fmla="*/ 676 w 1220"/>
                <a:gd name="T3" fmla="*/ 1453 h 1465"/>
                <a:gd name="T4" fmla="*/ 732 w 1220"/>
                <a:gd name="T5" fmla="*/ 1430 h 1465"/>
                <a:gd name="T6" fmla="*/ 794 w 1220"/>
                <a:gd name="T7" fmla="*/ 1397 h 1465"/>
                <a:gd name="T8" fmla="*/ 858 w 1220"/>
                <a:gd name="T9" fmla="*/ 1352 h 1465"/>
                <a:gd name="T10" fmla="*/ 923 w 1220"/>
                <a:gd name="T11" fmla="*/ 1297 h 1465"/>
                <a:gd name="T12" fmla="*/ 986 w 1220"/>
                <a:gd name="T13" fmla="*/ 1234 h 1465"/>
                <a:gd name="T14" fmla="*/ 1045 w 1220"/>
                <a:gd name="T15" fmla="*/ 1161 h 1465"/>
                <a:gd name="T16" fmla="*/ 1099 w 1220"/>
                <a:gd name="T17" fmla="*/ 1080 h 1465"/>
                <a:gd name="T18" fmla="*/ 1146 w 1220"/>
                <a:gd name="T19" fmla="*/ 993 h 1465"/>
                <a:gd name="T20" fmla="*/ 1184 w 1220"/>
                <a:gd name="T21" fmla="*/ 899 h 1465"/>
                <a:gd name="T22" fmla="*/ 1203 w 1220"/>
                <a:gd name="T23" fmla="*/ 832 h 1465"/>
                <a:gd name="T24" fmla="*/ 1219 w 1220"/>
                <a:gd name="T25" fmla="*/ 726 h 1465"/>
                <a:gd name="T26" fmla="*/ 1219 w 1220"/>
                <a:gd name="T27" fmla="*/ 617 h 1465"/>
                <a:gd name="T28" fmla="*/ 1203 w 1220"/>
                <a:gd name="T29" fmla="*/ 508 h 1465"/>
                <a:gd name="T30" fmla="*/ 1172 w 1220"/>
                <a:gd name="T31" fmla="*/ 400 h 1465"/>
                <a:gd name="T32" fmla="*/ 1126 w 1220"/>
                <a:gd name="T33" fmla="*/ 300 h 1465"/>
                <a:gd name="T34" fmla="*/ 1063 w 1220"/>
                <a:gd name="T35" fmla="*/ 208 h 1465"/>
                <a:gd name="T36" fmla="*/ 984 w 1220"/>
                <a:gd name="T37" fmla="*/ 129 h 1465"/>
                <a:gd name="T38" fmla="*/ 908 w 1220"/>
                <a:gd name="T39" fmla="*/ 75 h 1465"/>
                <a:gd name="T40" fmla="*/ 857 w 1220"/>
                <a:gd name="T41" fmla="*/ 49 h 1465"/>
                <a:gd name="T42" fmla="*/ 800 w 1220"/>
                <a:gd name="T43" fmla="*/ 29 h 1465"/>
                <a:gd name="T44" fmla="*/ 741 w 1220"/>
                <a:gd name="T45" fmla="*/ 12 h 1465"/>
                <a:gd name="T46" fmla="*/ 677 w 1220"/>
                <a:gd name="T47" fmla="*/ 4 h 1465"/>
                <a:gd name="T48" fmla="*/ 610 w 1220"/>
                <a:gd name="T49" fmla="*/ 0 h 1465"/>
                <a:gd name="T50" fmla="*/ 565 w 1220"/>
                <a:gd name="T51" fmla="*/ 2 h 1465"/>
                <a:gd name="T52" fmla="*/ 500 w 1220"/>
                <a:gd name="T53" fmla="*/ 9 h 1465"/>
                <a:gd name="T54" fmla="*/ 439 w 1220"/>
                <a:gd name="T55" fmla="*/ 22 h 1465"/>
                <a:gd name="T56" fmla="*/ 382 w 1220"/>
                <a:gd name="T57" fmla="*/ 42 h 1465"/>
                <a:gd name="T58" fmla="*/ 329 w 1220"/>
                <a:gd name="T59" fmla="*/ 66 h 1465"/>
                <a:gd name="T60" fmla="*/ 265 w 1220"/>
                <a:gd name="T61" fmla="*/ 106 h 1465"/>
                <a:gd name="T62" fmla="*/ 181 w 1220"/>
                <a:gd name="T63" fmla="*/ 180 h 1465"/>
                <a:gd name="T64" fmla="*/ 114 w 1220"/>
                <a:gd name="T65" fmla="*/ 268 h 1465"/>
                <a:gd name="T66" fmla="*/ 62 w 1220"/>
                <a:gd name="T67" fmla="*/ 367 h 1465"/>
                <a:gd name="T68" fmla="*/ 25 w 1220"/>
                <a:gd name="T69" fmla="*/ 471 h 1465"/>
                <a:gd name="T70" fmla="*/ 5 w 1220"/>
                <a:gd name="T71" fmla="*/ 580 h 1465"/>
                <a:gd name="T72" fmla="*/ 0 w 1220"/>
                <a:gd name="T73" fmla="*/ 691 h 1465"/>
                <a:gd name="T74" fmla="*/ 11 w 1220"/>
                <a:gd name="T75" fmla="*/ 797 h 1465"/>
                <a:gd name="T76" fmla="*/ 26 w 1220"/>
                <a:gd name="T77" fmla="*/ 867 h 1465"/>
                <a:gd name="T78" fmla="*/ 60 w 1220"/>
                <a:gd name="T79" fmla="*/ 963 h 1465"/>
                <a:gd name="T80" fmla="*/ 105 w 1220"/>
                <a:gd name="T81" fmla="*/ 1052 h 1465"/>
                <a:gd name="T82" fmla="*/ 157 w 1220"/>
                <a:gd name="T83" fmla="*/ 1135 h 1465"/>
                <a:gd name="T84" fmla="*/ 215 w 1220"/>
                <a:gd name="T85" fmla="*/ 1210 h 1465"/>
                <a:gd name="T86" fmla="*/ 277 w 1220"/>
                <a:gd name="T87" fmla="*/ 1277 h 1465"/>
                <a:gd name="T88" fmla="*/ 341 w 1220"/>
                <a:gd name="T89" fmla="*/ 1335 h 1465"/>
                <a:gd name="T90" fmla="*/ 406 w 1220"/>
                <a:gd name="T91" fmla="*/ 1383 h 1465"/>
                <a:gd name="T92" fmla="*/ 467 w 1220"/>
                <a:gd name="T93" fmla="*/ 1421 h 1465"/>
                <a:gd name="T94" fmla="*/ 527 w 1220"/>
                <a:gd name="T95" fmla="*/ 1446 h 1465"/>
                <a:gd name="T96" fmla="*/ 579 w 1220"/>
                <a:gd name="T97" fmla="*/ 1462 h 1465"/>
                <a:gd name="T98" fmla="*/ 610 w 1220"/>
                <a:gd name="T99" fmla="*/ 1465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0" h="1465">
                  <a:moveTo>
                    <a:pt x="610" y="1465"/>
                  </a:moveTo>
                  <a:lnTo>
                    <a:pt x="610" y="1465"/>
                  </a:lnTo>
                  <a:lnTo>
                    <a:pt x="625" y="1464"/>
                  </a:lnTo>
                  <a:lnTo>
                    <a:pt x="641" y="1462"/>
                  </a:lnTo>
                  <a:lnTo>
                    <a:pt x="658" y="1458"/>
                  </a:lnTo>
                  <a:lnTo>
                    <a:pt x="676" y="1453"/>
                  </a:lnTo>
                  <a:lnTo>
                    <a:pt x="694" y="1446"/>
                  </a:lnTo>
                  <a:lnTo>
                    <a:pt x="713" y="1439"/>
                  </a:lnTo>
                  <a:lnTo>
                    <a:pt x="732" y="1430"/>
                  </a:lnTo>
                  <a:lnTo>
                    <a:pt x="752" y="1421"/>
                  </a:lnTo>
                  <a:lnTo>
                    <a:pt x="774" y="1409"/>
                  </a:lnTo>
                  <a:lnTo>
                    <a:pt x="794" y="1397"/>
                  </a:lnTo>
                  <a:lnTo>
                    <a:pt x="815" y="1383"/>
                  </a:lnTo>
                  <a:lnTo>
                    <a:pt x="836" y="1368"/>
                  </a:lnTo>
                  <a:lnTo>
                    <a:pt x="858" y="1352"/>
                  </a:lnTo>
                  <a:lnTo>
                    <a:pt x="879" y="1335"/>
                  </a:lnTo>
                  <a:lnTo>
                    <a:pt x="900" y="1317"/>
                  </a:lnTo>
                  <a:lnTo>
                    <a:pt x="923" y="1297"/>
                  </a:lnTo>
                  <a:lnTo>
                    <a:pt x="944" y="1277"/>
                  </a:lnTo>
                  <a:lnTo>
                    <a:pt x="964" y="1255"/>
                  </a:lnTo>
                  <a:lnTo>
                    <a:pt x="986" y="1234"/>
                  </a:lnTo>
                  <a:lnTo>
                    <a:pt x="1006" y="1210"/>
                  </a:lnTo>
                  <a:lnTo>
                    <a:pt x="1026" y="1186"/>
                  </a:lnTo>
                  <a:lnTo>
                    <a:pt x="1045" y="1161"/>
                  </a:lnTo>
                  <a:lnTo>
                    <a:pt x="1064" y="1135"/>
                  </a:lnTo>
                  <a:lnTo>
                    <a:pt x="1082" y="1108"/>
                  </a:lnTo>
                  <a:lnTo>
                    <a:pt x="1099" y="1080"/>
                  </a:lnTo>
                  <a:lnTo>
                    <a:pt x="1116" y="1052"/>
                  </a:lnTo>
                  <a:lnTo>
                    <a:pt x="1131" y="1023"/>
                  </a:lnTo>
                  <a:lnTo>
                    <a:pt x="1146" y="993"/>
                  </a:lnTo>
                  <a:lnTo>
                    <a:pt x="1159" y="963"/>
                  </a:lnTo>
                  <a:lnTo>
                    <a:pt x="1173" y="931"/>
                  </a:lnTo>
                  <a:lnTo>
                    <a:pt x="1184" y="899"/>
                  </a:lnTo>
                  <a:lnTo>
                    <a:pt x="1194" y="867"/>
                  </a:lnTo>
                  <a:lnTo>
                    <a:pt x="1194" y="867"/>
                  </a:lnTo>
                  <a:lnTo>
                    <a:pt x="1203" y="832"/>
                  </a:lnTo>
                  <a:lnTo>
                    <a:pt x="1210" y="797"/>
                  </a:lnTo>
                  <a:lnTo>
                    <a:pt x="1216" y="763"/>
                  </a:lnTo>
                  <a:lnTo>
                    <a:pt x="1219" y="726"/>
                  </a:lnTo>
                  <a:lnTo>
                    <a:pt x="1220" y="691"/>
                  </a:lnTo>
                  <a:lnTo>
                    <a:pt x="1220" y="654"/>
                  </a:lnTo>
                  <a:lnTo>
                    <a:pt x="1219" y="617"/>
                  </a:lnTo>
                  <a:lnTo>
                    <a:pt x="1216" y="580"/>
                  </a:lnTo>
                  <a:lnTo>
                    <a:pt x="1210" y="544"/>
                  </a:lnTo>
                  <a:lnTo>
                    <a:pt x="1203" y="508"/>
                  </a:lnTo>
                  <a:lnTo>
                    <a:pt x="1194" y="471"/>
                  </a:lnTo>
                  <a:lnTo>
                    <a:pt x="1184" y="436"/>
                  </a:lnTo>
                  <a:lnTo>
                    <a:pt x="1172" y="400"/>
                  </a:lnTo>
                  <a:lnTo>
                    <a:pt x="1158" y="367"/>
                  </a:lnTo>
                  <a:lnTo>
                    <a:pt x="1143" y="332"/>
                  </a:lnTo>
                  <a:lnTo>
                    <a:pt x="1126" y="300"/>
                  </a:lnTo>
                  <a:lnTo>
                    <a:pt x="1107" y="268"/>
                  </a:lnTo>
                  <a:lnTo>
                    <a:pt x="1085" y="237"/>
                  </a:lnTo>
                  <a:lnTo>
                    <a:pt x="1063" y="208"/>
                  </a:lnTo>
                  <a:lnTo>
                    <a:pt x="1038" y="180"/>
                  </a:lnTo>
                  <a:lnTo>
                    <a:pt x="1012" y="154"/>
                  </a:lnTo>
                  <a:lnTo>
                    <a:pt x="984" y="129"/>
                  </a:lnTo>
                  <a:lnTo>
                    <a:pt x="955" y="106"/>
                  </a:lnTo>
                  <a:lnTo>
                    <a:pt x="924" y="85"/>
                  </a:lnTo>
                  <a:lnTo>
                    <a:pt x="908" y="75"/>
                  </a:lnTo>
                  <a:lnTo>
                    <a:pt x="891" y="66"/>
                  </a:lnTo>
                  <a:lnTo>
                    <a:pt x="873" y="58"/>
                  </a:lnTo>
                  <a:lnTo>
                    <a:pt x="857" y="49"/>
                  </a:lnTo>
                  <a:lnTo>
                    <a:pt x="837" y="42"/>
                  </a:lnTo>
                  <a:lnTo>
                    <a:pt x="820" y="35"/>
                  </a:lnTo>
                  <a:lnTo>
                    <a:pt x="800" y="29"/>
                  </a:lnTo>
                  <a:lnTo>
                    <a:pt x="781" y="22"/>
                  </a:lnTo>
                  <a:lnTo>
                    <a:pt x="761" y="18"/>
                  </a:lnTo>
                  <a:lnTo>
                    <a:pt x="741" y="12"/>
                  </a:lnTo>
                  <a:lnTo>
                    <a:pt x="721" y="9"/>
                  </a:lnTo>
                  <a:lnTo>
                    <a:pt x="700" y="6"/>
                  </a:lnTo>
                  <a:lnTo>
                    <a:pt x="677" y="4"/>
                  </a:lnTo>
                  <a:lnTo>
                    <a:pt x="656" y="2"/>
                  </a:lnTo>
                  <a:lnTo>
                    <a:pt x="633" y="0"/>
                  </a:lnTo>
                  <a:lnTo>
                    <a:pt x="610" y="0"/>
                  </a:lnTo>
                  <a:lnTo>
                    <a:pt x="610" y="0"/>
                  </a:lnTo>
                  <a:lnTo>
                    <a:pt x="587" y="0"/>
                  </a:lnTo>
                  <a:lnTo>
                    <a:pt x="565" y="2"/>
                  </a:lnTo>
                  <a:lnTo>
                    <a:pt x="542" y="4"/>
                  </a:lnTo>
                  <a:lnTo>
                    <a:pt x="521" y="6"/>
                  </a:lnTo>
                  <a:lnTo>
                    <a:pt x="500" y="9"/>
                  </a:lnTo>
                  <a:lnTo>
                    <a:pt x="480" y="12"/>
                  </a:lnTo>
                  <a:lnTo>
                    <a:pt x="459" y="18"/>
                  </a:lnTo>
                  <a:lnTo>
                    <a:pt x="439" y="22"/>
                  </a:lnTo>
                  <a:lnTo>
                    <a:pt x="420" y="29"/>
                  </a:lnTo>
                  <a:lnTo>
                    <a:pt x="401" y="35"/>
                  </a:lnTo>
                  <a:lnTo>
                    <a:pt x="382" y="42"/>
                  </a:lnTo>
                  <a:lnTo>
                    <a:pt x="364" y="49"/>
                  </a:lnTo>
                  <a:lnTo>
                    <a:pt x="346" y="58"/>
                  </a:lnTo>
                  <a:lnTo>
                    <a:pt x="329" y="66"/>
                  </a:lnTo>
                  <a:lnTo>
                    <a:pt x="312" y="75"/>
                  </a:lnTo>
                  <a:lnTo>
                    <a:pt x="297" y="85"/>
                  </a:lnTo>
                  <a:lnTo>
                    <a:pt x="265" y="106"/>
                  </a:lnTo>
                  <a:lnTo>
                    <a:pt x="235" y="129"/>
                  </a:lnTo>
                  <a:lnTo>
                    <a:pt x="208" y="154"/>
                  </a:lnTo>
                  <a:lnTo>
                    <a:pt x="181" y="180"/>
                  </a:lnTo>
                  <a:lnTo>
                    <a:pt x="158" y="208"/>
                  </a:lnTo>
                  <a:lnTo>
                    <a:pt x="135" y="237"/>
                  </a:lnTo>
                  <a:lnTo>
                    <a:pt x="114" y="268"/>
                  </a:lnTo>
                  <a:lnTo>
                    <a:pt x="95" y="300"/>
                  </a:lnTo>
                  <a:lnTo>
                    <a:pt x="78" y="332"/>
                  </a:lnTo>
                  <a:lnTo>
                    <a:pt x="62" y="367"/>
                  </a:lnTo>
                  <a:lnTo>
                    <a:pt x="48" y="400"/>
                  </a:lnTo>
                  <a:lnTo>
                    <a:pt x="37" y="436"/>
                  </a:lnTo>
                  <a:lnTo>
                    <a:pt x="25" y="471"/>
                  </a:lnTo>
                  <a:lnTo>
                    <a:pt x="17" y="508"/>
                  </a:lnTo>
                  <a:lnTo>
                    <a:pt x="11" y="544"/>
                  </a:lnTo>
                  <a:lnTo>
                    <a:pt x="5" y="580"/>
                  </a:lnTo>
                  <a:lnTo>
                    <a:pt x="2" y="617"/>
                  </a:lnTo>
                  <a:lnTo>
                    <a:pt x="0" y="654"/>
                  </a:lnTo>
                  <a:lnTo>
                    <a:pt x="0" y="691"/>
                  </a:lnTo>
                  <a:lnTo>
                    <a:pt x="2" y="726"/>
                  </a:lnTo>
                  <a:lnTo>
                    <a:pt x="5" y="763"/>
                  </a:lnTo>
                  <a:lnTo>
                    <a:pt x="11" y="797"/>
                  </a:lnTo>
                  <a:lnTo>
                    <a:pt x="17" y="832"/>
                  </a:lnTo>
                  <a:lnTo>
                    <a:pt x="26" y="867"/>
                  </a:lnTo>
                  <a:lnTo>
                    <a:pt x="26" y="867"/>
                  </a:lnTo>
                  <a:lnTo>
                    <a:pt x="37" y="899"/>
                  </a:lnTo>
                  <a:lnTo>
                    <a:pt x="48" y="931"/>
                  </a:lnTo>
                  <a:lnTo>
                    <a:pt x="60" y="963"/>
                  </a:lnTo>
                  <a:lnTo>
                    <a:pt x="75" y="993"/>
                  </a:lnTo>
                  <a:lnTo>
                    <a:pt x="89" y="1023"/>
                  </a:lnTo>
                  <a:lnTo>
                    <a:pt x="105" y="1052"/>
                  </a:lnTo>
                  <a:lnTo>
                    <a:pt x="121" y="1080"/>
                  </a:lnTo>
                  <a:lnTo>
                    <a:pt x="139" y="1108"/>
                  </a:lnTo>
                  <a:lnTo>
                    <a:pt x="157" y="1135"/>
                  </a:lnTo>
                  <a:lnTo>
                    <a:pt x="176" y="1161"/>
                  </a:lnTo>
                  <a:lnTo>
                    <a:pt x="195" y="1186"/>
                  </a:lnTo>
                  <a:lnTo>
                    <a:pt x="215" y="1210"/>
                  </a:lnTo>
                  <a:lnTo>
                    <a:pt x="235" y="1234"/>
                  </a:lnTo>
                  <a:lnTo>
                    <a:pt x="255" y="1255"/>
                  </a:lnTo>
                  <a:lnTo>
                    <a:pt x="277" y="1277"/>
                  </a:lnTo>
                  <a:lnTo>
                    <a:pt x="298" y="1297"/>
                  </a:lnTo>
                  <a:lnTo>
                    <a:pt x="319" y="1317"/>
                  </a:lnTo>
                  <a:lnTo>
                    <a:pt x="341" y="1335"/>
                  </a:lnTo>
                  <a:lnTo>
                    <a:pt x="363" y="1352"/>
                  </a:lnTo>
                  <a:lnTo>
                    <a:pt x="384" y="1368"/>
                  </a:lnTo>
                  <a:lnTo>
                    <a:pt x="406" y="1383"/>
                  </a:lnTo>
                  <a:lnTo>
                    <a:pt x="427" y="1397"/>
                  </a:lnTo>
                  <a:lnTo>
                    <a:pt x="447" y="1409"/>
                  </a:lnTo>
                  <a:lnTo>
                    <a:pt x="467" y="1421"/>
                  </a:lnTo>
                  <a:lnTo>
                    <a:pt x="487" y="1430"/>
                  </a:lnTo>
                  <a:lnTo>
                    <a:pt x="508" y="1439"/>
                  </a:lnTo>
                  <a:lnTo>
                    <a:pt x="527" y="1446"/>
                  </a:lnTo>
                  <a:lnTo>
                    <a:pt x="545" y="1453"/>
                  </a:lnTo>
                  <a:lnTo>
                    <a:pt x="563" y="1458"/>
                  </a:lnTo>
                  <a:lnTo>
                    <a:pt x="579" y="1462"/>
                  </a:lnTo>
                  <a:lnTo>
                    <a:pt x="595" y="1464"/>
                  </a:lnTo>
                  <a:lnTo>
                    <a:pt x="610" y="1465"/>
                  </a:lnTo>
                  <a:lnTo>
                    <a:pt x="610" y="1465"/>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6" name="Freeform 118">
              <a:extLst>
                <a:ext uri="{FF2B5EF4-FFF2-40B4-BE49-F238E27FC236}">
                  <a16:creationId xmlns:a16="http://schemas.microsoft.com/office/drawing/2014/main" id="{8A19CA56-06BA-408D-AE06-F1CADE63D5E7}"/>
                </a:ext>
              </a:extLst>
            </p:cNvPr>
            <p:cNvSpPr>
              <a:spLocks/>
            </p:cNvSpPr>
            <p:nvPr/>
          </p:nvSpPr>
          <p:spPr bwMode="auto">
            <a:xfrm flipH="1">
              <a:off x="6372962" y="5708147"/>
              <a:ext cx="378885" cy="248526"/>
            </a:xfrm>
            <a:custGeom>
              <a:avLst/>
              <a:gdLst>
                <a:gd name="T0" fmla="*/ 483 w 1307"/>
                <a:gd name="T1" fmla="*/ 594 h 1001"/>
                <a:gd name="T2" fmla="*/ 411 w 1307"/>
                <a:gd name="T3" fmla="*/ 699 h 1001"/>
                <a:gd name="T4" fmla="*/ 377 w 1307"/>
                <a:gd name="T5" fmla="*/ 729 h 1001"/>
                <a:gd name="T6" fmla="*/ 337 w 1307"/>
                <a:gd name="T7" fmla="*/ 745 h 1001"/>
                <a:gd name="T8" fmla="*/ 294 w 1307"/>
                <a:gd name="T9" fmla="*/ 748 h 1001"/>
                <a:gd name="T10" fmla="*/ 242 w 1307"/>
                <a:gd name="T11" fmla="*/ 736 h 1001"/>
                <a:gd name="T12" fmla="*/ 186 w 1307"/>
                <a:gd name="T13" fmla="*/ 717 h 1001"/>
                <a:gd name="T14" fmla="*/ 142 w 1307"/>
                <a:gd name="T15" fmla="*/ 714 h 1001"/>
                <a:gd name="T16" fmla="*/ 113 w 1307"/>
                <a:gd name="T17" fmla="*/ 729 h 1001"/>
                <a:gd name="T18" fmla="*/ 96 w 1307"/>
                <a:gd name="T19" fmla="*/ 757 h 1001"/>
                <a:gd name="T20" fmla="*/ 89 w 1307"/>
                <a:gd name="T21" fmla="*/ 821 h 1001"/>
                <a:gd name="T22" fmla="*/ 102 w 1307"/>
                <a:gd name="T23" fmla="*/ 921 h 1001"/>
                <a:gd name="T24" fmla="*/ 87 w 1307"/>
                <a:gd name="T25" fmla="*/ 940 h 1001"/>
                <a:gd name="T26" fmla="*/ 48 w 1307"/>
                <a:gd name="T27" fmla="*/ 875 h 1001"/>
                <a:gd name="T28" fmla="*/ 12 w 1307"/>
                <a:gd name="T29" fmla="*/ 779 h 1001"/>
                <a:gd name="T30" fmla="*/ 0 w 1307"/>
                <a:gd name="T31" fmla="*/ 652 h 1001"/>
                <a:gd name="T32" fmla="*/ 15 w 1307"/>
                <a:gd name="T33" fmla="*/ 527 h 1001"/>
                <a:gd name="T34" fmla="*/ 36 w 1307"/>
                <a:gd name="T35" fmla="*/ 446 h 1001"/>
                <a:gd name="T36" fmla="*/ 67 w 1307"/>
                <a:gd name="T37" fmla="*/ 371 h 1001"/>
                <a:gd name="T38" fmla="*/ 114 w 1307"/>
                <a:gd name="T39" fmla="*/ 294 h 1001"/>
                <a:gd name="T40" fmla="*/ 174 w 1307"/>
                <a:gd name="T41" fmla="*/ 217 h 1001"/>
                <a:gd name="T42" fmla="*/ 243 w 1307"/>
                <a:gd name="T43" fmla="*/ 146 h 1001"/>
                <a:gd name="T44" fmla="*/ 321 w 1307"/>
                <a:gd name="T45" fmla="*/ 84 h 1001"/>
                <a:gd name="T46" fmla="*/ 404 w 1307"/>
                <a:gd name="T47" fmla="*/ 38 h 1001"/>
                <a:gd name="T48" fmla="*/ 490 w 1307"/>
                <a:gd name="T49" fmla="*/ 10 h 1001"/>
                <a:gd name="T50" fmla="*/ 555 w 1307"/>
                <a:gd name="T51" fmla="*/ 4 h 1001"/>
                <a:gd name="T52" fmla="*/ 659 w 1307"/>
                <a:gd name="T53" fmla="*/ 1 h 1001"/>
                <a:gd name="T54" fmla="*/ 784 w 1307"/>
                <a:gd name="T55" fmla="*/ 17 h 1001"/>
                <a:gd name="T56" fmla="*/ 922 w 1307"/>
                <a:gd name="T57" fmla="*/ 63 h 1001"/>
                <a:gd name="T58" fmla="*/ 1070 w 1307"/>
                <a:gd name="T59" fmla="*/ 146 h 1001"/>
                <a:gd name="T60" fmla="*/ 1116 w 1307"/>
                <a:gd name="T61" fmla="*/ 181 h 1001"/>
                <a:gd name="T62" fmla="*/ 1169 w 1307"/>
                <a:gd name="T63" fmla="*/ 235 h 1001"/>
                <a:gd name="T64" fmla="*/ 1238 w 1307"/>
                <a:gd name="T65" fmla="*/ 341 h 1001"/>
                <a:gd name="T66" fmla="*/ 1286 w 1307"/>
                <a:gd name="T67" fmla="*/ 473 h 1001"/>
                <a:gd name="T68" fmla="*/ 1306 w 1307"/>
                <a:gd name="T69" fmla="*/ 608 h 1001"/>
                <a:gd name="T70" fmla="*/ 1303 w 1307"/>
                <a:gd name="T71" fmla="*/ 736 h 1001"/>
                <a:gd name="T72" fmla="*/ 1283 w 1307"/>
                <a:gd name="T73" fmla="*/ 850 h 1001"/>
                <a:gd name="T74" fmla="*/ 1253 w 1307"/>
                <a:gd name="T75" fmla="*/ 938 h 1001"/>
                <a:gd name="T76" fmla="*/ 1218 w 1307"/>
                <a:gd name="T77" fmla="*/ 994 h 1001"/>
                <a:gd name="T78" fmla="*/ 1222 w 1307"/>
                <a:gd name="T79" fmla="*/ 914 h 1001"/>
                <a:gd name="T80" fmla="*/ 1230 w 1307"/>
                <a:gd name="T81" fmla="*/ 774 h 1001"/>
                <a:gd name="T82" fmla="*/ 1215 w 1307"/>
                <a:gd name="T83" fmla="*/ 675 h 1001"/>
                <a:gd name="T84" fmla="*/ 1180 w 1307"/>
                <a:gd name="T85" fmla="*/ 605 h 1001"/>
                <a:gd name="T86" fmla="*/ 1133 w 1307"/>
                <a:gd name="T87" fmla="*/ 551 h 1001"/>
                <a:gd name="T88" fmla="*/ 1030 w 1307"/>
                <a:gd name="T89" fmla="*/ 463 h 1001"/>
                <a:gd name="T90" fmla="*/ 967 w 1307"/>
                <a:gd name="T91" fmla="*/ 398 h 1001"/>
                <a:gd name="T92" fmla="*/ 922 w 1307"/>
                <a:gd name="T93" fmla="*/ 333 h 1001"/>
                <a:gd name="T94" fmla="*/ 896 w 1307"/>
                <a:gd name="T95" fmla="*/ 294 h 1001"/>
                <a:gd name="T96" fmla="*/ 860 w 1307"/>
                <a:gd name="T97" fmla="*/ 268 h 1001"/>
                <a:gd name="T98" fmla="*/ 815 w 1307"/>
                <a:gd name="T99" fmla="*/ 256 h 1001"/>
                <a:gd name="T100" fmla="*/ 764 w 1307"/>
                <a:gd name="T101" fmla="*/ 260 h 1001"/>
                <a:gd name="T102" fmla="*/ 709 w 1307"/>
                <a:gd name="T103" fmla="*/ 282 h 1001"/>
                <a:gd name="T104" fmla="*/ 653 w 1307"/>
                <a:gd name="T105" fmla="*/ 324 h 1001"/>
                <a:gd name="T106" fmla="*/ 597 w 1307"/>
                <a:gd name="T107" fmla="*/ 387 h 1001"/>
                <a:gd name="T108" fmla="*/ 545 w 1307"/>
                <a:gd name="T109" fmla="*/ 474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7" h="1001">
                  <a:moveTo>
                    <a:pt x="545" y="474"/>
                  </a:moveTo>
                  <a:lnTo>
                    <a:pt x="545" y="474"/>
                  </a:lnTo>
                  <a:lnTo>
                    <a:pt x="502" y="558"/>
                  </a:lnTo>
                  <a:lnTo>
                    <a:pt x="483" y="594"/>
                  </a:lnTo>
                  <a:lnTo>
                    <a:pt x="464" y="625"/>
                  </a:lnTo>
                  <a:lnTo>
                    <a:pt x="447" y="654"/>
                  </a:lnTo>
                  <a:lnTo>
                    <a:pt x="429" y="678"/>
                  </a:lnTo>
                  <a:lnTo>
                    <a:pt x="411" y="699"/>
                  </a:lnTo>
                  <a:lnTo>
                    <a:pt x="404" y="708"/>
                  </a:lnTo>
                  <a:lnTo>
                    <a:pt x="395" y="716"/>
                  </a:lnTo>
                  <a:lnTo>
                    <a:pt x="386" y="724"/>
                  </a:lnTo>
                  <a:lnTo>
                    <a:pt x="377" y="729"/>
                  </a:lnTo>
                  <a:lnTo>
                    <a:pt x="367" y="734"/>
                  </a:lnTo>
                  <a:lnTo>
                    <a:pt x="358" y="740"/>
                  </a:lnTo>
                  <a:lnTo>
                    <a:pt x="347" y="743"/>
                  </a:lnTo>
                  <a:lnTo>
                    <a:pt x="337" y="745"/>
                  </a:lnTo>
                  <a:lnTo>
                    <a:pt x="327" y="747"/>
                  </a:lnTo>
                  <a:lnTo>
                    <a:pt x="316" y="748"/>
                  </a:lnTo>
                  <a:lnTo>
                    <a:pt x="305" y="748"/>
                  </a:lnTo>
                  <a:lnTo>
                    <a:pt x="294" y="748"/>
                  </a:lnTo>
                  <a:lnTo>
                    <a:pt x="281" y="746"/>
                  </a:lnTo>
                  <a:lnTo>
                    <a:pt x="269" y="744"/>
                  </a:lnTo>
                  <a:lnTo>
                    <a:pt x="257" y="741"/>
                  </a:lnTo>
                  <a:lnTo>
                    <a:pt x="242" y="736"/>
                  </a:lnTo>
                  <a:lnTo>
                    <a:pt x="214" y="726"/>
                  </a:lnTo>
                  <a:lnTo>
                    <a:pt x="214" y="726"/>
                  </a:lnTo>
                  <a:lnTo>
                    <a:pt x="199" y="721"/>
                  </a:lnTo>
                  <a:lnTo>
                    <a:pt x="186" y="717"/>
                  </a:lnTo>
                  <a:lnTo>
                    <a:pt x="174" y="714"/>
                  </a:lnTo>
                  <a:lnTo>
                    <a:pt x="162" y="713"/>
                  </a:lnTo>
                  <a:lnTo>
                    <a:pt x="151" y="713"/>
                  </a:lnTo>
                  <a:lnTo>
                    <a:pt x="142" y="714"/>
                  </a:lnTo>
                  <a:lnTo>
                    <a:pt x="133" y="716"/>
                  </a:lnTo>
                  <a:lnTo>
                    <a:pt x="125" y="719"/>
                  </a:lnTo>
                  <a:lnTo>
                    <a:pt x="119" y="724"/>
                  </a:lnTo>
                  <a:lnTo>
                    <a:pt x="113" y="729"/>
                  </a:lnTo>
                  <a:lnTo>
                    <a:pt x="107" y="734"/>
                  </a:lnTo>
                  <a:lnTo>
                    <a:pt x="103" y="742"/>
                  </a:lnTo>
                  <a:lnTo>
                    <a:pt x="100" y="749"/>
                  </a:lnTo>
                  <a:lnTo>
                    <a:pt x="96" y="757"/>
                  </a:lnTo>
                  <a:lnTo>
                    <a:pt x="94" y="767"/>
                  </a:lnTo>
                  <a:lnTo>
                    <a:pt x="92" y="776"/>
                  </a:lnTo>
                  <a:lnTo>
                    <a:pt x="89" y="797"/>
                  </a:lnTo>
                  <a:lnTo>
                    <a:pt x="89" y="821"/>
                  </a:lnTo>
                  <a:lnTo>
                    <a:pt x="91" y="844"/>
                  </a:lnTo>
                  <a:lnTo>
                    <a:pt x="93" y="869"/>
                  </a:lnTo>
                  <a:lnTo>
                    <a:pt x="97" y="895"/>
                  </a:lnTo>
                  <a:lnTo>
                    <a:pt x="102" y="921"/>
                  </a:lnTo>
                  <a:lnTo>
                    <a:pt x="112" y="972"/>
                  </a:lnTo>
                  <a:lnTo>
                    <a:pt x="112" y="972"/>
                  </a:lnTo>
                  <a:lnTo>
                    <a:pt x="100" y="956"/>
                  </a:lnTo>
                  <a:lnTo>
                    <a:pt x="87" y="940"/>
                  </a:lnTo>
                  <a:lnTo>
                    <a:pt x="76" y="922"/>
                  </a:lnTo>
                  <a:lnTo>
                    <a:pt x="66" y="907"/>
                  </a:lnTo>
                  <a:lnTo>
                    <a:pt x="57" y="891"/>
                  </a:lnTo>
                  <a:lnTo>
                    <a:pt x="48" y="875"/>
                  </a:lnTo>
                  <a:lnTo>
                    <a:pt x="40" y="859"/>
                  </a:lnTo>
                  <a:lnTo>
                    <a:pt x="33" y="842"/>
                  </a:lnTo>
                  <a:lnTo>
                    <a:pt x="21" y="810"/>
                  </a:lnTo>
                  <a:lnTo>
                    <a:pt x="12" y="779"/>
                  </a:lnTo>
                  <a:lnTo>
                    <a:pt x="5" y="747"/>
                  </a:lnTo>
                  <a:lnTo>
                    <a:pt x="2" y="715"/>
                  </a:lnTo>
                  <a:lnTo>
                    <a:pt x="0" y="684"/>
                  </a:lnTo>
                  <a:lnTo>
                    <a:pt x="0" y="652"/>
                  </a:lnTo>
                  <a:lnTo>
                    <a:pt x="2" y="621"/>
                  </a:lnTo>
                  <a:lnTo>
                    <a:pt x="5" y="590"/>
                  </a:lnTo>
                  <a:lnTo>
                    <a:pt x="10" y="558"/>
                  </a:lnTo>
                  <a:lnTo>
                    <a:pt x="15" y="527"/>
                  </a:lnTo>
                  <a:lnTo>
                    <a:pt x="23" y="495"/>
                  </a:lnTo>
                  <a:lnTo>
                    <a:pt x="31" y="463"/>
                  </a:lnTo>
                  <a:lnTo>
                    <a:pt x="31" y="463"/>
                  </a:lnTo>
                  <a:lnTo>
                    <a:pt x="36" y="446"/>
                  </a:lnTo>
                  <a:lnTo>
                    <a:pt x="42" y="428"/>
                  </a:lnTo>
                  <a:lnTo>
                    <a:pt x="49" y="409"/>
                  </a:lnTo>
                  <a:lnTo>
                    <a:pt x="58" y="391"/>
                  </a:lnTo>
                  <a:lnTo>
                    <a:pt x="67" y="371"/>
                  </a:lnTo>
                  <a:lnTo>
                    <a:pt x="77" y="352"/>
                  </a:lnTo>
                  <a:lnTo>
                    <a:pt x="88" y="333"/>
                  </a:lnTo>
                  <a:lnTo>
                    <a:pt x="101" y="313"/>
                  </a:lnTo>
                  <a:lnTo>
                    <a:pt x="114" y="294"/>
                  </a:lnTo>
                  <a:lnTo>
                    <a:pt x="128" y="274"/>
                  </a:lnTo>
                  <a:lnTo>
                    <a:pt x="142" y="255"/>
                  </a:lnTo>
                  <a:lnTo>
                    <a:pt x="158" y="235"/>
                  </a:lnTo>
                  <a:lnTo>
                    <a:pt x="174" y="217"/>
                  </a:lnTo>
                  <a:lnTo>
                    <a:pt x="189" y="199"/>
                  </a:lnTo>
                  <a:lnTo>
                    <a:pt x="207" y="180"/>
                  </a:lnTo>
                  <a:lnTo>
                    <a:pt x="225" y="163"/>
                  </a:lnTo>
                  <a:lnTo>
                    <a:pt x="243" y="146"/>
                  </a:lnTo>
                  <a:lnTo>
                    <a:pt x="262" y="130"/>
                  </a:lnTo>
                  <a:lnTo>
                    <a:pt x="281" y="113"/>
                  </a:lnTo>
                  <a:lnTo>
                    <a:pt x="300" y="98"/>
                  </a:lnTo>
                  <a:lnTo>
                    <a:pt x="321" y="84"/>
                  </a:lnTo>
                  <a:lnTo>
                    <a:pt x="341" y="71"/>
                  </a:lnTo>
                  <a:lnTo>
                    <a:pt x="362" y="58"/>
                  </a:lnTo>
                  <a:lnTo>
                    <a:pt x="382" y="48"/>
                  </a:lnTo>
                  <a:lnTo>
                    <a:pt x="404" y="38"/>
                  </a:lnTo>
                  <a:lnTo>
                    <a:pt x="425" y="28"/>
                  </a:lnTo>
                  <a:lnTo>
                    <a:pt x="446" y="21"/>
                  </a:lnTo>
                  <a:lnTo>
                    <a:pt x="469" y="14"/>
                  </a:lnTo>
                  <a:lnTo>
                    <a:pt x="490" y="10"/>
                  </a:lnTo>
                  <a:lnTo>
                    <a:pt x="511" y="6"/>
                  </a:lnTo>
                  <a:lnTo>
                    <a:pt x="533" y="4"/>
                  </a:lnTo>
                  <a:lnTo>
                    <a:pt x="555" y="4"/>
                  </a:lnTo>
                  <a:lnTo>
                    <a:pt x="555" y="4"/>
                  </a:lnTo>
                  <a:lnTo>
                    <a:pt x="579" y="2"/>
                  </a:lnTo>
                  <a:lnTo>
                    <a:pt x="604" y="1"/>
                  </a:lnTo>
                  <a:lnTo>
                    <a:pt x="631" y="0"/>
                  </a:lnTo>
                  <a:lnTo>
                    <a:pt x="659" y="1"/>
                  </a:lnTo>
                  <a:lnTo>
                    <a:pt x="689" y="3"/>
                  </a:lnTo>
                  <a:lnTo>
                    <a:pt x="720" y="6"/>
                  </a:lnTo>
                  <a:lnTo>
                    <a:pt x="751" y="11"/>
                  </a:lnTo>
                  <a:lnTo>
                    <a:pt x="784" y="17"/>
                  </a:lnTo>
                  <a:lnTo>
                    <a:pt x="818" y="26"/>
                  </a:lnTo>
                  <a:lnTo>
                    <a:pt x="851" y="36"/>
                  </a:lnTo>
                  <a:lnTo>
                    <a:pt x="886" y="49"/>
                  </a:lnTo>
                  <a:lnTo>
                    <a:pt x="922" y="63"/>
                  </a:lnTo>
                  <a:lnTo>
                    <a:pt x="958" y="80"/>
                  </a:lnTo>
                  <a:lnTo>
                    <a:pt x="995" y="99"/>
                  </a:lnTo>
                  <a:lnTo>
                    <a:pt x="1032" y="121"/>
                  </a:lnTo>
                  <a:lnTo>
                    <a:pt x="1070" y="146"/>
                  </a:lnTo>
                  <a:lnTo>
                    <a:pt x="1070" y="146"/>
                  </a:lnTo>
                  <a:lnTo>
                    <a:pt x="1086" y="158"/>
                  </a:lnTo>
                  <a:lnTo>
                    <a:pt x="1101" y="170"/>
                  </a:lnTo>
                  <a:lnTo>
                    <a:pt x="1116" y="181"/>
                  </a:lnTo>
                  <a:lnTo>
                    <a:pt x="1131" y="194"/>
                  </a:lnTo>
                  <a:lnTo>
                    <a:pt x="1144" y="208"/>
                  </a:lnTo>
                  <a:lnTo>
                    <a:pt x="1156" y="221"/>
                  </a:lnTo>
                  <a:lnTo>
                    <a:pt x="1169" y="235"/>
                  </a:lnTo>
                  <a:lnTo>
                    <a:pt x="1181" y="249"/>
                  </a:lnTo>
                  <a:lnTo>
                    <a:pt x="1202" y="279"/>
                  </a:lnTo>
                  <a:lnTo>
                    <a:pt x="1221" y="310"/>
                  </a:lnTo>
                  <a:lnTo>
                    <a:pt x="1238" y="341"/>
                  </a:lnTo>
                  <a:lnTo>
                    <a:pt x="1253" y="374"/>
                  </a:lnTo>
                  <a:lnTo>
                    <a:pt x="1266" y="406"/>
                  </a:lnTo>
                  <a:lnTo>
                    <a:pt x="1276" y="440"/>
                  </a:lnTo>
                  <a:lnTo>
                    <a:pt x="1286" y="473"/>
                  </a:lnTo>
                  <a:lnTo>
                    <a:pt x="1293" y="506"/>
                  </a:lnTo>
                  <a:lnTo>
                    <a:pt x="1299" y="540"/>
                  </a:lnTo>
                  <a:lnTo>
                    <a:pt x="1303" y="575"/>
                  </a:lnTo>
                  <a:lnTo>
                    <a:pt x="1306" y="608"/>
                  </a:lnTo>
                  <a:lnTo>
                    <a:pt x="1307" y="640"/>
                  </a:lnTo>
                  <a:lnTo>
                    <a:pt x="1307" y="674"/>
                  </a:lnTo>
                  <a:lnTo>
                    <a:pt x="1306" y="705"/>
                  </a:lnTo>
                  <a:lnTo>
                    <a:pt x="1303" y="736"/>
                  </a:lnTo>
                  <a:lnTo>
                    <a:pt x="1299" y="767"/>
                  </a:lnTo>
                  <a:lnTo>
                    <a:pt x="1294" y="796"/>
                  </a:lnTo>
                  <a:lnTo>
                    <a:pt x="1290" y="824"/>
                  </a:lnTo>
                  <a:lnTo>
                    <a:pt x="1283" y="850"/>
                  </a:lnTo>
                  <a:lnTo>
                    <a:pt x="1276" y="875"/>
                  </a:lnTo>
                  <a:lnTo>
                    <a:pt x="1270" y="898"/>
                  </a:lnTo>
                  <a:lnTo>
                    <a:pt x="1262" y="919"/>
                  </a:lnTo>
                  <a:lnTo>
                    <a:pt x="1253" y="938"/>
                  </a:lnTo>
                  <a:lnTo>
                    <a:pt x="1245" y="956"/>
                  </a:lnTo>
                  <a:lnTo>
                    <a:pt x="1236" y="971"/>
                  </a:lnTo>
                  <a:lnTo>
                    <a:pt x="1227" y="984"/>
                  </a:lnTo>
                  <a:lnTo>
                    <a:pt x="1218" y="994"/>
                  </a:lnTo>
                  <a:lnTo>
                    <a:pt x="1209" y="1001"/>
                  </a:lnTo>
                  <a:lnTo>
                    <a:pt x="1209" y="1001"/>
                  </a:lnTo>
                  <a:lnTo>
                    <a:pt x="1217" y="956"/>
                  </a:lnTo>
                  <a:lnTo>
                    <a:pt x="1222" y="914"/>
                  </a:lnTo>
                  <a:lnTo>
                    <a:pt x="1227" y="874"/>
                  </a:lnTo>
                  <a:lnTo>
                    <a:pt x="1229" y="838"/>
                  </a:lnTo>
                  <a:lnTo>
                    <a:pt x="1230" y="805"/>
                  </a:lnTo>
                  <a:lnTo>
                    <a:pt x="1230" y="774"/>
                  </a:lnTo>
                  <a:lnTo>
                    <a:pt x="1228" y="746"/>
                  </a:lnTo>
                  <a:lnTo>
                    <a:pt x="1225" y="720"/>
                  </a:lnTo>
                  <a:lnTo>
                    <a:pt x="1220" y="697"/>
                  </a:lnTo>
                  <a:lnTo>
                    <a:pt x="1215" y="675"/>
                  </a:lnTo>
                  <a:lnTo>
                    <a:pt x="1207" y="655"/>
                  </a:lnTo>
                  <a:lnTo>
                    <a:pt x="1199" y="637"/>
                  </a:lnTo>
                  <a:lnTo>
                    <a:pt x="1190" y="620"/>
                  </a:lnTo>
                  <a:lnTo>
                    <a:pt x="1180" y="605"/>
                  </a:lnTo>
                  <a:lnTo>
                    <a:pt x="1170" y="590"/>
                  </a:lnTo>
                  <a:lnTo>
                    <a:pt x="1157" y="577"/>
                  </a:lnTo>
                  <a:lnTo>
                    <a:pt x="1145" y="564"/>
                  </a:lnTo>
                  <a:lnTo>
                    <a:pt x="1133" y="551"/>
                  </a:lnTo>
                  <a:lnTo>
                    <a:pt x="1105" y="527"/>
                  </a:lnTo>
                  <a:lnTo>
                    <a:pt x="1076" y="503"/>
                  </a:lnTo>
                  <a:lnTo>
                    <a:pt x="1045" y="477"/>
                  </a:lnTo>
                  <a:lnTo>
                    <a:pt x="1030" y="463"/>
                  </a:lnTo>
                  <a:lnTo>
                    <a:pt x="1014" y="449"/>
                  </a:lnTo>
                  <a:lnTo>
                    <a:pt x="998" y="433"/>
                  </a:lnTo>
                  <a:lnTo>
                    <a:pt x="982" y="417"/>
                  </a:lnTo>
                  <a:lnTo>
                    <a:pt x="967" y="398"/>
                  </a:lnTo>
                  <a:lnTo>
                    <a:pt x="951" y="378"/>
                  </a:lnTo>
                  <a:lnTo>
                    <a:pt x="936" y="356"/>
                  </a:lnTo>
                  <a:lnTo>
                    <a:pt x="922" y="333"/>
                  </a:lnTo>
                  <a:lnTo>
                    <a:pt x="922" y="333"/>
                  </a:lnTo>
                  <a:lnTo>
                    <a:pt x="916" y="322"/>
                  </a:lnTo>
                  <a:lnTo>
                    <a:pt x="911" y="312"/>
                  </a:lnTo>
                  <a:lnTo>
                    <a:pt x="904" y="302"/>
                  </a:lnTo>
                  <a:lnTo>
                    <a:pt x="896" y="294"/>
                  </a:lnTo>
                  <a:lnTo>
                    <a:pt x="888" y="286"/>
                  </a:lnTo>
                  <a:lnTo>
                    <a:pt x="879" y="280"/>
                  </a:lnTo>
                  <a:lnTo>
                    <a:pt x="870" y="273"/>
                  </a:lnTo>
                  <a:lnTo>
                    <a:pt x="860" y="268"/>
                  </a:lnTo>
                  <a:lnTo>
                    <a:pt x="849" y="263"/>
                  </a:lnTo>
                  <a:lnTo>
                    <a:pt x="838" y="260"/>
                  </a:lnTo>
                  <a:lnTo>
                    <a:pt x="826" y="257"/>
                  </a:lnTo>
                  <a:lnTo>
                    <a:pt x="815" y="256"/>
                  </a:lnTo>
                  <a:lnTo>
                    <a:pt x="803" y="255"/>
                  </a:lnTo>
                  <a:lnTo>
                    <a:pt x="789" y="256"/>
                  </a:lnTo>
                  <a:lnTo>
                    <a:pt x="777" y="257"/>
                  </a:lnTo>
                  <a:lnTo>
                    <a:pt x="764" y="260"/>
                  </a:lnTo>
                  <a:lnTo>
                    <a:pt x="750" y="263"/>
                  </a:lnTo>
                  <a:lnTo>
                    <a:pt x="737" y="269"/>
                  </a:lnTo>
                  <a:lnTo>
                    <a:pt x="722" y="274"/>
                  </a:lnTo>
                  <a:lnTo>
                    <a:pt x="709" y="282"/>
                  </a:lnTo>
                  <a:lnTo>
                    <a:pt x="694" y="290"/>
                  </a:lnTo>
                  <a:lnTo>
                    <a:pt x="681" y="300"/>
                  </a:lnTo>
                  <a:lnTo>
                    <a:pt x="666" y="311"/>
                  </a:lnTo>
                  <a:lnTo>
                    <a:pt x="653" y="324"/>
                  </a:lnTo>
                  <a:lnTo>
                    <a:pt x="638" y="337"/>
                  </a:lnTo>
                  <a:lnTo>
                    <a:pt x="625" y="352"/>
                  </a:lnTo>
                  <a:lnTo>
                    <a:pt x="610" y="369"/>
                  </a:lnTo>
                  <a:lnTo>
                    <a:pt x="597" y="387"/>
                  </a:lnTo>
                  <a:lnTo>
                    <a:pt x="583" y="406"/>
                  </a:lnTo>
                  <a:lnTo>
                    <a:pt x="571" y="428"/>
                  </a:lnTo>
                  <a:lnTo>
                    <a:pt x="557" y="450"/>
                  </a:lnTo>
                  <a:lnTo>
                    <a:pt x="545" y="474"/>
                  </a:lnTo>
                  <a:lnTo>
                    <a:pt x="545" y="4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7" name="Freeform 119">
              <a:extLst>
                <a:ext uri="{FF2B5EF4-FFF2-40B4-BE49-F238E27FC236}">
                  <a16:creationId xmlns:a16="http://schemas.microsoft.com/office/drawing/2014/main" id="{3A4DBC9D-B349-4784-B070-2DFF66E0D1D3}"/>
                </a:ext>
              </a:extLst>
            </p:cNvPr>
            <p:cNvSpPr>
              <a:spLocks/>
            </p:cNvSpPr>
            <p:nvPr/>
          </p:nvSpPr>
          <p:spPr bwMode="auto">
            <a:xfrm flipH="1">
              <a:off x="6385131" y="6106136"/>
              <a:ext cx="142518" cy="217245"/>
            </a:xfrm>
            <a:custGeom>
              <a:avLst/>
              <a:gdLst>
                <a:gd name="T0" fmla="*/ 0 w 491"/>
                <a:gd name="T1" fmla="*/ 877 h 878"/>
                <a:gd name="T2" fmla="*/ 210 w 491"/>
                <a:gd name="T3" fmla="*/ 877 h 878"/>
                <a:gd name="T4" fmla="*/ 224 w 491"/>
                <a:gd name="T5" fmla="*/ 878 h 878"/>
                <a:gd name="T6" fmla="*/ 442 w 491"/>
                <a:gd name="T7" fmla="*/ 687 h 878"/>
                <a:gd name="T8" fmla="*/ 221 w 491"/>
                <a:gd name="T9" fmla="*/ 546 h 878"/>
                <a:gd name="T10" fmla="*/ 491 w 491"/>
                <a:gd name="T11" fmla="*/ 424 h 878"/>
                <a:gd name="T12" fmla="*/ 312 w 491"/>
                <a:gd name="T13" fmla="*/ 156 h 878"/>
                <a:gd name="T14" fmla="*/ 242 w 491"/>
                <a:gd name="T15" fmla="*/ 52 h 878"/>
                <a:gd name="T16" fmla="*/ 122 w 491"/>
                <a:gd name="T17" fmla="*/ 0 h 878"/>
                <a:gd name="T18" fmla="*/ 122 w 491"/>
                <a:gd name="T19" fmla="*/ 123 h 878"/>
                <a:gd name="T20" fmla="*/ 1 w 491"/>
                <a:gd name="T21" fmla="*/ 878 h 878"/>
                <a:gd name="T22" fmla="*/ 0 w 491"/>
                <a:gd name="T23" fmla="*/ 877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878">
                  <a:moveTo>
                    <a:pt x="0" y="877"/>
                  </a:moveTo>
                  <a:lnTo>
                    <a:pt x="210" y="877"/>
                  </a:lnTo>
                  <a:lnTo>
                    <a:pt x="224" y="878"/>
                  </a:lnTo>
                  <a:lnTo>
                    <a:pt x="442" y="687"/>
                  </a:lnTo>
                  <a:lnTo>
                    <a:pt x="221" y="546"/>
                  </a:lnTo>
                  <a:lnTo>
                    <a:pt x="491" y="424"/>
                  </a:lnTo>
                  <a:lnTo>
                    <a:pt x="312" y="156"/>
                  </a:lnTo>
                  <a:lnTo>
                    <a:pt x="242" y="52"/>
                  </a:lnTo>
                  <a:lnTo>
                    <a:pt x="122" y="0"/>
                  </a:lnTo>
                  <a:lnTo>
                    <a:pt x="122" y="123"/>
                  </a:lnTo>
                  <a:lnTo>
                    <a:pt x="1" y="878"/>
                  </a:lnTo>
                  <a:lnTo>
                    <a:pt x="0" y="87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8" name="Freeform 120">
              <a:extLst>
                <a:ext uri="{FF2B5EF4-FFF2-40B4-BE49-F238E27FC236}">
                  <a16:creationId xmlns:a16="http://schemas.microsoft.com/office/drawing/2014/main" id="{E0636BEA-D455-4DEA-96DC-F8644A7DED5C}"/>
                </a:ext>
              </a:extLst>
            </p:cNvPr>
            <p:cNvSpPr>
              <a:spLocks/>
            </p:cNvSpPr>
            <p:nvPr/>
          </p:nvSpPr>
          <p:spPr bwMode="auto">
            <a:xfrm flipH="1">
              <a:off x="6600642" y="6104397"/>
              <a:ext cx="142518" cy="218981"/>
            </a:xfrm>
            <a:custGeom>
              <a:avLst/>
              <a:gdLst>
                <a:gd name="T0" fmla="*/ 270 w 491"/>
                <a:gd name="T1" fmla="*/ 544 h 885"/>
                <a:gd name="T2" fmla="*/ 49 w 491"/>
                <a:gd name="T3" fmla="*/ 685 h 885"/>
                <a:gd name="T4" fmla="*/ 267 w 491"/>
                <a:gd name="T5" fmla="*/ 885 h 885"/>
                <a:gd name="T6" fmla="*/ 280 w 491"/>
                <a:gd name="T7" fmla="*/ 884 h 885"/>
                <a:gd name="T8" fmla="*/ 491 w 491"/>
                <a:gd name="T9" fmla="*/ 884 h 885"/>
                <a:gd name="T10" fmla="*/ 489 w 491"/>
                <a:gd name="T11" fmla="*/ 885 h 885"/>
                <a:gd name="T12" fmla="*/ 368 w 491"/>
                <a:gd name="T13" fmla="*/ 122 h 885"/>
                <a:gd name="T14" fmla="*/ 368 w 491"/>
                <a:gd name="T15" fmla="*/ 0 h 885"/>
                <a:gd name="T16" fmla="*/ 221 w 491"/>
                <a:gd name="T17" fmla="*/ 62 h 885"/>
                <a:gd name="T18" fmla="*/ 156 w 491"/>
                <a:gd name="T19" fmla="*/ 168 h 885"/>
                <a:gd name="T20" fmla="*/ 0 w 491"/>
                <a:gd name="T21" fmla="*/ 422 h 885"/>
                <a:gd name="T22" fmla="*/ 270 w 491"/>
                <a:gd name="T23" fmla="*/ 54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885">
                  <a:moveTo>
                    <a:pt x="270" y="544"/>
                  </a:moveTo>
                  <a:lnTo>
                    <a:pt x="49" y="685"/>
                  </a:lnTo>
                  <a:lnTo>
                    <a:pt x="267" y="885"/>
                  </a:lnTo>
                  <a:lnTo>
                    <a:pt x="280" y="884"/>
                  </a:lnTo>
                  <a:lnTo>
                    <a:pt x="491" y="884"/>
                  </a:lnTo>
                  <a:lnTo>
                    <a:pt x="489" y="885"/>
                  </a:lnTo>
                  <a:lnTo>
                    <a:pt x="368" y="122"/>
                  </a:lnTo>
                  <a:lnTo>
                    <a:pt x="368" y="0"/>
                  </a:lnTo>
                  <a:lnTo>
                    <a:pt x="221" y="62"/>
                  </a:lnTo>
                  <a:lnTo>
                    <a:pt x="156" y="168"/>
                  </a:lnTo>
                  <a:lnTo>
                    <a:pt x="0" y="422"/>
                  </a:lnTo>
                  <a:lnTo>
                    <a:pt x="270" y="544"/>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29" name="Freeform 121">
              <a:extLst>
                <a:ext uri="{FF2B5EF4-FFF2-40B4-BE49-F238E27FC236}">
                  <a16:creationId xmlns:a16="http://schemas.microsoft.com/office/drawing/2014/main" id="{211DAD62-94B0-48FE-8665-CB607BC2601F}"/>
                </a:ext>
              </a:extLst>
            </p:cNvPr>
            <p:cNvSpPr>
              <a:spLocks/>
            </p:cNvSpPr>
            <p:nvPr/>
          </p:nvSpPr>
          <p:spPr bwMode="auto">
            <a:xfrm flipH="1">
              <a:off x="7966723" y="5407483"/>
              <a:ext cx="208562" cy="458819"/>
            </a:xfrm>
            <a:custGeom>
              <a:avLst/>
              <a:gdLst>
                <a:gd name="T0" fmla="*/ 468 w 719"/>
                <a:gd name="T1" fmla="*/ 75 h 1849"/>
                <a:gd name="T2" fmla="*/ 451 w 719"/>
                <a:gd name="T3" fmla="*/ 50 h 1849"/>
                <a:gd name="T4" fmla="*/ 425 w 719"/>
                <a:gd name="T5" fmla="*/ 27 h 1849"/>
                <a:gd name="T6" fmla="*/ 394 w 719"/>
                <a:gd name="T7" fmla="*/ 11 h 1849"/>
                <a:gd name="T8" fmla="*/ 357 w 719"/>
                <a:gd name="T9" fmla="*/ 2 h 1849"/>
                <a:gd name="T10" fmla="*/ 316 w 719"/>
                <a:gd name="T11" fmla="*/ 2 h 1849"/>
                <a:gd name="T12" fmla="*/ 274 w 719"/>
                <a:gd name="T13" fmla="*/ 12 h 1849"/>
                <a:gd name="T14" fmla="*/ 231 w 719"/>
                <a:gd name="T15" fmla="*/ 37 h 1849"/>
                <a:gd name="T16" fmla="*/ 191 w 719"/>
                <a:gd name="T17" fmla="*/ 77 h 1849"/>
                <a:gd name="T18" fmla="*/ 154 w 719"/>
                <a:gd name="T19" fmla="*/ 135 h 1849"/>
                <a:gd name="T20" fmla="*/ 121 w 719"/>
                <a:gd name="T21" fmla="*/ 212 h 1849"/>
                <a:gd name="T22" fmla="*/ 95 w 719"/>
                <a:gd name="T23" fmla="*/ 303 h 1849"/>
                <a:gd name="T24" fmla="*/ 64 w 719"/>
                <a:gd name="T25" fmla="*/ 457 h 1849"/>
                <a:gd name="T26" fmla="*/ 48 w 719"/>
                <a:gd name="T27" fmla="*/ 576 h 1849"/>
                <a:gd name="T28" fmla="*/ 39 w 719"/>
                <a:gd name="T29" fmla="*/ 697 h 1849"/>
                <a:gd name="T30" fmla="*/ 28 w 719"/>
                <a:gd name="T31" fmla="*/ 770 h 1849"/>
                <a:gd name="T32" fmla="*/ 12 w 719"/>
                <a:gd name="T33" fmla="*/ 815 h 1849"/>
                <a:gd name="T34" fmla="*/ 2 w 719"/>
                <a:gd name="T35" fmla="*/ 868 h 1849"/>
                <a:gd name="T36" fmla="*/ 1 w 719"/>
                <a:gd name="T37" fmla="*/ 955 h 1849"/>
                <a:gd name="T38" fmla="*/ 9 w 719"/>
                <a:gd name="T39" fmla="*/ 1066 h 1849"/>
                <a:gd name="T40" fmla="*/ 27 w 719"/>
                <a:gd name="T41" fmla="*/ 1196 h 1849"/>
                <a:gd name="T42" fmla="*/ 54 w 719"/>
                <a:gd name="T43" fmla="*/ 1332 h 1849"/>
                <a:gd name="T44" fmla="*/ 90 w 719"/>
                <a:gd name="T45" fmla="*/ 1468 h 1849"/>
                <a:gd name="T46" fmla="*/ 135 w 719"/>
                <a:gd name="T47" fmla="*/ 1595 h 1849"/>
                <a:gd name="T48" fmla="*/ 188 w 719"/>
                <a:gd name="T49" fmla="*/ 1706 h 1849"/>
                <a:gd name="T50" fmla="*/ 230 w 719"/>
                <a:gd name="T51" fmla="*/ 1765 h 1849"/>
                <a:gd name="T52" fmla="*/ 264 w 719"/>
                <a:gd name="T53" fmla="*/ 1801 h 1849"/>
                <a:gd name="T54" fmla="*/ 300 w 719"/>
                <a:gd name="T55" fmla="*/ 1828 h 1849"/>
                <a:gd name="T56" fmla="*/ 338 w 719"/>
                <a:gd name="T57" fmla="*/ 1844 h 1849"/>
                <a:gd name="T58" fmla="*/ 377 w 719"/>
                <a:gd name="T59" fmla="*/ 1849 h 1849"/>
                <a:gd name="T60" fmla="*/ 406 w 719"/>
                <a:gd name="T61" fmla="*/ 1847 h 1849"/>
                <a:gd name="T62" fmla="*/ 446 w 719"/>
                <a:gd name="T63" fmla="*/ 1834 h 1849"/>
                <a:gd name="T64" fmla="*/ 484 w 719"/>
                <a:gd name="T65" fmla="*/ 1810 h 1849"/>
                <a:gd name="T66" fmla="*/ 518 w 719"/>
                <a:gd name="T67" fmla="*/ 1778 h 1849"/>
                <a:gd name="T68" fmla="*/ 550 w 719"/>
                <a:gd name="T69" fmla="*/ 1738 h 1849"/>
                <a:gd name="T70" fmla="*/ 587 w 719"/>
                <a:gd name="T71" fmla="*/ 1674 h 1849"/>
                <a:gd name="T72" fmla="*/ 634 w 719"/>
                <a:gd name="T73" fmla="*/ 1560 h 1849"/>
                <a:gd name="T74" fmla="*/ 669 w 719"/>
                <a:gd name="T75" fmla="*/ 1430 h 1849"/>
                <a:gd name="T76" fmla="*/ 694 w 719"/>
                <a:gd name="T77" fmla="*/ 1294 h 1849"/>
                <a:gd name="T78" fmla="*/ 711 w 719"/>
                <a:gd name="T79" fmla="*/ 1158 h 1849"/>
                <a:gd name="T80" fmla="*/ 718 w 719"/>
                <a:gd name="T81" fmla="*/ 1030 h 1849"/>
                <a:gd name="T82" fmla="*/ 717 w 719"/>
                <a:gd name="T83" fmla="*/ 918 h 1849"/>
                <a:gd name="T84" fmla="*/ 708 w 719"/>
                <a:gd name="T85" fmla="*/ 831 h 1849"/>
                <a:gd name="T86" fmla="*/ 698 w 719"/>
                <a:gd name="T87" fmla="*/ 790 h 1849"/>
                <a:gd name="T88" fmla="*/ 683 w 719"/>
                <a:gd name="T89" fmla="*/ 730 h 1849"/>
                <a:gd name="T90" fmla="*/ 666 w 719"/>
                <a:gd name="T91" fmla="*/ 604 h 1849"/>
                <a:gd name="T92" fmla="*/ 643 w 719"/>
                <a:gd name="T93" fmla="*/ 370 h 1849"/>
                <a:gd name="T94" fmla="*/ 623 w 719"/>
                <a:gd name="T95" fmla="*/ 260 h 1849"/>
                <a:gd name="T96" fmla="*/ 599 w 719"/>
                <a:gd name="T97" fmla="*/ 189 h 1849"/>
                <a:gd name="T98" fmla="*/ 568 w 719"/>
                <a:gd name="T99" fmla="*/ 133 h 1849"/>
                <a:gd name="T100" fmla="*/ 541 w 719"/>
                <a:gd name="T101" fmla="*/ 106 h 1849"/>
                <a:gd name="T102" fmla="*/ 517 w 719"/>
                <a:gd name="T103" fmla="*/ 93 h 1849"/>
                <a:gd name="T104" fmla="*/ 490 w 719"/>
                <a:gd name="T105" fmla="*/ 86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9" h="1849">
                  <a:moveTo>
                    <a:pt x="470" y="84"/>
                  </a:moveTo>
                  <a:lnTo>
                    <a:pt x="470" y="84"/>
                  </a:lnTo>
                  <a:lnTo>
                    <a:pt x="468" y="75"/>
                  </a:lnTo>
                  <a:lnTo>
                    <a:pt x="463" y="66"/>
                  </a:lnTo>
                  <a:lnTo>
                    <a:pt x="458" y="58"/>
                  </a:lnTo>
                  <a:lnTo>
                    <a:pt x="451" y="50"/>
                  </a:lnTo>
                  <a:lnTo>
                    <a:pt x="443" y="41"/>
                  </a:lnTo>
                  <a:lnTo>
                    <a:pt x="435" y="35"/>
                  </a:lnTo>
                  <a:lnTo>
                    <a:pt x="425" y="27"/>
                  </a:lnTo>
                  <a:lnTo>
                    <a:pt x="415" y="21"/>
                  </a:lnTo>
                  <a:lnTo>
                    <a:pt x="405" y="16"/>
                  </a:lnTo>
                  <a:lnTo>
                    <a:pt x="394" y="11"/>
                  </a:lnTo>
                  <a:lnTo>
                    <a:pt x="381" y="7"/>
                  </a:lnTo>
                  <a:lnTo>
                    <a:pt x="369" y="4"/>
                  </a:lnTo>
                  <a:lnTo>
                    <a:pt x="357" y="2"/>
                  </a:lnTo>
                  <a:lnTo>
                    <a:pt x="343" y="0"/>
                  </a:lnTo>
                  <a:lnTo>
                    <a:pt x="330" y="0"/>
                  </a:lnTo>
                  <a:lnTo>
                    <a:pt x="316" y="2"/>
                  </a:lnTo>
                  <a:lnTo>
                    <a:pt x="302" y="4"/>
                  </a:lnTo>
                  <a:lnTo>
                    <a:pt x="288" y="8"/>
                  </a:lnTo>
                  <a:lnTo>
                    <a:pt x="274" y="12"/>
                  </a:lnTo>
                  <a:lnTo>
                    <a:pt x="259" y="19"/>
                  </a:lnTo>
                  <a:lnTo>
                    <a:pt x="246" y="27"/>
                  </a:lnTo>
                  <a:lnTo>
                    <a:pt x="231" y="37"/>
                  </a:lnTo>
                  <a:lnTo>
                    <a:pt x="218" y="49"/>
                  </a:lnTo>
                  <a:lnTo>
                    <a:pt x="204" y="62"/>
                  </a:lnTo>
                  <a:lnTo>
                    <a:pt x="191" y="77"/>
                  </a:lnTo>
                  <a:lnTo>
                    <a:pt x="178" y="94"/>
                  </a:lnTo>
                  <a:lnTo>
                    <a:pt x="166" y="114"/>
                  </a:lnTo>
                  <a:lnTo>
                    <a:pt x="154" y="135"/>
                  </a:lnTo>
                  <a:lnTo>
                    <a:pt x="142" y="158"/>
                  </a:lnTo>
                  <a:lnTo>
                    <a:pt x="131" y="184"/>
                  </a:lnTo>
                  <a:lnTo>
                    <a:pt x="121" y="212"/>
                  </a:lnTo>
                  <a:lnTo>
                    <a:pt x="112" y="242"/>
                  </a:lnTo>
                  <a:lnTo>
                    <a:pt x="112" y="242"/>
                  </a:lnTo>
                  <a:lnTo>
                    <a:pt x="95" y="303"/>
                  </a:lnTo>
                  <a:lnTo>
                    <a:pt x="83" y="359"/>
                  </a:lnTo>
                  <a:lnTo>
                    <a:pt x="72" y="410"/>
                  </a:lnTo>
                  <a:lnTo>
                    <a:pt x="64" y="457"/>
                  </a:lnTo>
                  <a:lnTo>
                    <a:pt x="57" y="500"/>
                  </a:lnTo>
                  <a:lnTo>
                    <a:pt x="53" y="540"/>
                  </a:lnTo>
                  <a:lnTo>
                    <a:pt x="48" y="576"/>
                  </a:lnTo>
                  <a:lnTo>
                    <a:pt x="46" y="611"/>
                  </a:lnTo>
                  <a:lnTo>
                    <a:pt x="42" y="670"/>
                  </a:lnTo>
                  <a:lnTo>
                    <a:pt x="39" y="697"/>
                  </a:lnTo>
                  <a:lnTo>
                    <a:pt x="36" y="723"/>
                  </a:lnTo>
                  <a:lnTo>
                    <a:pt x="33" y="747"/>
                  </a:lnTo>
                  <a:lnTo>
                    <a:pt x="28" y="770"/>
                  </a:lnTo>
                  <a:lnTo>
                    <a:pt x="21" y="793"/>
                  </a:lnTo>
                  <a:lnTo>
                    <a:pt x="12" y="815"/>
                  </a:lnTo>
                  <a:lnTo>
                    <a:pt x="12" y="815"/>
                  </a:lnTo>
                  <a:lnTo>
                    <a:pt x="8" y="829"/>
                  </a:lnTo>
                  <a:lnTo>
                    <a:pt x="4" y="846"/>
                  </a:lnTo>
                  <a:lnTo>
                    <a:pt x="2" y="868"/>
                  </a:lnTo>
                  <a:lnTo>
                    <a:pt x="1" y="894"/>
                  </a:lnTo>
                  <a:lnTo>
                    <a:pt x="0" y="923"/>
                  </a:lnTo>
                  <a:lnTo>
                    <a:pt x="1" y="955"/>
                  </a:lnTo>
                  <a:lnTo>
                    <a:pt x="3" y="990"/>
                  </a:lnTo>
                  <a:lnTo>
                    <a:pt x="6" y="1027"/>
                  </a:lnTo>
                  <a:lnTo>
                    <a:pt x="9" y="1066"/>
                  </a:lnTo>
                  <a:lnTo>
                    <a:pt x="15" y="1108"/>
                  </a:lnTo>
                  <a:lnTo>
                    <a:pt x="20" y="1152"/>
                  </a:lnTo>
                  <a:lnTo>
                    <a:pt x="27" y="1196"/>
                  </a:lnTo>
                  <a:lnTo>
                    <a:pt x="35" y="1240"/>
                  </a:lnTo>
                  <a:lnTo>
                    <a:pt x="44" y="1287"/>
                  </a:lnTo>
                  <a:lnTo>
                    <a:pt x="54" y="1332"/>
                  </a:lnTo>
                  <a:lnTo>
                    <a:pt x="65" y="1378"/>
                  </a:lnTo>
                  <a:lnTo>
                    <a:pt x="76" y="1424"/>
                  </a:lnTo>
                  <a:lnTo>
                    <a:pt x="90" y="1468"/>
                  </a:lnTo>
                  <a:lnTo>
                    <a:pt x="104" y="1512"/>
                  </a:lnTo>
                  <a:lnTo>
                    <a:pt x="119" y="1554"/>
                  </a:lnTo>
                  <a:lnTo>
                    <a:pt x="135" y="1595"/>
                  </a:lnTo>
                  <a:lnTo>
                    <a:pt x="151" y="1635"/>
                  </a:lnTo>
                  <a:lnTo>
                    <a:pt x="169" y="1672"/>
                  </a:lnTo>
                  <a:lnTo>
                    <a:pt x="188" y="1706"/>
                  </a:lnTo>
                  <a:lnTo>
                    <a:pt x="209" y="1737"/>
                  </a:lnTo>
                  <a:lnTo>
                    <a:pt x="220" y="1752"/>
                  </a:lnTo>
                  <a:lnTo>
                    <a:pt x="230" y="1765"/>
                  </a:lnTo>
                  <a:lnTo>
                    <a:pt x="241" y="1778"/>
                  </a:lnTo>
                  <a:lnTo>
                    <a:pt x="252" y="1790"/>
                  </a:lnTo>
                  <a:lnTo>
                    <a:pt x="264" y="1801"/>
                  </a:lnTo>
                  <a:lnTo>
                    <a:pt x="275" y="1811"/>
                  </a:lnTo>
                  <a:lnTo>
                    <a:pt x="287" y="1820"/>
                  </a:lnTo>
                  <a:lnTo>
                    <a:pt x="300" y="1828"/>
                  </a:lnTo>
                  <a:lnTo>
                    <a:pt x="312" y="1834"/>
                  </a:lnTo>
                  <a:lnTo>
                    <a:pt x="324" y="1840"/>
                  </a:lnTo>
                  <a:lnTo>
                    <a:pt x="338" y="1844"/>
                  </a:lnTo>
                  <a:lnTo>
                    <a:pt x="350" y="1847"/>
                  </a:lnTo>
                  <a:lnTo>
                    <a:pt x="363" y="1849"/>
                  </a:lnTo>
                  <a:lnTo>
                    <a:pt x="377" y="1849"/>
                  </a:lnTo>
                  <a:lnTo>
                    <a:pt x="377" y="1849"/>
                  </a:lnTo>
                  <a:lnTo>
                    <a:pt x="392" y="1849"/>
                  </a:lnTo>
                  <a:lnTo>
                    <a:pt x="406" y="1847"/>
                  </a:lnTo>
                  <a:lnTo>
                    <a:pt x="420" y="1844"/>
                  </a:lnTo>
                  <a:lnTo>
                    <a:pt x="433" y="1840"/>
                  </a:lnTo>
                  <a:lnTo>
                    <a:pt x="446" y="1834"/>
                  </a:lnTo>
                  <a:lnTo>
                    <a:pt x="460" y="1827"/>
                  </a:lnTo>
                  <a:lnTo>
                    <a:pt x="472" y="1819"/>
                  </a:lnTo>
                  <a:lnTo>
                    <a:pt x="484" y="1810"/>
                  </a:lnTo>
                  <a:lnTo>
                    <a:pt x="496" y="1801"/>
                  </a:lnTo>
                  <a:lnTo>
                    <a:pt x="507" y="1790"/>
                  </a:lnTo>
                  <a:lnTo>
                    <a:pt x="518" y="1778"/>
                  </a:lnTo>
                  <a:lnTo>
                    <a:pt x="530" y="1766"/>
                  </a:lnTo>
                  <a:lnTo>
                    <a:pt x="540" y="1752"/>
                  </a:lnTo>
                  <a:lnTo>
                    <a:pt x="550" y="1738"/>
                  </a:lnTo>
                  <a:lnTo>
                    <a:pt x="560" y="1724"/>
                  </a:lnTo>
                  <a:lnTo>
                    <a:pt x="569" y="1708"/>
                  </a:lnTo>
                  <a:lnTo>
                    <a:pt x="587" y="1674"/>
                  </a:lnTo>
                  <a:lnTo>
                    <a:pt x="604" y="1639"/>
                  </a:lnTo>
                  <a:lnTo>
                    <a:pt x="619" y="1600"/>
                  </a:lnTo>
                  <a:lnTo>
                    <a:pt x="634" y="1560"/>
                  </a:lnTo>
                  <a:lnTo>
                    <a:pt x="646" y="1518"/>
                  </a:lnTo>
                  <a:lnTo>
                    <a:pt x="659" y="1474"/>
                  </a:lnTo>
                  <a:lnTo>
                    <a:pt x="669" y="1430"/>
                  </a:lnTo>
                  <a:lnTo>
                    <a:pt x="679" y="1385"/>
                  </a:lnTo>
                  <a:lnTo>
                    <a:pt x="688" y="1340"/>
                  </a:lnTo>
                  <a:lnTo>
                    <a:pt x="694" y="1294"/>
                  </a:lnTo>
                  <a:lnTo>
                    <a:pt x="701" y="1248"/>
                  </a:lnTo>
                  <a:lnTo>
                    <a:pt x="707" y="1202"/>
                  </a:lnTo>
                  <a:lnTo>
                    <a:pt x="711" y="1158"/>
                  </a:lnTo>
                  <a:lnTo>
                    <a:pt x="715" y="1114"/>
                  </a:lnTo>
                  <a:lnTo>
                    <a:pt x="717" y="1071"/>
                  </a:lnTo>
                  <a:lnTo>
                    <a:pt x="718" y="1030"/>
                  </a:lnTo>
                  <a:lnTo>
                    <a:pt x="719" y="991"/>
                  </a:lnTo>
                  <a:lnTo>
                    <a:pt x="718" y="953"/>
                  </a:lnTo>
                  <a:lnTo>
                    <a:pt x="717" y="918"/>
                  </a:lnTo>
                  <a:lnTo>
                    <a:pt x="715" y="886"/>
                  </a:lnTo>
                  <a:lnTo>
                    <a:pt x="711" y="857"/>
                  </a:lnTo>
                  <a:lnTo>
                    <a:pt x="708" y="831"/>
                  </a:lnTo>
                  <a:lnTo>
                    <a:pt x="703" y="808"/>
                  </a:lnTo>
                  <a:lnTo>
                    <a:pt x="698" y="790"/>
                  </a:lnTo>
                  <a:lnTo>
                    <a:pt x="698" y="790"/>
                  </a:lnTo>
                  <a:lnTo>
                    <a:pt x="692" y="771"/>
                  </a:lnTo>
                  <a:lnTo>
                    <a:pt x="688" y="752"/>
                  </a:lnTo>
                  <a:lnTo>
                    <a:pt x="683" y="730"/>
                  </a:lnTo>
                  <a:lnTo>
                    <a:pt x="679" y="708"/>
                  </a:lnTo>
                  <a:lnTo>
                    <a:pt x="672" y="658"/>
                  </a:lnTo>
                  <a:lnTo>
                    <a:pt x="666" y="604"/>
                  </a:lnTo>
                  <a:lnTo>
                    <a:pt x="656" y="487"/>
                  </a:lnTo>
                  <a:lnTo>
                    <a:pt x="651" y="428"/>
                  </a:lnTo>
                  <a:lnTo>
                    <a:pt x="643" y="370"/>
                  </a:lnTo>
                  <a:lnTo>
                    <a:pt x="634" y="314"/>
                  </a:lnTo>
                  <a:lnTo>
                    <a:pt x="628" y="287"/>
                  </a:lnTo>
                  <a:lnTo>
                    <a:pt x="623" y="260"/>
                  </a:lnTo>
                  <a:lnTo>
                    <a:pt x="616" y="235"/>
                  </a:lnTo>
                  <a:lnTo>
                    <a:pt x="608" y="211"/>
                  </a:lnTo>
                  <a:lnTo>
                    <a:pt x="599" y="189"/>
                  </a:lnTo>
                  <a:lnTo>
                    <a:pt x="590" y="169"/>
                  </a:lnTo>
                  <a:lnTo>
                    <a:pt x="579" y="151"/>
                  </a:lnTo>
                  <a:lnTo>
                    <a:pt x="568" y="133"/>
                  </a:lnTo>
                  <a:lnTo>
                    <a:pt x="555" y="119"/>
                  </a:lnTo>
                  <a:lnTo>
                    <a:pt x="547" y="113"/>
                  </a:lnTo>
                  <a:lnTo>
                    <a:pt x="541" y="106"/>
                  </a:lnTo>
                  <a:lnTo>
                    <a:pt x="533" y="102"/>
                  </a:lnTo>
                  <a:lnTo>
                    <a:pt x="525" y="97"/>
                  </a:lnTo>
                  <a:lnTo>
                    <a:pt x="517" y="93"/>
                  </a:lnTo>
                  <a:lnTo>
                    <a:pt x="508" y="90"/>
                  </a:lnTo>
                  <a:lnTo>
                    <a:pt x="499" y="87"/>
                  </a:lnTo>
                  <a:lnTo>
                    <a:pt x="490" y="86"/>
                  </a:lnTo>
                  <a:lnTo>
                    <a:pt x="480" y="85"/>
                  </a:lnTo>
                  <a:lnTo>
                    <a:pt x="470" y="84"/>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0" name="Freeform 122">
              <a:extLst>
                <a:ext uri="{FF2B5EF4-FFF2-40B4-BE49-F238E27FC236}">
                  <a16:creationId xmlns:a16="http://schemas.microsoft.com/office/drawing/2014/main" id="{33845C3E-716A-4DC3-98A7-4FDBF9361590}"/>
                </a:ext>
              </a:extLst>
            </p:cNvPr>
            <p:cNvSpPr>
              <a:spLocks/>
            </p:cNvSpPr>
            <p:nvPr/>
          </p:nvSpPr>
          <p:spPr bwMode="auto">
            <a:xfrm flipH="1">
              <a:off x="7966723" y="5407483"/>
              <a:ext cx="208562" cy="458819"/>
            </a:xfrm>
            <a:custGeom>
              <a:avLst/>
              <a:gdLst>
                <a:gd name="T0" fmla="*/ 468 w 719"/>
                <a:gd name="T1" fmla="*/ 75 h 1849"/>
                <a:gd name="T2" fmla="*/ 451 w 719"/>
                <a:gd name="T3" fmla="*/ 50 h 1849"/>
                <a:gd name="T4" fmla="*/ 425 w 719"/>
                <a:gd name="T5" fmla="*/ 27 h 1849"/>
                <a:gd name="T6" fmla="*/ 394 w 719"/>
                <a:gd name="T7" fmla="*/ 11 h 1849"/>
                <a:gd name="T8" fmla="*/ 357 w 719"/>
                <a:gd name="T9" fmla="*/ 2 h 1849"/>
                <a:gd name="T10" fmla="*/ 316 w 719"/>
                <a:gd name="T11" fmla="*/ 2 h 1849"/>
                <a:gd name="T12" fmla="*/ 274 w 719"/>
                <a:gd name="T13" fmla="*/ 12 h 1849"/>
                <a:gd name="T14" fmla="*/ 231 w 719"/>
                <a:gd name="T15" fmla="*/ 37 h 1849"/>
                <a:gd name="T16" fmla="*/ 191 w 719"/>
                <a:gd name="T17" fmla="*/ 77 h 1849"/>
                <a:gd name="T18" fmla="*/ 154 w 719"/>
                <a:gd name="T19" fmla="*/ 135 h 1849"/>
                <a:gd name="T20" fmla="*/ 121 w 719"/>
                <a:gd name="T21" fmla="*/ 212 h 1849"/>
                <a:gd name="T22" fmla="*/ 95 w 719"/>
                <a:gd name="T23" fmla="*/ 303 h 1849"/>
                <a:gd name="T24" fmla="*/ 64 w 719"/>
                <a:gd name="T25" fmla="*/ 457 h 1849"/>
                <a:gd name="T26" fmla="*/ 48 w 719"/>
                <a:gd name="T27" fmla="*/ 576 h 1849"/>
                <a:gd name="T28" fmla="*/ 39 w 719"/>
                <a:gd name="T29" fmla="*/ 697 h 1849"/>
                <a:gd name="T30" fmla="*/ 28 w 719"/>
                <a:gd name="T31" fmla="*/ 770 h 1849"/>
                <a:gd name="T32" fmla="*/ 12 w 719"/>
                <a:gd name="T33" fmla="*/ 815 h 1849"/>
                <a:gd name="T34" fmla="*/ 2 w 719"/>
                <a:gd name="T35" fmla="*/ 868 h 1849"/>
                <a:gd name="T36" fmla="*/ 1 w 719"/>
                <a:gd name="T37" fmla="*/ 955 h 1849"/>
                <a:gd name="T38" fmla="*/ 9 w 719"/>
                <a:gd name="T39" fmla="*/ 1066 h 1849"/>
                <a:gd name="T40" fmla="*/ 27 w 719"/>
                <a:gd name="T41" fmla="*/ 1196 h 1849"/>
                <a:gd name="T42" fmla="*/ 54 w 719"/>
                <a:gd name="T43" fmla="*/ 1332 h 1849"/>
                <a:gd name="T44" fmla="*/ 90 w 719"/>
                <a:gd name="T45" fmla="*/ 1468 h 1849"/>
                <a:gd name="T46" fmla="*/ 135 w 719"/>
                <a:gd name="T47" fmla="*/ 1595 h 1849"/>
                <a:gd name="T48" fmla="*/ 188 w 719"/>
                <a:gd name="T49" fmla="*/ 1706 h 1849"/>
                <a:gd name="T50" fmla="*/ 230 w 719"/>
                <a:gd name="T51" fmla="*/ 1765 h 1849"/>
                <a:gd name="T52" fmla="*/ 264 w 719"/>
                <a:gd name="T53" fmla="*/ 1801 h 1849"/>
                <a:gd name="T54" fmla="*/ 300 w 719"/>
                <a:gd name="T55" fmla="*/ 1828 h 1849"/>
                <a:gd name="T56" fmla="*/ 338 w 719"/>
                <a:gd name="T57" fmla="*/ 1844 h 1849"/>
                <a:gd name="T58" fmla="*/ 377 w 719"/>
                <a:gd name="T59" fmla="*/ 1849 h 1849"/>
                <a:gd name="T60" fmla="*/ 406 w 719"/>
                <a:gd name="T61" fmla="*/ 1847 h 1849"/>
                <a:gd name="T62" fmla="*/ 446 w 719"/>
                <a:gd name="T63" fmla="*/ 1834 h 1849"/>
                <a:gd name="T64" fmla="*/ 484 w 719"/>
                <a:gd name="T65" fmla="*/ 1810 h 1849"/>
                <a:gd name="T66" fmla="*/ 518 w 719"/>
                <a:gd name="T67" fmla="*/ 1778 h 1849"/>
                <a:gd name="T68" fmla="*/ 550 w 719"/>
                <a:gd name="T69" fmla="*/ 1738 h 1849"/>
                <a:gd name="T70" fmla="*/ 587 w 719"/>
                <a:gd name="T71" fmla="*/ 1674 h 1849"/>
                <a:gd name="T72" fmla="*/ 634 w 719"/>
                <a:gd name="T73" fmla="*/ 1560 h 1849"/>
                <a:gd name="T74" fmla="*/ 669 w 719"/>
                <a:gd name="T75" fmla="*/ 1430 h 1849"/>
                <a:gd name="T76" fmla="*/ 694 w 719"/>
                <a:gd name="T77" fmla="*/ 1294 h 1849"/>
                <a:gd name="T78" fmla="*/ 711 w 719"/>
                <a:gd name="T79" fmla="*/ 1158 h 1849"/>
                <a:gd name="T80" fmla="*/ 718 w 719"/>
                <a:gd name="T81" fmla="*/ 1030 h 1849"/>
                <a:gd name="T82" fmla="*/ 717 w 719"/>
                <a:gd name="T83" fmla="*/ 918 h 1849"/>
                <a:gd name="T84" fmla="*/ 708 w 719"/>
                <a:gd name="T85" fmla="*/ 831 h 1849"/>
                <a:gd name="T86" fmla="*/ 698 w 719"/>
                <a:gd name="T87" fmla="*/ 790 h 1849"/>
                <a:gd name="T88" fmla="*/ 683 w 719"/>
                <a:gd name="T89" fmla="*/ 730 h 1849"/>
                <a:gd name="T90" fmla="*/ 666 w 719"/>
                <a:gd name="T91" fmla="*/ 604 h 1849"/>
                <a:gd name="T92" fmla="*/ 643 w 719"/>
                <a:gd name="T93" fmla="*/ 370 h 1849"/>
                <a:gd name="T94" fmla="*/ 623 w 719"/>
                <a:gd name="T95" fmla="*/ 260 h 1849"/>
                <a:gd name="T96" fmla="*/ 599 w 719"/>
                <a:gd name="T97" fmla="*/ 189 h 1849"/>
                <a:gd name="T98" fmla="*/ 568 w 719"/>
                <a:gd name="T99" fmla="*/ 133 h 1849"/>
                <a:gd name="T100" fmla="*/ 541 w 719"/>
                <a:gd name="T101" fmla="*/ 106 h 1849"/>
                <a:gd name="T102" fmla="*/ 517 w 719"/>
                <a:gd name="T103" fmla="*/ 93 h 1849"/>
                <a:gd name="T104" fmla="*/ 490 w 719"/>
                <a:gd name="T105" fmla="*/ 86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9" h="1849">
                  <a:moveTo>
                    <a:pt x="470" y="84"/>
                  </a:moveTo>
                  <a:lnTo>
                    <a:pt x="470" y="84"/>
                  </a:lnTo>
                  <a:lnTo>
                    <a:pt x="468" y="75"/>
                  </a:lnTo>
                  <a:lnTo>
                    <a:pt x="463" y="66"/>
                  </a:lnTo>
                  <a:lnTo>
                    <a:pt x="458" y="58"/>
                  </a:lnTo>
                  <a:lnTo>
                    <a:pt x="451" y="50"/>
                  </a:lnTo>
                  <a:lnTo>
                    <a:pt x="443" y="41"/>
                  </a:lnTo>
                  <a:lnTo>
                    <a:pt x="435" y="35"/>
                  </a:lnTo>
                  <a:lnTo>
                    <a:pt x="425" y="27"/>
                  </a:lnTo>
                  <a:lnTo>
                    <a:pt x="415" y="21"/>
                  </a:lnTo>
                  <a:lnTo>
                    <a:pt x="405" y="16"/>
                  </a:lnTo>
                  <a:lnTo>
                    <a:pt x="394" y="11"/>
                  </a:lnTo>
                  <a:lnTo>
                    <a:pt x="381" y="7"/>
                  </a:lnTo>
                  <a:lnTo>
                    <a:pt x="369" y="4"/>
                  </a:lnTo>
                  <a:lnTo>
                    <a:pt x="357" y="2"/>
                  </a:lnTo>
                  <a:lnTo>
                    <a:pt x="343" y="0"/>
                  </a:lnTo>
                  <a:lnTo>
                    <a:pt x="330" y="0"/>
                  </a:lnTo>
                  <a:lnTo>
                    <a:pt x="316" y="2"/>
                  </a:lnTo>
                  <a:lnTo>
                    <a:pt x="302" y="4"/>
                  </a:lnTo>
                  <a:lnTo>
                    <a:pt x="288" y="8"/>
                  </a:lnTo>
                  <a:lnTo>
                    <a:pt x="274" y="12"/>
                  </a:lnTo>
                  <a:lnTo>
                    <a:pt x="259" y="19"/>
                  </a:lnTo>
                  <a:lnTo>
                    <a:pt x="246" y="27"/>
                  </a:lnTo>
                  <a:lnTo>
                    <a:pt x="231" y="37"/>
                  </a:lnTo>
                  <a:lnTo>
                    <a:pt x="218" y="49"/>
                  </a:lnTo>
                  <a:lnTo>
                    <a:pt x="204" y="62"/>
                  </a:lnTo>
                  <a:lnTo>
                    <a:pt x="191" y="77"/>
                  </a:lnTo>
                  <a:lnTo>
                    <a:pt x="178" y="94"/>
                  </a:lnTo>
                  <a:lnTo>
                    <a:pt x="166" y="114"/>
                  </a:lnTo>
                  <a:lnTo>
                    <a:pt x="154" y="135"/>
                  </a:lnTo>
                  <a:lnTo>
                    <a:pt x="142" y="158"/>
                  </a:lnTo>
                  <a:lnTo>
                    <a:pt x="131" y="184"/>
                  </a:lnTo>
                  <a:lnTo>
                    <a:pt x="121" y="212"/>
                  </a:lnTo>
                  <a:lnTo>
                    <a:pt x="112" y="242"/>
                  </a:lnTo>
                  <a:lnTo>
                    <a:pt x="112" y="242"/>
                  </a:lnTo>
                  <a:lnTo>
                    <a:pt x="95" y="303"/>
                  </a:lnTo>
                  <a:lnTo>
                    <a:pt x="83" y="359"/>
                  </a:lnTo>
                  <a:lnTo>
                    <a:pt x="72" y="410"/>
                  </a:lnTo>
                  <a:lnTo>
                    <a:pt x="64" y="457"/>
                  </a:lnTo>
                  <a:lnTo>
                    <a:pt x="57" y="500"/>
                  </a:lnTo>
                  <a:lnTo>
                    <a:pt x="53" y="540"/>
                  </a:lnTo>
                  <a:lnTo>
                    <a:pt x="48" y="576"/>
                  </a:lnTo>
                  <a:lnTo>
                    <a:pt x="46" y="611"/>
                  </a:lnTo>
                  <a:lnTo>
                    <a:pt x="42" y="670"/>
                  </a:lnTo>
                  <a:lnTo>
                    <a:pt x="39" y="697"/>
                  </a:lnTo>
                  <a:lnTo>
                    <a:pt x="36" y="723"/>
                  </a:lnTo>
                  <a:lnTo>
                    <a:pt x="33" y="747"/>
                  </a:lnTo>
                  <a:lnTo>
                    <a:pt x="28" y="770"/>
                  </a:lnTo>
                  <a:lnTo>
                    <a:pt x="21" y="793"/>
                  </a:lnTo>
                  <a:lnTo>
                    <a:pt x="12" y="815"/>
                  </a:lnTo>
                  <a:lnTo>
                    <a:pt x="12" y="815"/>
                  </a:lnTo>
                  <a:lnTo>
                    <a:pt x="8" y="829"/>
                  </a:lnTo>
                  <a:lnTo>
                    <a:pt x="4" y="846"/>
                  </a:lnTo>
                  <a:lnTo>
                    <a:pt x="2" y="868"/>
                  </a:lnTo>
                  <a:lnTo>
                    <a:pt x="1" y="894"/>
                  </a:lnTo>
                  <a:lnTo>
                    <a:pt x="0" y="923"/>
                  </a:lnTo>
                  <a:lnTo>
                    <a:pt x="1" y="955"/>
                  </a:lnTo>
                  <a:lnTo>
                    <a:pt x="3" y="990"/>
                  </a:lnTo>
                  <a:lnTo>
                    <a:pt x="6" y="1027"/>
                  </a:lnTo>
                  <a:lnTo>
                    <a:pt x="9" y="1066"/>
                  </a:lnTo>
                  <a:lnTo>
                    <a:pt x="15" y="1108"/>
                  </a:lnTo>
                  <a:lnTo>
                    <a:pt x="20" y="1152"/>
                  </a:lnTo>
                  <a:lnTo>
                    <a:pt x="27" y="1196"/>
                  </a:lnTo>
                  <a:lnTo>
                    <a:pt x="35" y="1240"/>
                  </a:lnTo>
                  <a:lnTo>
                    <a:pt x="44" y="1287"/>
                  </a:lnTo>
                  <a:lnTo>
                    <a:pt x="54" y="1332"/>
                  </a:lnTo>
                  <a:lnTo>
                    <a:pt x="65" y="1378"/>
                  </a:lnTo>
                  <a:lnTo>
                    <a:pt x="76" y="1424"/>
                  </a:lnTo>
                  <a:lnTo>
                    <a:pt x="90" y="1468"/>
                  </a:lnTo>
                  <a:lnTo>
                    <a:pt x="104" y="1512"/>
                  </a:lnTo>
                  <a:lnTo>
                    <a:pt x="119" y="1554"/>
                  </a:lnTo>
                  <a:lnTo>
                    <a:pt x="135" y="1595"/>
                  </a:lnTo>
                  <a:lnTo>
                    <a:pt x="151" y="1635"/>
                  </a:lnTo>
                  <a:lnTo>
                    <a:pt x="169" y="1672"/>
                  </a:lnTo>
                  <a:lnTo>
                    <a:pt x="188" y="1706"/>
                  </a:lnTo>
                  <a:lnTo>
                    <a:pt x="209" y="1737"/>
                  </a:lnTo>
                  <a:lnTo>
                    <a:pt x="220" y="1752"/>
                  </a:lnTo>
                  <a:lnTo>
                    <a:pt x="230" y="1765"/>
                  </a:lnTo>
                  <a:lnTo>
                    <a:pt x="241" y="1778"/>
                  </a:lnTo>
                  <a:lnTo>
                    <a:pt x="252" y="1790"/>
                  </a:lnTo>
                  <a:lnTo>
                    <a:pt x="264" y="1801"/>
                  </a:lnTo>
                  <a:lnTo>
                    <a:pt x="275" y="1811"/>
                  </a:lnTo>
                  <a:lnTo>
                    <a:pt x="287" y="1820"/>
                  </a:lnTo>
                  <a:lnTo>
                    <a:pt x="300" y="1828"/>
                  </a:lnTo>
                  <a:lnTo>
                    <a:pt x="312" y="1834"/>
                  </a:lnTo>
                  <a:lnTo>
                    <a:pt x="324" y="1840"/>
                  </a:lnTo>
                  <a:lnTo>
                    <a:pt x="338" y="1844"/>
                  </a:lnTo>
                  <a:lnTo>
                    <a:pt x="350" y="1847"/>
                  </a:lnTo>
                  <a:lnTo>
                    <a:pt x="363" y="1849"/>
                  </a:lnTo>
                  <a:lnTo>
                    <a:pt x="377" y="1849"/>
                  </a:lnTo>
                  <a:lnTo>
                    <a:pt x="377" y="1849"/>
                  </a:lnTo>
                  <a:lnTo>
                    <a:pt x="392" y="1849"/>
                  </a:lnTo>
                  <a:lnTo>
                    <a:pt x="406" y="1847"/>
                  </a:lnTo>
                  <a:lnTo>
                    <a:pt x="420" y="1844"/>
                  </a:lnTo>
                  <a:lnTo>
                    <a:pt x="433" y="1840"/>
                  </a:lnTo>
                  <a:lnTo>
                    <a:pt x="446" y="1834"/>
                  </a:lnTo>
                  <a:lnTo>
                    <a:pt x="460" y="1827"/>
                  </a:lnTo>
                  <a:lnTo>
                    <a:pt x="472" y="1819"/>
                  </a:lnTo>
                  <a:lnTo>
                    <a:pt x="484" y="1810"/>
                  </a:lnTo>
                  <a:lnTo>
                    <a:pt x="496" y="1801"/>
                  </a:lnTo>
                  <a:lnTo>
                    <a:pt x="507" y="1790"/>
                  </a:lnTo>
                  <a:lnTo>
                    <a:pt x="518" y="1778"/>
                  </a:lnTo>
                  <a:lnTo>
                    <a:pt x="530" y="1766"/>
                  </a:lnTo>
                  <a:lnTo>
                    <a:pt x="540" y="1752"/>
                  </a:lnTo>
                  <a:lnTo>
                    <a:pt x="550" y="1738"/>
                  </a:lnTo>
                  <a:lnTo>
                    <a:pt x="560" y="1724"/>
                  </a:lnTo>
                  <a:lnTo>
                    <a:pt x="569" y="1708"/>
                  </a:lnTo>
                  <a:lnTo>
                    <a:pt x="587" y="1674"/>
                  </a:lnTo>
                  <a:lnTo>
                    <a:pt x="604" y="1639"/>
                  </a:lnTo>
                  <a:lnTo>
                    <a:pt x="619" y="1600"/>
                  </a:lnTo>
                  <a:lnTo>
                    <a:pt x="634" y="1560"/>
                  </a:lnTo>
                  <a:lnTo>
                    <a:pt x="646" y="1518"/>
                  </a:lnTo>
                  <a:lnTo>
                    <a:pt x="659" y="1474"/>
                  </a:lnTo>
                  <a:lnTo>
                    <a:pt x="669" y="1430"/>
                  </a:lnTo>
                  <a:lnTo>
                    <a:pt x="679" y="1385"/>
                  </a:lnTo>
                  <a:lnTo>
                    <a:pt x="688" y="1340"/>
                  </a:lnTo>
                  <a:lnTo>
                    <a:pt x="694" y="1294"/>
                  </a:lnTo>
                  <a:lnTo>
                    <a:pt x="701" y="1248"/>
                  </a:lnTo>
                  <a:lnTo>
                    <a:pt x="707" y="1202"/>
                  </a:lnTo>
                  <a:lnTo>
                    <a:pt x="711" y="1158"/>
                  </a:lnTo>
                  <a:lnTo>
                    <a:pt x="715" y="1114"/>
                  </a:lnTo>
                  <a:lnTo>
                    <a:pt x="717" y="1071"/>
                  </a:lnTo>
                  <a:lnTo>
                    <a:pt x="718" y="1030"/>
                  </a:lnTo>
                  <a:lnTo>
                    <a:pt x="719" y="991"/>
                  </a:lnTo>
                  <a:lnTo>
                    <a:pt x="718" y="953"/>
                  </a:lnTo>
                  <a:lnTo>
                    <a:pt x="717" y="918"/>
                  </a:lnTo>
                  <a:lnTo>
                    <a:pt x="715" y="886"/>
                  </a:lnTo>
                  <a:lnTo>
                    <a:pt x="711" y="857"/>
                  </a:lnTo>
                  <a:lnTo>
                    <a:pt x="708" y="831"/>
                  </a:lnTo>
                  <a:lnTo>
                    <a:pt x="703" y="808"/>
                  </a:lnTo>
                  <a:lnTo>
                    <a:pt x="698" y="790"/>
                  </a:lnTo>
                  <a:lnTo>
                    <a:pt x="698" y="790"/>
                  </a:lnTo>
                  <a:lnTo>
                    <a:pt x="692" y="771"/>
                  </a:lnTo>
                  <a:lnTo>
                    <a:pt x="688" y="752"/>
                  </a:lnTo>
                  <a:lnTo>
                    <a:pt x="683" y="730"/>
                  </a:lnTo>
                  <a:lnTo>
                    <a:pt x="679" y="708"/>
                  </a:lnTo>
                  <a:lnTo>
                    <a:pt x="672" y="658"/>
                  </a:lnTo>
                  <a:lnTo>
                    <a:pt x="666" y="604"/>
                  </a:lnTo>
                  <a:lnTo>
                    <a:pt x="656" y="487"/>
                  </a:lnTo>
                  <a:lnTo>
                    <a:pt x="651" y="428"/>
                  </a:lnTo>
                  <a:lnTo>
                    <a:pt x="643" y="370"/>
                  </a:lnTo>
                  <a:lnTo>
                    <a:pt x="634" y="314"/>
                  </a:lnTo>
                  <a:lnTo>
                    <a:pt x="628" y="287"/>
                  </a:lnTo>
                  <a:lnTo>
                    <a:pt x="623" y="260"/>
                  </a:lnTo>
                  <a:lnTo>
                    <a:pt x="616" y="235"/>
                  </a:lnTo>
                  <a:lnTo>
                    <a:pt x="608" y="211"/>
                  </a:lnTo>
                  <a:lnTo>
                    <a:pt x="599" y="189"/>
                  </a:lnTo>
                  <a:lnTo>
                    <a:pt x="590" y="169"/>
                  </a:lnTo>
                  <a:lnTo>
                    <a:pt x="579" y="151"/>
                  </a:lnTo>
                  <a:lnTo>
                    <a:pt x="568" y="133"/>
                  </a:lnTo>
                  <a:lnTo>
                    <a:pt x="555" y="119"/>
                  </a:lnTo>
                  <a:lnTo>
                    <a:pt x="547" y="113"/>
                  </a:lnTo>
                  <a:lnTo>
                    <a:pt x="541" y="106"/>
                  </a:lnTo>
                  <a:lnTo>
                    <a:pt x="533" y="102"/>
                  </a:lnTo>
                  <a:lnTo>
                    <a:pt x="525" y="97"/>
                  </a:lnTo>
                  <a:lnTo>
                    <a:pt x="517" y="93"/>
                  </a:lnTo>
                  <a:lnTo>
                    <a:pt x="508" y="90"/>
                  </a:lnTo>
                  <a:lnTo>
                    <a:pt x="499" y="87"/>
                  </a:lnTo>
                  <a:lnTo>
                    <a:pt x="490" y="86"/>
                  </a:lnTo>
                  <a:lnTo>
                    <a:pt x="480" y="85"/>
                  </a:lnTo>
                  <a:lnTo>
                    <a:pt x="47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1" name="Freeform 123">
              <a:extLst>
                <a:ext uri="{FF2B5EF4-FFF2-40B4-BE49-F238E27FC236}">
                  <a16:creationId xmlns:a16="http://schemas.microsoft.com/office/drawing/2014/main" id="{E182ADC8-8B9F-42DA-9CE6-7B0D8D2AD099}"/>
                </a:ext>
              </a:extLst>
            </p:cNvPr>
            <p:cNvSpPr>
              <a:spLocks/>
            </p:cNvSpPr>
            <p:nvPr/>
          </p:nvSpPr>
          <p:spPr bwMode="auto">
            <a:xfrm flipH="1">
              <a:off x="8203094" y="5407483"/>
              <a:ext cx="206824" cy="458819"/>
            </a:xfrm>
            <a:custGeom>
              <a:avLst/>
              <a:gdLst>
                <a:gd name="T0" fmla="*/ 251 w 718"/>
                <a:gd name="T1" fmla="*/ 75 h 1849"/>
                <a:gd name="T2" fmla="*/ 268 w 718"/>
                <a:gd name="T3" fmla="*/ 50 h 1849"/>
                <a:gd name="T4" fmla="*/ 293 w 718"/>
                <a:gd name="T5" fmla="*/ 27 h 1849"/>
                <a:gd name="T6" fmla="*/ 324 w 718"/>
                <a:gd name="T7" fmla="*/ 11 h 1849"/>
                <a:gd name="T8" fmla="*/ 361 w 718"/>
                <a:gd name="T9" fmla="*/ 2 h 1849"/>
                <a:gd name="T10" fmla="*/ 403 w 718"/>
                <a:gd name="T11" fmla="*/ 2 h 1849"/>
                <a:gd name="T12" fmla="*/ 444 w 718"/>
                <a:gd name="T13" fmla="*/ 12 h 1849"/>
                <a:gd name="T14" fmla="*/ 487 w 718"/>
                <a:gd name="T15" fmla="*/ 37 h 1849"/>
                <a:gd name="T16" fmla="*/ 527 w 718"/>
                <a:gd name="T17" fmla="*/ 77 h 1849"/>
                <a:gd name="T18" fmla="*/ 564 w 718"/>
                <a:gd name="T19" fmla="*/ 135 h 1849"/>
                <a:gd name="T20" fmla="*/ 597 w 718"/>
                <a:gd name="T21" fmla="*/ 212 h 1849"/>
                <a:gd name="T22" fmla="*/ 623 w 718"/>
                <a:gd name="T23" fmla="*/ 303 h 1849"/>
                <a:gd name="T24" fmla="*/ 655 w 718"/>
                <a:gd name="T25" fmla="*/ 457 h 1849"/>
                <a:gd name="T26" fmla="*/ 670 w 718"/>
                <a:gd name="T27" fmla="*/ 576 h 1849"/>
                <a:gd name="T28" fmla="*/ 679 w 718"/>
                <a:gd name="T29" fmla="*/ 697 h 1849"/>
                <a:gd name="T30" fmla="*/ 691 w 718"/>
                <a:gd name="T31" fmla="*/ 770 h 1849"/>
                <a:gd name="T32" fmla="*/ 707 w 718"/>
                <a:gd name="T33" fmla="*/ 815 h 1849"/>
                <a:gd name="T34" fmla="*/ 717 w 718"/>
                <a:gd name="T35" fmla="*/ 868 h 1849"/>
                <a:gd name="T36" fmla="*/ 717 w 718"/>
                <a:gd name="T37" fmla="*/ 955 h 1849"/>
                <a:gd name="T38" fmla="*/ 709 w 718"/>
                <a:gd name="T39" fmla="*/ 1066 h 1849"/>
                <a:gd name="T40" fmla="*/ 691 w 718"/>
                <a:gd name="T41" fmla="*/ 1196 h 1849"/>
                <a:gd name="T42" fmla="*/ 664 w 718"/>
                <a:gd name="T43" fmla="*/ 1332 h 1849"/>
                <a:gd name="T44" fmla="*/ 628 w 718"/>
                <a:gd name="T45" fmla="*/ 1468 h 1849"/>
                <a:gd name="T46" fmla="*/ 583 w 718"/>
                <a:gd name="T47" fmla="*/ 1595 h 1849"/>
                <a:gd name="T48" fmla="*/ 529 w 718"/>
                <a:gd name="T49" fmla="*/ 1706 h 1849"/>
                <a:gd name="T50" fmla="*/ 488 w 718"/>
                <a:gd name="T51" fmla="*/ 1765 h 1849"/>
                <a:gd name="T52" fmla="*/ 454 w 718"/>
                <a:gd name="T53" fmla="*/ 1801 h 1849"/>
                <a:gd name="T54" fmla="*/ 420 w 718"/>
                <a:gd name="T55" fmla="*/ 1828 h 1849"/>
                <a:gd name="T56" fmla="*/ 381 w 718"/>
                <a:gd name="T57" fmla="*/ 1844 h 1849"/>
                <a:gd name="T58" fmla="*/ 341 w 718"/>
                <a:gd name="T59" fmla="*/ 1849 h 1849"/>
                <a:gd name="T60" fmla="*/ 312 w 718"/>
                <a:gd name="T61" fmla="*/ 1847 h 1849"/>
                <a:gd name="T62" fmla="*/ 271 w 718"/>
                <a:gd name="T63" fmla="*/ 1834 h 1849"/>
                <a:gd name="T64" fmla="*/ 234 w 718"/>
                <a:gd name="T65" fmla="*/ 1810 h 1849"/>
                <a:gd name="T66" fmla="*/ 200 w 718"/>
                <a:gd name="T67" fmla="*/ 1778 h 1849"/>
                <a:gd name="T68" fmla="*/ 168 w 718"/>
                <a:gd name="T69" fmla="*/ 1738 h 1849"/>
                <a:gd name="T70" fmla="*/ 131 w 718"/>
                <a:gd name="T71" fmla="*/ 1674 h 1849"/>
                <a:gd name="T72" fmla="*/ 85 w 718"/>
                <a:gd name="T73" fmla="*/ 1560 h 1849"/>
                <a:gd name="T74" fmla="*/ 49 w 718"/>
                <a:gd name="T75" fmla="*/ 1430 h 1849"/>
                <a:gd name="T76" fmla="*/ 24 w 718"/>
                <a:gd name="T77" fmla="*/ 1294 h 1849"/>
                <a:gd name="T78" fmla="*/ 8 w 718"/>
                <a:gd name="T79" fmla="*/ 1158 h 1849"/>
                <a:gd name="T80" fmla="*/ 0 w 718"/>
                <a:gd name="T81" fmla="*/ 1030 h 1849"/>
                <a:gd name="T82" fmla="*/ 1 w 718"/>
                <a:gd name="T83" fmla="*/ 918 h 1849"/>
                <a:gd name="T84" fmla="*/ 10 w 718"/>
                <a:gd name="T85" fmla="*/ 831 h 1849"/>
                <a:gd name="T86" fmla="*/ 20 w 718"/>
                <a:gd name="T87" fmla="*/ 790 h 1849"/>
                <a:gd name="T88" fmla="*/ 36 w 718"/>
                <a:gd name="T89" fmla="*/ 730 h 1849"/>
                <a:gd name="T90" fmla="*/ 52 w 718"/>
                <a:gd name="T91" fmla="*/ 604 h 1849"/>
                <a:gd name="T92" fmla="*/ 75 w 718"/>
                <a:gd name="T93" fmla="*/ 370 h 1849"/>
                <a:gd name="T94" fmla="*/ 96 w 718"/>
                <a:gd name="T95" fmla="*/ 260 h 1849"/>
                <a:gd name="T96" fmla="*/ 119 w 718"/>
                <a:gd name="T97" fmla="*/ 189 h 1849"/>
                <a:gd name="T98" fmla="*/ 150 w 718"/>
                <a:gd name="T99" fmla="*/ 133 h 1849"/>
                <a:gd name="T100" fmla="*/ 177 w 718"/>
                <a:gd name="T101" fmla="*/ 106 h 1849"/>
                <a:gd name="T102" fmla="*/ 201 w 718"/>
                <a:gd name="T103" fmla="*/ 93 h 1849"/>
                <a:gd name="T104" fmla="*/ 228 w 718"/>
                <a:gd name="T105" fmla="*/ 86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8" h="1849">
                  <a:moveTo>
                    <a:pt x="248" y="84"/>
                  </a:moveTo>
                  <a:lnTo>
                    <a:pt x="248" y="84"/>
                  </a:lnTo>
                  <a:lnTo>
                    <a:pt x="251" y="75"/>
                  </a:lnTo>
                  <a:lnTo>
                    <a:pt x="256" y="66"/>
                  </a:lnTo>
                  <a:lnTo>
                    <a:pt x="261" y="58"/>
                  </a:lnTo>
                  <a:lnTo>
                    <a:pt x="268" y="50"/>
                  </a:lnTo>
                  <a:lnTo>
                    <a:pt x="275" y="41"/>
                  </a:lnTo>
                  <a:lnTo>
                    <a:pt x="284" y="35"/>
                  </a:lnTo>
                  <a:lnTo>
                    <a:pt x="293" y="27"/>
                  </a:lnTo>
                  <a:lnTo>
                    <a:pt x="303" y="21"/>
                  </a:lnTo>
                  <a:lnTo>
                    <a:pt x="313" y="16"/>
                  </a:lnTo>
                  <a:lnTo>
                    <a:pt x="324" y="11"/>
                  </a:lnTo>
                  <a:lnTo>
                    <a:pt x="336" y="7"/>
                  </a:lnTo>
                  <a:lnTo>
                    <a:pt x="349" y="4"/>
                  </a:lnTo>
                  <a:lnTo>
                    <a:pt x="361" y="2"/>
                  </a:lnTo>
                  <a:lnTo>
                    <a:pt x="375" y="0"/>
                  </a:lnTo>
                  <a:lnTo>
                    <a:pt x="388" y="0"/>
                  </a:lnTo>
                  <a:lnTo>
                    <a:pt x="403" y="2"/>
                  </a:lnTo>
                  <a:lnTo>
                    <a:pt x="416" y="4"/>
                  </a:lnTo>
                  <a:lnTo>
                    <a:pt x="431" y="8"/>
                  </a:lnTo>
                  <a:lnTo>
                    <a:pt x="444" y="12"/>
                  </a:lnTo>
                  <a:lnTo>
                    <a:pt x="459" y="19"/>
                  </a:lnTo>
                  <a:lnTo>
                    <a:pt x="472" y="27"/>
                  </a:lnTo>
                  <a:lnTo>
                    <a:pt x="487" y="37"/>
                  </a:lnTo>
                  <a:lnTo>
                    <a:pt x="500" y="49"/>
                  </a:lnTo>
                  <a:lnTo>
                    <a:pt x="514" y="62"/>
                  </a:lnTo>
                  <a:lnTo>
                    <a:pt x="527" y="77"/>
                  </a:lnTo>
                  <a:lnTo>
                    <a:pt x="541" y="94"/>
                  </a:lnTo>
                  <a:lnTo>
                    <a:pt x="553" y="114"/>
                  </a:lnTo>
                  <a:lnTo>
                    <a:pt x="564" y="135"/>
                  </a:lnTo>
                  <a:lnTo>
                    <a:pt x="577" y="158"/>
                  </a:lnTo>
                  <a:lnTo>
                    <a:pt x="587" y="184"/>
                  </a:lnTo>
                  <a:lnTo>
                    <a:pt x="597" y="212"/>
                  </a:lnTo>
                  <a:lnTo>
                    <a:pt x="606" y="242"/>
                  </a:lnTo>
                  <a:lnTo>
                    <a:pt x="606" y="242"/>
                  </a:lnTo>
                  <a:lnTo>
                    <a:pt x="623" y="303"/>
                  </a:lnTo>
                  <a:lnTo>
                    <a:pt x="636" y="359"/>
                  </a:lnTo>
                  <a:lnTo>
                    <a:pt x="646" y="410"/>
                  </a:lnTo>
                  <a:lnTo>
                    <a:pt x="655" y="457"/>
                  </a:lnTo>
                  <a:lnTo>
                    <a:pt x="661" y="500"/>
                  </a:lnTo>
                  <a:lnTo>
                    <a:pt x="666" y="540"/>
                  </a:lnTo>
                  <a:lnTo>
                    <a:pt x="670" y="576"/>
                  </a:lnTo>
                  <a:lnTo>
                    <a:pt x="672" y="611"/>
                  </a:lnTo>
                  <a:lnTo>
                    <a:pt x="676" y="670"/>
                  </a:lnTo>
                  <a:lnTo>
                    <a:pt x="679" y="697"/>
                  </a:lnTo>
                  <a:lnTo>
                    <a:pt x="682" y="723"/>
                  </a:lnTo>
                  <a:lnTo>
                    <a:pt x="685" y="747"/>
                  </a:lnTo>
                  <a:lnTo>
                    <a:pt x="691" y="770"/>
                  </a:lnTo>
                  <a:lnTo>
                    <a:pt x="698" y="793"/>
                  </a:lnTo>
                  <a:lnTo>
                    <a:pt x="707" y="815"/>
                  </a:lnTo>
                  <a:lnTo>
                    <a:pt x="707" y="815"/>
                  </a:lnTo>
                  <a:lnTo>
                    <a:pt x="711" y="829"/>
                  </a:lnTo>
                  <a:lnTo>
                    <a:pt x="715" y="846"/>
                  </a:lnTo>
                  <a:lnTo>
                    <a:pt x="717" y="868"/>
                  </a:lnTo>
                  <a:lnTo>
                    <a:pt x="718" y="894"/>
                  </a:lnTo>
                  <a:lnTo>
                    <a:pt x="718" y="923"/>
                  </a:lnTo>
                  <a:lnTo>
                    <a:pt x="717" y="955"/>
                  </a:lnTo>
                  <a:lnTo>
                    <a:pt x="716" y="990"/>
                  </a:lnTo>
                  <a:lnTo>
                    <a:pt x="712" y="1027"/>
                  </a:lnTo>
                  <a:lnTo>
                    <a:pt x="709" y="1066"/>
                  </a:lnTo>
                  <a:lnTo>
                    <a:pt x="704" y="1108"/>
                  </a:lnTo>
                  <a:lnTo>
                    <a:pt x="698" y="1152"/>
                  </a:lnTo>
                  <a:lnTo>
                    <a:pt x="691" y="1196"/>
                  </a:lnTo>
                  <a:lnTo>
                    <a:pt x="683" y="1240"/>
                  </a:lnTo>
                  <a:lnTo>
                    <a:pt x="674" y="1287"/>
                  </a:lnTo>
                  <a:lnTo>
                    <a:pt x="664" y="1332"/>
                  </a:lnTo>
                  <a:lnTo>
                    <a:pt x="654" y="1378"/>
                  </a:lnTo>
                  <a:lnTo>
                    <a:pt x="642" y="1424"/>
                  </a:lnTo>
                  <a:lnTo>
                    <a:pt x="628" y="1468"/>
                  </a:lnTo>
                  <a:lnTo>
                    <a:pt x="615" y="1512"/>
                  </a:lnTo>
                  <a:lnTo>
                    <a:pt x="599" y="1554"/>
                  </a:lnTo>
                  <a:lnTo>
                    <a:pt x="583" y="1595"/>
                  </a:lnTo>
                  <a:lnTo>
                    <a:pt x="566" y="1635"/>
                  </a:lnTo>
                  <a:lnTo>
                    <a:pt x="549" y="1672"/>
                  </a:lnTo>
                  <a:lnTo>
                    <a:pt x="529" y="1706"/>
                  </a:lnTo>
                  <a:lnTo>
                    <a:pt x="509" y="1737"/>
                  </a:lnTo>
                  <a:lnTo>
                    <a:pt x="499" y="1752"/>
                  </a:lnTo>
                  <a:lnTo>
                    <a:pt x="488" y="1765"/>
                  </a:lnTo>
                  <a:lnTo>
                    <a:pt x="478" y="1778"/>
                  </a:lnTo>
                  <a:lnTo>
                    <a:pt x="467" y="1790"/>
                  </a:lnTo>
                  <a:lnTo>
                    <a:pt x="454" y="1801"/>
                  </a:lnTo>
                  <a:lnTo>
                    <a:pt x="443" y="1811"/>
                  </a:lnTo>
                  <a:lnTo>
                    <a:pt x="431" y="1820"/>
                  </a:lnTo>
                  <a:lnTo>
                    <a:pt x="420" y="1828"/>
                  </a:lnTo>
                  <a:lnTo>
                    <a:pt x="406" y="1834"/>
                  </a:lnTo>
                  <a:lnTo>
                    <a:pt x="394" y="1840"/>
                  </a:lnTo>
                  <a:lnTo>
                    <a:pt x="381" y="1844"/>
                  </a:lnTo>
                  <a:lnTo>
                    <a:pt x="368" y="1847"/>
                  </a:lnTo>
                  <a:lnTo>
                    <a:pt x="354" y="1849"/>
                  </a:lnTo>
                  <a:lnTo>
                    <a:pt x="341" y="1849"/>
                  </a:lnTo>
                  <a:lnTo>
                    <a:pt x="341" y="1849"/>
                  </a:lnTo>
                  <a:lnTo>
                    <a:pt x="326" y="1849"/>
                  </a:lnTo>
                  <a:lnTo>
                    <a:pt x="312" y="1847"/>
                  </a:lnTo>
                  <a:lnTo>
                    <a:pt x="298" y="1844"/>
                  </a:lnTo>
                  <a:lnTo>
                    <a:pt x="285" y="1840"/>
                  </a:lnTo>
                  <a:lnTo>
                    <a:pt x="271" y="1834"/>
                  </a:lnTo>
                  <a:lnTo>
                    <a:pt x="259" y="1827"/>
                  </a:lnTo>
                  <a:lnTo>
                    <a:pt x="247" y="1819"/>
                  </a:lnTo>
                  <a:lnTo>
                    <a:pt x="234" y="1810"/>
                  </a:lnTo>
                  <a:lnTo>
                    <a:pt x="222" y="1801"/>
                  </a:lnTo>
                  <a:lnTo>
                    <a:pt x="211" y="1790"/>
                  </a:lnTo>
                  <a:lnTo>
                    <a:pt x="200" y="1778"/>
                  </a:lnTo>
                  <a:lnTo>
                    <a:pt x="190" y="1766"/>
                  </a:lnTo>
                  <a:lnTo>
                    <a:pt x="178" y="1752"/>
                  </a:lnTo>
                  <a:lnTo>
                    <a:pt x="168" y="1738"/>
                  </a:lnTo>
                  <a:lnTo>
                    <a:pt x="159" y="1724"/>
                  </a:lnTo>
                  <a:lnTo>
                    <a:pt x="149" y="1708"/>
                  </a:lnTo>
                  <a:lnTo>
                    <a:pt x="131" y="1674"/>
                  </a:lnTo>
                  <a:lnTo>
                    <a:pt x="114" y="1639"/>
                  </a:lnTo>
                  <a:lnTo>
                    <a:pt x="100" y="1600"/>
                  </a:lnTo>
                  <a:lnTo>
                    <a:pt x="85" y="1560"/>
                  </a:lnTo>
                  <a:lnTo>
                    <a:pt x="72" y="1518"/>
                  </a:lnTo>
                  <a:lnTo>
                    <a:pt x="59" y="1474"/>
                  </a:lnTo>
                  <a:lnTo>
                    <a:pt x="49" y="1430"/>
                  </a:lnTo>
                  <a:lnTo>
                    <a:pt x="39" y="1385"/>
                  </a:lnTo>
                  <a:lnTo>
                    <a:pt x="31" y="1340"/>
                  </a:lnTo>
                  <a:lnTo>
                    <a:pt x="24" y="1294"/>
                  </a:lnTo>
                  <a:lnTo>
                    <a:pt x="17" y="1248"/>
                  </a:lnTo>
                  <a:lnTo>
                    <a:pt x="11" y="1202"/>
                  </a:lnTo>
                  <a:lnTo>
                    <a:pt x="8" y="1158"/>
                  </a:lnTo>
                  <a:lnTo>
                    <a:pt x="4" y="1114"/>
                  </a:lnTo>
                  <a:lnTo>
                    <a:pt x="1" y="1071"/>
                  </a:lnTo>
                  <a:lnTo>
                    <a:pt x="0" y="1030"/>
                  </a:lnTo>
                  <a:lnTo>
                    <a:pt x="0" y="991"/>
                  </a:lnTo>
                  <a:lnTo>
                    <a:pt x="0" y="953"/>
                  </a:lnTo>
                  <a:lnTo>
                    <a:pt x="1" y="918"/>
                  </a:lnTo>
                  <a:lnTo>
                    <a:pt x="3" y="886"/>
                  </a:lnTo>
                  <a:lnTo>
                    <a:pt x="7" y="857"/>
                  </a:lnTo>
                  <a:lnTo>
                    <a:pt x="10" y="831"/>
                  </a:lnTo>
                  <a:lnTo>
                    <a:pt x="16" y="808"/>
                  </a:lnTo>
                  <a:lnTo>
                    <a:pt x="20" y="790"/>
                  </a:lnTo>
                  <a:lnTo>
                    <a:pt x="20" y="790"/>
                  </a:lnTo>
                  <a:lnTo>
                    <a:pt x="26" y="771"/>
                  </a:lnTo>
                  <a:lnTo>
                    <a:pt x="31" y="752"/>
                  </a:lnTo>
                  <a:lnTo>
                    <a:pt x="36" y="730"/>
                  </a:lnTo>
                  <a:lnTo>
                    <a:pt x="39" y="708"/>
                  </a:lnTo>
                  <a:lnTo>
                    <a:pt x="46" y="658"/>
                  </a:lnTo>
                  <a:lnTo>
                    <a:pt x="52" y="604"/>
                  </a:lnTo>
                  <a:lnTo>
                    <a:pt x="62" y="487"/>
                  </a:lnTo>
                  <a:lnTo>
                    <a:pt x="68" y="428"/>
                  </a:lnTo>
                  <a:lnTo>
                    <a:pt x="75" y="370"/>
                  </a:lnTo>
                  <a:lnTo>
                    <a:pt x="84" y="314"/>
                  </a:lnTo>
                  <a:lnTo>
                    <a:pt x="90" y="287"/>
                  </a:lnTo>
                  <a:lnTo>
                    <a:pt x="96" y="260"/>
                  </a:lnTo>
                  <a:lnTo>
                    <a:pt x="103" y="235"/>
                  </a:lnTo>
                  <a:lnTo>
                    <a:pt x="111" y="211"/>
                  </a:lnTo>
                  <a:lnTo>
                    <a:pt x="119" y="189"/>
                  </a:lnTo>
                  <a:lnTo>
                    <a:pt x="129" y="169"/>
                  </a:lnTo>
                  <a:lnTo>
                    <a:pt x="139" y="151"/>
                  </a:lnTo>
                  <a:lnTo>
                    <a:pt x="150" y="133"/>
                  </a:lnTo>
                  <a:lnTo>
                    <a:pt x="164" y="119"/>
                  </a:lnTo>
                  <a:lnTo>
                    <a:pt x="170" y="113"/>
                  </a:lnTo>
                  <a:lnTo>
                    <a:pt x="177" y="106"/>
                  </a:lnTo>
                  <a:lnTo>
                    <a:pt x="185" y="102"/>
                  </a:lnTo>
                  <a:lnTo>
                    <a:pt x="193" y="97"/>
                  </a:lnTo>
                  <a:lnTo>
                    <a:pt x="201" y="93"/>
                  </a:lnTo>
                  <a:lnTo>
                    <a:pt x="210" y="90"/>
                  </a:lnTo>
                  <a:lnTo>
                    <a:pt x="219" y="87"/>
                  </a:lnTo>
                  <a:lnTo>
                    <a:pt x="228" y="86"/>
                  </a:lnTo>
                  <a:lnTo>
                    <a:pt x="238" y="85"/>
                  </a:lnTo>
                  <a:lnTo>
                    <a:pt x="248" y="84"/>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2" name="Freeform 124">
              <a:extLst>
                <a:ext uri="{FF2B5EF4-FFF2-40B4-BE49-F238E27FC236}">
                  <a16:creationId xmlns:a16="http://schemas.microsoft.com/office/drawing/2014/main" id="{8A1F9C2F-490D-48EB-872D-76BDC7095574}"/>
                </a:ext>
              </a:extLst>
            </p:cNvPr>
            <p:cNvSpPr>
              <a:spLocks/>
            </p:cNvSpPr>
            <p:nvPr/>
          </p:nvSpPr>
          <p:spPr bwMode="auto">
            <a:xfrm flipH="1">
              <a:off x="8203094" y="5407483"/>
              <a:ext cx="206824" cy="458819"/>
            </a:xfrm>
            <a:custGeom>
              <a:avLst/>
              <a:gdLst>
                <a:gd name="T0" fmla="*/ 251 w 718"/>
                <a:gd name="T1" fmla="*/ 75 h 1849"/>
                <a:gd name="T2" fmla="*/ 268 w 718"/>
                <a:gd name="T3" fmla="*/ 50 h 1849"/>
                <a:gd name="T4" fmla="*/ 293 w 718"/>
                <a:gd name="T5" fmla="*/ 27 h 1849"/>
                <a:gd name="T6" fmla="*/ 324 w 718"/>
                <a:gd name="T7" fmla="*/ 11 h 1849"/>
                <a:gd name="T8" fmla="*/ 361 w 718"/>
                <a:gd name="T9" fmla="*/ 2 h 1849"/>
                <a:gd name="T10" fmla="*/ 403 w 718"/>
                <a:gd name="T11" fmla="*/ 2 h 1849"/>
                <a:gd name="T12" fmla="*/ 444 w 718"/>
                <a:gd name="T13" fmla="*/ 12 h 1849"/>
                <a:gd name="T14" fmla="*/ 487 w 718"/>
                <a:gd name="T15" fmla="*/ 37 h 1849"/>
                <a:gd name="T16" fmla="*/ 527 w 718"/>
                <a:gd name="T17" fmla="*/ 77 h 1849"/>
                <a:gd name="T18" fmla="*/ 564 w 718"/>
                <a:gd name="T19" fmla="*/ 135 h 1849"/>
                <a:gd name="T20" fmla="*/ 597 w 718"/>
                <a:gd name="T21" fmla="*/ 212 h 1849"/>
                <a:gd name="T22" fmla="*/ 623 w 718"/>
                <a:gd name="T23" fmla="*/ 303 h 1849"/>
                <a:gd name="T24" fmla="*/ 655 w 718"/>
                <a:gd name="T25" fmla="*/ 457 h 1849"/>
                <a:gd name="T26" fmla="*/ 670 w 718"/>
                <a:gd name="T27" fmla="*/ 576 h 1849"/>
                <a:gd name="T28" fmla="*/ 679 w 718"/>
                <a:gd name="T29" fmla="*/ 697 h 1849"/>
                <a:gd name="T30" fmla="*/ 691 w 718"/>
                <a:gd name="T31" fmla="*/ 770 h 1849"/>
                <a:gd name="T32" fmla="*/ 707 w 718"/>
                <a:gd name="T33" fmla="*/ 815 h 1849"/>
                <a:gd name="T34" fmla="*/ 717 w 718"/>
                <a:gd name="T35" fmla="*/ 868 h 1849"/>
                <a:gd name="T36" fmla="*/ 717 w 718"/>
                <a:gd name="T37" fmla="*/ 955 h 1849"/>
                <a:gd name="T38" fmla="*/ 709 w 718"/>
                <a:gd name="T39" fmla="*/ 1066 h 1849"/>
                <a:gd name="T40" fmla="*/ 691 w 718"/>
                <a:gd name="T41" fmla="*/ 1196 h 1849"/>
                <a:gd name="T42" fmla="*/ 664 w 718"/>
                <a:gd name="T43" fmla="*/ 1332 h 1849"/>
                <a:gd name="T44" fmla="*/ 628 w 718"/>
                <a:gd name="T45" fmla="*/ 1468 h 1849"/>
                <a:gd name="T46" fmla="*/ 583 w 718"/>
                <a:gd name="T47" fmla="*/ 1595 h 1849"/>
                <a:gd name="T48" fmla="*/ 529 w 718"/>
                <a:gd name="T49" fmla="*/ 1706 h 1849"/>
                <a:gd name="T50" fmla="*/ 488 w 718"/>
                <a:gd name="T51" fmla="*/ 1765 h 1849"/>
                <a:gd name="T52" fmla="*/ 454 w 718"/>
                <a:gd name="T53" fmla="*/ 1801 h 1849"/>
                <a:gd name="T54" fmla="*/ 420 w 718"/>
                <a:gd name="T55" fmla="*/ 1828 h 1849"/>
                <a:gd name="T56" fmla="*/ 381 w 718"/>
                <a:gd name="T57" fmla="*/ 1844 h 1849"/>
                <a:gd name="T58" fmla="*/ 341 w 718"/>
                <a:gd name="T59" fmla="*/ 1849 h 1849"/>
                <a:gd name="T60" fmla="*/ 312 w 718"/>
                <a:gd name="T61" fmla="*/ 1847 h 1849"/>
                <a:gd name="T62" fmla="*/ 271 w 718"/>
                <a:gd name="T63" fmla="*/ 1834 h 1849"/>
                <a:gd name="T64" fmla="*/ 234 w 718"/>
                <a:gd name="T65" fmla="*/ 1810 h 1849"/>
                <a:gd name="T66" fmla="*/ 200 w 718"/>
                <a:gd name="T67" fmla="*/ 1778 h 1849"/>
                <a:gd name="T68" fmla="*/ 168 w 718"/>
                <a:gd name="T69" fmla="*/ 1738 h 1849"/>
                <a:gd name="T70" fmla="*/ 131 w 718"/>
                <a:gd name="T71" fmla="*/ 1674 h 1849"/>
                <a:gd name="T72" fmla="*/ 85 w 718"/>
                <a:gd name="T73" fmla="*/ 1560 h 1849"/>
                <a:gd name="T74" fmla="*/ 49 w 718"/>
                <a:gd name="T75" fmla="*/ 1430 h 1849"/>
                <a:gd name="T76" fmla="*/ 24 w 718"/>
                <a:gd name="T77" fmla="*/ 1294 h 1849"/>
                <a:gd name="T78" fmla="*/ 8 w 718"/>
                <a:gd name="T79" fmla="*/ 1158 h 1849"/>
                <a:gd name="T80" fmla="*/ 0 w 718"/>
                <a:gd name="T81" fmla="*/ 1030 h 1849"/>
                <a:gd name="T82" fmla="*/ 1 w 718"/>
                <a:gd name="T83" fmla="*/ 918 h 1849"/>
                <a:gd name="T84" fmla="*/ 10 w 718"/>
                <a:gd name="T85" fmla="*/ 831 h 1849"/>
                <a:gd name="T86" fmla="*/ 20 w 718"/>
                <a:gd name="T87" fmla="*/ 790 h 1849"/>
                <a:gd name="T88" fmla="*/ 36 w 718"/>
                <a:gd name="T89" fmla="*/ 730 h 1849"/>
                <a:gd name="T90" fmla="*/ 52 w 718"/>
                <a:gd name="T91" fmla="*/ 604 h 1849"/>
                <a:gd name="T92" fmla="*/ 75 w 718"/>
                <a:gd name="T93" fmla="*/ 370 h 1849"/>
                <a:gd name="T94" fmla="*/ 96 w 718"/>
                <a:gd name="T95" fmla="*/ 260 h 1849"/>
                <a:gd name="T96" fmla="*/ 119 w 718"/>
                <a:gd name="T97" fmla="*/ 189 h 1849"/>
                <a:gd name="T98" fmla="*/ 150 w 718"/>
                <a:gd name="T99" fmla="*/ 133 h 1849"/>
                <a:gd name="T100" fmla="*/ 177 w 718"/>
                <a:gd name="T101" fmla="*/ 106 h 1849"/>
                <a:gd name="T102" fmla="*/ 201 w 718"/>
                <a:gd name="T103" fmla="*/ 93 h 1849"/>
                <a:gd name="T104" fmla="*/ 228 w 718"/>
                <a:gd name="T105" fmla="*/ 86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8" h="1849">
                  <a:moveTo>
                    <a:pt x="248" y="84"/>
                  </a:moveTo>
                  <a:lnTo>
                    <a:pt x="248" y="84"/>
                  </a:lnTo>
                  <a:lnTo>
                    <a:pt x="251" y="75"/>
                  </a:lnTo>
                  <a:lnTo>
                    <a:pt x="256" y="66"/>
                  </a:lnTo>
                  <a:lnTo>
                    <a:pt x="261" y="58"/>
                  </a:lnTo>
                  <a:lnTo>
                    <a:pt x="268" y="50"/>
                  </a:lnTo>
                  <a:lnTo>
                    <a:pt x="275" y="41"/>
                  </a:lnTo>
                  <a:lnTo>
                    <a:pt x="284" y="35"/>
                  </a:lnTo>
                  <a:lnTo>
                    <a:pt x="293" y="27"/>
                  </a:lnTo>
                  <a:lnTo>
                    <a:pt x="303" y="21"/>
                  </a:lnTo>
                  <a:lnTo>
                    <a:pt x="313" y="16"/>
                  </a:lnTo>
                  <a:lnTo>
                    <a:pt x="324" y="11"/>
                  </a:lnTo>
                  <a:lnTo>
                    <a:pt x="336" y="7"/>
                  </a:lnTo>
                  <a:lnTo>
                    <a:pt x="349" y="4"/>
                  </a:lnTo>
                  <a:lnTo>
                    <a:pt x="361" y="2"/>
                  </a:lnTo>
                  <a:lnTo>
                    <a:pt x="375" y="0"/>
                  </a:lnTo>
                  <a:lnTo>
                    <a:pt x="388" y="0"/>
                  </a:lnTo>
                  <a:lnTo>
                    <a:pt x="403" y="2"/>
                  </a:lnTo>
                  <a:lnTo>
                    <a:pt x="416" y="4"/>
                  </a:lnTo>
                  <a:lnTo>
                    <a:pt x="431" y="8"/>
                  </a:lnTo>
                  <a:lnTo>
                    <a:pt x="444" y="12"/>
                  </a:lnTo>
                  <a:lnTo>
                    <a:pt x="459" y="19"/>
                  </a:lnTo>
                  <a:lnTo>
                    <a:pt x="472" y="27"/>
                  </a:lnTo>
                  <a:lnTo>
                    <a:pt x="487" y="37"/>
                  </a:lnTo>
                  <a:lnTo>
                    <a:pt x="500" y="49"/>
                  </a:lnTo>
                  <a:lnTo>
                    <a:pt x="514" y="62"/>
                  </a:lnTo>
                  <a:lnTo>
                    <a:pt x="527" y="77"/>
                  </a:lnTo>
                  <a:lnTo>
                    <a:pt x="541" y="94"/>
                  </a:lnTo>
                  <a:lnTo>
                    <a:pt x="553" y="114"/>
                  </a:lnTo>
                  <a:lnTo>
                    <a:pt x="564" y="135"/>
                  </a:lnTo>
                  <a:lnTo>
                    <a:pt x="577" y="158"/>
                  </a:lnTo>
                  <a:lnTo>
                    <a:pt x="587" y="184"/>
                  </a:lnTo>
                  <a:lnTo>
                    <a:pt x="597" y="212"/>
                  </a:lnTo>
                  <a:lnTo>
                    <a:pt x="606" y="242"/>
                  </a:lnTo>
                  <a:lnTo>
                    <a:pt x="606" y="242"/>
                  </a:lnTo>
                  <a:lnTo>
                    <a:pt x="623" y="303"/>
                  </a:lnTo>
                  <a:lnTo>
                    <a:pt x="636" y="359"/>
                  </a:lnTo>
                  <a:lnTo>
                    <a:pt x="646" y="410"/>
                  </a:lnTo>
                  <a:lnTo>
                    <a:pt x="655" y="457"/>
                  </a:lnTo>
                  <a:lnTo>
                    <a:pt x="661" y="500"/>
                  </a:lnTo>
                  <a:lnTo>
                    <a:pt x="666" y="540"/>
                  </a:lnTo>
                  <a:lnTo>
                    <a:pt x="670" y="576"/>
                  </a:lnTo>
                  <a:lnTo>
                    <a:pt x="672" y="611"/>
                  </a:lnTo>
                  <a:lnTo>
                    <a:pt x="676" y="670"/>
                  </a:lnTo>
                  <a:lnTo>
                    <a:pt x="679" y="697"/>
                  </a:lnTo>
                  <a:lnTo>
                    <a:pt x="682" y="723"/>
                  </a:lnTo>
                  <a:lnTo>
                    <a:pt x="685" y="747"/>
                  </a:lnTo>
                  <a:lnTo>
                    <a:pt x="691" y="770"/>
                  </a:lnTo>
                  <a:lnTo>
                    <a:pt x="698" y="793"/>
                  </a:lnTo>
                  <a:lnTo>
                    <a:pt x="707" y="815"/>
                  </a:lnTo>
                  <a:lnTo>
                    <a:pt x="707" y="815"/>
                  </a:lnTo>
                  <a:lnTo>
                    <a:pt x="711" y="829"/>
                  </a:lnTo>
                  <a:lnTo>
                    <a:pt x="715" y="846"/>
                  </a:lnTo>
                  <a:lnTo>
                    <a:pt x="717" y="868"/>
                  </a:lnTo>
                  <a:lnTo>
                    <a:pt x="718" y="894"/>
                  </a:lnTo>
                  <a:lnTo>
                    <a:pt x="718" y="923"/>
                  </a:lnTo>
                  <a:lnTo>
                    <a:pt x="717" y="955"/>
                  </a:lnTo>
                  <a:lnTo>
                    <a:pt x="716" y="990"/>
                  </a:lnTo>
                  <a:lnTo>
                    <a:pt x="712" y="1027"/>
                  </a:lnTo>
                  <a:lnTo>
                    <a:pt x="709" y="1066"/>
                  </a:lnTo>
                  <a:lnTo>
                    <a:pt x="704" y="1108"/>
                  </a:lnTo>
                  <a:lnTo>
                    <a:pt x="698" y="1152"/>
                  </a:lnTo>
                  <a:lnTo>
                    <a:pt x="691" y="1196"/>
                  </a:lnTo>
                  <a:lnTo>
                    <a:pt x="683" y="1240"/>
                  </a:lnTo>
                  <a:lnTo>
                    <a:pt x="674" y="1287"/>
                  </a:lnTo>
                  <a:lnTo>
                    <a:pt x="664" y="1332"/>
                  </a:lnTo>
                  <a:lnTo>
                    <a:pt x="654" y="1378"/>
                  </a:lnTo>
                  <a:lnTo>
                    <a:pt x="642" y="1424"/>
                  </a:lnTo>
                  <a:lnTo>
                    <a:pt x="628" y="1468"/>
                  </a:lnTo>
                  <a:lnTo>
                    <a:pt x="615" y="1512"/>
                  </a:lnTo>
                  <a:lnTo>
                    <a:pt x="599" y="1554"/>
                  </a:lnTo>
                  <a:lnTo>
                    <a:pt x="583" y="1595"/>
                  </a:lnTo>
                  <a:lnTo>
                    <a:pt x="566" y="1635"/>
                  </a:lnTo>
                  <a:lnTo>
                    <a:pt x="549" y="1672"/>
                  </a:lnTo>
                  <a:lnTo>
                    <a:pt x="529" y="1706"/>
                  </a:lnTo>
                  <a:lnTo>
                    <a:pt x="509" y="1737"/>
                  </a:lnTo>
                  <a:lnTo>
                    <a:pt x="499" y="1752"/>
                  </a:lnTo>
                  <a:lnTo>
                    <a:pt x="488" y="1765"/>
                  </a:lnTo>
                  <a:lnTo>
                    <a:pt x="478" y="1778"/>
                  </a:lnTo>
                  <a:lnTo>
                    <a:pt x="467" y="1790"/>
                  </a:lnTo>
                  <a:lnTo>
                    <a:pt x="454" y="1801"/>
                  </a:lnTo>
                  <a:lnTo>
                    <a:pt x="443" y="1811"/>
                  </a:lnTo>
                  <a:lnTo>
                    <a:pt x="431" y="1820"/>
                  </a:lnTo>
                  <a:lnTo>
                    <a:pt x="420" y="1828"/>
                  </a:lnTo>
                  <a:lnTo>
                    <a:pt x="406" y="1834"/>
                  </a:lnTo>
                  <a:lnTo>
                    <a:pt x="394" y="1840"/>
                  </a:lnTo>
                  <a:lnTo>
                    <a:pt x="381" y="1844"/>
                  </a:lnTo>
                  <a:lnTo>
                    <a:pt x="368" y="1847"/>
                  </a:lnTo>
                  <a:lnTo>
                    <a:pt x="354" y="1849"/>
                  </a:lnTo>
                  <a:lnTo>
                    <a:pt x="341" y="1849"/>
                  </a:lnTo>
                  <a:lnTo>
                    <a:pt x="341" y="1849"/>
                  </a:lnTo>
                  <a:lnTo>
                    <a:pt x="326" y="1849"/>
                  </a:lnTo>
                  <a:lnTo>
                    <a:pt x="312" y="1847"/>
                  </a:lnTo>
                  <a:lnTo>
                    <a:pt x="298" y="1844"/>
                  </a:lnTo>
                  <a:lnTo>
                    <a:pt x="285" y="1840"/>
                  </a:lnTo>
                  <a:lnTo>
                    <a:pt x="271" y="1834"/>
                  </a:lnTo>
                  <a:lnTo>
                    <a:pt x="259" y="1827"/>
                  </a:lnTo>
                  <a:lnTo>
                    <a:pt x="247" y="1819"/>
                  </a:lnTo>
                  <a:lnTo>
                    <a:pt x="234" y="1810"/>
                  </a:lnTo>
                  <a:lnTo>
                    <a:pt x="222" y="1801"/>
                  </a:lnTo>
                  <a:lnTo>
                    <a:pt x="211" y="1790"/>
                  </a:lnTo>
                  <a:lnTo>
                    <a:pt x="200" y="1778"/>
                  </a:lnTo>
                  <a:lnTo>
                    <a:pt x="190" y="1766"/>
                  </a:lnTo>
                  <a:lnTo>
                    <a:pt x="178" y="1752"/>
                  </a:lnTo>
                  <a:lnTo>
                    <a:pt x="168" y="1738"/>
                  </a:lnTo>
                  <a:lnTo>
                    <a:pt x="159" y="1724"/>
                  </a:lnTo>
                  <a:lnTo>
                    <a:pt x="149" y="1708"/>
                  </a:lnTo>
                  <a:lnTo>
                    <a:pt x="131" y="1674"/>
                  </a:lnTo>
                  <a:lnTo>
                    <a:pt x="114" y="1639"/>
                  </a:lnTo>
                  <a:lnTo>
                    <a:pt x="100" y="1600"/>
                  </a:lnTo>
                  <a:lnTo>
                    <a:pt x="85" y="1560"/>
                  </a:lnTo>
                  <a:lnTo>
                    <a:pt x="72" y="1518"/>
                  </a:lnTo>
                  <a:lnTo>
                    <a:pt x="59" y="1474"/>
                  </a:lnTo>
                  <a:lnTo>
                    <a:pt x="49" y="1430"/>
                  </a:lnTo>
                  <a:lnTo>
                    <a:pt x="39" y="1385"/>
                  </a:lnTo>
                  <a:lnTo>
                    <a:pt x="31" y="1340"/>
                  </a:lnTo>
                  <a:lnTo>
                    <a:pt x="24" y="1294"/>
                  </a:lnTo>
                  <a:lnTo>
                    <a:pt x="17" y="1248"/>
                  </a:lnTo>
                  <a:lnTo>
                    <a:pt x="11" y="1202"/>
                  </a:lnTo>
                  <a:lnTo>
                    <a:pt x="8" y="1158"/>
                  </a:lnTo>
                  <a:lnTo>
                    <a:pt x="4" y="1114"/>
                  </a:lnTo>
                  <a:lnTo>
                    <a:pt x="1" y="1071"/>
                  </a:lnTo>
                  <a:lnTo>
                    <a:pt x="0" y="1030"/>
                  </a:lnTo>
                  <a:lnTo>
                    <a:pt x="0" y="991"/>
                  </a:lnTo>
                  <a:lnTo>
                    <a:pt x="0" y="953"/>
                  </a:lnTo>
                  <a:lnTo>
                    <a:pt x="1" y="918"/>
                  </a:lnTo>
                  <a:lnTo>
                    <a:pt x="3" y="886"/>
                  </a:lnTo>
                  <a:lnTo>
                    <a:pt x="7" y="857"/>
                  </a:lnTo>
                  <a:lnTo>
                    <a:pt x="10" y="831"/>
                  </a:lnTo>
                  <a:lnTo>
                    <a:pt x="16" y="808"/>
                  </a:lnTo>
                  <a:lnTo>
                    <a:pt x="20" y="790"/>
                  </a:lnTo>
                  <a:lnTo>
                    <a:pt x="20" y="790"/>
                  </a:lnTo>
                  <a:lnTo>
                    <a:pt x="26" y="771"/>
                  </a:lnTo>
                  <a:lnTo>
                    <a:pt x="31" y="752"/>
                  </a:lnTo>
                  <a:lnTo>
                    <a:pt x="36" y="730"/>
                  </a:lnTo>
                  <a:lnTo>
                    <a:pt x="39" y="708"/>
                  </a:lnTo>
                  <a:lnTo>
                    <a:pt x="46" y="658"/>
                  </a:lnTo>
                  <a:lnTo>
                    <a:pt x="52" y="604"/>
                  </a:lnTo>
                  <a:lnTo>
                    <a:pt x="62" y="487"/>
                  </a:lnTo>
                  <a:lnTo>
                    <a:pt x="68" y="428"/>
                  </a:lnTo>
                  <a:lnTo>
                    <a:pt x="75" y="370"/>
                  </a:lnTo>
                  <a:lnTo>
                    <a:pt x="84" y="314"/>
                  </a:lnTo>
                  <a:lnTo>
                    <a:pt x="90" y="287"/>
                  </a:lnTo>
                  <a:lnTo>
                    <a:pt x="96" y="260"/>
                  </a:lnTo>
                  <a:lnTo>
                    <a:pt x="103" y="235"/>
                  </a:lnTo>
                  <a:lnTo>
                    <a:pt x="111" y="211"/>
                  </a:lnTo>
                  <a:lnTo>
                    <a:pt x="119" y="189"/>
                  </a:lnTo>
                  <a:lnTo>
                    <a:pt x="129" y="169"/>
                  </a:lnTo>
                  <a:lnTo>
                    <a:pt x="139" y="151"/>
                  </a:lnTo>
                  <a:lnTo>
                    <a:pt x="150" y="133"/>
                  </a:lnTo>
                  <a:lnTo>
                    <a:pt x="164" y="119"/>
                  </a:lnTo>
                  <a:lnTo>
                    <a:pt x="170" y="113"/>
                  </a:lnTo>
                  <a:lnTo>
                    <a:pt x="177" y="106"/>
                  </a:lnTo>
                  <a:lnTo>
                    <a:pt x="185" y="102"/>
                  </a:lnTo>
                  <a:lnTo>
                    <a:pt x="193" y="97"/>
                  </a:lnTo>
                  <a:lnTo>
                    <a:pt x="201" y="93"/>
                  </a:lnTo>
                  <a:lnTo>
                    <a:pt x="210" y="90"/>
                  </a:lnTo>
                  <a:lnTo>
                    <a:pt x="219" y="87"/>
                  </a:lnTo>
                  <a:lnTo>
                    <a:pt x="228" y="86"/>
                  </a:lnTo>
                  <a:lnTo>
                    <a:pt x="238" y="85"/>
                  </a:lnTo>
                  <a:lnTo>
                    <a:pt x="24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3" name="Freeform 125">
              <a:extLst>
                <a:ext uri="{FF2B5EF4-FFF2-40B4-BE49-F238E27FC236}">
                  <a16:creationId xmlns:a16="http://schemas.microsoft.com/office/drawing/2014/main" id="{DF68D03D-95F3-4E46-82AC-2D7B620DB8E7}"/>
                </a:ext>
              </a:extLst>
            </p:cNvPr>
            <p:cNvSpPr>
              <a:spLocks/>
            </p:cNvSpPr>
            <p:nvPr/>
          </p:nvSpPr>
          <p:spPr bwMode="auto">
            <a:xfrm flipH="1">
              <a:off x="7832896" y="5770712"/>
              <a:ext cx="723011" cy="222456"/>
            </a:xfrm>
            <a:custGeom>
              <a:avLst/>
              <a:gdLst>
                <a:gd name="T0" fmla="*/ 1010 w 2492"/>
                <a:gd name="T1" fmla="*/ 0 h 896"/>
                <a:gd name="T2" fmla="*/ 1033 w 2492"/>
                <a:gd name="T3" fmla="*/ 2 h 896"/>
                <a:gd name="T4" fmla="*/ 1253 w 2492"/>
                <a:gd name="T5" fmla="*/ 10 h 896"/>
                <a:gd name="T6" fmla="*/ 1475 w 2492"/>
                <a:gd name="T7" fmla="*/ 19 h 896"/>
                <a:gd name="T8" fmla="*/ 1496 w 2492"/>
                <a:gd name="T9" fmla="*/ 21 h 896"/>
                <a:gd name="T10" fmla="*/ 1511 w 2492"/>
                <a:gd name="T11" fmla="*/ 41 h 896"/>
                <a:gd name="T12" fmla="*/ 1543 w 2492"/>
                <a:gd name="T13" fmla="*/ 75 h 896"/>
                <a:gd name="T14" fmla="*/ 1578 w 2492"/>
                <a:gd name="T15" fmla="*/ 107 h 896"/>
                <a:gd name="T16" fmla="*/ 1617 w 2492"/>
                <a:gd name="T17" fmla="*/ 134 h 896"/>
                <a:gd name="T18" fmla="*/ 1659 w 2492"/>
                <a:gd name="T19" fmla="*/ 160 h 896"/>
                <a:gd name="T20" fmla="*/ 1703 w 2492"/>
                <a:gd name="T21" fmla="*/ 181 h 896"/>
                <a:gd name="T22" fmla="*/ 1749 w 2492"/>
                <a:gd name="T23" fmla="*/ 202 h 896"/>
                <a:gd name="T24" fmla="*/ 1821 w 2492"/>
                <a:gd name="T25" fmla="*/ 226 h 896"/>
                <a:gd name="T26" fmla="*/ 1921 w 2492"/>
                <a:gd name="T27" fmla="*/ 256 h 896"/>
                <a:gd name="T28" fmla="*/ 2024 w 2492"/>
                <a:gd name="T29" fmla="*/ 278 h 896"/>
                <a:gd name="T30" fmla="*/ 2226 w 2492"/>
                <a:gd name="T31" fmla="*/ 320 h 896"/>
                <a:gd name="T32" fmla="*/ 2249 w 2492"/>
                <a:gd name="T33" fmla="*/ 326 h 896"/>
                <a:gd name="T34" fmla="*/ 2291 w 2492"/>
                <a:gd name="T35" fmla="*/ 342 h 896"/>
                <a:gd name="T36" fmla="*/ 2328 w 2492"/>
                <a:gd name="T37" fmla="*/ 364 h 896"/>
                <a:gd name="T38" fmla="*/ 2361 w 2492"/>
                <a:gd name="T39" fmla="*/ 390 h 896"/>
                <a:gd name="T40" fmla="*/ 2389 w 2492"/>
                <a:gd name="T41" fmla="*/ 420 h 896"/>
                <a:gd name="T42" fmla="*/ 2411 w 2492"/>
                <a:gd name="T43" fmla="*/ 453 h 896"/>
                <a:gd name="T44" fmla="*/ 2432 w 2492"/>
                <a:gd name="T45" fmla="*/ 490 h 896"/>
                <a:gd name="T46" fmla="*/ 2447 w 2492"/>
                <a:gd name="T47" fmla="*/ 530 h 896"/>
                <a:gd name="T48" fmla="*/ 2461 w 2492"/>
                <a:gd name="T49" fmla="*/ 571 h 896"/>
                <a:gd name="T50" fmla="*/ 2471 w 2492"/>
                <a:gd name="T51" fmla="*/ 614 h 896"/>
                <a:gd name="T52" fmla="*/ 2481 w 2492"/>
                <a:gd name="T53" fmla="*/ 681 h 896"/>
                <a:gd name="T54" fmla="*/ 2489 w 2492"/>
                <a:gd name="T55" fmla="*/ 770 h 896"/>
                <a:gd name="T56" fmla="*/ 2492 w 2492"/>
                <a:gd name="T57" fmla="*/ 896 h 896"/>
                <a:gd name="T58" fmla="*/ 0 w 2492"/>
                <a:gd name="T59" fmla="*/ 896 h 896"/>
                <a:gd name="T60" fmla="*/ 2 w 2492"/>
                <a:gd name="T61" fmla="*/ 770 h 896"/>
                <a:gd name="T62" fmla="*/ 9 w 2492"/>
                <a:gd name="T63" fmla="*/ 681 h 896"/>
                <a:gd name="T64" fmla="*/ 20 w 2492"/>
                <a:gd name="T65" fmla="*/ 615 h 896"/>
                <a:gd name="T66" fmla="*/ 29 w 2492"/>
                <a:gd name="T67" fmla="*/ 572 h 896"/>
                <a:gd name="T68" fmla="*/ 42 w 2492"/>
                <a:gd name="T69" fmla="*/ 530 h 896"/>
                <a:gd name="T70" fmla="*/ 58 w 2492"/>
                <a:gd name="T71" fmla="*/ 491 h 896"/>
                <a:gd name="T72" fmla="*/ 77 w 2492"/>
                <a:gd name="T73" fmla="*/ 453 h 896"/>
                <a:gd name="T74" fmla="*/ 101 w 2492"/>
                <a:gd name="T75" fmla="*/ 420 h 896"/>
                <a:gd name="T76" fmla="*/ 129 w 2492"/>
                <a:gd name="T77" fmla="*/ 390 h 896"/>
                <a:gd name="T78" fmla="*/ 161 w 2492"/>
                <a:gd name="T79" fmla="*/ 364 h 896"/>
                <a:gd name="T80" fmla="*/ 199 w 2492"/>
                <a:gd name="T81" fmla="*/ 342 h 896"/>
                <a:gd name="T82" fmla="*/ 242 w 2492"/>
                <a:gd name="T83" fmla="*/ 326 h 896"/>
                <a:gd name="T84" fmla="*/ 265 w 2492"/>
                <a:gd name="T85" fmla="*/ 320 h 896"/>
                <a:gd name="T86" fmla="*/ 472 w 2492"/>
                <a:gd name="T87" fmla="*/ 276 h 896"/>
                <a:gd name="T88" fmla="*/ 578 w 2492"/>
                <a:gd name="T89" fmla="*/ 250 h 896"/>
                <a:gd name="T90" fmla="*/ 683 w 2492"/>
                <a:gd name="T91" fmla="*/ 219 h 896"/>
                <a:gd name="T92" fmla="*/ 757 w 2492"/>
                <a:gd name="T93" fmla="*/ 191 h 896"/>
                <a:gd name="T94" fmla="*/ 805 w 2492"/>
                <a:gd name="T95" fmla="*/ 169 h 896"/>
                <a:gd name="T96" fmla="*/ 850 w 2492"/>
                <a:gd name="T97" fmla="*/ 145 h 896"/>
                <a:gd name="T98" fmla="*/ 891 w 2492"/>
                <a:gd name="T99" fmla="*/ 118 h 896"/>
                <a:gd name="T100" fmla="*/ 931 w 2492"/>
                <a:gd name="T101" fmla="*/ 88 h 896"/>
                <a:gd name="T102" fmla="*/ 965 w 2492"/>
                <a:gd name="T103" fmla="*/ 56 h 896"/>
                <a:gd name="T104" fmla="*/ 997 w 2492"/>
                <a:gd name="T105" fmla="*/ 1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2" h="896">
                  <a:moveTo>
                    <a:pt x="1010" y="0"/>
                  </a:moveTo>
                  <a:lnTo>
                    <a:pt x="1010" y="0"/>
                  </a:lnTo>
                  <a:lnTo>
                    <a:pt x="1016" y="1"/>
                  </a:lnTo>
                  <a:lnTo>
                    <a:pt x="1033" y="2"/>
                  </a:lnTo>
                  <a:lnTo>
                    <a:pt x="1088" y="5"/>
                  </a:lnTo>
                  <a:lnTo>
                    <a:pt x="1253" y="10"/>
                  </a:lnTo>
                  <a:lnTo>
                    <a:pt x="1419" y="16"/>
                  </a:lnTo>
                  <a:lnTo>
                    <a:pt x="1475" y="19"/>
                  </a:lnTo>
                  <a:lnTo>
                    <a:pt x="1491" y="20"/>
                  </a:lnTo>
                  <a:lnTo>
                    <a:pt x="1496" y="21"/>
                  </a:lnTo>
                  <a:lnTo>
                    <a:pt x="1496" y="21"/>
                  </a:lnTo>
                  <a:lnTo>
                    <a:pt x="1511" y="41"/>
                  </a:lnTo>
                  <a:lnTo>
                    <a:pt x="1526" y="58"/>
                  </a:lnTo>
                  <a:lnTo>
                    <a:pt x="1543" y="75"/>
                  </a:lnTo>
                  <a:lnTo>
                    <a:pt x="1560" y="90"/>
                  </a:lnTo>
                  <a:lnTo>
                    <a:pt x="1578" y="107"/>
                  </a:lnTo>
                  <a:lnTo>
                    <a:pt x="1597" y="121"/>
                  </a:lnTo>
                  <a:lnTo>
                    <a:pt x="1617" y="134"/>
                  </a:lnTo>
                  <a:lnTo>
                    <a:pt x="1637" y="147"/>
                  </a:lnTo>
                  <a:lnTo>
                    <a:pt x="1659" y="160"/>
                  </a:lnTo>
                  <a:lnTo>
                    <a:pt x="1680" y="170"/>
                  </a:lnTo>
                  <a:lnTo>
                    <a:pt x="1703" y="181"/>
                  </a:lnTo>
                  <a:lnTo>
                    <a:pt x="1725" y="192"/>
                  </a:lnTo>
                  <a:lnTo>
                    <a:pt x="1749" y="202"/>
                  </a:lnTo>
                  <a:lnTo>
                    <a:pt x="1772" y="210"/>
                  </a:lnTo>
                  <a:lnTo>
                    <a:pt x="1821" y="226"/>
                  </a:lnTo>
                  <a:lnTo>
                    <a:pt x="1871" y="242"/>
                  </a:lnTo>
                  <a:lnTo>
                    <a:pt x="1921" y="256"/>
                  </a:lnTo>
                  <a:lnTo>
                    <a:pt x="1973" y="268"/>
                  </a:lnTo>
                  <a:lnTo>
                    <a:pt x="2024" y="278"/>
                  </a:lnTo>
                  <a:lnTo>
                    <a:pt x="2127" y="300"/>
                  </a:lnTo>
                  <a:lnTo>
                    <a:pt x="2226" y="320"/>
                  </a:lnTo>
                  <a:lnTo>
                    <a:pt x="2226" y="320"/>
                  </a:lnTo>
                  <a:lnTo>
                    <a:pt x="2249" y="326"/>
                  </a:lnTo>
                  <a:lnTo>
                    <a:pt x="2271" y="333"/>
                  </a:lnTo>
                  <a:lnTo>
                    <a:pt x="2291" y="342"/>
                  </a:lnTo>
                  <a:lnTo>
                    <a:pt x="2311" y="352"/>
                  </a:lnTo>
                  <a:lnTo>
                    <a:pt x="2328" y="364"/>
                  </a:lnTo>
                  <a:lnTo>
                    <a:pt x="2345" y="376"/>
                  </a:lnTo>
                  <a:lnTo>
                    <a:pt x="2361" y="390"/>
                  </a:lnTo>
                  <a:lnTo>
                    <a:pt x="2376" y="404"/>
                  </a:lnTo>
                  <a:lnTo>
                    <a:pt x="2389" y="420"/>
                  </a:lnTo>
                  <a:lnTo>
                    <a:pt x="2400" y="436"/>
                  </a:lnTo>
                  <a:lnTo>
                    <a:pt x="2411" y="453"/>
                  </a:lnTo>
                  <a:lnTo>
                    <a:pt x="2423" y="472"/>
                  </a:lnTo>
                  <a:lnTo>
                    <a:pt x="2432" y="490"/>
                  </a:lnTo>
                  <a:lnTo>
                    <a:pt x="2440" y="509"/>
                  </a:lnTo>
                  <a:lnTo>
                    <a:pt x="2447" y="530"/>
                  </a:lnTo>
                  <a:lnTo>
                    <a:pt x="2454" y="550"/>
                  </a:lnTo>
                  <a:lnTo>
                    <a:pt x="2461" y="571"/>
                  </a:lnTo>
                  <a:lnTo>
                    <a:pt x="2466" y="593"/>
                  </a:lnTo>
                  <a:lnTo>
                    <a:pt x="2471" y="614"/>
                  </a:lnTo>
                  <a:lnTo>
                    <a:pt x="2475" y="637"/>
                  </a:lnTo>
                  <a:lnTo>
                    <a:pt x="2481" y="681"/>
                  </a:lnTo>
                  <a:lnTo>
                    <a:pt x="2486" y="725"/>
                  </a:lnTo>
                  <a:lnTo>
                    <a:pt x="2489" y="770"/>
                  </a:lnTo>
                  <a:lnTo>
                    <a:pt x="2491" y="814"/>
                  </a:lnTo>
                  <a:lnTo>
                    <a:pt x="2492" y="896"/>
                  </a:lnTo>
                  <a:lnTo>
                    <a:pt x="0" y="896"/>
                  </a:lnTo>
                  <a:lnTo>
                    <a:pt x="0" y="896"/>
                  </a:lnTo>
                  <a:lnTo>
                    <a:pt x="1" y="814"/>
                  </a:lnTo>
                  <a:lnTo>
                    <a:pt x="2" y="770"/>
                  </a:lnTo>
                  <a:lnTo>
                    <a:pt x="5" y="725"/>
                  </a:lnTo>
                  <a:lnTo>
                    <a:pt x="9" y="681"/>
                  </a:lnTo>
                  <a:lnTo>
                    <a:pt x="15" y="637"/>
                  </a:lnTo>
                  <a:lnTo>
                    <a:pt x="20" y="615"/>
                  </a:lnTo>
                  <a:lnTo>
                    <a:pt x="24" y="594"/>
                  </a:lnTo>
                  <a:lnTo>
                    <a:pt x="29" y="572"/>
                  </a:lnTo>
                  <a:lnTo>
                    <a:pt x="36" y="550"/>
                  </a:lnTo>
                  <a:lnTo>
                    <a:pt x="42" y="530"/>
                  </a:lnTo>
                  <a:lnTo>
                    <a:pt x="49" y="510"/>
                  </a:lnTo>
                  <a:lnTo>
                    <a:pt x="58" y="491"/>
                  </a:lnTo>
                  <a:lnTo>
                    <a:pt x="67" y="472"/>
                  </a:lnTo>
                  <a:lnTo>
                    <a:pt x="77" y="453"/>
                  </a:lnTo>
                  <a:lnTo>
                    <a:pt x="88" y="436"/>
                  </a:lnTo>
                  <a:lnTo>
                    <a:pt x="101" y="420"/>
                  </a:lnTo>
                  <a:lnTo>
                    <a:pt x="114" y="405"/>
                  </a:lnTo>
                  <a:lnTo>
                    <a:pt x="129" y="390"/>
                  </a:lnTo>
                  <a:lnTo>
                    <a:pt x="144" y="377"/>
                  </a:lnTo>
                  <a:lnTo>
                    <a:pt x="161" y="364"/>
                  </a:lnTo>
                  <a:lnTo>
                    <a:pt x="179" y="352"/>
                  </a:lnTo>
                  <a:lnTo>
                    <a:pt x="199" y="342"/>
                  </a:lnTo>
                  <a:lnTo>
                    <a:pt x="220" y="333"/>
                  </a:lnTo>
                  <a:lnTo>
                    <a:pt x="242" y="326"/>
                  </a:lnTo>
                  <a:lnTo>
                    <a:pt x="265" y="320"/>
                  </a:lnTo>
                  <a:lnTo>
                    <a:pt x="265" y="320"/>
                  </a:lnTo>
                  <a:lnTo>
                    <a:pt x="366" y="299"/>
                  </a:lnTo>
                  <a:lnTo>
                    <a:pt x="472" y="276"/>
                  </a:lnTo>
                  <a:lnTo>
                    <a:pt x="526" y="264"/>
                  </a:lnTo>
                  <a:lnTo>
                    <a:pt x="578" y="250"/>
                  </a:lnTo>
                  <a:lnTo>
                    <a:pt x="631" y="235"/>
                  </a:lnTo>
                  <a:lnTo>
                    <a:pt x="683" y="219"/>
                  </a:lnTo>
                  <a:lnTo>
                    <a:pt x="733" y="201"/>
                  </a:lnTo>
                  <a:lnTo>
                    <a:pt x="757" y="191"/>
                  </a:lnTo>
                  <a:lnTo>
                    <a:pt x="782" y="180"/>
                  </a:lnTo>
                  <a:lnTo>
                    <a:pt x="805" y="169"/>
                  </a:lnTo>
                  <a:lnTo>
                    <a:pt x="828" y="157"/>
                  </a:lnTo>
                  <a:lnTo>
                    <a:pt x="850" y="145"/>
                  </a:lnTo>
                  <a:lnTo>
                    <a:pt x="871" y="133"/>
                  </a:lnTo>
                  <a:lnTo>
                    <a:pt x="891" y="118"/>
                  </a:lnTo>
                  <a:lnTo>
                    <a:pt x="912" y="104"/>
                  </a:lnTo>
                  <a:lnTo>
                    <a:pt x="931" y="88"/>
                  </a:lnTo>
                  <a:lnTo>
                    <a:pt x="949" y="73"/>
                  </a:lnTo>
                  <a:lnTo>
                    <a:pt x="965" y="56"/>
                  </a:lnTo>
                  <a:lnTo>
                    <a:pt x="981" y="37"/>
                  </a:lnTo>
                  <a:lnTo>
                    <a:pt x="997" y="19"/>
                  </a:lnTo>
                  <a:lnTo>
                    <a:pt x="1010" y="0"/>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4" name="Freeform 126">
              <a:extLst>
                <a:ext uri="{FF2B5EF4-FFF2-40B4-BE49-F238E27FC236}">
                  <a16:creationId xmlns:a16="http://schemas.microsoft.com/office/drawing/2014/main" id="{B774F4C2-5B2A-451F-A86C-051F9E154F1F}"/>
                </a:ext>
              </a:extLst>
            </p:cNvPr>
            <p:cNvSpPr>
              <a:spLocks/>
            </p:cNvSpPr>
            <p:nvPr/>
          </p:nvSpPr>
          <p:spPr bwMode="auto">
            <a:xfrm flipH="1">
              <a:off x="7832896" y="5770712"/>
              <a:ext cx="723011" cy="222456"/>
            </a:xfrm>
            <a:custGeom>
              <a:avLst/>
              <a:gdLst>
                <a:gd name="T0" fmla="*/ 1010 w 2492"/>
                <a:gd name="T1" fmla="*/ 0 h 896"/>
                <a:gd name="T2" fmla="*/ 1033 w 2492"/>
                <a:gd name="T3" fmla="*/ 2 h 896"/>
                <a:gd name="T4" fmla="*/ 1253 w 2492"/>
                <a:gd name="T5" fmla="*/ 10 h 896"/>
                <a:gd name="T6" fmla="*/ 1475 w 2492"/>
                <a:gd name="T7" fmla="*/ 19 h 896"/>
                <a:gd name="T8" fmla="*/ 1496 w 2492"/>
                <a:gd name="T9" fmla="*/ 21 h 896"/>
                <a:gd name="T10" fmla="*/ 1511 w 2492"/>
                <a:gd name="T11" fmla="*/ 41 h 896"/>
                <a:gd name="T12" fmla="*/ 1543 w 2492"/>
                <a:gd name="T13" fmla="*/ 75 h 896"/>
                <a:gd name="T14" fmla="*/ 1578 w 2492"/>
                <a:gd name="T15" fmla="*/ 107 h 896"/>
                <a:gd name="T16" fmla="*/ 1617 w 2492"/>
                <a:gd name="T17" fmla="*/ 134 h 896"/>
                <a:gd name="T18" fmla="*/ 1659 w 2492"/>
                <a:gd name="T19" fmla="*/ 160 h 896"/>
                <a:gd name="T20" fmla="*/ 1703 w 2492"/>
                <a:gd name="T21" fmla="*/ 181 h 896"/>
                <a:gd name="T22" fmla="*/ 1749 w 2492"/>
                <a:gd name="T23" fmla="*/ 202 h 896"/>
                <a:gd name="T24" fmla="*/ 1821 w 2492"/>
                <a:gd name="T25" fmla="*/ 226 h 896"/>
                <a:gd name="T26" fmla="*/ 1921 w 2492"/>
                <a:gd name="T27" fmla="*/ 256 h 896"/>
                <a:gd name="T28" fmla="*/ 2024 w 2492"/>
                <a:gd name="T29" fmla="*/ 278 h 896"/>
                <a:gd name="T30" fmla="*/ 2226 w 2492"/>
                <a:gd name="T31" fmla="*/ 320 h 896"/>
                <a:gd name="T32" fmla="*/ 2249 w 2492"/>
                <a:gd name="T33" fmla="*/ 326 h 896"/>
                <a:gd name="T34" fmla="*/ 2291 w 2492"/>
                <a:gd name="T35" fmla="*/ 342 h 896"/>
                <a:gd name="T36" fmla="*/ 2328 w 2492"/>
                <a:gd name="T37" fmla="*/ 364 h 896"/>
                <a:gd name="T38" fmla="*/ 2361 w 2492"/>
                <a:gd name="T39" fmla="*/ 390 h 896"/>
                <a:gd name="T40" fmla="*/ 2389 w 2492"/>
                <a:gd name="T41" fmla="*/ 420 h 896"/>
                <a:gd name="T42" fmla="*/ 2411 w 2492"/>
                <a:gd name="T43" fmla="*/ 453 h 896"/>
                <a:gd name="T44" fmla="*/ 2432 w 2492"/>
                <a:gd name="T45" fmla="*/ 490 h 896"/>
                <a:gd name="T46" fmla="*/ 2447 w 2492"/>
                <a:gd name="T47" fmla="*/ 530 h 896"/>
                <a:gd name="T48" fmla="*/ 2461 w 2492"/>
                <a:gd name="T49" fmla="*/ 571 h 896"/>
                <a:gd name="T50" fmla="*/ 2471 w 2492"/>
                <a:gd name="T51" fmla="*/ 614 h 896"/>
                <a:gd name="T52" fmla="*/ 2481 w 2492"/>
                <a:gd name="T53" fmla="*/ 681 h 896"/>
                <a:gd name="T54" fmla="*/ 2489 w 2492"/>
                <a:gd name="T55" fmla="*/ 770 h 896"/>
                <a:gd name="T56" fmla="*/ 2492 w 2492"/>
                <a:gd name="T57" fmla="*/ 896 h 896"/>
                <a:gd name="T58" fmla="*/ 0 w 2492"/>
                <a:gd name="T59" fmla="*/ 896 h 896"/>
                <a:gd name="T60" fmla="*/ 2 w 2492"/>
                <a:gd name="T61" fmla="*/ 770 h 896"/>
                <a:gd name="T62" fmla="*/ 9 w 2492"/>
                <a:gd name="T63" fmla="*/ 681 h 896"/>
                <a:gd name="T64" fmla="*/ 20 w 2492"/>
                <a:gd name="T65" fmla="*/ 615 h 896"/>
                <a:gd name="T66" fmla="*/ 29 w 2492"/>
                <a:gd name="T67" fmla="*/ 572 h 896"/>
                <a:gd name="T68" fmla="*/ 42 w 2492"/>
                <a:gd name="T69" fmla="*/ 530 h 896"/>
                <a:gd name="T70" fmla="*/ 58 w 2492"/>
                <a:gd name="T71" fmla="*/ 491 h 896"/>
                <a:gd name="T72" fmla="*/ 77 w 2492"/>
                <a:gd name="T73" fmla="*/ 453 h 896"/>
                <a:gd name="T74" fmla="*/ 101 w 2492"/>
                <a:gd name="T75" fmla="*/ 420 h 896"/>
                <a:gd name="T76" fmla="*/ 129 w 2492"/>
                <a:gd name="T77" fmla="*/ 390 h 896"/>
                <a:gd name="T78" fmla="*/ 161 w 2492"/>
                <a:gd name="T79" fmla="*/ 364 h 896"/>
                <a:gd name="T80" fmla="*/ 199 w 2492"/>
                <a:gd name="T81" fmla="*/ 342 h 896"/>
                <a:gd name="T82" fmla="*/ 242 w 2492"/>
                <a:gd name="T83" fmla="*/ 326 h 896"/>
                <a:gd name="T84" fmla="*/ 265 w 2492"/>
                <a:gd name="T85" fmla="*/ 320 h 896"/>
                <a:gd name="T86" fmla="*/ 472 w 2492"/>
                <a:gd name="T87" fmla="*/ 276 h 896"/>
                <a:gd name="T88" fmla="*/ 578 w 2492"/>
                <a:gd name="T89" fmla="*/ 250 h 896"/>
                <a:gd name="T90" fmla="*/ 683 w 2492"/>
                <a:gd name="T91" fmla="*/ 219 h 896"/>
                <a:gd name="T92" fmla="*/ 757 w 2492"/>
                <a:gd name="T93" fmla="*/ 191 h 896"/>
                <a:gd name="T94" fmla="*/ 805 w 2492"/>
                <a:gd name="T95" fmla="*/ 169 h 896"/>
                <a:gd name="T96" fmla="*/ 850 w 2492"/>
                <a:gd name="T97" fmla="*/ 145 h 896"/>
                <a:gd name="T98" fmla="*/ 891 w 2492"/>
                <a:gd name="T99" fmla="*/ 118 h 896"/>
                <a:gd name="T100" fmla="*/ 931 w 2492"/>
                <a:gd name="T101" fmla="*/ 88 h 896"/>
                <a:gd name="T102" fmla="*/ 965 w 2492"/>
                <a:gd name="T103" fmla="*/ 56 h 896"/>
                <a:gd name="T104" fmla="*/ 997 w 2492"/>
                <a:gd name="T105" fmla="*/ 1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2" h="896">
                  <a:moveTo>
                    <a:pt x="1010" y="0"/>
                  </a:moveTo>
                  <a:lnTo>
                    <a:pt x="1010" y="0"/>
                  </a:lnTo>
                  <a:lnTo>
                    <a:pt x="1016" y="1"/>
                  </a:lnTo>
                  <a:lnTo>
                    <a:pt x="1033" y="2"/>
                  </a:lnTo>
                  <a:lnTo>
                    <a:pt x="1088" y="5"/>
                  </a:lnTo>
                  <a:lnTo>
                    <a:pt x="1253" y="10"/>
                  </a:lnTo>
                  <a:lnTo>
                    <a:pt x="1419" y="16"/>
                  </a:lnTo>
                  <a:lnTo>
                    <a:pt x="1475" y="19"/>
                  </a:lnTo>
                  <a:lnTo>
                    <a:pt x="1491" y="20"/>
                  </a:lnTo>
                  <a:lnTo>
                    <a:pt x="1496" y="21"/>
                  </a:lnTo>
                  <a:lnTo>
                    <a:pt x="1496" y="21"/>
                  </a:lnTo>
                  <a:lnTo>
                    <a:pt x="1511" y="41"/>
                  </a:lnTo>
                  <a:lnTo>
                    <a:pt x="1526" y="58"/>
                  </a:lnTo>
                  <a:lnTo>
                    <a:pt x="1543" y="75"/>
                  </a:lnTo>
                  <a:lnTo>
                    <a:pt x="1560" y="90"/>
                  </a:lnTo>
                  <a:lnTo>
                    <a:pt x="1578" y="107"/>
                  </a:lnTo>
                  <a:lnTo>
                    <a:pt x="1597" y="121"/>
                  </a:lnTo>
                  <a:lnTo>
                    <a:pt x="1617" y="134"/>
                  </a:lnTo>
                  <a:lnTo>
                    <a:pt x="1637" y="147"/>
                  </a:lnTo>
                  <a:lnTo>
                    <a:pt x="1659" y="160"/>
                  </a:lnTo>
                  <a:lnTo>
                    <a:pt x="1680" y="170"/>
                  </a:lnTo>
                  <a:lnTo>
                    <a:pt x="1703" y="181"/>
                  </a:lnTo>
                  <a:lnTo>
                    <a:pt x="1725" y="192"/>
                  </a:lnTo>
                  <a:lnTo>
                    <a:pt x="1749" y="202"/>
                  </a:lnTo>
                  <a:lnTo>
                    <a:pt x="1772" y="210"/>
                  </a:lnTo>
                  <a:lnTo>
                    <a:pt x="1821" y="226"/>
                  </a:lnTo>
                  <a:lnTo>
                    <a:pt x="1871" y="242"/>
                  </a:lnTo>
                  <a:lnTo>
                    <a:pt x="1921" y="256"/>
                  </a:lnTo>
                  <a:lnTo>
                    <a:pt x="1973" y="268"/>
                  </a:lnTo>
                  <a:lnTo>
                    <a:pt x="2024" y="278"/>
                  </a:lnTo>
                  <a:lnTo>
                    <a:pt x="2127" y="300"/>
                  </a:lnTo>
                  <a:lnTo>
                    <a:pt x="2226" y="320"/>
                  </a:lnTo>
                  <a:lnTo>
                    <a:pt x="2226" y="320"/>
                  </a:lnTo>
                  <a:lnTo>
                    <a:pt x="2249" y="326"/>
                  </a:lnTo>
                  <a:lnTo>
                    <a:pt x="2271" y="333"/>
                  </a:lnTo>
                  <a:lnTo>
                    <a:pt x="2291" y="342"/>
                  </a:lnTo>
                  <a:lnTo>
                    <a:pt x="2311" y="352"/>
                  </a:lnTo>
                  <a:lnTo>
                    <a:pt x="2328" y="364"/>
                  </a:lnTo>
                  <a:lnTo>
                    <a:pt x="2345" y="376"/>
                  </a:lnTo>
                  <a:lnTo>
                    <a:pt x="2361" y="390"/>
                  </a:lnTo>
                  <a:lnTo>
                    <a:pt x="2376" y="404"/>
                  </a:lnTo>
                  <a:lnTo>
                    <a:pt x="2389" y="420"/>
                  </a:lnTo>
                  <a:lnTo>
                    <a:pt x="2400" y="436"/>
                  </a:lnTo>
                  <a:lnTo>
                    <a:pt x="2411" y="453"/>
                  </a:lnTo>
                  <a:lnTo>
                    <a:pt x="2423" y="472"/>
                  </a:lnTo>
                  <a:lnTo>
                    <a:pt x="2432" y="490"/>
                  </a:lnTo>
                  <a:lnTo>
                    <a:pt x="2440" y="509"/>
                  </a:lnTo>
                  <a:lnTo>
                    <a:pt x="2447" y="530"/>
                  </a:lnTo>
                  <a:lnTo>
                    <a:pt x="2454" y="550"/>
                  </a:lnTo>
                  <a:lnTo>
                    <a:pt x="2461" y="571"/>
                  </a:lnTo>
                  <a:lnTo>
                    <a:pt x="2466" y="593"/>
                  </a:lnTo>
                  <a:lnTo>
                    <a:pt x="2471" y="614"/>
                  </a:lnTo>
                  <a:lnTo>
                    <a:pt x="2475" y="637"/>
                  </a:lnTo>
                  <a:lnTo>
                    <a:pt x="2481" y="681"/>
                  </a:lnTo>
                  <a:lnTo>
                    <a:pt x="2486" y="725"/>
                  </a:lnTo>
                  <a:lnTo>
                    <a:pt x="2489" y="770"/>
                  </a:lnTo>
                  <a:lnTo>
                    <a:pt x="2491" y="814"/>
                  </a:lnTo>
                  <a:lnTo>
                    <a:pt x="2492" y="896"/>
                  </a:lnTo>
                  <a:lnTo>
                    <a:pt x="0" y="896"/>
                  </a:lnTo>
                  <a:lnTo>
                    <a:pt x="0" y="896"/>
                  </a:lnTo>
                  <a:lnTo>
                    <a:pt x="1" y="814"/>
                  </a:lnTo>
                  <a:lnTo>
                    <a:pt x="2" y="770"/>
                  </a:lnTo>
                  <a:lnTo>
                    <a:pt x="5" y="725"/>
                  </a:lnTo>
                  <a:lnTo>
                    <a:pt x="9" y="681"/>
                  </a:lnTo>
                  <a:lnTo>
                    <a:pt x="15" y="637"/>
                  </a:lnTo>
                  <a:lnTo>
                    <a:pt x="20" y="615"/>
                  </a:lnTo>
                  <a:lnTo>
                    <a:pt x="24" y="594"/>
                  </a:lnTo>
                  <a:lnTo>
                    <a:pt x="29" y="572"/>
                  </a:lnTo>
                  <a:lnTo>
                    <a:pt x="36" y="550"/>
                  </a:lnTo>
                  <a:lnTo>
                    <a:pt x="42" y="530"/>
                  </a:lnTo>
                  <a:lnTo>
                    <a:pt x="49" y="510"/>
                  </a:lnTo>
                  <a:lnTo>
                    <a:pt x="58" y="491"/>
                  </a:lnTo>
                  <a:lnTo>
                    <a:pt x="67" y="472"/>
                  </a:lnTo>
                  <a:lnTo>
                    <a:pt x="77" y="453"/>
                  </a:lnTo>
                  <a:lnTo>
                    <a:pt x="88" y="436"/>
                  </a:lnTo>
                  <a:lnTo>
                    <a:pt x="101" y="420"/>
                  </a:lnTo>
                  <a:lnTo>
                    <a:pt x="114" y="405"/>
                  </a:lnTo>
                  <a:lnTo>
                    <a:pt x="129" y="390"/>
                  </a:lnTo>
                  <a:lnTo>
                    <a:pt x="144" y="377"/>
                  </a:lnTo>
                  <a:lnTo>
                    <a:pt x="161" y="364"/>
                  </a:lnTo>
                  <a:lnTo>
                    <a:pt x="179" y="352"/>
                  </a:lnTo>
                  <a:lnTo>
                    <a:pt x="199" y="342"/>
                  </a:lnTo>
                  <a:lnTo>
                    <a:pt x="220" y="333"/>
                  </a:lnTo>
                  <a:lnTo>
                    <a:pt x="242" y="326"/>
                  </a:lnTo>
                  <a:lnTo>
                    <a:pt x="265" y="320"/>
                  </a:lnTo>
                  <a:lnTo>
                    <a:pt x="265" y="320"/>
                  </a:lnTo>
                  <a:lnTo>
                    <a:pt x="366" y="299"/>
                  </a:lnTo>
                  <a:lnTo>
                    <a:pt x="472" y="276"/>
                  </a:lnTo>
                  <a:lnTo>
                    <a:pt x="526" y="264"/>
                  </a:lnTo>
                  <a:lnTo>
                    <a:pt x="578" y="250"/>
                  </a:lnTo>
                  <a:lnTo>
                    <a:pt x="631" y="235"/>
                  </a:lnTo>
                  <a:lnTo>
                    <a:pt x="683" y="219"/>
                  </a:lnTo>
                  <a:lnTo>
                    <a:pt x="733" y="201"/>
                  </a:lnTo>
                  <a:lnTo>
                    <a:pt x="757" y="191"/>
                  </a:lnTo>
                  <a:lnTo>
                    <a:pt x="782" y="180"/>
                  </a:lnTo>
                  <a:lnTo>
                    <a:pt x="805" y="169"/>
                  </a:lnTo>
                  <a:lnTo>
                    <a:pt x="828" y="157"/>
                  </a:lnTo>
                  <a:lnTo>
                    <a:pt x="850" y="145"/>
                  </a:lnTo>
                  <a:lnTo>
                    <a:pt x="871" y="133"/>
                  </a:lnTo>
                  <a:lnTo>
                    <a:pt x="891" y="118"/>
                  </a:lnTo>
                  <a:lnTo>
                    <a:pt x="912" y="104"/>
                  </a:lnTo>
                  <a:lnTo>
                    <a:pt x="931" y="88"/>
                  </a:lnTo>
                  <a:lnTo>
                    <a:pt x="949" y="73"/>
                  </a:lnTo>
                  <a:lnTo>
                    <a:pt x="965" y="56"/>
                  </a:lnTo>
                  <a:lnTo>
                    <a:pt x="981" y="37"/>
                  </a:lnTo>
                  <a:lnTo>
                    <a:pt x="997" y="19"/>
                  </a:lnTo>
                  <a:lnTo>
                    <a:pt x="10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5" name="Freeform 127">
              <a:extLst>
                <a:ext uri="{FF2B5EF4-FFF2-40B4-BE49-F238E27FC236}">
                  <a16:creationId xmlns:a16="http://schemas.microsoft.com/office/drawing/2014/main" id="{285E79B1-F4B9-46C7-8191-99D56521F2B7}"/>
                </a:ext>
              </a:extLst>
            </p:cNvPr>
            <p:cNvSpPr>
              <a:spLocks/>
            </p:cNvSpPr>
            <p:nvPr/>
          </p:nvSpPr>
          <p:spPr bwMode="auto">
            <a:xfrm flipH="1">
              <a:off x="8121405" y="5770712"/>
              <a:ext cx="145995" cy="222456"/>
            </a:xfrm>
            <a:custGeom>
              <a:avLst/>
              <a:gdLst>
                <a:gd name="T0" fmla="*/ 0 w 501"/>
                <a:gd name="T1" fmla="*/ 20 h 896"/>
                <a:gd name="T2" fmla="*/ 0 w 501"/>
                <a:gd name="T3" fmla="*/ 133 h 896"/>
                <a:gd name="T4" fmla="*/ 121 w 501"/>
                <a:gd name="T5" fmla="*/ 896 h 896"/>
                <a:gd name="T6" fmla="*/ 380 w 501"/>
                <a:gd name="T7" fmla="*/ 896 h 896"/>
                <a:gd name="T8" fmla="*/ 501 w 501"/>
                <a:gd name="T9" fmla="*/ 141 h 896"/>
                <a:gd name="T10" fmla="*/ 501 w 501"/>
                <a:gd name="T11" fmla="*/ 22 h 896"/>
                <a:gd name="T12" fmla="*/ 500 w 501"/>
                <a:gd name="T13" fmla="*/ 21 h 896"/>
                <a:gd name="T14" fmla="*/ 500 w 501"/>
                <a:gd name="T15" fmla="*/ 21 h 896"/>
                <a:gd name="T16" fmla="*/ 495 w 501"/>
                <a:gd name="T17" fmla="*/ 20 h 896"/>
                <a:gd name="T18" fmla="*/ 478 w 501"/>
                <a:gd name="T19" fmla="*/ 19 h 896"/>
                <a:gd name="T20" fmla="*/ 423 w 501"/>
                <a:gd name="T21" fmla="*/ 16 h 896"/>
                <a:gd name="T22" fmla="*/ 257 w 501"/>
                <a:gd name="T23" fmla="*/ 10 h 896"/>
                <a:gd name="T24" fmla="*/ 92 w 501"/>
                <a:gd name="T25" fmla="*/ 5 h 896"/>
                <a:gd name="T26" fmla="*/ 37 w 501"/>
                <a:gd name="T27" fmla="*/ 2 h 896"/>
                <a:gd name="T28" fmla="*/ 20 w 501"/>
                <a:gd name="T29" fmla="*/ 1 h 896"/>
                <a:gd name="T30" fmla="*/ 14 w 501"/>
                <a:gd name="T31" fmla="*/ 0 h 896"/>
                <a:gd name="T32" fmla="*/ 14 w 501"/>
                <a:gd name="T33" fmla="*/ 0 h 896"/>
                <a:gd name="T34" fmla="*/ 0 w 501"/>
                <a:gd name="T35" fmla="*/ 20 h 896"/>
                <a:gd name="T36" fmla="*/ 0 w 501"/>
                <a:gd name="T37" fmla="*/ 2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 h="896">
                  <a:moveTo>
                    <a:pt x="0" y="20"/>
                  </a:moveTo>
                  <a:lnTo>
                    <a:pt x="0" y="133"/>
                  </a:lnTo>
                  <a:lnTo>
                    <a:pt x="121" y="896"/>
                  </a:lnTo>
                  <a:lnTo>
                    <a:pt x="380" y="896"/>
                  </a:lnTo>
                  <a:lnTo>
                    <a:pt x="501" y="141"/>
                  </a:lnTo>
                  <a:lnTo>
                    <a:pt x="501" y="22"/>
                  </a:lnTo>
                  <a:lnTo>
                    <a:pt x="500" y="21"/>
                  </a:lnTo>
                  <a:lnTo>
                    <a:pt x="500" y="21"/>
                  </a:lnTo>
                  <a:lnTo>
                    <a:pt x="495" y="20"/>
                  </a:lnTo>
                  <a:lnTo>
                    <a:pt x="478" y="19"/>
                  </a:lnTo>
                  <a:lnTo>
                    <a:pt x="423" y="16"/>
                  </a:lnTo>
                  <a:lnTo>
                    <a:pt x="257" y="10"/>
                  </a:lnTo>
                  <a:lnTo>
                    <a:pt x="92" y="5"/>
                  </a:lnTo>
                  <a:lnTo>
                    <a:pt x="37" y="2"/>
                  </a:lnTo>
                  <a:lnTo>
                    <a:pt x="20" y="1"/>
                  </a:lnTo>
                  <a:lnTo>
                    <a:pt x="14" y="0"/>
                  </a:lnTo>
                  <a:lnTo>
                    <a:pt x="14" y="0"/>
                  </a:lnTo>
                  <a:lnTo>
                    <a:pt x="0" y="20"/>
                  </a:lnTo>
                  <a:lnTo>
                    <a:pt x="0" y="20"/>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6" name="Freeform 128">
              <a:extLst>
                <a:ext uri="{FF2B5EF4-FFF2-40B4-BE49-F238E27FC236}">
                  <a16:creationId xmlns:a16="http://schemas.microsoft.com/office/drawing/2014/main" id="{8865A49E-A716-4892-9A49-5220733BE21D}"/>
                </a:ext>
              </a:extLst>
            </p:cNvPr>
            <p:cNvSpPr>
              <a:spLocks/>
            </p:cNvSpPr>
            <p:nvPr/>
          </p:nvSpPr>
          <p:spPr bwMode="auto">
            <a:xfrm flipH="1">
              <a:off x="8123143" y="5589964"/>
              <a:ext cx="144256" cy="252001"/>
            </a:xfrm>
            <a:custGeom>
              <a:avLst/>
              <a:gdLst>
                <a:gd name="T0" fmla="*/ 499 w 499"/>
                <a:gd name="T1" fmla="*/ 633 h 1014"/>
                <a:gd name="T2" fmla="*/ 499 w 499"/>
                <a:gd name="T3" fmla="*/ 827 h 1014"/>
                <a:gd name="T4" fmla="*/ 475 w 499"/>
                <a:gd name="T5" fmla="*/ 870 h 1014"/>
                <a:gd name="T6" fmla="*/ 449 w 499"/>
                <a:gd name="T7" fmla="*/ 908 h 1014"/>
                <a:gd name="T8" fmla="*/ 419 w 499"/>
                <a:gd name="T9" fmla="*/ 940 h 1014"/>
                <a:gd name="T10" fmla="*/ 390 w 499"/>
                <a:gd name="T11" fmla="*/ 966 h 1014"/>
                <a:gd name="T12" fmla="*/ 359 w 499"/>
                <a:gd name="T13" fmla="*/ 987 h 1014"/>
                <a:gd name="T14" fmla="*/ 326 w 499"/>
                <a:gd name="T15" fmla="*/ 1002 h 1014"/>
                <a:gd name="T16" fmla="*/ 293 w 499"/>
                <a:gd name="T17" fmla="*/ 1011 h 1014"/>
                <a:gd name="T18" fmla="*/ 259 w 499"/>
                <a:gd name="T19" fmla="*/ 1014 h 1014"/>
                <a:gd name="T20" fmla="*/ 225 w 499"/>
                <a:gd name="T21" fmla="*/ 1012 h 1014"/>
                <a:gd name="T22" fmla="*/ 190 w 499"/>
                <a:gd name="T23" fmla="*/ 1003 h 1014"/>
                <a:gd name="T24" fmla="*/ 157 w 499"/>
                <a:gd name="T25" fmla="*/ 989 h 1014"/>
                <a:gd name="T26" fmla="*/ 123 w 499"/>
                <a:gd name="T27" fmla="*/ 968 h 1014"/>
                <a:gd name="T28" fmla="*/ 91 w 499"/>
                <a:gd name="T29" fmla="*/ 941 h 1014"/>
                <a:gd name="T30" fmla="*/ 59 w 499"/>
                <a:gd name="T31" fmla="*/ 909 h 1014"/>
                <a:gd name="T32" fmla="*/ 29 w 499"/>
                <a:gd name="T33" fmla="*/ 871 h 1014"/>
                <a:gd name="T34" fmla="*/ 0 w 499"/>
                <a:gd name="T35" fmla="*/ 827 h 1014"/>
                <a:gd name="T36" fmla="*/ 0 w 499"/>
                <a:gd name="T37" fmla="*/ 238 h 1014"/>
                <a:gd name="T38" fmla="*/ 1 w 499"/>
                <a:gd name="T39" fmla="*/ 223 h 1014"/>
                <a:gd name="T40" fmla="*/ 3 w 499"/>
                <a:gd name="T41" fmla="*/ 195 h 1014"/>
                <a:gd name="T42" fmla="*/ 9 w 499"/>
                <a:gd name="T43" fmla="*/ 169 h 1014"/>
                <a:gd name="T44" fmla="*/ 17 w 499"/>
                <a:gd name="T45" fmla="*/ 146 h 1014"/>
                <a:gd name="T46" fmla="*/ 27 w 499"/>
                <a:gd name="T47" fmla="*/ 123 h 1014"/>
                <a:gd name="T48" fmla="*/ 39 w 499"/>
                <a:gd name="T49" fmla="*/ 102 h 1014"/>
                <a:gd name="T50" fmla="*/ 61 w 499"/>
                <a:gd name="T51" fmla="*/ 75 h 1014"/>
                <a:gd name="T52" fmla="*/ 96 w 499"/>
                <a:gd name="T53" fmla="*/ 45 h 1014"/>
                <a:gd name="T54" fmla="*/ 137 w 499"/>
                <a:gd name="T55" fmla="*/ 22 h 1014"/>
                <a:gd name="T56" fmla="*/ 180 w 499"/>
                <a:gd name="T57" fmla="*/ 8 h 1014"/>
                <a:gd name="T58" fmla="*/ 226 w 499"/>
                <a:gd name="T59" fmla="*/ 1 h 1014"/>
                <a:gd name="T60" fmla="*/ 274 w 499"/>
                <a:gd name="T61" fmla="*/ 1 h 1014"/>
                <a:gd name="T62" fmla="*/ 319 w 499"/>
                <a:gd name="T63" fmla="*/ 8 h 1014"/>
                <a:gd name="T64" fmla="*/ 363 w 499"/>
                <a:gd name="T65" fmla="*/ 22 h 1014"/>
                <a:gd name="T66" fmla="*/ 404 w 499"/>
                <a:gd name="T67" fmla="*/ 45 h 1014"/>
                <a:gd name="T68" fmla="*/ 438 w 499"/>
                <a:gd name="T69" fmla="*/ 75 h 1014"/>
                <a:gd name="T70" fmla="*/ 460 w 499"/>
                <a:gd name="T71" fmla="*/ 102 h 1014"/>
                <a:gd name="T72" fmla="*/ 472 w 499"/>
                <a:gd name="T73" fmla="*/ 123 h 1014"/>
                <a:gd name="T74" fmla="*/ 483 w 499"/>
                <a:gd name="T75" fmla="*/ 146 h 1014"/>
                <a:gd name="T76" fmla="*/ 491 w 499"/>
                <a:gd name="T77" fmla="*/ 169 h 1014"/>
                <a:gd name="T78" fmla="*/ 497 w 499"/>
                <a:gd name="T79" fmla="*/ 195 h 1014"/>
                <a:gd name="T80" fmla="*/ 499 w 499"/>
                <a:gd name="T81" fmla="*/ 22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4">
                  <a:moveTo>
                    <a:pt x="499" y="238"/>
                  </a:moveTo>
                  <a:lnTo>
                    <a:pt x="499" y="633"/>
                  </a:lnTo>
                  <a:lnTo>
                    <a:pt x="499" y="827"/>
                  </a:lnTo>
                  <a:lnTo>
                    <a:pt x="499" y="827"/>
                  </a:lnTo>
                  <a:lnTo>
                    <a:pt x="488" y="850"/>
                  </a:lnTo>
                  <a:lnTo>
                    <a:pt x="475" y="870"/>
                  </a:lnTo>
                  <a:lnTo>
                    <a:pt x="462" y="890"/>
                  </a:lnTo>
                  <a:lnTo>
                    <a:pt x="449" y="908"/>
                  </a:lnTo>
                  <a:lnTo>
                    <a:pt x="434" y="924"/>
                  </a:lnTo>
                  <a:lnTo>
                    <a:pt x="419" y="940"/>
                  </a:lnTo>
                  <a:lnTo>
                    <a:pt x="405" y="953"/>
                  </a:lnTo>
                  <a:lnTo>
                    <a:pt x="390" y="966"/>
                  </a:lnTo>
                  <a:lnTo>
                    <a:pt x="374" y="977"/>
                  </a:lnTo>
                  <a:lnTo>
                    <a:pt x="359" y="987"/>
                  </a:lnTo>
                  <a:lnTo>
                    <a:pt x="342" y="995"/>
                  </a:lnTo>
                  <a:lnTo>
                    <a:pt x="326" y="1002"/>
                  </a:lnTo>
                  <a:lnTo>
                    <a:pt x="309" y="1007"/>
                  </a:lnTo>
                  <a:lnTo>
                    <a:pt x="293" y="1011"/>
                  </a:lnTo>
                  <a:lnTo>
                    <a:pt x="276" y="1013"/>
                  </a:lnTo>
                  <a:lnTo>
                    <a:pt x="259" y="1014"/>
                  </a:lnTo>
                  <a:lnTo>
                    <a:pt x="242" y="1014"/>
                  </a:lnTo>
                  <a:lnTo>
                    <a:pt x="225" y="1012"/>
                  </a:lnTo>
                  <a:lnTo>
                    <a:pt x="208" y="1008"/>
                  </a:lnTo>
                  <a:lnTo>
                    <a:pt x="190" y="1003"/>
                  </a:lnTo>
                  <a:lnTo>
                    <a:pt x="174" y="997"/>
                  </a:lnTo>
                  <a:lnTo>
                    <a:pt x="157" y="989"/>
                  </a:lnTo>
                  <a:lnTo>
                    <a:pt x="140" y="979"/>
                  </a:lnTo>
                  <a:lnTo>
                    <a:pt x="123" y="968"/>
                  </a:lnTo>
                  <a:lnTo>
                    <a:pt x="107" y="955"/>
                  </a:lnTo>
                  <a:lnTo>
                    <a:pt x="91" y="941"/>
                  </a:lnTo>
                  <a:lnTo>
                    <a:pt x="75" y="926"/>
                  </a:lnTo>
                  <a:lnTo>
                    <a:pt x="59" y="909"/>
                  </a:lnTo>
                  <a:lnTo>
                    <a:pt x="44" y="891"/>
                  </a:lnTo>
                  <a:lnTo>
                    <a:pt x="29" y="871"/>
                  </a:lnTo>
                  <a:lnTo>
                    <a:pt x="14" y="850"/>
                  </a:lnTo>
                  <a:lnTo>
                    <a:pt x="0" y="827"/>
                  </a:lnTo>
                  <a:lnTo>
                    <a:pt x="0" y="633"/>
                  </a:lnTo>
                  <a:lnTo>
                    <a:pt x="0" y="238"/>
                  </a:lnTo>
                  <a:lnTo>
                    <a:pt x="0" y="238"/>
                  </a:lnTo>
                  <a:lnTo>
                    <a:pt x="1" y="223"/>
                  </a:lnTo>
                  <a:lnTo>
                    <a:pt x="2" y="209"/>
                  </a:lnTo>
                  <a:lnTo>
                    <a:pt x="3" y="195"/>
                  </a:lnTo>
                  <a:lnTo>
                    <a:pt x="5" y="182"/>
                  </a:lnTo>
                  <a:lnTo>
                    <a:pt x="9" y="169"/>
                  </a:lnTo>
                  <a:lnTo>
                    <a:pt x="12" y="157"/>
                  </a:lnTo>
                  <a:lnTo>
                    <a:pt x="17" y="146"/>
                  </a:lnTo>
                  <a:lnTo>
                    <a:pt x="21" y="134"/>
                  </a:lnTo>
                  <a:lnTo>
                    <a:pt x="27" y="123"/>
                  </a:lnTo>
                  <a:lnTo>
                    <a:pt x="33" y="112"/>
                  </a:lnTo>
                  <a:lnTo>
                    <a:pt x="39" y="102"/>
                  </a:lnTo>
                  <a:lnTo>
                    <a:pt x="46" y="93"/>
                  </a:lnTo>
                  <a:lnTo>
                    <a:pt x="61" y="75"/>
                  </a:lnTo>
                  <a:lnTo>
                    <a:pt x="78" y="59"/>
                  </a:lnTo>
                  <a:lnTo>
                    <a:pt x="96" y="45"/>
                  </a:lnTo>
                  <a:lnTo>
                    <a:pt x="116" y="33"/>
                  </a:lnTo>
                  <a:lnTo>
                    <a:pt x="137" y="22"/>
                  </a:lnTo>
                  <a:lnTo>
                    <a:pt x="158" y="15"/>
                  </a:lnTo>
                  <a:lnTo>
                    <a:pt x="180" y="8"/>
                  </a:lnTo>
                  <a:lnTo>
                    <a:pt x="203" y="3"/>
                  </a:lnTo>
                  <a:lnTo>
                    <a:pt x="226" y="1"/>
                  </a:lnTo>
                  <a:lnTo>
                    <a:pt x="250" y="0"/>
                  </a:lnTo>
                  <a:lnTo>
                    <a:pt x="274" y="1"/>
                  </a:lnTo>
                  <a:lnTo>
                    <a:pt x="296" y="3"/>
                  </a:lnTo>
                  <a:lnTo>
                    <a:pt x="319" y="8"/>
                  </a:lnTo>
                  <a:lnTo>
                    <a:pt x="342" y="15"/>
                  </a:lnTo>
                  <a:lnTo>
                    <a:pt x="363" y="22"/>
                  </a:lnTo>
                  <a:lnTo>
                    <a:pt x="383" y="33"/>
                  </a:lnTo>
                  <a:lnTo>
                    <a:pt x="404" y="45"/>
                  </a:lnTo>
                  <a:lnTo>
                    <a:pt x="422" y="59"/>
                  </a:lnTo>
                  <a:lnTo>
                    <a:pt x="438" y="75"/>
                  </a:lnTo>
                  <a:lnTo>
                    <a:pt x="453" y="93"/>
                  </a:lnTo>
                  <a:lnTo>
                    <a:pt x="460" y="102"/>
                  </a:lnTo>
                  <a:lnTo>
                    <a:pt x="466" y="112"/>
                  </a:lnTo>
                  <a:lnTo>
                    <a:pt x="472" y="123"/>
                  </a:lnTo>
                  <a:lnTo>
                    <a:pt x="478" y="134"/>
                  </a:lnTo>
                  <a:lnTo>
                    <a:pt x="483" y="146"/>
                  </a:lnTo>
                  <a:lnTo>
                    <a:pt x="487" y="157"/>
                  </a:lnTo>
                  <a:lnTo>
                    <a:pt x="491" y="169"/>
                  </a:lnTo>
                  <a:lnTo>
                    <a:pt x="493" y="182"/>
                  </a:lnTo>
                  <a:lnTo>
                    <a:pt x="497" y="195"/>
                  </a:lnTo>
                  <a:lnTo>
                    <a:pt x="498" y="209"/>
                  </a:lnTo>
                  <a:lnTo>
                    <a:pt x="499" y="223"/>
                  </a:lnTo>
                  <a:lnTo>
                    <a:pt x="499" y="238"/>
                  </a:ln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7" name="Freeform 129">
              <a:extLst>
                <a:ext uri="{FF2B5EF4-FFF2-40B4-BE49-F238E27FC236}">
                  <a16:creationId xmlns:a16="http://schemas.microsoft.com/office/drawing/2014/main" id="{3E81DE2D-0FC8-41AC-8711-FEEC50DAF790}"/>
                </a:ext>
              </a:extLst>
            </p:cNvPr>
            <p:cNvSpPr>
              <a:spLocks/>
            </p:cNvSpPr>
            <p:nvPr/>
          </p:nvSpPr>
          <p:spPr bwMode="auto">
            <a:xfrm flipH="1">
              <a:off x="8123143" y="5589964"/>
              <a:ext cx="144256" cy="252001"/>
            </a:xfrm>
            <a:custGeom>
              <a:avLst/>
              <a:gdLst>
                <a:gd name="T0" fmla="*/ 499 w 499"/>
                <a:gd name="T1" fmla="*/ 633 h 1014"/>
                <a:gd name="T2" fmla="*/ 499 w 499"/>
                <a:gd name="T3" fmla="*/ 827 h 1014"/>
                <a:gd name="T4" fmla="*/ 475 w 499"/>
                <a:gd name="T5" fmla="*/ 870 h 1014"/>
                <a:gd name="T6" fmla="*/ 449 w 499"/>
                <a:gd name="T7" fmla="*/ 908 h 1014"/>
                <a:gd name="T8" fmla="*/ 419 w 499"/>
                <a:gd name="T9" fmla="*/ 940 h 1014"/>
                <a:gd name="T10" fmla="*/ 390 w 499"/>
                <a:gd name="T11" fmla="*/ 966 h 1014"/>
                <a:gd name="T12" fmla="*/ 359 w 499"/>
                <a:gd name="T13" fmla="*/ 987 h 1014"/>
                <a:gd name="T14" fmla="*/ 326 w 499"/>
                <a:gd name="T15" fmla="*/ 1002 h 1014"/>
                <a:gd name="T16" fmla="*/ 293 w 499"/>
                <a:gd name="T17" fmla="*/ 1011 h 1014"/>
                <a:gd name="T18" fmla="*/ 259 w 499"/>
                <a:gd name="T19" fmla="*/ 1014 h 1014"/>
                <a:gd name="T20" fmla="*/ 225 w 499"/>
                <a:gd name="T21" fmla="*/ 1012 h 1014"/>
                <a:gd name="T22" fmla="*/ 190 w 499"/>
                <a:gd name="T23" fmla="*/ 1003 h 1014"/>
                <a:gd name="T24" fmla="*/ 157 w 499"/>
                <a:gd name="T25" fmla="*/ 989 h 1014"/>
                <a:gd name="T26" fmla="*/ 123 w 499"/>
                <a:gd name="T27" fmla="*/ 968 h 1014"/>
                <a:gd name="T28" fmla="*/ 91 w 499"/>
                <a:gd name="T29" fmla="*/ 941 h 1014"/>
                <a:gd name="T30" fmla="*/ 59 w 499"/>
                <a:gd name="T31" fmla="*/ 909 h 1014"/>
                <a:gd name="T32" fmla="*/ 29 w 499"/>
                <a:gd name="T33" fmla="*/ 871 h 1014"/>
                <a:gd name="T34" fmla="*/ 0 w 499"/>
                <a:gd name="T35" fmla="*/ 827 h 1014"/>
                <a:gd name="T36" fmla="*/ 0 w 499"/>
                <a:gd name="T37" fmla="*/ 238 h 1014"/>
                <a:gd name="T38" fmla="*/ 1 w 499"/>
                <a:gd name="T39" fmla="*/ 223 h 1014"/>
                <a:gd name="T40" fmla="*/ 3 w 499"/>
                <a:gd name="T41" fmla="*/ 195 h 1014"/>
                <a:gd name="T42" fmla="*/ 9 w 499"/>
                <a:gd name="T43" fmla="*/ 169 h 1014"/>
                <a:gd name="T44" fmla="*/ 17 w 499"/>
                <a:gd name="T45" fmla="*/ 146 h 1014"/>
                <a:gd name="T46" fmla="*/ 27 w 499"/>
                <a:gd name="T47" fmla="*/ 123 h 1014"/>
                <a:gd name="T48" fmla="*/ 39 w 499"/>
                <a:gd name="T49" fmla="*/ 102 h 1014"/>
                <a:gd name="T50" fmla="*/ 61 w 499"/>
                <a:gd name="T51" fmla="*/ 75 h 1014"/>
                <a:gd name="T52" fmla="*/ 96 w 499"/>
                <a:gd name="T53" fmla="*/ 45 h 1014"/>
                <a:gd name="T54" fmla="*/ 137 w 499"/>
                <a:gd name="T55" fmla="*/ 22 h 1014"/>
                <a:gd name="T56" fmla="*/ 180 w 499"/>
                <a:gd name="T57" fmla="*/ 8 h 1014"/>
                <a:gd name="T58" fmla="*/ 226 w 499"/>
                <a:gd name="T59" fmla="*/ 1 h 1014"/>
                <a:gd name="T60" fmla="*/ 274 w 499"/>
                <a:gd name="T61" fmla="*/ 1 h 1014"/>
                <a:gd name="T62" fmla="*/ 319 w 499"/>
                <a:gd name="T63" fmla="*/ 8 h 1014"/>
                <a:gd name="T64" fmla="*/ 363 w 499"/>
                <a:gd name="T65" fmla="*/ 22 h 1014"/>
                <a:gd name="T66" fmla="*/ 404 w 499"/>
                <a:gd name="T67" fmla="*/ 45 h 1014"/>
                <a:gd name="T68" fmla="*/ 438 w 499"/>
                <a:gd name="T69" fmla="*/ 75 h 1014"/>
                <a:gd name="T70" fmla="*/ 460 w 499"/>
                <a:gd name="T71" fmla="*/ 102 h 1014"/>
                <a:gd name="T72" fmla="*/ 472 w 499"/>
                <a:gd name="T73" fmla="*/ 123 h 1014"/>
                <a:gd name="T74" fmla="*/ 483 w 499"/>
                <a:gd name="T75" fmla="*/ 146 h 1014"/>
                <a:gd name="T76" fmla="*/ 491 w 499"/>
                <a:gd name="T77" fmla="*/ 169 h 1014"/>
                <a:gd name="T78" fmla="*/ 497 w 499"/>
                <a:gd name="T79" fmla="*/ 195 h 1014"/>
                <a:gd name="T80" fmla="*/ 499 w 499"/>
                <a:gd name="T81" fmla="*/ 22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4">
                  <a:moveTo>
                    <a:pt x="499" y="238"/>
                  </a:moveTo>
                  <a:lnTo>
                    <a:pt x="499" y="633"/>
                  </a:lnTo>
                  <a:lnTo>
                    <a:pt x="499" y="827"/>
                  </a:lnTo>
                  <a:lnTo>
                    <a:pt x="499" y="827"/>
                  </a:lnTo>
                  <a:lnTo>
                    <a:pt x="488" y="850"/>
                  </a:lnTo>
                  <a:lnTo>
                    <a:pt x="475" y="870"/>
                  </a:lnTo>
                  <a:lnTo>
                    <a:pt x="462" y="890"/>
                  </a:lnTo>
                  <a:lnTo>
                    <a:pt x="449" y="908"/>
                  </a:lnTo>
                  <a:lnTo>
                    <a:pt x="434" y="924"/>
                  </a:lnTo>
                  <a:lnTo>
                    <a:pt x="419" y="940"/>
                  </a:lnTo>
                  <a:lnTo>
                    <a:pt x="405" y="953"/>
                  </a:lnTo>
                  <a:lnTo>
                    <a:pt x="390" y="966"/>
                  </a:lnTo>
                  <a:lnTo>
                    <a:pt x="374" y="977"/>
                  </a:lnTo>
                  <a:lnTo>
                    <a:pt x="359" y="987"/>
                  </a:lnTo>
                  <a:lnTo>
                    <a:pt x="342" y="995"/>
                  </a:lnTo>
                  <a:lnTo>
                    <a:pt x="326" y="1002"/>
                  </a:lnTo>
                  <a:lnTo>
                    <a:pt x="309" y="1007"/>
                  </a:lnTo>
                  <a:lnTo>
                    <a:pt x="293" y="1011"/>
                  </a:lnTo>
                  <a:lnTo>
                    <a:pt x="276" y="1013"/>
                  </a:lnTo>
                  <a:lnTo>
                    <a:pt x="259" y="1014"/>
                  </a:lnTo>
                  <a:lnTo>
                    <a:pt x="242" y="1014"/>
                  </a:lnTo>
                  <a:lnTo>
                    <a:pt x="225" y="1012"/>
                  </a:lnTo>
                  <a:lnTo>
                    <a:pt x="208" y="1008"/>
                  </a:lnTo>
                  <a:lnTo>
                    <a:pt x="190" y="1003"/>
                  </a:lnTo>
                  <a:lnTo>
                    <a:pt x="174" y="997"/>
                  </a:lnTo>
                  <a:lnTo>
                    <a:pt x="157" y="989"/>
                  </a:lnTo>
                  <a:lnTo>
                    <a:pt x="140" y="979"/>
                  </a:lnTo>
                  <a:lnTo>
                    <a:pt x="123" y="968"/>
                  </a:lnTo>
                  <a:lnTo>
                    <a:pt x="107" y="955"/>
                  </a:lnTo>
                  <a:lnTo>
                    <a:pt x="91" y="941"/>
                  </a:lnTo>
                  <a:lnTo>
                    <a:pt x="75" y="926"/>
                  </a:lnTo>
                  <a:lnTo>
                    <a:pt x="59" y="909"/>
                  </a:lnTo>
                  <a:lnTo>
                    <a:pt x="44" y="891"/>
                  </a:lnTo>
                  <a:lnTo>
                    <a:pt x="29" y="871"/>
                  </a:lnTo>
                  <a:lnTo>
                    <a:pt x="14" y="850"/>
                  </a:lnTo>
                  <a:lnTo>
                    <a:pt x="0" y="827"/>
                  </a:lnTo>
                  <a:lnTo>
                    <a:pt x="0" y="633"/>
                  </a:lnTo>
                  <a:lnTo>
                    <a:pt x="0" y="238"/>
                  </a:lnTo>
                  <a:lnTo>
                    <a:pt x="0" y="238"/>
                  </a:lnTo>
                  <a:lnTo>
                    <a:pt x="1" y="223"/>
                  </a:lnTo>
                  <a:lnTo>
                    <a:pt x="2" y="209"/>
                  </a:lnTo>
                  <a:lnTo>
                    <a:pt x="3" y="195"/>
                  </a:lnTo>
                  <a:lnTo>
                    <a:pt x="5" y="182"/>
                  </a:lnTo>
                  <a:lnTo>
                    <a:pt x="9" y="169"/>
                  </a:lnTo>
                  <a:lnTo>
                    <a:pt x="12" y="157"/>
                  </a:lnTo>
                  <a:lnTo>
                    <a:pt x="17" y="146"/>
                  </a:lnTo>
                  <a:lnTo>
                    <a:pt x="21" y="134"/>
                  </a:lnTo>
                  <a:lnTo>
                    <a:pt x="27" y="123"/>
                  </a:lnTo>
                  <a:lnTo>
                    <a:pt x="33" y="112"/>
                  </a:lnTo>
                  <a:lnTo>
                    <a:pt x="39" y="102"/>
                  </a:lnTo>
                  <a:lnTo>
                    <a:pt x="46" y="93"/>
                  </a:lnTo>
                  <a:lnTo>
                    <a:pt x="61" y="75"/>
                  </a:lnTo>
                  <a:lnTo>
                    <a:pt x="78" y="59"/>
                  </a:lnTo>
                  <a:lnTo>
                    <a:pt x="96" y="45"/>
                  </a:lnTo>
                  <a:lnTo>
                    <a:pt x="116" y="33"/>
                  </a:lnTo>
                  <a:lnTo>
                    <a:pt x="137" y="22"/>
                  </a:lnTo>
                  <a:lnTo>
                    <a:pt x="158" y="15"/>
                  </a:lnTo>
                  <a:lnTo>
                    <a:pt x="180" y="8"/>
                  </a:lnTo>
                  <a:lnTo>
                    <a:pt x="203" y="3"/>
                  </a:lnTo>
                  <a:lnTo>
                    <a:pt x="226" y="1"/>
                  </a:lnTo>
                  <a:lnTo>
                    <a:pt x="250" y="0"/>
                  </a:lnTo>
                  <a:lnTo>
                    <a:pt x="274" y="1"/>
                  </a:lnTo>
                  <a:lnTo>
                    <a:pt x="296" y="3"/>
                  </a:lnTo>
                  <a:lnTo>
                    <a:pt x="319" y="8"/>
                  </a:lnTo>
                  <a:lnTo>
                    <a:pt x="342" y="15"/>
                  </a:lnTo>
                  <a:lnTo>
                    <a:pt x="363" y="22"/>
                  </a:lnTo>
                  <a:lnTo>
                    <a:pt x="383" y="33"/>
                  </a:lnTo>
                  <a:lnTo>
                    <a:pt x="404" y="45"/>
                  </a:lnTo>
                  <a:lnTo>
                    <a:pt x="422" y="59"/>
                  </a:lnTo>
                  <a:lnTo>
                    <a:pt x="438" y="75"/>
                  </a:lnTo>
                  <a:lnTo>
                    <a:pt x="453" y="93"/>
                  </a:lnTo>
                  <a:lnTo>
                    <a:pt x="460" y="102"/>
                  </a:lnTo>
                  <a:lnTo>
                    <a:pt x="466" y="112"/>
                  </a:lnTo>
                  <a:lnTo>
                    <a:pt x="472" y="123"/>
                  </a:lnTo>
                  <a:lnTo>
                    <a:pt x="478" y="134"/>
                  </a:lnTo>
                  <a:lnTo>
                    <a:pt x="483" y="146"/>
                  </a:lnTo>
                  <a:lnTo>
                    <a:pt x="487" y="157"/>
                  </a:lnTo>
                  <a:lnTo>
                    <a:pt x="491" y="169"/>
                  </a:lnTo>
                  <a:lnTo>
                    <a:pt x="493" y="182"/>
                  </a:lnTo>
                  <a:lnTo>
                    <a:pt x="497" y="195"/>
                  </a:lnTo>
                  <a:lnTo>
                    <a:pt x="498" y="209"/>
                  </a:lnTo>
                  <a:lnTo>
                    <a:pt x="499" y="223"/>
                  </a:lnTo>
                  <a:lnTo>
                    <a:pt x="499"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8" name="Freeform 130">
              <a:extLst>
                <a:ext uri="{FF2B5EF4-FFF2-40B4-BE49-F238E27FC236}">
                  <a16:creationId xmlns:a16="http://schemas.microsoft.com/office/drawing/2014/main" id="{41B49446-5160-4364-B12E-424D6A3F995B}"/>
                </a:ext>
              </a:extLst>
            </p:cNvPr>
            <p:cNvSpPr>
              <a:spLocks/>
            </p:cNvSpPr>
            <p:nvPr/>
          </p:nvSpPr>
          <p:spPr bwMode="auto">
            <a:xfrm flipH="1">
              <a:off x="8333443" y="5579537"/>
              <a:ext cx="64306" cy="81683"/>
            </a:xfrm>
            <a:custGeom>
              <a:avLst/>
              <a:gdLst>
                <a:gd name="T0" fmla="*/ 46 w 226"/>
                <a:gd name="T1" fmla="*/ 4 h 324"/>
                <a:gd name="T2" fmla="*/ 66 w 226"/>
                <a:gd name="T3" fmla="*/ 0 h 324"/>
                <a:gd name="T4" fmla="*/ 87 w 226"/>
                <a:gd name="T5" fmla="*/ 1 h 324"/>
                <a:gd name="T6" fmla="*/ 108 w 226"/>
                <a:gd name="T7" fmla="*/ 9 h 324"/>
                <a:gd name="T8" fmla="*/ 129 w 226"/>
                <a:gd name="T9" fmla="*/ 22 h 324"/>
                <a:gd name="T10" fmla="*/ 151 w 226"/>
                <a:gd name="T11" fmla="*/ 41 h 324"/>
                <a:gd name="T12" fmla="*/ 170 w 226"/>
                <a:gd name="T13" fmla="*/ 65 h 324"/>
                <a:gd name="T14" fmla="*/ 188 w 226"/>
                <a:gd name="T15" fmla="*/ 92 h 324"/>
                <a:gd name="T16" fmla="*/ 204 w 226"/>
                <a:gd name="T17" fmla="*/ 123 h 324"/>
                <a:gd name="T18" fmla="*/ 210 w 226"/>
                <a:gd name="T19" fmla="*/ 139 h 324"/>
                <a:gd name="T20" fmla="*/ 219 w 226"/>
                <a:gd name="T21" fmla="*/ 171 h 324"/>
                <a:gd name="T22" fmla="*/ 225 w 226"/>
                <a:gd name="T23" fmla="*/ 203 h 324"/>
                <a:gd name="T24" fmla="*/ 226 w 226"/>
                <a:gd name="T25" fmla="*/ 232 h 324"/>
                <a:gd name="T26" fmla="*/ 223 w 226"/>
                <a:gd name="T27" fmla="*/ 259 h 324"/>
                <a:gd name="T28" fmla="*/ 216 w 226"/>
                <a:gd name="T29" fmla="*/ 282 h 324"/>
                <a:gd name="T30" fmla="*/ 205 w 226"/>
                <a:gd name="T31" fmla="*/ 301 h 324"/>
                <a:gd name="T32" fmla="*/ 189 w 226"/>
                <a:gd name="T33" fmla="*/ 314 h 324"/>
                <a:gd name="T34" fmla="*/ 180 w 226"/>
                <a:gd name="T35" fmla="*/ 319 h 324"/>
                <a:gd name="T36" fmla="*/ 161 w 226"/>
                <a:gd name="T37" fmla="*/ 324 h 324"/>
                <a:gd name="T38" fmla="*/ 140 w 226"/>
                <a:gd name="T39" fmla="*/ 323 h 324"/>
                <a:gd name="T40" fmla="*/ 118 w 226"/>
                <a:gd name="T41" fmla="*/ 314 h 324"/>
                <a:gd name="T42" fmla="*/ 97 w 226"/>
                <a:gd name="T43" fmla="*/ 301 h 324"/>
                <a:gd name="T44" fmla="*/ 76 w 226"/>
                <a:gd name="T45" fmla="*/ 283 h 324"/>
                <a:gd name="T46" fmla="*/ 57 w 226"/>
                <a:gd name="T47" fmla="*/ 259 h 324"/>
                <a:gd name="T48" fmla="*/ 39 w 226"/>
                <a:gd name="T49" fmla="*/ 232 h 324"/>
                <a:gd name="T50" fmla="*/ 23 w 226"/>
                <a:gd name="T51" fmla="*/ 201 h 324"/>
                <a:gd name="T52" fmla="*/ 16 w 226"/>
                <a:gd name="T53" fmla="*/ 184 h 324"/>
                <a:gd name="T54" fmla="*/ 7 w 226"/>
                <a:gd name="T55" fmla="*/ 152 h 324"/>
                <a:gd name="T56" fmla="*/ 2 w 226"/>
                <a:gd name="T57" fmla="*/ 121 h 324"/>
                <a:gd name="T58" fmla="*/ 0 w 226"/>
                <a:gd name="T59" fmla="*/ 92 h 324"/>
                <a:gd name="T60" fmla="*/ 4 w 226"/>
                <a:gd name="T61" fmla="*/ 65 h 324"/>
                <a:gd name="T62" fmla="*/ 12 w 226"/>
                <a:gd name="T63" fmla="*/ 42 h 324"/>
                <a:gd name="T64" fmla="*/ 23 w 226"/>
                <a:gd name="T65" fmla="*/ 22 h 324"/>
                <a:gd name="T66" fmla="*/ 37 w 226"/>
                <a:gd name="T67" fmla="*/ 8 h 324"/>
                <a:gd name="T68" fmla="*/ 46 w 226"/>
                <a:gd name="T69"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324">
                  <a:moveTo>
                    <a:pt x="46" y="4"/>
                  </a:moveTo>
                  <a:lnTo>
                    <a:pt x="46" y="4"/>
                  </a:lnTo>
                  <a:lnTo>
                    <a:pt x="55" y="1"/>
                  </a:lnTo>
                  <a:lnTo>
                    <a:pt x="66" y="0"/>
                  </a:lnTo>
                  <a:lnTo>
                    <a:pt x="76" y="0"/>
                  </a:lnTo>
                  <a:lnTo>
                    <a:pt x="87" y="1"/>
                  </a:lnTo>
                  <a:lnTo>
                    <a:pt x="97" y="4"/>
                  </a:lnTo>
                  <a:lnTo>
                    <a:pt x="108" y="9"/>
                  </a:lnTo>
                  <a:lnTo>
                    <a:pt x="119" y="15"/>
                  </a:lnTo>
                  <a:lnTo>
                    <a:pt x="129" y="22"/>
                  </a:lnTo>
                  <a:lnTo>
                    <a:pt x="141" y="31"/>
                  </a:lnTo>
                  <a:lnTo>
                    <a:pt x="151" y="41"/>
                  </a:lnTo>
                  <a:lnTo>
                    <a:pt x="161" y="53"/>
                  </a:lnTo>
                  <a:lnTo>
                    <a:pt x="170" y="65"/>
                  </a:lnTo>
                  <a:lnTo>
                    <a:pt x="180" y="77"/>
                  </a:lnTo>
                  <a:lnTo>
                    <a:pt x="188" y="92"/>
                  </a:lnTo>
                  <a:lnTo>
                    <a:pt x="197" y="107"/>
                  </a:lnTo>
                  <a:lnTo>
                    <a:pt x="204" y="123"/>
                  </a:lnTo>
                  <a:lnTo>
                    <a:pt x="204" y="123"/>
                  </a:lnTo>
                  <a:lnTo>
                    <a:pt x="210" y="139"/>
                  </a:lnTo>
                  <a:lnTo>
                    <a:pt x="215" y="155"/>
                  </a:lnTo>
                  <a:lnTo>
                    <a:pt x="219" y="171"/>
                  </a:lnTo>
                  <a:lnTo>
                    <a:pt x="223" y="187"/>
                  </a:lnTo>
                  <a:lnTo>
                    <a:pt x="225" y="203"/>
                  </a:lnTo>
                  <a:lnTo>
                    <a:pt x="226" y="217"/>
                  </a:lnTo>
                  <a:lnTo>
                    <a:pt x="226" y="232"/>
                  </a:lnTo>
                  <a:lnTo>
                    <a:pt x="225" y="246"/>
                  </a:lnTo>
                  <a:lnTo>
                    <a:pt x="223" y="259"/>
                  </a:lnTo>
                  <a:lnTo>
                    <a:pt x="219" y="271"/>
                  </a:lnTo>
                  <a:lnTo>
                    <a:pt x="216" y="282"/>
                  </a:lnTo>
                  <a:lnTo>
                    <a:pt x="210" y="291"/>
                  </a:lnTo>
                  <a:lnTo>
                    <a:pt x="205" y="301"/>
                  </a:lnTo>
                  <a:lnTo>
                    <a:pt x="197" y="309"/>
                  </a:lnTo>
                  <a:lnTo>
                    <a:pt x="189" y="314"/>
                  </a:lnTo>
                  <a:lnTo>
                    <a:pt x="180" y="319"/>
                  </a:lnTo>
                  <a:lnTo>
                    <a:pt x="180" y="319"/>
                  </a:lnTo>
                  <a:lnTo>
                    <a:pt x="171" y="323"/>
                  </a:lnTo>
                  <a:lnTo>
                    <a:pt x="161" y="324"/>
                  </a:lnTo>
                  <a:lnTo>
                    <a:pt x="151" y="324"/>
                  </a:lnTo>
                  <a:lnTo>
                    <a:pt x="140" y="323"/>
                  </a:lnTo>
                  <a:lnTo>
                    <a:pt x="129" y="319"/>
                  </a:lnTo>
                  <a:lnTo>
                    <a:pt x="118" y="314"/>
                  </a:lnTo>
                  <a:lnTo>
                    <a:pt x="107" y="309"/>
                  </a:lnTo>
                  <a:lnTo>
                    <a:pt x="97" y="301"/>
                  </a:lnTo>
                  <a:lnTo>
                    <a:pt x="86" y="292"/>
                  </a:lnTo>
                  <a:lnTo>
                    <a:pt x="76" y="283"/>
                  </a:lnTo>
                  <a:lnTo>
                    <a:pt x="66" y="271"/>
                  </a:lnTo>
                  <a:lnTo>
                    <a:pt x="57" y="259"/>
                  </a:lnTo>
                  <a:lnTo>
                    <a:pt x="46" y="246"/>
                  </a:lnTo>
                  <a:lnTo>
                    <a:pt x="39" y="232"/>
                  </a:lnTo>
                  <a:lnTo>
                    <a:pt x="31" y="217"/>
                  </a:lnTo>
                  <a:lnTo>
                    <a:pt x="23" y="201"/>
                  </a:lnTo>
                  <a:lnTo>
                    <a:pt x="23" y="201"/>
                  </a:lnTo>
                  <a:lnTo>
                    <a:pt x="16" y="184"/>
                  </a:lnTo>
                  <a:lnTo>
                    <a:pt x="12" y="168"/>
                  </a:lnTo>
                  <a:lnTo>
                    <a:pt x="7" y="152"/>
                  </a:lnTo>
                  <a:lnTo>
                    <a:pt x="4" y="137"/>
                  </a:lnTo>
                  <a:lnTo>
                    <a:pt x="2" y="121"/>
                  </a:lnTo>
                  <a:lnTo>
                    <a:pt x="0" y="106"/>
                  </a:lnTo>
                  <a:lnTo>
                    <a:pt x="0" y="92"/>
                  </a:lnTo>
                  <a:lnTo>
                    <a:pt x="2" y="77"/>
                  </a:lnTo>
                  <a:lnTo>
                    <a:pt x="4" y="65"/>
                  </a:lnTo>
                  <a:lnTo>
                    <a:pt x="7" y="53"/>
                  </a:lnTo>
                  <a:lnTo>
                    <a:pt x="12" y="42"/>
                  </a:lnTo>
                  <a:lnTo>
                    <a:pt x="16" y="32"/>
                  </a:lnTo>
                  <a:lnTo>
                    <a:pt x="23" y="22"/>
                  </a:lnTo>
                  <a:lnTo>
                    <a:pt x="30" y="15"/>
                  </a:lnTo>
                  <a:lnTo>
                    <a:pt x="37" y="8"/>
                  </a:lnTo>
                  <a:lnTo>
                    <a:pt x="46" y="4"/>
                  </a:lnTo>
                  <a:lnTo>
                    <a:pt x="46" y="4"/>
                  </a:ln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39" name="Freeform 131">
              <a:extLst>
                <a:ext uri="{FF2B5EF4-FFF2-40B4-BE49-F238E27FC236}">
                  <a16:creationId xmlns:a16="http://schemas.microsoft.com/office/drawing/2014/main" id="{B1807E7D-C9AC-4E07-A4BB-F7BA90C72A4E}"/>
                </a:ext>
              </a:extLst>
            </p:cNvPr>
            <p:cNvSpPr>
              <a:spLocks/>
            </p:cNvSpPr>
            <p:nvPr/>
          </p:nvSpPr>
          <p:spPr bwMode="auto">
            <a:xfrm flipH="1">
              <a:off x="7991055" y="5579537"/>
              <a:ext cx="64306" cy="81683"/>
            </a:xfrm>
            <a:custGeom>
              <a:avLst/>
              <a:gdLst>
                <a:gd name="T0" fmla="*/ 179 w 224"/>
                <a:gd name="T1" fmla="*/ 4 h 324"/>
                <a:gd name="T2" fmla="*/ 159 w 224"/>
                <a:gd name="T3" fmla="*/ 0 h 324"/>
                <a:gd name="T4" fmla="*/ 139 w 224"/>
                <a:gd name="T5" fmla="*/ 1 h 324"/>
                <a:gd name="T6" fmla="*/ 117 w 224"/>
                <a:gd name="T7" fmla="*/ 9 h 324"/>
                <a:gd name="T8" fmla="*/ 95 w 224"/>
                <a:gd name="T9" fmla="*/ 22 h 324"/>
                <a:gd name="T10" fmla="*/ 74 w 224"/>
                <a:gd name="T11" fmla="*/ 41 h 324"/>
                <a:gd name="T12" fmla="*/ 55 w 224"/>
                <a:gd name="T13" fmla="*/ 65 h 324"/>
                <a:gd name="T14" fmla="*/ 37 w 224"/>
                <a:gd name="T15" fmla="*/ 92 h 324"/>
                <a:gd name="T16" fmla="*/ 21 w 224"/>
                <a:gd name="T17" fmla="*/ 123 h 324"/>
                <a:gd name="T18" fmla="*/ 16 w 224"/>
                <a:gd name="T19" fmla="*/ 139 h 324"/>
                <a:gd name="T20" fmla="*/ 6 w 224"/>
                <a:gd name="T21" fmla="*/ 171 h 324"/>
                <a:gd name="T22" fmla="*/ 0 w 224"/>
                <a:gd name="T23" fmla="*/ 203 h 324"/>
                <a:gd name="T24" fmla="*/ 0 w 224"/>
                <a:gd name="T25" fmla="*/ 232 h 324"/>
                <a:gd name="T26" fmla="*/ 2 w 224"/>
                <a:gd name="T27" fmla="*/ 259 h 324"/>
                <a:gd name="T28" fmla="*/ 10 w 224"/>
                <a:gd name="T29" fmla="*/ 282 h 324"/>
                <a:gd name="T30" fmla="*/ 21 w 224"/>
                <a:gd name="T31" fmla="*/ 301 h 324"/>
                <a:gd name="T32" fmla="*/ 36 w 224"/>
                <a:gd name="T33" fmla="*/ 314 h 324"/>
                <a:gd name="T34" fmla="*/ 45 w 224"/>
                <a:gd name="T35" fmla="*/ 319 h 324"/>
                <a:gd name="T36" fmla="*/ 64 w 224"/>
                <a:gd name="T37" fmla="*/ 324 h 324"/>
                <a:gd name="T38" fmla="*/ 85 w 224"/>
                <a:gd name="T39" fmla="*/ 323 h 324"/>
                <a:gd name="T40" fmla="*/ 107 w 224"/>
                <a:gd name="T41" fmla="*/ 314 h 324"/>
                <a:gd name="T42" fmla="*/ 128 w 224"/>
                <a:gd name="T43" fmla="*/ 301 h 324"/>
                <a:gd name="T44" fmla="*/ 149 w 224"/>
                <a:gd name="T45" fmla="*/ 283 h 324"/>
                <a:gd name="T46" fmla="*/ 169 w 224"/>
                <a:gd name="T47" fmla="*/ 259 h 324"/>
                <a:gd name="T48" fmla="*/ 187 w 224"/>
                <a:gd name="T49" fmla="*/ 232 h 324"/>
                <a:gd name="T50" fmla="*/ 202 w 224"/>
                <a:gd name="T51" fmla="*/ 201 h 324"/>
                <a:gd name="T52" fmla="*/ 209 w 224"/>
                <a:gd name="T53" fmla="*/ 184 h 324"/>
                <a:gd name="T54" fmla="*/ 218 w 224"/>
                <a:gd name="T55" fmla="*/ 152 h 324"/>
                <a:gd name="T56" fmla="*/ 223 w 224"/>
                <a:gd name="T57" fmla="*/ 121 h 324"/>
                <a:gd name="T58" fmla="*/ 224 w 224"/>
                <a:gd name="T59" fmla="*/ 92 h 324"/>
                <a:gd name="T60" fmla="*/ 221 w 224"/>
                <a:gd name="T61" fmla="*/ 65 h 324"/>
                <a:gd name="T62" fmla="*/ 214 w 224"/>
                <a:gd name="T63" fmla="*/ 42 h 324"/>
                <a:gd name="T64" fmla="*/ 203 w 224"/>
                <a:gd name="T65" fmla="*/ 22 h 324"/>
                <a:gd name="T66" fmla="*/ 187 w 224"/>
                <a:gd name="T67" fmla="*/ 8 h 324"/>
                <a:gd name="T68" fmla="*/ 179 w 224"/>
                <a:gd name="T69"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24">
                  <a:moveTo>
                    <a:pt x="179" y="4"/>
                  </a:moveTo>
                  <a:lnTo>
                    <a:pt x="179" y="4"/>
                  </a:lnTo>
                  <a:lnTo>
                    <a:pt x="169" y="1"/>
                  </a:lnTo>
                  <a:lnTo>
                    <a:pt x="159" y="0"/>
                  </a:lnTo>
                  <a:lnTo>
                    <a:pt x="149" y="0"/>
                  </a:lnTo>
                  <a:lnTo>
                    <a:pt x="139" y="1"/>
                  </a:lnTo>
                  <a:lnTo>
                    <a:pt x="128" y="4"/>
                  </a:lnTo>
                  <a:lnTo>
                    <a:pt x="117" y="9"/>
                  </a:lnTo>
                  <a:lnTo>
                    <a:pt x="107" y="15"/>
                  </a:lnTo>
                  <a:lnTo>
                    <a:pt x="95" y="22"/>
                  </a:lnTo>
                  <a:lnTo>
                    <a:pt x="85" y="31"/>
                  </a:lnTo>
                  <a:lnTo>
                    <a:pt x="74" y="41"/>
                  </a:lnTo>
                  <a:lnTo>
                    <a:pt x="64" y="52"/>
                  </a:lnTo>
                  <a:lnTo>
                    <a:pt x="55" y="65"/>
                  </a:lnTo>
                  <a:lnTo>
                    <a:pt x="46" y="77"/>
                  </a:lnTo>
                  <a:lnTo>
                    <a:pt x="37" y="92"/>
                  </a:lnTo>
                  <a:lnTo>
                    <a:pt x="29" y="107"/>
                  </a:lnTo>
                  <a:lnTo>
                    <a:pt x="21" y="123"/>
                  </a:lnTo>
                  <a:lnTo>
                    <a:pt x="21" y="123"/>
                  </a:lnTo>
                  <a:lnTo>
                    <a:pt x="16" y="139"/>
                  </a:lnTo>
                  <a:lnTo>
                    <a:pt x="10" y="155"/>
                  </a:lnTo>
                  <a:lnTo>
                    <a:pt x="6" y="171"/>
                  </a:lnTo>
                  <a:lnTo>
                    <a:pt x="2" y="187"/>
                  </a:lnTo>
                  <a:lnTo>
                    <a:pt x="0" y="203"/>
                  </a:lnTo>
                  <a:lnTo>
                    <a:pt x="0" y="217"/>
                  </a:lnTo>
                  <a:lnTo>
                    <a:pt x="0" y="232"/>
                  </a:lnTo>
                  <a:lnTo>
                    <a:pt x="1" y="246"/>
                  </a:lnTo>
                  <a:lnTo>
                    <a:pt x="2" y="259"/>
                  </a:lnTo>
                  <a:lnTo>
                    <a:pt x="6" y="271"/>
                  </a:lnTo>
                  <a:lnTo>
                    <a:pt x="10" y="282"/>
                  </a:lnTo>
                  <a:lnTo>
                    <a:pt x="15" y="291"/>
                  </a:lnTo>
                  <a:lnTo>
                    <a:pt x="21" y="301"/>
                  </a:lnTo>
                  <a:lnTo>
                    <a:pt x="28" y="309"/>
                  </a:lnTo>
                  <a:lnTo>
                    <a:pt x="36" y="314"/>
                  </a:lnTo>
                  <a:lnTo>
                    <a:pt x="45" y="319"/>
                  </a:lnTo>
                  <a:lnTo>
                    <a:pt x="45" y="319"/>
                  </a:lnTo>
                  <a:lnTo>
                    <a:pt x="55" y="323"/>
                  </a:lnTo>
                  <a:lnTo>
                    <a:pt x="64" y="324"/>
                  </a:lnTo>
                  <a:lnTo>
                    <a:pt x="75" y="324"/>
                  </a:lnTo>
                  <a:lnTo>
                    <a:pt x="85" y="323"/>
                  </a:lnTo>
                  <a:lnTo>
                    <a:pt x="96" y="319"/>
                  </a:lnTo>
                  <a:lnTo>
                    <a:pt x="107" y="314"/>
                  </a:lnTo>
                  <a:lnTo>
                    <a:pt x="118" y="309"/>
                  </a:lnTo>
                  <a:lnTo>
                    <a:pt x="128" y="301"/>
                  </a:lnTo>
                  <a:lnTo>
                    <a:pt x="139" y="292"/>
                  </a:lnTo>
                  <a:lnTo>
                    <a:pt x="149" y="283"/>
                  </a:lnTo>
                  <a:lnTo>
                    <a:pt x="159" y="271"/>
                  </a:lnTo>
                  <a:lnTo>
                    <a:pt x="169" y="259"/>
                  </a:lnTo>
                  <a:lnTo>
                    <a:pt x="178" y="246"/>
                  </a:lnTo>
                  <a:lnTo>
                    <a:pt x="187" y="232"/>
                  </a:lnTo>
                  <a:lnTo>
                    <a:pt x="195" y="217"/>
                  </a:lnTo>
                  <a:lnTo>
                    <a:pt x="202" y="201"/>
                  </a:lnTo>
                  <a:lnTo>
                    <a:pt x="202" y="201"/>
                  </a:lnTo>
                  <a:lnTo>
                    <a:pt x="209" y="184"/>
                  </a:lnTo>
                  <a:lnTo>
                    <a:pt x="214" y="168"/>
                  </a:lnTo>
                  <a:lnTo>
                    <a:pt x="218" y="152"/>
                  </a:lnTo>
                  <a:lnTo>
                    <a:pt x="221" y="137"/>
                  </a:lnTo>
                  <a:lnTo>
                    <a:pt x="223" y="121"/>
                  </a:lnTo>
                  <a:lnTo>
                    <a:pt x="224" y="106"/>
                  </a:lnTo>
                  <a:lnTo>
                    <a:pt x="224" y="92"/>
                  </a:lnTo>
                  <a:lnTo>
                    <a:pt x="223" y="77"/>
                  </a:lnTo>
                  <a:lnTo>
                    <a:pt x="221" y="65"/>
                  </a:lnTo>
                  <a:lnTo>
                    <a:pt x="218" y="53"/>
                  </a:lnTo>
                  <a:lnTo>
                    <a:pt x="214" y="42"/>
                  </a:lnTo>
                  <a:lnTo>
                    <a:pt x="209" y="32"/>
                  </a:lnTo>
                  <a:lnTo>
                    <a:pt x="203" y="22"/>
                  </a:lnTo>
                  <a:lnTo>
                    <a:pt x="196" y="15"/>
                  </a:lnTo>
                  <a:lnTo>
                    <a:pt x="187" y="8"/>
                  </a:lnTo>
                  <a:lnTo>
                    <a:pt x="179" y="4"/>
                  </a:lnTo>
                  <a:lnTo>
                    <a:pt x="179" y="4"/>
                  </a:ln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0" name="Freeform 132">
              <a:extLst>
                <a:ext uri="{FF2B5EF4-FFF2-40B4-BE49-F238E27FC236}">
                  <a16:creationId xmlns:a16="http://schemas.microsoft.com/office/drawing/2014/main" id="{E71829C2-63E1-4E97-AB88-6064C7C0A64D}"/>
                </a:ext>
              </a:extLst>
            </p:cNvPr>
            <p:cNvSpPr>
              <a:spLocks/>
            </p:cNvSpPr>
            <p:nvPr/>
          </p:nvSpPr>
          <p:spPr bwMode="auto">
            <a:xfrm flipH="1">
              <a:off x="8123143" y="5722049"/>
              <a:ext cx="144256" cy="41711"/>
            </a:xfrm>
            <a:custGeom>
              <a:avLst/>
              <a:gdLst>
                <a:gd name="T0" fmla="*/ 0 w 499"/>
                <a:gd name="T1" fmla="*/ 0 h 166"/>
                <a:gd name="T2" fmla="*/ 499 w 499"/>
                <a:gd name="T3" fmla="*/ 0 h 166"/>
                <a:gd name="T4" fmla="*/ 499 w 499"/>
                <a:gd name="T5" fmla="*/ 16 h 166"/>
                <a:gd name="T6" fmla="*/ 499 w 499"/>
                <a:gd name="T7" fmla="*/ 16 h 166"/>
                <a:gd name="T8" fmla="*/ 473 w 499"/>
                <a:gd name="T9" fmla="*/ 40 h 166"/>
                <a:gd name="T10" fmla="*/ 445 w 499"/>
                <a:gd name="T11" fmla="*/ 64 h 166"/>
                <a:gd name="T12" fmla="*/ 409 w 499"/>
                <a:gd name="T13" fmla="*/ 92 h 166"/>
                <a:gd name="T14" fmla="*/ 390 w 499"/>
                <a:gd name="T15" fmla="*/ 106 h 166"/>
                <a:gd name="T16" fmla="*/ 370 w 499"/>
                <a:gd name="T17" fmla="*/ 119 h 166"/>
                <a:gd name="T18" fmla="*/ 350 w 499"/>
                <a:gd name="T19" fmla="*/ 132 h 166"/>
                <a:gd name="T20" fmla="*/ 328 w 499"/>
                <a:gd name="T21" fmla="*/ 144 h 166"/>
                <a:gd name="T22" fmla="*/ 308 w 499"/>
                <a:gd name="T23" fmla="*/ 153 h 166"/>
                <a:gd name="T24" fmla="*/ 289 w 499"/>
                <a:gd name="T25" fmla="*/ 160 h 166"/>
                <a:gd name="T26" fmla="*/ 270 w 499"/>
                <a:gd name="T27" fmla="*/ 165 h 166"/>
                <a:gd name="T28" fmla="*/ 261 w 499"/>
                <a:gd name="T29" fmla="*/ 166 h 166"/>
                <a:gd name="T30" fmla="*/ 252 w 499"/>
                <a:gd name="T31" fmla="*/ 166 h 166"/>
                <a:gd name="T32" fmla="*/ 252 w 499"/>
                <a:gd name="T33" fmla="*/ 166 h 166"/>
                <a:gd name="T34" fmla="*/ 243 w 499"/>
                <a:gd name="T35" fmla="*/ 166 h 166"/>
                <a:gd name="T36" fmla="*/ 234 w 499"/>
                <a:gd name="T37" fmla="*/ 165 h 166"/>
                <a:gd name="T38" fmla="*/ 215 w 499"/>
                <a:gd name="T39" fmla="*/ 160 h 166"/>
                <a:gd name="T40" fmla="*/ 195 w 499"/>
                <a:gd name="T41" fmla="*/ 152 h 166"/>
                <a:gd name="T42" fmla="*/ 175 w 499"/>
                <a:gd name="T43" fmla="*/ 143 h 166"/>
                <a:gd name="T44" fmla="*/ 153 w 499"/>
                <a:gd name="T45" fmla="*/ 132 h 166"/>
                <a:gd name="T46" fmla="*/ 132 w 499"/>
                <a:gd name="T47" fmla="*/ 119 h 166"/>
                <a:gd name="T48" fmla="*/ 112 w 499"/>
                <a:gd name="T49" fmla="*/ 105 h 166"/>
                <a:gd name="T50" fmla="*/ 92 w 499"/>
                <a:gd name="T51" fmla="*/ 91 h 166"/>
                <a:gd name="T52" fmla="*/ 56 w 499"/>
                <a:gd name="T53" fmla="*/ 63 h 166"/>
                <a:gd name="T54" fmla="*/ 27 w 499"/>
                <a:gd name="T55" fmla="*/ 38 h 166"/>
                <a:gd name="T56" fmla="*/ 0 w 499"/>
                <a:gd name="T57" fmla="*/ 14 h 166"/>
                <a:gd name="T58" fmla="*/ 0 w 499"/>
                <a:gd name="T5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6">
                  <a:moveTo>
                    <a:pt x="0" y="0"/>
                  </a:moveTo>
                  <a:lnTo>
                    <a:pt x="499" y="0"/>
                  </a:lnTo>
                  <a:lnTo>
                    <a:pt x="499" y="16"/>
                  </a:lnTo>
                  <a:lnTo>
                    <a:pt x="499" y="16"/>
                  </a:lnTo>
                  <a:lnTo>
                    <a:pt x="473" y="40"/>
                  </a:lnTo>
                  <a:lnTo>
                    <a:pt x="445" y="64"/>
                  </a:lnTo>
                  <a:lnTo>
                    <a:pt x="409" y="92"/>
                  </a:lnTo>
                  <a:lnTo>
                    <a:pt x="390" y="106"/>
                  </a:lnTo>
                  <a:lnTo>
                    <a:pt x="370" y="119"/>
                  </a:lnTo>
                  <a:lnTo>
                    <a:pt x="350" y="132"/>
                  </a:lnTo>
                  <a:lnTo>
                    <a:pt x="328" y="144"/>
                  </a:lnTo>
                  <a:lnTo>
                    <a:pt x="308" y="153"/>
                  </a:lnTo>
                  <a:lnTo>
                    <a:pt x="289" y="160"/>
                  </a:lnTo>
                  <a:lnTo>
                    <a:pt x="270" y="165"/>
                  </a:lnTo>
                  <a:lnTo>
                    <a:pt x="261" y="166"/>
                  </a:lnTo>
                  <a:lnTo>
                    <a:pt x="252" y="166"/>
                  </a:lnTo>
                  <a:lnTo>
                    <a:pt x="252" y="166"/>
                  </a:lnTo>
                  <a:lnTo>
                    <a:pt x="243" y="166"/>
                  </a:lnTo>
                  <a:lnTo>
                    <a:pt x="234" y="165"/>
                  </a:lnTo>
                  <a:lnTo>
                    <a:pt x="215" y="160"/>
                  </a:lnTo>
                  <a:lnTo>
                    <a:pt x="195" y="152"/>
                  </a:lnTo>
                  <a:lnTo>
                    <a:pt x="175" y="143"/>
                  </a:lnTo>
                  <a:lnTo>
                    <a:pt x="153" y="132"/>
                  </a:lnTo>
                  <a:lnTo>
                    <a:pt x="132" y="119"/>
                  </a:lnTo>
                  <a:lnTo>
                    <a:pt x="112" y="105"/>
                  </a:lnTo>
                  <a:lnTo>
                    <a:pt x="92" y="91"/>
                  </a:lnTo>
                  <a:lnTo>
                    <a:pt x="56" y="63"/>
                  </a:lnTo>
                  <a:lnTo>
                    <a:pt x="27" y="38"/>
                  </a:lnTo>
                  <a:lnTo>
                    <a:pt x="0" y="14"/>
                  </a:lnTo>
                  <a:lnTo>
                    <a:pt x="0" y="0"/>
                  </a:lnTo>
                  <a:close/>
                </a:path>
              </a:pathLst>
            </a:custGeom>
            <a:solidFill>
              <a:srgbClr val="B2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1" name="Freeform 133">
              <a:extLst>
                <a:ext uri="{FF2B5EF4-FFF2-40B4-BE49-F238E27FC236}">
                  <a16:creationId xmlns:a16="http://schemas.microsoft.com/office/drawing/2014/main" id="{83B514E1-359B-4770-A4DA-DCC67551ED73}"/>
                </a:ext>
              </a:extLst>
            </p:cNvPr>
            <p:cNvSpPr>
              <a:spLocks/>
            </p:cNvSpPr>
            <p:nvPr/>
          </p:nvSpPr>
          <p:spPr bwMode="auto">
            <a:xfrm flipH="1">
              <a:off x="8123143" y="5722049"/>
              <a:ext cx="144256" cy="41711"/>
            </a:xfrm>
            <a:custGeom>
              <a:avLst/>
              <a:gdLst>
                <a:gd name="T0" fmla="*/ 0 w 499"/>
                <a:gd name="T1" fmla="*/ 0 h 166"/>
                <a:gd name="T2" fmla="*/ 499 w 499"/>
                <a:gd name="T3" fmla="*/ 0 h 166"/>
                <a:gd name="T4" fmla="*/ 499 w 499"/>
                <a:gd name="T5" fmla="*/ 16 h 166"/>
                <a:gd name="T6" fmla="*/ 499 w 499"/>
                <a:gd name="T7" fmla="*/ 16 h 166"/>
                <a:gd name="T8" fmla="*/ 473 w 499"/>
                <a:gd name="T9" fmla="*/ 40 h 166"/>
                <a:gd name="T10" fmla="*/ 445 w 499"/>
                <a:gd name="T11" fmla="*/ 64 h 166"/>
                <a:gd name="T12" fmla="*/ 409 w 499"/>
                <a:gd name="T13" fmla="*/ 92 h 166"/>
                <a:gd name="T14" fmla="*/ 390 w 499"/>
                <a:gd name="T15" fmla="*/ 106 h 166"/>
                <a:gd name="T16" fmla="*/ 370 w 499"/>
                <a:gd name="T17" fmla="*/ 119 h 166"/>
                <a:gd name="T18" fmla="*/ 350 w 499"/>
                <a:gd name="T19" fmla="*/ 132 h 166"/>
                <a:gd name="T20" fmla="*/ 328 w 499"/>
                <a:gd name="T21" fmla="*/ 144 h 166"/>
                <a:gd name="T22" fmla="*/ 308 w 499"/>
                <a:gd name="T23" fmla="*/ 153 h 166"/>
                <a:gd name="T24" fmla="*/ 289 w 499"/>
                <a:gd name="T25" fmla="*/ 160 h 166"/>
                <a:gd name="T26" fmla="*/ 270 w 499"/>
                <a:gd name="T27" fmla="*/ 165 h 166"/>
                <a:gd name="T28" fmla="*/ 261 w 499"/>
                <a:gd name="T29" fmla="*/ 166 h 166"/>
                <a:gd name="T30" fmla="*/ 252 w 499"/>
                <a:gd name="T31" fmla="*/ 166 h 166"/>
                <a:gd name="T32" fmla="*/ 252 w 499"/>
                <a:gd name="T33" fmla="*/ 166 h 166"/>
                <a:gd name="T34" fmla="*/ 243 w 499"/>
                <a:gd name="T35" fmla="*/ 166 h 166"/>
                <a:gd name="T36" fmla="*/ 234 w 499"/>
                <a:gd name="T37" fmla="*/ 165 h 166"/>
                <a:gd name="T38" fmla="*/ 215 w 499"/>
                <a:gd name="T39" fmla="*/ 160 h 166"/>
                <a:gd name="T40" fmla="*/ 195 w 499"/>
                <a:gd name="T41" fmla="*/ 152 h 166"/>
                <a:gd name="T42" fmla="*/ 175 w 499"/>
                <a:gd name="T43" fmla="*/ 143 h 166"/>
                <a:gd name="T44" fmla="*/ 153 w 499"/>
                <a:gd name="T45" fmla="*/ 132 h 166"/>
                <a:gd name="T46" fmla="*/ 132 w 499"/>
                <a:gd name="T47" fmla="*/ 119 h 166"/>
                <a:gd name="T48" fmla="*/ 112 w 499"/>
                <a:gd name="T49" fmla="*/ 105 h 166"/>
                <a:gd name="T50" fmla="*/ 92 w 499"/>
                <a:gd name="T51" fmla="*/ 91 h 166"/>
                <a:gd name="T52" fmla="*/ 56 w 499"/>
                <a:gd name="T53" fmla="*/ 63 h 166"/>
                <a:gd name="T54" fmla="*/ 27 w 499"/>
                <a:gd name="T55" fmla="*/ 38 h 166"/>
                <a:gd name="T56" fmla="*/ 0 w 499"/>
                <a:gd name="T57" fmla="*/ 14 h 166"/>
                <a:gd name="T58" fmla="*/ 0 w 499"/>
                <a:gd name="T5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6">
                  <a:moveTo>
                    <a:pt x="0" y="0"/>
                  </a:moveTo>
                  <a:lnTo>
                    <a:pt x="499" y="0"/>
                  </a:lnTo>
                  <a:lnTo>
                    <a:pt x="499" y="16"/>
                  </a:lnTo>
                  <a:lnTo>
                    <a:pt x="499" y="16"/>
                  </a:lnTo>
                  <a:lnTo>
                    <a:pt x="473" y="40"/>
                  </a:lnTo>
                  <a:lnTo>
                    <a:pt x="445" y="64"/>
                  </a:lnTo>
                  <a:lnTo>
                    <a:pt x="409" y="92"/>
                  </a:lnTo>
                  <a:lnTo>
                    <a:pt x="390" y="106"/>
                  </a:lnTo>
                  <a:lnTo>
                    <a:pt x="370" y="119"/>
                  </a:lnTo>
                  <a:lnTo>
                    <a:pt x="350" y="132"/>
                  </a:lnTo>
                  <a:lnTo>
                    <a:pt x="328" y="144"/>
                  </a:lnTo>
                  <a:lnTo>
                    <a:pt x="308" y="153"/>
                  </a:lnTo>
                  <a:lnTo>
                    <a:pt x="289" y="160"/>
                  </a:lnTo>
                  <a:lnTo>
                    <a:pt x="270" y="165"/>
                  </a:lnTo>
                  <a:lnTo>
                    <a:pt x="261" y="166"/>
                  </a:lnTo>
                  <a:lnTo>
                    <a:pt x="252" y="166"/>
                  </a:lnTo>
                  <a:lnTo>
                    <a:pt x="252" y="166"/>
                  </a:lnTo>
                  <a:lnTo>
                    <a:pt x="243" y="166"/>
                  </a:lnTo>
                  <a:lnTo>
                    <a:pt x="234" y="165"/>
                  </a:lnTo>
                  <a:lnTo>
                    <a:pt x="215" y="160"/>
                  </a:lnTo>
                  <a:lnTo>
                    <a:pt x="195" y="152"/>
                  </a:lnTo>
                  <a:lnTo>
                    <a:pt x="175" y="143"/>
                  </a:lnTo>
                  <a:lnTo>
                    <a:pt x="153" y="132"/>
                  </a:lnTo>
                  <a:lnTo>
                    <a:pt x="132" y="119"/>
                  </a:lnTo>
                  <a:lnTo>
                    <a:pt x="112" y="105"/>
                  </a:lnTo>
                  <a:lnTo>
                    <a:pt x="92" y="91"/>
                  </a:lnTo>
                  <a:lnTo>
                    <a:pt x="56" y="63"/>
                  </a:lnTo>
                  <a:lnTo>
                    <a:pt x="27" y="38"/>
                  </a:lnTo>
                  <a:lnTo>
                    <a:pt x="0"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2" name="Freeform 134">
              <a:extLst>
                <a:ext uri="{FF2B5EF4-FFF2-40B4-BE49-F238E27FC236}">
                  <a16:creationId xmlns:a16="http://schemas.microsoft.com/office/drawing/2014/main" id="{3DC96E1E-9DAF-49CA-BCA6-9BDDAE96044B}"/>
                </a:ext>
              </a:extLst>
            </p:cNvPr>
            <p:cNvSpPr>
              <a:spLocks/>
            </p:cNvSpPr>
            <p:nvPr/>
          </p:nvSpPr>
          <p:spPr bwMode="auto">
            <a:xfrm flipH="1">
              <a:off x="8017126" y="5386625"/>
              <a:ext cx="354557" cy="364969"/>
            </a:xfrm>
            <a:custGeom>
              <a:avLst/>
              <a:gdLst>
                <a:gd name="T0" fmla="*/ 626 w 1220"/>
                <a:gd name="T1" fmla="*/ 1463 h 1465"/>
                <a:gd name="T2" fmla="*/ 676 w 1220"/>
                <a:gd name="T3" fmla="*/ 1453 h 1465"/>
                <a:gd name="T4" fmla="*/ 732 w 1220"/>
                <a:gd name="T5" fmla="*/ 1430 h 1465"/>
                <a:gd name="T6" fmla="*/ 794 w 1220"/>
                <a:gd name="T7" fmla="*/ 1397 h 1465"/>
                <a:gd name="T8" fmla="*/ 858 w 1220"/>
                <a:gd name="T9" fmla="*/ 1352 h 1465"/>
                <a:gd name="T10" fmla="*/ 923 w 1220"/>
                <a:gd name="T11" fmla="*/ 1297 h 1465"/>
                <a:gd name="T12" fmla="*/ 986 w 1220"/>
                <a:gd name="T13" fmla="*/ 1233 h 1465"/>
                <a:gd name="T14" fmla="*/ 1045 w 1220"/>
                <a:gd name="T15" fmla="*/ 1161 h 1465"/>
                <a:gd name="T16" fmla="*/ 1099 w 1220"/>
                <a:gd name="T17" fmla="*/ 1080 h 1465"/>
                <a:gd name="T18" fmla="*/ 1146 w 1220"/>
                <a:gd name="T19" fmla="*/ 993 h 1465"/>
                <a:gd name="T20" fmla="*/ 1184 w 1220"/>
                <a:gd name="T21" fmla="*/ 899 h 1465"/>
                <a:gd name="T22" fmla="*/ 1203 w 1220"/>
                <a:gd name="T23" fmla="*/ 832 h 1465"/>
                <a:gd name="T24" fmla="*/ 1219 w 1220"/>
                <a:gd name="T25" fmla="*/ 727 h 1465"/>
                <a:gd name="T26" fmla="*/ 1219 w 1220"/>
                <a:gd name="T27" fmla="*/ 617 h 1465"/>
                <a:gd name="T28" fmla="*/ 1203 w 1220"/>
                <a:gd name="T29" fmla="*/ 508 h 1465"/>
                <a:gd name="T30" fmla="*/ 1172 w 1220"/>
                <a:gd name="T31" fmla="*/ 401 h 1465"/>
                <a:gd name="T32" fmla="*/ 1126 w 1220"/>
                <a:gd name="T33" fmla="*/ 299 h 1465"/>
                <a:gd name="T34" fmla="*/ 1063 w 1220"/>
                <a:gd name="T35" fmla="*/ 208 h 1465"/>
                <a:gd name="T36" fmla="*/ 985 w 1220"/>
                <a:gd name="T37" fmla="*/ 129 h 1465"/>
                <a:gd name="T38" fmla="*/ 908 w 1220"/>
                <a:gd name="T39" fmla="*/ 76 h 1465"/>
                <a:gd name="T40" fmla="*/ 857 w 1220"/>
                <a:gd name="T41" fmla="*/ 49 h 1465"/>
                <a:gd name="T42" fmla="*/ 801 w 1220"/>
                <a:gd name="T43" fmla="*/ 28 h 1465"/>
                <a:gd name="T44" fmla="*/ 741 w 1220"/>
                <a:gd name="T45" fmla="*/ 13 h 1465"/>
                <a:gd name="T46" fmla="*/ 678 w 1220"/>
                <a:gd name="T47" fmla="*/ 3 h 1465"/>
                <a:gd name="T48" fmla="*/ 610 w 1220"/>
                <a:gd name="T49" fmla="*/ 0 h 1465"/>
                <a:gd name="T50" fmla="*/ 565 w 1220"/>
                <a:gd name="T51" fmla="*/ 1 h 1465"/>
                <a:gd name="T52" fmla="*/ 500 w 1220"/>
                <a:gd name="T53" fmla="*/ 9 h 1465"/>
                <a:gd name="T54" fmla="*/ 439 w 1220"/>
                <a:gd name="T55" fmla="*/ 23 h 1465"/>
                <a:gd name="T56" fmla="*/ 382 w 1220"/>
                <a:gd name="T57" fmla="*/ 41 h 1465"/>
                <a:gd name="T58" fmla="*/ 329 w 1220"/>
                <a:gd name="T59" fmla="*/ 66 h 1465"/>
                <a:gd name="T60" fmla="*/ 265 w 1220"/>
                <a:gd name="T61" fmla="*/ 106 h 1465"/>
                <a:gd name="T62" fmla="*/ 181 w 1220"/>
                <a:gd name="T63" fmla="*/ 181 h 1465"/>
                <a:gd name="T64" fmla="*/ 114 w 1220"/>
                <a:gd name="T65" fmla="*/ 268 h 1465"/>
                <a:gd name="T66" fmla="*/ 62 w 1220"/>
                <a:gd name="T67" fmla="*/ 366 h 1465"/>
                <a:gd name="T68" fmla="*/ 25 w 1220"/>
                <a:gd name="T69" fmla="*/ 471 h 1465"/>
                <a:gd name="T70" fmla="*/ 5 w 1220"/>
                <a:gd name="T71" fmla="*/ 580 h 1465"/>
                <a:gd name="T72" fmla="*/ 1 w 1220"/>
                <a:gd name="T73" fmla="*/ 690 h 1465"/>
                <a:gd name="T74" fmla="*/ 11 w 1220"/>
                <a:gd name="T75" fmla="*/ 797 h 1465"/>
                <a:gd name="T76" fmla="*/ 26 w 1220"/>
                <a:gd name="T77" fmla="*/ 866 h 1465"/>
                <a:gd name="T78" fmla="*/ 60 w 1220"/>
                <a:gd name="T79" fmla="*/ 962 h 1465"/>
                <a:gd name="T80" fmla="*/ 105 w 1220"/>
                <a:gd name="T81" fmla="*/ 1052 h 1465"/>
                <a:gd name="T82" fmla="*/ 157 w 1220"/>
                <a:gd name="T83" fmla="*/ 1135 h 1465"/>
                <a:gd name="T84" fmla="*/ 215 w 1220"/>
                <a:gd name="T85" fmla="*/ 1210 h 1465"/>
                <a:gd name="T86" fmla="*/ 277 w 1220"/>
                <a:gd name="T87" fmla="*/ 1277 h 1465"/>
                <a:gd name="T88" fmla="*/ 342 w 1220"/>
                <a:gd name="T89" fmla="*/ 1335 h 1465"/>
                <a:gd name="T90" fmla="*/ 406 w 1220"/>
                <a:gd name="T91" fmla="*/ 1382 h 1465"/>
                <a:gd name="T92" fmla="*/ 468 w 1220"/>
                <a:gd name="T93" fmla="*/ 1420 h 1465"/>
                <a:gd name="T94" fmla="*/ 527 w 1220"/>
                <a:gd name="T95" fmla="*/ 1447 h 1465"/>
                <a:gd name="T96" fmla="*/ 580 w 1220"/>
                <a:gd name="T97" fmla="*/ 1461 h 1465"/>
                <a:gd name="T98" fmla="*/ 610 w 1220"/>
                <a:gd name="T99" fmla="*/ 1465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0" h="1465">
                  <a:moveTo>
                    <a:pt x="610" y="1465"/>
                  </a:moveTo>
                  <a:lnTo>
                    <a:pt x="610" y="1465"/>
                  </a:lnTo>
                  <a:lnTo>
                    <a:pt x="626" y="1463"/>
                  </a:lnTo>
                  <a:lnTo>
                    <a:pt x="641" y="1461"/>
                  </a:lnTo>
                  <a:lnTo>
                    <a:pt x="658" y="1458"/>
                  </a:lnTo>
                  <a:lnTo>
                    <a:pt x="676" y="1453"/>
                  </a:lnTo>
                  <a:lnTo>
                    <a:pt x="694" y="1447"/>
                  </a:lnTo>
                  <a:lnTo>
                    <a:pt x="713" y="1440"/>
                  </a:lnTo>
                  <a:lnTo>
                    <a:pt x="732" y="1430"/>
                  </a:lnTo>
                  <a:lnTo>
                    <a:pt x="752" y="1420"/>
                  </a:lnTo>
                  <a:lnTo>
                    <a:pt x="774" y="1409"/>
                  </a:lnTo>
                  <a:lnTo>
                    <a:pt x="794" y="1397"/>
                  </a:lnTo>
                  <a:lnTo>
                    <a:pt x="815" y="1382"/>
                  </a:lnTo>
                  <a:lnTo>
                    <a:pt x="836" y="1367"/>
                  </a:lnTo>
                  <a:lnTo>
                    <a:pt x="858" y="1352"/>
                  </a:lnTo>
                  <a:lnTo>
                    <a:pt x="879" y="1335"/>
                  </a:lnTo>
                  <a:lnTo>
                    <a:pt x="901" y="1317"/>
                  </a:lnTo>
                  <a:lnTo>
                    <a:pt x="923" y="1297"/>
                  </a:lnTo>
                  <a:lnTo>
                    <a:pt x="944" y="1277"/>
                  </a:lnTo>
                  <a:lnTo>
                    <a:pt x="964" y="1256"/>
                  </a:lnTo>
                  <a:lnTo>
                    <a:pt x="986" y="1233"/>
                  </a:lnTo>
                  <a:lnTo>
                    <a:pt x="1006" y="1210"/>
                  </a:lnTo>
                  <a:lnTo>
                    <a:pt x="1026" y="1186"/>
                  </a:lnTo>
                  <a:lnTo>
                    <a:pt x="1045" y="1161"/>
                  </a:lnTo>
                  <a:lnTo>
                    <a:pt x="1064" y="1135"/>
                  </a:lnTo>
                  <a:lnTo>
                    <a:pt x="1082" y="1108"/>
                  </a:lnTo>
                  <a:lnTo>
                    <a:pt x="1099" y="1080"/>
                  </a:lnTo>
                  <a:lnTo>
                    <a:pt x="1116" y="1052"/>
                  </a:lnTo>
                  <a:lnTo>
                    <a:pt x="1131" y="1023"/>
                  </a:lnTo>
                  <a:lnTo>
                    <a:pt x="1146" y="993"/>
                  </a:lnTo>
                  <a:lnTo>
                    <a:pt x="1160" y="962"/>
                  </a:lnTo>
                  <a:lnTo>
                    <a:pt x="1173" y="931"/>
                  </a:lnTo>
                  <a:lnTo>
                    <a:pt x="1184" y="899"/>
                  </a:lnTo>
                  <a:lnTo>
                    <a:pt x="1194" y="866"/>
                  </a:lnTo>
                  <a:lnTo>
                    <a:pt x="1194" y="866"/>
                  </a:lnTo>
                  <a:lnTo>
                    <a:pt x="1203" y="832"/>
                  </a:lnTo>
                  <a:lnTo>
                    <a:pt x="1210" y="797"/>
                  </a:lnTo>
                  <a:lnTo>
                    <a:pt x="1216" y="763"/>
                  </a:lnTo>
                  <a:lnTo>
                    <a:pt x="1219" y="727"/>
                  </a:lnTo>
                  <a:lnTo>
                    <a:pt x="1220" y="690"/>
                  </a:lnTo>
                  <a:lnTo>
                    <a:pt x="1220" y="654"/>
                  </a:lnTo>
                  <a:lnTo>
                    <a:pt x="1219" y="617"/>
                  </a:lnTo>
                  <a:lnTo>
                    <a:pt x="1216" y="580"/>
                  </a:lnTo>
                  <a:lnTo>
                    <a:pt x="1210" y="543"/>
                  </a:lnTo>
                  <a:lnTo>
                    <a:pt x="1203" y="508"/>
                  </a:lnTo>
                  <a:lnTo>
                    <a:pt x="1194" y="471"/>
                  </a:lnTo>
                  <a:lnTo>
                    <a:pt x="1184" y="435"/>
                  </a:lnTo>
                  <a:lnTo>
                    <a:pt x="1172" y="401"/>
                  </a:lnTo>
                  <a:lnTo>
                    <a:pt x="1158" y="366"/>
                  </a:lnTo>
                  <a:lnTo>
                    <a:pt x="1143" y="332"/>
                  </a:lnTo>
                  <a:lnTo>
                    <a:pt x="1126" y="299"/>
                  </a:lnTo>
                  <a:lnTo>
                    <a:pt x="1107" y="268"/>
                  </a:lnTo>
                  <a:lnTo>
                    <a:pt x="1085" y="237"/>
                  </a:lnTo>
                  <a:lnTo>
                    <a:pt x="1063" y="208"/>
                  </a:lnTo>
                  <a:lnTo>
                    <a:pt x="1038" y="181"/>
                  </a:lnTo>
                  <a:lnTo>
                    <a:pt x="1013" y="154"/>
                  </a:lnTo>
                  <a:lnTo>
                    <a:pt x="985" y="129"/>
                  </a:lnTo>
                  <a:lnTo>
                    <a:pt x="955" y="106"/>
                  </a:lnTo>
                  <a:lnTo>
                    <a:pt x="924" y="86"/>
                  </a:lnTo>
                  <a:lnTo>
                    <a:pt x="908" y="76"/>
                  </a:lnTo>
                  <a:lnTo>
                    <a:pt x="891" y="66"/>
                  </a:lnTo>
                  <a:lnTo>
                    <a:pt x="873" y="57"/>
                  </a:lnTo>
                  <a:lnTo>
                    <a:pt x="857" y="49"/>
                  </a:lnTo>
                  <a:lnTo>
                    <a:pt x="839" y="41"/>
                  </a:lnTo>
                  <a:lnTo>
                    <a:pt x="820" y="35"/>
                  </a:lnTo>
                  <a:lnTo>
                    <a:pt x="801" y="28"/>
                  </a:lnTo>
                  <a:lnTo>
                    <a:pt x="781" y="23"/>
                  </a:lnTo>
                  <a:lnTo>
                    <a:pt x="761" y="18"/>
                  </a:lnTo>
                  <a:lnTo>
                    <a:pt x="741" y="13"/>
                  </a:lnTo>
                  <a:lnTo>
                    <a:pt x="721" y="9"/>
                  </a:lnTo>
                  <a:lnTo>
                    <a:pt x="700" y="6"/>
                  </a:lnTo>
                  <a:lnTo>
                    <a:pt x="678" y="3"/>
                  </a:lnTo>
                  <a:lnTo>
                    <a:pt x="656" y="1"/>
                  </a:lnTo>
                  <a:lnTo>
                    <a:pt x="633" y="0"/>
                  </a:lnTo>
                  <a:lnTo>
                    <a:pt x="610" y="0"/>
                  </a:lnTo>
                  <a:lnTo>
                    <a:pt x="610" y="0"/>
                  </a:lnTo>
                  <a:lnTo>
                    <a:pt x="587" y="0"/>
                  </a:lnTo>
                  <a:lnTo>
                    <a:pt x="565" y="1"/>
                  </a:lnTo>
                  <a:lnTo>
                    <a:pt x="543" y="3"/>
                  </a:lnTo>
                  <a:lnTo>
                    <a:pt x="521" y="6"/>
                  </a:lnTo>
                  <a:lnTo>
                    <a:pt x="500" y="9"/>
                  </a:lnTo>
                  <a:lnTo>
                    <a:pt x="480" y="13"/>
                  </a:lnTo>
                  <a:lnTo>
                    <a:pt x="460" y="18"/>
                  </a:lnTo>
                  <a:lnTo>
                    <a:pt x="439" y="23"/>
                  </a:lnTo>
                  <a:lnTo>
                    <a:pt x="420" y="28"/>
                  </a:lnTo>
                  <a:lnTo>
                    <a:pt x="401" y="35"/>
                  </a:lnTo>
                  <a:lnTo>
                    <a:pt x="382" y="41"/>
                  </a:lnTo>
                  <a:lnTo>
                    <a:pt x="364" y="49"/>
                  </a:lnTo>
                  <a:lnTo>
                    <a:pt x="346" y="57"/>
                  </a:lnTo>
                  <a:lnTo>
                    <a:pt x="329" y="66"/>
                  </a:lnTo>
                  <a:lnTo>
                    <a:pt x="313" y="76"/>
                  </a:lnTo>
                  <a:lnTo>
                    <a:pt x="297" y="86"/>
                  </a:lnTo>
                  <a:lnTo>
                    <a:pt x="265" y="106"/>
                  </a:lnTo>
                  <a:lnTo>
                    <a:pt x="235" y="129"/>
                  </a:lnTo>
                  <a:lnTo>
                    <a:pt x="208" y="154"/>
                  </a:lnTo>
                  <a:lnTo>
                    <a:pt x="181" y="181"/>
                  </a:lnTo>
                  <a:lnTo>
                    <a:pt x="158" y="208"/>
                  </a:lnTo>
                  <a:lnTo>
                    <a:pt x="135" y="237"/>
                  </a:lnTo>
                  <a:lnTo>
                    <a:pt x="114" y="268"/>
                  </a:lnTo>
                  <a:lnTo>
                    <a:pt x="95" y="299"/>
                  </a:lnTo>
                  <a:lnTo>
                    <a:pt x="78" y="332"/>
                  </a:lnTo>
                  <a:lnTo>
                    <a:pt x="62" y="366"/>
                  </a:lnTo>
                  <a:lnTo>
                    <a:pt x="48" y="401"/>
                  </a:lnTo>
                  <a:lnTo>
                    <a:pt x="37" y="435"/>
                  </a:lnTo>
                  <a:lnTo>
                    <a:pt x="25" y="471"/>
                  </a:lnTo>
                  <a:lnTo>
                    <a:pt x="18" y="508"/>
                  </a:lnTo>
                  <a:lnTo>
                    <a:pt x="11" y="543"/>
                  </a:lnTo>
                  <a:lnTo>
                    <a:pt x="5" y="580"/>
                  </a:lnTo>
                  <a:lnTo>
                    <a:pt x="2" y="617"/>
                  </a:lnTo>
                  <a:lnTo>
                    <a:pt x="0" y="654"/>
                  </a:lnTo>
                  <a:lnTo>
                    <a:pt x="1" y="690"/>
                  </a:lnTo>
                  <a:lnTo>
                    <a:pt x="2" y="727"/>
                  </a:lnTo>
                  <a:lnTo>
                    <a:pt x="5" y="763"/>
                  </a:lnTo>
                  <a:lnTo>
                    <a:pt x="11" y="797"/>
                  </a:lnTo>
                  <a:lnTo>
                    <a:pt x="18" y="832"/>
                  </a:lnTo>
                  <a:lnTo>
                    <a:pt x="26" y="866"/>
                  </a:lnTo>
                  <a:lnTo>
                    <a:pt x="26" y="866"/>
                  </a:lnTo>
                  <a:lnTo>
                    <a:pt x="37" y="899"/>
                  </a:lnTo>
                  <a:lnTo>
                    <a:pt x="48" y="931"/>
                  </a:lnTo>
                  <a:lnTo>
                    <a:pt x="60" y="962"/>
                  </a:lnTo>
                  <a:lnTo>
                    <a:pt x="75" y="993"/>
                  </a:lnTo>
                  <a:lnTo>
                    <a:pt x="89" y="1023"/>
                  </a:lnTo>
                  <a:lnTo>
                    <a:pt x="105" y="1052"/>
                  </a:lnTo>
                  <a:lnTo>
                    <a:pt x="121" y="1080"/>
                  </a:lnTo>
                  <a:lnTo>
                    <a:pt x="139" y="1108"/>
                  </a:lnTo>
                  <a:lnTo>
                    <a:pt x="157" y="1135"/>
                  </a:lnTo>
                  <a:lnTo>
                    <a:pt x="176" y="1161"/>
                  </a:lnTo>
                  <a:lnTo>
                    <a:pt x="195" y="1186"/>
                  </a:lnTo>
                  <a:lnTo>
                    <a:pt x="215" y="1210"/>
                  </a:lnTo>
                  <a:lnTo>
                    <a:pt x="235" y="1233"/>
                  </a:lnTo>
                  <a:lnTo>
                    <a:pt x="256" y="1256"/>
                  </a:lnTo>
                  <a:lnTo>
                    <a:pt x="277" y="1277"/>
                  </a:lnTo>
                  <a:lnTo>
                    <a:pt x="298" y="1297"/>
                  </a:lnTo>
                  <a:lnTo>
                    <a:pt x="319" y="1317"/>
                  </a:lnTo>
                  <a:lnTo>
                    <a:pt x="342" y="1335"/>
                  </a:lnTo>
                  <a:lnTo>
                    <a:pt x="363" y="1352"/>
                  </a:lnTo>
                  <a:lnTo>
                    <a:pt x="384" y="1367"/>
                  </a:lnTo>
                  <a:lnTo>
                    <a:pt x="406" y="1382"/>
                  </a:lnTo>
                  <a:lnTo>
                    <a:pt x="427" y="1397"/>
                  </a:lnTo>
                  <a:lnTo>
                    <a:pt x="447" y="1409"/>
                  </a:lnTo>
                  <a:lnTo>
                    <a:pt x="468" y="1420"/>
                  </a:lnTo>
                  <a:lnTo>
                    <a:pt x="488" y="1430"/>
                  </a:lnTo>
                  <a:lnTo>
                    <a:pt x="508" y="1440"/>
                  </a:lnTo>
                  <a:lnTo>
                    <a:pt x="527" y="1447"/>
                  </a:lnTo>
                  <a:lnTo>
                    <a:pt x="545" y="1453"/>
                  </a:lnTo>
                  <a:lnTo>
                    <a:pt x="563" y="1458"/>
                  </a:lnTo>
                  <a:lnTo>
                    <a:pt x="580" y="1461"/>
                  </a:lnTo>
                  <a:lnTo>
                    <a:pt x="595" y="1463"/>
                  </a:lnTo>
                  <a:lnTo>
                    <a:pt x="610" y="1465"/>
                  </a:lnTo>
                  <a:lnTo>
                    <a:pt x="610" y="1465"/>
                  </a:ln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3" name="Freeform 135">
              <a:extLst>
                <a:ext uri="{FF2B5EF4-FFF2-40B4-BE49-F238E27FC236}">
                  <a16:creationId xmlns:a16="http://schemas.microsoft.com/office/drawing/2014/main" id="{8055301E-C1A8-4E23-8B0C-153565F7D8A3}"/>
                </a:ext>
              </a:extLst>
            </p:cNvPr>
            <p:cNvSpPr>
              <a:spLocks/>
            </p:cNvSpPr>
            <p:nvPr/>
          </p:nvSpPr>
          <p:spPr bwMode="auto">
            <a:xfrm flipH="1">
              <a:off x="7994532" y="5379674"/>
              <a:ext cx="387576" cy="248526"/>
            </a:xfrm>
            <a:custGeom>
              <a:avLst/>
              <a:gdLst>
                <a:gd name="T0" fmla="*/ 42 w 1334"/>
                <a:gd name="T1" fmla="*/ 426 h 1000"/>
                <a:gd name="T2" fmla="*/ 77 w 1334"/>
                <a:gd name="T3" fmla="*/ 351 h 1000"/>
                <a:gd name="T4" fmla="*/ 128 w 1334"/>
                <a:gd name="T5" fmla="*/ 273 h 1000"/>
                <a:gd name="T6" fmla="*/ 190 w 1334"/>
                <a:gd name="T7" fmla="*/ 197 h 1000"/>
                <a:gd name="T8" fmla="*/ 262 w 1334"/>
                <a:gd name="T9" fmla="*/ 128 h 1000"/>
                <a:gd name="T10" fmla="*/ 341 w 1334"/>
                <a:gd name="T11" fmla="*/ 70 h 1000"/>
                <a:gd name="T12" fmla="*/ 425 w 1334"/>
                <a:gd name="T13" fmla="*/ 28 h 1000"/>
                <a:gd name="T14" fmla="*/ 511 w 1334"/>
                <a:gd name="T15" fmla="*/ 5 h 1000"/>
                <a:gd name="T16" fmla="*/ 581 w 1334"/>
                <a:gd name="T17" fmla="*/ 1 h 1000"/>
                <a:gd name="T18" fmla="*/ 667 w 1334"/>
                <a:gd name="T19" fmla="*/ 1 h 1000"/>
                <a:gd name="T20" fmla="*/ 778 w 1334"/>
                <a:gd name="T21" fmla="*/ 3 h 1000"/>
                <a:gd name="T22" fmla="*/ 843 w 1334"/>
                <a:gd name="T23" fmla="*/ 8 h 1000"/>
                <a:gd name="T24" fmla="*/ 930 w 1334"/>
                <a:gd name="T25" fmla="*/ 37 h 1000"/>
                <a:gd name="T26" fmla="*/ 1013 w 1334"/>
                <a:gd name="T27" fmla="*/ 83 h 1000"/>
                <a:gd name="T28" fmla="*/ 1090 w 1334"/>
                <a:gd name="T29" fmla="*/ 145 h 1000"/>
                <a:gd name="T30" fmla="*/ 1160 w 1334"/>
                <a:gd name="T31" fmla="*/ 216 h 1000"/>
                <a:gd name="T32" fmla="*/ 1219 w 1334"/>
                <a:gd name="T33" fmla="*/ 292 h 1000"/>
                <a:gd name="T34" fmla="*/ 1266 w 1334"/>
                <a:gd name="T35" fmla="*/ 370 h 1000"/>
                <a:gd name="T36" fmla="*/ 1298 w 1334"/>
                <a:gd name="T37" fmla="*/ 445 h 1000"/>
                <a:gd name="T38" fmla="*/ 1321 w 1334"/>
                <a:gd name="T39" fmla="*/ 545 h 1000"/>
                <a:gd name="T40" fmla="*/ 1334 w 1334"/>
                <a:gd name="T41" fmla="*/ 656 h 1000"/>
                <a:gd name="T42" fmla="*/ 1324 w 1334"/>
                <a:gd name="T43" fmla="*/ 768 h 1000"/>
                <a:gd name="T44" fmla="*/ 1282 w 1334"/>
                <a:gd name="T45" fmla="*/ 880 h 1000"/>
                <a:gd name="T46" fmla="*/ 1252 w 1334"/>
                <a:gd name="T47" fmla="*/ 940 h 1000"/>
                <a:gd name="T48" fmla="*/ 1224 w 1334"/>
                <a:gd name="T49" fmla="*/ 987 h 1000"/>
                <a:gd name="T50" fmla="*/ 1217 w 1334"/>
                <a:gd name="T51" fmla="*/ 958 h 1000"/>
                <a:gd name="T52" fmla="*/ 1230 w 1334"/>
                <a:gd name="T53" fmla="*/ 816 h 1000"/>
                <a:gd name="T54" fmla="*/ 1227 w 1334"/>
                <a:gd name="T55" fmla="*/ 735 h 1000"/>
                <a:gd name="T56" fmla="*/ 1188 w 1334"/>
                <a:gd name="T57" fmla="*/ 713 h 1000"/>
                <a:gd name="T58" fmla="*/ 1119 w 1334"/>
                <a:gd name="T59" fmla="*/ 726 h 1000"/>
                <a:gd name="T60" fmla="*/ 1064 w 1334"/>
                <a:gd name="T61" fmla="*/ 743 h 1000"/>
                <a:gd name="T62" fmla="*/ 1017 w 1334"/>
                <a:gd name="T63" fmla="*/ 747 h 1000"/>
                <a:gd name="T64" fmla="*/ 976 w 1334"/>
                <a:gd name="T65" fmla="*/ 738 h 1000"/>
                <a:gd name="T66" fmla="*/ 939 w 1334"/>
                <a:gd name="T67" fmla="*/ 715 h 1000"/>
                <a:gd name="T68" fmla="*/ 886 w 1334"/>
                <a:gd name="T69" fmla="*/ 653 h 1000"/>
                <a:gd name="T70" fmla="*/ 788 w 1334"/>
                <a:gd name="T71" fmla="*/ 473 h 1000"/>
                <a:gd name="T72" fmla="*/ 748 w 1334"/>
                <a:gd name="T73" fmla="*/ 389 h 1000"/>
                <a:gd name="T74" fmla="*/ 712 w 1334"/>
                <a:gd name="T75" fmla="*/ 332 h 1000"/>
                <a:gd name="T76" fmla="*/ 677 w 1334"/>
                <a:gd name="T77" fmla="*/ 311 h 1000"/>
                <a:gd name="T78" fmla="*/ 647 w 1334"/>
                <a:gd name="T79" fmla="*/ 314 h 1000"/>
                <a:gd name="T80" fmla="*/ 613 w 1334"/>
                <a:gd name="T81" fmla="*/ 341 h 1000"/>
                <a:gd name="T82" fmla="*/ 572 w 1334"/>
                <a:gd name="T83" fmla="*/ 416 h 1000"/>
                <a:gd name="T84" fmla="*/ 502 w 1334"/>
                <a:gd name="T85" fmla="*/ 557 h 1000"/>
                <a:gd name="T86" fmla="*/ 429 w 1334"/>
                <a:gd name="T87" fmla="*/ 677 h 1000"/>
                <a:gd name="T88" fmla="*/ 386 w 1334"/>
                <a:gd name="T89" fmla="*/ 722 h 1000"/>
                <a:gd name="T90" fmla="*/ 348 w 1334"/>
                <a:gd name="T91" fmla="*/ 742 h 1000"/>
                <a:gd name="T92" fmla="*/ 305 w 1334"/>
                <a:gd name="T93" fmla="*/ 747 h 1000"/>
                <a:gd name="T94" fmla="*/ 257 w 1334"/>
                <a:gd name="T95" fmla="*/ 740 h 1000"/>
                <a:gd name="T96" fmla="*/ 194 w 1334"/>
                <a:gd name="T97" fmla="*/ 718 h 1000"/>
                <a:gd name="T98" fmla="*/ 133 w 1334"/>
                <a:gd name="T99" fmla="*/ 715 h 1000"/>
                <a:gd name="T100" fmla="*/ 106 w 1334"/>
                <a:gd name="T101" fmla="*/ 735 h 1000"/>
                <a:gd name="T102" fmla="*/ 104 w 1334"/>
                <a:gd name="T103" fmla="*/ 849 h 1000"/>
                <a:gd name="T104" fmla="*/ 124 w 1334"/>
                <a:gd name="T105" fmla="*/ 1000 h 1000"/>
                <a:gd name="T106" fmla="*/ 103 w 1334"/>
                <a:gd name="T107" fmla="*/ 978 h 1000"/>
                <a:gd name="T108" fmla="*/ 75 w 1334"/>
                <a:gd name="T109" fmla="*/ 925 h 1000"/>
                <a:gd name="T110" fmla="*/ 38 w 1334"/>
                <a:gd name="T111" fmla="*/ 852 h 1000"/>
                <a:gd name="T112" fmla="*/ 5 w 1334"/>
                <a:gd name="T113" fmla="*/ 740 h 1000"/>
                <a:gd name="T114" fmla="*/ 1 w 1334"/>
                <a:gd name="T115" fmla="*/ 628 h 1000"/>
                <a:gd name="T116" fmla="*/ 18 w 1334"/>
                <a:gd name="T117" fmla="*/ 51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4" h="1000">
                  <a:moveTo>
                    <a:pt x="31" y="462"/>
                  </a:moveTo>
                  <a:lnTo>
                    <a:pt x="31" y="462"/>
                  </a:lnTo>
                  <a:lnTo>
                    <a:pt x="36" y="445"/>
                  </a:lnTo>
                  <a:lnTo>
                    <a:pt x="42" y="426"/>
                  </a:lnTo>
                  <a:lnTo>
                    <a:pt x="50" y="408"/>
                  </a:lnTo>
                  <a:lnTo>
                    <a:pt x="58" y="390"/>
                  </a:lnTo>
                  <a:lnTo>
                    <a:pt x="67" y="370"/>
                  </a:lnTo>
                  <a:lnTo>
                    <a:pt x="77" y="351"/>
                  </a:lnTo>
                  <a:lnTo>
                    <a:pt x="88" y="331"/>
                  </a:lnTo>
                  <a:lnTo>
                    <a:pt x="101" y="312"/>
                  </a:lnTo>
                  <a:lnTo>
                    <a:pt x="114" y="292"/>
                  </a:lnTo>
                  <a:lnTo>
                    <a:pt x="128" y="273"/>
                  </a:lnTo>
                  <a:lnTo>
                    <a:pt x="142" y="254"/>
                  </a:lnTo>
                  <a:lnTo>
                    <a:pt x="158" y="234"/>
                  </a:lnTo>
                  <a:lnTo>
                    <a:pt x="174" y="216"/>
                  </a:lnTo>
                  <a:lnTo>
                    <a:pt x="190" y="197"/>
                  </a:lnTo>
                  <a:lnTo>
                    <a:pt x="207" y="179"/>
                  </a:lnTo>
                  <a:lnTo>
                    <a:pt x="225" y="162"/>
                  </a:lnTo>
                  <a:lnTo>
                    <a:pt x="243" y="145"/>
                  </a:lnTo>
                  <a:lnTo>
                    <a:pt x="262" y="128"/>
                  </a:lnTo>
                  <a:lnTo>
                    <a:pt x="281" y="112"/>
                  </a:lnTo>
                  <a:lnTo>
                    <a:pt x="300" y="97"/>
                  </a:lnTo>
                  <a:lnTo>
                    <a:pt x="321" y="83"/>
                  </a:lnTo>
                  <a:lnTo>
                    <a:pt x="341" y="70"/>
                  </a:lnTo>
                  <a:lnTo>
                    <a:pt x="362" y="58"/>
                  </a:lnTo>
                  <a:lnTo>
                    <a:pt x="382" y="46"/>
                  </a:lnTo>
                  <a:lnTo>
                    <a:pt x="404" y="37"/>
                  </a:lnTo>
                  <a:lnTo>
                    <a:pt x="425" y="28"/>
                  </a:lnTo>
                  <a:lnTo>
                    <a:pt x="446" y="19"/>
                  </a:lnTo>
                  <a:lnTo>
                    <a:pt x="469" y="14"/>
                  </a:lnTo>
                  <a:lnTo>
                    <a:pt x="490" y="8"/>
                  </a:lnTo>
                  <a:lnTo>
                    <a:pt x="511" y="5"/>
                  </a:lnTo>
                  <a:lnTo>
                    <a:pt x="533" y="3"/>
                  </a:lnTo>
                  <a:lnTo>
                    <a:pt x="555" y="3"/>
                  </a:lnTo>
                  <a:lnTo>
                    <a:pt x="555" y="3"/>
                  </a:lnTo>
                  <a:lnTo>
                    <a:pt x="581" y="1"/>
                  </a:lnTo>
                  <a:lnTo>
                    <a:pt x="608" y="0"/>
                  </a:lnTo>
                  <a:lnTo>
                    <a:pt x="637" y="0"/>
                  </a:lnTo>
                  <a:lnTo>
                    <a:pt x="667" y="1"/>
                  </a:lnTo>
                  <a:lnTo>
                    <a:pt x="667" y="1"/>
                  </a:lnTo>
                  <a:lnTo>
                    <a:pt x="696" y="0"/>
                  </a:lnTo>
                  <a:lnTo>
                    <a:pt x="726" y="0"/>
                  </a:lnTo>
                  <a:lnTo>
                    <a:pt x="753" y="1"/>
                  </a:lnTo>
                  <a:lnTo>
                    <a:pt x="778" y="3"/>
                  </a:lnTo>
                  <a:lnTo>
                    <a:pt x="778" y="3"/>
                  </a:lnTo>
                  <a:lnTo>
                    <a:pt x="801" y="3"/>
                  </a:lnTo>
                  <a:lnTo>
                    <a:pt x="822" y="5"/>
                  </a:lnTo>
                  <a:lnTo>
                    <a:pt x="843" y="8"/>
                  </a:lnTo>
                  <a:lnTo>
                    <a:pt x="866" y="14"/>
                  </a:lnTo>
                  <a:lnTo>
                    <a:pt x="887" y="19"/>
                  </a:lnTo>
                  <a:lnTo>
                    <a:pt x="908" y="28"/>
                  </a:lnTo>
                  <a:lnTo>
                    <a:pt x="930" y="37"/>
                  </a:lnTo>
                  <a:lnTo>
                    <a:pt x="951" y="46"/>
                  </a:lnTo>
                  <a:lnTo>
                    <a:pt x="971" y="58"/>
                  </a:lnTo>
                  <a:lnTo>
                    <a:pt x="993" y="70"/>
                  </a:lnTo>
                  <a:lnTo>
                    <a:pt x="1013" y="83"/>
                  </a:lnTo>
                  <a:lnTo>
                    <a:pt x="1033" y="97"/>
                  </a:lnTo>
                  <a:lnTo>
                    <a:pt x="1052" y="112"/>
                  </a:lnTo>
                  <a:lnTo>
                    <a:pt x="1071" y="128"/>
                  </a:lnTo>
                  <a:lnTo>
                    <a:pt x="1090" y="145"/>
                  </a:lnTo>
                  <a:lnTo>
                    <a:pt x="1108" y="162"/>
                  </a:lnTo>
                  <a:lnTo>
                    <a:pt x="1126" y="179"/>
                  </a:lnTo>
                  <a:lnTo>
                    <a:pt x="1144" y="197"/>
                  </a:lnTo>
                  <a:lnTo>
                    <a:pt x="1160" y="216"/>
                  </a:lnTo>
                  <a:lnTo>
                    <a:pt x="1175" y="234"/>
                  </a:lnTo>
                  <a:lnTo>
                    <a:pt x="1191" y="254"/>
                  </a:lnTo>
                  <a:lnTo>
                    <a:pt x="1206" y="273"/>
                  </a:lnTo>
                  <a:lnTo>
                    <a:pt x="1219" y="292"/>
                  </a:lnTo>
                  <a:lnTo>
                    <a:pt x="1233" y="312"/>
                  </a:lnTo>
                  <a:lnTo>
                    <a:pt x="1245" y="331"/>
                  </a:lnTo>
                  <a:lnTo>
                    <a:pt x="1256" y="351"/>
                  </a:lnTo>
                  <a:lnTo>
                    <a:pt x="1266" y="370"/>
                  </a:lnTo>
                  <a:lnTo>
                    <a:pt x="1275" y="390"/>
                  </a:lnTo>
                  <a:lnTo>
                    <a:pt x="1284" y="408"/>
                  </a:lnTo>
                  <a:lnTo>
                    <a:pt x="1291" y="426"/>
                  </a:lnTo>
                  <a:lnTo>
                    <a:pt x="1298" y="445"/>
                  </a:lnTo>
                  <a:lnTo>
                    <a:pt x="1302" y="462"/>
                  </a:lnTo>
                  <a:lnTo>
                    <a:pt x="1302" y="462"/>
                  </a:lnTo>
                  <a:lnTo>
                    <a:pt x="1316" y="518"/>
                  </a:lnTo>
                  <a:lnTo>
                    <a:pt x="1321" y="545"/>
                  </a:lnTo>
                  <a:lnTo>
                    <a:pt x="1326" y="573"/>
                  </a:lnTo>
                  <a:lnTo>
                    <a:pt x="1330" y="601"/>
                  </a:lnTo>
                  <a:lnTo>
                    <a:pt x="1332" y="628"/>
                  </a:lnTo>
                  <a:lnTo>
                    <a:pt x="1334" y="656"/>
                  </a:lnTo>
                  <a:lnTo>
                    <a:pt x="1334" y="684"/>
                  </a:lnTo>
                  <a:lnTo>
                    <a:pt x="1332" y="711"/>
                  </a:lnTo>
                  <a:lnTo>
                    <a:pt x="1328" y="740"/>
                  </a:lnTo>
                  <a:lnTo>
                    <a:pt x="1324" y="768"/>
                  </a:lnTo>
                  <a:lnTo>
                    <a:pt x="1316" y="796"/>
                  </a:lnTo>
                  <a:lnTo>
                    <a:pt x="1307" y="824"/>
                  </a:lnTo>
                  <a:lnTo>
                    <a:pt x="1295" y="852"/>
                  </a:lnTo>
                  <a:lnTo>
                    <a:pt x="1282" y="880"/>
                  </a:lnTo>
                  <a:lnTo>
                    <a:pt x="1265" y="909"/>
                  </a:lnTo>
                  <a:lnTo>
                    <a:pt x="1265" y="909"/>
                  </a:lnTo>
                  <a:lnTo>
                    <a:pt x="1258" y="925"/>
                  </a:lnTo>
                  <a:lnTo>
                    <a:pt x="1252" y="940"/>
                  </a:lnTo>
                  <a:lnTo>
                    <a:pt x="1245" y="954"/>
                  </a:lnTo>
                  <a:lnTo>
                    <a:pt x="1238" y="966"/>
                  </a:lnTo>
                  <a:lnTo>
                    <a:pt x="1230" y="978"/>
                  </a:lnTo>
                  <a:lnTo>
                    <a:pt x="1224" y="987"/>
                  </a:lnTo>
                  <a:lnTo>
                    <a:pt x="1217" y="994"/>
                  </a:lnTo>
                  <a:lnTo>
                    <a:pt x="1209" y="1000"/>
                  </a:lnTo>
                  <a:lnTo>
                    <a:pt x="1209" y="1000"/>
                  </a:lnTo>
                  <a:lnTo>
                    <a:pt x="1217" y="958"/>
                  </a:lnTo>
                  <a:lnTo>
                    <a:pt x="1223" y="919"/>
                  </a:lnTo>
                  <a:lnTo>
                    <a:pt x="1226" y="882"/>
                  </a:lnTo>
                  <a:lnTo>
                    <a:pt x="1229" y="849"/>
                  </a:lnTo>
                  <a:lnTo>
                    <a:pt x="1230" y="816"/>
                  </a:lnTo>
                  <a:lnTo>
                    <a:pt x="1230" y="787"/>
                  </a:lnTo>
                  <a:lnTo>
                    <a:pt x="1229" y="760"/>
                  </a:lnTo>
                  <a:lnTo>
                    <a:pt x="1227" y="735"/>
                  </a:lnTo>
                  <a:lnTo>
                    <a:pt x="1227" y="735"/>
                  </a:lnTo>
                  <a:lnTo>
                    <a:pt x="1219" y="727"/>
                  </a:lnTo>
                  <a:lnTo>
                    <a:pt x="1211" y="720"/>
                  </a:lnTo>
                  <a:lnTo>
                    <a:pt x="1200" y="715"/>
                  </a:lnTo>
                  <a:lnTo>
                    <a:pt x="1188" y="713"/>
                  </a:lnTo>
                  <a:lnTo>
                    <a:pt x="1174" y="711"/>
                  </a:lnTo>
                  <a:lnTo>
                    <a:pt x="1157" y="714"/>
                  </a:lnTo>
                  <a:lnTo>
                    <a:pt x="1140" y="718"/>
                  </a:lnTo>
                  <a:lnTo>
                    <a:pt x="1119" y="726"/>
                  </a:lnTo>
                  <a:lnTo>
                    <a:pt x="1119" y="726"/>
                  </a:lnTo>
                  <a:lnTo>
                    <a:pt x="1091" y="735"/>
                  </a:lnTo>
                  <a:lnTo>
                    <a:pt x="1078" y="740"/>
                  </a:lnTo>
                  <a:lnTo>
                    <a:pt x="1064" y="743"/>
                  </a:lnTo>
                  <a:lnTo>
                    <a:pt x="1052" y="745"/>
                  </a:lnTo>
                  <a:lnTo>
                    <a:pt x="1040" y="747"/>
                  </a:lnTo>
                  <a:lnTo>
                    <a:pt x="1028" y="747"/>
                  </a:lnTo>
                  <a:lnTo>
                    <a:pt x="1017" y="747"/>
                  </a:lnTo>
                  <a:lnTo>
                    <a:pt x="1006" y="746"/>
                  </a:lnTo>
                  <a:lnTo>
                    <a:pt x="996" y="745"/>
                  </a:lnTo>
                  <a:lnTo>
                    <a:pt x="986" y="742"/>
                  </a:lnTo>
                  <a:lnTo>
                    <a:pt x="976" y="738"/>
                  </a:lnTo>
                  <a:lnTo>
                    <a:pt x="967" y="734"/>
                  </a:lnTo>
                  <a:lnTo>
                    <a:pt x="958" y="729"/>
                  </a:lnTo>
                  <a:lnTo>
                    <a:pt x="948" y="722"/>
                  </a:lnTo>
                  <a:lnTo>
                    <a:pt x="939" y="715"/>
                  </a:lnTo>
                  <a:lnTo>
                    <a:pt x="930" y="707"/>
                  </a:lnTo>
                  <a:lnTo>
                    <a:pt x="922" y="697"/>
                  </a:lnTo>
                  <a:lnTo>
                    <a:pt x="904" y="677"/>
                  </a:lnTo>
                  <a:lnTo>
                    <a:pt x="886" y="653"/>
                  </a:lnTo>
                  <a:lnTo>
                    <a:pt x="869" y="625"/>
                  </a:lnTo>
                  <a:lnTo>
                    <a:pt x="850" y="593"/>
                  </a:lnTo>
                  <a:lnTo>
                    <a:pt x="831" y="557"/>
                  </a:lnTo>
                  <a:lnTo>
                    <a:pt x="788" y="473"/>
                  </a:lnTo>
                  <a:lnTo>
                    <a:pt x="788" y="473"/>
                  </a:lnTo>
                  <a:lnTo>
                    <a:pt x="775" y="445"/>
                  </a:lnTo>
                  <a:lnTo>
                    <a:pt x="761" y="416"/>
                  </a:lnTo>
                  <a:lnTo>
                    <a:pt x="748" y="389"/>
                  </a:lnTo>
                  <a:lnTo>
                    <a:pt x="735" y="364"/>
                  </a:lnTo>
                  <a:lnTo>
                    <a:pt x="728" y="352"/>
                  </a:lnTo>
                  <a:lnTo>
                    <a:pt x="720" y="341"/>
                  </a:lnTo>
                  <a:lnTo>
                    <a:pt x="712" y="332"/>
                  </a:lnTo>
                  <a:lnTo>
                    <a:pt x="704" y="325"/>
                  </a:lnTo>
                  <a:lnTo>
                    <a:pt x="695" y="318"/>
                  </a:lnTo>
                  <a:lnTo>
                    <a:pt x="686" y="314"/>
                  </a:lnTo>
                  <a:lnTo>
                    <a:pt x="677" y="311"/>
                  </a:lnTo>
                  <a:lnTo>
                    <a:pt x="667" y="310"/>
                  </a:lnTo>
                  <a:lnTo>
                    <a:pt x="667" y="310"/>
                  </a:lnTo>
                  <a:lnTo>
                    <a:pt x="656" y="311"/>
                  </a:lnTo>
                  <a:lnTo>
                    <a:pt x="647" y="314"/>
                  </a:lnTo>
                  <a:lnTo>
                    <a:pt x="638" y="318"/>
                  </a:lnTo>
                  <a:lnTo>
                    <a:pt x="629" y="325"/>
                  </a:lnTo>
                  <a:lnTo>
                    <a:pt x="621" y="332"/>
                  </a:lnTo>
                  <a:lnTo>
                    <a:pt x="613" y="341"/>
                  </a:lnTo>
                  <a:lnTo>
                    <a:pt x="606" y="352"/>
                  </a:lnTo>
                  <a:lnTo>
                    <a:pt x="599" y="364"/>
                  </a:lnTo>
                  <a:lnTo>
                    <a:pt x="585" y="389"/>
                  </a:lnTo>
                  <a:lnTo>
                    <a:pt x="572" y="416"/>
                  </a:lnTo>
                  <a:lnTo>
                    <a:pt x="558" y="445"/>
                  </a:lnTo>
                  <a:lnTo>
                    <a:pt x="545" y="473"/>
                  </a:lnTo>
                  <a:lnTo>
                    <a:pt x="545" y="473"/>
                  </a:lnTo>
                  <a:lnTo>
                    <a:pt x="502" y="557"/>
                  </a:lnTo>
                  <a:lnTo>
                    <a:pt x="483" y="593"/>
                  </a:lnTo>
                  <a:lnTo>
                    <a:pt x="464" y="625"/>
                  </a:lnTo>
                  <a:lnTo>
                    <a:pt x="447" y="653"/>
                  </a:lnTo>
                  <a:lnTo>
                    <a:pt x="429" y="677"/>
                  </a:lnTo>
                  <a:lnTo>
                    <a:pt x="411" y="697"/>
                  </a:lnTo>
                  <a:lnTo>
                    <a:pt x="404" y="707"/>
                  </a:lnTo>
                  <a:lnTo>
                    <a:pt x="395" y="715"/>
                  </a:lnTo>
                  <a:lnTo>
                    <a:pt x="386" y="722"/>
                  </a:lnTo>
                  <a:lnTo>
                    <a:pt x="377" y="729"/>
                  </a:lnTo>
                  <a:lnTo>
                    <a:pt x="367" y="734"/>
                  </a:lnTo>
                  <a:lnTo>
                    <a:pt x="358" y="738"/>
                  </a:lnTo>
                  <a:lnTo>
                    <a:pt x="348" y="742"/>
                  </a:lnTo>
                  <a:lnTo>
                    <a:pt x="337" y="745"/>
                  </a:lnTo>
                  <a:lnTo>
                    <a:pt x="327" y="746"/>
                  </a:lnTo>
                  <a:lnTo>
                    <a:pt x="316" y="747"/>
                  </a:lnTo>
                  <a:lnTo>
                    <a:pt x="305" y="747"/>
                  </a:lnTo>
                  <a:lnTo>
                    <a:pt x="294" y="747"/>
                  </a:lnTo>
                  <a:lnTo>
                    <a:pt x="281" y="745"/>
                  </a:lnTo>
                  <a:lnTo>
                    <a:pt x="269" y="743"/>
                  </a:lnTo>
                  <a:lnTo>
                    <a:pt x="257" y="740"/>
                  </a:lnTo>
                  <a:lnTo>
                    <a:pt x="242" y="735"/>
                  </a:lnTo>
                  <a:lnTo>
                    <a:pt x="214" y="726"/>
                  </a:lnTo>
                  <a:lnTo>
                    <a:pt x="214" y="726"/>
                  </a:lnTo>
                  <a:lnTo>
                    <a:pt x="194" y="718"/>
                  </a:lnTo>
                  <a:lnTo>
                    <a:pt x="176" y="714"/>
                  </a:lnTo>
                  <a:lnTo>
                    <a:pt x="159" y="711"/>
                  </a:lnTo>
                  <a:lnTo>
                    <a:pt x="146" y="713"/>
                  </a:lnTo>
                  <a:lnTo>
                    <a:pt x="133" y="715"/>
                  </a:lnTo>
                  <a:lnTo>
                    <a:pt x="123" y="720"/>
                  </a:lnTo>
                  <a:lnTo>
                    <a:pt x="114" y="727"/>
                  </a:lnTo>
                  <a:lnTo>
                    <a:pt x="106" y="735"/>
                  </a:lnTo>
                  <a:lnTo>
                    <a:pt x="106" y="735"/>
                  </a:lnTo>
                  <a:lnTo>
                    <a:pt x="104" y="760"/>
                  </a:lnTo>
                  <a:lnTo>
                    <a:pt x="103" y="787"/>
                  </a:lnTo>
                  <a:lnTo>
                    <a:pt x="103" y="816"/>
                  </a:lnTo>
                  <a:lnTo>
                    <a:pt x="104" y="849"/>
                  </a:lnTo>
                  <a:lnTo>
                    <a:pt x="107" y="882"/>
                  </a:lnTo>
                  <a:lnTo>
                    <a:pt x="112" y="919"/>
                  </a:lnTo>
                  <a:lnTo>
                    <a:pt x="118" y="958"/>
                  </a:lnTo>
                  <a:lnTo>
                    <a:pt x="124" y="1000"/>
                  </a:lnTo>
                  <a:lnTo>
                    <a:pt x="124" y="1000"/>
                  </a:lnTo>
                  <a:lnTo>
                    <a:pt x="116" y="994"/>
                  </a:lnTo>
                  <a:lnTo>
                    <a:pt x="110" y="987"/>
                  </a:lnTo>
                  <a:lnTo>
                    <a:pt x="103" y="978"/>
                  </a:lnTo>
                  <a:lnTo>
                    <a:pt x="95" y="966"/>
                  </a:lnTo>
                  <a:lnTo>
                    <a:pt x="88" y="954"/>
                  </a:lnTo>
                  <a:lnTo>
                    <a:pt x="82" y="940"/>
                  </a:lnTo>
                  <a:lnTo>
                    <a:pt x="75" y="925"/>
                  </a:lnTo>
                  <a:lnTo>
                    <a:pt x="68" y="909"/>
                  </a:lnTo>
                  <a:lnTo>
                    <a:pt x="68" y="909"/>
                  </a:lnTo>
                  <a:lnTo>
                    <a:pt x="53" y="880"/>
                  </a:lnTo>
                  <a:lnTo>
                    <a:pt x="38" y="852"/>
                  </a:lnTo>
                  <a:lnTo>
                    <a:pt x="27" y="824"/>
                  </a:lnTo>
                  <a:lnTo>
                    <a:pt x="18" y="796"/>
                  </a:lnTo>
                  <a:lnTo>
                    <a:pt x="10" y="768"/>
                  </a:lnTo>
                  <a:lnTo>
                    <a:pt x="5" y="740"/>
                  </a:lnTo>
                  <a:lnTo>
                    <a:pt x="2" y="711"/>
                  </a:lnTo>
                  <a:lnTo>
                    <a:pt x="0" y="684"/>
                  </a:lnTo>
                  <a:lnTo>
                    <a:pt x="0" y="656"/>
                  </a:lnTo>
                  <a:lnTo>
                    <a:pt x="1" y="628"/>
                  </a:lnTo>
                  <a:lnTo>
                    <a:pt x="3" y="601"/>
                  </a:lnTo>
                  <a:lnTo>
                    <a:pt x="8" y="573"/>
                  </a:lnTo>
                  <a:lnTo>
                    <a:pt x="12" y="545"/>
                  </a:lnTo>
                  <a:lnTo>
                    <a:pt x="18" y="518"/>
                  </a:lnTo>
                  <a:lnTo>
                    <a:pt x="31" y="462"/>
                  </a:lnTo>
                  <a:lnTo>
                    <a:pt x="31" y="462"/>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4" name="Freeform 136">
              <a:extLst>
                <a:ext uri="{FF2B5EF4-FFF2-40B4-BE49-F238E27FC236}">
                  <a16:creationId xmlns:a16="http://schemas.microsoft.com/office/drawing/2014/main" id="{18F01F40-9A34-4D4B-B0C5-A317EA0FC7E5}"/>
                </a:ext>
              </a:extLst>
            </p:cNvPr>
            <p:cNvSpPr>
              <a:spLocks/>
            </p:cNvSpPr>
            <p:nvPr/>
          </p:nvSpPr>
          <p:spPr bwMode="auto">
            <a:xfrm flipH="1">
              <a:off x="8015388" y="5775924"/>
              <a:ext cx="142518" cy="217245"/>
            </a:xfrm>
            <a:custGeom>
              <a:avLst/>
              <a:gdLst>
                <a:gd name="T0" fmla="*/ 0 w 491"/>
                <a:gd name="T1" fmla="*/ 877 h 878"/>
                <a:gd name="T2" fmla="*/ 210 w 491"/>
                <a:gd name="T3" fmla="*/ 877 h 878"/>
                <a:gd name="T4" fmla="*/ 224 w 491"/>
                <a:gd name="T5" fmla="*/ 878 h 878"/>
                <a:gd name="T6" fmla="*/ 442 w 491"/>
                <a:gd name="T7" fmla="*/ 687 h 878"/>
                <a:gd name="T8" fmla="*/ 221 w 491"/>
                <a:gd name="T9" fmla="*/ 545 h 878"/>
                <a:gd name="T10" fmla="*/ 491 w 491"/>
                <a:gd name="T11" fmla="*/ 423 h 878"/>
                <a:gd name="T12" fmla="*/ 312 w 491"/>
                <a:gd name="T13" fmla="*/ 156 h 878"/>
                <a:gd name="T14" fmla="*/ 242 w 491"/>
                <a:gd name="T15" fmla="*/ 52 h 878"/>
                <a:gd name="T16" fmla="*/ 122 w 491"/>
                <a:gd name="T17" fmla="*/ 0 h 878"/>
                <a:gd name="T18" fmla="*/ 122 w 491"/>
                <a:gd name="T19" fmla="*/ 123 h 878"/>
                <a:gd name="T20" fmla="*/ 1 w 491"/>
                <a:gd name="T21" fmla="*/ 878 h 878"/>
                <a:gd name="T22" fmla="*/ 0 w 491"/>
                <a:gd name="T23" fmla="*/ 877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878">
                  <a:moveTo>
                    <a:pt x="0" y="877"/>
                  </a:moveTo>
                  <a:lnTo>
                    <a:pt x="210" y="877"/>
                  </a:lnTo>
                  <a:lnTo>
                    <a:pt x="224" y="878"/>
                  </a:lnTo>
                  <a:lnTo>
                    <a:pt x="442" y="687"/>
                  </a:lnTo>
                  <a:lnTo>
                    <a:pt x="221" y="545"/>
                  </a:lnTo>
                  <a:lnTo>
                    <a:pt x="491" y="423"/>
                  </a:lnTo>
                  <a:lnTo>
                    <a:pt x="312" y="156"/>
                  </a:lnTo>
                  <a:lnTo>
                    <a:pt x="242" y="52"/>
                  </a:lnTo>
                  <a:lnTo>
                    <a:pt x="122" y="0"/>
                  </a:lnTo>
                  <a:lnTo>
                    <a:pt x="122" y="123"/>
                  </a:lnTo>
                  <a:lnTo>
                    <a:pt x="1" y="878"/>
                  </a:lnTo>
                  <a:lnTo>
                    <a:pt x="0" y="87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5" name="Freeform 137">
              <a:extLst>
                <a:ext uri="{FF2B5EF4-FFF2-40B4-BE49-F238E27FC236}">
                  <a16:creationId xmlns:a16="http://schemas.microsoft.com/office/drawing/2014/main" id="{5187FADA-E1C1-4275-B5FE-13567C6299A1}"/>
                </a:ext>
              </a:extLst>
            </p:cNvPr>
            <p:cNvSpPr>
              <a:spLocks/>
            </p:cNvSpPr>
            <p:nvPr/>
          </p:nvSpPr>
          <p:spPr bwMode="auto">
            <a:xfrm flipH="1">
              <a:off x="8230898" y="5774188"/>
              <a:ext cx="142518" cy="218981"/>
            </a:xfrm>
            <a:custGeom>
              <a:avLst/>
              <a:gdLst>
                <a:gd name="T0" fmla="*/ 270 w 491"/>
                <a:gd name="T1" fmla="*/ 545 h 886"/>
                <a:gd name="T2" fmla="*/ 49 w 491"/>
                <a:gd name="T3" fmla="*/ 686 h 886"/>
                <a:gd name="T4" fmla="*/ 267 w 491"/>
                <a:gd name="T5" fmla="*/ 886 h 886"/>
                <a:gd name="T6" fmla="*/ 280 w 491"/>
                <a:gd name="T7" fmla="*/ 885 h 886"/>
                <a:gd name="T8" fmla="*/ 491 w 491"/>
                <a:gd name="T9" fmla="*/ 885 h 886"/>
                <a:gd name="T10" fmla="*/ 489 w 491"/>
                <a:gd name="T11" fmla="*/ 886 h 886"/>
                <a:gd name="T12" fmla="*/ 368 w 491"/>
                <a:gd name="T13" fmla="*/ 123 h 886"/>
                <a:gd name="T14" fmla="*/ 368 w 491"/>
                <a:gd name="T15" fmla="*/ 0 h 886"/>
                <a:gd name="T16" fmla="*/ 221 w 491"/>
                <a:gd name="T17" fmla="*/ 63 h 886"/>
                <a:gd name="T18" fmla="*/ 156 w 491"/>
                <a:gd name="T19" fmla="*/ 169 h 886"/>
                <a:gd name="T20" fmla="*/ 0 w 491"/>
                <a:gd name="T21" fmla="*/ 423 h 886"/>
                <a:gd name="T22" fmla="*/ 270 w 491"/>
                <a:gd name="T23" fmla="*/ 54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886">
                  <a:moveTo>
                    <a:pt x="270" y="545"/>
                  </a:moveTo>
                  <a:lnTo>
                    <a:pt x="49" y="686"/>
                  </a:lnTo>
                  <a:lnTo>
                    <a:pt x="267" y="886"/>
                  </a:lnTo>
                  <a:lnTo>
                    <a:pt x="280" y="885"/>
                  </a:lnTo>
                  <a:lnTo>
                    <a:pt x="491" y="885"/>
                  </a:lnTo>
                  <a:lnTo>
                    <a:pt x="489" y="886"/>
                  </a:lnTo>
                  <a:lnTo>
                    <a:pt x="368" y="123"/>
                  </a:lnTo>
                  <a:lnTo>
                    <a:pt x="368" y="0"/>
                  </a:lnTo>
                  <a:lnTo>
                    <a:pt x="221" y="63"/>
                  </a:lnTo>
                  <a:lnTo>
                    <a:pt x="156" y="169"/>
                  </a:lnTo>
                  <a:lnTo>
                    <a:pt x="0" y="423"/>
                  </a:lnTo>
                  <a:lnTo>
                    <a:pt x="270" y="54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6" name="Freeform 138">
              <a:extLst>
                <a:ext uri="{FF2B5EF4-FFF2-40B4-BE49-F238E27FC236}">
                  <a16:creationId xmlns:a16="http://schemas.microsoft.com/office/drawing/2014/main" id="{EC88E29A-9CA7-453C-A66E-349FE2FBA31D}"/>
                </a:ext>
              </a:extLst>
            </p:cNvPr>
            <p:cNvSpPr>
              <a:spLocks/>
            </p:cNvSpPr>
            <p:nvPr/>
          </p:nvSpPr>
          <p:spPr bwMode="auto">
            <a:xfrm flipH="1">
              <a:off x="8142260" y="6038356"/>
              <a:ext cx="761251" cy="285025"/>
            </a:xfrm>
            <a:custGeom>
              <a:avLst/>
              <a:gdLst>
                <a:gd name="T0" fmla="*/ 1577 w 2628"/>
                <a:gd name="T1" fmla="*/ 0 h 1148"/>
                <a:gd name="T2" fmla="*/ 1776 w 2628"/>
                <a:gd name="T3" fmla="*/ 88 h 1148"/>
                <a:gd name="T4" fmla="*/ 1941 w 2628"/>
                <a:gd name="T5" fmla="*/ 163 h 1148"/>
                <a:gd name="T6" fmla="*/ 2075 w 2628"/>
                <a:gd name="T7" fmla="*/ 230 h 1148"/>
                <a:gd name="T8" fmla="*/ 2180 w 2628"/>
                <a:gd name="T9" fmla="*/ 288 h 1148"/>
                <a:gd name="T10" fmla="*/ 2263 w 2628"/>
                <a:gd name="T11" fmla="*/ 336 h 1148"/>
                <a:gd name="T12" fmla="*/ 2325 w 2628"/>
                <a:gd name="T13" fmla="*/ 377 h 1148"/>
                <a:gd name="T14" fmla="*/ 2369 w 2628"/>
                <a:gd name="T15" fmla="*/ 410 h 1148"/>
                <a:gd name="T16" fmla="*/ 2400 w 2628"/>
                <a:gd name="T17" fmla="*/ 436 h 1148"/>
                <a:gd name="T18" fmla="*/ 2420 w 2628"/>
                <a:gd name="T19" fmla="*/ 455 h 1148"/>
                <a:gd name="T20" fmla="*/ 2438 w 2628"/>
                <a:gd name="T21" fmla="*/ 480 h 1148"/>
                <a:gd name="T22" fmla="*/ 2455 w 2628"/>
                <a:gd name="T23" fmla="*/ 510 h 1148"/>
                <a:gd name="T24" fmla="*/ 2487 w 2628"/>
                <a:gd name="T25" fmla="*/ 584 h 1148"/>
                <a:gd name="T26" fmla="*/ 2517 w 2628"/>
                <a:gd name="T27" fmla="*/ 671 h 1148"/>
                <a:gd name="T28" fmla="*/ 2544 w 2628"/>
                <a:gd name="T29" fmla="*/ 769 h 1148"/>
                <a:gd name="T30" fmla="*/ 2581 w 2628"/>
                <a:gd name="T31" fmla="*/ 929 h 1148"/>
                <a:gd name="T32" fmla="*/ 1314 w 2628"/>
                <a:gd name="T33" fmla="*/ 1148 h 1148"/>
                <a:gd name="T34" fmla="*/ 0 w 2628"/>
                <a:gd name="T35" fmla="*/ 1148 h 1148"/>
                <a:gd name="T36" fmla="*/ 72 w 2628"/>
                <a:gd name="T37" fmla="*/ 821 h 1148"/>
                <a:gd name="T38" fmla="*/ 98 w 2628"/>
                <a:gd name="T39" fmla="*/ 719 h 1148"/>
                <a:gd name="T40" fmla="*/ 126 w 2628"/>
                <a:gd name="T41" fmla="*/ 626 h 1148"/>
                <a:gd name="T42" fmla="*/ 156 w 2628"/>
                <a:gd name="T43" fmla="*/ 545 h 1148"/>
                <a:gd name="T44" fmla="*/ 181 w 2628"/>
                <a:gd name="T45" fmla="*/ 495 h 1148"/>
                <a:gd name="T46" fmla="*/ 199 w 2628"/>
                <a:gd name="T47" fmla="*/ 467 h 1148"/>
                <a:gd name="T48" fmla="*/ 218 w 2628"/>
                <a:gd name="T49" fmla="*/ 444 h 1148"/>
                <a:gd name="T50" fmla="*/ 228 w 2628"/>
                <a:gd name="T51" fmla="*/ 436 h 1148"/>
                <a:gd name="T52" fmla="*/ 279 w 2628"/>
                <a:gd name="T53" fmla="*/ 395 h 1148"/>
                <a:gd name="T54" fmla="*/ 331 w 2628"/>
                <a:gd name="T55" fmla="*/ 359 h 1148"/>
                <a:gd name="T56" fmla="*/ 401 w 2628"/>
                <a:gd name="T57" fmla="*/ 315 h 1148"/>
                <a:gd name="T58" fmla="*/ 494 w 2628"/>
                <a:gd name="T59" fmla="*/ 263 h 1148"/>
                <a:gd name="T60" fmla="*/ 612 w 2628"/>
                <a:gd name="T61" fmla="*/ 201 h 1148"/>
                <a:gd name="T62" fmla="*/ 760 w 2628"/>
                <a:gd name="T63" fmla="*/ 130 h 1148"/>
                <a:gd name="T64" fmla="*/ 940 w 2628"/>
                <a:gd name="T65" fmla="*/ 49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6"/>
                  </a:lnTo>
                  <a:lnTo>
                    <a:pt x="1776" y="88"/>
                  </a:lnTo>
                  <a:lnTo>
                    <a:pt x="1863" y="127"/>
                  </a:lnTo>
                  <a:lnTo>
                    <a:pt x="1941" y="163"/>
                  </a:lnTo>
                  <a:lnTo>
                    <a:pt x="2011" y="198"/>
                  </a:lnTo>
                  <a:lnTo>
                    <a:pt x="2075" y="230"/>
                  </a:lnTo>
                  <a:lnTo>
                    <a:pt x="2131" y="261"/>
                  </a:lnTo>
                  <a:lnTo>
                    <a:pt x="2180" y="288"/>
                  </a:lnTo>
                  <a:lnTo>
                    <a:pt x="2224" y="314"/>
                  </a:lnTo>
                  <a:lnTo>
                    <a:pt x="2263" y="336"/>
                  </a:lnTo>
                  <a:lnTo>
                    <a:pt x="2296" y="358"/>
                  </a:lnTo>
                  <a:lnTo>
                    <a:pt x="2325" y="377"/>
                  </a:lnTo>
                  <a:lnTo>
                    <a:pt x="2348" y="395"/>
                  </a:lnTo>
                  <a:lnTo>
                    <a:pt x="2369" y="410"/>
                  </a:lnTo>
                  <a:lnTo>
                    <a:pt x="2400" y="436"/>
                  </a:lnTo>
                  <a:lnTo>
                    <a:pt x="2400" y="436"/>
                  </a:lnTo>
                  <a:lnTo>
                    <a:pt x="2410" y="444"/>
                  </a:lnTo>
                  <a:lnTo>
                    <a:pt x="2420" y="455"/>
                  </a:lnTo>
                  <a:lnTo>
                    <a:pt x="2429" y="467"/>
                  </a:lnTo>
                  <a:lnTo>
                    <a:pt x="2438" y="480"/>
                  </a:lnTo>
                  <a:lnTo>
                    <a:pt x="2447" y="495"/>
                  </a:lnTo>
                  <a:lnTo>
                    <a:pt x="2455" y="510"/>
                  </a:lnTo>
                  <a:lnTo>
                    <a:pt x="2472" y="545"/>
                  </a:lnTo>
                  <a:lnTo>
                    <a:pt x="2487" y="584"/>
                  </a:lnTo>
                  <a:lnTo>
                    <a:pt x="2502" y="626"/>
                  </a:lnTo>
                  <a:lnTo>
                    <a:pt x="2517" y="671"/>
                  </a:lnTo>
                  <a:lnTo>
                    <a:pt x="2530" y="719"/>
                  </a:lnTo>
                  <a:lnTo>
                    <a:pt x="2544" y="769"/>
                  </a:lnTo>
                  <a:lnTo>
                    <a:pt x="2556" y="821"/>
                  </a:lnTo>
                  <a:lnTo>
                    <a:pt x="2581" y="929"/>
                  </a:lnTo>
                  <a:lnTo>
                    <a:pt x="2628" y="1148"/>
                  </a:lnTo>
                  <a:lnTo>
                    <a:pt x="1314" y="1148"/>
                  </a:lnTo>
                  <a:lnTo>
                    <a:pt x="0" y="1148"/>
                  </a:lnTo>
                  <a:lnTo>
                    <a:pt x="0" y="1148"/>
                  </a:lnTo>
                  <a:lnTo>
                    <a:pt x="48" y="929"/>
                  </a:lnTo>
                  <a:lnTo>
                    <a:pt x="72" y="821"/>
                  </a:lnTo>
                  <a:lnTo>
                    <a:pt x="85" y="769"/>
                  </a:lnTo>
                  <a:lnTo>
                    <a:pt x="98" y="719"/>
                  </a:lnTo>
                  <a:lnTo>
                    <a:pt x="111" y="671"/>
                  </a:lnTo>
                  <a:lnTo>
                    <a:pt x="126" y="626"/>
                  </a:lnTo>
                  <a:lnTo>
                    <a:pt x="141" y="584"/>
                  </a:lnTo>
                  <a:lnTo>
                    <a:pt x="156" y="545"/>
                  </a:lnTo>
                  <a:lnTo>
                    <a:pt x="173" y="510"/>
                  </a:lnTo>
                  <a:lnTo>
                    <a:pt x="181" y="495"/>
                  </a:lnTo>
                  <a:lnTo>
                    <a:pt x="190" y="480"/>
                  </a:lnTo>
                  <a:lnTo>
                    <a:pt x="199" y="467"/>
                  </a:lnTo>
                  <a:lnTo>
                    <a:pt x="208" y="455"/>
                  </a:lnTo>
                  <a:lnTo>
                    <a:pt x="218" y="444"/>
                  </a:lnTo>
                  <a:lnTo>
                    <a:pt x="228" y="436"/>
                  </a:lnTo>
                  <a:lnTo>
                    <a:pt x="228" y="436"/>
                  </a:lnTo>
                  <a:lnTo>
                    <a:pt x="258" y="410"/>
                  </a:lnTo>
                  <a:lnTo>
                    <a:pt x="279" y="395"/>
                  </a:lnTo>
                  <a:lnTo>
                    <a:pt x="303" y="377"/>
                  </a:lnTo>
                  <a:lnTo>
                    <a:pt x="331" y="359"/>
                  </a:lnTo>
                  <a:lnTo>
                    <a:pt x="364" y="337"/>
                  </a:lnTo>
                  <a:lnTo>
                    <a:pt x="401" y="315"/>
                  </a:lnTo>
                  <a:lnTo>
                    <a:pt x="445" y="290"/>
                  </a:lnTo>
                  <a:lnTo>
                    <a:pt x="494" y="263"/>
                  </a:lnTo>
                  <a:lnTo>
                    <a:pt x="549" y="233"/>
                  </a:lnTo>
                  <a:lnTo>
                    <a:pt x="612" y="201"/>
                  </a:lnTo>
                  <a:lnTo>
                    <a:pt x="682" y="167"/>
                  </a:lnTo>
                  <a:lnTo>
                    <a:pt x="760" y="130"/>
                  </a:lnTo>
                  <a:lnTo>
                    <a:pt x="846" y="91"/>
                  </a:lnTo>
                  <a:lnTo>
                    <a:pt x="940" y="49"/>
                  </a:lnTo>
                  <a:lnTo>
                    <a:pt x="1045" y="5"/>
                  </a:lnTo>
                  <a:lnTo>
                    <a:pt x="1577"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7" name="Freeform 139">
              <a:extLst>
                <a:ext uri="{FF2B5EF4-FFF2-40B4-BE49-F238E27FC236}">
                  <a16:creationId xmlns:a16="http://schemas.microsoft.com/office/drawing/2014/main" id="{8433E087-7333-4DE7-A630-74FFD4128CE4}"/>
                </a:ext>
              </a:extLst>
            </p:cNvPr>
            <p:cNvSpPr>
              <a:spLocks/>
            </p:cNvSpPr>
            <p:nvPr/>
          </p:nvSpPr>
          <p:spPr bwMode="auto">
            <a:xfrm flipH="1">
              <a:off x="8142260" y="6038356"/>
              <a:ext cx="761251" cy="285025"/>
            </a:xfrm>
            <a:custGeom>
              <a:avLst/>
              <a:gdLst>
                <a:gd name="T0" fmla="*/ 1577 w 2628"/>
                <a:gd name="T1" fmla="*/ 0 h 1148"/>
                <a:gd name="T2" fmla="*/ 1776 w 2628"/>
                <a:gd name="T3" fmla="*/ 88 h 1148"/>
                <a:gd name="T4" fmla="*/ 1941 w 2628"/>
                <a:gd name="T5" fmla="*/ 163 h 1148"/>
                <a:gd name="T6" fmla="*/ 2075 w 2628"/>
                <a:gd name="T7" fmla="*/ 230 h 1148"/>
                <a:gd name="T8" fmla="*/ 2180 w 2628"/>
                <a:gd name="T9" fmla="*/ 288 h 1148"/>
                <a:gd name="T10" fmla="*/ 2263 w 2628"/>
                <a:gd name="T11" fmla="*/ 336 h 1148"/>
                <a:gd name="T12" fmla="*/ 2325 w 2628"/>
                <a:gd name="T13" fmla="*/ 377 h 1148"/>
                <a:gd name="T14" fmla="*/ 2369 w 2628"/>
                <a:gd name="T15" fmla="*/ 410 h 1148"/>
                <a:gd name="T16" fmla="*/ 2400 w 2628"/>
                <a:gd name="T17" fmla="*/ 436 h 1148"/>
                <a:gd name="T18" fmla="*/ 2420 w 2628"/>
                <a:gd name="T19" fmla="*/ 455 h 1148"/>
                <a:gd name="T20" fmla="*/ 2438 w 2628"/>
                <a:gd name="T21" fmla="*/ 480 h 1148"/>
                <a:gd name="T22" fmla="*/ 2455 w 2628"/>
                <a:gd name="T23" fmla="*/ 510 h 1148"/>
                <a:gd name="T24" fmla="*/ 2487 w 2628"/>
                <a:gd name="T25" fmla="*/ 584 h 1148"/>
                <a:gd name="T26" fmla="*/ 2517 w 2628"/>
                <a:gd name="T27" fmla="*/ 671 h 1148"/>
                <a:gd name="T28" fmla="*/ 2544 w 2628"/>
                <a:gd name="T29" fmla="*/ 769 h 1148"/>
                <a:gd name="T30" fmla="*/ 2581 w 2628"/>
                <a:gd name="T31" fmla="*/ 929 h 1148"/>
                <a:gd name="T32" fmla="*/ 1314 w 2628"/>
                <a:gd name="T33" fmla="*/ 1148 h 1148"/>
                <a:gd name="T34" fmla="*/ 0 w 2628"/>
                <a:gd name="T35" fmla="*/ 1148 h 1148"/>
                <a:gd name="T36" fmla="*/ 72 w 2628"/>
                <a:gd name="T37" fmla="*/ 821 h 1148"/>
                <a:gd name="T38" fmla="*/ 98 w 2628"/>
                <a:gd name="T39" fmla="*/ 719 h 1148"/>
                <a:gd name="T40" fmla="*/ 126 w 2628"/>
                <a:gd name="T41" fmla="*/ 626 h 1148"/>
                <a:gd name="T42" fmla="*/ 156 w 2628"/>
                <a:gd name="T43" fmla="*/ 545 h 1148"/>
                <a:gd name="T44" fmla="*/ 181 w 2628"/>
                <a:gd name="T45" fmla="*/ 495 h 1148"/>
                <a:gd name="T46" fmla="*/ 199 w 2628"/>
                <a:gd name="T47" fmla="*/ 467 h 1148"/>
                <a:gd name="T48" fmla="*/ 218 w 2628"/>
                <a:gd name="T49" fmla="*/ 444 h 1148"/>
                <a:gd name="T50" fmla="*/ 228 w 2628"/>
                <a:gd name="T51" fmla="*/ 436 h 1148"/>
                <a:gd name="T52" fmla="*/ 279 w 2628"/>
                <a:gd name="T53" fmla="*/ 395 h 1148"/>
                <a:gd name="T54" fmla="*/ 331 w 2628"/>
                <a:gd name="T55" fmla="*/ 359 h 1148"/>
                <a:gd name="T56" fmla="*/ 401 w 2628"/>
                <a:gd name="T57" fmla="*/ 315 h 1148"/>
                <a:gd name="T58" fmla="*/ 494 w 2628"/>
                <a:gd name="T59" fmla="*/ 263 h 1148"/>
                <a:gd name="T60" fmla="*/ 612 w 2628"/>
                <a:gd name="T61" fmla="*/ 201 h 1148"/>
                <a:gd name="T62" fmla="*/ 760 w 2628"/>
                <a:gd name="T63" fmla="*/ 130 h 1148"/>
                <a:gd name="T64" fmla="*/ 940 w 2628"/>
                <a:gd name="T65" fmla="*/ 49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6"/>
                  </a:lnTo>
                  <a:lnTo>
                    <a:pt x="1776" y="88"/>
                  </a:lnTo>
                  <a:lnTo>
                    <a:pt x="1863" y="127"/>
                  </a:lnTo>
                  <a:lnTo>
                    <a:pt x="1941" y="163"/>
                  </a:lnTo>
                  <a:lnTo>
                    <a:pt x="2011" y="198"/>
                  </a:lnTo>
                  <a:lnTo>
                    <a:pt x="2075" y="230"/>
                  </a:lnTo>
                  <a:lnTo>
                    <a:pt x="2131" y="261"/>
                  </a:lnTo>
                  <a:lnTo>
                    <a:pt x="2180" y="288"/>
                  </a:lnTo>
                  <a:lnTo>
                    <a:pt x="2224" y="314"/>
                  </a:lnTo>
                  <a:lnTo>
                    <a:pt x="2263" y="336"/>
                  </a:lnTo>
                  <a:lnTo>
                    <a:pt x="2296" y="358"/>
                  </a:lnTo>
                  <a:lnTo>
                    <a:pt x="2325" y="377"/>
                  </a:lnTo>
                  <a:lnTo>
                    <a:pt x="2348" y="395"/>
                  </a:lnTo>
                  <a:lnTo>
                    <a:pt x="2369" y="410"/>
                  </a:lnTo>
                  <a:lnTo>
                    <a:pt x="2400" y="436"/>
                  </a:lnTo>
                  <a:lnTo>
                    <a:pt x="2400" y="436"/>
                  </a:lnTo>
                  <a:lnTo>
                    <a:pt x="2410" y="444"/>
                  </a:lnTo>
                  <a:lnTo>
                    <a:pt x="2420" y="455"/>
                  </a:lnTo>
                  <a:lnTo>
                    <a:pt x="2429" y="467"/>
                  </a:lnTo>
                  <a:lnTo>
                    <a:pt x="2438" y="480"/>
                  </a:lnTo>
                  <a:lnTo>
                    <a:pt x="2447" y="495"/>
                  </a:lnTo>
                  <a:lnTo>
                    <a:pt x="2455" y="510"/>
                  </a:lnTo>
                  <a:lnTo>
                    <a:pt x="2472" y="545"/>
                  </a:lnTo>
                  <a:lnTo>
                    <a:pt x="2487" y="584"/>
                  </a:lnTo>
                  <a:lnTo>
                    <a:pt x="2502" y="626"/>
                  </a:lnTo>
                  <a:lnTo>
                    <a:pt x="2517" y="671"/>
                  </a:lnTo>
                  <a:lnTo>
                    <a:pt x="2530" y="719"/>
                  </a:lnTo>
                  <a:lnTo>
                    <a:pt x="2544" y="769"/>
                  </a:lnTo>
                  <a:lnTo>
                    <a:pt x="2556" y="821"/>
                  </a:lnTo>
                  <a:lnTo>
                    <a:pt x="2581" y="929"/>
                  </a:lnTo>
                  <a:lnTo>
                    <a:pt x="2628" y="1148"/>
                  </a:lnTo>
                  <a:lnTo>
                    <a:pt x="1314" y="1148"/>
                  </a:lnTo>
                  <a:lnTo>
                    <a:pt x="0" y="1148"/>
                  </a:lnTo>
                  <a:lnTo>
                    <a:pt x="0" y="1148"/>
                  </a:lnTo>
                  <a:lnTo>
                    <a:pt x="48" y="929"/>
                  </a:lnTo>
                  <a:lnTo>
                    <a:pt x="72" y="821"/>
                  </a:lnTo>
                  <a:lnTo>
                    <a:pt x="85" y="769"/>
                  </a:lnTo>
                  <a:lnTo>
                    <a:pt x="98" y="719"/>
                  </a:lnTo>
                  <a:lnTo>
                    <a:pt x="111" y="671"/>
                  </a:lnTo>
                  <a:lnTo>
                    <a:pt x="126" y="626"/>
                  </a:lnTo>
                  <a:lnTo>
                    <a:pt x="141" y="584"/>
                  </a:lnTo>
                  <a:lnTo>
                    <a:pt x="156" y="545"/>
                  </a:lnTo>
                  <a:lnTo>
                    <a:pt x="173" y="510"/>
                  </a:lnTo>
                  <a:lnTo>
                    <a:pt x="181" y="495"/>
                  </a:lnTo>
                  <a:lnTo>
                    <a:pt x="190" y="480"/>
                  </a:lnTo>
                  <a:lnTo>
                    <a:pt x="199" y="467"/>
                  </a:lnTo>
                  <a:lnTo>
                    <a:pt x="208" y="455"/>
                  </a:lnTo>
                  <a:lnTo>
                    <a:pt x="218" y="444"/>
                  </a:lnTo>
                  <a:lnTo>
                    <a:pt x="228" y="436"/>
                  </a:lnTo>
                  <a:lnTo>
                    <a:pt x="228" y="436"/>
                  </a:lnTo>
                  <a:lnTo>
                    <a:pt x="258" y="410"/>
                  </a:lnTo>
                  <a:lnTo>
                    <a:pt x="279" y="395"/>
                  </a:lnTo>
                  <a:lnTo>
                    <a:pt x="303" y="377"/>
                  </a:lnTo>
                  <a:lnTo>
                    <a:pt x="331" y="359"/>
                  </a:lnTo>
                  <a:lnTo>
                    <a:pt x="364" y="337"/>
                  </a:lnTo>
                  <a:lnTo>
                    <a:pt x="401" y="315"/>
                  </a:lnTo>
                  <a:lnTo>
                    <a:pt x="445" y="290"/>
                  </a:lnTo>
                  <a:lnTo>
                    <a:pt x="494" y="263"/>
                  </a:lnTo>
                  <a:lnTo>
                    <a:pt x="549" y="233"/>
                  </a:lnTo>
                  <a:lnTo>
                    <a:pt x="612" y="201"/>
                  </a:lnTo>
                  <a:lnTo>
                    <a:pt x="682" y="167"/>
                  </a:lnTo>
                  <a:lnTo>
                    <a:pt x="760" y="130"/>
                  </a:lnTo>
                  <a:lnTo>
                    <a:pt x="846" y="91"/>
                  </a:lnTo>
                  <a:lnTo>
                    <a:pt x="940" y="49"/>
                  </a:lnTo>
                  <a:lnTo>
                    <a:pt x="1045" y="5"/>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8" name="Freeform 140">
              <a:extLst>
                <a:ext uri="{FF2B5EF4-FFF2-40B4-BE49-F238E27FC236}">
                  <a16:creationId xmlns:a16="http://schemas.microsoft.com/office/drawing/2014/main" id="{0B1DD4DD-0184-4678-91EB-FA84CC05C49B}"/>
                </a:ext>
              </a:extLst>
            </p:cNvPr>
            <p:cNvSpPr>
              <a:spLocks/>
            </p:cNvSpPr>
            <p:nvPr/>
          </p:nvSpPr>
          <p:spPr bwMode="auto">
            <a:xfrm flipH="1">
              <a:off x="8142260" y="6038356"/>
              <a:ext cx="761251" cy="285025"/>
            </a:xfrm>
            <a:custGeom>
              <a:avLst/>
              <a:gdLst>
                <a:gd name="T0" fmla="*/ 1577 w 2628"/>
                <a:gd name="T1" fmla="*/ 0 h 1148"/>
                <a:gd name="T2" fmla="*/ 1776 w 2628"/>
                <a:gd name="T3" fmla="*/ 88 h 1148"/>
                <a:gd name="T4" fmla="*/ 1941 w 2628"/>
                <a:gd name="T5" fmla="*/ 163 h 1148"/>
                <a:gd name="T6" fmla="*/ 2075 w 2628"/>
                <a:gd name="T7" fmla="*/ 230 h 1148"/>
                <a:gd name="T8" fmla="*/ 2180 w 2628"/>
                <a:gd name="T9" fmla="*/ 288 h 1148"/>
                <a:gd name="T10" fmla="*/ 2263 w 2628"/>
                <a:gd name="T11" fmla="*/ 336 h 1148"/>
                <a:gd name="T12" fmla="*/ 2325 w 2628"/>
                <a:gd name="T13" fmla="*/ 377 h 1148"/>
                <a:gd name="T14" fmla="*/ 2369 w 2628"/>
                <a:gd name="T15" fmla="*/ 410 h 1148"/>
                <a:gd name="T16" fmla="*/ 2400 w 2628"/>
                <a:gd name="T17" fmla="*/ 436 h 1148"/>
                <a:gd name="T18" fmla="*/ 2420 w 2628"/>
                <a:gd name="T19" fmla="*/ 455 h 1148"/>
                <a:gd name="T20" fmla="*/ 2438 w 2628"/>
                <a:gd name="T21" fmla="*/ 480 h 1148"/>
                <a:gd name="T22" fmla="*/ 2455 w 2628"/>
                <a:gd name="T23" fmla="*/ 510 h 1148"/>
                <a:gd name="T24" fmla="*/ 2487 w 2628"/>
                <a:gd name="T25" fmla="*/ 584 h 1148"/>
                <a:gd name="T26" fmla="*/ 2517 w 2628"/>
                <a:gd name="T27" fmla="*/ 671 h 1148"/>
                <a:gd name="T28" fmla="*/ 2544 w 2628"/>
                <a:gd name="T29" fmla="*/ 769 h 1148"/>
                <a:gd name="T30" fmla="*/ 2581 w 2628"/>
                <a:gd name="T31" fmla="*/ 929 h 1148"/>
                <a:gd name="T32" fmla="*/ 1314 w 2628"/>
                <a:gd name="T33" fmla="*/ 1148 h 1148"/>
                <a:gd name="T34" fmla="*/ 0 w 2628"/>
                <a:gd name="T35" fmla="*/ 1148 h 1148"/>
                <a:gd name="T36" fmla="*/ 72 w 2628"/>
                <a:gd name="T37" fmla="*/ 821 h 1148"/>
                <a:gd name="T38" fmla="*/ 98 w 2628"/>
                <a:gd name="T39" fmla="*/ 719 h 1148"/>
                <a:gd name="T40" fmla="*/ 126 w 2628"/>
                <a:gd name="T41" fmla="*/ 626 h 1148"/>
                <a:gd name="T42" fmla="*/ 156 w 2628"/>
                <a:gd name="T43" fmla="*/ 545 h 1148"/>
                <a:gd name="T44" fmla="*/ 181 w 2628"/>
                <a:gd name="T45" fmla="*/ 495 h 1148"/>
                <a:gd name="T46" fmla="*/ 199 w 2628"/>
                <a:gd name="T47" fmla="*/ 467 h 1148"/>
                <a:gd name="T48" fmla="*/ 218 w 2628"/>
                <a:gd name="T49" fmla="*/ 444 h 1148"/>
                <a:gd name="T50" fmla="*/ 228 w 2628"/>
                <a:gd name="T51" fmla="*/ 436 h 1148"/>
                <a:gd name="T52" fmla="*/ 279 w 2628"/>
                <a:gd name="T53" fmla="*/ 395 h 1148"/>
                <a:gd name="T54" fmla="*/ 331 w 2628"/>
                <a:gd name="T55" fmla="*/ 359 h 1148"/>
                <a:gd name="T56" fmla="*/ 401 w 2628"/>
                <a:gd name="T57" fmla="*/ 315 h 1148"/>
                <a:gd name="T58" fmla="*/ 494 w 2628"/>
                <a:gd name="T59" fmla="*/ 263 h 1148"/>
                <a:gd name="T60" fmla="*/ 612 w 2628"/>
                <a:gd name="T61" fmla="*/ 201 h 1148"/>
                <a:gd name="T62" fmla="*/ 760 w 2628"/>
                <a:gd name="T63" fmla="*/ 130 h 1148"/>
                <a:gd name="T64" fmla="*/ 940 w 2628"/>
                <a:gd name="T65" fmla="*/ 49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6"/>
                  </a:lnTo>
                  <a:lnTo>
                    <a:pt x="1776" y="88"/>
                  </a:lnTo>
                  <a:lnTo>
                    <a:pt x="1863" y="127"/>
                  </a:lnTo>
                  <a:lnTo>
                    <a:pt x="1941" y="163"/>
                  </a:lnTo>
                  <a:lnTo>
                    <a:pt x="2011" y="198"/>
                  </a:lnTo>
                  <a:lnTo>
                    <a:pt x="2075" y="230"/>
                  </a:lnTo>
                  <a:lnTo>
                    <a:pt x="2131" y="261"/>
                  </a:lnTo>
                  <a:lnTo>
                    <a:pt x="2180" y="288"/>
                  </a:lnTo>
                  <a:lnTo>
                    <a:pt x="2224" y="314"/>
                  </a:lnTo>
                  <a:lnTo>
                    <a:pt x="2263" y="336"/>
                  </a:lnTo>
                  <a:lnTo>
                    <a:pt x="2296" y="358"/>
                  </a:lnTo>
                  <a:lnTo>
                    <a:pt x="2325" y="377"/>
                  </a:lnTo>
                  <a:lnTo>
                    <a:pt x="2348" y="395"/>
                  </a:lnTo>
                  <a:lnTo>
                    <a:pt x="2369" y="410"/>
                  </a:lnTo>
                  <a:lnTo>
                    <a:pt x="2400" y="436"/>
                  </a:lnTo>
                  <a:lnTo>
                    <a:pt x="2400" y="436"/>
                  </a:lnTo>
                  <a:lnTo>
                    <a:pt x="2410" y="444"/>
                  </a:lnTo>
                  <a:lnTo>
                    <a:pt x="2420" y="455"/>
                  </a:lnTo>
                  <a:lnTo>
                    <a:pt x="2429" y="467"/>
                  </a:lnTo>
                  <a:lnTo>
                    <a:pt x="2438" y="480"/>
                  </a:lnTo>
                  <a:lnTo>
                    <a:pt x="2447" y="495"/>
                  </a:lnTo>
                  <a:lnTo>
                    <a:pt x="2455" y="510"/>
                  </a:lnTo>
                  <a:lnTo>
                    <a:pt x="2472" y="545"/>
                  </a:lnTo>
                  <a:lnTo>
                    <a:pt x="2487" y="584"/>
                  </a:lnTo>
                  <a:lnTo>
                    <a:pt x="2502" y="626"/>
                  </a:lnTo>
                  <a:lnTo>
                    <a:pt x="2517" y="671"/>
                  </a:lnTo>
                  <a:lnTo>
                    <a:pt x="2530" y="719"/>
                  </a:lnTo>
                  <a:lnTo>
                    <a:pt x="2544" y="769"/>
                  </a:lnTo>
                  <a:lnTo>
                    <a:pt x="2556" y="821"/>
                  </a:lnTo>
                  <a:lnTo>
                    <a:pt x="2581" y="929"/>
                  </a:lnTo>
                  <a:lnTo>
                    <a:pt x="2628" y="1148"/>
                  </a:lnTo>
                  <a:lnTo>
                    <a:pt x="1314" y="1148"/>
                  </a:lnTo>
                  <a:lnTo>
                    <a:pt x="0" y="1148"/>
                  </a:lnTo>
                  <a:lnTo>
                    <a:pt x="0" y="1148"/>
                  </a:lnTo>
                  <a:lnTo>
                    <a:pt x="48" y="929"/>
                  </a:lnTo>
                  <a:lnTo>
                    <a:pt x="72" y="821"/>
                  </a:lnTo>
                  <a:lnTo>
                    <a:pt x="85" y="769"/>
                  </a:lnTo>
                  <a:lnTo>
                    <a:pt x="98" y="719"/>
                  </a:lnTo>
                  <a:lnTo>
                    <a:pt x="111" y="671"/>
                  </a:lnTo>
                  <a:lnTo>
                    <a:pt x="126" y="626"/>
                  </a:lnTo>
                  <a:lnTo>
                    <a:pt x="141" y="584"/>
                  </a:lnTo>
                  <a:lnTo>
                    <a:pt x="156" y="545"/>
                  </a:lnTo>
                  <a:lnTo>
                    <a:pt x="173" y="510"/>
                  </a:lnTo>
                  <a:lnTo>
                    <a:pt x="181" y="495"/>
                  </a:lnTo>
                  <a:lnTo>
                    <a:pt x="190" y="480"/>
                  </a:lnTo>
                  <a:lnTo>
                    <a:pt x="199" y="467"/>
                  </a:lnTo>
                  <a:lnTo>
                    <a:pt x="208" y="455"/>
                  </a:lnTo>
                  <a:lnTo>
                    <a:pt x="218" y="444"/>
                  </a:lnTo>
                  <a:lnTo>
                    <a:pt x="228" y="436"/>
                  </a:lnTo>
                  <a:lnTo>
                    <a:pt x="228" y="436"/>
                  </a:lnTo>
                  <a:lnTo>
                    <a:pt x="258" y="410"/>
                  </a:lnTo>
                  <a:lnTo>
                    <a:pt x="279" y="395"/>
                  </a:lnTo>
                  <a:lnTo>
                    <a:pt x="303" y="377"/>
                  </a:lnTo>
                  <a:lnTo>
                    <a:pt x="331" y="359"/>
                  </a:lnTo>
                  <a:lnTo>
                    <a:pt x="364" y="337"/>
                  </a:lnTo>
                  <a:lnTo>
                    <a:pt x="401" y="315"/>
                  </a:lnTo>
                  <a:lnTo>
                    <a:pt x="445" y="290"/>
                  </a:lnTo>
                  <a:lnTo>
                    <a:pt x="494" y="263"/>
                  </a:lnTo>
                  <a:lnTo>
                    <a:pt x="549" y="233"/>
                  </a:lnTo>
                  <a:lnTo>
                    <a:pt x="612" y="201"/>
                  </a:lnTo>
                  <a:lnTo>
                    <a:pt x="682" y="167"/>
                  </a:lnTo>
                  <a:lnTo>
                    <a:pt x="760" y="130"/>
                  </a:lnTo>
                  <a:lnTo>
                    <a:pt x="846" y="91"/>
                  </a:lnTo>
                  <a:lnTo>
                    <a:pt x="940" y="49"/>
                  </a:lnTo>
                  <a:lnTo>
                    <a:pt x="1045" y="5"/>
                  </a:lnTo>
                  <a:lnTo>
                    <a:pt x="157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49" name="Freeform 141">
              <a:extLst>
                <a:ext uri="{FF2B5EF4-FFF2-40B4-BE49-F238E27FC236}">
                  <a16:creationId xmlns:a16="http://schemas.microsoft.com/office/drawing/2014/main" id="{8301B308-9D4E-4779-9469-CFC252C91E1A}"/>
                </a:ext>
              </a:extLst>
            </p:cNvPr>
            <p:cNvSpPr>
              <a:spLocks/>
            </p:cNvSpPr>
            <p:nvPr/>
          </p:nvSpPr>
          <p:spPr bwMode="auto">
            <a:xfrm flipH="1">
              <a:off x="8142260" y="6038356"/>
              <a:ext cx="761251" cy="285025"/>
            </a:xfrm>
            <a:custGeom>
              <a:avLst/>
              <a:gdLst>
                <a:gd name="T0" fmla="*/ 1577 w 2628"/>
                <a:gd name="T1" fmla="*/ 0 h 1148"/>
                <a:gd name="T2" fmla="*/ 1776 w 2628"/>
                <a:gd name="T3" fmla="*/ 88 h 1148"/>
                <a:gd name="T4" fmla="*/ 1941 w 2628"/>
                <a:gd name="T5" fmla="*/ 163 h 1148"/>
                <a:gd name="T6" fmla="*/ 2075 w 2628"/>
                <a:gd name="T7" fmla="*/ 230 h 1148"/>
                <a:gd name="T8" fmla="*/ 2180 w 2628"/>
                <a:gd name="T9" fmla="*/ 288 h 1148"/>
                <a:gd name="T10" fmla="*/ 2263 w 2628"/>
                <a:gd name="T11" fmla="*/ 336 h 1148"/>
                <a:gd name="T12" fmla="*/ 2325 w 2628"/>
                <a:gd name="T13" fmla="*/ 377 h 1148"/>
                <a:gd name="T14" fmla="*/ 2369 w 2628"/>
                <a:gd name="T15" fmla="*/ 410 h 1148"/>
                <a:gd name="T16" fmla="*/ 2400 w 2628"/>
                <a:gd name="T17" fmla="*/ 436 h 1148"/>
                <a:gd name="T18" fmla="*/ 2420 w 2628"/>
                <a:gd name="T19" fmla="*/ 455 h 1148"/>
                <a:gd name="T20" fmla="*/ 2438 w 2628"/>
                <a:gd name="T21" fmla="*/ 480 h 1148"/>
                <a:gd name="T22" fmla="*/ 2455 w 2628"/>
                <a:gd name="T23" fmla="*/ 510 h 1148"/>
                <a:gd name="T24" fmla="*/ 2487 w 2628"/>
                <a:gd name="T25" fmla="*/ 584 h 1148"/>
                <a:gd name="T26" fmla="*/ 2517 w 2628"/>
                <a:gd name="T27" fmla="*/ 671 h 1148"/>
                <a:gd name="T28" fmla="*/ 2544 w 2628"/>
                <a:gd name="T29" fmla="*/ 769 h 1148"/>
                <a:gd name="T30" fmla="*/ 2581 w 2628"/>
                <a:gd name="T31" fmla="*/ 929 h 1148"/>
                <a:gd name="T32" fmla="*/ 1314 w 2628"/>
                <a:gd name="T33" fmla="*/ 1148 h 1148"/>
                <a:gd name="T34" fmla="*/ 0 w 2628"/>
                <a:gd name="T35" fmla="*/ 1148 h 1148"/>
                <a:gd name="T36" fmla="*/ 72 w 2628"/>
                <a:gd name="T37" fmla="*/ 821 h 1148"/>
                <a:gd name="T38" fmla="*/ 98 w 2628"/>
                <a:gd name="T39" fmla="*/ 719 h 1148"/>
                <a:gd name="T40" fmla="*/ 126 w 2628"/>
                <a:gd name="T41" fmla="*/ 626 h 1148"/>
                <a:gd name="T42" fmla="*/ 156 w 2628"/>
                <a:gd name="T43" fmla="*/ 545 h 1148"/>
                <a:gd name="T44" fmla="*/ 181 w 2628"/>
                <a:gd name="T45" fmla="*/ 495 h 1148"/>
                <a:gd name="T46" fmla="*/ 199 w 2628"/>
                <a:gd name="T47" fmla="*/ 467 h 1148"/>
                <a:gd name="T48" fmla="*/ 218 w 2628"/>
                <a:gd name="T49" fmla="*/ 444 h 1148"/>
                <a:gd name="T50" fmla="*/ 228 w 2628"/>
                <a:gd name="T51" fmla="*/ 436 h 1148"/>
                <a:gd name="T52" fmla="*/ 279 w 2628"/>
                <a:gd name="T53" fmla="*/ 395 h 1148"/>
                <a:gd name="T54" fmla="*/ 331 w 2628"/>
                <a:gd name="T55" fmla="*/ 359 h 1148"/>
                <a:gd name="T56" fmla="*/ 401 w 2628"/>
                <a:gd name="T57" fmla="*/ 315 h 1148"/>
                <a:gd name="T58" fmla="*/ 494 w 2628"/>
                <a:gd name="T59" fmla="*/ 263 h 1148"/>
                <a:gd name="T60" fmla="*/ 612 w 2628"/>
                <a:gd name="T61" fmla="*/ 201 h 1148"/>
                <a:gd name="T62" fmla="*/ 760 w 2628"/>
                <a:gd name="T63" fmla="*/ 130 h 1148"/>
                <a:gd name="T64" fmla="*/ 940 w 2628"/>
                <a:gd name="T65" fmla="*/ 49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6"/>
                  </a:lnTo>
                  <a:lnTo>
                    <a:pt x="1776" y="88"/>
                  </a:lnTo>
                  <a:lnTo>
                    <a:pt x="1863" y="127"/>
                  </a:lnTo>
                  <a:lnTo>
                    <a:pt x="1941" y="163"/>
                  </a:lnTo>
                  <a:lnTo>
                    <a:pt x="2011" y="198"/>
                  </a:lnTo>
                  <a:lnTo>
                    <a:pt x="2075" y="230"/>
                  </a:lnTo>
                  <a:lnTo>
                    <a:pt x="2131" y="261"/>
                  </a:lnTo>
                  <a:lnTo>
                    <a:pt x="2180" y="288"/>
                  </a:lnTo>
                  <a:lnTo>
                    <a:pt x="2224" y="314"/>
                  </a:lnTo>
                  <a:lnTo>
                    <a:pt x="2263" y="336"/>
                  </a:lnTo>
                  <a:lnTo>
                    <a:pt x="2296" y="358"/>
                  </a:lnTo>
                  <a:lnTo>
                    <a:pt x="2325" y="377"/>
                  </a:lnTo>
                  <a:lnTo>
                    <a:pt x="2348" y="395"/>
                  </a:lnTo>
                  <a:lnTo>
                    <a:pt x="2369" y="410"/>
                  </a:lnTo>
                  <a:lnTo>
                    <a:pt x="2400" y="436"/>
                  </a:lnTo>
                  <a:lnTo>
                    <a:pt x="2400" y="436"/>
                  </a:lnTo>
                  <a:lnTo>
                    <a:pt x="2410" y="444"/>
                  </a:lnTo>
                  <a:lnTo>
                    <a:pt x="2420" y="455"/>
                  </a:lnTo>
                  <a:lnTo>
                    <a:pt x="2429" y="467"/>
                  </a:lnTo>
                  <a:lnTo>
                    <a:pt x="2438" y="480"/>
                  </a:lnTo>
                  <a:lnTo>
                    <a:pt x="2447" y="495"/>
                  </a:lnTo>
                  <a:lnTo>
                    <a:pt x="2455" y="510"/>
                  </a:lnTo>
                  <a:lnTo>
                    <a:pt x="2472" y="545"/>
                  </a:lnTo>
                  <a:lnTo>
                    <a:pt x="2487" y="584"/>
                  </a:lnTo>
                  <a:lnTo>
                    <a:pt x="2502" y="626"/>
                  </a:lnTo>
                  <a:lnTo>
                    <a:pt x="2517" y="671"/>
                  </a:lnTo>
                  <a:lnTo>
                    <a:pt x="2530" y="719"/>
                  </a:lnTo>
                  <a:lnTo>
                    <a:pt x="2544" y="769"/>
                  </a:lnTo>
                  <a:lnTo>
                    <a:pt x="2556" y="821"/>
                  </a:lnTo>
                  <a:lnTo>
                    <a:pt x="2581" y="929"/>
                  </a:lnTo>
                  <a:lnTo>
                    <a:pt x="2628" y="1148"/>
                  </a:lnTo>
                  <a:lnTo>
                    <a:pt x="1314" y="1148"/>
                  </a:lnTo>
                  <a:lnTo>
                    <a:pt x="0" y="1148"/>
                  </a:lnTo>
                  <a:lnTo>
                    <a:pt x="0" y="1148"/>
                  </a:lnTo>
                  <a:lnTo>
                    <a:pt x="48" y="929"/>
                  </a:lnTo>
                  <a:lnTo>
                    <a:pt x="72" y="821"/>
                  </a:lnTo>
                  <a:lnTo>
                    <a:pt x="85" y="769"/>
                  </a:lnTo>
                  <a:lnTo>
                    <a:pt x="98" y="719"/>
                  </a:lnTo>
                  <a:lnTo>
                    <a:pt x="111" y="671"/>
                  </a:lnTo>
                  <a:lnTo>
                    <a:pt x="126" y="626"/>
                  </a:lnTo>
                  <a:lnTo>
                    <a:pt x="141" y="584"/>
                  </a:lnTo>
                  <a:lnTo>
                    <a:pt x="156" y="545"/>
                  </a:lnTo>
                  <a:lnTo>
                    <a:pt x="173" y="510"/>
                  </a:lnTo>
                  <a:lnTo>
                    <a:pt x="181" y="495"/>
                  </a:lnTo>
                  <a:lnTo>
                    <a:pt x="190" y="480"/>
                  </a:lnTo>
                  <a:lnTo>
                    <a:pt x="199" y="467"/>
                  </a:lnTo>
                  <a:lnTo>
                    <a:pt x="208" y="455"/>
                  </a:lnTo>
                  <a:lnTo>
                    <a:pt x="218" y="444"/>
                  </a:lnTo>
                  <a:lnTo>
                    <a:pt x="228" y="436"/>
                  </a:lnTo>
                  <a:lnTo>
                    <a:pt x="228" y="436"/>
                  </a:lnTo>
                  <a:lnTo>
                    <a:pt x="258" y="410"/>
                  </a:lnTo>
                  <a:lnTo>
                    <a:pt x="279" y="395"/>
                  </a:lnTo>
                  <a:lnTo>
                    <a:pt x="303" y="377"/>
                  </a:lnTo>
                  <a:lnTo>
                    <a:pt x="331" y="359"/>
                  </a:lnTo>
                  <a:lnTo>
                    <a:pt x="364" y="337"/>
                  </a:lnTo>
                  <a:lnTo>
                    <a:pt x="401" y="315"/>
                  </a:lnTo>
                  <a:lnTo>
                    <a:pt x="445" y="290"/>
                  </a:lnTo>
                  <a:lnTo>
                    <a:pt x="494" y="263"/>
                  </a:lnTo>
                  <a:lnTo>
                    <a:pt x="549" y="233"/>
                  </a:lnTo>
                  <a:lnTo>
                    <a:pt x="612" y="201"/>
                  </a:lnTo>
                  <a:lnTo>
                    <a:pt x="682" y="167"/>
                  </a:lnTo>
                  <a:lnTo>
                    <a:pt x="760" y="130"/>
                  </a:lnTo>
                  <a:lnTo>
                    <a:pt x="846" y="91"/>
                  </a:lnTo>
                  <a:lnTo>
                    <a:pt x="940" y="49"/>
                  </a:lnTo>
                  <a:lnTo>
                    <a:pt x="1045" y="5"/>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0" name="Freeform 142">
              <a:extLst>
                <a:ext uri="{FF2B5EF4-FFF2-40B4-BE49-F238E27FC236}">
                  <a16:creationId xmlns:a16="http://schemas.microsoft.com/office/drawing/2014/main" id="{B6CDBE45-B35B-43A4-AFF8-AA4DA638D7C7}"/>
                </a:ext>
              </a:extLst>
            </p:cNvPr>
            <p:cNvSpPr>
              <a:spLocks/>
            </p:cNvSpPr>
            <p:nvPr/>
          </p:nvSpPr>
          <p:spPr bwMode="auto">
            <a:xfrm flipH="1">
              <a:off x="8441199" y="5855871"/>
              <a:ext cx="163374" cy="248526"/>
            </a:xfrm>
            <a:custGeom>
              <a:avLst/>
              <a:gdLst>
                <a:gd name="T0" fmla="*/ 564 w 564"/>
                <a:gd name="T1" fmla="*/ 665 h 1005"/>
                <a:gd name="T2" fmla="*/ 564 w 564"/>
                <a:gd name="T3" fmla="*/ 870 h 1005"/>
                <a:gd name="T4" fmla="*/ 533 w 564"/>
                <a:gd name="T5" fmla="*/ 901 h 1005"/>
                <a:gd name="T6" fmla="*/ 502 w 564"/>
                <a:gd name="T7" fmla="*/ 928 h 1005"/>
                <a:gd name="T8" fmla="*/ 468 w 564"/>
                <a:gd name="T9" fmla="*/ 951 h 1005"/>
                <a:gd name="T10" fmla="*/ 432 w 564"/>
                <a:gd name="T11" fmla="*/ 971 h 1005"/>
                <a:gd name="T12" fmla="*/ 395 w 564"/>
                <a:gd name="T13" fmla="*/ 985 h 1005"/>
                <a:gd name="T14" fmla="*/ 358 w 564"/>
                <a:gd name="T15" fmla="*/ 995 h 1005"/>
                <a:gd name="T16" fmla="*/ 320 w 564"/>
                <a:gd name="T17" fmla="*/ 1002 h 1005"/>
                <a:gd name="T18" fmla="*/ 282 w 564"/>
                <a:gd name="T19" fmla="*/ 1005 h 1005"/>
                <a:gd name="T20" fmla="*/ 244 w 564"/>
                <a:gd name="T21" fmla="*/ 1003 h 1005"/>
                <a:gd name="T22" fmla="*/ 206 w 564"/>
                <a:gd name="T23" fmla="*/ 997 h 1005"/>
                <a:gd name="T24" fmla="*/ 169 w 564"/>
                <a:gd name="T25" fmla="*/ 987 h 1005"/>
                <a:gd name="T26" fmla="*/ 132 w 564"/>
                <a:gd name="T27" fmla="*/ 972 h 1005"/>
                <a:gd name="T28" fmla="*/ 97 w 564"/>
                <a:gd name="T29" fmla="*/ 953 h 1005"/>
                <a:gd name="T30" fmla="*/ 62 w 564"/>
                <a:gd name="T31" fmla="*/ 930 h 1005"/>
                <a:gd name="T32" fmla="*/ 31 w 564"/>
                <a:gd name="T33" fmla="*/ 903 h 1005"/>
                <a:gd name="T34" fmla="*/ 0 w 564"/>
                <a:gd name="T35" fmla="*/ 870 h 1005"/>
                <a:gd name="T36" fmla="*/ 0 w 564"/>
                <a:gd name="T37" fmla="*/ 250 h 1005"/>
                <a:gd name="T38" fmla="*/ 0 w 564"/>
                <a:gd name="T39" fmla="*/ 235 h 1005"/>
                <a:gd name="T40" fmla="*/ 4 w 564"/>
                <a:gd name="T41" fmla="*/ 206 h 1005"/>
                <a:gd name="T42" fmla="*/ 9 w 564"/>
                <a:gd name="T43" fmla="*/ 178 h 1005"/>
                <a:gd name="T44" fmla="*/ 18 w 564"/>
                <a:gd name="T45" fmla="*/ 153 h 1005"/>
                <a:gd name="T46" fmla="*/ 31 w 564"/>
                <a:gd name="T47" fmla="*/ 129 h 1005"/>
                <a:gd name="T48" fmla="*/ 44 w 564"/>
                <a:gd name="T49" fmla="*/ 108 h 1005"/>
                <a:gd name="T50" fmla="*/ 61 w 564"/>
                <a:gd name="T51" fmla="*/ 88 h 1005"/>
                <a:gd name="T52" fmla="*/ 79 w 564"/>
                <a:gd name="T53" fmla="*/ 70 h 1005"/>
                <a:gd name="T54" fmla="*/ 109 w 564"/>
                <a:gd name="T55" fmla="*/ 47 h 1005"/>
                <a:gd name="T56" fmla="*/ 154 w 564"/>
                <a:gd name="T57" fmla="*/ 24 h 1005"/>
                <a:gd name="T58" fmla="*/ 204 w 564"/>
                <a:gd name="T59" fmla="*/ 8 h 1005"/>
                <a:gd name="T60" fmla="*/ 256 w 564"/>
                <a:gd name="T61" fmla="*/ 1 h 1005"/>
                <a:gd name="T62" fmla="*/ 309 w 564"/>
                <a:gd name="T63" fmla="*/ 1 h 1005"/>
                <a:gd name="T64" fmla="*/ 361 w 564"/>
                <a:gd name="T65" fmla="*/ 8 h 1005"/>
                <a:gd name="T66" fmla="*/ 410 w 564"/>
                <a:gd name="T67" fmla="*/ 24 h 1005"/>
                <a:gd name="T68" fmla="*/ 455 w 564"/>
                <a:gd name="T69" fmla="*/ 47 h 1005"/>
                <a:gd name="T70" fmla="*/ 485 w 564"/>
                <a:gd name="T71" fmla="*/ 70 h 1005"/>
                <a:gd name="T72" fmla="*/ 504 w 564"/>
                <a:gd name="T73" fmla="*/ 88 h 1005"/>
                <a:gd name="T74" fmla="*/ 520 w 564"/>
                <a:gd name="T75" fmla="*/ 108 h 1005"/>
                <a:gd name="T76" fmla="*/ 533 w 564"/>
                <a:gd name="T77" fmla="*/ 129 h 1005"/>
                <a:gd name="T78" fmla="*/ 546 w 564"/>
                <a:gd name="T79" fmla="*/ 153 h 1005"/>
                <a:gd name="T80" fmla="*/ 555 w 564"/>
                <a:gd name="T81" fmla="*/ 178 h 1005"/>
                <a:gd name="T82" fmla="*/ 560 w 564"/>
                <a:gd name="T83" fmla="*/ 206 h 1005"/>
                <a:gd name="T84" fmla="*/ 564 w 564"/>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5">
                  <a:moveTo>
                    <a:pt x="564" y="250"/>
                  </a:moveTo>
                  <a:lnTo>
                    <a:pt x="564" y="665"/>
                  </a:lnTo>
                  <a:lnTo>
                    <a:pt x="564" y="870"/>
                  </a:lnTo>
                  <a:lnTo>
                    <a:pt x="564" y="870"/>
                  </a:lnTo>
                  <a:lnTo>
                    <a:pt x="549" y="886"/>
                  </a:lnTo>
                  <a:lnTo>
                    <a:pt x="533" y="901"/>
                  </a:lnTo>
                  <a:lnTo>
                    <a:pt x="518" y="916"/>
                  </a:lnTo>
                  <a:lnTo>
                    <a:pt x="502" y="928"/>
                  </a:lnTo>
                  <a:lnTo>
                    <a:pt x="485" y="940"/>
                  </a:lnTo>
                  <a:lnTo>
                    <a:pt x="468" y="951"/>
                  </a:lnTo>
                  <a:lnTo>
                    <a:pt x="450" y="961"/>
                  </a:lnTo>
                  <a:lnTo>
                    <a:pt x="432" y="971"/>
                  </a:lnTo>
                  <a:lnTo>
                    <a:pt x="414" y="978"/>
                  </a:lnTo>
                  <a:lnTo>
                    <a:pt x="395" y="985"/>
                  </a:lnTo>
                  <a:lnTo>
                    <a:pt x="377" y="991"/>
                  </a:lnTo>
                  <a:lnTo>
                    <a:pt x="358" y="995"/>
                  </a:lnTo>
                  <a:lnTo>
                    <a:pt x="339" y="1000"/>
                  </a:lnTo>
                  <a:lnTo>
                    <a:pt x="320" y="1002"/>
                  </a:lnTo>
                  <a:lnTo>
                    <a:pt x="301" y="1004"/>
                  </a:lnTo>
                  <a:lnTo>
                    <a:pt x="282" y="1005"/>
                  </a:lnTo>
                  <a:lnTo>
                    <a:pt x="263" y="1004"/>
                  </a:lnTo>
                  <a:lnTo>
                    <a:pt x="244" y="1003"/>
                  </a:lnTo>
                  <a:lnTo>
                    <a:pt x="225" y="1001"/>
                  </a:lnTo>
                  <a:lnTo>
                    <a:pt x="206" y="997"/>
                  </a:lnTo>
                  <a:lnTo>
                    <a:pt x="187" y="992"/>
                  </a:lnTo>
                  <a:lnTo>
                    <a:pt x="169" y="987"/>
                  </a:lnTo>
                  <a:lnTo>
                    <a:pt x="150" y="980"/>
                  </a:lnTo>
                  <a:lnTo>
                    <a:pt x="132" y="972"/>
                  </a:lnTo>
                  <a:lnTo>
                    <a:pt x="114" y="963"/>
                  </a:lnTo>
                  <a:lnTo>
                    <a:pt x="97" y="953"/>
                  </a:lnTo>
                  <a:lnTo>
                    <a:pt x="79" y="941"/>
                  </a:lnTo>
                  <a:lnTo>
                    <a:pt x="62" y="930"/>
                  </a:lnTo>
                  <a:lnTo>
                    <a:pt x="46" y="917"/>
                  </a:lnTo>
                  <a:lnTo>
                    <a:pt x="31" y="903"/>
                  </a:lnTo>
                  <a:lnTo>
                    <a:pt x="15" y="886"/>
                  </a:lnTo>
                  <a:lnTo>
                    <a:pt x="0" y="870"/>
                  </a:lnTo>
                  <a:lnTo>
                    <a:pt x="0" y="665"/>
                  </a:lnTo>
                  <a:lnTo>
                    <a:pt x="0" y="250"/>
                  </a:lnTo>
                  <a:lnTo>
                    <a:pt x="0" y="250"/>
                  </a:lnTo>
                  <a:lnTo>
                    <a:pt x="0" y="235"/>
                  </a:lnTo>
                  <a:lnTo>
                    <a:pt x="2" y="220"/>
                  </a:lnTo>
                  <a:lnTo>
                    <a:pt x="4" y="206"/>
                  </a:lnTo>
                  <a:lnTo>
                    <a:pt x="6" y="192"/>
                  </a:lnTo>
                  <a:lnTo>
                    <a:pt x="9" y="178"/>
                  </a:lnTo>
                  <a:lnTo>
                    <a:pt x="14" y="165"/>
                  </a:lnTo>
                  <a:lnTo>
                    <a:pt x="18" y="153"/>
                  </a:lnTo>
                  <a:lnTo>
                    <a:pt x="24" y="140"/>
                  </a:lnTo>
                  <a:lnTo>
                    <a:pt x="31" y="129"/>
                  </a:lnTo>
                  <a:lnTo>
                    <a:pt x="38" y="119"/>
                  </a:lnTo>
                  <a:lnTo>
                    <a:pt x="44" y="108"/>
                  </a:lnTo>
                  <a:lnTo>
                    <a:pt x="52" y="98"/>
                  </a:lnTo>
                  <a:lnTo>
                    <a:pt x="61" y="88"/>
                  </a:lnTo>
                  <a:lnTo>
                    <a:pt x="69" y="79"/>
                  </a:lnTo>
                  <a:lnTo>
                    <a:pt x="79" y="70"/>
                  </a:lnTo>
                  <a:lnTo>
                    <a:pt x="88" y="62"/>
                  </a:lnTo>
                  <a:lnTo>
                    <a:pt x="109" y="47"/>
                  </a:lnTo>
                  <a:lnTo>
                    <a:pt x="131" y="34"/>
                  </a:lnTo>
                  <a:lnTo>
                    <a:pt x="154" y="24"/>
                  </a:lnTo>
                  <a:lnTo>
                    <a:pt x="179" y="15"/>
                  </a:lnTo>
                  <a:lnTo>
                    <a:pt x="204" y="8"/>
                  </a:lnTo>
                  <a:lnTo>
                    <a:pt x="229" y="3"/>
                  </a:lnTo>
                  <a:lnTo>
                    <a:pt x="256" y="1"/>
                  </a:lnTo>
                  <a:lnTo>
                    <a:pt x="282" y="0"/>
                  </a:lnTo>
                  <a:lnTo>
                    <a:pt x="309" y="1"/>
                  </a:lnTo>
                  <a:lnTo>
                    <a:pt x="335" y="3"/>
                  </a:lnTo>
                  <a:lnTo>
                    <a:pt x="361" y="8"/>
                  </a:lnTo>
                  <a:lnTo>
                    <a:pt x="385" y="15"/>
                  </a:lnTo>
                  <a:lnTo>
                    <a:pt x="410" y="24"/>
                  </a:lnTo>
                  <a:lnTo>
                    <a:pt x="433" y="34"/>
                  </a:lnTo>
                  <a:lnTo>
                    <a:pt x="455" y="47"/>
                  </a:lnTo>
                  <a:lnTo>
                    <a:pt x="476" y="62"/>
                  </a:lnTo>
                  <a:lnTo>
                    <a:pt x="485" y="70"/>
                  </a:lnTo>
                  <a:lnTo>
                    <a:pt x="495" y="79"/>
                  </a:lnTo>
                  <a:lnTo>
                    <a:pt x="504" y="88"/>
                  </a:lnTo>
                  <a:lnTo>
                    <a:pt x="512" y="98"/>
                  </a:lnTo>
                  <a:lnTo>
                    <a:pt x="520" y="108"/>
                  </a:lnTo>
                  <a:lnTo>
                    <a:pt x="527" y="119"/>
                  </a:lnTo>
                  <a:lnTo>
                    <a:pt x="533" y="129"/>
                  </a:lnTo>
                  <a:lnTo>
                    <a:pt x="540" y="140"/>
                  </a:lnTo>
                  <a:lnTo>
                    <a:pt x="546" y="153"/>
                  </a:lnTo>
                  <a:lnTo>
                    <a:pt x="550" y="165"/>
                  </a:lnTo>
                  <a:lnTo>
                    <a:pt x="555" y="178"/>
                  </a:lnTo>
                  <a:lnTo>
                    <a:pt x="558" y="192"/>
                  </a:lnTo>
                  <a:lnTo>
                    <a:pt x="560" y="206"/>
                  </a:lnTo>
                  <a:lnTo>
                    <a:pt x="563" y="220"/>
                  </a:lnTo>
                  <a:lnTo>
                    <a:pt x="564" y="235"/>
                  </a:lnTo>
                  <a:lnTo>
                    <a:pt x="564" y="250"/>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1" name="Freeform 143">
              <a:extLst>
                <a:ext uri="{FF2B5EF4-FFF2-40B4-BE49-F238E27FC236}">
                  <a16:creationId xmlns:a16="http://schemas.microsoft.com/office/drawing/2014/main" id="{36913683-5645-479F-A823-2DC6EE5AF9E1}"/>
                </a:ext>
              </a:extLst>
            </p:cNvPr>
            <p:cNvSpPr>
              <a:spLocks/>
            </p:cNvSpPr>
            <p:nvPr/>
          </p:nvSpPr>
          <p:spPr bwMode="auto">
            <a:xfrm flipH="1">
              <a:off x="8441199" y="5855871"/>
              <a:ext cx="163374" cy="248526"/>
            </a:xfrm>
            <a:custGeom>
              <a:avLst/>
              <a:gdLst>
                <a:gd name="T0" fmla="*/ 564 w 564"/>
                <a:gd name="T1" fmla="*/ 665 h 1005"/>
                <a:gd name="T2" fmla="*/ 564 w 564"/>
                <a:gd name="T3" fmla="*/ 870 h 1005"/>
                <a:gd name="T4" fmla="*/ 533 w 564"/>
                <a:gd name="T5" fmla="*/ 901 h 1005"/>
                <a:gd name="T6" fmla="*/ 502 w 564"/>
                <a:gd name="T7" fmla="*/ 928 h 1005"/>
                <a:gd name="T8" fmla="*/ 468 w 564"/>
                <a:gd name="T9" fmla="*/ 951 h 1005"/>
                <a:gd name="T10" fmla="*/ 432 w 564"/>
                <a:gd name="T11" fmla="*/ 971 h 1005"/>
                <a:gd name="T12" fmla="*/ 395 w 564"/>
                <a:gd name="T13" fmla="*/ 985 h 1005"/>
                <a:gd name="T14" fmla="*/ 358 w 564"/>
                <a:gd name="T15" fmla="*/ 995 h 1005"/>
                <a:gd name="T16" fmla="*/ 320 w 564"/>
                <a:gd name="T17" fmla="*/ 1002 h 1005"/>
                <a:gd name="T18" fmla="*/ 282 w 564"/>
                <a:gd name="T19" fmla="*/ 1005 h 1005"/>
                <a:gd name="T20" fmla="*/ 244 w 564"/>
                <a:gd name="T21" fmla="*/ 1003 h 1005"/>
                <a:gd name="T22" fmla="*/ 206 w 564"/>
                <a:gd name="T23" fmla="*/ 997 h 1005"/>
                <a:gd name="T24" fmla="*/ 169 w 564"/>
                <a:gd name="T25" fmla="*/ 987 h 1005"/>
                <a:gd name="T26" fmla="*/ 132 w 564"/>
                <a:gd name="T27" fmla="*/ 972 h 1005"/>
                <a:gd name="T28" fmla="*/ 97 w 564"/>
                <a:gd name="T29" fmla="*/ 953 h 1005"/>
                <a:gd name="T30" fmla="*/ 62 w 564"/>
                <a:gd name="T31" fmla="*/ 930 h 1005"/>
                <a:gd name="T32" fmla="*/ 31 w 564"/>
                <a:gd name="T33" fmla="*/ 903 h 1005"/>
                <a:gd name="T34" fmla="*/ 0 w 564"/>
                <a:gd name="T35" fmla="*/ 870 h 1005"/>
                <a:gd name="T36" fmla="*/ 0 w 564"/>
                <a:gd name="T37" fmla="*/ 250 h 1005"/>
                <a:gd name="T38" fmla="*/ 0 w 564"/>
                <a:gd name="T39" fmla="*/ 235 h 1005"/>
                <a:gd name="T40" fmla="*/ 4 w 564"/>
                <a:gd name="T41" fmla="*/ 206 h 1005"/>
                <a:gd name="T42" fmla="*/ 9 w 564"/>
                <a:gd name="T43" fmla="*/ 178 h 1005"/>
                <a:gd name="T44" fmla="*/ 18 w 564"/>
                <a:gd name="T45" fmla="*/ 153 h 1005"/>
                <a:gd name="T46" fmla="*/ 31 w 564"/>
                <a:gd name="T47" fmla="*/ 129 h 1005"/>
                <a:gd name="T48" fmla="*/ 44 w 564"/>
                <a:gd name="T49" fmla="*/ 108 h 1005"/>
                <a:gd name="T50" fmla="*/ 61 w 564"/>
                <a:gd name="T51" fmla="*/ 88 h 1005"/>
                <a:gd name="T52" fmla="*/ 79 w 564"/>
                <a:gd name="T53" fmla="*/ 70 h 1005"/>
                <a:gd name="T54" fmla="*/ 109 w 564"/>
                <a:gd name="T55" fmla="*/ 47 h 1005"/>
                <a:gd name="T56" fmla="*/ 154 w 564"/>
                <a:gd name="T57" fmla="*/ 24 h 1005"/>
                <a:gd name="T58" fmla="*/ 204 w 564"/>
                <a:gd name="T59" fmla="*/ 8 h 1005"/>
                <a:gd name="T60" fmla="*/ 256 w 564"/>
                <a:gd name="T61" fmla="*/ 1 h 1005"/>
                <a:gd name="T62" fmla="*/ 309 w 564"/>
                <a:gd name="T63" fmla="*/ 1 h 1005"/>
                <a:gd name="T64" fmla="*/ 361 w 564"/>
                <a:gd name="T65" fmla="*/ 8 h 1005"/>
                <a:gd name="T66" fmla="*/ 410 w 564"/>
                <a:gd name="T67" fmla="*/ 24 h 1005"/>
                <a:gd name="T68" fmla="*/ 455 w 564"/>
                <a:gd name="T69" fmla="*/ 47 h 1005"/>
                <a:gd name="T70" fmla="*/ 485 w 564"/>
                <a:gd name="T71" fmla="*/ 70 h 1005"/>
                <a:gd name="T72" fmla="*/ 504 w 564"/>
                <a:gd name="T73" fmla="*/ 88 h 1005"/>
                <a:gd name="T74" fmla="*/ 520 w 564"/>
                <a:gd name="T75" fmla="*/ 108 h 1005"/>
                <a:gd name="T76" fmla="*/ 533 w 564"/>
                <a:gd name="T77" fmla="*/ 129 h 1005"/>
                <a:gd name="T78" fmla="*/ 546 w 564"/>
                <a:gd name="T79" fmla="*/ 153 h 1005"/>
                <a:gd name="T80" fmla="*/ 555 w 564"/>
                <a:gd name="T81" fmla="*/ 178 h 1005"/>
                <a:gd name="T82" fmla="*/ 560 w 564"/>
                <a:gd name="T83" fmla="*/ 206 h 1005"/>
                <a:gd name="T84" fmla="*/ 564 w 564"/>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5">
                  <a:moveTo>
                    <a:pt x="564" y="250"/>
                  </a:moveTo>
                  <a:lnTo>
                    <a:pt x="564" y="665"/>
                  </a:lnTo>
                  <a:lnTo>
                    <a:pt x="564" y="870"/>
                  </a:lnTo>
                  <a:lnTo>
                    <a:pt x="564" y="870"/>
                  </a:lnTo>
                  <a:lnTo>
                    <a:pt x="549" y="886"/>
                  </a:lnTo>
                  <a:lnTo>
                    <a:pt x="533" y="901"/>
                  </a:lnTo>
                  <a:lnTo>
                    <a:pt x="518" y="916"/>
                  </a:lnTo>
                  <a:lnTo>
                    <a:pt x="502" y="928"/>
                  </a:lnTo>
                  <a:lnTo>
                    <a:pt x="485" y="940"/>
                  </a:lnTo>
                  <a:lnTo>
                    <a:pt x="468" y="951"/>
                  </a:lnTo>
                  <a:lnTo>
                    <a:pt x="450" y="961"/>
                  </a:lnTo>
                  <a:lnTo>
                    <a:pt x="432" y="971"/>
                  </a:lnTo>
                  <a:lnTo>
                    <a:pt x="414" y="978"/>
                  </a:lnTo>
                  <a:lnTo>
                    <a:pt x="395" y="985"/>
                  </a:lnTo>
                  <a:lnTo>
                    <a:pt x="377" y="991"/>
                  </a:lnTo>
                  <a:lnTo>
                    <a:pt x="358" y="995"/>
                  </a:lnTo>
                  <a:lnTo>
                    <a:pt x="339" y="1000"/>
                  </a:lnTo>
                  <a:lnTo>
                    <a:pt x="320" y="1002"/>
                  </a:lnTo>
                  <a:lnTo>
                    <a:pt x="301" y="1004"/>
                  </a:lnTo>
                  <a:lnTo>
                    <a:pt x="282" y="1005"/>
                  </a:lnTo>
                  <a:lnTo>
                    <a:pt x="263" y="1004"/>
                  </a:lnTo>
                  <a:lnTo>
                    <a:pt x="244" y="1003"/>
                  </a:lnTo>
                  <a:lnTo>
                    <a:pt x="225" y="1001"/>
                  </a:lnTo>
                  <a:lnTo>
                    <a:pt x="206" y="997"/>
                  </a:lnTo>
                  <a:lnTo>
                    <a:pt x="187" y="992"/>
                  </a:lnTo>
                  <a:lnTo>
                    <a:pt x="169" y="987"/>
                  </a:lnTo>
                  <a:lnTo>
                    <a:pt x="150" y="980"/>
                  </a:lnTo>
                  <a:lnTo>
                    <a:pt x="132" y="972"/>
                  </a:lnTo>
                  <a:lnTo>
                    <a:pt x="114" y="963"/>
                  </a:lnTo>
                  <a:lnTo>
                    <a:pt x="97" y="953"/>
                  </a:lnTo>
                  <a:lnTo>
                    <a:pt x="79" y="941"/>
                  </a:lnTo>
                  <a:lnTo>
                    <a:pt x="62" y="930"/>
                  </a:lnTo>
                  <a:lnTo>
                    <a:pt x="46" y="917"/>
                  </a:lnTo>
                  <a:lnTo>
                    <a:pt x="31" y="903"/>
                  </a:lnTo>
                  <a:lnTo>
                    <a:pt x="15" y="886"/>
                  </a:lnTo>
                  <a:lnTo>
                    <a:pt x="0" y="870"/>
                  </a:lnTo>
                  <a:lnTo>
                    <a:pt x="0" y="665"/>
                  </a:lnTo>
                  <a:lnTo>
                    <a:pt x="0" y="250"/>
                  </a:lnTo>
                  <a:lnTo>
                    <a:pt x="0" y="250"/>
                  </a:lnTo>
                  <a:lnTo>
                    <a:pt x="0" y="235"/>
                  </a:lnTo>
                  <a:lnTo>
                    <a:pt x="2" y="220"/>
                  </a:lnTo>
                  <a:lnTo>
                    <a:pt x="4" y="206"/>
                  </a:lnTo>
                  <a:lnTo>
                    <a:pt x="6" y="192"/>
                  </a:lnTo>
                  <a:lnTo>
                    <a:pt x="9" y="178"/>
                  </a:lnTo>
                  <a:lnTo>
                    <a:pt x="14" y="165"/>
                  </a:lnTo>
                  <a:lnTo>
                    <a:pt x="18" y="153"/>
                  </a:lnTo>
                  <a:lnTo>
                    <a:pt x="24" y="140"/>
                  </a:lnTo>
                  <a:lnTo>
                    <a:pt x="31" y="129"/>
                  </a:lnTo>
                  <a:lnTo>
                    <a:pt x="38" y="119"/>
                  </a:lnTo>
                  <a:lnTo>
                    <a:pt x="44" y="108"/>
                  </a:lnTo>
                  <a:lnTo>
                    <a:pt x="52" y="98"/>
                  </a:lnTo>
                  <a:lnTo>
                    <a:pt x="61" y="88"/>
                  </a:lnTo>
                  <a:lnTo>
                    <a:pt x="69" y="79"/>
                  </a:lnTo>
                  <a:lnTo>
                    <a:pt x="79" y="70"/>
                  </a:lnTo>
                  <a:lnTo>
                    <a:pt x="88" y="62"/>
                  </a:lnTo>
                  <a:lnTo>
                    <a:pt x="109" y="47"/>
                  </a:lnTo>
                  <a:lnTo>
                    <a:pt x="131" y="34"/>
                  </a:lnTo>
                  <a:lnTo>
                    <a:pt x="154" y="24"/>
                  </a:lnTo>
                  <a:lnTo>
                    <a:pt x="179" y="15"/>
                  </a:lnTo>
                  <a:lnTo>
                    <a:pt x="204" y="8"/>
                  </a:lnTo>
                  <a:lnTo>
                    <a:pt x="229" y="3"/>
                  </a:lnTo>
                  <a:lnTo>
                    <a:pt x="256" y="1"/>
                  </a:lnTo>
                  <a:lnTo>
                    <a:pt x="282" y="0"/>
                  </a:lnTo>
                  <a:lnTo>
                    <a:pt x="309" y="1"/>
                  </a:lnTo>
                  <a:lnTo>
                    <a:pt x="335" y="3"/>
                  </a:lnTo>
                  <a:lnTo>
                    <a:pt x="361" y="8"/>
                  </a:lnTo>
                  <a:lnTo>
                    <a:pt x="385" y="15"/>
                  </a:lnTo>
                  <a:lnTo>
                    <a:pt x="410" y="24"/>
                  </a:lnTo>
                  <a:lnTo>
                    <a:pt x="433" y="34"/>
                  </a:lnTo>
                  <a:lnTo>
                    <a:pt x="455" y="47"/>
                  </a:lnTo>
                  <a:lnTo>
                    <a:pt x="476" y="62"/>
                  </a:lnTo>
                  <a:lnTo>
                    <a:pt x="485" y="70"/>
                  </a:lnTo>
                  <a:lnTo>
                    <a:pt x="495" y="79"/>
                  </a:lnTo>
                  <a:lnTo>
                    <a:pt x="504" y="88"/>
                  </a:lnTo>
                  <a:lnTo>
                    <a:pt x="512" y="98"/>
                  </a:lnTo>
                  <a:lnTo>
                    <a:pt x="520" y="108"/>
                  </a:lnTo>
                  <a:lnTo>
                    <a:pt x="527" y="119"/>
                  </a:lnTo>
                  <a:lnTo>
                    <a:pt x="533" y="129"/>
                  </a:lnTo>
                  <a:lnTo>
                    <a:pt x="540" y="140"/>
                  </a:lnTo>
                  <a:lnTo>
                    <a:pt x="546" y="153"/>
                  </a:lnTo>
                  <a:lnTo>
                    <a:pt x="550" y="165"/>
                  </a:lnTo>
                  <a:lnTo>
                    <a:pt x="555" y="178"/>
                  </a:lnTo>
                  <a:lnTo>
                    <a:pt x="558" y="192"/>
                  </a:lnTo>
                  <a:lnTo>
                    <a:pt x="560" y="206"/>
                  </a:lnTo>
                  <a:lnTo>
                    <a:pt x="563" y="220"/>
                  </a:lnTo>
                  <a:lnTo>
                    <a:pt x="564" y="235"/>
                  </a:lnTo>
                  <a:lnTo>
                    <a:pt x="564"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2" name="Freeform 144">
              <a:extLst>
                <a:ext uri="{FF2B5EF4-FFF2-40B4-BE49-F238E27FC236}">
                  <a16:creationId xmlns:a16="http://schemas.microsoft.com/office/drawing/2014/main" id="{1384B231-0D77-44D7-B6AB-897311876FDC}"/>
                </a:ext>
              </a:extLst>
            </p:cNvPr>
            <p:cNvSpPr>
              <a:spLocks/>
            </p:cNvSpPr>
            <p:nvPr/>
          </p:nvSpPr>
          <p:spPr bwMode="auto">
            <a:xfrm flipH="1">
              <a:off x="8336920" y="5821111"/>
              <a:ext cx="59090" cy="74732"/>
            </a:xfrm>
            <a:custGeom>
              <a:avLst/>
              <a:gdLst>
                <a:gd name="T0" fmla="*/ 155 w 208"/>
                <a:gd name="T1" fmla="*/ 2 h 305"/>
                <a:gd name="T2" fmla="*/ 136 w 208"/>
                <a:gd name="T3" fmla="*/ 0 h 305"/>
                <a:gd name="T4" fmla="*/ 116 w 208"/>
                <a:gd name="T5" fmla="*/ 4 h 305"/>
                <a:gd name="T6" fmla="*/ 97 w 208"/>
                <a:gd name="T7" fmla="*/ 12 h 305"/>
                <a:gd name="T8" fmla="*/ 76 w 208"/>
                <a:gd name="T9" fmla="*/ 26 h 305"/>
                <a:gd name="T10" fmla="*/ 58 w 208"/>
                <a:gd name="T11" fmla="*/ 46 h 305"/>
                <a:gd name="T12" fmla="*/ 40 w 208"/>
                <a:gd name="T13" fmla="*/ 68 h 305"/>
                <a:gd name="T14" fmla="*/ 26 w 208"/>
                <a:gd name="T15" fmla="*/ 94 h 305"/>
                <a:gd name="T16" fmla="*/ 14 w 208"/>
                <a:gd name="T17" fmla="*/ 125 h 305"/>
                <a:gd name="T18" fmla="*/ 9 w 208"/>
                <a:gd name="T19" fmla="*/ 140 h 305"/>
                <a:gd name="T20" fmla="*/ 2 w 208"/>
                <a:gd name="T21" fmla="*/ 170 h 305"/>
                <a:gd name="T22" fmla="*/ 0 w 208"/>
                <a:gd name="T23" fmla="*/ 199 h 305"/>
                <a:gd name="T24" fmla="*/ 2 w 208"/>
                <a:gd name="T25" fmla="*/ 226 h 305"/>
                <a:gd name="T26" fmla="*/ 7 w 208"/>
                <a:gd name="T27" fmla="*/ 250 h 305"/>
                <a:gd name="T28" fmla="*/ 16 w 208"/>
                <a:gd name="T29" fmla="*/ 270 h 305"/>
                <a:gd name="T30" fmla="*/ 28 w 208"/>
                <a:gd name="T31" fmla="*/ 288 h 305"/>
                <a:gd name="T32" fmla="*/ 44 w 208"/>
                <a:gd name="T33" fmla="*/ 298 h 305"/>
                <a:gd name="T34" fmla="*/ 53 w 208"/>
                <a:gd name="T35" fmla="*/ 303 h 305"/>
                <a:gd name="T36" fmla="*/ 72 w 208"/>
                <a:gd name="T37" fmla="*/ 305 h 305"/>
                <a:gd name="T38" fmla="*/ 92 w 208"/>
                <a:gd name="T39" fmla="*/ 302 h 305"/>
                <a:gd name="T40" fmla="*/ 111 w 208"/>
                <a:gd name="T41" fmla="*/ 293 h 305"/>
                <a:gd name="T42" fmla="*/ 131 w 208"/>
                <a:gd name="T43" fmla="*/ 279 h 305"/>
                <a:gd name="T44" fmla="*/ 149 w 208"/>
                <a:gd name="T45" fmla="*/ 259 h 305"/>
                <a:gd name="T46" fmla="*/ 167 w 208"/>
                <a:gd name="T47" fmla="*/ 237 h 305"/>
                <a:gd name="T48" fmla="*/ 182 w 208"/>
                <a:gd name="T49" fmla="*/ 211 h 305"/>
                <a:gd name="T50" fmla="*/ 194 w 208"/>
                <a:gd name="T51" fmla="*/ 181 h 305"/>
                <a:gd name="T52" fmla="*/ 199 w 208"/>
                <a:gd name="T53" fmla="*/ 166 h 305"/>
                <a:gd name="T54" fmla="*/ 205 w 208"/>
                <a:gd name="T55" fmla="*/ 135 h 305"/>
                <a:gd name="T56" fmla="*/ 208 w 208"/>
                <a:gd name="T57" fmla="*/ 106 h 305"/>
                <a:gd name="T58" fmla="*/ 205 w 208"/>
                <a:gd name="T59" fmla="*/ 79 h 305"/>
                <a:gd name="T60" fmla="*/ 201 w 208"/>
                <a:gd name="T61" fmla="*/ 55 h 305"/>
                <a:gd name="T62" fmla="*/ 192 w 208"/>
                <a:gd name="T63" fmla="*/ 35 h 305"/>
                <a:gd name="T64" fmla="*/ 180 w 208"/>
                <a:gd name="T65" fmla="*/ 18 h 305"/>
                <a:gd name="T66" fmla="*/ 164 w 208"/>
                <a:gd name="T67" fmla="*/ 7 h 305"/>
                <a:gd name="T68" fmla="*/ 155 w 208"/>
                <a:gd name="T69"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305">
                  <a:moveTo>
                    <a:pt x="155" y="2"/>
                  </a:moveTo>
                  <a:lnTo>
                    <a:pt x="155" y="2"/>
                  </a:lnTo>
                  <a:lnTo>
                    <a:pt x="146" y="0"/>
                  </a:lnTo>
                  <a:lnTo>
                    <a:pt x="136" y="0"/>
                  </a:lnTo>
                  <a:lnTo>
                    <a:pt x="126" y="1"/>
                  </a:lnTo>
                  <a:lnTo>
                    <a:pt x="116" y="4"/>
                  </a:lnTo>
                  <a:lnTo>
                    <a:pt x="106" y="8"/>
                  </a:lnTo>
                  <a:lnTo>
                    <a:pt x="97" y="12"/>
                  </a:lnTo>
                  <a:lnTo>
                    <a:pt x="86" y="19"/>
                  </a:lnTo>
                  <a:lnTo>
                    <a:pt x="76" y="26"/>
                  </a:lnTo>
                  <a:lnTo>
                    <a:pt x="67" y="35"/>
                  </a:lnTo>
                  <a:lnTo>
                    <a:pt x="58" y="46"/>
                  </a:lnTo>
                  <a:lnTo>
                    <a:pt x="49" y="56"/>
                  </a:lnTo>
                  <a:lnTo>
                    <a:pt x="40" y="68"/>
                  </a:lnTo>
                  <a:lnTo>
                    <a:pt x="34" y="81"/>
                  </a:lnTo>
                  <a:lnTo>
                    <a:pt x="26" y="94"/>
                  </a:lnTo>
                  <a:lnTo>
                    <a:pt x="19" y="109"/>
                  </a:lnTo>
                  <a:lnTo>
                    <a:pt x="14" y="125"/>
                  </a:lnTo>
                  <a:lnTo>
                    <a:pt x="14" y="125"/>
                  </a:lnTo>
                  <a:lnTo>
                    <a:pt x="9" y="140"/>
                  </a:lnTo>
                  <a:lnTo>
                    <a:pt x="6" y="155"/>
                  </a:lnTo>
                  <a:lnTo>
                    <a:pt x="2" y="170"/>
                  </a:lnTo>
                  <a:lnTo>
                    <a:pt x="1" y="185"/>
                  </a:lnTo>
                  <a:lnTo>
                    <a:pt x="0" y="199"/>
                  </a:lnTo>
                  <a:lnTo>
                    <a:pt x="1" y="213"/>
                  </a:lnTo>
                  <a:lnTo>
                    <a:pt x="2" y="226"/>
                  </a:lnTo>
                  <a:lnTo>
                    <a:pt x="5" y="238"/>
                  </a:lnTo>
                  <a:lnTo>
                    <a:pt x="7" y="250"/>
                  </a:lnTo>
                  <a:lnTo>
                    <a:pt x="11" y="261"/>
                  </a:lnTo>
                  <a:lnTo>
                    <a:pt x="16" y="270"/>
                  </a:lnTo>
                  <a:lnTo>
                    <a:pt x="21" y="279"/>
                  </a:lnTo>
                  <a:lnTo>
                    <a:pt x="28" y="288"/>
                  </a:lnTo>
                  <a:lnTo>
                    <a:pt x="36" y="293"/>
                  </a:lnTo>
                  <a:lnTo>
                    <a:pt x="44" y="298"/>
                  </a:lnTo>
                  <a:lnTo>
                    <a:pt x="53" y="303"/>
                  </a:lnTo>
                  <a:lnTo>
                    <a:pt x="53" y="303"/>
                  </a:lnTo>
                  <a:lnTo>
                    <a:pt x="62" y="305"/>
                  </a:lnTo>
                  <a:lnTo>
                    <a:pt x="72" y="305"/>
                  </a:lnTo>
                  <a:lnTo>
                    <a:pt x="82" y="304"/>
                  </a:lnTo>
                  <a:lnTo>
                    <a:pt x="92" y="302"/>
                  </a:lnTo>
                  <a:lnTo>
                    <a:pt x="102" y="297"/>
                  </a:lnTo>
                  <a:lnTo>
                    <a:pt x="111" y="293"/>
                  </a:lnTo>
                  <a:lnTo>
                    <a:pt x="121" y="286"/>
                  </a:lnTo>
                  <a:lnTo>
                    <a:pt x="131" y="279"/>
                  </a:lnTo>
                  <a:lnTo>
                    <a:pt x="140" y="270"/>
                  </a:lnTo>
                  <a:lnTo>
                    <a:pt x="149" y="259"/>
                  </a:lnTo>
                  <a:lnTo>
                    <a:pt x="158" y="249"/>
                  </a:lnTo>
                  <a:lnTo>
                    <a:pt x="167" y="237"/>
                  </a:lnTo>
                  <a:lnTo>
                    <a:pt x="174" y="224"/>
                  </a:lnTo>
                  <a:lnTo>
                    <a:pt x="182" y="211"/>
                  </a:lnTo>
                  <a:lnTo>
                    <a:pt x="189" y="196"/>
                  </a:lnTo>
                  <a:lnTo>
                    <a:pt x="194" y="181"/>
                  </a:lnTo>
                  <a:lnTo>
                    <a:pt x="194" y="181"/>
                  </a:lnTo>
                  <a:lnTo>
                    <a:pt x="199" y="166"/>
                  </a:lnTo>
                  <a:lnTo>
                    <a:pt x="202" y="150"/>
                  </a:lnTo>
                  <a:lnTo>
                    <a:pt x="205" y="135"/>
                  </a:lnTo>
                  <a:lnTo>
                    <a:pt x="206" y="120"/>
                  </a:lnTo>
                  <a:lnTo>
                    <a:pt x="208" y="106"/>
                  </a:lnTo>
                  <a:lnTo>
                    <a:pt x="208" y="92"/>
                  </a:lnTo>
                  <a:lnTo>
                    <a:pt x="205" y="79"/>
                  </a:lnTo>
                  <a:lnTo>
                    <a:pt x="203" y="67"/>
                  </a:lnTo>
                  <a:lnTo>
                    <a:pt x="201" y="55"/>
                  </a:lnTo>
                  <a:lnTo>
                    <a:pt x="196" y="45"/>
                  </a:lnTo>
                  <a:lnTo>
                    <a:pt x="192" y="35"/>
                  </a:lnTo>
                  <a:lnTo>
                    <a:pt x="186" y="26"/>
                  </a:lnTo>
                  <a:lnTo>
                    <a:pt x="180" y="18"/>
                  </a:lnTo>
                  <a:lnTo>
                    <a:pt x="172" y="12"/>
                  </a:lnTo>
                  <a:lnTo>
                    <a:pt x="164" y="7"/>
                  </a:lnTo>
                  <a:lnTo>
                    <a:pt x="155" y="2"/>
                  </a:lnTo>
                  <a:lnTo>
                    <a:pt x="155" y="2"/>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3" name="Freeform 145">
              <a:extLst>
                <a:ext uri="{FF2B5EF4-FFF2-40B4-BE49-F238E27FC236}">
                  <a16:creationId xmlns:a16="http://schemas.microsoft.com/office/drawing/2014/main" id="{E86302A5-C569-448B-AA5C-4CEC469ED335}"/>
                </a:ext>
              </a:extLst>
            </p:cNvPr>
            <p:cNvSpPr>
              <a:spLocks/>
            </p:cNvSpPr>
            <p:nvPr/>
          </p:nvSpPr>
          <p:spPr bwMode="auto">
            <a:xfrm flipH="1">
              <a:off x="8646284" y="5821111"/>
              <a:ext cx="60829" cy="74732"/>
            </a:xfrm>
            <a:custGeom>
              <a:avLst/>
              <a:gdLst>
                <a:gd name="T0" fmla="*/ 51 w 206"/>
                <a:gd name="T1" fmla="*/ 2 h 305"/>
                <a:gd name="T2" fmla="*/ 71 w 206"/>
                <a:gd name="T3" fmla="*/ 0 h 305"/>
                <a:gd name="T4" fmla="*/ 91 w 206"/>
                <a:gd name="T5" fmla="*/ 4 h 305"/>
                <a:gd name="T6" fmla="*/ 111 w 206"/>
                <a:gd name="T7" fmla="*/ 12 h 305"/>
                <a:gd name="T8" fmla="*/ 130 w 206"/>
                <a:gd name="T9" fmla="*/ 26 h 305"/>
                <a:gd name="T10" fmla="*/ 149 w 206"/>
                <a:gd name="T11" fmla="*/ 46 h 305"/>
                <a:gd name="T12" fmla="*/ 166 w 206"/>
                <a:gd name="T13" fmla="*/ 68 h 305"/>
                <a:gd name="T14" fmla="*/ 180 w 206"/>
                <a:gd name="T15" fmla="*/ 94 h 305"/>
                <a:gd name="T16" fmla="*/ 193 w 206"/>
                <a:gd name="T17" fmla="*/ 125 h 305"/>
                <a:gd name="T18" fmla="*/ 197 w 206"/>
                <a:gd name="T19" fmla="*/ 140 h 305"/>
                <a:gd name="T20" fmla="*/ 204 w 206"/>
                <a:gd name="T21" fmla="*/ 170 h 305"/>
                <a:gd name="T22" fmla="*/ 206 w 206"/>
                <a:gd name="T23" fmla="*/ 199 h 305"/>
                <a:gd name="T24" fmla="*/ 205 w 206"/>
                <a:gd name="T25" fmla="*/ 226 h 305"/>
                <a:gd name="T26" fmla="*/ 200 w 206"/>
                <a:gd name="T27" fmla="*/ 250 h 305"/>
                <a:gd name="T28" fmla="*/ 191 w 206"/>
                <a:gd name="T29" fmla="*/ 270 h 305"/>
                <a:gd name="T30" fmla="*/ 178 w 206"/>
                <a:gd name="T31" fmla="*/ 288 h 305"/>
                <a:gd name="T32" fmla="*/ 163 w 206"/>
                <a:gd name="T33" fmla="*/ 298 h 305"/>
                <a:gd name="T34" fmla="*/ 155 w 206"/>
                <a:gd name="T35" fmla="*/ 303 h 305"/>
                <a:gd name="T36" fmla="*/ 134 w 206"/>
                <a:gd name="T37" fmla="*/ 305 h 305"/>
                <a:gd name="T38" fmla="*/ 115 w 206"/>
                <a:gd name="T39" fmla="*/ 302 h 305"/>
                <a:gd name="T40" fmla="*/ 95 w 206"/>
                <a:gd name="T41" fmla="*/ 293 h 305"/>
                <a:gd name="T42" fmla="*/ 75 w 206"/>
                <a:gd name="T43" fmla="*/ 279 h 305"/>
                <a:gd name="T44" fmla="*/ 57 w 206"/>
                <a:gd name="T45" fmla="*/ 259 h 305"/>
                <a:gd name="T46" fmla="*/ 40 w 206"/>
                <a:gd name="T47" fmla="*/ 237 h 305"/>
                <a:gd name="T48" fmla="*/ 25 w 206"/>
                <a:gd name="T49" fmla="*/ 211 h 305"/>
                <a:gd name="T50" fmla="*/ 13 w 206"/>
                <a:gd name="T51" fmla="*/ 181 h 305"/>
                <a:gd name="T52" fmla="*/ 8 w 206"/>
                <a:gd name="T53" fmla="*/ 166 h 305"/>
                <a:gd name="T54" fmla="*/ 2 w 206"/>
                <a:gd name="T55" fmla="*/ 135 h 305"/>
                <a:gd name="T56" fmla="*/ 0 w 206"/>
                <a:gd name="T57" fmla="*/ 106 h 305"/>
                <a:gd name="T58" fmla="*/ 1 w 206"/>
                <a:gd name="T59" fmla="*/ 79 h 305"/>
                <a:gd name="T60" fmla="*/ 7 w 206"/>
                <a:gd name="T61" fmla="*/ 55 h 305"/>
                <a:gd name="T62" fmla="*/ 14 w 206"/>
                <a:gd name="T63" fmla="*/ 35 h 305"/>
                <a:gd name="T64" fmla="*/ 27 w 206"/>
                <a:gd name="T65" fmla="*/ 18 h 305"/>
                <a:gd name="T66" fmla="*/ 43 w 206"/>
                <a:gd name="T67" fmla="*/ 7 h 305"/>
                <a:gd name="T68" fmla="*/ 51 w 206"/>
                <a:gd name="T69"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305">
                  <a:moveTo>
                    <a:pt x="51" y="2"/>
                  </a:moveTo>
                  <a:lnTo>
                    <a:pt x="51" y="2"/>
                  </a:lnTo>
                  <a:lnTo>
                    <a:pt x="62" y="0"/>
                  </a:lnTo>
                  <a:lnTo>
                    <a:pt x="71" y="0"/>
                  </a:lnTo>
                  <a:lnTo>
                    <a:pt x="81" y="1"/>
                  </a:lnTo>
                  <a:lnTo>
                    <a:pt x="91" y="4"/>
                  </a:lnTo>
                  <a:lnTo>
                    <a:pt x="101" y="8"/>
                  </a:lnTo>
                  <a:lnTo>
                    <a:pt x="111" y="12"/>
                  </a:lnTo>
                  <a:lnTo>
                    <a:pt x="121" y="19"/>
                  </a:lnTo>
                  <a:lnTo>
                    <a:pt x="130" y="26"/>
                  </a:lnTo>
                  <a:lnTo>
                    <a:pt x="140" y="35"/>
                  </a:lnTo>
                  <a:lnTo>
                    <a:pt x="149" y="46"/>
                  </a:lnTo>
                  <a:lnTo>
                    <a:pt x="158" y="56"/>
                  </a:lnTo>
                  <a:lnTo>
                    <a:pt x="166" y="68"/>
                  </a:lnTo>
                  <a:lnTo>
                    <a:pt x="174" y="81"/>
                  </a:lnTo>
                  <a:lnTo>
                    <a:pt x="180" y="94"/>
                  </a:lnTo>
                  <a:lnTo>
                    <a:pt x="187" y="109"/>
                  </a:lnTo>
                  <a:lnTo>
                    <a:pt x="193" y="125"/>
                  </a:lnTo>
                  <a:lnTo>
                    <a:pt x="193" y="125"/>
                  </a:lnTo>
                  <a:lnTo>
                    <a:pt x="197" y="140"/>
                  </a:lnTo>
                  <a:lnTo>
                    <a:pt x="202" y="155"/>
                  </a:lnTo>
                  <a:lnTo>
                    <a:pt x="204" y="170"/>
                  </a:lnTo>
                  <a:lnTo>
                    <a:pt x="205" y="185"/>
                  </a:lnTo>
                  <a:lnTo>
                    <a:pt x="206" y="199"/>
                  </a:lnTo>
                  <a:lnTo>
                    <a:pt x="206" y="213"/>
                  </a:lnTo>
                  <a:lnTo>
                    <a:pt x="205" y="226"/>
                  </a:lnTo>
                  <a:lnTo>
                    <a:pt x="203" y="238"/>
                  </a:lnTo>
                  <a:lnTo>
                    <a:pt x="200" y="250"/>
                  </a:lnTo>
                  <a:lnTo>
                    <a:pt x="196" y="261"/>
                  </a:lnTo>
                  <a:lnTo>
                    <a:pt x="191" y="270"/>
                  </a:lnTo>
                  <a:lnTo>
                    <a:pt x="185" y="279"/>
                  </a:lnTo>
                  <a:lnTo>
                    <a:pt x="178" y="288"/>
                  </a:lnTo>
                  <a:lnTo>
                    <a:pt x="172" y="293"/>
                  </a:lnTo>
                  <a:lnTo>
                    <a:pt x="163" y="298"/>
                  </a:lnTo>
                  <a:lnTo>
                    <a:pt x="155" y="303"/>
                  </a:lnTo>
                  <a:lnTo>
                    <a:pt x="155" y="303"/>
                  </a:lnTo>
                  <a:lnTo>
                    <a:pt x="145" y="305"/>
                  </a:lnTo>
                  <a:lnTo>
                    <a:pt x="134" y="305"/>
                  </a:lnTo>
                  <a:lnTo>
                    <a:pt x="126" y="304"/>
                  </a:lnTo>
                  <a:lnTo>
                    <a:pt x="115" y="302"/>
                  </a:lnTo>
                  <a:lnTo>
                    <a:pt x="105" y="297"/>
                  </a:lnTo>
                  <a:lnTo>
                    <a:pt x="95" y="293"/>
                  </a:lnTo>
                  <a:lnTo>
                    <a:pt x="85" y="286"/>
                  </a:lnTo>
                  <a:lnTo>
                    <a:pt x="75" y="279"/>
                  </a:lnTo>
                  <a:lnTo>
                    <a:pt x="66" y="270"/>
                  </a:lnTo>
                  <a:lnTo>
                    <a:pt x="57" y="259"/>
                  </a:lnTo>
                  <a:lnTo>
                    <a:pt x="48" y="249"/>
                  </a:lnTo>
                  <a:lnTo>
                    <a:pt x="40" y="237"/>
                  </a:lnTo>
                  <a:lnTo>
                    <a:pt x="32" y="224"/>
                  </a:lnTo>
                  <a:lnTo>
                    <a:pt x="25" y="211"/>
                  </a:lnTo>
                  <a:lnTo>
                    <a:pt x="19" y="196"/>
                  </a:lnTo>
                  <a:lnTo>
                    <a:pt x="13" y="181"/>
                  </a:lnTo>
                  <a:lnTo>
                    <a:pt x="13" y="181"/>
                  </a:lnTo>
                  <a:lnTo>
                    <a:pt x="8" y="166"/>
                  </a:lnTo>
                  <a:lnTo>
                    <a:pt x="4" y="150"/>
                  </a:lnTo>
                  <a:lnTo>
                    <a:pt x="2" y="135"/>
                  </a:lnTo>
                  <a:lnTo>
                    <a:pt x="0" y="120"/>
                  </a:lnTo>
                  <a:lnTo>
                    <a:pt x="0" y="106"/>
                  </a:lnTo>
                  <a:lnTo>
                    <a:pt x="0" y="92"/>
                  </a:lnTo>
                  <a:lnTo>
                    <a:pt x="1" y="79"/>
                  </a:lnTo>
                  <a:lnTo>
                    <a:pt x="3" y="67"/>
                  </a:lnTo>
                  <a:lnTo>
                    <a:pt x="7" y="55"/>
                  </a:lnTo>
                  <a:lnTo>
                    <a:pt x="10" y="45"/>
                  </a:lnTo>
                  <a:lnTo>
                    <a:pt x="14" y="35"/>
                  </a:lnTo>
                  <a:lnTo>
                    <a:pt x="21" y="26"/>
                  </a:lnTo>
                  <a:lnTo>
                    <a:pt x="27" y="18"/>
                  </a:lnTo>
                  <a:lnTo>
                    <a:pt x="35" y="12"/>
                  </a:lnTo>
                  <a:lnTo>
                    <a:pt x="43" y="7"/>
                  </a:lnTo>
                  <a:lnTo>
                    <a:pt x="51" y="2"/>
                  </a:lnTo>
                  <a:lnTo>
                    <a:pt x="51" y="2"/>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4" name="Freeform 146">
              <a:extLst>
                <a:ext uri="{FF2B5EF4-FFF2-40B4-BE49-F238E27FC236}">
                  <a16:creationId xmlns:a16="http://schemas.microsoft.com/office/drawing/2014/main" id="{BF02EE9C-78A5-4849-BE9F-A853C07A3A62}"/>
                </a:ext>
              </a:extLst>
            </p:cNvPr>
            <p:cNvSpPr>
              <a:spLocks/>
            </p:cNvSpPr>
            <p:nvPr/>
          </p:nvSpPr>
          <p:spPr bwMode="auto">
            <a:xfrm flipH="1">
              <a:off x="8486387" y="6104397"/>
              <a:ext cx="71259" cy="57354"/>
            </a:xfrm>
            <a:custGeom>
              <a:avLst/>
              <a:gdLst>
                <a:gd name="T0" fmla="*/ 242 w 242"/>
                <a:gd name="T1" fmla="*/ 125 h 227"/>
                <a:gd name="T2" fmla="*/ 174 w 242"/>
                <a:gd name="T3" fmla="*/ 227 h 227"/>
                <a:gd name="T4" fmla="*/ 174 w 242"/>
                <a:gd name="T5" fmla="*/ 227 h 227"/>
                <a:gd name="T6" fmla="*/ 68 w 242"/>
                <a:gd name="T7" fmla="*/ 227 h 227"/>
                <a:gd name="T8" fmla="*/ 0 w 242"/>
                <a:gd name="T9" fmla="*/ 125 h 227"/>
                <a:gd name="T10" fmla="*/ 120 w 242"/>
                <a:gd name="T11" fmla="*/ 0 h 227"/>
                <a:gd name="T12" fmla="*/ 242 w 242"/>
                <a:gd name="T13" fmla="*/ 125 h 227"/>
              </a:gdLst>
              <a:ahLst/>
              <a:cxnLst>
                <a:cxn ang="0">
                  <a:pos x="T0" y="T1"/>
                </a:cxn>
                <a:cxn ang="0">
                  <a:pos x="T2" y="T3"/>
                </a:cxn>
                <a:cxn ang="0">
                  <a:pos x="T4" y="T5"/>
                </a:cxn>
                <a:cxn ang="0">
                  <a:pos x="T6" y="T7"/>
                </a:cxn>
                <a:cxn ang="0">
                  <a:pos x="T8" y="T9"/>
                </a:cxn>
                <a:cxn ang="0">
                  <a:pos x="T10" y="T11"/>
                </a:cxn>
                <a:cxn ang="0">
                  <a:pos x="T12" y="T13"/>
                </a:cxn>
              </a:cxnLst>
              <a:rect l="0" t="0" r="r" b="b"/>
              <a:pathLst>
                <a:path w="242" h="227">
                  <a:moveTo>
                    <a:pt x="242" y="125"/>
                  </a:moveTo>
                  <a:lnTo>
                    <a:pt x="174" y="227"/>
                  </a:lnTo>
                  <a:lnTo>
                    <a:pt x="174" y="227"/>
                  </a:lnTo>
                  <a:lnTo>
                    <a:pt x="68" y="227"/>
                  </a:lnTo>
                  <a:lnTo>
                    <a:pt x="0" y="125"/>
                  </a:lnTo>
                  <a:lnTo>
                    <a:pt x="120" y="0"/>
                  </a:lnTo>
                  <a:lnTo>
                    <a:pt x="242" y="1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5" name="Freeform 147">
              <a:extLst>
                <a:ext uri="{FF2B5EF4-FFF2-40B4-BE49-F238E27FC236}">
                  <a16:creationId xmlns:a16="http://schemas.microsoft.com/office/drawing/2014/main" id="{1A1184C6-25EE-427A-8A55-09588B4D900A}"/>
                </a:ext>
              </a:extLst>
            </p:cNvPr>
            <p:cNvSpPr>
              <a:spLocks/>
            </p:cNvSpPr>
            <p:nvPr/>
          </p:nvSpPr>
          <p:spPr bwMode="auto">
            <a:xfrm flipH="1">
              <a:off x="8486387" y="6104397"/>
              <a:ext cx="71259" cy="57354"/>
            </a:xfrm>
            <a:custGeom>
              <a:avLst/>
              <a:gdLst>
                <a:gd name="T0" fmla="*/ 242 w 242"/>
                <a:gd name="T1" fmla="*/ 125 h 227"/>
                <a:gd name="T2" fmla="*/ 174 w 242"/>
                <a:gd name="T3" fmla="*/ 227 h 227"/>
                <a:gd name="T4" fmla="*/ 174 w 242"/>
                <a:gd name="T5" fmla="*/ 227 h 227"/>
                <a:gd name="T6" fmla="*/ 68 w 242"/>
                <a:gd name="T7" fmla="*/ 227 h 227"/>
                <a:gd name="T8" fmla="*/ 0 w 242"/>
                <a:gd name="T9" fmla="*/ 125 h 227"/>
                <a:gd name="T10" fmla="*/ 120 w 242"/>
                <a:gd name="T11" fmla="*/ 0 h 227"/>
                <a:gd name="T12" fmla="*/ 242 w 242"/>
                <a:gd name="T13" fmla="*/ 125 h 227"/>
              </a:gdLst>
              <a:ahLst/>
              <a:cxnLst>
                <a:cxn ang="0">
                  <a:pos x="T0" y="T1"/>
                </a:cxn>
                <a:cxn ang="0">
                  <a:pos x="T2" y="T3"/>
                </a:cxn>
                <a:cxn ang="0">
                  <a:pos x="T4" y="T5"/>
                </a:cxn>
                <a:cxn ang="0">
                  <a:pos x="T6" y="T7"/>
                </a:cxn>
                <a:cxn ang="0">
                  <a:pos x="T8" y="T9"/>
                </a:cxn>
                <a:cxn ang="0">
                  <a:pos x="T10" y="T11"/>
                </a:cxn>
                <a:cxn ang="0">
                  <a:pos x="T12" y="T13"/>
                </a:cxn>
              </a:cxnLst>
              <a:rect l="0" t="0" r="r" b="b"/>
              <a:pathLst>
                <a:path w="242" h="227">
                  <a:moveTo>
                    <a:pt x="242" y="125"/>
                  </a:moveTo>
                  <a:lnTo>
                    <a:pt x="174" y="227"/>
                  </a:lnTo>
                  <a:lnTo>
                    <a:pt x="174" y="227"/>
                  </a:lnTo>
                  <a:lnTo>
                    <a:pt x="68" y="227"/>
                  </a:lnTo>
                  <a:lnTo>
                    <a:pt x="0" y="125"/>
                  </a:lnTo>
                  <a:lnTo>
                    <a:pt x="120" y="0"/>
                  </a:lnTo>
                  <a:lnTo>
                    <a:pt x="242"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6" name="Freeform 148">
              <a:extLst>
                <a:ext uri="{FF2B5EF4-FFF2-40B4-BE49-F238E27FC236}">
                  <a16:creationId xmlns:a16="http://schemas.microsoft.com/office/drawing/2014/main" id="{D0039EA2-E753-4AED-9FF1-F40F92800ECF}"/>
                </a:ext>
              </a:extLst>
            </p:cNvPr>
            <p:cNvSpPr>
              <a:spLocks/>
            </p:cNvSpPr>
            <p:nvPr/>
          </p:nvSpPr>
          <p:spPr bwMode="auto">
            <a:xfrm flipH="1">
              <a:off x="8479433" y="6161750"/>
              <a:ext cx="86900" cy="161631"/>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7" name="Freeform 149">
              <a:extLst>
                <a:ext uri="{FF2B5EF4-FFF2-40B4-BE49-F238E27FC236}">
                  <a16:creationId xmlns:a16="http://schemas.microsoft.com/office/drawing/2014/main" id="{735BCF9B-BF57-426C-B878-CD22CEE22242}"/>
                </a:ext>
              </a:extLst>
            </p:cNvPr>
            <p:cNvSpPr>
              <a:spLocks/>
            </p:cNvSpPr>
            <p:nvPr/>
          </p:nvSpPr>
          <p:spPr bwMode="auto">
            <a:xfrm flipH="1">
              <a:off x="8479433" y="6161750"/>
              <a:ext cx="86900" cy="161631"/>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8" name="Freeform 150">
              <a:extLst>
                <a:ext uri="{FF2B5EF4-FFF2-40B4-BE49-F238E27FC236}">
                  <a16:creationId xmlns:a16="http://schemas.microsoft.com/office/drawing/2014/main" id="{51B1D0B9-D92F-4229-A2CC-B41C14BE13E5}"/>
                </a:ext>
              </a:extLst>
            </p:cNvPr>
            <p:cNvSpPr>
              <a:spLocks/>
            </p:cNvSpPr>
            <p:nvPr/>
          </p:nvSpPr>
          <p:spPr bwMode="auto">
            <a:xfrm flipH="1">
              <a:off x="8434245" y="6020977"/>
              <a:ext cx="88638" cy="142513"/>
            </a:xfrm>
            <a:custGeom>
              <a:avLst/>
              <a:gdLst>
                <a:gd name="T0" fmla="*/ 283 w 307"/>
                <a:gd name="T1" fmla="*/ 0 h 573"/>
                <a:gd name="T2" fmla="*/ 307 w 307"/>
                <a:gd name="T3" fmla="*/ 93 h 573"/>
                <a:gd name="T4" fmla="*/ 239 w 307"/>
                <a:gd name="T5" fmla="*/ 573 h 573"/>
                <a:gd name="T6" fmla="*/ 0 w 307"/>
                <a:gd name="T7" fmla="*/ 340 h 573"/>
                <a:gd name="T8" fmla="*/ 283 w 307"/>
                <a:gd name="T9" fmla="*/ 0 h 573"/>
              </a:gdLst>
              <a:ahLst/>
              <a:cxnLst>
                <a:cxn ang="0">
                  <a:pos x="T0" y="T1"/>
                </a:cxn>
                <a:cxn ang="0">
                  <a:pos x="T2" y="T3"/>
                </a:cxn>
                <a:cxn ang="0">
                  <a:pos x="T4" y="T5"/>
                </a:cxn>
                <a:cxn ang="0">
                  <a:pos x="T6" y="T7"/>
                </a:cxn>
                <a:cxn ang="0">
                  <a:pos x="T8" y="T9"/>
                </a:cxn>
              </a:cxnLst>
              <a:rect l="0" t="0" r="r" b="b"/>
              <a:pathLst>
                <a:path w="307" h="573">
                  <a:moveTo>
                    <a:pt x="283" y="0"/>
                  </a:moveTo>
                  <a:lnTo>
                    <a:pt x="307" y="93"/>
                  </a:lnTo>
                  <a:lnTo>
                    <a:pt x="239" y="573"/>
                  </a:lnTo>
                  <a:lnTo>
                    <a:pt x="0" y="340"/>
                  </a:lnTo>
                  <a:lnTo>
                    <a:pt x="28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59" name="Freeform 151">
              <a:extLst>
                <a:ext uri="{FF2B5EF4-FFF2-40B4-BE49-F238E27FC236}">
                  <a16:creationId xmlns:a16="http://schemas.microsoft.com/office/drawing/2014/main" id="{7B23BE11-7F04-4076-9DA1-40BC1BE8F865}"/>
                </a:ext>
              </a:extLst>
            </p:cNvPr>
            <p:cNvSpPr>
              <a:spLocks/>
            </p:cNvSpPr>
            <p:nvPr/>
          </p:nvSpPr>
          <p:spPr bwMode="auto">
            <a:xfrm flipH="1">
              <a:off x="8434245" y="6020977"/>
              <a:ext cx="88638" cy="142513"/>
            </a:xfrm>
            <a:custGeom>
              <a:avLst/>
              <a:gdLst>
                <a:gd name="T0" fmla="*/ 283 w 307"/>
                <a:gd name="T1" fmla="*/ 0 h 573"/>
                <a:gd name="T2" fmla="*/ 307 w 307"/>
                <a:gd name="T3" fmla="*/ 93 h 573"/>
                <a:gd name="T4" fmla="*/ 239 w 307"/>
                <a:gd name="T5" fmla="*/ 573 h 573"/>
                <a:gd name="T6" fmla="*/ 0 w 307"/>
                <a:gd name="T7" fmla="*/ 340 h 573"/>
                <a:gd name="T8" fmla="*/ 283 w 307"/>
                <a:gd name="T9" fmla="*/ 0 h 573"/>
              </a:gdLst>
              <a:ahLst/>
              <a:cxnLst>
                <a:cxn ang="0">
                  <a:pos x="T0" y="T1"/>
                </a:cxn>
                <a:cxn ang="0">
                  <a:pos x="T2" y="T3"/>
                </a:cxn>
                <a:cxn ang="0">
                  <a:pos x="T4" y="T5"/>
                </a:cxn>
                <a:cxn ang="0">
                  <a:pos x="T6" y="T7"/>
                </a:cxn>
                <a:cxn ang="0">
                  <a:pos x="T8" y="T9"/>
                </a:cxn>
              </a:cxnLst>
              <a:rect l="0" t="0" r="r" b="b"/>
              <a:pathLst>
                <a:path w="307" h="573">
                  <a:moveTo>
                    <a:pt x="283" y="0"/>
                  </a:moveTo>
                  <a:lnTo>
                    <a:pt x="307" y="93"/>
                  </a:lnTo>
                  <a:lnTo>
                    <a:pt x="239" y="573"/>
                  </a:lnTo>
                  <a:lnTo>
                    <a:pt x="0" y="340"/>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0" name="Freeform 152">
              <a:extLst>
                <a:ext uri="{FF2B5EF4-FFF2-40B4-BE49-F238E27FC236}">
                  <a16:creationId xmlns:a16="http://schemas.microsoft.com/office/drawing/2014/main" id="{456161F8-1AB2-4C91-84EF-974A52B9214F}"/>
                </a:ext>
              </a:extLst>
            </p:cNvPr>
            <p:cNvSpPr>
              <a:spLocks/>
            </p:cNvSpPr>
            <p:nvPr/>
          </p:nvSpPr>
          <p:spPr bwMode="auto">
            <a:xfrm flipH="1">
              <a:off x="8441198" y="5993168"/>
              <a:ext cx="163374" cy="46923"/>
            </a:xfrm>
            <a:custGeom>
              <a:avLst/>
              <a:gdLst>
                <a:gd name="T0" fmla="*/ 564 w 564"/>
                <a:gd name="T1" fmla="*/ 0 h 190"/>
                <a:gd name="T2" fmla="*/ 564 w 564"/>
                <a:gd name="T3" fmla="*/ 19 h 190"/>
                <a:gd name="T4" fmla="*/ 564 w 564"/>
                <a:gd name="T5" fmla="*/ 19 h 190"/>
                <a:gd name="T6" fmla="*/ 558 w 564"/>
                <a:gd name="T7" fmla="*/ 27 h 190"/>
                <a:gd name="T8" fmla="*/ 539 w 564"/>
                <a:gd name="T9" fmla="*/ 45 h 190"/>
                <a:gd name="T10" fmla="*/ 511 w 564"/>
                <a:gd name="T11" fmla="*/ 72 h 190"/>
                <a:gd name="T12" fmla="*/ 494 w 564"/>
                <a:gd name="T13" fmla="*/ 87 h 190"/>
                <a:gd name="T14" fmla="*/ 475 w 564"/>
                <a:gd name="T15" fmla="*/ 102 h 190"/>
                <a:gd name="T16" fmla="*/ 454 w 564"/>
                <a:gd name="T17" fmla="*/ 117 h 190"/>
                <a:gd name="T18" fmla="*/ 432 w 564"/>
                <a:gd name="T19" fmla="*/ 133 h 190"/>
                <a:gd name="T20" fmla="*/ 409 w 564"/>
                <a:gd name="T21" fmla="*/ 147 h 190"/>
                <a:gd name="T22" fmla="*/ 384 w 564"/>
                <a:gd name="T23" fmla="*/ 160 h 190"/>
                <a:gd name="T24" fmla="*/ 359 w 564"/>
                <a:gd name="T25" fmla="*/ 171 h 190"/>
                <a:gd name="T26" fmla="*/ 334 w 564"/>
                <a:gd name="T27" fmla="*/ 181 h 190"/>
                <a:gd name="T28" fmla="*/ 321 w 564"/>
                <a:gd name="T29" fmla="*/ 184 h 190"/>
                <a:gd name="T30" fmla="*/ 309 w 564"/>
                <a:gd name="T31" fmla="*/ 186 h 190"/>
                <a:gd name="T32" fmla="*/ 296 w 564"/>
                <a:gd name="T33" fmla="*/ 189 h 190"/>
                <a:gd name="T34" fmla="*/ 283 w 564"/>
                <a:gd name="T35" fmla="*/ 190 h 190"/>
                <a:gd name="T36" fmla="*/ 283 w 564"/>
                <a:gd name="T37" fmla="*/ 190 h 190"/>
                <a:gd name="T38" fmla="*/ 275 w 564"/>
                <a:gd name="T39" fmla="*/ 190 h 190"/>
                <a:gd name="T40" fmla="*/ 275 w 564"/>
                <a:gd name="T41" fmla="*/ 190 h 190"/>
                <a:gd name="T42" fmla="*/ 263 w 564"/>
                <a:gd name="T43" fmla="*/ 190 h 190"/>
                <a:gd name="T44" fmla="*/ 250 w 564"/>
                <a:gd name="T45" fmla="*/ 187 h 190"/>
                <a:gd name="T46" fmla="*/ 237 w 564"/>
                <a:gd name="T47" fmla="*/ 185 h 190"/>
                <a:gd name="T48" fmla="*/ 225 w 564"/>
                <a:gd name="T49" fmla="*/ 183 h 190"/>
                <a:gd name="T50" fmla="*/ 213 w 564"/>
                <a:gd name="T51" fmla="*/ 179 h 190"/>
                <a:gd name="T52" fmla="*/ 200 w 564"/>
                <a:gd name="T53" fmla="*/ 174 h 190"/>
                <a:gd name="T54" fmla="*/ 175 w 564"/>
                <a:gd name="T55" fmla="*/ 165 h 190"/>
                <a:gd name="T56" fmla="*/ 152 w 564"/>
                <a:gd name="T57" fmla="*/ 153 h 190"/>
                <a:gd name="T58" fmla="*/ 128 w 564"/>
                <a:gd name="T59" fmla="*/ 139 h 190"/>
                <a:gd name="T60" fmla="*/ 107 w 564"/>
                <a:gd name="T61" fmla="*/ 125 h 190"/>
                <a:gd name="T62" fmla="*/ 87 w 564"/>
                <a:gd name="T63" fmla="*/ 110 h 190"/>
                <a:gd name="T64" fmla="*/ 69 w 564"/>
                <a:gd name="T65" fmla="*/ 95 h 190"/>
                <a:gd name="T66" fmla="*/ 52 w 564"/>
                <a:gd name="T67" fmla="*/ 81 h 190"/>
                <a:gd name="T68" fmla="*/ 24 w 564"/>
                <a:gd name="T69" fmla="*/ 55 h 190"/>
                <a:gd name="T70" fmla="*/ 6 w 564"/>
                <a:gd name="T71" fmla="*/ 37 h 190"/>
                <a:gd name="T72" fmla="*/ 0 w 564"/>
                <a:gd name="T73" fmla="*/ 30 h 190"/>
                <a:gd name="T74" fmla="*/ 0 w 564"/>
                <a:gd name="T75" fmla="*/ 1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19"/>
                  </a:lnTo>
                  <a:lnTo>
                    <a:pt x="564" y="19"/>
                  </a:lnTo>
                  <a:lnTo>
                    <a:pt x="558" y="27"/>
                  </a:lnTo>
                  <a:lnTo>
                    <a:pt x="539" y="45"/>
                  </a:lnTo>
                  <a:lnTo>
                    <a:pt x="511" y="72"/>
                  </a:lnTo>
                  <a:lnTo>
                    <a:pt x="494" y="87"/>
                  </a:lnTo>
                  <a:lnTo>
                    <a:pt x="475" y="102"/>
                  </a:lnTo>
                  <a:lnTo>
                    <a:pt x="454" y="117"/>
                  </a:lnTo>
                  <a:lnTo>
                    <a:pt x="432" y="133"/>
                  </a:lnTo>
                  <a:lnTo>
                    <a:pt x="409" y="147"/>
                  </a:lnTo>
                  <a:lnTo>
                    <a:pt x="384" y="160"/>
                  </a:lnTo>
                  <a:lnTo>
                    <a:pt x="359" y="171"/>
                  </a:lnTo>
                  <a:lnTo>
                    <a:pt x="334" y="181"/>
                  </a:lnTo>
                  <a:lnTo>
                    <a:pt x="321" y="184"/>
                  </a:lnTo>
                  <a:lnTo>
                    <a:pt x="309" y="186"/>
                  </a:lnTo>
                  <a:lnTo>
                    <a:pt x="296" y="189"/>
                  </a:lnTo>
                  <a:lnTo>
                    <a:pt x="283" y="190"/>
                  </a:lnTo>
                  <a:lnTo>
                    <a:pt x="283" y="190"/>
                  </a:lnTo>
                  <a:lnTo>
                    <a:pt x="275" y="190"/>
                  </a:lnTo>
                  <a:lnTo>
                    <a:pt x="275" y="190"/>
                  </a:lnTo>
                  <a:lnTo>
                    <a:pt x="263" y="190"/>
                  </a:lnTo>
                  <a:lnTo>
                    <a:pt x="250" y="187"/>
                  </a:lnTo>
                  <a:lnTo>
                    <a:pt x="237" y="185"/>
                  </a:lnTo>
                  <a:lnTo>
                    <a:pt x="225" y="183"/>
                  </a:lnTo>
                  <a:lnTo>
                    <a:pt x="213" y="179"/>
                  </a:lnTo>
                  <a:lnTo>
                    <a:pt x="200" y="174"/>
                  </a:lnTo>
                  <a:lnTo>
                    <a:pt x="175" y="165"/>
                  </a:lnTo>
                  <a:lnTo>
                    <a:pt x="152" y="153"/>
                  </a:lnTo>
                  <a:lnTo>
                    <a:pt x="128" y="139"/>
                  </a:lnTo>
                  <a:lnTo>
                    <a:pt x="107" y="125"/>
                  </a:lnTo>
                  <a:lnTo>
                    <a:pt x="87" y="110"/>
                  </a:lnTo>
                  <a:lnTo>
                    <a:pt x="69" y="95"/>
                  </a:lnTo>
                  <a:lnTo>
                    <a:pt x="52" y="81"/>
                  </a:lnTo>
                  <a:lnTo>
                    <a:pt x="24" y="55"/>
                  </a:lnTo>
                  <a:lnTo>
                    <a:pt x="6" y="37"/>
                  </a:lnTo>
                  <a:lnTo>
                    <a:pt x="0" y="30"/>
                  </a:lnTo>
                  <a:lnTo>
                    <a:pt x="0" y="1"/>
                  </a:lnTo>
                  <a:lnTo>
                    <a:pt x="564" y="0"/>
                  </a:lnTo>
                  <a:close/>
                </a:path>
              </a:pathLst>
            </a:custGeom>
            <a:solidFill>
              <a:srgbClr val="A38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1" name="Freeform 153">
              <a:extLst>
                <a:ext uri="{FF2B5EF4-FFF2-40B4-BE49-F238E27FC236}">
                  <a16:creationId xmlns:a16="http://schemas.microsoft.com/office/drawing/2014/main" id="{639C9F49-0F2D-43CD-9772-29BFB470EA10}"/>
                </a:ext>
              </a:extLst>
            </p:cNvPr>
            <p:cNvSpPr>
              <a:spLocks/>
            </p:cNvSpPr>
            <p:nvPr/>
          </p:nvSpPr>
          <p:spPr bwMode="auto">
            <a:xfrm flipH="1">
              <a:off x="8441198" y="5993168"/>
              <a:ext cx="163374" cy="46923"/>
            </a:xfrm>
            <a:custGeom>
              <a:avLst/>
              <a:gdLst>
                <a:gd name="T0" fmla="*/ 564 w 564"/>
                <a:gd name="T1" fmla="*/ 0 h 190"/>
                <a:gd name="T2" fmla="*/ 564 w 564"/>
                <a:gd name="T3" fmla="*/ 19 h 190"/>
                <a:gd name="T4" fmla="*/ 564 w 564"/>
                <a:gd name="T5" fmla="*/ 19 h 190"/>
                <a:gd name="T6" fmla="*/ 558 w 564"/>
                <a:gd name="T7" fmla="*/ 27 h 190"/>
                <a:gd name="T8" fmla="*/ 539 w 564"/>
                <a:gd name="T9" fmla="*/ 45 h 190"/>
                <a:gd name="T10" fmla="*/ 511 w 564"/>
                <a:gd name="T11" fmla="*/ 72 h 190"/>
                <a:gd name="T12" fmla="*/ 494 w 564"/>
                <a:gd name="T13" fmla="*/ 87 h 190"/>
                <a:gd name="T14" fmla="*/ 475 w 564"/>
                <a:gd name="T15" fmla="*/ 102 h 190"/>
                <a:gd name="T16" fmla="*/ 454 w 564"/>
                <a:gd name="T17" fmla="*/ 117 h 190"/>
                <a:gd name="T18" fmla="*/ 432 w 564"/>
                <a:gd name="T19" fmla="*/ 133 h 190"/>
                <a:gd name="T20" fmla="*/ 409 w 564"/>
                <a:gd name="T21" fmla="*/ 147 h 190"/>
                <a:gd name="T22" fmla="*/ 384 w 564"/>
                <a:gd name="T23" fmla="*/ 160 h 190"/>
                <a:gd name="T24" fmla="*/ 359 w 564"/>
                <a:gd name="T25" fmla="*/ 171 h 190"/>
                <a:gd name="T26" fmla="*/ 334 w 564"/>
                <a:gd name="T27" fmla="*/ 181 h 190"/>
                <a:gd name="T28" fmla="*/ 321 w 564"/>
                <a:gd name="T29" fmla="*/ 184 h 190"/>
                <a:gd name="T30" fmla="*/ 309 w 564"/>
                <a:gd name="T31" fmla="*/ 186 h 190"/>
                <a:gd name="T32" fmla="*/ 296 w 564"/>
                <a:gd name="T33" fmla="*/ 189 h 190"/>
                <a:gd name="T34" fmla="*/ 283 w 564"/>
                <a:gd name="T35" fmla="*/ 190 h 190"/>
                <a:gd name="T36" fmla="*/ 283 w 564"/>
                <a:gd name="T37" fmla="*/ 190 h 190"/>
                <a:gd name="T38" fmla="*/ 275 w 564"/>
                <a:gd name="T39" fmla="*/ 190 h 190"/>
                <a:gd name="T40" fmla="*/ 275 w 564"/>
                <a:gd name="T41" fmla="*/ 190 h 190"/>
                <a:gd name="T42" fmla="*/ 263 w 564"/>
                <a:gd name="T43" fmla="*/ 190 h 190"/>
                <a:gd name="T44" fmla="*/ 250 w 564"/>
                <a:gd name="T45" fmla="*/ 187 h 190"/>
                <a:gd name="T46" fmla="*/ 237 w 564"/>
                <a:gd name="T47" fmla="*/ 185 h 190"/>
                <a:gd name="T48" fmla="*/ 225 w 564"/>
                <a:gd name="T49" fmla="*/ 183 h 190"/>
                <a:gd name="T50" fmla="*/ 213 w 564"/>
                <a:gd name="T51" fmla="*/ 179 h 190"/>
                <a:gd name="T52" fmla="*/ 200 w 564"/>
                <a:gd name="T53" fmla="*/ 174 h 190"/>
                <a:gd name="T54" fmla="*/ 175 w 564"/>
                <a:gd name="T55" fmla="*/ 165 h 190"/>
                <a:gd name="T56" fmla="*/ 152 w 564"/>
                <a:gd name="T57" fmla="*/ 153 h 190"/>
                <a:gd name="T58" fmla="*/ 128 w 564"/>
                <a:gd name="T59" fmla="*/ 139 h 190"/>
                <a:gd name="T60" fmla="*/ 107 w 564"/>
                <a:gd name="T61" fmla="*/ 125 h 190"/>
                <a:gd name="T62" fmla="*/ 87 w 564"/>
                <a:gd name="T63" fmla="*/ 110 h 190"/>
                <a:gd name="T64" fmla="*/ 69 w 564"/>
                <a:gd name="T65" fmla="*/ 95 h 190"/>
                <a:gd name="T66" fmla="*/ 52 w 564"/>
                <a:gd name="T67" fmla="*/ 81 h 190"/>
                <a:gd name="T68" fmla="*/ 24 w 564"/>
                <a:gd name="T69" fmla="*/ 55 h 190"/>
                <a:gd name="T70" fmla="*/ 6 w 564"/>
                <a:gd name="T71" fmla="*/ 37 h 190"/>
                <a:gd name="T72" fmla="*/ 0 w 564"/>
                <a:gd name="T73" fmla="*/ 30 h 190"/>
                <a:gd name="T74" fmla="*/ 0 w 564"/>
                <a:gd name="T75" fmla="*/ 1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19"/>
                  </a:lnTo>
                  <a:lnTo>
                    <a:pt x="564" y="19"/>
                  </a:lnTo>
                  <a:lnTo>
                    <a:pt x="558" y="27"/>
                  </a:lnTo>
                  <a:lnTo>
                    <a:pt x="539" y="45"/>
                  </a:lnTo>
                  <a:lnTo>
                    <a:pt x="511" y="72"/>
                  </a:lnTo>
                  <a:lnTo>
                    <a:pt x="494" y="87"/>
                  </a:lnTo>
                  <a:lnTo>
                    <a:pt x="475" y="102"/>
                  </a:lnTo>
                  <a:lnTo>
                    <a:pt x="454" y="117"/>
                  </a:lnTo>
                  <a:lnTo>
                    <a:pt x="432" y="133"/>
                  </a:lnTo>
                  <a:lnTo>
                    <a:pt x="409" y="147"/>
                  </a:lnTo>
                  <a:lnTo>
                    <a:pt x="384" y="160"/>
                  </a:lnTo>
                  <a:lnTo>
                    <a:pt x="359" y="171"/>
                  </a:lnTo>
                  <a:lnTo>
                    <a:pt x="334" y="181"/>
                  </a:lnTo>
                  <a:lnTo>
                    <a:pt x="321" y="184"/>
                  </a:lnTo>
                  <a:lnTo>
                    <a:pt x="309" y="186"/>
                  </a:lnTo>
                  <a:lnTo>
                    <a:pt x="296" y="189"/>
                  </a:lnTo>
                  <a:lnTo>
                    <a:pt x="283" y="190"/>
                  </a:lnTo>
                  <a:lnTo>
                    <a:pt x="283" y="190"/>
                  </a:lnTo>
                  <a:lnTo>
                    <a:pt x="275" y="190"/>
                  </a:lnTo>
                  <a:lnTo>
                    <a:pt x="275" y="190"/>
                  </a:lnTo>
                  <a:lnTo>
                    <a:pt x="263" y="190"/>
                  </a:lnTo>
                  <a:lnTo>
                    <a:pt x="250" y="187"/>
                  </a:lnTo>
                  <a:lnTo>
                    <a:pt x="237" y="185"/>
                  </a:lnTo>
                  <a:lnTo>
                    <a:pt x="225" y="183"/>
                  </a:lnTo>
                  <a:lnTo>
                    <a:pt x="213" y="179"/>
                  </a:lnTo>
                  <a:lnTo>
                    <a:pt x="200" y="174"/>
                  </a:lnTo>
                  <a:lnTo>
                    <a:pt x="175" y="165"/>
                  </a:lnTo>
                  <a:lnTo>
                    <a:pt x="152" y="153"/>
                  </a:lnTo>
                  <a:lnTo>
                    <a:pt x="128" y="139"/>
                  </a:lnTo>
                  <a:lnTo>
                    <a:pt x="107" y="125"/>
                  </a:lnTo>
                  <a:lnTo>
                    <a:pt x="87" y="110"/>
                  </a:lnTo>
                  <a:lnTo>
                    <a:pt x="69" y="95"/>
                  </a:lnTo>
                  <a:lnTo>
                    <a:pt x="52" y="81"/>
                  </a:lnTo>
                  <a:lnTo>
                    <a:pt x="24" y="55"/>
                  </a:lnTo>
                  <a:lnTo>
                    <a:pt x="6" y="37"/>
                  </a:lnTo>
                  <a:lnTo>
                    <a:pt x="0" y="30"/>
                  </a:lnTo>
                  <a:lnTo>
                    <a:pt x="0" y="1"/>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2" name="Freeform 154">
              <a:extLst>
                <a:ext uri="{FF2B5EF4-FFF2-40B4-BE49-F238E27FC236}">
                  <a16:creationId xmlns:a16="http://schemas.microsoft.com/office/drawing/2014/main" id="{7EEFCE87-7F38-4A4A-A1E7-2B0D80AB931E}"/>
                </a:ext>
              </a:extLst>
            </p:cNvPr>
            <p:cNvSpPr>
              <a:spLocks/>
            </p:cNvSpPr>
            <p:nvPr/>
          </p:nvSpPr>
          <p:spPr bwMode="auto">
            <a:xfrm flipH="1">
              <a:off x="8352560" y="5642102"/>
              <a:ext cx="340650" cy="382347"/>
            </a:xfrm>
            <a:custGeom>
              <a:avLst/>
              <a:gdLst>
                <a:gd name="T0" fmla="*/ 627 w 1176"/>
                <a:gd name="T1" fmla="*/ 1 h 1541"/>
                <a:gd name="T2" fmla="*/ 736 w 1176"/>
                <a:gd name="T3" fmla="*/ 13 h 1541"/>
                <a:gd name="T4" fmla="*/ 831 w 1176"/>
                <a:gd name="T5" fmla="*/ 38 h 1541"/>
                <a:gd name="T6" fmla="*/ 912 w 1176"/>
                <a:gd name="T7" fmla="*/ 76 h 1541"/>
                <a:gd name="T8" fmla="*/ 980 w 1176"/>
                <a:gd name="T9" fmla="*/ 123 h 1541"/>
                <a:gd name="T10" fmla="*/ 1037 w 1176"/>
                <a:gd name="T11" fmla="*/ 180 h 1541"/>
                <a:gd name="T12" fmla="*/ 1082 w 1176"/>
                <a:gd name="T13" fmla="*/ 245 h 1541"/>
                <a:gd name="T14" fmla="*/ 1116 w 1176"/>
                <a:gd name="T15" fmla="*/ 316 h 1541"/>
                <a:gd name="T16" fmla="*/ 1143 w 1176"/>
                <a:gd name="T17" fmla="*/ 392 h 1541"/>
                <a:gd name="T18" fmla="*/ 1160 w 1176"/>
                <a:gd name="T19" fmla="*/ 473 h 1541"/>
                <a:gd name="T20" fmla="*/ 1171 w 1176"/>
                <a:gd name="T21" fmla="*/ 555 h 1541"/>
                <a:gd name="T22" fmla="*/ 1175 w 1176"/>
                <a:gd name="T23" fmla="*/ 694 h 1541"/>
                <a:gd name="T24" fmla="*/ 1162 w 1176"/>
                <a:gd name="T25" fmla="*/ 856 h 1541"/>
                <a:gd name="T26" fmla="*/ 1137 w 1176"/>
                <a:gd name="T27" fmla="*/ 1002 h 1541"/>
                <a:gd name="T28" fmla="*/ 1107 w 1176"/>
                <a:gd name="T29" fmla="*/ 1121 h 1541"/>
                <a:gd name="T30" fmla="*/ 1079 w 1176"/>
                <a:gd name="T31" fmla="*/ 1203 h 1541"/>
                <a:gd name="T32" fmla="*/ 1066 w 1176"/>
                <a:gd name="T33" fmla="*/ 1231 h 1541"/>
                <a:gd name="T34" fmla="*/ 1011 w 1176"/>
                <a:gd name="T35" fmla="*/ 1296 h 1541"/>
                <a:gd name="T36" fmla="*/ 925 w 1176"/>
                <a:gd name="T37" fmla="*/ 1371 h 1541"/>
                <a:gd name="T38" fmla="*/ 820 w 1176"/>
                <a:gd name="T39" fmla="*/ 1446 h 1541"/>
                <a:gd name="T40" fmla="*/ 713 w 1176"/>
                <a:gd name="T41" fmla="*/ 1506 h 1541"/>
                <a:gd name="T42" fmla="*/ 646 w 1176"/>
                <a:gd name="T43" fmla="*/ 1531 h 1541"/>
                <a:gd name="T44" fmla="*/ 602 w 1176"/>
                <a:gd name="T45" fmla="*/ 1540 h 1541"/>
                <a:gd name="T46" fmla="*/ 575 w 1176"/>
                <a:gd name="T47" fmla="*/ 1540 h 1541"/>
                <a:gd name="T48" fmla="*/ 530 w 1176"/>
                <a:gd name="T49" fmla="*/ 1531 h 1541"/>
                <a:gd name="T50" fmla="*/ 462 w 1176"/>
                <a:gd name="T51" fmla="*/ 1506 h 1541"/>
                <a:gd name="T52" fmla="*/ 355 w 1176"/>
                <a:gd name="T53" fmla="*/ 1446 h 1541"/>
                <a:gd name="T54" fmla="*/ 252 w 1176"/>
                <a:gd name="T55" fmla="*/ 1371 h 1541"/>
                <a:gd name="T56" fmla="*/ 165 w 1176"/>
                <a:gd name="T57" fmla="*/ 1296 h 1541"/>
                <a:gd name="T58" fmla="*/ 109 w 1176"/>
                <a:gd name="T59" fmla="*/ 1231 h 1541"/>
                <a:gd name="T60" fmla="*/ 96 w 1176"/>
                <a:gd name="T61" fmla="*/ 1203 h 1541"/>
                <a:gd name="T62" fmla="*/ 69 w 1176"/>
                <a:gd name="T63" fmla="*/ 1121 h 1541"/>
                <a:gd name="T64" fmla="*/ 38 w 1176"/>
                <a:gd name="T65" fmla="*/ 1002 h 1541"/>
                <a:gd name="T66" fmla="*/ 13 w 1176"/>
                <a:gd name="T67" fmla="*/ 856 h 1541"/>
                <a:gd name="T68" fmla="*/ 0 w 1176"/>
                <a:gd name="T69" fmla="*/ 694 h 1541"/>
                <a:gd name="T70" fmla="*/ 4 w 1176"/>
                <a:gd name="T71" fmla="*/ 555 h 1541"/>
                <a:gd name="T72" fmla="*/ 15 w 1176"/>
                <a:gd name="T73" fmla="*/ 473 h 1541"/>
                <a:gd name="T74" fmla="*/ 33 w 1176"/>
                <a:gd name="T75" fmla="*/ 392 h 1541"/>
                <a:gd name="T76" fmla="*/ 59 w 1176"/>
                <a:gd name="T77" fmla="*/ 316 h 1541"/>
                <a:gd name="T78" fmla="*/ 93 w 1176"/>
                <a:gd name="T79" fmla="*/ 245 h 1541"/>
                <a:gd name="T80" fmla="*/ 139 w 1176"/>
                <a:gd name="T81" fmla="*/ 180 h 1541"/>
                <a:gd name="T82" fmla="*/ 195 w 1176"/>
                <a:gd name="T83" fmla="*/ 123 h 1541"/>
                <a:gd name="T84" fmla="*/ 264 w 1176"/>
                <a:gd name="T85" fmla="*/ 76 h 1541"/>
                <a:gd name="T86" fmla="*/ 345 w 1176"/>
                <a:gd name="T87" fmla="*/ 38 h 1541"/>
                <a:gd name="T88" fmla="*/ 439 w 1176"/>
                <a:gd name="T89" fmla="*/ 13 h 1541"/>
                <a:gd name="T90" fmla="*/ 548 w 1176"/>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6" h="1541">
                  <a:moveTo>
                    <a:pt x="588" y="0"/>
                  </a:moveTo>
                  <a:lnTo>
                    <a:pt x="588" y="0"/>
                  </a:lnTo>
                  <a:lnTo>
                    <a:pt x="627" y="1"/>
                  </a:lnTo>
                  <a:lnTo>
                    <a:pt x="665" y="3"/>
                  </a:lnTo>
                  <a:lnTo>
                    <a:pt x="701" y="8"/>
                  </a:lnTo>
                  <a:lnTo>
                    <a:pt x="736" y="13"/>
                  </a:lnTo>
                  <a:lnTo>
                    <a:pt x="770" y="19"/>
                  </a:lnTo>
                  <a:lnTo>
                    <a:pt x="801" y="28"/>
                  </a:lnTo>
                  <a:lnTo>
                    <a:pt x="831" y="38"/>
                  </a:lnTo>
                  <a:lnTo>
                    <a:pt x="860" y="50"/>
                  </a:lnTo>
                  <a:lnTo>
                    <a:pt x="886" y="62"/>
                  </a:lnTo>
                  <a:lnTo>
                    <a:pt x="912" y="76"/>
                  </a:lnTo>
                  <a:lnTo>
                    <a:pt x="936" y="91"/>
                  </a:lnTo>
                  <a:lnTo>
                    <a:pt x="958" y="106"/>
                  </a:lnTo>
                  <a:lnTo>
                    <a:pt x="980" y="123"/>
                  </a:lnTo>
                  <a:lnTo>
                    <a:pt x="1000" y="142"/>
                  </a:lnTo>
                  <a:lnTo>
                    <a:pt x="1019" y="160"/>
                  </a:lnTo>
                  <a:lnTo>
                    <a:pt x="1037" y="180"/>
                  </a:lnTo>
                  <a:lnTo>
                    <a:pt x="1052" y="201"/>
                  </a:lnTo>
                  <a:lnTo>
                    <a:pt x="1067" y="222"/>
                  </a:lnTo>
                  <a:lnTo>
                    <a:pt x="1082" y="245"/>
                  </a:lnTo>
                  <a:lnTo>
                    <a:pt x="1094" y="268"/>
                  </a:lnTo>
                  <a:lnTo>
                    <a:pt x="1106" y="292"/>
                  </a:lnTo>
                  <a:lnTo>
                    <a:pt x="1116" y="316"/>
                  </a:lnTo>
                  <a:lnTo>
                    <a:pt x="1127" y="341"/>
                  </a:lnTo>
                  <a:lnTo>
                    <a:pt x="1135" y="366"/>
                  </a:lnTo>
                  <a:lnTo>
                    <a:pt x="1143" y="392"/>
                  </a:lnTo>
                  <a:lnTo>
                    <a:pt x="1150" y="419"/>
                  </a:lnTo>
                  <a:lnTo>
                    <a:pt x="1156" y="446"/>
                  </a:lnTo>
                  <a:lnTo>
                    <a:pt x="1160" y="473"/>
                  </a:lnTo>
                  <a:lnTo>
                    <a:pt x="1165" y="500"/>
                  </a:lnTo>
                  <a:lnTo>
                    <a:pt x="1168" y="527"/>
                  </a:lnTo>
                  <a:lnTo>
                    <a:pt x="1171" y="555"/>
                  </a:lnTo>
                  <a:lnTo>
                    <a:pt x="1174" y="583"/>
                  </a:lnTo>
                  <a:lnTo>
                    <a:pt x="1176" y="638"/>
                  </a:lnTo>
                  <a:lnTo>
                    <a:pt x="1175" y="694"/>
                  </a:lnTo>
                  <a:lnTo>
                    <a:pt x="1173" y="749"/>
                  </a:lnTo>
                  <a:lnTo>
                    <a:pt x="1168" y="803"/>
                  </a:lnTo>
                  <a:lnTo>
                    <a:pt x="1162" y="856"/>
                  </a:lnTo>
                  <a:lnTo>
                    <a:pt x="1155" y="907"/>
                  </a:lnTo>
                  <a:lnTo>
                    <a:pt x="1147" y="956"/>
                  </a:lnTo>
                  <a:lnTo>
                    <a:pt x="1137" y="1002"/>
                  </a:lnTo>
                  <a:lnTo>
                    <a:pt x="1128" y="1045"/>
                  </a:lnTo>
                  <a:lnTo>
                    <a:pt x="1118" y="1085"/>
                  </a:lnTo>
                  <a:lnTo>
                    <a:pt x="1107" y="1121"/>
                  </a:lnTo>
                  <a:lnTo>
                    <a:pt x="1097" y="1153"/>
                  </a:lnTo>
                  <a:lnTo>
                    <a:pt x="1088" y="1180"/>
                  </a:lnTo>
                  <a:lnTo>
                    <a:pt x="1079" y="1203"/>
                  </a:lnTo>
                  <a:lnTo>
                    <a:pt x="1072" y="1220"/>
                  </a:lnTo>
                  <a:lnTo>
                    <a:pt x="1066" y="1231"/>
                  </a:lnTo>
                  <a:lnTo>
                    <a:pt x="1066" y="1231"/>
                  </a:lnTo>
                  <a:lnTo>
                    <a:pt x="1051" y="1251"/>
                  </a:lnTo>
                  <a:lnTo>
                    <a:pt x="1033" y="1272"/>
                  </a:lnTo>
                  <a:lnTo>
                    <a:pt x="1011" y="1296"/>
                  </a:lnTo>
                  <a:lnTo>
                    <a:pt x="984" y="1321"/>
                  </a:lnTo>
                  <a:lnTo>
                    <a:pt x="956" y="1346"/>
                  </a:lnTo>
                  <a:lnTo>
                    <a:pt x="925" y="1371"/>
                  </a:lnTo>
                  <a:lnTo>
                    <a:pt x="891" y="1397"/>
                  </a:lnTo>
                  <a:lnTo>
                    <a:pt x="856" y="1422"/>
                  </a:lnTo>
                  <a:lnTo>
                    <a:pt x="820" y="1446"/>
                  </a:lnTo>
                  <a:lnTo>
                    <a:pt x="784" y="1469"/>
                  </a:lnTo>
                  <a:lnTo>
                    <a:pt x="748" y="1488"/>
                  </a:lnTo>
                  <a:lnTo>
                    <a:pt x="713" y="1506"/>
                  </a:lnTo>
                  <a:lnTo>
                    <a:pt x="679" y="1521"/>
                  </a:lnTo>
                  <a:lnTo>
                    <a:pt x="662" y="1527"/>
                  </a:lnTo>
                  <a:lnTo>
                    <a:pt x="646" y="1531"/>
                  </a:lnTo>
                  <a:lnTo>
                    <a:pt x="631" y="1536"/>
                  </a:lnTo>
                  <a:lnTo>
                    <a:pt x="615" y="1539"/>
                  </a:lnTo>
                  <a:lnTo>
                    <a:pt x="602" y="1540"/>
                  </a:lnTo>
                  <a:lnTo>
                    <a:pt x="588" y="1541"/>
                  </a:lnTo>
                  <a:lnTo>
                    <a:pt x="588" y="1541"/>
                  </a:lnTo>
                  <a:lnTo>
                    <a:pt x="575" y="1540"/>
                  </a:lnTo>
                  <a:lnTo>
                    <a:pt x="560" y="1539"/>
                  </a:lnTo>
                  <a:lnTo>
                    <a:pt x="545" y="1536"/>
                  </a:lnTo>
                  <a:lnTo>
                    <a:pt x="530" y="1531"/>
                  </a:lnTo>
                  <a:lnTo>
                    <a:pt x="513" y="1527"/>
                  </a:lnTo>
                  <a:lnTo>
                    <a:pt x="497" y="1521"/>
                  </a:lnTo>
                  <a:lnTo>
                    <a:pt x="462" y="1506"/>
                  </a:lnTo>
                  <a:lnTo>
                    <a:pt x="428" y="1488"/>
                  </a:lnTo>
                  <a:lnTo>
                    <a:pt x="392" y="1469"/>
                  </a:lnTo>
                  <a:lnTo>
                    <a:pt x="355" y="1446"/>
                  </a:lnTo>
                  <a:lnTo>
                    <a:pt x="320" y="1422"/>
                  </a:lnTo>
                  <a:lnTo>
                    <a:pt x="284" y="1397"/>
                  </a:lnTo>
                  <a:lnTo>
                    <a:pt x="252" y="1371"/>
                  </a:lnTo>
                  <a:lnTo>
                    <a:pt x="220" y="1346"/>
                  </a:lnTo>
                  <a:lnTo>
                    <a:pt x="191" y="1321"/>
                  </a:lnTo>
                  <a:lnTo>
                    <a:pt x="165" y="1296"/>
                  </a:lnTo>
                  <a:lnTo>
                    <a:pt x="142" y="1272"/>
                  </a:lnTo>
                  <a:lnTo>
                    <a:pt x="124" y="1251"/>
                  </a:lnTo>
                  <a:lnTo>
                    <a:pt x="109" y="1231"/>
                  </a:lnTo>
                  <a:lnTo>
                    <a:pt x="109" y="1231"/>
                  </a:lnTo>
                  <a:lnTo>
                    <a:pt x="103" y="1220"/>
                  </a:lnTo>
                  <a:lnTo>
                    <a:pt x="96" y="1203"/>
                  </a:lnTo>
                  <a:lnTo>
                    <a:pt x="88" y="1180"/>
                  </a:lnTo>
                  <a:lnTo>
                    <a:pt x="78" y="1153"/>
                  </a:lnTo>
                  <a:lnTo>
                    <a:pt x="69" y="1121"/>
                  </a:lnTo>
                  <a:lnTo>
                    <a:pt x="59" y="1085"/>
                  </a:lnTo>
                  <a:lnTo>
                    <a:pt x="48" y="1045"/>
                  </a:lnTo>
                  <a:lnTo>
                    <a:pt x="38" y="1002"/>
                  </a:lnTo>
                  <a:lnTo>
                    <a:pt x="29" y="956"/>
                  </a:lnTo>
                  <a:lnTo>
                    <a:pt x="20" y="907"/>
                  </a:lnTo>
                  <a:lnTo>
                    <a:pt x="13" y="856"/>
                  </a:lnTo>
                  <a:lnTo>
                    <a:pt x="7" y="803"/>
                  </a:lnTo>
                  <a:lnTo>
                    <a:pt x="2" y="749"/>
                  </a:lnTo>
                  <a:lnTo>
                    <a:pt x="0" y="694"/>
                  </a:lnTo>
                  <a:lnTo>
                    <a:pt x="0" y="638"/>
                  </a:lnTo>
                  <a:lnTo>
                    <a:pt x="2" y="583"/>
                  </a:lnTo>
                  <a:lnTo>
                    <a:pt x="4" y="555"/>
                  </a:lnTo>
                  <a:lnTo>
                    <a:pt x="7" y="527"/>
                  </a:lnTo>
                  <a:lnTo>
                    <a:pt x="10" y="500"/>
                  </a:lnTo>
                  <a:lnTo>
                    <a:pt x="15" y="473"/>
                  </a:lnTo>
                  <a:lnTo>
                    <a:pt x="19" y="446"/>
                  </a:lnTo>
                  <a:lnTo>
                    <a:pt x="26" y="419"/>
                  </a:lnTo>
                  <a:lnTo>
                    <a:pt x="33" y="392"/>
                  </a:lnTo>
                  <a:lnTo>
                    <a:pt x="41" y="366"/>
                  </a:lnTo>
                  <a:lnTo>
                    <a:pt x="48" y="341"/>
                  </a:lnTo>
                  <a:lnTo>
                    <a:pt x="59" y="316"/>
                  </a:lnTo>
                  <a:lnTo>
                    <a:pt x="70" y="292"/>
                  </a:lnTo>
                  <a:lnTo>
                    <a:pt x="81" y="268"/>
                  </a:lnTo>
                  <a:lnTo>
                    <a:pt x="93" y="245"/>
                  </a:lnTo>
                  <a:lnTo>
                    <a:pt x="108" y="222"/>
                  </a:lnTo>
                  <a:lnTo>
                    <a:pt x="123" y="201"/>
                  </a:lnTo>
                  <a:lnTo>
                    <a:pt x="139" y="180"/>
                  </a:lnTo>
                  <a:lnTo>
                    <a:pt x="156" y="160"/>
                  </a:lnTo>
                  <a:lnTo>
                    <a:pt x="175" y="142"/>
                  </a:lnTo>
                  <a:lnTo>
                    <a:pt x="195" y="123"/>
                  </a:lnTo>
                  <a:lnTo>
                    <a:pt x="217" y="106"/>
                  </a:lnTo>
                  <a:lnTo>
                    <a:pt x="239" y="91"/>
                  </a:lnTo>
                  <a:lnTo>
                    <a:pt x="264" y="76"/>
                  </a:lnTo>
                  <a:lnTo>
                    <a:pt x="289" y="62"/>
                  </a:lnTo>
                  <a:lnTo>
                    <a:pt x="315" y="50"/>
                  </a:lnTo>
                  <a:lnTo>
                    <a:pt x="345" y="38"/>
                  </a:lnTo>
                  <a:lnTo>
                    <a:pt x="374" y="28"/>
                  </a:lnTo>
                  <a:lnTo>
                    <a:pt x="405" y="19"/>
                  </a:lnTo>
                  <a:lnTo>
                    <a:pt x="439" y="13"/>
                  </a:lnTo>
                  <a:lnTo>
                    <a:pt x="474" y="8"/>
                  </a:lnTo>
                  <a:lnTo>
                    <a:pt x="510" y="3"/>
                  </a:lnTo>
                  <a:lnTo>
                    <a:pt x="548" y="1"/>
                  </a:lnTo>
                  <a:lnTo>
                    <a:pt x="588" y="0"/>
                  </a:lnTo>
                  <a:lnTo>
                    <a:pt x="588" y="0"/>
                  </a:lnTo>
                  <a:close/>
                </a:path>
              </a:pathLst>
            </a:custGeom>
            <a:solidFill>
              <a:srgbClr val="785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3" name="Freeform 155">
              <a:extLst>
                <a:ext uri="{FF2B5EF4-FFF2-40B4-BE49-F238E27FC236}">
                  <a16:creationId xmlns:a16="http://schemas.microsoft.com/office/drawing/2014/main" id="{1AFBB63D-4D44-4E98-89E3-DDAF7A45BD15}"/>
                </a:ext>
              </a:extLst>
            </p:cNvPr>
            <p:cNvSpPr>
              <a:spLocks noEditPoints="1"/>
            </p:cNvSpPr>
            <p:nvPr/>
          </p:nvSpPr>
          <p:spPr bwMode="auto">
            <a:xfrm flipH="1">
              <a:off x="8347345" y="5609082"/>
              <a:ext cx="358029" cy="278070"/>
            </a:xfrm>
            <a:custGeom>
              <a:avLst/>
              <a:gdLst>
                <a:gd name="T0" fmla="*/ 949 w 1236"/>
                <a:gd name="T1" fmla="*/ 116 h 1115"/>
                <a:gd name="T2" fmla="*/ 818 w 1236"/>
                <a:gd name="T3" fmla="*/ 56 h 1115"/>
                <a:gd name="T4" fmla="*/ 672 w 1236"/>
                <a:gd name="T5" fmla="*/ 18 h 1115"/>
                <a:gd name="T6" fmla="*/ 520 w 1236"/>
                <a:gd name="T7" fmla="*/ 1 h 1115"/>
                <a:gd name="T8" fmla="*/ 372 w 1236"/>
                <a:gd name="T9" fmla="*/ 3 h 1115"/>
                <a:gd name="T10" fmla="*/ 235 w 1236"/>
                <a:gd name="T11" fmla="*/ 24 h 1115"/>
                <a:gd name="T12" fmla="*/ 119 w 1236"/>
                <a:gd name="T13" fmla="*/ 62 h 1115"/>
                <a:gd name="T14" fmla="*/ 30 w 1236"/>
                <a:gd name="T15" fmla="*/ 116 h 1115"/>
                <a:gd name="T16" fmla="*/ 5 w 1236"/>
                <a:gd name="T17" fmla="*/ 168 h 1115"/>
                <a:gd name="T18" fmla="*/ 22 w 1236"/>
                <a:gd name="T19" fmla="*/ 284 h 1115"/>
                <a:gd name="T20" fmla="*/ 33 w 1236"/>
                <a:gd name="T21" fmla="*/ 593 h 1115"/>
                <a:gd name="T22" fmla="*/ 40 w 1236"/>
                <a:gd name="T23" fmla="*/ 927 h 1115"/>
                <a:gd name="T24" fmla="*/ 55 w 1236"/>
                <a:gd name="T25" fmla="*/ 1097 h 1115"/>
                <a:gd name="T26" fmla="*/ 57 w 1236"/>
                <a:gd name="T27" fmla="*/ 1104 h 1115"/>
                <a:gd name="T28" fmla="*/ 65 w 1236"/>
                <a:gd name="T29" fmla="*/ 1114 h 1115"/>
                <a:gd name="T30" fmla="*/ 79 w 1236"/>
                <a:gd name="T31" fmla="*/ 1112 h 1115"/>
                <a:gd name="T32" fmla="*/ 82 w 1236"/>
                <a:gd name="T33" fmla="*/ 1088 h 1115"/>
                <a:gd name="T34" fmla="*/ 78 w 1236"/>
                <a:gd name="T35" fmla="*/ 1011 h 1115"/>
                <a:gd name="T36" fmla="*/ 69 w 1236"/>
                <a:gd name="T37" fmla="*/ 902 h 1115"/>
                <a:gd name="T38" fmla="*/ 103 w 1236"/>
                <a:gd name="T39" fmla="*/ 805 h 1115"/>
                <a:gd name="T40" fmla="*/ 167 w 1236"/>
                <a:gd name="T41" fmla="*/ 678 h 1115"/>
                <a:gd name="T42" fmla="*/ 206 w 1236"/>
                <a:gd name="T43" fmla="*/ 565 h 1115"/>
                <a:gd name="T44" fmla="*/ 244 w 1236"/>
                <a:gd name="T45" fmla="*/ 491 h 1115"/>
                <a:gd name="T46" fmla="*/ 281 w 1236"/>
                <a:gd name="T47" fmla="*/ 450 h 1115"/>
                <a:gd name="T48" fmla="*/ 303 w 1236"/>
                <a:gd name="T49" fmla="*/ 435 h 1115"/>
                <a:gd name="T50" fmla="*/ 396 w 1236"/>
                <a:gd name="T51" fmla="*/ 410 h 1115"/>
                <a:gd name="T52" fmla="*/ 456 w 1236"/>
                <a:gd name="T53" fmla="*/ 414 h 1115"/>
                <a:gd name="T54" fmla="*/ 555 w 1236"/>
                <a:gd name="T55" fmla="*/ 458 h 1115"/>
                <a:gd name="T56" fmla="*/ 630 w 1236"/>
                <a:gd name="T57" fmla="*/ 489 h 1115"/>
                <a:gd name="T58" fmla="*/ 783 w 1236"/>
                <a:gd name="T59" fmla="*/ 529 h 1115"/>
                <a:gd name="T60" fmla="*/ 871 w 1236"/>
                <a:gd name="T61" fmla="*/ 541 h 1115"/>
                <a:gd name="T62" fmla="*/ 933 w 1236"/>
                <a:gd name="T63" fmla="*/ 535 h 1115"/>
                <a:gd name="T64" fmla="*/ 995 w 1236"/>
                <a:gd name="T65" fmla="*/ 519 h 1115"/>
                <a:gd name="T66" fmla="*/ 1005 w 1236"/>
                <a:gd name="T67" fmla="*/ 508 h 1115"/>
                <a:gd name="T68" fmla="*/ 1076 w 1236"/>
                <a:gd name="T69" fmla="*/ 631 h 1115"/>
                <a:gd name="T70" fmla="*/ 1118 w 1236"/>
                <a:gd name="T71" fmla="*/ 742 h 1115"/>
                <a:gd name="T72" fmla="*/ 1157 w 1236"/>
                <a:gd name="T73" fmla="*/ 903 h 1115"/>
                <a:gd name="T74" fmla="*/ 1160 w 1236"/>
                <a:gd name="T75" fmla="*/ 1018 h 1115"/>
                <a:gd name="T76" fmla="*/ 1156 w 1236"/>
                <a:gd name="T77" fmla="*/ 1088 h 1115"/>
                <a:gd name="T78" fmla="*/ 1160 w 1236"/>
                <a:gd name="T79" fmla="*/ 1112 h 1115"/>
                <a:gd name="T80" fmla="*/ 1174 w 1236"/>
                <a:gd name="T81" fmla="*/ 1114 h 1115"/>
                <a:gd name="T82" fmla="*/ 1181 w 1236"/>
                <a:gd name="T83" fmla="*/ 1104 h 1115"/>
                <a:gd name="T84" fmla="*/ 1184 w 1236"/>
                <a:gd name="T85" fmla="*/ 1075 h 1115"/>
                <a:gd name="T86" fmla="*/ 1209 w 1236"/>
                <a:gd name="T87" fmla="*/ 952 h 1115"/>
                <a:gd name="T88" fmla="*/ 1234 w 1236"/>
                <a:gd name="T89" fmla="*/ 737 h 1115"/>
                <a:gd name="T90" fmla="*/ 1235 w 1236"/>
                <a:gd name="T91" fmla="*/ 596 h 1115"/>
                <a:gd name="T92" fmla="*/ 1220 w 1236"/>
                <a:gd name="T93" fmla="*/ 454 h 1115"/>
                <a:gd name="T94" fmla="*/ 1187 w 1236"/>
                <a:gd name="T95" fmla="*/ 327 h 1115"/>
                <a:gd name="T96" fmla="*/ 1144 w 1236"/>
                <a:gd name="T97" fmla="*/ 248 h 1115"/>
                <a:gd name="T98" fmla="*/ 1107 w 1236"/>
                <a:gd name="T99" fmla="*/ 206 h 1115"/>
                <a:gd name="T100" fmla="*/ 1061 w 1236"/>
                <a:gd name="T101" fmla="*/ 174 h 1115"/>
                <a:gd name="T102" fmla="*/ 1007 w 1236"/>
                <a:gd name="T103" fmla="*/ 155 h 1115"/>
                <a:gd name="T104" fmla="*/ 548 w 1236"/>
                <a:gd name="T105" fmla="*/ 369 h 1115"/>
                <a:gd name="T106" fmla="*/ 563 w 1236"/>
                <a:gd name="T107" fmla="*/ 373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6" h="1115">
                  <a:moveTo>
                    <a:pt x="1007" y="155"/>
                  </a:moveTo>
                  <a:lnTo>
                    <a:pt x="1007" y="155"/>
                  </a:lnTo>
                  <a:lnTo>
                    <a:pt x="979" y="135"/>
                  </a:lnTo>
                  <a:lnTo>
                    <a:pt x="949" y="116"/>
                  </a:lnTo>
                  <a:lnTo>
                    <a:pt x="917" y="99"/>
                  </a:lnTo>
                  <a:lnTo>
                    <a:pt x="885" y="84"/>
                  </a:lnTo>
                  <a:lnTo>
                    <a:pt x="851" y="69"/>
                  </a:lnTo>
                  <a:lnTo>
                    <a:pt x="818" y="56"/>
                  </a:lnTo>
                  <a:lnTo>
                    <a:pt x="782" y="45"/>
                  </a:lnTo>
                  <a:lnTo>
                    <a:pt x="746" y="34"/>
                  </a:lnTo>
                  <a:lnTo>
                    <a:pt x="709" y="25"/>
                  </a:lnTo>
                  <a:lnTo>
                    <a:pt x="672" y="18"/>
                  </a:lnTo>
                  <a:lnTo>
                    <a:pt x="634" y="11"/>
                  </a:lnTo>
                  <a:lnTo>
                    <a:pt x="595" y="7"/>
                  </a:lnTo>
                  <a:lnTo>
                    <a:pt x="557" y="3"/>
                  </a:lnTo>
                  <a:lnTo>
                    <a:pt x="520" y="1"/>
                  </a:lnTo>
                  <a:lnTo>
                    <a:pt x="482" y="0"/>
                  </a:lnTo>
                  <a:lnTo>
                    <a:pt x="445" y="0"/>
                  </a:lnTo>
                  <a:lnTo>
                    <a:pt x="408" y="1"/>
                  </a:lnTo>
                  <a:lnTo>
                    <a:pt x="372" y="3"/>
                  </a:lnTo>
                  <a:lnTo>
                    <a:pt x="336" y="7"/>
                  </a:lnTo>
                  <a:lnTo>
                    <a:pt x="301" y="11"/>
                  </a:lnTo>
                  <a:lnTo>
                    <a:pt x="268" y="17"/>
                  </a:lnTo>
                  <a:lnTo>
                    <a:pt x="235" y="24"/>
                  </a:lnTo>
                  <a:lnTo>
                    <a:pt x="204" y="32"/>
                  </a:lnTo>
                  <a:lnTo>
                    <a:pt x="174" y="41"/>
                  </a:lnTo>
                  <a:lnTo>
                    <a:pt x="146" y="51"/>
                  </a:lnTo>
                  <a:lnTo>
                    <a:pt x="119" y="62"/>
                  </a:lnTo>
                  <a:lnTo>
                    <a:pt x="94" y="74"/>
                  </a:lnTo>
                  <a:lnTo>
                    <a:pt x="70" y="87"/>
                  </a:lnTo>
                  <a:lnTo>
                    <a:pt x="49" y="102"/>
                  </a:lnTo>
                  <a:lnTo>
                    <a:pt x="30" y="116"/>
                  </a:lnTo>
                  <a:lnTo>
                    <a:pt x="14" y="132"/>
                  </a:lnTo>
                  <a:lnTo>
                    <a:pt x="0" y="150"/>
                  </a:lnTo>
                  <a:lnTo>
                    <a:pt x="0" y="150"/>
                  </a:lnTo>
                  <a:lnTo>
                    <a:pt x="5" y="168"/>
                  </a:lnTo>
                  <a:lnTo>
                    <a:pt x="9" y="187"/>
                  </a:lnTo>
                  <a:lnTo>
                    <a:pt x="13" y="209"/>
                  </a:lnTo>
                  <a:lnTo>
                    <a:pt x="17" y="233"/>
                  </a:lnTo>
                  <a:lnTo>
                    <a:pt x="22" y="284"/>
                  </a:lnTo>
                  <a:lnTo>
                    <a:pt x="27" y="339"/>
                  </a:lnTo>
                  <a:lnTo>
                    <a:pt x="29" y="398"/>
                  </a:lnTo>
                  <a:lnTo>
                    <a:pt x="31" y="462"/>
                  </a:lnTo>
                  <a:lnTo>
                    <a:pt x="33" y="593"/>
                  </a:lnTo>
                  <a:lnTo>
                    <a:pt x="35" y="731"/>
                  </a:lnTo>
                  <a:lnTo>
                    <a:pt x="36" y="798"/>
                  </a:lnTo>
                  <a:lnTo>
                    <a:pt x="37" y="863"/>
                  </a:lnTo>
                  <a:lnTo>
                    <a:pt x="40" y="927"/>
                  </a:lnTo>
                  <a:lnTo>
                    <a:pt x="43" y="988"/>
                  </a:lnTo>
                  <a:lnTo>
                    <a:pt x="48" y="1045"/>
                  </a:lnTo>
                  <a:lnTo>
                    <a:pt x="55" y="1097"/>
                  </a:lnTo>
                  <a:lnTo>
                    <a:pt x="55" y="1097"/>
                  </a:lnTo>
                  <a:lnTo>
                    <a:pt x="55" y="1096"/>
                  </a:lnTo>
                  <a:lnTo>
                    <a:pt x="55" y="1096"/>
                  </a:lnTo>
                  <a:lnTo>
                    <a:pt x="57" y="1104"/>
                  </a:lnTo>
                  <a:lnTo>
                    <a:pt x="57" y="1104"/>
                  </a:lnTo>
                  <a:lnTo>
                    <a:pt x="60" y="1109"/>
                  </a:lnTo>
                  <a:lnTo>
                    <a:pt x="64" y="1114"/>
                  </a:lnTo>
                  <a:lnTo>
                    <a:pt x="64" y="1114"/>
                  </a:lnTo>
                  <a:lnTo>
                    <a:pt x="65" y="1114"/>
                  </a:lnTo>
                  <a:lnTo>
                    <a:pt x="66" y="1115"/>
                  </a:lnTo>
                  <a:lnTo>
                    <a:pt x="70" y="1114"/>
                  </a:lnTo>
                  <a:lnTo>
                    <a:pt x="79" y="1112"/>
                  </a:lnTo>
                  <a:lnTo>
                    <a:pt x="79" y="1112"/>
                  </a:lnTo>
                  <a:lnTo>
                    <a:pt x="80" y="1111"/>
                  </a:lnTo>
                  <a:lnTo>
                    <a:pt x="80" y="1109"/>
                  </a:lnTo>
                  <a:lnTo>
                    <a:pt x="80" y="1109"/>
                  </a:lnTo>
                  <a:lnTo>
                    <a:pt x="82" y="1088"/>
                  </a:lnTo>
                  <a:lnTo>
                    <a:pt x="82" y="1065"/>
                  </a:lnTo>
                  <a:lnTo>
                    <a:pt x="80" y="1038"/>
                  </a:lnTo>
                  <a:lnTo>
                    <a:pt x="80" y="1038"/>
                  </a:lnTo>
                  <a:lnTo>
                    <a:pt x="78" y="1011"/>
                  </a:lnTo>
                  <a:lnTo>
                    <a:pt x="74" y="984"/>
                  </a:lnTo>
                  <a:lnTo>
                    <a:pt x="64" y="931"/>
                  </a:lnTo>
                  <a:lnTo>
                    <a:pt x="64" y="931"/>
                  </a:lnTo>
                  <a:lnTo>
                    <a:pt x="69" y="902"/>
                  </a:lnTo>
                  <a:lnTo>
                    <a:pt x="77" y="874"/>
                  </a:lnTo>
                  <a:lnTo>
                    <a:pt x="85" y="849"/>
                  </a:lnTo>
                  <a:lnTo>
                    <a:pt x="93" y="827"/>
                  </a:lnTo>
                  <a:lnTo>
                    <a:pt x="103" y="805"/>
                  </a:lnTo>
                  <a:lnTo>
                    <a:pt x="113" y="785"/>
                  </a:lnTo>
                  <a:lnTo>
                    <a:pt x="134" y="744"/>
                  </a:lnTo>
                  <a:lnTo>
                    <a:pt x="156" y="701"/>
                  </a:lnTo>
                  <a:lnTo>
                    <a:pt x="167" y="678"/>
                  </a:lnTo>
                  <a:lnTo>
                    <a:pt x="177" y="654"/>
                  </a:lnTo>
                  <a:lnTo>
                    <a:pt x="188" y="627"/>
                  </a:lnTo>
                  <a:lnTo>
                    <a:pt x="197" y="598"/>
                  </a:lnTo>
                  <a:lnTo>
                    <a:pt x="206" y="565"/>
                  </a:lnTo>
                  <a:lnTo>
                    <a:pt x="215" y="530"/>
                  </a:lnTo>
                  <a:lnTo>
                    <a:pt x="215" y="530"/>
                  </a:lnTo>
                  <a:lnTo>
                    <a:pt x="229" y="509"/>
                  </a:lnTo>
                  <a:lnTo>
                    <a:pt x="244" y="491"/>
                  </a:lnTo>
                  <a:lnTo>
                    <a:pt x="244" y="491"/>
                  </a:lnTo>
                  <a:lnTo>
                    <a:pt x="262" y="469"/>
                  </a:lnTo>
                  <a:lnTo>
                    <a:pt x="271" y="458"/>
                  </a:lnTo>
                  <a:lnTo>
                    <a:pt x="281" y="450"/>
                  </a:lnTo>
                  <a:lnTo>
                    <a:pt x="281" y="450"/>
                  </a:lnTo>
                  <a:lnTo>
                    <a:pt x="293" y="442"/>
                  </a:lnTo>
                  <a:lnTo>
                    <a:pt x="303" y="435"/>
                  </a:lnTo>
                  <a:lnTo>
                    <a:pt x="303" y="435"/>
                  </a:lnTo>
                  <a:lnTo>
                    <a:pt x="331" y="426"/>
                  </a:lnTo>
                  <a:lnTo>
                    <a:pt x="355" y="419"/>
                  </a:lnTo>
                  <a:lnTo>
                    <a:pt x="377" y="413"/>
                  </a:lnTo>
                  <a:lnTo>
                    <a:pt x="396" y="410"/>
                  </a:lnTo>
                  <a:lnTo>
                    <a:pt x="413" y="409"/>
                  </a:lnTo>
                  <a:lnTo>
                    <a:pt x="428" y="409"/>
                  </a:lnTo>
                  <a:lnTo>
                    <a:pt x="443" y="411"/>
                  </a:lnTo>
                  <a:lnTo>
                    <a:pt x="456" y="414"/>
                  </a:lnTo>
                  <a:lnTo>
                    <a:pt x="471" y="420"/>
                  </a:lnTo>
                  <a:lnTo>
                    <a:pt x="485" y="425"/>
                  </a:lnTo>
                  <a:lnTo>
                    <a:pt x="517" y="440"/>
                  </a:lnTo>
                  <a:lnTo>
                    <a:pt x="555" y="458"/>
                  </a:lnTo>
                  <a:lnTo>
                    <a:pt x="577" y="468"/>
                  </a:lnTo>
                  <a:lnTo>
                    <a:pt x="604" y="479"/>
                  </a:lnTo>
                  <a:lnTo>
                    <a:pt x="604" y="479"/>
                  </a:lnTo>
                  <a:lnTo>
                    <a:pt x="630" y="489"/>
                  </a:lnTo>
                  <a:lnTo>
                    <a:pt x="663" y="498"/>
                  </a:lnTo>
                  <a:lnTo>
                    <a:pt x="701" y="509"/>
                  </a:lnTo>
                  <a:lnTo>
                    <a:pt x="741" y="520"/>
                  </a:lnTo>
                  <a:lnTo>
                    <a:pt x="783" y="529"/>
                  </a:lnTo>
                  <a:lnTo>
                    <a:pt x="822" y="536"/>
                  </a:lnTo>
                  <a:lnTo>
                    <a:pt x="840" y="538"/>
                  </a:lnTo>
                  <a:lnTo>
                    <a:pt x="856" y="539"/>
                  </a:lnTo>
                  <a:lnTo>
                    <a:pt x="871" y="541"/>
                  </a:lnTo>
                  <a:lnTo>
                    <a:pt x="884" y="541"/>
                  </a:lnTo>
                  <a:lnTo>
                    <a:pt x="884" y="541"/>
                  </a:lnTo>
                  <a:lnTo>
                    <a:pt x="914" y="537"/>
                  </a:lnTo>
                  <a:lnTo>
                    <a:pt x="933" y="535"/>
                  </a:lnTo>
                  <a:lnTo>
                    <a:pt x="953" y="532"/>
                  </a:lnTo>
                  <a:lnTo>
                    <a:pt x="972" y="528"/>
                  </a:lnTo>
                  <a:lnTo>
                    <a:pt x="989" y="522"/>
                  </a:lnTo>
                  <a:lnTo>
                    <a:pt x="995" y="519"/>
                  </a:lnTo>
                  <a:lnTo>
                    <a:pt x="1000" y="516"/>
                  </a:lnTo>
                  <a:lnTo>
                    <a:pt x="1004" y="511"/>
                  </a:lnTo>
                  <a:lnTo>
                    <a:pt x="1005" y="508"/>
                  </a:lnTo>
                  <a:lnTo>
                    <a:pt x="1005" y="508"/>
                  </a:lnTo>
                  <a:lnTo>
                    <a:pt x="1026" y="541"/>
                  </a:lnTo>
                  <a:lnTo>
                    <a:pt x="1044" y="572"/>
                  </a:lnTo>
                  <a:lnTo>
                    <a:pt x="1061" y="602"/>
                  </a:lnTo>
                  <a:lnTo>
                    <a:pt x="1076" y="631"/>
                  </a:lnTo>
                  <a:lnTo>
                    <a:pt x="1088" y="660"/>
                  </a:lnTo>
                  <a:lnTo>
                    <a:pt x="1099" y="688"/>
                  </a:lnTo>
                  <a:lnTo>
                    <a:pt x="1109" y="715"/>
                  </a:lnTo>
                  <a:lnTo>
                    <a:pt x="1118" y="742"/>
                  </a:lnTo>
                  <a:lnTo>
                    <a:pt x="1126" y="769"/>
                  </a:lnTo>
                  <a:lnTo>
                    <a:pt x="1133" y="796"/>
                  </a:lnTo>
                  <a:lnTo>
                    <a:pt x="1145" y="849"/>
                  </a:lnTo>
                  <a:lnTo>
                    <a:pt x="1157" y="903"/>
                  </a:lnTo>
                  <a:lnTo>
                    <a:pt x="1170" y="960"/>
                  </a:lnTo>
                  <a:lnTo>
                    <a:pt x="1170" y="960"/>
                  </a:lnTo>
                  <a:lnTo>
                    <a:pt x="1162" y="998"/>
                  </a:lnTo>
                  <a:lnTo>
                    <a:pt x="1160" y="1018"/>
                  </a:lnTo>
                  <a:lnTo>
                    <a:pt x="1157" y="1038"/>
                  </a:lnTo>
                  <a:lnTo>
                    <a:pt x="1157" y="1038"/>
                  </a:lnTo>
                  <a:lnTo>
                    <a:pt x="1156" y="1065"/>
                  </a:lnTo>
                  <a:lnTo>
                    <a:pt x="1156" y="1088"/>
                  </a:lnTo>
                  <a:lnTo>
                    <a:pt x="1157" y="1109"/>
                  </a:lnTo>
                  <a:lnTo>
                    <a:pt x="1157" y="1109"/>
                  </a:lnTo>
                  <a:lnTo>
                    <a:pt x="1157" y="1111"/>
                  </a:lnTo>
                  <a:lnTo>
                    <a:pt x="1160" y="1112"/>
                  </a:lnTo>
                  <a:lnTo>
                    <a:pt x="1160" y="1112"/>
                  </a:lnTo>
                  <a:lnTo>
                    <a:pt x="1168" y="1114"/>
                  </a:lnTo>
                  <a:lnTo>
                    <a:pt x="1172" y="1115"/>
                  </a:lnTo>
                  <a:lnTo>
                    <a:pt x="1174" y="1114"/>
                  </a:lnTo>
                  <a:lnTo>
                    <a:pt x="1174" y="1114"/>
                  </a:lnTo>
                  <a:lnTo>
                    <a:pt x="1174" y="1114"/>
                  </a:lnTo>
                  <a:lnTo>
                    <a:pt x="1178" y="1109"/>
                  </a:lnTo>
                  <a:lnTo>
                    <a:pt x="1181" y="1104"/>
                  </a:lnTo>
                  <a:lnTo>
                    <a:pt x="1181" y="1104"/>
                  </a:lnTo>
                  <a:lnTo>
                    <a:pt x="1183" y="1089"/>
                  </a:lnTo>
                  <a:lnTo>
                    <a:pt x="1184" y="1075"/>
                  </a:lnTo>
                  <a:lnTo>
                    <a:pt x="1184" y="1075"/>
                  </a:lnTo>
                  <a:lnTo>
                    <a:pt x="1191" y="1034"/>
                  </a:lnTo>
                  <a:lnTo>
                    <a:pt x="1191" y="1034"/>
                  </a:lnTo>
                  <a:lnTo>
                    <a:pt x="1200" y="997"/>
                  </a:lnTo>
                  <a:lnTo>
                    <a:pt x="1209" y="952"/>
                  </a:lnTo>
                  <a:lnTo>
                    <a:pt x="1217" y="898"/>
                  </a:lnTo>
                  <a:lnTo>
                    <a:pt x="1225" y="838"/>
                  </a:lnTo>
                  <a:lnTo>
                    <a:pt x="1231" y="772"/>
                  </a:lnTo>
                  <a:lnTo>
                    <a:pt x="1234" y="737"/>
                  </a:lnTo>
                  <a:lnTo>
                    <a:pt x="1235" y="703"/>
                  </a:lnTo>
                  <a:lnTo>
                    <a:pt x="1236" y="667"/>
                  </a:lnTo>
                  <a:lnTo>
                    <a:pt x="1236" y="631"/>
                  </a:lnTo>
                  <a:lnTo>
                    <a:pt x="1235" y="596"/>
                  </a:lnTo>
                  <a:lnTo>
                    <a:pt x="1233" y="559"/>
                  </a:lnTo>
                  <a:lnTo>
                    <a:pt x="1230" y="524"/>
                  </a:lnTo>
                  <a:lnTo>
                    <a:pt x="1226" y="489"/>
                  </a:lnTo>
                  <a:lnTo>
                    <a:pt x="1220" y="454"/>
                  </a:lnTo>
                  <a:lnTo>
                    <a:pt x="1215" y="421"/>
                  </a:lnTo>
                  <a:lnTo>
                    <a:pt x="1207" y="388"/>
                  </a:lnTo>
                  <a:lnTo>
                    <a:pt x="1197" y="357"/>
                  </a:lnTo>
                  <a:lnTo>
                    <a:pt x="1187" y="327"/>
                  </a:lnTo>
                  <a:lnTo>
                    <a:pt x="1174" y="299"/>
                  </a:lnTo>
                  <a:lnTo>
                    <a:pt x="1160" y="273"/>
                  </a:lnTo>
                  <a:lnTo>
                    <a:pt x="1152" y="260"/>
                  </a:lnTo>
                  <a:lnTo>
                    <a:pt x="1144" y="248"/>
                  </a:lnTo>
                  <a:lnTo>
                    <a:pt x="1135" y="236"/>
                  </a:lnTo>
                  <a:lnTo>
                    <a:pt x="1126" y="225"/>
                  </a:lnTo>
                  <a:lnTo>
                    <a:pt x="1116" y="216"/>
                  </a:lnTo>
                  <a:lnTo>
                    <a:pt x="1107" y="206"/>
                  </a:lnTo>
                  <a:lnTo>
                    <a:pt x="1096" y="197"/>
                  </a:lnTo>
                  <a:lnTo>
                    <a:pt x="1085" y="189"/>
                  </a:lnTo>
                  <a:lnTo>
                    <a:pt x="1073" y="181"/>
                  </a:lnTo>
                  <a:lnTo>
                    <a:pt x="1061" y="174"/>
                  </a:lnTo>
                  <a:lnTo>
                    <a:pt x="1049" y="168"/>
                  </a:lnTo>
                  <a:lnTo>
                    <a:pt x="1035" y="163"/>
                  </a:lnTo>
                  <a:lnTo>
                    <a:pt x="1022" y="158"/>
                  </a:lnTo>
                  <a:lnTo>
                    <a:pt x="1007" y="155"/>
                  </a:lnTo>
                  <a:lnTo>
                    <a:pt x="1007" y="155"/>
                  </a:lnTo>
                  <a:close/>
                  <a:moveTo>
                    <a:pt x="563" y="373"/>
                  </a:moveTo>
                  <a:lnTo>
                    <a:pt x="563" y="373"/>
                  </a:lnTo>
                  <a:lnTo>
                    <a:pt x="548" y="369"/>
                  </a:lnTo>
                  <a:lnTo>
                    <a:pt x="548" y="369"/>
                  </a:lnTo>
                  <a:lnTo>
                    <a:pt x="571" y="374"/>
                  </a:lnTo>
                  <a:lnTo>
                    <a:pt x="571" y="374"/>
                  </a:lnTo>
                  <a:lnTo>
                    <a:pt x="563" y="373"/>
                  </a:lnTo>
                  <a:lnTo>
                    <a:pt x="563" y="373"/>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4" name="Freeform 156">
              <a:extLst>
                <a:ext uri="{FF2B5EF4-FFF2-40B4-BE49-F238E27FC236}">
                  <a16:creationId xmlns:a16="http://schemas.microsoft.com/office/drawing/2014/main" id="{2F33EB0D-AAC4-4125-BE0F-9ED378F9384C}"/>
                </a:ext>
              </a:extLst>
            </p:cNvPr>
            <p:cNvSpPr>
              <a:spLocks/>
            </p:cNvSpPr>
            <p:nvPr/>
          </p:nvSpPr>
          <p:spPr bwMode="auto">
            <a:xfrm flipH="1">
              <a:off x="8522887" y="6020977"/>
              <a:ext cx="86900" cy="142513"/>
            </a:xfrm>
            <a:custGeom>
              <a:avLst/>
              <a:gdLst>
                <a:gd name="T0" fmla="*/ 20 w 301"/>
                <a:gd name="T1" fmla="*/ 0 h 578"/>
                <a:gd name="T2" fmla="*/ 0 w 301"/>
                <a:gd name="T3" fmla="*/ 91 h 578"/>
                <a:gd name="T4" fmla="*/ 65 w 301"/>
                <a:gd name="T5" fmla="*/ 578 h 578"/>
                <a:gd name="T6" fmla="*/ 301 w 301"/>
                <a:gd name="T7" fmla="*/ 340 h 578"/>
                <a:gd name="T8" fmla="*/ 20 w 301"/>
                <a:gd name="T9" fmla="*/ 0 h 578"/>
              </a:gdLst>
              <a:ahLst/>
              <a:cxnLst>
                <a:cxn ang="0">
                  <a:pos x="T0" y="T1"/>
                </a:cxn>
                <a:cxn ang="0">
                  <a:pos x="T2" y="T3"/>
                </a:cxn>
                <a:cxn ang="0">
                  <a:pos x="T4" y="T5"/>
                </a:cxn>
                <a:cxn ang="0">
                  <a:pos x="T6" y="T7"/>
                </a:cxn>
                <a:cxn ang="0">
                  <a:pos x="T8" y="T9"/>
                </a:cxn>
              </a:cxnLst>
              <a:rect l="0" t="0" r="r" b="b"/>
              <a:pathLst>
                <a:path w="301" h="578">
                  <a:moveTo>
                    <a:pt x="20" y="0"/>
                  </a:moveTo>
                  <a:lnTo>
                    <a:pt x="0" y="91"/>
                  </a:lnTo>
                  <a:lnTo>
                    <a:pt x="65" y="578"/>
                  </a:lnTo>
                  <a:lnTo>
                    <a:pt x="301" y="340"/>
                  </a:lnTo>
                  <a:lnTo>
                    <a:pt x="2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5" name="Freeform 157">
              <a:extLst>
                <a:ext uri="{FF2B5EF4-FFF2-40B4-BE49-F238E27FC236}">
                  <a16:creationId xmlns:a16="http://schemas.microsoft.com/office/drawing/2014/main" id="{55F5394A-F1EC-497D-A349-E9FAD27DBA9D}"/>
                </a:ext>
              </a:extLst>
            </p:cNvPr>
            <p:cNvSpPr>
              <a:spLocks/>
            </p:cNvSpPr>
            <p:nvPr/>
          </p:nvSpPr>
          <p:spPr bwMode="auto">
            <a:xfrm flipH="1">
              <a:off x="8522882" y="6020977"/>
              <a:ext cx="86900" cy="142513"/>
            </a:xfrm>
            <a:custGeom>
              <a:avLst/>
              <a:gdLst>
                <a:gd name="T0" fmla="*/ 20 w 301"/>
                <a:gd name="T1" fmla="*/ 0 h 578"/>
                <a:gd name="T2" fmla="*/ 0 w 301"/>
                <a:gd name="T3" fmla="*/ 91 h 578"/>
                <a:gd name="T4" fmla="*/ 65 w 301"/>
                <a:gd name="T5" fmla="*/ 578 h 578"/>
                <a:gd name="T6" fmla="*/ 301 w 301"/>
                <a:gd name="T7" fmla="*/ 340 h 578"/>
                <a:gd name="T8" fmla="*/ 20 w 301"/>
                <a:gd name="T9" fmla="*/ 0 h 578"/>
              </a:gdLst>
              <a:ahLst/>
              <a:cxnLst>
                <a:cxn ang="0">
                  <a:pos x="T0" y="T1"/>
                </a:cxn>
                <a:cxn ang="0">
                  <a:pos x="T2" y="T3"/>
                </a:cxn>
                <a:cxn ang="0">
                  <a:pos x="T4" y="T5"/>
                </a:cxn>
                <a:cxn ang="0">
                  <a:pos x="T6" y="T7"/>
                </a:cxn>
                <a:cxn ang="0">
                  <a:pos x="T8" y="T9"/>
                </a:cxn>
              </a:cxnLst>
              <a:rect l="0" t="0" r="r" b="b"/>
              <a:pathLst>
                <a:path w="301" h="578">
                  <a:moveTo>
                    <a:pt x="20" y="0"/>
                  </a:moveTo>
                  <a:lnTo>
                    <a:pt x="0" y="91"/>
                  </a:lnTo>
                  <a:lnTo>
                    <a:pt x="65" y="578"/>
                  </a:lnTo>
                  <a:lnTo>
                    <a:pt x="301" y="34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6" name="Freeform 158">
              <a:extLst>
                <a:ext uri="{FF2B5EF4-FFF2-40B4-BE49-F238E27FC236}">
                  <a16:creationId xmlns:a16="http://schemas.microsoft.com/office/drawing/2014/main" id="{68A381DF-3834-4E49-A0A2-7435B77F3398}"/>
                </a:ext>
              </a:extLst>
            </p:cNvPr>
            <p:cNvSpPr>
              <a:spLocks/>
            </p:cNvSpPr>
            <p:nvPr/>
          </p:nvSpPr>
          <p:spPr bwMode="auto">
            <a:xfrm flipH="1">
              <a:off x="8441192" y="6019238"/>
              <a:ext cx="163374" cy="85159"/>
            </a:xfrm>
            <a:custGeom>
              <a:avLst/>
              <a:gdLst>
                <a:gd name="T0" fmla="*/ 0 w 564"/>
                <a:gd name="T1" fmla="*/ 0 h 348"/>
                <a:gd name="T2" fmla="*/ 281 w 564"/>
                <a:gd name="T3" fmla="*/ 338 h 348"/>
                <a:gd name="T4" fmla="*/ 564 w 564"/>
                <a:gd name="T5" fmla="*/ 0 h 348"/>
                <a:gd name="T6" fmla="*/ 564 w 564"/>
                <a:gd name="T7" fmla="*/ 8 h 348"/>
                <a:gd name="T8" fmla="*/ 281 w 564"/>
                <a:gd name="T9" fmla="*/ 348 h 348"/>
                <a:gd name="T10" fmla="*/ 0 w 564"/>
                <a:gd name="T11" fmla="*/ 8 h 348"/>
                <a:gd name="T12" fmla="*/ 0 w 564"/>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564" h="348">
                  <a:moveTo>
                    <a:pt x="0" y="0"/>
                  </a:moveTo>
                  <a:lnTo>
                    <a:pt x="281" y="338"/>
                  </a:lnTo>
                  <a:lnTo>
                    <a:pt x="564" y="0"/>
                  </a:lnTo>
                  <a:lnTo>
                    <a:pt x="564" y="8"/>
                  </a:lnTo>
                  <a:lnTo>
                    <a:pt x="281" y="348"/>
                  </a:lnTo>
                  <a:lnTo>
                    <a:pt x="0" y="8"/>
                  </a:lnTo>
                  <a:lnTo>
                    <a:pt x="0" y="0"/>
                  </a:lnTo>
                  <a:close/>
                </a:path>
              </a:pathLst>
            </a:custGeom>
            <a:solidFill>
              <a:srgbClr val="CAA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7" name="Freeform 159">
              <a:extLst>
                <a:ext uri="{FF2B5EF4-FFF2-40B4-BE49-F238E27FC236}">
                  <a16:creationId xmlns:a16="http://schemas.microsoft.com/office/drawing/2014/main" id="{4BFD3520-5A3C-45D2-A0E6-3858480C88DB}"/>
                </a:ext>
              </a:extLst>
            </p:cNvPr>
            <p:cNvSpPr>
              <a:spLocks/>
            </p:cNvSpPr>
            <p:nvPr/>
          </p:nvSpPr>
          <p:spPr bwMode="auto">
            <a:xfrm flipH="1">
              <a:off x="8441192" y="6019238"/>
              <a:ext cx="163374" cy="85159"/>
            </a:xfrm>
            <a:custGeom>
              <a:avLst/>
              <a:gdLst>
                <a:gd name="T0" fmla="*/ 0 w 564"/>
                <a:gd name="T1" fmla="*/ 0 h 348"/>
                <a:gd name="T2" fmla="*/ 281 w 564"/>
                <a:gd name="T3" fmla="*/ 338 h 348"/>
                <a:gd name="T4" fmla="*/ 564 w 564"/>
                <a:gd name="T5" fmla="*/ 0 h 348"/>
                <a:gd name="T6" fmla="*/ 564 w 564"/>
                <a:gd name="T7" fmla="*/ 8 h 348"/>
                <a:gd name="T8" fmla="*/ 281 w 564"/>
                <a:gd name="T9" fmla="*/ 348 h 348"/>
                <a:gd name="T10" fmla="*/ 0 w 564"/>
                <a:gd name="T11" fmla="*/ 8 h 348"/>
                <a:gd name="T12" fmla="*/ 0 w 564"/>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564" h="348">
                  <a:moveTo>
                    <a:pt x="0" y="0"/>
                  </a:moveTo>
                  <a:lnTo>
                    <a:pt x="281" y="338"/>
                  </a:lnTo>
                  <a:lnTo>
                    <a:pt x="564" y="0"/>
                  </a:lnTo>
                  <a:lnTo>
                    <a:pt x="564" y="8"/>
                  </a:lnTo>
                  <a:lnTo>
                    <a:pt x="281" y="34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8" name="Freeform 160">
              <a:extLst>
                <a:ext uri="{FF2B5EF4-FFF2-40B4-BE49-F238E27FC236}">
                  <a16:creationId xmlns:a16="http://schemas.microsoft.com/office/drawing/2014/main" id="{086F5D74-9B7B-4C66-B36F-845E186DFE56}"/>
                </a:ext>
              </a:extLst>
            </p:cNvPr>
            <p:cNvSpPr>
              <a:spLocks noEditPoints="1"/>
            </p:cNvSpPr>
            <p:nvPr/>
          </p:nvSpPr>
          <p:spPr bwMode="auto">
            <a:xfrm flipH="1">
              <a:off x="8507236" y="6161750"/>
              <a:ext cx="31286" cy="0"/>
            </a:xfrm>
            <a:custGeom>
              <a:avLst/>
              <a:gdLst>
                <a:gd name="T0" fmla="*/ 107 w 108"/>
                <a:gd name="T1" fmla="*/ 0 h 3"/>
                <a:gd name="T2" fmla="*/ 108 w 108"/>
                <a:gd name="T3" fmla="*/ 3 h 3"/>
                <a:gd name="T4" fmla="*/ 108 w 108"/>
                <a:gd name="T5" fmla="*/ 3 h 3"/>
                <a:gd name="T6" fmla="*/ 107 w 108"/>
                <a:gd name="T7" fmla="*/ 0 h 3"/>
                <a:gd name="T8" fmla="*/ 1 w 108"/>
                <a:gd name="T9" fmla="*/ 0 h 3"/>
                <a:gd name="T10" fmla="*/ 1 w 108"/>
                <a:gd name="T11" fmla="*/ 0 h 3"/>
                <a:gd name="T12" fmla="*/ 0 w 108"/>
                <a:gd name="T13" fmla="*/ 3 h 3"/>
                <a:gd name="T14" fmla="*/ 0 w 108"/>
                <a:gd name="T15" fmla="*/ 3 h 3"/>
                <a:gd name="T16" fmla="*/ 1 w 10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
                  <a:moveTo>
                    <a:pt x="107" y="0"/>
                  </a:moveTo>
                  <a:lnTo>
                    <a:pt x="108" y="3"/>
                  </a:lnTo>
                  <a:lnTo>
                    <a:pt x="108" y="3"/>
                  </a:lnTo>
                  <a:lnTo>
                    <a:pt x="107" y="0"/>
                  </a:lnTo>
                  <a:close/>
                  <a:moveTo>
                    <a:pt x="1" y="0"/>
                  </a:moveTo>
                  <a:lnTo>
                    <a:pt x="1" y="0"/>
                  </a:lnTo>
                  <a:lnTo>
                    <a:pt x="0" y="3"/>
                  </a:lnTo>
                  <a:lnTo>
                    <a:pt x="0" y="3"/>
                  </a:lnTo>
                  <a:lnTo>
                    <a:pt x="1" y="0"/>
                  </a:lnTo>
                  <a:close/>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69" name="Freeform 161">
              <a:extLst>
                <a:ext uri="{FF2B5EF4-FFF2-40B4-BE49-F238E27FC236}">
                  <a16:creationId xmlns:a16="http://schemas.microsoft.com/office/drawing/2014/main" id="{9261DB0D-957E-4738-A689-DC0C67B32DEE}"/>
                </a:ext>
              </a:extLst>
            </p:cNvPr>
            <p:cNvSpPr>
              <a:spLocks/>
            </p:cNvSpPr>
            <p:nvPr/>
          </p:nvSpPr>
          <p:spPr bwMode="auto">
            <a:xfrm flipH="1">
              <a:off x="8507236" y="6161750"/>
              <a:ext cx="0" cy="0"/>
            </a:xfrm>
            <a:custGeom>
              <a:avLst/>
              <a:gdLst>
                <a:gd name="T0" fmla="*/ 0 w 1"/>
                <a:gd name="T1" fmla="*/ 0 h 3"/>
                <a:gd name="T2" fmla="*/ 1 w 1"/>
                <a:gd name="T3" fmla="*/ 3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lnTo>
                    <a:pt x="1" y="3"/>
                  </a:lnTo>
                  <a:lnTo>
                    <a:pt x="1"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0" name="Freeform 162">
              <a:extLst>
                <a:ext uri="{FF2B5EF4-FFF2-40B4-BE49-F238E27FC236}">
                  <a16:creationId xmlns:a16="http://schemas.microsoft.com/office/drawing/2014/main" id="{8C029C0F-ADF0-43A6-B608-D37CF148EB67}"/>
                </a:ext>
              </a:extLst>
            </p:cNvPr>
            <p:cNvSpPr>
              <a:spLocks/>
            </p:cNvSpPr>
            <p:nvPr/>
          </p:nvSpPr>
          <p:spPr bwMode="auto">
            <a:xfrm flipH="1">
              <a:off x="8536784" y="6161750"/>
              <a:ext cx="1738" cy="0"/>
            </a:xfrm>
            <a:custGeom>
              <a:avLst/>
              <a:gdLst>
                <a:gd name="T0" fmla="*/ 1 w 1"/>
                <a:gd name="T1" fmla="*/ 0 h 3"/>
                <a:gd name="T2" fmla="*/ 1 w 1"/>
                <a:gd name="T3" fmla="*/ 0 h 3"/>
                <a:gd name="T4" fmla="*/ 0 w 1"/>
                <a:gd name="T5" fmla="*/ 3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1" name="Freeform 163">
              <a:extLst>
                <a:ext uri="{FF2B5EF4-FFF2-40B4-BE49-F238E27FC236}">
                  <a16:creationId xmlns:a16="http://schemas.microsoft.com/office/drawing/2014/main" id="{AF3437B6-8A71-4F56-B784-7F0B18045DEA}"/>
                </a:ext>
              </a:extLst>
            </p:cNvPr>
            <p:cNvSpPr>
              <a:spLocks/>
            </p:cNvSpPr>
            <p:nvPr/>
          </p:nvSpPr>
          <p:spPr bwMode="auto">
            <a:xfrm flipH="1">
              <a:off x="8507236" y="6161750"/>
              <a:ext cx="31286" cy="0"/>
            </a:xfrm>
            <a:custGeom>
              <a:avLst/>
              <a:gdLst>
                <a:gd name="T0" fmla="*/ 1 w 108"/>
                <a:gd name="T1" fmla="*/ 0 h 3"/>
                <a:gd name="T2" fmla="*/ 107 w 108"/>
                <a:gd name="T3" fmla="*/ 0 h 3"/>
                <a:gd name="T4" fmla="*/ 108 w 108"/>
                <a:gd name="T5" fmla="*/ 3 h 3"/>
                <a:gd name="T6" fmla="*/ 0 w 108"/>
                <a:gd name="T7" fmla="*/ 3 h 3"/>
                <a:gd name="T8" fmla="*/ 1 w 108"/>
                <a:gd name="T9" fmla="*/ 0 h 3"/>
              </a:gdLst>
              <a:ahLst/>
              <a:cxnLst>
                <a:cxn ang="0">
                  <a:pos x="T0" y="T1"/>
                </a:cxn>
                <a:cxn ang="0">
                  <a:pos x="T2" y="T3"/>
                </a:cxn>
                <a:cxn ang="0">
                  <a:pos x="T4" y="T5"/>
                </a:cxn>
                <a:cxn ang="0">
                  <a:pos x="T6" y="T7"/>
                </a:cxn>
                <a:cxn ang="0">
                  <a:pos x="T8" y="T9"/>
                </a:cxn>
              </a:cxnLst>
              <a:rect l="0" t="0" r="r" b="b"/>
              <a:pathLst>
                <a:path w="108" h="3">
                  <a:moveTo>
                    <a:pt x="1" y="0"/>
                  </a:moveTo>
                  <a:lnTo>
                    <a:pt x="107" y="0"/>
                  </a:lnTo>
                  <a:lnTo>
                    <a:pt x="108" y="3"/>
                  </a:lnTo>
                  <a:lnTo>
                    <a:pt x="0" y="3"/>
                  </a:lnTo>
                  <a:lnTo>
                    <a:pt x="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2" name="Freeform 164">
              <a:extLst>
                <a:ext uri="{FF2B5EF4-FFF2-40B4-BE49-F238E27FC236}">
                  <a16:creationId xmlns:a16="http://schemas.microsoft.com/office/drawing/2014/main" id="{2AA48B76-A589-4AC5-B415-DF5EC6EEC201}"/>
                </a:ext>
              </a:extLst>
            </p:cNvPr>
            <p:cNvSpPr>
              <a:spLocks/>
            </p:cNvSpPr>
            <p:nvPr/>
          </p:nvSpPr>
          <p:spPr bwMode="auto">
            <a:xfrm flipH="1">
              <a:off x="8507236" y="6161750"/>
              <a:ext cx="31286" cy="0"/>
            </a:xfrm>
            <a:custGeom>
              <a:avLst/>
              <a:gdLst>
                <a:gd name="T0" fmla="*/ 1 w 108"/>
                <a:gd name="T1" fmla="*/ 0 h 3"/>
                <a:gd name="T2" fmla="*/ 107 w 108"/>
                <a:gd name="T3" fmla="*/ 0 h 3"/>
                <a:gd name="T4" fmla="*/ 108 w 108"/>
                <a:gd name="T5" fmla="*/ 3 h 3"/>
                <a:gd name="T6" fmla="*/ 0 w 108"/>
                <a:gd name="T7" fmla="*/ 3 h 3"/>
                <a:gd name="T8" fmla="*/ 1 w 108"/>
                <a:gd name="T9" fmla="*/ 0 h 3"/>
              </a:gdLst>
              <a:ahLst/>
              <a:cxnLst>
                <a:cxn ang="0">
                  <a:pos x="T0" y="T1"/>
                </a:cxn>
                <a:cxn ang="0">
                  <a:pos x="T2" y="T3"/>
                </a:cxn>
                <a:cxn ang="0">
                  <a:pos x="T4" y="T5"/>
                </a:cxn>
                <a:cxn ang="0">
                  <a:pos x="T6" y="T7"/>
                </a:cxn>
                <a:cxn ang="0">
                  <a:pos x="T8" y="T9"/>
                </a:cxn>
              </a:cxnLst>
              <a:rect l="0" t="0" r="r" b="b"/>
              <a:pathLst>
                <a:path w="108" h="3">
                  <a:moveTo>
                    <a:pt x="1" y="0"/>
                  </a:moveTo>
                  <a:lnTo>
                    <a:pt x="107" y="0"/>
                  </a:lnTo>
                  <a:lnTo>
                    <a:pt x="108"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3" name="Freeform 165">
              <a:extLst>
                <a:ext uri="{FF2B5EF4-FFF2-40B4-BE49-F238E27FC236}">
                  <a16:creationId xmlns:a16="http://schemas.microsoft.com/office/drawing/2014/main" id="{0BA9668A-DB5D-4F07-AC93-BDCD013287B9}"/>
                </a:ext>
              </a:extLst>
            </p:cNvPr>
            <p:cNvSpPr>
              <a:spLocks/>
            </p:cNvSpPr>
            <p:nvPr/>
          </p:nvSpPr>
          <p:spPr bwMode="auto">
            <a:xfrm flipH="1">
              <a:off x="7146376" y="5781139"/>
              <a:ext cx="761250" cy="285025"/>
            </a:xfrm>
            <a:custGeom>
              <a:avLst/>
              <a:gdLst>
                <a:gd name="T0" fmla="*/ 1577 w 2628"/>
                <a:gd name="T1" fmla="*/ 0 h 1148"/>
                <a:gd name="T2" fmla="*/ 1775 w 2628"/>
                <a:gd name="T3" fmla="*/ 87 h 1148"/>
                <a:gd name="T4" fmla="*/ 1940 w 2628"/>
                <a:gd name="T5" fmla="*/ 163 h 1148"/>
                <a:gd name="T6" fmla="*/ 2074 w 2628"/>
                <a:gd name="T7" fmla="*/ 229 h 1148"/>
                <a:gd name="T8" fmla="*/ 2180 w 2628"/>
                <a:gd name="T9" fmla="*/ 288 h 1148"/>
                <a:gd name="T10" fmla="*/ 2262 w 2628"/>
                <a:gd name="T11" fmla="*/ 336 h 1148"/>
                <a:gd name="T12" fmla="*/ 2324 w 2628"/>
                <a:gd name="T13" fmla="*/ 376 h 1148"/>
                <a:gd name="T14" fmla="*/ 2369 w 2628"/>
                <a:gd name="T15" fmla="*/ 409 h 1148"/>
                <a:gd name="T16" fmla="*/ 2400 w 2628"/>
                <a:gd name="T17" fmla="*/ 435 h 1148"/>
                <a:gd name="T18" fmla="*/ 2419 w 2628"/>
                <a:gd name="T19" fmla="*/ 454 h 1148"/>
                <a:gd name="T20" fmla="*/ 2438 w 2628"/>
                <a:gd name="T21" fmla="*/ 480 h 1148"/>
                <a:gd name="T22" fmla="*/ 2455 w 2628"/>
                <a:gd name="T23" fmla="*/ 509 h 1148"/>
                <a:gd name="T24" fmla="*/ 2488 w 2628"/>
                <a:gd name="T25" fmla="*/ 582 h 1148"/>
                <a:gd name="T26" fmla="*/ 2517 w 2628"/>
                <a:gd name="T27" fmla="*/ 670 h 1148"/>
                <a:gd name="T28" fmla="*/ 2544 w 2628"/>
                <a:gd name="T29" fmla="*/ 768 h 1148"/>
                <a:gd name="T30" fmla="*/ 2581 w 2628"/>
                <a:gd name="T31" fmla="*/ 928 h 1148"/>
                <a:gd name="T32" fmla="*/ 1314 w 2628"/>
                <a:gd name="T33" fmla="*/ 1148 h 1148"/>
                <a:gd name="T34" fmla="*/ 0 w 2628"/>
                <a:gd name="T35" fmla="*/ 1148 h 1148"/>
                <a:gd name="T36" fmla="*/ 71 w 2628"/>
                <a:gd name="T37" fmla="*/ 820 h 1148"/>
                <a:gd name="T38" fmla="*/ 97 w 2628"/>
                <a:gd name="T39" fmla="*/ 717 h 1148"/>
                <a:gd name="T40" fmla="*/ 125 w 2628"/>
                <a:gd name="T41" fmla="*/ 625 h 1148"/>
                <a:gd name="T42" fmla="*/ 156 w 2628"/>
                <a:gd name="T43" fmla="*/ 544 h 1148"/>
                <a:gd name="T44" fmla="*/ 181 w 2628"/>
                <a:gd name="T45" fmla="*/ 494 h 1148"/>
                <a:gd name="T46" fmla="*/ 199 w 2628"/>
                <a:gd name="T47" fmla="*/ 466 h 1148"/>
                <a:gd name="T48" fmla="*/ 218 w 2628"/>
                <a:gd name="T49" fmla="*/ 444 h 1148"/>
                <a:gd name="T50" fmla="*/ 227 w 2628"/>
                <a:gd name="T51" fmla="*/ 435 h 1148"/>
                <a:gd name="T52" fmla="*/ 279 w 2628"/>
                <a:gd name="T53" fmla="*/ 393 h 1148"/>
                <a:gd name="T54" fmla="*/ 330 w 2628"/>
                <a:gd name="T55" fmla="*/ 358 h 1148"/>
                <a:gd name="T56" fmla="*/ 401 w 2628"/>
                <a:gd name="T57" fmla="*/ 314 h 1148"/>
                <a:gd name="T58" fmla="*/ 493 w 2628"/>
                <a:gd name="T59" fmla="*/ 262 h 1148"/>
                <a:gd name="T60" fmla="*/ 612 w 2628"/>
                <a:gd name="T61" fmla="*/ 200 h 1148"/>
                <a:gd name="T62" fmla="*/ 760 w 2628"/>
                <a:gd name="T63" fmla="*/ 129 h 1148"/>
                <a:gd name="T64" fmla="*/ 941 w 2628"/>
                <a:gd name="T65" fmla="*/ 48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5"/>
                  </a:lnTo>
                  <a:lnTo>
                    <a:pt x="1775" y="87"/>
                  </a:lnTo>
                  <a:lnTo>
                    <a:pt x="1863" y="127"/>
                  </a:lnTo>
                  <a:lnTo>
                    <a:pt x="1940" y="163"/>
                  </a:lnTo>
                  <a:lnTo>
                    <a:pt x="2011" y="198"/>
                  </a:lnTo>
                  <a:lnTo>
                    <a:pt x="2074" y="229"/>
                  </a:lnTo>
                  <a:lnTo>
                    <a:pt x="2131" y="260"/>
                  </a:lnTo>
                  <a:lnTo>
                    <a:pt x="2180" y="288"/>
                  </a:lnTo>
                  <a:lnTo>
                    <a:pt x="2224" y="313"/>
                  </a:lnTo>
                  <a:lnTo>
                    <a:pt x="2262" y="336"/>
                  </a:lnTo>
                  <a:lnTo>
                    <a:pt x="2296" y="357"/>
                  </a:lnTo>
                  <a:lnTo>
                    <a:pt x="2324" y="376"/>
                  </a:lnTo>
                  <a:lnTo>
                    <a:pt x="2348" y="393"/>
                  </a:lnTo>
                  <a:lnTo>
                    <a:pt x="2369" y="409"/>
                  </a:lnTo>
                  <a:lnTo>
                    <a:pt x="2400" y="435"/>
                  </a:lnTo>
                  <a:lnTo>
                    <a:pt x="2400" y="435"/>
                  </a:lnTo>
                  <a:lnTo>
                    <a:pt x="2410" y="444"/>
                  </a:lnTo>
                  <a:lnTo>
                    <a:pt x="2419" y="454"/>
                  </a:lnTo>
                  <a:lnTo>
                    <a:pt x="2429" y="466"/>
                  </a:lnTo>
                  <a:lnTo>
                    <a:pt x="2438" y="480"/>
                  </a:lnTo>
                  <a:lnTo>
                    <a:pt x="2446" y="494"/>
                  </a:lnTo>
                  <a:lnTo>
                    <a:pt x="2455" y="509"/>
                  </a:lnTo>
                  <a:lnTo>
                    <a:pt x="2472" y="544"/>
                  </a:lnTo>
                  <a:lnTo>
                    <a:pt x="2488" y="582"/>
                  </a:lnTo>
                  <a:lnTo>
                    <a:pt x="2502" y="625"/>
                  </a:lnTo>
                  <a:lnTo>
                    <a:pt x="2517" y="670"/>
                  </a:lnTo>
                  <a:lnTo>
                    <a:pt x="2530" y="717"/>
                  </a:lnTo>
                  <a:lnTo>
                    <a:pt x="2544" y="768"/>
                  </a:lnTo>
                  <a:lnTo>
                    <a:pt x="2556" y="820"/>
                  </a:lnTo>
                  <a:lnTo>
                    <a:pt x="2581" y="928"/>
                  </a:lnTo>
                  <a:lnTo>
                    <a:pt x="2628" y="1148"/>
                  </a:lnTo>
                  <a:lnTo>
                    <a:pt x="1314" y="1148"/>
                  </a:lnTo>
                  <a:lnTo>
                    <a:pt x="0" y="1148"/>
                  </a:lnTo>
                  <a:lnTo>
                    <a:pt x="0" y="1148"/>
                  </a:lnTo>
                  <a:lnTo>
                    <a:pt x="48" y="928"/>
                  </a:lnTo>
                  <a:lnTo>
                    <a:pt x="71" y="820"/>
                  </a:lnTo>
                  <a:lnTo>
                    <a:pt x="85" y="768"/>
                  </a:lnTo>
                  <a:lnTo>
                    <a:pt x="97" y="717"/>
                  </a:lnTo>
                  <a:lnTo>
                    <a:pt x="112" y="670"/>
                  </a:lnTo>
                  <a:lnTo>
                    <a:pt x="125" y="625"/>
                  </a:lnTo>
                  <a:lnTo>
                    <a:pt x="141" y="582"/>
                  </a:lnTo>
                  <a:lnTo>
                    <a:pt x="156" y="544"/>
                  </a:lnTo>
                  <a:lnTo>
                    <a:pt x="172" y="509"/>
                  </a:lnTo>
                  <a:lnTo>
                    <a:pt x="181" y="494"/>
                  </a:lnTo>
                  <a:lnTo>
                    <a:pt x="190" y="480"/>
                  </a:lnTo>
                  <a:lnTo>
                    <a:pt x="199" y="466"/>
                  </a:lnTo>
                  <a:lnTo>
                    <a:pt x="208" y="454"/>
                  </a:lnTo>
                  <a:lnTo>
                    <a:pt x="218" y="444"/>
                  </a:lnTo>
                  <a:lnTo>
                    <a:pt x="227" y="435"/>
                  </a:lnTo>
                  <a:lnTo>
                    <a:pt x="227" y="435"/>
                  </a:lnTo>
                  <a:lnTo>
                    <a:pt x="259" y="410"/>
                  </a:lnTo>
                  <a:lnTo>
                    <a:pt x="279" y="393"/>
                  </a:lnTo>
                  <a:lnTo>
                    <a:pt x="302" y="377"/>
                  </a:lnTo>
                  <a:lnTo>
                    <a:pt x="330" y="358"/>
                  </a:lnTo>
                  <a:lnTo>
                    <a:pt x="363" y="337"/>
                  </a:lnTo>
                  <a:lnTo>
                    <a:pt x="401" y="314"/>
                  </a:lnTo>
                  <a:lnTo>
                    <a:pt x="445" y="289"/>
                  </a:lnTo>
                  <a:lnTo>
                    <a:pt x="493" y="262"/>
                  </a:lnTo>
                  <a:lnTo>
                    <a:pt x="549" y="233"/>
                  </a:lnTo>
                  <a:lnTo>
                    <a:pt x="612" y="200"/>
                  </a:lnTo>
                  <a:lnTo>
                    <a:pt x="681" y="166"/>
                  </a:lnTo>
                  <a:lnTo>
                    <a:pt x="760" y="129"/>
                  </a:lnTo>
                  <a:lnTo>
                    <a:pt x="846" y="90"/>
                  </a:lnTo>
                  <a:lnTo>
                    <a:pt x="941" y="48"/>
                  </a:lnTo>
                  <a:lnTo>
                    <a:pt x="1045" y="4"/>
                  </a:lnTo>
                  <a:lnTo>
                    <a:pt x="1577"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4" name="Freeform 166">
              <a:extLst>
                <a:ext uri="{FF2B5EF4-FFF2-40B4-BE49-F238E27FC236}">
                  <a16:creationId xmlns:a16="http://schemas.microsoft.com/office/drawing/2014/main" id="{F2B1E58B-2983-41B2-ADDE-A61B54E4A13C}"/>
                </a:ext>
              </a:extLst>
            </p:cNvPr>
            <p:cNvSpPr>
              <a:spLocks/>
            </p:cNvSpPr>
            <p:nvPr/>
          </p:nvSpPr>
          <p:spPr bwMode="auto">
            <a:xfrm flipH="1">
              <a:off x="7146376" y="5781139"/>
              <a:ext cx="761250" cy="285025"/>
            </a:xfrm>
            <a:custGeom>
              <a:avLst/>
              <a:gdLst>
                <a:gd name="T0" fmla="*/ 1577 w 2628"/>
                <a:gd name="T1" fmla="*/ 0 h 1148"/>
                <a:gd name="T2" fmla="*/ 1775 w 2628"/>
                <a:gd name="T3" fmla="*/ 87 h 1148"/>
                <a:gd name="T4" fmla="*/ 1940 w 2628"/>
                <a:gd name="T5" fmla="*/ 163 h 1148"/>
                <a:gd name="T6" fmla="*/ 2074 w 2628"/>
                <a:gd name="T7" fmla="*/ 229 h 1148"/>
                <a:gd name="T8" fmla="*/ 2180 w 2628"/>
                <a:gd name="T9" fmla="*/ 288 h 1148"/>
                <a:gd name="T10" fmla="*/ 2262 w 2628"/>
                <a:gd name="T11" fmla="*/ 336 h 1148"/>
                <a:gd name="T12" fmla="*/ 2324 w 2628"/>
                <a:gd name="T13" fmla="*/ 376 h 1148"/>
                <a:gd name="T14" fmla="*/ 2369 w 2628"/>
                <a:gd name="T15" fmla="*/ 409 h 1148"/>
                <a:gd name="T16" fmla="*/ 2400 w 2628"/>
                <a:gd name="T17" fmla="*/ 435 h 1148"/>
                <a:gd name="T18" fmla="*/ 2419 w 2628"/>
                <a:gd name="T19" fmla="*/ 454 h 1148"/>
                <a:gd name="T20" fmla="*/ 2438 w 2628"/>
                <a:gd name="T21" fmla="*/ 480 h 1148"/>
                <a:gd name="T22" fmla="*/ 2455 w 2628"/>
                <a:gd name="T23" fmla="*/ 509 h 1148"/>
                <a:gd name="T24" fmla="*/ 2488 w 2628"/>
                <a:gd name="T25" fmla="*/ 582 h 1148"/>
                <a:gd name="T26" fmla="*/ 2517 w 2628"/>
                <a:gd name="T27" fmla="*/ 670 h 1148"/>
                <a:gd name="T28" fmla="*/ 2544 w 2628"/>
                <a:gd name="T29" fmla="*/ 768 h 1148"/>
                <a:gd name="T30" fmla="*/ 2581 w 2628"/>
                <a:gd name="T31" fmla="*/ 928 h 1148"/>
                <a:gd name="T32" fmla="*/ 1314 w 2628"/>
                <a:gd name="T33" fmla="*/ 1148 h 1148"/>
                <a:gd name="T34" fmla="*/ 0 w 2628"/>
                <a:gd name="T35" fmla="*/ 1148 h 1148"/>
                <a:gd name="T36" fmla="*/ 71 w 2628"/>
                <a:gd name="T37" fmla="*/ 820 h 1148"/>
                <a:gd name="T38" fmla="*/ 97 w 2628"/>
                <a:gd name="T39" fmla="*/ 717 h 1148"/>
                <a:gd name="T40" fmla="*/ 125 w 2628"/>
                <a:gd name="T41" fmla="*/ 625 h 1148"/>
                <a:gd name="T42" fmla="*/ 156 w 2628"/>
                <a:gd name="T43" fmla="*/ 544 h 1148"/>
                <a:gd name="T44" fmla="*/ 181 w 2628"/>
                <a:gd name="T45" fmla="*/ 494 h 1148"/>
                <a:gd name="T46" fmla="*/ 199 w 2628"/>
                <a:gd name="T47" fmla="*/ 466 h 1148"/>
                <a:gd name="T48" fmla="*/ 218 w 2628"/>
                <a:gd name="T49" fmla="*/ 444 h 1148"/>
                <a:gd name="T50" fmla="*/ 227 w 2628"/>
                <a:gd name="T51" fmla="*/ 435 h 1148"/>
                <a:gd name="T52" fmla="*/ 279 w 2628"/>
                <a:gd name="T53" fmla="*/ 393 h 1148"/>
                <a:gd name="T54" fmla="*/ 330 w 2628"/>
                <a:gd name="T55" fmla="*/ 358 h 1148"/>
                <a:gd name="T56" fmla="*/ 401 w 2628"/>
                <a:gd name="T57" fmla="*/ 314 h 1148"/>
                <a:gd name="T58" fmla="*/ 493 w 2628"/>
                <a:gd name="T59" fmla="*/ 262 h 1148"/>
                <a:gd name="T60" fmla="*/ 612 w 2628"/>
                <a:gd name="T61" fmla="*/ 200 h 1148"/>
                <a:gd name="T62" fmla="*/ 760 w 2628"/>
                <a:gd name="T63" fmla="*/ 129 h 1148"/>
                <a:gd name="T64" fmla="*/ 941 w 2628"/>
                <a:gd name="T65" fmla="*/ 48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5"/>
                  </a:lnTo>
                  <a:lnTo>
                    <a:pt x="1775" y="87"/>
                  </a:lnTo>
                  <a:lnTo>
                    <a:pt x="1863" y="127"/>
                  </a:lnTo>
                  <a:lnTo>
                    <a:pt x="1940" y="163"/>
                  </a:lnTo>
                  <a:lnTo>
                    <a:pt x="2011" y="198"/>
                  </a:lnTo>
                  <a:lnTo>
                    <a:pt x="2074" y="229"/>
                  </a:lnTo>
                  <a:lnTo>
                    <a:pt x="2131" y="260"/>
                  </a:lnTo>
                  <a:lnTo>
                    <a:pt x="2180" y="288"/>
                  </a:lnTo>
                  <a:lnTo>
                    <a:pt x="2224" y="313"/>
                  </a:lnTo>
                  <a:lnTo>
                    <a:pt x="2262" y="336"/>
                  </a:lnTo>
                  <a:lnTo>
                    <a:pt x="2296" y="357"/>
                  </a:lnTo>
                  <a:lnTo>
                    <a:pt x="2324" y="376"/>
                  </a:lnTo>
                  <a:lnTo>
                    <a:pt x="2348" y="393"/>
                  </a:lnTo>
                  <a:lnTo>
                    <a:pt x="2369" y="409"/>
                  </a:lnTo>
                  <a:lnTo>
                    <a:pt x="2400" y="435"/>
                  </a:lnTo>
                  <a:lnTo>
                    <a:pt x="2400" y="435"/>
                  </a:lnTo>
                  <a:lnTo>
                    <a:pt x="2410" y="444"/>
                  </a:lnTo>
                  <a:lnTo>
                    <a:pt x="2419" y="454"/>
                  </a:lnTo>
                  <a:lnTo>
                    <a:pt x="2429" y="466"/>
                  </a:lnTo>
                  <a:lnTo>
                    <a:pt x="2438" y="480"/>
                  </a:lnTo>
                  <a:lnTo>
                    <a:pt x="2446" y="494"/>
                  </a:lnTo>
                  <a:lnTo>
                    <a:pt x="2455" y="509"/>
                  </a:lnTo>
                  <a:lnTo>
                    <a:pt x="2472" y="544"/>
                  </a:lnTo>
                  <a:lnTo>
                    <a:pt x="2488" y="582"/>
                  </a:lnTo>
                  <a:lnTo>
                    <a:pt x="2502" y="625"/>
                  </a:lnTo>
                  <a:lnTo>
                    <a:pt x="2517" y="670"/>
                  </a:lnTo>
                  <a:lnTo>
                    <a:pt x="2530" y="717"/>
                  </a:lnTo>
                  <a:lnTo>
                    <a:pt x="2544" y="768"/>
                  </a:lnTo>
                  <a:lnTo>
                    <a:pt x="2556" y="820"/>
                  </a:lnTo>
                  <a:lnTo>
                    <a:pt x="2581" y="928"/>
                  </a:lnTo>
                  <a:lnTo>
                    <a:pt x="2628" y="1148"/>
                  </a:lnTo>
                  <a:lnTo>
                    <a:pt x="1314" y="1148"/>
                  </a:lnTo>
                  <a:lnTo>
                    <a:pt x="0" y="1148"/>
                  </a:lnTo>
                  <a:lnTo>
                    <a:pt x="0" y="1148"/>
                  </a:lnTo>
                  <a:lnTo>
                    <a:pt x="48" y="928"/>
                  </a:lnTo>
                  <a:lnTo>
                    <a:pt x="71" y="820"/>
                  </a:lnTo>
                  <a:lnTo>
                    <a:pt x="85" y="768"/>
                  </a:lnTo>
                  <a:lnTo>
                    <a:pt x="97" y="717"/>
                  </a:lnTo>
                  <a:lnTo>
                    <a:pt x="112" y="670"/>
                  </a:lnTo>
                  <a:lnTo>
                    <a:pt x="125" y="625"/>
                  </a:lnTo>
                  <a:lnTo>
                    <a:pt x="141" y="582"/>
                  </a:lnTo>
                  <a:lnTo>
                    <a:pt x="156" y="544"/>
                  </a:lnTo>
                  <a:lnTo>
                    <a:pt x="172" y="509"/>
                  </a:lnTo>
                  <a:lnTo>
                    <a:pt x="181" y="494"/>
                  </a:lnTo>
                  <a:lnTo>
                    <a:pt x="190" y="480"/>
                  </a:lnTo>
                  <a:lnTo>
                    <a:pt x="199" y="466"/>
                  </a:lnTo>
                  <a:lnTo>
                    <a:pt x="208" y="454"/>
                  </a:lnTo>
                  <a:lnTo>
                    <a:pt x="218" y="444"/>
                  </a:lnTo>
                  <a:lnTo>
                    <a:pt x="227" y="435"/>
                  </a:lnTo>
                  <a:lnTo>
                    <a:pt x="227" y="435"/>
                  </a:lnTo>
                  <a:lnTo>
                    <a:pt x="259" y="410"/>
                  </a:lnTo>
                  <a:lnTo>
                    <a:pt x="279" y="393"/>
                  </a:lnTo>
                  <a:lnTo>
                    <a:pt x="302" y="377"/>
                  </a:lnTo>
                  <a:lnTo>
                    <a:pt x="330" y="358"/>
                  </a:lnTo>
                  <a:lnTo>
                    <a:pt x="363" y="337"/>
                  </a:lnTo>
                  <a:lnTo>
                    <a:pt x="401" y="314"/>
                  </a:lnTo>
                  <a:lnTo>
                    <a:pt x="445" y="289"/>
                  </a:lnTo>
                  <a:lnTo>
                    <a:pt x="493" y="262"/>
                  </a:lnTo>
                  <a:lnTo>
                    <a:pt x="549" y="233"/>
                  </a:lnTo>
                  <a:lnTo>
                    <a:pt x="612" y="200"/>
                  </a:lnTo>
                  <a:lnTo>
                    <a:pt x="681" y="166"/>
                  </a:lnTo>
                  <a:lnTo>
                    <a:pt x="760" y="129"/>
                  </a:lnTo>
                  <a:lnTo>
                    <a:pt x="846" y="90"/>
                  </a:lnTo>
                  <a:lnTo>
                    <a:pt x="941" y="48"/>
                  </a:lnTo>
                  <a:lnTo>
                    <a:pt x="1045" y="4"/>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5" name="Freeform 167">
              <a:extLst>
                <a:ext uri="{FF2B5EF4-FFF2-40B4-BE49-F238E27FC236}">
                  <a16:creationId xmlns:a16="http://schemas.microsoft.com/office/drawing/2014/main" id="{D96BB00A-5628-4808-B514-C15C508258C7}"/>
                </a:ext>
              </a:extLst>
            </p:cNvPr>
            <p:cNvSpPr>
              <a:spLocks/>
            </p:cNvSpPr>
            <p:nvPr/>
          </p:nvSpPr>
          <p:spPr bwMode="auto">
            <a:xfrm flipH="1">
              <a:off x="7146376" y="5781139"/>
              <a:ext cx="761250" cy="285025"/>
            </a:xfrm>
            <a:custGeom>
              <a:avLst/>
              <a:gdLst>
                <a:gd name="T0" fmla="*/ 1577 w 2628"/>
                <a:gd name="T1" fmla="*/ 0 h 1148"/>
                <a:gd name="T2" fmla="*/ 1775 w 2628"/>
                <a:gd name="T3" fmla="*/ 87 h 1148"/>
                <a:gd name="T4" fmla="*/ 1940 w 2628"/>
                <a:gd name="T5" fmla="*/ 163 h 1148"/>
                <a:gd name="T6" fmla="*/ 2074 w 2628"/>
                <a:gd name="T7" fmla="*/ 229 h 1148"/>
                <a:gd name="T8" fmla="*/ 2180 w 2628"/>
                <a:gd name="T9" fmla="*/ 288 h 1148"/>
                <a:gd name="T10" fmla="*/ 2262 w 2628"/>
                <a:gd name="T11" fmla="*/ 336 h 1148"/>
                <a:gd name="T12" fmla="*/ 2324 w 2628"/>
                <a:gd name="T13" fmla="*/ 376 h 1148"/>
                <a:gd name="T14" fmla="*/ 2369 w 2628"/>
                <a:gd name="T15" fmla="*/ 409 h 1148"/>
                <a:gd name="T16" fmla="*/ 2400 w 2628"/>
                <a:gd name="T17" fmla="*/ 435 h 1148"/>
                <a:gd name="T18" fmla="*/ 2419 w 2628"/>
                <a:gd name="T19" fmla="*/ 454 h 1148"/>
                <a:gd name="T20" fmla="*/ 2438 w 2628"/>
                <a:gd name="T21" fmla="*/ 480 h 1148"/>
                <a:gd name="T22" fmla="*/ 2455 w 2628"/>
                <a:gd name="T23" fmla="*/ 509 h 1148"/>
                <a:gd name="T24" fmla="*/ 2488 w 2628"/>
                <a:gd name="T25" fmla="*/ 582 h 1148"/>
                <a:gd name="T26" fmla="*/ 2517 w 2628"/>
                <a:gd name="T27" fmla="*/ 670 h 1148"/>
                <a:gd name="T28" fmla="*/ 2544 w 2628"/>
                <a:gd name="T29" fmla="*/ 768 h 1148"/>
                <a:gd name="T30" fmla="*/ 2581 w 2628"/>
                <a:gd name="T31" fmla="*/ 928 h 1148"/>
                <a:gd name="T32" fmla="*/ 1314 w 2628"/>
                <a:gd name="T33" fmla="*/ 1148 h 1148"/>
                <a:gd name="T34" fmla="*/ 0 w 2628"/>
                <a:gd name="T35" fmla="*/ 1148 h 1148"/>
                <a:gd name="T36" fmla="*/ 71 w 2628"/>
                <a:gd name="T37" fmla="*/ 820 h 1148"/>
                <a:gd name="T38" fmla="*/ 97 w 2628"/>
                <a:gd name="T39" fmla="*/ 717 h 1148"/>
                <a:gd name="T40" fmla="*/ 125 w 2628"/>
                <a:gd name="T41" fmla="*/ 625 h 1148"/>
                <a:gd name="T42" fmla="*/ 156 w 2628"/>
                <a:gd name="T43" fmla="*/ 544 h 1148"/>
                <a:gd name="T44" fmla="*/ 181 w 2628"/>
                <a:gd name="T45" fmla="*/ 494 h 1148"/>
                <a:gd name="T46" fmla="*/ 199 w 2628"/>
                <a:gd name="T47" fmla="*/ 466 h 1148"/>
                <a:gd name="T48" fmla="*/ 218 w 2628"/>
                <a:gd name="T49" fmla="*/ 444 h 1148"/>
                <a:gd name="T50" fmla="*/ 227 w 2628"/>
                <a:gd name="T51" fmla="*/ 435 h 1148"/>
                <a:gd name="T52" fmla="*/ 279 w 2628"/>
                <a:gd name="T53" fmla="*/ 393 h 1148"/>
                <a:gd name="T54" fmla="*/ 330 w 2628"/>
                <a:gd name="T55" fmla="*/ 358 h 1148"/>
                <a:gd name="T56" fmla="*/ 401 w 2628"/>
                <a:gd name="T57" fmla="*/ 314 h 1148"/>
                <a:gd name="T58" fmla="*/ 493 w 2628"/>
                <a:gd name="T59" fmla="*/ 262 h 1148"/>
                <a:gd name="T60" fmla="*/ 612 w 2628"/>
                <a:gd name="T61" fmla="*/ 200 h 1148"/>
                <a:gd name="T62" fmla="*/ 760 w 2628"/>
                <a:gd name="T63" fmla="*/ 129 h 1148"/>
                <a:gd name="T64" fmla="*/ 941 w 2628"/>
                <a:gd name="T65" fmla="*/ 48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5"/>
                  </a:lnTo>
                  <a:lnTo>
                    <a:pt x="1775" y="87"/>
                  </a:lnTo>
                  <a:lnTo>
                    <a:pt x="1863" y="127"/>
                  </a:lnTo>
                  <a:lnTo>
                    <a:pt x="1940" y="163"/>
                  </a:lnTo>
                  <a:lnTo>
                    <a:pt x="2011" y="198"/>
                  </a:lnTo>
                  <a:lnTo>
                    <a:pt x="2074" y="229"/>
                  </a:lnTo>
                  <a:lnTo>
                    <a:pt x="2131" y="260"/>
                  </a:lnTo>
                  <a:lnTo>
                    <a:pt x="2180" y="288"/>
                  </a:lnTo>
                  <a:lnTo>
                    <a:pt x="2224" y="313"/>
                  </a:lnTo>
                  <a:lnTo>
                    <a:pt x="2262" y="336"/>
                  </a:lnTo>
                  <a:lnTo>
                    <a:pt x="2296" y="357"/>
                  </a:lnTo>
                  <a:lnTo>
                    <a:pt x="2324" y="376"/>
                  </a:lnTo>
                  <a:lnTo>
                    <a:pt x="2348" y="393"/>
                  </a:lnTo>
                  <a:lnTo>
                    <a:pt x="2369" y="409"/>
                  </a:lnTo>
                  <a:lnTo>
                    <a:pt x="2400" y="435"/>
                  </a:lnTo>
                  <a:lnTo>
                    <a:pt x="2400" y="435"/>
                  </a:lnTo>
                  <a:lnTo>
                    <a:pt x="2410" y="444"/>
                  </a:lnTo>
                  <a:lnTo>
                    <a:pt x="2419" y="454"/>
                  </a:lnTo>
                  <a:lnTo>
                    <a:pt x="2429" y="466"/>
                  </a:lnTo>
                  <a:lnTo>
                    <a:pt x="2438" y="480"/>
                  </a:lnTo>
                  <a:lnTo>
                    <a:pt x="2446" y="494"/>
                  </a:lnTo>
                  <a:lnTo>
                    <a:pt x="2455" y="509"/>
                  </a:lnTo>
                  <a:lnTo>
                    <a:pt x="2472" y="544"/>
                  </a:lnTo>
                  <a:lnTo>
                    <a:pt x="2488" y="582"/>
                  </a:lnTo>
                  <a:lnTo>
                    <a:pt x="2502" y="625"/>
                  </a:lnTo>
                  <a:lnTo>
                    <a:pt x="2517" y="670"/>
                  </a:lnTo>
                  <a:lnTo>
                    <a:pt x="2530" y="717"/>
                  </a:lnTo>
                  <a:lnTo>
                    <a:pt x="2544" y="768"/>
                  </a:lnTo>
                  <a:lnTo>
                    <a:pt x="2556" y="820"/>
                  </a:lnTo>
                  <a:lnTo>
                    <a:pt x="2581" y="928"/>
                  </a:lnTo>
                  <a:lnTo>
                    <a:pt x="2628" y="1148"/>
                  </a:lnTo>
                  <a:lnTo>
                    <a:pt x="1314" y="1148"/>
                  </a:lnTo>
                  <a:lnTo>
                    <a:pt x="0" y="1148"/>
                  </a:lnTo>
                  <a:lnTo>
                    <a:pt x="0" y="1148"/>
                  </a:lnTo>
                  <a:lnTo>
                    <a:pt x="48" y="928"/>
                  </a:lnTo>
                  <a:lnTo>
                    <a:pt x="71" y="820"/>
                  </a:lnTo>
                  <a:lnTo>
                    <a:pt x="85" y="768"/>
                  </a:lnTo>
                  <a:lnTo>
                    <a:pt x="97" y="717"/>
                  </a:lnTo>
                  <a:lnTo>
                    <a:pt x="112" y="670"/>
                  </a:lnTo>
                  <a:lnTo>
                    <a:pt x="125" y="625"/>
                  </a:lnTo>
                  <a:lnTo>
                    <a:pt x="141" y="582"/>
                  </a:lnTo>
                  <a:lnTo>
                    <a:pt x="156" y="544"/>
                  </a:lnTo>
                  <a:lnTo>
                    <a:pt x="172" y="509"/>
                  </a:lnTo>
                  <a:lnTo>
                    <a:pt x="181" y="494"/>
                  </a:lnTo>
                  <a:lnTo>
                    <a:pt x="190" y="480"/>
                  </a:lnTo>
                  <a:lnTo>
                    <a:pt x="199" y="466"/>
                  </a:lnTo>
                  <a:lnTo>
                    <a:pt x="208" y="454"/>
                  </a:lnTo>
                  <a:lnTo>
                    <a:pt x="218" y="444"/>
                  </a:lnTo>
                  <a:lnTo>
                    <a:pt x="227" y="435"/>
                  </a:lnTo>
                  <a:lnTo>
                    <a:pt x="227" y="435"/>
                  </a:lnTo>
                  <a:lnTo>
                    <a:pt x="259" y="410"/>
                  </a:lnTo>
                  <a:lnTo>
                    <a:pt x="279" y="393"/>
                  </a:lnTo>
                  <a:lnTo>
                    <a:pt x="302" y="377"/>
                  </a:lnTo>
                  <a:lnTo>
                    <a:pt x="330" y="358"/>
                  </a:lnTo>
                  <a:lnTo>
                    <a:pt x="363" y="337"/>
                  </a:lnTo>
                  <a:lnTo>
                    <a:pt x="401" y="314"/>
                  </a:lnTo>
                  <a:lnTo>
                    <a:pt x="445" y="289"/>
                  </a:lnTo>
                  <a:lnTo>
                    <a:pt x="493" y="262"/>
                  </a:lnTo>
                  <a:lnTo>
                    <a:pt x="549" y="233"/>
                  </a:lnTo>
                  <a:lnTo>
                    <a:pt x="612" y="200"/>
                  </a:lnTo>
                  <a:lnTo>
                    <a:pt x="681" y="166"/>
                  </a:lnTo>
                  <a:lnTo>
                    <a:pt x="760" y="129"/>
                  </a:lnTo>
                  <a:lnTo>
                    <a:pt x="846" y="90"/>
                  </a:lnTo>
                  <a:lnTo>
                    <a:pt x="941" y="48"/>
                  </a:lnTo>
                  <a:lnTo>
                    <a:pt x="1045" y="4"/>
                  </a:lnTo>
                  <a:lnTo>
                    <a:pt x="1577" y="0"/>
                  </a:ln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6" name="Freeform 168">
              <a:extLst>
                <a:ext uri="{FF2B5EF4-FFF2-40B4-BE49-F238E27FC236}">
                  <a16:creationId xmlns:a16="http://schemas.microsoft.com/office/drawing/2014/main" id="{E85BA040-F695-4A36-B96F-E4DF2F9B8F12}"/>
                </a:ext>
              </a:extLst>
            </p:cNvPr>
            <p:cNvSpPr>
              <a:spLocks/>
            </p:cNvSpPr>
            <p:nvPr/>
          </p:nvSpPr>
          <p:spPr bwMode="auto">
            <a:xfrm flipH="1">
              <a:off x="7146376" y="5781139"/>
              <a:ext cx="761250" cy="285025"/>
            </a:xfrm>
            <a:custGeom>
              <a:avLst/>
              <a:gdLst>
                <a:gd name="T0" fmla="*/ 1577 w 2628"/>
                <a:gd name="T1" fmla="*/ 0 h 1148"/>
                <a:gd name="T2" fmla="*/ 1775 w 2628"/>
                <a:gd name="T3" fmla="*/ 87 h 1148"/>
                <a:gd name="T4" fmla="*/ 1940 w 2628"/>
                <a:gd name="T5" fmla="*/ 163 h 1148"/>
                <a:gd name="T6" fmla="*/ 2074 w 2628"/>
                <a:gd name="T7" fmla="*/ 229 h 1148"/>
                <a:gd name="T8" fmla="*/ 2180 w 2628"/>
                <a:gd name="T9" fmla="*/ 288 h 1148"/>
                <a:gd name="T10" fmla="*/ 2262 w 2628"/>
                <a:gd name="T11" fmla="*/ 336 h 1148"/>
                <a:gd name="T12" fmla="*/ 2324 w 2628"/>
                <a:gd name="T13" fmla="*/ 376 h 1148"/>
                <a:gd name="T14" fmla="*/ 2369 w 2628"/>
                <a:gd name="T15" fmla="*/ 409 h 1148"/>
                <a:gd name="T16" fmla="*/ 2400 w 2628"/>
                <a:gd name="T17" fmla="*/ 435 h 1148"/>
                <a:gd name="T18" fmla="*/ 2419 w 2628"/>
                <a:gd name="T19" fmla="*/ 454 h 1148"/>
                <a:gd name="T20" fmla="*/ 2438 w 2628"/>
                <a:gd name="T21" fmla="*/ 480 h 1148"/>
                <a:gd name="T22" fmla="*/ 2455 w 2628"/>
                <a:gd name="T23" fmla="*/ 509 h 1148"/>
                <a:gd name="T24" fmla="*/ 2488 w 2628"/>
                <a:gd name="T25" fmla="*/ 582 h 1148"/>
                <a:gd name="T26" fmla="*/ 2517 w 2628"/>
                <a:gd name="T27" fmla="*/ 670 h 1148"/>
                <a:gd name="T28" fmla="*/ 2544 w 2628"/>
                <a:gd name="T29" fmla="*/ 768 h 1148"/>
                <a:gd name="T30" fmla="*/ 2581 w 2628"/>
                <a:gd name="T31" fmla="*/ 928 h 1148"/>
                <a:gd name="T32" fmla="*/ 1314 w 2628"/>
                <a:gd name="T33" fmla="*/ 1148 h 1148"/>
                <a:gd name="T34" fmla="*/ 0 w 2628"/>
                <a:gd name="T35" fmla="*/ 1148 h 1148"/>
                <a:gd name="T36" fmla="*/ 71 w 2628"/>
                <a:gd name="T37" fmla="*/ 820 h 1148"/>
                <a:gd name="T38" fmla="*/ 97 w 2628"/>
                <a:gd name="T39" fmla="*/ 717 h 1148"/>
                <a:gd name="T40" fmla="*/ 125 w 2628"/>
                <a:gd name="T41" fmla="*/ 625 h 1148"/>
                <a:gd name="T42" fmla="*/ 156 w 2628"/>
                <a:gd name="T43" fmla="*/ 544 h 1148"/>
                <a:gd name="T44" fmla="*/ 181 w 2628"/>
                <a:gd name="T45" fmla="*/ 494 h 1148"/>
                <a:gd name="T46" fmla="*/ 199 w 2628"/>
                <a:gd name="T47" fmla="*/ 466 h 1148"/>
                <a:gd name="T48" fmla="*/ 218 w 2628"/>
                <a:gd name="T49" fmla="*/ 444 h 1148"/>
                <a:gd name="T50" fmla="*/ 227 w 2628"/>
                <a:gd name="T51" fmla="*/ 435 h 1148"/>
                <a:gd name="T52" fmla="*/ 279 w 2628"/>
                <a:gd name="T53" fmla="*/ 393 h 1148"/>
                <a:gd name="T54" fmla="*/ 330 w 2628"/>
                <a:gd name="T55" fmla="*/ 358 h 1148"/>
                <a:gd name="T56" fmla="*/ 401 w 2628"/>
                <a:gd name="T57" fmla="*/ 314 h 1148"/>
                <a:gd name="T58" fmla="*/ 493 w 2628"/>
                <a:gd name="T59" fmla="*/ 262 h 1148"/>
                <a:gd name="T60" fmla="*/ 612 w 2628"/>
                <a:gd name="T61" fmla="*/ 200 h 1148"/>
                <a:gd name="T62" fmla="*/ 760 w 2628"/>
                <a:gd name="T63" fmla="*/ 129 h 1148"/>
                <a:gd name="T64" fmla="*/ 941 w 2628"/>
                <a:gd name="T65" fmla="*/ 48 h 1148"/>
                <a:gd name="T66" fmla="*/ 1577 w 2628"/>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8" h="1148">
                  <a:moveTo>
                    <a:pt x="1577" y="0"/>
                  </a:moveTo>
                  <a:lnTo>
                    <a:pt x="1577" y="0"/>
                  </a:lnTo>
                  <a:lnTo>
                    <a:pt x="1681" y="45"/>
                  </a:lnTo>
                  <a:lnTo>
                    <a:pt x="1775" y="87"/>
                  </a:lnTo>
                  <a:lnTo>
                    <a:pt x="1863" y="127"/>
                  </a:lnTo>
                  <a:lnTo>
                    <a:pt x="1940" y="163"/>
                  </a:lnTo>
                  <a:lnTo>
                    <a:pt x="2011" y="198"/>
                  </a:lnTo>
                  <a:lnTo>
                    <a:pt x="2074" y="229"/>
                  </a:lnTo>
                  <a:lnTo>
                    <a:pt x="2131" y="260"/>
                  </a:lnTo>
                  <a:lnTo>
                    <a:pt x="2180" y="288"/>
                  </a:lnTo>
                  <a:lnTo>
                    <a:pt x="2224" y="313"/>
                  </a:lnTo>
                  <a:lnTo>
                    <a:pt x="2262" y="336"/>
                  </a:lnTo>
                  <a:lnTo>
                    <a:pt x="2296" y="357"/>
                  </a:lnTo>
                  <a:lnTo>
                    <a:pt x="2324" y="376"/>
                  </a:lnTo>
                  <a:lnTo>
                    <a:pt x="2348" y="393"/>
                  </a:lnTo>
                  <a:lnTo>
                    <a:pt x="2369" y="409"/>
                  </a:lnTo>
                  <a:lnTo>
                    <a:pt x="2400" y="435"/>
                  </a:lnTo>
                  <a:lnTo>
                    <a:pt x="2400" y="435"/>
                  </a:lnTo>
                  <a:lnTo>
                    <a:pt x="2410" y="444"/>
                  </a:lnTo>
                  <a:lnTo>
                    <a:pt x="2419" y="454"/>
                  </a:lnTo>
                  <a:lnTo>
                    <a:pt x="2429" y="466"/>
                  </a:lnTo>
                  <a:lnTo>
                    <a:pt x="2438" y="480"/>
                  </a:lnTo>
                  <a:lnTo>
                    <a:pt x="2446" y="494"/>
                  </a:lnTo>
                  <a:lnTo>
                    <a:pt x="2455" y="509"/>
                  </a:lnTo>
                  <a:lnTo>
                    <a:pt x="2472" y="544"/>
                  </a:lnTo>
                  <a:lnTo>
                    <a:pt x="2488" y="582"/>
                  </a:lnTo>
                  <a:lnTo>
                    <a:pt x="2502" y="625"/>
                  </a:lnTo>
                  <a:lnTo>
                    <a:pt x="2517" y="670"/>
                  </a:lnTo>
                  <a:lnTo>
                    <a:pt x="2530" y="717"/>
                  </a:lnTo>
                  <a:lnTo>
                    <a:pt x="2544" y="768"/>
                  </a:lnTo>
                  <a:lnTo>
                    <a:pt x="2556" y="820"/>
                  </a:lnTo>
                  <a:lnTo>
                    <a:pt x="2581" y="928"/>
                  </a:lnTo>
                  <a:lnTo>
                    <a:pt x="2628" y="1148"/>
                  </a:lnTo>
                  <a:lnTo>
                    <a:pt x="1314" y="1148"/>
                  </a:lnTo>
                  <a:lnTo>
                    <a:pt x="0" y="1148"/>
                  </a:lnTo>
                  <a:lnTo>
                    <a:pt x="0" y="1148"/>
                  </a:lnTo>
                  <a:lnTo>
                    <a:pt x="48" y="928"/>
                  </a:lnTo>
                  <a:lnTo>
                    <a:pt x="71" y="820"/>
                  </a:lnTo>
                  <a:lnTo>
                    <a:pt x="85" y="768"/>
                  </a:lnTo>
                  <a:lnTo>
                    <a:pt x="97" y="717"/>
                  </a:lnTo>
                  <a:lnTo>
                    <a:pt x="112" y="670"/>
                  </a:lnTo>
                  <a:lnTo>
                    <a:pt x="125" y="625"/>
                  </a:lnTo>
                  <a:lnTo>
                    <a:pt x="141" y="582"/>
                  </a:lnTo>
                  <a:lnTo>
                    <a:pt x="156" y="544"/>
                  </a:lnTo>
                  <a:lnTo>
                    <a:pt x="172" y="509"/>
                  </a:lnTo>
                  <a:lnTo>
                    <a:pt x="181" y="494"/>
                  </a:lnTo>
                  <a:lnTo>
                    <a:pt x="190" y="480"/>
                  </a:lnTo>
                  <a:lnTo>
                    <a:pt x="199" y="466"/>
                  </a:lnTo>
                  <a:lnTo>
                    <a:pt x="208" y="454"/>
                  </a:lnTo>
                  <a:lnTo>
                    <a:pt x="218" y="444"/>
                  </a:lnTo>
                  <a:lnTo>
                    <a:pt x="227" y="435"/>
                  </a:lnTo>
                  <a:lnTo>
                    <a:pt x="227" y="435"/>
                  </a:lnTo>
                  <a:lnTo>
                    <a:pt x="259" y="410"/>
                  </a:lnTo>
                  <a:lnTo>
                    <a:pt x="279" y="393"/>
                  </a:lnTo>
                  <a:lnTo>
                    <a:pt x="302" y="377"/>
                  </a:lnTo>
                  <a:lnTo>
                    <a:pt x="330" y="358"/>
                  </a:lnTo>
                  <a:lnTo>
                    <a:pt x="363" y="337"/>
                  </a:lnTo>
                  <a:lnTo>
                    <a:pt x="401" y="314"/>
                  </a:lnTo>
                  <a:lnTo>
                    <a:pt x="445" y="289"/>
                  </a:lnTo>
                  <a:lnTo>
                    <a:pt x="493" y="262"/>
                  </a:lnTo>
                  <a:lnTo>
                    <a:pt x="549" y="233"/>
                  </a:lnTo>
                  <a:lnTo>
                    <a:pt x="612" y="200"/>
                  </a:lnTo>
                  <a:lnTo>
                    <a:pt x="681" y="166"/>
                  </a:lnTo>
                  <a:lnTo>
                    <a:pt x="760" y="129"/>
                  </a:lnTo>
                  <a:lnTo>
                    <a:pt x="846" y="90"/>
                  </a:lnTo>
                  <a:lnTo>
                    <a:pt x="941" y="48"/>
                  </a:lnTo>
                  <a:lnTo>
                    <a:pt x="1045" y="4"/>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7" name="Freeform 169">
              <a:extLst>
                <a:ext uri="{FF2B5EF4-FFF2-40B4-BE49-F238E27FC236}">
                  <a16:creationId xmlns:a16="http://schemas.microsoft.com/office/drawing/2014/main" id="{A2D0D07C-2374-4C9B-B1DC-FA207FB3D1E2}"/>
                </a:ext>
              </a:extLst>
            </p:cNvPr>
            <p:cNvSpPr>
              <a:spLocks/>
            </p:cNvSpPr>
            <p:nvPr/>
          </p:nvSpPr>
          <p:spPr bwMode="auto">
            <a:xfrm flipH="1">
              <a:off x="7445314" y="5596919"/>
              <a:ext cx="163374" cy="250265"/>
            </a:xfrm>
            <a:custGeom>
              <a:avLst/>
              <a:gdLst>
                <a:gd name="T0" fmla="*/ 565 w 565"/>
                <a:gd name="T1" fmla="*/ 666 h 1005"/>
                <a:gd name="T2" fmla="*/ 565 w 565"/>
                <a:gd name="T3" fmla="*/ 870 h 1005"/>
                <a:gd name="T4" fmla="*/ 534 w 565"/>
                <a:gd name="T5" fmla="*/ 901 h 1005"/>
                <a:gd name="T6" fmla="*/ 502 w 565"/>
                <a:gd name="T7" fmla="*/ 928 h 1005"/>
                <a:gd name="T8" fmla="*/ 468 w 565"/>
                <a:gd name="T9" fmla="*/ 951 h 1005"/>
                <a:gd name="T10" fmla="*/ 433 w 565"/>
                <a:gd name="T11" fmla="*/ 971 h 1005"/>
                <a:gd name="T12" fmla="*/ 396 w 565"/>
                <a:gd name="T13" fmla="*/ 986 h 1005"/>
                <a:gd name="T14" fmla="*/ 359 w 565"/>
                <a:gd name="T15" fmla="*/ 996 h 1005"/>
                <a:gd name="T16" fmla="*/ 321 w 565"/>
                <a:gd name="T17" fmla="*/ 1003 h 1005"/>
                <a:gd name="T18" fmla="*/ 283 w 565"/>
                <a:gd name="T19" fmla="*/ 1005 h 1005"/>
                <a:gd name="T20" fmla="*/ 245 w 565"/>
                <a:gd name="T21" fmla="*/ 1003 h 1005"/>
                <a:gd name="T22" fmla="*/ 207 w 565"/>
                <a:gd name="T23" fmla="*/ 998 h 1005"/>
                <a:gd name="T24" fmla="*/ 169 w 565"/>
                <a:gd name="T25" fmla="*/ 987 h 1005"/>
                <a:gd name="T26" fmla="*/ 133 w 565"/>
                <a:gd name="T27" fmla="*/ 973 h 1005"/>
                <a:gd name="T28" fmla="*/ 97 w 565"/>
                <a:gd name="T29" fmla="*/ 953 h 1005"/>
                <a:gd name="T30" fmla="*/ 63 w 565"/>
                <a:gd name="T31" fmla="*/ 931 h 1005"/>
                <a:gd name="T32" fmla="*/ 31 w 565"/>
                <a:gd name="T33" fmla="*/ 902 h 1005"/>
                <a:gd name="T34" fmla="*/ 0 w 565"/>
                <a:gd name="T35" fmla="*/ 870 h 1005"/>
                <a:gd name="T36" fmla="*/ 0 w 565"/>
                <a:gd name="T37" fmla="*/ 250 h 1005"/>
                <a:gd name="T38" fmla="*/ 2 w 565"/>
                <a:gd name="T39" fmla="*/ 235 h 1005"/>
                <a:gd name="T40" fmla="*/ 5 w 565"/>
                <a:gd name="T41" fmla="*/ 206 h 1005"/>
                <a:gd name="T42" fmla="*/ 11 w 565"/>
                <a:gd name="T43" fmla="*/ 179 h 1005"/>
                <a:gd name="T44" fmla="*/ 19 w 565"/>
                <a:gd name="T45" fmla="*/ 153 h 1005"/>
                <a:gd name="T46" fmla="*/ 31 w 565"/>
                <a:gd name="T47" fmla="*/ 129 h 1005"/>
                <a:gd name="T48" fmla="*/ 45 w 565"/>
                <a:gd name="T49" fmla="*/ 108 h 1005"/>
                <a:gd name="T50" fmla="*/ 61 w 565"/>
                <a:gd name="T51" fmla="*/ 88 h 1005"/>
                <a:gd name="T52" fmla="*/ 79 w 565"/>
                <a:gd name="T53" fmla="*/ 71 h 1005"/>
                <a:gd name="T54" fmla="*/ 109 w 565"/>
                <a:gd name="T55" fmla="*/ 48 h 1005"/>
                <a:gd name="T56" fmla="*/ 155 w 565"/>
                <a:gd name="T57" fmla="*/ 25 h 1005"/>
                <a:gd name="T58" fmla="*/ 205 w 565"/>
                <a:gd name="T59" fmla="*/ 8 h 1005"/>
                <a:gd name="T60" fmla="*/ 256 w 565"/>
                <a:gd name="T61" fmla="*/ 1 h 1005"/>
                <a:gd name="T62" fmla="*/ 309 w 565"/>
                <a:gd name="T63" fmla="*/ 1 h 1005"/>
                <a:gd name="T64" fmla="*/ 362 w 565"/>
                <a:gd name="T65" fmla="*/ 8 h 1005"/>
                <a:gd name="T66" fmla="*/ 411 w 565"/>
                <a:gd name="T67" fmla="*/ 25 h 1005"/>
                <a:gd name="T68" fmla="*/ 456 w 565"/>
                <a:gd name="T69" fmla="*/ 48 h 1005"/>
                <a:gd name="T70" fmla="*/ 486 w 565"/>
                <a:gd name="T71" fmla="*/ 71 h 1005"/>
                <a:gd name="T72" fmla="*/ 504 w 565"/>
                <a:gd name="T73" fmla="*/ 88 h 1005"/>
                <a:gd name="T74" fmla="*/ 521 w 565"/>
                <a:gd name="T75" fmla="*/ 108 h 1005"/>
                <a:gd name="T76" fmla="*/ 534 w 565"/>
                <a:gd name="T77" fmla="*/ 129 h 1005"/>
                <a:gd name="T78" fmla="*/ 546 w 565"/>
                <a:gd name="T79" fmla="*/ 153 h 1005"/>
                <a:gd name="T80" fmla="*/ 555 w 565"/>
                <a:gd name="T81" fmla="*/ 179 h 1005"/>
                <a:gd name="T82" fmla="*/ 561 w 565"/>
                <a:gd name="T83" fmla="*/ 206 h 1005"/>
                <a:gd name="T84" fmla="*/ 565 w 565"/>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5" h="1005">
                  <a:moveTo>
                    <a:pt x="565" y="250"/>
                  </a:moveTo>
                  <a:lnTo>
                    <a:pt x="565" y="666"/>
                  </a:lnTo>
                  <a:lnTo>
                    <a:pt x="565" y="870"/>
                  </a:lnTo>
                  <a:lnTo>
                    <a:pt x="565" y="870"/>
                  </a:lnTo>
                  <a:lnTo>
                    <a:pt x="550" y="886"/>
                  </a:lnTo>
                  <a:lnTo>
                    <a:pt x="534" y="901"/>
                  </a:lnTo>
                  <a:lnTo>
                    <a:pt x="519" y="915"/>
                  </a:lnTo>
                  <a:lnTo>
                    <a:pt x="502" y="928"/>
                  </a:lnTo>
                  <a:lnTo>
                    <a:pt x="485" y="940"/>
                  </a:lnTo>
                  <a:lnTo>
                    <a:pt x="468" y="951"/>
                  </a:lnTo>
                  <a:lnTo>
                    <a:pt x="451" y="962"/>
                  </a:lnTo>
                  <a:lnTo>
                    <a:pt x="433" y="971"/>
                  </a:lnTo>
                  <a:lnTo>
                    <a:pt x="414" y="978"/>
                  </a:lnTo>
                  <a:lnTo>
                    <a:pt x="396" y="986"/>
                  </a:lnTo>
                  <a:lnTo>
                    <a:pt x="377" y="991"/>
                  </a:lnTo>
                  <a:lnTo>
                    <a:pt x="359" y="996"/>
                  </a:lnTo>
                  <a:lnTo>
                    <a:pt x="340" y="1000"/>
                  </a:lnTo>
                  <a:lnTo>
                    <a:pt x="321" y="1003"/>
                  </a:lnTo>
                  <a:lnTo>
                    <a:pt x="302" y="1004"/>
                  </a:lnTo>
                  <a:lnTo>
                    <a:pt x="283" y="1005"/>
                  </a:lnTo>
                  <a:lnTo>
                    <a:pt x="264" y="1005"/>
                  </a:lnTo>
                  <a:lnTo>
                    <a:pt x="245" y="1003"/>
                  </a:lnTo>
                  <a:lnTo>
                    <a:pt x="226" y="1001"/>
                  </a:lnTo>
                  <a:lnTo>
                    <a:pt x="207" y="998"/>
                  </a:lnTo>
                  <a:lnTo>
                    <a:pt x="188" y="992"/>
                  </a:lnTo>
                  <a:lnTo>
                    <a:pt x="169" y="987"/>
                  </a:lnTo>
                  <a:lnTo>
                    <a:pt x="151" y="980"/>
                  </a:lnTo>
                  <a:lnTo>
                    <a:pt x="133" y="973"/>
                  </a:lnTo>
                  <a:lnTo>
                    <a:pt x="115" y="963"/>
                  </a:lnTo>
                  <a:lnTo>
                    <a:pt x="97" y="953"/>
                  </a:lnTo>
                  <a:lnTo>
                    <a:pt x="80" y="942"/>
                  </a:lnTo>
                  <a:lnTo>
                    <a:pt x="63" y="931"/>
                  </a:lnTo>
                  <a:lnTo>
                    <a:pt x="46" y="917"/>
                  </a:lnTo>
                  <a:lnTo>
                    <a:pt x="31" y="902"/>
                  </a:lnTo>
                  <a:lnTo>
                    <a:pt x="16" y="887"/>
                  </a:lnTo>
                  <a:lnTo>
                    <a:pt x="0" y="870"/>
                  </a:lnTo>
                  <a:lnTo>
                    <a:pt x="0" y="666"/>
                  </a:lnTo>
                  <a:lnTo>
                    <a:pt x="0" y="250"/>
                  </a:lnTo>
                  <a:lnTo>
                    <a:pt x="0" y="250"/>
                  </a:lnTo>
                  <a:lnTo>
                    <a:pt x="2" y="235"/>
                  </a:lnTo>
                  <a:lnTo>
                    <a:pt x="3" y="220"/>
                  </a:lnTo>
                  <a:lnTo>
                    <a:pt x="5" y="206"/>
                  </a:lnTo>
                  <a:lnTo>
                    <a:pt x="7" y="192"/>
                  </a:lnTo>
                  <a:lnTo>
                    <a:pt x="11" y="179"/>
                  </a:lnTo>
                  <a:lnTo>
                    <a:pt x="15" y="166"/>
                  </a:lnTo>
                  <a:lnTo>
                    <a:pt x="19" y="153"/>
                  </a:lnTo>
                  <a:lnTo>
                    <a:pt x="25" y="141"/>
                  </a:lnTo>
                  <a:lnTo>
                    <a:pt x="31" y="129"/>
                  </a:lnTo>
                  <a:lnTo>
                    <a:pt x="37" y="118"/>
                  </a:lnTo>
                  <a:lnTo>
                    <a:pt x="45" y="108"/>
                  </a:lnTo>
                  <a:lnTo>
                    <a:pt x="53" y="98"/>
                  </a:lnTo>
                  <a:lnTo>
                    <a:pt x="61" y="88"/>
                  </a:lnTo>
                  <a:lnTo>
                    <a:pt x="70" y="80"/>
                  </a:lnTo>
                  <a:lnTo>
                    <a:pt x="79" y="71"/>
                  </a:lnTo>
                  <a:lnTo>
                    <a:pt x="89" y="62"/>
                  </a:lnTo>
                  <a:lnTo>
                    <a:pt x="109" y="48"/>
                  </a:lnTo>
                  <a:lnTo>
                    <a:pt x="132" y="35"/>
                  </a:lnTo>
                  <a:lnTo>
                    <a:pt x="155" y="25"/>
                  </a:lnTo>
                  <a:lnTo>
                    <a:pt x="179" y="16"/>
                  </a:lnTo>
                  <a:lnTo>
                    <a:pt x="205" y="8"/>
                  </a:lnTo>
                  <a:lnTo>
                    <a:pt x="230" y="4"/>
                  </a:lnTo>
                  <a:lnTo>
                    <a:pt x="256" y="1"/>
                  </a:lnTo>
                  <a:lnTo>
                    <a:pt x="283" y="0"/>
                  </a:lnTo>
                  <a:lnTo>
                    <a:pt x="309" y="1"/>
                  </a:lnTo>
                  <a:lnTo>
                    <a:pt x="336" y="4"/>
                  </a:lnTo>
                  <a:lnTo>
                    <a:pt x="362" y="8"/>
                  </a:lnTo>
                  <a:lnTo>
                    <a:pt x="386" y="16"/>
                  </a:lnTo>
                  <a:lnTo>
                    <a:pt x="411" y="25"/>
                  </a:lnTo>
                  <a:lnTo>
                    <a:pt x="433" y="35"/>
                  </a:lnTo>
                  <a:lnTo>
                    <a:pt x="456" y="48"/>
                  </a:lnTo>
                  <a:lnTo>
                    <a:pt x="476" y="62"/>
                  </a:lnTo>
                  <a:lnTo>
                    <a:pt x="486" y="71"/>
                  </a:lnTo>
                  <a:lnTo>
                    <a:pt x="495" y="80"/>
                  </a:lnTo>
                  <a:lnTo>
                    <a:pt x="504" y="88"/>
                  </a:lnTo>
                  <a:lnTo>
                    <a:pt x="513" y="98"/>
                  </a:lnTo>
                  <a:lnTo>
                    <a:pt x="521" y="108"/>
                  </a:lnTo>
                  <a:lnTo>
                    <a:pt x="528" y="118"/>
                  </a:lnTo>
                  <a:lnTo>
                    <a:pt x="534" y="129"/>
                  </a:lnTo>
                  <a:lnTo>
                    <a:pt x="540" y="141"/>
                  </a:lnTo>
                  <a:lnTo>
                    <a:pt x="546" y="153"/>
                  </a:lnTo>
                  <a:lnTo>
                    <a:pt x="551" y="166"/>
                  </a:lnTo>
                  <a:lnTo>
                    <a:pt x="555" y="179"/>
                  </a:lnTo>
                  <a:lnTo>
                    <a:pt x="558" y="192"/>
                  </a:lnTo>
                  <a:lnTo>
                    <a:pt x="561" y="206"/>
                  </a:lnTo>
                  <a:lnTo>
                    <a:pt x="564" y="220"/>
                  </a:lnTo>
                  <a:lnTo>
                    <a:pt x="565" y="235"/>
                  </a:lnTo>
                  <a:lnTo>
                    <a:pt x="565" y="250"/>
                  </a:lnTo>
                  <a:close/>
                </a:path>
              </a:pathLst>
            </a:custGeom>
            <a:solidFill>
              <a:srgbClr val="F5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8" name="Freeform 170">
              <a:extLst>
                <a:ext uri="{FF2B5EF4-FFF2-40B4-BE49-F238E27FC236}">
                  <a16:creationId xmlns:a16="http://schemas.microsoft.com/office/drawing/2014/main" id="{02BF76EB-95B4-410B-968A-088657303EA1}"/>
                </a:ext>
              </a:extLst>
            </p:cNvPr>
            <p:cNvSpPr>
              <a:spLocks/>
            </p:cNvSpPr>
            <p:nvPr/>
          </p:nvSpPr>
          <p:spPr bwMode="auto">
            <a:xfrm flipH="1">
              <a:off x="7445314" y="5596919"/>
              <a:ext cx="163374" cy="250265"/>
            </a:xfrm>
            <a:custGeom>
              <a:avLst/>
              <a:gdLst>
                <a:gd name="T0" fmla="*/ 565 w 565"/>
                <a:gd name="T1" fmla="*/ 666 h 1005"/>
                <a:gd name="T2" fmla="*/ 565 w 565"/>
                <a:gd name="T3" fmla="*/ 870 h 1005"/>
                <a:gd name="T4" fmla="*/ 534 w 565"/>
                <a:gd name="T5" fmla="*/ 901 h 1005"/>
                <a:gd name="T6" fmla="*/ 502 w 565"/>
                <a:gd name="T7" fmla="*/ 928 h 1005"/>
                <a:gd name="T8" fmla="*/ 468 w 565"/>
                <a:gd name="T9" fmla="*/ 951 h 1005"/>
                <a:gd name="T10" fmla="*/ 433 w 565"/>
                <a:gd name="T11" fmla="*/ 971 h 1005"/>
                <a:gd name="T12" fmla="*/ 396 w 565"/>
                <a:gd name="T13" fmla="*/ 986 h 1005"/>
                <a:gd name="T14" fmla="*/ 359 w 565"/>
                <a:gd name="T15" fmla="*/ 996 h 1005"/>
                <a:gd name="T16" fmla="*/ 321 w 565"/>
                <a:gd name="T17" fmla="*/ 1003 h 1005"/>
                <a:gd name="T18" fmla="*/ 283 w 565"/>
                <a:gd name="T19" fmla="*/ 1005 h 1005"/>
                <a:gd name="T20" fmla="*/ 245 w 565"/>
                <a:gd name="T21" fmla="*/ 1003 h 1005"/>
                <a:gd name="T22" fmla="*/ 207 w 565"/>
                <a:gd name="T23" fmla="*/ 998 h 1005"/>
                <a:gd name="T24" fmla="*/ 169 w 565"/>
                <a:gd name="T25" fmla="*/ 987 h 1005"/>
                <a:gd name="T26" fmla="*/ 133 w 565"/>
                <a:gd name="T27" fmla="*/ 973 h 1005"/>
                <a:gd name="T28" fmla="*/ 97 w 565"/>
                <a:gd name="T29" fmla="*/ 953 h 1005"/>
                <a:gd name="T30" fmla="*/ 63 w 565"/>
                <a:gd name="T31" fmla="*/ 931 h 1005"/>
                <a:gd name="T32" fmla="*/ 31 w 565"/>
                <a:gd name="T33" fmla="*/ 902 h 1005"/>
                <a:gd name="T34" fmla="*/ 0 w 565"/>
                <a:gd name="T35" fmla="*/ 870 h 1005"/>
                <a:gd name="T36" fmla="*/ 0 w 565"/>
                <a:gd name="T37" fmla="*/ 250 h 1005"/>
                <a:gd name="T38" fmla="*/ 2 w 565"/>
                <a:gd name="T39" fmla="*/ 235 h 1005"/>
                <a:gd name="T40" fmla="*/ 5 w 565"/>
                <a:gd name="T41" fmla="*/ 206 h 1005"/>
                <a:gd name="T42" fmla="*/ 11 w 565"/>
                <a:gd name="T43" fmla="*/ 179 h 1005"/>
                <a:gd name="T44" fmla="*/ 19 w 565"/>
                <a:gd name="T45" fmla="*/ 153 h 1005"/>
                <a:gd name="T46" fmla="*/ 31 w 565"/>
                <a:gd name="T47" fmla="*/ 129 h 1005"/>
                <a:gd name="T48" fmla="*/ 45 w 565"/>
                <a:gd name="T49" fmla="*/ 108 h 1005"/>
                <a:gd name="T50" fmla="*/ 61 w 565"/>
                <a:gd name="T51" fmla="*/ 88 h 1005"/>
                <a:gd name="T52" fmla="*/ 79 w 565"/>
                <a:gd name="T53" fmla="*/ 71 h 1005"/>
                <a:gd name="T54" fmla="*/ 109 w 565"/>
                <a:gd name="T55" fmla="*/ 48 h 1005"/>
                <a:gd name="T56" fmla="*/ 155 w 565"/>
                <a:gd name="T57" fmla="*/ 25 h 1005"/>
                <a:gd name="T58" fmla="*/ 205 w 565"/>
                <a:gd name="T59" fmla="*/ 8 h 1005"/>
                <a:gd name="T60" fmla="*/ 256 w 565"/>
                <a:gd name="T61" fmla="*/ 1 h 1005"/>
                <a:gd name="T62" fmla="*/ 309 w 565"/>
                <a:gd name="T63" fmla="*/ 1 h 1005"/>
                <a:gd name="T64" fmla="*/ 362 w 565"/>
                <a:gd name="T65" fmla="*/ 8 h 1005"/>
                <a:gd name="T66" fmla="*/ 411 w 565"/>
                <a:gd name="T67" fmla="*/ 25 h 1005"/>
                <a:gd name="T68" fmla="*/ 456 w 565"/>
                <a:gd name="T69" fmla="*/ 48 h 1005"/>
                <a:gd name="T70" fmla="*/ 486 w 565"/>
                <a:gd name="T71" fmla="*/ 71 h 1005"/>
                <a:gd name="T72" fmla="*/ 504 w 565"/>
                <a:gd name="T73" fmla="*/ 88 h 1005"/>
                <a:gd name="T74" fmla="*/ 521 w 565"/>
                <a:gd name="T75" fmla="*/ 108 h 1005"/>
                <a:gd name="T76" fmla="*/ 534 w 565"/>
                <a:gd name="T77" fmla="*/ 129 h 1005"/>
                <a:gd name="T78" fmla="*/ 546 w 565"/>
                <a:gd name="T79" fmla="*/ 153 h 1005"/>
                <a:gd name="T80" fmla="*/ 555 w 565"/>
                <a:gd name="T81" fmla="*/ 179 h 1005"/>
                <a:gd name="T82" fmla="*/ 561 w 565"/>
                <a:gd name="T83" fmla="*/ 206 h 1005"/>
                <a:gd name="T84" fmla="*/ 565 w 565"/>
                <a:gd name="T85" fmla="*/ 23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5" h="1005">
                  <a:moveTo>
                    <a:pt x="565" y="250"/>
                  </a:moveTo>
                  <a:lnTo>
                    <a:pt x="565" y="666"/>
                  </a:lnTo>
                  <a:lnTo>
                    <a:pt x="565" y="870"/>
                  </a:lnTo>
                  <a:lnTo>
                    <a:pt x="565" y="870"/>
                  </a:lnTo>
                  <a:lnTo>
                    <a:pt x="550" y="886"/>
                  </a:lnTo>
                  <a:lnTo>
                    <a:pt x="534" y="901"/>
                  </a:lnTo>
                  <a:lnTo>
                    <a:pt x="519" y="915"/>
                  </a:lnTo>
                  <a:lnTo>
                    <a:pt x="502" y="928"/>
                  </a:lnTo>
                  <a:lnTo>
                    <a:pt x="485" y="940"/>
                  </a:lnTo>
                  <a:lnTo>
                    <a:pt x="468" y="951"/>
                  </a:lnTo>
                  <a:lnTo>
                    <a:pt x="451" y="962"/>
                  </a:lnTo>
                  <a:lnTo>
                    <a:pt x="433" y="971"/>
                  </a:lnTo>
                  <a:lnTo>
                    <a:pt x="414" y="978"/>
                  </a:lnTo>
                  <a:lnTo>
                    <a:pt x="396" y="986"/>
                  </a:lnTo>
                  <a:lnTo>
                    <a:pt x="377" y="991"/>
                  </a:lnTo>
                  <a:lnTo>
                    <a:pt x="359" y="996"/>
                  </a:lnTo>
                  <a:lnTo>
                    <a:pt x="340" y="1000"/>
                  </a:lnTo>
                  <a:lnTo>
                    <a:pt x="321" y="1003"/>
                  </a:lnTo>
                  <a:lnTo>
                    <a:pt x="302" y="1004"/>
                  </a:lnTo>
                  <a:lnTo>
                    <a:pt x="283" y="1005"/>
                  </a:lnTo>
                  <a:lnTo>
                    <a:pt x="264" y="1005"/>
                  </a:lnTo>
                  <a:lnTo>
                    <a:pt x="245" y="1003"/>
                  </a:lnTo>
                  <a:lnTo>
                    <a:pt x="226" y="1001"/>
                  </a:lnTo>
                  <a:lnTo>
                    <a:pt x="207" y="998"/>
                  </a:lnTo>
                  <a:lnTo>
                    <a:pt x="188" y="992"/>
                  </a:lnTo>
                  <a:lnTo>
                    <a:pt x="169" y="987"/>
                  </a:lnTo>
                  <a:lnTo>
                    <a:pt x="151" y="980"/>
                  </a:lnTo>
                  <a:lnTo>
                    <a:pt x="133" y="973"/>
                  </a:lnTo>
                  <a:lnTo>
                    <a:pt x="115" y="963"/>
                  </a:lnTo>
                  <a:lnTo>
                    <a:pt x="97" y="953"/>
                  </a:lnTo>
                  <a:lnTo>
                    <a:pt x="80" y="942"/>
                  </a:lnTo>
                  <a:lnTo>
                    <a:pt x="63" y="931"/>
                  </a:lnTo>
                  <a:lnTo>
                    <a:pt x="46" y="917"/>
                  </a:lnTo>
                  <a:lnTo>
                    <a:pt x="31" y="902"/>
                  </a:lnTo>
                  <a:lnTo>
                    <a:pt x="16" y="887"/>
                  </a:lnTo>
                  <a:lnTo>
                    <a:pt x="0" y="870"/>
                  </a:lnTo>
                  <a:lnTo>
                    <a:pt x="0" y="666"/>
                  </a:lnTo>
                  <a:lnTo>
                    <a:pt x="0" y="250"/>
                  </a:lnTo>
                  <a:lnTo>
                    <a:pt x="0" y="250"/>
                  </a:lnTo>
                  <a:lnTo>
                    <a:pt x="2" y="235"/>
                  </a:lnTo>
                  <a:lnTo>
                    <a:pt x="3" y="220"/>
                  </a:lnTo>
                  <a:lnTo>
                    <a:pt x="5" y="206"/>
                  </a:lnTo>
                  <a:lnTo>
                    <a:pt x="7" y="192"/>
                  </a:lnTo>
                  <a:lnTo>
                    <a:pt x="11" y="179"/>
                  </a:lnTo>
                  <a:lnTo>
                    <a:pt x="15" y="166"/>
                  </a:lnTo>
                  <a:lnTo>
                    <a:pt x="19" y="153"/>
                  </a:lnTo>
                  <a:lnTo>
                    <a:pt x="25" y="141"/>
                  </a:lnTo>
                  <a:lnTo>
                    <a:pt x="31" y="129"/>
                  </a:lnTo>
                  <a:lnTo>
                    <a:pt x="37" y="118"/>
                  </a:lnTo>
                  <a:lnTo>
                    <a:pt x="45" y="108"/>
                  </a:lnTo>
                  <a:lnTo>
                    <a:pt x="53" y="98"/>
                  </a:lnTo>
                  <a:lnTo>
                    <a:pt x="61" y="88"/>
                  </a:lnTo>
                  <a:lnTo>
                    <a:pt x="70" y="80"/>
                  </a:lnTo>
                  <a:lnTo>
                    <a:pt x="79" y="71"/>
                  </a:lnTo>
                  <a:lnTo>
                    <a:pt x="89" y="62"/>
                  </a:lnTo>
                  <a:lnTo>
                    <a:pt x="109" y="48"/>
                  </a:lnTo>
                  <a:lnTo>
                    <a:pt x="132" y="35"/>
                  </a:lnTo>
                  <a:lnTo>
                    <a:pt x="155" y="25"/>
                  </a:lnTo>
                  <a:lnTo>
                    <a:pt x="179" y="16"/>
                  </a:lnTo>
                  <a:lnTo>
                    <a:pt x="205" y="8"/>
                  </a:lnTo>
                  <a:lnTo>
                    <a:pt x="230" y="4"/>
                  </a:lnTo>
                  <a:lnTo>
                    <a:pt x="256" y="1"/>
                  </a:lnTo>
                  <a:lnTo>
                    <a:pt x="283" y="0"/>
                  </a:lnTo>
                  <a:lnTo>
                    <a:pt x="309" y="1"/>
                  </a:lnTo>
                  <a:lnTo>
                    <a:pt x="336" y="4"/>
                  </a:lnTo>
                  <a:lnTo>
                    <a:pt x="362" y="8"/>
                  </a:lnTo>
                  <a:lnTo>
                    <a:pt x="386" y="16"/>
                  </a:lnTo>
                  <a:lnTo>
                    <a:pt x="411" y="25"/>
                  </a:lnTo>
                  <a:lnTo>
                    <a:pt x="433" y="35"/>
                  </a:lnTo>
                  <a:lnTo>
                    <a:pt x="456" y="48"/>
                  </a:lnTo>
                  <a:lnTo>
                    <a:pt x="476" y="62"/>
                  </a:lnTo>
                  <a:lnTo>
                    <a:pt x="486" y="71"/>
                  </a:lnTo>
                  <a:lnTo>
                    <a:pt x="495" y="80"/>
                  </a:lnTo>
                  <a:lnTo>
                    <a:pt x="504" y="88"/>
                  </a:lnTo>
                  <a:lnTo>
                    <a:pt x="513" y="98"/>
                  </a:lnTo>
                  <a:lnTo>
                    <a:pt x="521" y="108"/>
                  </a:lnTo>
                  <a:lnTo>
                    <a:pt x="528" y="118"/>
                  </a:lnTo>
                  <a:lnTo>
                    <a:pt x="534" y="129"/>
                  </a:lnTo>
                  <a:lnTo>
                    <a:pt x="540" y="141"/>
                  </a:lnTo>
                  <a:lnTo>
                    <a:pt x="546" y="153"/>
                  </a:lnTo>
                  <a:lnTo>
                    <a:pt x="551" y="166"/>
                  </a:lnTo>
                  <a:lnTo>
                    <a:pt x="555" y="179"/>
                  </a:lnTo>
                  <a:lnTo>
                    <a:pt x="558" y="192"/>
                  </a:lnTo>
                  <a:lnTo>
                    <a:pt x="561" y="206"/>
                  </a:lnTo>
                  <a:lnTo>
                    <a:pt x="564" y="220"/>
                  </a:lnTo>
                  <a:lnTo>
                    <a:pt x="565" y="235"/>
                  </a:lnTo>
                  <a:lnTo>
                    <a:pt x="565"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79" name="Freeform 171">
              <a:extLst>
                <a:ext uri="{FF2B5EF4-FFF2-40B4-BE49-F238E27FC236}">
                  <a16:creationId xmlns:a16="http://schemas.microsoft.com/office/drawing/2014/main" id="{3AA563BB-9986-4817-A015-123FB3897639}"/>
                </a:ext>
              </a:extLst>
            </p:cNvPr>
            <p:cNvSpPr>
              <a:spLocks/>
            </p:cNvSpPr>
            <p:nvPr/>
          </p:nvSpPr>
          <p:spPr bwMode="auto">
            <a:xfrm flipH="1">
              <a:off x="7341031" y="5562158"/>
              <a:ext cx="60829" cy="74732"/>
            </a:xfrm>
            <a:custGeom>
              <a:avLst/>
              <a:gdLst>
                <a:gd name="T0" fmla="*/ 155 w 207"/>
                <a:gd name="T1" fmla="*/ 3 h 306"/>
                <a:gd name="T2" fmla="*/ 136 w 207"/>
                <a:gd name="T3" fmla="*/ 0 h 306"/>
                <a:gd name="T4" fmla="*/ 116 w 207"/>
                <a:gd name="T5" fmla="*/ 3 h 306"/>
                <a:gd name="T6" fmla="*/ 95 w 207"/>
                <a:gd name="T7" fmla="*/ 13 h 306"/>
                <a:gd name="T8" fmla="*/ 76 w 207"/>
                <a:gd name="T9" fmla="*/ 27 h 306"/>
                <a:gd name="T10" fmla="*/ 57 w 207"/>
                <a:gd name="T11" fmla="*/ 46 h 306"/>
                <a:gd name="T12" fmla="*/ 41 w 207"/>
                <a:gd name="T13" fmla="*/ 68 h 306"/>
                <a:gd name="T14" fmla="*/ 26 w 207"/>
                <a:gd name="T15" fmla="*/ 95 h 306"/>
                <a:gd name="T16" fmla="*/ 14 w 207"/>
                <a:gd name="T17" fmla="*/ 124 h 306"/>
                <a:gd name="T18" fmla="*/ 9 w 207"/>
                <a:gd name="T19" fmla="*/ 140 h 306"/>
                <a:gd name="T20" fmla="*/ 2 w 207"/>
                <a:gd name="T21" fmla="*/ 170 h 306"/>
                <a:gd name="T22" fmla="*/ 0 w 207"/>
                <a:gd name="T23" fmla="*/ 199 h 306"/>
                <a:gd name="T24" fmla="*/ 1 w 207"/>
                <a:gd name="T25" fmla="*/ 226 h 306"/>
                <a:gd name="T26" fmla="*/ 7 w 207"/>
                <a:gd name="T27" fmla="*/ 251 h 306"/>
                <a:gd name="T28" fmla="*/ 16 w 207"/>
                <a:gd name="T29" fmla="*/ 271 h 306"/>
                <a:gd name="T30" fmla="*/ 28 w 207"/>
                <a:gd name="T31" fmla="*/ 287 h 306"/>
                <a:gd name="T32" fmla="*/ 44 w 207"/>
                <a:gd name="T33" fmla="*/ 299 h 306"/>
                <a:gd name="T34" fmla="*/ 53 w 207"/>
                <a:gd name="T35" fmla="*/ 303 h 306"/>
                <a:gd name="T36" fmla="*/ 72 w 207"/>
                <a:gd name="T37" fmla="*/ 306 h 306"/>
                <a:gd name="T38" fmla="*/ 91 w 207"/>
                <a:gd name="T39" fmla="*/ 302 h 306"/>
                <a:gd name="T40" fmla="*/ 111 w 207"/>
                <a:gd name="T41" fmla="*/ 293 h 306"/>
                <a:gd name="T42" fmla="*/ 131 w 207"/>
                <a:gd name="T43" fmla="*/ 279 h 306"/>
                <a:gd name="T44" fmla="*/ 149 w 207"/>
                <a:gd name="T45" fmla="*/ 260 h 306"/>
                <a:gd name="T46" fmla="*/ 166 w 207"/>
                <a:gd name="T47" fmla="*/ 238 h 306"/>
                <a:gd name="T48" fmla="*/ 181 w 207"/>
                <a:gd name="T49" fmla="*/ 211 h 306"/>
                <a:gd name="T50" fmla="*/ 193 w 207"/>
                <a:gd name="T51" fmla="*/ 182 h 306"/>
                <a:gd name="T52" fmla="*/ 199 w 207"/>
                <a:gd name="T53" fmla="*/ 165 h 306"/>
                <a:gd name="T54" fmla="*/ 204 w 207"/>
                <a:gd name="T55" fmla="*/ 135 h 306"/>
                <a:gd name="T56" fmla="*/ 207 w 207"/>
                <a:gd name="T57" fmla="*/ 107 h 306"/>
                <a:gd name="T58" fmla="*/ 205 w 207"/>
                <a:gd name="T59" fmla="*/ 80 h 306"/>
                <a:gd name="T60" fmla="*/ 200 w 207"/>
                <a:gd name="T61" fmla="*/ 55 h 306"/>
                <a:gd name="T62" fmla="*/ 191 w 207"/>
                <a:gd name="T63" fmla="*/ 35 h 306"/>
                <a:gd name="T64" fmla="*/ 180 w 207"/>
                <a:gd name="T65" fmla="*/ 19 h 306"/>
                <a:gd name="T66" fmla="*/ 164 w 207"/>
                <a:gd name="T67" fmla="*/ 7 h 306"/>
                <a:gd name="T68" fmla="*/ 155 w 207"/>
                <a:gd name="T69" fmla="*/ 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6">
                  <a:moveTo>
                    <a:pt x="155" y="3"/>
                  </a:moveTo>
                  <a:lnTo>
                    <a:pt x="155" y="3"/>
                  </a:lnTo>
                  <a:lnTo>
                    <a:pt x="145" y="1"/>
                  </a:lnTo>
                  <a:lnTo>
                    <a:pt x="136" y="0"/>
                  </a:lnTo>
                  <a:lnTo>
                    <a:pt x="126" y="1"/>
                  </a:lnTo>
                  <a:lnTo>
                    <a:pt x="116" y="3"/>
                  </a:lnTo>
                  <a:lnTo>
                    <a:pt x="106" y="8"/>
                  </a:lnTo>
                  <a:lnTo>
                    <a:pt x="95" y="13"/>
                  </a:lnTo>
                  <a:lnTo>
                    <a:pt x="85" y="20"/>
                  </a:lnTo>
                  <a:lnTo>
                    <a:pt x="76" y="27"/>
                  </a:lnTo>
                  <a:lnTo>
                    <a:pt x="66" y="36"/>
                  </a:lnTo>
                  <a:lnTo>
                    <a:pt x="57" y="46"/>
                  </a:lnTo>
                  <a:lnTo>
                    <a:pt x="48" y="56"/>
                  </a:lnTo>
                  <a:lnTo>
                    <a:pt x="41" y="68"/>
                  </a:lnTo>
                  <a:lnTo>
                    <a:pt x="33" y="81"/>
                  </a:lnTo>
                  <a:lnTo>
                    <a:pt x="26" y="95"/>
                  </a:lnTo>
                  <a:lnTo>
                    <a:pt x="19" y="109"/>
                  </a:lnTo>
                  <a:lnTo>
                    <a:pt x="14" y="124"/>
                  </a:lnTo>
                  <a:lnTo>
                    <a:pt x="14" y="124"/>
                  </a:lnTo>
                  <a:lnTo>
                    <a:pt x="9" y="140"/>
                  </a:lnTo>
                  <a:lnTo>
                    <a:pt x="5" y="155"/>
                  </a:lnTo>
                  <a:lnTo>
                    <a:pt x="2" y="170"/>
                  </a:lnTo>
                  <a:lnTo>
                    <a:pt x="1" y="185"/>
                  </a:lnTo>
                  <a:lnTo>
                    <a:pt x="0" y="199"/>
                  </a:lnTo>
                  <a:lnTo>
                    <a:pt x="0" y="213"/>
                  </a:lnTo>
                  <a:lnTo>
                    <a:pt x="1" y="226"/>
                  </a:lnTo>
                  <a:lnTo>
                    <a:pt x="4" y="239"/>
                  </a:lnTo>
                  <a:lnTo>
                    <a:pt x="7" y="251"/>
                  </a:lnTo>
                  <a:lnTo>
                    <a:pt x="10" y="262"/>
                  </a:lnTo>
                  <a:lnTo>
                    <a:pt x="16" y="271"/>
                  </a:lnTo>
                  <a:lnTo>
                    <a:pt x="21" y="280"/>
                  </a:lnTo>
                  <a:lnTo>
                    <a:pt x="28" y="287"/>
                  </a:lnTo>
                  <a:lnTo>
                    <a:pt x="35" y="294"/>
                  </a:lnTo>
                  <a:lnTo>
                    <a:pt x="44" y="299"/>
                  </a:lnTo>
                  <a:lnTo>
                    <a:pt x="53" y="303"/>
                  </a:lnTo>
                  <a:lnTo>
                    <a:pt x="53" y="303"/>
                  </a:lnTo>
                  <a:lnTo>
                    <a:pt x="62" y="305"/>
                  </a:lnTo>
                  <a:lnTo>
                    <a:pt x="72" y="306"/>
                  </a:lnTo>
                  <a:lnTo>
                    <a:pt x="81" y="305"/>
                  </a:lnTo>
                  <a:lnTo>
                    <a:pt x="91" y="302"/>
                  </a:lnTo>
                  <a:lnTo>
                    <a:pt x="101" y="298"/>
                  </a:lnTo>
                  <a:lnTo>
                    <a:pt x="111" y="293"/>
                  </a:lnTo>
                  <a:lnTo>
                    <a:pt x="121" y="286"/>
                  </a:lnTo>
                  <a:lnTo>
                    <a:pt x="131" y="279"/>
                  </a:lnTo>
                  <a:lnTo>
                    <a:pt x="140" y="270"/>
                  </a:lnTo>
                  <a:lnTo>
                    <a:pt x="149" y="260"/>
                  </a:lnTo>
                  <a:lnTo>
                    <a:pt x="158" y="250"/>
                  </a:lnTo>
                  <a:lnTo>
                    <a:pt x="166" y="238"/>
                  </a:lnTo>
                  <a:lnTo>
                    <a:pt x="174" y="225"/>
                  </a:lnTo>
                  <a:lnTo>
                    <a:pt x="181" y="211"/>
                  </a:lnTo>
                  <a:lnTo>
                    <a:pt x="187" y="197"/>
                  </a:lnTo>
                  <a:lnTo>
                    <a:pt x="193" y="182"/>
                  </a:lnTo>
                  <a:lnTo>
                    <a:pt x="193" y="182"/>
                  </a:lnTo>
                  <a:lnTo>
                    <a:pt x="199" y="165"/>
                  </a:lnTo>
                  <a:lnTo>
                    <a:pt x="202" y="150"/>
                  </a:lnTo>
                  <a:lnTo>
                    <a:pt x="204" y="135"/>
                  </a:lnTo>
                  <a:lnTo>
                    <a:pt x="207" y="121"/>
                  </a:lnTo>
                  <a:lnTo>
                    <a:pt x="207" y="107"/>
                  </a:lnTo>
                  <a:lnTo>
                    <a:pt x="207" y="93"/>
                  </a:lnTo>
                  <a:lnTo>
                    <a:pt x="205" y="80"/>
                  </a:lnTo>
                  <a:lnTo>
                    <a:pt x="203" y="67"/>
                  </a:lnTo>
                  <a:lnTo>
                    <a:pt x="200" y="55"/>
                  </a:lnTo>
                  <a:lnTo>
                    <a:pt x="196" y="45"/>
                  </a:lnTo>
                  <a:lnTo>
                    <a:pt x="191" y="35"/>
                  </a:lnTo>
                  <a:lnTo>
                    <a:pt x="185" y="26"/>
                  </a:lnTo>
                  <a:lnTo>
                    <a:pt x="180" y="19"/>
                  </a:lnTo>
                  <a:lnTo>
                    <a:pt x="172" y="12"/>
                  </a:lnTo>
                  <a:lnTo>
                    <a:pt x="164" y="7"/>
                  </a:lnTo>
                  <a:lnTo>
                    <a:pt x="155" y="3"/>
                  </a:lnTo>
                  <a:lnTo>
                    <a:pt x="155" y="3"/>
                  </a:lnTo>
                  <a:close/>
                </a:path>
              </a:pathLst>
            </a:custGeom>
            <a:solidFill>
              <a:srgbClr val="F5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0" name="Freeform 172">
              <a:extLst>
                <a:ext uri="{FF2B5EF4-FFF2-40B4-BE49-F238E27FC236}">
                  <a16:creationId xmlns:a16="http://schemas.microsoft.com/office/drawing/2014/main" id="{F52CF89C-A9AB-47AE-BE4F-69769B09E54F}"/>
                </a:ext>
              </a:extLst>
            </p:cNvPr>
            <p:cNvSpPr>
              <a:spLocks/>
            </p:cNvSpPr>
            <p:nvPr/>
          </p:nvSpPr>
          <p:spPr bwMode="auto">
            <a:xfrm flipH="1">
              <a:off x="7652138" y="5562158"/>
              <a:ext cx="59090" cy="74732"/>
            </a:xfrm>
            <a:custGeom>
              <a:avLst/>
              <a:gdLst>
                <a:gd name="T0" fmla="*/ 53 w 207"/>
                <a:gd name="T1" fmla="*/ 3 h 306"/>
                <a:gd name="T2" fmla="*/ 72 w 207"/>
                <a:gd name="T3" fmla="*/ 0 h 306"/>
                <a:gd name="T4" fmla="*/ 92 w 207"/>
                <a:gd name="T5" fmla="*/ 3 h 306"/>
                <a:gd name="T6" fmla="*/ 111 w 207"/>
                <a:gd name="T7" fmla="*/ 13 h 306"/>
                <a:gd name="T8" fmla="*/ 131 w 207"/>
                <a:gd name="T9" fmla="*/ 27 h 306"/>
                <a:gd name="T10" fmla="*/ 149 w 207"/>
                <a:gd name="T11" fmla="*/ 46 h 306"/>
                <a:gd name="T12" fmla="*/ 167 w 207"/>
                <a:gd name="T13" fmla="*/ 68 h 306"/>
                <a:gd name="T14" fmla="*/ 182 w 207"/>
                <a:gd name="T15" fmla="*/ 95 h 306"/>
                <a:gd name="T16" fmla="*/ 194 w 207"/>
                <a:gd name="T17" fmla="*/ 124 h 306"/>
                <a:gd name="T18" fmla="*/ 198 w 207"/>
                <a:gd name="T19" fmla="*/ 140 h 306"/>
                <a:gd name="T20" fmla="*/ 205 w 207"/>
                <a:gd name="T21" fmla="*/ 170 h 306"/>
                <a:gd name="T22" fmla="*/ 207 w 207"/>
                <a:gd name="T23" fmla="*/ 199 h 306"/>
                <a:gd name="T24" fmla="*/ 205 w 207"/>
                <a:gd name="T25" fmla="*/ 226 h 306"/>
                <a:gd name="T26" fmla="*/ 201 w 207"/>
                <a:gd name="T27" fmla="*/ 251 h 306"/>
                <a:gd name="T28" fmla="*/ 192 w 207"/>
                <a:gd name="T29" fmla="*/ 271 h 306"/>
                <a:gd name="T30" fmla="*/ 179 w 207"/>
                <a:gd name="T31" fmla="*/ 287 h 306"/>
                <a:gd name="T32" fmla="*/ 164 w 207"/>
                <a:gd name="T33" fmla="*/ 299 h 306"/>
                <a:gd name="T34" fmla="*/ 155 w 207"/>
                <a:gd name="T35" fmla="*/ 303 h 306"/>
                <a:gd name="T36" fmla="*/ 136 w 207"/>
                <a:gd name="T37" fmla="*/ 306 h 306"/>
                <a:gd name="T38" fmla="*/ 115 w 207"/>
                <a:gd name="T39" fmla="*/ 302 h 306"/>
                <a:gd name="T40" fmla="*/ 95 w 207"/>
                <a:gd name="T41" fmla="*/ 293 h 306"/>
                <a:gd name="T42" fmla="*/ 76 w 207"/>
                <a:gd name="T43" fmla="*/ 279 h 306"/>
                <a:gd name="T44" fmla="*/ 58 w 207"/>
                <a:gd name="T45" fmla="*/ 260 h 306"/>
                <a:gd name="T46" fmla="*/ 40 w 207"/>
                <a:gd name="T47" fmla="*/ 238 h 306"/>
                <a:gd name="T48" fmla="*/ 26 w 207"/>
                <a:gd name="T49" fmla="*/ 211 h 306"/>
                <a:gd name="T50" fmla="*/ 13 w 207"/>
                <a:gd name="T51" fmla="*/ 182 h 306"/>
                <a:gd name="T52" fmla="*/ 9 w 207"/>
                <a:gd name="T53" fmla="*/ 165 h 306"/>
                <a:gd name="T54" fmla="*/ 2 w 207"/>
                <a:gd name="T55" fmla="*/ 135 h 306"/>
                <a:gd name="T56" fmla="*/ 0 w 207"/>
                <a:gd name="T57" fmla="*/ 107 h 306"/>
                <a:gd name="T58" fmla="*/ 2 w 207"/>
                <a:gd name="T59" fmla="*/ 80 h 306"/>
                <a:gd name="T60" fmla="*/ 7 w 207"/>
                <a:gd name="T61" fmla="*/ 55 h 306"/>
                <a:gd name="T62" fmla="*/ 16 w 207"/>
                <a:gd name="T63" fmla="*/ 35 h 306"/>
                <a:gd name="T64" fmla="*/ 28 w 207"/>
                <a:gd name="T65" fmla="*/ 19 h 306"/>
                <a:gd name="T66" fmla="*/ 44 w 207"/>
                <a:gd name="T67" fmla="*/ 7 h 306"/>
                <a:gd name="T68" fmla="*/ 53 w 207"/>
                <a:gd name="T69" fmla="*/ 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6">
                  <a:moveTo>
                    <a:pt x="53" y="3"/>
                  </a:moveTo>
                  <a:lnTo>
                    <a:pt x="53" y="3"/>
                  </a:lnTo>
                  <a:lnTo>
                    <a:pt x="62" y="1"/>
                  </a:lnTo>
                  <a:lnTo>
                    <a:pt x="72" y="0"/>
                  </a:lnTo>
                  <a:lnTo>
                    <a:pt x="82" y="1"/>
                  </a:lnTo>
                  <a:lnTo>
                    <a:pt x="92" y="3"/>
                  </a:lnTo>
                  <a:lnTo>
                    <a:pt x="102" y="8"/>
                  </a:lnTo>
                  <a:lnTo>
                    <a:pt x="111" y="13"/>
                  </a:lnTo>
                  <a:lnTo>
                    <a:pt x="121" y="20"/>
                  </a:lnTo>
                  <a:lnTo>
                    <a:pt x="131" y="27"/>
                  </a:lnTo>
                  <a:lnTo>
                    <a:pt x="140" y="36"/>
                  </a:lnTo>
                  <a:lnTo>
                    <a:pt x="149" y="46"/>
                  </a:lnTo>
                  <a:lnTo>
                    <a:pt x="158" y="56"/>
                  </a:lnTo>
                  <a:lnTo>
                    <a:pt x="167" y="68"/>
                  </a:lnTo>
                  <a:lnTo>
                    <a:pt x="174" y="81"/>
                  </a:lnTo>
                  <a:lnTo>
                    <a:pt x="182" y="95"/>
                  </a:lnTo>
                  <a:lnTo>
                    <a:pt x="188" y="109"/>
                  </a:lnTo>
                  <a:lnTo>
                    <a:pt x="194" y="124"/>
                  </a:lnTo>
                  <a:lnTo>
                    <a:pt x="194" y="124"/>
                  </a:lnTo>
                  <a:lnTo>
                    <a:pt x="198" y="140"/>
                  </a:lnTo>
                  <a:lnTo>
                    <a:pt x="202" y="155"/>
                  </a:lnTo>
                  <a:lnTo>
                    <a:pt x="205" y="170"/>
                  </a:lnTo>
                  <a:lnTo>
                    <a:pt x="206" y="185"/>
                  </a:lnTo>
                  <a:lnTo>
                    <a:pt x="207" y="199"/>
                  </a:lnTo>
                  <a:lnTo>
                    <a:pt x="206" y="213"/>
                  </a:lnTo>
                  <a:lnTo>
                    <a:pt x="205" y="226"/>
                  </a:lnTo>
                  <a:lnTo>
                    <a:pt x="203" y="239"/>
                  </a:lnTo>
                  <a:lnTo>
                    <a:pt x="201" y="251"/>
                  </a:lnTo>
                  <a:lnTo>
                    <a:pt x="196" y="262"/>
                  </a:lnTo>
                  <a:lnTo>
                    <a:pt x="192" y="271"/>
                  </a:lnTo>
                  <a:lnTo>
                    <a:pt x="186" y="280"/>
                  </a:lnTo>
                  <a:lnTo>
                    <a:pt x="179" y="287"/>
                  </a:lnTo>
                  <a:lnTo>
                    <a:pt x="171" y="294"/>
                  </a:lnTo>
                  <a:lnTo>
                    <a:pt x="164" y="299"/>
                  </a:lnTo>
                  <a:lnTo>
                    <a:pt x="155" y="303"/>
                  </a:lnTo>
                  <a:lnTo>
                    <a:pt x="155" y="303"/>
                  </a:lnTo>
                  <a:lnTo>
                    <a:pt x="146" y="305"/>
                  </a:lnTo>
                  <a:lnTo>
                    <a:pt x="136" y="306"/>
                  </a:lnTo>
                  <a:lnTo>
                    <a:pt x="125" y="305"/>
                  </a:lnTo>
                  <a:lnTo>
                    <a:pt x="115" y="302"/>
                  </a:lnTo>
                  <a:lnTo>
                    <a:pt x="105" y="298"/>
                  </a:lnTo>
                  <a:lnTo>
                    <a:pt x="95" y="293"/>
                  </a:lnTo>
                  <a:lnTo>
                    <a:pt x="86" y="286"/>
                  </a:lnTo>
                  <a:lnTo>
                    <a:pt x="76" y="279"/>
                  </a:lnTo>
                  <a:lnTo>
                    <a:pt x="67" y="270"/>
                  </a:lnTo>
                  <a:lnTo>
                    <a:pt x="58" y="260"/>
                  </a:lnTo>
                  <a:lnTo>
                    <a:pt x="49" y="250"/>
                  </a:lnTo>
                  <a:lnTo>
                    <a:pt x="40" y="238"/>
                  </a:lnTo>
                  <a:lnTo>
                    <a:pt x="32" y="225"/>
                  </a:lnTo>
                  <a:lnTo>
                    <a:pt x="26" y="211"/>
                  </a:lnTo>
                  <a:lnTo>
                    <a:pt x="19" y="197"/>
                  </a:lnTo>
                  <a:lnTo>
                    <a:pt x="13" y="182"/>
                  </a:lnTo>
                  <a:lnTo>
                    <a:pt x="13" y="182"/>
                  </a:lnTo>
                  <a:lnTo>
                    <a:pt x="9" y="165"/>
                  </a:lnTo>
                  <a:lnTo>
                    <a:pt x="5" y="150"/>
                  </a:lnTo>
                  <a:lnTo>
                    <a:pt x="2" y="135"/>
                  </a:lnTo>
                  <a:lnTo>
                    <a:pt x="1" y="121"/>
                  </a:lnTo>
                  <a:lnTo>
                    <a:pt x="0" y="107"/>
                  </a:lnTo>
                  <a:lnTo>
                    <a:pt x="0" y="93"/>
                  </a:lnTo>
                  <a:lnTo>
                    <a:pt x="2" y="80"/>
                  </a:lnTo>
                  <a:lnTo>
                    <a:pt x="4" y="67"/>
                  </a:lnTo>
                  <a:lnTo>
                    <a:pt x="7" y="55"/>
                  </a:lnTo>
                  <a:lnTo>
                    <a:pt x="11" y="45"/>
                  </a:lnTo>
                  <a:lnTo>
                    <a:pt x="16" y="35"/>
                  </a:lnTo>
                  <a:lnTo>
                    <a:pt x="21" y="26"/>
                  </a:lnTo>
                  <a:lnTo>
                    <a:pt x="28" y="19"/>
                  </a:lnTo>
                  <a:lnTo>
                    <a:pt x="36" y="12"/>
                  </a:lnTo>
                  <a:lnTo>
                    <a:pt x="44" y="7"/>
                  </a:lnTo>
                  <a:lnTo>
                    <a:pt x="53" y="3"/>
                  </a:lnTo>
                  <a:lnTo>
                    <a:pt x="53" y="3"/>
                  </a:lnTo>
                  <a:close/>
                </a:path>
              </a:pathLst>
            </a:custGeom>
            <a:solidFill>
              <a:srgbClr val="F5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1" name="Freeform 173">
              <a:extLst>
                <a:ext uri="{FF2B5EF4-FFF2-40B4-BE49-F238E27FC236}">
                  <a16:creationId xmlns:a16="http://schemas.microsoft.com/office/drawing/2014/main" id="{1F9EA606-5D9B-4181-8B3C-2F63AC7E6671}"/>
                </a:ext>
              </a:extLst>
            </p:cNvPr>
            <p:cNvSpPr>
              <a:spLocks/>
            </p:cNvSpPr>
            <p:nvPr/>
          </p:nvSpPr>
          <p:spPr bwMode="auto">
            <a:xfrm flipH="1">
              <a:off x="7492241" y="5847180"/>
              <a:ext cx="69521" cy="55614"/>
            </a:xfrm>
            <a:custGeom>
              <a:avLst/>
              <a:gdLst>
                <a:gd name="T0" fmla="*/ 242 w 242"/>
                <a:gd name="T1" fmla="*/ 125 h 228"/>
                <a:gd name="T2" fmla="*/ 174 w 242"/>
                <a:gd name="T3" fmla="*/ 228 h 228"/>
                <a:gd name="T4" fmla="*/ 174 w 242"/>
                <a:gd name="T5" fmla="*/ 228 h 228"/>
                <a:gd name="T6" fmla="*/ 68 w 242"/>
                <a:gd name="T7" fmla="*/ 228 h 228"/>
                <a:gd name="T8" fmla="*/ 0 w 242"/>
                <a:gd name="T9" fmla="*/ 125 h 228"/>
                <a:gd name="T10" fmla="*/ 119 w 242"/>
                <a:gd name="T11" fmla="*/ 0 h 228"/>
                <a:gd name="T12" fmla="*/ 242 w 242"/>
                <a:gd name="T13" fmla="*/ 125 h 228"/>
              </a:gdLst>
              <a:ahLst/>
              <a:cxnLst>
                <a:cxn ang="0">
                  <a:pos x="T0" y="T1"/>
                </a:cxn>
                <a:cxn ang="0">
                  <a:pos x="T2" y="T3"/>
                </a:cxn>
                <a:cxn ang="0">
                  <a:pos x="T4" y="T5"/>
                </a:cxn>
                <a:cxn ang="0">
                  <a:pos x="T6" y="T7"/>
                </a:cxn>
                <a:cxn ang="0">
                  <a:pos x="T8" y="T9"/>
                </a:cxn>
                <a:cxn ang="0">
                  <a:pos x="T10" y="T11"/>
                </a:cxn>
                <a:cxn ang="0">
                  <a:pos x="T12" y="T13"/>
                </a:cxn>
              </a:cxnLst>
              <a:rect l="0" t="0" r="r" b="b"/>
              <a:pathLst>
                <a:path w="242" h="228">
                  <a:moveTo>
                    <a:pt x="242" y="125"/>
                  </a:moveTo>
                  <a:lnTo>
                    <a:pt x="174" y="228"/>
                  </a:lnTo>
                  <a:lnTo>
                    <a:pt x="174" y="228"/>
                  </a:lnTo>
                  <a:lnTo>
                    <a:pt x="68" y="228"/>
                  </a:lnTo>
                  <a:lnTo>
                    <a:pt x="0" y="125"/>
                  </a:lnTo>
                  <a:lnTo>
                    <a:pt x="119" y="0"/>
                  </a:lnTo>
                  <a:lnTo>
                    <a:pt x="242" y="1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2" name="Freeform 174">
              <a:extLst>
                <a:ext uri="{FF2B5EF4-FFF2-40B4-BE49-F238E27FC236}">
                  <a16:creationId xmlns:a16="http://schemas.microsoft.com/office/drawing/2014/main" id="{3080A0C3-BDB4-481E-BAB2-2753E9349CA9}"/>
                </a:ext>
              </a:extLst>
            </p:cNvPr>
            <p:cNvSpPr>
              <a:spLocks/>
            </p:cNvSpPr>
            <p:nvPr/>
          </p:nvSpPr>
          <p:spPr bwMode="auto">
            <a:xfrm flipH="1">
              <a:off x="7492241" y="5847180"/>
              <a:ext cx="69521" cy="55614"/>
            </a:xfrm>
            <a:custGeom>
              <a:avLst/>
              <a:gdLst>
                <a:gd name="T0" fmla="*/ 242 w 242"/>
                <a:gd name="T1" fmla="*/ 125 h 228"/>
                <a:gd name="T2" fmla="*/ 174 w 242"/>
                <a:gd name="T3" fmla="*/ 228 h 228"/>
                <a:gd name="T4" fmla="*/ 174 w 242"/>
                <a:gd name="T5" fmla="*/ 228 h 228"/>
                <a:gd name="T6" fmla="*/ 68 w 242"/>
                <a:gd name="T7" fmla="*/ 228 h 228"/>
                <a:gd name="T8" fmla="*/ 0 w 242"/>
                <a:gd name="T9" fmla="*/ 125 h 228"/>
                <a:gd name="T10" fmla="*/ 119 w 242"/>
                <a:gd name="T11" fmla="*/ 0 h 228"/>
                <a:gd name="T12" fmla="*/ 242 w 242"/>
                <a:gd name="T13" fmla="*/ 125 h 228"/>
              </a:gdLst>
              <a:ahLst/>
              <a:cxnLst>
                <a:cxn ang="0">
                  <a:pos x="T0" y="T1"/>
                </a:cxn>
                <a:cxn ang="0">
                  <a:pos x="T2" y="T3"/>
                </a:cxn>
                <a:cxn ang="0">
                  <a:pos x="T4" y="T5"/>
                </a:cxn>
                <a:cxn ang="0">
                  <a:pos x="T6" y="T7"/>
                </a:cxn>
                <a:cxn ang="0">
                  <a:pos x="T8" y="T9"/>
                </a:cxn>
                <a:cxn ang="0">
                  <a:pos x="T10" y="T11"/>
                </a:cxn>
                <a:cxn ang="0">
                  <a:pos x="T12" y="T13"/>
                </a:cxn>
              </a:cxnLst>
              <a:rect l="0" t="0" r="r" b="b"/>
              <a:pathLst>
                <a:path w="242" h="228">
                  <a:moveTo>
                    <a:pt x="242" y="125"/>
                  </a:moveTo>
                  <a:lnTo>
                    <a:pt x="174" y="228"/>
                  </a:lnTo>
                  <a:lnTo>
                    <a:pt x="174" y="228"/>
                  </a:lnTo>
                  <a:lnTo>
                    <a:pt x="68" y="228"/>
                  </a:lnTo>
                  <a:lnTo>
                    <a:pt x="0" y="125"/>
                  </a:lnTo>
                  <a:lnTo>
                    <a:pt x="119" y="0"/>
                  </a:lnTo>
                  <a:lnTo>
                    <a:pt x="242"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3" name="Freeform 175">
              <a:extLst>
                <a:ext uri="{FF2B5EF4-FFF2-40B4-BE49-F238E27FC236}">
                  <a16:creationId xmlns:a16="http://schemas.microsoft.com/office/drawing/2014/main" id="{B42B6B9D-4875-452B-814B-3029D98F8A12}"/>
                </a:ext>
              </a:extLst>
            </p:cNvPr>
            <p:cNvSpPr>
              <a:spLocks/>
            </p:cNvSpPr>
            <p:nvPr/>
          </p:nvSpPr>
          <p:spPr bwMode="auto">
            <a:xfrm flipH="1">
              <a:off x="7483549" y="5902794"/>
              <a:ext cx="86900" cy="163367"/>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4" name="Freeform 176">
              <a:extLst>
                <a:ext uri="{FF2B5EF4-FFF2-40B4-BE49-F238E27FC236}">
                  <a16:creationId xmlns:a16="http://schemas.microsoft.com/office/drawing/2014/main" id="{040794F1-7FA0-4BDE-85BE-8AE9CA2B9087}"/>
                </a:ext>
              </a:extLst>
            </p:cNvPr>
            <p:cNvSpPr>
              <a:spLocks/>
            </p:cNvSpPr>
            <p:nvPr/>
          </p:nvSpPr>
          <p:spPr bwMode="auto">
            <a:xfrm flipH="1">
              <a:off x="7483549" y="5902794"/>
              <a:ext cx="86900" cy="163367"/>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5" name="Freeform 177">
              <a:extLst>
                <a:ext uri="{FF2B5EF4-FFF2-40B4-BE49-F238E27FC236}">
                  <a16:creationId xmlns:a16="http://schemas.microsoft.com/office/drawing/2014/main" id="{98E911D8-39D2-4C66-840A-BCA35B9A5A60}"/>
                </a:ext>
              </a:extLst>
            </p:cNvPr>
            <p:cNvSpPr>
              <a:spLocks/>
            </p:cNvSpPr>
            <p:nvPr/>
          </p:nvSpPr>
          <p:spPr bwMode="auto">
            <a:xfrm flipH="1">
              <a:off x="7438361" y="5762021"/>
              <a:ext cx="88638" cy="142513"/>
            </a:xfrm>
            <a:custGeom>
              <a:avLst/>
              <a:gdLst>
                <a:gd name="T0" fmla="*/ 284 w 308"/>
                <a:gd name="T1" fmla="*/ 0 h 572"/>
                <a:gd name="T2" fmla="*/ 308 w 308"/>
                <a:gd name="T3" fmla="*/ 92 h 572"/>
                <a:gd name="T4" fmla="*/ 239 w 308"/>
                <a:gd name="T5" fmla="*/ 572 h 572"/>
                <a:gd name="T6" fmla="*/ 0 w 308"/>
                <a:gd name="T7" fmla="*/ 339 h 572"/>
                <a:gd name="T8" fmla="*/ 284 w 308"/>
                <a:gd name="T9" fmla="*/ 0 h 572"/>
              </a:gdLst>
              <a:ahLst/>
              <a:cxnLst>
                <a:cxn ang="0">
                  <a:pos x="T0" y="T1"/>
                </a:cxn>
                <a:cxn ang="0">
                  <a:pos x="T2" y="T3"/>
                </a:cxn>
                <a:cxn ang="0">
                  <a:pos x="T4" y="T5"/>
                </a:cxn>
                <a:cxn ang="0">
                  <a:pos x="T6" y="T7"/>
                </a:cxn>
                <a:cxn ang="0">
                  <a:pos x="T8" y="T9"/>
                </a:cxn>
              </a:cxnLst>
              <a:rect l="0" t="0" r="r" b="b"/>
              <a:pathLst>
                <a:path w="308" h="572">
                  <a:moveTo>
                    <a:pt x="284" y="0"/>
                  </a:moveTo>
                  <a:lnTo>
                    <a:pt x="308" y="92"/>
                  </a:lnTo>
                  <a:lnTo>
                    <a:pt x="239" y="572"/>
                  </a:lnTo>
                  <a:lnTo>
                    <a:pt x="0" y="339"/>
                  </a:lnTo>
                  <a:lnTo>
                    <a:pt x="2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6" name="Freeform 178">
              <a:extLst>
                <a:ext uri="{FF2B5EF4-FFF2-40B4-BE49-F238E27FC236}">
                  <a16:creationId xmlns:a16="http://schemas.microsoft.com/office/drawing/2014/main" id="{3C0EEF51-FE83-48D9-BC5E-A30AF3825703}"/>
                </a:ext>
              </a:extLst>
            </p:cNvPr>
            <p:cNvSpPr>
              <a:spLocks/>
            </p:cNvSpPr>
            <p:nvPr/>
          </p:nvSpPr>
          <p:spPr bwMode="auto">
            <a:xfrm flipH="1">
              <a:off x="7438361" y="5762021"/>
              <a:ext cx="88638" cy="142513"/>
            </a:xfrm>
            <a:custGeom>
              <a:avLst/>
              <a:gdLst>
                <a:gd name="T0" fmla="*/ 284 w 308"/>
                <a:gd name="T1" fmla="*/ 0 h 572"/>
                <a:gd name="T2" fmla="*/ 308 w 308"/>
                <a:gd name="T3" fmla="*/ 92 h 572"/>
                <a:gd name="T4" fmla="*/ 239 w 308"/>
                <a:gd name="T5" fmla="*/ 572 h 572"/>
                <a:gd name="T6" fmla="*/ 0 w 308"/>
                <a:gd name="T7" fmla="*/ 339 h 572"/>
                <a:gd name="T8" fmla="*/ 284 w 308"/>
                <a:gd name="T9" fmla="*/ 0 h 572"/>
              </a:gdLst>
              <a:ahLst/>
              <a:cxnLst>
                <a:cxn ang="0">
                  <a:pos x="T0" y="T1"/>
                </a:cxn>
                <a:cxn ang="0">
                  <a:pos x="T2" y="T3"/>
                </a:cxn>
                <a:cxn ang="0">
                  <a:pos x="T4" y="T5"/>
                </a:cxn>
                <a:cxn ang="0">
                  <a:pos x="T6" y="T7"/>
                </a:cxn>
                <a:cxn ang="0">
                  <a:pos x="T8" y="T9"/>
                </a:cxn>
              </a:cxnLst>
              <a:rect l="0" t="0" r="r" b="b"/>
              <a:pathLst>
                <a:path w="308" h="572">
                  <a:moveTo>
                    <a:pt x="284" y="0"/>
                  </a:moveTo>
                  <a:lnTo>
                    <a:pt x="308" y="92"/>
                  </a:lnTo>
                  <a:lnTo>
                    <a:pt x="239" y="572"/>
                  </a:lnTo>
                  <a:lnTo>
                    <a:pt x="0" y="339"/>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7" name="Freeform 179">
              <a:extLst>
                <a:ext uri="{FF2B5EF4-FFF2-40B4-BE49-F238E27FC236}">
                  <a16:creationId xmlns:a16="http://schemas.microsoft.com/office/drawing/2014/main" id="{4810C507-82CB-41BD-9B08-B06F43903D87}"/>
                </a:ext>
              </a:extLst>
            </p:cNvPr>
            <p:cNvSpPr>
              <a:spLocks/>
            </p:cNvSpPr>
            <p:nvPr/>
          </p:nvSpPr>
          <p:spPr bwMode="auto">
            <a:xfrm flipH="1">
              <a:off x="7445314" y="5734216"/>
              <a:ext cx="163374" cy="46923"/>
            </a:xfrm>
            <a:custGeom>
              <a:avLst/>
              <a:gdLst>
                <a:gd name="T0" fmla="*/ 565 w 565"/>
                <a:gd name="T1" fmla="*/ 0 h 192"/>
                <a:gd name="T2" fmla="*/ 565 w 565"/>
                <a:gd name="T3" fmla="*/ 20 h 192"/>
                <a:gd name="T4" fmla="*/ 565 w 565"/>
                <a:gd name="T5" fmla="*/ 20 h 192"/>
                <a:gd name="T6" fmla="*/ 558 w 565"/>
                <a:gd name="T7" fmla="*/ 27 h 192"/>
                <a:gd name="T8" fmla="*/ 540 w 565"/>
                <a:gd name="T9" fmla="*/ 46 h 192"/>
                <a:gd name="T10" fmla="*/ 512 w 565"/>
                <a:gd name="T11" fmla="*/ 73 h 192"/>
                <a:gd name="T12" fmla="*/ 495 w 565"/>
                <a:gd name="T13" fmla="*/ 88 h 192"/>
                <a:gd name="T14" fmla="*/ 475 w 565"/>
                <a:gd name="T15" fmla="*/ 103 h 192"/>
                <a:gd name="T16" fmla="*/ 455 w 565"/>
                <a:gd name="T17" fmla="*/ 119 h 192"/>
                <a:gd name="T18" fmla="*/ 432 w 565"/>
                <a:gd name="T19" fmla="*/ 134 h 192"/>
                <a:gd name="T20" fmla="*/ 410 w 565"/>
                <a:gd name="T21" fmla="*/ 148 h 192"/>
                <a:gd name="T22" fmla="*/ 385 w 565"/>
                <a:gd name="T23" fmla="*/ 161 h 192"/>
                <a:gd name="T24" fmla="*/ 361 w 565"/>
                <a:gd name="T25" fmla="*/ 173 h 192"/>
                <a:gd name="T26" fmla="*/ 335 w 565"/>
                <a:gd name="T27" fmla="*/ 182 h 192"/>
                <a:gd name="T28" fmla="*/ 322 w 565"/>
                <a:gd name="T29" fmla="*/ 185 h 192"/>
                <a:gd name="T30" fmla="*/ 309 w 565"/>
                <a:gd name="T31" fmla="*/ 188 h 192"/>
                <a:gd name="T32" fmla="*/ 297 w 565"/>
                <a:gd name="T33" fmla="*/ 189 h 192"/>
                <a:gd name="T34" fmla="*/ 283 w 565"/>
                <a:gd name="T35" fmla="*/ 190 h 192"/>
                <a:gd name="T36" fmla="*/ 283 w 565"/>
                <a:gd name="T37" fmla="*/ 190 h 192"/>
                <a:gd name="T38" fmla="*/ 276 w 565"/>
                <a:gd name="T39" fmla="*/ 192 h 192"/>
                <a:gd name="T40" fmla="*/ 276 w 565"/>
                <a:gd name="T41" fmla="*/ 192 h 192"/>
                <a:gd name="T42" fmla="*/ 263 w 565"/>
                <a:gd name="T43" fmla="*/ 190 h 192"/>
                <a:gd name="T44" fmla="*/ 251 w 565"/>
                <a:gd name="T45" fmla="*/ 189 h 192"/>
                <a:gd name="T46" fmla="*/ 238 w 565"/>
                <a:gd name="T47" fmla="*/ 187 h 192"/>
                <a:gd name="T48" fmla="*/ 226 w 565"/>
                <a:gd name="T49" fmla="*/ 184 h 192"/>
                <a:gd name="T50" fmla="*/ 212 w 565"/>
                <a:gd name="T51" fmla="*/ 181 h 192"/>
                <a:gd name="T52" fmla="*/ 200 w 565"/>
                <a:gd name="T53" fmla="*/ 176 h 192"/>
                <a:gd name="T54" fmla="*/ 175 w 565"/>
                <a:gd name="T55" fmla="*/ 166 h 192"/>
                <a:gd name="T56" fmla="*/ 152 w 565"/>
                <a:gd name="T57" fmla="*/ 154 h 192"/>
                <a:gd name="T58" fmla="*/ 129 w 565"/>
                <a:gd name="T59" fmla="*/ 141 h 192"/>
                <a:gd name="T60" fmla="*/ 108 w 565"/>
                <a:gd name="T61" fmla="*/ 126 h 192"/>
                <a:gd name="T62" fmla="*/ 88 w 565"/>
                <a:gd name="T63" fmla="*/ 112 h 192"/>
                <a:gd name="T64" fmla="*/ 69 w 565"/>
                <a:gd name="T65" fmla="*/ 97 h 192"/>
                <a:gd name="T66" fmla="*/ 52 w 565"/>
                <a:gd name="T67" fmla="*/ 83 h 192"/>
                <a:gd name="T68" fmla="*/ 25 w 565"/>
                <a:gd name="T69" fmla="*/ 57 h 192"/>
                <a:gd name="T70" fmla="*/ 7 w 565"/>
                <a:gd name="T71" fmla="*/ 38 h 192"/>
                <a:gd name="T72" fmla="*/ 0 w 565"/>
                <a:gd name="T73" fmla="*/ 32 h 192"/>
                <a:gd name="T74" fmla="*/ 0 w 565"/>
                <a:gd name="T75" fmla="*/ 2 h 192"/>
                <a:gd name="T76" fmla="*/ 565 w 565"/>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192">
                  <a:moveTo>
                    <a:pt x="565" y="0"/>
                  </a:moveTo>
                  <a:lnTo>
                    <a:pt x="565" y="20"/>
                  </a:lnTo>
                  <a:lnTo>
                    <a:pt x="565" y="20"/>
                  </a:lnTo>
                  <a:lnTo>
                    <a:pt x="558" y="27"/>
                  </a:lnTo>
                  <a:lnTo>
                    <a:pt x="540" y="46"/>
                  </a:lnTo>
                  <a:lnTo>
                    <a:pt x="512" y="73"/>
                  </a:lnTo>
                  <a:lnTo>
                    <a:pt x="495" y="88"/>
                  </a:lnTo>
                  <a:lnTo>
                    <a:pt x="475" y="103"/>
                  </a:lnTo>
                  <a:lnTo>
                    <a:pt x="455" y="119"/>
                  </a:lnTo>
                  <a:lnTo>
                    <a:pt x="432" y="134"/>
                  </a:lnTo>
                  <a:lnTo>
                    <a:pt x="410" y="148"/>
                  </a:lnTo>
                  <a:lnTo>
                    <a:pt x="385" y="161"/>
                  </a:lnTo>
                  <a:lnTo>
                    <a:pt x="361" y="173"/>
                  </a:lnTo>
                  <a:lnTo>
                    <a:pt x="335" y="182"/>
                  </a:lnTo>
                  <a:lnTo>
                    <a:pt x="322" y="185"/>
                  </a:lnTo>
                  <a:lnTo>
                    <a:pt x="309" y="188"/>
                  </a:lnTo>
                  <a:lnTo>
                    <a:pt x="297" y="189"/>
                  </a:lnTo>
                  <a:lnTo>
                    <a:pt x="283" y="190"/>
                  </a:lnTo>
                  <a:lnTo>
                    <a:pt x="283" y="190"/>
                  </a:lnTo>
                  <a:lnTo>
                    <a:pt x="276" y="192"/>
                  </a:lnTo>
                  <a:lnTo>
                    <a:pt x="276" y="192"/>
                  </a:lnTo>
                  <a:lnTo>
                    <a:pt x="263" y="190"/>
                  </a:lnTo>
                  <a:lnTo>
                    <a:pt x="251" y="189"/>
                  </a:lnTo>
                  <a:lnTo>
                    <a:pt x="238" y="187"/>
                  </a:lnTo>
                  <a:lnTo>
                    <a:pt x="226" y="184"/>
                  </a:lnTo>
                  <a:lnTo>
                    <a:pt x="212" y="181"/>
                  </a:lnTo>
                  <a:lnTo>
                    <a:pt x="200" y="176"/>
                  </a:lnTo>
                  <a:lnTo>
                    <a:pt x="175" y="166"/>
                  </a:lnTo>
                  <a:lnTo>
                    <a:pt x="152" y="154"/>
                  </a:lnTo>
                  <a:lnTo>
                    <a:pt x="129" y="141"/>
                  </a:lnTo>
                  <a:lnTo>
                    <a:pt x="108" y="126"/>
                  </a:lnTo>
                  <a:lnTo>
                    <a:pt x="88" y="112"/>
                  </a:lnTo>
                  <a:lnTo>
                    <a:pt x="69" y="97"/>
                  </a:lnTo>
                  <a:lnTo>
                    <a:pt x="52" y="83"/>
                  </a:lnTo>
                  <a:lnTo>
                    <a:pt x="25" y="57"/>
                  </a:lnTo>
                  <a:lnTo>
                    <a:pt x="7" y="38"/>
                  </a:lnTo>
                  <a:lnTo>
                    <a:pt x="0" y="32"/>
                  </a:lnTo>
                  <a:lnTo>
                    <a:pt x="0" y="2"/>
                  </a:lnTo>
                  <a:lnTo>
                    <a:pt x="565" y="0"/>
                  </a:lnTo>
                  <a:close/>
                </a:path>
              </a:pathLst>
            </a:custGeom>
            <a:solidFill>
              <a:srgbClr val="B39E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8" name="Freeform 180">
              <a:extLst>
                <a:ext uri="{FF2B5EF4-FFF2-40B4-BE49-F238E27FC236}">
                  <a16:creationId xmlns:a16="http://schemas.microsoft.com/office/drawing/2014/main" id="{9BC56F1D-33A0-4FB7-847D-B13A7251373B}"/>
                </a:ext>
              </a:extLst>
            </p:cNvPr>
            <p:cNvSpPr>
              <a:spLocks/>
            </p:cNvSpPr>
            <p:nvPr/>
          </p:nvSpPr>
          <p:spPr bwMode="auto">
            <a:xfrm flipH="1">
              <a:off x="7445314" y="5734216"/>
              <a:ext cx="163374" cy="46923"/>
            </a:xfrm>
            <a:custGeom>
              <a:avLst/>
              <a:gdLst>
                <a:gd name="T0" fmla="*/ 565 w 565"/>
                <a:gd name="T1" fmla="*/ 0 h 192"/>
                <a:gd name="T2" fmla="*/ 565 w 565"/>
                <a:gd name="T3" fmla="*/ 20 h 192"/>
                <a:gd name="T4" fmla="*/ 565 w 565"/>
                <a:gd name="T5" fmla="*/ 20 h 192"/>
                <a:gd name="T6" fmla="*/ 558 w 565"/>
                <a:gd name="T7" fmla="*/ 27 h 192"/>
                <a:gd name="T8" fmla="*/ 540 w 565"/>
                <a:gd name="T9" fmla="*/ 46 h 192"/>
                <a:gd name="T10" fmla="*/ 512 w 565"/>
                <a:gd name="T11" fmla="*/ 73 h 192"/>
                <a:gd name="T12" fmla="*/ 495 w 565"/>
                <a:gd name="T13" fmla="*/ 88 h 192"/>
                <a:gd name="T14" fmla="*/ 475 w 565"/>
                <a:gd name="T15" fmla="*/ 103 h 192"/>
                <a:gd name="T16" fmla="*/ 455 w 565"/>
                <a:gd name="T17" fmla="*/ 119 h 192"/>
                <a:gd name="T18" fmla="*/ 432 w 565"/>
                <a:gd name="T19" fmla="*/ 134 h 192"/>
                <a:gd name="T20" fmla="*/ 410 w 565"/>
                <a:gd name="T21" fmla="*/ 148 h 192"/>
                <a:gd name="T22" fmla="*/ 385 w 565"/>
                <a:gd name="T23" fmla="*/ 161 h 192"/>
                <a:gd name="T24" fmla="*/ 361 w 565"/>
                <a:gd name="T25" fmla="*/ 173 h 192"/>
                <a:gd name="T26" fmla="*/ 335 w 565"/>
                <a:gd name="T27" fmla="*/ 182 h 192"/>
                <a:gd name="T28" fmla="*/ 322 w 565"/>
                <a:gd name="T29" fmla="*/ 185 h 192"/>
                <a:gd name="T30" fmla="*/ 309 w 565"/>
                <a:gd name="T31" fmla="*/ 188 h 192"/>
                <a:gd name="T32" fmla="*/ 297 w 565"/>
                <a:gd name="T33" fmla="*/ 189 h 192"/>
                <a:gd name="T34" fmla="*/ 283 w 565"/>
                <a:gd name="T35" fmla="*/ 190 h 192"/>
                <a:gd name="T36" fmla="*/ 283 w 565"/>
                <a:gd name="T37" fmla="*/ 190 h 192"/>
                <a:gd name="T38" fmla="*/ 276 w 565"/>
                <a:gd name="T39" fmla="*/ 192 h 192"/>
                <a:gd name="T40" fmla="*/ 276 w 565"/>
                <a:gd name="T41" fmla="*/ 192 h 192"/>
                <a:gd name="T42" fmla="*/ 263 w 565"/>
                <a:gd name="T43" fmla="*/ 190 h 192"/>
                <a:gd name="T44" fmla="*/ 251 w 565"/>
                <a:gd name="T45" fmla="*/ 189 h 192"/>
                <a:gd name="T46" fmla="*/ 238 w 565"/>
                <a:gd name="T47" fmla="*/ 187 h 192"/>
                <a:gd name="T48" fmla="*/ 226 w 565"/>
                <a:gd name="T49" fmla="*/ 184 h 192"/>
                <a:gd name="T50" fmla="*/ 212 w 565"/>
                <a:gd name="T51" fmla="*/ 181 h 192"/>
                <a:gd name="T52" fmla="*/ 200 w 565"/>
                <a:gd name="T53" fmla="*/ 176 h 192"/>
                <a:gd name="T54" fmla="*/ 175 w 565"/>
                <a:gd name="T55" fmla="*/ 166 h 192"/>
                <a:gd name="T56" fmla="*/ 152 w 565"/>
                <a:gd name="T57" fmla="*/ 154 h 192"/>
                <a:gd name="T58" fmla="*/ 129 w 565"/>
                <a:gd name="T59" fmla="*/ 141 h 192"/>
                <a:gd name="T60" fmla="*/ 108 w 565"/>
                <a:gd name="T61" fmla="*/ 126 h 192"/>
                <a:gd name="T62" fmla="*/ 88 w 565"/>
                <a:gd name="T63" fmla="*/ 112 h 192"/>
                <a:gd name="T64" fmla="*/ 69 w 565"/>
                <a:gd name="T65" fmla="*/ 97 h 192"/>
                <a:gd name="T66" fmla="*/ 52 w 565"/>
                <a:gd name="T67" fmla="*/ 83 h 192"/>
                <a:gd name="T68" fmla="*/ 25 w 565"/>
                <a:gd name="T69" fmla="*/ 57 h 192"/>
                <a:gd name="T70" fmla="*/ 7 w 565"/>
                <a:gd name="T71" fmla="*/ 38 h 192"/>
                <a:gd name="T72" fmla="*/ 0 w 565"/>
                <a:gd name="T73" fmla="*/ 32 h 192"/>
                <a:gd name="T74" fmla="*/ 0 w 565"/>
                <a:gd name="T75" fmla="*/ 2 h 192"/>
                <a:gd name="T76" fmla="*/ 565 w 565"/>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192">
                  <a:moveTo>
                    <a:pt x="565" y="0"/>
                  </a:moveTo>
                  <a:lnTo>
                    <a:pt x="565" y="20"/>
                  </a:lnTo>
                  <a:lnTo>
                    <a:pt x="565" y="20"/>
                  </a:lnTo>
                  <a:lnTo>
                    <a:pt x="558" y="27"/>
                  </a:lnTo>
                  <a:lnTo>
                    <a:pt x="540" y="46"/>
                  </a:lnTo>
                  <a:lnTo>
                    <a:pt x="512" y="73"/>
                  </a:lnTo>
                  <a:lnTo>
                    <a:pt x="495" y="88"/>
                  </a:lnTo>
                  <a:lnTo>
                    <a:pt x="475" y="103"/>
                  </a:lnTo>
                  <a:lnTo>
                    <a:pt x="455" y="119"/>
                  </a:lnTo>
                  <a:lnTo>
                    <a:pt x="432" y="134"/>
                  </a:lnTo>
                  <a:lnTo>
                    <a:pt x="410" y="148"/>
                  </a:lnTo>
                  <a:lnTo>
                    <a:pt x="385" y="161"/>
                  </a:lnTo>
                  <a:lnTo>
                    <a:pt x="361" y="173"/>
                  </a:lnTo>
                  <a:lnTo>
                    <a:pt x="335" y="182"/>
                  </a:lnTo>
                  <a:lnTo>
                    <a:pt x="322" y="185"/>
                  </a:lnTo>
                  <a:lnTo>
                    <a:pt x="309" y="188"/>
                  </a:lnTo>
                  <a:lnTo>
                    <a:pt x="297" y="189"/>
                  </a:lnTo>
                  <a:lnTo>
                    <a:pt x="283" y="190"/>
                  </a:lnTo>
                  <a:lnTo>
                    <a:pt x="283" y="190"/>
                  </a:lnTo>
                  <a:lnTo>
                    <a:pt x="276" y="192"/>
                  </a:lnTo>
                  <a:lnTo>
                    <a:pt x="276" y="192"/>
                  </a:lnTo>
                  <a:lnTo>
                    <a:pt x="263" y="190"/>
                  </a:lnTo>
                  <a:lnTo>
                    <a:pt x="251" y="189"/>
                  </a:lnTo>
                  <a:lnTo>
                    <a:pt x="238" y="187"/>
                  </a:lnTo>
                  <a:lnTo>
                    <a:pt x="226" y="184"/>
                  </a:lnTo>
                  <a:lnTo>
                    <a:pt x="212" y="181"/>
                  </a:lnTo>
                  <a:lnTo>
                    <a:pt x="200" y="176"/>
                  </a:lnTo>
                  <a:lnTo>
                    <a:pt x="175" y="166"/>
                  </a:lnTo>
                  <a:lnTo>
                    <a:pt x="152" y="154"/>
                  </a:lnTo>
                  <a:lnTo>
                    <a:pt x="129" y="141"/>
                  </a:lnTo>
                  <a:lnTo>
                    <a:pt x="108" y="126"/>
                  </a:lnTo>
                  <a:lnTo>
                    <a:pt x="88" y="112"/>
                  </a:lnTo>
                  <a:lnTo>
                    <a:pt x="69" y="97"/>
                  </a:lnTo>
                  <a:lnTo>
                    <a:pt x="52" y="83"/>
                  </a:lnTo>
                  <a:lnTo>
                    <a:pt x="25" y="57"/>
                  </a:lnTo>
                  <a:lnTo>
                    <a:pt x="7" y="38"/>
                  </a:lnTo>
                  <a:lnTo>
                    <a:pt x="0" y="32"/>
                  </a:lnTo>
                  <a:lnTo>
                    <a:pt x="0" y="2"/>
                  </a:lnTo>
                  <a:lnTo>
                    <a:pt x="5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89" name="Freeform 181">
              <a:extLst>
                <a:ext uri="{FF2B5EF4-FFF2-40B4-BE49-F238E27FC236}">
                  <a16:creationId xmlns:a16="http://schemas.microsoft.com/office/drawing/2014/main" id="{40E0319B-E911-45F6-BA95-50C6002DB3F9}"/>
                </a:ext>
              </a:extLst>
            </p:cNvPr>
            <p:cNvSpPr>
              <a:spLocks/>
            </p:cNvSpPr>
            <p:nvPr/>
          </p:nvSpPr>
          <p:spPr bwMode="auto">
            <a:xfrm flipH="1">
              <a:off x="7356672" y="5383150"/>
              <a:ext cx="340650" cy="382347"/>
            </a:xfrm>
            <a:custGeom>
              <a:avLst/>
              <a:gdLst>
                <a:gd name="T0" fmla="*/ 628 w 1176"/>
                <a:gd name="T1" fmla="*/ 1 h 1541"/>
                <a:gd name="T2" fmla="*/ 737 w 1176"/>
                <a:gd name="T3" fmla="*/ 13 h 1541"/>
                <a:gd name="T4" fmla="*/ 831 w 1176"/>
                <a:gd name="T5" fmla="*/ 39 h 1541"/>
                <a:gd name="T6" fmla="*/ 912 w 1176"/>
                <a:gd name="T7" fmla="*/ 76 h 1541"/>
                <a:gd name="T8" fmla="*/ 981 w 1176"/>
                <a:gd name="T9" fmla="*/ 123 h 1541"/>
                <a:gd name="T10" fmla="*/ 1037 w 1176"/>
                <a:gd name="T11" fmla="*/ 180 h 1541"/>
                <a:gd name="T12" fmla="*/ 1083 w 1176"/>
                <a:gd name="T13" fmla="*/ 245 h 1541"/>
                <a:gd name="T14" fmla="*/ 1117 w 1176"/>
                <a:gd name="T15" fmla="*/ 316 h 1541"/>
                <a:gd name="T16" fmla="*/ 1143 w 1176"/>
                <a:gd name="T17" fmla="*/ 393 h 1541"/>
                <a:gd name="T18" fmla="*/ 1161 w 1176"/>
                <a:gd name="T19" fmla="*/ 473 h 1541"/>
                <a:gd name="T20" fmla="*/ 1171 w 1176"/>
                <a:gd name="T21" fmla="*/ 555 h 1541"/>
                <a:gd name="T22" fmla="*/ 1176 w 1176"/>
                <a:gd name="T23" fmla="*/ 694 h 1541"/>
                <a:gd name="T24" fmla="*/ 1162 w 1176"/>
                <a:gd name="T25" fmla="*/ 856 h 1541"/>
                <a:gd name="T26" fmla="*/ 1138 w 1176"/>
                <a:gd name="T27" fmla="*/ 1002 h 1541"/>
                <a:gd name="T28" fmla="*/ 1107 w 1176"/>
                <a:gd name="T29" fmla="*/ 1122 h 1541"/>
                <a:gd name="T30" fmla="*/ 1080 w 1176"/>
                <a:gd name="T31" fmla="*/ 1203 h 1541"/>
                <a:gd name="T32" fmla="*/ 1067 w 1176"/>
                <a:gd name="T33" fmla="*/ 1232 h 1541"/>
                <a:gd name="T34" fmla="*/ 1011 w 1176"/>
                <a:gd name="T35" fmla="*/ 1296 h 1541"/>
                <a:gd name="T36" fmla="*/ 925 w 1176"/>
                <a:gd name="T37" fmla="*/ 1372 h 1541"/>
                <a:gd name="T38" fmla="*/ 821 w 1176"/>
                <a:gd name="T39" fmla="*/ 1447 h 1541"/>
                <a:gd name="T40" fmla="*/ 714 w 1176"/>
                <a:gd name="T41" fmla="*/ 1506 h 1541"/>
                <a:gd name="T42" fmla="*/ 646 w 1176"/>
                <a:gd name="T43" fmla="*/ 1532 h 1541"/>
                <a:gd name="T44" fmla="*/ 601 w 1176"/>
                <a:gd name="T45" fmla="*/ 1541 h 1541"/>
                <a:gd name="T46" fmla="*/ 575 w 1176"/>
                <a:gd name="T47" fmla="*/ 1541 h 1541"/>
                <a:gd name="T48" fmla="*/ 530 w 1176"/>
                <a:gd name="T49" fmla="*/ 1532 h 1541"/>
                <a:gd name="T50" fmla="*/ 463 w 1176"/>
                <a:gd name="T51" fmla="*/ 1506 h 1541"/>
                <a:gd name="T52" fmla="*/ 356 w 1176"/>
                <a:gd name="T53" fmla="*/ 1447 h 1541"/>
                <a:gd name="T54" fmla="*/ 251 w 1176"/>
                <a:gd name="T55" fmla="*/ 1372 h 1541"/>
                <a:gd name="T56" fmla="*/ 165 w 1176"/>
                <a:gd name="T57" fmla="*/ 1296 h 1541"/>
                <a:gd name="T58" fmla="*/ 110 w 1176"/>
                <a:gd name="T59" fmla="*/ 1232 h 1541"/>
                <a:gd name="T60" fmla="*/ 97 w 1176"/>
                <a:gd name="T61" fmla="*/ 1203 h 1541"/>
                <a:gd name="T62" fmla="*/ 69 w 1176"/>
                <a:gd name="T63" fmla="*/ 1122 h 1541"/>
                <a:gd name="T64" fmla="*/ 38 w 1176"/>
                <a:gd name="T65" fmla="*/ 1002 h 1541"/>
                <a:gd name="T66" fmla="*/ 14 w 1176"/>
                <a:gd name="T67" fmla="*/ 856 h 1541"/>
                <a:gd name="T68" fmla="*/ 1 w 1176"/>
                <a:gd name="T69" fmla="*/ 694 h 1541"/>
                <a:gd name="T70" fmla="*/ 5 w 1176"/>
                <a:gd name="T71" fmla="*/ 555 h 1541"/>
                <a:gd name="T72" fmla="*/ 15 w 1176"/>
                <a:gd name="T73" fmla="*/ 473 h 1541"/>
                <a:gd name="T74" fmla="*/ 33 w 1176"/>
                <a:gd name="T75" fmla="*/ 393 h 1541"/>
                <a:gd name="T76" fmla="*/ 60 w 1176"/>
                <a:gd name="T77" fmla="*/ 316 h 1541"/>
                <a:gd name="T78" fmla="*/ 94 w 1176"/>
                <a:gd name="T79" fmla="*/ 245 h 1541"/>
                <a:gd name="T80" fmla="*/ 139 w 1176"/>
                <a:gd name="T81" fmla="*/ 180 h 1541"/>
                <a:gd name="T82" fmla="*/ 195 w 1176"/>
                <a:gd name="T83" fmla="*/ 123 h 1541"/>
                <a:gd name="T84" fmla="*/ 264 w 1176"/>
                <a:gd name="T85" fmla="*/ 76 h 1541"/>
                <a:gd name="T86" fmla="*/ 345 w 1176"/>
                <a:gd name="T87" fmla="*/ 39 h 1541"/>
                <a:gd name="T88" fmla="*/ 440 w 1176"/>
                <a:gd name="T89" fmla="*/ 13 h 1541"/>
                <a:gd name="T90" fmla="*/ 549 w 1176"/>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6" h="1541">
                  <a:moveTo>
                    <a:pt x="588" y="0"/>
                  </a:moveTo>
                  <a:lnTo>
                    <a:pt x="588" y="0"/>
                  </a:lnTo>
                  <a:lnTo>
                    <a:pt x="628" y="1"/>
                  </a:lnTo>
                  <a:lnTo>
                    <a:pt x="667" y="3"/>
                  </a:lnTo>
                  <a:lnTo>
                    <a:pt x="702" y="8"/>
                  </a:lnTo>
                  <a:lnTo>
                    <a:pt x="737" y="13"/>
                  </a:lnTo>
                  <a:lnTo>
                    <a:pt x="771" y="20"/>
                  </a:lnTo>
                  <a:lnTo>
                    <a:pt x="802" y="29"/>
                  </a:lnTo>
                  <a:lnTo>
                    <a:pt x="831" y="39"/>
                  </a:lnTo>
                  <a:lnTo>
                    <a:pt x="861" y="50"/>
                  </a:lnTo>
                  <a:lnTo>
                    <a:pt x="888" y="63"/>
                  </a:lnTo>
                  <a:lnTo>
                    <a:pt x="912" y="76"/>
                  </a:lnTo>
                  <a:lnTo>
                    <a:pt x="937" y="91"/>
                  </a:lnTo>
                  <a:lnTo>
                    <a:pt x="959" y="107"/>
                  </a:lnTo>
                  <a:lnTo>
                    <a:pt x="981" y="123"/>
                  </a:lnTo>
                  <a:lnTo>
                    <a:pt x="1001" y="141"/>
                  </a:lnTo>
                  <a:lnTo>
                    <a:pt x="1020" y="161"/>
                  </a:lnTo>
                  <a:lnTo>
                    <a:pt x="1037" y="180"/>
                  </a:lnTo>
                  <a:lnTo>
                    <a:pt x="1054" y="201"/>
                  </a:lnTo>
                  <a:lnTo>
                    <a:pt x="1068" y="222"/>
                  </a:lnTo>
                  <a:lnTo>
                    <a:pt x="1083" y="245"/>
                  </a:lnTo>
                  <a:lnTo>
                    <a:pt x="1095" y="269"/>
                  </a:lnTo>
                  <a:lnTo>
                    <a:pt x="1106" y="293"/>
                  </a:lnTo>
                  <a:lnTo>
                    <a:pt x="1117" y="316"/>
                  </a:lnTo>
                  <a:lnTo>
                    <a:pt x="1128" y="341"/>
                  </a:lnTo>
                  <a:lnTo>
                    <a:pt x="1135" y="367"/>
                  </a:lnTo>
                  <a:lnTo>
                    <a:pt x="1143" y="393"/>
                  </a:lnTo>
                  <a:lnTo>
                    <a:pt x="1150" y="419"/>
                  </a:lnTo>
                  <a:lnTo>
                    <a:pt x="1157" y="446"/>
                  </a:lnTo>
                  <a:lnTo>
                    <a:pt x="1161" y="473"/>
                  </a:lnTo>
                  <a:lnTo>
                    <a:pt x="1166" y="500"/>
                  </a:lnTo>
                  <a:lnTo>
                    <a:pt x="1169" y="528"/>
                  </a:lnTo>
                  <a:lnTo>
                    <a:pt x="1171" y="555"/>
                  </a:lnTo>
                  <a:lnTo>
                    <a:pt x="1174" y="583"/>
                  </a:lnTo>
                  <a:lnTo>
                    <a:pt x="1176" y="639"/>
                  </a:lnTo>
                  <a:lnTo>
                    <a:pt x="1176" y="694"/>
                  </a:lnTo>
                  <a:lnTo>
                    <a:pt x="1174" y="749"/>
                  </a:lnTo>
                  <a:lnTo>
                    <a:pt x="1169" y="803"/>
                  </a:lnTo>
                  <a:lnTo>
                    <a:pt x="1162" y="856"/>
                  </a:lnTo>
                  <a:lnTo>
                    <a:pt x="1156" y="907"/>
                  </a:lnTo>
                  <a:lnTo>
                    <a:pt x="1147" y="956"/>
                  </a:lnTo>
                  <a:lnTo>
                    <a:pt x="1138" y="1002"/>
                  </a:lnTo>
                  <a:lnTo>
                    <a:pt x="1128" y="1045"/>
                  </a:lnTo>
                  <a:lnTo>
                    <a:pt x="1117" y="1085"/>
                  </a:lnTo>
                  <a:lnTo>
                    <a:pt x="1107" y="1122"/>
                  </a:lnTo>
                  <a:lnTo>
                    <a:pt x="1098" y="1153"/>
                  </a:lnTo>
                  <a:lnTo>
                    <a:pt x="1088" y="1181"/>
                  </a:lnTo>
                  <a:lnTo>
                    <a:pt x="1080" y="1203"/>
                  </a:lnTo>
                  <a:lnTo>
                    <a:pt x="1073" y="1220"/>
                  </a:lnTo>
                  <a:lnTo>
                    <a:pt x="1067" y="1232"/>
                  </a:lnTo>
                  <a:lnTo>
                    <a:pt x="1067" y="1232"/>
                  </a:lnTo>
                  <a:lnTo>
                    <a:pt x="1052" y="1252"/>
                  </a:lnTo>
                  <a:lnTo>
                    <a:pt x="1033" y="1273"/>
                  </a:lnTo>
                  <a:lnTo>
                    <a:pt x="1011" y="1296"/>
                  </a:lnTo>
                  <a:lnTo>
                    <a:pt x="985" y="1321"/>
                  </a:lnTo>
                  <a:lnTo>
                    <a:pt x="956" y="1347"/>
                  </a:lnTo>
                  <a:lnTo>
                    <a:pt x="925" y="1372"/>
                  </a:lnTo>
                  <a:lnTo>
                    <a:pt x="891" y="1397"/>
                  </a:lnTo>
                  <a:lnTo>
                    <a:pt x="856" y="1423"/>
                  </a:lnTo>
                  <a:lnTo>
                    <a:pt x="821" y="1447"/>
                  </a:lnTo>
                  <a:lnTo>
                    <a:pt x="784" y="1469"/>
                  </a:lnTo>
                  <a:lnTo>
                    <a:pt x="748" y="1489"/>
                  </a:lnTo>
                  <a:lnTo>
                    <a:pt x="714" y="1506"/>
                  </a:lnTo>
                  <a:lnTo>
                    <a:pt x="679" y="1522"/>
                  </a:lnTo>
                  <a:lnTo>
                    <a:pt x="662" y="1527"/>
                  </a:lnTo>
                  <a:lnTo>
                    <a:pt x="646" y="1532"/>
                  </a:lnTo>
                  <a:lnTo>
                    <a:pt x="631" y="1536"/>
                  </a:lnTo>
                  <a:lnTo>
                    <a:pt x="616" y="1539"/>
                  </a:lnTo>
                  <a:lnTo>
                    <a:pt x="601" y="1541"/>
                  </a:lnTo>
                  <a:lnTo>
                    <a:pt x="588" y="1541"/>
                  </a:lnTo>
                  <a:lnTo>
                    <a:pt x="588" y="1541"/>
                  </a:lnTo>
                  <a:lnTo>
                    <a:pt x="575" y="1541"/>
                  </a:lnTo>
                  <a:lnTo>
                    <a:pt x="561" y="1539"/>
                  </a:lnTo>
                  <a:lnTo>
                    <a:pt x="545" y="1536"/>
                  </a:lnTo>
                  <a:lnTo>
                    <a:pt x="530" y="1532"/>
                  </a:lnTo>
                  <a:lnTo>
                    <a:pt x="514" y="1527"/>
                  </a:lnTo>
                  <a:lnTo>
                    <a:pt x="497" y="1522"/>
                  </a:lnTo>
                  <a:lnTo>
                    <a:pt x="463" y="1506"/>
                  </a:lnTo>
                  <a:lnTo>
                    <a:pt x="428" y="1489"/>
                  </a:lnTo>
                  <a:lnTo>
                    <a:pt x="392" y="1469"/>
                  </a:lnTo>
                  <a:lnTo>
                    <a:pt x="356" y="1447"/>
                  </a:lnTo>
                  <a:lnTo>
                    <a:pt x="320" y="1423"/>
                  </a:lnTo>
                  <a:lnTo>
                    <a:pt x="285" y="1397"/>
                  </a:lnTo>
                  <a:lnTo>
                    <a:pt x="251" y="1372"/>
                  </a:lnTo>
                  <a:lnTo>
                    <a:pt x="220" y="1347"/>
                  </a:lnTo>
                  <a:lnTo>
                    <a:pt x="191" y="1321"/>
                  </a:lnTo>
                  <a:lnTo>
                    <a:pt x="165" y="1296"/>
                  </a:lnTo>
                  <a:lnTo>
                    <a:pt x="143" y="1273"/>
                  </a:lnTo>
                  <a:lnTo>
                    <a:pt x="124" y="1252"/>
                  </a:lnTo>
                  <a:lnTo>
                    <a:pt x="110" y="1232"/>
                  </a:lnTo>
                  <a:lnTo>
                    <a:pt x="110" y="1232"/>
                  </a:lnTo>
                  <a:lnTo>
                    <a:pt x="103" y="1220"/>
                  </a:lnTo>
                  <a:lnTo>
                    <a:pt x="97" y="1203"/>
                  </a:lnTo>
                  <a:lnTo>
                    <a:pt x="88" y="1181"/>
                  </a:lnTo>
                  <a:lnTo>
                    <a:pt x="79" y="1153"/>
                  </a:lnTo>
                  <a:lnTo>
                    <a:pt x="69" y="1122"/>
                  </a:lnTo>
                  <a:lnTo>
                    <a:pt x="59" y="1085"/>
                  </a:lnTo>
                  <a:lnTo>
                    <a:pt x="48" y="1045"/>
                  </a:lnTo>
                  <a:lnTo>
                    <a:pt x="38" y="1002"/>
                  </a:lnTo>
                  <a:lnTo>
                    <a:pt x="29" y="956"/>
                  </a:lnTo>
                  <a:lnTo>
                    <a:pt x="21" y="907"/>
                  </a:lnTo>
                  <a:lnTo>
                    <a:pt x="14" y="856"/>
                  </a:lnTo>
                  <a:lnTo>
                    <a:pt x="8" y="803"/>
                  </a:lnTo>
                  <a:lnTo>
                    <a:pt x="4" y="749"/>
                  </a:lnTo>
                  <a:lnTo>
                    <a:pt x="1" y="694"/>
                  </a:lnTo>
                  <a:lnTo>
                    <a:pt x="0" y="639"/>
                  </a:lnTo>
                  <a:lnTo>
                    <a:pt x="2" y="583"/>
                  </a:lnTo>
                  <a:lnTo>
                    <a:pt x="5" y="555"/>
                  </a:lnTo>
                  <a:lnTo>
                    <a:pt x="7" y="528"/>
                  </a:lnTo>
                  <a:lnTo>
                    <a:pt x="11" y="500"/>
                  </a:lnTo>
                  <a:lnTo>
                    <a:pt x="15" y="473"/>
                  </a:lnTo>
                  <a:lnTo>
                    <a:pt x="20" y="446"/>
                  </a:lnTo>
                  <a:lnTo>
                    <a:pt x="26" y="419"/>
                  </a:lnTo>
                  <a:lnTo>
                    <a:pt x="33" y="393"/>
                  </a:lnTo>
                  <a:lnTo>
                    <a:pt x="41" y="367"/>
                  </a:lnTo>
                  <a:lnTo>
                    <a:pt x="50" y="341"/>
                  </a:lnTo>
                  <a:lnTo>
                    <a:pt x="60" y="316"/>
                  </a:lnTo>
                  <a:lnTo>
                    <a:pt x="70" y="293"/>
                  </a:lnTo>
                  <a:lnTo>
                    <a:pt x="82" y="269"/>
                  </a:lnTo>
                  <a:lnTo>
                    <a:pt x="94" y="245"/>
                  </a:lnTo>
                  <a:lnTo>
                    <a:pt x="108" y="222"/>
                  </a:lnTo>
                  <a:lnTo>
                    <a:pt x="124" y="201"/>
                  </a:lnTo>
                  <a:lnTo>
                    <a:pt x="139" y="180"/>
                  </a:lnTo>
                  <a:lnTo>
                    <a:pt x="157" y="161"/>
                  </a:lnTo>
                  <a:lnTo>
                    <a:pt x="176" y="141"/>
                  </a:lnTo>
                  <a:lnTo>
                    <a:pt x="195" y="123"/>
                  </a:lnTo>
                  <a:lnTo>
                    <a:pt x="217" y="107"/>
                  </a:lnTo>
                  <a:lnTo>
                    <a:pt x="240" y="91"/>
                  </a:lnTo>
                  <a:lnTo>
                    <a:pt x="264" y="76"/>
                  </a:lnTo>
                  <a:lnTo>
                    <a:pt x="290" y="63"/>
                  </a:lnTo>
                  <a:lnTo>
                    <a:pt x="317" y="50"/>
                  </a:lnTo>
                  <a:lnTo>
                    <a:pt x="345" y="39"/>
                  </a:lnTo>
                  <a:lnTo>
                    <a:pt x="375" y="29"/>
                  </a:lnTo>
                  <a:lnTo>
                    <a:pt x="406" y="20"/>
                  </a:lnTo>
                  <a:lnTo>
                    <a:pt x="440" y="13"/>
                  </a:lnTo>
                  <a:lnTo>
                    <a:pt x="474" y="8"/>
                  </a:lnTo>
                  <a:lnTo>
                    <a:pt x="511" y="3"/>
                  </a:lnTo>
                  <a:lnTo>
                    <a:pt x="549" y="1"/>
                  </a:lnTo>
                  <a:lnTo>
                    <a:pt x="588" y="0"/>
                  </a:lnTo>
                  <a:lnTo>
                    <a:pt x="588" y="0"/>
                  </a:lnTo>
                  <a:close/>
                </a:path>
              </a:pathLst>
            </a:custGeom>
            <a:solidFill>
              <a:srgbClr val="F5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0" name="Freeform 182">
              <a:extLst>
                <a:ext uri="{FF2B5EF4-FFF2-40B4-BE49-F238E27FC236}">
                  <a16:creationId xmlns:a16="http://schemas.microsoft.com/office/drawing/2014/main" id="{8645F102-1B87-495E-9B42-FE7ED66D5C79}"/>
                </a:ext>
              </a:extLst>
            </p:cNvPr>
            <p:cNvSpPr>
              <a:spLocks noEditPoints="1"/>
            </p:cNvSpPr>
            <p:nvPr/>
          </p:nvSpPr>
          <p:spPr bwMode="auto">
            <a:xfrm flipH="1">
              <a:off x="7347985" y="5365771"/>
              <a:ext cx="361505" cy="262428"/>
            </a:xfrm>
            <a:custGeom>
              <a:avLst/>
              <a:gdLst>
                <a:gd name="T0" fmla="*/ 257 w 1249"/>
                <a:gd name="T1" fmla="*/ 71 h 1053"/>
                <a:gd name="T2" fmla="*/ 320 w 1249"/>
                <a:gd name="T3" fmla="*/ 37 h 1053"/>
                <a:gd name="T4" fmla="*/ 387 w 1249"/>
                <a:gd name="T5" fmla="*/ 14 h 1053"/>
                <a:gd name="T6" fmla="*/ 457 w 1249"/>
                <a:gd name="T7" fmla="*/ 2 h 1053"/>
                <a:gd name="T8" fmla="*/ 608 w 1249"/>
                <a:gd name="T9" fmla="*/ 8 h 1053"/>
                <a:gd name="T10" fmla="*/ 761 w 1249"/>
                <a:gd name="T11" fmla="*/ 43 h 1053"/>
                <a:gd name="T12" fmla="*/ 910 w 1249"/>
                <a:gd name="T13" fmla="*/ 102 h 1053"/>
                <a:gd name="T14" fmla="*/ 1043 w 1249"/>
                <a:gd name="T15" fmla="*/ 175 h 1053"/>
                <a:gd name="T16" fmla="*/ 1155 w 1249"/>
                <a:gd name="T17" fmla="*/ 254 h 1053"/>
                <a:gd name="T18" fmla="*/ 1235 w 1249"/>
                <a:gd name="T19" fmla="*/ 331 h 1053"/>
                <a:gd name="T20" fmla="*/ 1232 w 1249"/>
                <a:gd name="T21" fmla="*/ 420 h 1053"/>
                <a:gd name="T22" fmla="*/ 1214 w 1249"/>
                <a:gd name="T23" fmla="*/ 578 h 1053"/>
                <a:gd name="T24" fmla="*/ 1197 w 1249"/>
                <a:gd name="T25" fmla="*/ 890 h 1053"/>
                <a:gd name="T26" fmla="*/ 1180 w 1249"/>
                <a:gd name="T27" fmla="*/ 1036 h 1053"/>
                <a:gd name="T28" fmla="*/ 1179 w 1249"/>
                <a:gd name="T29" fmla="*/ 1042 h 1053"/>
                <a:gd name="T30" fmla="*/ 1171 w 1249"/>
                <a:gd name="T31" fmla="*/ 1053 h 1053"/>
                <a:gd name="T32" fmla="*/ 1156 w 1249"/>
                <a:gd name="T33" fmla="*/ 1051 h 1053"/>
                <a:gd name="T34" fmla="*/ 1154 w 1249"/>
                <a:gd name="T35" fmla="*/ 1026 h 1053"/>
                <a:gd name="T36" fmla="*/ 1155 w 1249"/>
                <a:gd name="T37" fmla="*/ 949 h 1053"/>
                <a:gd name="T38" fmla="*/ 1157 w 1249"/>
                <a:gd name="T39" fmla="*/ 868 h 1053"/>
                <a:gd name="T40" fmla="*/ 1140 w 1249"/>
                <a:gd name="T41" fmla="*/ 731 h 1053"/>
                <a:gd name="T42" fmla="*/ 1117 w 1249"/>
                <a:gd name="T43" fmla="*/ 647 h 1053"/>
                <a:gd name="T44" fmla="*/ 1058 w 1249"/>
                <a:gd name="T45" fmla="*/ 528 h 1053"/>
                <a:gd name="T46" fmla="*/ 1025 w 1249"/>
                <a:gd name="T47" fmla="*/ 487 h 1053"/>
                <a:gd name="T48" fmla="*/ 965 w 1249"/>
                <a:gd name="T49" fmla="*/ 444 h 1053"/>
                <a:gd name="T50" fmla="*/ 914 w 1249"/>
                <a:gd name="T51" fmla="*/ 435 h 1053"/>
                <a:gd name="T52" fmla="*/ 829 w 1249"/>
                <a:gd name="T53" fmla="*/ 449 h 1053"/>
                <a:gd name="T54" fmla="*/ 728 w 1249"/>
                <a:gd name="T55" fmla="*/ 500 h 1053"/>
                <a:gd name="T56" fmla="*/ 631 w 1249"/>
                <a:gd name="T57" fmla="*/ 548 h 1053"/>
                <a:gd name="T58" fmla="*/ 557 w 1249"/>
                <a:gd name="T59" fmla="*/ 565 h 1053"/>
                <a:gd name="T60" fmla="*/ 426 w 1249"/>
                <a:gd name="T61" fmla="*/ 571 h 1053"/>
                <a:gd name="T62" fmla="*/ 371 w 1249"/>
                <a:gd name="T63" fmla="*/ 562 h 1053"/>
                <a:gd name="T64" fmla="*/ 306 w 1249"/>
                <a:gd name="T65" fmla="*/ 528 h 1053"/>
                <a:gd name="T66" fmla="*/ 257 w 1249"/>
                <a:gd name="T67" fmla="*/ 485 h 1053"/>
                <a:gd name="T68" fmla="*/ 232 w 1249"/>
                <a:gd name="T69" fmla="*/ 451 h 1053"/>
                <a:gd name="T70" fmla="*/ 192 w 1249"/>
                <a:gd name="T71" fmla="*/ 510 h 1053"/>
                <a:gd name="T72" fmla="*/ 136 w 1249"/>
                <a:gd name="T73" fmla="*/ 626 h 1053"/>
                <a:gd name="T74" fmla="*/ 102 w 1249"/>
                <a:gd name="T75" fmla="*/ 734 h 1053"/>
                <a:gd name="T76" fmla="*/ 66 w 1249"/>
                <a:gd name="T77" fmla="*/ 897 h 1053"/>
                <a:gd name="T78" fmla="*/ 78 w 1249"/>
                <a:gd name="T79" fmla="*/ 976 h 1053"/>
                <a:gd name="T80" fmla="*/ 78 w 1249"/>
                <a:gd name="T81" fmla="*/ 1046 h 1053"/>
                <a:gd name="T82" fmla="*/ 68 w 1249"/>
                <a:gd name="T83" fmla="*/ 1053 h 1053"/>
                <a:gd name="T84" fmla="*/ 60 w 1249"/>
                <a:gd name="T85" fmla="*/ 1052 h 1053"/>
                <a:gd name="T86" fmla="*/ 51 w 1249"/>
                <a:gd name="T87" fmla="*/ 1028 h 1053"/>
                <a:gd name="T88" fmla="*/ 45 w 1249"/>
                <a:gd name="T89" fmla="*/ 972 h 1053"/>
                <a:gd name="T90" fmla="*/ 10 w 1249"/>
                <a:gd name="T91" fmla="*/ 775 h 1053"/>
                <a:gd name="T92" fmla="*/ 0 w 1249"/>
                <a:gd name="T93" fmla="*/ 605 h 1053"/>
                <a:gd name="T94" fmla="*/ 5 w 1249"/>
                <a:gd name="T95" fmla="*/ 462 h 1053"/>
                <a:gd name="T96" fmla="*/ 29 w 1249"/>
                <a:gd name="T97" fmla="*/ 326 h 1053"/>
                <a:gd name="T98" fmla="*/ 76 w 1249"/>
                <a:gd name="T99" fmla="*/ 211 h 1053"/>
                <a:gd name="T100" fmla="*/ 110 w 1249"/>
                <a:gd name="T101" fmla="*/ 164 h 1053"/>
                <a:gd name="T102" fmla="*/ 150 w 1249"/>
                <a:gd name="T103" fmla="*/ 128 h 1053"/>
                <a:gd name="T104" fmla="*/ 201 w 1249"/>
                <a:gd name="T105" fmla="*/ 102 h 1053"/>
                <a:gd name="T106" fmla="*/ 672 w 1249"/>
                <a:gd name="T107" fmla="*/ 311 h 1053"/>
                <a:gd name="T108" fmla="*/ 665 w 1249"/>
                <a:gd name="T109" fmla="*/ 312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1053">
                  <a:moveTo>
                    <a:pt x="229" y="93"/>
                  </a:moveTo>
                  <a:lnTo>
                    <a:pt x="229" y="93"/>
                  </a:lnTo>
                  <a:lnTo>
                    <a:pt x="242" y="82"/>
                  </a:lnTo>
                  <a:lnTo>
                    <a:pt x="257" y="71"/>
                  </a:lnTo>
                  <a:lnTo>
                    <a:pt x="272" y="62"/>
                  </a:lnTo>
                  <a:lnTo>
                    <a:pt x="287" y="52"/>
                  </a:lnTo>
                  <a:lnTo>
                    <a:pt x="303" y="44"/>
                  </a:lnTo>
                  <a:lnTo>
                    <a:pt x="320" y="37"/>
                  </a:lnTo>
                  <a:lnTo>
                    <a:pt x="335" y="29"/>
                  </a:lnTo>
                  <a:lnTo>
                    <a:pt x="352" y="24"/>
                  </a:lnTo>
                  <a:lnTo>
                    <a:pt x="369" y="18"/>
                  </a:lnTo>
                  <a:lnTo>
                    <a:pt x="387" y="14"/>
                  </a:lnTo>
                  <a:lnTo>
                    <a:pt x="404" y="10"/>
                  </a:lnTo>
                  <a:lnTo>
                    <a:pt x="422" y="7"/>
                  </a:lnTo>
                  <a:lnTo>
                    <a:pt x="440" y="4"/>
                  </a:lnTo>
                  <a:lnTo>
                    <a:pt x="457" y="2"/>
                  </a:lnTo>
                  <a:lnTo>
                    <a:pt x="495" y="0"/>
                  </a:lnTo>
                  <a:lnTo>
                    <a:pt x="532" y="0"/>
                  </a:lnTo>
                  <a:lnTo>
                    <a:pt x="570" y="2"/>
                  </a:lnTo>
                  <a:lnTo>
                    <a:pt x="608" y="8"/>
                  </a:lnTo>
                  <a:lnTo>
                    <a:pt x="647" y="14"/>
                  </a:lnTo>
                  <a:lnTo>
                    <a:pt x="685" y="22"/>
                  </a:lnTo>
                  <a:lnTo>
                    <a:pt x="723" y="31"/>
                  </a:lnTo>
                  <a:lnTo>
                    <a:pt x="761" y="43"/>
                  </a:lnTo>
                  <a:lnTo>
                    <a:pt x="800" y="56"/>
                  </a:lnTo>
                  <a:lnTo>
                    <a:pt x="837" y="70"/>
                  </a:lnTo>
                  <a:lnTo>
                    <a:pt x="874" y="85"/>
                  </a:lnTo>
                  <a:lnTo>
                    <a:pt x="910" y="102"/>
                  </a:lnTo>
                  <a:lnTo>
                    <a:pt x="944" y="119"/>
                  </a:lnTo>
                  <a:lnTo>
                    <a:pt x="979" y="137"/>
                  </a:lnTo>
                  <a:lnTo>
                    <a:pt x="1012" y="156"/>
                  </a:lnTo>
                  <a:lnTo>
                    <a:pt x="1043" y="175"/>
                  </a:lnTo>
                  <a:lnTo>
                    <a:pt x="1073" y="194"/>
                  </a:lnTo>
                  <a:lnTo>
                    <a:pt x="1103" y="215"/>
                  </a:lnTo>
                  <a:lnTo>
                    <a:pt x="1129" y="234"/>
                  </a:lnTo>
                  <a:lnTo>
                    <a:pt x="1155" y="254"/>
                  </a:lnTo>
                  <a:lnTo>
                    <a:pt x="1178" y="273"/>
                  </a:lnTo>
                  <a:lnTo>
                    <a:pt x="1199" y="293"/>
                  </a:lnTo>
                  <a:lnTo>
                    <a:pt x="1218" y="312"/>
                  </a:lnTo>
                  <a:lnTo>
                    <a:pt x="1235" y="331"/>
                  </a:lnTo>
                  <a:lnTo>
                    <a:pt x="1249" y="348"/>
                  </a:lnTo>
                  <a:lnTo>
                    <a:pt x="1249" y="348"/>
                  </a:lnTo>
                  <a:lnTo>
                    <a:pt x="1239" y="383"/>
                  </a:lnTo>
                  <a:lnTo>
                    <a:pt x="1232" y="420"/>
                  </a:lnTo>
                  <a:lnTo>
                    <a:pt x="1226" y="458"/>
                  </a:lnTo>
                  <a:lnTo>
                    <a:pt x="1220" y="497"/>
                  </a:lnTo>
                  <a:lnTo>
                    <a:pt x="1217" y="537"/>
                  </a:lnTo>
                  <a:lnTo>
                    <a:pt x="1214" y="578"/>
                  </a:lnTo>
                  <a:lnTo>
                    <a:pt x="1209" y="662"/>
                  </a:lnTo>
                  <a:lnTo>
                    <a:pt x="1206" y="751"/>
                  </a:lnTo>
                  <a:lnTo>
                    <a:pt x="1200" y="842"/>
                  </a:lnTo>
                  <a:lnTo>
                    <a:pt x="1197" y="890"/>
                  </a:lnTo>
                  <a:lnTo>
                    <a:pt x="1192" y="937"/>
                  </a:lnTo>
                  <a:lnTo>
                    <a:pt x="1187" y="986"/>
                  </a:lnTo>
                  <a:lnTo>
                    <a:pt x="1180" y="1036"/>
                  </a:lnTo>
                  <a:lnTo>
                    <a:pt x="1180" y="1036"/>
                  </a:lnTo>
                  <a:lnTo>
                    <a:pt x="1180" y="1034"/>
                  </a:lnTo>
                  <a:lnTo>
                    <a:pt x="1180" y="1034"/>
                  </a:lnTo>
                  <a:lnTo>
                    <a:pt x="1179" y="1042"/>
                  </a:lnTo>
                  <a:lnTo>
                    <a:pt x="1179" y="1042"/>
                  </a:lnTo>
                  <a:lnTo>
                    <a:pt x="1175" y="1048"/>
                  </a:lnTo>
                  <a:lnTo>
                    <a:pt x="1172" y="1052"/>
                  </a:lnTo>
                  <a:lnTo>
                    <a:pt x="1172" y="1052"/>
                  </a:lnTo>
                  <a:lnTo>
                    <a:pt x="1171" y="1053"/>
                  </a:lnTo>
                  <a:lnTo>
                    <a:pt x="1170" y="1053"/>
                  </a:lnTo>
                  <a:lnTo>
                    <a:pt x="1165" y="1053"/>
                  </a:lnTo>
                  <a:lnTo>
                    <a:pt x="1156" y="1051"/>
                  </a:lnTo>
                  <a:lnTo>
                    <a:pt x="1156" y="1051"/>
                  </a:lnTo>
                  <a:lnTo>
                    <a:pt x="1155" y="1049"/>
                  </a:lnTo>
                  <a:lnTo>
                    <a:pt x="1154" y="1046"/>
                  </a:lnTo>
                  <a:lnTo>
                    <a:pt x="1154" y="1046"/>
                  </a:lnTo>
                  <a:lnTo>
                    <a:pt x="1154" y="1026"/>
                  </a:lnTo>
                  <a:lnTo>
                    <a:pt x="1154" y="1003"/>
                  </a:lnTo>
                  <a:lnTo>
                    <a:pt x="1154" y="976"/>
                  </a:lnTo>
                  <a:lnTo>
                    <a:pt x="1154" y="976"/>
                  </a:lnTo>
                  <a:lnTo>
                    <a:pt x="1155" y="949"/>
                  </a:lnTo>
                  <a:lnTo>
                    <a:pt x="1155" y="922"/>
                  </a:lnTo>
                  <a:lnTo>
                    <a:pt x="1155" y="895"/>
                  </a:lnTo>
                  <a:lnTo>
                    <a:pt x="1156" y="881"/>
                  </a:lnTo>
                  <a:lnTo>
                    <a:pt x="1157" y="868"/>
                  </a:lnTo>
                  <a:lnTo>
                    <a:pt x="1157" y="868"/>
                  </a:lnTo>
                  <a:lnTo>
                    <a:pt x="1150" y="812"/>
                  </a:lnTo>
                  <a:lnTo>
                    <a:pt x="1144" y="768"/>
                  </a:lnTo>
                  <a:lnTo>
                    <a:pt x="1140" y="731"/>
                  </a:lnTo>
                  <a:lnTo>
                    <a:pt x="1133" y="698"/>
                  </a:lnTo>
                  <a:lnTo>
                    <a:pt x="1129" y="681"/>
                  </a:lnTo>
                  <a:lnTo>
                    <a:pt x="1124" y="665"/>
                  </a:lnTo>
                  <a:lnTo>
                    <a:pt x="1117" y="647"/>
                  </a:lnTo>
                  <a:lnTo>
                    <a:pt x="1109" y="629"/>
                  </a:lnTo>
                  <a:lnTo>
                    <a:pt x="1100" y="607"/>
                  </a:lnTo>
                  <a:lnTo>
                    <a:pt x="1088" y="584"/>
                  </a:lnTo>
                  <a:lnTo>
                    <a:pt x="1058" y="528"/>
                  </a:lnTo>
                  <a:lnTo>
                    <a:pt x="1058" y="528"/>
                  </a:lnTo>
                  <a:lnTo>
                    <a:pt x="1053" y="522"/>
                  </a:lnTo>
                  <a:lnTo>
                    <a:pt x="1045" y="511"/>
                  </a:lnTo>
                  <a:lnTo>
                    <a:pt x="1025" y="487"/>
                  </a:lnTo>
                  <a:lnTo>
                    <a:pt x="1005" y="464"/>
                  </a:lnTo>
                  <a:lnTo>
                    <a:pt x="993" y="453"/>
                  </a:lnTo>
                  <a:lnTo>
                    <a:pt x="993" y="453"/>
                  </a:lnTo>
                  <a:lnTo>
                    <a:pt x="965" y="444"/>
                  </a:lnTo>
                  <a:lnTo>
                    <a:pt x="951" y="441"/>
                  </a:lnTo>
                  <a:lnTo>
                    <a:pt x="938" y="439"/>
                  </a:lnTo>
                  <a:lnTo>
                    <a:pt x="925" y="436"/>
                  </a:lnTo>
                  <a:lnTo>
                    <a:pt x="914" y="435"/>
                  </a:lnTo>
                  <a:lnTo>
                    <a:pt x="891" y="435"/>
                  </a:lnTo>
                  <a:lnTo>
                    <a:pt x="869" y="439"/>
                  </a:lnTo>
                  <a:lnTo>
                    <a:pt x="848" y="443"/>
                  </a:lnTo>
                  <a:lnTo>
                    <a:pt x="829" y="449"/>
                  </a:lnTo>
                  <a:lnTo>
                    <a:pt x="809" y="457"/>
                  </a:lnTo>
                  <a:lnTo>
                    <a:pt x="790" y="467"/>
                  </a:lnTo>
                  <a:lnTo>
                    <a:pt x="769" y="477"/>
                  </a:lnTo>
                  <a:lnTo>
                    <a:pt x="728" y="500"/>
                  </a:lnTo>
                  <a:lnTo>
                    <a:pt x="707" y="513"/>
                  </a:lnTo>
                  <a:lnTo>
                    <a:pt x="683" y="525"/>
                  </a:lnTo>
                  <a:lnTo>
                    <a:pt x="658" y="537"/>
                  </a:lnTo>
                  <a:lnTo>
                    <a:pt x="631" y="548"/>
                  </a:lnTo>
                  <a:lnTo>
                    <a:pt x="631" y="548"/>
                  </a:lnTo>
                  <a:lnTo>
                    <a:pt x="609" y="555"/>
                  </a:lnTo>
                  <a:lnTo>
                    <a:pt x="584" y="562"/>
                  </a:lnTo>
                  <a:lnTo>
                    <a:pt x="557" y="565"/>
                  </a:lnTo>
                  <a:lnTo>
                    <a:pt x="530" y="568"/>
                  </a:lnTo>
                  <a:lnTo>
                    <a:pt x="503" y="570"/>
                  </a:lnTo>
                  <a:lnTo>
                    <a:pt x="477" y="571"/>
                  </a:lnTo>
                  <a:lnTo>
                    <a:pt x="426" y="571"/>
                  </a:lnTo>
                  <a:lnTo>
                    <a:pt x="426" y="571"/>
                  </a:lnTo>
                  <a:lnTo>
                    <a:pt x="407" y="570"/>
                  </a:lnTo>
                  <a:lnTo>
                    <a:pt x="389" y="567"/>
                  </a:lnTo>
                  <a:lnTo>
                    <a:pt x="371" y="562"/>
                  </a:lnTo>
                  <a:lnTo>
                    <a:pt x="354" y="555"/>
                  </a:lnTo>
                  <a:lnTo>
                    <a:pt x="337" y="548"/>
                  </a:lnTo>
                  <a:lnTo>
                    <a:pt x="322" y="538"/>
                  </a:lnTo>
                  <a:lnTo>
                    <a:pt x="306" y="528"/>
                  </a:lnTo>
                  <a:lnTo>
                    <a:pt x="293" y="517"/>
                  </a:lnTo>
                  <a:lnTo>
                    <a:pt x="279" y="507"/>
                  </a:lnTo>
                  <a:lnTo>
                    <a:pt x="267" y="496"/>
                  </a:lnTo>
                  <a:lnTo>
                    <a:pt x="257" y="485"/>
                  </a:lnTo>
                  <a:lnTo>
                    <a:pt x="248" y="475"/>
                  </a:lnTo>
                  <a:lnTo>
                    <a:pt x="241" y="466"/>
                  </a:lnTo>
                  <a:lnTo>
                    <a:pt x="235" y="458"/>
                  </a:lnTo>
                  <a:lnTo>
                    <a:pt x="232" y="451"/>
                  </a:lnTo>
                  <a:lnTo>
                    <a:pt x="231" y="446"/>
                  </a:lnTo>
                  <a:lnTo>
                    <a:pt x="231" y="446"/>
                  </a:lnTo>
                  <a:lnTo>
                    <a:pt x="210" y="478"/>
                  </a:lnTo>
                  <a:lnTo>
                    <a:pt x="192" y="510"/>
                  </a:lnTo>
                  <a:lnTo>
                    <a:pt x="175" y="540"/>
                  </a:lnTo>
                  <a:lnTo>
                    <a:pt x="160" y="569"/>
                  </a:lnTo>
                  <a:lnTo>
                    <a:pt x="147" y="598"/>
                  </a:lnTo>
                  <a:lnTo>
                    <a:pt x="136" y="626"/>
                  </a:lnTo>
                  <a:lnTo>
                    <a:pt x="125" y="654"/>
                  </a:lnTo>
                  <a:lnTo>
                    <a:pt x="118" y="681"/>
                  </a:lnTo>
                  <a:lnTo>
                    <a:pt x="110" y="708"/>
                  </a:lnTo>
                  <a:lnTo>
                    <a:pt x="102" y="734"/>
                  </a:lnTo>
                  <a:lnTo>
                    <a:pt x="90" y="788"/>
                  </a:lnTo>
                  <a:lnTo>
                    <a:pt x="78" y="842"/>
                  </a:lnTo>
                  <a:lnTo>
                    <a:pt x="66" y="897"/>
                  </a:lnTo>
                  <a:lnTo>
                    <a:pt x="66" y="897"/>
                  </a:lnTo>
                  <a:lnTo>
                    <a:pt x="73" y="937"/>
                  </a:lnTo>
                  <a:lnTo>
                    <a:pt x="76" y="957"/>
                  </a:lnTo>
                  <a:lnTo>
                    <a:pt x="78" y="976"/>
                  </a:lnTo>
                  <a:lnTo>
                    <a:pt x="78" y="976"/>
                  </a:lnTo>
                  <a:lnTo>
                    <a:pt x="78" y="1003"/>
                  </a:lnTo>
                  <a:lnTo>
                    <a:pt x="78" y="1026"/>
                  </a:lnTo>
                  <a:lnTo>
                    <a:pt x="78" y="1046"/>
                  </a:lnTo>
                  <a:lnTo>
                    <a:pt x="78" y="1046"/>
                  </a:lnTo>
                  <a:lnTo>
                    <a:pt x="77" y="1049"/>
                  </a:lnTo>
                  <a:lnTo>
                    <a:pt x="76" y="1051"/>
                  </a:lnTo>
                  <a:lnTo>
                    <a:pt x="76" y="1051"/>
                  </a:lnTo>
                  <a:lnTo>
                    <a:pt x="68" y="1053"/>
                  </a:lnTo>
                  <a:lnTo>
                    <a:pt x="64" y="1053"/>
                  </a:lnTo>
                  <a:lnTo>
                    <a:pt x="61" y="1053"/>
                  </a:lnTo>
                  <a:lnTo>
                    <a:pt x="60" y="1052"/>
                  </a:lnTo>
                  <a:lnTo>
                    <a:pt x="60" y="1052"/>
                  </a:lnTo>
                  <a:lnTo>
                    <a:pt x="57" y="1048"/>
                  </a:lnTo>
                  <a:lnTo>
                    <a:pt x="55" y="1042"/>
                  </a:lnTo>
                  <a:lnTo>
                    <a:pt x="55" y="1042"/>
                  </a:lnTo>
                  <a:lnTo>
                    <a:pt x="51" y="1028"/>
                  </a:lnTo>
                  <a:lnTo>
                    <a:pt x="50" y="1014"/>
                  </a:lnTo>
                  <a:lnTo>
                    <a:pt x="50" y="1014"/>
                  </a:lnTo>
                  <a:lnTo>
                    <a:pt x="45" y="972"/>
                  </a:lnTo>
                  <a:lnTo>
                    <a:pt x="45" y="972"/>
                  </a:lnTo>
                  <a:lnTo>
                    <a:pt x="36" y="936"/>
                  </a:lnTo>
                  <a:lnTo>
                    <a:pt x="27" y="891"/>
                  </a:lnTo>
                  <a:lnTo>
                    <a:pt x="18" y="837"/>
                  </a:lnTo>
                  <a:lnTo>
                    <a:pt x="10" y="775"/>
                  </a:lnTo>
                  <a:lnTo>
                    <a:pt x="4" y="711"/>
                  </a:lnTo>
                  <a:lnTo>
                    <a:pt x="2" y="676"/>
                  </a:lnTo>
                  <a:lnTo>
                    <a:pt x="1" y="640"/>
                  </a:lnTo>
                  <a:lnTo>
                    <a:pt x="0" y="605"/>
                  </a:lnTo>
                  <a:lnTo>
                    <a:pt x="0" y="569"/>
                  </a:lnTo>
                  <a:lnTo>
                    <a:pt x="1" y="534"/>
                  </a:lnTo>
                  <a:lnTo>
                    <a:pt x="2" y="498"/>
                  </a:lnTo>
                  <a:lnTo>
                    <a:pt x="5" y="462"/>
                  </a:lnTo>
                  <a:lnTo>
                    <a:pt x="10" y="427"/>
                  </a:lnTo>
                  <a:lnTo>
                    <a:pt x="14" y="393"/>
                  </a:lnTo>
                  <a:lnTo>
                    <a:pt x="21" y="359"/>
                  </a:lnTo>
                  <a:lnTo>
                    <a:pt x="29" y="326"/>
                  </a:lnTo>
                  <a:lnTo>
                    <a:pt x="38" y="295"/>
                  </a:lnTo>
                  <a:lnTo>
                    <a:pt x="49" y="266"/>
                  </a:lnTo>
                  <a:lnTo>
                    <a:pt x="61" y="237"/>
                  </a:lnTo>
                  <a:lnTo>
                    <a:pt x="76" y="211"/>
                  </a:lnTo>
                  <a:lnTo>
                    <a:pt x="84" y="198"/>
                  </a:lnTo>
                  <a:lnTo>
                    <a:pt x="92" y="186"/>
                  </a:lnTo>
                  <a:lnTo>
                    <a:pt x="101" y="175"/>
                  </a:lnTo>
                  <a:lnTo>
                    <a:pt x="110" y="164"/>
                  </a:lnTo>
                  <a:lnTo>
                    <a:pt x="119" y="153"/>
                  </a:lnTo>
                  <a:lnTo>
                    <a:pt x="129" y="145"/>
                  </a:lnTo>
                  <a:lnTo>
                    <a:pt x="140" y="135"/>
                  </a:lnTo>
                  <a:lnTo>
                    <a:pt x="150" y="128"/>
                  </a:lnTo>
                  <a:lnTo>
                    <a:pt x="162" y="120"/>
                  </a:lnTo>
                  <a:lnTo>
                    <a:pt x="175" y="112"/>
                  </a:lnTo>
                  <a:lnTo>
                    <a:pt x="187" y="107"/>
                  </a:lnTo>
                  <a:lnTo>
                    <a:pt x="201" y="102"/>
                  </a:lnTo>
                  <a:lnTo>
                    <a:pt x="214" y="97"/>
                  </a:lnTo>
                  <a:lnTo>
                    <a:pt x="229" y="93"/>
                  </a:lnTo>
                  <a:lnTo>
                    <a:pt x="229" y="93"/>
                  </a:lnTo>
                  <a:close/>
                  <a:moveTo>
                    <a:pt x="672" y="311"/>
                  </a:moveTo>
                  <a:lnTo>
                    <a:pt x="672" y="311"/>
                  </a:lnTo>
                  <a:lnTo>
                    <a:pt x="687" y="307"/>
                  </a:lnTo>
                  <a:lnTo>
                    <a:pt x="687" y="307"/>
                  </a:lnTo>
                  <a:lnTo>
                    <a:pt x="665" y="312"/>
                  </a:lnTo>
                  <a:lnTo>
                    <a:pt x="665" y="312"/>
                  </a:lnTo>
                  <a:lnTo>
                    <a:pt x="672" y="311"/>
                  </a:lnTo>
                  <a:lnTo>
                    <a:pt x="672" y="311"/>
                  </a:lnTo>
                  <a:close/>
                </a:path>
              </a:pathLst>
            </a:custGeom>
            <a:solidFill>
              <a:srgbClr val="BE9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1" name="Freeform 183">
              <a:extLst>
                <a:ext uri="{FF2B5EF4-FFF2-40B4-BE49-F238E27FC236}">
                  <a16:creationId xmlns:a16="http://schemas.microsoft.com/office/drawing/2014/main" id="{1F7F3F2A-F1E0-4853-A584-24E02133B79B}"/>
                </a:ext>
              </a:extLst>
            </p:cNvPr>
            <p:cNvSpPr>
              <a:spLocks noEditPoints="1"/>
            </p:cNvSpPr>
            <p:nvPr/>
          </p:nvSpPr>
          <p:spPr bwMode="auto">
            <a:xfrm flipH="1">
              <a:off x="6642353" y="5336230"/>
              <a:ext cx="370197" cy="260692"/>
            </a:xfrm>
            <a:custGeom>
              <a:avLst/>
              <a:gdLst>
                <a:gd name="T0" fmla="*/ 1016 w 1280"/>
                <a:gd name="T1" fmla="*/ 70 h 1053"/>
                <a:gd name="T2" fmla="*/ 952 w 1280"/>
                <a:gd name="T3" fmla="*/ 36 h 1053"/>
                <a:gd name="T4" fmla="*/ 884 w 1280"/>
                <a:gd name="T5" fmla="*/ 13 h 1053"/>
                <a:gd name="T6" fmla="*/ 811 w 1280"/>
                <a:gd name="T7" fmla="*/ 2 h 1053"/>
                <a:gd name="T8" fmla="*/ 656 w 1280"/>
                <a:gd name="T9" fmla="*/ 6 h 1053"/>
                <a:gd name="T10" fmla="*/ 499 w 1280"/>
                <a:gd name="T11" fmla="*/ 43 h 1053"/>
                <a:gd name="T12" fmla="*/ 347 w 1280"/>
                <a:gd name="T13" fmla="*/ 101 h 1053"/>
                <a:gd name="T14" fmla="*/ 211 w 1280"/>
                <a:gd name="T15" fmla="*/ 175 h 1053"/>
                <a:gd name="T16" fmla="*/ 96 w 1280"/>
                <a:gd name="T17" fmla="*/ 254 h 1053"/>
                <a:gd name="T18" fmla="*/ 14 w 1280"/>
                <a:gd name="T19" fmla="*/ 330 h 1053"/>
                <a:gd name="T20" fmla="*/ 18 w 1280"/>
                <a:gd name="T21" fmla="*/ 420 h 1053"/>
                <a:gd name="T22" fmla="*/ 36 w 1280"/>
                <a:gd name="T23" fmla="*/ 578 h 1053"/>
                <a:gd name="T24" fmla="*/ 54 w 1280"/>
                <a:gd name="T25" fmla="*/ 890 h 1053"/>
                <a:gd name="T26" fmla="*/ 70 w 1280"/>
                <a:gd name="T27" fmla="*/ 1034 h 1053"/>
                <a:gd name="T28" fmla="*/ 71 w 1280"/>
                <a:gd name="T29" fmla="*/ 1042 h 1053"/>
                <a:gd name="T30" fmla="*/ 79 w 1280"/>
                <a:gd name="T31" fmla="*/ 1053 h 1053"/>
                <a:gd name="T32" fmla="*/ 95 w 1280"/>
                <a:gd name="T33" fmla="*/ 1050 h 1053"/>
                <a:gd name="T34" fmla="*/ 97 w 1280"/>
                <a:gd name="T35" fmla="*/ 1026 h 1053"/>
                <a:gd name="T36" fmla="*/ 95 w 1280"/>
                <a:gd name="T37" fmla="*/ 949 h 1053"/>
                <a:gd name="T38" fmla="*/ 93 w 1280"/>
                <a:gd name="T39" fmla="*/ 868 h 1053"/>
                <a:gd name="T40" fmla="*/ 112 w 1280"/>
                <a:gd name="T41" fmla="*/ 731 h 1053"/>
                <a:gd name="T42" fmla="*/ 128 w 1280"/>
                <a:gd name="T43" fmla="*/ 665 h 1053"/>
                <a:gd name="T44" fmla="*/ 165 w 1280"/>
                <a:gd name="T45" fmla="*/ 583 h 1053"/>
                <a:gd name="T46" fmla="*/ 208 w 1280"/>
                <a:gd name="T47" fmla="*/ 511 h 1053"/>
                <a:gd name="T48" fmla="*/ 262 w 1280"/>
                <a:gd name="T49" fmla="*/ 452 h 1053"/>
                <a:gd name="T50" fmla="*/ 331 w 1280"/>
                <a:gd name="T51" fmla="*/ 436 h 1053"/>
                <a:gd name="T52" fmla="*/ 410 w 1280"/>
                <a:gd name="T53" fmla="*/ 443 h 1053"/>
                <a:gd name="T54" fmla="*/ 491 w 1280"/>
                <a:gd name="T55" fmla="*/ 477 h 1053"/>
                <a:gd name="T56" fmla="*/ 605 w 1280"/>
                <a:gd name="T57" fmla="*/ 537 h 1053"/>
                <a:gd name="T58" fmla="*/ 681 w 1280"/>
                <a:gd name="T59" fmla="*/ 560 h 1053"/>
                <a:gd name="T60" fmla="*/ 792 w 1280"/>
                <a:gd name="T61" fmla="*/ 571 h 1053"/>
                <a:gd name="T62" fmla="*/ 880 w 1280"/>
                <a:gd name="T63" fmla="*/ 567 h 1053"/>
                <a:gd name="T64" fmla="*/ 950 w 1280"/>
                <a:gd name="T65" fmla="*/ 538 h 1053"/>
                <a:gd name="T66" fmla="*/ 1006 w 1280"/>
                <a:gd name="T67" fmla="*/ 496 h 1053"/>
                <a:gd name="T68" fmla="*/ 1038 w 1280"/>
                <a:gd name="T69" fmla="*/ 458 h 1053"/>
                <a:gd name="T70" fmla="*/ 1064 w 1280"/>
                <a:gd name="T71" fmla="*/ 478 h 1053"/>
                <a:gd name="T72" fmla="*/ 1128 w 1280"/>
                <a:gd name="T73" fmla="*/ 598 h 1053"/>
                <a:gd name="T74" fmla="*/ 1167 w 1280"/>
                <a:gd name="T75" fmla="*/ 707 h 1053"/>
                <a:gd name="T76" fmla="*/ 1211 w 1280"/>
                <a:gd name="T77" fmla="*/ 897 h 1053"/>
                <a:gd name="T78" fmla="*/ 1199 w 1280"/>
                <a:gd name="T79" fmla="*/ 976 h 1053"/>
                <a:gd name="T80" fmla="*/ 1199 w 1280"/>
                <a:gd name="T81" fmla="*/ 1046 h 1053"/>
                <a:gd name="T82" fmla="*/ 1201 w 1280"/>
                <a:gd name="T83" fmla="*/ 1050 h 1053"/>
                <a:gd name="T84" fmla="*/ 1217 w 1280"/>
                <a:gd name="T85" fmla="*/ 1052 h 1053"/>
                <a:gd name="T86" fmla="*/ 1224 w 1280"/>
                <a:gd name="T87" fmla="*/ 1042 h 1053"/>
                <a:gd name="T88" fmla="*/ 1234 w 1280"/>
                <a:gd name="T89" fmla="*/ 972 h 1053"/>
                <a:gd name="T90" fmla="*/ 1261 w 1280"/>
                <a:gd name="T91" fmla="*/ 836 h 1053"/>
                <a:gd name="T92" fmla="*/ 1279 w 1280"/>
                <a:gd name="T93" fmla="*/ 640 h 1053"/>
                <a:gd name="T94" fmla="*/ 1276 w 1280"/>
                <a:gd name="T95" fmla="*/ 498 h 1053"/>
                <a:gd name="T96" fmla="*/ 1257 w 1280"/>
                <a:gd name="T97" fmla="*/ 358 h 1053"/>
                <a:gd name="T98" fmla="*/ 1216 w 1280"/>
                <a:gd name="T99" fmla="*/ 236 h 1053"/>
                <a:gd name="T100" fmla="*/ 1176 w 1280"/>
                <a:gd name="T101" fmla="*/ 175 h 1053"/>
                <a:gd name="T102" fmla="*/ 1136 w 1280"/>
                <a:gd name="T103" fmla="*/ 135 h 1053"/>
                <a:gd name="T104" fmla="*/ 1088 w 1280"/>
                <a:gd name="T105" fmla="*/ 106 h 1053"/>
                <a:gd name="T106" fmla="*/ 1045 w 1280"/>
                <a:gd name="T107" fmla="*/ 93 h 1053"/>
                <a:gd name="T108" fmla="*/ 575 w 1280"/>
                <a:gd name="T109" fmla="*/ 307 h 1053"/>
                <a:gd name="T110" fmla="*/ 591 w 1280"/>
                <a:gd name="T111" fmla="*/ 3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0" h="1053">
                  <a:moveTo>
                    <a:pt x="1045" y="93"/>
                  </a:moveTo>
                  <a:lnTo>
                    <a:pt x="1045" y="93"/>
                  </a:lnTo>
                  <a:lnTo>
                    <a:pt x="1031" y="81"/>
                  </a:lnTo>
                  <a:lnTo>
                    <a:pt x="1016" y="70"/>
                  </a:lnTo>
                  <a:lnTo>
                    <a:pt x="1000" y="60"/>
                  </a:lnTo>
                  <a:lnTo>
                    <a:pt x="985" y="52"/>
                  </a:lnTo>
                  <a:lnTo>
                    <a:pt x="969" y="43"/>
                  </a:lnTo>
                  <a:lnTo>
                    <a:pt x="952" y="36"/>
                  </a:lnTo>
                  <a:lnTo>
                    <a:pt x="935" y="29"/>
                  </a:lnTo>
                  <a:lnTo>
                    <a:pt x="918" y="24"/>
                  </a:lnTo>
                  <a:lnTo>
                    <a:pt x="900" y="18"/>
                  </a:lnTo>
                  <a:lnTo>
                    <a:pt x="884" y="13"/>
                  </a:lnTo>
                  <a:lnTo>
                    <a:pt x="866" y="10"/>
                  </a:lnTo>
                  <a:lnTo>
                    <a:pt x="848" y="6"/>
                  </a:lnTo>
                  <a:lnTo>
                    <a:pt x="829" y="3"/>
                  </a:lnTo>
                  <a:lnTo>
                    <a:pt x="811" y="2"/>
                  </a:lnTo>
                  <a:lnTo>
                    <a:pt x="773" y="0"/>
                  </a:lnTo>
                  <a:lnTo>
                    <a:pt x="734" y="0"/>
                  </a:lnTo>
                  <a:lnTo>
                    <a:pt x="695" y="2"/>
                  </a:lnTo>
                  <a:lnTo>
                    <a:pt x="656" y="6"/>
                  </a:lnTo>
                  <a:lnTo>
                    <a:pt x="617" y="13"/>
                  </a:lnTo>
                  <a:lnTo>
                    <a:pt x="577" y="21"/>
                  </a:lnTo>
                  <a:lnTo>
                    <a:pt x="538" y="31"/>
                  </a:lnTo>
                  <a:lnTo>
                    <a:pt x="499" y="43"/>
                  </a:lnTo>
                  <a:lnTo>
                    <a:pt x="461" y="56"/>
                  </a:lnTo>
                  <a:lnTo>
                    <a:pt x="421" y="70"/>
                  </a:lnTo>
                  <a:lnTo>
                    <a:pt x="384" y="85"/>
                  </a:lnTo>
                  <a:lnTo>
                    <a:pt x="347" y="101"/>
                  </a:lnTo>
                  <a:lnTo>
                    <a:pt x="312" y="119"/>
                  </a:lnTo>
                  <a:lnTo>
                    <a:pt x="277" y="137"/>
                  </a:lnTo>
                  <a:lnTo>
                    <a:pt x="243" y="155"/>
                  </a:lnTo>
                  <a:lnTo>
                    <a:pt x="211" y="175"/>
                  </a:lnTo>
                  <a:lnTo>
                    <a:pt x="179" y="194"/>
                  </a:lnTo>
                  <a:lnTo>
                    <a:pt x="150" y="214"/>
                  </a:lnTo>
                  <a:lnTo>
                    <a:pt x="122" y="234"/>
                  </a:lnTo>
                  <a:lnTo>
                    <a:pt x="96" y="254"/>
                  </a:lnTo>
                  <a:lnTo>
                    <a:pt x="73" y="273"/>
                  </a:lnTo>
                  <a:lnTo>
                    <a:pt x="50" y="293"/>
                  </a:lnTo>
                  <a:lnTo>
                    <a:pt x="31" y="312"/>
                  </a:lnTo>
                  <a:lnTo>
                    <a:pt x="14" y="330"/>
                  </a:lnTo>
                  <a:lnTo>
                    <a:pt x="0" y="348"/>
                  </a:lnTo>
                  <a:lnTo>
                    <a:pt x="0" y="348"/>
                  </a:lnTo>
                  <a:lnTo>
                    <a:pt x="10" y="383"/>
                  </a:lnTo>
                  <a:lnTo>
                    <a:pt x="18" y="420"/>
                  </a:lnTo>
                  <a:lnTo>
                    <a:pt x="23" y="458"/>
                  </a:lnTo>
                  <a:lnTo>
                    <a:pt x="29" y="497"/>
                  </a:lnTo>
                  <a:lnTo>
                    <a:pt x="33" y="537"/>
                  </a:lnTo>
                  <a:lnTo>
                    <a:pt x="36" y="578"/>
                  </a:lnTo>
                  <a:lnTo>
                    <a:pt x="41" y="662"/>
                  </a:lnTo>
                  <a:lnTo>
                    <a:pt x="45" y="750"/>
                  </a:lnTo>
                  <a:lnTo>
                    <a:pt x="50" y="842"/>
                  </a:lnTo>
                  <a:lnTo>
                    <a:pt x="54" y="890"/>
                  </a:lnTo>
                  <a:lnTo>
                    <a:pt x="58" y="937"/>
                  </a:lnTo>
                  <a:lnTo>
                    <a:pt x="64" y="986"/>
                  </a:lnTo>
                  <a:lnTo>
                    <a:pt x="70" y="1034"/>
                  </a:lnTo>
                  <a:lnTo>
                    <a:pt x="70" y="1034"/>
                  </a:lnTo>
                  <a:lnTo>
                    <a:pt x="70" y="1033"/>
                  </a:lnTo>
                  <a:lnTo>
                    <a:pt x="70" y="1033"/>
                  </a:lnTo>
                  <a:lnTo>
                    <a:pt x="71" y="1042"/>
                  </a:lnTo>
                  <a:lnTo>
                    <a:pt x="71" y="1042"/>
                  </a:lnTo>
                  <a:lnTo>
                    <a:pt x="75" y="1047"/>
                  </a:lnTo>
                  <a:lnTo>
                    <a:pt x="78" y="1052"/>
                  </a:lnTo>
                  <a:lnTo>
                    <a:pt x="78" y="1052"/>
                  </a:lnTo>
                  <a:lnTo>
                    <a:pt x="79" y="1053"/>
                  </a:lnTo>
                  <a:lnTo>
                    <a:pt x="82" y="1053"/>
                  </a:lnTo>
                  <a:lnTo>
                    <a:pt x="86" y="1053"/>
                  </a:lnTo>
                  <a:lnTo>
                    <a:pt x="95" y="1050"/>
                  </a:lnTo>
                  <a:lnTo>
                    <a:pt x="95" y="1050"/>
                  </a:lnTo>
                  <a:lnTo>
                    <a:pt x="96" y="1048"/>
                  </a:lnTo>
                  <a:lnTo>
                    <a:pt x="96" y="1046"/>
                  </a:lnTo>
                  <a:lnTo>
                    <a:pt x="96" y="1046"/>
                  </a:lnTo>
                  <a:lnTo>
                    <a:pt x="97" y="1026"/>
                  </a:lnTo>
                  <a:lnTo>
                    <a:pt x="97" y="1003"/>
                  </a:lnTo>
                  <a:lnTo>
                    <a:pt x="96" y="976"/>
                  </a:lnTo>
                  <a:lnTo>
                    <a:pt x="96" y="976"/>
                  </a:lnTo>
                  <a:lnTo>
                    <a:pt x="95" y="949"/>
                  </a:lnTo>
                  <a:lnTo>
                    <a:pt x="96" y="922"/>
                  </a:lnTo>
                  <a:lnTo>
                    <a:pt x="96" y="894"/>
                  </a:lnTo>
                  <a:lnTo>
                    <a:pt x="95" y="881"/>
                  </a:lnTo>
                  <a:lnTo>
                    <a:pt x="93" y="868"/>
                  </a:lnTo>
                  <a:lnTo>
                    <a:pt x="93" y="868"/>
                  </a:lnTo>
                  <a:lnTo>
                    <a:pt x="102" y="812"/>
                  </a:lnTo>
                  <a:lnTo>
                    <a:pt x="107" y="768"/>
                  </a:lnTo>
                  <a:lnTo>
                    <a:pt x="112" y="731"/>
                  </a:lnTo>
                  <a:lnTo>
                    <a:pt x="115" y="714"/>
                  </a:lnTo>
                  <a:lnTo>
                    <a:pt x="119" y="697"/>
                  </a:lnTo>
                  <a:lnTo>
                    <a:pt x="123" y="681"/>
                  </a:lnTo>
                  <a:lnTo>
                    <a:pt x="128" y="665"/>
                  </a:lnTo>
                  <a:lnTo>
                    <a:pt x="134" y="647"/>
                  </a:lnTo>
                  <a:lnTo>
                    <a:pt x="142" y="627"/>
                  </a:lnTo>
                  <a:lnTo>
                    <a:pt x="152" y="607"/>
                  </a:lnTo>
                  <a:lnTo>
                    <a:pt x="165" y="583"/>
                  </a:lnTo>
                  <a:lnTo>
                    <a:pt x="195" y="528"/>
                  </a:lnTo>
                  <a:lnTo>
                    <a:pt x="195" y="528"/>
                  </a:lnTo>
                  <a:lnTo>
                    <a:pt x="200" y="520"/>
                  </a:lnTo>
                  <a:lnTo>
                    <a:pt x="208" y="511"/>
                  </a:lnTo>
                  <a:lnTo>
                    <a:pt x="230" y="487"/>
                  </a:lnTo>
                  <a:lnTo>
                    <a:pt x="250" y="464"/>
                  </a:lnTo>
                  <a:lnTo>
                    <a:pt x="262" y="452"/>
                  </a:lnTo>
                  <a:lnTo>
                    <a:pt x="262" y="452"/>
                  </a:lnTo>
                  <a:lnTo>
                    <a:pt x="291" y="444"/>
                  </a:lnTo>
                  <a:lnTo>
                    <a:pt x="305" y="440"/>
                  </a:lnTo>
                  <a:lnTo>
                    <a:pt x="318" y="437"/>
                  </a:lnTo>
                  <a:lnTo>
                    <a:pt x="331" y="436"/>
                  </a:lnTo>
                  <a:lnTo>
                    <a:pt x="343" y="435"/>
                  </a:lnTo>
                  <a:lnTo>
                    <a:pt x="367" y="435"/>
                  </a:lnTo>
                  <a:lnTo>
                    <a:pt x="389" y="437"/>
                  </a:lnTo>
                  <a:lnTo>
                    <a:pt x="410" y="443"/>
                  </a:lnTo>
                  <a:lnTo>
                    <a:pt x="430" y="449"/>
                  </a:lnTo>
                  <a:lnTo>
                    <a:pt x="451" y="457"/>
                  </a:lnTo>
                  <a:lnTo>
                    <a:pt x="471" y="466"/>
                  </a:lnTo>
                  <a:lnTo>
                    <a:pt x="491" y="477"/>
                  </a:lnTo>
                  <a:lnTo>
                    <a:pt x="534" y="500"/>
                  </a:lnTo>
                  <a:lnTo>
                    <a:pt x="556" y="512"/>
                  </a:lnTo>
                  <a:lnTo>
                    <a:pt x="580" y="525"/>
                  </a:lnTo>
                  <a:lnTo>
                    <a:pt x="605" y="537"/>
                  </a:lnTo>
                  <a:lnTo>
                    <a:pt x="632" y="547"/>
                  </a:lnTo>
                  <a:lnTo>
                    <a:pt x="632" y="547"/>
                  </a:lnTo>
                  <a:lnTo>
                    <a:pt x="656" y="555"/>
                  </a:lnTo>
                  <a:lnTo>
                    <a:pt x="681" y="560"/>
                  </a:lnTo>
                  <a:lnTo>
                    <a:pt x="708" y="565"/>
                  </a:lnTo>
                  <a:lnTo>
                    <a:pt x="736" y="568"/>
                  </a:lnTo>
                  <a:lnTo>
                    <a:pt x="764" y="570"/>
                  </a:lnTo>
                  <a:lnTo>
                    <a:pt x="792" y="571"/>
                  </a:lnTo>
                  <a:lnTo>
                    <a:pt x="843" y="571"/>
                  </a:lnTo>
                  <a:lnTo>
                    <a:pt x="843" y="571"/>
                  </a:lnTo>
                  <a:lnTo>
                    <a:pt x="862" y="570"/>
                  </a:lnTo>
                  <a:lnTo>
                    <a:pt x="880" y="567"/>
                  </a:lnTo>
                  <a:lnTo>
                    <a:pt x="898" y="561"/>
                  </a:lnTo>
                  <a:lnTo>
                    <a:pt x="916" y="555"/>
                  </a:lnTo>
                  <a:lnTo>
                    <a:pt x="934" y="546"/>
                  </a:lnTo>
                  <a:lnTo>
                    <a:pt x="950" y="538"/>
                  </a:lnTo>
                  <a:lnTo>
                    <a:pt x="966" y="527"/>
                  </a:lnTo>
                  <a:lnTo>
                    <a:pt x="980" y="517"/>
                  </a:lnTo>
                  <a:lnTo>
                    <a:pt x="994" y="506"/>
                  </a:lnTo>
                  <a:lnTo>
                    <a:pt x="1006" y="496"/>
                  </a:lnTo>
                  <a:lnTo>
                    <a:pt x="1016" y="485"/>
                  </a:lnTo>
                  <a:lnTo>
                    <a:pt x="1025" y="475"/>
                  </a:lnTo>
                  <a:lnTo>
                    <a:pt x="1033" y="465"/>
                  </a:lnTo>
                  <a:lnTo>
                    <a:pt x="1038" y="458"/>
                  </a:lnTo>
                  <a:lnTo>
                    <a:pt x="1042" y="451"/>
                  </a:lnTo>
                  <a:lnTo>
                    <a:pt x="1043" y="446"/>
                  </a:lnTo>
                  <a:lnTo>
                    <a:pt x="1043" y="446"/>
                  </a:lnTo>
                  <a:lnTo>
                    <a:pt x="1064" y="478"/>
                  </a:lnTo>
                  <a:lnTo>
                    <a:pt x="1083" y="510"/>
                  </a:lnTo>
                  <a:lnTo>
                    <a:pt x="1100" y="540"/>
                  </a:lnTo>
                  <a:lnTo>
                    <a:pt x="1116" y="569"/>
                  </a:lnTo>
                  <a:lnTo>
                    <a:pt x="1128" y="598"/>
                  </a:lnTo>
                  <a:lnTo>
                    <a:pt x="1141" y="626"/>
                  </a:lnTo>
                  <a:lnTo>
                    <a:pt x="1151" y="653"/>
                  </a:lnTo>
                  <a:lnTo>
                    <a:pt x="1160" y="681"/>
                  </a:lnTo>
                  <a:lnTo>
                    <a:pt x="1167" y="707"/>
                  </a:lnTo>
                  <a:lnTo>
                    <a:pt x="1174" y="734"/>
                  </a:lnTo>
                  <a:lnTo>
                    <a:pt x="1188" y="788"/>
                  </a:lnTo>
                  <a:lnTo>
                    <a:pt x="1199" y="842"/>
                  </a:lnTo>
                  <a:lnTo>
                    <a:pt x="1211" y="897"/>
                  </a:lnTo>
                  <a:lnTo>
                    <a:pt x="1211" y="897"/>
                  </a:lnTo>
                  <a:lnTo>
                    <a:pt x="1204" y="936"/>
                  </a:lnTo>
                  <a:lnTo>
                    <a:pt x="1201" y="957"/>
                  </a:lnTo>
                  <a:lnTo>
                    <a:pt x="1199" y="976"/>
                  </a:lnTo>
                  <a:lnTo>
                    <a:pt x="1199" y="976"/>
                  </a:lnTo>
                  <a:lnTo>
                    <a:pt x="1199" y="1003"/>
                  </a:lnTo>
                  <a:lnTo>
                    <a:pt x="1199" y="1026"/>
                  </a:lnTo>
                  <a:lnTo>
                    <a:pt x="1199" y="1046"/>
                  </a:lnTo>
                  <a:lnTo>
                    <a:pt x="1199" y="1046"/>
                  </a:lnTo>
                  <a:lnTo>
                    <a:pt x="1200" y="1048"/>
                  </a:lnTo>
                  <a:lnTo>
                    <a:pt x="1201" y="1050"/>
                  </a:lnTo>
                  <a:lnTo>
                    <a:pt x="1201" y="1050"/>
                  </a:lnTo>
                  <a:lnTo>
                    <a:pt x="1210" y="1053"/>
                  </a:lnTo>
                  <a:lnTo>
                    <a:pt x="1215" y="1053"/>
                  </a:lnTo>
                  <a:lnTo>
                    <a:pt x="1216" y="1053"/>
                  </a:lnTo>
                  <a:lnTo>
                    <a:pt x="1217" y="1052"/>
                  </a:lnTo>
                  <a:lnTo>
                    <a:pt x="1217" y="1052"/>
                  </a:lnTo>
                  <a:lnTo>
                    <a:pt x="1220" y="1047"/>
                  </a:lnTo>
                  <a:lnTo>
                    <a:pt x="1224" y="1042"/>
                  </a:lnTo>
                  <a:lnTo>
                    <a:pt x="1224" y="1042"/>
                  </a:lnTo>
                  <a:lnTo>
                    <a:pt x="1227" y="1028"/>
                  </a:lnTo>
                  <a:lnTo>
                    <a:pt x="1228" y="1013"/>
                  </a:lnTo>
                  <a:lnTo>
                    <a:pt x="1228" y="1013"/>
                  </a:lnTo>
                  <a:lnTo>
                    <a:pt x="1234" y="972"/>
                  </a:lnTo>
                  <a:lnTo>
                    <a:pt x="1234" y="972"/>
                  </a:lnTo>
                  <a:lnTo>
                    <a:pt x="1243" y="936"/>
                  </a:lnTo>
                  <a:lnTo>
                    <a:pt x="1252" y="890"/>
                  </a:lnTo>
                  <a:lnTo>
                    <a:pt x="1261" y="836"/>
                  </a:lnTo>
                  <a:lnTo>
                    <a:pt x="1268" y="775"/>
                  </a:lnTo>
                  <a:lnTo>
                    <a:pt x="1275" y="709"/>
                  </a:lnTo>
                  <a:lnTo>
                    <a:pt x="1277" y="676"/>
                  </a:lnTo>
                  <a:lnTo>
                    <a:pt x="1279" y="640"/>
                  </a:lnTo>
                  <a:lnTo>
                    <a:pt x="1280" y="605"/>
                  </a:lnTo>
                  <a:lnTo>
                    <a:pt x="1280" y="569"/>
                  </a:lnTo>
                  <a:lnTo>
                    <a:pt x="1279" y="533"/>
                  </a:lnTo>
                  <a:lnTo>
                    <a:pt x="1276" y="498"/>
                  </a:lnTo>
                  <a:lnTo>
                    <a:pt x="1274" y="462"/>
                  </a:lnTo>
                  <a:lnTo>
                    <a:pt x="1270" y="426"/>
                  </a:lnTo>
                  <a:lnTo>
                    <a:pt x="1264" y="392"/>
                  </a:lnTo>
                  <a:lnTo>
                    <a:pt x="1257" y="358"/>
                  </a:lnTo>
                  <a:lnTo>
                    <a:pt x="1249" y="326"/>
                  </a:lnTo>
                  <a:lnTo>
                    <a:pt x="1240" y="295"/>
                  </a:lnTo>
                  <a:lnTo>
                    <a:pt x="1229" y="264"/>
                  </a:lnTo>
                  <a:lnTo>
                    <a:pt x="1216" y="236"/>
                  </a:lnTo>
                  <a:lnTo>
                    <a:pt x="1202" y="210"/>
                  </a:lnTo>
                  <a:lnTo>
                    <a:pt x="1193" y="198"/>
                  </a:lnTo>
                  <a:lnTo>
                    <a:pt x="1185" y="186"/>
                  </a:lnTo>
                  <a:lnTo>
                    <a:pt x="1176" y="175"/>
                  </a:lnTo>
                  <a:lnTo>
                    <a:pt x="1167" y="164"/>
                  </a:lnTo>
                  <a:lnTo>
                    <a:pt x="1157" y="153"/>
                  </a:lnTo>
                  <a:lnTo>
                    <a:pt x="1147" y="144"/>
                  </a:lnTo>
                  <a:lnTo>
                    <a:pt x="1136" y="135"/>
                  </a:lnTo>
                  <a:lnTo>
                    <a:pt x="1125" y="126"/>
                  </a:lnTo>
                  <a:lnTo>
                    <a:pt x="1114" y="119"/>
                  </a:lnTo>
                  <a:lnTo>
                    <a:pt x="1100" y="112"/>
                  </a:lnTo>
                  <a:lnTo>
                    <a:pt x="1088" y="106"/>
                  </a:lnTo>
                  <a:lnTo>
                    <a:pt x="1074" y="101"/>
                  </a:lnTo>
                  <a:lnTo>
                    <a:pt x="1060" y="96"/>
                  </a:lnTo>
                  <a:lnTo>
                    <a:pt x="1045" y="93"/>
                  </a:lnTo>
                  <a:lnTo>
                    <a:pt x="1045" y="93"/>
                  </a:lnTo>
                  <a:close/>
                  <a:moveTo>
                    <a:pt x="591" y="311"/>
                  </a:moveTo>
                  <a:lnTo>
                    <a:pt x="591" y="311"/>
                  </a:lnTo>
                  <a:lnTo>
                    <a:pt x="575" y="307"/>
                  </a:lnTo>
                  <a:lnTo>
                    <a:pt x="575" y="307"/>
                  </a:lnTo>
                  <a:lnTo>
                    <a:pt x="598" y="312"/>
                  </a:lnTo>
                  <a:lnTo>
                    <a:pt x="598" y="312"/>
                  </a:lnTo>
                  <a:lnTo>
                    <a:pt x="591" y="311"/>
                  </a:lnTo>
                  <a:lnTo>
                    <a:pt x="591" y="311"/>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2" name="Freeform 184">
              <a:extLst>
                <a:ext uri="{FF2B5EF4-FFF2-40B4-BE49-F238E27FC236}">
                  <a16:creationId xmlns:a16="http://schemas.microsoft.com/office/drawing/2014/main" id="{486FB343-B5FD-46E9-97FF-4A003929FE21}"/>
                </a:ext>
              </a:extLst>
            </p:cNvPr>
            <p:cNvSpPr>
              <a:spLocks/>
            </p:cNvSpPr>
            <p:nvPr/>
          </p:nvSpPr>
          <p:spPr bwMode="auto">
            <a:xfrm flipH="1">
              <a:off x="7526999" y="5762025"/>
              <a:ext cx="86900" cy="144249"/>
            </a:xfrm>
            <a:custGeom>
              <a:avLst/>
              <a:gdLst>
                <a:gd name="T0" fmla="*/ 19 w 300"/>
                <a:gd name="T1" fmla="*/ 0 h 578"/>
                <a:gd name="T2" fmla="*/ 0 w 300"/>
                <a:gd name="T3" fmla="*/ 91 h 578"/>
                <a:gd name="T4" fmla="*/ 65 w 300"/>
                <a:gd name="T5" fmla="*/ 578 h 578"/>
                <a:gd name="T6" fmla="*/ 300 w 300"/>
                <a:gd name="T7" fmla="*/ 339 h 578"/>
                <a:gd name="T8" fmla="*/ 19 w 300"/>
                <a:gd name="T9" fmla="*/ 0 h 578"/>
              </a:gdLst>
              <a:ahLst/>
              <a:cxnLst>
                <a:cxn ang="0">
                  <a:pos x="T0" y="T1"/>
                </a:cxn>
                <a:cxn ang="0">
                  <a:pos x="T2" y="T3"/>
                </a:cxn>
                <a:cxn ang="0">
                  <a:pos x="T4" y="T5"/>
                </a:cxn>
                <a:cxn ang="0">
                  <a:pos x="T6" y="T7"/>
                </a:cxn>
                <a:cxn ang="0">
                  <a:pos x="T8" y="T9"/>
                </a:cxn>
              </a:cxnLst>
              <a:rect l="0" t="0" r="r" b="b"/>
              <a:pathLst>
                <a:path w="300" h="578">
                  <a:moveTo>
                    <a:pt x="19" y="0"/>
                  </a:moveTo>
                  <a:lnTo>
                    <a:pt x="0" y="91"/>
                  </a:lnTo>
                  <a:lnTo>
                    <a:pt x="65" y="578"/>
                  </a:lnTo>
                  <a:lnTo>
                    <a:pt x="300" y="339"/>
                  </a:lnTo>
                  <a:lnTo>
                    <a:pt x="19"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3" name="Freeform 185">
              <a:extLst>
                <a:ext uri="{FF2B5EF4-FFF2-40B4-BE49-F238E27FC236}">
                  <a16:creationId xmlns:a16="http://schemas.microsoft.com/office/drawing/2014/main" id="{27FE382A-F4BA-44AB-80F1-90AF1895AFC7}"/>
                </a:ext>
              </a:extLst>
            </p:cNvPr>
            <p:cNvSpPr>
              <a:spLocks/>
            </p:cNvSpPr>
            <p:nvPr/>
          </p:nvSpPr>
          <p:spPr bwMode="auto">
            <a:xfrm flipH="1">
              <a:off x="7526999" y="5762025"/>
              <a:ext cx="86900" cy="144249"/>
            </a:xfrm>
            <a:custGeom>
              <a:avLst/>
              <a:gdLst>
                <a:gd name="T0" fmla="*/ 19 w 300"/>
                <a:gd name="T1" fmla="*/ 0 h 578"/>
                <a:gd name="T2" fmla="*/ 0 w 300"/>
                <a:gd name="T3" fmla="*/ 91 h 578"/>
                <a:gd name="T4" fmla="*/ 65 w 300"/>
                <a:gd name="T5" fmla="*/ 578 h 578"/>
                <a:gd name="T6" fmla="*/ 300 w 300"/>
                <a:gd name="T7" fmla="*/ 339 h 578"/>
                <a:gd name="T8" fmla="*/ 19 w 300"/>
                <a:gd name="T9" fmla="*/ 0 h 578"/>
              </a:gdLst>
              <a:ahLst/>
              <a:cxnLst>
                <a:cxn ang="0">
                  <a:pos x="T0" y="T1"/>
                </a:cxn>
                <a:cxn ang="0">
                  <a:pos x="T2" y="T3"/>
                </a:cxn>
                <a:cxn ang="0">
                  <a:pos x="T4" y="T5"/>
                </a:cxn>
                <a:cxn ang="0">
                  <a:pos x="T6" y="T7"/>
                </a:cxn>
                <a:cxn ang="0">
                  <a:pos x="T8" y="T9"/>
                </a:cxn>
              </a:cxnLst>
              <a:rect l="0" t="0" r="r" b="b"/>
              <a:pathLst>
                <a:path w="300" h="578">
                  <a:moveTo>
                    <a:pt x="19" y="0"/>
                  </a:moveTo>
                  <a:lnTo>
                    <a:pt x="0" y="91"/>
                  </a:lnTo>
                  <a:lnTo>
                    <a:pt x="65" y="578"/>
                  </a:lnTo>
                  <a:lnTo>
                    <a:pt x="300" y="339"/>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4" name="Freeform 186">
              <a:extLst>
                <a:ext uri="{FF2B5EF4-FFF2-40B4-BE49-F238E27FC236}">
                  <a16:creationId xmlns:a16="http://schemas.microsoft.com/office/drawing/2014/main" id="{CA8109F7-AD8C-4CF8-BC80-FF8B86ADBE70}"/>
                </a:ext>
              </a:extLst>
            </p:cNvPr>
            <p:cNvSpPr>
              <a:spLocks/>
            </p:cNvSpPr>
            <p:nvPr/>
          </p:nvSpPr>
          <p:spPr bwMode="auto">
            <a:xfrm flipH="1">
              <a:off x="7445314" y="5760289"/>
              <a:ext cx="163374" cy="86899"/>
            </a:xfrm>
            <a:custGeom>
              <a:avLst/>
              <a:gdLst>
                <a:gd name="T0" fmla="*/ 0 w 565"/>
                <a:gd name="T1" fmla="*/ 0 h 348"/>
                <a:gd name="T2" fmla="*/ 281 w 565"/>
                <a:gd name="T3" fmla="*/ 338 h 348"/>
                <a:gd name="T4" fmla="*/ 565 w 565"/>
                <a:gd name="T5" fmla="*/ 0 h 348"/>
                <a:gd name="T6" fmla="*/ 565 w 565"/>
                <a:gd name="T7" fmla="*/ 9 h 348"/>
                <a:gd name="T8" fmla="*/ 281 w 565"/>
                <a:gd name="T9" fmla="*/ 348 h 348"/>
                <a:gd name="T10" fmla="*/ 0 w 565"/>
                <a:gd name="T11" fmla="*/ 9 h 348"/>
                <a:gd name="T12" fmla="*/ 0 w 565"/>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565" h="348">
                  <a:moveTo>
                    <a:pt x="0" y="0"/>
                  </a:moveTo>
                  <a:lnTo>
                    <a:pt x="281" y="338"/>
                  </a:lnTo>
                  <a:lnTo>
                    <a:pt x="565" y="0"/>
                  </a:lnTo>
                  <a:lnTo>
                    <a:pt x="565" y="9"/>
                  </a:lnTo>
                  <a:lnTo>
                    <a:pt x="281" y="348"/>
                  </a:lnTo>
                  <a:lnTo>
                    <a:pt x="0" y="9"/>
                  </a:lnTo>
                  <a:lnTo>
                    <a:pt x="0" y="0"/>
                  </a:lnTo>
                  <a:close/>
                </a:path>
              </a:pathLst>
            </a:custGeom>
            <a:solidFill>
              <a:srgbClr val="E1C7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5" name="Freeform 187">
              <a:extLst>
                <a:ext uri="{FF2B5EF4-FFF2-40B4-BE49-F238E27FC236}">
                  <a16:creationId xmlns:a16="http://schemas.microsoft.com/office/drawing/2014/main" id="{E58CEDB9-2F0C-467D-BF3D-F8D0AA7015D1}"/>
                </a:ext>
              </a:extLst>
            </p:cNvPr>
            <p:cNvSpPr>
              <a:spLocks/>
            </p:cNvSpPr>
            <p:nvPr/>
          </p:nvSpPr>
          <p:spPr bwMode="auto">
            <a:xfrm flipH="1">
              <a:off x="7445314" y="5760289"/>
              <a:ext cx="163374" cy="86899"/>
            </a:xfrm>
            <a:custGeom>
              <a:avLst/>
              <a:gdLst>
                <a:gd name="T0" fmla="*/ 0 w 565"/>
                <a:gd name="T1" fmla="*/ 0 h 348"/>
                <a:gd name="T2" fmla="*/ 281 w 565"/>
                <a:gd name="T3" fmla="*/ 338 h 348"/>
                <a:gd name="T4" fmla="*/ 565 w 565"/>
                <a:gd name="T5" fmla="*/ 0 h 348"/>
                <a:gd name="T6" fmla="*/ 565 w 565"/>
                <a:gd name="T7" fmla="*/ 9 h 348"/>
                <a:gd name="T8" fmla="*/ 281 w 565"/>
                <a:gd name="T9" fmla="*/ 348 h 348"/>
                <a:gd name="T10" fmla="*/ 0 w 565"/>
                <a:gd name="T11" fmla="*/ 9 h 348"/>
                <a:gd name="T12" fmla="*/ 0 w 565"/>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565" h="348">
                  <a:moveTo>
                    <a:pt x="0" y="0"/>
                  </a:moveTo>
                  <a:lnTo>
                    <a:pt x="281" y="338"/>
                  </a:lnTo>
                  <a:lnTo>
                    <a:pt x="565" y="0"/>
                  </a:lnTo>
                  <a:lnTo>
                    <a:pt x="565" y="9"/>
                  </a:lnTo>
                  <a:lnTo>
                    <a:pt x="281" y="348"/>
                  </a:lnTo>
                  <a:lnTo>
                    <a:pt x="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6" name="Freeform 188">
              <a:extLst>
                <a:ext uri="{FF2B5EF4-FFF2-40B4-BE49-F238E27FC236}">
                  <a16:creationId xmlns:a16="http://schemas.microsoft.com/office/drawing/2014/main" id="{BC6A0516-99AC-438F-966D-F3F6E87510DE}"/>
                </a:ext>
              </a:extLst>
            </p:cNvPr>
            <p:cNvSpPr>
              <a:spLocks noEditPoints="1"/>
            </p:cNvSpPr>
            <p:nvPr/>
          </p:nvSpPr>
          <p:spPr bwMode="auto">
            <a:xfrm flipH="1">
              <a:off x="7511358" y="5902798"/>
              <a:ext cx="31286" cy="1736"/>
            </a:xfrm>
            <a:custGeom>
              <a:avLst/>
              <a:gdLst>
                <a:gd name="T0" fmla="*/ 107 w 107"/>
                <a:gd name="T1" fmla="*/ 0 h 3"/>
                <a:gd name="T2" fmla="*/ 107 w 107"/>
                <a:gd name="T3" fmla="*/ 3 h 3"/>
                <a:gd name="T4" fmla="*/ 107 w 107"/>
                <a:gd name="T5" fmla="*/ 3 h 3"/>
                <a:gd name="T6" fmla="*/ 107 w 107"/>
                <a:gd name="T7" fmla="*/ 0 h 3"/>
                <a:gd name="T8" fmla="*/ 1 w 107"/>
                <a:gd name="T9" fmla="*/ 0 h 3"/>
                <a:gd name="T10" fmla="*/ 1 w 107"/>
                <a:gd name="T11" fmla="*/ 0 h 3"/>
                <a:gd name="T12" fmla="*/ 0 w 107"/>
                <a:gd name="T13" fmla="*/ 3 h 3"/>
                <a:gd name="T14" fmla="*/ 0 w 107"/>
                <a:gd name="T15" fmla="*/ 3 h 3"/>
                <a:gd name="T16" fmla="*/ 1 w 10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
                  <a:moveTo>
                    <a:pt x="107" y="0"/>
                  </a:moveTo>
                  <a:lnTo>
                    <a:pt x="107" y="3"/>
                  </a:lnTo>
                  <a:lnTo>
                    <a:pt x="107" y="3"/>
                  </a:lnTo>
                  <a:lnTo>
                    <a:pt x="107" y="0"/>
                  </a:lnTo>
                  <a:close/>
                  <a:moveTo>
                    <a:pt x="1" y="0"/>
                  </a:moveTo>
                  <a:lnTo>
                    <a:pt x="1" y="0"/>
                  </a:lnTo>
                  <a:lnTo>
                    <a:pt x="0" y="3"/>
                  </a:lnTo>
                  <a:lnTo>
                    <a:pt x="0" y="3"/>
                  </a:lnTo>
                  <a:lnTo>
                    <a:pt x="1" y="0"/>
                  </a:lnTo>
                  <a:close/>
                </a:path>
              </a:pathLst>
            </a:custGeom>
            <a:solidFill>
              <a:srgbClr val="6B8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7" name="Freeform 189">
              <a:extLst>
                <a:ext uri="{FF2B5EF4-FFF2-40B4-BE49-F238E27FC236}">
                  <a16:creationId xmlns:a16="http://schemas.microsoft.com/office/drawing/2014/main" id="{CEED271C-4489-414A-ADE2-3A0D84663CEE}"/>
                </a:ext>
              </a:extLst>
            </p:cNvPr>
            <p:cNvSpPr>
              <a:spLocks/>
            </p:cNvSpPr>
            <p:nvPr/>
          </p:nvSpPr>
          <p:spPr bwMode="auto">
            <a:xfrm flipH="1">
              <a:off x="7511358" y="5902798"/>
              <a:ext cx="0" cy="1736"/>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8" name="Freeform 190">
              <a:extLst>
                <a:ext uri="{FF2B5EF4-FFF2-40B4-BE49-F238E27FC236}">
                  <a16:creationId xmlns:a16="http://schemas.microsoft.com/office/drawing/2014/main" id="{B8C9D275-56BB-4FE4-9D52-3D177F819794}"/>
                </a:ext>
              </a:extLst>
            </p:cNvPr>
            <p:cNvSpPr>
              <a:spLocks/>
            </p:cNvSpPr>
            <p:nvPr/>
          </p:nvSpPr>
          <p:spPr bwMode="auto">
            <a:xfrm flipH="1">
              <a:off x="7542639" y="5902798"/>
              <a:ext cx="0" cy="1736"/>
            </a:xfrm>
            <a:custGeom>
              <a:avLst/>
              <a:gdLst>
                <a:gd name="T0" fmla="*/ 1 w 1"/>
                <a:gd name="T1" fmla="*/ 0 h 3"/>
                <a:gd name="T2" fmla="*/ 1 w 1"/>
                <a:gd name="T3" fmla="*/ 0 h 3"/>
                <a:gd name="T4" fmla="*/ 0 w 1"/>
                <a:gd name="T5" fmla="*/ 3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99" name="Freeform 191">
              <a:extLst>
                <a:ext uri="{FF2B5EF4-FFF2-40B4-BE49-F238E27FC236}">
                  <a16:creationId xmlns:a16="http://schemas.microsoft.com/office/drawing/2014/main" id="{DD02C4DE-4D50-463C-829C-6F0605549038}"/>
                </a:ext>
              </a:extLst>
            </p:cNvPr>
            <p:cNvSpPr>
              <a:spLocks/>
            </p:cNvSpPr>
            <p:nvPr/>
          </p:nvSpPr>
          <p:spPr bwMode="auto">
            <a:xfrm flipH="1">
              <a:off x="7511358" y="5902798"/>
              <a:ext cx="31286" cy="1736"/>
            </a:xfrm>
            <a:custGeom>
              <a:avLst/>
              <a:gdLst>
                <a:gd name="T0" fmla="*/ 1 w 107"/>
                <a:gd name="T1" fmla="*/ 0 h 3"/>
                <a:gd name="T2" fmla="*/ 107 w 107"/>
                <a:gd name="T3" fmla="*/ 0 h 3"/>
                <a:gd name="T4" fmla="*/ 107 w 107"/>
                <a:gd name="T5" fmla="*/ 3 h 3"/>
                <a:gd name="T6" fmla="*/ 0 w 107"/>
                <a:gd name="T7" fmla="*/ 3 h 3"/>
                <a:gd name="T8" fmla="*/ 1 w 107"/>
                <a:gd name="T9" fmla="*/ 0 h 3"/>
              </a:gdLst>
              <a:ahLst/>
              <a:cxnLst>
                <a:cxn ang="0">
                  <a:pos x="T0" y="T1"/>
                </a:cxn>
                <a:cxn ang="0">
                  <a:pos x="T2" y="T3"/>
                </a:cxn>
                <a:cxn ang="0">
                  <a:pos x="T4" y="T5"/>
                </a:cxn>
                <a:cxn ang="0">
                  <a:pos x="T6" y="T7"/>
                </a:cxn>
                <a:cxn ang="0">
                  <a:pos x="T8" y="T9"/>
                </a:cxn>
              </a:cxnLst>
              <a:rect l="0" t="0" r="r" b="b"/>
              <a:pathLst>
                <a:path w="107" h="3">
                  <a:moveTo>
                    <a:pt x="1" y="0"/>
                  </a:moveTo>
                  <a:lnTo>
                    <a:pt x="107" y="0"/>
                  </a:lnTo>
                  <a:lnTo>
                    <a:pt x="107" y="3"/>
                  </a:lnTo>
                  <a:lnTo>
                    <a:pt x="0" y="3"/>
                  </a:lnTo>
                  <a:lnTo>
                    <a:pt x="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0" name="Freeform 192">
              <a:extLst>
                <a:ext uri="{FF2B5EF4-FFF2-40B4-BE49-F238E27FC236}">
                  <a16:creationId xmlns:a16="http://schemas.microsoft.com/office/drawing/2014/main" id="{7A8E87E4-E2CB-40F7-A50D-122358B970F1}"/>
                </a:ext>
              </a:extLst>
            </p:cNvPr>
            <p:cNvSpPr>
              <a:spLocks/>
            </p:cNvSpPr>
            <p:nvPr/>
          </p:nvSpPr>
          <p:spPr bwMode="auto">
            <a:xfrm flipH="1">
              <a:off x="7511358" y="5902798"/>
              <a:ext cx="31286" cy="1736"/>
            </a:xfrm>
            <a:custGeom>
              <a:avLst/>
              <a:gdLst>
                <a:gd name="T0" fmla="*/ 1 w 107"/>
                <a:gd name="T1" fmla="*/ 0 h 3"/>
                <a:gd name="T2" fmla="*/ 107 w 107"/>
                <a:gd name="T3" fmla="*/ 0 h 3"/>
                <a:gd name="T4" fmla="*/ 107 w 107"/>
                <a:gd name="T5" fmla="*/ 3 h 3"/>
                <a:gd name="T6" fmla="*/ 0 w 107"/>
                <a:gd name="T7" fmla="*/ 3 h 3"/>
                <a:gd name="T8" fmla="*/ 1 w 107"/>
                <a:gd name="T9" fmla="*/ 0 h 3"/>
              </a:gdLst>
              <a:ahLst/>
              <a:cxnLst>
                <a:cxn ang="0">
                  <a:pos x="T0" y="T1"/>
                </a:cxn>
                <a:cxn ang="0">
                  <a:pos x="T2" y="T3"/>
                </a:cxn>
                <a:cxn ang="0">
                  <a:pos x="T4" y="T5"/>
                </a:cxn>
                <a:cxn ang="0">
                  <a:pos x="T6" y="T7"/>
                </a:cxn>
                <a:cxn ang="0">
                  <a:pos x="T8" y="T9"/>
                </a:cxn>
              </a:cxnLst>
              <a:rect l="0" t="0" r="r" b="b"/>
              <a:pathLst>
                <a:path w="107" h="3">
                  <a:moveTo>
                    <a:pt x="1" y="0"/>
                  </a:moveTo>
                  <a:lnTo>
                    <a:pt x="107" y="0"/>
                  </a:lnTo>
                  <a:lnTo>
                    <a:pt x="107"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1" name="Freeform 193">
              <a:extLst>
                <a:ext uri="{FF2B5EF4-FFF2-40B4-BE49-F238E27FC236}">
                  <a16:creationId xmlns:a16="http://schemas.microsoft.com/office/drawing/2014/main" id="{10D9B132-79C5-4C07-9B14-4154046B1D88}"/>
                </a:ext>
              </a:extLst>
            </p:cNvPr>
            <p:cNvSpPr>
              <a:spLocks/>
            </p:cNvSpPr>
            <p:nvPr/>
          </p:nvSpPr>
          <p:spPr bwMode="auto">
            <a:xfrm flipH="1">
              <a:off x="7817245" y="5789833"/>
              <a:ext cx="446671" cy="498791"/>
            </a:xfrm>
            <a:custGeom>
              <a:avLst/>
              <a:gdLst>
                <a:gd name="T0" fmla="*/ 993 w 1539"/>
                <a:gd name="T1" fmla="*/ 71 h 2010"/>
                <a:gd name="T2" fmla="*/ 933 w 1539"/>
                <a:gd name="T3" fmla="*/ 37 h 2010"/>
                <a:gd name="T4" fmla="*/ 848 w 1539"/>
                <a:gd name="T5" fmla="*/ 11 h 2010"/>
                <a:gd name="T6" fmla="*/ 743 w 1539"/>
                <a:gd name="T7" fmla="*/ 0 h 2010"/>
                <a:gd name="T8" fmla="*/ 626 w 1539"/>
                <a:gd name="T9" fmla="*/ 8 h 2010"/>
                <a:gd name="T10" fmla="*/ 508 w 1539"/>
                <a:gd name="T11" fmla="*/ 40 h 2010"/>
                <a:gd name="T12" fmla="*/ 396 w 1539"/>
                <a:gd name="T13" fmla="*/ 103 h 2010"/>
                <a:gd name="T14" fmla="*/ 298 w 1539"/>
                <a:gd name="T15" fmla="*/ 199 h 2010"/>
                <a:gd name="T16" fmla="*/ 258 w 1539"/>
                <a:gd name="T17" fmla="*/ 262 h 2010"/>
                <a:gd name="T18" fmla="*/ 209 w 1539"/>
                <a:gd name="T19" fmla="*/ 360 h 2010"/>
                <a:gd name="T20" fmla="*/ 164 w 1539"/>
                <a:gd name="T21" fmla="*/ 471 h 2010"/>
                <a:gd name="T22" fmla="*/ 125 w 1539"/>
                <a:gd name="T23" fmla="*/ 626 h 2010"/>
                <a:gd name="T24" fmla="*/ 99 w 1539"/>
                <a:gd name="T25" fmla="*/ 785 h 2010"/>
                <a:gd name="T26" fmla="*/ 74 w 1539"/>
                <a:gd name="T27" fmla="*/ 849 h 2010"/>
                <a:gd name="T28" fmla="*/ 48 w 1539"/>
                <a:gd name="T29" fmla="*/ 885 h 2010"/>
                <a:gd name="T30" fmla="*/ 16 w 1539"/>
                <a:gd name="T31" fmla="*/ 941 h 2010"/>
                <a:gd name="T32" fmla="*/ 1 w 1539"/>
                <a:gd name="T33" fmla="*/ 1006 h 2010"/>
                <a:gd name="T34" fmla="*/ 1 w 1539"/>
                <a:gd name="T35" fmla="*/ 1078 h 2010"/>
                <a:gd name="T36" fmla="*/ 22 w 1539"/>
                <a:gd name="T37" fmla="*/ 1184 h 2010"/>
                <a:gd name="T38" fmla="*/ 66 w 1539"/>
                <a:gd name="T39" fmla="*/ 1285 h 2010"/>
                <a:gd name="T40" fmla="*/ 96 w 1539"/>
                <a:gd name="T41" fmla="*/ 1322 h 2010"/>
                <a:gd name="T42" fmla="*/ 118 w 1539"/>
                <a:gd name="T43" fmla="*/ 1336 h 2010"/>
                <a:gd name="T44" fmla="*/ 157 w 1539"/>
                <a:gd name="T45" fmla="*/ 1368 h 2010"/>
                <a:gd name="T46" fmla="*/ 165 w 1539"/>
                <a:gd name="T47" fmla="*/ 1416 h 2010"/>
                <a:gd name="T48" fmla="*/ 151 w 1539"/>
                <a:gd name="T49" fmla="*/ 1466 h 2010"/>
                <a:gd name="T50" fmla="*/ 127 w 1539"/>
                <a:gd name="T51" fmla="*/ 1509 h 2010"/>
                <a:gd name="T52" fmla="*/ 92 w 1539"/>
                <a:gd name="T53" fmla="*/ 1565 h 2010"/>
                <a:gd name="T54" fmla="*/ 77 w 1539"/>
                <a:gd name="T55" fmla="*/ 1646 h 2010"/>
                <a:gd name="T56" fmla="*/ 100 w 1539"/>
                <a:gd name="T57" fmla="*/ 1730 h 2010"/>
                <a:gd name="T58" fmla="*/ 159 w 1539"/>
                <a:gd name="T59" fmla="*/ 1811 h 2010"/>
                <a:gd name="T60" fmla="*/ 255 w 1539"/>
                <a:gd name="T61" fmla="*/ 1885 h 2010"/>
                <a:gd name="T62" fmla="*/ 386 w 1539"/>
                <a:gd name="T63" fmla="*/ 1946 h 2010"/>
                <a:gd name="T64" fmla="*/ 553 w 1539"/>
                <a:gd name="T65" fmla="*/ 1989 h 2010"/>
                <a:gd name="T66" fmla="*/ 757 w 1539"/>
                <a:gd name="T67" fmla="*/ 2009 h 2010"/>
                <a:gd name="T68" fmla="*/ 931 w 1539"/>
                <a:gd name="T69" fmla="*/ 2005 h 2010"/>
                <a:gd name="T70" fmla="*/ 1130 w 1539"/>
                <a:gd name="T71" fmla="*/ 1973 h 2010"/>
                <a:gd name="T72" fmla="*/ 1282 w 1539"/>
                <a:gd name="T73" fmla="*/ 1918 h 2010"/>
                <a:gd name="T74" fmla="*/ 1393 w 1539"/>
                <a:gd name="T75" fmla="*/ 1848 h 2010"/>
                <a:gd name="T76" fmla="*/ 1463 w 1539"/>
                <a:gd name="T77" fmla="*/ 1768 h 2010"/>
                <a:gd name="T78" fmla="*/ 1496 w 1539"/>
                <a:gd name="T79" fmla="*/ 1686 h 2010"/>
                <a:gd name="T80" fmla="*/ 1494 w 1539"/>
                <a:gd name="T81" fmla="*/ 1610 h 2010"/>
                <a:gd name="T82" fmla="*/ 1461 w 1539"/>
                <a:gd name="T83" fmla="*/ 1547 h 2010"/>
                <a:gd name="T84" fmla="*/ 1422 w 1539"/>
                <a:gd name="T85" fmla="*/ 1516 h 2010"/>
                <a:gd name="T86" fmla="*/ 1392 w 1539"/>
                <a:gd name="T87" fmla="*/ 1479 h 2010"/>
                <a:gd name="T88" fmla="*/ 1380 w 1539"/>
                <a:gd name="T89" fmla="*/ 1435 h 2010"/>
                <a:gd name="T90" fmla="*/ 1391 w 1539"/>
                <a:gd name="T91" fmla="*/ 1387 h 2010"/>
                <a:gd name="T92" fmla="*/ 1416 w 1539"/>
                <a:gd name="T93" fmla="*/ 1350 h 2010"/>
                <a:gd name="T94" fmla="*/ 1471 w 1539"/>
                <a:gd name="T95" fmla="*/ 1274 h 2010"/>
                <a:gd name="T96" fmla="*/ 1522 w 1539"/>
                <a:gd name="T97" fmla="*/ 1152 h 2010"/>
                <a:gd name="T98" fmla="*/ 1537 w 1539"/>
                <a:gd name="T99" fmla="*/ 1082 h 2010"/>
                <a:gd name="T100" fmla="*/ 1538 w 1539"/>
                <a:gd name="T101" fmla="*/ 1008 h 2010"/>
                <a:gd name="T102" fmla="*/ 1521 w 1539"/>
                <a:gd name="T103" fmla="*/ 932 h 2010"/>
                <a:gd name="T104" fmla="*/ 1484 w 1539"/>
                <a:gd name="T105" fmla="*/ 857 h 2010"/>
                <a:gd name="T106" fmla="*/ 1454 w 1539"/>
                <a:gd name="T107" fmla="*/ 794 h 2010"/>
                <a:gd name="T108" fmla="*/ 1419 w 1539"/>
                <a:gd name="T109" fmla="*/ 655 h 2010"/>
                <a:gd name="T110" fmla="*/ 1370 w 1539"/>
                <a:gd name="T111" fmla="*/ 402 h 2010"/>
                <a:gd name="T112" fmla="*/ 1327 w 1539"/>
                <a:gd name="T113" fmla="*/ 282 h 2010"/>
                <a:gd name="T114" fmla="*/ 1269 w 1539"/>
                <a:gd name="T115" fmla="*/ 194 h 2010"/>
                <a:gd name="T116" fmla="*/ 1225 w 1539"/>
                <a:gd name="T117" fmla="*/ 153 h 2010"/>
                <a:gd name="T118" fmla="*/ 1171 w 1539"/>
                <a:gd name="T119" fmla="*/ 122 h 2010"/>
                <a:gd name="T120" fmla="*/ 1106 w 1539"/>
                <a:gd name="T121" fmla="*/ 100 h 2010"/>
                <a:gd name="T122" fmla="*/ 1030 w 1539"/>
                <a:gd name="T123" fmla="*/ 91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9" h="2010">
                  <a:moveTo>
                    <a:pt x="1009" y="91"/>
                  </a:moveTo>
                  <a:lnTo>
                    <a:pt x="1009" y="91"/>
                  </a:lnTo>
                  <a:lnTo>
                    <a:pt x="1002" y="81"/>
                  </a:lnTo>
                  <a:lnTo>
                    <a:pt x="993" y="71"/>
                  </a:lnTo>
                  <a:lnTo>
                    <a:pt x="980" y="63"/>
                  </a:lnTo>
                  <a:lnTo>
                    <a:pt x="967" y="53"/>
                  </a:lnTo>
                  <a:lnTo>
                    <a:pt x="951" y="45"/>
                  </a:lnTo>
                  <a:lnTo>
                    <a:pt x="933" y="37"/>
                  </a:lnTo>
                  <a:lnTo>
                    <a:pt x="914" y="29"/>
                  </a:lnTo>
                  <a:lnTo>
                    <a:pt x="894" y="23"/>
                  </a:lnTo>
                  <a:lnTo>
                    <a:pt x="872" y="16"/>
                  </a:lnTo>
                  <a:lnTo>
                    <a:pt x="848" y="11"/>
                  </a:lnTo>
                  <a:lnTo>
                    <a:pt x="822" y="6"/>
                  </a:lnTo>
                  <a:lnTo>
                    <a:pt x="796" y="3"/>
                  </a:lnTo>
                  <a:lnTo>
                    <a:pt x="770" y="1"/>
                  </a:lnTo>
                  <a:lnTo>
                    <a:pt x="743" y="0"/>
                  </a:lnTo>
                  <a:lnTo>
                    <a:pt x="713" y="0"/>
                  </a:lnTo>
                  <a:lnTo>
                    <a:pt x="685" y="1"/>
                  </a:lnTo>
                  <a:lnTo>
                    <a:pt x="656" y="3"/>
                  </a:lnTo>
                  <a:lnTo>
                    <a:pt x="626" y="8"/>
                  </a:lnTo>
                  <a:lnTo>
                    <a:pt x="597" y="13"/>
                  </a:lnTo>
                  <a:lnTo>
                    <a:pt x="567" y="20"/>
                  </a:lnTo>
                  <a:lnTo>
                    <a:pt x="537" y="29"/>
                  </a:lnTo>
                  <a:lnTo>
                    <a:pt x="508" y="40"/>
                  </a:lnTo>
                  <a:lnTo>
                    <a:pt x="479" y="53"/>
                  </a:lnTo>
                  <a:lnTo>
                    <a:pt x="451" y="67"/>
                  </a:lnTo>
                  <a:lnTo>
                    <a:pt x="423" y="83"/>
                  </a:lnTo>
                  <a:lnTo>
                    <a:pt x="396" y="103"/>
                  </a:lnTo>
                  <a:lnTo>
                    <a:pt x="370" y="123"/>
                  </a:lnTo>
                  <a:lnTo>
                    <a:pt x="344" y="146"/>
                  </a:lnTo>
                  <a:lnTo>
                    <a:pt x="321" y="172"/>
                  </a:lnTo>
                  <a:lnTo>
                    <a:pt x="298" y="199"/>
                  </a:lnTo>
                  <a:lnTo>
                    <a:pt x="287" y="214"/>
                  </a:lnTo>
                  <a:lnTo>
                    <a:pt x="277" y="230"/>
                  </a:lnTo>
                  <a:lnTo>
                    <a:pt x="267" y="246"/>
                  </a:lnTo>
                  <a:lnTo>
                    <a:pt x="258" y="262"/>
                  </a:lnTo>
                  <a:lnTo>
                    <a:pt x="258" y="262"/>
                  </a:lnTo>
                  <a:lnTo>
                    <a:pt x="240" y="296"/>
                  </a:lnTo>
                  <a:lnTo>
                    <a:pt x="223" y="328"/>
                  </a:lnTo>
                  <a:lnTo>
                    <a:pt x="209" y="360"/>
                  </a:lnTo>
                  <a:lnTo>
                    <a:pt x="195" y="389"/>
                  </a:lnTo>
                  <a:lnTo>
                    <a:pt x="184" y="417"/>
                  </a:lnTo>
                  <a:lnTo>
                    <a:pt x="174" y="445"/>
                  </a:lnTo>
                  <a:lnTo>
                    <a:pt x="164" y="471"/>
                  </a:lnTo>
                  <a:lnTo>
                    <a:pt x="156" y="496"/>
                  </a:lnTo>
                  <a:lnTo>
                    <a:pt x="142" y="543"/>
                  </a:lnTo>
                  <a:lnTo>
                    <a:pt x="132" y="586"/>
                  </a:lnTo>
                  <a:lnTo>
                    <a:pt x="125" y="626"/>
                  </a:lnTo>
                  <a:lnTo>
                    <a:pt x="119" y="662"/>
                  </a:lnTo>
                  <a:lnTo>
                    <a:pt x="110" y="728"/>
                  </a:lnTo>
                  <a:lnTo>
                    <a:pt x="105" y="757"/>
                  </a:lnTo>
                  <a:lnTo>
                    <a:pt x="99" y="785"/>
                  </a:lnTo>
                  <a:lnTo>
                    <a:pt x="91" y="811"/>
                  </a:lnTo>
                  <a:lnTo>
                    <a:pt x="86" y="824"/>
                  </a:lnTo>
                  <a:lnTo>
                    <a:pt x="81" y="836"/>
                  </a:lnTo>
                  <a:lnTo>
                    <a:pt x="74" y="849"/>
                  </a:lnTo>
                  <a:lnTo>
                    <a:pt x="66" y="861"/>
                  </a:lnTo>
                  <a:lnTo>
                    <a:pt x="57" y="873"/>
                  </a:lnTo>
                  <a:lnTo>
                    <a:pt x="48" y="885"/>
                  </a:lnTo>
                  <a:lnTo>
                    <a:pt x="48" y="885"/>
                  </a:lnTo>
                  <a:lnTo>
                    <a:pt x="38" y="897"/>
                  </a:lnTo>
                  <a:lnTo>
                    <a:pt x="30" y="911"/>
                  </a:lnTo>
                  <a:lnTo>
                    <a:pt x="22" y="925"/>
                  </a:lnTo>
                  <a:lnTo>
                    <a:pt x="16" y="941"/>
                  </a:lnTo>
                  <a:lnTo>
                    <a:pt x="11" y="956"/>
                  </a:lnTo>
                  <a:lnTo>
                    <a:pt x="7" y="972"/>
                  </a:lnTo>
                  <a:lnTo>
                    <a:pt x="3" y="989"/>
                  </a:lnTo>
                  <a:lnTo>
                    <a:pt x="1" y="1006"/>
                  </a:lnTo>
                  <a:lnTo>
                    <a:pt x="0" y="1024"/>
                  </a:lnTo>
                  <a:lnTo>
                    <a:pt x="0" y="1042"/>
                  </a:lnTo>
                  <a:lnTo>
                    <a:pt x="0" y="1059"/>
                  </a:lnTo>
                  <a:lnTo>
                    <a:pt x="1" y="1078"/>
                  </a:lnTo>
                  <a:lnTo>
                    <a:pt x="3" y="1096"/>
                  </a:lnTo>
                  <a:lnTo>
                    <a:pt x="6" y="1113"/>
                  </a:lnTo>
                  <a:lnTo>
                    <a:pt x="13" y="1149"/>
                  </a:lnTo>
                  <a:lnTo>
                    <a:pt x="22" y="1184"/>
                  </a:lnTo>
                  <a:lnTo>
                    <a:pt x="34" y="1216"/>
                  </a:lnTo>
                  <a:lnTo>
                    <a:pt x="46" y="1246"/>
                  </a:lnTo>
                  <a:lnTo>
                    <a:pt x="59" y="1273"/>
                  </a:lnTo>
                  <a:lnTo>
                    <a:pt x="66" y="1285"/>
                  </a:lnTo>
                  <a:lnTo>
                    <a:pt x="74" y="1296"/>
                  </a:lnTo>
                  <a:lnTo>
                    <a:pt x="81" y="1306"/>
                  </a:lnTo>
                  <a:lnTo>
                    <a:pt x="89" y="1314"/>
                  </a:lnTo>
                  <a:lnTo>
                    <a:pt x="96" y="1322"/>
                  </a:lnTo>
                  <a:lnTo>
                    <a:pt x="103" y="1328"/>
                  </a:lnTo>
                  <a:lnTo>
                    <a:pt x="111" y="1333"/>
                  </a:lnTo>
                  <a:lnTo>
                    <a:pt x="118" y="1336"/>
                  </a:lnTo>
                  <a:lnTo>
                    <a:pt x="118" y="1336"/>
                  </a:lnTo>
                  <a:lnTo>
                    <a:pt x="131" y="1342"/>
                  </a:lnTo>
                  <a:lnTo>
                    <a:pt x="142" y="1349"/>
                  </a:lnTo>
                  <a:lnTo>
                    <a:pt x="150" y="1357"/>
                  </a:lnTo>
                  <a:lnTo>
                    <a:pt x="157" y="1368"/>
                  </a:lnTo>
                  <a:lnTo>
                    <a:pt x="162" y="1379"/>
                  </a:lnTo>
                  <a:lnTo>
                    <a:pt x="165" y="1391"/>
                  </a:lnTo>
                  <a:lnTo>
                    <a:pt x="166" y="1403"/>
                  </a:lnTo>
                  <a:lnTo>
                    <a:pt x="165" y="1416"/>
                  </a:lnTo>
                  <a:lnTo>
                    <a:pt x="164" y="1429"/>
                  </a:lnTo>
                  <a:lnTo>
                    <a:pt x="160" y="1442"/>
                  </a:lnTo>
                  <a:lnTo>
                    <a:pt x="157" y="1455"/>
                  </a:lnTo>
                  <a:lnTo>
                    <a:pt x="151" y="1466"/>
                  </a:lnTo>
                  <a:lnTo>
                    <a:pt x="146" y="1478"/>
                  </a:lnTo>
                  <a:lnTo>
                    <a:pt x="140" y="1489"/>
                  </a:lnTo>
                  <a:lnTo>
                    <a:pt x="133" y="1500"/>
                  </a:lnTo>
                  <a:lnTo>
                    <a:pt x="127" y="1509"/>
                  </a:lnTo>
                  <a:lnTo>
                    <a:pt x="127" y="1509"/>
                  </a:lnTo>
                  <a:lnTo>
                    <a:pt x="113" y="1527"/>
                  </a:lnTo>
                  <a:lnTo>
                    <a:pt x="101" y="1545"/>
                  </a:lnTo>
                  <a:lnTo>
                    <a:pt x="92" y="1565"/>
                  </a:lnTo>
                  <a:lnTo>
                    <a:pt x="85" y="1584"/>
                  </a:lnTo>
                  <a:lnTo>
                    <a:pt x="81" y="1605"/>
                  </a:lnTo>
                  <a:lnTo>
                    <a:pt x="79" y="1625"/>
                  </a:lnTo>
                  <a:lnTo>
                    <a:pt x="77" y="1646"/>
                  </a:lnTo>
                  <a:lnTo>
                    <a:pt x="80" y="1666"/>
                  </a:lnTo>
                  <a:lnTo>
                    <a:pt x="84" y="1688"/>
                  </a:lnTo>
                  <a:lnTo>
                    <a:pt x="91" y="1708"/>
                  </a:lnTo>
                  <a:lnTo>
                    <a:pt x="100" y="1730"/>
                  </a:lnTo>
                  <a:lnTo>
                    <a:pt x="111" y="1750"/>
                  </a:lnTo>
                  <a:lnTo>
                    <a:pt x="126" y="1771"/>
                  </a:lnTo>
                  <a:lnTo>
                    <a:pt x="141" y="1792"/>
                  </a:lnTo>
                  <a:lnTo>
                    <a:pt x="159" y="1811"/>
                  </a:lnTo>
                  <a:lnTo>
                    <a:pt x="179" y="1830"/>
                  </a:lnTo>
                  <a:lnTo>
                    <a:pt x="202" y="1850"/>
                  </a:lnTo>
                  <a:lnTo>
                    <a:pt x="227" y="1868"/>
                  </a:lnTo>
                  <a:lnTo>
                    <a:pt x="255" y="1885"/>
                  </a:lnTo>
                  <a:lnTo>
                    <a:pt x="284" y="1902"/>
                  </a:lnTo>
                  <a:lnTo>
                    <a:pt x="315" y="1918"/>
                  </a:lnTo>
                  <a:lnTo>
                    <a:pt x="349" y="1933"/>
                  </a:lnTo>
                  <a:lnTo>
                    <a:pt x="386" y="1946"/>
                  </a:lnTo>
                  <a:lnTo>
                    <a:pt x="424" y="1959"/>
                  </a:lnTo>
                  <a:lnTo>
                    <a:pt x="464" y="1971"/>
                  </a:lnTo>
                  <a:lnTo>
                    <a:pt x="508" y="1980"/>
                  </a:lnTo>
                  <a:lnTo>
                    <a:pt x="553" y="1989"/>
                  </a:lnTo>
                  <a:lnTo>
                    <a:pt x="601" y="1997"/>
                  </a:lnTo>
                  <a:lnTo>
                    <a:pt x="651" y="2002"/>
                  </a:lnTo>
                  <a:lnTo>
                    <a:pt x="702" y="2006"/>
                  </a:lnTo>
                  <a:lnTo>
                    <a:pt x="757" y="2009"/>
                  </a:lnTo>
                  <a:lnTo>
                    <a:pt x="813" y="2010"/>
                  </a:lnTo>
                  <a:lnTo>
                    <a:pt x="813" y="2010"/>
                  </a:lnTo>
                  <a:lnTo>
                    <a:pt x="874" y="2009"/>
                  </a:lnTo>
                  <a:lnTo>
                    <a:pt x="931" y="2005"/>
                  </a:lnTo>
                  <a:lnTo>
                    <a:pt x="985" y="2000"/>
                  </a:lnTo>
                  <a:lnTo>
                    <a:pt x="1037" y="1992"/>
                  </a:lnTo>
                  <a:lnTo>
                    <a:pt x="1085" y="1984"/>
                  </a:lnTo>
                  <a:lnTo>
                    <a:pt x="1130" y="1973"/>
                  </a:lnTo>
                  <a:lnTo>
                    <a:pt x="1172" y="1961"/>
                  </a:lnTo>
                  <a:lnTo>
                    <a:pt x="1212" y="1948"/>
                  </a:lnTo>
                  <a:lnTo>
                    <a:pt x="1249" y="1934"/>
                  </a:lnTo>
                  <a:lnTo>
                    <a:pt x="1282" y="1918"/>
                  </a:lnTo>
                  <a:lnTo>
                    <a:pt x="1315" y="1902"/>
                  </a:lnTo>
                  <a:lnTo>
                    <a:pt x="1343" y="1884"/>
                  </a:lnTo>
                  <a:lnTo>
                    <a:pt x="1370" y="1866"/>
                  </a:lnTo>
                  <a:lnTo>
                    <a:pt x="1393" y="1848"/>
                  </a:lnTo>
                  <a:lnTo>
                    <a:pt x="1415" y="1828"/>
                  </a:lnTo>
                  <a:lnTo>
                    <a:pt x="1433" y="1808"/>
                  </a:lnTo>
                  <a:lnTo>
                    <a:pt x="1449" y="1788"/>
                  </a:lnTo>
                  <a:lnTo>
                    <a:pt x="1463" y="1768"/>
                  </a:lnTo>
                  <a:lnTo>
                    <a:pt x="1475" y="1747"/>
                  </a:lnTo>
                  <a:lnTo>
                    <a:pt x="1484" y="1727"/>
                  </a:lnTo>
                  <a:lnTo>
                    <a:pt x="1491" y="1706"/>
                  </a:lnTo>
                  <a:lnTo>
                    <a:pt x="1496" y="1686"/>
                  </a:lnTo>
                  <a:lnTo>
                    <a:pt x="1499" y="1666"/>
                  </a:lnTo>
                  <a:lnTo>
                    <a:pt x="1500" y="1647"/>
                  </a:lnTo>
                  <a:lnTo>
                    <a:pt x="1498" y="1628"/>
                  </a:lnTo>
                  <a:lnTo>
                    <a:pt x="1494" y="1610"/>
                  </a:lnTo>
                  <a:lnTo>
                    <a:pt x="1489" y="1593"/>
                  </a:lnTo>
                  <a:lnTo>
                    <a:pt x="1481" y="1577"/>
                  </a:lnTo>
                  <a:lnTo>
                    <a:pt x="1472" y="1561"/>
                  </a:lnTo>
                  <a:lnTo>
                    <a:pt x="1461" y="1547"/>
                  </a:lnTo>
                  <a:lnTo>
                    <a:pt x="1447" y="1534"/>
                  </a:lnTo>
                  <a:lnTo>
                    <a:pt x="1433" y="1523"/>
                  </a:lnTo>
                  <a:lnTo>
                    <a:pt x="1433" y="1523"/>
                  </a:lnTo>
                  <a:lnTo>
                    <a:pt x="1422" y="1516"/>
                  </a:lnTo>
                  <a:lnTo>
                    <a:pt x="1413" y="1507"/>
                  </a:lnTo>
                  <a:lnTo>
                    <a:pt x="1406" y="1499"/>
                  </a:lnTo>
                  <a:lnTo>
                    <a:pt x="1398" y="1489"/>
                  </a:lnTo>
                  <a:lnTo>
                    <a:pt x="1392" y="1479"/>
                  </a:lnTo>
                  <a:lnTo>
                    <a:pt x="1388" y="1469"/>
                  </a:lnTo>
                  <a:lnTo>
                    <a:pt x="1383" y="1458"/>
                  </a:lnTo>
                  <a:lnTo>
                    <a:pt x="1381" y="1446"/>
                  </a:lnTo>
                  <a:lnTo>
                    <a:pt x="1380" y="1435"/>
                  </a:lnTo>
                  <a:lnTo>
                    <a:pt x="1380" y="1423"/>
                  </a:lnTo>
                  <a:lnTo>
                    <a:pt x="1382" y="1411"/>
                  </a:lnTo>
                  <a:lnTo>
                    <a:pt x="1385" y="1398"/>
                  </a:lnTo>
                  <a:lnTo>
                    <a:pt x="1391" y="1387"/>
                  </a:lnTo>
                  <a:lnTo>
                    <a:pt x="1398" y="1375"/>
                  </a:lnTo>
                  <a:lnTo>
                    <a:pt x="1406" y="1363"/>
                  </a:lnTo>
                  <a:lnTo>
                    <a:pt x="1416" y="1350"/>
                  </a:lnTo>
                  <a:lnTo>
                    <a:pt x="1416" y="1350"/>
                  </a:lnTo>
                  <a:lnTo>
                    <a:pt x="1428" y="1337"/>
                  </a:lnTo>
                  <a:lnTo>
                    <a:pt x="1442" y="1319"/>
                  </a:lnTo>
                  <a:lnTo>
                    <a:pt x="1456" y="1298"/>
                  </a:lnTo>
                  <a:lnTo>
                    <a:pt x="1471" y="1274"/>
                  </a:lnTo>
                  <a:lnTo>
                    <a:pt x="1485" y="1247"/>
                  </a:lnTo>
                  <a:lnTo>
                    <a:pt x="1499" y="1217"/>
                  </a:lnTo>
                  <a:lnTo>
                    <a:pt x="1511" y="1186"/>
                  </a:lnTo>
                  <a:lnTo>
                    <a:pt x="1522" y="1152"/>
                  </a:lnTo>
                  <a:lnTo>
                    <a:pt x="1527" y="1135"/>
                  </a:lnTo>
                  <a:lnTo>
                    <a:pt x="1530" y="1118"/>
                  </a:lnTo>
                  <a:lnTo>
                    <a:pt x="1534" y="1100"/>
                  </a:lnTo>
                  <a:lnTo>
                    <a:pt x="1537" y="1082"/>
                  </a:lnTo>
                  <a:lnTo>
                    <a:pt x="1538" y="1064"/>
                  </a:lnTo>
                  <a:lnTo>
                    <a:pt x="1539" y="1044"/>
                  </a:lnTo>
                  <a:lnTo>
                    <a:pt x="1539" y="1026"/>
                  </a:lnTo>
                  <a:lnTo>
                    <a:pt x="1538" y="1008"/>
                  </a:lnTo>
                  <a:lnTo>
                    <a:pt x="1536" y="988"/>
                  </a:lnTo>
                  <a:lnTo>
                    <a:pt x="1532" y="970"/>
                  </a:lnTo>
                  <a:lnTo>
                    <a:pt x="1528" y="950"/>
                  </a:lnTo>
                  <a:lnTo>
                    <a:pt x="1521" y="932"/>
                  </a:lnTo>
                  <a:lnTo>
                    <a:pt x="1514" y="912"/>
                  </a:lnTo>
                  <a:lnTo>
                    <a:pt x="1505" y="894"/>
                  </a:lnTo>
                  <a:lnTo>
                    <a:pt x="1496" y="876"/>
                  </a:lnTo>
                  <a:lnTo>
                    <a:pt x="1484" y="857"/>
                  </a:lnTo>
                  <a:lnTo>
                    <a:pt x="1484" y="857"/>
                  </a:lnTo>
                  <a:lnTo>
                    <a:pt x="1473" y="838"/>
                  </a:lnTo>
                  <a:lnTo>
                    <a:pt x="1463" y="816"/>
                  </a:lnTo>
                  <a:lnTo>
                    <a:pt x="1454" y="794"/>
                  </a:lnTo>
                  <a:lnTo>
                    <a:pt x="1445" y="769"/>
                  </a:lnTo>
                  <a:lnTo>
                    <a:pt x="1438" y="743"/>
                  </a:lnTo>
                  <a:lnTo>
                    <a:pt x="1431" y="715"/>
                  </a:lnTo>
                  <a:lnTo>
                    <a:pt x="1419" y="655"/>
                  </a:lnTo>
                  <a:lnTo>
                    <a:pt x="1398" y="529"/>
                  </a:lnTo>
                  <a:lnTo>
                    <a:pt x="1385" y="465"/>
                  </a:lnTo>
                  <a:lnTo>
                    <a:pt x="1378" y="433"/>
                  </a:lnTo>
                  <a:lnTo>
                    <a:pt x="1370" y="402"/>
                  </a:lnTo>
                  <a:lnTo>
                    <a:pt x="1361" y="370"/>
                  </a:lnTo>
                  <a:lnTo>
                    <a:pt x="1351" y="340"/>
                  </a:lnTo>
                  <a:lnTo>
                    <a:pt x="1339" y="310"/>
                  </a:lnTo>
                  <a:lnTo>
                    <a:pt x="1327" y="282"/>
                  </a:lnTo>
                  <a:lnTo>
                    <a:pt x="1313" y="255"/>
                  </a:lnTo>
                  <a:lnTo>
                    <a:pt x="1296" y="229"/>
                  </a:lnTo>
                  <a:lnTo>
                    <a:pt x="1279" y="205"/>
                  </a:lnTo>
                  <a:lnTo>
                    <a:pt x="1269" y="194"/>
                  </a:lnTo>
                  <a:lnTo>
                    <a:pt x="1259" y="182"/>
                  </a:lnTo>
                  <a:lnTo>
                    <a:pt x="1247" y="173"/>
                  </a:lnTo>
                  <a:lnTo>
                    <a:pt x="1236" y="163"/>
                  </a:lnTo>
                  <a:lnTo>
                    <a:pt x="1225" y="153"/>
                  </a:lnTo>
                  <a:lnTo>
                    <a:pt x="1212" y="145"/>
                  </a:lnTo>
                  <a:lnTo>
                    <a:pt x="1199" y="136"/>
                  </a:lnTo>
                  <a:lnTo>
                    <a:pt x="1185" y="128"/>
                  </a:lnTo>
                  <a:lnTo>
                    <a:pt x="1171" y="122"/>
                  </a:lnTo>
                  <a:lnTo>
                    <a:pt x="1155" y="116"/>
                  </a:lnTo>
                  <a:lnTo>
                    <a:pt x="1140" y="110"/>
                  </a:lnTo>
                  <a:lnTo>
                    <a:pt x="1123" y="105"/>
                  </a:lnTo>
                  <a:lnTo>
                    <a:pt x="1106" y="100"/>
                  </a:lnTo>
                  <a:lnTo>
                    <a:pt x="1088" y="97"/>
                  </a:lnTo>
                  <a:lnTo>
                    <a:pt x="1070" y="94"/>
                  </a:lnTo>
                  <a:lnTo>
                    <a:pt x="1050" y="92"/>
                  </a:lnTo>
                  <a:lnTo>
                    <a:pt x="1030" y="91"/>
                  </a:lnTo>
                  <a:lnTo>
                    <a:pt x="1009" y="91"/>
                  </a:lnTo>
                  <a:close/>
                </a:path>
              </a:pathLst>
            </a:custGeom>
            <a:solidFill>
              <a:srgbClr val="816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2" name="Freeform 194">
              <a:extLst>
                <a:ext uri="{FF2B5EF4-FFF2-40B4-BE49-F238E27FC236}">
                  <a16:creationId xmlns:a16="http://schemas.microsoft.com/office/drawing/2014/main" id="{8A556A59-0AED-48C1-94DB-2D4EB0667930}"/>
                </a:ext>
              </a:extLst>
            </p:cNvPr>
            <p:cNvSpPr>
              <a:spLocks/>
            </p:cNvSpPr>
            <p:nvPr/>
          </p:nvSpPr>
          <p:spPr bwMode="auto">
            <a:xfrm flipH="1">
              <a:off x="7817245" y="5789833"/>
              <a:ext cx="446671" cy="498791"/>
            </a:xfrm>
            <a:custGeom>
              <a:avLst/>
              <a:gdLst>
                <a:gd name="T0" fmla="*/ 993 w 1539"/>
                <a:gd name="T1" fmla="*/ 71 h 2010"/>
                <a:gd name="T2" fmla="*/ 933 w 1539"/>
                <a:gd name="T3" fmla="*/ 37 h 2010"/>
                <a:gd name="T4" fmla="*/ 848 w 1539"/>
                <a:gd name="T5" fmla="*/ 11 h 2010"/>
                <a:gd name="T6" fmla="*/ 743 w 1539"/>
                <a:gd name="T7" fmla="*/ 0 h 2010"/>
                <a:gd name="T8" fmla="*/ 626 w 1539"/>
                <a:gd name="T9" fmla="*/ 8 h 2010"/>
                <a:gd name="T10" fmla="*/ 508 w 1539"/>
                <a:gd name="T11" fmla="*/ 40 h 2010"/>
                <a:gd name="T12" fmla="*/ 396 w 1539"/>
                <a:gd name="T13" fmla="*/ 103 h 2010"/>
                <a:gd name="T14" fmla="*/ 298 w 1539"/>
                <a:gd name="T15" fmla="*/ 199 h 2010"/>
                <a:gd name="T16" fmla="*/ 258 w 1539"/>
                <a:gd name="T17" fmla="*/ 262 h 2010"/>
                <a:gd name="T18" fmla="*/ 209 w 1539"/>
                <a:gd name="T19" fmla="*/ 360 h 2010"/>
                <a:gd name="T20" fmla="*/ 164 w 1539"/>
                <a:gd name="T21" fmla="*/ 471 h 2010"/>
                <a:gd name="T22" fmla="*/ 125 w 1539"/>
                <a:gd name="T23" fmla="*/ 626 h 2010"/>
                <a:gd name="T24" fmla="*/ 99 w 1539"/>
                <a:gd name="T25" fmla="*/ 785 h 2010"/>
                <a:gd name="T26" fmla="*/ 74 w 1539"/>
                <a:gd name="T27" fmla="*/ 849 h 2010"/>
                <a:gd name="T28" fmla="*/ 48 w 1539"/>
                <a:gd name="T29" fmla="*/ 885 h 2010"/>
                <a:gd name="T30" fmla="*/ 16 w 1539"/>
                <a:gd name="T31" fmla="*/ 941 h 2010"/>
                <a:gd name="T32" fmla="*/ 1 w 1539"/>
                <a:gd name="T33" fmla="*/ 1006 h 2010"/>
                <a:gd name="T34" fmla="*/ 1 w 1539"/>
                <a:gd name="T35" fmla="*/ 1078 h 2010"/>
                <a:gd name="T36" fmla="*/ 22 w 1539"/>
                <a:gd name="T37" fmla="*/ 1184 h 2010"/>
                <a:gd name="T38" fmla="*/ 66 w 1539"/>
                <a:gd name="T39" fmla="*/ 1285 h 2010"/>
                <a:gd name="T40" fmla="*/ 96 w 1539"/>
                <a:gd name="T41" fmla="*/ 1322 h 2010"/>
                <a:gd name="T42" fmla="*/ 118 w 1539"/>
                <a:gd name="T43" fmla="*/ 1336 h 2010"/>
                <a:gd name="T44" fmla="*/ 157 w 1539"/>
                <a:gd name="T45" fmla="*/ 1368 h 2010"/>
                <a:gd name="T46" fmla="*/ 165 w 1539"/>
                <a:gd name="T47" fmla="*/ 1416 h 2010"/>
                <a:gd name="T48" fmla="*/ 151 w 1539"/>
                <a:gd name="T49" fmla="*/ 1466 h 2010"/>
                <a:gd name="T50" fmla="*/ 127 w 1539"/>
                <a:gd name="T51" fmla="*/ 1509 h 2010"/>
                <a:gd name="T52" fmla="*/ 92 w 1539"/>
                <a:gd name="T53" fmla="*/ 1565 h 2010"/>
                <a:gd name="T54" fmla="*/ 77 w 1539"/>
                <a:gd name="T55" fmla="*/ 1646 h 2010"/>
                <a:gd name="T56" fmla="*/ 100 w 1539"/>
                <a:gd name="T57" fmla="*/ 1730 h 2010"/>
                <a:gd name="T58" fmla="*/ 159 w 1539"/>
                <a:gd name="T59" fmla="*/ 1811 h 2010"/>
                <a:gd name="T60" fmla="*/ 255 w 1539"/>
                <a:gd name="T61" fmla="*/ 1885 h 2010"/>
                <a:gd name="T62" fmla="*/ 386 w 1539"/>
                <a:gd name="T63" fmla="*/ 1946 h 2010"/>
                <a:gd name="T64" fmla="*/ 553 w 1539"/>
                <a:gd name="T65" fmla="*/ 1989 h 2010"/>
                <a:gd name="T66" fmla="*/ 757 w 1539"/>
                <a:gd name="T67" fmla="*/ 2009 h 2010"/>
                <a:gd name="T68" fmla="*/ 931 w 1539"/>
                <a:gd name="T69" fmla="*/ 2005 h 2010"/>
                <a:gd name="T70" fmla="*/ 1130 w 1539"/>
                <a:gd name="T71" fmla="*/ 1973 h 2010"/>
                <a:gd name="T72" fmla="*/ 1282 w 1539"/>
                <a:gd name="T73" fmla="*/ 1918 h 2010"/>
                <a:gd name="T74" fmla="*/ 1393 w 1539"/>
                <a:gd name="T75" fmla="*/ 1848 h 2010"/>
                <a:gd name="T76" fmla="*/ 1463 w 1539"/>
                <a:gd name="T77" fmla="*/ 1768 h 2010"/>
                <a:gd name="T78" fmla="*/ 1496 w 1539"/>
                <a:gd name="T79" fmla="*/ 1686 h 2010"/>
                <a:gd name="T80" fmla="*/ 1494 w 1539"/>
                <a:gd name="T81" fmla="*/ 1610 h 2010"/>
                <a:gd name="T82" fmla="*/ 1461 w 1539"/>
                <a:gd name="T83" fmla="*/ 1547 h 2010"/>
                <a:gd name="T84" fmla="*/ 1422 w 1539"/>
                <a:gd name="T85" fmla="*/ 1516 h 2010"/>
                <a:gd name="T86" fmla="*/ 1392 w 1539"/>
                <a:gd name="T87" fmla="*/ 1479 h 2010"/>
                <a:gd name="T88" fmla="*/ 1380 w 1539"/>
                <a:gd name="T89" fmla="*/ 1435 h 2010"/>
                <a:gd name="T90" fmla="*/ 1391 w 1539"/>
                <a:gd name="T91" fmla="*/ 1387 h 2010"/>
                <a:gd name="T92" fmla="*/ 1416 w 1539"/>
                <a:gd name="T93" fmla="*/ 1350 h 2010"/>
                <a:gd name="T94" fmla="*/ 1471 w 1539"/>
                <a:gd name="T95" fmla="*/ 1274 h 2010"/>
                <a:gd name="T96" fmla="*/ 1522 w 1539"/>
                <a:gd name="T97" fmla="*/ 1152 h 2010"/>
                <a:gd name="T98" fmla="*/ 1537 w 1539"/>
                <a:gd name="T99" fmla="*/ 1082 h 2010"/>
                <a:gd name="T100" fmla="*/ 1538 w 1539"/>
                <a:gd name="T101" fmla="*/ 1008 h 2010"/>
                <a:gd name="T102" fmla="*/ 1521 w 1539"/>
                <a:gd name="T103" fmla="*/ 932 h 2010"/>
                <a:gd name="T104" fmla="*/ 1484 w 1539"/>
                <a:gd name="T105" fmla="*/ 857 h 2010"/>
                <a:gd name="T106" fmla="*/ 1454 w 1539"/>
                <a:gd name="T107" fmla="*/ 794 h 2010"/>
                <a:gd name="T108" fmla="*/ 1419 w 1539"/>
                <a:gd name="T109" fmla="*/ 655 h 2010"/>
                <a:gd name="T110" fmla="*/ 1370 w 1539"/>
                <a:gd name="T111" fmla="*/ 402 h 2010"/>
                <a:gd name="T112" fmla="*/ 1327 w 1539"/>
                <a:gd name="T113" fmla="*/ 282 h 2010"/>
                <a:gd name="T114" fmla="*/ 1269 w 1539"/>
                <a:gd name="T115" fmla="*/ 194 h 2010"/>
                <a:gd name="T116" fmla="*/ 1225 w 1539"/>
                <a:gd name="T117" fmla="*/ 153 h 2010"/>
                <a:gd name="T118" fmla="*/ 1171 w 1539"/>
                <a:gd name="T119" fmla="*/ 122 h 2010"/>
                <a:gd name="T120" fmla="*/ 1106 w 1539"/>
                <a:gd name="T121" fmla="*/ 100 h 2010"/>
                <a:gd name="T122" fmla="*/ 1030 w 1539"/>
                <a:gd name="T123" fmla="*/ 91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9" h="2010">
                  <a:moveTo>
                    <a:pt x="1009" y="91"/>
                  </a:moveTo>
                  <a:lnTo>
                    <a:pt x="1009" y="91"/>
                  </a:lnTo>
                  <a:lnTo>
                    <a:pt x="1002" y="81"/>
                  </a:lnTo>
                  <a:lnTo>
                    <a:pt x="993" y="71"/>
                  </a:lnTo>
                  <a:lnTo>
                    <a:pt x="980" y="63"/>
                  </a:lnTo>
                  <a:lnTo>
                    <a:pt x="967" y="53"/>
                  </a:lnTo>
                  <a:lnTo>
                    <a:pt x="951" y="45"/>
                  </a:lnTo>
                  <a:lnTo>
                    <a:pt x="933" y="37"/>
                  </a:lnTo>
                  <a:lnTo>
                    <a:pt x="914" y="29"/>
                  </a:lnTo>
                  <a:lnTo>
                    <a:pt x="894" y="23"/>
                  </a:lnTo>
                  <a:lnTo>
                    <a:pt x="872" y="16"/>
                  </a:lnTo>
                  <a:lnTo>
                    <a:pt x="848" y="11"/>
                  </a:lnTo>
                  <a:lnTo>
                    <a:pt x="822" y="6"/>
                  </a:lnTo>
                  <a:lnTo>
                    <a:pt x="796" y="3"/>
                  </a:lnTo>
                  <a:lnTo>
                    <a:pt x="770" y="1"/>
                  </a:lnTo>
                  <a:lnTo>
                    <a:pt x="743" y="0"/>
                  </a:lnTo>
                  <a:lnTo>
                    <a:pt x="713" y="0"/>
                  </a:lnTo>
                  <a:lnTo>
                    <a:pt x="685" y="1"/>
                  </a:lnTo>
                  <a:lnTo>
                    <a:pt x="656" y="3"/>
                  </a:lnTo>
                  <a:lnTo>
                    <a:pt x="626" y="8"/>
                  </a:lnTo>
                  <a:lnTo>
                    <a:pt x="597" y="13"/>
                  </a:lnTo>
                  <a:lnTo>
                    <a:pt x="567" y="20"/>
                  </a:lnTo>
                  <a:lnTo>
                    <a:pt x="537" y="29"/>
                  </a:lnTo>
                  <a:lnTo>
                    <a:pt x="508" y="40"/>
                  </a:lnTo>
                  <a:lnTo>
                    <a:pt x="479" y="53"/>
                  </a:lnTo>
                  <a:lnTo>
                    <a:pt x="451" y="67"/>
                  </a:lnTo>
                  <a:lnTo>
                    <a:pt x="423" y="83"/>
                  </a:lnTo>
                  <a:lnTo>
                    <a:pt x="396" y="103"/>
                  </a:lnTo>
                  <a:lnTo>
                    <a:pt x="370" y="123"/>
                  </a:lnTo>
                  <a:lnTo>
                    <a:pt x="344" y="146"/>
                  </a:lnTo>
                  <a:lnTo>
                    <a:pt x="321" y="172"/>
                  </a:lnTo>
                  <a:lnTo>
                    <a:pt x="298" y="199"/>
                  </a:lnTo>
                  <a:lnTo>
                    <a:pt x="287" y="214"/>
                  </a:lnTo>
                  <a:lnTo>
                    <a:pt x="277" y="230"/>
                  </a:lnTo>
                  <a:lnTo>
                    <a:pt x="267" y="246"/>
                  </a:lnTo>
                  <a:lnTo>
                    <a:pt x="258" y="262"/>
                  </a:lnTo>
                  <a:lnTo>
                    <a:pt x="258" y="262"/>
                  </a:lnTo>
                  <a:lnTo>
                    <a:pt x="240" y="296"/>
                  </a:lnTo>
                  <a:lnTo>
                    <a:pt x="223" y="328"/>
                  </a:lnTo>
                  <a:lnTo>
                    <a:pt x="209" y="360"/>
                  </a:lnTo>
                  <a:lnTo>
                    <a:pt x="195" y="389"/>
                  </a:lnTo>
                  <a:lnTo>
                    <a:pt x="184" y="417"/>
                  </a:lnTo>
                  <a:lnTo>
                    <a:pt x="174" y="445"/>
                  </a:lnTo>
                  <a:lnTo>
                    <a:pt x="164" y="471"/>
                  </a:lnTo>
                  <a:lnTo>
                    <a:pt x="156" y="496"/>
                  </a:lnTo>
                  <a:lnTo>
                    <a:pt x="142" y="543"/>
                  </a:lnTo>
                  <a:lnTo>
                    <a:pt x="132" y="586"/>
                  </a:lnTo>
                  <a:lnTo>
                    <a:pt x="125" y="626"/>
                  </a:lnTo>
                  <a:lnTo>
                    <a:pt x="119" y="662"/>
                  </a:lnTo>
                  <a:lnTo>
                    <a:pt x="110" y="728"/>
                  </a:lnTo>
                  <a:lnTo>
                    <a:pt x="105" y="757"/>
                  </a:lnTo>
                  <a:lnTo>
                    <a:pt x="99" y="785"/>
                  </a:lnTo>
                  <a:lnTo>
                    <a:pt x="91" y="811"/>
                  </a:lnTo>
                  <a:lnTo>
                    <a:pt x="86" y="824"/>
                  </a:lnTo>
                  <a:lnTo>
                    <a:pt x="81" y="836"/>
                  </a:lnTo>
                  <a:lnTo>
                    <a:pt x="74" y="849"/>
                  </a:lnTo>
                  <a:lnTo>
                    <a:pt x="66" y="861"/>
                  </a:lnTo>
                  <a:lnTo>
                    <a:pt x="57" y="873"/>
                  </a:lnTo>
                  <a:lnTo>
                    <a:pt x="48" y="885"/>
                  </a:lnTo>
                  <a:lnTo>
                    <a:pt x="48" y="885"/>
                  </a:lnTo>
                  <a:lnTo>
                    <a:pt x="38" y="897"/>
                  </a:lnTo>
                  <a:lnTo>
                    <a:pt x="30" y="911"/>
                  </a:lnTo>
                  <a:lnTo>
                    <a:pt x="22" y="925"/>
                  </a:lnTo>
                  <a:lnTo>
                    <a:pt x="16" y="941"/>
                  </a:lnTo>
                  <a:lnTo>
                    <a:pt x="11" y="956"/>
                  </a:lnTo>
                  <a:lnTo>
                    <a:pt x="7" y="972"/>
                  </a:lnTo>
                  <a:lnTo>
                    <a:pt x="3" y="989"/>
                  </a:lnTo>
                  <a:lnTo>
                    <a:pt x="1" y="1006"/>
                  </a:lnTo>
                  <a:lnTo>
                    <a:pt x="0" y="1024"/>
                  </a:lnTo>
                  <a:lnTo>
                    <a:pt x="0" y="1042"/>
                  </a:lnTo>
                  <a:lnTo>
                    <a:pt x="0" y="1059"/>
                  </a:lnTo>
                  <a:lnTo>
                    <a:pt x="1" y="1078"/>
                  </a:lnTo>
                  <a:lnTo>
                    <a:pt x="3" y="1096"/>
                  </a:lnTo>
                  <a:lnTo>
                    <a:pt x="6" y="1113"/>
                  </a:lnTo>
                  <a:lnTo>
                    <a:pt x="13" y="1149"/>
                  </a:lnTo>
                  <a:lnTo>
                    <a:pt x="22" y="1184"/>
                  </a:lnTo>
                  <a:lnTo>
                    <a:pt x="34" y="1216"/>
                  </a:lnTo>
                  <a:lnTo>
                    <a:pt x="46" y="1246"/>
                  </a:lnTo>
                  <a:lnTo>
                    <a:pt x="59" y="1273"/>
                  </a:lnTo>
                  <a:lnTo>
                    <a:pt x="66" y="1285"/>
                  </a:lnTo>
                  <a:lnTo>
                    <a:pt x="74" y="1296"/>
                  </a:lnTo>
                  <a:lnTo>
                    <a:pt x="81" y="1306"/>
                  </a:lnTo>
                  <a:lnTo>
                    <a:pt x="89" y="1314"/>
                  </a:lnTo>
                  <a:lnTo>
                    <a:pt x="96" y="1322"/>
                  </a:lnTo>
                  <a:lnTo>
                    <a:pt x="103" y="1328"/>
                  </a:lnTo>
                  <a:lnTo>
                    <a:pt x="111" y="1333"/>
                  </a:lnTo>
                  <a:lnTo>
                    <a:pt x="118" y="1336"/>
                  </a:lnTo>
                  <a:lnTo>
                    <a:pt x="118" y="1336"/>
                  </a:lnTo>
                  <a:lnTo>
                    <a:pt x="131" y="1342"/>
                  </a:lnTo>
                  <a:lnTo>
                    <a:pt x="142" y="1349"/>
                  </a:lnTo>
                  <a:lnTo>
                    <a:pt x="150" y="1357"/>
                  </a:lnTo>
                  <a:lnTo>
                    <a:pt x="157" y="1368"/>
                  </a:lnTo>
                  <a:lnTo>
                    <a:pt x="162" y="1379"/>
                  </a:lnTo>
                  <a:lnTo>
                    <a:pt x="165" y="1391"/>
                  </a:lnTo>
                  <a:lnTo>
                    <a:pt x="166" y="1403"/>
                  </a:lnTo>
                  <a:lnTo>
                    <a:pt x="165" y="1416"/>
                  </a:lnTo>
                  <a:lnTo>
                    <a:pt x="164" y="1429"/>
                  </a:lnTo>
                  <a:lnTo>
                    <a:pt x="160" y="1442"/>
                  </a:lnTo>
                  <a:lnTo>
                    <a:pt x="157" y="1455"/>
                  </a:lnTo>
                  <a:lnTo>
                    <a:pt x="151" y="1466"/>
                  </a:lnTo>
                  <a:lnTo>
                    <a:pt x="146" y="1478"/>
                  </a:lnTo>
                  <a:lnTo>
                    <a:pt x="140" y="1489"/>
                  </a:lnTo>
                  <a:lnTo>
                    <a:pt x="133" y="1500"/>
                  </a:lnTo>
                  <a:lnTo>
                    <a:pt x="127" y="1509"/>
                  </a:lnTo>
                  <a:lnTo>
                    <a:pt x="127" y="1509"/>
                  </a:lnTo>
                  <a:lnTo>
                    <a:pt x="113" y="1527"/>
                  </a:lnTo>
                  <a:lnTo>
                    <a:pt x="101" y="1545"/>
                  </a:lnTo>
                  <a:lnTo>
                    <a:pt x="92" y="1565"/>
                  </a:lnTo>
                  <a:lnTo>
                    <a:pt x="85" y="1584"/>
                  </a:lnTo>
                  <a:lnTo>
                    <a:pt x="81" y="1605"/>
                  </a:lnTo>
                  <a:lnTo>
                    <a:pt x="79" y="1625"/>
                  </a:lnTo>
                  <a:lnTo>
                    <a:pt x="77" y="1646"/>
                  </a:lnTo>
                  <a:lnTo>
                    <a:pt x="80" y="1666"/>
                  </a:lnTo>
                  <a:lnTo>
                    <a:pt x="84" y="1688"/>
                  </a:lnTo>
                  <a:lnTo>
                    <a:pt x="91" y="1708"/>
                  </a:lnTo>
                  <a:lnTo>
                    <a:pt x="100" y="1730"/>
                  </a:lnTo>
                  <a:lnTo>
                    <a:pt x="111" y="1750"/>
                  </a:lnTo>
                  <a:lnTo>
                    <a:pt x="126" y="1771"/>
                  </a:lnTo>
                  <a:lnTo>
                    <a:pt x="141" y="1792"/>
                  </a:lnTo>
                  <a:lnTo>
                    <a:pt x="159" y="1811"/>
                  </a:lnTo>
                  <a:lnTo>
                    <a:pt x="179" y="1830"/>
                  </a:lnTo>
                  <a:lnTo>
                    <a:pt x="202" y="1850"/>
                  </a:lnTo>
                  <a:lnTo>
                    <a:pt x="227" y="1868"/>
                  </a:lnTo>
                  <a:lnTo>
                    <a:pt x="255" y="1885"/>
                  </a:lnTo>
                  <a:lnTo>
                    <a:pt x="284" y="1902"/>
                  </a:lnTo>
                  <a:lnTo>
                    <a:pt x="315" y="1918"/>
                  </a:lnTo>
                  <a:lnTo>
                    <a:pt x="349" y="1933"/>
                  </a:lnTo>
                  <a:lnTo>
                    <a:pt x="386" y="1946"/>
                  </a:lnTo>
                  <a:lnTo>
                    <a:pt x="424" y="1959"/>
                  </a:lnTo>
                  <a:lnTo>
                    <a:pt x="464" y="1971"/>
                  </a:lnTo>
                  <a:lnTo>
                    <a:pt x="508" y="1980"/>
                  </a:lnTo>
                  <a:lnTo>
                    <a:pt x="553" y="1989"/>
                  </a:lnTo>
                  <a:lnTo>
                    <a:pt x="601" y="1997"/>
                  </a:lnTo>
                  <a:lnTo>
                    <a:pt x="651" y="2002"/>
                  </a:lnTo>
                  <a:lnTo>
                    <a:pt x="702" y="2006"/>
                  </a:lnTo>
                  <a:lnTo>
                    <a:pt x="757" y="2009"/>
                  </a:lnTo>
                  <a:lnTo>
                    <a:pt x="813" y="2010"/>
                  </a:lnTo>
                  <a:lnTo>
                    <a:pt x="813" y="2010"/>
                  </a:lnTo>
                  <a:lnTo>
                    <a:pt x="874" y="2009"/>
                  </a:lnTo>
                  <a:lnTo>
                    <a:pt x="931" y="2005"/>
                  </a:lnTo>
                  <a:lnTo>
                    <a:pt x="985" y="2000"/>
                  </a:lnTo>
                  <a:lnTo>
                    <a:pt x="1037" y="1992"/>
                  </a:lnTo>
                  <a:lnTo>
                    <a:pt x="1085" y="1984"/>
                  </a:lnTo>
                  <a:lnTo>
                    <a:pt x="1130" y="1973"/>
                  </a:lnTo>
                  <a:lnTo>
                    <a:pt x="1172" y="1961"/>
                  </a:lnTo>
                  <a:lnTo>
                    <a:pt x="1212" y="1948"/>
                  </a:lnTo>
                  <a:lnTo>
                    <a:pt x="1249" y="1934"/>
                  </a:lnTo>
                  <a:lnTo>
                    <a:pt x="1282" y="1918"/>
                  </a:lnTo>
                  <a:lnTo>
                    <a:pt x="1315" y="1902"/>
                  </a:lnTo>
                  <a:lnTo>
                    <a:pt x="1343" y="1884"/>
                  </a:lnTo>
                  <a:lnTo>
                    <a:pt x="1370" y="1866"/>
                  </a:lnTo>
                  <a:lnTo>
                    <a:pt x="1393" y="1848"/>
                  </a:lnTo>
                  <a:lnTo>
                    <a:pt x="1415" y="1828"/>
                  </a:lnTo>
                  <a:lnTo>
                    <a:pt x="1433" y="1808"/>
                  </a:lnTo>
                  <a:lnTo>
                    <a:pt x="1449" y="1788"/>
                  </a:lnTo>
                  <a:lnTo>
                    <a:pt x="1463" y="1768"/>
                  </a:lnTo>
                  <a:lnTo>
                    <a:pt x="1475" y="1747"/>
                  </a:lnTo>
                  <a:lnTo>
                    <a:pt x="1484" y="1727"/>
                  </a:lnTo>
                  <a:lnTo>
                    <a:pt x="1491" y="1706"/>
                  </a:lnTo>
                  <a:lnTo>
                    <a:pt x="1496" y="1686"/>
                  </a:lnTo>
                  <a:lnTo>
                    <a:pt x="1499" y="1666"/>
                  </a:lnTo>
                  <a:lnTo>
                    <a:pt x="1500" y="1647"/>
                  </a:lnTo>
                  <a:lnTo>
                    <a:pt x="1498" y="1628"/>
                  </a:lnTo>
                  <a:lnTo>
                    <a:pt x="1494" y="1610"/>
                  </a:lnTo>
                  <a:lnTo>
                    <a:pt x="1489" y="1593"/>
                  </a:lnTo>
                  <a:lnTo>
                    <a:pt x="1481" y="1577"/>
                  </a:lnTo>
                  <a:lnTo>
                    <a:pt x="1472" y="1561"/>
                  </a:lnTo>
                  <a:lnTo>
                    <a:pt x="1461" y="1547"/>
                  </a:lnTo>
                  <a:lnTo>
                    <a:pt x="1447" y="1534"/>
                  </a:lnTo>
                  <a:lnTo>
                    <a:pt x="1433" y="1523"/>
                  </a:lnTo>
                  <a:lnTo>
                    <a:pt x="1433" y="1523"/>
                  </a:lnTo>
                  <a:lnTo>
                    <a:pt x="1422" y="1516"/>
                  </a:lnTo>
                  <a:lnTo>
                    <a:pt x="1413" y="1507"/>
                  </a:lnTo>
                  <a:lnTo>
                    <a:pt x="1406" y="1499"/>
                  </a:lnTo>
                  <a:lnTo>
                    <a:pt x="1398" y="1489"/>
                  </a:lnTo>
                  <a:lnTo>
                    <a:pt x="1392" y="1479"/>
                  </a:lnTo>
                  <a:lnTo>
                    <a:pt x="1388" y="1469"/>
                  </a:lnTo>
                  <a:lnTo>
                    <a:pt x="1383" y="1458"/>
                  </a:lnTo>
                  <a:lnTo>
                    <a:pt x="1381" y="1446"/>
                  </a:lnTo>
                  <a:lnTo>
                    <a:pt x="1380" y="1435"/>
                  </a:lnTo>
                  <a:lnTo>
                    <a:pt x="1380" y="1423"/>
                  </a:lnTo>
                  <a:lnTo>
                    <a:pt x="1382" y="1411"/>
                  </a:lnTo>
                  <a:lnTo>
                    <a:pt x="1385" y="1398"/>
                  </a:lnTo>
                  <a:lnTo>
                    <a:pt x="1391" y="1387"/>
                  </a:lnTo>
                  <a:lnTo>
                    <a:pt x="1398" y="1375"/>
                  </a:lnTo>
                  <a:lnTo>
                    <a:pt x="1406" y="1363"/>
                  </a:lnTo>
                  <a:lnTo>
                    <a:pt x="1416" y="1350"/>
                  </a:lnTo>
                  <a:lnTo>
                    <a:pt x="1416" y="1350"/>
                  </a:lnTo>
                  <a:lnTo>
                    <a:pt x="1428" y="1337"/>
                  </a:lnTo>
                  <a:lnTo>
                    <a:pt x="1442" y="1319"/>
                  </a:lnTo>
                  <a:lnTo>
                    <a:pt x="1456" y="1298"/>
                  </a:lnTo>
                  <a:lnTo>
                    <a:pt x="1471" y="1274"/>
                  </a:lnTo>
                  <a:lnTo>
                    <a:pt x="1485" y="1247"/>
                  </a:lnTo>
                  <a:lnTo>
                    <a:pt x="1499" y="1217"/>
                  </a:lnTo>
                  <a:lnTo>
                    <a:pt x="1511" y="1186"/>
                  </a:lnTo>
                  <a:lnTo>
                    <a:pt x="1522" y="1152"/>
                  </a:lnTo>
                  <a:lnTo>
                    <a:pt x="1527" y="1135"/>
                  </a:lnTo>
                  <a:lnTo>
                    <a:pt x="1530" y="1118"/>
                  </a:lnTo>
                  <a:lnTo>
                    <a:pt x="1534" y="1100"/>
                  </a:lnTo>
                  <a:lnTo>
                    <a:pt x="1537" y="1082"/>
                  </a:lnTo>
                  <a:lnTo>
                    <a:pt x="1538" y="1064"/>
                  </a:lnTo>
                  <a:lnTo>
                    <a:pt x="1539" y="1044"/>
                  </a:lnTo>
                  <a:lnTo>
                    <a:pt x="1539" y="1026"/>
                  </a:lnTo>
                  <a:lnTo>
                    <a:pt x="1538" y="1008"/>
                  </a:lnTo>
                  <a:lnTo>
                    <a:pt x="1536" y="988"/>
                  </a:lnTo>
                  <a:lnTo>
                    <a:pt x="1532" y="970"/>
                  </a:lnTo>
                  <a:lnTo>
                    <a:pt x="1528" y="950"/>
                  </a:lnTo>
                  <a:lnTo>
                    <a:pt x="1521" y="932"/>
                  </a:lnTo>
                  <a:lnTo>
                    <a:pt x="1514" y="912"/>
                  </a:lnTo>
                  <a:lnTo>
                    <a:pt x="1505" y="894"/>
                  </a:lnTo>
                  <a:lnTo>
                    <a:pt x="1496" y="876"/>
                  </a:lnTo>
                  <a:lnTo>
                    <a:pt x="1484" y="857"/>
                  </a:lnTo>
                  <a:lnTo>
                    <a:pt x="1484" y="857"/>
                  </a:lnTo>
                  <a:lnTo>
                    <a:pt x="1473" y="838"/>
                  </a:lnTo>
                  <a:lnTo>
                    <a:pt x="1463" y="816"/>
                  </a:lnTo>
                  <a:lnTo>
                    <a:pt x="1454" y="794"/>
                  </a:lnTo>
                  <a:lnTo>
                    <a:pt x="1445" y="769"/>
                  </a:lnTo>
                  <a:lnTo>
                    <a:pt x="1438" y="743"/>
                  </a:lnTo>
                  <a:lnTo>
                    <a:pt x="1431" y="715"/>
                  </a:lnTo>
                  <a:lnTo>
                    <a:pt x="1419" y="655"/>
                  </a:lnTo>
                  <a:lnTo>
                    <a:pt x="1398" y="529"/>
                  </a:lnTo>
                  <a:lnTo>
                    <a:pt x="1385" y="465"/>
                  </a:lnTo>
                  <a:lnTo>
                    <a:pt x="1378" y="433"/>
                  </a:lnTo>
                  <a:lnTo>
                    <a:pt x="1370" y="402"/>
                  </a:lnTo>
                  <a:lnTo>
                    <a:pt x="1361" y="370"/>
                  </a:lnTo>
                  <a:lnTo>
                    <a:pt x="1351" y="340"/>
                  </a:lnTo>
                  <a:lnTo>
                    <a:pt x="1339" y="310"/>
                  </a:lnTo>
                  <a:lnTo>
                    <a:pt x="1327" y="282"/>
                  </a:lnTo>
                  <a:lnTo>
                    <a:pt x="1313" y="255"/>
                  </a:lnTo>
                  <a:lnTo>
                    <a:pt x="1296" y="229"/>
                  </a:lnTo>
                  <a:lnTo>
                    <a:pt x="1279" y="205"/>
                  </a:lnTo>
                  <a:lnTo>
                    <a:pt x="1269" y="194"/>
                  </a:lnTo>
                  <a:lnTo>
                    <a:pt x="1259" y="182"/>
                  </a:lnTo>
                  <a:lnTo>
                    <a:pt x="1247" y="173"/>
                  </a:lnTo>
                  <a:lnTo>
                    <a:pt x="1236" y="163"/>
                  </a:lnTo>
                  <a:lnTo>
                    <a:pt x="1225" y="153"/>
                  </a:lnTo>
                  <a:lnTo>
                    <a:pt x="1212" y="145"/>
                  </a:lnTo>
                  <a:lnTo>
                    <a:pt x="1199" y="136"/>
                  </a:lnTo>
                  <a:lnTo>
                    <a:pt x="1185" y="128"/>
                  </a:lnTo>
                  <a:lnTo>
                    <a:pt x="1171" y="122"/>
                  </a:lnTo>
                  <a:lnTo>
                    <a:pt x="1155" y="116"/>
                  </a:lnTo>
                  <a:lnTo>
                    <a:pt x="1140" y="110"/>
                  </a:lnTo>
                  <a:lnTo>
                    <a:pt x="1123" y="105"/>
                  </a:lnTo>
                  <a:lnTo>
                    <a:pt x="1106" y="100"/>
                  </a:lnTo>
                  <a:lnTo>
                    <a:pt x="1088" y="97"/>
                  </a:lnTo>
                  <a:lnTo>
                    <a:pt x="1070" y="94"/>
                  </a:lnTo>
                  <a:lnTo>
                    <a:pt x="1050" y="92"/>
                  </a:lnTo>
                  <a:lnTo>
                    <a:pt x="1030" y="91"/>
                  </a:lnTo>
                  <a:lnTo>
                    <a:pt x="1009"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3" name="Freeform 195">
              <a:extLst>
                <a:ext uri="{FF2B5EF4-FFF2-40B4-BE49-F238E27FC236}">
                  <a16:creationId xmlns:a16="http://schemas.microsoft.com/office/drawing/2014/main" id="{6A662305-149F-4162-A1B6-E467E4783292}"/>
                </a:ext>
              </a:extLst>
            </p:cNvPr>
            <p:cNvSpPr>
              <a:spLocks/>
            </p:cNvSpPr>
            <p:nvPr/>
          </p:nvSpPr>
          <p:spPr bwMode="auto">
            <a:xfrm flipH="1">
              <a:off x="7676470" y="6184347"/>
              <a:ext cx="723011" cy="236363"/>
            </a:xfrm>
            <a:custGeom>
              <a:avLst/>
              <a:gdLst>
                <a:gd name="T0" fmla="*/ 1011 w 2493"/>
                <a:gd name="T1" fmla="*/ 0 h 948"/>
                <a:gd name="T2" fmla="*/ 1034 w 2493"/>
                <a:gd name="T3" fmla="*/ 3 h 948"/>
                <a:gd name="T4" fmla="*/ 1255 w 2493"/>
                <a:gd name="T5" fmla="*/ 11 h 948"/>
                <a:gd name="T6" fmla="*/ 1476 w 2493"/>
                <a:gd name="T7" fmla="*/ 19 h 948"/>
                <a:gd name="T8" fmla="*/ 1498 w 2493"/>
                <a:gd name="T9" fmla="*/ 23 h 948"/>
                <a:gd name="T10" fmla="*/ 1513 w 2493"/>
                <a:gd name="T11" fmla="*/ 41 h 948"/>
                <a:gd name="T12" fmla="*/ 1544 w 2493"/>
                <a:gd name="T13" fmla="*/ 77 h 948"/>
                <a:gd name="T14" fmla="*/ 1580 w 2493"/>
                <a:gd name="T15" fmla="*/ 110 h 948"/>
                <a:gd name="T16" fmla="*/ 1618 w 2493"/>
                <a:gd name="T17" fmla="*/ 141 h 948"/>
                <a:gd name="T18" fmla="*/ 1659 w 2493"/>
                <a:gd name="T19" fmla="*/ 170 h 948"/>
                <a:gd name="T20" fmla="*/ 1703 w 2493"/>
                <a:gd name="T21" fmla="*/ 197 h 948"/>
                <a:gd name="T22" fmla="*/ 1773 w 2493"/>
                <a:gd name="T23" fmla="*/ 232 h 948"/>
                <a:gd name="T24" fmla="*/ 1871 w 2493"/>
                <a:gd name="T25" fmla="*/ 273 h 948"/>
                <a:gd name="T26" fmla="*/ 1974 w 2493"/>
                <a:gd name="T27" fmla="*/ 308 h 948"/>
                <a:gd name="T28" fmla="*/ 2077 w 2493"/>
                <a:gd name="T29" fmla="*/ 337 h 948"/>
                <a:gd name="T30" fmla="*/ 2178 w 2493"/>
                <a:gd name="T31" fmla="*/ 362 h 948"/>
                <a:gd name="T32" fmla="*/ 2227 w 2493"/>
                <a:gd name="T33" fmla="*/ 373 h 948"/>
                <a:gd name="T34" fmla="*/ 2272 w 2493"/>
                <a:gd name="T35" fmla="*/ 385 h 948"/>
                <a:gd name="T36" fmla="*/ 2311 w 2493"/>
                <a:gd name="T37" fmla="*/ 405 h 948"/>
                <a:gd name="T38" fmla="*/ 2346 w 2493"/>
                <a:gd name="T39" fmla="*/ 429 h 948"/>
                <a:gd name="T40" fmla="*/ 2376 w 2493"/>
                <a:gd name="T41" fmla="*/ 457 h 948"/>
                <a:gd name="T42" fmla="*/ 2402 w 2493"/>
                <a:gd name="T43" fmla="*/ 489 h 948"/>
                <a:gd name="T44" fmla="*/ 2423 w 2493"/>
                <a:gd name="T45" fmla="*/ 524 h 948"/>
                <a:gd name="T46" fmla="*/ 2441 w 2493"/>
                <a:gd name="T47" fmla="*/ 563 h 948"/>
                <a:gd name="T48" fmla="*/ 2456 w 2493"/>
                <a:gd name="T49" fmla="*/ 604 h 948"/>
                <a:gd name="T50" fmla="*/ 2467 w 2493"/>
                <a:gd name="T51" fmla="*/ 646 h 948"/>
                <a:gd name="T52" fmla="*/ 2476 w 2493"/>
                <a:gd name="T53" fmla="*/ 689 h 948"/>
                <a:gd name="T54" fmla="*/ 2487 w 2493"/>
                <a:gd name="T55" fmla="*/ 779 h 948"/>
                <a:gd name="T56" fmla="*/ 2492 w 2493"/>
                <a:gd name="T57" fmla="*/ 866 h 948"/>
                <a:gd name="T58" fmla="*/ 0 w 2493"/>
                <a:gd name="T59" fmla="*/ 948 h 948"/>
                <a:gd name="T60" fmla="*/ 1 w 2493"/>
                <a:gd name="T61" fmla="*/ 866 h 948"/>
                <a:gd name="T62" fmla="*/ 6 w 2493"/>
                <a:gd name="T63" fmla="*/ 779 h 948"/>
                <a:gd name="T64" fmla="*/ 16 w 2493"/>
                <a:gd name="T65" fmla="*/ 690 h 948"/>
                <a:gd name="T66" fmla="*/ 25 w 2493"/>
                <a:gd name="T67" fmla="*/ 646 h 948"/>
                <a:gd name="T68" fmla="*/ 36 w 2493"/>
                <a:gd name="T69" fmla="*/ 604 h 948"/>
                <a:gd name="T70" fmla="*/ 51 w 2493"/>
                <a:gd name="T71" fmla="*/ 563 h 948"/>
                <a:gd name="T72" fmla="*/ 68 w 2493"/>
                <a:gd name="T73" fmla="*/ 525 h 948"/>
                <a:gd name="T74" fmla="*/ 90 w 2493"/>
                <a:gd name="T75" fmla="*/ 489 h 948"/>
                <a:gd name="T76" fmla="*/ 115 w 2493"/>
                <a:gd name="T77" fmla="*/ 457 h 948"/>
                <a:gd name="T78" fmla="*/ 145 w 2493"/>
                <a:gd name="T79" fmla="*/ 429 h 948"/>
                <a:gd name="T80" fmla="*/ 181 w 2493"/>
                <a:gd name="T81" fmla="*/ 405 h 948"/>
                <a:gd name="T82" fmla="*/ 221 w 2493"/>
                <a:gd name="T83" fmla="*/ 387 h 948"/>
                <a:gd name="T84" fmla="*/ 267 w 2493"/>
                <a:gd name="T85" fmla="*/ 373 h 948"/>
                <a:gd name="T86" fmla="*/ 317 w 2493"/>
                <a:gd name="T87" fmla="*/ 362 h 948"/>
                <a:gd name="T88" fmla="*/ 420 w 2493"/>
                <a:gd name="T89" fmla="*/ 336 h 948"/>
                <a:gd name="T90" fmla="*/ 526 w 2493"/>
                <a:gd name="T91" fmla="*/ 304 h 948"/>
                <a:gd name="T92" fmla="*/ 632 w 2493"/>
                <a:gd name="T93" fmla="*/ 267 h 948"/>
                <a:gd name="T94" fmla="*/ 734 w 2493"/>
                <a:gd name="T95" fmla="*/ 222 h 948"/>
                <a:gd name="T96" fmla="*/ 782 w 2493"/>
                <a:gd name="T97" fmla="*/ 198 h 948"/>
                <a:gd name="T98" fmla="*/ 828 w 2493"/>
                <a:gd name="T99" fmla="*/ 171 h 948"/>
                <a:gd name="T100" fmla="*/ 872 w 2493"/>
                <a:gd name="T101" fmla="*/ 141 h 948"/>
                <a:gd name="T102" fmla="*/ 912 w 2493"/>
                <a:gd name="T103" fmla="*/ 109 h 948"/>
                <a:gd name="T104" fmla="*/ 949 w 2493"/>
                <a:gd name="T105" fmla="*/ 76 h 948"/>
                <a:gd name="T106" fmla="*/ 983 w 2493"/>
                <a:gd name="T107" fmla="*/ 39 h 948"/>
                <a:gd name="T108" fmla="*/ 1011 w 2493"/>
                <a:gd name="T10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3" h="948">
                  <a:moveTo>
                    <a:pt x="1011" y="0"/>
                  </a:moveTo>
                  <a:lnTo>
                    <a:pt x="1011" y="0"/>
                  </a:lnTo>
                  <a:lnTo>
                    <a:pt x="1018" y="2"/>
                  </a:lnTo>
                  <a:lnTo>
                    <a:pt x="1034" y="3"/>
                  </a:lnTo>
                  <a:lnTo>
                    <a:pt x="1088" y="5"/>
                  </a:lnTo>
                  <a:lnTo>
                    <a:pt x="1255" y="11"/>
                  </a:lnTo>
                  <a:lnTo>
                    <a:pt x="1421" y="16"/>
                  </a:lnTo>
                  <a:lnTo>
                    <a:pt x="1476" y="19"/>
                  </a:lnTo>
                  <a:lnTo>
                    <a:pt x="1491" y="20"/>
                  </a:lnTo>
                  <a:lnTo>
                    <a:pt x="1498" y="23"/>
                  </a:lnTo>
                  <a:lnTo>
                    <a:pt x="1498" y="23"/>
                  </a:lnTo>
                  <a:lnTo>
                    <a:pt x="1513" y="41"/>
                  </a:lnTo>
                  <a:lnTo>
                    <a:pt x="1527" y="59"/>
                  </a:lnTo>
                  <a:lnTo>
                    <a:pt x="1544" y="77"/>
                  </a:lnTo>
                  <a:lnTo>
                    <a:pt x="1561" y="94"/>
                  </a:lnTo>
                  <a:lnTo>
                    <a:pt x="1580" y="110"/>
                  </a:lnTo>
                  <a:lnTo>
                    <a:pt x="1599" y="126"/>
                  </a:lnTo>
                  <a:lnTo>
                    <a:pt x="1618" y="141"/>
                  </a:lnTo>
                  <a:lnTo>
                    <a:pt x="1638" y="155"/>
                  </a:lnTo>
                  <a:lnTo>
                    <a:pt x="1659" y="170"/>
                  </a:lnTo>
                  <a:lnTo>
                    <a:pt x="1681" y="184"/>
                  </a:lnTo>
                  <a:lnTo>
                    <a:pt x="1703" y="197"/>
                  </a:lnTo>
                  <a:lnTo>
                    <a:pt x="1727" y="208"/>
                  </a:lnTo>
                  <a:lnTo>
                    <a:pt x="1773" y="232"/>
                  </a:lnTo>
                  <a:lnTo>
                    <a:pt x="1822" y="254"/>
                  </a:lnTo>
                  <a:lnTo>
                    <a:pt x="1871" y="273"/>
                  </a:lnTo>
                  <a:lnTo>
                    <a:pt x="1923" y="292"/>
                  </a:lnTo>
                  <a:lnTo>
                    <a:pt x="1974" y="308"/>
                  </a:lnTo>
                  <a:lnTo>
                    <a:pt x="2025" y="324"/>
                  </a:lnTo>
                  <a:lnTo>
                    <a:pt x="2077" y="337"/>
                  </a:lnTo>
                  <a:lnTo>
                    <a:pt x="2128" y="350"/>
                  </a:lnTo>
                  <a:lnTo>
                    <a:pt x="2178" y="362"/>
                  </a:lnTo>
                  <a:lnTo>
                    <a:pt x="2227" y="373"/>
                  </a:lnTo>
                  <a:lnTo>
                    <a:pt x="2227" y="373"/>
                  </a:lnTo>
                  <a:lnTo>
                    <a:pt x="2251" y="379"/>
                  </a:lnTo>
                  <a:lnTo>
                    <a:pt x="2272" y="385"/>
                  </a:lnTo>
                  <a:lnTo>
                    <a:pt x="2292" y="394"/>
                  </a:lnTo>
                  <a:lnTo>
                    <a:pt x="2311" y="405"/>
                  </a:lnTo>
                  <a:lnTo>
                    <a:pt x="2329" y="416"/>
                  </a:lnTo>
                  <a:lnTo>
                    <a:pt x="2346" y="429"/>
                  </a:lnTo>
                  <a:lnTo>
                    <a:pt x="2362" y="442"/>
                  </a:lnTo>
                  <a:lnTo>
                    <a:pt x="2376" y="457"/>
                  </a:lnTo>
                  <a:lnTo>
                    <a:pt x="2390" y="472"/>
                  </a:lnTo>
                  <a:lnTo>
                    <a:pt x="2402" y="489"/>
                  </a:lnTo>
                  <a:lnTo>
                    <a:pt x="2413" y="506"/>
                  </a:lnTo>
                  <a:lnTo>
                    <a:pt x="2423" y="524"/>
                  </a:lnTo>
                  <a:lnTo>
                    <a:pt x="2432" y="543"/>
                  </a:lnTo>
                  <a:lnTo>
                    <a:pt x="2441" y="563"/>
                  </a:lnTo>
                  <a:lnTo>
                    <a:pt x="2449" y="582"/>
                  </a:lnTo>
                  <a:lnTo>
                    <a:pt x="2456" y="604"/>
                  </a:lnTo>
                  <a:lnTo>
                    <a:pt x="2462" y="624"/>
                  </a:lnTo>
                  <a:lnTo>
                    <a:pt x="2467" y="646"/>
                  </a:lnTo>
                  <a:lnTo>
                    <a:pt x="2472" y="667"/>
                  </a:lnTo>
                  <a:lnTo>
                    <a:pt x="2476" y="689"/>
                  </a:lnTo>
                  <a:lnTo>
                    <a:pt x="2483" y="733"/>
                  </a:lnTo>
                  <a:lnTo>
                    <a:pt x="2487" y="779"/>
                  </a:lnTo>
                  <a:lnTo>
                    <a:pt x="2490" y="823"/>
                  </a:lnTo>
                  <a:lnTo>
                    <a:pt x="2492" y="866"/>
                  </a:lnTo>
                  <a:lnTo>
                    <a:pt x="2493" y="948"/>
                  </a:lnTo>
                  <a:lnTo>
                    <a:pt x="0" y="948"/>
                  </a:lnTo>
                  <a:lnTo>
                    <a:pt x="0" y="948"/>
                  </a:lnTo>
                  <a:lnTo>
                    <a:pt x="1" y="866"/>
                  </a:lnTo>
                  <a:lnTo>
                    <a:pt x="4" y="823"/>
                  </a:lnTo>
                  <a:lnTo>
                    <a:pt x="6" y="779"/>
                  </a:lnTo>
                  <a:lnTo>
                    <a:pt x="10" y="734"/>
                  </a:lnTo>
                  <a:lnTo>
                    <a:pt x="16" y="690"/>
                  </a:lnTo>
                  <a:lnTo>
                    <a:pt x="21" y="667"/>
                  </a:lnTo>
                  <a:lnTo>
                    <a:pt x="25" y="646"/>
                  </a:lnTo>
                  <a:lnTo>
                    <a:pt x="31" y="624"/>
                  </a:lnTo>
                  <a:lnTo>
                    <a:pt x="36" y="604"/>
                  </a:lnTo>
                  <a:lnTo>
                    <a:pt x="43" y="583"/>
                  </a:lnTo>
                  <a:lnTo>
                    <a:pt x="51" y="563"/>
                  </a:lnTo>
                  <a:lnTo>
                    <a:pt x="59" y="543"/>
                  </a:lnTo>
                  <a:lnTo>
                    <a:pt x="68" y="525"/>
                  </a:lnTo>
                  <a:lnTo>
                    <a:pt x="79" y="506"/>
                  </a:lnTo>
                  <a:lnTo>
                    <a:pt x="90" y="489"/>
                  </a:lnTo>
                  <a:lnTo>
                    <a:pt x="102" y="473"/>
                  </a:lnTo>
                  <a:lnTo>
                    <a:pt x="115" y="457"/>
                  </a:lnTo>
                  <a:lnTo>
                    <a:pt x="129" y="443"/>
                  </a:lnTo>
                  <a:lnTo>
                    <a:pt x="145" y="429"/>
                  </a:lnTo>
                  <a:lnTo>
                    <a:pt x="162" y="417"/>
                  </a:lnTo>
                  <a:lnTo>
                    <a:pt x="181" y="405"/>
                  </a:lnTo>
                  <a:lnTo>
                    <a:pt x="200" y="395"/>
                  </a:lnTo>
                  <a:lnTo>
                    <a:pt x="221" y="387"/>
                  </a:lnTo>
                  <a:lnTo>
                    <a:pt x="243" y="379"/>
                  </a:lnTo>
                  <a:lnTo>
                    <a:pt x="267" y="373"/>
                  </a:lnTo>
                  <a:lnTo>
                    <a:pt x="267" y="373"/>
                  </a:lnTo>
                  <a:lnTo>
                    <a:pt x="317" y="362"/>
                  </a:lnTo>
                  <a:lnTo>
                    <a:pt x="368" y="350"/>
                  </a:lnTo>
                  <a:lnTo>
                    <a:pt x="420" y="336"/>
                  </a:lnTo>
                  <a:lnTo>
                    <a:pt x="474" y="321"/>
                  </a:lnTo>
                  <a:lnTo>
                    <a:pt x="526" y="304"/>
                  </a:lnTo>
                  <a:lnTo>
                    <a:pt x="579" y="287"/>
                  </a:lnTo>
                  <a:lnTo>
                    <a:pt x="632" y="267"/>
                  </a:lnTo>
                  <a:lnTo>
                    <a:pt x="684" y="246"/>
                  </a:lnTo>
                  <a:lnTo>
                    <a:pt x="734" y="222"/>
                  </a:lnTo>
                  <a:lnTo>
                    <a:pt x="759" y="211"/>
                  </a:lnTo>
                  <a:lnTo>
                    <a:pt x="782" y="198"/>
                  </a:lnTo>
                  <a:lnTo>
                    <a:pt x="806" y="185"/>
                  </a:lnTo>
                  <a:lnTo>
                    <a:pt x="828" y="171"/>
                  </a:lnTo>
                  <a:lnTo>
                    <a:pt x="851" y="157"/>
                  </a:lnTo>
                  <a:lnTo>
                    <a:pt x="872" y="141"/>
                  </a:lnTo>
                  <a:lnTo>
                    <a:pt x="892" y="125"/>
                  </a:lnTo>
                  <a:lnTo>
                    <a:pt x="912" y="109"/>
                  </a:lnTo>
                  <a:lnTo>
                    <a:pt x="931" y="93"/>
                  </a:lnTo>
                  <a:lnTo>
                    <a:pt x="949" y="76"/>
                  </a:lnTo>
                  <a:lnTo>
                    <a:pt x="966" y="57"/>
                  </a:lnTo>
                  <a:lnTo>
                    <a:pt x="983" y="39"/>
                  </a:lnTo>
                  <a:lnTo>
                    <a:pt x="998" y="20"/>
                  </a:lnTo>
                  <a:lnTo>
                    <a:pt x="1011" y="0"/>
                  </a:lnTo>
                  <a:close/>
                </a:path>
              </a:pathLst>
            </a:custGeom>
            <a:solidFill>
              <a:srgbClr val="28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4" name="Freeform 196">
              <a:extLst>
                <a:ext uri="{FF2B5EF4-FFF2-40B4-BE49-F238E27FC236}">
                  <a16:creationId xmlns:a16="http://schemas.microsoft.com/office/drawing/2014/main" id="{E300B907-78B8-4048-A7B4-3ECF0829CCC6}"/>
                </a:ext>
              </a:extLst>
            </p:cNvPr>
            <p:cNvSpPr>
              <a:spLocks/>
            </p:cNvSpPr>
            <p:nvPr/>
          </p:nvSpPr>
          <p:spPr bwMode="auto">
            <a:xfrm flipH="1">
              <a:off x="7676470" y="6184347"/>
              <a:ext cx="723011" cy="236363"/>
            </a:xfrm>
            <a:custGeom>
              <a:avLst/>
              <a:gdLst>
                <a:gd name="T0" fmla="*/ 1011 w 2493"/>
                <a:gd name="T1" fmla="*/ 0 h 948"/>
                <a:gd name="T2" fmla="*/ 1034 w 2493"/>
                <a:gd name="T3" fmla="*/ 3 h 948"/>
                <a:gd name="T4" fmla="*/ 1255 w 2493"/>
                <a:gd name="T5" fmla="*/ 11 h 948"/>
                <a:gd name="T6" fmla="*/ 1476 w 2493"/>
                <a:gd name="T7" fmla="*/ 19 h 948"/>
                <a:gd name="T8" fmla="*/ 1498 w 2493"/>
                <a:gd name="T9" fmla="*/ 23 h 948"/>
                <a:gd name="T10" fmla="*/ 1513 w 2493"/>
                <a:gd name="T11" fmla="*/ 41 h 948"/>
                <a:gd name="T12" fmla="*/ 1544 w 2493"/>
                <a:gd name="T13" fmla="*/ 77 h 948"/>
                <a:gd name="T14" fmla="*/ 1580 w 2493"/>
                <a:gd name="T15" fmla="*/ 110 h 948"/>
                <a:gd name="T16" fmla="*/ 1618 w 2493"/>
                <a:gd name="T17" fmla="*/ 141 h 948"/>
                <a:gd name="T18" fmla="*/ 1659 w 2493"/>
                <a:gd name="T19" fmla="*/ 170 h 948"/>
                <a:gd name="T20" fmla="*/ 1703 w 2493"/>
                <a:gd name="T21" fmla="*/ 197 h 948"/>
                <a:gd name="T22" fmla="*/ 1773 w 2493"/>
                <a:gd name="T23" fmla="*/ 232 h 948"/>
                <a:gd name="T24" fmla="*/ 1871 w 2493"/>
                <a:gd name="T25" fmla="*/ 273 h 948"/>
                <a:gd name="T26" fmla="*/ 1974 w 2493"/>
                <a:gd name="T27" fmla="*/ 308 h 948"/>
                <a:gd name="T28" fmla="*/ 2077 w 2493"/>
                <a:gd name="T29" fmla="*/ 337 h 948"/>
                <a:gd name="T30" fmla="*/ 2178 w 2493"/>
                <a:gd name="T31" fmla="*/ 362 h 948"/>
                <a:gd name="T32" fmla="*/ 2227 w 2493"/>
                <a:gd name="T33" fmla="*/ 373 h 948"/>
                <a:gd name="T34" fmla="*/ 2272 w 2493"/>
                <a:gd name="T35" fmla="*/ 385 h 948"/>
                <a:gd name="T36" fmla="*/ 2311 w 2493"/>
                <a:gd name="T37" fmla="*/ 405 h 948"/>
                <a:gd name="T38" fmla="*/ 2346 w 2493"/>
                <a:gd name="T39" fmla="*/ 429 h 948"/>
                <a:gd name="T40" fmla="*/ 2376 w 2493"/>
                <a:gd name="T41" fmla="*/ 457 h 948"/>
                <a:gd name="T42" fmla="*/ 2402 w 2493"/>
                <a:gd name="T43" fmla="*/ 489 h 948"/>
                <a:gd name="T44" fmla="*/ 2423 w 2493"/>
                <a:gd name="T45" fmla="*/ 524 h 948"/>
                <a:gd name="T46" fmla="*/ 2441 w 2493"/>
                <a:gd name="T47" fmla="*/ 563 h 948"/>
                <a:gd name="T48" fmla="*/ 2456 w 2493"/>
                <a:gd name="T49" fmla="*/ 604 h 948"/>
                <a:gd name="T50" fmla="*/ 2467 w 2493"/>
                <a:gd name="T51" fmla="*/ 646 h 948"/>
                <a:gd name="T52" fmla="*/ 2476 w 2493"/>
                <a:gd name="T53" fmla="*/ 689 h 948"/>
                <a:gd name="T54" fmla="*/ 2487 w 2493"/>
                <a:gd name="T55" fmla="*/ 779 h 948"/>
                <a:gd name="T56" fmla="*/ 2492 w 2493"/>
                <a:gd name="T57" fmla="*/ 866 h 948"/>
                <a:gd name="T58" fmla="*/ 0 w 2493"/>
                <a:gd name="T59" fmla="*/ 948 h 948"/>
                <a:gd name="T60" fmla="*/ 1 w 2493"/>
                <a:gd name="T61" fmla="*/ 866 h 948"/>
                <a:gd name="T62" fmla="*/ 6 w 2493"/>
                <a:gd name="T63" fmla="*/ 779 h 948"/>
                <a:gd name="T64" fmla="*/ 16 w 2493"/>
                <a:gd name="T65" fmla="*/ 690 h 948"/>
                <a:gd name="T66" fmla="*/ 25 w 2493"/>
                <a:gd name="T67" fmla="*/ 646 h 948"/>
                <a:gd name="T68" fmla="*/ 36 w 2493"/>
                <a:gd name="T69" fmla="*/ 604 h 948"/>
                <a:gd name="T70" fmla="*/ 51 w 2493"/>
                <a:gd name="T71" fmla="*/ 563 h 948"/>
                <a:gd name="T72" fmla="*/ 68 w 2493"/>
                <a:gd name="T73" fmla="*/ 525 h 948"/>
                <a:gd name="T74" fmla="*/ 90 w 2493"/>
                <a:gd name="T75" fmla="*/ 489 h 948"/>
                <a:gd name="T76" fmla="*/ 115 w 2493"/>
                <a:gd name="T77" fmla="*/ 457 h 948"/>
                <a:gd name="T78" fmla="*/ 145 w 2493"/>
                <a:gd name="T79" fmla="*/ 429 h 948"/>
                <a:gd name="T80" fmla="*/ 181 w 2493"/>
                <a:gd name="T81" fmla="*/ 405 h 948"/>
                <a:gd name="T82" fmla="*/ 221 w 2493"/>
                <a:gd name="T83" fmla="*/ 387 h 948"/>
                <a:gd name="T84" fmla="*/ 267 w 2493"/>
                <a:gd name="T85" fmla="*/ 373 h 948"/>
                <a:gd name="T86" fmla="*/ 317 w 2493"/>
                <a:gd name="T87" fmla="*/ 362 h 948"/>
                <a:gd name="T88" fmla="*/ 420 w 2493"/>
                <a:gd name="T89" fmla="*/ 336 h 948"/>
                <a:gd name="T90" fmla="*/ 526 w 2493"/>
                <a:gd name="T91" fmla="*/ 304 h 948"/>
                <a:gd name="T92" fmla="*/ 632 w 2493"/>
                <a:gd name="T93" fmla="*/ 267 h 948"/>
                <a:gd name="T94" fmla="*/ 734 w 2493"/>
                <a:gd name="T95" fmla="*/ 222 h 948"/>
                <a:gd name="T96" fmla="*/ 782 w 2493"/>
                <a:gd name="T97" fmla="*/ 198 h 948"/>
                <a:gd name="T98" fmla="*/ 828 w 2493"/>
                <a:gd name="T99" fmla="*/ 171 h 948"/>
                <a:gd name="T100" fmla="*/ 872 w 2493"/>
                <a:gd name="T101" fmla="*/ 141 h 948"/>
                <a:gd name="T102" fmla="*/ 912 w 2493"/>
                <a:gd name="T103" fmla="*/ 109 h 948"/>
                <a:gd name="T104" fmla="*/ 949 w 2493"/>
                <a:gd name="T105" fmla="*/ 76 h 948"/>
                <a:gd name="T106" fmla="*/ 983 w 2493"/>
                <a:gd name="T107" fmla="*/ 39 h 948"/>
                <a:gd name="T108" fmla="*/ 1011 w 2493"/>
                <a:gd name="T10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3" h="948">
                  <a:moveTo>
                    <a:pt x="1011" y="0"/>
                  </a:moveTo>
                  <a:lnTo>
                    <a:pt x="1011" y="0"/>
                  </a:lnTo>
                  <a:lnTo>
                    <a:pt x="1018" y="2"/>
                  </a:lnTo>
                  <a:lnTo>
                    <a:pt x="1034" y="3"/>
                  </a:lnTo>
                  <a:lnTo>
                    <a:pt x="1088" y="5"/>
                  </a:lnTo>
                  <a:lnTo>
                    <a:pt x="1255" y="11"/>
                  </a:lnTo>
                  <a:lnTo>
                    <a:pt x="1421" y="16"/>
                  </a:lnTo>
                  <a:lnTo>
                    <a:pt x="1476" y="19"/>
                  </a:lnTo>
                  <a:lnTo>
                    <a:pt x="1491" y="20"/>
                  </a:lnTo>
                  <a:lnTo>
                    <a:pt x="1498" y="23"/>
                  </a:lnTo>
                  <a:lnTo>
                    <a:pt x="1498" y="23"/>
                  </a:lnTo>
                  <a:lnTo>
                    <a:pt x="1513" y="41"/>
                  </a:lnTo>
                  <a:lnTo>
                    <a:pt x="1527" y="59"/>
                  </a:lnTo>
                  <a:lnTo>
                    <a:pt x="1544" y="77"/>
                  </a:lnTo>
                  <a:lnTo>
                    <a:pt x="1561" y="94"/>
                  </a:lnTo>
                  <a:lnTo>
                    <a:pt x="1580" y="110"/>
                  </a:lnTo>
                  <a:lnTo>
                    <a:pt x="1599" y="126"/>
                  </a:lnTo>
                  <a:lnTo>
                    <a:pt x="1618" y="141"/>
                  </a:lnTo>
                  <a:lnTo>
                    <a:pt x="1638" y="155"/>
                  </a:lnTo>
                  <a:lnTo>
                    <a:pt x="1659" y="170"/>
                  </a:lnTo>
                  <a:lnTo>
                    <a:pt x="1681" y="184"/>
                  </a:lnTo>
                  <a:lnTo>
                    <a:pt x="1703" y="197"/>
                  </a:lnTo>
                  <a:lnTo>
                    <a:pt x="1727" y="208"/>
                  </a:lnTo>
                  <a:lnTo>
                    <a:pt x="1773" y="232"/>
                  </a:lnTo>
                  <a:lnTo>
                    <a:pt x="1822" y="254"/>
                  </a:lnTo>
                  <a:lnTo>
                    <a:pt x="1871" y="273"/>
                  </a:lnTo>
                  <a:lnTo>
                    <a:pt x="1923" y="292"/>
                  </a:lnTo>
                  <a:lnTo>
                    <a:pt x="1974" y="308"/>
                  </a:lnTo>
                  <a:lnTo>
                    <a:pt x="2025" y="324"/>
                  </a:lnTo>
                  <a:lnTo>
                    <a:pt x="2077" y="337"/>
                  </a:lnTo>
                  <a:lnTo>
                    <a:pt x="2128" y="350"/>
                  </a:lnTo>
                  <a:lnTo>
                    <a:pt x="2178" y="362"/>
                  </a:lnTo>
                  <a:lnTo>
                    <a:pt x="2227" y="373"/>
                  </a:lnTo>
                  <a:lnTo>
                    <a:pt x="2227" y="373"/>
                  </a:lnTo>
                  <a:lnTo>
                    <a:pt x="2251" y="379"/>
                  </a:lnTo>
                  <a:lnTo>
                    <a:pt x="2272" y="385"/>
                  </a:lnTo>
                  <a:lnTo>
                    <a:pt x="2292" y="394"/>
                  </a:lnTo>
                  <a:lnTo>
                    <a:pt x="2311" y="405"/>
                  </a:lnTo>
                  <a:lnTo>
                    <a:pt x="2329" y="416"/>
                  </a:lnTo>
                  <a:lnTo>
                    <a:pt x="2346" y="429"/>
                  </a:lnTo>
                  <a:lnTo>
                    <a:pt x="2362" y="442"/>
                  </a:lnTo>
                  <a:lnTo>
                    <a:pt x="2376" y="457"/>
                  </a:lnTo>
                  <a:lnTo>
                    <a:pt x="2390" y="472"/>
                  </a:lnTo>
                  <a:lnTo>
                    <a:pt x="2402" y="489"/>
                  </a:lnTo>
                  <a:lnTo>
                    <a:pt x="2413" y="506"/>
                  </a:lnTo>
                  <a:lnTo>
                    <a:pt x="2423" y="524"/>
                  </a:lnTo>
                  <a:lnTo>
                    <a:pt x="2432" y="543"/>
                  </a:lnTo>
                  <a:lnTo>
                    <a:pt x="2441" y="563"/>
                  </a:lnTo>
                  <a:lnTo>
                    <a:pt x="2449" y="582"/>
                  </a:lnTo>
                  <a:lnTo>
                    <a:pt x="2456" y="604"/>
                  </a:lnTo>
                  <a:lnTo>
                    <a:pt x="2462" y="624"/>
                  </a:lnTo>
                  <a:lnTo>
                    <a:pt x="2467" y="646"/>
                  </a:lnTo>
                  <a:lnTo>
                    <a:pt x="2472" y="667"/>
                  </a:lnTo>
                  <a:lnTo>
                    <a:pt x="2476" y="689"/>
                  </a:lnTo>
                  <a:lnTo>
                    <a:pt x="2483" y="733"/>
                  </a:lnTo>
                  <a:lnTo>
                    <a:pt x="2487" y="779"/>
                  </a:lnTo>
                  <a:lnTo>
                    <a:pt x="2490" y="823"/>
                  </a:lnTo>
                  <a:lnTo>
                    <a:pt x="2492" y="866"/>
                  </a:lnTo>
                  <a:lnTo>
                    <a:pt x="2493" y="948"/>
                  </a:lnTo>
                  <a:lnTo>
                    <a:pt x="0" y="948"/>
                  </a:lnTo>
                  <a:lnTo>
                    <a:pt x="0" y="948"/>
                  </a:lnTo>
                  <a:lnTo>
                    <a:pt x="1" y="866"/>
                  </a:lnTo>
                  <a:lnTo>
                    <a:pt x="4" y="823"/>
                  </a:lnTo>
                  <a:lnTo>
                    <a:pt x="6" y="779"/>
                  </a:lnTo>
                  <a:lnTo>
                    <a:pt x="10" y="734"/>
                  </a:lnTo>
                  <a:lnTo>
                    <a:pt x="16" y="690"/>
                  </a:lnTo>
                  <a:lnTo>
                    <a:pt x="21" y="667"/>
                  </a:lnTo>
                  <a:lnTo>
                    <a:pt x="25" y="646"/>
                  </a:lnTo>
                  <a:lnTo>
                    <a:pt x="31" y="624"/>
                  </a:lnTo>
                  <a:lnTo>
                    <a:pt x="36" y="604"/>
                  </a:lnTo>
                  <a:lnTo>
                    <a:pt x="43" y="583"/>
                  </a:lnTo>
                  <a:lnTo>
                    <a:pt x="51" y="563"/>
                  </a:lnTo>
                  <a:lnTo>
                    <a:pt x="59" y="543"/>
                  </a:lnTo>
                  <a:lnTo>
                    <a:pt x="68" y="525"/>
                  </a:lnTo>
                  <a:lnTo>
                    <a:pt x="79" y="506"/>
                  </a:lnTo>
                  <a:lnTo>
                    <a:pt x="90" y="489"/>
                  </a:lnTo>
                  <a:lnTo>
                    <a:pt x="102" y="473"/>
                  </a:lnTo>
                  <a:lnTo>
                    <a:pt x="115" y="457"/>
                  </a:lnTo>
                  <a:lnTo>
                    <a:pt x="129" y="443"/>
                  </a:lnTo>
                  <a:lnTo>
                    <a:pt x="145" y="429"/>
                  </a:lnTo>
                  <a:lnTo>
                    <a:pt x="162" y="417"/>
                  </a:lnTo>
                  <a:lnTo>
                    <a:pt x="181" y="405"/>
                  </a:lnTo>
                  <a:lnTo>
                    <a:pt x="200" y="395"/>
                  </a:lnTo>
                  <a:lnTo>
                    <a:pt x="221" y="387"/>
                  </a:lnTo>
                  <a:lnTo>
                    <a:pt x="243" y="379"/>
                  </a:lnTo>
                  <a:lnTo>
                    <a:pt x="267" y="373"/>
                  </a:lnTo>
                  <a:lnTo>
                    <a:pt x="267" y="373"/>
                  </a:lnTo>
                  <a:lnTo>
                    <a:pt x="317" y="362"/>
                  </a:lnTo>
                  <a:lnTo>
                    <a:pt x="368" y="350"/>
                  </a:lnTo>
                  <a:lnTo>
                    <a:pt x="420" y="336"/>
                  </a:lnTo>
                  <a:lnTo>
                    <a:pt x="474" y="321"/>
                  </a:lnTo>
                  <a:lnTo>
                    <a:pt x="526" y="304"/>
                  </a:lnTo>
                  <a:lnTo>
                    <a:pt x="579" y="287"/>
                  </a:lnTo>
                  <a:lnTo>
                    <a:pt x="632" y="267"/>
                  </a:lnTo>
                  <a:lnTo>
                    <a:pt x="684" y="246"/>
                  </a:lnTo>
                  <a:lnTo>
                    <a:pt x="734" y="222"/>
                  </a:lnTo>
                  <a:lnTo>
                    <a:pt x="759" y="211"/>
                  </a:lnTo>
                  <a:lnTo>
                    <a:pt x="782" y="198"/>
                  </a:lnTo>
                  <a:lnTo>
                    <a:pt x="806" y="185"/>
                  </a:lnTo>
                  <a:lnTo>
                    <a:pt x="828" y="171"/>
                  </a:lnTo>
                  <a:lnTo>
                    <a:pt x="851" y="157"/>
                  </a:lnTo>
                  <a:lnTo>
                    <a:pt x="872" y="141"/>
                  </a:lnTo>
                  <a:lnTo>
                    <a:pt x="892" y="125"/>
                  </a:lnTo>
                  <a:lnTo>
                    <a:pt x="912" y="109"/>
                  </a:lnTo>
                  <a:lnTo>
                    <a:pt x="931" y="93"/>
                  </a:lnTo>
                  <a:lnTo>
                    <a:pt x="949" y="76"/>
                  </a:lnTo>
                  <a:lnTo>
                    <a:pt x="966" y="57"/>
                  </a:lnTo>
                  <a:lnTo>
                    <a:pt x="983" y="39"/>
                  </a:lnTo>
                  <a:lnTo>
                    <a:pt x="998" y="20"/>
                  </a:lnTo>
                  <a:lnTo>
                    <a:pt x="10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5" name="Freeform 197">
              <a:extLst>
                <a:ext uri="{FF2B5EF4-FFF2-40B4-BE49-F238E27FC236}">
                  <a16:creationId xmlns:a16="http://schemas.microsoft.com/office/drawing/2014/main" id="{7E2B6F39-5D47-4191-9E32-5BC8DFA82A7E}"/>
                </a:ext>
              </a:extLst>
            </p:cNvPr>
            <p:cNvSpPr>
              <a:spLocks/>
            </p:cNvSpPr>
            <p:nvPr/>
          </p:nvSpPr>
          <p:spPr bwMode="auto">
            <a:xfrm flipH="1">
              <a:off x="7964978" y="6017505"/>
              <a:ext cx="144256" cy="252001"/>
            </a:xfrm>
            <a:custGeom>
              <a:avLst/>
              <a:gdLst>
                <a:gd name="T0" fmla="*/ 499 w 499"/>
                <a:gd name="T1" fmla="*/ 633 h 1015"/>
                <a:gd name="T2" fmla="*/ 499 w 499"/>
                <a:gd name="T3" fmla="*/ 827 h 1015"/>
                <a:gd name="T4" fmla="*/ 474 w 499"/>
                <a:gd name="T5" fmla="*/ 871 h 1015"/>
                <a:gd name="T6" fmla="*/ 447 w 499"/>
                <a:gd name="T7" fmla="*/ 909 h 1015"/>
                <a:gd name="T8" fmla="*/ 419 w 499"/>
                <a:gd name="T9" fmla="*/ 940 h 1015"/>
                <a:gd name="T10" fmla="*/ 389 w 499"/>
                <a:gd name="T11" fmla="*/ 967 h 1015"/>
                <a:gd name="T12" fmla="*/ 357 w 499"/>
                <a:gd name="T13" fmla="*/ 988 h 1015"/>
                <a:gd name="T14" fmla="*/ 325 w 499"/>
                <a:gd name="T15" fmla="*/ 1002 h 1015"/>
                <a:gd name="T16" fmla="*/ 291 w 499"/>
                <a:gd name="T17" fmla="*/ 1012 h 1015"/>
                <a:gd name="T18" fmla="*/ 258 w 499"/>
                <a:gd name="T19" fmla="*/ 1015 h 1015"/>
                <a:gd name="T20" fmla="*/ 224 w 499"/>
                <a:gd name="T21" fmla="*/ 1012 h 1015"/>
                <a:gd name="T22" fmla="*/ 190 w 499"/>
                <a:gd name="T23" fmla="*/ 1003 h 1015"/>
                <a:gd name="T24" fmla="*/ 157 w 499"/>
                <a:gd name="T25" fmla="*/ 989 h 1015"/>
                <a:gd name="T26" fmla="*/ 123 w 499"/>
                <a:gd name="T27" fmla="*/ 969 h 1015"/>
                <a:gd name="T28" fmla="*/ 90 w 499"/>
                <a:gd name="T29" fmla="*/ 943 h 1015"/>
                <a:gd name="T30" fmla="*/ 58 w 499"/>
                <a:gd name="T31" fmla="*/ 910 h 1015"/>
                <a:gd name="T32" fmla="*/ 28 w 499"/>
                <a:gd name="T33" fmla="*/ 872 h 1015"/>
                <a:gd name="T34" fmla="*/ 0 w 499"/>
                <a:gd name="T35" fmla="*/ 827 h 1015"/>
                <a:gd name="T36" fmla="*/ 0 w 499"/>
                <a:gd name="T37" fmla="*/ 239 h 1015"/>
                <a:gd name="T38" fmla="*/ 0 w 499"/>
                <a:gd name="T39" fmla="*/ 224 h 1015"/>
                <a:gd name="T40" fmla="*/ 2 w 499"/>
                <a:gd name="T41" fmla="*/ 196 h 1015"/>
                <a:gd name="T42" fmla="*/ 7 w 499"/>
                <a:gd name="T43" fmla="*/ 170 h 1015"/>
                <a:gd name="T44" fmla="*/ 15 w 499"/>
                <a:gd name="T45" fmla="*/ 146 h 1015"/>
                <a:gd name="T46" fmla="*/ 27 w 499"/>
                <a:gd name="T47" fmla="*/ 123 h 1015"/>
                <a:gd name="T48" fmla="*/ 39 w 499"/>
                <a:gd name="T49" fmla="*/ 102 h 1015"/>
                <a:gd name="T50" fmla="*/ 60 w 499"/>
                <a:gd name="T51" fmla="*/ 75 h 1015"/>
                <a:gd name="T52" fmla="*/ 95 w 499"/>
                <a:gd name="T53" fmla="*/ 46 h 1015"/>
                <a:gd name="T54" fmla="*/ 135 w 499"/>
                <a:gd name="T55" fmla="*/ 24 h 1015"/>
                <a:gd name="T56" fmla="*/ 179 w 499"/>
                <a:gd name="T57" fmla="*/ 9 h 1015"/>
                <a:gd name="T58" fmla="*/ 225 w 499"/>
                <a:gd name="T59" fmla="*/ 1 h 1015"/>
                <a:gd name="T60" fmla="*/ 272 w 499"/>
                <a:gd name="T61" fmla="*/ 1 h 1015"/>
                <a:gd name="T62" fmla="*/ 318 w 499"/>
                <a:gd name="T63" fmla="*/ 9 h 1015"/>
                <a:gd name="T64" fmla="*/ 362 w 499"/>
                <a:gd name="T65" fmla="*/ 24 h 1015"/>
                <a:gd name="T66" fmla="*/ 402 w 499"/>
                <a:gd name="T67" fmla="*/ 46 h 1015"/>
                <a:gd name="T68" fmla="*/ 437 w 499"/>
                <a:gd name="T69" fmla="*/ 75 h 1015"/>
                <a:gd name="T70" fmla="*/ 460 w 499"/>
                <a:gd name="T71" fmla="*/ 102 h 1015"/>
                <a:gd name="T72" fmla="*/ 472 w 499"/>
                <a:gd name="T73" fmla="*/ 123 h 1015"/>
                <a:gd name="T74" fmla="*/ 482 w 499"/>
                <a:gd name="T75" fmla="*/ 146 h 1015"/>
                <a:gd name="T76" fmla="*/ 490 w 499"/>
                <a:gd name="T77" fmla="*/ 170 h 1015"/>
                <a:gd name="T78" fmla="*/ 495 w 499"/>
                <a:gd name="T79" fmla="*/ 196 h 1015"/>
                <a:gd name="T80" fmla="*/ 498 w 499"/>
                <a:gd name="T81" fmla="*/ 22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5">
                  <a:moveTo>
                    <a:pt x="499" y="239"/>
                  </a:moveTo>
                  <a:lnTo>
                    <a:pt x="499" y="633"/>
                  </a:lnTo>
                  <a:lnTo>
                    <a:pt x="499" y="827"/>
                  </a:lnTo>
                  <a:lnTo>
                    <a:pt x="499" y="827"/>
                  </a:lnTo>
                  <a:lnTo>
                    <a:pt x="486" y="850"/>
                  </a:lnTo>
                  <a:lnTo>
                    <a:pt x="474" y="871"/>
                  </a:lnTo>
                  <a:lnTo>
                    <a:pt x="461" y="891"/>
                  </a:lnTo>
                  <a:lnTo>
                    <a:pt x="447" y="909"/>
                  </a:lnTo>
                  <a:lnTo>
                    <a:pt x="434" y="925"/>
                  </a:lnTo>
                  <a:lnTo>
                    <a:pt x="419" y="940"/>
                  </a:lnTo>
                  <a:lnTo>
                    <a:pt x="403" y="954"/>
                  </a:lnTo>
                  <a:lnTo>
                    <a:pt x="389" y="967"/>
                  </a:lnTo>
                  <a:lnTo>
                    <a:pt x="373" y="978"/>
                  </a:lnTo>
                  <a:lnTo>
                    <a:pt x="357" y="988"/>
                  </a:lnTo>
                  <a:lnTo>
                    <a:pt x="342" y="996"/>
                  </a:lnTo>
                  <a:lnTo>
                    <a:pt x="325" y="1002"/>
                  </a:lnTo>
                  <a:lnTo>
                    <a:pt x="308" y="1007"/>
                  </a:lnTo>
                  <a:lnTo>
                    <a:pt x="291" y="1012"/>
                  </a:lnTo>
                  <a:lnTo>
                    <a:pt x="274" y="1014"/>
                  </a:lnTo>
                  <a:lnTo>
                    <a:pt x="258" y="1015"/>
                  </a:lnTo>
                  <a:lnTo>
                    <a:pt x="241" y="1014"/>
                  </a:lnTo>
                  <a:lnTo>
                    <a:pt x="224" y="1012"/>
                  </a:lnTo>
                  <a:lnTo>
                    <a:pt x="207" y="1008"/>
                  </a:lnTo>
                  <a:lnTo>
                    <a:pt x="190" y="1003"/>
                  </a:lnTo>
                  <a:lnTo>
                    <a:pt x="173" y="997"/>
                  </a:lnTo>
                  <a:lnTo>
                    <a:pt x="157" y="989"/>
                  </a:lnTo>
                  <a:lnTo>
                    <a:pt x="140" y="979"/>
                  </a:lnTo>
                  <a:lnTo>
                    <a:pt x="123" y="969"/>
                  </a:lnTo>
                  <a:lnTo>
                    <a:pt x="106" y="957"/>
                  </a:lnTo>
                  <a:lnTo>
                    <a:pt x="90" y="943"/>
                  </a:lnTo>
                  <a:lnTo>
                    <a:pt x="74" y="927"/>
                  </a:lnTo>
                  <a:lnTo>
                    <a:pt x="58" y="910"/>
                  </a:lnTo>
                  <a:lnTo>
                    <a:pt x="43" y="892"/>
                  </a:lnTo>
                  <a:lnTo>
                    <a:pt x="28" y="872"/>
                  </a:lnTo>
                  <a:lnTo>
                    <a:pt x="13" y="851"/>
                  </a:lnTo>
                  <a:lnTo>
                    <a:pt x="0" y="827"/>
                  </a:lnTo>
                  <a:lnTo>
                    <a:pt x="0" y="633"/>
                  </a:lnTo>
                  <a:lnTo>
                    <a:pt x="0" y="239"/>
                  </a:lnTo>
                  <a:lnTo>
                    <a:pt x="0" y="239"/>
                  </a:lnTo>
                  <a:lnTo>
                    <a:pt x="0" y="224"/>
                  </a:lnTo>
                  <a:lnTo>
                    <a:pt x="1" y="209"/>
                  </a:lnTo>
                  <a:lnTo>
                    <a:pt x="2" y="196"/>
                  </a:lnTo>
                  <a:lnTo>
                    <a:pt x="5" y="182"/>
                  </a:lnTo>
                  <a:lnTo>
                    <a:pt x="7" y="170"/>
                  </a:lnTo>
                  <a:lnTo>
                    <a:pt x="12" y="158"/>
                  </a:lnTo>
                  <a:lnTo>
                    <a:pt x="15" y="146"/>
                  </a:lnTo>
                  <a:lnTo>
                    <a:pt x="21" y="135"/>
                  </a:lnTo>
                  <a:lnTo>
                    <a:pt x="27" y="123"/>
                  </a:lnTo>
                  <a:lnTo>
                    <a:pt x="32" y="113"/>
                  </a:lnTo>
                  <a:lnTo>
                    <a:pt x="39" y="102"/>
                  </a:lnTo>
                  <a:lnTo>
                    <a:pt x="46" y="94"/>
                  </a:lnTo>
                  <a:lnTo>
                    <a:pt x="60" y="75"/>
                  </a:lnTo>
                  <a:lnTo>
                    <a:pt x="77" y="60"/>
                  </a:lnTo>
                  <a:lnTo>
                    <a:pt x="95" y="46"/>
                  </a:lnTo>
                  <a:lnTo>
                    <a:pt x="115" y="33"/>
                  </a:lnTo>
                  <a:lnTo>
                    <a:pt x="135" y="24"/>
                  </a:lnTo>
                  <a:lnTo>
                    <a:pt x="157" y="15"/>
                  </a:lnTo>
                  <a:lnTo>
                    <a:pt x="179" y="9"/>
                  </a:lnTo>
                  <a:lnTo>
                    <a:pt x="203" y="4"/>
                  </a:lnTo>
                  <a:lnTo>
                    <a:pt x="225" y="1"/>
                  </a:lnTo>
                  <a:lnTo>
                    <a:pt x="249" y="0"/>
                  </a:lnTo>
                  <a:lnTo>
                    <a:pt x="272" y="1"/>
                  </a:lnTo>
                  <a:lnTo>
                    <a:pt x="296" y="4"/>
                  </a:lnTo>
                  <a:lnTo>
                    <a:pt x="318" y="9"/>
                  </a:lnTo>
                  <a:lnTo>
                    <a:pt x="341" y="15"/>
                  </a:lnTo>
                  <a:lnTo>
                    <a:pt x="362" y="24"/>
                  </a:lnTo>
                  <a:lnTo>
                    <a:pt x="382" y="33"/>
                  </a:lnTo>
                  <a:lnTo>
                    <a:pt x="402" y="46"/>
                  </a:lnTo>
                  <a:lnTo>
                    <a:pt x="420" y="60"/>
                  </a:lnTo>
                  <a:lnTo>
                    <a:pt x="437" y="75"/>
                  </a:lnTo>
                  <a:lnTo>
                    <a:pt x="453" y="94"/>
                  </a:lnTo>
                  <a:lnTo>
                    <a:pt x="460" y="102"/>
                  </a:lnTo>
                  <a:lnTo>
                    <a:pt x="466" y="113"/>
                  </a:lnTo>
                  <a:lnTo>
                    <a:pt x="472" y="123"/>
                  </a:lnTo>
                  <a:lnTo>
                    <a:pt x="478" y="135"/>
                  </a:lnTo>
                  <a:lnTo>
                    <a:pt x="482" y="146"/>
                  </a:lnTo>
                  <a:lnTo>
                    <a:pt x="486" y="158"/>
                  </a:lnTo>
                  <a:lnTo>
                    <a:pt x="490" y="170"/>
                  </a:lnTo>
                  <a:lnTo>
                    <a:pt x="493" y="182"/>
                  </a:lnTo>
                  <a:lnTo>
                    <a:pt x="495" y="196"/>
                  </a:lnTo>
                  <a:lnTo>
                    <a:pt x="497" y="209"/>
                  </a:lnTo>
                  <a:lnTo>
                    <a:pt x="498" y="224"/>
                  </a:lnTo>
                  <a:lnTo>
                    <a:pt x="499" y="239"/>
                  </a:lnTo>
                  <a:close/>
                </a:path>
              </a:pathLst>
            </a:custGeom>
            <a:solidFill>
              <a:srgbClr val="F5D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6" name="Freeform 198">
              <a:extLst>
                <a:ext uri="{FF2B5EF4-FFF2-40B4-BE49-F238E27FC236}">
                  <a16:creationId xmlns:a16="http://schemas.microsoft.com/office/drawing/2014/main" id="{690D6DAC-BE6B-4187-A753-096BE61CB31D}"/>
                </a:ext>
              </a:extLst>
            </p:cNvPr>
            <p:cNvSpPr>
              <a:spLocks/>
            </p:cNvSpPr>
            <p:nvPr/>
          </p:nvSpPr>
          <p:spPr bwMode="auto">
            <a:xfrm flipH="1">
              <a:off x="7964978" y="6017505"/>
              <a:ext cx="144256" cy="252001"/>
            </a:xfrm>
            <a:custGeom>
              <a:avLst/>
              <a:gdLst>
                <a:gd name="T0" fmla="*/ 499 w 499"/>
                <a:gd name="T1" fmla="*/ 633 h 1015"/>
                <a:gd name="T2" fmla="*/ 499 w 499"/>
                <a:gd name="T3" fmla="*/ 827 h 1015"/>
                <a:gd name="T4" fmla="*/ 474 w 499"/>
                <a:gd name="T5" fmla="*/ 871 h 1015"/>
                <a:gd name="T6" fmla="*/ 447 w 499"/>
                <a:gd name="T7" fmla="*/ 909 h 1015"/>
                <a:gd name="T8" fmla="*/ 419 w 499"/>
                <a:gd name="T9" fmla="*/ 940 h 1015"/>
                <a:gd name="T10" fmla="*/ 389 w 499"/>
                <a:gd name="T11" fmla="*/ 967 h 1015"/>
                <a:gd name="T12" fmla="*/ 357 w 499"/>
                <a:gd name="T13" fmla="*/ 988 h 1015"/>
                <a:gd name="T14" fmla="*/ 325 w 499"/>
                <a:gd name="T15" fmla="*/ 1002 h 1015"/>
                <a:gd name="T16" fmla="*/ 291 w 499"/>
                <a:gd name="T17" fmla="*/ 1012 h 1015"/>
                <a:gd name="T18" fmla="*/ 258 w 499"/>
                <a:gd name="T19" fmla="*/ 1015 h 1015"/>
                <a:gd name="T20" fmla="*/ 224 w 499"/>
                <a:gd name="T21" fmla="*/ 1012 h 1015"/>
                <a:gd name="T22" fmla="*/ 190 w 499"/>
                <a:gd name="T23" fmla="*/ 1003 h 1015"/>
                <a:gd name="T24" fmla="*/ 157 w 499"/>
                <a:gd name="T25" fmla="*/ 989 h 1015"/>
                <a:gd name="T26" fmla="*/ 123 w 499"/>
                <a:gd name="T27" fmla="*/ 969 h 1015"/>
                <a:gd name="T28" fmla="*/ 90 w 499"/>
                <a:gd name="T29" fmla="*/ 943 h 1015"/>
                <a:gd name="T30" fmla="*/ 58 w 499"/>
                <a:gd name="T31" fmla="*/ 910 h 1015"/>
                <a:gd name="T32" fmla="*/ 28 w 499"/>
                <a:gd name="T33" fmla="*/ 872 h 1015"/>
                <a:gd name="T34" fmla="*/ 0 w 499"/>
                <a:gd name="T35" fmla="*/ 827 h 1015"/>
                <a:gd name="T36" fmla="*/ 0 w 499"/>
                <a:gd name="T37" fmla="*/ 239 h 1015"/>
                <a:gd name="T38" fmla="*/ 0 w 499"/>
                <a:gd name="T39" fmla="*/ 224 h 1015"/>
                <a:gd name="T40" fmla="*/ 2 w 499"/>
                <a:gd name="T41" fmla="*/ 196 h 1015"/>
                <a:gd name="T42" fmla="*/ 7 w 499"/>
                <a:gd name="T43" fmla="*/ 170 h 1015"/>
                <a:gd name="T44" fmla="*/ 15 w 499"/>
                <a:gd name="T45" fmla="*/ 146 h 1015"/>
                <a:gd name="T46" fmla="*/ 27 w 499"/>
                <a:gd name="T47" fmla="*/ 123 h 1015"/>
                <a:gd name="T48" fmla="*/ 39 w 499"/>
                <a:gd name="T49" fmla="*/ 102 h 1015"/>
                <a:gd name="T50" fmla="*/ 60 w 499"/>
                <a:gd name="T51" fmla="*/ 75 h 1015"/>
                <a:gd name="T52" fmla="*/ 95 w 499"/>
                <a:gd name="T53" fmla="*/ 46 h 1015"/>
                <a:gd name="T54" fmla="*/ 135 w 499"/>
                <a:gd name="T55" fmla="*/ 24 h 1015"/>
                <a:gd name="T56" fmla="*/ 179 w 499"/>
                <a:gd name="T57" fmla="*/ 9 h 1015"/>
                <a:gd name="T58" fmla="*/ 225 w 499"/>
                <a:gd name="T59" fmla="*/ 1 h 1015"/>
                <a:gd name="T60" fmla="*/ 272 w 499"/>
                <a:gd name="T61" fmla="*/ 1 h 1015"/>
                <a:gd name="T62" fmla="*/ 318 w 499"/>
                <a:gd name="T63" fmla="*/ 9 h 1015"/>
                <a:gd name="T64" fmla="*/ 362 w 499"/>
                <a:gd name="T65" fmla="*/ 24 h 1015"/>
                <a:gd name="T66" fmla="*/ 402 w 499"/>
                <a:gd name="T67" fmla="*/ 46 h 1015"/>
                <a:gd name="T68" fmla="*/ 437 w 499"/>
                <a:gd name="T69" fmla="*/ 75 h 1015"/>
                <a:gd name="T70" fmla="*/ 460 w 499"/>
                <a:gd name="T71" fmla="*/ 102 h 1015"/>
                <a:gd name="T72" fmla="*/ 472 w 499"/>
                <a:gd name="T73" fmla="*/ 123 h 1015"/>
                <a:gd name="T74" fmla="*/ 482 w 499"/>
                <a:gd name="T75" fmla="*/ 146 h 1015"/>
                <a:gd name="T76" fmla="*/ 490 w 499"/>
                <a:gd name="T77" fmla="*/ 170 h 1015"/>
                <a:gd name="T78" fmla="*/ 495 w 499"/>
                <a:gd name="T79" fmla="*/ 196 h 1015"/>
                <a:gd name="T80" fmla="*/ 498 w 499"/>
                <a:gd name="T81" fmla="*/ 22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9" h="1015">
                  <a:moveTo>
                    <a:pt x="499" y="239"/>
                  </a:moveTo>
                  <a:lnTo>
                    <a:pt x="499" y="633"/>
                  </a:lnTo>
                  <a:lnTo>
                    <a:pt x="499" y="827"/>
                  </a:lnTo>
                  <a:lnTo>
                    <a:pt x="499" y="827"/>
                  </a:lnTo>
                  <a:lnTo>
                    <a:pt x="486" y="850"/>
                  </a:lnTo>
                  <a:lnTo>
                    <a:pt x="474" y="871"/>
                  </a:lnTo>
                  <a:lnTo>
                    <a:pt x="461" y="891"/>
                  </a:lnTo>
                  <a:lnTo>
                    <a:pt x="447" y="909"/>
                  </a:lnTo>
                  <a:lnTo>
                    <a:pt x="434" y="925"/>
                  </a:lnTo>
                  <a:lnTo>
                    <a:pt x="419" y="940"/>
                  </a:lnTo>
                  <a:lnTo>
                    <a:pt x="403" y="954"/>
                  </a:lnTo>
                  <a:lnTo>
                    <a:pt x="389" y="967"/>
                  </a:lnTo>
                  <a:lnTo>
                    <a:pt x="373" y="978"/>
                  </a:lnTo>
                  <a:lnTo>
                    <a:pt x="357" y="988"/>
                  </a:lnTo>
                  <a:lnTo>
                    <a:pt x="342" y="996"/>
                  </a:lnTo>
                  <a:lnTo>
                    <a:pt x="325" y="1002"/>
                  </a:lnTo>
                  <a:lnTo>
                    <a:pt x="308" y="1007"/>
                  </a:lnTo>
                  <a:lnTo>
                    <a:pt x="291" y="1012"/>
                  </a:lnTo>
                  <a:lnTo>
                    <a:pt x="274" y="1014"/>
                  </a:lnTo>
                  <a:lnTo>
                    <a:pt x="258" y="1015"/>
                  </a:lnTo>
                  <a:lnTo>
                    <a:pt x="241" y="1014"/>
                  </a:lnTo>
                  <a:lnTo>
                    <a:pt x="224" y="1012"/>
                  </a:lnTo>
                  <a:lnTo>
                    <a:pt x="207" y="1008"/>
                  </a:lnTo>
                  <a:lnTo>
                    <a:pt x="190" y="1003"/>
                  </a:lnTo>
                  <a:lnTo>
                    <a:pt x="173" y="997"/>
                  </a:lnTo>
                  <a:lnTo>
                    <a:pt x="157" y="989"/>
                  </a:lnTo>
                  <a:lnTo>
                    <a:pt x="140" y="979"/>
                  </a:lnTo>
                  <a:lnTo>
                    <a:pt x="123" y="969"/>
                  </a:lnTo>
                  <a:lnTo>
                    <a:pt x="106" y="957"/>
                  </a:lnTo>
                  <a:lnTo>
                    <a:pt x="90" y="943"/>
                  </a:lnTo>
                  <a:lnTo>
                    <a:pt x="74" y="927"/>
                  </a:lnTo>
                  <a:lnTo>
                    <a:pt x="58" y="910"/>
                  </a:lnTo>
                  <a:lnTo>
                    <a:pt x="43" y="892"/>
                  </a:lnTo>
                  <a:lnTo>
                    <a:pt x="28" y="872"/>
                  </a:lnTo>
                  <a:lnTo>
                    <a:pt x="13" y="851"/>
                  </a:lnTo>
                  <a:lnTo>
                    <a:pt x="0" y="827"/>
                  </a:lnTo>
                  <a:lnTo>
                    <a:pt x="0" y="633"/>
                  </a:lnTo>
                  <a:lnTo>
                    <a:pt x="0" y="239"/>
                  </a:lnTo>
                  <a:lnTo>
                    <a:pt x="0" y="239"/>
                  </a:lnTo>
                  <a:lnTo>
                    <a:pt x="0" y="224"/>
                  </a:lnTo>
                  <a:lnTo>
                    <a:pt x="1" y="209"/>
                  </a:lnTo>
                  <a:lnTo>
                    <a:pt x="2" y="196"/>
                  </a:lnTo>
                  <a:lnTo>
                    <a:pt x="5" y="182"/>
                  </a:lnTo>
                  <a:lnTo>
                    <a:pt x="7" y="170"/>
                  </a:lnTo>
                  <a:lnTo>
                    <a:pt x="12" y="158"/>
                  </a:lnTo>
                  <a:lnTo>
                    <a:pt x="15" y="146"/>
                  </a:lnTo>
                  <a:lnTo>
                    <a:pt x="21" y="135"/>
                  </a:lnTo>
                  <a:lnTo>
                    <a:pt x="27" y="123"/>
                  </a:lnTo>
                  <a:lnTo>
                    <a:pt x="32" y="113"/>
                  </a:lnTo>
                  <a:lnTo>
                    <a:pt x="39" y="102"/>
                  </a:lnTo>
                  <a:lnTo>
                    <a:pt x="46" y="94"/>
                  </a:lnTo>
                  <a:lnTo>
                    <a:pt x="60" y="75"/>
                  </a:lnTo>
                  <a:lnTo>
                    <a:pt x="77" y="60"/>
                  </a:lnTo>
                  <a:lnTo>
                    <a:pt x="95" y="46"/>
                  </a:lnTo>
                  <a:lnTo>
                    <a:pt x="115" y="33"/>
                  </a:lnTo>
                  <a:lnTo>
                    <a:pt x="135" y="24"/>
                  </a:lnTo>
                  <a:lnTo>
                    <a:pt x="157" y="15"/>
                  </a:lnTo>
                  <a:lnTo>
                    <a:pt x="179" y="9"/>
                  </a:lnTo>
                  <a:lnTo>
                    <a:pt x="203" y="4"/>
                  </a:lnTo>
                  <a:lnTo>
                    <a:pt x="225" y="1"/>
                  </a:lnTo>
                  <a:lnTo>
                    <a:pt x="249" y="0"/>
                  </a:lnTo>
                  <a:lnTo>
                    <a:pt x="272" y="1"/>
                  </a:lnTo>
                  <a:lnTo>
                    <a:pt x="296" y="4"/>
                  </a:lnTo>
                  <a:lnTo>
                    <a:pt x="318" y="9"/>
                  </a:lnTo>
                  <a:lnTo>
                    <a:pt x="341" y="15"/>
                  </a:lnTo>
                  <a:lnTo>
                    <a:pt x="362" y="24"/>
                  </a:lnTo>
                  <a:lnTo>
                    <a:pt x="382" y="33"/>
                  </a:lnTo>
                  <a:lnTo>
                    <a:pt x="402" y="46"/>
                  </a:lnTo>
                  <a:lnTo>
                    <a:pt x="420" y="60"/>
                  </a:lnTo>
                  <a:lnTo>
                    <a:pt x="437" y="75"/>
                  </a:lnTo>
                  <a:lnTo>
                    <a:pt x="453" y="94"/>
                  </a:lnTo>
                  <a:lnTo>
                    <a:pt x="460" y="102"/>
                  </a:lnTo>
                  <a:lnTo>
                    <a:pt x="466" y="113"/>
                  </a:lnTo>
                  <a:lnTo>
                    <a:pt x="472" y="123"/>
                  </a:lnTo>
                  <a:lnTo>
                    <a:pt x="478" y="135"/>
                  </a:lnTo>
                  <a:lnTo>
                    <a:pt x="482" y="146"/>
                  </a:lnTo>
                  <a:lnTo>
                    <a:pt x="486" y="158"/>
                  </a:lnTo>
                  <a:lnTo>
                    <a:pt x="490" y="170"/>
                  </a:lnTo>
                  <a:lnTo>
                    <a:pt x="493" y="182"/>
                  </a:lnTo>
                  <a:lnTo>
                    <a:pt x="495" y="196"/>
                  </a:lnTo>
                  <a:lnTo>
                    <a:pt x="497" y="209"/>
                  </a:lnTo>
                  <a:lnTo>
                    <a:pt x="498" y="224"/>
                  </a:lnTo>
                  <a:lnTo>
                    <a:pt x="499" y="2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7" name="Freeform 199">
              <a:extLst>
                <a:ext uri="{FF2B5EF4-FFF2-40B4-BE49-F238E27FC236}">
                  <a16:creationId xmlns:a16="http://schemas.microsoft.com/office/drawing/2014/main" id="{7D1625E8-4543-4441-B312-406D46DD8046}"/>
                </a:ext>
              </a:extLst>
            </p:cNvPr>
            <p:cNvSpPr>
              <a:spLocks/>
            </p:cNvSpPr>
            <p:nvPr/>
          </p:nvSpPr>
          <p:spPr bwMode="auto">
            <a:xfrm flipH="1">
              <a:off x="8177017" y="6007075"/>
              <a:ext cx="64305" cy="79947"/>
            </a:xfrm>
            <a:custGeom>
              <a:avLst/>
              <a:gdLst>
                <a:gd name="T0" fmla="*/ 45 w 225"/>
                <a:gd name="T1" fmla="*/ 5 h 325"/>
                <a:gd name="T2" fmla="*/ 65 w 225"/>
                <a:gd name="T3" fmla="*/ 0 h 325"/>
                <a:gd name="T4" fmla="*/ 86 w 225"/>
                <a:gd name="T5" fmla="*/ 2 h 325"/>
                <a:gd name="T6" fmla="*/ 107 w 225"/>
                <a:gd name="T7" fmla="*/ 10 h 325"/>
                <a:gd name="T8" fmla="*/ 129 w 225"/>
                <a:gd name="T9" fmla="*/ 24 h 325"/>
                <a:gd name="T10" fmla="*/ 149 w 225"/>
                <a:gd name="T11" fmla="*/ 42 h 325"/>
                <a:gd name="T12" fmla="*/ 170 w 225"/>
                <a:gd name="T13" fmla="*/ 65 h 325"/>
                <a:gd name="T14" fmla="*/ 188 w 225"/>
                <a:gd name="T15" fmla="*/ 93 h 325"/>
                <a:gd name="T16" fmla="*/ 202 w 225"/>
                <a:gd name="T17" fmla="*/ 123 h 325"/>
                <a:gd name="T18" fmla="*/ 209 w 225"/>
                <a:gd name="T19" fmla="*/ 139 h 325"/>
                <a:gd name="T20" fmla="*/ 219 w 225"/>
                <a:gd name="T21" fmla="*/ 172 h 325"/>
                <a:gd name="T22" fmla="*/ 224 w 225"/>
                <a:gd name="T23" fmla="*/ 203 h 325"/>
                <a:gd name="T24" fmla="*/ 225 w 225"/>
                <a:gd name="T25" fmla="*/ 232 h 325"/>
                <a:gd name="T26" fmla="*/ 221 w 225"/>
                <a:gd name="T27" fmla="*/ 259 h 325"/>
                <a:gd name="T28" fmla="*/ 215 w 225"/>
                <a:gd name="T29" fmla="*/ 283 h 325"/>
                <a:gd name="T30" fmla="*/ 203 w 225"/>
                <a:gd name="T31" fmla="*/ 301 h 325"/>
                <a:gd name="T32" fmla="*/ 189 w 225"/>
                <a:gd name="T33" fmla="*/ 315 h 325"/>
                <a:gd name="T34" fmla="*/ 180 w 225"/>
                <a:gd name="T35" fmla="*/ 319 h 325"/>
                <a:gd name="T36" fmla="*/ 160 w 225"/>
                <a:gd name="T37" fmla="*/ 325 h 325"/>
                <a:gd name="T38" fmla="*/ 139 w 225"/>
                <a:gd name="T39" fmla="*/ 323 h 325"/>
                <a:gd name="T40" fmla="*/ 117 w 225"/>
                <a:gd name="T41" fmla="*/ 315 h 325"/>
                <a:gd name="T42" fmla="*/ 96 w 225"/>
                <a:gd name="T43" fmla="*/ 301 h 325"/>
                <a:gd name="T44" fmla="*/ 75 w 225"/>
                <a:gd name="T45" fmla="*/ 283 h 325"/>
                <a:gd name="T46" fmla="*/ 55 w 225"/>
                <a:gd name="T47" fmla="*/ 260 h 325"/>
                <a:gd name="T48" fmla="*/ 37 w 225"/>
                <a:gd name="T49" fmla="*/ 232 h 325"/>
                <a:gd name="T50" fmla="*/ 22 w 225"/>
                <a:gd name="T51" fmla="*/ 202 h 325"/>
                <a:gd name="T52" fmla="*/ 16 w 225"/>
                <a:gd name="T53" fmla="*/ 186 h 325"/>
                <a:gd name="T54" fmla="*/ 6 w 225"/>
                <a:gd name="T55" fmla="*/ 153 h 325"/>
                <a:gd name="T56" fmla="*/ 1 w 225"/>
                <a:gd name="T57" fmla="*/ 122 h 325"/>
                <a:gd name="T58" fmla="*/ 0 w 225"/>
                <a:gd name="T59" fmla="*/ 93 h 325"/>
                <a:gd name="T60" fmla="*/ 4 w 225"/>
                <a:gd name="T61" fmla="*/ 66 h 325"/>
                <a:gd name="T62" fmla="*/ 10 w 225"/>
                <a:gd name="T63" fmla="*/ 43 h 325"/>
                <a:gd name="T64" fmla="*/ 22 w 225"/>
                <a:gd name="T65" fmla="*/ 24 h 325"/>
                <a:gd name="T66" fmla="*/ 36 w 225"/>
                <a:gd name="T67" fmla="*/ 10 h 325"/>
                <a:gd name="T68" fmla="*/ 45 w 225"/>
                <a:gd name="T69" fmla="*/ 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325">
                  <a:moveTo>
                    <a:pt x="45" y="5"/>
                  </a:moveTo>
                  <a:lnTo>
                    <a:pt x="45" y="5"/>
                  </a:lnTo>
                  <a:lnTo>
                    <a:pt x="55" y="2"/>
                  </a:lnTo>
                  <a:lnTo>
                    <a:pt x="65" y="0"/>
                  </a:lnTo>
                  <a:lnTo>
                    <a:pt x="75" y="0"/>
                  </a:lnTo>
                  <a:lnTo>
                    <a:pt x="86" y="2"/>
                  </a:lnTo>
                  <a:lnTo>
                    <a:pt x="97" y="5"/>
                  </a:lnTo>
                  <a:lnTo>
                    <a:pt x="107" y="10"/>
                  </a:lnTo>
                  <a:lnTo>
                    <a:pt x="118" y="16"/>
                  </a:lnTo>
                  <a:lnTo>
                    <a:pt x="129" y="24"/>
                  </a:lnTo>
                  <a:lnTo>
                    <a:pt x="139" y="32"/>
                  </a:lnTo>
                  <a:lnTo>
                    <a:pt x="149" y="42"/>
                  </a:lnTo>
                  <a:lnTo>
                    <a:pt x="160" y="53"/>
                  </a:lnTo>
                  <a:lnTo>
                    <a:pt x="170" y="65"/>
                  </a:lnTo>
                  <a:lnTo>
                    <a:pt x="179" y="79"/>
                  </a:lnTo>
                  <a:lnTo>
                    <a:pt x="188" y="93"/>
                  </a:lnTo>
                  <a:lnTo>
                    <a:pt x="195" y="108"/>
                  </a:lnTo>
                  <a:lnTo>
                    <a:pt x="202" y="123"/>
                  </a:lnTo>
                  <a:lnTo>
                    <a:pt x="202" y="123"/>
                  </a:lnTo>
                  <a:lnTo>
                    <a:pt x="209" y="139"/>
                  </a:lnTo>
                  <a:lnTo>
                    <a:pt x="215" y="155"/>
                  </a:lnTo>
                  <a:lnTo>
                    <a:pt x="219" y="172"/>
                  </a:lnTo>
                  <a:lnTo>
                    <a:pt x="221" y="188"/>
                  </a:lnTo>
                  <a:lnTo>
                    <a:pt x="224" y="203"/>
                  </a:lnTo>
                  <a:lnTo>
                    <a:pt x="225" y="218"/>
                  </a:lnTo>
                  <a:lnTo>
                    <a:pt x="225" y="232"/>
                  </a:lnTo>
                  <a:lnTo>
                    <a:pt x="224" y="246"/>
                  </a:lnTo>
                  <a:lnTo>
                    <a:pt x="221" y="259"/>
                  </a:lnTo>
                  <a:lnTo>
                    <a:pt x="218" y="271"/>
                  </a:lnTo>
                  <a:lnTo>
                    <a:pt x="215" y="283"/>
                  </a:lnTo>
                  <a:lnTo>
                    <a:pt x="209" y="292"/>
                  </a:lnTo>
                  <a:lnTo>
                    <a:pt x="203" y="301"/>
                  </a:lnTo>
                  <a:lnTo>
                    <a:pt x="197" y="309"/>
                  </a:lnTo>
                  <a:lnTo>
                    <a:pt x="189" y="315"/>
                  </a:lnTo>
                  <a:lnTo>
                    <a:pt x="180" y="319"/>
                  </a:lnTo>
                  <a:lnTo>
                    <a:pt x="180" y="319"/>
                  </a:lnTo>
                  <a:lnTo>
                    <a:pt x="170" y="323"/>
                  </a:lnTo>
                  <a:lnTo>
                    <a:pt x="160" y="325"/>
                  </a:lnTo>
                  <a:lnTo>
                    <a:pt x="149" y="325"/>
                  </a:lnTo>
                  <a:lnTo>
                    <a:pt x="139" y="323"/>
                  </a:lnTo>
                  <a:lnTo>
                    <a:pt x="128" y="319"/>
                  </a:lnTo>
                  <a:lnTo>
                    <a:pt x="117" y="315"/>
                  </a:lnTo>
                  <a:lnTo>
                    <a:pt x="107" y="309"/>
                  </a:lnTo>
                  <a:lnTo>
                    <a:pt x="96" y="301"/>
                  </a:lnTo>
                  <a:lnTo>
                    <a:pt x="86" y="292"/>
                  </a:lnTo>
                  <a:lnTo>
                    <a:pt x="75" y="283"/>
                  </a:lnTo>
                  <a:lnTo>
                    <a:pt x="65" y="272"/>
                  </a:lnTo>
                  <a:lnTo>
                    <a:pt x="55" y="260"/>
                  </a:lnTo>
                  <a:lnTo>
                    <a:pt x="46" y="247"/>
                  </a:lnTo>
                  <a:lnTo>
                    <a:pt x="37" y="232"/>
                  </a:lnTo>
                  <a:lnTo>
                    <a:pt x="29" y="218"/>
                  </a:lnTo>
                  <a:lnTo>
                    <a:pt x="22" y="202"/>
                  </a:lnTo>
                  <a:lnTo>
                    <a:pt x="22" y="202"/>
                  </a:lnTo>
                  <a:lnTo>
                    <a:pt x="16" y="186"/>
                  </a:lnTo>
                  <a:lnTo>
                    <a:pt x="10" y="169"/>
                  </a:lnTo>
                  <a:lnTo>
                    <a:pt x="6" y="153"/>
                  </a:lnTo>
                  <a:lnTo>
                    <a:pt x="3" y="137"/>
                  </a:lnTo>
                  <a:lnTo>
                    <a:pt x="1" y="122"/>
                  </a:lnTo>
                  <a:lnTo>
                    <a:pt x="0" y="107"/>
                  </a:lnTo>
                  <a:lnTo>
                    <a:pt x="0" y="93"/>
                  </a:lnTo>
                  <a:lnTo>
                    <a:pt x="1" y="79"/>
                  </a:lnTo>
                  <a:lnTo>
                    <a:pt x="4" y="66"/>
                  </a:lnTo>
                  <a:lnTo>
                    <a:pt x="6" y="54"/>
                  </a:lnTo>
                  <a:lnTo>
                    <a:pt x="10" y="43"/>
                  </a:lnTo>
                  <a:lnTo>
                    <a:pt x="15" y="32"/>
                  </a:lnTo>
                  <a:lnTo>
                    <a:pt x="22" y="24"/>
                  </a:lnTo>
                  <a:lnTo>
                    <a:pt x="28" y="16"/>
                  </a:lnTo>
                  <a:lnTo>
                    <a:pt x="36" y="10"/>
                  </a:lnTo>
                  <a:lnTo>
                    <a:pt x="45" y="5"/>
                  </a:lnTo>
                  <a:lnTo>
                    <a:pt x="45" y="5"/>
                  </a:lnTo>
                  <a:close/>
                </a:path>
              </a:pathLst>
            </a:custGeom>
            <a:solidFill>
              <a:srgbClr val="F5D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8" name="Freeform 200">
              <a:extLst>
                <a:ext uri="{FF2B5EF4-FFF2-40B4-BE49-F238E27FC236}">
                  <a16:creationId xmlns:a16="http://schemas.microsoft.com/office/drawing/2014/main" id="{62A63304-8039-4782-8905-7BDAB3555BBB}"/>
                </a:ext>
              </a:extLst>
            </p:cNvPr>
            <p:cNvSpPr>
              <a:spLocks/>
            </p:cNvSpPr>
            <p:nvPr/>
          </p:nvSpPr>
          <p:spPr bwMode="auto">
            <a:xfrm flipH="1">
              <a:off x="7834629" y="6007075"/>
              <a:ext cx="64305" cy="79947"/>
            </a:xfrm>
            <a:custGeom>
              <a:avLst/>
              <a:gdLst>
                <a:gd name="T0" fmla="*/ 179 w 224"/>
                <a:gd name="T1" fmla="*/ 5 h 325"/>
                <a:gd name="T2" fmla="*/ 159 w 224"/>
                <a:gd name="T3" fmla="*/ 0 h 325"/>
                <a:gd name="T4" fmla="*/ 139 w 224"/>
                <a:gd name="T5" fmla="*/ 2 h 325"/>
                <a:gd name="T6" fmla="*/ 117 w 224"/>
                <a:gd name="T7" fmla="*/ 10 h 325"/>
                <a:gd name="T8" fmla="*/ 95 w 224"/>
                <a:gd name="T9" fmla="*/ 24 h 325"/>
                <a:gd name="T10" fmla="*/ 75 w 224"/>
                <a:gd name="T11" fmla="*/ 42 h 325"/>
                <a:gd name="T12" fmla="*/ 55 w 224"/>
                <a:gd name="T13" fmla="*/ 65 h 325"/>
                <a:gd name="T14" fmla="*/ 37 w 224"/>
                <a:gd name="T15" fmla="*/ 93 h 325"/>
                <a:gd name="T16" fmla="*/ 22 w 224"/>
                <a:gd name="T17" fmla="*/ 123 h 325"/>
                <a:gd name="T18" fmla="*/ 15 w 224"/>
                <a:gd name="T19" fmla="*/ 139 h 325"/>
                <a:gd name="T20" fmla="*/ 5 w 224"/>
                <a:gd name="T21" fmla="*/ 172 h 325"/>
                <a:gd name="T22" fmla="*/ 1 w 224"/>
                <a:gd name="T23" fmla="*/ 203 h 325"/>
                <a:gd name="T24" fmla="*/ 0 w 224"/>
                <a:gd name="T25" fmla="*/ 232 h 325"/>
                <a:gd name="T26" fmla="*/ 3 w 224"/>
                <a:gd name="T27" fmla="*/ 259 h 325"/>
                <a:gd name="T28" fmla="*/ 10 w 224"/>
                <a:gd name="T29" fmla="*/ 283 h 325"/>
                <a:gd name="T30" fmla="*/ 21 w 224"/>
                <a:gd name="T31" fmla="*/ 301 h 325"/>
                <a:gd name="T32" fmla="*/ 36 w 224"/>
                <a:gd name="T33" fmla="*/ 315 h 325"/>
                <a:gd name="T34" fmla="*/ 45 w 224"/>
                <a:gd name="T35" fmla="*/ 319 h 325"/>
                <a:gd name="T36" fmla="*/ 65 w 224"/>
                <a:gd name="T37" fmla="*/ 325 h 325"/>
                <a:gd name="T38" fmla="*/ 85 w 224"/>
                <a:gd name="T39" fmla="*/ 323 h 325"/>
                <a:gd name="T40" fmla="*/ 107 w 224"/>
                <a:gd name="T41" fmla="*/ 315 h 325"/>
                <a:gd name="T42" fmla="*/ 129 w 224"/>
                <a:gd name="T43" fmla="*/ 301 h 325"/>
                <a:gd name="T44" fmla="*/ 149 w 224"/>
                <a:gd name="T45" fmla="*/ 283 h 325"/>
                <a:gd name="T46" fmla="*/ 169 w 224"/>
                <a:gd name="T47" fmla="*/ 260 h 325"/>
                <a:gd name="T48" fmla="*/ 187 w 224"/>
                <a:gd name="T49" fmla="*/ 232 h 325"/>
                <a:gd name="T50" fmla="*/ 203 w 224"/>
                <a:gd name="T51" fmla="*/ 202 h 325"/>
                <a:gd name="T52" fmla="*/ 208 w 224"/>
                <a:gd name="T53" fmla="*/ 186 h 325"/>
                <a:gd name="T54" fmla="*/ 218 w 224"/>
                <a:gd name="T55" fmla="*/ 153 h 325"/>
                <a:gd name="T56" fmla="*/ 223 w 224"/>
                <a:gd name="T57" fmla="*/ 122 h 325"/>
                <a:gd name="T58" fmla="*/ 224 w 224"/>
                <a:gd name="T59" fmla="*/ 93 h 325"/>
                <a:gd name="T60" fmla="*/ 221 w 224"/>
                <a:gd name="T61" fmla="*/ 66 h 325"/>
                <a:gd name="T62" fmla="*/ 214 w 224"/>
                <a:gd name="T63" fmla="*/ 43 h 325"/>
                <a:gd name="T64" fmla="*/ 203 w 224"/>
                <a:gd name="T65" fmla="*/ 24 h 325"/>
                <a:gd name="T66" fmla="*/ 188 w 224"/>
                <a:gd name="T67" fmla="*/ 10 h 325"/>
                <a:gd name="T68" fmla="*/ 179 w 224"/>
                <a:gd name="T69" fmla="*/ 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25">
                  <a:moveTo>
                    <a:pt x="179" y="5"/>
                  </a:moveTo>
                  <a:lnTo>
                    <a:pt x="179" y="5"/>
                  </a:lnTo>
                  <a:lnTo>
                    <a:pt x="169" y="2"/>
                  </a:lnTo>
                  <a:lnTo>
                    <a:pt x="159" y="0"/>
                  </a:lnTo>
                  <a:lnTo>
                    <a:pt x="149" y="0"/>
                  </a:lnTo>
                  <a:lnTo>
                    <a:pt x="139" y="2"/>
                  </a:lnTo>
                  <a:lnTo>
                    <a:pt x="128" y="5"/>
                  </a:lnTo>
                  <a:lnTo>
                    <a:pt x="117" y="10"/>
                  </a:lnTo>
                  <a:lnTo>
                    <a:pt x="106" y="16"/>
                  </a:lnTo>
                  <a:lnTo>
                    <a:pt x="95" y="24"/>
                  </a:lnTo>
                  <a:lnTo>
                    <a:pt x="85" y="32"/>
                  </a:lnTo>
                  <a:lnTo>
                    <a:pt x="75" y="42"/>
                  </a:lnTo>
                  <a:lnTo>
                    <a:pt x="65" y="53"/>
                  </a:lnTo>
                  <a:lnTo>
                    <a:pt x="55" y="65"/>
                  </a:lnTo>
                  <a:lnTo>
                    <a:pt x="46" y="79"/>
                  </a:lnTo>
                  <a:lnTo>
                    <a:pt x="37" y="93"/>
                  </a:lnTo>
                  <a:lnTo>
                    <a:pt x="29" y="108"/>
                  </a:lnTo>
                  <a:lnTo>
                    <a:pt x="22" y="123"/>
                  </a:lnTo>
                  <a:lnTo>
                    <a:pt x="22" y="123"/>
                  </a:lnTo>
                  <a:lnTo>
                    <a:pt x="15" y="139"/>
                  </a:lnTo>
                  <a:lnTo>
                    <a:pt x="10" y="155"/>
                  </a:lnTo>
                  <a:lnTo>
                    <a:pt x="5" y="172"/>
                  </a:lnTo>
                  <a:lnTo>
                    <a:pt x="3" y="188"/>
                  </a:lnTo>
                  <a:lnTo>
                    <a:pt x="1" y="203"/>
                  </a:lnTo>
                  <a:lnTo>
                    <a:pt x="0" y="218"/>
                  </a:lnTo>
                  <a:lnTo>
                    <a:pt x="0" y="232"/>
                  </a:lnTo>
                  <a:lnTo>
                    <a:pt x="1" y="246"/>
                  </a:lnTo>
                  <a:lnTo>
                    <a:pt x="3" y="259"/>
                  </a:lnTo>
                  <a:lnTo>
                    <a:pt x="5" y="271"/>
                  </a:lnTo>
                  <a:lnTo>
                    <a:pt x="10" y="283"/>
                  </a:lnTo>
                  <a:lnTo>
                    <a:pt x="15" y="292"/>
                  </a:lnTo>
                  <a:lnTo>
                    <a:pt x="21" y="301"/>
                  </a:lnTo>
                  <a:lnTo>
                    <a:pt x="28" y="309"/>
                  </a:lnTo>
                  <a:lnTo>
                    <a:pt x="36" y="315"/>
                  </a:lnTo>
                  <a:lnTo>
                    <a:pt x="45" y="319"/>
                  </a:lnTo>
                  <a:lnTo>
                    <a:pt x="45" y="319"/>
                  </a:lnTo>
                  <a:lnTo>
                    <a:pt x="55" y="323"/>
                  </a:lnTo>
                  <a:lnTo>
                    <a:pt x="65" y="325"/>
                  </a:lnTo>
                  <a:lnTo>
                    <a:pt x="75" y="325"/>
                  </a:lnTo>
                  <a:lnTo>
                    <a:pt x="85" y="323"/>
                  </a:lnTo>
                  <a:lnTo>
                    <a:pt x="96" y="319"/>
                  </a:lnTo>
                  <a:lnTo>
                    <a:pt x="107" y="315"/>
                  </a:lnTo>
                  <a:lnTo>
                    <a:pt x="117" y="309"/>
                  </a:lnTo>
                  <a:lnTo>
                    <a:pt x="129" y="301"/>
                  </a:lnTo>
                  <a:lnTo>
                    <a:pt x="139" y="292"/>
                  </a:lnTo>
                  <a:lnTo>
                    <a:pt x="149" y="283"/>
                  </a:lnTo>
                  <a:lnTo>
                    <a:pt x="159" y="272"/>
                  </a:lnTo>
                  <a:lnTo>
                    <a:pt x="169" y="260"/>
                  </a:lnTo>
                  <a:lnTo>
                    <a:pt x="178" y="247"/>
                  </a:lnTo>
                  <a:lnTo>
                    <a:pt x="187" y="232"/>
                  </a:lnTo>
                  <a:lnTo>
                    <a:pt x="195" y="218"/>
                  </a:lnTo>
                  <a:lnTo>
                    <a:pt x="203" y="202"/>
                  </a:lnTo>
                  <a:lnTo>
                    <a:pt x="203" y="202"/>
                  </a:lnTo>
                  <a:lnTo>
                    <a:pt x="208" y="186"/>
                  </a:lnTo>
                  <a:lnTo>
                    <a:pt x="214" y="169"/>
                  </a:lnTo>
                  <a:lnTo>
                    <a:pt x="218" y="153"/>
                  </a:lnTo>
                  <a:lnTo>
                    <a:pt x="222" y="137"/>
                  </a:lnTo>
                  <a:lnTo>
                    <a:pt x="223" y="122"/>
                  </a:lnTo>
                  <a:lnTo>
                    <a:pt x="224" y="107"/>
                  </a:lnTo>
                  <a:lnTo>
                    <a:pt x="224" y="93"/>
                  </a:lnTo>
                  <a:lnTo>
                    <a:pt x="223" y="79"/>
                  </a:lnTo>
                  <a:lnTo>
                    <a:pt x="221" y="66"/>
                  </a:lnTo>
                  <a:lnTo>
                    <a:pt x="218" y="54"/>
                  </a:lnTo>
                  <a:lnTo>
                    <a:pt x="214" y="43"/>
                  </a:lnTo>
                  <a:lnTo>
                    <a:pt x="208" y="32"/>
                  </a:lnTo>
                  <a:lnTo>
                    <a:pt x="203" y="24"/>
                  </a:lnTo>
                  <a:lnTo>
                    <a:pt x="196" y="16"/>
                  </a:lnTo>
                  <a:lnTo>
                    <a:pt x="188" y="10"/>
                  </a:lnTo>
                  <a:lnTo>
                    <a:pt x="179" y="5"/>
                  </a:lnTo>
                  <a:lnTo>
                    <a:pt x="179" y="5"/>
                  </a:lnTo>
                  <a:close/>
                </a:path>
              </a:pathLst>
            </a:custGeom>
            <a:solidFill>
              <a:srgbClr val="F5D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09" name="Freeform 201">
              <a:extLst>
                <a:ext uri="{FF2B5EF4-FFF2-40B4-BE49-F238E27FC236}">
                  <a16:creationId xmlns:a16="http://schemas.microsoft.com/office/drawing/2014/main" id="{383EF867-6B1E-4766-9595-97062652F309}"/>
                </a:ext>
              </a:extLst>
            </p:cNvPr>
            <p:cNvSpPr>
              <a:spLocks/>
            </p:cNvSpPr>
            <p:nvPr/>
          </p:nvSpPr>
          <p:spPr bwMode="auto">
            <a:xfrm flipH="1">
              <a:off x="7964978" y="6149587"/>
              <a:ext cx="144256" cy="41711"/>
            </a:xfrm>
            <a:custGeom>
              <a:avLst/>
              <a:gdLst>
                <a:gd name="T0" fmla="*/ 0 w 499"/>
                <a:gd name="T1" fmla="*/ 0 h 168"/>
                <a:gd name="T2" fmla="*/ 499 w 499"/>
                <a:gd name="T3" fmla="*/ 0 h 168"/>
                <a:gd name="T4" fmla="*/ 499 w 499"/>
                <a:gd name="T5" fmla="*/ 17 h 168"/>
                <a:gd name="T6" fmla="*/ 499 w 499"/>
                <a:gd name="T7" fmla="*/ 17 h 168"/>
                <a:gd name="T8" fmla="*/ 473 w 499"/>
                <a:gd name="T9" fmla="*/ 40 h 168"/>
                <a:gd name="T10" fmla="*/ 444 w 499"/>
                <a:gd name="T11" fmla="*/ 65 h 168"/>
                <a:gd name="T12" fmla="*/ 409 w 499"/>
                <a:gd name="T13" fmla="*/ 92 h 168"/>
                <a:gd name="T14" fmla="*/ 389 w 499"/>
                <a:gd name="T15" fmla="*/ 106 h 168"/>
                <a:gd name="T16" fmla="*/ 370 w 499"/>
                <a:gd name="T17" fmla="*/ 120 h 168"/>
                <a:gd name="T18" fmla="*/ 348 w 499"/>
                <a:gd name="T19" fmla="*/ 133 h 168"/>
                <a:gd name="T20" fmla="*/ 328 w 499"/>
                <a:gd name="T21" fmla="*/ 144 h 168"/>
                <a:gd name="T22" fmla="*/ 308 w 499"/>
                <a:gd name="T23" fmla="*/ 154 h 168"/>
                <a:gd name="T24" fmla="*/ 288 w 499"/>
                <a:gd name="T25" fmla="*/ 161 h 168"/>
                <a:gd name="T26" fmla="*/ 269 w 499"/>
                <a:gd name="T27" fmla="*/ 165 h 168"/>
                <a:gd name="T28" fmla="*/ 260 w 499"/>
                <a:gd name="T29" fmla="*/ 168 h 168"/>
                <a:gd name="T30" fmla="*/ 251 w 499"/>
                <a:gd name="T31" fmla="*/ 168 h 168"/>
                <a:gd name="T32" fmla="*/ 251 w 499"/>
                <a:gd name="T33" fmla="*/ 168 h 168"/>
                <a:gd name="T34" fmla="*/ 242 w 499"/>
                <a:gd name="T35" fmla="*/ 168 h 168"/>
                <a:gd name="T36" fmla="*/ 233 w 499"/>
                <a:gd name="T37" fmla="*/ 165 h 168"/>
                <a:gd name="T38" fmla="*/ 214 w 499"/>
                <a:gd name="T39" fmla="*/ 161 h 168"/>
                <a:gd name="T40" fmla="*/ 195 w 499"/>
                <a:gd name="T41" fmla="*/ 154 h 168"/>
                <a:gd name="T42" fmla="*/ 173 w 499"/>
                <a:gd name="T43" fmla="*/ 144 h 168"/>
                <a:gd name="T44" fmla="*/ 152 w 499"/>
                <a:gd name="T45" fmla="*/ 132 h 168"/>
                <a:gd name="T46" fmla="*/ 132 w 499"/>
                <a:gd name="T47" fmla="*/ 119 h 168"/>
                <a:gd name="T48" fmla="*/ 111 w 499"/>
                <a:gd name="T49" fmla="*/ 106 h 168"/>
                <a:gd name="T50" fmla="*/ 92 w 499"/>
                <a:gd name="T51" fmla="*/ 92 h 168"/>
                <a:gd name="T52" fmla="*/ 55 w 499"/>
                <a:gd name="T53" fmla="*/ 64 h 168"/>
                <a:gd name="T54" fmla="*/ 25 w 499"/>
                <a:gd name="T55" fmla="*/ 39 h 168"/>
                <a:gd name="T56" fmla="*/ 0 w 499"/>
                <a:gd name="T57" fmla="*/ 15 h 168"/>
                <a:gd name="T58" fmla="*/ 0 w 499"/>
                <a:gd name="T5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8">
                  <a:moveTo>
                    <a:pt x="0" y="0"/>
                  </a:moveTo>
                  <a:lnTo>
                    <a:pt x="499" y="0"/>
                  </a:lnTo>
                  <a:lnTo>
                    <a:pt x="499" y="17"/>
                  </a:lnTo>
                  <a:lnTo>
                    <a:pt x="499" y="17"/>
                  </a:lnTo>
                  <a:lnTo>
                    <a:pt x="473" y="40"/>
                  </a:lnTo>
                  <a:lnTo>
                    <a:pt x="444" y="65"/>
                  </a:lnTo>
                  <a:lnTo>
                    <a:pt x="409" y="92"/>
                  </a:lnTo>
                  <a:lnTo>
                    <a:pt x="389" y="106"/>
                  </a:lnTo>
                  <a:lnTo>
                    <a:pt x="370" y="120"/>
                  </a:lnTo>
                  <a:lnTo>
                    <a:pt x="348" y="133"/>
                  </a:lnTo>
                  <a:lnTo>
                    <a:pt x="328" y="144"/>
                  </a:lnTo>
                  <a:lnTo>
                    <a:pt x="308" y="154"/>
                  </a:lnTo>
                  <a:lnTo>
                    <a:pt x="288" y="161"/>
                  </a:lnTo>
                  <a:lnTo>
                    <a:pt x="269" y="165"/>
                  </a:lnTo>
                  <a:lnTo>
                    <a:pt x="260" y="168"/>
                  </a:lnTo>
                  <a:lnTo>
                    <a:pt x="251" y="168"/>
                  </a:lnTo>
                  <a:lnTo>
                    <a:pt x="251" y="168"/>
                  </a:lnTo>
                  <a:lnTo>
                    <a:pt x="242" y="168"/>
                  </a:lnTo>
                  <a:lnTo>
                    <a:pt x="233" y="165"/>
                  </a:lnTo>
                  <a:lnTo>
                    <a:pt x="214" y="161"/>
                  </a:lnTo>
                  <a:lnTo>
                    <a:pt x="195" y="154"/>
                  </a:lnTo>
                  <a:lnTo>
                    <a:pt x="173" y="144"/>
                  </a:lnTo>
                  <a:lnTo>
                    <a:pt x="152" y="132"/>
                  </a:lnTo>
                  <a:lnTo>
                    <a:pt x="132" y="119"/>
                  </a:lnTo>
                  <a:lnTo>
                    <a:pt x="111" y="106"/>
                  </a:lnTo>
                  <a:lnTo>
                    <a:pt x="92" y="92"/>
                  </a:lnTo>
                  <a:lnTo>
                    <a:pt x="55" y="64"/>
                  </a:lnTo>
                  <a:lnTo>
                    <a:pt x="25" y="39"/>
                  </a:lnTo>
                  <a:lnTo>
                    <a:pt x="0" y="15"/>
                  </a:lnTo>
                  <a:lnTo>
                    <a:pt x="0" y="0"/>
                  </a:lnTo>
                  <a:close/>
                </a:path>
              </a:pathLst>
            </a:custGeom>
            <a:solidFill>
              <a:srgbClr val="B3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0" name="Freeform 202">
              <a:extLst>
                <a:ext uri="{FF2B5EF4-FFF2-40B4-BE49-F238E27FC236}">
                  <a16:creationId xmlns:a16="http://schemas.microsoft.com/office/drawing/2014/main" id="{B3088878-116F-431C-9EB8-31F822C8B4DC}"/>
                </a:ext>
              </a:extLst>
            </p:cNvPr>
            <p:cNvSpPr>
              <a:spLocks/>
            </p:cNvSpPr>
            <p:nvPr/>
          </p:nvSpPr>
          <p:spPr bwMode="auto">
            <a:xfrm flipH="1">
              <a:off x="7964978" y="6149587"/>
              <a:ext cx="144256" cy="41711"/>
            </a:xfrm>
            <a:custGeom>
              <a:avLst/>
              <a:gdLst>
                <a:gd name="T0" fmla="*/ 0 w 499"/>
                <a:gd name="T1" fmla="*/ 0 h 168"/>
                <a:gd name="T2" fmla="*/ 499 w 499"/>
                <a:gd name="T3" fmla="*/ 0 h 168"/>
                <a:gd name="T4" fmla="*/ 499 w 499"/>
                <a:gd name="T5" fmla="*/ 17 h 168"/>
                <a:gd name="T6" fmla="*/ 499 w 499"/>
                <a:gd name="T7" fmla="*/ 17 h 168"/>
                <a:gd name="T8" fmla="*/ 473 w 499"/>
                <a:gd name="T9" fmla="*/ 40 h 168"/>
                <a:gd name="T10" fmla="*/ 444 w 499"/>
                <a:gd name="T11" fmla="*/ 65 h 168"/>
                <a:gd name="T12" fmla="*/ 409 w 499"/>
                <a:gd name="T13" fmla="*/ 92 h 168"/>
                <a:gd name="T14" fmla="*/ 389 w 499"/>
                <a:gd name="T15" fmla="*/ 106 h 168"/>
                <a:gd name="T16" fmla="*/ 370 w 499"/>
                <a:gd name="T17" fmla="*/ 120 h 168"/>
                <a:gd name="T18" fmla="*/ 348 w 499"/>
                <a:gd name="T19" fmla="*/ 133 h 168"/>
                <a:gd name="T20" fmla="*/ 328 w 499"/>
                <a:gd name="T21" fmla="*/ 144 h 168"/>
                <a:gd name="T22" fmla="*/ 308 w 499"/>
                <a:gd name="T23" fmla="*/ 154 h 168"/>
                <a:gd name="T24" fmla="*/ 288 w 499"/>
                <a:gd name="T25" fmla="*/ 161 h 168"/>
                <a:gd name="T26" fmla="*/ 269 w 499"/>
                <a:gd name="T27" fmla="*/ 165 h 168"/>
                <a:gd name="T28" fmla="*/ 260 w 499"/>
                <a:gd name="T29" fmla="*/ 168 h 168"/>
                <a:gd name="T30" fmla="*/ 251 w 499"/>
                <a:gd name="T31" fmla="*/ 168 h 168"/>
                <a:gd name="T32" fmla="*/ 251 w 499"/>
                <a:gd name="T33" fmla="*/ 168 h 168"/>
                <a:gd name="T34" fmla="*/ 242 w 499"/>
                <a:gd name="T35" fmla="*/ 168 h 168"/>
                <a:gd name="T36" fmla="*/ 233 w 499"/>
                <a:gd name="T37" fmla="*/ 165 h 168"/>
                <a:gd name="T38" fmla="*/ 214 w 499"/>
                <a:gd name="T39" fmla="*/ 161 h 168"/>
                <a:gd name="T40" fmla="*/ 195 w 499"/>
                <a:gd name="T41" fmla="*/ 154 h 168"/>
                <a:gd name="T42" fmla="*/ 173 w 499"/>
                <a:gd name="T43" fmla="*/ 144 h 168"/>
                <a:gd name="T44" fmla="*/ 152 w 499"/>
                <a:gd name="T45" fmla="*/ 132 h 168"/>
                <a:gd name="T46" fmla="*/ 132 w 499"/>
                <a:gd name="T47" fmla="*/ 119 h 168"/>
                <a:gd name="T48" fmla="*/ 111 w 499"/>
                <a:gd name="T49" fmla="*/ 106 h 168"/>
                <a:gd name="T50" fmla="*/ 92 w 499"/>
                <a:gd name="T51" fmla="*/ 92 h 168"/>
                <a:gd name="T52" fmla="*/ 55 w 499"/>
                <a:gd name="T53" fmla="*/ 64 h 168"/>
                <a:gd name="T54" fmla="*/ 25 w 499"/>
                <a:gd name="T55" fmla="*/ 39 h 168"/>
                <a:gd name="T56" fmla="*/ 0 w 499"/>
                <a:gd name="T57" fmla="*/ 15 h 168"/>
                <a:gd name="T58" fmla="*/ 0 w 499"/>
                <a:gd name="T5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168">
                  <a:moveTo>
                    <a:pt x="0" y="0"/>
                  </a:moveTo>
                  <a:lnTo>
                    <a:pt x="499" y="0"/>
                  </a:lnTo>
                  <a:lnTo>
                    <a:pt x="499" y="17"/>
                  </a:lnTo>
                  <a:lnTo>
                    <a:pt x="499" y="17"/>
                  </a:lnTo>
                  <a:lnTo>
                    <a:pt x="473" y="40"/>
                  </a:lnTo>
                  <a:lnTo>
                    <a:pt x="444" y="65"/>
                  </a:lnTo>
                  <a:lnTo>
                    <a:pt x="409" y="92"/>
                  </a:lnTo>
                  <a:lnTo>
                    <a:pt x="389" y="106"/>
                  </a:lnTo>
                  <a:lnTo>
                    <a:pt x="370" y="120"/>
                  </a:lnTo>
                  <a:lnTo>
                    <a:pt x="348" y="133"/>
                  </a:lnTo>
                  <a:lnTo>
                    <a:pt x="328" y="144"/>
                  </a:lnTo>
                  <a:lnTo>
                    <a:pt x="308" y="154"/>
                  </a:lnTo>
                  <a:lnTo>
                    <a:pt x="288" y="161"/>
                  </a:lnTo>
                  <a:lnTo>
                    <a:pt x="269" y="165"/>
                  </a:lnTo>
                  <a:lnTo>
                    <a:pt x="260" y="168"/>
                  </a:lnTo>
                  <a:lnTo>
                    <a:pt x="251" y="168"/>
                  </a:lnTo>
                  <a:lnTo>
                    <a:pt x="251" y="168"/>
                  </a:lnTo>
                  <a:lnTo>
                    <a:pt x="242" y="168"/>
                  </a:lnTo>
                  <a:lnTo>
                    <a:pt x="233" y="165"/>
                  </a:lnTo>
                  <a:lnTo>
                    <a:pt x="214" y="161"/>
                  </a:lnTo>
                  <a:lnTo>
                    <a:pt x="195" y="154"/>
                  </a:lnTo>
                  <a:lnTo>
                    <a:pt x="173" y="144"/>
                  </a:lnTo>
                  <a:lnTo>
                    <a:pt x="152" y="132"/>
                  </a:lnTo>
                  <a:lnTo>
                    <a:pt x="132" y="119"/>
                  </a:lnTo>
                  <a:lnTo>
                    <a:pt x="111" y="106"/>
                  </a:lnTo>
                  <a:lnTo>
                    <a:pt x="92" y="92"/>
                  </a:lnTo>
                  <a:lnTo>
                    <a:pt x="55" y="64"/>
                  </a:lnTo>
                  <a:lnTo>
                    <a:pt x="25" y="39"/>
                  </a:lnTo>
                  <a:lnTo>
                    <a:pt x="0"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1" name="Freeform 203">
              <a:extLst>
                <a:ext uri="{FF2B5EF4-FFF2-40B4-BE49-F238E27FC236}">
                  <a16:creationId xmlns:a16="http://schemas.microsoft.com/office/drawing/2014/main" id="{1AEB1F2C-1CF9-48A5-A14A-285ED5FC0A50}"/>
                </a:ext>
              </a:extLst>
            </p:cNvPr>
            <p:cNvSpPr>
              <a:spLocks/>
            </p:cNvSpPr>
            <p:nvPr/>
          </p:nvSpPr>
          <p:spPr bwMode="auto">
            <a:xfrm flipH="1">
              <a:off x="7860695" y="5814163"/>
              <a:ext cx="354557" cy="363229"/>
            </a:xfrm>
            <a:custGeom>
              <a:avLst/>
              <a:gdLst>
                <a:gd name="T0" fmla="*/ 625 w 1221"/>
                <a:gd name="T1" fmla="*/ 1465 h 1465"/>
                <a:gd name="T2" fmla="*/ 676 w 1221"/>
                <a:gd name="T3" fmla="*/ 1454 h 1465"/>
                <a:gd name="T4" fmla="*/ 733 w 1221"/>
                <a:gd name="T5" fmla="*/ 1431 h 1465"/>
                <a:gd name="T6" fmla="*/ 795 w 1221"/>
                <a:gd name="T7" fmla="*/ 1398 h 1465"/>
                <a:gd name="T8" fmla="*/ 857 w 1221"/>
                <a:gd name="T9" fmla="*/ 1352 h 1465"/>
                <a:gd name="T10" fmla="*/ 923 w 1221"/>
                <a:gd name="T11" fmla="*/ 1298 h 1465"/>
                <a:gd name="T12" fmla="*/ 985 w 1221"/>
                <a:gd name="T13" fmla="*/ 1235 h 1465"/>
                <a:gd name="T14" fmla="*/ 1045 w 1221"/>
                <a:gd name="T15" fmla="*/ 1161 h 1465"/>
                <a:gd name="T16" fmla="*/ 1100 w 1221"/>
                <a:gd name="T17" fmla="*/ 1081 h 1465"/>
                <a:gd name="T18" fmla="*/ 1147 w 1221"/>
                <a:gd name="T19" fmla="*/ 994 h 1465"/>
                <a:gd name="T20" fmla="*/ 1184 w 1221"/>
                <a:gd name="T21" fmla="*/ 900 h 1465"/>
                <a:gd name="T22" fmla="*/ 1203 w 1221"/>
                <a:gd name="T23" fmla="*/ 833 h 1465"/>
                <a:gd name="T24" fmla="*/ 1219 w 1221"/>
                <a:gd name="T25" fmla="*/ 727 h 1465"/>
                <a:gd name="T26" fmla="*/ 1219 w 1221"/>
                <a:gd name="T27" fmla="*/ 618 h 1465"/>
                <a:gd name="T28" fmla="*/ 1203 w 1221"/>
                <a:gd name="T29" fmla="*/ 508 h 1465"/>
                <a:gd name="T30" fmla="*/ 1173 w 1221"/>
                <a:gd name="T31" fmla="*/ 401 h 1465"/>
                <a:gd name="T32" fmla="*/ 1126 w 1221"/>
                <a:gd name="T33" fmla="*/ 301 h 1465"/>
                <a:gd name="T34" fmla="*/ 1063 w 1221"/>
                <a:gd name="T35" fmla="*/ 209 h 1465"/>
                <a:gd name="T36" fmla="*/ 985 w 1221"/>
                <a:gd name="T37" fmla="*/ 130 h 1465"/>
                <a:gd name="T38" fmla="*/ 908 w 1221"/>
                <a:gd name="T39" fmla="*/ 76 h 1465"/>
                <a:gd name="T40" fmla="*/ 856 w 1221"/>
                <a:gd name="T41" fmla="*/ 50 h 1465"/>
                <a:gd name="T42" fmla="*/ 800 w 1221"/>
                <a:gd name="T43" fmla="*/ 29 h 1465"/>
                <a:gd name="T44" fmla="*/ 741 w 1221"/>
                <a:gd name="T45" fmla="*/ 13 h 1465"/>
                <a:gd name="T46" fmla="*/ 678 w 1221"/>
                <a:gd name="T47" fmla="*/ 4 h 1465"/>
                <a:gd name="T48" fmla="*/ 611 w 1221"/>
                <a:gd name="T49" fmla="*/ 0 h 1465"/>
                <a:gd name="T50" fmla="*/ 565 w 1221"/>
                <a:gd name="T51" fmla="*/ 2 h 1465"/>
                <a:gd name="T52" fmla="*/ 501 w 1221"/>
                <a:gd name="T53" fmla="*/ 10 h 1465"/>
                <a:gd name="T54" fmla="*/ 439 w 1221"/>
                <a:gd name="T55" fmla="*/ 23 h 1465"/>
                <a:gd name="T56" fmla="*/ 383 w 1221"/>
                <a:gd name="T57" fmla="*/ 42 h 1465"/>
                <a:gd name="T58" fmla="*/ 329 w 1221"/>
                <a:gd name="T59" fmla="*/ 67 h 1465"/>
                <a:gd name="T60" fmla="*/ 265 w 1221"/>
                <a:gd name="T61" fmla="*/ 107 h 1465"/>
                <a:gd name="T62" fmla="*/ 182 w 1221"/>
                <a:gd name="T63" fmla="*/ 181 h 1465"/>
                <a:gd name="T64" fmla="*/ 114 w 1221"/>
                <a:gd name="T65" fmla="*/ 268 h 1465"/>
                <a:gd name="T66" fmla="*/ 62 w 1221"/>
                <a:gd name="T67" fmla="*/ 366 h 1465"/>
                <a:gd name="T68" fmla="*/ 26 w 1221"/>
                <a:gd name="T69" fmla="*/ 472 h 1465"/>
                <a:gd name="T70" fmla="*/ 5 w 1221"/>
                <a:gd name="T71" fmla="*/ 581 h 1465"/>
                <a:gd name="T72" fmla="*/ 0 w 1221"/>
                <a:gd name="T73" fmla="*/ 691 h 1465"/>
                <a:gd name="T74" fmla="*/ 10 w 1221"/>
                <a:gd name="T75" fmla="*/ 798 h 1465"/>
                <a:gd name="T76" fmla="*/ 26 w 1221"/>
                <a:gd name="T77" fmla="*/ 866 h 1465"/>
                <a:gd name="T78" fmla="*/ 61 w 1221"/>
                <a:gd name="T79" fmla="*/ 962 h 1465"/>
                <a:gd name="T80" fmla="*/ 105 w 1221"/>
                <a:gd name="T81" fmla="*/ 1053 h 1465"/>
                <a:gd name="T82" fmla="*/ 156 w 1221"/>
                <a:gd name="T83" fmla="*/ 1135 h 1465"/>
                <a:gd name="T84" fmla="*/ 215 w 1221"/>
                <a:gd name="T85" fmla="*/ 1211 h 1465"/>
                <a:gd name="T86" fmla="*/ 277 w 1221"/>
                <a:gd name="T87" fmla="*/ 1278 h 1465"/>
                <a:gd name="T88" fmla="*/ 341 w 1221"/>
                <a:gd name="T89" fmla="*/ 1335 h 1465"/>
                <a:gd name="T90" fmla="*/ 405 w 1221"/>
                <a:gd name="T91" fmla="*/ 1384 h 1465"/>
                <a:gd name="T92" fmla="*/ 468 w 1221"/>
                <a:gd name="T93" fmla="*/ 1421 h 1465"/>
                <a:gd name="T94" fmla="*/ 527 w 1221"/>
                <a:gd name="T95" fmla="*/ 1447 h 1465"/>
                <a:gd name="T96" fmla="*/ 579 w 1221"/>
                <a:gd name="T97" fmla="*/ 1462 h 1465"/>
                <a:gd name="T98" fmla="*/ 611 w 1221"/>
                <a:gd name="T99" fmla="*/ 1465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1" h="1465">
                  <a:moveTo>
                    <a:pt x="611" y="1465"/>
                  </a:moveTo>
                  <a:lnTo>
                    <a:pt x="611" y="1465"/>
                  </a:lnTo>
                  <a:lnTo>
                    <a:pt x="625" y="1465"/>
                  </a:lnTo>
                  <a:lnTo>
                    <a:pt x="641" y="1462"/>
                  </a:lnTo>
                  <a:lnTo>
                    <a:pt x="658" y="1458"/>
                  </a:lnTo>
                  <a:lnTo>
                    <a:pt x="676" y="1454"/>
                  </a:lnTo>
                  <a:lnTo>
                    <a:pt x="694" y="1447"/>
                  </a:lnTo>
                  <a:lnTo>
                    <a:pt x="713" y="1440"/>
                  </a:lnTo>
                  <a:lnTo>
                    <a:pt x="733" y="1431"/>
                  </a:lnTo>
                  <a:lnTo>
                    <a:pt x="753" y="1421"/>
                  </a:lnTo>
                  <a:lnTo>
                    <a:pt x="773" y="1410"/>
                  </a:lnTo>
                  <a:lnTo>
                    <a:pt x="795" y="1398"/>
                  </a:lnTo>
                  <a:lnTo>
                    <a:pt x="815" y="1384"/>
                  </a:lnTo>
                  <a:lnTo>
                    <a:pt x="836" y="1369"/>
                  </a:lnTo>
                  <a:lnTo>
                    <a:pt x="857" y="1352"/>
                  </a:lnTo>
                  <a:lnTo>
                    <a:pt x="880" y="1335"/>
                  </a:lnTo>
                  <a:lnTo>
                    <a:pt x="901" y="1318"/>
                  </a:lnTo>
                  <a:lnTo>
                    <a:pt x="923" y="1298"/>
                  </a:lnTo>
                  <a:lnTo>
                    <a:pt x="944" y="1278"/>
                  </a:lnTo>
                  <a:lnTo>
                    <a:pt x="965" y="1256"/>
                  </a:lnTo>
                  <a:lnTo>
                    <a:pt x="985" y="1235"/>
                  </a:lnTo>
                  <a:lnTo>
                    <a:pt x="1006" y="1211"/>
                  </a:lnTo>
                  <a:lnTo>
                    <a:pt x="1026" y="1187"/>
                  </a:lnTo>
                  <a:lnTo>
                    <a:pt x="1045" y="1161"/>
                  </a:lnTo>
                  <a:lnTo>
                    <a:pt x="1064" y="1135"/>
                  </a:lnTo>
                  <a:lnTo>
                    <a:pt x="1082" y="1109"/>
                  </a:lnTo>
                  <a:lnTo>
                    <a:pt x="1100" y="1081"/>
                  </a:lnTo>
                  <a:lnTo>
                    <a:pt x="1115" y="1053"/>
                  </a:lnTo>
                  <a:lnTo>
                    <a:pt x="1131" y="1024"/>
                  </a:lnTo>
                  <a:lnTo>
                    <a:pt x="1147" y="994"/>
                  </a:lnTo>
                  <a:lnTo>
                    <a:pt x="1160" y="962"/>
                  </a:lnTo>
                  <a:lnTo>
                    <a:pt x="1173" y="931"/>
                  </a:lnTo>
                  <a:lnTo>
                    <a:pt x="1184" y="900"/>
                  </a:lnTo>
                  <a:lnTo>
                    <a:pt x="1194" y="866"/>
                  </a:lnTo>
                  <a:lnTo>
                    <a:pt x="1194" y="866"/>
                  </a:lnTo>
                  <a:lnTo>
                    <a:pt x="1203" y="833"/>
                  </a:lnTo>
                  <a:lnTo>
                    <a:pt x="1210" y="798"/>
                  </a:lnTo>
                  <a:lnTo>
                    <a:pt x="1215" y="763"/>
                  </a:lnTo>
                  <a:lnTo>
                    <a:pt x="1219" y="727"/>
                  </a:lnTo>
                  <a:lnTo>
                    <a:pt x="1221" y="691"/>
                  </a:lnTo>
                  <a:lnTo>
                    <a:pt x="1221" y="655"/>
                  </a:lnTo>
                  <a:lnTo>
                    <a:pt x="1219" y="618"/>
                  </a:lnTo>
                  <a:lnTo>
                    <a:pt x="1215" y="581"/>
                  </a:lnTo>
                  <a:lnTo>
                    <a:pt x="1211" y="545"/>
                  </a:lnTo>
                  <a:lnTo>
                    <a:pt x="1203" y="508"/>
                  </a:lnTo>
                  <a:lnTo>
                    <a:pt x="1195" y="472"/>
                  </a:lnTo>
                  <a:lnTo>
                    <a:pt x="1185" y="437"/>
                  </a:lnTo>
                  <a:lnTo>
                    <a:pt x="1173" y="401"/>
                  </a:lnTo>
                  <a:lnTo>
                    <a:pt x="1158" y="366"/>
                  </a:lnTo>
                  <a:lnTo>
                    <a:pt x="1144" y="333"/>
                  </a:lnTo>
                  <a:lnTo>
                    <a:pt x="1126" y="301"/>
                  </a:lnTo>
                  <a:lnTo>
                    <a:pt x="1106" y="268"/>
                  </a:lnTo>
                  <a:lnTo>
                    <a:pt x="1086" y="238"/>
                  </a:lnTo>
                  <a:lnTo>
                    <a:pt x="1063" y="209"/>
                  </a:lnTo>
                  <a:lnTo>
                    <a:pt x="1039" y="181"/>
                  </a:lnTo>
                  <a:lnTo>
                    <a:pt x="1013" y="155"/>
                  </a:lnTo>
                  <a:lnTo>
                    <a:pt x="985" y="130"/>
                  </a:lnTo>
                  <a:lnTo>
                    <a:pt x="955" y="107"/>
                  </a:lnTo>
                  <a:lnTo>
                    <a:pt x="924" y="86"/>
                  </a:lnTo>
                  <a:lnTo>
                    <a:pt x="908" y="76"/>
                  </a:lnTo>
                  <a:lnTo>
                    <a:pt x="891" y="67"/>
                  </a:lnTo>
                  <a:lnTo>
                    <a:pt x="874" y="59"/>
                  </a:lnTo>
                  <a:lnTo>
                    <a:pt x="856" y="50"/>
                  </a:lnTo>
                  <a:lnTo>
                    <a:pt x="838" y="42"/>
                  </a:lnTo>
                  <a:lnTo>
                    <a:pt x="819" y="35"/>
                  </a:lnTo>
                  <a:lnTo>
                    <a:pt x="800" y="29"/>
                  </a:lnTo>
                  <a:lnTo>
                    <a:pt x="781" y="23"/>
                  </a:lnTo>
                  <a:lnTo>
                    <a:pt x="761" y="18"/>
                  </a:lnTo>
                  <a:lnTo>
                    <a:pt x="741" y="13"/>
                  </a:lnTo>
                  <a:lnTo>
                    <a:pt x="721" y="10"/>
                  </a:lnTo>
                  <a:lnTo>
                    <a:pt x="699" y="7"/>
                  </a:lnTo>
                  <a:lnTo>
                    <a:pt x="678" y="4"/>
                  </a:lnTo>
                  <a:lnTo>
                    <a:pt x="656" y="2"/>
                  </a:lnTo>
                  <a:lnTo>
                    <a:pt x="633" y="1"/>
                  </a:lnTo>
                  <a:lnTo>
                    <a:pt x="611" y="0"/>
                  </a:lnTo>
                  <a:lnTo>
                    <a:pt x="611" y="0"/>
                  </a:lnTo>
                  <a:lnTo>
                    <a:pt x="587" y="1"/>
                  </a:lnTo>
                  <a:lnTo>
                    <a:pt x="565" y="2"/>
                  </a:lnTo>
                  <a:lnTo>
                    <a:pt x="543" y="4"/>
                  </a:lnTo>
                  <a:lnTo>
                    <a:pt x="521" y="7"/>
                  </a:lnTo>
                  <a:lnTo>
                    <a:pt x="501" y="10"/>
                  </a:lnTo>
                  <a:lnTo>
                    <a:pt x="479" y="13"/>
                  </a:lnTo>
                  <a:lnTo>
                    <a:pt x="459" y="18"/>
                  </a:lnTo>
                  <a:lnTo>
                    <a:pt x="439" y="23"/>
                  </a:lnTo>
                  <a:lnTo>
                    <a:pt x="420" y="29"/>
                  </a:lnTo>
                  <a:lnTo>
                    <a:pt x="401" y="35"/>
                  </a:lnTo>
                  <a:lnTo>
                    <a:pt x="383" y="42"/>
                  </a:lnTo>
                  <a:lnTo>
                    <a:pt x="365" y="50"/>
                  </a:lnTo>
                  <a:lnTo>
                    <a:pt x="347" y="59"/>
                  </a:lnTo>
                  <a:lnTo>
                    <a:pt x="329" y="67"/>
                  </a:lnTo>
                  <a:lnTo>
                    <a:pt x="313" y="76"/>
                  </a:lnTo>
                  <a:lnTo>
                    <a:pt x="297" y="86"/>
                  </a:lnTo>
                  <a:lnTo>
                    <a:pt x="265" y="107"/>
                  </a:lnTo>
                  <a:lnTo>
                    <a:pt x="236" y="130"/>
                  </a:lnTo>
                  <a:lnTo>
                    <a:pt x="208" y="155"/>
                  </a:lnTo>
                  <a:lnTo>
                    <a:pt x="182" y="181"/>
                  </a:lnTo>
                  <a:lnTo>
                    <a:pt x="157" y="209"/>
                  </a:lnTo>
                  <a:lnTo>
                    <a:pt x="135" y="238"/>
                  </a:lnTo>
                  <a:lnTo>
                    <a:pt x="114" y="268"/>
                  </a:lnTo>
                  <a:lnTo>
                    <a:pt x="95" y="301"/>
                  </a:lnTo>
                  <a:lnTo>
                    <a:pt x="78" y="333"/>
                  </a:lnTo>
                  <a:lnTo>
                    <a:pt x="62" y="366"/>
                  </a:lnTo>
                  <a:lnTo>
                    <a:pt x="49" y="401"/>
                  </a:lnTo>
                  <a:lnTo>
                    <a:pt x="36" y="437"/>
                  </a:lnTo>
                  <a:lnTo>
                    <a:pt x="26" y="472"/>
                  </a:lnTo>
                  <a:lnTo>
                    <a:pt x="17" y="508"/>
                  </a:lnTo>
                  <a:lnTo>
                    <a:pt x="10" y="545"/>
                  </a:lnTo>
                  <a:lnTo>
                    <a:pt x="5" y="581"/>
                  </a:lnTo>
                  <a:lnTo>
                    <a:pt x="2" y="618"/>
                  </a:lnTo>
                  <a:lnTo>
                    <a:pt x="0" y="655"/>
                  </a:lnTo>
                  <a:lnTo>
                    <a:pt x="0" y="691"/>
                  </a:lnTo>
                  <a:lnTo>
                    <a:pt x="2" y="727"/>
                  </a:lnTo>
                  <a:lnTo>
                    <a:pt x="6" y="763"/>
                  </a:lnTo>
                  <a:lnTo>
                    <a:pt x="10" y="798"/>
                  </a:lnTo>
                  <a:lnTo>
                    <a:pt x="18" y="833"/>
                  </a:lnTo>
                  <a:lnTo>
                    <a:pt x="26" y="866"/>
                  </a:lnTo>
                  <a:lnTo>
                    <a:pt x="26" y="866"/>
                  </a:lnTo>
                  <a:lnTo>
                    <a:pt x="36" y="900"/>
                  </a:lnTo>
                  <a:lnTo>
                    <a:pt x="49" y="931"/>
                  </a:lnTo>
                  <a:lnTo>
                    <a:pt x="61" y="962"/>
                  </a:lnTo>
                  <a:lnTo>
                    <a:pt x="74" y="994"/>
                  </a:lnTo>
                  <a:lnTo>
                    <a:pt x="89" y="1024"/>
                  </a:lnTo>
                  <a:lnTo>
                    <a:pt x="105" y="1053"/>
                  </a:lnTo>
                  <a:lnTo>
                    <a:pt x="122" y="1081"/>
                  </a:lnTo>
                  <a:lnTo>
                    <a:pt x="138" y="1109"/>
                  </a:lnTo>
                  <a:lnTo>
                    <a:pt x="156" y="1135"/>
                  </a:lnTo>
                  <a:lnTo>
                    <a:pt x="175" y="1161"/>
                  </a:lnTo>
                  <a:lnTo>
                    <a:pt x="194" y="1187"/>
                  </a:lnTo>
                  <a:lnTo>
                    <a:pt x="215" y="1211"/>
                  </a:lnTo>
                  <a:lnTo>
                    <a:pt x="235" y="1235"/>
                  </a:lnTo>
                  <a:lnTo>
                    <a:pt x="256" y="1256"/>
                  </a:lnTo>
                  <a:lnTo>
                    <a:pt x="277" y="1278"/>
                  </a:lnTo>
                  <a:lnTo>
                    <a:pt x="299" y="1298"/>
                  </a:lnTo>
                  <a:lnTo>
                    <a:pt x="320" y="1318"/>
                  </a:lnTo>
                  <a:lnTo>
                    <a:pt x="341" y="1335"/>
                  </a:lnTo>
                  <a:lnTo>
                    <a:pt x="363" y="1352"/>
                  </a:lnTo>
                  <a:lnTo>
                    <a:pt x="384" y="1369"/>
                  </a:lnTo>
                  <a:lnTo>
                    <a:pt x="405" y="1384"/>
                  </a:lnTo>
                  <a:lnTo>
                    <a:pt x="427" y="1398"/>
                  </a:lnTo>
                  <a:lnTo>
                    <a:pt x="448" y="1410"/>
                  </a:lnTo>
                  <a:lnTo>
                    <a:pt x="468" y="1421"/>
                  </a:lnTo>
                  <a:lnTo>
                    <a:pt x="488" y="1431"/>
                  </a:lnTo>
                  <a:lnTo>
                    <a:pt x="507" y="1440"/>
                  </a:lnTo>
                  <a:lnTo>
                    <a:pt x="527" y="1447"/>
                  </a:lnTo>
                  <a:lnTo>
                    <a:pt x="544" y="1454"/>
                  </a:lnTo>
                  <a:lnTo>
                    <a:pt x="562" y="1458"/>
                  </a:lnTo>
                  <a:lnTo>
                    <a:pt x="579" y="1462"/>
                  </a:lnTo>
                  <a:lnTo>
                    <a:pt x="595" y="1465"/>
                  </a:lnTo>
                  <a:lnTo>
                    <a:pt x="611" y="1465"/>
                  </a:lnTo>
                  <a:lnTo>
                    <a:pt x="611" y="1465"/>
                  </a:lnTo>
                  <a:close/>
                </a:path>
              </a:pathLst>
            </a:custGeom>
            <a:solidFill>
              <a:srgbClr val="F5D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2" name="Freeform 204">
              <a:extLst>
                <a:ext uri="{FF2B5EF4-FFF2-40B4-BE49-F238E27FC236}">
                  <a16:creationId xmlns:a16="http://schemas.microsoft.com/office/drawing/2014/main" id="{532EC6A6-328A-4F96-9339-38B68DF122EB}"/>
                </a:ext>
              </a:extLst>
            </p:cNvPr>
            <p:cNvSpPr>
              <a:spLocks/>
            </p:cNvSpPr>
            <p:nvPr/>
          </p:nvSpPr>
          <p:spPr bwMode="auto">
            <a:xfrm flipH="1">
              <a:off x="7846793" y="5805476"/>
              <a:ext cx="378884" cy="248526"/>
            </a:xfrm>
            <a:custGeom>
              <a:avLst/>
              <a:gdLst>
                <a:gd name="T0" fmla="*/ 824 w 1307"/>
                <a:gd name="T1" fmla="*/ 594 h 1001"/>
                <a:gd name="T2" fmla="*/ 896 w 1307"/>
                <a:gd name="T3" fmla="*/ 699 h 1001"/>
                <a:gd name="T4" fmla="*/ 932 w 1307"/>
                <a:gd name="T5" fmla="*/ 729 h 1001"/>
                <a:gd name="T6" fmla="*/ 970 w 1307"/>
                <a:gd name="T7" fmla="*/ 745 h 1001"/>
                <a:gd name="T8" fmla="*/ 1013 w 1307"/>
                <a:gd name="T9" fmla="*/ 747 h 1001"/>
                <a:gd name="T10" fmla="*/ 1065 w 1307"/>
                <a:gd name="T11" fmla="*/ 736 h 1001"/>
                <a:gd name="T12" fmla="*/ 1122 w 1307"/>
                <a:gd name="T13" fmla="*/ 717 h 1001"/>
                <a:gd name="T14" fmla="*/ 1165 w 1307"/>
                <a:gd name="T15" fmla="*/ 714 h 1001"/>
                <a:gd name="T16" fmla="*/ 1194 w 1307"/>
                <a:gd name="T17" fmla="*/ 728 h 1001"/>
                <a:gd name="T18" fmla="*/ 1211 w 1307"/>
                <a:gd name="T19" fmla="*/ 757 h 1001"/>
                <a:gd name="T20" fmla="*/ 1219 w 1307"/>
                <a:gd name="T21" fmla="*/ 820 h 1001"/>
                <a:gd name="T22" fmla="*/ 1205 w 1307"/>
                <a:gd name="T23" fmla="*/ 921 h 1001"/>
                <a:gd name="T24" fmla="*/ 1220 w 1307"/>
                <a:gd name="T25" fmla="*/ 938 h 1001"/>
                <a:gd name="T26" fmla="*/ 1259 w 1307"/>
                <a:gd name="T27" fmla="*/ 874 h 1001"/>
                <a:gd name="T28" fmla="*/ 1295 w 1307"/>
                <a:gd name="T29" fmla="*/ 779 h 1001"/>
                <a:gd name="T30" fmla="*/ 1307 w 1307"/>
                <a:gd name="T31" fmla="*/ 652 h 1001"/>
                <a:gd name="T32" fmla="*/ 1292 w 1307"/>
                <a:gd name="T33" fmla="*/ 526 h 1001"/>
                <a:gd name="T34" fmla="*/ 1271 w 1307"/>
                <a:gd name="T35" fmla="*/ 446 h 1001"/>
                <a:gd name="T36" fmla="*/ 1240 w 1307"/>
                <a:gd name="T37" fmla="*/ 371 h 1001"/>
                <a:gd name="T38" fmla="*/ 1193 w 1307"/>
                <a:gd name="T39" fmla="*/ 294 h 1001"/>
                <a:gd name="T40" fmla="*/ 1134 w 1307"/>
                <a:gd name="T41" fmla="*/ 217 h 1001"/>
                <a:gd name="T42" fmla="*/ 1064 w 1307"/>
                <a:gd name="T43" fmla="*/ 146 h 1001"/>
                <a:gd name="T44" fmla="*/ 987 w 1307"/>
                <a:gd name="T45" fmla="*/ 84 h 1001"/>
                <a:gd name="T46" fmla="*/ 904 w 1307"/>
                <a:gd name="T47" fmla="*/ 37 h 1001"/>
                <a:gd name="T48" fmla="*/ 817 w 1307"/>
                <a:gd name="T49" fmla="*/ 10 h 1001"/>
                <a:gd name="T50" fmla="*/ 753 w 1307"/>
                <a:gd name="T51" fmla="*/ 3 h 1001"/>
                <a:gd name="T52" fmla="*/ 648 w 1307"/>
                <a:gd name="T53" fmla="*/ 1 h 1001"/>
                <a:gd name="T54" fmla="*/ 523 w 1307"/>
                <a:gd name="T55" fmla="*/ 17 h 1001"/>
                <a:gd name="T56" fmla="*/ 385 w 1307"/>
                <a:gd name="T57" fmla="*/ 63 h 1001"/>
                <a:gd name="T58" fmla="*/ 237 w 1307"/>
                <a:gd name="T59" fmla="*/ 146 h 1001"/>
                <a:gd name="T60" fmla="*/ 191 w 1307"/>
                <a:gd name="T61" fmla="*/ 181 h 1001"/>
                <a:gd name="T62" fmla="*/ 138 w 1307"/>
                <a:gd name="T63" fmla="*/ 235 h 1001"/>
                <a:gd name="T64" fmla="*/ 69 w 1307"/>
                <a:gd name="T65" fmla="*/ 340 h 1001"/>
                <a:gd name="T66" fmla="*/ 22 w 1307"/>
                <a:gd name="T67" fmla="*/ 472 h 1001"/>
                <a:gd name="T68" fmla="*/ 2 w 1307"/>
                <a:gd name="T69" fmla="*/ 607 h 1001"/>
                <a:gd name="T70" fmla="*/ 5 w 1307"/>
                <a:gd name="T71" fmla="*/ 736 h 1001"/>
                <a:gd name="T72" fmla="*/ 24 w 1307"/>
                <a:gd name="T73" fmla="*/ 850 h 1001"/>
                <a:gd name="T74" fmla="*/ 54 w 1307"/>
                <a:gd name="T75" fmla="*/ 938 h 1001"/>
                <a:gd name="T76" fmla="*/ 89 w 1307"/>
                <a:gd name="T77" fmla="*/ 993 h 1001"/>
                <a:gd name="T78" fmla="*/ 85 w 1307"/>
                <a:gd name="T79" fmla="*/ 912 h 1001"/>
                <a:gd name="T80" fmla="*/ 78 w 1307"/>
                <a:gd name="T81" fmla="*/ 774 h 1001"/>
                <a:gd name="T82" fmla="*/ 94 w 1307"/>
                <a:gd name="T83" fmla="*/ 675 h 1001"/>
                <a:gd name="T84" fmla="*/ 127 w 1307"/>
                <a:gd name="T85" fmla="*/ 604 h 1001"/>
                <a:gd name="T86" fmla="*/ 174 w 1307"/>
                <a:gd name="T87" fmla="*/ 551 h 1001"/>
                <a:gd name="T88" fmla="*/ 279 w 1307"/>
                <a:gd name="T89" fmla="*/ 463 h 1001"/>
                <a:gd name="T90" fmla="*/ 340 w 1307"/>
                <a:gd name="T91" fmla="*/ 397 h 1001"/>
                <a:gd name="T92" fmla="*/ 385 w 1307"/>
                <a:gd name="T93" fmla="*/ 331 h 1001"/>
                <a:gd name="T94" fmla="*/ 411 w 1307"/>
                <a:gd name="T95" fmla="*/ 294 h 1001"/>
                <a:gd name="T96" fmla="*/ 448 w 1307"/>
                <a:gd name="T97" fmla="*/ 268 h 1001"/>
                <a:gd name="T98" fmla="*/ 493 w 1307"/>
                <a:gd name="T99" fmla="*/ 256 h 1001"/>
                <a:gd name="T100" fmla="*/ 543 w 1307"/>
                <a:gd name="T101" fmla="*/ 259 h 1001"/>
                <a:gd name="T102" fmla="*/ 598 w 1307"/>
                <a:gd name="T103" fmla="*/ 282 h 1001"/>
                <a:gd name="T104" fmla="*/ 656 w 1307"/>
                <a:gd name="T105" fmla="*/ 323 h 1001"/>
                <a:gd name="T106" fmla="*/ 711 w 1307"/>
                <a:gd name="T107" fmla="*/ 387 h 1001"/>
                <a:gd name="T108" fmla="*/ 762 w 1307"/>
                <a:gd name="T109" fmla="*/ 474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7" h="1001">
                  <a:moveTo>
                    <a:pt x="762" y="474"/>
                  </a:moveTo>
                  <a:lnTo>
                    <a:pt x="762" y="474"/>
                  </a:lnTo>
                  <a:lnTo>
                    <a:pt x="805" y="557"/>
                  </a:lnTo>
                  <a:lnTo>
                    <a:pt x="824" y="594"/>
                  </a:lnTo>
                  <a:lnTo>
                    <a:pt x="843" y="625"/>
                  </a:lnTo>
                  <a:lnTo>
                    <a:pt x="861" y="653"/>
                  </a:lnTo>
                  <a:lnTo>
                    <a:pt x="878" y="678"/>
                  </a:lnTo>
                  <a:lnTo>
                    <a:pt x="896" y="699"/>
                  </a:lnTo>
                  <a:lnTo>
                    <a:pt x="905" y="707"/>
                  </a:lnTo>
                  <a:lnTo>
                    <a:pt x="914" y="716"/>
                  </a:lnTo>
                  <a:lnTo>
                    <a:pt x="923" y="722"/>
                  </a:lnTo>
                  <a:lnTo>
                    <a:pt x="932" y="729"/>
                  </a:lnTo>
                  <a:lnTo>
                    <a:pt x="941" y="734"/>
                  </a:lnTo>
                  <a:lnTo>
                    <a:pt x="951" y="739"/>
                  </a:lnTo>
                  <a:lnTo>
                    <a:pt x="960" y="743"/>
                  </a:lnTo>
                  <a:lnTo>
                    <a:pt x="970" y="745"/>
                  </a:lnTo>
                  <a:lnTo>
                    <a:pt x="980" y="747"/>
                  </a:lnTo>
                  <a:lnTo>
                    <a:pt x="991" y="748"/>
                  </a:lnTo>
                  <a:lnTo>
                    <a:pt x="1002" y="748"/>
                  </a:lnTo>
                  <a:lnTo>
                    <a:pt x="1013" y="747"/>
                  </a:lnTo>
                  <a:lnTo>
                    <a:pt x="1026" y="746"/>
                  </a:lnTo>
                  <a:lnTo>
                    <a:pt x="1038" y="744"/>
                  </a:lnTo>
                  <a:lnTo>
                    <a:pt x="1052" y="741"/>
                  </a:lnTo>
                  <a:lnTo>
                    <a:pt x="1065" y="736"/>
                  </a:lnTo>
                  <a:lnTo>
                    <a:pt x="1094" y="726"/>
                  </a:lnTo>
                  <a:lnTo>
                    <a:pt x="1094" y="726"/>
                  </a:lnTo>
                  <a:lnTo>
                    <a:pt x="1109" y="720"/>
                  </a:lnTo>
                  <a:lnTo>
                    <a:pt x="1122" y="717"/>
                  </a:lnTo>
                  <a:lnTo>
                    <a:pt x="1135" y="714"/>
                  </a:lnTo>
                  <a:lnTo>
                    <a:pt x="1146" y="713"/>
                  </a:lnTo>
                  <a:lnTo>
                    <a:pt x="1156" y="713"/>
                  </a:lnTo>
                  <a:lnTo>
                    <a:pt x="1165" y="714"/>
                  </a:lnTo>
                  <a:lnTo>
                    <a:pt x="1174" y="716"/>
                  </a:lnTo>
                  <a:lnTo>
                    <a:pt x="1182" y="719"/>
                  </a:lnTo>
                  <a:lnTo>
                    <a:pt x="1188" y="723"/>
                  </a:lnTo>
                  <a:lnTo>
                    <a:pt x="1194" y="728"/>
                  </a:lnTo>
                  <a:lnTo>
                    <a:pt x="1200" y="734"/>
                  </a:lnTo>
                  <a:lnTo>
                    <a:pt x="1204" y="741"/>
                  </a:lnTo>
                  <a:lnTo>
                    <a:pt x="1208" y="748"/>
                  </a:lnTo>
                  <a:lnTo>
                    <a:pt x="1211" y="757"/>
                  </a:lnTo>
                  <a:lnTo>
                    <a:pt x="1214" y="767"/>
                  </a:lnTo>
                  <a:lnTo>
                    <a:pt x="1215" y="776"/>
                  </a:lnTo>
                  <a:lnTo>
                    <a:pt x="1218" y="797"/>
                  </a:lnTo>
                  <a:lnTo>
                    <a:pt x="1219" y="820"/>
                  </a:lnTo>
                  <a:lnTo>
                    <a:pt x="1217" y="844"/>
                  </a:lnTo>
                  <a:lnTo>
                    <a:pt x="1214" y="869"/>
                  </a:lnTo>
                  <a:lnTo>
                    <a:pt x="1210" y="895"/>
                  </a:lnTo>
                  <a:lnTo>
                    <a:pt x="1205" y="921"/>
                  </a:lnTo>
                  <a:lnTo>
                    <a:pt x="1195" y="971"/>
                  </a:lnTo>
                  <a:lnTo>
                    <a:pt x="1195" y="971"/>
                  </a:lnTo>
                  <a:lnTo>
                    <a:pt x="1208" y="955"/>
                  </a:lnTo>
                  <a:lnTo>
                    <a:pt x="1220" y="938"/>
                  </a:lnTo>
                  <a:lnTo>
                    <a:pt x="1231" y="922"/>
                  </a:lnTo>
                  <a:lnTo>
                    <a:pt x="1241" y="906"/>
                  </a:lnTo>
                  <a:lnTo>
                    <a:pt x="1250" y="890"/>
                  </a:lnTo>
                  <a:lnTo>
                    <a:pt x="1259" y="874"/>
                  </a:lnTo>
                  <a:lnTo>
                    <a:pt x="1267" y="858"/>
                  </a:lnTo>
                  <a:lnTo>
                    <a:pt x="1274" y="842"/>
                  </a:lnTo>
                  <a:lnTo>
                    <a:pt x="1286" y="810"/>
                  </a:lnTo>
                  <a:lnTo>
                    <a:pt x="1295" y="779"/>
                  </a:lnTo>
                  <a:lnTo>
                    <a:pt x="1302" y="746"/>
                  </a:lnTo>
                  <a:lnTo>
                    <a:pt x="1306" y="715"/>
                  </a:lnTo>
                  <a:lnTo>
                    <a:pt x="1307" y="683"/>
                  </a:lnTo>
                  <a:lnTo>
                    <a:pt x="1307" y="652"/>
                  </a:lnTo>
                  <a:lnTo>
                    <a:pt x="1306" y="621"/>
                  </a:lnTo>
                  <a:lnTo>
                    <a:pt x="1303" y="590"/>
                  </a:lnTo>
                  <a:lnTo>
                    <a:pt x="1297" y="557"/>
                  </a:lnTo>
                  <a:lnTo>
                    <a:pt x="1292" y="526"/>
                  </a:lnTo>
                  <a:lnTo>
                    <a:pt x="1284" y="495"/>
                  </a:lnTo>
                  <a:lnTo>
                    <a:pt x="1276" y="463"/>
                  </a:lnTo>
                  <a:lnTo>
                    <a:pt x="1276" y="463"/>
                  </a:lnTo>
                  <a:lnTo>
                    <a:pt x="1271" y="446"/>
                  </a:lnTo>
                  <a:lnTo>
                    <a:pt x="1265" y="428"/>
                  </a:lnTo>
                  <a:lnTo>
                    <a:pt x="1258" y="409"/>
                  </a:lnTo>
                  <a:lnTo>
                    <a:pt x="1249" y="390"/>
                  </a:lnTo>
                  <a:lnTo>
                    <a:pt x="1240" y="371"/>
                  </a:lnTo>
                  <a:lnTo>
                    <a:pt x="1230" y="352"/>
                  </a:lnTo>
                  <a:lnTo>
                    <a:pt x="1219" y="333"/>
                  </a:lnTo>
                  <a:lnTo>
                    <a:pt x="1206" y="313"/>
                  </a:lnTo>
                  <a:lnTo>
                    <a:pt x="1193" y="294"/>
                  </a:lnTo>
                  <a:lnTo>
                    <a:pt x="1180" y="274"/>
                  </a:lnTo>
                  <a:lnTo>
                    <a:pt x="1165" y="255"/>
                  </a:lnTo>
                  <a:lnTo>
                    <a:pt x="1150" y="235"/>
                  </a:lnTo>
                  <a:lnTo>
                    <a:pt x="1134" y="217"/>
                  </a:lnTo>
                  <a:lnTo>
                    <a:pt x="1118" y="198"/>
                  </a:lnTo>
                  <a:lnTo>
                    <a:pt x="1100" y="180"/>
                  </a:lnTo>
                  <a:lnTo>
                    <a:pt x="1083" y="162"/>
                  </a:lnTo>
                  <a:lnTo>
                    <a:pt x="1064" y="146"/>
                  </a:lnTo>
                  <a:lnTo>
                    <a:pt x="1046" y="128"/>
                  </a:lnTo>
                  <a:lnTo>
                    <a:pt x="1026" y="113"/>
                  </a:lnTo>
                  <a:lnTo>
                    <a:pt x="1007" y="98"/>
                  </a:lnTo>
                  <a:lnTo>
                    <a:pt x="987" y="84"/>
                  </a:lnTo>
                  <a:lnTo>
                    <a:pt x="966" y="70"/>
                  </a:lnTo>
                  <a:lnTo>
                    <a:pt x="946" y="58"/>
                  </a:lnTo>
                  <a:lnTo>
                    <a:pt x="925" y="47"/>
                  </a:lnTo>
                  <a:lnTo>
                    <a:pt x="904" y="37"/>
                  </a:lnTo>
                  <a:lnTo>
                    <a:pt x="882" y="28"/>
                  </a:lnTo>
                  <a:lnTo>
                    <a:pt x="861" y="20"/>
                  </a:lnTo>
                  <a:lnTo>
                    <a:pt x="840" y="14"/>
                  </a:lnTo>
                  <a:lnTo>
                    <a:pt x="817" y="10"/>
                  </a:lnTo>
                  <a:lnTo>
                    <a:pt x="796" y="5"/>
                  </a:lnTo>
                  <a:lnTo>
                    <a:pt x="775" y="4"/>
                  </a:lnTo>
                  <a:lnTo>
                    <a:pt x="753" y="3"/>
                  </a:lnTo>
                  <a:lnTo>
                    <a:pt x="753" y="3"/>
                  </a:lnTo>
                  <a:lnTo>
                    <a:pt x="729" y="1"/>
                  </a:lnTo>
                  <a:lnTo>
                    <a:pt x="703" y="0"/>
                  </a:lnTo>
                  <a:lnTo>
                    <a:pt x="676" y="0"/>
                  </a:lnTo>
                  <a:lnTo>
                    <a:pt x="648" y="1"/>
                  </a:lnTo>
                  <a:lnTo>
                    <a:pt x="619" y="3"/>
                  </a:lnTo>
                  <a:lnTo>
                    <a:pt x="588" y="6"/>
                  </a:lnTo>
                  <a:lnTo>
                    <a:pt x="556" y="11"/>
                  </a:lnTo>
                  <a:lnTo>
                    <a:pt x="523" y="17"/>
                  </a:lnTo>
                  <a:lnTo>
                    <a:pt x="491" y="26"/>
                  </a:lnTo>
                  <a:lnTo>
                    <a:pt x="456" y="36"/>
                  </a:lnTo>
                  <a:lnTo>
                    <a:pt x="421" y="49"/>
                  </a:lnTo>
                  <a:lnTo>
                    <a:pt x="385" y="63"/>
                  </a:lnTo>
                  <a:lnTo>
                    <a:pt x="349" y="80"/>
                  </a:lnTo>
                  <a:lnTo>
                    <a:pt x="312" y="98"/>
                  </a:lnTo>
                  <a:lnTo>
                    <a:pt x="275" y="121"/>
                  </a:lnTo>
                  <a:lnTo>
                    <a:pt x="237" y="146"/>
                  </a:lnTo>
                  <a:lnTo>
                    <a:pt x="237" y="146"/>
                  </a:lnTo>
                  <a:lnTo>
                    <a:pt x="221" y="157"/>
                  </a:lnTo>
                  <a:lnTo>
                    <a:pt x="206" y="169"/>
                  </a:lnTo>
                  <a:lnTo>
                    <a:pt x="191" y="181"/>
                  </a:lnTo>
                  <a:lnTo>
                    <a:pt x="177" y="194"/>
                  </a:lnTo>
                  <a:lnTo>
                    <a:pt x="163" y="207"/>
                  </a:lnTo>
                  <a:lnTo>
                    <a:pt x="151" y="221"/>
                  </a:lnTo>
                  <a:lnTo>
                    <a:pt x="138" y="235"/>
                  </a:lnTo>
                  <a:lnTo>
                    <a:pt x="127" y="249"/>
                  </a:lnTo>
                  <a:lnTo>
                    <a:pt x="105" y="279"/>
                  </a:lnTo>
                  <a:lnTo>
                    <a:pt x="86" y="309"/>
                  </a:lnTo>
                  <a:lnTo>
                    <a:pt x="69" y="340"/>
                  </a:lnTo>
                  <a:lnTo>
                    <a:pt x="54" y="372"/>
                  </a:lnTo>
                  <a:lnTo>
                    <a:pt x="41" y="406"/>
                  </a:lnTo>
                  <a:lnTo>
                    <a:pt x="31" y="438"/>
                  </a:lnTo>
                  <a:lnTo>
                    <a:pt x="22" y="472"/>
                  </a:lnTo>
                  <a:lnTo>
                    <a:pt x="14" y="506"/>
                  </a:lnTo>
                  <a:lnTo>
                    <a:pt x="8" y="540"/>
                  </a:lnTo>
                  <a:lnTo>
                    <a:pt x="5" y="573"/>
                  </a:lnTo>
                  <a:lnTo>
                    <a:pt x="2" y="607"/>
                  </a:lnTo>
                  <a:lnTo>
                    <a:pt x="0" y="640"/>
                  </a:lnTo>
                  <a:lnTo>
                    <a:pt x="0" y="673"/>
                  </a:lnTo>
                  <a:lnTo>
                    <a:pt x="2" y="705"/>
                  </a:lnTo>
                  <a:lnTo>
                    <a:pt x="5" y="736"/>
                  </a:lnTo>
                  <a:lnTo>
                    <a:pt x="8" y="767"/>
                  </a:lnTo>
                  <a:lnTo>
                    <a:pt x="13" y="795"/>
                  </a:lnTo>
                  <a:lnTo>
                    <a:pt x="17" y="823"/>
                  </a:lnTo>
                  <a:lnTo>
                    <a:pt x="24" y="850"/>
                  </a:lnTo>
                  <a:lnTo>
                    <a:pt x="31" y="875"/>
                  </a:lnTo>
                  <a:lnTo>
                    <a:pt x="38" y="897"/>
                  </a:lnTo>
                  <a:lnTo>
                    <a:pt x="45" y="919"/>
                  </a:lnTo>
                  <a:lnTo>
                    <a:pt x="54" y="938"/>
                  </a:lnTo>
                  <a:lnTo>
                    <a:pt x="62" y="956"/>
                  </a:lnTo>
                  <a:lnTo>
                    <a:pt x="71" y="971"/>
                  </a:lnTo>
                  <a:lnTo>
                    <a:pt x="80" y="984"/>
                  </a:lnTo>
                  <a:lnTo>
                    <a:pt x="89" y="993"/>
                  </a:lnTo>
                  <a:lnTo>
                    <a:pt x="98" y="1001"/>
                  </a:lnTo>
                  <a:lnTo>
                    <a:pt x="98" y="1001"/>
                  </a:lnTo>
                  <a:lnTo>
                    <a:pt x="90" y="956"/>
                  </a:lnTo>
                  <a:lnTo>
                    <a:pt x="85" y="912"/>
                  </a:lnTo>
                  <a:lnTo>
                    <a:pt x="80" y="874"/>
                  </a:lnTo>
                  <a:lnTo>
                    <a:pt x="78" y="838"/>
                  </a:lnTo>
                  <a:lnTo>
                    <a:pt x="77" y="804"/>
                  </a:lnTo>
                  <a:lnTo>
                    <a:pt x="78" y="774"/>
                  </a:lnTo>
                  <a:lnTo>
                    <a:pt x="79" y="746"/>
                  </a:lnTo>
                  <a:lnTo>
                    <a:pt x="82" y="720"/>
                  </a:lnTo>
                  <a:lnTo>
                    <a:pt x="87" y="696"/>
                  </a:lnTo>
                  <a:lnTo>
                    <a:pt x="94" y="675"/>
                  </a:lnTo>
                  <a:lnTo>
                    <a:pt x="100" y="654"/>
                  </a:lnTo>
                  <a:lnTo>
                    <a:pt x="108" y="636"/>
                  </a:lnTo>
                  <a:lnTo>
                    <a:pt x="117" y="620"/>
                  </a:lnTo>
                  <a:lnTo>
                    <a:pt x="127" y="604"/>
                  </a:lnTo>
                  <a:lnTo>
                    <a:pt x="138" y="590"/>
                  </a:lnTo>
                  <a:lnTo>
                    <a:pt x="150" y="576"/>
                  </a:lnTo>
                  <a:lnTo>
                    <a:pt x="162" y="563"/>
                  </a:lnTo>
                  <a:lnTo>
                    <a:pt x="174" y="551"/>
                  </a:lnTo>
                  <a:lnTo>
                    <a:pt x="202" y="527"/>
                  </a:lnTo>
                  <a:lnTo>
                    <a:pt x="232" y="502"/>
                  </a:lnTo>
                  <a:lnTo>
                    <a:pt x="263" y="477"/>
                  </a:lnTo>
                  <a:lnTo>
                    <a:pt x="279" y="463"/>
                  </a:lnTo>
                  <a:lnTo>
                    <a:pt x="294" y="449"/>
                  </a:lnTo>
                  <a:lnTo>
                    <a:pt x="310" y="433"/>
                  </a:lnTo>
                  <a:lnTo>
                    <a:pt x="325" y="416"/>
                  </a:lnTo>
                  <a:lnTo>
                    <a:pt x="340" y="397"/>
                  </a:lnTo>
                  <a:lnTo>
                    <a:pt x="356" y="378"/>
                  </a:lnTo>
                  <a:lnTo>
                    <a:pt x="371" y="356"/>
                  </a:lnTo>
                  <a:lnTo>
                    <a:pt x="385" y="331"/>
                  </a:lnTo>
                  <a:lnTo>
                    <a:pt x="385" y="331"/>
                  </a:lnTo>
                  <a:lnTo>
                    <a:pt x="391" y="322"/>
                  </a:lnTo>
                  <a:lnTo>
                    <a:pt x="396" y="311"/>
                  </a:lnTo>
                  <a:lnTo>
                    <a:pt x="403" y="302"/>
                  </a:lnTo>
                  <a:lnTo>
                    <a:pt x="411" y="294"/>
                  </a:lnTo>
                  <a:lnTo>
                    <a:pt x="419" y="286"/>
                  </a:lnTo>
                  <a:lnTo>
                    <a:pt x="428" y="279"/>
                  </a:lnTo>
                  <a:lnTo>
                    <a:pt x="438" y="273"/>
                  </a:lnTo>
                  <a:lnTo>
                    <a:pt x="448" y="268"/>
                  </a:lnTo>
                  <a:lnTo>
                    <a:pt x="458" y="263"/>
                  </a:lnTo>
                  <a:lnTo>
                    <a:pt x="469" y="259"/>
                  </a:lnTo>
                  <a:lnTo>
                    <a:pt x="481" y="257"/>
                  </a:lnTo>
                  <a:lnTo>
                    <a:pt x="493" y="256"/>
                  </a:lnTo>
                  <a:lnTo>
                    <a:pt x="505" y="255"/>
                  </a:lnTo>
                  <a:lnTo>
                    <a:pt x="518" y="256"/>
                  </a:lnTo>
                  <a:lnTo>
                    <a:pt x="531" y="257"/>
                  </a:lnTo>
                  <a:lnTo>
                    <a:pt x="543" y="259"/>
                  </a:lnTo>
                  <a:lnTo>
                    <a:pt x="557" y="263"/>
                  </a:lnTo>
                  <a:lnTo>
                    <a:pt x="571" y="268"/>
                  </a:lnTo>
                  <a:lnTo>
                    <a:pt x="585" y="274"/>
                  </a:lnTo>
                  <a:lnTo>
                    <a:pt x="598" y="282"/>
                  </a:lnTo>
                  <a:lnTo>
                    <a:pt x="613" y="290"/>
                  </a:lnTo>
                  <a:lnTo>
                    <a:pt x="628" y="300"/>
                  </a:lnTo>
                  <a:lnTo>
                    <a:pt x="641" y="311"/>
                  </a:lnTo>
                  <a:lnTo>
                    <a:pt x="656" y="323"/>
                  </a:lnTo>
                  <a:lnTo>
                    <a:pt x="669" y="337"/>
                  </a:lnTo>
                  <a:lnTo>
                    <a:pt x="684" y="352"/>
                  </a:lnTo>
                  <a:lnTo>
                    <a:pt x="697" y="368"/>
                  </a:lnTo>
                  <a:lnTo>
                    <a:pt x="711" y="387"/>
                  </a:lnTo>
                  <a:lnTo>
                    <a:pt x="724" y="406"/>
                  </a:lnTo>
                  <a:lnTo>
                    <a:pt x="738" y="428"/>
                  </a:lnTo>
                  <a:lnTo>
                    <a:pt x="750" y="449"/>
                  </a:lnTo>
                  <a:lnTo>
                    <a:pt x="762" y="474"/>
                  </a:lnTo>
                  <a:lnTo>
                    <a:pt x="762" y="474"/>
                  </a:lnTo>
                  <a:close/>
                </a:path>
              </a:pathLst>
            </a:custGeom>
            <a:solidFill>
              <a:srgbClr val="806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3" name="Rectangle 206">
              <a:extLst>
                <a:ext uri="{FF2B5EF4-FFF2-40B4-BE49-F238E27FC236}">
                  <a16:creationId xmlns:a16="http://schemas.microsoft.com/office/drawing/2014/main" id="{E6CDFCCB-9216-4468-B94E-6938568D7FA8}"/>
                </a:ext>
              </a:extLst>
            </p:cNvPr>
            <p:cNvSpPr>
              <a:spLocks noChangeArrowheads="1"/>
            </p:cNvSpPr>
            <p:nvPr/>
          </p:nvSpPr>
          <p:spPr bwMode="auto">
            <a:xfrm flipH="1">
              <a:off x="8027550" y="6269506"/>
              <a:ext cx="15641" cy="15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4" name="Rectangle 207">
              <a:extLst>
                <a:ext uri="{FF2B5EF4-FFF2-40B4-BE49-F238E27FC236}">
                  <a16:creationId xmlns:a16="http://schemas.microsoft.com/office/drawing/2014/main" id="{CEDC0A89-3F9A-461A-9452-801C1EE3E3FE}"/>
                </a:ext>
              </a:extLst>
            </p:cNvPr>
            <p:cNvSpPr>
              <a:spLocks noChangeArrowheads="1"/>
            </p:cNvSpPr>
            <p:nvPr/>
          </p:nvSpPr>
          <p:spPr bwMode="auto">
            <a:xfrm flipH="1">
              <a:off x="8027550" y="6269506"/>
              <a:ext cx="15641" cy="1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5" name="Freeform 208">
              <a:extLst>
                <a:ext uri="{FF2B5EF4-FFF2-40B4-BE49-F238E27FC236}">
                  <a16:creationId xmlns:a16="http://schemas.microsoft.com/office/drawing/2014/main" id="{D66EA5C1-19C8-4C07-984B-8784463C802A}"/>
                </a:ext>
              </a:extLst>
            </p:cNvPr>
            <p:cNvSpPr>
              <a:spLocks/>
            </p:cNvSpPr>
            <p:nvPr/>
          </p:nvSpPr>
          <p:spPr bwMode="auto">
            <a:xfrm flipH="1">
              <a:off x="7912842" y="6191299"/>
              <a:ext cx="123401" cy="121655"/>
            </a:xfrm>
            <a:custGeom>
              <a:avLst/>
              <a:gdLst>
                <a:gd name="T0" fmla="*/ 245 w 423"/>
                <a:gd name="T1" fmla="*/ 0 h 495"/>
                <a:gd name="T2" fmla="*/ 423 w 423"/>
                <a:gd name="T3" fmla="*/ 156 h 495"/>
                <a:gd name="T4" fmla="*/ 197 w 423"/>
                <a:gd name="T5" fmla="*/ 495 h 495"/>
                <a:gd name="T6" fmla="*/ 0 w 423"/>
                <a:gd name="T7" fmla="*/ 316 h 495"/>
                <a:gd name="T8" fmla="*/ 245 w 423"/>
                <a:gd name="T9" fmla="*/ 0 h 495"/>
              </a:gdLst>
              <a:ahLst/>
              <a:cxnLst>
                <a:cxn ang="0">
                  <a:pos x="T0" y="T1"/>
                </a:cxn>
                <a:cxn ang="0">
                  <a:pos x="T2" y="T3"/>
                </a:cxn>
                <a:cxn ang="0">
                  <a:pos x="T4" y="T5"/>
                </a:cxn>
                <a:cxn ang="0">
                  <a:pos x="T6" y="T7"/>
                </a:cxn>
                <a:cxn ang="0">
                  <a:pos x="T8" y="T9"/>
                </a:cxn>
              </a:cxnLst>
              <a:rect l="0" t="0" r="r" b="b"/>
              <a:pathLst>
                <a:path w="423" h="495">
                  <a:moveTo>
                    <a:pt x="245" y="0"/>
                  </a:moveTo>
                  <a:lnTo>
                    <a:pt x="423" y="156"/>
                  </a:lnTo>
                  <a:lnTo>
                    <a:pt x="197" y="495"/>
                  </a:lnTo>
                  <a:lnTo>
                    <a:pt x="0" y="316"/>
                  </a:lnTo>
                  <a:lnTo>
                    <a:pt x="2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6" name="Freeform 209">
              <a:extLst>
                <a:ext uri="{FF2B5EF4-FFF2-40B4-BE49-F238E27FC236}">
                  <a16:creationId xmlns:a16="http://schemas.microsoft.com/office/drawing/2014/main" id="{8F425951-7019-4F05-96A5-0C0233828A6D}"/>
                </a:ext>
              </a:extLst>
            </p:cNvPr>
            <p:cNvSpPr>
              <a:spLocks/>
            </p:cNvSpPr>
            <p:nvPr/>
          </p:nvSpPr>
          <p:spPr bwMode="auto">
            <a:xfrm flipH="1">
              <a:off x="7912842" y="6191299"/>
              <a:ext cx="123401" cy="121655"/>
            </a:xfrm>
            <a:custGeom>
              <a:avLst/>
              <a:gdLst>
                <a:gd name="T0" fmla="*/ 245 w 423"/>
                <a:gd name="T1" fmla="*/ 0 h 495"/>
                <a:gd name="T2" fmla="*/ 423 w 423"/>
                <a:gd name="T3" fmla="*/ 156 h 495"/>
                <a:gd name="T4" fmla="*/ 197 w 423"/>
                <a:gd name="T5" fmla="*/ 495 h 495"/>
                <a:gd name="T6" fmla="*/ 0 w 423"/>
                <a:gd name="T7" fmla="*/ 316 h 495"/>
                <a:gd name="T8" fmla="*/ 245 w 423"/>
                <a:gd name="T9" fmla="*/ 0 h 495"/>
              </a:gdLst>
              <a:ahLst/>
              <a:cxnLst>
                <a:cxn ang="0">
                  <a:pos x="T0" y="T1"/>
                </a:cxn>
                <a:cxn ang="0">
                  <a:pos x="T2" y="T3"/>
                </a:cxn>
                <a:cxn ang="0">
                  <a:pos x="T4" y="T5"/>
                </a:cxn>
                <a:cxn ang="0">
                  <a:pos x="T6" y="T7"/>
                </a:cxn>
                <a:cxn ang="0">
                  <a:pos x="T8" y="T9"/>
                </a:cxn>
              </a:cxnLst>
              <a:rect l="0" t="0" r="r" b="b"/>
              <a:pathLst>
                <a:path w="423" h="495">
                  <a:moveTo>
                    <a:pt x="245" y="0"/>
                  </a:moveTo>
                  <a:lnTo>
                    <a:pt x="423" y="156"/>
                  </a:lnTo>
                  <a:lnTo>
                    <a:pt x="197" y="495"/>
                  </a:lnTo>
                  <a:lnTo>
                    <a:pt x="0" y="316"/>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7" name="Freeform 210">
              <a:extLst>
                <a:ext uri="{FF2B5EF4-FFF2-40B4-BE49-F238E27FC236}">
                  <a16:creationId xmlns:a16="http://schemas.microsoft.com/office/drawing/2014/main" id="{F7D85E33-053F-444B-90FF-076169CE21BE}"/>
                </a:ext>
              </a:extLst>
            </p:cNvPr>
            <p:cNvSpPr>
              <a:spLocks/>
            </p:cNvSpPr>
            <p:nvPr/>
          </p:nvSpPr>
          <p:spPr bwMode="auto">
            <a:xfrm flipH="1">
              <a:off x="8036238" y="6189559"/>
              <a:ext cx="125139" cy="123395"/>
            </a:xfrm>
            <a:custGeom>
              <a:avLst/>
              <a:gdLst>
                <a:gd name="T0" fmla="*/ 179 w 433"/>
                <a:gd name="T1" fmla="*/ 0 h 497"/>
                <a:gd name="T2" fmla="*/ 0 w 433"/>
                <a:gd name="T3" fmla="*/ 164 h 497"/>
                <a:gd name="T4" fmla="*/ 238 w 433"/>
                <a:gd name="T5" fmla="*/ 497 h 497"/>
                <a:gd name="T6" fmla="*/ 433 w 433"/>
                <a:gd name="T7" fmla="*/ 318 h 497"/>
                <a:gd name="T8" fmla="*/ 179 w 433"/>
                <a:gd name="T9" fmla="*/ 0 h 497"/>
              </a:gdLst>
              <a:ahLst/>
              <a:cxnLst>
                <a:cxn ang="0">
                  <a:pos x="T0" y="T1"/>
                </a:cxn>
                <a:cxn ang="0">
                  <a:pos x="T2" y="T3"/>
                </a:cxn>
                <a:cxn ang="0">
                  <a:pos x="T4" y="T5"/>
                </a:cxn>
                <a:cxn ang="0">
                  <a:pos x="T6" y="T7"/>
                </a:cxn>
                <a:cxn ang="0">
                  <a:pos x="T8" y="T9"/>
                </a:cxn>
              </a:cxnLst>
              <a:rect l="0" t="0" r="r" b="b"/>
              <a:pathLst>
                <a:path w="433" h="497">
                  <a:moveTo>
                    <a:pt x="179" y="0"/>
                  </a:moveTo>
                  <a:lnTo>
                    <a:pt x="0" y="164"/>
                  </a:lnTo>
                  <a:lnTo>
                    <a:pt x="238" y="497"/>
                  </a:lnTo>
                  <a:lnTo>
                    <a:pt x="433" y="318"/>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8" name="Freeform 211">
              <a:extLst>
                <a:ext uri="{FF2B5EF4-FFF2-40B4-BE49-F238E27FC236}">
                  <a16:creationId xmlns:a16="http://schemas.microsoft.com/office/drawing/2014/main" id="{4813238D-0B55-4570-AAA7-955D20D43AE8}"/>
                </a:ext>
              </a:extLst>
            </p:cNvPr>
            <p:cNvSpPr>
              <a:spLocks/>
            </p:cNvSpPr>
            <p:nvPr/>
          </p:nvSpPr>
          <p:spPr bwMode="auto">
            <a:xfrm flipH="1">
              <a:off x="8036238" y="6189559"/>
              <a:ext cx="125139" cy="123395"/>
            </a:xfrm>
            <a:custGeom>
              <a:avLst/>
              <a:gdLst>
                <a:gd name="T0" fmla="*/ 179 w 433"/>
                <a:gd name="T1" fmla="*/ 0 h 497"/>
                <a:gd name="T2" fmla="*/ 0 w 433"/>
                <a:gd name="T3" fmla="*/ 164 h 497"/>
                <a:gd name="T4" fmla="*/ 238 w 433"/>
                <a:gd name="T5" fmla="*/ 497 h 497"/>
                <a:gd name="T6" fmla="*/ 433 w 433"/>
                <a:gd name="T7" fmla="*/ 318 h 497"/>
                <a:gd name="T8" fmla="*/ 179 w 433"/>
                <a:gd name="T9" fmla="*/ 0 h 497"/>
              </a:gdLst>
              <a:ahLst/>
              <a:cxnLst>
                <a:cxn ang="0">
                  <a:pos x="T0" y="T1"/>
                </a:cxn>
                <a:cxn ang="0">
                  <a:pos x="T2" y="T3"/>
                </a:cxn>
                <a:cxn ang="0">
                  <a:pos x="T4" y="T5"/>
                </a:cxn>
                <a:cxn ang="0">
                  <a:pos x="T6" y="T7"/>
                </a:cxn>
                <a:cxn ang="0">
                  <a:pos x="T8" y="T9"/>
                </a:cxn>
              </a:cxnLst>
              <a:rect l="0" t="0" r="r" b="b"/>
              <a:pathLst>
                <a:path w="433" h="497">
                  <a:moveTo>
                    <a:pt x="179" y="0"/>
                  </a:moveTo>
                  <a:lnTo>
                    <a:pt x="0" y="164"/>
                  </a:lnTo>
                  <a:lnTo>
                    <a:pt x="238" y="497"/>
                  </a:lnTo>
                  <a:lnTo>
                    <a:pt x="433" y="31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19" name="Freeform 212">
              <a:extLst>
                <a:ext uri="{FF2B5EF4-FFF2-40B4-BE49-F238E27FC236}">
                  <a16:creationId xmlns:a16="http://schemas.microsoft.com/office/drawing/2014/main" id="{7CA5FE9E-EE44-465E-9562-F8C4F1B5BF85}"/>
                </a:ext>
              </a:extLst>
            </p:cNvPr>
            <p:cNvSpPr>
              <a:spLocks noEditPoints="1"/>
            </p:cNvSpPr>
            <p:nvPr/>
          </p:nvSpPr>
          <p:spPr bwMode="auto">
            <a:xfrm flipH="1">
              <a:off x="7885032" y="5982745"/>
              <a:ext cx="309369" cy="92110"/>
            </a:xfrm>
            <a:custGeom>
              <a:avLst/>
              <a:gdLst>
                <a:gd name="T0" fmla="*/ 206 w 1067"/>
                <a:gd name="T1" fmla="*/ 359 h 368"/>
                <a:gd name="T2" fmla="*/ 111 w 1067"/>
                <a:gd name="T3" fmla="*/ 316 h 368"/>
                <a:gd name="T4" fmla="*/ 69 w 1067"/>
                <a:gd name="T5" fmla="*/ 245 h 368"/>
                <a:gd name="T6" fmla="*/ 44 w 1067"/>
                <a:gd name="T7" fmla="*/ 126 h 368"/>
                <a:gd name="T8" fmla="*/ 20 w 1067"/>
                <a:gd name="T9" fmla="*/ 94 h 368"/>
                <a:gd name="T10" fmla="*/ 2 w 1067"/>
                <a:gd name="T11" fmla="*/ 70 h 368"/>
                <a:gd name="T12" fmla="*/ 4 w 1067"/>
                <a:gd name="T13" fmla="*/ 25 h 368"/>
                <a:gd name="T14" fmla="*/ 62 w 1067"/>
                <a:gd name="T15" fmla="*/ 7 h 368"/>
                <a:gd name="T16" fmla="*/ 262 w 1067"/>
                <a:gd name="T17" fmla="*/ 1 h 368"/>
                <a:gd name="T18" fmla="*/ 164 w 1067"/>
                <a:gd name="T19" fmla="*/ 26 h 368"/>
                <a:gd name="T20" fmla="*/ 99 w 1067"/>
                <a:gd name="T21" fmla="*/ 44 h 368"/>
                <a:gd name="T22" fmla="*/ 75 w 1067"/>
                <a:gd name="T23" fmla="*/ 109 h 368"/>
                <a:gd name="T24" fmla="*/ 85 w 1067"/>
                <a:gd name="T25" fmla="*/ 213 h 368"/>
                <a:gd name="T26" fmla="*/ 114 w 1067"/>
                <a:gd name="T27" fmla="*/ 283 h 368"/>
                <a:gd name="T28" fmla="*/ 165 w 1067"/>
                <a:gd name="T29" fmla="*/ 323 h 368"/>
                <a:gd name="T30" fmla="*/ 269 w 1067"/>
                <a:gd name="T31" fmla="*/ 367 h 368"/>
                <a:gd name="T32" fmla="*/ 674 w 1067"/>
                <a:gd name="T33" fmla="*/ 20 h 368"/>
                <a:gd name="T34" fmla="*/ 805 w 1067"/>
                <a:gd name="T35" fmla="*/ 25 h 368"/>
                <a:gd name="T36" fmla="*/ 676 w 1067"/>
                <a:gd name="T37" fmla="*/ 48 h 368"/>
                <a:gd name="T38" fmla="*/ 628 w 1067"/>
                <a:gd name="T39" fmla="*/ 82 h 368"/>
                <a:gd name="T40" fmla="*/ 616 w 1067"/>
                <a:gd name="T41" fmla="*/ 125 h 368"/>
                <a:gd name="T42" fmla="*/ 647 w 1067"/>
                <a:gd name="T43" fmla="*/ 236 h 368"/>
                <a:gd name="T44" fmla="*/ 719 w 1067"/>
                <a:gd name="T45" fmla="*/ 324 h 368"/>
                <a:gd name="T46" fmla="*/ 790 w 1067"/>
                <a:gd name="T47" fmla="*/ 345 h 368"/>
                <a:gd name="T48" fmla="*/ 750 w 1067"/>
                <a:gd name="T49" fmla="*/ 360 h 368"/>
                <a:gd name="T50" fmla="*/ 670 w 1067"/>
                <a:gd name="T51" fmla="*/ 313 h 368"/>
                <a:gd name="T52" fmla="*/ 629 w 1067"/>
                <a:gd name="T53" fmla="*/ 256 h 368"/>
                <a:gd name="T54" fmla="*/ 593 w 1067"/>
                <a:gd name="T55" fmla="*/ 163 h 368"/>
                <a:gd name="T56" fmla="*/ 549 w 1067"/>
                <a:gd name="T57" fmla="*/ 129 h 368"/>
                <a:gd name="T58" fmla="*/ 497 w 1067"/>
                <a:gd name="T59" fmla="*/ 140 h 368"/>
                <a:gd name="T60" fmla="*/ 464 w 1067"/>
                <a:gd name="T61" fmla="*/ 211 h 368"/>
                <a:gd name="T62" fmla="*/ 434 w 1067"/>
                <a:gd name="T63" fmla="*/ 284 h 368"/>
                <a:gd name="T64" fmla="*/ 379 w 1067"/>
                <a:gd name="T65" fmla="*/ 340 h 368"/>
                <a:gd name="T66" fmla="*/ 269 w 1067"/>
                <a:gd name="T67" fmla="*/ 367 h 368"/>
                <a:gd name="T68" fmla="*/ 344 w 1067"/>
                <a:gd name="T69" fmla="*/ 333 h 368"/>
                <a:gd name="T70" fmla="*/ 402 w 1067"/>
                <a:gd name="T71" fmla="*/ 286 h 368"/>
                <a:gd name="T72" fmla="*/ 452 w 1067"/>
                <a:gd name="T73" fmla="*/ 179 h 368"/>
                <a:gd name="T74" fmla="*/ 449 w 1067"/>
                <a:gd name="T75" fmla="*/ 95 h 368"/>
                <a:gd name="T76" fmla="*/ 421 w 1067"/>
                <a:gd name="T77" fmla="*/ 62 h 368"/>
                <a:gd name="T78" fmla="*/ 317 w 1067"/>
                <a:gd name="T79" fmla="*/ 29 h 368"/>
                <a:gd name="T80" fmla="*/ 279 w 1067"/>
                <a:gd name="T81" fmla="*/ 2 h 368"/>
                <a:gd name="T82" fmla="*/ 506 w 1067"/>
                <a:gd name="T83" fmla="*/ 43 h 368"/>
                <a:gd name="T84" fmla="*/ 839 w 1067"/>
                <a:gd name="T85" fmla="*/ 1 h 368"/>
                <a:gd name="T86" fmla="*/ 1023 w 1067"/>
                <a:gd name="T87" fmla="*/ 13 h 368"/>
                <a:gd name="T88" fmla="*/ 1063 w 1067"/>
                <a:gd name="T89" fmla="*/ 31 h 368"/>
                <a:gd name="T90" fmla="*/ 1065 w 1067"/>
                <a:gd name="T91" fmla="*/ 79 h 368"/>
                <a:gd name="T92" fmla="*/ 1045 w 1067"/>
                <a:gd name="T93" fmla="*/ 98 h 368"/>
                <a:gd name="T94" fmla="*/ 1026 w 1067"/>
                <a:gd name="T95" fmla="*/ 145 h 368"/>
                <a:gd name="T96" fmla="*/ 1007 w 1067"/>
                <a:gd name="T97" fmla="*/ 260 h 368"/>
                <a:gd name="T98" fmla="*/ 962 w 1067"/>
                <a:gd name="T99" fmla="*/ 327 h 368"/>
                <a:gd name="T100" fmla="*/ 858 w 1067"/>
                <a:gd name="T101" fmla="*/ 365 h 368"/>
                <a:gd name="T102" fmla="*/ 836 w 1067"/>
                <a:gd name="T103" fmla="*/ 346 h 368"/>
                <a:gd name="T104" fmla="*/ 928 w 1067"/>
                <a:gd name="T105" fmla="*/ 319 h 368"/>
                <a:gd name="T106" fmla="*/ 973 w 1067"/>
                <a:gd name="T107" fmla="*/ 275 h 368"/>
                <a:gd name="T108" fmla="*/ 995 w 1067"/>
                <a:gd name="T109" fmla="*/ 197 h 368"/>
                <a:gd name="T110" fmla="*/ 994 w 1067"/>
                <a:gd name="T111" fmla="*/ 96 h 368"/>
                <a:gd name="T112" fmla="*/ 964 w 1067"/>
                <a:gd name="T113" fmla="*/ 43 h 368"/>
                <a:gd name="T114" fmla="*/ 881 w 1067"/>
                <a:gd name="T115" fmla="*/ 2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7" h="368">
                  <a:moveTo>
                    <a:pt x="269" y="367"/>
                  </a:moveTo>
                  <a:lnTo>
                    <a:pt x="269" y="367"/>
                  </a:lnTo>
                  <a:lnTo>
                    <a:pt x="255" y="366"/>
                  </a:lnTo>
                  <a:lnTo>
                    <a:pt x="255" y="366"/>
                  </a:lnTo>
                  <a:lnTo>
                    <a:pt x="229" y="364"/>
                  </a:lnTo>
                  <a:lnTo>
                    <a:pt x="206" y="359"/>
                  </a:lnTo>
                  <a:lnTo>
                    <a:pt x="185" y="355"/>
                  </a:lnTo>
                  <a:lnTo>
                    <a:pt x="167" y="349"/>
                  </a:lnTo>
                  <a:lnTo>
                    <a:pt x="150" y="342"/>
                  </a:lnTo>
                  <a:lnTo>
                    <a:pt x="136" y="335"/>
                  </a:lnTo>
                  <a:lnTo>
                    <a:pt x="122" y="326"/>
                  </a:lnTo>
                  <a:lnTo>
                    <a:pt x="111" y="316"/>
                  </a:lnTo>
                  <a:lnTo>
                    <a:pt x="101" y="305"/>
                  </a:lnTo>
                  <a:lnTo>
                    <a:pt x="93" y="295"/>
                  </a:lnTo>
                  <a:lnTo>
                    <a:pt x="85" y="283"/>
                  </a:lnTo>
                  <a:lnTo>
                    <a:pt x="78" y="271"/>
                  </a:lnTo>
                  <a:lnTo>
                    <a:pt x="74" y="258"/>
                  </a:lnTo>
                  <a:lnTo>
                    <a:pt x="69" y="245"/>
                  </a:lnTo>
                  <a:lnTo>
                    <a:pt x="65" y="231"/>
                  </a:lnTo>
                  <a:lnTo>
                    <a:pt x="62" y="216"/>
                  </a:lnTo>
                  <a:lnTo>
                    <a:pt x="62" y="216"/>
                  </a:lnTo>
                  <a:lnTo>
                    <a:pt x="52" y="162"/>
                  </a:lnTo>
                  <a:lnTo>
                    <a:pt x="47" y="142"/>
                  </a:lnTo>
                  <a:lnTo>
                    <a:pt x="44" y="126"/>
                  </a:lnTo>
                  <a:lnTo>
                    <a:pt x="39" y="113"/>
                  </a:lnTo>
                  <a:lnTo>
                    <a:pt x="35" y="105"/>
                  </a:lnTo>
                  <a:lnTo>
                    <a:pt x="31" y="100"/>
                  </a:lnTo>
                  <a:lnTo>
                    <a:pt x="28" y="98"/>
                  </a:lnTo>
                  <a:lnTo>
                    <a:pt x="25" y="96"/>
                  </a:lnTo>
                  <a:lnTo>
                    <a:pt x="20" y="94"/>
                  </a:lnTo>
                  <a:lnTo>
                    <a:pt x="20" y="94"/>
                  </a:lnTo>
                  <a:lnTo>
                    <a:pt x="15" y="91"/>
                  </a:lnTo>
                  <a:lnTo>
                    <a:pt x="10" y="87"/>
                  </a:lnTo>
                  <a:lnTo>
                    <a:pt x="7" y="82"/>
                  </a:lnTo>
                  <a:lnTo>
                    <a:pt x="4" y="76"/>
                  </a:lnTo>
                  <a:lnTo>
                    <a:pt x="2" y="70"/>
                  </a:lnTo>
                  <a:lnTo>
                    <a:pt x="1" y="62"/>
                  </a:lnTo>
                  <a:lnTo>
                    <a:pt x="0" y="47"/>
                  </a:lnTo>
                  <a:lnTo>
                    <a:pt x="0" y="47"/>
                  </a:lnTo>
                  <a:lnTo>
                    <a:pt x="1" y="33"/>
                  </a:lnTo>
                  <a:lnTo>
                    <a:pt x="2" y="29"/>
                  </a:lnTo>
                  <a:lnTo>
                    <a:pt x="4" y="25"/>
                  </a:lnTo>
                  <a:lnTo>
                    <a:pt x="8" y="22"/>
                  </a:lnTo>
                  <a:lnTo>
                    <a:pt x="13" y="19"/>
                  </a:lnTo>
                  <a:lnTo>
                    <a:pt x="29" y="13"/>
                  </a:lnTo>
                  <a:lnTo>
                    <a:pt x="29" y="13"/>
                  </a:lnTo>
                  <a:lnTo>
                    <a:pt x="41" y="11"/>
                  </a:lnTo>
                  <a:lnTo>
                    <a:pt x="62" y="7"/>
                  </a:lnTo>
                  <a:lnTo>
                    <a:pt x="89" y="4"/>
                  </a:lnTo>
                  <a:lnTo>
                    <a:pt x="120" y="2"/>
                  </a:lnTo>
                  <a:lnTo>
                    <a:pt x="155" y="0"/>
                  </a:lnTo>
                  <a:lnTo>
                    <a:pt x="191" y="0"/>
                  </a:lnTo>
                  <a:lnTo>
                    <a:pt x="228" y="0"/>
                  </a:lnTo>
                  <a:lnTo>
                    <a:pt x="262" y="1"/>
                  </a:lnTo>
                  <a:lnTo>
                    <a:pt x="264" y="24"/>
                  </a:lnTo>
                  <a:lnTo>
                    <a:pt x="264" y="24"/>
                  </a:lnTo>
                  <a:lnTo>
                    <a:pt x="237" y="22"/>
                  </a:lnTo>
                  <a:lnTo>
                    <a:pt x="211" y="22"/>
                  </a:lnTo>
                  <a:lnTo>
                    <a:pt x="186" y="24"/>
                  </a:lnTo>
                  <a:lnTo>
                    <a:pt x="164" y="26"/>
                  </a:lnTo>
                  <a:lnTo>
                    <a:pt x="144" y="29"/>
                  </a:lnTo>
                  <a:lnTo>
                    <a:pt x="127" y="32"/>
                  </a:lnTo>
                  <a:lnTo>
                    <a:pt x="112" y="37"/>
                  </a:lnTo>
                  <a:lnTo>
                    <a:pt x="103" y="41"/>
                  </a:lnTo>
                  <a:lnTo>
                    <a:pt x="103" y="41"/>
                  </a:lnTo>
                  <a:lnTo>
                    <a:pt x="99" y="44"/>
                  </a:lnTo>
                  <a:lnTo>
                    <a:pt x="95" y="47"/>
                  </a:lnTo>
                  <a:lnTo>
                    <a:pt x="89" y="56"/>
                  </a:lnTo>
                  <a:lnTo>
                    <a:pt x="83" y="67"/>
                  </a:lnTo>
                  <a:lnTo>
                    <a:pt x="80" y="80"/>
                  </a:lnTo>
                  <a:lnTo>
                    <a:pt x="76" y="94"/>
                  </a:lnTo>
                  <a:lnTo>
                    <a:pt x="75" y="109"/>
                  </a:lnTo>
                  <a:lnTo>
                    <a:pt x="74" y="125"/>
                  </a:lnTo>
                  <a:lnTo>
                    <a:pt x="74" y="142"/>
                  </a:lnTo>
                  <a:lnTo>
                    <a:pt x="76" y="160"/>
                  </a:lnTo>
                  <a:lnTo>
                    <a:pt x="78" y="178"/>
                  </a:lnTo>
                  <a:lnTo>
                    <a:pt x="82" y="195"/>
                  </a:lnTo>
                  <a:lnTo>
                    <a:pt x="85" y="213"/>
                  </a:lnTo>
                  <a:lnTo>
                    <a:pt x="90" y="230"/>
                  </a:lnTo>
                  <a:lnTo>
                    <a:pt x="95" y="245"/>
                  </a:lnTo>
                  <a:lnTo>
                    <a:pt x="102" y="260"/>
                  </a:lnTo>
                  <a:lnTo>
                    <a:pt x="109" y="274"/>
                  </a:lnTo>
                  <a:lnTo>
                    <a:pt x="109" y="274"/>
                  </a:lnTo>
                  <a:lnTo>
                    <a:pt x="114" y="283"/>
                  </a:lnTo>
                  <a:lnTo>
                    <a:pt x="121" y="290"/>
                  </a:lnTo>
                  <a:lnTo>
                    <a:pt x="128" y="298"/>
                  </a:lnTo>
                  <a:lnTo>
                    <a:pt x="137" y="304"/>
                  </a:lnTo>
                  <a:lnTo>
                    <a:pt x="145" y="311"/>
                  </a:lnTo>
                  <a:lnTo>
                    <a:pt x="155" y="317"/>
                  </a:lnTo>
                  <a:lnTo>
                    <a:pt x="165" y="323"/>
                  </a:lnTo>
                  <a:lnTo>
                    <a:pt x="175" y="327"/>
                  </a:lnTo>
                  <a:lnTo>
                    <a:pt x="197" y="335"/>
                  </a:lnTo>
                  <a:lnTo>
                    <a:pt x="221" y="341"/>
                  </a:lnTo>
                  <a:lnTo>
                    <a:pt x="246" y="344"/>
                  </a:lnTo>
                  <a:lnTo>
                    <a:pt x="269" y="345"/>
                  </a:lnTo>
                  <a:lnTo>
                    <a:pt x="269" y="367"/>
                  </a:lnTo>
                  <a:close/>
                  <a:moveTo>
                    <a:pt x="535" y="45"/>
                  </a:moveTo>
                  <a:lnTo>
                    <a:pt x="535" y="45"/>
                  </a:lnTo>
                  <a:lnTo>
                    <a:pt x="551" y="44"/>
                  </a:lnTo>
                  <a:lnTo>
                    <a:pt x="574" y="40"/>
                  </a:lnTo>
                  <a:lnTo>
                    <a:pt x="637" y="28"/>
                  </a:lnTo>
                  <a:lnTo>
                    <a:pt x="674" y="20"/>
                  </a:lnTo>
                  <a:lnTo>
                    <a:pt x="711" y="13"/>
                  </a:lnTo>
                  <a:lnTo>
                    <a:pt x="749" y="7"/>
                  </a:lnTo>
                  <a:lnTo>
                    <a:pt x="785" y="3"/>
                  </a:lnTo>
                  <a:lnTo>
                    <a:pt x="785" y="3"/>
                  </a:lnTo>
                  <a:lnTo>
                    <a:pt x="804" y="2"/>
                  </a:lnTo>
                  <a:lnTo>
                    <a:pt x="805" y="25"/>
                  </a:lnTo>
                  <a:lnTo>
                    <a:pt x="805" y="25"/>
                  </a:lnTo>
                  <a:lnTo>
                    <a:pt x="777" y="27"/>
                  </a:lnTo>
                  <a:lnTo>
                    <a:pt x="750" y="30"/>
                  </a:lnTo>
                  <a:lnTo>
                    <a:pt x="724" y="34"/>
                  </a:lnTo>
                  <a:lnTo>
                    <a:pt x="699" y="41"/>
                  </a:lnTo>
                  <a:lnTo>
                    <a:pt x="676" y="48"/>
                  </a:lnTo>
                  <a:lnTo>
                    <a:pt x="666" y="53"/>
                  </a:lnTo>
                  <a:lnTo>
                    <a:pt x="656" y="57"/>
                  </a:lnTo>
                  <a:lnTo>
                    <a:pt x="648" y="62"/>
                  </a:lnTo>
                  <a:lnTo>
                    <a:pt x="640" y="69"/>
                  </a:lnTo>
                  <a:lnTo>
                    <a:pt x="634" y="75"/>
                  </a:lnTo>
                  <a:lnTo>
                    <a:pt x="628" y="82"/>
                  </a:lnTo>
                  <a:lnTo>
                    <a:pt x="628" y="82"/>
                  </a:lnTo>
                  <a:lnTo>
                    <a:pt x="625" y="88"/>
                  </a:lnTo>
                  <a:lnTo>
                    <a:pt x="621" y="95"/>
                  </a:lnTo>
                  <a:lnTo>
                    <a:pt x="619" y="101"/>
                  </a:lnTo>
                  <a:lnTo>
                    <a:pt x="617" y="109"/>
                  </a:lnTo>
                  <a:lnTo>
                    <a:pt x="616" y="125"/>
                  </a:lnTo>
                  <a:lnTo>
                    <a:pt x="617" y="142"/>
                  </a:lnTo>
                  <a:lnTo>
                    <a:pt x="619" y="161"/>
                  </a:lnTo>
                  <a:lnTo>
                    <a:pt x="624" y="179"/>
                  </a:lnTo>
                  <a:lnTo>
                    <a:pt x="630" y="199"/>
                  </a:lnTo>
                  <a:lnTo>
                    <a:pt x="638" y="217"/>
                  </a:lnTo>
                  <a:lnTo>
                    <a:pt x="647" y="236"/>
                  </a:lnTo>
                  <a:lnTo>
                    <a:pt x="657" y="254"/>
                  </a:lnTo>
                  <a:lnTo>
                    <a:pt x="669" y="271"/>
                  </a:lnTo>
                  <a:lnTo>
                    <a:pt x="681" y="287"/>
                  </a:lnTo>
                  <a:lnTo>
                    <a:pt x="693" y="301"/>
                  </a:lnTo>
                  <a:lnTo>
                    <a:pt x="707" y="313"/>
                  </a:lnTo>
                  <a:lnTo>
                    <a:pt x="719" y="324"/>
                  </a:lnTo>
                  <a:lnTo>
                    <a:pt x="732" y="331"/>
                  </a:lnTo>
                  <a:lnTo>
                    <a:pt x="732" y="331"/>
                  </a:lnTo>
                  <a:lnTo>
                    <a:pt x="740" y="335"/>
                  </a:lnTo>
                  <a:lnTo>
                    <a:pt x="749" y="338"/>
                  </a:lnTo>
                  <a:lnTo>
                    <a:pt x="768" y="343"/>
                  </a:lnTo>
                  <a:lnTo>
                    <a:pt x="790" y="345"/>
                  </a:lnTo>
                  <a:lnTo>
                    <a:pt x="811" y="346"/>
                  </a:lnTo>
                  <a:lnTo>
                    <a:pt x="812" y="368"/>
                  </a:lnTo>
                  <a:lnTo>
                    <a:pt x="812" y="368"/>
                  </a:lnTo>
                  <a:lnTo>
                    <a:pt x="790" y="368"/>
                  </a:lnTo>
                  <a:lnTo>
                    <a:pt x="770" y="365"/>
                  </a:lnTo>
                  <a:lnTo>
                    <a:pt x="750" y="360"/>
                  </a:lnTo>
                  <a:lnTo>
                    <a:pt x="734" y="355"/>
                  </a:lnTo>
                  <a:lnTo>
                    <a:pt x="718" y="348"/>
                  </a:lnTo>
                  <a:lnTo>
                    <a:pt x="704" y="340"/>
                  </a:lnTo>
                  <a:lnTo>
                    <a:pt x="691" y="331"/>
                  </a:lnTo>
                  <a:lnTo>
                    <a:pt x="680" y="323"/>
                  </a:lnTo>
                  <a:lnTo>
                    <a:pt x="670" y="313"/>
                  </a:lnTo>
                  <a:lnTo>
                    <a:pt x="661" y="303"/>
                  </a:lnTo>
                  <a:lnTo>
                    <a:pt x="653" y="295"/>
                  </a:lnTo>
                  <a:lnTo>
                    <a:pt x="646" y="285"/>
                  </a:lnTo>
                  <a:lnTo>
                    <a:pt x="636" y="269"/>
                  </a:lnTo>
                  <a:lnTo>
                    <a:pt x="629" y="256"/>
                  </a:lnTo>
                  <a:lnTo>
                    <a:pt x="629" y="256"/>
                  </a:lnTo>
                  <a:lnTo>
                    <a:pt x="624" y="245"/>
                  </a:lnTo>
                  <a:lnTo>
                    <a:pt x="619" y="234"/>
                  </a:lnTo>
                  <a:lnTo>
                    <a:pt x="612" y="213"/>
                  </a:lnTo>
                  <a:lnTo>
                    <a:pt x="606" y="192"/>
                  </a:lnTo>
                  <a:lnTo>
                    <a:pt x="598" y="172"/>
                  </a:lnTo>
                  <a:lnTo>
                    <a:pt x="593" y="163"/>
                  </a:lnTo>
                  <a:lnTo>
                    <a:pt x="589" y="154"/>
                  </a:lnTo>
                  <a:lnTo>
                    <a:pt x="583" y="147"/>
                  </a:lnTo>
                  <a:lnTo>
                    <a:pt x="577" y="140"/>
                  </a:lnTo>
                  <a:lnTo>
                    <a:pt x="569" y="135"/>
                  </a:lnTo>
                  <a:lnTo>
                    <a:pt x="559" y="132"/>
                  </a:lnTo>
                  <a:lnTo>
                    <a:pt x="549" y="129"/>
                  </a:lnTo>
                  <a:lnTo>
                    <a:pt x="536" y="128"/>
                  </a:lnTo>
                  <a:lnTo>
                    <a:pt x="536" y="128"/>
                  </a:lnTo>
                  <a:lnTo>
                    <a:pt x="524" y="129"/>
                  </a:lnTo>
                  <a:lnTo>
                    <a:pt x="514" y="132"/>
                  </a:lnTo>
                  <a:lnTo>
                    <a:pt x="505" y="135"/>
                  </a:lnTo>
                  <a:lnTo>
                    <a:pt x="497" y="140"/>
                  </a:lnTo>
                  <a:lnTo>
                    <a:pt x="490" y="147"/>
                  </a:lnTo>
                  <a:lnTo>
                    <a:pt x="485" y="153"/>
                  </a:lnTo>
                  <a:lnTo>
                    <a:pt x="480" y="162"/>
                  </a:lnTo>
                  <a:lnTo>
                    <a:pt x="477" y="170"/>
                  </a:lnTo>
                  <a:lnTo>
                    <a:pt x="470" y="190"/>
                  </a:lnTo>
                  <a:lnTo>
                    <a:pt x="464" y="211"/>
                  </a:lnTo>
                  <a:lnTo>
                    <a:pt x="458" y="233"/>
                  </a:lnTo>
                  <a:lnTo>
                    <a:pt x="454" y="244"/>
                  </a:lnTo>
                  <a:lnTo>
                    <a:pt x="450" y="254"/>
                  </a:lnTo>
                  <a:lnTo>
                    <a:pt x="450" y="254"/>
                  </a:lnTo>
                  <a:lnTo>
                    <a:pt x="444" y="267"/>
                  </a:lnTo>
                  <a:lnTo>
                    <a:pt x="434" y="284"/>
                  </a:lnTo>
                  <a:lnTo>
                    <a:pt x="427" y="294"/>
                  </a:lnTo>
                  <a:lnTo>
                    <a:pt x="421" y="303"/>
                  </a:lnTo>
                  <a:lnTo>
                    <a:pt x="412" y="313"/>
                  </a:lnTo>
                  <a:lnTo>
                    <a:pt x="403" y="323"/>
                  </a:lnTo>
                  <a:lnTo>
                    <a:pt x="391" y="331"/>
                  </a:lnTo>
                  <a:lnTo>
                    <a:pt x="379" y="340"/>
                  </a:lnTo>
                  <a:lnTo>
                    <a:pt x="366" y="349"/>
                  </a:lnTo>
                  <a:lnTo>
                    <a:pt x="350" y="355"/>
                  </a:lnTo>
                  <a:lnTo>
                    <a:pt x="332" y="360"/>
                  </a:lnTo>
                  <a:lnTo>
                    <a:pt x="313" y="365"/>
                  </a:lnTo>
                  <a:lnTo>
                    <a:pt x="293" y="367"/>
                  </a:lnTo>
                  <a:lnTo>
                    <a:pt x="269" y="367"/>
                  </a:lnTo>
                  <a:lnTo>
                    <a:pt x="269" y="345"/>
                  </a:lnTo>
                  <a:lnTo>
                    <a:pt x="269" y="345"/>
                  </a:lnTo>
                  <a:lnTo>
                    <a:pt x="293" y="345"/>
                  </a:lnTo>
                  <a:lnTo>
                    <a:pt x="314" y="342"/>
                  </a:lnTo>
                  <a:lnTo>
                    <a:pt x="334" y="337"/>
                  </a:lnTo>
                  <a:lnTo>
                    <a:pt x="344" y="333"/>
                  </a:lnTo>
                  <a:lnTo>
                    <a:pt x="352" y="330"/>
                  </a:lnTo>
                  <a:lnTo>
                    <a:pt x="352" y="330"/>
                  </a:lnTo>
                  <a:lnTo>
                    <a:pt x="365" y="323"/>
                  </a:lnTo>
                  <a:lnTo>
                    <a:pt x="378" y="312"/>
                  </a:lnTo>
                  <a:lnTo>
                    <a:pt x="389" y="300"/>
                  </a:lnTo>
                  <a:lnTo>
                    <a:pt x="402" y="286"/>
                  </a:lnTo>
                  <a:lnTo>
                    <a:pt x="413" y="270"/>
                  </a:lnTo>
                  <a:lnTo>
                    <a:pt x="423" y="254"/>
                  </a:lnTo>
                  <a:lnTo>
                    <a:pt x="432" y="235"/>
                  </a:lnTo>
                  <a:lnTo>
                    <a:pt x="440" y="217"/>
                  </a:lnTo>
                  <a:lnTo>
                    <a:pt x="446" y="197"/>
                  </a:lnTo>
                  <a:lnTo>
                    <a:pt x="452" y="179"/>
                  </a:lnTo>
                  <a:lnTo>
                    <a:pt x="455" y="161"/>
                  </a:lnTo>
                  <a:lnTo>
                    <a:pt x="457" y="142"/>
                  </a:lnTo>
                  <a:lnTo>
                    <a:pt x="457" y="125"/>
                  </a:lnTo>
                  <a:lnTo>
                    <a:pt x="453" y="109"/>
                  </a:lnTo>
                  <a:lnTo>
                    <a:pt x="451" y="101"/>
                  </a:lnTo>
                  <a:lnTo>
                    <a:pt x="449" y="95"/>
                  </a:lnTo>
                  <a:lnTo>
                    <a:pt x="445" y="88"/>
                  </a:lnTo>
                  <a:lnTo>
                    <a:pt x="441" y="82"/>
                  </a:lnTo>
                  <a:lnTo>
                    <a:pt x="441" y="82"/>
                  </a:lnTo>
                  <a:lnTo>
                    <a:pt x="435" y="75"/>
                  </a:lnTo>
                  <a:lnTo>
                    <a:pt x="428" y="69"/>
                  </a:lnTo>
                  <a:lnTo>
                    <a:pt x="421" y="62"/>
                  </a:lnTo>
                  <a:lnTo>
                    <a:pt x="412" y="57"/>
                  </a:lnTo>
                  <a:lnTo>
                    <a:pt x="402" y="53"/>
                  </a:lnTo>
                  <a:lnTo>
                    <a:pt x="391" y="47"/>
                  </a:lnTo>
                  <a:lnTo>
                    <a:pt x="369" y="40"/>
                  </a:lnTo>
                  <a:lnTo>
                    <a:pt x="344" y="33"/>
                  </a:lnTo>
                  <a:lnTo>
                    <a:pt x="317" y="29"/>
                  </a:lnTo>
                  <a:lnTo>
                    <a:pt x="290" y="26"/>
                  </a:lnTo>
                  <a:lnTo>
                    <a:pt x="264" y="24"/>
                  </a:lnTo>
                  <a:lnTo>
                    <a:pt x="262" y="1"/>
                  </a:lnTo>
                  <a:lnTo>
                    <a:pt x="262" y="1"/>
                  </a:lnTo>
                  <a:lnTo>
                    <a:pt x="279" y="2"/>
                  </a:lnTo>
                  <a:lnTo>
                    <a:pt x="279" y="2"/>
                  </a:lnTo>
                  <a:lnTo>
                    <a:pt x="311" y="6"/>
                  </a:lnTo>
                  <a:lnTo>
                    <a:pt x="343" y="12"/>
                  </a:lnTo>
                  <a:lnTo>
                    <a:pt x="411" y="26"/>
                  </a:lnTo>
                  <a:lnTo>
                    <a:pt x="443" y="33"/>
                  </a:lnTo>
                  <a:lnTo>
                    <a:pt x="476" y="39"/>
                  </a:lnTo>
                  <a:lnTo>
                    <a:pt x="506" y="43"/>
                  </a:lnTo>
                  <a:lnTo>
                    <a:pt x="520" y="45"/>
                  </a:lnTo>
                  <a:lnTo>
                    <a:pt x="535" y="45"/>
                  </a:lnTo>
                  <a:lnTo>
                    <a:pt x="535" y="45"/>
                  </a:lnTo>
                  <a:close/>
                  <a:moveTo>
                    <a:pt x="804" y="2"/>
                  </a:moveTo>
                  <a:lnTo>
                    <a:pt x="804" y="2"/>
                  </a:lnTo>
                  <a:lnTo>
                    <a:pt x="839" y="1"/>
                  </a:lnTo>
                  <a:lnTo>
                    <a:pt x="876" y="1"/>
                  </a:lnTo>
                  <a:lnTo>
                    <a:pt x="912" y="2"/>
                  </a:lnTo>
                  <a:lnTo>
                    <a:pt x="946" y="4"/>
                  </a:lnTo>
                  <a:lnTo>
                    <a:pt x="977" y="6"/>
                  </a:lnTo>
                  <a:lnTo>
                    <a:pt x="1003" y="10"/>
                  </a:lnTo>
                  <a:lnTo>
                    <a:pt x="1023" y="13"/>
                  </a:lnTo>
                  <a:lnTo>
                    <a:pt x="1035" y="15"/>
                  </a:lnTo>
                  <a:lnTo>
                    <a:pt x="1035" y="15"/>
                  </a:lnTo>
                  <a:lnTo>
                    <a:pt x="1052" y="21"/>
                  </a:lnTo>
                  <a:lnTo>
                    <a:pt x="1058" y="25"/>
                  </a:lnTo>
                  <a:lnTo>
                    <a:pt x="1061" y="28"/>
                  </a:lnTo>
                  <a:lnTo>
                    <a:pt x="1063" y="31"/>
                  </a:lnTo>
                  <a:lnTo>
                    <a:pt x="1065" y="35"/>
                  </a:lnTo>
                  <a:lnTo>
                    <a:pt x="1067" y="49"/>
                  </a:lnTo>
                  <a:lnTo>
                    <a:pt x="1067" y="49"/>
                  </a:lnTo>
                  <a:lnTo>
                    <a:pt x="1067" y="65"/>
                  </a:lnTo>
                  <a:lnTo>
                    <a:pt x="1067" y="72"/>
                  </a:lnTo>
                  <a:lnTo>
                    <a:pt x="1065" y="79"/>
                  </a:lnTo>
                  <a:lnTo>
                    <a:pt x="1062" y="84"/>
                  </a:lnTo>
                  <a:lnTo>
                    <a:pt x="1059" y="89"/>
                  </a:lnTo>
                  <a:lnTo>
                    <a:pt x="1054" y="94"/>
                  </a:lnTo>
                  <a:lnTo>
                    <a:pt x="1050" y="96"/>
                  </a:lnTo>
                  <a:lnTo>
                    <a:pt x="1050" y="96"/>
                  </a:lnTo>
                  <a:lnTo>
                    <a:pt x="1045" y="98"/>
                  </a:lnTo>
                  <a:lnTo>
                    <a:pt x="1042" y="100"/>
                  </a:lnTo>
                  <a:lnTo>
                    <a:pt x="1039" y="102"/>
                  </a:lnTo>
                  <a:lnTo>
                    <a:pt x="1036" y="107"/>
                  </a:lnTo>
                  <a:lnTo>
                    <a:pt x="1032" y="115"/>
                  </a:lnTo>
                  <a:lnTo>
                    <a:pt x="1029" y="128"/>
                  </a:lnTo>
                  <a:lnTo>
                    <a:pt x="1026" y="145"/>
                  </a:lnTo>
                  <a:lnTo>
                    <a:pt x="1023" y="164"/>
                  </a:lnTo>
                  <a:lnTo>
                    <a:pt x="1015" y="218"/>
                  </a:lnTo>
                  <a:lnTo>
                    <a:pt x="1015" y="218"/>
                  </a:lnTo>
                  <a:lnTo>
                    <a:pt x="1013" y="233"/>
                  </a:lnTo>
                  <a:lnTo>
                    <a:pt x="1011" y="246"/>
                  </a:lnTo>
                  <a:lnTo>
                    <a:pt x="1007" y="260"/>
                  </a:lnTo>
                  <a:lnTo>
                    <a:pt x="1003" y="273"/>
                  </a:lnTo>
                  <a:lnTo>
                    <a:pt x="997" y="285"/>
                  </a:lnTo>
                  <a:lnTo>
                    <a:pt x="990" y="297"/>
                  </a:lnTo>
                  <a:lnTo>
                    <a:pt x="983" y="308"/>
                  </a:lnTo>
                  <a:lnTo>
                    <a:pt x="973" y="318"/>
                  </a:lnTo>
                  <a:lnTo>
                    <a:pt x="962" y="327"/>
                  </a:lnTo>
                  <a:lnTo>
                    <a:pt x="950" y="336"/>
                  </a:lnTo>
                  <a:lnTo>
                    <a:pt x="936" y="344"/>
                  </a:lnTo>
                  <a:lnTo>
                    <a:pt x="919" y="351"/>
                  </a:lnTo>
                  <a:lnTo>
                    <a:pt x="901" y="356"/>
                  </a:lnTo>
                  <a:lnTo>
                    <a:pt x="881" y="362"/>
                  </a:lnTo>
                  <a:lnTo>
                    <a:pt x="858" y="365"/>
                  </a:lnTo>
                  <a:lnTo>
                    <a:pt x="832" y="368"/>
                  </a:lnTo>
                  <a:lnTo>
                    <a:pt x="832" y="368"/>
                  </a:lnTo>
                  <a:lnTo>
                    <a:pt x="812" y="368"/>
                  </a:lnTo>
                  <a:lnTo>
                    <a:pt x="811" y="346"/>
                  </a:lnTo>
                  <a:lnTo>
                    <a:pt x="811" y="346"/>
                  </a:lnTo>
                  <a:lnTo>
                    <a:pt x="836" y="346"/>
                  </a:lnTo>
                  <a:lnTo>
                    <a:pt x="860" y="343"/>
                  </a:lnTo>
                  <a:lnTo>
                    <a:pt x="884" y="338"/>
                  </a:lnTo>
                  <a:lnTo>
                    <a:pt x="896" y="333"/>
                  </a:lnTo>
                  <a:lnTo>
                    <a:pt x="907" y="329"/>
                  </a:lnTo>
                  <a:lnTo>
                    <a:pt x="918" y="325"/>
                  </a:lnTo>
                  <a:lnTo>
                    <a:pt x="928" y="319"/>
                  </a:lnTo>
                  <a:lnTo>
                    <a:pt x="938" y="314"/>
                  </a:lnTo>
                  <a:lnTo>
                    <a:pt x="946" y="308"/>
                  </a:lnTo>
                  <a:lnTo>
                    <a:pt x="955" y="300"/>
                  </a:lnTo>
                  <a:lnTo>
                    <a:pt x="961" y="292"/>
                  </a:lnTo>
                  <a:lnTo>
                    <a:pt x="967" y="284"/>
                  </a:lnTo>
                  <a:lnTo>
                    <a:pt x="973" y="275"/>
                  </a:lnTo>
                  <a:lnTo>
                    <a:pt x="973" y="275"/>
                  </a:lnTo>
                  <a:lnTo>
                    <a:pt x="978" y="262"/>
                  </a:lnTo>
                  <a:lnTo>
                    <a:pt x="984" y="247"/>
                  </a:lnTo>
                  <a:lnTo>
                    <a:pt x="988" y="231"/>
                  </a:lnTo>
                  <a:lnTo>
                    <a:pt x="992" y="215"/>
                  </a:lnTo>
                  <a:lnTo>
                    <a:pt x="995" y="197"/>
                  </a:lnTo>
                  <a:lnTo>
                    <a:pt x="997" y="180"/>
                  </a:lnTo>
                  <a:lnTo>
                    <a:pt x="998" y="162"/>
                  </a:lnTo>
                  <a:lnTo>
                    <a:pt x="998" y="145"/>
                  </a:lnTo>
                  <a:lnTo>
                    <a:pt x="998" y="127"/>
                  </a:lnTo>
                  <a:lnTo>
                    <a:pt x="996" y="111"/>
                  </a:lnTo>
                  <a:lnTo>
                    <a:pt x="994" y="96"/>
                  </a:lnTo>
                  <a:lnTo>
                    <a:pt x="990" y="82"/>
                  </a:lnTo>
                  <a:lnTo>
                    <a:pt x="985" y="69"/>
                  </a:lnTo>
                  <a:lnTo>
                    <a:pt x="979" y="58"/>
                  </a:lnTo>
                  <a:lnTo>
                    <a:pt x="973" y="49"/>
                  </a:lnTo>
                  <a:lnTo>
                    <a:pt x="968" y="45"/>
                  </a:lnTo>
                  <a:lnTo>
                    <a:pt x="964" y="43"/>
                  </a:lnTo>
                  <a:lnTo>
                    <a:pt x="964" y="43"/>
                  </a:lnTo>
                  <a:lnTo>
                    <a:pt x="953" y="38"/>
                  </a:lnTo>
                  <a:lnTo>
                    <a:pt x="940" y="34"/>
                  </a:lnTo>
                  <a:lnTo>
                    <a:pt x="923" y="30"/>
                  </a:lnTo>
                  <a:lnTo>
                    <a:pt x="903" y="28"/>
                  </a:lnTo>
                  <a:lnTo>
                    <a:pt x="881" y="26"/>
                  </a:lnTo>
                  <a:lnTo>
                    <a:pt x="857" y="25"/>
                  </a:lnTo>
                  <a:lnTo>
                    <a:pt x="831" y="24"/>
                  </a:lnTo>
                  <a:lnTo>
                    <a:pt x="805" y="25"/>
                  </a:lnTo>
                  <a:lnTo>
                    <a:pt x="804" y="2"/>
                  </a:lnTo>
                  <a:close/>
                </a:path>
              </a:pathLst>
            </a:custGeom>
            <a:solidFill>
              <a:srgbClr val="28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0" name="Freeform 213">
              <a:extLst>
                <a:ext uri="{FF2B5EF4-FFF2-40B4-BE49-F238E27FC236}">
                  <a16:creationId xmlns:a16="http://schemas.microsoft.com/office/drawing/2014/main" id="{E69C03DD-4B48-4539-A1FC-4C185103C523}"/>
                </a:ext>
              </a:extLst>
            </p:cNvPr>
            <p:cNvSpPr>
              <a:spLocks/>
            </p:cNvSpPr>
            <p:nvPr/>
          </p:nvSpPr>
          <p:spPr bwMode="auto">
            <a:xfrm flipH="1">
              <a:off x="8036238" y="6269506"/>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2C7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1" name="Freeform 214">
              <a:extLst>
                <a:ext uri="{FF2B5EF4-FFF2-40B4-BE49-F238E27FC236}">
                  <a16:creationId xmlns:a16="http://schemas.microsoft.com/office/drawing/2014/main" id="{F65622BF-4501-4AC0-A1B4-A6485143EAA0}"/>
                </a:ext>
              </a:extLst>
            </p:cNvPr>
            <p:cNvSpPr>
              <a:spLocks/>
            </p:cNvSpPr>
            <p:nvPr/>
          </p:nvSpPr>
          <p:spPr bwMode="auto">
            <a:xfrm flipH="1">
              <a:off x="8036238" y="6269506"/>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2" name="Freeform 215">
              <a:extLst>
                <a:ext uri="{FF2B5EF4-FFF2-40B4-BE49-F238E27FC236}">
                  <a16:creationId xmlns:a16="http://schemas.microsoft.com/office/drawing/2014/main" id="{BEA10FD2-3B36-4FCC-A58B-A56AC9BBB116}"/>
                </a:ext>
              </a:extLst>
            </p:cNvPr>
            <p:cNvSpPr>
              <a:spLocks/>
            </p:cNvSpPr>
            <p:nvPr/>
          </p:nvSpPr>
          <p:spPr bwMode="auto">
            <a:xfrm flipH="1">
              <a:off x="7964979" y="6187823"/>
              <a:ext cx="144256" cy="81683"/>
            </a:xfrm>
            <a:custGeom>
              <a:avLst/>
              <a:gdLst>
                <a:gd name="T0" fmla="*/ 0 w 499"/>
                <a:gd name="T1" fmla="*/ 0 h 324"/>
                <a:gd name="T2" fmla="*/ 254 w 499"/>
                <a:gd name="T3" fmla="*/ 315 h 324"/>
                <a:gd name="T4" fmla="*/ 499 w 499"/>
                <a:gd name="T5" fmla="*/ 0 h 324"/>
                <a:gd name="T6" fmla="*/ 499 w 499"/>
                <a:gd name="T7" fmla="*/ 8 h 324"/>
                <a:gd name="T8" fmla="*/ 255 w 499"/>
                <a:gd name="T9" fmla="*/ 324 h 324"/>
                <a:gd name="T10" fmla="*/ 255 w 499"/>
                <a:gd name="T11" fmla="*/ 324 h 324"/>
                <a:gd name="T12" fmla="*/ 254 w 499"/>
                <a:gd name="T13" fmla="*/ 324 h 324"/>
                <a:gd name="T14" fmla="*/ 0 w 499"/>
                <a:gd name="T15" fmla="*/ 6 h 324"/>
                <a:gd name="T16" fmla="*/ 0 w 499"/>
                <a:gd name="T1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24">
                  <a:moveTo>
                    <a:pt x="0" y="0"/>
                  </a:moveTo>
                  <a:lnTo>
                    <a:pt x="254" y="315"/>
                  </a:lnTo>
                  <a:lnTo>
                    <a:pt x="499" y="0"/>
                  </a:lnTo>
                  <a:lnTo>
                    <a:pt x="499" y="8"/>
                  </a:lnTo>
                  <a:lnTo>
                    <a:pt x="255" y="324"/>
                  </a:lnTo>
                  <a:lnTo>
                    <a:pt x="255" y="324"/>
                  </a:lnTo>
                  <a:lnTo>
                    <a:pt x="254" y="324"/>
                  </a:lnTo>
                  <a:lnTo>
                    <a:pt x="0" y="6"/>
                  </a:lnTo>
                  <a:lnTo>
                    <a:pt x="0" y="0"/>
                  </a:lnTo>
                  <a:close/>
                </a:path>
              </a:pathLst>
            </a:custGeom>
            <a:solidFill>
              <a:srgbClr val="E1C4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3" name="Freeform 216">
              <a:extLst>
                <a:ext uri="{FF2B5EF4-FFF2-40B4-BE49-F238E27FC236}">
                  <a16:creationId xmlns:a16="http://schemas.microsoft.com/office/drawing/2014/main" id="{940AD0B9-C74B-4CC6-B937-33EA1BA476B0}"/>
                </a:ext>
              </a:extLst>
            </p:cNvPr>
            <p:cNvSpPr>
              <a:spLocks/>
            </p:cNvSpPr>
            <p:nvPr/>
          </p:nvSpPr>
          <p:spPr bwMode="auto">
            <a:xfrm flipH="1">
              <a:off x="7964979" y="6187823"/>
              <a:ext cx="144256" cy="81683"/>
            </a:xfrm>
            <a:custGeom>
              <a:avLst/>
              <a:gdLst>
                <a:gd name="T0" fmla="*/ 0 w 499"/>
                <a:gd name="T1" fmla="*/ 0 h 324"/>
                <a:gd name="T2" fmla="*/ 254 w 499"/>
                <a:gd name="T3" fmla="*/ 315 h 324"/>
                <a:gd name="T4" fmla="*/ 499 w 499"/>
                <a:gd name="T5" fmla="*/ 0 h 324"/>
                <a:gd name="T6" fmla="*/ 499 w 499"/>
                <a:gd name="T7" fmla="*/ 8 h 324"/>
                <a:gd name="T8" fmla="*/ 255 w 499"/>
                <a:gd name="T9" fmla="*/ 324 h 324"/>
                <a:gd name="T10" fmla="*/ 255 w 499"/>
                <a:gd name="T11" fmla="*/ 324 h 324"/>
                <a:gd name="T12" fmla="*/ 254 w 499"/>
                <a:gd name="T13" fmla="*/ 324 h 324"/>
                <a:gd name="T14" fmla="*/ 0 w 499"/>
                <a:gd name="T15" fmla="*/ 6 h 324"/>
                <a:gd name="T16" fmla="*/ 0 w 499"/>
                <a:gd name="T1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24">
                  <a:moveTo>
                    <a:pt x="0" y="0"/>
                  </a:moveTo>
                  <a:lnTo>
                    <a:pt x="254" y="315"/>
                  </a:lnTo>
                  <a:lnTo>
                    <a:pt x="499" y="0"/>
                  </a:lnTo>
                  <a:lnTo>
                    <a:pt x="499" y="8"/>
                  </a:lnTo>
                  <a:lnTo>
                    <a:pt x="255" y="324"/>
                  </a:lnTo>
                  <a:lnTo>
                    <a:pt x="255" y="324"/>
                  </a:lnTo>
                  <a:lnTo>
                    <a:pt x="254" y="324"/>
                  </a:lnTo>
                  <a:lnTo>
                    <a:pt x="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4" name="Freeform 217">
              <a:extLst>
                <a:ext uri="{FF2B5EF4-FFF2-40B4-BE49-F238E27FC236}">
                  <a16:creationId xmlns:a16="http://schemas.microsoft.com/office/drawing/2014/main" id="{F396D9FC-D0D8-4058-9CBF-C223A19168E9}"/>
                </a:ext>
              </a:extLst>
            </p:cNvPr>
            <p:cNvSpPr>
              <a:spLocks/>
            </p:cNvSpPr>
            <p:nvPr/>
          </p:nvSpPr>
          <p:spPr bwMode="auto">
            <a:xfrm flipH="1">
              <a:off x="6715350" y="6151327"/>
              <a:ext cx="761251" cy="285025"/>
            </a:xfrm>
            <a:custGeom>
              <a:avLst/>
              <a:gdLst>
                <a:gd name="T0" fmla="*/ 1576 w 2627"/>
                <a:gd name="T1" fmla="*/ 0 h 1148"/>
                <a:gd name="T2" fmla="*/ 1776 w 2627"/>
                <a:gd name="T3" fmla="*/ 86 h 1148"/>
                <a:gd name="T4" fmla="*/ 1939 w 2627"/>
                <a:gd name="T5" fmla="*/ 163 h 1148"/>
                <a:gd name="T6" fmla="*/ 2074 w 2627"/>
                <a:gd name="T7" fmla="*/ 230 h 1148"/>
                <a:gd name="T8" fmla="*/ 2180 w 2627"/>
                <a:gd name="T9" fmla="*/ 287 h 1148"/>
                <a:gd name="T10" fmla="*/ 2261 w 2627"/>
                <a:gd name="T11" fmla="*/ 336 h 1148"/>
                <a:gd name="T12" fmla="*/ 2323 w 2627"/>
                <a:gd name="T13" fmla="*/ 377 h 1148"/>
                <a:gd name="T14" fmla="*/ 2368 w 2627"/>
                <a:gd name="T15" fmla="*/ 409 h 1148"/>
                <a:gd name="T16" fmla="*/ 2399 w 2627"/>
                <a:gd name="T17" fmla="*/ 434 h 1148"/>
                <a:gd name="T18" fmla="*/ 2418 w 2627"/>
                <a:gd name="T19" fmla="*/ 454 h 1148"/>
                <a:gd name="T20" fmla="*/ 2438 w 2627"/>
                <a:gd name="T21" fmla="*/ 479 h 1148"/>
                <a:gd name="T22" fmla="*/ 2454 w 2627"/>
                <a:gd name="T23" fmla="*/ 509 h 1148"/>
                <a:gd name="T24" fmla="*/ 2487 w 2627"/>
                <a:gd name="T25" fmla="*/ 582 h 1148"/>
                <a:gd name="T26" fmla="*/ 2516 w 2627"/>
                <a:gd name="T27" fmla="*/ 669 h 1148"/>
                <a:gd name="T28" fmla="*/ 2543 w 2627"/>
                <a:gd name="T29" fmla="*/ 767 h 1148"/>
                <a:gd name="T30" fmla="*/ 2580 w 2627"/>
                <a:gd name="T31" fmla="*/ 928 h 1148"/>
                <a:gd name="T32" fmla="*/ 1314 w 2627"/>
                <a:gd name="T33" fmla="*/ 1148 h 1148"/>
                <a:gd name="T34" fmla="*/ 0 w 2627"/>
                <a:gd name="T35" fmla="*/ 1148 h 1148"/>
                <a:gd name="T36" fmla="*/ 72 w 2627"/>
                <a:gd name="T37" fmla="*/ 820 h 1148"/>
                <a:gd name="T38" fmla="*/ 97 w 2627"/>
                <a:gd name="T39" fmla="*/ 718 h 1148"/>
                <a:gd name="T40" fmla="*/ 126 w 2627"/>
                <a:gd name="T41" fmla="*/ 624 h 1148"/>
                <a:gd name="T42" fmla="*/ 156 w 2627"/>
                <a:gd name="T43" fmla="*/ 544 h 1148"/>
                <a:gd name="T44" fmla="*/ 180 w 2627"/>
                <a:gd name="T45" fmla="*/ 493 h 1148"/>
                <a:gd name="T46" fmla="*/ 198 w 2627"/>
                <a:gd name="T47" fmla="*/ 466 h 1148"/>
                <a:gd name="T48" fmla="*/ 218 w 2627"/>
                <a:gd name="T49" fmla="*/ 443 h 1148"/>
                <a:gd name="T50" fmla="*/ 226 w 2627"/>
                <a:gd name="T51" fmla="*/ 434 h 1148"/>
                <a:gd name="T52" fmla="*/ 278 w 2627"/>
                <a:gd name="T53" fmla="*/ 394 h 1148"/>
                <a:gd name="T54" fmla="*/ 330 w 2627"/>
                <a:gd name="T55" fmla="*/ 358 h 1148"/>
                <a:gd name="T56" fmla="*/ 400 w 2627"/>
                <a:gd name="T57" fmla="*/ 314 h 1148"/>
                <a:gd name="T58" fmla="*/ 493 w 2627"/>
                <a:gd name="T59" fmla="*/ 261 h 1148"/>
                <a:gd name="T60" fmla="*/ 611 w 2627"/>
                <a:gd name="T61" fmla="*/ 201 h 1148"/>
                <a:gd name="T62" fmla="*/ 759 w 2627"/>
                <a:gd name="T63" fmla="*/ 129 h 1148"/>
                <a:gd name="T64" fmla="*/ 940 w 2627"/>
                <a:gd name="T65" fmla="*/ 48 h 1148"/>
                <a:gd name="T66" fmla="*/ 1576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6" y="0"/>
                  </a:moveTo>
                  <a:lnTo>
                    <a:pt x="1576" y="0"/>
                  </a:lnTo>
                  <a:lnTo>
                    <a:pt x="1680" y="45"/>
                  </a:lnTo>
                  <a:lnTo>
                    <a:pt x="1776" y="86"/>
                  </a:lnTo>
                  <a:lnTo>
                    <a:pt x="1862" y="126"/>
                  </a:lnTo>
                  <a:lnTo>
                    <a:pt x="1939" y="163"/>
                  </a:lnTo>
                  <a:lnTo>
                    <a:pt x="2010" y="197"/>
                  </a:lnTo>
                  <a:lnTo>
                    <a:pt x="2074" y="230"/>
                  </a:lnTo>
                  <a:lnTo>
                    <a:pt x="2130" y="260"/>
                  </a:lnTo>
                  <a:lnTo>
                    <a:pt x="2180" y="287"/>
                  </a:lnTo>
                  <a:lnTo>
                    <a:pt x="2223" y="313"/>
                  </a:lnTo>
                  <a:lnTo>
                    <a:pt x="2261" y="336"/>
                  </a:lnTo>
                  <a:lnTo>
                    <a:pt x="2295" y="357"/>
                  </a:lnTo>
                  <a:lnTo>
                    <a:pt x="2323" y="377"/>
                  </a:lnTo>
                  <a:lnTo>
                    <a:pt x="2348" y="394"/>
                  </a:lnTo>
                  <a:lnTo>
                    <a:pt x="2368" y="409"/>
                  </a:lnTo>
                  <a:lnTo>
                    <a:pt x="2399" y="434"/>
                  </a:lnTo>
                  <a:lnTo>
                    <a:pt x="2399" y="434"/>
                  </a:lnTo>
                  <a:lnTo>
                    <a:pt x="2410" y="443"/>
                  </a:lnTo>
                  <a:lnTo>
                    <a:pt x="2418" y="454"/>
                  </a:lnTo>
                  <a:lnTo>
                    <a:pt x="2429" y="466"/>
                  </a:lnTo>
                  <a:lnTo>
                    <a:pt x="2438" y="479"/>
                  </a:lnTo>
                  <a:lnTo>
                    <a:pt x="2447" y="493"/>
                  </a:lnTo>
                  <a:lnTo>
                    <a:pt x="2454" y="509"/>
                  </a:lnTo>
                  <a:lnTo>
                    <a:pt x="2471" y="544"/>
                  </a:lnTo>
                  <a:lnTo>
                    <a:pt x="2487" y="582"/>
                  </a:lnTo>
                  <a:lnTo>
                    <a:pt x="2501" y="624"/>
                  </a:lnTo>
                  <a:lnTo>
                    <a:pt x="2516" y="669"/>
                  </a:lnTo>
                  <a:lnTo>
                    <a:pt x="2530" y="718"/>
                  </a:lnTo>
                  <a:lnTo>
                    <a:pt x="2543" y="767"/>
                  </a:lnTo>
                  <a:lnTo>
                    <a:pt x="2555" y="820"/>
                  </a:lnTo>
                  <a:lnTo>
                    <a:pt x="2580" y="928"/>
                  </a:lnTo>
                  <a:lnTo>
                    <a:pt x="2627" y="1148"/>
                  </a:lnTo>
                  <a:lnTo>
                    <a:pt x="1314" y="1148"/>
                  </a:lnTo>
                  <a:lnTo>
                    <a:pt x="0" y="1148"/>
                  </a:lnTo>
                  <a:lnTo>
                    <a:pt x="0" y="1148"/>
                  </a:lnTo>
                  <a:lnTo>
                    <a:pt x="47" y="928"/>
                  </a:lnTo>
                  <a:lnTo>
                    <a:pt x="72" y="820"/>
                  </a:lnTo>
                  <a:lnTo>
                    <a:pt x="84" y="767"/>
                  </a:lnTo>
                  <a:lnTo>
                    <a:pt x="97" y="718"/>
                  </a:lnTo>
                  <a:lnTo>
                    <a:pt x="111" y="669"/>
                  </a:lnTo>
                  <a:lnTo>
                    <a:pt x="126" y="624"/>
                  </a:lnTo>
                  <a:lnTo>
                    <a:pt x="140" y="582"/>
                  </a:lnTo>
                  <a:lnTo>
                    <a:pt x="156" y="544"/>
                  </a:lnTo>
                  <a:lnTo>
                    <a:pt x="172" y="509"/>
                  </a:lnTo>
                  <a:lnTo>
                    <a:pt x="180" y="493"/>
                  </a:lnTo>
                  <a:lnTo>
                    <a:pt x="189" y="479"/>
                  </a:lnTo>
                  <a:lnTo>
                    <a:pt x="198" y="466"/>
                  </a:lnTo>
                  <a:lnTo>
                    <a:pt x="207" y="454"/>
                  </a:lnTo>
                  <a:lnTo>
                    <a:pt x="218" y="443"/>
                  </a:lnTo>
                  <a:lnTo>
                    <a:pt x="226" y="434"/>
                  </a:lnTo>
                  <a:lnTo>
                    <a:pt x="226" y="434"/>
                  </a:lnTo>
                  <a:lnTo>
                    <a:pt x="258" y="409"/>
                  </a:lnTo>
                  <a:lnTo>
                    <a:pt x="278" y="394"/>
                  </a:lnTo>
                  <a:lnTo>
                    <a:pt x="302" y="377"/>
                  </a:lnTo>
                  <a:lnTo>
                    <a:pt x="330" y="358"/>
                  </a:lnTo>
                  <a:lnTo>
                    <a:pt x="362" y="337"/>
                  </a:lnTo>
                  <a:lnTo>
                    <a:pt x="400" y="314"/>
                  </a:lnTo>
                  <a:lnTo>
                    <a:pt x="444" y="289"/>
                  </a:lnTo>
                  <a:lnTo>
                    <a:pt x="493" y="261"/>
                  </a:lnTo>
                  <a:lnTo>
                    <a:pt x="548" y="232"/>
                  </a:lnTo>
                  <a:lnTo>
                    <a:pt x="611" y="201"/>
                  </a:lnTo>
                  <a:lnTo>
                    <a:pt x="681" y="166"/>
                  </a:lnTo>
                  <a:lnTo>
                    <a:pt x="759" y="129"/>
                  </a:lnTo>
                  <a:lnTo>
                    <a:pt x="846" y="89"/>
                  </a:lnTo>
                  <a:lnTo>
                    <a:pt x="940" y="48"/>
                  </a:lnTo>
                  <a:lnTo>
                    <a:pt x="1044" y="3"/>
                  </a:lnTo>
                  <a:lnTo>
                    <a:pt x="1576"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5" name="Freeform 218">
              <a:extLst>
                <a:ext uri="{FF2B5EF4-FFF2-40B4-BE49-F238E27FC236}">
                  <a16:creationId xmlns:a16="http://schemas.microsoft.com/office/drawing/2014/main" id="{13C59CF7-14F0-4833-9693-F5E0608AE1E9}"/>
                </a:ext>
              </a:extLst>
            </p:cNvPr>
            <p:cNvSpPr>
              <a:spLocks/>
            </p:cNvSpPr>
            <p:nvPr/>
          </p:nvSpPr>
          <p:spPr bwMode="auto">
            <a:xfrm flipH="1">
              <a:off x="6715350" y="6151327"/>
              <a:ext cx="761251" cy="285025"/>
            </a:xfrm>
            <a:custGeom>
              <a:avLst/>
              <a:gdLst>
                <a:gd name="T0" fmla="*/ 1576 w 2627"/>
                <a:gd name="T1" fmla="*/ 0 h 1148"/>
                <a:gd name="T2" fmla="*/ 1776 w 2627"/>
                <a:gd name="T3" fmla="*/ 86 h 1148"/>
                <a:gd name="T4" fmla="*/ 1939 w 2627"/>
                <a:gd name="T5" fmla="*/ 163 h 1148"/>
                <a:gd name="T6" fmla="*/ 2074 w 2627"/>
                <a:gd name="T7" fmla="*/ 230 h 1148"/>
                <a:gd name="T8" fmla="*/ 2180 w 2627"/>
                <a:gd name="T9" fmla="*/ 287 h 1148"/>
                <a:gd name="T10" fmla="*/ 2261 w 2627"/>
                <a:gd name="T11" fmla="*/ 336 h 1148"/>
                <a:gd name="T12" fmla="*/ 2323 w 2627"/>
                <a:gd name="T13" fmla="*/ 377 h 1148"/>
                <a:gd name="T14" fmla="*/ 2368 w 2627"/>
                <a:gd name="T15" fmla="*/ 409 h 1148"/>
                <a:gd name="T16" fmla="*/ 2399 w 2627"/>
                <a:gd name="T17" fmla="*/ 434 h 1148"/>
                <a:gd name="T18" fmla="*/ 2418 w 2627"/>
                <a:gd name="T19" fmla="*/ 454 h 1148"/>
                <a:gd name="T20" fmla="*/ 2438 w 2627"/>
                <a:gd name="T21" fmla="*/ 479 h 1148"/>
                <a:gd name="T22" fmla="*/ 2454 w 2627"/>
                <a:gd name="T23" fmla="*/ 509 h 1148"/>
                <a:gd name="T24" fmla="*/ 2487 w 2627"/>
                <a:gd name="T25" fmla="*/ 582 h 1148"/>
                <a:gd name="T26" fmla="*/ 2516 w 2627"/>
                <a:gd name="T27" fmla="*/ 669 h 1148"/>
                <a:gd name="T28" fmla="*/ 2543 w 2627"/>
                <a:gd name="T29" fmla="*/ 767 h 1148"/>
                <a:gd name="T30" fmla="*/ 2580 w 2627"/>
                <a:gd name="T31" fmla="*/ 928 h 1148"/>
                <a:gd name="T32" fmla="*/ 1314 w 2627"/>
                <a:gd name="T33" fmla="*/ 1148 h 1148"/>
                <a:gd name="T34" fmla="*/ 0 w 2627"/>
                <a:gd name="T35" fmla="*/ 1148 h 1148"/>
                <a:gd name="T36" fmla="*/ 72 w 2627"/>
                <a:gd name="T37" fmla="*/ 820 h 1148"/>
                <a:gd name="T38" fmla="*/ 97 w 2627"/>
                <a:gd name="T39" fmla="*/ 718 h 1148"/>
                <a:gd name="T40" fmla="*/ 126 w 2627"/>
                <a:gd name="T41" fmla="*/ 624 h 1148"/>
                <a:gd name="T42" fmla="*/ 156 w 2627"/>
                <a:gd name="T43" fmla="*/ 544 h 1148"/>
                <a:gd name="T44" fmla="*/ 180 w 2627"/>
                <a:gd name="T45" fmla="*/ 493 h 1148"/>
                <a:gd name="T46" fmla="*/ 198 w 2627"/>
                <a:gd name="T47" fmla="*/ 466 h 1148"/>
                <a:gd name="T48" fmla="*/ 218 w 2627"/>
                <a:gd name="T49" fmla="*/ 443 h 1148"/>
                <a:gd name="T50" fmla="*/ 226 w 2627"/>
                <a:gd name="T51" fmla="*/ 434 h 1148"/>
                <a:gd name="T52" fmla="*/ 278 w 2627"/>
                <a:gd name="T53" fmla="*/ 394 h 1148"/>
                <a:gd name="T54" fmla="*/ 330 w 2627"/>
                <a:gd name="T55" fmla="*/ 358 h 1148"/>
                <a:gd name="T56" fmla="*/ 400 w 2627"/>
                <a:gd name="T57" fmla="*/ 314 h 1148"/>
                <a:gd name="T58" fmla="*/ 493 w 2627"/>
                <a:gd name="T59" fmla="*/ 261 h 1148"/>
                <a:gd name="T60" fmla="*/ 611 w 2627"/>
                <a:gd name="T61" fmla="*/ 201 h 1148"/>
                <a:gd name="T62" fmla="*/ 759 w 2627"/>
                <a:gd name="T63" fmla="*/ 129 h 1148"/>
                <a:gd name="T64" fmla="*/ 940 w 2627"/>
                <a:gd name="T65" fmla="*/ 48 h 1148"/>
                <a:gd name="T66" fmla="*/ 1576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6" y="0"/>
                  </a:moveTo>
                  <a:lnTo>
                    <a:pt x="1576" y="0"/>
                  </a:lnTo>
                  <a:lnTo>
                    <a:pt x="1680" y="45"/>
                  </a:lnTo>
                  <a:lnTo>
                    <a:pt x="1776" y="86"/>
                  </a:lnTo>
                  <a:lnTo>
                    <a:pt x="1862" y="126"/>
                  </a:lnTo>
                  <a:lnTo>
                    <a:pt x="1939" y="163"/>
                  </a:lnTo>
                  <a:lnTo>
                    <a:pt x="2010" y="197"/>
                  </a:lnTo>
                  <a:lnTo>
                    <a:pt x="2074" y="230"/>
                  </a:lnTo>
                  <a:lnTo>
                    <a:pt x="2130" y="260"/>
                  </a:lnTo>
                  <a:lnTo>
                    <a:pt x="2180" y="287"/>
                  </a:lnTo>
                  <a:lnTo>
                    <a:pt x="2223" y="313"/>
                  </a:lnTo>
                  <a:lnTo>
                    <a:pt x="2261" y="336"/>
                  </a:lnTo>
                  <a:lnTo>
                    <a:pt x="2295" y="357"/>
                  </a:lnTo>
                  <a:lnTo>
                    <a:pt x="2323" y="377"/>
                  </a:lnTo>
                  <a:lnTo>
                    <a:pt x="2348" y="394"/>
                  </a:lnTo>
                  <a:lnTo>
                    <a:pt x="2368" y="409"/>
                  </a:lnTo>
                  <a:lnTo>
                    <a:pt x="2399" y="434"/>
                  </a:lnTo>
                  <a:lnTo>
                    <a:pt x="2399" y="434"/>
                  </a:lnTo>
                  <a:lnTo>
                    <a:pt x="2410" y="443"/>
                  </a:lnTo>
                  <a:lnTo>
                    <a:pt x="2418" y="454"/>
                  </a:lnTo>
                  <a:lnTo>
                    <a:pt x="2429" y="466"/>
                  </a:lnTo>
                  <a:lnTo>
                    <a:pt x="2438" y="479"/>
                  </a:lnTo>
                  <a:lnTo>
                    <a:pt x="2447" y="493"/>
                  </a:lnTo>
                  <a:lnTo>
                    <a:pt x="2454" y="509"/>
                  </a:lnTo>
                  <a:lnTo>
                    <a:pt x="2471" y="544"/>
                  </a:lnTo>
                  <a:lnTo>
                    <a:pt x="2487" y="582"/>
                  </a:lnTo>
                  <a:lnTo>
                    <a:pt x="2501" y="624"/>
                  </a:lnTo>
                  <a:lnTo>
                    <a:pt x="2516" y="669"/>
                  </a:lnTo>
                  <a:lnTo>
                    <a:pt x="2530" y="718"/>
                  </a:lnTo>
                  <a:lnTo>
                    <a:pt x="2543" y="767"/>
                  </a:lnTo>
                  <a:lnTo>
                    <a:pt x="2555" y="820"/>
                  </a:lnTo>
                  <a:lnTo>
                    <a:pt x="2580" y="928"/>
                  </a:lnTo>
                  <a:lnTo>
                    <a:pt x="2627" y="1148"/>
                  </a:lnTo>
                  <a:lnTo>
                    <a:pt x="1314" y="1148"/>
                  </a:lnTo>
                  <a:lnTo>
                    <a:pt x="0" y="1148"/>
                  </a:lnTo>
                  <a:lnTo>
                    <a:pt x="0" y="1148"/>
                  </a:lnTo>
                  <a:lnTo>
                    <a:pt x="47" y="928"/>
                  </a:lnTo>
                  <a:lnTo>
                    <a:pt x="72" y="820"/>
                  </a:lnTo>
                  <a:lnTo>
                    <a:pt x="84" y="767"/>
                  </a:lnTo>
                  <a:lnTo>
                    <a:pt x="97" y="718"/>
                  </a:lnTo>
                  <a:lnTo>
                    <a:pt x="111" y="669"/>
                  </a:lnTo>
                  <a:lnTo>
                    <a:pt x="126" y="624"/>
                  </a:lnTo>
                  <a:lnTo>
                    <a:pt x="140" y="582"/>
                  </a:lnTo>
                  <a:lnTo>
                    <a:pt x="156" y="544"/>
                  </a:lnTo>
                  <a:lnTo>
                    <a:pt x="172" y="509"/>
                  </a:lnTo>
                  <a:lnTo>
                    <a:pt x="180" y="493"/>
                  </a:lnTo>
                  <a:lnTo>
                    <a:pt x="189" y="479"/>
                  </a:lnTo>
                  <a:lnTo>
                    <a:pt x="198" y="466"/>
                  </a:lnTo>
                  <a:lnTo>
                    <a:pt x="207" y="454"/>
                  </a:lnTo>
                  <a:lnTo>
                    <a:pt x="218" y="443"/>
                  </a:lnTo>
                  <a:lnTo>
                    <a:pt x="226" y="434"/>
                  </a:lnTo>
                  <a:lnTo>
                    <a:pt x="226" y="434"/>
                  </a:lnTo>
                  <a:lnTo>
                    <a:pt x="258" y="409"/>
                  </a:lnTo>
                  <a:lnTo>
                    <a:pt x="278" y="394"/>
                  </a:lnTo>
                  <a:lnTo>
                    <a:pt x="302" y="377"/>
                  </a:lnTo>
                  <a:lnTo>
                    <a:pt x="330" y="358"/>
                  </a:lnTo>
                  <a:lnTo>
                    <a:pt x="362" y="337"/>
                  </a:lnTo>
                  <a:lnTo>
                    <a:pt x="400" y="314"/>
                  </a:lnTo>
                  <a:lnTo>
                    <a:pt x="444" y="289"/>
                  </a:lnTo>
                  <a:lnTo>
                    <a:pt x="493" y="261"/>
                  </a:lnTo>
                  <a:lnTo>
                    <a:pt x="548" y="232"/>
                  </a:lnTo>
                  <a:lnTo>
                    <a:pt x="611" y="201"/>
                  </a:lnTo>
                  <a:lnTo>
                    <a:pt x="681" y="166"/>
                  </a:lnTo>
                  <a:lnTo>
                    <a:pt x="759" y="129"/>
                  </a:lnTo>
                  <a:lnTo>
                    <a:pt x="846" y="89"/>
                  </a:lnTo>
                  <a:lnTo>
                    <a:pt x="940" y="48"/>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6" name="Freeform 219">
              <a:extLst>
                <a:ext uri="{FF2B5EF4-FFF2-40B4-BE49-F238E27FC236}">
                  <a16:creationId xmlns:a16="http://schemas.microsoft.com/office/drawing/2014/main" id="{70C80953-B6CA-4B1C-9A64-9E8B51FFDBAA}"/>
                </a:ext>
              </a:extLst>
            </p:cNvPr>
            <p:cNvSpPr>
              <a:spLocks/>
            </p:cNvSpPr>
            <p:nvPr/>
          </p:nvSpPr>
          <p:spPr bwMode="auto">
            <a:xfrm flipH="1">
              <a:off x="6715350" y="6151327"/>
              <a:ext cx="761251" cy="285025"/>
            </a:xfrm>
            <a:custGeom>
              <a:avLst/>
              <a:gdLst>
                <a:gd name="T0" fmla="*/ 1576 w 2627"/>
                <a:gd name="T1" fmla="*/ 0 h 1148"/>
                <a:gd name="T2" fmla="*/ 1776 w 2627"/>
                <a:gd name="T3" fmla="*/ 86 h 1148"/>
                <a:gd name="T4" fmla="*/ 1939 w 2627"/>
                <a:gd name="T5" fmla="*/ 163 h 1148"/>
                <a:gd name="T6" fmla="*/ 2074 w 2627"/>
                <a:gd name="T7" fmla="*/ 230 h 1148"/>
                <a:gd name="T8" fmla="*/ 2180 w 2627"/>
                <a:gd name="T9" fmla="*/ 287 h 1148"/>
                <a:gd name="T10" fmla="*/ 2261 w 2627"/>
                <a:gd name="T11" fmla="*/ 336 h 1148"/>
                <a:gd name="T12" fmla="*/ 2323 w 2627"/>
                <a:gd name="T13" fmla="*/ 377 h 1148"/>
                <a:gd name="T14" fmla="*/ 2368 w 2627"/>
                <a:gd name="T15" fmla="*/ 409 h 1148"/>
                <a:gd name="T16" fmla="*/ 2399 w 2627"/>
                <a:gd name="T17" fmla="*/ 434 h 1148"/>
                <a:gd name="T18" fmla="*/ 2418 w 2627"/>
                <a:gd name="T19" fmla="*/ 454 h 1148"/>
                <a:gd name="T20" fmla="*/ 2438 w 2627"/>
                <a:gd name="T21" fmla="*/ 479 h 1148"/>
                <a:gd name="T22" fmla="*/ 2454 w 2627"/>
                <a:gd name="T23" fmla="*/ 509 h 1148"/>
                <a:gd name="T24" fmla="*/ 2487 w 2627"/>
                <a:gd name="T25" fmla="*/ 582 h 1148"/>
                <a:gd name="T26" fmla="*/ 2516 w 2627"/>
                <a:gd name="T27" fmla="*/ 669 h 1148"/>
                <a:gd name="T28" fmla="*/ 2543 w 2627"/>
                <a:gd name="T29" fmla="*/ 767 h 1148"/>
                <a:gd name="T30" fmla="*/ 2580 w 2627"/>
                <a:gd name="T31" fmla="*/ 928 h 1148"/>
                <a:gd name="T32" fmla="*/ 1314 w 2627"/>
                <a:gd name="T33" fmla="*/ 1148 h 1148"/>
                <a:gd name="T34" fmla="*/ 0 w 2627"/>
                <a:gd name="T35" fmla="*/ 1148 h 1148"/>
                <a:gd name="T36" fmla="*/ 72 w 2627"/>
                <a:gd name="T37" fmla="*/ 820 h 1148"/>
                <a:gd name="T38" fmla="*/ 97 w 2627"/>
                <a:gd name="T39" fmla="*/ 718 h 1148"/>
                <a:gd name="T40" fmla="*/ 126 w 2627"/>
                <a:gd name="T41" fmla="*/ 624 h 1148"/>
                <a:gd name="T42" fmla="*/ 156 w 2627"/>
                <a:gd name="T43" fmla="*/ 544 h 1148"/>
                <a:gd name="T44" fmla="*/ 180 w 2627"/>
                <a:gd name="T45" fmla="*/ 493 h 1148"/>
                <a:gd name="T46" fmla="*/ 198 w 2627"/>
                <a:gd name="T47" fmla="*/ 466 h 1148"/>
                <a:gd name="T48" fmla="*/ 218 w 2627"/>
                <a:gd name="T49" fmla="*/ 443 h 1148"/>
                <a:gd name="T50" fmla="*/ 226 w 2627"/>
                <a:gd name="T51" fmla="*/ 434 h 1148"/>
                <a:gd name="T52" fmla="*/ 278 w 2627"/>
                <a:gd name="T53" fmla="*/ 394 h 1148"/>
                <a:gd name="T54" fmla="*/ 330 w 2627"/>
                <a:gd name="T55" fmla="*/ 358 h 1148"/>
                <a:gd name="T56" fmla="*/ 400 w 2627"/>
                <a:gd name="T57" fmla="*/ 314 h 1148"/>
                <a:gd name="T58" fmla="*/ 493 w 2627"/>
                <a:gd name="T59" fmla="*/ 261 h 1148"/>
                <a:gd name="T60" fmla="*/ 611 w 2627"/>
                <a:gd name="T61" fmla="*/ 201 h 1148"/>
                <a:gd name="T62" fmla="*/ 759 w 2627"/>
                <a:gd name="T63" fmla="*/ 129 h 1148"/>
                <a:gd name="T64" fmla="*/ 940 w 2627"/>
                <a:gd name="T65" fmla="*/ 48 h 1148"/>
                <a:gd name="T66" fmla="*/ 1576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6" y="0"/>
                  </a:moveTo>
                  <a:lnTo>
                    <a:pt x="1576" y="0"/>
                  </a:lnTo>
                  <a:lnTo>
                    <a:pt x="1680" y="45"/>
                  </a:lnTo>
                  <a:lnTo>
                    <a:pt x="1776" y="86"/>
                  </a:lnTo>
                  <a:lnTo>
                    <a:pt x="1862" y="126"/>
                  </a:lnTo>
                  <a:lnTo>
                    <a:pt x="1939" y="163"/>
                  </a:lnTo>
                  <a:lnTo>
                    <a:pt x="2010" y="197"/>
                  </a:lnTo>
                  <a:lnTo>
                    <a:pt x="2074" y="230"/>
                  </a:lnTo>
                  <a:lnTo>
                    <a:pt x="2130" y="260"/>
                  </a:lnTo>
                  <a:lnTo>
                    <a:pt x="2180" y="287"/>
                  </a:lnTo>
                  <a:lnTo>
                    <a:pt x="2223" y="313"/>
                  </a:lnTo>
                  <a:lnTo>
                    <a:pt x="2261" y="336"/>
                  </a:lnTo>
                  <a:lnTo>
                    <a:pt x="2295" y="357"/>
                  </a:lnTo>
                  <a:lnTo>
                    <a:pt x="2323" y="377"/>
                  </a:lnTo>
                  <a:lnTo>
                    <a:pt x="2348" y="394"/>
                  </a:lnTo>
                  <a:lnTo>
                    <a:pt x="2368" y="409"/>
                  </a:lnTo>
                  <a:lnTo>
                    <a:pt x="2399" y="434"/>
                  </a:lnTo>
                  <a:lnTo>
                    <a:pt x="2399" y="434"/>
                  </a:lnTo>
                  <a:lnTo>
                    <a:pt x="2410" y="443"/>
                  </a:lnTo>
                  <a:lnTo>
                    <a:pt x="2418" y="454"/>
                  </a:lnTo>
                  <a:lnTo>
                    <a:pt x="2429" y="466"/>
                  </a:lnTo>
                  <a:lnTo>
                    <a:pt x="2438" y="479"/>
                  </a:lnTo>
                  <a:lnTo>
                    <a:pt x="2447" y="493"/>
                  </a:lnTo>
                  <a:lnTo>
                    <a:pt x="2454" y="509"/>
                  </a:lnTo>
                  <a:lnTo>
                    <a:pt x="2471" y="544"/>
                  </a:lnTo>
                  <a:lnTo>
                    <a:pt x="2487" y="582"/>
                  </a:lnTo>
                  <a:lnTo>
                    <a:pt x="2501" y="624"/>
                  </a:lnTo>
                  <a:lnTo>
                    <a:pt x="2516" y="669"/>
                  </a:lnTo>
                  <a:lnTo>
                    <a:pt x="2530" y="718"/>
                  </a:lnTo>
                  <a:lnTo>
                    <a:pt x="2543" y="767"/>
                  </a:lnTo>
                  <a:lnTo>
                    <a:pt x="2555" y="820"/>
                  </a:lnTo>
                  <a:lnTo>
                    <a:pt x="2580" y="928"/>
                  </a:lnTo>
                  <a:lnTo>
                    <a:pt x="2627" y="1148"/>
                  </a:lnTo>
                  <a:lnTo>
                    <a:pt x="1314" y="1148"/>
                  </a:lnTo>
                  <a:lnTo>
                    <a:pt x="0" y="1148"/>
                  </a:lnTo>
                  <a:lnTo>
                    <a:pt x="0" y="1148"/>
                  </a:lnTo>
                  <a:lnTo>
                    <a:pt x="47" y="928"/>
                  </a:lnTo>
                  <a:lnTo>
                    <a:pt x="72" y="820"/>
                  </a:lnTo>
                  <a:lnTo>
                    <a:pt x="84" y="767"/>
                  </a:lnTo>
                  <a:lnTo>
                    <a:pt x="97" y="718"/>
                  </a:lnTo>
                  <a:lnTo>
                    <a:pt x="111" y="669"/>
                  </a:lnTo>
                  <a:lnTo>
                    <a:pt x="126" y="624"/>
                  </a:lnTo>
                  <a:lnTo>
                    <a:pt x="140" y="582"/>
                  </a:lnTo>
                  <a:lnTo>
                    <a:pt x="156" y="544"/>
                  </a:lnTo>
                  <a:lnTo>
                    <a:pt x="172" y="509"/>
                  </a:lnTo>
                  <a:lnTo>
                    <a:pt x="180" y="493"/>
                  </a:lnTo>
                  <a:lnTo>
                    <a:pt x="189" y="479"/>
                  </a:lnTo>
                  <a:lnTo>
                    <a:pt x="198" y="466"/>
                  </a:lnTo>
                  <a:lnTo>
                    <a:pt x="207" y="454"/>
                  </a:lnTo>
                  <a:lnTo>
                    <a:pt x="218" y="443"/>
                  </a:lnTo>
                  <a:lnTo>
                    <a:pt x="226" y="434"/>
                  </a:lnTo>
                  <a:lnTo>
                    <a:pt x="226" y="434"/>
                  </a:lnTo>
                  <a:lnTo>
                    <a:pt x="258" y="409"/>
                  </a:lnTo>
                  <a:lnTo>
                    <a:pt x="278" y="394"/>
                  </a:lnTo>
                  <a:lnTo>
                    <a:pt x="302" y="377"/>
                  </a:lnTo>
                  <a:lnTo>
                    <a:pt x="330" y="358"/>
                  </a:lnTo>
                  <a:lnTo>
                    <a:pt x="362" y="337"/>
                  </a:lnTo>
                  <a:lnTo>
                    <a:pt x="400" y="314"/>
                  </a:lnTo>
                  <a:lnTo>
                    <a:pt x="444" y="289"/>
                  </a:lnTo>
                  <a:lnTo>
                    <a:pt x="493" y="261"/>
                  </a:lnTo>
                  <a:lnTo>
                    <a:pt x="548" y="232"/>
                  </a:lnTo>
                  <a:lnTo>
                    <a:pt x="611" y="201"/>
                  </a:lnTo>
                  <a:lnTo>
                    <a:pt x="681" y="166"/>
                  </a:lnTo>
                  <a:lnTo>
                    <a:pt x="759" y="129"/>
                  </a:lnTo>
                  <a:lnTo>
                    <a:pt x="846" y="89"/>
                  </a:lnTo>
                  <a:lnTo>
                    <a:pt x="940" y="48"/>
                  </a:lnTo>
                  <a:lnTo>
                    <a:pt x="1044" y="3"/>
                  </a:lnTo>
                  <a:lnTo>
                    <a:pt x="157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7" name="Freeform 220">
              <a:extLst>
                <a:ext uri="{FF2B5EF4-FFF2-40B4-BE49-F238E27FC236}">
                  <a16:creationId xmlns:a16="http://schemas.microsoft.com/office/drawing/2014/main" id="{0AEB355D-D893-46D3-A93C-19113EA5BA1E}"/>
                </a:ext>
              </a:extLst>
            </p:cNvPr>
            <p:cNvSpPr>
              <a:spLocks/>
            </p:cNvSpPr>
            <p:nvPr/>
          </p:nvSpPr>
          <p:spPr bwMode="auto">
            <a:xfrm flipH="1">
              <a:off x="6715350" y="6151327"/>
              <a:ext cx="761250" cy="285025"/>
            </a:xfrm>
            <a:custGeom>
              <a:avLst/>
              <a:gdLst>
                <a:gd name="T0" fmla="*/ 1576 w 2627"/>
                <a:gd name="T1" fmla="*/ 0 h 1148"/>
                <a:gd name="T2" fmla="*/ 1776 w 2627"/>
                <a:gd name="T3" fmla="*/ 86 h 1148"/>
                <a:gd name="T4" fmla="*/ 1939 w 2627"/>
                <a:gd name="T5" fmla="*/ 163 h 1148"/>
                <a:gd name="T6" fmla="*/ 2074 w 2627"/>
                <a:gd name="T7" fmla="*/ 230 h 1148"/>
                <a:gd name="T8" fmla="*/ 2180 w 2627"/>
                <a:gd name="T9" fmla="*/ 287 h 1148"/>
                <a:gd name="T10" fmla="*/ 2261 w 2627"/>
                <a:gd name="T11" fmla="*/ 336 h 1148"/>
                <a:gd name="T12" fmla="*/ 2323 w 2627"/>
                <a:gd name="T13" fmla="*/ 377 h 1148"/>
                <a:gd name="T14" fmla="*/ 2368 w 2627"/>
                <a:gd name="T15" fmla="*/ 409 h 1148"/>
                <a:gd name="T16" fmla="*/ 2399 w 2627"/>
                <a:gd name="T17" fmla="*/ 434 h 1148"/>
                <a:gd name="T18" fmla="*/ 2418 w 2627"/>
                <a:gd name="T19" fmla="*/ 454 h 1148"/>
                <a:gd name="T20" fmla="*/ 2438 w 2627"/>
                <a:gd name="T21" fmla="*/ 479 h 1148"/>
                <a:gd name="T22" fmla="*/ 2454 w 2627"/>
                <a:gd name="T23" fmla="*/ 509 h 1148"/>
                <a:gd name="T24" fmla="*/ 2487 w 2627"/>
                <a:gd name="T25" fmla="*/ 582 h 1148"/>
                <a:gd name="T26" fmla="*/ 2516 w 2627"/>
                <a:gd name="T27" fmla="*/ 669 h 1148"/>
                <a:gd name="T28" fmla="*/ 2543 w 2627"/>
                <a:gd name="T29" fmla="*/ 767 h 1148"/>
                <a:gd name="T30" fmla="*/ 2580 w 2627"/>
                <a:gd name="T31" fmla="*/ 928 h 1148"/>
                <a:gd name="T32" fmla="*/ 1314 w 2627"/>
                <a:gd name="T33" fmla="*/ 1148 h 1148"/>
                <a:gd name="T34" fmla="*/ 0 w 2627"/>
                <a:gd name="T35" fmla="*/ 1148 h 1148"/>
                <a:gd name="T36" fmla="*/ 72 w 2627"/>
                <a:gd name="T37" fmla="*/ 820 h 1148"/>
                <a:gd name="T38" fmla="*/ 97 w 2627"/>
                <a:gd name="T39" fmla="*/ 718 h 1148"/>
                <a:gd name="T40" fmla="*/ 126 w 2627"/>
                <a:gd name="T41" fmla="*/ 624 h 1148"/>
                <a:gd name="T42" fmla="*/ 156 w 2627"/>
                <a:gd name="T43" fmla="*/ 544 h 1148"/>
                <a:gd name="T44" fmla="*/ 180 w 2627"/>
                <a:gd name="T45" fmla="*/ 493 h 1148"/>
                <a:gd name="T46" fmla="*/ 198 w 2627"/>
                <a:gd name="T47" fmla="*/ 466 h 1148"/>
                <a:gd name="T48" fmla="*/ 218 w 2627"/>
                <a:gd name="T49" fmla="*/ 443 h 1148"/>
                <a:gd name="T50" fmla="*/ 226 w 2627"/>
                <a:gd name="T51" fmla="*/ 434 h 1148"/>
                <a:gd name="T52" fmla="*/ 278 w 2627"/>
                <a:gd name="T53" fmla="*/ 394 h 1148"/>
                <a:gd name="T54" fmla="*/ 330 w 2627"/>
                <a:gd name="T55" fmla="*/ 358 h 1148"/>
                <a:gd name="T56" fmla="*/ 400 w 2627"/>
                <a:gd name="T57" fmla="*/ 314 h 1148"/>
                <a:gd name="T58" fmla="*/ 493 w 2627"/>
                <a:gd name="T59" fmla="*/ 261 h 1148"/>
                <a:gd name="T60" fmla="*/ 611 w 2627"/>
                <a:gd name="T61" fmla="*/ 201 h 1148"/>
                <a:gd name="T62" fmla="*/ 759 w 2627"/>
                <a:gd name="T63" fmla="*/ 129 h 1148"/>
                <a:gd name="T64" fmla="*/ 940 w 2627"/>
                <a:gd name="T65" fmla="*/ 48 h 1148"/>
                <a:gd name="T66" fmla="*/ 1576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6" y="0"/>
                  </a:moveTo>
                  <a:lnTo>
                    <a:pt x="1576" y="0"/>
                  </a:lnTo>
                  <a:lnTo>
                    <a:pt x="1680" y="45"/>
                  </a:lnTo>
                  <a:lnTo>
                    <a:pt x="1776" y="86"/>
                  </a:lnTo>
                  <a:lnTo>
                    <a:pt x="1862" y="126"/>
                  </a:lnTo>
                  <a:lnTo>
                    <a:pt x="1939" y="163"/>
                  </a:lnTo>
                  <a:lnTo>
                    <a:pt x="2010" y="197"/>
                  </a:lnTo>
                  <a:lnTo>
                    <a:pt x="2074" y="230"/>
                  </a:lnTo>
                  <a:lnTo>
                    <a:pt x="2130" y="260"/>
                  </a:lnTo>
                  <a:lnTo>
                    <a:pt x="2180" y="287"/>
                  </a:lnTo>
                  <a:lnTo>
                    <a:pt x="2223" y="313"/>
                  </a:lnTo>
                  <a:lnTo>
                    <a:pt x="2261" y="336"/>
                  </a:lnTo>
                  <a:lnTo>
                    <a:pt x="2295" y="357"/>
                  </a:lnTo>
                  <a:lnTo>
                    <a:pt x="2323" y="377"/>
                  </a:lnTo>
                  <a:lnTo>
                    <a:pt x="2348" y="394"/>
                  </a:lnTo>
                  <a:lnTo>
                    <a:pt x="2368" y="409"/>
                  </a:lnTo>
                  <a:lnTo>
                    <a:pt x="2399" y="434"/>
                  </a:lnTo>
                  <a:lnTo>
                    <a:pt x="2399" y="434"/>
                  </a:lnTo>
                  <a:lnTo>
                    <a:pt x="2410" y="443"/>
                  </a:lnTo>
                  <a:lnTo>
                    <a:pt x="2418" y="454"/>
                  </a:lnTo>
                  <a:lnTo>
                    <a:pt x="2429" y="466"/>
                  </a:lnTo>
                  <a:lnTo>
                    <a:pt x="2438" y="479"/>
                  </a:lnTo>
                  <a:lnTo>
                    <a:pt x="2447" y="493"/>
                  </a:lnTo>
                  <a:lnTo>
                    <a:pt x="2454" y="509"/>
                  </a:lnTo>
                  <a:lnTo>
                    <a:pt x="2471" y="544"/>
                  </a:lnTo>
                  <a:lnTo>
                    <a:pt x="2487" y="582"/>
                  </a:lnTo>
                  <a:lnTo>
                    <a:pt x="2501" y="624"/>
                  </a:lnTo>
                  <a:lnTo>
                    <a:pt x="2516" y="669"/>
                  </a:lnTo>
                  <a:lnTo>
                    <a:pt x="2530" y="718"/>
                  </a:lnTo>
                  <a:lnTo>
                    <a:pt x="2543" y="767"/>
                  </a:lnTo>
                  <a:lnTo>
                    <a:pt x="2555" y="820"/>
                  </a:lnTo>
                  <a:lnTo>
                    <a:pt x="2580" y="928"/>
                  </a:lnTo>
                  <a:lnTo>
                    <a:pt x="2627" y="1148"/>
                  </a:lnTo>
                  <a:lnTo>
                    <a:pt x="1314" y="1148"/>
                  </a:lnTo>
                  <a:lnTo>
                    <a:pt x="0" y="1148"/>
                  </a:lnTo>
                  <a:lnTo>
                    <a:pt x="0" y="1148"/>
                  </a:lnTo>
                  <a:lnTo>
                    <a:pt x="47" y="928"/>
                  </a:lnTo>
                  <a:lnTo>
                    <a:pt x="72" y="820"/>
                  </a:lnTo>
                  <a:lnTo>
                    <a:pt x="84" y="767"/>
                  </a:lnTo>
                  <a:lnTo>
                    <a:pt x="97" y="718"/>
                  </a:lnTo>
                  <a:lnTo>
                    <a:pt x="111" y="669"/>
                  </a:lnTo>
                  <a:lnTo>
                    <a:pt x="126" y="624"/>
                  </a:lnTo>
                  <a:lnTo>
                    <a:pt x="140" y="582"/>
                  </a:lnTo>
                  <a:lnTo>
                    <a:pt x="156" y="544"/>
                  </a:lnTo>
                  <a:lnTo>
                    <a:pt x="172" y="509"/>
                  </a:lnTo>
                  <a:lnTo>
                    <a:pt x="180" y="493"/>
                  </a:lnTo>
                  <a:lnTo>
                    <a:pt x="189" y="479"/>
                  </a:lnTo>
                  <a:lnTo>
                    <a:pt x="198" y="466"/>
                  </a:lnTo>
                  <a:lnTo>
                    <a:pt x="207" y="454"/>
                  </a:lnTo>
                  <a:lnTo>
                    <a:pt x="218" y="443"/>
                  </a:lnTo>
                  <a:lnTo>
                    <a:pt x="226" y="434"/>
                  </a:lnTo>
                  <a:lnTo>
                    <a:pt x="226" y="434"/>
                  </a:lnTo>
                  <a:lnTo>
                    <a:pt x="258" y="409"/>
                  </a:lnTo>
                  <a:lnTo>
                    <a:pt x="278" y="394"/>
                  </a:lnTo>
                  <a:lnTo>
                    <a:pt x="302" y="377"/>
                  </a:lnTo>
                  <a:lnTo>
                    <a:pt x="330" y="358"/>
                  </a:lnTo>
                  <a:lnTo>
                    <a:pt x="362" y="337"/>
                  </a:lnTo>
                  <a:lnTo>
                    <a:pt x="400" y="314"/>
                  </a:lnTo>
                  <a:lnTo>
                    <a:pt x="444" y="289"/>
                  </a:lnTo>
                  <a:lnTo>
                    <a:pt x="493" y="261"/>
                  </a:lnTo>
                  <a:lnTo>
                    <a:pt x="548" y="232"/>
                  </a:lnTo>
                  <a:lnTo>
                    <a:pt x="611" y="201"/>
                  </a:lnTo>
                  <a:lnTo>
                    <a:pt x="681" y="166"/>
                  </a:lnTo>
                  <a:lnTo>
                    <a:pt x="759" y="129"/>
                  </a:lnTo>
                  <a:lnTo>
                    <a:pt x="846" y="89"/>
                  </a:lnTo>
                  <a:lnTo>
                    <a:pt x="940" y="48"/>
                  </a:lnTo>
                  <a:lnTo>
                    <a:pt x="1044" y="3"/>
                  </a:lnTo>
                  <a:lnTo>
                    <a:pt x="15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8" name="Freeform 221">
              <a:extLst>
                <a:ext uri="{FF2B5EF4-FFF2-40B4-BE49-F238E27FC236}">
                  <a16:creationId xmlns:a16="http://schemas.microsoft.com/office/drawing/2014/main" id="{96C5CAE7-91DC-4B56-B5C8-DC70D7C7756B}"/>
                </a:ext>
              </a:extLst>
            </p:cNvPr>
            <p:cNvSpPr>
              <a:spLocks/>
            </p:cNvSpPr>
            <p:nvPr/>
          </p:nvSpPr>
          <p:spPr bwMode="auto">
            <a:xfrm flipH="1">
              <a:off x="7014289" y="5967103"/>
              <a:ext cx="163374" cy="248526"/>
            </a:xfrm>
            <a:custGeom>
              <a:avLst/>
              <a:gdLst>
                <a:gd name="T0" fmla="*/ 563 w 563"/>
                <a:gd name="T1" fmla="*/ 665 h 1004"/>
                <a:gd name="T2" fmla="*/ 563 w 563"/>
                <a:gd name="T3" fmla="*/ 870 h 1004"/>
                <a:gd name="T4" fmla="*/ 533 w 563"/>
                <a:gd name="T5" fmla="*/ 901 h 1004"/>
                <a:gd name="T6" fmla="*/ 501 w 563"/>
                <a:gd name="T7" fmla="*/ 929 h 1004"/>
                <a:gd name="T8" fmla="*/ 467 w 563"/>
                <a:gd name="T9" fmla="*/ 951 h 1004"/>
                <a:gd name="T10" fmla="*/ 432 w 563"/>
                <a:gd name="T11" fmla="*/ 970 h 1004"/>
                <a:gd name="T12" fmla="*/ 395 w 563"/>
                <a:gd name="T13" fmla="*/ 985 h 1004"/>
                <a:gd name="T14" fmla="*/ 358 w 563"/>
                <a:gd name="T15" fmla="*/ 996 h 1004"/>
                <a:gd name="T16" fmla="*/ 320 w 563"/>
                <a:gd name="T17" fmla="*/ 1002 h 1004"/>
                <a:gd name="T18" fmla="*/ 282 w 563"/>
                <a:gd name="T19" fmla="*/ 1004 h 1004"/>
                <a:gd name="T20" fmla="*/ 243 w 563"/>
                <a:gd name="T21" fmla="*/ 1003 h 1004"/>
                <a:gd name="T22" fmla="*/ 205 w 563"/>
                <a:gd name="T23" fmla="*/ 997 h 1004"/>
                <a:gd name="T24" fmla="*/ 168 w 563"/>
                <a:gd name="T25" fmla="*/ 987 h 1004"/>
                <a:gd name="T26" fmla="*/ 131 w 563"/>
                <a:gd name="T27" fmla="*/ 972 h 1004"/>
                <a:gd name="T28" fmla="*/ 95 w 563"/>
                <a:gd name="T29" fmla="*/ 954 h 1004"/>
                <a:gd name="T30" fmla="*/ 62 w 563"/>
                <a:gd name="T31" fmla="*/ 930 h 1004"/>
                <a:gd name="T32" fmla="*/ 29 w 563"/>
                <a:gd name="T33" fmla="*/ 902 h 1004"/>
                <a:gd name="T34" fmla="*/ 0 w 563"/>
                <a:gd name="T35" fmla="*/ 870 h 1004"/>
                <a:gd name="T36" fmla="*/ 0 w 563"/>
                <a:gd name="T37" fmla="*/ 251 h 1004"/>
                <a:gd name="T38" fmla="*/ 0 w 563"/>
                <a:gd name="T39" fmla="*/ 235 h 1004"/>
                <a:gd name="T40" fmla="*/ 3 w 563"/>
                <a:gd name="T41" fmla="*/ 205 h 1004"/>
                <a:gd name="T42" fmla="*/ 9 w 563"/>
                <a:gd name="T43" fmla="*/ 178 h 1004"/>
                <a:gd name="T44" fmla="*/ 18 w 563"/>
                <a:gd name="T45" fmla="*/ 152 h 1004"/>
                <a:gd name="T46" fmla="*/ 30 w 563"/>
                <a:gd name="T47" fmla="*/ 130 h 1004"/>
                <a:gd name="T48" fmla="*/ 44 w 563"/>
                <a:gd name="T49" fmla="*/ 108 h 1004"/>
                <a:gd name="T50" fmla="*/ 59 w 563"/>
                <a:gd name="T51" fmla="*/ 87 h 1004"/>
                <a:gd name="T52" fmla="*/ 77 w 563"/>
                <a:gd name="T53" fmla="*/ 70 h 1004"/>
                <a:gd name="T54" fmla="*/ 108 w 563"/>
                <a:gd name="T55" fmla="*/ 48 h 1004"/>
                <a:gd name="T56" fmla="*/ 154 w 563"/>
                <a:gd name="T57" fmla="*/ 24 h 1004"/>
                <a:gd name="T58" fmla="*/ 203 w 563"/>
                <a:gd name="T59" fmla="*/ 9 h 1004"/>
                <a:gd name="T60" fmla="*/ 255 w 563"/>
                <a:gd name="T61" fmla="*/ 0 h 1004"/>
                <a:gd name="T62" fmla="*/ 307 w 563"/>
                <a:gd name="T63" fmla="*/ 0 h 1004"/>
                <a:gd name="T64" fmla="*/ 360 w 563"/>
                <a:gd name="T65" fmla="*/ 9 h 1004"/>
                <a:gd name="T66" fmla="*/ 409 w 563"/>
                <a:gd name="T67" fmla="*/ 24 h 1004"/>
                <a:gd name="T68" fmla="*/ 454 w 563"/>
                <a:gd name="T69" fmla="*/ 48 h 1004"/>
                <a:gd name="T70" fmla="*/ 485 w 563"/>
                <a:gd name="T71" fmla="*/ 70 h 1004"/>
                <a:gd name="T72" fmla="*/ 502 w 563"/>
                <a:gd name="T73" fmla="*/ 87 h 1004"/>
                <a:gd name="T74" fmla="*/ 519 w 563"/>
                <a:gd name="T75" fmla="*/ 108 h 1004"/>
                <a:gd name="T76" fmla="*/ 533 w 563"/>
                <a:gd name="T77" fmla="*/ 130 h 1004"/>
                <a:gd name="T78" fmla="*/ 544 w 563"/>
                <a:gd name="T79" fmla="*/ 152 h 1004"/>
                <a:gd name="T80" fmla="*/ 553 w 563"/>
                <a:gd name="T81" fmla="*/ 178 h 1004"/>
                <a:gd name="T82" fmla="*/ 560 w 563"/>
                <a:gd name="T83" fmla="*/ 205 h 1004"/>
                <a:gd name="T84" fmla="*/ 563 w 563"/>
                <a:gd name="T85" fmla="*/ 23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1004">
                  <a:moveTo>
                    <a:pt x="563" y="251"/>
                  </a:moveTo>
                  <a:lnTo>
                    <a:pt x="563" y="665"/>
                  </a:lnTo>
                  <a:lnTo>
                    <a:pt x="563" y="870"/>
                  </a:lnTo>
                  <a:lnTo>
                    <a:pt x="563" y="870"/>
                  </a:lnTo>
                  <a:lnTo>
                    <a:pt x="548" y="887"/>
                  </a:lnTo>
                  <a:lnTo>
                    <a:pt x="533" y="901"/>
                  </a:lnTo>
                  <a:lnTo>
                    <a:pt x="517" y="915"/>
                  </a:lnTo>
                  <a:lnTo>
                    <a:pt x="501" y="929"/>
                  </a:lnTo>
                  <a:lnTo>
                    <a:pt x="485" y="941"/>
                  </a:lnTo>
                  <a:lnTo>
                    <a:pt x="467" y="951"/>
                  </a:lnTo>
                  <a:lnTo>
                    <a:pt x="450" y="961"/>
                  </a:lnTo>
                  <a:lnTo>
                    <a:pt x="432" y="970"/>
                  </a:lnTo>
                  <a:lnTo>
                    <a:pt x="414" y="978"/>
                  </a:lnTo>
                  <a:lnTo>
                    <a:pt x="395" y="985"/>
                  </a:lnTo>
                  <a:lnTo>
                    <a:pt x="377" y="991"/>
                  </a:lnTo>
                  <a:lnTo>
                    <a:pt x="358" y="996"/>
                  </a:lnTo>
                  <a:lnTo>
                    <a:pt x="339" y="1000"/>
                  </a:lnTo>
                  <a:lnTo>
                    <a:pt x="320" y="1002"/>
                  </a:lnTo>
                  <a:lnTo>
                    <a:pt x="301" y="1004"/>
                  </a:lnTo>
                  <a:lnTo>
                    <a:pt x="282" y="1004"/>
                  </a:lnTo>
                  <a:lnTo>
                    <a:pt x="262" y="1004"/>
                  </a:lnTo>
                  <a:lnTo>
                    <a:pt x="243" y="1003"/>
                  </a:lnTo>
                  <a:lnTo>
                    <a:pt x="224" y="1000"/>
                  </a:lnTo>
                  <a:lnTo>
                    <a:pt x="205" y="997"/>
                  </a:lnTo>
                  <a:lnTo>
                    <a:pt x="186" y="992"/>
                  </a:lnTo>
                  <a:lnTo>
                    <a:pt x="168" y="987"/>
                  </a:lnTo>
                  <a:lnTo>
                    <a:pt x="149" y="979"/>
                  </a:lnTo>
                  <a:lnTo>
                    <a:pt x="131" y="972"/>
                  </a:lnTo>
                  <a:lnTo>
                    <a:pt x="113" y="963"/>
                  </a:lnTo>
                  <a:lnTo>
                    <a:pt x="95" y="954"/>
                  </a:lnTo>
                  <a:lnTo>
                    <a:pt x="78" y="942"/>
                  </a:lnTo>
                  <a:lnTo>
                    <a:pt x="62" y="930"/>
                  </a:lnTo>
                  <a:lnTo>
                    <a:pt x="46" y="917"/>
                  </a:lnTo>
                  <a:lnTo>
                    <a:pt x="29" y="902"/>
                  </a:lnTo>
                  <a:lnTo>
                    <a:pt x="15" y="887"/>
                  </a:lnTo>
                  <a:lnTo>
                    <a:pt x="0" y="870"/>
                  </a:lnTo>
                  <a:lnTo>
                    <a:pt x="0" y="665"/>
                  </a:lnTo>
                  <a:lnTo>
                    <a:pt x="0" y="251"/>
                  </a:lnTo>
                  <a:lnTo>
                    <a:pt x="0" y="251"/>
                  </a:lnTo>
                  <a:lnTo>
                    <a:pt x="0" y="235"/>
                  </a:lnTo>
                  <a:lnTo>
                    <a:pt x="1" y="220"/>
                  </a:lnTo>
                  <a:lnTo>
                    <a:pt x="3" y="205"/>
                  </a:lnTo>
                  <a:lnTo>
                    <a:pt x="6" y="191"/>
                  </a:lnTo>
                  <a:lnTo>
                    <a:pt x="9" y="178"/>
                  </a:lnTo>
                  <a:lnTo>
                    <a:pt x="13" y="165"/>
                  </a:lnTo>
                  <a:lnTo>
                    <a:pt x="18" y="152"/>
                  </a:lnTo>
                  <a:lnTo>
                    <a:pt x="23" y="140"/>
                  </a:lnTo>
                  <a:lnTo>
                    <a:pt x="30" y="130"/>
                  </a:lnTo>
                  <a:lnTo>
                    <a:pt x="37" y="118"/>
                  </a:lnTo>
                  <a:lnTo>
                    <a:pt x="44" y="108"/>
                  </a:lnTo>
                  <a:lnTo>
                    <a:pt x="52" y="97"/>
                  </a:lnTo>
                  <a:lnTo>
                    <a:pt x="59" y="87"/>
                  </a:lnTo>
                  <a:lnTo>
                    <a:pt x="68" y="79"/>
                  </a:lnTo>
                  <a:lnTo>
                    <a:pt x="77" y="70"/>
                  </a:lnTo>
                  <a:lnTo>
                    <a:pt x="87" y="63"/>
                  </a:lnTo>
                  <a:lnTo>
                    <a:pt x="108" y="48"/>
                  </a:lnTo>
                  <a:lnTo>
                    <a:pt x="130" y="35"/>
                  </a:lnTo>
                  <a:lnTo>
                    <a:pt x="154" y="24"/>
                  </a:lnTo>
                  <a:lnTo>
                    <a:pt x="178" y="15"/>
                  </a:lnTo>
                  <a:lnTo>
                    <a:pt x="203" y="9"/>
                  </a:lnTo>
                  <a:lnTo>
                    <a:pt x="229" y="3"/>
                  </a:lnTo>
                  <a:lnTo>
                    <a:pt x="255" y="0"/>
                  </a:lnTo>
                  <a:lnTo>
                    <a:pt x="282" y="0"/>
                  </a:lnTo>
                  <a:lnTo>
                    <a:pt x="307" y="0"/>
                  </a:lnTo>
                  <a:lnTo>
                    <a:pt x="334" y="3"/>
                  </a:lnTo>
                  <a:lnTo>
                    <a:pt x="360" y="9"/>
                  </a:lnTo>
                  <a:lnTo>
                    <a:pt x="385" y="15"/>
                  </a:lnTo>
                  <a:lnTo>
                    <a:pt x="409" y="24"/>
                  </a:lnTo>
                  <a:lnTo>
                    <a:pt x="433" y="35"/>
                  </a:lnTo>
                  <a:lnTo>
                    <a:pt x="454" y="48"/>
                  </a:lnTo>
                  <a:lnTo>
                    <a:pt x="476" y="63"/>
                  </a:lnTo>
                  <a:lnTo>
                    <a:pt x="485" y="70"/>
                  </a:lnTo>
                  <a:lnTo>
                    <a:pt x="495" y="79"/>
                  </a:lnTo>
                  <a:lnTo>
                    <a:pt x="502" y="87"/>
                  </a:lnTo>
                  <a:lnTo>
                    <a:pt x="511" y="97"/>
                  </a:lnTo>
                  <a:lnTo>
                    <a:pt x="519" y="108"/>
                  </a:lnTo>
                  <a:lnTo>
                    <a:pt x="526" y="118"/>
                  </a:lnTo>
                  <a:lnTo>
                    <a:pt x="533" y="130"/>
                  </a:lnTo>
                  <a:lnTo>
                    <a:pt x="540" y="140"/>
                  </a:lnTo>
                  <a:lnTo>
                    <a:pt x="544" y="152"/>
                  </a:lnTo>
                  <a:lnTo>
                    <a:pt x="550" y="165"/>
                  </a:lnTo>
                  <a:lnTo>
                    <a:pt x="553" y="178"/>
                  </a:lnTo>
                  <a:lnTo>
                    <a:pt x="557" y="191"/>
                  </a:lnTo>
                  <a:lnTo>
                    <a:pt x="560" y="205"/>
                  </a:lnTo>
                  <a:lnTo>
                    <a:pt x="562" y="220"/>
                  </a:lnTo>
                  <a:lnTo>
                    <a:pt x="563" y="235"/>
                  </a:lnTo>
                  <a:lnTo>
                    <a:pt x="563" y="251"/>
                  </a:lnTo>
                  <a:close/>
                </a:path>
              </a:pathLst>
            </a:custGeom>
            <a:solidFill>
              <a:srgbClr val="FE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29" name="Freeform 222">
              <a:extLst>
                <a:ext uri="{FF2B5EF4-FFF2-40B4-BE49-F238E27FC236}">
                  <a16:creationId xmlns:a16="http://schemas.microsoft.com/office/drawing/2014/main" id="{2B33B890-82D0-4F0F-9E31-B6A79E228B99}"/>
                </a:ext>
              </a:extLst>
            </p:cNvPr>
            <p:cNvSpPr>
              <a:spLocks/>
            </p:cNvSpPr>
            <p:nvPr/>
          </p:nvSpPr>
          <p:spPr bwMode="auto">
            <a:xfrm flipH="1">
              <a:off x="7014289" y="5967103"/>
              <a:ext cx="163374" cy="248526"/>
            </a:xfrm>
            <a:custGeom>
              <a:avLst/>
              <a:gdLst>
                <a:gd name="T0" fmla="*/ 563 w 563"/>
                <a:gd name="T1" fmla="*/ 665 h 1004"/>
                <a:gd name="T2" fmla="*/ 563 w 563"/>
                <a:gd name="T3" fmla="*/ 870 h 1004"/>
                <a:gd name="T4" fmla="*/ 533 w 563"/>
                <a:gd name="T5" fmla="*/ 901 h 1004"/>
                <a:gd name="T6" fmla="*/ 501 w 563"/>
                <a:gd name="T7" fmla="*/ 929 h 1004"/>
                <a:gd name="T8" fmla="*/ 467 w 563"/>
                <a:gd name="T9" fmla="*/ 951 h 1004"/>
                <a:gd name="T10" fmla="*/ 432 w 563"/>
                <a:gd name="T11" fmla="*/ 970 h 1004"/>
                <a:gd name="T12" fmla="*/ 395 w 563"/>
                <a:gd name="T13" fmla="*/ 985 h 1004"/>
                <a:gd name="T14" fmla="*/ 358 w 563"/>
                <a:gd name="T15" fmla="*/ 996 h 1004"/>
                <a:gd name="T16" fmla="*/ 320 w 563"/>
                <a:gd name="T17" fmla="*/ 1002 h 1004"/>
                <a:gd name="T18" fmla="*/ 282 w 563"/>
                <a:gd name="T19" fmla="*/ 1004 h 1004"/>
                <a:gd name="T20" fmla="*/ 243 w 563"/>
                <a:gd name="T21" fmla="*/ 1003 h 1004"/>
                <a:gd name="T22" fmla="*/ 205 w 563"/>
                <a:gd name="T23" fmla="*/ 997 h 1004"/>
                <a:gd name="T24" fmla="*/ 168 w 563"/>
                <a:gd name="T25" fmla="*/ 987 h 1004"/>
                <a:gd name="T26" fmla="*/ 131 w 563"/>
                <a:gd name="T27" fmla="*/ 972 h 1004"/>
                <a:gd name="T28" fmla="*/ 95 w 563"/>
                <a:gd name="T29" fmla="*/ 954 h 1004"/>
                <a:gd name="T30" fmla="*/ 62 w 563"/>
                <a:gd name="T31" fmla="*/ 930 h 1004"/>
                <a:gd name="T32" fmla="*/ 29 w 563"/>
                <a:gd name="T33" fmla="*/ 902 h 1004"/>
                <a:gd name="T34" fmla="*/ 0 w 563"/>
                <a:gd name="T35" fmla="*/ 870 h 1004"/>
                <a:gd name="T36" fmla="*/ 0 w 563"/>
                <a:gd name="T37" fmla="*/ 251 h 1004"/>
                <a:gd name="T38" fmla="*/ 0 w 563"/>
                <a:gd name="T39" fmla="*/ 235 h 1004"/>
                <a:gd name="T40" fmla="*/ 3 w 563"/>
                <a:gd name="T41" fmla="*/ 205 h 1004"/>
                <a:gd name="T42" fmla="*/ 9 w 563"/>
                <a:gd name="T43" fmla="*/ 178 h 1004"/>
                <a:gd name="T44" fmla="*/ 18 w 563"/>
                <a:gd name="T45" fmla="*/ 152 h 1004"/>
                <a:gd name="T46" fmla="*/ 30 w 563"/>
                <a:gd name="T47" fmla="*/ 130 h 1004"/>
                <a:gd name="T48" fmla="*/ 44 w 563"/>
                <a:gd name="T49" fmla="*/ 108 h 1004"/>
                <a:gd name="T50" fmla="*/ 59 w 563"/>
                <a:gd name="T51" fmla="*/ 87 h 1004"/>
                <a:gd name="T52" fmla="*/ 77 w 563"/>
                <a:gd name="T53" fmla="*/ 70 h 1004"/>
                <a:gd name="T54" fmla="*/ 108 w 563"/>
                <a:gd name="T55" fmla="*/ 48 h 1004"/>
                <a:gd name="T56" fmla="*/ 154 w 563"/>
                <a:gd name="T57" fmla="*/ 24 h 1004"/>
                <a:gd name="T58" fmla="*/ 203 w 563"/>
                <a:gd name="T59" fmla="*/ 9 h 1004"/>
                <a:gd name="T60" fmla="*/ 255 w 563"/>
                <a:gd name="T61" fmla="*/ 0 h 1004"/>
                <a:gd name="T62" fmla="*/ 307 w 563"/>
                <a:gd name="T63" fmla="*/ 0 h 1004"/>
                <a:gd name="T64" fmla="*/ 360 w 563"/>
                <a:gd name="T65" fmla="*/ 9 h 1004"/>
                <a:gd name="T66" fmla="*/ 409 w 563"/>
                <a:gd name="T67" fmla="*/ 24 h 1004"/>
                <a:gd name="T68" fmla="*/ 454 w 563"/>
                <a:gd name="T69" fmla="*/ 48 h 1004"/>
                <a:gd name="T70" fmla="*/ 485 w 563"/>
                <a:gd name="T71" fmla="*/ 70 h 1004"/>
                <a:gd name="T72" fmla="*/ 502 w 563"/>
                <a:gd name="T73" fmla="*/ 87 h 1004"/>
                <a:gd name="T74" fmla="*/ 519 w 563"/>
                <a:gd name="T75" fmla="*/ 108 h 1004"/>
                <a:gd name="T76" fmla="*/ 533 w 563"/>
                <a:gd name="T77" fmla="*/ 130 h 1004"/>
                <a:gd name="T78" fmla="*/ 544 w 563"/>
                <a:gd name="T79" fmla="*/ 152 h 1004"/>
                <a:gd name="T80" fmla="*/ 553 w 563"/>
                <a:gd name="T81" fmla="*/ 178 h 1004"/>
                <a:gd name="T82" fmla="*/ 560 w 563"/>
                <a:gd name="T83" fmla="*/ 205 h 1004"/>
                <a:gd name="T84" fmla="*/ 563 w 563"/>
                <a:gd name="T85" fmla="*/ 23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1004">
                  <a:moveTo>
                    <a:pt x="563" y="251"/>
                  </a:moveTo>
                  <a:lnTo>
                    <a:pt x="563" y="665"/>
                  </a:lnTo>
                  <a:lnTo>
                    <a:pt x="563" y="870"/>
                  </a:lnTo>
                  <a:lnTo>
                    <a:pt x="563" y="870"/>
                  </a:lnTo>
                  <a:lnTo>
                    <a:pt x="548" y="887"/>
                  </a:lnTo>
                  <a:lnTo>
                    <a:pt x="533" y="901"/>
                  </a:lnTo>
                  <a:lnTo>
                    <a:pt x="517" y="915"/>
                  </a:lnTo>
                  <a:lnTo>
                    <a:pt x="501" y="929"/>
                  </a:lnTo>
                  <a:lnTo>
                    <a:pt x="485" y="941"/>
                  </a:lnTo>
                  <a:lnTo>
                    <a:pt x="467" y="951"/>
                  </a:lnTo>
                  <a:lnTo>
                    <a:pt x="450" y="961"/>
                  </a:lnTo>
                  <a:lnTo>
                    <a:pt x="432" y="970"/>
                  </a:lnTo>
                  <a:lnTo>
                    <a:pt x="414" y="978"/>
                  </a:lnTo>
                  <a:lnTo>
                    <a:pt x="395" y="985"/>
                  </a:lnTo>
                  <a:lnTo>
                    <a:pt x="377" y="991"/>
                  </a:lnTo>
                  <a:lnTo>
                    <a:pt x="358" y="996"/>
                  </a:lnTo>
                  <a:lnTo>
                    <a:pt x="339" y="1000"/>
                  </a:lnTo>
                  <a:lnTo>
                    <a:pt x="320" y="1002"/>
                  </a:lnTo>
                  <a:lnTo>
                    <a:pt x="301" y="1004"/>
                  </a:lnTo>
                  <a:lnTo>
                    <a:pt x="282" y="1004"/>
                  </a:lnTo>
                  <a:lnTo>
                    <a:pt x="262" y="1004"/>
                  </a:lnTo>
                  <a:lnTo>
                    <a:pt x="243" y="1003"/>
                  </a:lnTo>
                  <a:lnTo>
                    <a:pt x="224" y="1000"/>
                  </a:lnTo>
                  <a:lnTo>
                    <a:pt x="205" y="997"/>
                  </a:lnTo>
                  <a:lnTo>
                    <a:pt x="186" y="992"/>
                  </a:lnTo>
                  <a:lnTo>
                    <a:pt x="168" y="987"/>
                  </a:lnTo>
                  <a:lnTo>
                    <a:pt x="149" y="979"/>
                  </a:lnTo>
                  <a:lnTo>
                    <a:pt x="131" y="972"/>
                  </a:lnTo>
                  <a:lnTo>
                    <a:pt x="113" y="963"/>
                  </a:lnTo>
                  <a:lnTo>
                    <a:pt x="95" y="954"/>
                  </a:lnTo>
                  <a:lnTo>
                    <a:pt x="78" y="942"/>
                  </a:lnTo>
                  <a:lnTo>
                    <a:pt x="62" y="930"/>
                  </a:lnTo>
                  <a:lnTo>
                    <a:pt x="46" y="917"/>
                  </a:lnTo>
                  <a:lnTo>
                    <a:pt x="29" y="902"/>
                  </a:lnTo>
                  <a:lnTo>
                    <a:pt x="15" y="887"/>
                  </a:lnTo>
                  <a:lnTo>
                    <a:pt x="0" y="870"/>
                  </a:lnTo>
                  <a:lnTo>
                    <a:pt x="0" y="665"/>
                  </a:lnTo>
                  <a:lnTo>
                    <a:pt x="0" y="251"/>
                  </a:lnTo>
                  <a:lnTo>
                    <a:pt x="0" y="251"/>
                  </a:lnTo>
                  <a:lnTo>
                    <a:pt x="0" y="235"/>
                  </a:lnTo>
                  <a:lnTo>
                    <a:pt x="1" y="220"/>
                  </a:lnTo>
                  <a:lnTo>
                    <a:pt x="3" y="205"/>
                  </a:lnTo>
                  <a:lnTo>
                    <a:pt x="6" y="191"/>
                  </a:lnTo>
                  <a:lnTo>
                    <a:pt x="9" y="178"/>
                  </a:lnTo>
                  <a:lnTo>
                    <a:pt x="13" y="165"/>
                  </a:lnTo>
                  <a:lnTo>
                    <a:pt x="18" y="152"/>
                  </a:lnTo>
                  <a:lnTo>
                    <a:pt x="23" y="140"/>
                  </a:lnTo>
                  <a:lnTo>
                    <a:pt x="30" y="130"/>
                  </a:lnTo>
                  <a:lnTo>
                    <a:pt x="37" y="118"/>
                  </a:lnTo>
                  <a:lnTo>
                    <a:pt x="44" y="108"/>
                  </a:lnTo>
                  <a:lnTo>
                    <a:pt x="52" y="97"/>
                  </a:lnTo>
                  <a:lnTo>
                    <a:pt x="59" y="87"/>
                  </a:lnTo>
                  <a:lnTo>
                    <a:pt x="68" y="79"/>
                  </a:lnTo>
                  <a:lnTo>
                    <a:pt x="77" y="70"/>
                  </a:lnTo>
                  <a:lnTo>
                    <a:pt x="87" y="63"/>
                  </a:lnTo>
                  <a:lnTo>
                    <a:pt x="108" y="48"/>
                  </a:lnTo>
                  <a:lnTo>
                    <a:pt x="130" y="35"/>
                  </a:lnTo>
                  <a:lnTo>
                    <a:pt x="154" y="24"/>
                  </a:lnTo>
                  <a:lnTo>
                    <a:pt x="178" y="15"/>
                  </a:lnTo>
                  <a:lnTo>
                    <a:pt x="203" y="9"/>
                  </a:lnTo>
                  <a:lnTo>
                    <a:pt x="229" y="3"/>
                  </a:lnTo>
                  <a:lnTo>
                    <a:pt x="255" y="0"/>
                  </a:lnTo>
                  <a:lnTo>
                    <a:pt x="282" y="0"/>
                  </a:lnTo>
                  <a:lnTo>
                    <a:pt x="307" y="0"/>
                  </a:lnTo>
                  <a:lnTo>
                    <a:pt x="334" y="3"/>
                  </a:lnTo>
                  <a:lnTo>
                    <a:pt x="360" y="9"/>
                  </a:lnTo>
                  <a:lnTo>
                    <a:pt x="385" y="15"/>
                  </a:lnTo>
                  <a:lnTo>
                    <a:pt x="409" y="24"/>
                  </a:lnTo>
                  <a:lnTo>
                    <a:pt x="433" y="35"/>
                  </a:lnTo>
                  <a:lnTo>
                    <a:pt x="454" y="48"/>
                  </a:lnTo>
                  <a:lnTo>
                    <a:pt x="476" y="63"/>
                  </a:lnTo>
                  <a:lnTo>
                    <a:pt x="485" y="70"/>
                  </a:lnTo>
                  <a:lnTo>
                    <a:pt x="495" y="79"/>
                  </a:lnTo>
                  <a:lnTo>
                    <a:pt x="502" y="87"/>
                  </a:lnTo>
                  <a:lnTo>
                    <a:pt x="511" y="97"/>
                  </a:lnTo>
                  <a:lnTo>
                    <a:pt x="519" y="108"/>
                  </a:lnTo>
                  <a:lnTo>
                    <a:pt x="526" y="118"/>
                  </a:lnTo>
                  <a:lnTo>
                    <a:pt x="533" y="130"/>
                  </a:lnTo>
                  <a:lnTo>
                    <a:pt x="540" y="140"/>
                  </a:lnTo>
                  <a:lnTo>
                    <a:pt x="544" y="152"/>
                  </a:lnTo>
                  <a:lnTo>
                    <a:pt x="550" y="165"/>
                  </a:lnTo>
                  <a:lnTo>
                    <a:pt x="553" y="178"/>
                  </a:lnTo>
                  <a:lnTo>
                    <a:pt x="557" y="191"/>
                  </a:lnTo>
                  <a:lnTo>
                    <a:pt x="560" y="205"/>
                  </a:lnTo>
                  <a:lnTo>
                    <a:pt x="562" y="220"/>
                  </a:lnTo>
                  <a:lnTo>
                    <a:pt x="563" y="235"/>
                  </a:lnTo>
                  <a:lnTo>
                    <a:pt x="563" y="2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0" name="Freeform 223">
              <a:extLst>
                <a:ext uri="{FF2B5EF4-FFF2-40B4-BE49-F238E27FC236}">
                  <a16:creationId xmlns:a16="http://schemas.microsoft.com/office/drawing/2014/main" id="{266ED0B3-279E-449B-A9FF-9F70AB779DAA}"/>
                </a:ext>
              </a:extLst>
            </p:cNvPr>
            <p:cNvSpPr>
              <a:spLocks/>
            </p:cNvSpPr>
            <p:nvPr/>
          </p:nvSpPr>
          <p:spPr bwMode="auto">
            <a:xfrm flipH="1">
              <a:off x="6910005" y="5932342"/>
              <a:ext cx="60829" cy="74732"/>
            </a:xfrm>
            <a:custGeom>
              <a:avLst/>
              <a:gdLst>
                <a:gd name="T0" fmla="*/ 154 w 207"/>
                <a:gd name="T1" fmla="*/ 2 h 304"/>
                <a:gd name="T2" fmla="*/ 135 w 207"/>
                <a:gd name="T3" fmla="*/ 0 h 304"/>
                <a:gd name="T4" fmla="*/ 115 w 207"/>
                <a:gd name="T5" fmla="*/ 3 h 304"/>
                <a:gd name="T6" fmla="*/ 95 w 207"/>
                <a:gd name="T7" fmla="*/ 11 h 304"/>
                <a:gd name="T8" fmla="*/ 76 w 207"/>
                <a:gd name="T9" fmla="*/ 25 h 304"/>
                <a:gd name="T10" fmla="*/ 57 w 207"/>
                <a:gd name="T11" fmla="*/ 44 h 304"/>
                <a:gd name="T12" fmla="*/ 40 w 207"/>
                <a:gd name="T13" fmla="*/ 68 h 304"/>
                <a:gd name="T14" fmla="*/ 25 w 207"/>
                <a:gd name="T15" fmla="*/ 94 h 304"/>
                <a:gd name="T16" fmla="*/ 13 w 207"/>
                <a:gd name="T17" fmla="*/ 123 h 304"/>
                <a:gd name="T18" fmla="*/ 8 w 207"/>
                <a:gd name="T19" fmla="*/ 139 h 304"/>
                <a:gd name="T20" fmla="*/ 2 w 207"/>
                <a:gd name="T21" fmla="*/ 169 h 304"/>
                <a:gd name="T22" fmla="*/ 0 w 207"/>
                <a:gd name="T23" fmla="*/ 198 h 304"/>
                <a:gd name="T24" fmla="*/ 1 w 207"/>
                <a:gd name="T25" fmla="*/ 225 h 304"/>
                <a:gd name="T26" fmla="*/ 6 w 207"/>
                <a:gd name="T27" fmla="*/ 249 h 304"/>
                <a:gd name="T28" fmla="*/ 15 w 207"/>
                <a:gd name="T29" fmla="*/ 270 h 304"/>
                <a:gd name="T30" fmla="*/ 28 w 207"/>
                <a:gd name="T31" fmla="*/ 286 h 304"/>
                <a:gd name="T32" fmla="*/ 43 w 207"/>
                <a:gd name="T33" fmla="*/ 298 h 304"/>
                <a:gd name="T34" fmla="*/ 52 w 207"/>
                <a:gd name="T35" fmla="*/ 301 h 304"/>
                <a:gd name="T36" fmla="*/ 71 w 207"/>
                <a:gd name="T37" fmla="*/ 304 h 304"/>
                <a:gd name="T38" fmla="*/ 90 w 207"/>
                <a:gd name="T39" fmla="*/ 301 h 304"/>
                <a:gd name="T40" fmla="*/ 111 w 207"/>
                <a:gd name="T41" fmla="*/ 292 h 304"/>
                <a:gd name="T42" fmla="*/ 131 w 207"/>
                <a:gd name="T43" fmla="*/ 278 h 304"/>
                <a:gd name="T44" fmla="*/ 149 w 207"/>
                <a:gd name="T45" fmla="*/ 259 h 304"/>
                <a:gd name="T46" fmla="*/ 166 w 207"/>
                <a:gd name="T47" fmla="*/ 236 h 304"/>
                <a:gd name="T48" fmla="*/ 181 w 207"/>
                <a:gd name="T49" fmla="*/ 210 h 304"/>
                <a:gd name="T50" fmla="*/ 192 w 207"/>
                <a:gd name="T51" fmla="*/ 180 h 304"/>
                <a:gd name="T52" fmla="*/ 198 w 207"/>
                <a:gd name="T53" fmla="*/ 165 h 304"/>
                <a:gd name="T54" fmla="*/ 204 w 207"/>
                <a:gd name="T55" fmla="*/ 135 h 304"/>
                <a:gd name="T56" fmla="*/ 207 w 207"/>
                <a:gd name="T57" fmla="*/ 105 h 304"/>
                <a:gd name="T58" fmla="*/ 205 w 207"/>
                <a:gd name="T59" fmla="*/ 78 h 304"/>
                <a:gd name="T60" fmla="*/ 199 w 207"/>
                <a:gd name="T61" fmla="*/ 55 h 304"/>
                <a:gd name="T62" fmla="*/ 191 w 207"/>
                <a:gd name="T63" fmla="*/ 34 h 304"/>
                <a:gd name="T64" fmla="*/ 179 w 207"/>
                <a:gd name="T65" fmla="*/ 17 h 304"/>
                <a:gd name="T66" fmla="*/ 163 w 207"/>
                <a:gd name="T67" fmla="*/ 6 h 304"/>
                <a:gd name="T68" fmla="*/ 154 w 207"/>
                <a:gd name="T69" fmla="*/ 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4">
                  <a:moveTo>
                    <a:pt x="154" y="2"/>
                  </a:moveTo>
                  <a:lnTo>
                    <a:pt x="154" y="2"/>
                  </a:lnTo>
                  <a:lnTo>
                    <a:pt x="144" y="0"/>
                  </a:lnTo>
                  <a:lnTo>
                    <a:pt x="135" y="0"/>
                  </a:lnTo>
                  <a:lnTo>
                    <a:pt x="125" y="1"/>
                  </a:lnTo>
                  <a:lnTo>
                    <a:pt x="115" y="3"/>
                  </a:lnTo>
                  <a:lnTo>
                    <a:pt x="105" y="6"/>
                  </a:lnTo>
                  <a:lnTo>
                    <a:pt x="95" y="11"/>
                  </a:lnTo>
                  <a:lnTo>
                    <a:pt x="86" y="18"/>
                  </a:lnTo>
                  <a:lnTo>
                    <a:pt x="76" y="25"/>
                  </a:lnTo>
                  <a:lnTo>
                    <a:pt x="66" y="34"/>
                  </a:lnTo>
                  <a:lnTo>
                    <a:pt x="57" y="44"/>
                  </a:lnTo>
                  <a:lnTo>
                    <a:pt x="49" y="56"/>
                  </a:lnTo>
                  <a:lnTo>
                    <a:pt x="40" y="68"/>
                  </a:lnTo>
                  <a:lnTo>
                    <a:pt x="32" y="79"/>
                  </a:lnTo>
                  <a:lnTo>
                    <a:pt x="25" y="94"/>
                  </a:lnTo>
                  <a:lnTo>
                    <a:pt x="19" y="108"/>
                  </a:lnTo>
                  <a:lnTo>
                    <a:pt x="13" y="123"/>
                  </a:lnTo>
                  <a:lnTo>
                    <a:pt x="13" y="123"/>
                  </a:lnTo>
                  <a:lnTo>
                    <a:pt x="8" y="139"/>
                  </a:lnTo>
                  <a:lnTo>
                    <a:pt x="5" y="154"/>
                  </a:lnTo>
                  <a:lnTo>
                    <a:pt x="2" y="169"/>
                  </a:lnTo>
                  <a:lnTo>
                    <a:pt x="1" y="183"/>
                  </a:lnTo>
                  <a:lnTo>
                    <a:pt x="0" y="198"/>
                  </a:lnTo>
                  <a:lnTo>
                    <a:pt x="0" y="211"/>
                  </a:lnTo>
                  <a:lnTo>
                    <a:pt x="1" y="225"/>
                  </a:lnTo>
                  <a:lnTo>
                    <a:pt x="3" y="237"/>
                  </a:lnTo>
                  <a:lnTo>
                    <a:pt x="6" y="249"/>
                  </a:lnTo>
                  <a:lnTo>
                    <a:pt x="11" y="260"/>
                  </a:lnTo>
                  <a:lnTo>
                    <a:pt x="15" y="270"/>
                  </a:lnTo>
                  <a:lnTo>
                    <a:pt x="21" y="278"/>
                  </a:lnTo>
                  <a:lnTo>
                    <a:pt x="28" y="286"/>
                  </a:lnTo>
                  <a:lnTo>
                    <a:pt x="34" y="292"/>
                  </a:lnTo>
                  <a:lnTo>
                    <a:pt x="43" y="298"/>
                  </a:lnTo>
                  <a:lnTo>
                    <a:pt x="52" y="301"/>
                  </a:lnTo>
                  <a:lnTo>
                    <a:pt x="52" y="301"/>
                  </a:lnTo>
                  <a:lnTo>
                    <a:pt x="61" y="303"/>
                  </a:lnTo>
                  <a:lnTo>
                    <a:pt x="71" y="304"/>
                  </a:lnTo>
                  <a:lnTo>
                    <a:pt x="81" y="303"/>
                  </a:lnTo>
                  <a:lnTo>
                    <a:pt x="90" y="301"/>
                  </a:lnTo>
                  <a:lnTo>
                    <a:pt x="100" y="297"/>
                  </a:lnTo>
                  <a:lnTo>
                    <a:pt x="111" y="292"/>
                  </a:lnTo>
                  <a:lnTo>
                    <a:pt x="121" y="286"/>
                  </a:lnTo>
                  <a:lnTo>
                    <a:pt x="131" y="278"/>
                  </a:lnTo>
                  <a:lnTo>
                    <a:pt x="140" y="268"/>
                  </a:lnTo>
                  <a:lnTo>
                    <a:pt x="149" y="259"/>
                  </a:lnTo>
                  <a:lnTo>
                    <a:pt x="158" y="248"/>
                  </a:lnTo>
                  <a:lnTo>
                    <a:pt x="166" y="236"/>
                  </a:lnTo>
                  <a:lnTo>
                    <a:pt x="173" y="223"/>
                  </a:lnTo>
                  <a:lnTo>
                    <a:pt x="181" y="210"/>
                  </a:lnTo>
                  <a:lnTo>
                    <a:pt x="187" y="195"/>
                  </a:lnTo>
                  <a:lnTo>
                    <a:pt x="192" y="180"/>
                  </a:lnTo>
                  <a:lnTo>
                    <a:pt x="192" y="180"/>
                  </a:lnTo>
                  <a:lnTo>
                    <a:pt x="198" y="165"/>
                  </a:lnTo>
                  <a:lnTo>
                    <a:pt x="201" y="150"/>
                  </a:lnTo>
                  <a:lnTo>
                    <a:pt x="204" y="135"/>
                  </a:lnTo>
                  <a:lnTo>
                    <a:pt x="206" y="119"/>
                  </a:lnTo>
                  <a:lnTo>
                    <a:pt x="207" y="105"/>
                  </a:lnTo>
                  <a:lnTo>
                    <a:pt x="206" y="91"/>
                  </a:lnTo>
                  <a:lnTo>
                    <a:pt x="205" y="78"/>
                  </a:lnTo>
                  <a:lnTo>
                    <a:pt x="203" y="65"/>
                  </a:lnTo>
                  <a:lnTo>
                    <a:pt x="199" y="55"/>
                  </a:lnTo>
                  <a:lnTo>
                    <a:pt x="196" y="44"/>
                  </a:lnTo>
                  <a:lnTo>
                    <a:pt x="191" y="34"/>
                  </a:lnTo>
                  <a:lnTo>
                    <a:pt x="186" y="24"/>
                  </a:lnTo>
                  <a:lnTo>
                    <a:pt x="179" y="17"/>
                  </a:lnTo>
                  <a:lnTo>
                    <a:pt x="171" y="10"/>
                  </a:lnTo>
                  <a:lnTo>
                    <a:pt x="163" y="6"/>
                  </a:lnTo>
                  <a:lnTo>
                    <a:pt x="154" y="2"/>
                  </a:lnTo>
                  <a:lnTo>
                    <a:pt x="154" y="2"/>
                  </a:lnTo>
                  <a:close/>
                </a:path>
              </a:pathLst>
            </a:custGeom>
            <a:solidFill>
              <a:srgbClr val="FE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1" name="Freeform 224">
              <a:extLst>
                <a:ext uri="{FF2B5EF4-FFF2-40B4-BE49-F238E27FC236}">
                  <a16:creationId xmlns:a16="http://schemas.microsoft.com/office/drawing/2014/main" id="{BFDC5219-7B07-4D71-82F2-6BE551224C36}"/>
                </a:ext>
              </a:extLst>
            </p:cNvPr>
            <p:cNvSpPr>
              <a:spLocks/>
            </p:cNvSpPr>
            <p:nvPr/>
          </p:nvSpPr>
          <p:spPr bwMode="auto">
            <a:xfrm flipH="1">
              <a:off x="7221112" y="5932342"/>
              <a:ext cx="60829" cy="74732"/>
            </a:xfrm>
            <a:custGeom>
              <a:avLst/>
              <a:gdLst>
                <a:gd name="T0" fmla="*/ 53 w 208"/>
                <a:gd name="T1" fmla="*/ 2 h 304"/>
                <a:gd name="T2" fmla="*/ 72 w 208"/>
                <a:gd name="T3" fmla="*/ 0 h 304"/>
                <a:gd name="T4" fmla="*/ 92 w 208"/>
                <a:gd name="T5" fmla="*/ 3 h 304"/>
                <a:gd name="T6" fmla="*/ 112 w 208"/>
                <a:gd name="T7" fmla="*/ 11 h 304"/>
                <a:gd name="T8" fmla="*/ 131 w 208"/>
                <a:gd name="T9" fmla="*/ 25 h 304"/>
                <a:gd name="T10" fmla="*/ 151 w 208"/>
                <a:gd name="T11" fmla="*/ 44 h 304"/>
                <a:gd name="T12" fmla="*/ 167 w 208"/>
                <a:gd name="T13" fmla="*/ 68 h 304"/>
                <a:gd name="T14" fmla="*/ 182 w 208"/>
                <a:gd name="T15" fmla="*/ 94 h 304"/>
                <a:gd name="T16" fmla="*/ 194 w 208"/>
                <a:gd name="T17" fmla="*/ 123 h 304"/>
                <a:gd name="T18" fmla="*/ 199 w 208"/>
                <a:gd name="T19" fmla="*/ 139 h 304"/>
                <a:gd name="T20" fmla="*/ 205 w 208"/>
                <a:gd name="T21" fmla="*/ 169 h 304"/>
                <a:gd name="T22" fmla="*/ 208 w 208"/>
                <a:gd name="T23" fmla="*/ 198 h 304"/>
                <a:gd name="T24" fmla="*/ 207 w 208"/>
                <a:gd name="T25" fmla="*/ 225 h 304"/>
                <a:gd name="T26" fmla="*/ 201 w 208"/>
                <a:gd name="T27" fmla="*/ 249 h 304"/>
                <a:gd name="T28" fmla="*/ 192 w 208"/>
                <a:gd name="T29" fmla="*/ 270 h 304"/>
                <a:gd name="T30" fmla="*/ 180 w 208"/>
                <a:gd name="T31" fmla="*/ 286 h 304"/>
                <a:gd name="T32" fmla="*/ 164 w 208"/>
                <a:gd name="T33" fmla="*/ 298 h 304"/>
                <a:gd name="T34" fmla="*/ 155 w 208"/>
                <a:gd name="T35" fmla="*/ 301 h 304"/>
                <a:gd name="T36" fmla="*/ 136 w 208"/>
                <a:gd name="T37" fmla="*/ 304 h 304"/>
                <a:gd name="T38" fmla="*/ 116 w 208"/>
                <a:gd name="T39" fmla="*/ 301 h 304"/>
                <a:gd name="T40" fmla="*/ 97 w 208"/>
                <a:gd name="T41" fmla="*/ 292 h 304"/>
                <a:gd name="T42" fmla="*/ 76 w 208"/>
                <a:gd name="T43" fmla="*/ 278 h 304"/>
                <a:gd name="T44" fmla="*/ 59 w 208"/>
                <a:gd name="T45" fmla="*/ 259 h 304"/>
                <a:gd name="T46" fmla="*/ 42 w 208"/>
                <a:gd name="T47" fmla="*/ 236 h 304"/>
                <a:gd name="T48" fmla="*/ 26 w 208"/>
                <a:gd name="T49" fmla="*/ 210 h 304"/>
                <a:gd name="T50" fmla="*/ 14 w 208"/>
                <a:gd name="T51" fmla="*/ 180 h 304"/>
                <a:gd name="T52" fmla="*/ 9 w 208"/>
                <a:gd name="T53" fmla="*/ 165 h 304"/>
                <a:gd name="T54" fmla="*/ 2 w 208"/>
                <a:gd name="T55" fmla="*/ 135 h 304"/>
                <a:gd name="T56" fmla="*/ 0 w 208"/>
                <a:gd name="T57" fmla="*/ 105 h 304"/>
                <a:gd name="T58" fmla="*/ 2 w 208"/>
                <a:gd name="T59" fmla="*/ 78 h 304"/>
                <a:gd name="T60" fmla="*/ 7 w 208"/>
                <a:gd name="T61" fmla="*/ 55 h 304"/>
                <a:gd name="T62" fmla="*/ 16 w 208"/>
                <a:gd name="T63" fmla="*/ 34 h 304"/>
                <a:gd name="T64" fmla="*/ 28 w 208"/>
                <a:gd name="T65" fmla="*/ 17 h 304"/>
                <a:gd name="T66" fmla="*/ 44 w 208"/>
                <a:gd name="T67" fmla="*/ 6 h 304"/>
                <a:gd name="T68" fmla="*/ 53 w 208"/>
                <a:gd name="T69" fmla="*/ 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304">
                  <a:moveTo>
                    <a:pt x="53" y="2"/>
                  </a:moveTo>
                  <a:lnTo>
                    <a:pt x="53" y="2"/>
                  </a:lnTo>
                  <a:lnTo>
                    <a:pt x="62" y="0"/>
                  </a:lnTo>
                  <a:lnTo>
                    <a:pt x="72" y="0"/>
                  </a:lnTo>
                  <a:lnTo>
                    <a:pt x="82" y="1"/>
                  </a:lnTo>
                  <a:lnTo>
                    <a:pt x="92" y="3"/>
                  </a:lnTo>
                  <a:lnTo>
                    <a:pt x="102" y="6"/>
                  </a:lnTo>
                  <a:lnTo>
                    <a:pt x="112" y="11"/>
                  </a:lnTo>
                  <a:lnTo>
                    <a:pt x="121" y="18"/>
                  </a:lnTo>
                  <a:lnTo>
                    <a:pt x="131" y="25"/>
                  </a:lnTo>
                  <a:lnTo>
                    <a:pt x="140" y="34"/>
                  </a:lnTo>
                  <a:lnTo>
                    <a:pt x="151" y="44"/>
                  </a:lnTo>
                  <a:lnTo>
                    <a:pt x="158" y="56"/>
                  </a:lnTo>
                  <a:lnTo>
                    <a:pt x="167" y="68"/>
                  </a:lnTo>
                  <a:lnTo>
                    <a:pt x="175" y="79"/>
                  </a:lnTo>
                  <a:lnTo>
                    <a:pt x="182" y="94"/>
                  </a:lnTo>
                  <a:lnTo>
                    <a:pt x="189" y="108"/>
                  </a:lnTo>
                  <a:lnTo>
                    <a:pt x="194" y="123"/>
                  </a:lnTo>
                  <a:lnTo>
                    <a:pt x="194" y="123"/>
                  </a:lnTo>
                  <a:lnTo>
                    <a:pt x="199" y="139"/>
                  </a:lnTo>
                  <a:lnTo>
                    <a:pt x="202" y="154"/>
                  </a:lnTo>
                  <a:lnTo>
                    <a:pt x="205" y="169"/>
                  </a:lnTo>
                  <a:lnTo>
                    <a:pt x="207" y="183"/>
                  </a:lnTo>
                  <a:lnTo>
                    <a:pt x="208" y="198"/>
                  </a:lnTo>
                  <a:lnTo>
                    <a:pt x="208" y="211"/>
                  </a:lnTo>
                  <a:lnTo>
                    <a:pt x="207" y="225"/>
                  </a:lnTo>
                  <a:lnTo>
                    <a:pt x="204" y="237"/>
                  </a:lnTo>
                  <a:lnTo>
                    <a:pt x="201" y="249"/>
                  </a:lnTo>
                  <a:lnTo>
                    <a:pt x="197" y="260"/>
                  </a:lnTo>
                  <a:lnTo>
                    <a:pt x="192" y="270"/>
                  </a:lnTo>
                  <a:lnTo>
                    <a:pt x="186" y="278"/>
                  </a:lnTo>
                  <a:lnTo>
                    <a:pt x="180" y="286"/>
                  </a:lnTo>
                  <a:lnTo>
                    <a:pt x="172" y="292"/>
                  </a:lnTo>
                  <a:lnTo>
                    <a:pt x="164" y="298"/>
                  </a:lnTo>
                  <a:lnTo>
                    <a:pt x="155" y="301"/>
                  </a:lnTo>
                  <a:lnTo>
                    <a:pt x="155" y="301"/>
                  </a:lnTo>
                  <a:lnTo>
                    <a:pt x="146" y="303"/>
                  </a:lnTo>
                  <a:lnTo>
                    <a:pt x="136" y="304"/>
                  </a:lnTo>
                  <a:lnTo>
                    <a:pt x="126" y="303"/>
                  </a:lnTo>
                  <a:lnTo>
                    <a:pt x="116" y="301"/>
                  </a:lnTo>
                  <a:lnTo>
                    <a:pt x="107" y="297"/>
                  </a:lnTo>
                  <a:lnTo>
                    <a:pt x="97" y="292"/>
                  </a:lnTo>
                  <a:lnTo>
                    <a:pt x="87" y="286"/>
                  </a:lnTo>
                  <a:lnTo>
                    <a:pt x="76" y="278"/>
                  </a:lnTo>
                  <a:lnTo>
                    <a:pt x="68" y="268"/>
                  </a:lnTo>
                  <a:lnTo>
                    <a:pt x="59" y="259"/>
                  </a:lnTo>
                  <a:lnTo>
                    <a:pt x="50" y="248"/>
                  </a:lnTo>
                  <a:lnTo>
                    <a:pt x="42" y="236"/>
                  </a:lnTo>
                  <a:lnTo>
                    <a:pt x="34" y="223"/>
                  </a:lnTo>
                  <a:lnTo>
                    <a:pt x="26" y="210"/>
                  </a:lnTo>
                  <a:lnTo>
                    <a:pt x="20" y="195"/>
                  </a:lnTo>
                  <a:lnTo>
                    <a:pt x="14" y="180"/>
                  </a:lnTo>
                  <a:lnTo>
                    <a:pt x="14" y="180"/>
                  </a:lnTo>
                  <a:lnTo>
                    <a:pt x="9" y="165"/>
                  </a:lnTo>
                  <a:lnTo>
                    <a:pt x="6" y="150"/>
                  </a:lnTo>
                  <a:lnTo>
                    <a:pt x="2" y="135"/>
                  </a:lnTo>
                  <a:lnTo>
                    <a:pt x="1" y="119"/>
                  </a:lnTo>
                  <a:lnTo>
                    <a:pt x="0" y="105"/>
                  </a:lnTo>
                  <a:lnTo>
                    <a:pt x="1" y="91"/>
                  </a:lnTo>
                  <a:lnTo>
                    <a:pt x="2" y="78"/>
                  </a:lnTo>
                  <a:lnTo>
                    <a:pt x="5" y="65"/>
                  </a:lnTo>
                  <a:lnTo>
                    <a:pt x="7" y="55"/>
                  </a:lnTo>
                  <a:lnTo>
                    <a:pt x="11" y="44"/>
                  </a:lnTo>
                  <a:lnTo>
                    <a:pt x="16" y="34"/>
                  </a:lnTo>
                  <a:lnTo>
                    <a:pt x="22" y="24"/>
                  </a:lnTo>
                  <a:lnTo>
                    <a:pt x="28" y="17"/>
                  </a:lnTo>
                  <a:lnTo>
                    <a:pt x="36" y="10"/>
                  </a:lnTo>
                  <a:lnTo>
                    <a:pt x="44" y="6"/>
                  </a:lnTo>
                  <a:lnTo>
                    <a:pt x="53" y="2"/>
                  </a:lnTo>
                  <a:lnTo>
                    <a:pt x="53" y="2"/>
                  </a:lnTo>
                  <a:close/>
                </a:path>
              </a:pathLst>
            </a:custGeom>
            <a:solidFill>
              <a:srgbClr val="FE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2" name="Freeform 225">
              <a:extLst>
                <a:ext uri="{FF2B5EF4-FFF2-40B4-BE49-F238E27FC236}">
                  <a16:creationId xmlns:a16="http://schemas.microsoft.com/office/drawing/2014/main" id="{B4FB40EE-E57C-48DF-A3EF-AA7CBC17DFB9}"/>
                </a:ext>
              </a:extLst>
            </p:cNvPr>
            <p:cNvSpPr>
              <a:spLocks/>
            </p:cNvSpPr>
            <p:nvPr/>
          </p:nvSpPr>
          <p:spPr bwMode="auto">
            <a:xfrm flipH="1">
              <a:off x="6983003" y="6215628"/>
              <a:ext cx="215515" cy="220720"/>
            </a:xfrm>
            <a:custGeom>
              <a:avLst/>
              <a:gdLst>
                <a:gd name="T0" fmla="*/ 352 w 745"/>
                <a:gd name="T1" fmla="*/ 0 h 883"/>
                <a:gd name="T2" fmla="*/ 352 w 745"/>
                <a:gd name="T3" fmla="*/ 0 h 883"/>
                <a:gd name="T4" fmla="*/ 413 w 745"/>
                <a:gd name="T5" fmla="*/ 15 h 883"/>
                <a:gd name="T6" fmla="*/ 477 w 745"/>
                <a:gd name="T7" fmla="*/ 31 h 883"/>
                <a:gd name="T8" fmla="*/ 549 w 745"/>
                <a:gd name="T9" fmla="*/ 49 h 883"/>
                <a:gd name="T10" fmla="*/ 620 w 745"/>
                <a:gd name="T11" fmla="*/ 68 h 883"/>
                <a:gd name="T12" fmla="*/ 683 w 745"/>
                <a:gd name="T13" fmla="*/ 87 h 883"/>
                <a:gd name="T14" fmla="*/ 709 w 745"/>
                <a:gd name="T15" fmla="*/ 95 h 883"/>
                <a:gd name="T16" fmla="*/ 728 w 745"/>
                <a:gd name="T17" fmla="*/ 103 h 883"/>
                <a:gd name="T18" fmla="*/ 741 w 745"/>
                <a:gd name="T19" fmla="*/ 109 h 883"/>
                <a:gd name="T20" fmla="*/ 744 w 745"/>
                <a:gd name="T21" fmla="*/ 112 h 883"/>
                <a:gd name="T22" fmla="*/ 745 w 745"/>
                <a:gd name="T23" fmla="*/ 114 h 883"/>
                <a:gd name="T24" fmla="*/ 745 w 745"/>
                <a:gd name="T25" fmla="*/ 114 h 883"/>
                <a:gd name="T26" fmla="*/ 744 w 745"/>
                <a:gd name="T27" fmla="*/ 127 h 883"/>
                <a:gd name="T28" fmla="*/ 739 w 745"/>
                <a:gd name="T29" fmla="*/ 154 h 883"/>
                <a:gd name="T30" fmla="*/ 721 w 745"/>
                <a:gd name="T31" fmla="*/ 244 h 883"/>
                <a:gd name="T32" fmla="*/ 671 w 745"/>
                <a:gd name="T33" fmla="*/ 507 h 883"/>
                <a:gd name="T34" fmla="*/ 596 w 745"/>
                <a:gd name="T35" fmla="*/ 883 h 883"/>
                <a:gd name="T36" fmla="*/ 62 w 745"/>
                <a:gd name="T37" fmla="*/ 883 h 883"/>
                <a:gd name="T38" fmla="*/ 0 w 745"/>
                <a:gd name="T39" fmla="*/ 117 h 883"/>
                <a:gd name="T40" fmla="*/ 352 w 745"/>
                <a:gd name="T41" fmla="*/ 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3">
                  <a:moveTo>
                    <a:pt x="352" y="0"/>
                  </a:moveTo>
                  <a:lnTo>
                    <a:pt x="352" y="0"/>
                  </a:lnTo>
                  <a:lnTo>
                    <a:pt x="413" y="15"/>
                  </a:lnTo>
                  <a:lnTo>
                    <a:pt x="477" y="31"/>
                  </a:lnTo>
                  <a:lnTo>
                    <a:pt x="549" y="49"/>
                  </a:lnTo>
                  <a:lnTo>
                    <a:pt x="620" y="68"/>
                  </a:lnTo>
                  <a:lnTo>
                    <a:pt x="683" y="87"/>
                  </a:lnTo>
                  <a:lnTo>
                    <a:pt x="709" y="95"/>
                  </a:lnTo>
                  <a:lnTo>
                    <a:pt x="728" y="103"/>
                  </a:lnTo>
                  <a:lnTo>
                    <a:pt x="741" y="109"/>
                  </a:lnTo>
                  <a:lnTo>
                    <a:pt x="744" y="112"/>
                  </a:lnTo>
                  <a:lnTo>
                    <a:pt x="745" y="114"/>
                  </a:lnTo>
                  <a:lnTo>
                    <a:pt x="745" y="114"/>
                  </a:lnTo>
                  <a:lnTo>
                    <a:pt x="744" y="127"/>
                  </a:lnTo>
                  <a:lnTo>
                    <a:pt x="739" y="154"/>
                  </a:lnTo>
                  <a:lnTo>
                    <a:pt x="721" y="244"/>
                  </a:lnTo>
                  <a:lnTo>
                    <a:pt x="671" y="507"/>
                  </a:lnTo>
                  <a:lnTo>
                    <a:pt x="596" y="883"/>
                  </a:lnTo>
                  <a:lnTo>
                    <a:pt x="62" y="883"/>
                  </a:lnTo>
                  <a:lnTo>
                    <a:pt x="0" y="117"/>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3" name="Freeform 226">
              <a:extLst>
                <a:ext uri="{FF2B5EF4-FFF2-40B4-BE49-F238E27FC236}">
                  <a16:creationId xmlns:a16="http://schemas.microsoft.com/office/drawing/2014/main" id="{F8C704D2-06CC-4438-B42C-D5F0B212DE07}"/>
                </a:ext>
              </a:extLst>
            </p:cNvPr>
            <p:cNvSpPr>
              <a:spLocks/>
            </p:cNvSpPr>
            <p:nvPr/>
          </p:nvSpPr>
          <p:spPr bwMode="auto">
            <a:xfrm flipH="1">
              <a:off x="6983003" y="6215628"/>
              <a:ext cx="215515" cy="220720"/>
            </a:xfrm>
            <a:custGeom>
              <a:avLst/>
              <a:gdLst>
                <a:gd name="T0" fmla="*/ 352 w 745"/>
                <a:gd name="T1" fmla="*/ 0 h 883"/>
                <a:gd name="T2" fmla="*/ 352 w 745"/>
                <a:gd name="T3" fmla="*/ 0 h 883"/>
                <a:gd name="T4" fmla="*/ 413 w 745"/>
                <a:gd name="T5" fmla="*/ 15 h 883"/>
                <a:gd name="T6" fmla="*/ 477 w 745"/>
                <a:gd name="T7" fmla="*/ 31 h 883"/>
                <a:gd name="T8" fmla="*/ 549 w 745"/>
                <a:gd name="T9" fmla="*/ 49 h 883"/>
                <a:gd name="T10" fmla="*/ 620 w 745"/>
                <a:gd name="T11" fmla="*/ 68 h 883"/>
                <a:gd name="T12" fmla="*/ 683 w 745"/>
                <a:gd name="T13" fmla="*/ 87 h 883"/>
                <a:gd name="T14" fmla="*/ 709 w 745"/>
                <a:gd name="T15" fmla="*/ 95 h 883"/>
                <a:gd name="T16" fmla="*/ 728 w 745"/>
                <a:gd name="T17" fmla="*/ 103 h 883"/>
                <a:gd name="T18" fmla="*/ 741 w 745"/>
                <a:gd name="T19" fmla="*/ 109 h 883"/>
                <a:gd name="T20" fmla="*/ 744 w 745"/>
                <a:gd name="T21" fmla="*/ 112 h 883"/>
                <a:gd name="T22" fmla="*/ 745 w 745"/>
                <a:gd name="T23" fmla="*/ 114 h 883"/>
                <a:gd name="T24" fmla="*/ 745 w 745"/>
                <a:gd name="T25" fmla="*/ 114 h 883"/>
                <a:gd name="T26" fmla="*/ 744 w 745"/>
                <a:gd name="T27" fmla="*/ 127 h 883"/>
                <a:gd name="T28" fmla="*/ 739 w 745"/>
                <a:gd name="T29" fmla="*/ 154 h 883"/>
                <a:gd name="T30" fmla="*/ 721 w 745"/>
                <a:gd name="T31" fmla="*/ 244 h 883"/>
                <a:gd name="T32" fmla="*/ 671 w 745"/>
                <a:gd name="T33" fmla="*/ 507 h 883"/>
                <a:gd name="T34" fmla="*/ 596 w 745"/>
                <a:gd name="T35" fmla="*/ 883 h 883"/>
                <a:gd name="T36" fmla="*/ 62 w 745"/>
                <a:gd name="T37" fmla="*/ 883 h 883"/>
                <a:gd name="T38" fmla="*/ 0 w 745"/>
                <a:gd name="T39" fmla="*/ 117 h 883"/>
                <a:gd name="T40" fmla="*/ 352 w 745"/>
                <a:gd name="T41" fmla="*/ 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3">
                  <a:moveTo>
                    <a:pt x="352" y="0"/>
                  </a:moveTo>
                  <a:lnTo>
                    <a:pt x="352" y="0"/>
                  </a:lnTo>
                  <a:lnTo>
                    <a:pt x="413" y="15"/>
                  </a:lnTo>
                  <a:lnTo>
                    <a:pt x="477" y="31"/>
                  </a:lnTo>
                  <a:lnTo>
                    <a:pt x="549" y="49"/>
                  </a:lnTo>
                  <a:lnTo>
                    <a:pt x="620" y="68"/>
                  </a:lnTo>
                  <a:lnTo>
                    <a:pt x="683" y="87"/>
                  </a:lnTo>
                  <a:lnTo>
                    <a:pt x="709" y="95"/>
                  </a:lnTo>
                  <a:lnTo>
                    <a:pt x="728" y="103"/>
                  </a:lnTo>
                  <a:lnTo>
                    <a:pt x="741" y="109"/>
                  </a:lnTo>
                  <a:lnTo>
                    <a:pt x="744" y="112"/>
                  </a:lnTo>
                  <a:lnTo>
                    <a:pt x="745" y="114"/>
                  </a:lnTo>
                  <a:lnTo>
                    <a:pt x="745" y="114"/>
                  </a:lnTo>
                  <a:lnTo>
                    <a:pt x="744" y="127"/>
                  </a:lnTo>
                  <a:lnTo>
                    <a:pt x="739" y="154"/>
                  </a:lnTo>
                  <a:lnTo>
                    <a:pt x="721" y="244"/>
                  </a:lnTo>
                  <a:lnTo>
                    <a:pt x="671" y="507"/>
                  </a:lnTo>
                  <a:lnTo>
                    <a:pt x="596" y="883"/>
                  </a:lnTo>
                  <a:lnTo>
                    <a:pt x="62" y="883"/>
                  </a:lnTo>
                  <a:lnTo>
                    <a:pt x="0" y="117"/>
                  </a:lnTo>
                  <a:lnTo>
                    <a:pt x="3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4" name="Freeform 227">
              <a:extLst>
                <a:ext uri="{FF2B5EF4-FFF2-40B4-BE49-F238E27FC236}">
                  <a16:creationId xmlns:a16="http://schemas.microsoft.com/office/drawing/2014/main" id="{B7AA1069-5081-4B08-9579-6FA3B8D63EE3}"/>
                </a:ext>
              </a:extLst>
            </p:cNvPr>
            <p:cNvSpPr>
              <a:spLocks/>
            </p:cNvSpPr>
            <p:nvPr/>
          </p:nvSpPr>
          <p:spPr bwMode="auto">
            <a:xfrm flipH="1">
              <a:off x="6908262" y="6153063"/>
              <a:ext cx="142518" cy="283286"/>
            </a:xfrm>
            <a:custGeom>
              <a:avLst/>
              <a:gdLst>
                <a:gd name="T0" fmla="*/ 122 w 491"/>
                <a:gd name="T1" fmla="*/ 0 h 1140"/>
                <a:gd name="T2" fmla="*/ 122 w 491"/>
                <a:gd name="T3" fmla="*/ 123 h 1140"/>
                <a:gd name="T4" fmla="*/ 0 w 491"/>
                <a:gd name="T5" fmla="*/ 1140 h 1140"/>
                <a:gd name="T6" fmla="*/ 211 w 491"/>
                <a:gd name="T7" fmla="*/ 1140 h 1140"/>
                <a:gd name="T8" fmla="*/ 442 w 491"/>
                <a:gd name="T9" fmla="*/ 687 h 1140"/>
                <a:gd name="T10" fmla="*/ 221 w 491"/>
                <a:gd name="T11" fmla="*/ 545 h 1140"/>
                <a:gd name="T12" fmla="*/ 491 w 491"/>
                <a:gd name="T13" fmla="*/ 424 h 1140"/>
                <a:gd name="T14" fmla="*/ 242 w 491"/>
                <a:gd name="T15" fmla="*/ 52 h 1140"/>
                <a:gd name="T16" fmla="*/ 122 w 491"/>
                <a:gd name="T17" fmla="*/ 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40">
                  <a:moveTo>
                    <a:pt x="122" y="0"/>
                  </a:moveTo>
                  <a:lnTo>
                    <a:pt x="122" y="123"/>
                  </a:lnTo>
                  <a:lnTo>
                    <a:pt x="0" y="1140"/>
                  </a:lnTo>
                  <a:lnTo>
                    <a:pt x="211" y="1140"/>
                  </a:lnTo>
                  <a:lnTo>
                    <a:pt x="442" y="687"/>
                  </a:lnTo>
                  <a:lnTo>
                    <a:pt x="221" y="545"/>
                  </a:lnTo>
                  <a:lnTo>
                    <a:pt x="491" y="424"/>
                  </a:lnTo>
                  <a:lnTo>
                    <a:pt x="242" y="52"/>
                  </a:lnTo>
                  <a:lnTo>
                    <a:pt x="122" y="0"/>
                  </a:lnTo>
                  <a:close/>
                </a:path>
              </a:pathLst>
            </a:custGeom>
            <a:solidFill>
              <a:srgbClr val="616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5" name="Freeform 228">
              <a:extLst>
                <a:ext uri="{FF2B5EF4-FFF2-40B4-BE49-F238E27FC236}">
                  <a16:creationId xmlns:a16="http://schemas.microsoft.com/office/drawing/2014/main" id="{F82B99AB-A26D-4DA7-B9B0-2E10A49B47AC}"/>
                </a:ext>
              </a:extLst>
            </p:cNvPr>
            <p:cNvSpPr>
              <a:spLocks/>
            </p:cNvSpPr>
            <p:nvPr/>
          </p:nvSpPr>
          <p:spPr bwMode="auto">
            <a:xfrm flipH="1">
              <a:off x="7142895" y="6153063"/>
              <a:ext cx="142518" cy="283286"/>
            </a:xfrm>
            <a:custGeom>
              <a:avLst/>
              <a:gdLst>
                <a:gd name="T0" fmla="*/ 368 w 491"/>
                <a:gd name="T1" fmla="*/ 0 h 1140"/>
                <a:gd name="T2" fmla="*/ 368 w 491"/>
                <a:gd name="T3" fmla="*/ 123 h 1140"/>
                <a:gd name="T4" fmla="*/ 491 w 491"/>
                <a:gd name="T5" fmla="*/ 1140 h 1140"/>
                <a:gd name="T6" fmla="*/ 280 w 491"/>
                <a:gd name="T7" fmla="*/ 1140 h 1140"/>
                <a:gd name="T8" fmla="*/ 49 w 491"/>
                <a:gd name="T9" fmla="*/ 687 h 1140"/>
                <a:gd name="T10" fmla="*/ 270 w 491"/>
                <a:gd name="T11" fmla="*/ 545 h 1140"/>
                <a:gd name="T12" fmla="*/ 0 w 491"/>
                <a:gd name="T13" fmla="*/ 424 h 1140"/>
                <a:gd name="T14" fmla="*/ 221 w 491"/>
                <a:gd name="T15" fmla="*/ 64 h 1140"/>
                <a:gd name="T16" fmla="*/ 368 w 491"/>
                <a:gd name="T17" fmla="*/ 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40">
                  <a:moveTo>
                    <a:pt x="368" y="0"/>
                  </a:moveTo>
                  <a:lnTo>
                    <a:pt x="368" y="123"/>
                  </a:lnTo>
                  <a:lnTo>
                    <a:pt x="491" y="1140"/>
                  </a:lnTo>
                  <a:lnTo>
                    <a:pt x="280" y="1140"/>
                  </a:lnTo>
                  <a:lnTo>
                    <a:pt x="49" y="687"/>
                  </a:lnTo>
                  <a:lnTo>
                    <a:pt x="270" y="545"/>
                  </a:lnTo>
                  <a:lnTo>
                    <a:pt x="0" y="424"/>
                  </a:lnTo>
                  <a:lnTo>
                    <a:pt x="221" y="64"/>
                  </a:lnTo>
                  <a:lnTo>
                    <a:pt x="368" y="0"/>
                  </a:lnTo>
                  <a:close/>
                </a:path>
              </a:pathLst>
            </a:custGeom>
            <a:solidFill>
              <a:srgbClr val="616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6" name="Freeform 229">
              <a:extLst>
                <a:ext uri="{FF2B5EF4-FFF2-40B4-BE49-F238E27FC236}">
                  <a16:creationId xmlns:a16="http://schemas.microsoft.com/office/drawing/2014/main" id="{6BF4EC4F-F5D9-4F62-825B-F9D594BF3E38}"/>
                </a:ext>
              </a:extLst>
            </p:cNvPr>
            <p:cNvSpPr>
              <a:spLocks/>
            </p:cNvSpPr>
            <p:nvPr/>
          </p:nvSpPr>
          <p:spPr bwMode="auto">
            <a:xfrm flipH="1">
              <a:off x="7061211" y="6215628"/>
              <a:ext cx="69521" cy="57354"/>
            </a:xfrm>
            <a:custGeom>
              <a:avLst/>
              <a:gdLst>
                <a:gd name="T0" fmla="*/ 243 w 243"/>
                <a:gd name="T1" fmla="*/ 127 h 228"/>
                <a:gd name="T2" fmla="*/ 174 w 243"/>
                <a:gd name="T3" fmla="*/ 228 h 228"/>
                <a:gd name="T4" fmla="*/ 174 w 243"/>
                <a:gd name="T5" fmla="*/ 228 h 228"/>
                <a:gd name="T6" fmla="*/ 69 w 243"/>
                <a:gd name="T7" fmla="*/ 228 h 228"/>
                <a:gd name="T8" fmla="*/ 0 w 243"/>
                <a:gd name="T9" fmla="*/ 127 h 228"/>
                <a:gd name="T10" fmla="*/ 120 w 243"/>
                <a:gd name="T11" fmla="*/ 0 h 228"/>
                <a:gd name="T12" fmla="*/ 243 w 243"/>
                <a:gd name="T13" fmla="*/ 127 h 228"/>
              </a:gdLst>
              <a:ahLst/>
              <a:cxnLst>
                <a:cxn ang="0">
                  <a:pos x="T0" y="T1"/>
                </a:cxn>
                <a:cxn ang="0">
                  <a:pos x="T2" y="T3"/>
                </a:cxn>
                <a:cxn ang="0">
                  <a:pos x="T4" y="T5"/>
                </a:cxn>
                <a:cxn ang="0">
                  <a:pos x="T6" y="T7"/>
                </a:cxn>
                <a:cxn ang="0">
                  <a:pos x="T8" y="T9"/>
                </a:cxn>
                <a:cxn ang="0">
                  <a:pos x="T10" y="T11"/>
                </a:cxn>
                <a:cxn ang="0">
                  <a:pos x="T12" y="T13"/>
                </a:cxn>
              </a:cxnLst>
              <a:rect l="0" t="0" r="r" b="b"/>
              <a:pathLst>
                <a:path w="243" h="228">
                  <a:moveTo>
                    <a:pt x="243" y="127"/>
                  </a:moveTo>
                  <a:lnTo>
                    <a:pt x="174" y="228"/>
                  </a:lnTo>
                  <a:lnTo>
                    <a:pt x="174" y="228"/>
                  </a:lnTo>
                  <a:lnTo>
                    <a:pt x="69" y="228"/>
                  </a:lnTo>
                  <a:lnTo>
                    <a:pt x="0" y="127"/>
                  </a:lnTo>
                  <a:lnTo>
                    <a:pt x="120" y="0"/>
                  </a:lnTo>
                  <a:lnTo>
                    <a:pt x="243" y="127"/>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7" name="Freeform 230">
              <a:extLst>
                <a:ext uri="{FF2B5EF4-FFF2-40B4-BE49-F238E27FC236}">
                  <a16:creationId xmlns:a16="http://schemas.microsoft.com/office/drawing/2014/main" id="{951ABCCA-99E4-4D60-AEB9-72C44A0D3B65}"/>
                </a:ext>
              </a:extLst>
            </p:cNvPr>
            <p:cNvSpPr>
              <a:spLocks/>
            </p:cNvSpPr>
            <p:nvPr/>
          </p:nvSpPr>
          <p:spPr bwMode="auto">
            <a:xfrm flipH="1">
              <a:off x="7061211" y="6215628"/>
              <a:ext cx="69521" cy="57354"/>
            </a:xfrm>
            <a:custGeom>
              <a:avLst/>
              <a:gdLst>
                <a:gd name="T0" fmla="*/ 243 w 243"/>
                <a:gd name="T1" fmla="*/ 127 h 228"/>
                <a:gd name="T2" fmla="*/ 174 w 243"/>
                <a:gd name="T3" fmla="*/ 228 h 228"/>
                <a:gd name="T4" fmla="*/ 174 w 243"/>
                <a:gd name="T5" fmla="*/ 228 h 228"/>
                <a:gd name="T6" fmla="*/ 69 w 243"/>
                <a:gd name="T7" fmla="*/ 228 h 228"/>
                <a:gd name="T8" fmla="*/ 0 w 243"/>
                <a:gd name="T9" fmla="*/ 127 h 228"/>
                <a:gd name="T10" fmla="*/ 120 w 243"/>
                <a:gd name="T11" fmla="*/ 0 h 228"/>
                <a:gd name="T12" fmla="*/ 243 w 243"/>
                <a:gd name="T13" fmla="*/ 127 h 228"/>
              </a:gdLst>
              <a:ahLst/>
              <a:cxnLst>
                <a:cxn ang="0">
                  <a:pos x="T0" y="T1"/>
                </a:cxn>
                <a:cxn ang="0">
                  <a:pos x="T2" y="T3"/>
                </a:cxn>
                <a:cxn ang="0">
                  <a:pos x="T4" y="T5"/>
                </a:cxn>
                <a:cxn ang="0">
                  <a:pos x="T6" y="T7"/>
                </a:cxn>
                <a:cxn ang="0">
                  <a:pos x="T8" y="T9"/>
                </a:cxn>
                <a:cxn ang="0">
                  <a:pos x="T10" y="T11"/>
                </a:cxn>
                <a:cxn ang="0">
                  <a:pos x="T12" y="T13"/>
                </a:cxn>
              </a:cxnLst>
              <a:rect l="0" t="0" r="r" b="b"/>
              <a:pathLst>
                <a:path w="243" h="228">
                  <a:moveTo>
                    <a:pt x="243" y="127"/>
                  </a:moveTo>
                  <a:lnTo>
                    <a:pt x="174" y="228"/>
                  </a:lnTo>
                  <a:lnTo>
                    <a:pt x="174" y="228"/>
                  </a:lnTo>
                  <a:lnTo>
                    <a:pt x="69" y="228"/>
                  </a:lnTo>
                  <a:lnTo>
                    <a:pt x="0" y="127"/>
                  </a:lnTo>
                  <a:lnTo>
                    <a:pt x="120" y="0"/>
                  </a:lnTo>
                  <a:lnTo>
                    <a:pt x="243"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8" name="Freeform 231">
              <a:extLst>
                <a:ext uri="{FF2B5EF4-FFF2-40B4-BE49-F238E27FC236}">
                  <a16:creationId xmlns:a16="http://schemas.microsoft.com/office/drawing/2014/main" id="{61A1B5D8-AA9A-4842-AFAC-DDE6D2F6929D}"/>
                </a:ext>
              </a:extLst>
            </p:cNvPr>
            <p:cNvSpPr>
              <a:spLocks/>
            </p:cNvSpPr>
            <p:nvPr/>
          </p:nvSpPr>
          <p:spPr bwMode="auto">
            <a:xfrm flipH="1">
              <a:off x="7052519" y="6272982"/>
              <a:ext cx="86900" cy="163367"/>
            </a:xfrm>
            <a:custGeom>
              <a:avLst/>
              <a:gdLst>
                <a:gd name="T0" fmla="*/ 203 w 301"/>
                <a:gd name="T1" fmla="*/ 0 h 655"/>
                <a:gd name="T2" fmla="*/ 301 w 301"/>
                <a:gd name="T3" fmla="*/ 655 h 655"/>
                <a:gd name="T4" fmla="*/ 0 w 301"/>
                <a:gd name="T5" fmla="*/ 655 h 655"/>
                <a:gd name="T6" fmla="*/ 98 w 301"/>
                <a:gd name="T7" fmla="*/ 0 h 655"/>
                <a:gd name="T8" fmla="*/ 203 w 301"/>
                <a:gd name="T9" fmla="*/ 0 h 655"/>
              </a:gdLst>
              <a:ahLst/>
              <a:cxnLst>
                <a:cxn ang="0">
                  <a:pos x="T0" y="T1"/>
                </a:cxn>
                <a:cxn ang="0">
                  <a:pos x="T2" y="T3"/>
                </a:cxn>
                <a:cxn ang="0">
                  <a:pos x="T4" y="T5"/>
                </a:cxn>
                <a:cxn ang="0">
                  <a:pos x="T6" y="T7"/>
                </a:cxn>
                <a:cxn ang="0">
                  <a:pos x="T8" y="T9"/>
                </a:cxn>
              </a:cxnLst>
              <a:rect l="0" t="0" r="r" b="b"/>
              <a:pathLst>
                <a:path w="301" h="655">
                  <a:moveTo>
                    <a:pt x="203" y="0"/>
                  </a:moveTo>
                  <a:lnTo>
                    <a:pt x="301" y="655"/>
                  </a:lnTo>
                  <a:lnTo>
                    <a:pt x="0" y="655"/>
                  </a:lnTo>
                  <a:lnTo>
                    <a:pt x="98" y="0"/>
                  </a:lnTo>
                  <a:lnTo>
                    <a:pt x="203" y="0"/>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39" name="Freeform 232">
              <a:extLst>
                <a:ext uri="{FF2B5EF4-FFF2-40B4-BE49-F238E27FC236}">
                  <a16:creationId xmlns:a16="http://schemas.microsoft.com/office/drawing/2014/main" id="{976DD8C5-6304-479B-B9AE-F873612767F4}"/>
                </a:ext>
              </a:extLst>
            </p:cNvPr>
            <p:cNvSpPr>
              <a:spLocks/>
            </p:cNvSpPr>
            <p:nvPr/>
          </p:nvSpPr>
          <p:spPr bwMode="auto">
            <a:xfrm flipH="1">
              <a:off x="7052519" y="6272982"/>
              <a:ext cx="86900" cy="163367"/>
            </a:xfrm>
            <a:custGeom>
              <a:avLst/>
              <a:gdLst>
                <a:gd name="T0" fmla="*/ 203 w 301"/>
                <a:gd name="T1" fmla="*/ 0 h 655"/>
                <a:gd name="T2" fmla="*/ 301 w 301"/>
                <a:gd name="T3" fmla="*/ 655 h 655"/>
                <a:gd name="T4" fmla="*/ 0 w 301"/>
                <a:gd name="T5" fmla="*/ 655 h 655"/>
                <a:gd name="T6" fmla="*/ 98 w 301"/>
                <a:gd name="T7" fmla="*/ 0 h 655"/>
                <a:gd name="T8" fmla="*/ 203 w 301"/>
                <a:gd name="T9" fmla="*/ 0 h 655"/>
              </a:gdLst>
              <a:ahLst/>
              <a:cxnLst>
                <a:cxn ang="0">
                  <a:pos x="T0" y="T1"/>
                </a:cxn>
                <a:cxn ang="0">
                  <a:pos x="T2" y="T3"/>
                </a:cxn>
                <a:cxn ang="0">
                  <a:pos x="T4" y="T5"/>
                </a:cxn>
                <a:cxn ang="0">
                  <a:pos x="T6" y="T7"/>
                </a:cxn>
                <a:cxn ang="0">
                  <a:pos x="T8" y="T9"/>
                </a:cxn>
              </a:cxnLst>
              <a:rect l="0" t="0" r="r" b="b"/>
              <a:pathLst>
                <a:path w="301" h="655">
                  <a:moveTo>
                    <a:pt x="203" y="0"/>
                  </a:moveTo>
                  <a:lnTo>
                    <a:pt x="301" y="655"/>
                  </a:lnTo>
                  <a:lnTo>
                    <a:pt x="0" y="655"/>
                  </a:lnTo>
                  <a:lnTo>
                    <a:pt x="98" y="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0" name="Freeform 233">
              <a:extLst>
                <a:ext uri="{FF2B5EF4-FFF2-40B4-BE49-F238E27FC236}">
                  <a16:creationId xmlns:a16="http://schemas.microsoft.com/office/drawing/2014/main" id="{452C0CC3-658C-4475-BA54-3FA53679EAA1}"/>
                </a:ext>
              </a:extLst>
            </p:cNvPr>
            <p:cNvSpPr>
              <a:spLocks/>
            </p:cNvSpPr>
            <p:nvPr/>
          </p:nvSpPr>
          <p:spPr bwMode="auto">
            <a:xfrm flipH="1">
              <a:off x="7007331" y="6132209"/>
              <a:ext cx="88638" cy="142513"/>
            </a:xfrm>
            <a:custGeom>
              <a:avLst/>
              <a:gdLst>
                <a:gd name="T0" fmla="*/ 283 w 308"/>
                <a:gd name="T1" fmla="*/ 0 h 574"/>
                <a:gd name="T2" fmla="*/ 308 w 308"/>
                <a:gd name="T3" fmla="*/ 93 h 574"/>
                <a:gd name="T4" fmla="*/ 239 w 308"/>
                <a:gd name="T5" fmla="*/ 574 h 574"/>
                <a:gd name="T6" fmla="*/ 0 w 308"/>
                <a:gd name="T7" fmla="*/ 339 h 574"/>
                <a:gd name="T8" fmla="*/ 283 w 308"/>
                <a:gd name="T9" fmla="*/ 0 h 574"/>
              </a:gdLst>
              <a:ahLst/>
              <a:cxnLst>
                <a:cxn ang="0">
                  <a:pos x="T0" y="T1"/>
                </a:cxn>
                <a:cxn ang="0">
                  <a:pos x="T2" y="T3"/>
                </a:cxn>
                <a:cxn ang="0">
                  <a:pos x="T4" y="T5"/>
                </a:cxn>
                <a:cxn ang="0">
                  <a:pos x="T6" y="T7"/>
                </a:cxn>
                <a:cxn ang="0">
                  <a:pos x="T8" y="T9"/>
                </a:cxn>
              </a:cxnLst>
              <a:rect l="0" t="0" r="r" b="b"/>
              <a:pathLst>
                <a:path w="308" h="574">
                  <a:moveTo>
                    <a:pt x="283" y="0"/>
                  </a:moveTo>
                  <a:lnTo>
                    <a:pt x="308" y="93"/>
                  </a:lnTo>
                  <a:lnTo>
                    <a:pt x="239" y="574"/>
                  </a:lnTo>
                  <a:lnTo>
                    <a:pt x="0" y="339"/>
                  </a:lnTo>
                  <a:lnTo>
                    <a:pt x="28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1" name="Freeform 234">
              <a:extLst>
                <a:ext uri="{FF2B5EF4-FFF2-40B4-BE49-F238E27FC236}">
                  <a16:creationId xmlns:a16="http://schemas.microsoft.com/office/drawing/2014/main" id="{84DD3C0D-53DF-45D5-BEFF-5EF563689FA8}"/>
                </a:ext>
              </a:extLst>
            </p:cNvPr>
            <p:cNvSpPr>
              <a:spLocks/>
            </p:cNvSpPr>
            <p:nvPr/>
          </p:nvSpPr>
          <p:spPr bwMode="auto">
            <a:xfrm flipH="1">
              <a:off x="7007331" y="6132209"/>
              <a:ext cx="88638" cy="142513"/>
            </a:xfrm>
            <a:custGeom>
              <a:avLst/>
              <a:gdLst>
                <a:gd name="T0" fmla="*/ 283 w 308"/>
                <a:gd name="T1" fmla="*/ 0 h 574"/>
                <a:gd name="T2" fmla="*/ 308 w 308"/>
                <a:gd name="T3" fmla="*/ 93 h 574"/>
                <a:gd name="T4" fmla="*/ 239 w 308"/>
                <a:gd name="T5" fmla="*/ 574 h 574"/>
                <a:gd name="T6" fmla="*/ 0 w 308"/>
                <a:gd name="T7" fmla="*/ 339 h 574"/>
                <a:gd name="T8" fmla="*/ 283 w 308"/>
                <a:gd name="T9" fmla="*/ 0 h 574"/>
              </a:gdLst>
              <a:ahLst/>
              <a:cxnLst>
                <a:cxn ang="0">
                  <a:pos x="T0" y="T1"/>
                </a:cxn>
                <a:cxn ang="0">
                  <a:pos x="T2" y="T3"/>
                </a:cxn>
                <a:cxn ang="0">
                  <a:pos x="T4" y="T5"/>
                </a:cxn>
                <a:cxn ang="0">
                  <a:pos x="T6" y="T7"/>
                </a:cxn>
                <a:cxn ang="0">
                  <a:pos x="T8" y="T9"/>
                </a:cxn>
              </a:cxnLst>
              <a:rect l="0" t="0" r="r" b="b"/>
              <a:pathLst>
                <a:path w="308" h="574">
                  <a:moveTo>
                    <a:pt x="283" y="0"/>
                  </a:moveTo>
                  <a:lnTo>
                    <a:pt x="308" y="93"/>
                  </a:lnTo>
                  <a:lnTo>
                    <a:pt x="239" y="574"/>
                  </a:lnTo>
                  <a:lnTo>
                    <a:pt x="0" y="339"/>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2" name="Freeform 235">
              <a:extLst>
                <a:ext uri="{FF2B5EF4-FFF2-40B4-BE49-F238E27FC236}">
                  <a16:creationId xmlns:a16="http://schemas.microsoft.com/office/drawing/2014/main" id="{C07B9325-580A-464C-A1A0-087486E8847D}"/>
                </a:ext>
              </a:extLst>
            </p:cNvPr>
            <p:cNvSpPr>
              <a:spLocks/>
            </p:cNvSpPr>
            <p:nvPr/>
          </p:nvSpPr>
          <p:spPr bwMode="auto">
            <a:xfrm flipH="1">
              <a:off x="7014284" y="6104400"/>
              <a:ext cx="163374" cy="46923"/>
            </a:xfrm>
            <a:custGeom>
              <a:avLst/>
              <a:gdLst>
                <a:gd name="T0" fmla="*/ 563 w 563"/>
                <a:gd name="T1" fmla="*/ 0 h 190"/>
                <a:gd name="T2" fmla="*/ 563 w 563"/>
                <a:gd name="T3" fmla="*/ 19 h 190"/>
                <a:gd name="T4" fmla="*/ 563 w 563"/>
                <a:gd name="T5" fmla="*/ 19 h 190"/>
                <a:gd name="T6" fmla="*/ 556 w 563"/>
                <a:gd name="T7" fmla="*/ 26 h 190"/>
                <a:gd name="T8" fmla="*/ 538 w 563"/>
                <a:gd name="T9" fmla="*/ 45 h 190"/>
                <a:gd name="T10" fmla="*/ 510 w 563"/>
                <a:gd name="T11" fmla="*/ 71 h 190"/>
                <a:gd name="T12" fmla="*/ 494 w 563"/>
                <a:gd name="T13" fmla="*/ 86 h 190"/>
                <a:gd name="T14" fmla="*/ 474 w 563"/>
                <a:gd name="T15" fmla="*/ 102 h 190"/>
                <a:gd name="T16" fmla="*/ 453 w 563"/>
                <a:gd name="T17" fmla="*/ 117 h 190"/>
                <a:gd name="T18" fmla="*/ 431 w 563"/>
                <a:gd name="T19" fmla="*/ 133 h 190"/>
                <a:gd name="T20" fmla="*/ 408 w 563"/>
                <a:gd name="T21" fmla="*/ 148 h 190"/>
                <a:gd name="T22" fmla="*/ 384 w 563"/>
                <a:gd name="T23" fmla="*/ 161 h 190"/>
                <a:gd name="T24" fmla="*/ 359 w 563"/>
                <a:gd name="T25" fmla="*/ 171 h 190"/>
                <a:gd name="T26" fmla="*/ 333 w 563"/>
                <a:gd name="T27" fmla="*/ 180 h 190"/>
                <a:gd name="T28" fmla="*/ 321 w 563"/>
                <a:gd name="T29" fmla="*/ 184 h 190"/>
                <a:gd name="T30" fmla="*/ 307 w 563"/>
                <a:gd name="T31" fmla="*/ 187 h 190"/>
                <a:gd name="T32" fmla="*/ 295 w 563"/>
                <a:gd name="T33" fmla="*/ 189 h 190"/>
                <a:gd name="T34" fmla="*/ 282 w 563"/>
                <a:gd name="T35" fmla="*/ 190 h 190"/>
                <a:gd name="T36" fmla="*/ 282 w 563"/>
                <a:gd name="T37" fmla="*/ 190 h 190"/>
                <a:gd name="T38" fmla="*/ 275 w 563"/>
                <a:gd name="T39" fmla="*/ 190 h 190"/>
                <a:gd name="T40" fmla="*/ 275 w 563"/>
                <a:gd name="T41" fmla="*/ 190 h 190"/>
                <a:gd name="T42" fmla="*/ 262 w 563"/>
                <a:gd name="T43" fmla="*/ 189 h 190"/>
                <a:gd name="T44" fmla="*/ 249 w 563"/>
                <a:gd name="T45" fmla="*/ 188 h 190"/>
                <a:gd name="T46" fmla="*/ 237 w 563"/>
                <a:gd name="T47" fmla="*/ 185 h 190"/>
                <a:gd name="T48" fmla="*/ 224 w 563"/>
                <a:gd name="T49" fmla="*/ 183 h 190"/>
                <a:gd name="T50" fmla="*/ 212 w 563"/>
                <a:gd name="T51" fmla="*/ 179 h 190"/>
                <a:gd name="T52" fmla="*/ 198 w 563"/>
                <a:gd name="T53" fmla="*/ 175 h 190"/>
                <a:gd name="T54" fmla="*/ 175 w 563"/>
                <a:gd name="T55" fmla="*/ 165 h 190"/>
                <a:gd name="T56" fmla="*/ 151 w 563"/>
                <a:gd name="T57" fmla="*/ 153 h 190"/>
                <a:gd name="T58" fmla="*/ 128 w 563"/>
                <a:gd name="T59" fmla="*/ 139 h 190"/>
                <a:gd name="T60" fmla="*/ 107 w 563"/>
                <a:gd name="T61" fmla="*/ 125 h 190"/>
                <a:gd name="T62" fmla="*/ 86 w 563"/>
                <a:gd name="T63" fmla="*/ 110 h 190"/>
                <a:gd name="T64" fmla="*/ 67 w 563"/>
                <a:gd name="T65" fmla="*/ 95 h 190"/>
                <a:gd name="T66" fmla="*/ 50 w 563"/>
                <a:gd name="T67" fmla="*/ 81 h 190"/>
                <a:gd name="T68" fmla="*/ 23 w 563"/>
                <a:gd name="T69" fmla="*/ 55 h 190"/>
                <a:gd name="T70" fmla="*/ 6 w 563"/>
                <a:gd name="T71" fmla="*/ 38 h 190"/>
                <a:gd name="T72" fmla="*/ 0 w 563"/>
                <a:gd name="T73" fmla="*/ 30 h 190"/>
                <a:gd name="T74" fmla="*/ 0 w 563"/>
                <a:gd name="T75" fmla="*/ 0 h 190"/>
                <a:gd name="T76" fmla="*/ 563 w 563"/>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190">
                  <a:moveTo>
                    <a:pt x="563" y="0"/>
                  </a:moveTo>
                  <a:lnTo>
                    <a:pt x="563" y="19"/>
                  </a:lnTo>
                  <a:lnTo>
                    <a:pt x="563" y="19"/>
                  </a:lnTo>
                  <a:lnTo>
                    <a:pt x="556" y="26"/>
                  </a:lnTo>
                  <a:lnTo>
                    <a:pt x="538" y="45"/>
                  </a:lnTo>
                  <a:lnTo>
                    <a:pt x="510" y="71"/>
                  </a:lnTo>
                  <a:lnTo>
                    <a:pt x="494" y="86"/>
                  </a:lnTo>
                  <a:lnTo>
                    <a:pt x="474" y="102"/>
                  </a:lnTo>
                  <a:lnTo>
                    <a:pt x="453" y="117"/>
                  </a:lnTo>
                  <a:lnTo>
                    <a:pt x="431" y="133"/>
                  </a:lnTo>
                  <a:lnTo>
                    <a:pt x="408" y="148"/>
                  </a:lnTo>
                  <a:lnTo>
                    <a:pt x="384" y="161"/>
                  </a:lnTo>
                  <a:lnTo>
                    <a:pt x="359" y="171"/>
                  </a:lnTo>
                  <a:lnTo>
                    <a:pt x="333" y="180"/>
                  </a:lnTo>
                  <a:lnTo>
                    <a:pt x="321" y="184"/>
                  </a:lnTo>
                  <a:lnTo>
                    <a:pt x="307" y="187"/>
                  </a:lnTo>
                  <a:lnTo>
                    <a:pt x="295" y="189"/>
                  </a:lnTo>
                  <a:lnTo>
                    <a:pt x="282" y="190"/>
                  </a:lnTo>
                  <a:lnTo>
                    <a:pt x="282" y="190"/>
                  </a:lnTo>
                  <a:lnTo>
                    <a:pt x="275" y="190"/>
                  </a:lnTo>
                  <a:lnTo>
                    <a:pt x="275" y="190"/>
                  </a:lnTo>
                  <a:lnTo>
                    <a:pt x="262" y="189"/>
                  </a:lnTo>
                  <a:lnTo>
                    <a:pt x="249" y="188"/>
                  </a:lnTo>
                  <a:lnTo>
                    <a:pt x="237" y="185"/>
                  </a:lnTo>
                  <a:lnTo>
                    <a:pt x="224" y="183"/>
                  </a:lnTo>
                  <a:lnTo>
                    <a:pt x="212" y="179"/>
                  </a:lnTo>
                  <a:lnTo>
                    <a:pt x="198" y="175"/>
                  </a:lnTo>
                  <a:lnTo>
                    <a:pt x="175" y="165"/>
                  </a:lnTo>
                  <a:lnTo>
                    <a:pt x="151" y="153"/>
                  </a:lnTo>
                  <a:lnTo>
                    <a:pt x="128" y="139"/>
                  </a:lnTo>
                  <a:lnTo>
                    <a:pt x="107" y="125"/>
                  </a:lnTo>
                  <a:lnTo>
                    <a:pt x="86" y="110"/>
                  </a:lnTo>
                  <a:lnTo>
                    <a:pt x="67" y="95"/>
                  </a:lnTo>
                  <a:lnTo>
                    <a:pt x="50" y="81"/>
                  </a:lnTo>
                  <a:lnTo>
                    <a:pt x="23" y="55"/>
                  </a:lnTo>
                  <a:lnTo>
                    <a:pt x="6" y="38"/>
                  </a:lnTo>
                  <a:lnTo>
                    <a:pt x="0" y="30"/>
                  </a:lnTo>
                  <a:lnTo>
                    <a:pt x="0" y="0"/>
                  </a:lnTo>
                  <a:lnTo>
                    <a:pt x="563" y="0"/>
                  </a:lnTo>
                  <a:close/>
                </a:path>
              </a:pathLst>
            </a:custGeom>
            <a:solidFill>
              <a:srgbClr val="B69F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3" name="Freeform 236">
              <a:extLst>
                <a:ext uri="{FF2B5EF4-FFF2-40B4-BE49-F238E27FC236}">
                  <a16:creationId xmlns:a16="http://schemas.microsoft.com/office/drawing/2014/main" id="{0139FE7C-FD0A-4688-8681-3CE69EA7BCC2}"/>
                </a:ext>
              </a:extLst>
            </p:cNvPr>
            <p:cNvSpPr>
              <a:spLocks/>
            </p:cNvSpPr>
            <p:nvPr/>
          </p:nvSpPr>
          <p:spPr bwMode="auto">
            <a:xfrm flipH="1">
              <a:off x="7014284" y="6104400"/>
              <a:ext cx="163374" cy="46923"/>
            </a:xfrm>
            <a:custGeom>
              <a:avLst/>
              <a:gdLst>
                <a:gd name="T0" fmla="*/ 563 w 563"/>
                <a:gd name="T1" fmla="*/ 0 h 190"/>
                <a:gd name="T2" fmla="*/ 563 w 563"/>
                <a:gd name="T3" fmla="*/ 19 h 190"/>
                <a:gd name="T4" fmla="*/ 563 w 563"/>
                <a:gd name="T5" fmla="*/ 19 h 190"/>
                <a:gd name="T6" fmla="*/ 556 w 563"/>
                <a:gd name="T7" fmla="*/ 26 h 190"/>
                <a:gd name="T8" fmla="*/ 538 w 563"/>
                <a:gd name="T9" fmla="*/ 45 h 190"/>
                <a:gd name="T10" fmla="*/ 510 w 563"/>
                <a:gd name="T11" fmla="*/ 71 h 190"/>
                <a:gd name="T12" fmla="*/ 494 w 563"/>
                <a:gd name="T13" fmla="*/ 86 h 190"/>
                <a:gd name="T14" fmla="*/ 474 w 563"/>
                <a:gd name="T15" fmla="*/ 102 h 190"/>
                <a:gd name="T16" fmla="*/ 453 w 563"/>
                <a:gd name="T17" fmla="*/ 117 h 190"/>
                <a:gd name="T18" fmla="*/ 431 w 563"/>
                <a:gd name="T19" fmla="*/ 133 h 190"/>
                <a:gd name="T20" fmla="*/ 408 w 563"/>
                <a:gd name="T21" fmla="*/ 148 h 190"/>
                <a:gd name="T22" fmla="*/ 384 w 563"/>
                <a:gd name="T23" fmla="*/ 161 h 190"/>
                <a:gd name="T24" fmla="*/ 359 w 563"/>
                <a:gd name="T25" fmla="*/ 171 h 190"/>
                <a:gd name="T26" fmla="*/ 333 w 563"/>
                <a:gd name="T27" fmla="*/ 180 h 190"/>
                <a:gd name="T28" fmla="*/ 321 w 563"/>
                <a:gd name="T29" fmla="*/ 184 h 190"/>
                <a:gd name="T30" fmla="*/ 307 w 563"/>
                <a:gd name="T31" fmla="*/ 187 h 190"/>
                <a:gd name="T32" fmla="*/ 295 w 563"/>
                <a:gd name="T33" fmla="*/ 189 h 190"/>
                <a:gd name="T34" fmla="*/ 282 w 563"/>
                <a:gd name="T35" fmla="*/ 190 h 190"/>
                <a:gd name="T36" fmla="*/ 282 w 563"/>
                <a:gd name="T37" fmla="*/ 190 h 190"/>
                <a:gd name="T38" fmla="*/ 275 w 563"/>
                <a:gd name="T39" fmla="*/ 190 h 190"/>
                <a:gd name="T40" fmla="*/ 275 w 563"/>
                <a:gd name="T41" fmla="*/ 190 h 190"/>
                <a:gd name="T42" fmla="*/ 262 w 563"/>
                <a:gd name="T43" fmla="*/ 189 h 190"/>
                <a:gd name="T44" fmla="*/ 249 w 563"/>
                <a:gd name="T45" fmla="*/ 188 h 190"/>
                <a:gd name="T46" fmla="*/ 237 w 563"/>
                <a:gd name="T47" fmla="*/ 185 h 190"/>
                <a:gd name="T48" fmla="*/ 224 w 563"/>
                <a:gd name="T49" fmla="*/ 183 h 190"/>
                <a:gd name="T50" fmla="*/ 212 w 563"/>
                <a:gd name="T51" fmla="*/ 179 h 190"/>
                <a:gd name="T52" fmla="*/ 198 w 563"/>
                <a:gd name="T53" fmla="*/ 175 h 190"/>
                <a:gd name="T54" fmla="*/ 175 w 563"/>
                <a:gd name="T55" fmla="*/ 165 h 190"/>
                <a:gd name="T56" fmla="*/ 151 w 563"/>
                <a:gd name="T57" fmla="*/ 153 h 190"/>
                <a:gd name="T58" fmla="*/ 128 w 563"/>
                <a:gd name="T59" fmla="*/ 139 h 190"/>
                <a:gd name="T60" fmla="*/ 107 w 563"/>
                <a:gd name="T61" fmla="*/ 125 h 190"/>
                <a:gd name="T62" fmla="*/ 86 w 563"/>
                <a:gd name="T63" fmla="*/ 110 h 190"/>
                <a:gd name="T64" fmla="*/ 67 w 563"/>
                <a:gd name="T65" fmla="*/ 95 h 190"/>
                <a:gd name="T66" fmla="*/ 50 w 563"/>
                <a:gd name="T67" fmla="*/ 81 h 190"/>
                <a:gd name="T68" fmla="*/ 23 w 563"/>
                <a:gd name="T69" fmla="*/ 55 h 190"/>
                <a:gd name="T70" fmla="*/ 6 w 563"/>
                <a:gd name="T71" fmla="*/ 38 h 190"/>
                <a:gd name="T72" fmla="*/ 0 w 563"/>
                <a:gd name="T73" fmla="*/ 30 h 190"/>
                <a:gd name="T74" fmla="*/ 0 w 563"/>
                <a:gd name="T75" fmla="*/ 0 h 190"/>
                <a:gd name="T76" fmla="*/ 563 w 563"/>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190">
                  <a:moveTo>
                    <a:pt x="563" y="0"/>
                  </a:moveTo>
                  <a:lnTo>
                    <a:pt x="563" y="19"/>
                  </a:lnTo>
                  <a:lnTo>
                    <a:pt x="563" y="19"/>
                  </a:lnTo>
                  <a:lnTo>
                    <a:pt x="556" y="26"/>
                  </a:lnTo>
                  <a:lnTo>
                    <a:pt x="538" y="45"/>
                  </a:lnTo>
                  <a:lnTo>
                    <a:pt x="510" y="71"/>
                  </a:lnTo>
                  <a:lnTo>
                    <a:pt x="494" y="86"/>
                  </a:lnTo>
                  <a:lnTo>
                    <a:pt x="474" y="102"/>
                  </a:lnTo>
                  <a:lnTo>
                    <a:pt x="453" y="117"/>
                  </a:lnTo>
                  <a:lnTo>
                    <a:pt x="431" y="133"/>
                  </a:lnTo>
                  <a:lnTo>
                    <a:pt x="408" y="148"/>
                  </a:lnTo>
                  <a:lnTo>
                    <a:pt x="384" y="161"/>
                  </a:lnTo>
                  <a:lnTo>
                    <a:pt x="359" y="171"/>
                  </a:lnTo>
                  <a:lnTo>
                    <a:pt x="333" y="180"/>
                  </a:lnTo>
                  <a:lnTo>
                    <a:pt x="321" y="184"/>
                  </a:lnTo>
                  <a:lnTo>
                    <a:pt x="307" y="187"/>
                  </a:lnTo>
                  <a:lnTo>
                    <a:pt x="295" y="189"/>
                  </a:lnTo>
                  <a:lnTo>
                    <a:pt x="282" y="190"/>
                  </a:lnTo>
                  <a:lnTo>
                    <a:pt x="282" y="190"/>
                  </a:lnTo>
                  <a:lnTo>
                    <a:pt x="275" y="190"/>
                  </a:lnTo>
                  <a:lnTo>
                    <a:pt x="275" y="190"/>
                  </a:lnTo>
                  <a:lnTo>
                    <a:pt x="262" y="189"/>
                  </a:lnTo>
                  <a:lnTo>
                    <a:pt x="249" y="188"/>
                  </a:lnTo>
                  <a:lnTo>
                    <a:pt x="237" y="185"/>
                  </a:lnTo>
                  <a:lnTo>
                    <a:pt x="224" y="183"/>
                  </a:lnTo>
                  <a:lnTo>
                    <a:pt x="212" y="179"/>
                  </a:lnTo>
                  <a:lnTo>
                    <a:pt x="198" y="175"/>
                  </a:lnTo>
                  <a:lnTo>
                    <a:pt x="175" y="165"/>
                  </a:lnTo>
                  <a:lnTo>
                    <a:pt x="151" y="153"/>
                  </a:lnTo>
                  <a:lnTo>
                    <a:pt x="128" y="139"/>
                  </a:lnTo>
                  <a:lnTo>
                    <a:pt x="107" y="125"/>
                  </a:lnTo>
                  <a:lnTo>
                    <a:pt x="86" y="110"/>
                  </a:lnTo>
                  <a:lnTo>
                    <a:pt x="67" y="95"/>
                  </a:lnTo>
                  <a:lnTo>
                    <a:pt x="50" y="81"/>
                  </a:lnTo>
                  <a:lnTo>
                    <a:pt x="23" y="55"/>
                  </a:lnTo>
                  <a:lnTo>
                    <a:pt x="6" y="38"/>
                  </a:lnTo>
                  <a:lnTo>
                    <a:pt x="0" y="30"/>
                  </a:lnTo>
                  <a:lnTo>
                    <a:pt x="0" y="0"/>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4" name="Freeform 237">
              <a:extLst>
                <a:ext uri="{FF2B5EF4-FFF2-40B4-BE49-F238E27FC236}">
                  <a16:creationId xmlns:a16="http://schemas.microsoft.com/office/drawing/2014/main" id="{AE7FF44B-9AFC-40CC-AB81-5CA7F1C65013}"/>
                </a:ext>
              </a:extLst>
            </p:cNvPr>
            <p:cNvSpPr>
              <a:spLocks/>
            </p:cNvSpPr>
            <p:nvPr/>
          </p:nvSpPr>
          <p:spPr bwMode="auto">
            <a:xfrm flipH="1">
              <a:off x="6911744" y="5729004"/>
              <a:ext cx="385838" cy="328473"/>
            </a:xfrm>
            <a:custGeom>
              <a:avLst/>
              <a:gdLst>
                <a:gd name="T0" fmla="*/ 226 w 1335"/>
                <a:gd name="T1" fmla="*/ 145 h 1323"/>
                <a:gd name="T2" fmla="*/ 164 w 1335"/>
                <a:gd name="T3" fmla="*/ 168 h 1323"/>
                <a:gd name="T4" fmla="*/ 112 w 1335"/>
                <a:gd name="T5" fmla="*/ 201 h 1323"/>
                <a:gd name="T6" fmla="*/ 72 w 1335"/>
                <a:gd name="T7" fmla="*/ 247 h 1323"/>
                <a:gd name="T8" fmla="*/ 40 w 1335"/>
                <a:gd name="T9" fmla="*/ 299 h 1323"/>
                <a:gd name="T10" fmla="*/ 19 w 1335"/>
                <a:gd name="T11" fmla="*/ 361 h 1323"/>
                <a:gd name="T12" fmla="*/ 7 w 1335"/>
                <a:gd name="T13" fmla="*/ 421 h 1323"/>
                <a:gd name="T14" fmla="*/ 0 w 1335"/>
                <a:gd name="T15" fmla="*/ 524 h 1323"/>
                <a:gd name="T16" fmla="*/ 8 w 1335"/>
                <a:gd name="T17" fmla="*/ 637 h 1323"/>
                <a:gd name="T18" fmla="*/ 30 w 1335"/>
                <a:gd name="T19" fmla="*/ 756 h 1323"/>
                <a:gd name="T20" fmla="*/ 69 w 1335"/>
                <a:gd name="T21" fmla="*/ 875 h 1323"/>
                <a:gd name="T22" fmla="*/ 124 w 1335"/>
                <a:gd name="T23" fmla="*/ 989 h 1323"/>
                <a:gd name="T24" fmla="*/ 198 w 1335"/>
                <a:gd name="T25" fmla="*/ 1094 h 1323"/>
                <a:gd name="T26" fmla="*/ 241 w 1335"/>
                <a:gd name="T27" fmla="*/ 1142 h 1323"/>
                <a:gd name="T28" fmla="*/ 289 w 1335"/>
                <a:gd name="T29" fmla="*/ 1185 h 1323"/>
                <a:gd name="T30" fmla="*/ 342 w 1335"/>
                <a:gd name="T31" fmla="*/ 1224 h 1323"/>
                <a:gd name="T32" fmla="*/ 400 w 1335"/>
                <a:gd name="T33" fmla="*/ 1257 h 1323"/>
                <a:gd name="T34" fmla="*/ 463 w 1335"/>
                <a:gd name="T35" fmla="*/ 1284 h 1323"/>
                <a:gd name="T36" fmla="*/ 530 w 1335"/>
                <a:gd name="T37" fmla="*/ 1305 h 1323"/>
                <a:gd name="T38" fmla="*/ 603 w 1335"/>
                <a:gd name="T39" fmla="*/ 1318 h 1323"/>
                <a:gd name="T40" fmla="*/ 682 w 1335"/>
                <a:gd name="T41" fmla="*/ 1323 h 1323"/>
                <a:gd name="T42" fmla="*/ 790 w 1335"/>
                <a:gd name="T43" fmla="*/ 1321 h 1323"/>
                <a:gd name="T44" fmla="*/ 912 w 1335"/>
                <a:gd name="T45" fmla="*/ 1306 h 1323"/>
                <a:gd name="T46" fmla="*/ 978 w 1335"/>
                <a:gd name="T47" fmla="*/ 1291 h 1323"/>
                <a:gd name="T48" fmla="*/ 1040 w 1335"/>
                <a:gd name="T49" fmla="*/ 1269 h 1323"/>
                <a:gd name="T50" fmla="*/ 1096 w 1335"/>
                <a:gd name="T51" fmla="*/ 1242 h 1323"/>
                <a:gd name="T52" fmla="*/ 1145 w 1335"/>
                <a:gd name="T53" fmla="*/ 1209 h 1323"/>
                <a:gd name="T54" fmla="*/ 1188 w 1335"/>
                <a:gd name="T55" fmla="*/ 1168 h 1323"/>
                <a:gd name="T56" fmla="*/ 1225 w 1335"/>
                <a:gd name="T57" fmla="*/ 1120 h 1323"/>
                <a:gd name="T58" fmla="*/ 1255 w 1335"/>
                <a:gd name="T59" fmla="*/ 1064 h 1323"/>
                <a:gd name="T60" fmla="*/ 1271 w 1335"/>
                <a:gd name="T61" fmla="*/ 1022 h 1323"/>
                <a:gd name="T62" fmla="*/ 1309 w 1335"/>
                <a:gd name="T63" fmla="*/ 879 h 1323"/>
                <a:gd name="T64" fmla="*/ 1331 w 1335"/>
                <a:gd name="T65" fmla="*/ 718 h 1323"/>
                <a:gd name="T66" fmla="*/ 1335 w 1335"/>
                <a:gd name="T67" fmla="*/ 607 h 1323"/>
                <a:gd name="T68" fmla="*/ 1329 w 1335"/>
                <a:gd name="T69" fmla="*/ 524 h 1323"/>
                <a:gd name="T70" fmla="*/ 1317 w 1335"/>
                <a:gd name="T71" fmla="*/ 443 h 1323"/>
                <a:gd name="T72" fmla="*/ 1296 w 1335"/>
                <a:gd name="T73" fmla="*/ 366 h 1323"/>
                <a:gd name="T74" fmla="*/ 1266 w 1335"/>
                <a:gd name="T75" fmla="*/ 294 h 1323"/>
                <a:gd name="T76" fmla="*/ 1227 w 1335"/>
                <a:gd name="T77" fmla="*/ 228 h 1323"/>
                <a:gd name="T78" fmla="*/ 1191 w 1335"/>
                <a:gd name="T79" fmla="*/ 185 h 1323"/>
                <a:gd name="T80" fmla="*/ 1122 w 1335"/>
                <a:gd name="T81" fmla="*/ 122 h 1323"/>
                <a:gd name="T82" fmla="*/ 1042 w 1335"/>
                <a:gd name="T83" fmla="*/ 73 h 1323"/>
                <a:gd name="T84" fmla="*/ 955 w 1335"/>
                <a:gd name="T85" fmla="*/ 36 h 1323"/>
                <a:gd name="T86" fmla="*/ 861 w 1335"/>
                <a:gd name="T87" fmla="*/ 12 h 1323"/>
                <a:gd name="T88" fmla="*/ 764 w 1335"/>
                <a:gd name="T89" fmla="*/ 1 h 1323"/>
                <a:gd name="T90" fmla="*/ 664 w 1335"/>
                <a:gd name="T91" fmla="*/ 2 h 1323"/>
                <a:gd name="T92" fmla="*/ 563 w 1335"/>
                <a:gd name="T93" fmla="*/ 15 h 1323"/>
                <a:gd name="T94" fmla="*/ 464 w 1335"/>
                <a:gd name="T95" fmla="*/ 40 h 1323"/>
                <a:gd name="T96" fmla="*/ 369 w 1335"/>
                <a:gd name="T97" fmla="*/ 76 h 1323"/>
                <a:gd name="T98" fmla="*/ 278 w 1335"/>
                <a:gd name="T99" fmla="*/ 1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5" h="1323">
                  <a:moveTo>
                    <a:pt x="250" y="141"/>
                  </a:moveTo>
                  <a:lnTo>
                    <a:pt x="250" y="141"/>
                  </a:lnTo>
                  <a:lnTo>
                    <a:pt x="226" y="145"/>
                  </a:lnTo>
                  <a:lnTo>
                    <a:pt x="204" y="152"/>
                  </a:lnTo>
                  <a:lnTo>
                    <a:pt x="183" y="159"/>
                  </a:lnTo>
                  <a:lnTo>
                    <a:pt x="164" y="168"/>
                  </a:lnTo>
                  <a:lnTo>
                    <a:pt x="145" y="177"/>
                  </a:lnTo>
                  <a:lnTo>
                    <a:pt x="128" y="189"/>
                  </a:lnTo>
                  <a:lnTo>
                    <a:pt x="112" y="201"/>
                  </a:lnTo>
                  <a:lnTo>
                    <a:pt x="97" y="215"/>
                  </a:lnTo>
                  <a:lnTo>
                    <a:pt x="84" y="230"/>
                  </a:lnTo>
                  <a:lnTo>
                    <a:pt x="72" y="247"/>
                  </a:lnTo>
                  <a:lnTo>
                    <a:pt x="59" y="263"/>
                  </a:lnTo>
                  <a:lnTo>
                    <a:pt x="49" y="281"/>
                  </a:lnTo>
                  <a:lnTo>
                    <a:pt x="40" y="299"/>
                  </a:lnTo>
                  <a:lnTo>
                    <a:pt x="32" y="320"/>
                  </a:lnTo>
                  <a:lnTo>
                    <a:pt x="25" y="340"/>
                  </a:lnTo>
                  <a:lnTo>
                    <a:pt x="19" y="361"/>
                  </a:lnTo>
                  <a:lnTo>
                    <a:pt x="19" y="361"/>
                  </a:lnTo>
                  <a:lnTo>
                    <a:pt x="12" y="391"/>
                  </a:lnTo>
                  <a:lnTo>
                    <a:pt x="7" y="421"/>
                  </a:lnTo>
                  <a:lnTo>
                    <a:pt x="3" y="455"/>
                  </a:lnTo>
                  <a:lnTo>
                    <a:pt x="1" y="488"/>
                  </a:lnTo>
                  <a:lnTo>
                    <a:pt x="0" y="524"/>
                  </a:lnTo>
                  <a:lnTo>
                    <a:pt x="1" y="561"/>
                  </a:lnTo>
                  <a:lnTo>
                    <a:pt x="3" y="599"/>
                  </a:lnTo>
                  <a:lnTo>
                    <a:pt x="8" y="637"/>
                  </a:lnTo>
                  <a:lnTo>
                    <a:pt x="13" y="676"/>
                  </a:lnTo>
                  <a:lnTo>
                    <a:pt x="21" y="716"/>
                  </a:lnTo>
                  <a:lnTo>
                    <a:pt x="30" y="756"/>
                  </a:lnTo>
                  <a:lnTo>
                    <a:pt x="41" y="796"/>
                  </a:lnTo>
                  <a:lnTo>
                    <a:pt x="55" y="835"/>
                  </a:lnTo>
                  <a:lnTo>
                    <a:pt x="69" y="875"/>
                  </a:lnTo>
                  <a:lnTo>
                    <a:pt x="86" y="914"/>
                  </a:lnTo>
                  <a:lnTo>
                    <a:pt x="104" y="952"/>
                  </a:lnTo>
                  <a:lnTo>
                    <a:pt x="124" y="989"/>
                  </a:lnTo>
                  <a:lnTo>
                    <a:pt x="147" y="1026"/>
                  </a:lnTo>
                  <a:lnTo>
                    <a:pt x="172" y="1061"/>
                  </a:lnTo>
                  <a:lnTo>
                    <a:pt x="198" y="1094"/>
                  </a:lnTo>
                  <a:lnTo>
                    <a:pt x="212" y="1110"/>
                  </a:lnTo>
                  <a:lnTo>
                    <a:pt x="226" y="1127"/>
                  </a:lnTo>
                  <a:lnTo>
                    <a:pt x="241" y="1142"/>
                  </a:lnTo>
                  <a:lnTo>
                    <a:pt x="257" y="1157"/>
                  </a:lnTo>
                  <a:lnTo>
                    <a:pt x="272" y="1171"/>
                  </a:lnTo>
                  <a:lnTo>
                    <a:pt x="289" y="1185"/>
                  </a:lnTo>
                  <a:lnTo>
                    <a:pt x="306" y="1199"/>
                  </a:lnTo>
                  <a:lnTo>
                    <a:pt x="324" y="1212"/>
                  </a:lnTo>
                  <a:lnTo>
                    <a:pt x="342" y="1224"/>
                  </a:lnTo>
                  <a:lnTo>
                    <a:pt x="361" y="1236"/>
                  </a:lnTo>
                  <a:lnTo>
                    <a:pt x="380" y="1247"/>
                  </a:lnTo>
                  <a:lnTo>
                    <a:pt x="400" y="1257"/>
                  </a:lnTo>
                  <a:lnTo>
                    <a:pt x="421" y="1267"/>
                  </a:lnTo>
                  <a:lnTo>
                    <a:pt x="441" y="1276"/>
                  </a:lnTo>
                  <a:lnTo>
                    <a:pt x="463" y="1284"/>
                  </a:lnTo>
                  <a:lnTo>
                    <a:pt x="484" y="1292"/>
                  </a:lnTo>
                  <a:lnTo>
                    <a:pt x="507" y="1298"/>
                  </a:lnTo>
                  <a:lnTo>
                    <a:pt x="530" y="1305"/>
                  </a:lnTo>
                  <a:lnTo>
                    <a:pt x="554" y="1309"/>
                  </a:lnTo>
                  <a:lnTo>
                    <a:pt x="579" y="1313"/>
                  </a:lnTo>
                  <a:lnTo>
                    <a:pt x="603" y="1318"/>
                  </a:lnTo>
                  <a:lnTo>
                    <a:pt x="629" y="1320"/>
                  </a:lnTo>
                  <a:lnTo>
                    <a:pt x="655" y="1322"/>
                  </a:lnTo>
                  <a:lnTo>
                    <a:pt x="682" y="1323"/>
                  </a:lnTo>
                  <a:lnTo>
                    <a:pt x="682" y="1323"/>
                  </a:lnTo>
                  <a:lnTo>
                    <a:pt x="737" y="1322"/>
                  </a:lnTo>
                  <a:lnTo>
                    <a:pt x="790" y="1321"/>
                  </a:lnTo>
                  <a:lnTo>
                    <a:pt x="840" y="1317"/>
                  </a:lnTo>
                  <a:lnTo>
                    <a:pt x="888" y="1310"/>
                  </a:lnTo>
                  <a:lnTo>
                    <a:pt x="912" y="1306"/>
                  </a:lnTo>
                  <a:lnTo>
                    <a:pt x="934" y="1302"/>
                  </a:lnTo>
                  <a:lnTo>
                    <a:pt x="957" y="1296"/>
                  </a:lnTo>
                  <a:lnTo>
                    <a:pt x="978" y="1291"/>
                  </a:lnTo>
                  <a:lnTo>
                    <a:pt x="999" y="1284"/>
                  </a:lnTo>
                  <a:lnTo>
                    <a:pt x="1020" y="1277"/>
                  </a:lnTo>
                  <a:lnTo>
                    <a:pt x="1040" y="1269"/>
                  </a:lnTo>
                  <a:lnTo>
                    <a:pt x="1059" y="1261"/>
                  </a:lnTo>
                  <a:lnTo>
                    <a:pt x="1078" y="1252"/>
                  </a:lnTo>
                  <a:lnTo>
                    <a:pt x="1096" y="1242"/>
                  </a:lnTo>
                  <a:lnTo>
                    <a:pt x="1113" y="1231"/>
                  </a:lnTo>
                  <a:lnTo>
                    <a:pt x="1130" y="1221"/>
                  </a:lnTo>
                  <a:lnTo>
                    <a:pt x="1145" y="1209"/>
                  </a:lnTo>
                  <a:lnTo>
                    <a:pt x="1160" y="1196"/>
                  </a:lnTo>
                  <a:lnTo>
                    <a:pt x="1174" y="1182"/>
                  </a:lnTo>
                  <a:lnTo>
                    <a:pt x="1188" y="1168"/>
                  </a:lnTo>
                  <a:lnTo>
                    <a:pt x="1201" y="1153"/>
                  </a:lnTo>
                  <a:lnTo>
                    <a:pt x="1214" y="1136"/>
                  </a:lnTo>
                  <a:lnTo>
                    <a:pt x="1225" y="1120"/>
                  </a:lnTo>
                  <a:lnTo>
                    <a:pt x="1236" y="1102"/>
                  </a:lnTo>
                  <a:lnTo>
                    <a:pt x="1246" y="1083"/>
                  </a:lnTo>
                  <a:lnTo>
                    <a:pt x="1255" y="1064"/>
                  </a:lnTo>
                  <a:lnTo>
                    <a:pt x="1264" y="1043"/>
                  </a:lnTo>
                  <a:lnTo>
                    <a:pt x="1271" y="1022"/>
                  </a:lnTo>
                  <a:lnTo>
                    <a:pt x="1271" y="1022"/>
                  </a:lnTo>
                  <a:lnTo>
                    <a:pt x="1285" y="978"/>
                  </a:lnTo>
                  <a:lnTo>
                    <a:pt x="1298" y="929"/>
                  </a:lnTo>
                  <a:lnTo>
                    <a:pt x="1309" y="879"/>
                  </a:lnTo>
                  <a:lnTo>
                    <a:pt x="1319" y="826"/>
                  </a:lnTo>
                  <a:lnTo>
                    <a:pt x="1326" y="774"/>
                  </a:lnTo>
                  <a:lnTo>
                    <a:pt x="1331" y="718"/>
                  </a:lnTo>
                  <a:lnTo>
                    <a:pt x="1335" y="662"/>
                  </a:lnTo>
                  <a:lnTo>
                    <a:pt x="1335" y="635"/>
                  </a:lnTo>
                  <a:lnTo>
                    <a:pt x="1335" y="607"/>
                  </a:lnTo>
                  <a:lnTo>
                    <a:pt x="1334" y="579"/>
                  </a:lnTo>
                  <a:lnTo>
                    <a:pt x="1331" y="551"/>
                  </a:lnTo>
                  <a:lnTo>
                    <a:pt x="1329" y="524"/>
                  </a:lnTo>
                  <a:lnTo>
                    <a:pt x="1326" y="497"/>
                  </a:lnTo>
                  <a:lnTo>
                    <a:pt x="1321" y="470"/>
                  </a:lnTo>
                  <a:lnTo>
                    <a:pt x="1317" y="443"/>
                  </a:lnTo>
                  <a:lnTo>
                    <a:pt x="1310" y="417"/>
                  </a:lnTo>
                  <a:lnTo>
                    <a:pt x="1303" y="391"/>
                  </a:lnTo>
                  <a:lnTo>
                    <a:pt x="1296" y="366"/>
                  </a:lnTo>
                  <a:lnTo>
                    <a:pt x="1287" y="342"/>
                  </a:lnTo>
                  <a:lnTo>
                    <a:pt x="1278" y="318"/>
                  </a:lnTo>
                  <a:lnTo>
                    <a:pt x="1266" y="294"/>
                  </a:lnTo>
                  <a:lnTo>
                    <a:pt x="1254" y="271"/>
                  </a:lnTo>
                  <a:lnTo>
                    <a:pt x="1242" y="250"/>
                  </a:lnTo>
                  <a:lnTo>
                    <a:pt x="1227" y="228"/>
                  </a:lnTo>
                  <a:lnTo>
                    <a:pt x="1211" y="209"/>
                  </a:lnTo>
                  <a:lnTo>
                    <a:pt x="1211" y="209"/>
                  </a:lnTo>
                  <a:lnTo>
                    <a:pt x="1191" y="185"/>
                  </a:lnTo>
                  <a:lnTo>
                    <a:pt x="1169" y="162"/>
                  </a:lnTo>
                  <a:lnTo>
                    <a:pt x="1146" y="141"/>
                  </a:lnTo>
                  <a:lnTo>
                    <a:pt x="1122" y="122"/>
                  </a:lnTo>
                  <a:lnTo>
                    <a:pt x="1096" y="104"/>
                  </a:lnTo>
                  <a:lnTo>
                    <a:pt x="1070" y="88"/>
                  </a:lnTo>
                  <a:lnTo>
                    <a:pt x="1042" y="73"/>
                  </a:lnTo>
                  <a:lnTo>
                    <a:pt x="1014" y="59"/>
                  </a:lnTo>
                  <a:lnTo>
                    <a:pt x="985" y="47"/>
                  </a:lnTo>
                  <a:lnTo>
                    <a:pt x="955" y="36"/>
                  </a:lnTo>
                  <a:lnTo>
                    <a:pt x="924" y="27"/>
                  </a:lnTo>
                  <a:lnTo>
                    <a:pt x="893" y="19"/>
                  </a:lnTo>
                  <a:lnTo>
                    <a:pt x="861" y="12"/>
                  </a:lnTo>
                  <a:lnTo>
                    <a:pt x="829" y="8"/>
                  </a:lnTo>
                  <a:lnTo>
                    <a:pt x="796" y="4"/>
                  </a:lnTo>
                  <a:lnTo>
                    <a:pt x="764" y="1"/>
                  </a:lnTo>
                  <a:lnTo>
                    <a:pt x="730" y="0"/>
                  </a:lnTo>
                  <a:lnTo>
                    <a:pt x="698" y="1"/>
                  </a:lnTo>
                  <a:lnTo>
                    <a:pt x="664" y="2"/>
                  </a:lnTo>
                  <a:lnTo>
                    <a:pt x="630" y="6"/>
                  </a:lnTo>
                  <a:lnTo>
                    <a:pt x="597" y="10"/>
                  </a:lnTo>
                  <a:lnTo>
                    <a:pt x="563" y="15"/>
                  </a:lnTo>
                  <a:lnTo>
                    <a:pt x="530" y="23"/>
                  </a:lnTo>
                  <a:lnTo>
                    <a:pt x="497" y="31"/>
                  </a:lnTo>
                  <a:lnTo>
                    <a:pt x="464" y="40"/>
                  </a:lnTo>
                  <a:lnTo>
                    <a:pt x="432" y="51"/>
                  </a:lnTo>
                  <a:lnTo>
                    <a:pt x="400" y="63"/>
                  </a:lnTo>
                  <a:lnTo>
                    <a:pt x="369" y="76"/>
                  </a:lnTo>
                  <a:lnTo>
                    <a:pt x="338" y="91"/>
                  </a:lnTo>
                  <a:lnTo>
                    <a:pt x="307" y="106"/>
                  </a:lnTo>
                  <a:lnTo>
                    <a:pt x="278" y="123"/>
                  </a:lnTo>
                  <a:lnTo>
                    <a:pt x="250" y="141"/>
                  </a:lnTo>
                  <a:lnTo>
                    <a:pt x="250" y="141"/>
                  </a:lnTo>
                  <a:close/>
                </a:path>
              </a:pathLst>
            </a:custGeom>
            <a:solidFill>
              <a:srgbClr val="76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5" name="Freeform 238">
              <a:extLst>
                <a:ext uri="{FF2B5EF4-FFF2-40B4-BE49-F238E27FC236}">
                  <a16:creationId xmlns:a16="http://schemas.microsoft.com/office/drawing/2014/main" id="{162F3F4E-7B75-4004-960E-D0997889D906}"/>
                </a:ext>
              </a:extLst>
            </p:cNvPr>
            <p:cNvSpPr>
              <a:spLocks/>
            </p:cNvSpPr>
            <p:nvPr/>
          </p:nvSpPr>
          <p:spPr bwMode="auto">
            <a:xfrm flipH="1">
              <a:off x="6925651" y="5753334"/>
              <a:ext cx="340650" cy="382347"/>
            </a:xfrm>
            <a:custGeom>
              <a:avLst/>
              <a:gdLst>
                <a:gd name="T0" fmla="*/ 628 w 1175"/>
                <a:gd name="T1" fmla="*/ 1 h 1541"/>
                <a:gd name="T2" fmla="*/ 737 w 1175"/>
                <a:gd name="T3" fmla="*/ 13 h 1541"/>
                <a:gd name="T4" fmla="*/ 831 w 1175"/>
                <a:gd name="T5" fmla="*/ 38 h 1541"/>
                <a:gd name="T6" fmla="*/ 913 w 1175"/>
                <a:gd name="T7" fmla="*/ 76 h 1541"/>
                <a:gd name="T8" fmla="*/ 980 w 1175"/>
                <a:gd name="T9" fmla="*/ 123 h 1541"/>
                <a:gd name="T10" fmla="*/ 1036 w 1175"/>
                <a:gd name="T11" fmla="*/ 181 h 1541"/>
                <a:gd name="T12" fmla="*/ 1082 w 1175"/>
                <a:gd name="T13" fmla="*/ 245 h 1541"/>
                <a:gd name="T14" fmla="*/ 1117 w 1175"/>
                <a:gd name="T15" fmla="*/ 317 h 1541"/>
                <a:gd name="T16" fmla="*/ 1143 w 1175"/>
                <a:gd name="T17" fmla="*/ 392 h 1541"/>
                <a:gd name="T18" fmla="*/ 1161 w 1175"/>
                <a:gd name="T19" fmla="*/ 472 h 1541"/>
                <a:gd name="T20" fmla="*/ 1172 w 1175"/>
                <a:gd name="T21" fmla="*/ 555 h 1541"/>
                <a:gd name="T22" fmla="*/ 1175 w 1175"/>
                <a:gd name="T23" fmla="*/ 695 h 1541"/>
                <a:gd name="T24" fmla="*/ 1163 w 1175"/>
                <a:gd name="T25" fmla="*/ 856 h 1541"/>
                <a:gd name="T26" fmla="*/ 1137 w 1175"/>
                <a:gd name="T27" fmla="*/ 1002 h 1541"/>
                <a:gd name="T28" fmla="*/ 1107 w 1175"/>
                <a:gd name="T29" fmla="*/ 1121 h 1541"/>
                <a:gd name="T30" fmla="*/ 1080 w 1175"/>
                <a:gd name="T31" fmla="*/ 1203 h 1541"/>
                <a:gd name="T32" fmla="*/ 1066 w 1175"/>
                <a:gd name="T33" fmla="*/ 1231 h 1541"/>
                <a:gd name="T34" fmla="*/ 1010 w 1175"/>
                <a:gd name="T35" fmla="*/ 1296 h 1541"/>
                <a:gd name="T36" fmla="*/ 924 w 1175"/>
                <a:gd name="T37" fmla="*/ 1372 h 1541"/>
                <a:gd name="T38" fmla="*/ 821 w 1175"/>
                <a:gd name="T39" fmla="*/ 1446 h 1541"/>
                <a:gd name="T40" fmla="*/ 713 w 1175"/>
                <a:gd name="T41" fmla="*/ 1507 h 1541"/>
                <a:gd name="T42" fmla="*/ 646 w 1175"/>
                <a:gd name="T43" fmla="*/ 1532 h 1541"/>
                <a:gd name="T44" fmla="*/ 601 w 1175"/>
                <a:gd name="T45" fmla="*/ 1540 h 1541"/>
                <a:gd name="T46" fmla="*/ 574 w 1175"/>
                <a:gd name="T47" fmla="*/ 1540 h 1541"/>
                <a:gd name="T48" fmla="*/ 530 w 1175"/>
                <a:gd name="T49" fmla="*/ 1532 h 1541"/>
                <a:gd name="T50" fmla="*/ 463 w 1175"/>
                <a:gd name="T51" fmla="*/ 1507 h 1541"/>
                <a:gd name="T52" fmla="*/ 355 w 1175"/>
                <a:gd name="T53" fmla="*/ 1446 h 1541"/>
                <a:gd name="T54" fmla="*/ 252 w 1175"/>
                <a:gd name="T55" fmla="*/ 1372 h 1541"/>
                <a:gd name="T56" fmla="*/ 164 w 1175"/>
                <a:gd name="T57" fmla="*/ 1296 h 1541"/>
                <a:gd name="T58" fmla="*/ 109 w 1175"/>
                <a:gd name="T59" fmla="*/ 1231 h 1541"/>
                <a:gd name="T60" fmla="*/ 96 w 1175"/>
                <a:gd name="T61" fmla="*/ 1203 h 1541"/>
                <a:gd name="T62" fmla="*/ 68 w 1175"/>
                <a:gd name="T63" fmla="*/ 1121 h 1541"/>
                <a:gd name="T64" fmla="*/ 39 w 1175"/>
                <a:gd name="T65" fmla="*/ 1002 h 1541"/>
                <a:gd name="T66" fmla="*/ 13 w 1175"/>
                <a:gd name="T67" fmla="*/ 856 h 1541"/>
                <a:gd name="T68" fmla="*/ 1 w 1175"/>
                <a:gd name="T69" fmla="*/ 695 h 1541"/>
                <a:gd name="T70" fmla="*/ 4 w 1175"/>
                <a:gd name="T71" fmla="*/ 555 h 1541"/>
                <a:gd name="T72" fmla="*/ 15 w 1175"/>
                <a:gd name="T73" fmla="*/ 472 h 1541"/>
                <a:gd name="T74" fmla="*/ 33 w 1175"/>
                <a:gd name="T75" fmla="*/ 392 h 1541"/>
                <a:gd name="T76" fmla="*/ 59 w 1175"/>
                <a:gd name="T77" fmla="*/ 317 h 1541"/>
                <a:gd name="T78" fmla="*/ 94 w 1175"/>
                <a:gd name="T79" fmla="*/ 245 h 1541"/>
                <a:gd name="T80" fmla="*/ 139 w 1175"/>
                <a:gd name="T81" fmla="*/ 181 h 1541"/>
                <a:gd name="T82" fmla="*/ 196 w 1175"/>
                <a:gd name="T83" fmla="*/ 123 h 1541"/>
                <a:gd name="T84" fmla="*/ 263 w 1175"/>
                <a:gd name="T85" fmla="*/ 76 h 1541"/>
                <a:gd name="T86" fmla="*/ 344 w 1175"/>
                <a:gd name="T87" fmla="*/ 38 h 1541"/>
                <a:gd name="T88" fmla="*/ 439 w 1175"/>
                <a:gd name="T89" fmla="*/ 13 h 1541"/>
                <a:gd name="T90" fmla="*/ 548 w 1175"/>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5" h="1541">
                  <a:moveTo>
                    <a:pt x="587" y="0"/>
                  </a:moveTo>
                  <a:lnTo>
                    <a:pt x="587" y="0"/>
                  </a:lnTo>
                  <a:lnTo>
                    <a:pt x="628" y="1"/>
                  </a:lnTo>
                  <a:lnTo>
                    <a:pt x="666" y="4"/>
                  </a:lnTo>
                  <a:lnTo>
                    <a:pt x="702" y="8"/>
                  </a:lnTo>
                  <a:lnTo>
                    <a:pt x="737" y="13"/>
                  </a:lnTo>
                  <a:lnTo>
                    <a:pt x="770" y="20"/>
                  </a:lnTo>
                  <a:lnTo>
                    <a:pt x="802" y="28"/>
                  </a:lnTo>
                  <a:lnTo>
                    <a:pt x="831" y="38"/>
                  </a:lnTo>
                  <a:lnTo>
                    <a:pt x="860" y="50"/>
                  </a:lnTo>
                  <a:lnTo>
                    <a:pt x="887" y="62"/>
                  </a:lnTo>
                  <a:lnTo>
                    <a:pt x="913" y="76"/>
                  </a:lnTo>
                  <a:lnTo>
                    <a:pt x="936" y="90"/>
                  </a:lnTo>
                  <a:lnTo>
                    <a:pt x="959" y="106"/>
                  </a:lnTo>
                  <a:lnTo>
                    <a:pt x="980" y="123"/>
                  </a:lnTo>
                  <a:lnTo>
                    <a:pt x="1000" y="142"/>
                  </a:lnTo>
                  <a:lnTo>
                    <a:pt x="1019" y="160"/>
                  </a:lnTo>
                  <a:lnTo>
                    <a:pt x="1036" y="181"/>
                  </a:lnTo>
                  <a:lnTo>
                    <a:pt x="1053" y="201"/>
                  </a:lnTo>
                  <a:lnTo>
                    <a:pt x="1068" y="223"/>
                  </a:lnTo>
                  <a:lnTo>
                    <a:pt x="1082" y="245"/>
                  </a:lnTo>
                  <a:lnTo>
                    <a:pt x="1094" y="268"/>
                  </a:lnTo>
                  <a:lnTo>
                    <a:pt x="1107" y="292"/>
                  </a:lnTo>
                  <a:lnTo>
                    <a:pt x="1117" y="317"/>
                  </a:lnTo>
                  <a:lnTo>
                    <a:pt x="1127" y="342"/>
                  </a:lnTo>
                  <a:lnTo>
                    <a:pt x="1135" y="366"/>
                  </a:lnTo>
                  <a:lnTo>
                    <a:pt x="1143" y="392"/>
                  </a:lnTo>
                  <a:lnTo>
                    <a:pt x="1149" y="419"/>
                  </a:lnTo>
                  <a:lnTo>
                    <a:pt x="1156" y="445"/>
                  </a:lnTo>
                  <a:lnTo>
                    <a:pt x="1161" y="472"/>
                  </a:lnTo>
                  <a:lnTo>
                    <a:pt x="1165" y="500"/>
                  </a:lnTo>
                  <a:lnTo>
                    <a:pt x="1168" y="527"/>
                  </a:lnTo>
                  <a:lnTo>
                    <a:pt x="1172" y="555"/>
                  </a:lnTo>
                  <a:lnTo>
                    <a:pt x="1173" y="583"/>
                  </a:lnTo>
                  <a:lnTo>
                    <a:pt x="1175" y="638"/>
                  </a:lnTo>
                  <a:lnTo>
                    <a:pt x="1175" y="695"/>
                  </a:lnTo>
                  <a:lnTo>
                    <a:pt x="1173" y="750"/>
                  </a:lnTo>
                  <a:lnTo>
                    <a:pt x="1168" y="804"/>
                  </a:lnTo>
                  <a:lnTo>
                    <a:pt x="1163" y="856"/>
                  </a:lnTo>
                  <a:lnTo>
                    <a:pt x="1155" y="907"/>
                  </a:lnTo>
                  <a:lnTo>
                    <a:pt x="1146" y="956"/>
                  </a:lnTo>
                  <a:lnTo>
                    <a:pt x="1137" y="1002"/>
                  </a:lnTo>
                  <a:lnTo>
                    <a:pt x="1127" y="1046"/>
                  </a:lnTo>
                  <a:lnTo>
                    <a:pt x="1117" y="1086"/>
                  </a:lnTo>
                  <a:lnTo>
                    <a:pt x="1107" y="1121"/>
                  </a:lnTo>
                  <a:lnTo>
                    <a:pt x="1098" y="1154"/>
                  </a:lnTo>
                  <a:lnTo>
                    <a:pt x="1088" y="1181"/>
                  </a:lnTo>
                  <a:lnTo>
                    <a:pt x="1080" y="1203"/>
                  </a:lnTo>
                  <a:lnTo>
                    <a:pt x="1072" y="1221"/>
                  </a:lnTo>
                  <a:lnTo>
                    <a:pt x="1066" y="1231"/>
                  </a:lnTo>
                  <a:lnTo>
                    <a:pt x="1066" y="1231"/>
                  </a:lnTo>
                  <a:lnTo>
                    <a:pt x="1052" y="1251"/>
                  </a:lnTo>
                  <a:lnTo>
                    <a:pt x="1034" y="1272"/>
                  </a:lnTo>
                  <a:lnTo>
                    <a:pt x="1010" y="1296"/>
                  </a:lnTo>
                  <a:lnTo>
                    <a:pt x="984" y="1321"/>
                  </a:lnTo>
                  <a:lnTo>
                    <a:pt x="955" y="1346"/>
                  </a:lnTo>
                  <a:lnTo>
                    <a:pt x="924" y="1372"/>
                  </a:lnTo>
                  <a:lnTo>
                    <a:pt x="891" y="1398"/>
                  </a:lnTo>
                  <a:lnTo>
                    <a:pt x="857" y="1422"/>
                  </a:lnTo>
                  <a:lnTo>
                    <a:pt x="821" y="1446"/>
                  </a:lnTo>
                  <a:lnTo>
                    <a:pt x="785" y="1469"/>
                  </a:lnTo>
                  <a:lnTo>
                    <a:pt x="748" y="1488"/>
                  </a:lnTo>
                  <a:lnTo>
                    <a:pt x="713" y="1507"/>
                  </a:lnTo>
                  <a:lnTo>
                    <a:pt x="678" y="1521"/>
                  </a:lnTo>
                  <a:lnTo>
                    <a:pt x="663" y="1526"/>
                  </a:lnTo>
                  <a:lnTo>
                    <a:pt x="646" y="1532"/>
                  </a:lnTo>
                  <a:lnTo>
                    <a:pt x="630" y="1536"/>
                  </a:lnTo>
                  <a:lnTo>
                    <a:pt x="615" y="1539"/>
                  </a:lnTo>
                  <a:lnTo>
                    <a:pt x="601" y="1540"/>
                  </a:lnTo>
                  <a:lnTo>
                    <a:pt x="587" y="1541"/>
                  </a:lnTo>
                  <a:lnTo>
                    <a:pt x="587" y="1541"/>
                  </a:lnTo>
                  <a:lnTo>
                    <a:pt x="574" y="1540"/>
                  </a:lnTo>
                  <a:lnTo>
                    <a:pt x="560" y="1539"/>
                  </a:lnTo>
                  <a:lnTo>
                    <a:pt x="545" y="1536"/>
                  </a:lnTo>
                  <a:lnTo>
                    <a:pt x="530" y="1532"/>
                  </a:lnTo>
                  <a:lnTo>
                    <a:pt x="513" y="1526"/>
                  </a:lnTo>
                  <a:lnTo>
                    <a:pt x="497" y="1521"/>
                  </a:lnTo>
                  <a:lnTo>
                    <a:pt x="463" y="1507"/>
                  </a:lnTo>
                  <a:lnTo>
                    <a:pt x="427" y="1488"/>
                  </a:lnTo>
                  <a:lnTo>
                    <a:pt x="391" y="1469"/>
                  </a:lnTo>
                  <a:lnTo>
                    <a:pt x="355" y="1446"/>
                  </a:lnTo>
                  <a:lnTo>
                    <a:pt x="319" y="1422"/>
                  </a:lnTo>
                  <a:lnTo>
                    <a:pt x="284" y="1398"/>
                  </a:lnTo>
                  <a:lnTo>
                    <a:pt x="252" y="1372"/>
                  </a:lnTo>
                  <a:lnTo>
                    <a:pt x="219" y="1346"/>
                  </a:lnTo>
                  <a:lnTo>
                    <a:pt x="191" y="1321"/>
                  </a:lnTo>
                  <a:lnTo>
                    <a:pt x="164" y="1296"/>
                  </a:lnTo>
                  <a:lnTo>
                    <a:pt x="142" y="1272"/>
                  </a:lnTo>
                  <a:lnTo>
                    <a:pt x="124" y="1251"/>
                  </a:lnTo>
                  <a:lnTo>
                    <a:pt x="109" y="1231"/>
                  </a:lnTo>
                  <a:lnTo>
                    <a:pt x="109" y="1231"/>
                  </a:lnTo>
                  <a:lnTo>
                    <a:pt x="104" y="1221"/>
                  </a:lnTo>
                  <a:lnTo>
                    <a:pt x="96" y="1203"/>
                  </a:lnTo>
                  <a:lnTo>
                    <a:pt x="87" y="1181"/>
                  </a:lnTo>
                  <a:lnTo>
                    <a:pt x="78" y="1154"/>
                  </a:lnTo>
                  <a:lnTo>
                    <a:pt x="68" y="1121"/>
                  </a:lnTo>
                  <a:lnTo>
                    <a:pt x="58" y="1086"/>
                  </a:lnTo>
                  <a:lnTo>
                    <a:pt x="48" y="1046"/>
                  </a:lnTo>
                  <a:lnTo>
                    <a:pt x="39" y="1002"/>
                  </a:lnTo>
                  <a:lnTo>
                    <a:pt x="29" y="956"/>
                  </a:lnTo>
                  <a:lnTo>
                    <a:pt x="21" y="907"/>
                  </a:lnTo>
                  <a:lnTo>
                    <a:pt x="13" y="856"/>
                  </a:lnTo>
                  <a:lnTo>
                    <a:pt x="7" y="804"/>
                  </a:lnTo>
                  <a:lnTo>
                    <a:pt x="3" y="750"/>
                  </a:lnTo>
                  <a:lnTo>
                    <a:pt x="1" y="695"/>
                  </a:lnTo>
                  <a:lnTo>
                    <a:pt x="0" y="638"/>
                  </a:lnTo>
                  <a:lnTo>
                    <a:pt x="2" y="583"/>
                  </a:lnTo>
                  <a:lnTo>
                    <a:pt x="4" y="555"/>
                  </a:lnTo>
                  <a:lnTo>
                    <a:pt x="7" y="527"/>
                  </a:lnTo>
                  <a:lnTo>
                    <a:pt x="11" y="500"/>
                  </a:lnTo>
                  <a:lnTo>
                    <a:pt x="15" y="472"/>
                  </a:lnTo>
                  <a:lnTo>
                    <a:pt x="20" y="445"/>
                  </a:lnTo>
                  <a:lnTo>
                    <a:pt x="25" y="419"/>
                  </a:lnTo>
                  <a:lnTo>
                    <a:pt x="33" y="392"/>
                  </a:lnTo>
                  <a:lnTo>
                    <a:pt x="40" y="366"/>
                  </a:lnTo>
                  <a:lnTo>
                    <a:pt x="49" y="342"/>
                  </a:lnTo>
                  <a:lnTo>
                    <a:pt x="59" y="317"/>
                  </a:lnTo>
                  <a:lnTo>
                    <a:pt x="69" y="292"/>
                  </a:lnTo>
                  <a:lnTo>
                    <a:pt x="81" y="268"/>
                  </a:lnTo>
                  <a:lnTo>
                    <a:pt x="94" y="245"/>
                  </a:lnTo>
                  <a:lnTo>
                    <a:pt x="108" y="223"/>
                  </a:lnTo>
                  <a:lnTo>
                    <a:pt x="123" y="201"/>
                  </a:lnTo>
                  <a:lnTo>
                    <a:pt x="139" y="181"/>
                  </a:lnTo>
                  <a:lnTo>
                    <a:pt x="157" y="160"/>
                  </a:lnTo>
                  <a:lnTo>
                    <a:pt x="176" y="142"/>
                  </a:lnTo>
                  <a:lnTo>
                    <a:pt x="196" y="123"/>
                  </a:lnTo>
                  <a:lnTo>
                    <a:pt x="217" y="106"/>
                  </a:lnTo>
                  <a:lnTo>
                    <a:pt x="240" y="90"/>
                  </a:lnTo>
                  <a:lnTo>
                    <a:pt x="263" y="76"/>
                  </a:lnTo>
                  <a:lnTo>
                    <a:pt x="289" y="62"/>
                  </a:lnTo>
                  <a:lnTo>
                    <a:pt x="316" y="50"/>
                  </a:lnTo>
                  <a:lnTo>
                    <a:pt x="344" y="38"/>
                  </a:lnTo>
                  <a:lnTo>
                    <a:pt x="374" y="28"/>
                  </a:lnTo>
                  <a:lnTo>
                    <a:pt x="406" y="20"/>
                  </a:lnTo>
                  <a:lnTo>
                    <a:pt x="439" y="13"/>
                  </a:lnTo>
                  <a:lnTo>
                    <a:pt x="474" y="8"/>
                  </a:lnTo>
                  <a:lnTo>
                    <a:pt x="510" y="4"/>
                  </a:lnTo>
                  <a:lnTo>
                    <a:pt x="548" y="1"/>
                  </a:lnTo>
                  <a:lnTo>
                    <a:pt x="587" y="0"/>
                  </a:lnTo>
                  <a:lnTo>
                    <a:pt x="587" y="0"/>
                  </a:lnTo>
                  <a:close/>
                </a:path>
              </a:pathLst>
            </a:custGeom>
            <a:solidFill>
              <a:srgbClr val="FED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6" name="Freeform 239">
              <a:extLst>
                <a:ext uri="{FF2B5EF4-FFF2-40B4-BE49-F238E27FC236}">
                  <a16:creationId xmlns:a16="http://schemas.microsoft.com/office/drawing/2014/main" id="{811CB3FE-C19E-485E-9803-459CE1B3C756}"/>
                </a:ext>
              </a:extLst>
            </p:cNvPr>
            <p:cNvSpPr>
              <a:spLocks/>
            </p:cNvSpPr>
            <p:nvPr/>
          </p:nvSpPr>
          <p:spPr bwMode="auto">
            <a:xfrm flipH="1">
              <a:off x="6913482" y="5748122"/>
              <a:ext cx="366721" cy="220720"/>
            </a:xfrm>
            <a:custGeom>
              <a:avLst/>
              <a:gdLst>
                <a:gd name="T0" fmla="*/ 1037 w 1262"/>
                <a:gd name="T1" fmla="*/ 385 h 890"/>
                <a:gd name="T2" fmla="*/ 995 w 1262"/>
                <a:gd name="T3" fmla="*/ 402 h 890"/>
                <a:gd name="T4" fmla="*/ 954 w 1262"/>
                <a:gd name="T5" fmla="*/ 409 h 890"/>
                <a:gd name="T6" fmla="*/ 915 w 1262"/>
                <a:gd name="T7" fmla="*/ 409 h 890"/>
                <a:gd name="T8" fmla="*/ 839 w 1262"/>
                <a:gd name="T9" fmla="*/ 396 h 890"/>
                <a:gd name="T10" fmla="*/ 740 w 1262"/>
                <a:gd name="T11" fmla="*/ 377 h 890"/>
                <a:gd name="T12" fmla="*/ 690 w 1262"/>
                <a:gd name="T13" fmla="*/ 377 h 890"/>
                <a:gd name="T14" fmla="*/ 652 w 1262"/>
                <a:gd name="T15" fmla="*/ 385 h 890"/>
                <a:gd name="T16" fmla="*/ 625 w 1262"/>
                <a:gd name="T17" fmla="*/ 395 h 890"/>
                <a:gd name="T18" fmla="*/ 575 w 1262"/>
                <a:gd name="T19" fmla="*/ 399 h 890"/>
                <a:gd name="T20" fmla="*/ 497 w 1262"/>
                <a:gd name="T21" fmla="*/ 390 h 890"/>
                <a:gd name="T22" fmla="*/ 386 w 1262"/>
                <a:gd name="T23" fmla="*/ 377 h 890"/>
                <a:gd name="T24" fmla="*/ 317 w 1262"/>
                <a:gd name="T25" fmla="*/ 379 h 890"/>
                <a:gd name="T26" fmla="*/ 250 w 1262"/>
                <a:gd name="T27" fmla="*/ 395 h 890"/>
                <a:gd name="T28" fmla="*/ 206 w 1262"/>
                <a:gd name="T29" fmla="*/ 417 h 890"/>
                <a:gd name="T30" fmla="*/ 176 w 1262"/>
                <a:gd name="T31" fmla="*/ 441 h 890"/>
                <a:gd name="T32" fmla="*/ 148 w 1262"/>
                <a:gd name="T33" fmla="*/ 471 h 890"/>
                <a:gd name="T34" fmla="*/ 121 w 1262"/>
                <a:gd name="T35" fmla="*/ 509 h 890"/>
                <a:gd name="T36" fmla="*/ 97 w 1262"/>
                <a:gd name="T37" fmla="*/ 555 h 890"/>
                <a:gd name="T38" fmla="*/ 76 w 1262"/>
                <a:gd name="T39" fmla="*/ 611 h 890"/>
                <a:gd name="T40" fmla="*/ 47 w 1262"/>
                <a:gd name="T41" fmla="*/ 727 h 890"/>
                <a:gd name="T42" fmla="*/ 28 w 1262"/>
                <a:gd name="T43" fmla="*/ 741 h 890"/>
                <a:gd name="T44" fmla="*/ 5 w 1262"/>
                <a:gd name="T45" fmla="*/ 622 h 890"/>
                <a:gd name="T46" fmla="*/ 0 w 1262"/>
                <a:gd name="T47" fmla="*/ 511 h 890"/>
                <a:gd name="T48" fmla="*/ 11 w 1262"/>
                <a:gd name="T49" fmla="*/ 408 h 890"/>
                <a:gd name="T50" fmla="*/ 40 w 1262"/>
                <a:gd name="T51" fmla="*/ 315 h 890"/>
                <a:gd name="T52" fmla="*/ 86 w 1262"/>
                <a:gd name="T53" fmla="*/ 233 h 890"/>
                <a:gd name="T54" fmla="*/ 149 w 1262"/>
                <a:gd name="T55" fmla="*/ 161 h 890"/>
                <a:gd name="T56" fmla="*/ 229 w 1262"/>
                <a:gd name="T57" fmla="*/ 101 h 890"/>
                <a:gd name="T58" fmla="*/ 324 w 1262"/>
                <a:gd name="T59" fmla="*/ 55 h 890"/>
                <a:gd name="T60" fmla="*/ 436 w 1262"/>
                <a:gd name="T61" fmla="*/ 22 h 890"/>
                <a:gd name="T62" fmla="*/ 564 w 1262"/>
                <a:gd name="T63" fmla="*/ 3 h 890"/>
                <a:gd name="T64" fmla="*/ 635 w 1262"/>
                <a:gd name="T65" fmla="*/ 0 h 890"/>
                <a:gd name="T66" fmla="*/ 708 w 1262"/>
                <a:gd name="T67" fmla="*/ 2 h 890"/>
                <a:gd name="T68" fmla="*/ 775 w 1262"/>
                <a:gd name="T69" fmla="*/ 10 h 890"/>
                <a:gd name="T70" fmla="*/ 839 w 1262"/>
                <a:gd name="T71" fmla="*/ 24 h 890"/>
                <a:gd name="T72" fmla="*/ 898 w 1262"/>
                <a:gd name="T73" fmla="*/ 43 h 890"/>
                <a:gd name="T74" fmla="*/ 952 w 1262"/>
                <a:gd name="T75" fmla="*/ 68 h 890"/>
                <a:gd name="T76" fmla="*/ 1004 w 1262"/>
                <a:gd name="T77" fmla="*/ 97 h 890"/>
                <a:gd name="T78" fmla="*/ 1050 w 1262"/>
                <a:gd name="T79" fmla="*/ 131 h 890"/>
                <a:gd name="T80" fmla="*/ 1104 w 1262"/>
                <a:gd name="T81" fmla="*/ 182 h 890"/>
                <a:gd name="T82" fmla="*/ 1171 w 1262"/>
                <a:gd name="T83" fmla="*/ 272 h 890"/>
                <a:gd name="T84" fmla="*/ 1220 w 1262"/>
                <a:gd name="T85" fmla="*/ 372 h 890"/>
                <a:gd name="T86" fmla="*/ 1251 w 1262"/>
                <a:gd name="T87" fmla="*/ 484 h 890"/>
                <a:gd name="T88" fmla="*/ 1262 w 1262"/>
                <a:gd name="T89" fmla="*/ 601 h 890"/>
                <a:gd name="T90" fmla="*/ 1255 w 1262"/>
                <a:gd name="T91" fmla="*/ 725 h 890"/>
                <a:gd name="T92" fmla="*/ 1229 w 1262"/>
                <a:gd name="T93" fmla="*/ 849 h 890"/>
                <a:gd name="T94" fmla="*/ 1218 w 1262"/>
                <a:gd name="T95" fmla="*/ 847 h 890"/>
                <a:gd name="T96" fmla="*/ 1211 w 1262"/>
                <a:gd name="T97" fmla="*/ 726 h 890"/>
                <a:gd name="T98" fmla="*/ 1191 w 1262"/>
                <a:gd name="T99" fmla="*/ 621 h 890"/>
                <a:gd name="T100" fmla="*/ 1156 w 1262"/>
                <a:gd name="T101" fmla="*/ 528 h 890"/>
                <a:gd name="T102" fmla="*/ 1110 w 1262"/>
                <a:gd name="T103" fmla="*/ 448 h 890"/>
                <a:gd name="T104" fmla="*/ 1051 w 1262"/>
                <a:gd name="T105" fmla="*/ 37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2" h="890">
                  <a:moveTo>
                    <a:pt x="1051" y="378"/>
                  </a:moveTo>
                  <a:lnTo>
                    <a:pt x="1051" y="378"/>
                  </a:lnTo>
                  <a:lnTo>
                    <a:pt x="1037" y="385"/>
                  </a:lnTo>
                  <a:lnTo>
                    <a:pt x="1023" y="392"/>
                  </a:lnTo>
                  <a:lnTo>
                    <a:pt x="1009" y="397"/>
                  </a:lnTo>
                  <a:lnTo>
                    <a:pt x="995" y="402"/>
                  </a:lnTo>
                  <a:lnTo>
                    <a:pt x="981" y="405"/>
                  </a:lnTo>
                  <a:lnTo>
                    <a:pt x="968" y="407"/>
                  </a:lnTo>
                  <a:lnTo>
                    <a:pt x="954" y="409"/>
                  </a:lnTo>
                  <a:lnTo>
                    <a:pt x="941" y="409"/>
                  </a:lnTo>
                  <a:lnTo>
                    <a:pt x="929" y="409"/>
                  </a:lnTo>
                  <a:lnTo>
                    <a:pt x="915" y="409"/>
                  </a:lnTo>
                  <a:lnTo>
                    <a:pt x="889" y="406"/>
                  </a:lnTo>
                  <a:lnTo>
                    <a:pt x="865" y="402"/>
                  </a:lnTo>
                  <a:lnTo>
                    <a:pt x="839" y="396"/>
                  </a:lnTo>
                  <a:lnTo>
                    <a:pt x="790" y="385"/>
                  </a:lnTo>
                  <a:lnTo>
                    <a:pt x="765" y="380"/>
                  </a:lnTo>
                  <a:lnTo>
                    <a:pt x="740" y="377"/>
                  </a:lnTo>
                  <a:lnTo>
                    <a:pt x="714" y="376"/>
                  </a:lnTo>
                  <a:lnTo>
                    <a:pt x="702" y="376"/>
                  </a:lnTo>
                  <a:lnTo>
                    <a:pt x="690" y="377"/>
                  </a:lnTo>
                  <a:lnTo>
                    <a:pt x="676" y="379"/>
                  </a:lnTo>
                  <a:lnTo>
                    <a:pt x="664" y="382"/>
                  </a:lnTo>
                  <a:lnTo>
                    <a:pt x="652" y="385"/>
                  </a:lnTo>
                  <a:lnTo>
                    <a:pt x="638" y="391"/>
                  </a:lnTo>
                  <a:lnTo>
                    <a:pt x="638" y="391"/>
                  </a:lnTo>
                  <a:lnTo>
                    <a:pt x="625" y="395"/>
                  </a:lnTo>
                  <a:lnTo>
                    <a:pt x="609" y="398"/>
                  </a:lnTo>
                  <a:lnTo>
                    <a:pt x="593" y="399"/>
                  </a:lnTo>
                  <a:lnTo>
                    <a:pt x="575" y="399"/>
                  </a:lnTo>
                  <a:lnTo>
                    <a:pt x="557" y="398"/>
                  </a:lnTo>
                  <a:lnTo>
                    <a:pt x="538" y="396"/>
                  </a:lnTo>
                  <a:lnTo>
                    <a:pt x="497" y="390"/>
                  </a:lnTo>
                  <a:lnTo>
                    <a:pt x="454" y="384"/>
                  </a:lnTo>
                  <a:lnTo>
                    <a:pt x="409" y="379"/>
                  </a:lnTo>
                  <a:lnTo>
                    <a:pt x="386" y="377"/>
                  </a:lnTo>
                  <a:lnTo>
                    <a:pt x="363" y="377"/>
                  </a:lnTo>
                  <a:lnTo>
                    <a:pt x="340" y="377"/>
                  </a:lnTo>
                  <a:lnTo>
                    <a:pt x="317" y="379"/>
                  </a:lnTo>
                  <a:lnTo>
                    <a:pt x="294" y="382"/>
                  </a:lnTo>
                  <a:lnTo>
                    <a:pt x="271" y="388"/>
                  </a:lnTo>
                  <a:lnTo>
                    <a:pt x="250" y="395"/>
                  </a:lnTo>
                  <a:lnTo>
                    <a:pt x="228" y="405"/>
                  </a:lnTo>
                  <a:lnTo>
                    <a:pt x="217" y="410"/>
                  </a:lnTo>
                  <a:lnTo>
                    <a:pt x="206" y="417"/>
                  </a:lnTo>
                  <a:lnTo>
                    <a:pt x="196" y="424"/>
                  </a:lnTo>
                  <a:lnTo>
                    <a:pt x="186" y="432"/>
                  </a:lnTo>
                  <a:lnTo>
                    <a:pt x="176" y="441"/>
                  </a:lnTo>
                  <a:lnTo>
                    <a:pt x="167" y="449"/>
                  </a:lnTo>
                  <a:lnTo>
                    <a:pt x="157" y="460"/>
                  </a:lnTo>
                  <a:lnTo>
                    <a:pt x="148" y="471"/>
                  </a:lnTo>
                  <a:lnTo>
                    <a:pt x="139" y="483"/>
                  </a:lnTo>
                  <a:lnTo>
                    <a:pt x="130" y="496"/>
                  </a:lnTo>
                  <a:lnTo>
                    <a:pt x="121" y="509"/>
                  </a:lnTo>
                  <a:lnTo>
                    <a:pt x="113" y="524"/>
                  </a:lnTo>
                  <a:lnTo>
                    <a:pt x="105" y="539"/>
                  </a:lnTo>
                  <a:lnTo>
                    <a:pt x="97" y="555"/>
                  </a:lnTo>
                  <a:lnTo>
                    <a:pt x="90" y="573"/>
                  </a:lnTo>
                  <a:lnTo>
                    <a:pt x="83" y="592"/>
                  </a:lnTo>
                  <a:lnTo>
                    <a:pt x="76" y="611"/>
                  </a:lnTo>
                  <a:lnTo>
                    <a:pt x="69" y="632"/>
                  </a:lnTo>
                  <a:lnTo>
                    <a:pt x="58" y="677"/>
                  </a:lnTo>
                  <a:lnTo>
                    <a:pt x="47" y="727"/>
                  </a:lnTo>
                  <a:lnTo>
                    <a:pt x="39" y="782"/>
                  </a:lnTo>
                  <a:lnTo>
                    <a:pt x="39" y="782"/>
                  </a:lnTo>
                  <a:lnTo>
                    <a:pt x="28" y="741"/>
                  </a:lnTo>
                  <a:lnTo>
                    <a:pt x="18" y="700"/>
                  </a:lnTo>
                  <a:lnTo>
                    <a:pt x="11" y="661"/>
                  </a:lnTo>
                  <a:lnTo>
                    <a:pt x="5" y="622"/>
                  </a:lnTo>
                  <a:lnTo>
                    <a:pt x="1" y="584"/>
                  </a:lnTo>
                  <a:lnTo>
                    <a:pt x="0" y="546"/>
                  </a:lnTo>
                  <a:lnTo>
                    <a:pt x="0" y="511"/>
                  </a:lnTo>
                  <a:lnTo>
                    <a:pt x="2" y="475"/>
                  </a:lnTo>
                  <a:lnTo>
                    <a:pt x="5" y="442"/>
                  </a:lnTo>
                  <a:lnTo>
                    <a:pt x="11" y="408"/>
                  </a:lnTo>
                  <a:lnTo>
                    <a:pt x="19" y="376"/>
                  </a:lnTo>
                  <a:lnTo>
                    <a:pt x="29" y="345"/>
                  </a:lnTo>
                  <a:lnTo>
                    <a:pt x="40" y="315"/>
                  </a:lnTo>
                  <a:lnTo>
                    <a:pt x="54" y="286"/>
                  </a:lnTo>
                  <a:lnTo>
                    <a:pt x="69" y="259"/>
                  </a:lnTo>
                  <a:lnTo>
                    <a:pt x="86" y="233"/>
                  </a:lnTo>
                  <a:lnTo>
                    <a:pt x="105" y="207"/>
                  </a:lnTo>
                  <a:lnTo>
                    <a:pt x="127" y="183"/>
                  </a:lnTo>
                  <a:lnTo>
                    <a:pt x="149" y="161"/>
                  </a:lnTo>
                  <a:lnTo>
                    <a:pt x="174" y="140"/>
                  </a:lnTo>
                  <a:lnTo>
                    <a:pt x="199" y="120"/>
                  </a:lnTo>
                  <a:lnTo>
                    <a:pt x="229" y="101"/>
                  </a:lnTo>
                  <a:lnTo>
                    <a:pt x="258" y="84"/>
                  </a:lnTo>
                  <a:lnTo>
                    <a:pt x="290" y="69"/>
                  </a:lnTo>
                  <a:lnTo>
                    <a:pt x="324" y="55"/>
                  </a:lnTo>
                  <a:lnTo>
                    <a:pt x="360" y="42"/>
                  </a:lnTo>
                  <a:lnTo>
                    <a:pt x="397" y="31"/>
                  </a:lnTo>
                  <a:lnTo>
                    <a:pt x="436" y="22"/>
                  </a:lnTo>
                  <a:lnTo>
                    <a:pt x="477" y="14"/>
                  </a:lnTo>
                  <a:lnTo>
                    <a:pt x="519" y="7"/>
                  </a:lnTo>
                  <a:lnTo>
                    <a:pt x="564" y="3"/>
                  </a:lnTo>
                  <a:lnTo>
                    <a:pt x="610" y="0"/>
                  </a:lnTo>
                  <a:lnTo>
                    <a:pt x="610" y="0"/>
                  </a:lnTo>
                  <a:lnTo>
                    <a:pt x="635" y="0"/>
                  </a:lnTo>
                  <a:lnTo>
                    <a:pt x="659" y="0"/>
                  </a:lnTo>
                  <a:lnTo>
                    <a:pt x="684" y="0"/>
                  </a:lnTo>
                  <a:lnTo>
                    <a:pt x="708" y="2"/>
                  </a:lnTo>
                  <a:lnTo>
                    <a:pt x="730" y="4"/>
                  </a:lnTo>
                  <a:lnTo>
                    <a:pt x="753" y="6"/>
                  </a:lnTo>
                  <a:lnTo>
                    <a:pt x="775" y="10"/>
                  </a:lnTo>
                  <a:lnTo>
                    <a:pt x="796" y="14"/>
                  </a:lnTo>
                  <a:lnTo>
                    <a:pt x="818" y="18"/>
                  </a:lnTo>
                  <a:lnTo>
                    <a:pt x="839" y="24"/>
                  </a:lnTo>
                  <a:lnTo>
                    <a:pt x="859" y="30"/>
                  </a:lnTo>
                  <a:lnTo>
                    <a:pt x="878" y="37"/>
                  </a:lnTo>
                  <a:lnTo>
                    <a:pt x="898" y="43"/>
                  </a:lnTo>
                  <a:lnTo>
                    <a:pt x="916" y="51"/>
                  </a:lnTo>
                  <a:lnTo>
                    <a:pt x="935" y="59"/>
                  </a:lnTo>
                  <a:lnTo>
                    <a:pt x="952" y="68"/>
                  </a:lnTo>
                  <a:lnTo>
                    <a:pt x="970" y="78"/>
                  </a:lnTo>
                  <a:lnTo>
                    <a:pt x="987" y="87"/>
                  </a:lnTo>
                  <a:lnTo>
                    <a:pt x="1004" y="97"/>
                  </a:lnTo>
                  <a:lnTo>
                    <a:pt x="1020" y="108"/>
                  </a:lnTo>
                  <a:lnTo>
                    <a:pt x="1034" y="120"/>
                  </a:lnTo>
                  <a:lnTo>
                    <a:pt x="1050" y="131"/>
                  </a:lnTo>
                  <a:lnTo>
                    <a:pt x="1063" y="144"/>
                  </a:lnTo>
                  <a:lnTo>
                    <a:pt x="1078" y="155"/>
                  </a:lnTo>
                  <a:lnTo>
                    <a:pt x="1104" y="182"/>
                  </a:lnTo>
                  <a:lnTo>
                    <a:pt x="1128" y="210"/>
                  </a:lnTo>
                  <a:lnTo>
                    <a:pt x="1151" y="241"/>
                  </a:lnTo>
                  <a:lnTo>
                    <a:pt x="1171" y="272"/>
                  </a:lnTo>
                  <a:lnTo>
                    <a:pt x="1189" y="304"/>
                  </a:lnTo>
                  <a:lnTo>
                    <a:pt x="1206" y="338"/>
                  </a:lnTo>
                  <a:lnTo>
                    <a:pt x="1220" y="372"/>
                  </a:lnTo>
                  <a:lnTo>
                    <a:pt x="1232" y="409"/>
                  </a:lnTo>
                  <a:lnTo>
                    <a:pt x="1243" y="446"/>
                  </a:lnTo>
                  <a:lnTo>
                    <a:pt x="1251" y="484"/>
                  </a:lnTo>
                  <a:lnTo>
                    <a:pt x="1256" y="523"/>
                  </a:lnTo>
                  <a:lnTo>
                    <a:pt x="1261" y="561"/>
                  </a:lnTo>
                  <a:lnTo>
                    <a:pt x="1262" y="601"/>
                  </a:lnTo>
                  <a:lnTo>
                    <a:pt x="1262" y="642"/>
                  </a:lnTo>
                  <a:lnTo>
                    <a:pt x="1260" y="683"/>
                  </a:lnTo>
                  <a:lnTo>
                    <a:pt x="1255" y="725"/>
                  </a:lnTo>
                  <a:lnTo>
                    <a:pt x="1249" y="766"/>
                  </a:lnTo>
                  <a:lnTo>
                    <a:pt x="1241" y="807"/>
                  </a:lnTo>
                  <a:lnTo>
                    <a:pt x="1229" y="849"/>
                  </a:lnTo>
                  <a:lnTo>
                    <a:pt x="1217" y="890"/>
                  </a:lnTo>
                  <a:lnTo>
                    <a:pt x="1217" y="890"/>
                  </a:lnTo>
                  <a:lnTo>
                    <a:pt x="1218" y="847"/>
                  </a:lnTo>
                  <a:lnTo>
                    <a:pt x="1217" y="804"/>
                  </a:lnTo>
                  <a:lnTo>
                    <a:pt x="1215" y="764"/>
                  </a:lnTo>
                  <a:lnTo>
                    <a:pt x="1211" y="726"/>
                  </a:lnTo>
                  <a:lnTo>
                    <a:pt x="1206" y="689"/>
                  </a:lnTo>
                  <a:lnTo>
                    <a:pt x="1199" y="654"/>
                  </a:lnTo>
                  <a:lnTo>
                    <a:pt x="1191" y="621"/>
                  </a:lnTo>
                  <a:lnTo>
                    <a:pt x="1181" y="588"/>
                  </a:lnTo>
                  <a:lnTo>
                    <a:pt x="1170" y="558"/>
                  </a:lnTo>
                  <a:lnTo>
                    <a:pt x="1156" y="528"/>
                  </a:lnTo>
                  <a:lnTo>
                    <a:pt x="1143" y="500"/>
                  </a:lnTo>
                  <a:lnTo>
                    <a:pt x="1127" y="474"/>
                  </a:lnTo>
                  <a:lnTo>
                    <a:pt x="1110" y="448"/>
                  </a:lnTo>
                  <a:lnTo>
                    <a:pt x="1092" y="423"/>
                  </a:lnTo>
                  <a:lnTo>
                    <a:pt x="1072" y="399"/>
                  </a:lnTo>
                  <a:lnTo>
                    <a:pt x="1051" y="378"/>
                  </a:lnTo>
                  <a:lnTo>
                    <a:pt x="1051" y="378"/>
                  </a:lnTo>
                  <a:close/>
                </a:path>
              </a:pathLst>
            </a:custGeom>
            <a:solidFill>
              <a:srgbClr val="76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7" name="Freeform 240">
              <a:extLst>
                <a:ext uri="{FF2B5EF4-FFF2-40B4-BE49-F238E27FC236}">
                  <a16:creationId xmlns:a16="http://schemas.microsoft.com/office/drawing/2014/main" id="{09F45D51-B190-4841-BE84-5C2C483EF5B5}"/>
                </a:ext>
              </a:extLst>
            </p:cNvPr>
            <p:cNvSpPr>
              <a:spLocks/>
            </p:cNvSpPr>
            <p:nvPr/>
          </p:nvSpPr>
          <p:spPr bwMode="auto">
            <a:xfrm flipH="1">
              <a:off x="6970839" y="5826330"/>
              <a:ext cx="159897" cy="29545"/>
            </a:xfrm>
            <a:custGeom>
              <a:avLst/>
              <a:gdLst>
                <a:gd name="T0" fmla="*/ 552 w 552"/>
                <a:gd name="T1" fmla="*/ 24 h 118"/>
                <a:gd name="T2" fmla="*/ 552 w 552"/>
                <a:gd name="T3" fmla="*/ 36 h 118"/>
                <a:gd name="T4" fmla="*/ 547 w 552"/>
                <a:gd name="T5" fmla="*/ 48 h 118"/>
                <a:gd name="T6" fmla="*/ 540 w 552"/>
                <a:gd name="T7" fmla="*/ 57 h 118"/>
                <a:gd name="T8" fmla="*/ 518 w 552"/>
                <a:gd name="T9" fmla="*/ 75 h 118"/>
                <a:gd name="T10" fmla="*/ 494 w 552"/>
                <a:gd name="T11" fmla="*/ 88 h 118"/>
                <a:gd name="T12" fmla="*/ 483 w 552"/>
                <a:gd name="T13" fmla="*/ 92 h 118"/>
                <a:gd name="T14" fmla="*/ 451 w 552"/>
                <a:gd name="T15" fmla="*/ 103 h 118"/>
                <a:gd name="T16" fmla="*/ 416 w 552"/>
                <a:gd name="T17" fmla="*/ 110 h 118"/>
                <a:gd name="T18" fmla="*/ 381 w 552"/>
                <a:gd name="T19" fmla="*/ 116 h 118"/>
                <a:gd name="T20" fmla="*/ 345 w 552"/>
                <a:gd name="T21" fmla="*/ 118 h 118"/>
                <a:gd name="T22" fmla="*/ 305 w 552"/>
                <a:gd name="T23" fmla="*/ 118 h 118"/>
                <a:gd name="T24" fmla="*/ 265 w 552"/>
                <a:gd name="T25" fmla="*/ 113 h 118"/>
                <a:gd name="T26" fmla="*/ 226 w 552"/>
                <a:gd name="T27" fmla="*/ 106 h 118"/>
                <a:gd name="T28" fmla="*/ 187 w 552"/>
                <a:gd name="T29" fmla="*/ 95 h 118"/>
                <a:gd name="T30" fmla="*/ 163 w 552"/>
                <a:gd name="T31" fmla="*/ 86 h 118"/>
                <a:gd name="T32" fmla="*/ 93 w 552"/>
                <a:gd name="T33" fmla="*/ 61 h 118"/>
                <a:gd name="T34" fmla="*/ 68 w 552"/>
                <a:gd name="T35" fmla="*/ 52 h 118"/>
                <a:gd name="T36" fmla="*/ 33 w 552"/>
                <a:gd name="T37" fmla="*/ 39 h 118"/>
                <a:gd name="T38" fmla="*/ 12 w 552"/>
                <a:gd name="T39" fmla="*/ 26 h 118"/>
                <a:gd name="T40" fmla="*/ 2 w 552"/>
                <a:gd name="T41" fmla="*/ 17 h 118"/>
                <a:gd name="T42" fmla="*/ 0 w 552"/>
                <a:gd name="T43" fmla="*/ 10 h 118"/>
                <a:gd name="T44" fmla="*/ 6 w 552"/>
                <a:gd name="T45" fmla="*/ 3 h 118"/>
                <a:gd name="T46" fmla="*/ 16 w 552"/>
                <a:gd name="T47" fmla="*/ 1 h 118"/>
                <a:gd name="T48" fmla="*/ 38 w 552"/>
                <a:gd name="T49" fmla="*/ 0 h 118"/>
                <a:gd name="T50" fmla="*/ 59 w 552"/>
                <a:gd name="T51" fmla="*/ 3 h 118"/>
                <a:gd name="T52" fmla="*/ 89 w 552"/>
                <a:gd name="T53" fmla="*/ 13 h 118"/>
                <a:gd name="T54" fmla="*/ 178 w 552"/>
                <a:gd name="T55" fmla="*/ 44 h 118"/>
                <a:gd name="T56" fmla="*/ 215 w 552"/>
                <a:gd name="T57" fmla="*/ 56 h 118"/>
                <a:gd name="T58" fmla="*/ 252 w 552"/>
                <a:gd name="T59" fmla="*/ 66 h 118"/>
                <a:gd name="T60" fmla="*/ 290 w 552"/>
                <a:gd name="T61" fmla="*/ 72 h 118"/>
                <a:gd name="T62" fmla="*/ 329 w 552"/>
                <a:gd name="T63" fmla="*/ 75 h 118"/>
                <a:gd name="T64" fmla="*/ 360 w 552"/>
                <a:gd name="T65" fmla="*/ 74 h 118"/>
                <a:gd name="T66" fmla="*/ 421 w 552"/>
                <a:gd name="T67" fmla="*/ 67 h 118"/>
                <a:gd name="T68" fmla="*/ 452 w 552"/>
                <a:gd name="T69" fmla="*/ 62 h 118"/>
                <a:gd name="T70" fmla="*/ 479 w 552"/>
                <a:gd name="T71" fmla="*/ 54 h 118"/>
                <a:gd name="T72" fmla="*/ 506 w 552"/>
                <a:gd name="T73" fmla="*/ 44 h 118"/>
                <a:gd name="T74" fmla="*/ 516 w 552"/>
                <a:gd name="T75" fmla="*/ 39 h 118"/>
                <a:gd name="T76" fmla="*/ 543 w 552"/>
                <a:gd name="T77" fmla="*/ 21 h 118"/>
                <a:gd name="T78" fmla="*/ 545 w 552"/>
                <a:gd name="T79" fmla="*/ 20 h 118"/>
                <a:gd name="T80" fmla="*/ 550 w 552"/>
                <a:gd name="T81" fmla="*/ 22 h 118"/>
                <a:gd name="T82" fmla="*/ 552 w 552"/>
                <a:gd name="T83" fmla="*/ 2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2" h="118">
                  <a:moveTo>
                    <a:pt x="552" y="24"/>
                  </a:moveTo>
                  <a:lnTo>
                    <a:pt x="552" y="24"/>
                  </a:lnTo>
                  <a:lnTo>
                    <a:pt x="552" y="29"/>
                  </a:lnTo>
                  <a:lnTo>
                    <a:pt x="552" y="36"/>
                  </a:lnTo>
                  <a:lnTo>
                    <a:pt x="550" y="41"/>
                  </a:lnTo>
                  <a:lnTo>
                    <a:pt x="547" y="48"/>
                  </a:lnTo>
                  <a:lnTo>
                    <a:pt x="544" y="52"/>
                  </a:lnTo>
                  <a:lnTo>
                    <a:pt x="540" y="57"/>
                  </a:lnTo>
                  <a:lnTo>
                    <a:pt x="530" y="67"/>
                  </a:lnTo>
                  <a:lnTo>
                    <a:pt x="518" y="75"/>
                  </a:lnTo>
                  <a:lnTo>
                    <a:pt x="507" y="82"/>
                  </a:lnTo>
                  <a:lnTo>
                    <a:pt x="494" y="88"/>
                  </a:lnTo>
                  <a:lnTo>
                    <a:pt x="483" y="92"/>
                  </a:lnTo>
                  <a:lnTo>
                    <a:pt x="483" y="92"/>
                  </a:lnTo>
                  <a:lnTo>
                    <a:pt x="467" y="98"/>
                  </a:lnTo>
                  <a:lnTo>
                    <a:pt x="451" y="103"/>
                  </a:lnTo>
                  <a:lnTo>
                    <a:pt x="433" y="107"/>
                  </a:lnTo>
                  <a:lnTo>
                    <a:pt x="416" y="110"/>
                  </a:lnTo>
                  <a:lnTo>
                    <a:pt x="398" y="113"/>
                  </a:lnTo>
                  <a:lnTo>
                    <a:pt x="381" y="116"/>
                  </a:lnTo>
                  <a:lnTo>
                    <a:pt x="345" y="118"/>
                  </a:lnTo>
                  <a:lnTo>
                    <a:pt x="345" y="118"/>
                  </a:lnTo>
                  <a:lnTo>
                    <a:pt x="325" y="118"/>
                  </a:lnTo>
                  <a:lnTo>
                    <a:pt x="305" y="118"/>
                  </a:lnTo>
                  <a:lnTo>
                    <a:pt x="286" y="116"/>
                  </a:lnTo>
                  <a:lnTo>
                    <a:pt x="265" y="113"/>
                  </a:lnTo>
                  <a:lnTo>
                    <a:pt x="245" y="109"/>
                  </a:lnTo>
                  <a:lnTo>
                    <a:pt x="226" y="106"/>
                  </a:lnTo>
                  <a:lnTo>
                    <a:pt x="207" y="101"/>
                  </a:lnTo>
                  <a:lnTo>
                    <a:pt x="187" y="95"/>
                  </a:lnTo>
                  <a:lnTo>
                    <a:pt x="187" y="95"/>
                  </a:lnTo>
                  <a:lnTo>
                    <a:pt x="163" y="86"/>
                  </a:lnTo>
                  <a:lnTo>
                    <a:pt x="140" y="79"/>
                  </a:lnTo>
                  <a:lnTo>
                    <a:pt x="93" y="61"/>
                  </a:lnTo>
                  <a:lnTo>
                    <a:pt x="93" y="61"/>
                  </a:lnTo>
                  <a:lnTo>
                    <a:pt x="68" y="52"/>
                  </a:lnTo>
                  <a:lnTo>
                    <a:pt x="44" y="43"/>
                  </a:lnTo>
                  <a:lnTo>
                    <a:pt x="33" y="39"/>
                  </a:lnTo>
                  <a:lnTo>
                    <a:pt x="22" y="32"/>
                  </a:lnTo>
                  <a:lnTo>
                    <a:pt x="12" y="26"/>
                  </a:lnTo>
                  <a:lnTo>
                    <a:pt x="2" y="17"/>
                  </a:lnTo>
                  <a:lnTo>
                    <a:pt x="2" y="17"/>
                  </a:lnTo>
                  <a:lnTo>
                    <a:pt x="0" y="14"/>
                  </a:lnTo>
                  <a:lnTo>
                    <a:pt x="0" y="10"/>
                  </a:lnTo>
                  <a:lnTo>
                    <a:pt x="2" y="5"/>
                  </a:lnTo>
                  <a:lnTo>
                    <a:pt x="6" y="3"/>
                  </a:lnTo>
                  <a:lnTo>
                    <a:pt x="6" y="3"/>
                  </a:lnTo>
                  <a:lnTo>
                    <a:pt x="16" y="1"/>
                  </a:lnTo>
                  <a:lnTo>
                    <a:pt x="28" y="0"/>
                  </a:lnTo>
                  <a:lnTo>
                    <a:pt x="38" y="0"/>
                  </a:lnTo>
                  <a:lnTo>
                    <a:pt x="48" y="1"/>
                  </a:lnTo>
                  <a:lnTo>
                    <a:pt x="59" y="3"/>
                  </a:lnTo>
                  <a:lnTo>
                    <a:pt x="69" y="7"/>
                  </a:lnTo>
                  <a:lnTo>
                    <a:pt x="89" y="13"/>
                  </a:lnTo>
                  <a:lnTo>
                    <a:pt x="89" y="13"/>
                  </a:lnTo>
                  <a:lnTo>
                    <a:pt x="178" y="44"/>
                  </a:lnTo>
                  <a:lnTo>
                    <a:pt x="178" y="44"/>
                  </a:lnTo>
                  <a:lnTo>
                    <a:pt x="215" y="56"/>
                  </a:lnTo>
                  <a:lnTo>
                    <a:pt x="233" y="62"/>
                  </a:lnTo>
                  <a:lnTo>
                    <a:pt x="252" y="66"/>
                  </a:lnTo>
                  <a:lnTo>
                    <a:pt x="271" y="69"/>
                  </a:lnTo>
                  <a:lnTo>
                    <a:pt x="290" y="72"/>
                  </a:lnTo>
                  <a:lnTo>
                    <a:pt x="309" y="75"/>
                  </a:lnTo>
                  <a:lnTo>
                    <a:pt x="329" y="75"/>
                  </a:lnTo>
                  <a:lnTo>
                    <a:pt x="329" y="75"/>
                  </a:lnTo>
                  <a:lnTo>
                    <a:pt x="360" y="74"/>
                  </a:lnTo>
                  <a:lnTo>
                    <a:pt x="391" y="71"/>
                  </a:lnTo>
                  <a:lnTo>
                    <a:pt x="421" y="67"/>
                  </a:lnTo>
                  <a:lnTo>
                    <a:pt x="452" y="62"/>
                  </a:lnTo>
                  <a:lnTo>
                    <a:pt x="452" y="62"/>
                  </a:lnTo>
                  <a:lnTo>
                    <a:pt x="465" y="58"/>
                  </a:lnTo>
                  <a:lnTo>
                    <a:pt x="479" y="54"/>
                  </a:lnTo>
                  <a:lnTo>
                    <a:pt x="492" y="50"/>
                  </a:lnTo>
                  <a:lnTo>
                    <a:pt x="506" y="44"/>
                  </a:lnTo>
                  <a:lnTo>
                    <a:pt x="506" y="44"/>
                  </a:lnTo>
                  <a:lnTo>
                    <a:pt x="516" y="39"/>
                  </a:lnTo>
                  <a:lnTo>
                    <a:pt x="525" y="32"/>
                  </a:lnTo>
                  <a:lnTo>
                    <a:pt x="543" y="21"/>
                  </a:lnTo>
                  <a:lnTo>
                    <a:pt x="543" y="21"/>
                  </a:lnTo>
                  <a:lnTo>
                    <a:pt x="545" y="20"/>
                  </a:lnTo>
                  <a:lnTo>
                    <a:pt x="548" y="20"/>
                  </a:lnTo>
                  <a:lnTo>
                    <a:pt x="550" y="22"/>
                  </a:lnTo>
                  <a:lnTo>
                    <a:pt x="552" y="24"/>
                  </a:lnTo>
                  <a:lnTo>
                    <a:pt x="552" y="24"/>
                  </a:lnTo>
                  <a:close/>
                </a:path>
              </a:pathLst>
            </a:custGeom>
            <a:solidFill>
              <a:srgbClr val="76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8" name="Freeform 241">
              <a:extLst>
                <a:ext uri="{FF2B5EF4-FFF2-40B4-BE49-F238E27FC236}">
                  <a16:creationId xmlns:a16="http://schemas.microsoft.com/office/drawing/2014/main" id="{94546A6E-48A1-4BD2-A9F6-00FAD242729C}"/>
                </a:ext>
              </a:extLst>
            </p:cNvPr>
            <p:cNvSpPr>
              <a:spLocks noEditPoints="1"/>
            </p:cNvSpPr>
            <p:nvPr/>
          </p:nvSpPr>
          <p:spPr bwMode="auto">
            <a:xfrm flipH="1">
              <a:off x="6944763" y="5927131"/>
              <a:ext cx="307630" cy="90374"/>
            </a:xfrm>
            <a:custGeom>
              <a:avLst/>
              <a:gdLst>
                <a:gd name="T0" fmla="*/ 205 w 1064"/>
                <a:gd name="T1" fmla="*/ 358 h 367"/>
                <a:gd name="T2" fmla="*/ 111 w 1064"/>
                <a:gd name="T3" fmla="*/ 315 h 367"/>
                <a:gd name="T4" fmla="*/ 70 w 1064"/>
                <a:gd name="T5" fmla="*/ 244 h 367"/>
                <a:gd name="T6" fmla="*/ 44 w 1064"/>
                <a:gd name="T7" fmla="*/ 126 h 367"/>
                <a:gd name="T8" fmla="*/ 20 w 1064"/>
                <a:gd name="T9" fmla="*/ 94 h 367"/>
                <a:gd name="T10" fmla="*/ 2 w 1064"/>
                <a:gd name="T11" fmla="*/ 70 h 367"/>
                <a:gd name="T12" fmla="*/ 5 w 1064"/>
                <a:gd name="T13" fmla="*/ 26 h 367"/>
                <a:gd name="T14" fmla="*/ 62 w 1064"/>
                <a:gd name="T15" fmla="*/ 8 h 367"/>
                <a:gd name="T16" fmla="*/ 263 w 1064"/>
                <a:gd name="T17" fmla="*/ 1 h 367"/>
                <a:gd name="T18" fmla="*/ 164 w 1064"/>
                <a:gd name="T19" fmla="*/ 26 h 367"/>
                <a:gd name="T20" fmla="*/ 99 w 1064"/>
                <a:gd name="T21" fmla="*/ 44 h 367"/>
                <a:gd name="T22" fmla="*/ 74 w 1064"/>
                <a:gd name="T23" fmla="*/ 109 h 367"/>
                <a:gd name="T24" fmla="*/ 85 w 1064"/>
                <a:gd name="T25" fmla="*/ 212 h 367"/>
                <a:gd name="T26" fmla="*/ 115 w 1064"/>
                <a:gd name="T27" fmla="*/ 282 h 367"/>
                <a:gd name="T28" fmla="*/ 164 w 1064"/>
                <a:gd name="T29" fmla="*/ 321 h 367"/>
                <a:gd name="T30" fmla="*/ 269 w 1064"/>
                <a:gd name="T31" fmla="*/ 366 h 367"/>
                <a:gd name="T32" fmla="*/ 671 w 1064"/>
                <a:gd name="T33" fmla="*/ 20 h 367"/>
                <a:gd name="T34" fmla="*/ 802 w 1064"/>
                <a:gd name="T35" fmla="*/ 25 h 367"/>
                <a:gd name="T36" fmla="*/ 673 w 1064"/>
                <a:gd name="T37" fmla="*/ 49 h 367"/>
                <a:gd name="T38" fmla="*/ 626 w 1064"/>
                <a:gd name="T39" fmla="*/ 82 h 367"/>
                <a:gd name="T40" fmla="*/ 614 w 1064"/>
                <a:gd name="T41" fmla="*/ 125 h 367"/>
                <a:gd name="T42" fmla="*/ 645 w 1064"/>
                <a:gd name="T43" fmla="*/ 235 h 367"/>
                <a:gd name="T44" fmla="*/ 717 w 1064"/>
                <a:gd name="T45" fmla="*/ 322 h 367"/>
                <a:gd name="T46" fmla="*/ 787 w 1064"/>
                <a:gd name="T47" fmla="*/ 344 h 367"/>
                <a:gd name="T48" fmla="*/ 747 w 1064"/>
                <a:gd name="T49" fmla="*/ 360 h 367"/>
                <a:gd name="T50" fmla="*/ 668 w 1064"/>
                <a:gd name="T51" fmla="*/ 312 h 367"/>
                <a:gd name="T52" fmla="*/ 626 w 1064"/>
                <a:gd name="T53" fmla="*/ 255 h 367"/>
                <a:gd name="T54" fmla="*/ 591 w 1064"/>
                <a:gd name="T55" fmla="*/ 162 h 367"/>
                <a:gd name="T56" fmla="*/ 546 w 1064"/>
                <a:gd name="T57" fmla="*/ 128 h 367"/>
                <a:gd name="T58" fmla="*/ 495 w 1064"/>
                <a:gd name="T59" fmla="*/ 140 h 367"/>
                <a:gd name="T60" fmla="*/ 462 w 1064"/>
                <a:gd name="T61" fmla="*/ 211 h 367"/>
                <a:gd name="T62" fmla="*/ 433 w 1064"/>
                <a:gd name="T63" fmla="*/ 283 h 367"/>
                <a:gd name="T64" fmla="*/ 378 w 1064"/>
                <a:gd name="T65" fmla="*/ 339 h 367"/>
                <a:gd name="T66" fmla="*/ 269 w 1064"/>
                <a:gd name="T67" fmla="*/ 366 h 367"/>
                <a:gd name="T68" fmla="*/ 342 w 1064"/>
                <a:gd name="T69" fmla="*/ 333 h 367"/>
                <a:gd name="T70" fmla="*/ 401 w 1064"/>
                <a:gd name="T71" fmla="*/ 285 h 367"/>
                <a:gd name="T72" fmla="*/ 450 w 1064"/>
                <a:gd name="T73" fmla="*/ 178 h 367"/>
                <a:gd name="T74" fmla="*/ 447 w 1064"/>
                <a:gd name="T75" fmla="*/ 94 h 367"/>
                <a:gd name="T76" fmla="*/ 419 w 1064"/>
                <a:gd name="T77" fmla="*/ 63 h 367"/>
                <a:gd name="T78" fmla="*/ 317 w 1064"/>
                <a:gd name="T79" fmla="*/ 29 h 367"/>
                <a:gd name="T80" fmla="*/ 278 w 1064"/>
                <a:gd name="T81" fmla="*/ 2 h 367"/>
                <a:gd name="T82" fmla="*/ 504 w 1064"/>
                <a:gd name="T83" fmla="*/ 43 h 367"/>
                <a:gd name="T84" fmla="*/ 836 w 1064"/>
                <a:gd name="T85" fmla="*/ 1 h 367"/>
                <a:gd name="T86" fmla="*/ 1019 w 1064"/>
                <a:gd name="T87" fmla="*/ 13 h 367"/>
                <a:gd name="T88" fmla="*/ 1059 w 1064"/>
                <a:gd name="T89" fmla="*/ 31 h 367"/>
                <a:gd name="T90" fmla="*/ 1061 w 1064"/>
                <a:gd name="T91" fmla="*/ 79 h 367"/>
                <a:gd name="T92" fmla="*/ 1041 w 1064"/>
                <a:gd name="T93" fmla="*/ 97 h 367"/>
                <a:gd name="T94" fmla="*/ 1022 w 1064"/>
                <a:gd name="T95" fmla="*/ 144 h 367"/>
                <a:gd name="T96" fmla="*/ 1003 w 1064"/>
                <a:gd name="T97" fmla="*/ 259 h 367"/>
                <a:gd name="T98" fmla="*/ 958 w 1064"/>
                <a:gd name="T99" fmla="*/ 326 h 367"/>
                <a:gd name="T100" fmla="*/ 855 w 1064"/>
                <a:gd name="T101" fmla="*/ 364 h 367"/>
                <a:gd name="T102" fmla="*/ 833 w 1064"/>
                <a:gd name="T103" fmla="*/ 344 h 367"/>
                <a:gd name="T104" fmla="*/ 925 w 1064"/>
                <a:gd name="T105" fmla="*/ 319 h 367"/>
                <a:gd name="T106" fmla="*/ 968 w 1064"/>
                <a:gd name="T107" fmla="*/ 274 h 367"/>
                <a:gd name="T108" fmla="*/ 992 w 1064"/>
                <a:gd name="T109" fmla="*/ 196 h 367"/>
                <a:gd name="T110" fmla="*/ 990 w 1064"/>
                <a:gd name="T111" fmla="*/ 95 h 367"/>
                <a:gd name="T112" fmla="*/ 960 w 1064"/>
                <a:gd name="T113" fmla="*/ 42 h 367"/>
                <a:gd name="T114" fmla="*/ 877 w 1064"/>
                <a:gd name="T115" fmla="*/ 2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4" h="367">
                  <a:moveTo>
                    <a:pt x="269" y="366"/>
                  </a:moveTo>
                  <a:lnTo>
                    <a:pt x="269" y="366"/>
                  </a:lnTo>
                  <a:lnTo>
                    <a:pt x="254" y="365"/>
                  </a:lnTo>
                  <a:lnTo>
                    <a:pt x="254" y="365"/>
                  </a:lnTo>
                  <a:lnTo>
                    <a:pt x="229" y="363"/>
                  </a:lnTo>
                  <a:lnTo>
                    <a:pt x="205" y="358"/>
                  </a:lnTo>
                  <a:lnTo>
                    <a:pt x="185" y="354"/>
                  </a:lnTo>
                  <a:lnTo>
                    <a:pt x="166" y="348"/>
                  </a:lnTo>
                  <a:lnTo>
                    <a:pt x="150" y="341"/>
                  </a:lnTo>
                  <a:lnTo>
                    <a:pt x="136" y="334"/>
                  </a:lnTo>
                  <a:lnTo>
                    <a:pt x="122" y="325"/>
                  </a:lnTo>
                  <a:lnTo>
                    <a:pt x="111" y="315"/>
                  </a:lnTo>
                  <a:lnTo>
                    <a:pt x="101" y="304"/>
                  </a:lnTo>
                  <a:lnTo>
                    <a:pt x="92" y="294"/>
                  </a:lnTo>
                  <a:lnTo>
                    <a:pt x="85" y="282"/>
                  </a:lnTo>
                  <a:lnTo>
                    <a:pt x="79" y="270"/>
                  </a:lnTo>
                  <a:lnTo>
                    <a:pt x="74" y="257"/>
                  </a:lnTo>
                  <a:lnTo>
                    <a:pt x="70" y="244"/>
                  </a:lnTo>
                  <a:lnTo>
                    <a:pt x="65" y="230"/>
                  </a:lnTo>
                  <a:lnTo>
                    <a:pt x="62" y="216"/>
                  </a:lnTo>
                  <a:lnTo>
                    <a:pt x="62" y="216"/>
                  </a:lnTo>
                  <a:lnTo>
                    <a:pt x="52" y="162"/>
                  </a:lnTo>
                  <a:lnTo>
                    <a:pt x="47" y="141"/>
                  </a:lnTo>
                  <a:lnTo>
                    <a:pt x="44" y="126"/>
                  </a:lnTo>
                  <a:lnTo>
                    <a:pt x="39" y="113"/>
                  </a:lnTo>
                  <a:lnTo>
                    <a:pt x="35" y="104"/>
                  </a:lnTo>
                  <a:lnTo>
                    <a:pt x="32" y="100"/>
                  </a:lnTo>
                  <a:lnTo>
                    <a:pt x="28" y="98"/>
                  </a:lnTo>
                  <a:lnTo>
                    <a:pt x="25" y="95"/>
                  </a:lnTo>
                  <a:lnTo>
                    <a:pt x="20" y="94"/>
                  </a:lnTo>
                  <a:lnTo>
                    <a:pt x="20" y="94"/>
                  </a:lnTo>
                  <a:lnTo>
                    <a:pt x="15" y="91"/>
                  </a:lnTo>
                  <a:lnTo>
                    <a:pt x="10" y="87"/>
                  </a:lnTo>
                  <a:lnTo>
                    <a:pt x="7" y="82"/>
                  </a:lnTo>
                  <a:lnTo>
                    <a:pt x="5" y="77"/>
                  </a:lnTo>
                  <a:lnTo>
                    <a:pt x="2" y="70"/>
                  </a:lnTo>
                  <a:lnTo>
                    <a:pt x="1" y="63"/>
                  </a:lnTo>
                  <a:lnTo>
                    <a:pt x="0" y="47"/>
                  </a:lnTo>
                  <a:lnTo>
                    <a:pt x="0" y="47"/>
                  </a:lnTo>
                  <a:lnTo>
                    <a:pt x="1" y="33"/>
                  </a:lnTo>
                  <a:lnTo>
                    <a:pt x="2" y="29"/>
                  </a:lnTo>
                  <a:lnTo>
                    <a:pt x="5" y="26"/>
                  </a:lnTo>
                  <a:lnTo>
                    <a:pt x="8" y="23"/>
                  </a:lnTo>
                  <a:lnTo>
                    <a:pt x="14" y="19"/>
                  </a:lnTo>
                  <a:lnTo>
                    <a:pt x="29" y="13"/>
                  </a:lnTo>
                  <a:lnTo>
                    <a:pt x="29" y="13"/>
                  </a:lnTo>
                  <a:lnTo>
                    <a:pt x="42" y="11"/>
                  </a:lnTo>
                  <a:lnTo>
                    <a:pt x="62" y="8"/>
                  </a:lnTo>
                  <a:lnTo>
                    <a:pt x="89" y="5"/>
                  </a:lnTo>
                  <a:lnTo>
                    <a:pt x="120" y="2"/>
                  </a:lnTo>
                  <a:lnTo>
                    <a:pt x="155" y="1"/>
                  </a:lnTo>
                  <a:lnTo>
                    <a:pt x="191" y="0"/>
                  </a:lnTo>
                  <a:lnTo>
                    <a:pt x="227" y="0"/>
                  </a:lnTo>
                  <a:lnTo>
                    <a:pt x="263" y="1"/>
                  </a:lnTo>
                  <a:lnTo>
                    <a:pt x="263" y="24"/>
                  </a:lnTo>
                  <a:lnTo>
                    <a:pt x="263" y="24"/>
                  </a:lnTo>
                  <a:lnTo>
                    <a:pt x="236" y="23"/>
                  </a:lnTo>
                  <a:lnTo>
                    <a:pt x="210" y="23"/>
                  </a:lnTo>
                  <a:lnTo>
                    <a:pt x="186" y="25"/>
                  </a:lnTo>
                  <a:lnTo>
                    <a:pt x="164" y="26"/>
                  </a:lnTo>
                  <a:lnTo>
                    <a:pt x="144" y="29"/>
                  </a:lnTo>
                  <a:lnTo>
                    <a:pt x="126" y="32"/>
                  </a:lnTo>
                  <a:lnTo>
                    <a:pt x="112" y="37"/>
                  </a:lnTo>
                  <a:lnTo>
                    <a:pt x="102" y="41"/>
                  </a:lnTo>
                  <a:lnTo>
                    <a:pt x="102" y="41"/>
                  </a:lnTo>
                  <a:lnTo>
                    <a:pt x="99" y="44"/>
                  </a:lnTo>
                  <a:lnTo>
                    <a:pt x="96" y="47"/>
                  </a:lnTo>
                  <a:lnTo>
                    <a:pt x="89" y="56"/>
                  </a:lnTo>
                  <a:lnTo>
                    <a:pt x="83" y="67"/>
                  </a:lnTo>
                  <a:lnTo>
                    <a:pt x="79" y="80"/>
                  </a:lnTo>
                  <a:lnTo>
                    <a:pt x="76" y="94"/>
                  </a:lnTo>
                  <a:lnTo>
                    <a:pt x="74" y="109"/>
                  </a:lnTo>
                  <a:lnTo>
                    <a:pt x="74" y="125"/>
                  </a:lnTo>
                  <a:lnTo>
                    <a:pt x="74" y="142"/>
                  </a:lnTo>
                  <a:lnTo>
                    <a:pt x="76" y="160"/>
                  </a:lnTo>
                  <a:lnTo>
                    <a:pt x="79" y="177"/>
                  </a:lnTo>
                  <a:lnTo>
                    <a:pt x="81" y="194"/>
                  </a:lnTo>
                  <a:lnTo>
                    <a:pt x="85" y="212"/>
                  </a:lnTo>
                  <a:lnTo>
                    <a:pt x="90" y="229"/>
                  </a:lnTo>
                  <a:lnTo>
                    <a:pt x="96" y="245"/>
                  </a:lnTo>
                  <a:lnTo>
                    <a:pt x="102" y="259"/>
                  </a:lnTo>
                  <a:lnTo>
                    <a:pt x="109" y="273"/>
                  </a:lnTo>
                  <a:lnTo>
                    <a:pt x="109" y="273"/>
                  </a:lnTo>
                  <a:lnTo>
                    <a:pt x="115" y="282"/>
                  </a:lnTo>
                  <a:lnTo>
                    <a:pt x="120" y="289"/>
                  </a:lnTo>
                  <a:lnTo>
                    <a:pt x="128" y="297"/>
                  </a:lnTo>
                  <a:lnTo>
                    <a:pt x="136" y="303"/>
                  </a:lnTo>
                  <a:lnTo>
                    <a:pt x="145" y="310"/>
                  </a:lnTo>
                  <a:lnTo>
                    <a:pt x="155" y="315"/>
                  </a:lnTo>
                  <a:lnTo>
                    <a:pt x="164" y="321"/>
                  </a:lnTo>
                  <a:lnTo>
                    <a:pt x="175" y="326"/>
                  </a:lnTo>
                  <a:lnTo>
                    <a:pt x="198" y="334"/>
                  </a:lnTo>
                  <a:lnTo>
                    <a:pt x="221" y="339"/>
                  </a:lnTo>
                  <a:lnTo>
                    <a:pt x="245" y="343"/>
                  </a:lnTo>
                  <a:lnTo>
                    <a:pt x="268" y="344"/>
                  </a:lnTo>
                  <a:lnTo>
                    <a:pt x="269" y="366"/>
                  </a:lnTo>
                  <a:close/>
                  <a:moveTo>
                    <a:pt x="533" y="45"/>
                  </a:moveTo>
                  <a:lnTo>
                    <a:pt x="533" y="45"/>
                  </a:lnTo>
                  <a:lnTo>
                    <a:pt x="549" y="44"/>
                  </a:lnTo>
                  <a:lnTo>
                    <a:pt x="572" y="40"/>
                  </a:lnTo>
                  <a:lnTo>
                    <a:pt x="635" y="28"/>
                  </a:lnTo>
                  <a:lnTo>
                    <a:pt x="671" y="20"/>
                  </a:lnTo>
                  <a:lnTo>
                    <a:pt x="709" y="13"/>
                  </a:lnTo>
                  <a:lnTo>
                    <a:pt x="746" y="8"/>
                  </a:lnTo>
                  <a:lnTo>
                    <a:pt x="782" y="3"/>
                  </a:lnTo>
                  <a:lnTo>
                    <a:pt x="782" y="3"/>
                  </a:lnTo>
                  <a:lnTo>
                    <a:pt x="802" y="2"/>
                  </a:lnTo>
                  <a:lnTo>
                    <a:pt x="802" y="25"/>
                  </a:lnTo>
                  <a:lnTo>
                    <a:pt x="802" y="25"/>
                  </a:lnTo>
                  <a:lnTo>
                    <a:pt x="774" y="27"/>
                  </a:lnTo>
                  <a:lnTo>
                    <a:pt x="747" y="30"/>
                  </a:lnTo>
                  <a:lnTo>
                    <a:pt x="720" y="35"/>
                  </a:lnTo>
                  <a:lnTo>
                    <a:pt x="696" y="40"/>
                  </a:lnTo>
                  <a:lnTo>
                    <a:pt x="673" y="49"/>
                  </a:lnTo>
                  <a:lnTo>
                    <a:pt x="663" y="53"/>
                  </a:lnTo>
                  <a:lnTo>
                    <a:pt x="654" y="57"/>
                  </a:lnTo>
                  <a:lnTo>
                    <a:pt x="645" y="63"/>
                  </a:lnTo>
                  <a:lnTo>
                    <a:pt x="638" y="69"/>
                  </a:lnTo>
                  <a:lnTo>
                    <a:pt x="632" y="76"/>
                  </a:lnTo>
                  <a:lnTo>
                    <a:pt x="626" y="82"/>
                  </a:lnTo>
                  <a:lnTo>
                    <a:pt x="626" y="82"/>
                  </a:lnTo>
                  <a:lnTo>
                    <a:pt x="623" y="89"/>
                  </a:lnTo>
                  <a:lnTo>
                    <a:pt x="619" y="95"/>
                  </a:lnTo>
                  <a:lnTo>
                    <a:pt x="617" y="101"/>
                  </a:lnTo>
                  <a:lnTo>
                    <a:pt x="615" y="109"/>
                  </a:lnTo>
                  <a:lnTo>
                    <a:pt x="614" y="125"/>
                  </a:lnTo>
                  <a:lnTo>
                    <a:pt x="615" y="142"/>
                  </a:lnTo>
                  <a:lnTo>
                    <a:pt x="617" y="160"/>
                  </a:lnTo>
                  <a:lnTo>
                    <a:pt x="622" y="179"/>
                  </a:lnTo>
                  <a:lnTo>
                    <a:pt x="628" y="198"/>
                  </a:lnTo>
                  <a:lnTo>
                    <a:pt x="636" y="217"/>
                  </a:lnTo>
                  <a:lnTo>
                    <a:pt x="645" y="235"/>
                  </a:lnTo>
                  <a:lnTo>
                    <a:pt x="655" y="253"/>
                  </a:lnTo>
                  <a:lnTo>
                    <a:pt x="667" y="270"/>
                  </a:lnTo>
                  <a:lnTo>
                    <a:pt x="678" y="286"/>
                  </a:lnTo>
                  <a:lnTo>
                    <a:pt x="691" y="300"/>
                  </a:lnTo>
                  <a:lnTo>
                    <a:pt x="704" y="312"/>
                  </a:lnTo>
                  <a:lnTo>
                    <a:pt x="717" y="322"/>
                  </a:lnTo>
                  <a:lnTo>
                    <a:pt x="729" y="330"/>
                  </a:lnTo>
                  <a:lnTo>
                    <a:pt x="729" y="330"/>
                  </a:lnTo>
                  <a:lnTo>
                    <a:pt x="738" y="334"/>
                  </a:lnTo>
                  <a:lnTo>
                    <a:pt x="747" y="337"/>
                  </a:lnTo>
                  <a:lnTo>
                    <a:pt x="766" y="341"/>
                  </a:lnTo>
                  <a:lnTo>
                    <a:pt x="787" y="344"/>
                  </a:lnTo>
                  <a:lnTo>
                    <a:pt x="808" y="346"/>
                  </a:lnTo>
                  <a:lnTo>
                    <a:pt x="809" y="367"/>
                  </a:lnTo>
                  <a:lnTo>
                    <a:pt x="809" y="367"/>
                  </a:lnTo>
                  <a:lnTo>
                    <a:pt x="787" y="366"/>
                  </a:lnTo>
                  <a:lnTo>
                    <a:pt x="766" y="364"/>
                  </a:lnTo>
                  <a:lnTo>
                    <a:pt x="747" y="360"/>
                  </a:lnTo>
                  <a:lnTo>
                    <a:pt x="730" y="354"/>
                  </a:lnTo>
                  <a:lnTo>
                    <a:pt x="716" y="347"/>
                  </a:lnTo>
                  <a:lnTo>
                    <a:pt x="701" y="339"/>
                  </a:lnTo>
                  <a:lnTo>
                    <a:pt x="689" y="330"/>
                  </a:lnTo>
                  <a:lnTo>
                    <a:pt x="678" y="322"/>
                  </a:lnTo>
                  <a:lnTo>
                    <a:pt x="668" y="312"/>
                  </a:lnTo>
                  <a:lnTo>
                    <a:pt x="659" y="302"/>
                  </a:lnTo>
                  <a:lnTo>
                    <a:pt x="651" y="294"/>
                  </a:lnTo>
                  <a:lnTo>
                    <a:pt x="644" y="284"/>
                  </a:lnTo>
                  <a:lnTo>
                    <a:pt x="634" y="268"/>
                  </a:lnTo>
                  <a:lnTo>
                    <a:pt x="626" y="255"/>
                  </a:lnTo>
                  <a:lnTo>
                    <a:pt x="626" y="255"/>
                  </a:lnTo>
                  <a:lnTo>
                    <a:pt x="622" y="244"/>
                  </a:lnTo>
                  <a:lnTo>
                    <a:pt x="617" y="233"/>
                  </a:lnTo>
                  <a:lnTo>
                    <a:pt x="610" y="213"/>
                  </a:lnTo>
                  <a:lnTo>
                    <a:pt x="604" y="191"/>
                  </a:lnTo>
                  <a:lnTo>
                    <a:pt x="596" y="172"/>
                  </a:lnTo>
                  <a:lnTo>
                    <a:pt x="591" y="162"/>
                  </a:lnTo>
                  <a:lnTo>
                    <a:pt x="587" y="154"/>
                  </a:lnTo>
                  <a:lnTo>
                    <a:pt x="581" y="147"/>
                  </a:lnTo>
                  <a:lnTo>
                    <a:pt x="575" y="140"/>
                  </a:lnTo>
                  <a:lnTo>
                    <a:pt x="567" y="135"/>
                  </a:lnTo>
                  <a:lnTo>
                    <a:pt x="557" y="131"/>
                  </a:lnTo>
                  <a:lnTo>
                    <a:pt x="546" y="128"/>
                  </a:lnTo>
                  <a:lnTo>
                    <a:pt x="534" y="127"/>
                  </a:lnTo>
                  <a:lnTo>
                    <a:pt x="534" y="127"/>
                  </a:lnTo>
                  <a:lnTo>
                    <a:pt x="522" y="128"/>
                  </a:lnTo>
                  <a:lnTo>
                    <a:pt x="512" y="131"/>
                  </a:lnTo>
                  <a:lnTo>
                    <a:pt x="503" y="135"/>
                  </a:lnTo>
                  <a:lnTo>
                    <a:pt x="495" y="140"/>
                  </a:lnTo>
                  <a:lnTo>
                    <a:pt x="488" y="146"/>
                  </a:lnTo>
                  <a:lnTo>
                    <a:pt x="483" y="153"/>
                  </a:lnTo>
                  <a:lnTo>
                    <a:pt x="478" y="162"/>
                  </a:lnTo>
                  <a:lnTo>
                    <a:pt x="475" y="171"/>
                  </a:lnTo>
                  <a:lnTo>
                    <a:pt x="468" y="190"/>
                  </a:lnTo>
                  <a:lnTo>
                    <a:pt x="462" y="211"/>
                  </a:lnTo>
                  <a:lnTo>
                    <a:pt x="457" y="232"/>
                  </a:lnTo>
                  <a:lnTo>
                    <a:pt x="453" y="243"/>
                  </a:lnTo>
                  <a:lnTo>
                    <a:pt x="449" y="253"/>
                  </a:lnTo>
                  <a:lnTo>
                    <a:pt x="449" y="253"/>
                  </a:lnTo>
                  <a:lnTo>
                    <a:pt x="442" y="266"/>
                  </a:lnTo>
                  <a:lnTo>
                    <a:pt x="433" y="283"/>
                  </a:lnTo>
                  <a:lnTo>
                    <a:pt x="426" y="293"/>
                  </a:lnTo>
                  <a:lnTo>
                    <a:pt x="420" y="302"/>
                  </a:lnTo>
                  <a:lnTo>
                    <a:pt x="411" y="312"/>
                  </a:lnTo>
                  <a:lnTo>
                    <a:pt x="402" y="322"/>
                  </a:lnTo>
                  <a:lnTo>
                    <a:pt x="391" y="330"/>
                  </a:lnTo>
                  <a:lnTo>
                    <a:pt x="378" y="339"/>
                  </a:lnTo>
                  <a:lnTo>
                    <a:pt x="364" y="347"/>
                  </a:lnTo>
                  <a:lnTo>
                    <a:pt x="349" y="354"/>
                  </a:lnTo>
                  <a:lnTo>
                    <a:pt x="331" y="360"/>
                  </a:lnTo>
                  <a:lnTo>
                    <a:pt x="312" y="363"/>
                  </a:lnTo>
                  <a:lnTo>
                    <a:pt x="292" y="366"/>
                  </a:lnTo>
                  <a:lnTo>
                    <a:pt x="269" y="366"/>
                  </a:lnTo>
                  <a:lnTo>
                    <a:pt x="268" y="344"/>
                  </a:lnTo>
                  <a:lnTo>
                    <a:pt x="268" y="344"/>
                  </a:lnTo>
                  <a:lnTo>
                    <a:pt x="292" y="343"/>
                  </a:lnTo>
                  <a:lnTo>
                    <a:pt x="313" y="341"/>
                  </a:lnTo>
                  <a:lnTo>
                    <a:pt x="333" y="336"/>
                  </a:lnTo>
                  <a:lnTo>
                    <a:pt x="342" y="333"/>
                  </a:lnTo>
                  <a:lnTo>
                    <a:pt x="351" y="329"/>
                  </a:lnTo>
                  <a:lnTo>
                    <a:pt x="351" y="329"/>
                  </a:lnTo>
                  <a:lnTo>
                    <a:pt x="364" y="322"/>
                  </a:lnTo>
                  <a:lnTo>
                    <a:pt x="376" y="311"/>
                  </a:lnTo>
                  <a:lnTo>
                    <a:pt x="388" y="299"/>
                  </a:lnTo>
                  <a:lnTo>
                    <a:pt x="401" y="285"/>
                  </a:lnTo>
                  <a:lnTo>
                    <a:pt x="411" y="269"/>
                  </a:lnTo>
                  <a:lnTo>
                    <a:pt x="421" y="253"/>
                  </a:lnTo>
                  <a:lnTo>
                    <a:pt x="430" y="234"/>
                  </a:lnTo>
                  <a:lnTo>
                    <a:pt x="439" y="216"/>
                  </a:lnTo>
                  <a:lnTo>
                    <a:pt x="444" y="198"/>
                  </a:lnTo>
                  <a:lnTo>
                    <a:pt x="450" y="178"/>
                  </a:lnTo>
                  <a:lnTo>
                    <a:pt x="453" y="160"/>
                  </a:lnTo>
                  <a:lnTo>
                    <a:pt x="454" y="141"/>
                  </a:lnTo>
                  <a:lnTo>
                    <a:pt x="454" y="125"/>
                  </a:lnTo>
                  <a:lnTo>
                    <a:pt x="452" y="109"/>
                  </a:lnTo>
                  <a:lnTo>
                    <a:pt x="450" y="101"/>
                  </a:lnTo>
                  <a:lnTo>
                    <a:pt x="447" y="94"/>
                  </a:lnTo>
                  <a:lnTo>
                    <a:pt x="443" y="87"/>
                  </a:lnTo>
                  <a:lnTo>
                    <a:pt x="440" y="82"/>
                  </a:lnTo>
                  <a:lnTo>
                    <a:pt x="440" y="82"/>
                  </a:lnTo>
                  <a:lnTo>
                    <a:pt x="433" y="74"/>
                  </a:lnTo>
                  <a:lnTo>
                    <a:pt x="426" y="69"/>
                  </a:lnTo>
                  <a:lnTo>
                    <a:pt x="419" y="63"/>
                  </a:lnTo>
                  <a:lnTo>
                    <a:pt x="411" y="57"/>
                  </a:lnTo>
                  <a:lnTo>
                    <a:pt x="401" y="53"/>
                  </a:lnTo>
                  <a:lnTo>
                    <a:pt x="391" y="47"/>
                  </a:lnTo>
                  <a:lnTo>
                    <a:pt x="368" y="40"/>
                  </a:lnTo>
                  <a:lnTo>
                    <a:pt x="343" y="33"/>
                  </a:lnTo>
                  <a:lnTo>
                    <a:pt x="317" y="29"/>
                  </a:lnTo>
                  <a:lnTo>
                    <a:pt x="290" y="26"/>
                  </a:lnTo>
                  <a:lnTo>
                    <a:pt x="263" y="24"/>
                  </a:lnTo>
                  <a:lnTo>
                    <a:pt x="263" y="1"/>
                  </a:lnTo>
                  <a:lnTo>
                    <a:pt x="263" y="1"/>
                  </a:lnTo>
                  <a:lnTo>
                    <a:pt x="278" y="2"/>
                  </a:lnTo>
                  <a:lnTo>
                    <a:pt x="278" y="2"/>
                  </a:lnTo>
                  <a:lnTo>
                    <a:pt x="310" y="6"/>
                  </a:lnTo>
                  <a:lnTo>
                    <a:pt x="342" y="12"/>
                  </a:lnTo>
                  <a:lnTo>
                    <a:pt x="408" y="26"/>
                  </a:lnTo>
                  <a:lnTo>
                    <a:pt x="441" y="33"/>
                  </a:lnTo>
                  <a:lnTo>
                    <a:pt x="474" y="39"/>
                  </a:lnTo>
                  <a:lnTo>
                    <a:pt x="504" y="43"/>
                  </a:lnTo>
                  <a:lnTo>
                    <a:pt x="518" y="45"/>
                  </a:lnTo>
                  <a:lnTo>
                    <a:pt x="533" y="45"/>
                  </a:lnTo>
                  <a:lnTo>
                    <a:pt x="533" y="45"/>
                  </a:lnTo>
                  <a:close/>
                  <a:moveTo>
                    <a:pt x="802" y="2"/>
                  </a:moveTo>
                  <a:lnTo>
                    <a:pt x="802" y="2"/>
                  </a:lnTo>
                  <a:lnTo>
                    <a:pt x="836" y="1"/>
                  </a:lnTo>
                  <a:lnTo>
                    <a:pt x="872" y="1"/>
                  </a:lnTo>
                  <a:lnTo>
                    <a:pt x="908" y="2"/>
                  </a:lnTo>
                  <a:lnTo>
                    <a:pt x="942" y="4"/>
                  </a:lnTo>
                  <a:lnTo>
                    <a:pt x="973" y="6"/>
                  </a:lnTo>
                  <a:lnTo>
                    <a:pt x="999" y="10"/>
                  </a:lnTo>
                  <a:lnTo>
                    <a:pt x="1019" y="13"/>
                  </a:lnTo>
                  <a:lnTo>
                    <a:pt x="1032" y="15"/>
                  </a:lnTo>
                  <a:lnTo>
                    <a:pt x="1032" y="15"/>
                  </a:lnTo>
                  <a:lnTo>
                    <a:pt x="1048" y="22"/>
                  </a:lnTo>
                  <a:lnTo>
                    <a:pt x="1054" y="25"/>
                  </a:lnTo>
                  <a:lnTo>
                    <a:pt x="1057" y="28"/>
                  </a:lnTo>
                  <a:lnTo>
                    <a:pt x="1059" y="31"/>
                  </a:lnTo>
                  <a:lnTo>
                    <a:pt x="1061" y="36"/>
                  </a:lnTo>
                  <a:lnTo>
                    <a:pt x="1063" y="50"/>
                  </a:lnTo>
                  <a:lnTo>
                    <a:pt x="1063" y="50"/>
                  </a:lnTo>
                  <a:lnTo>
                    <a:pt x="1064" y="65"/>
                  </a:lnTo>
                  <a:lnTo>
                    <a:pt x="1063" y="72"/>
                  </a:lnTo>
                  <a:lnTo>
                    <a:pt x="1061" y="79"/>
                  </a:lnTo>
                  <a:lnTo>
                    <a:pt x="1058" y="84"/>
                  </a:lnTo>
                  <a:lnTo>
                    <a:pt x="1056" y="90"/>
                  </a:lnTo>
                  <a:lnTo>
                    <a:pt x="1051" y="93"/>
                  </a:lnTo>
                  <a:lnTo>
                    <a:pt x="1046" y="96"/>
                  </a:lnTo>
                  <a:lnTo>
                    <a:pt x="1046" y="96"/>
                  </a:lnTo>
                  <a:lnTo>
                    <a:pt x="1041" y="97"/>
                  </a:lnTo>
                  <a:lnTo>
                    <a:pt x="1038" y="100"/>
                  </a:lnTo>
                  <a:lnTo>
                    <a:pt x="1036" y="103"/>
                  </a:lnTo>
                  <a:lnTo>
                    <a:pt x="1032" y="106"/>
                  </a:lnTo>
                  <a:lnTo>
                    <a:pt x="1028" y="116"/>
                  </a:lnTo>
                  <a:lnTo>
                    <a:pt x="1024" y="128"/>
                  </a:lnTo>
                  <a:lnTo>
                    <a:pt x="1022" y="144"/>
                  </a:lnTo>
                  <a:lnTo>
                    <a:pt x="1019" y="164"/>
                  </a:lnTo>
                  <a:lnTo>
                    <a:pt x="1012" y="218"/>
                  </a:lnTo>
                  <a:lnTo>
                    <a:pt x="1012" y="218"/>
                  </a:lnTo>
                  <a:lnTo>
                    <a:pt x="1010" y="232"/>
                  </a:lnTo>
                  <a:lnTo>
                    <a:pt x="1006" y="246"/>
                  </a:lnTo>
                  <a:lnTo>
                    <a:pt x="1003" y="259"/>
                  </a:lnTo>
                  <a:lnTo>
                    <a:pt x="999" y="272"/>
                  </a:lnTo>
                  <a:lnTo>
                    <a:pt x="993" y="284"/>
                  </a:lnTo>
                  <a:lnTo>
                    <a:pt x="986" y="296"/>
                  </a:lnTo>
                  <a:lnTo>
                    <a:pt x="978" y="307"/>
                  </a:lnTo>
                  <a:lnTo>
                    <a:pt x="969" y="316"/>
                  </a:lnTo>
                  <a:lnTo>
                    <a:pt x="958" y="326"/>
                  </a:lnTo>
                  <a:lnTo>
                    <a:pt x="946" y="335"/>
                  </a:lnTo>
                  <a:lnTo>
                    <a:pt x="932" y="342"/>
                  </a:lnTo>
                  <a:lnTo>
                    <a:pt x="916" y="350"/>
                  </a:lnTo>
                  <a:lnTo>
                    <a:pt x="898" y="355"/>
                  </a:lnTo>
                  <a:lnTo>
                    <a:pt x="877" y="360"/>
                  </a:lnTo>
                  <a:lnTo>
                    <a:pt x="855" y="364"/>
                  </a:lnTo>
                  <a:lnTo>
                    <a:pt x="829" y="366"/>
                  </a:lnTo>
                  <a:lnTo>
                    <a:pt x="829" y="366"/>
                  </a:lnTo>
                  <a:lnTo>
                    <a:pt x="809" y="367"/>
                  </a:lnTo>
                  <a:lnTo>
                    <a:pt x="808" y="346"/>
                  </a:lnTo>
                  <a:lnTo>
                    <a:pt x="808" y="346"/>
                  </a:lnTo>
                  <a:lnTo>
                    <a:pt x="833" y="344"/>
                  </a:lnTo>
                  <a:lnTo>
                    <a:pt x="857" y="341"/>
                  </a:lnTo>
                  <a:lnTo>
                    <a:pt x="881" y="336"/>
                  </a:lnTo>
                  <a:lnTo>
                    <a:pt x="892" y="333"/>
                  </a:lnTo>
                  <a:lnTo>
                    <a:pt x="903" y="328"/>
                  </a:lnTo>
                  <a:lnTo>
                    <a:pt x="914" y="324"/>
                  </a:lnTo>
                  <a:lnTo>
                    <a:pt x="925" y="319"/>
                  </a:lnTo>
                  <a:lnTo>
                    <a:pt x="933" y="312"/>
                  </a:lnTo>
                  <a:lnTo>
                    <a:pt x="942" y="307"/>
                  </a:lnTo>
                  <a:lnTo>
                    <a:pt x="950" y="299"/>
                  </a:lnTo>
                  <a:lnTo>
                    <a:pt x="957" y="292"/>
                  </a:lnTo>
                  <a:lnTo>
                    <a:pt x="964" y="283"/>
                  </a:lnTo>
                  <a:lnTo>
                    <a:pt x="968" y="274"/>
                  </a:lnTo>
                  <a:lnTo>
                    <a:pt x="968" y="274"/>
                  </a:lnTo>
                  <a:lnTo>
                    <a:pt x="975" y="261"/>
                  </a:lnTo>
                  <a:lnTo>
                    <a:pt x="981" y="246"/>
                  </a:lnTo>
                  <a:lnTo>
                    <a:pt x="985" y="231"/>
                  </a:lnTo>
                  <a:lnTo>
                    <a:pt x="988" y="214"/>
                  </a:lnTo>
                  <a:lnTo>
                    <a:pt x="992" y="196"/>
                  </a:lnTo>
                  <a:lnTo>
                    <a:pt x="993" y="179"/>
                  </a:lnTo>
                  <a:lnTo>
                    <a:pt x="994" y="162"/>
                  </a:lnTo>
                  <a:lnTo>
                    <a:pt x="995" y="144"/>
                  </a:lnTo>
                  <a:lnTo>
                    <a:pt x="994" y="127"/>
                  </a:lnTo>
                  <a:lnTo>
                    <a:pt x="993" y="111"/>
                  </a:lnTo>
                  <a:lnTo>
                    <a:pt x="990" y="95"/>
                  </a:lnTo>
                  <a:lnTo>
                    <a:pt x="986" y="81"/>
                  </a:lnTo>
                  <a:lnTo>
                    <a:pt x="982" y="69"/>
                  </a:lnTo>
                  <a:lnTo>
                    <a:pt x="975" y="58"/>
                  </a:lnTo>
                  <a:lnTo>
                    <a:pt x="968" y="50"/>
                  </a:lnTo>
                  <a:lnTo>
                    <a:pt x="965" y="45"/>
                  </a:lnTo>
                  <a:lnTo>
                    <a:pt x="960" y="42"/>
                  </a:lnTo>
                  <a:lnTo>
                    <a:pt x="960" y="42"/>
                  </a:lnTo>
                  <a:lnTo>
                    <a:pt x="950" y="38"/>
                  </a:lnTo>
                  <a:lnTo>
                    <a:pt x="937" y="35"/>
                  </a:lnTo>
                  <a:lnTo>
                    <a:pt x="920" y="31"/>
                  </a:lnTo>
                  <a:lnTo>
                    <a:pt x="900" y="28"/>
                  </a:lnTo>
                  <a:lnTo>
                    <a:pt x="877" y="26"/>
                  </a:lnTo>
                  <a:lnTo>
                    <a:pt x="854" y="25"/>
                  </a:lnTo>
                  <a:lnTo>
                    <a:pt x="828" y="24"/>
                  </a:lnTo>
                  <a:lnTo>
                    <a:pt x="802" y="25"/>
                  </a:lnTo>
                  <a:lnTo>
                    <a:pt x="802" y="2"/>
                  </a:lnTo>
                  <a:close/>
                </a:path>
              </a:pathLst>
            </a:custGeom>
            <a:solidFill>
              <a:srgbClr val="C9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49" name="Freeform 242">
              <a:extLst>
                <a:ext uri="{FF2B5EF4-FFF2-40B4-BE49-F238E27FC236}">
                  <a16:creationId xmlns:a16="http://schemas.microsoft.com/office/drawing/2014/main" id="{D104ACA0-DF4C-452F-B752-F87E3CD171DF}"/>
                </a:ext>
              </a:extLst>
            </p:cNvPr>
            <p:cNvSpPr>
              <a:spLocks/>
            </p:cNvSpPr>
            <p:nvPr/>
          </p:nvSpPr>
          <p:spPr bwMode="auto">
            <a:xfrm flipH="1">
              <a:off x="7095968" y="6132209"/>
              <a:ext cx="88638" cy="144249"/>
            </a:xfrm>
            <a:custGeom>
              <a:avLst/>
              <a:gdLst>
                <a:gd name="T0" fmla="*/ 20 w 300"/>
                <a:gd name="T1" fmla="*/ 0 h 578"/>
                <a:gd name="T2" fmla="*/ 0 w 300"/>
                <a:gd name="T3" fmla="*/ 91 h 578"/>
                <a:gd name="T4" fmla="*/ 65 w 300"/>
                <a:gd name="T5" fmla="*/ 578 h 578"/>
                <a:gd name="T6" fmla="*/ 300 w 300"/>
                <a:gd name="T7" fmla="*/ 339 h 578"/>
                <a:gd name="T8" fmla="*/ 20 w 300"/>
                <a:gd name="T9" fmla="*/ 0 h 578"/>
              </a:gdLst>
              <a:ahLst/>
              <a:cxnLst>
                <a:cxn ang="0">
                  <a:pos x="T0" y="T1"/>
                </a:cxn>
                <a:cxn ang="0">
                  <a:pos x="T2" y="T3"/>
                </a:cxn>
                <a:cxn ang="0">
                  <a:pos x="T4" y="T5"/>
                </a:cxn>
                <a:cxn ang="0">
                  <a:pos x="T6" y="T7"/>
                </a:cxn>
                <a:cxn ang="0">
                  <a:pos x="T8" y="T9"/>
                </a:cxn>
              </a:cxnLst>
              <a:rect l="0" t="0" r="r" b="b"/>
              <a:pathLst>
                <a:path w="300" h="578">
                  <a:moveTo>
                    <a:pt x="20" y="0"/>
                  </a:moveTo>
                  <a:lnTo>
                    <a:pt x="0" y="91"/>
                  </a:lnTo>
                  <a:lnTo>
                    <a:pt x="65" y="578"/>
                  </a:lnTo>
                  <a:lnTo>
                    <a:pt x="300" y="339"/>
                  </a:lnTo>
                  <a:lnTo>
                    <a:pt x="2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0" name="Freeform 243">
              <a:extLst>
                <a:ext uri="{FF2B5EF4-FFF2-40B4-BE49-F238E27FC236}">
                  <a16:creationId xmlns:a16="http://schemas.microsoft.com/office/drawing/2014/main" id="{FB83B7CA-B3D3-4F5C-9AF8-5218E530240B}"/>
                </a:ext>
              </a:extLst>
            </p:cNvPr>
            <p:cNvSpPr>
              <a:spLocks/>
            </p:cNvSpPr>
            <p:nvPr/>
          </p:nvSpPr>
          <p:spPr bwMode="auto">
            <a:xfrm flipH="1">
              <a:off x="7095968" y="6132209"/>
              <a:ext cx="88638" cy="144249"/>
            </a:xfrm>
            <a:custGeom>
              <a:avLst/>
              <a:gdLst>
                <a:gd name="T0" fmla="*/ 20 w 300"/>
                <a:gd name="T1" fmla="*/ 0 h 578"/>
                <a:gd name="T2" fmla="*/ 0 w 300"/>
                <a:gd name="T3" fmla="*/ 91 h 578"/>
                <a:gd name="T4" fmla="*/ 65 w 300"/>
                <a:gd name="T5" fmla="*/ 578 h 578"/>
                <a:gd name="T6" fmla="*/ 300 w 300"/>
                <a:gd name="T7" fmla="*/ 339 h 578"/>
                <a:gd name="T8" fmla="*/ 20 w 300"/>
                <a:gd name="T9" fmla="*/ 0 h 578"/>
              </a:gdLst>
              <a:ahLst/>
              <a:cxnLst>
                <a:cxn ang="0">
                  <a:pos x="T0" y="T1"/>
                </a:cxn>
                <a:cxn ang="0">
                  <a:pos x="T2" y="T3"/>
                </a:cxn>
                <a:cxn ang="0">
                  <a:pos x="T4" y="T5"/>
                </a:cxn>
                <a:cxn ang="0">
                  <a:pos x="T6" y="T7"/>
                </a:cxn>
                <a:cxn ang="0">
                  <a:pos x="T8" y="T9"/>
                </a:cxn>
              </a:cxnLst>
              <a:rect l="0" t="0" r="r" b="b"/>
              <a:pathLst>
                <a:path w="300" h="578">
                  <a:moveTo>
                    <a:pt x="20" y="0"/>
                  </a:moveTo>
                  <a:lnTo>
                    <a:pt x="0" y="91"/>
                  </a:lnTo>
                  <a:lnTo>
                    <a:pt x="65" y="578"/>
                  </a:lnTo>
                  <a:lnTo>
                    <a:pt x="300" y="339"/>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1" name="Freeform 244">
              <a:extLst>
                <a:ext uri="{FF2B5EF4-FFF2-40B4-BE49-F238E27FC236}">
                  <a16:creationId xmlns:a16="http://schemas.microsoft.com/office/drawing/2014/main" id="{B92AFCDD-973E-44BC-8A24-3F2D8C727494}"/>
                </a:ext>
              </a:extLst>
            </p:cNvPr>
            <p:cNvSpPr>
              <a:spLocks/>
            </p:cNvSpPr>
            <p:nvPr/>
          </p:nvSpPr>
          <p:spPr bwMode="auto">
            <a:xfrm flipH="1">
              <a:off x="7014284" y="6130469"/>
              <a:ext cx="163374" cy="85159"/>
            </a:xfrm>
            <a:custGeom>
              <a:avLst/>
              <a:gdLst>
                <a:gd name="T0" fmla="*/ 0 w 563"/>
                <a:gd name="T1" fmla="*/ 0 h 346"/>
                <a:gd name="T2" fmla="*/ 280 w 563"/>
                <a:gd name="T3" fmla="*/ 338 h 346"/>
                <a:gd name="T4" fmla="*/ 563 w 563"/>
                <a:gd name="T5" fmla="*/ 0 h 346"/>
                <a:gd name="T6" fmla="*/ 563 w 563"/>
                <a:gd name="T7" fmla="*/ 7 h 346"/>
                <a:gd name="T8" fmla="*/ 280 w 563"/>
                <a:gd name="T9" fmla="*/ 346 h 346"/>
                <a:gd name="T10" fmla="*/ 0 w 563"/>
                <a:gd name="T11" fmla="*/ 7 h 346"/>
                <a:gd name="T12" fmla="*/ 0 w 563"/>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563" h="346">
                  <a:moveTo>
                    <a:pt x="0" y="0"/>
                  </a:moveTo>
                  <a:lnTo>
                    <a:pt x="280" y="338"/>
                  </a:lnTo>
                  <a:lnTo>
                    <a:pt x="563" y="0"/>
                  </a:lnTo>
                  <a:lnTo>
                    <a:pt x="563" y="7"/>
                  </a:lnTo>
                  <a:lnTo>
                    <a:pt x="280" y="346"/>
                  </a:lnTo>
                  <a:lnTo>
                    <a:pt x="0" y="7"/>
                  </a:lnTo>
                  <a:lnTo>
                    <a:pt x="0" y="0"/>
                  </a:lnTo>
                  <a:close/>
                </a:path>
              </a:pathLst>
            </a:custGeom>
            <a:solidFill>
              <a:srgbClr val="E6C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2" name="Freeform 245">
              <a:extLst>
                <a:ext uri="{FF2B5EF4-FFF2-40B4-BE49-F238E27FC236}">
                  <a16:creationId xmlns:a16="http://schemas.microsoft.com/office/drawing/2014/main" id="{8B744415-F83F-488A-ADC8-B30B7191EC60}"/>
                </a:ext>
              </a:extLst>
            </p:cNvPr>
            <p:cNvSpPr>
              <a:spLocks/>
            </p:cNvSpPr>
            <p:nvPr/>
          </p:nvSpPr>
          <p:spPr bwMode="auto">
            <a:xfrm flipH="1">
              <a:off x="7014284" y="6130469"/>
              <a:ext cx="163374" cy="85159"/>
            </a:xfrm>
            <a:custGeom>
              <a:avLst/>
              <a:gdLst>
                <a:gd name="T0" fmla="*/ 0 w 563"/>
                <a:gd name="T1" fmla="*/ 0 h 346"/>
                <a:gd name="T2" fmla="*/ 280 w 563"/>
                <a:gd name="T3" fmla="*/ 338 h 346"/>
                <a:gd name="T4" fmla="*/ 563 w 563"/>
                <a:gd name="T5" fmla="*/ 0 h 346"/>
                <a:gd name="T6" fmla="*/ 563 w 563"/>
                <a:gd name="T7" fmla="*/ 7 h 346"/>
                <a:gd name="T8" fmla="*/ 280 w 563"/>
                <a:gd name="T9" fmla="*/ 346 h 346"/>
                <a:gd name="T10" fmla="*/ 0 w 563"/>
                <a:gd name="T11" fmla="*/ 7 h 346"/>
                <a:gd name="T12" fmla="*/ 0 w 563"/>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563" h="346">
                  <a:moveTo>
                    <a:pt x="0" y="0"/>
                  </a:moveTo>
                  <a:lnTo>
                    <a:pt x="280" y="338"/>
                  </a:lnTo>
                  <a:lnTo>
                    <a:pt x="563" y="0"/>
                  </a:lnTo>
                  <a:lnTo>
                    <a:pt x="563" y="7"/>
                  </a:lnTo>
                  <a:lnTo>
                    <a:pt x="280" y="346"/>
                  </a:lnTo>
                  <a:lnTo>
                    <a:pt x="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3" name="Freeform 246">
              <a:extLst>
                <a:ext uri="{FF2B5EF4-FFF2-40B4-BE49-F238E27FC236}">
                  <a16:creationId xmlns:a16="http://schemas.microsoft.com/office/drawing/2014/main" id="{21C51823-F59A-4D3E-AA41-555A35F55266}"/>
                </a:ext>
              </a:extLst>
            </p:cNvPr>
            <p:cNvSpPr>
              <a:spLocks noEditPoints="1"/>
            </p:cNvSpPr>
            <p:nvPr/>
          </p:nvSpPr>
          <p:spPr bwMode="auto">
            <a:xfrm flipH="1">
              <a:off x="7080328" y="6272982"/>
              <a:ext cx="31286" cy="0"/>
            </a:xfrm>
            <a:custGeom>
              <a:avLst/>
              <a:gdLst>
                <a:gd name="T0" fmla="*/ 106 w 106"/>
                <a:gd name="T1" fmla="*/ 0 h 3"/>
                <a:gd name="T2" fmla="*/ 106 w 106"/>
                <a:gd name="T3" fmla="*/ 3 h 3"/>
                <a:gd name="T4" fmla="*/ 106 w 106"/>
                <a:gd name="T5" fmla="*/ 0 h 3"/>
                <a:gd name="T6" fmla="*/ 1 w 106"/>
                <a:gd name="T7" fmla="*/ 0 h 3"/>
                <a:gd name="T8" fmla="*/ 1 w 106"/>
                <a:gd name="T9" fmla="*/ 0 h 3"/>
                <a:gd name="T10" fmla="*/ 0 w 106"/>
                <a:gd name="T11" fmla="*/ 3 h 3"/>
                <a:gd name="T12" fmla="*/ 0 w 106"/>
                <a:gd name="T13" fmla="*/ 3 h 3"/>
                <a:gd name="T14" fmla="*/ 1 w 10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
                  <a:moveTo>
                    <a:pt x="106" y="0"/>
                  </a:moveTo>
                  <a:lnTo>
                    <a:pt x="106" y="3"/>
                  </a:lnTo>
                  <a:lnTo>
                    <a:pt x="106" y="0"/>
                  </a:lnTo>
                  <a:close/>
                  <a:moveTo>
                    <a:pt x="1" y="0"/>
                  </a:moveTo>
                  <a:lnTo>
                    <a:pt x="1" y="0"/>
                  </a:lnTo>
                  <a:lnTo>
                    <a:pt x="0" y="3"/>
                  </a:lnTo>
                  <a:lnTo>
                    <a:pt x="0" y="3"/>
                  </a:lnTo>
                  <a:lnTo>
                    <a:pt x="1" y="0"/>
                  </a:lnTo>
                  <a:close/>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4" name="Freeform 247">
              <a:extLst>
                <a:ext uri="{FF2B5EF4-FFF2-40B4-BE49-F238E27FC236}">
                  <a16:creationId xmlns:a16="http://schemas.microsoft.com/office/drawing/2014/main" id="{779DA2C8-8C14-4B51-AA47-2452F0908B80}"/>
                </a:ext>
              </a:extLst>
            </p:cNvPr>
            <p:cNvSpPr>
              <a:spLocks/>
            </p:cNvSpPr>
            <p:nvPr/>
          </p:nvSpPr>
          <p:spPr bwMode="auto">
            <a:xfrm flipH="1">
              <a:off x="7080328" y="6272982"/>
              <a:ext cx="0" cy="0"/>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5" name="Freeform 248">
              <a:extLst>
                <a:ext uri="{FF2B5EF4-FFF2-40B4-BE49-F238E27FC236}">
                  <a16:creationId xmlns:a16="http://schemas.microsoft.com/office/drawing/2014/main" id="{7A5D7DEB-490D-4C12-9096-113CD60A2DDA}"/>
                </a:ext>
              </a:extLst>
            </p:cNvPr>
            <p:cNvSpPr>
              <a:spLocks/>
            </p:cNvSpPr>
            <p:nvPr/>
          </p:nvSpPr>
          <p:spPr bwMode="auto">
            <a:xfrm flipH="1">
              <a:off x="7111614" y="6272982"/>
              <a:ext cx="0" cy="0"/>
            </a:xfrm>
            <a:custGeom>
              <a:avLst/>
              <a:gdLst>
                <a:gd name="T0" fmla="*/ 1 w 1"/>
                <a:gd name="T1" fmla="*/ 0 h 3"/>
                <a:gd name="T2" fmla="*/ 1 w 1"/>
                <a:gd name="T3" fmla="*/ 0 h 3"/>
                <a:gd name="T4" fmla="*/ 0 w 1"/>
                <a:gd name="T5" fmla="*/ 3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6" name="Freeform 249">
              <a:extLst>
                <a:ext uri="{FF2B5EF4-FFF2-40B4-BE49-F238E27FC236}">
                  <a16:creationId xmlns:a16="http://schemas.microsoft.com/office/drawing/2014/main" id="{86506AD4-81A8-40FA-BBE0-EC19210A8A27}"/>
                </a:ext>
              </a:extLst>
            </p:cNvPr>
            <p:cNvSpPr>
              <a:spLocks/>
            </p:cNvSpPr>
            <p:nvPr/>
          </p:nvSpPr>
          <p:spPr bwMode="auto">
            <a:xfrm flipH="1">
              <a:off x="7080328" y="6272982"/>
              <a:ext cx="31286" cy="0"/>
            </a:xfrm>
            <a:custGeom>
              <a:avLst/>
              <a:gdLst>
                <a:gd name="T0" fmla="*/ 1 w 106"/>
                <a:gd name="T1" fmla="*/ 0 h 3"/>
                <a:gd name="T2" fmla="*/ 106 w 106"/>
                <a:gd name="T3" fmla="*/ 0 h 3"/>
                <a:gd name="T4" fmla="*/ 106 w 106"/>
                <a:gd name="T5" fmla="*/ 3 h 3"/>
                <a:gd name="T6" fmla="*/ 0 w 106"/>
                <a:gd name="T7" fmla="*/ 3 h 3"/>
                <a:gd name="T8" fmla="*/ 1 w 106"/>
                <a:gd name="T9" fmla="*/ 0 h 3"/>
              </a:gdLst>
              <a:ahLst/>
              <a:cxnLst>
                <a:cxn ang="0">
                  <a:pos x="T0" y="T1"/>
                </a:cxn>
                <a:cxn ang="0">
                  <a:pos x="T2" y="T3"/>
                </a:cxn>
                <a:cxn ang="0">
                  <a:pos x="T4" y="T5"/>
                </a:cxn>
                <a:cxn ang="0">
                  <a:pos x="T6" y="T7"/>
                </a:cxn>
                <a:cxn ang="0">
                  <a:pos x="T8" y="T9"/>
                </a:cxn>
              </a:cxnLst>
              <a:rect l="0" t="0" r="r" b="b"/>
              <a:pathLst>
                <a:path w="106" h="3">
                  <a:moveTo>
                    <a:pt x="1" y="0"/>
                  </a:moveTo>
                  <a:lnTo>
                    <a:pt x="106" y="0"/>
                  </a:lnTo>
                  <a:lnTo>
                    <a:pt x="106" y="3"/>
                  </a:lnTo>
                  <a:lnTo>
                    <a:pt x="0" y="3"/>
                  </a:lnTo>
                  <a:lnTo>
                    <a:pt x="1" y="0"/>
                  </a:lnTo>
                  <a:close/>
                </a:path>
              </a:pathLst>
            </a:custGeom>
            <a:solidFill>
              <a:srgbClr val="B23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7" name="Freeform 250">
              <a:extLst>
                <a:ext uri="{FF2B5EF4-FFF2-40B4-BE49-F238E27FC236}">
                  <a16:creationId xmlns:a16="http://schemas.microsoft.com/office/drawing/2014/main" id="{C619C9CA-A789-4C36-9286-722B7EC51C6D}"/>
                </a:ext>
              </a:extLst>
            </p:cNvPr>
            <p:cNvSpPr>
              <a:spLocks/>
            </p:cNvSpPr>
            <p:nvPr/>
          </p:nvSpPr>
          <p:spPr bwMode="auto">
            <a:xfrm flipH="1">
              <a:off x="7080328" y="6272982"/>
              <a:ext cx="31286" cy="0"/>
            </a:xfrm>
            <a:custGeom>
              <a:avLst/>
              <a:gdLst>
                <a:gd name="T0" fmla="*/ 1 w 106"/>
                <a:gd name="T1" fmla="*/ 0 h 3"/>
                <a:gd name="T2" fmla="*/ 106 w 106"/>
                <a:gd name="T3" fmla="*/ 0 h 3"/>
                <a:gd name="T4" fmla="*/ 106 w 106"/>
                <a:gd name="T5" fmla="*/ 3 h 3"/>
                <a:gd name="T6" fmla="*/ 0 w 106"/>
                <a:gd name="T7" fmla="*/ 3 h 3"/>
                <a:gd name="T8" fmla="*/ 1 w 106"/>
                <a:gd name="T9" fmla="*/ 0 h 3"/>
              </a:gdLst>
              <a:ahLst/>
              <a:cxnLst>
                <a:cxn ang="0">
                  <a:pos x="T0" y="T1"/>
                </a:cxn>
                <a:cxn ang="0">
                  <a:pos x="T2" y="T3"/>
                </a:cxn>
                <a:cxn ang="0">
                  <a:pos x="T4" y="T5"/>
                </a:cxn>
                <a:cxn ang="0">
                  <a:pos x="T6" y="T7"/>
                </a:cxn>
                <a:cxn ang="0">
                  <a:pos x="T8" y="T9"/>
                </a:cxn>
              </a:cxnLst>
              <a:rect l="0" t="0" r="r" b="b"/>
              <a:pathLst>
                <a:path w="106" h="3">
                  <a:moveTo>
                    <a:pt x="1" y="0"/>
                  </a:moveTo>
                  <a:lnTo>
                    <a:pt x="106" y="0"/>
                  </a:lnTo>
                  <a:lnTo>
                    <a:pt x="106" y="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8" name="Freeform 251">
              <a:extLst>
                <a:ext uri="{FF2B5EF4-FFF2-40B4-BE49-F238E27FC236}">
                  <a16:creationId xmlns:a16="http://schemas.microsoft.com/office/drawing/2014/main" id="{20D3DD0F-EB1A-46D3-BC44-9C4CF04D9CD6}"/>
                </a:ext>
              </a:extLst>
            </p:cNvPr>
            <p:cNvSpPr>
              <a:spLocks/>
            </p:cNvSpPr>
            <p:nvPr/>
          </p:nvSpPr>
          <p:spPr bwMode="auto">
            <a:xfrm flipH="1">
              <a:off x="7134208" y="6233007"/>
              <a:ext cx="761250" cy="285025"/>
            </a:xfrm>
            <a:custGeom>
              <a:avLst/>
              <a:gdLst>
                <a:gd name="T0" fmla="*/ 1577 w 2627"/>
                <a:gd name="T1" fmla="*/ 0 h 1148"/>
                <a:gd name="T2" fmla="*/ 1776 w 2627"/>
                <a:gd name="T3" fmla="*/ 87 h 1148"/>
                <a:gd name="T4" fmla="*/ 1941 w 2627"/>
                <a:gd name="T5" fmla="*/ 163 h 1148"/>
                <a:gd name="T6" fmla="*/ 2074 w 2627"/>
                <a:gd name="T7" fmla="*/ 230 h 1148"/>
                <a:gd name="T8" fmla="*/ 2181 w 2627"/>
                <a:gd name="T9" fmla="*/ 288 h 1148"/>
                <a:gd name="T10" fmla="*/ 2263 w 2627"/>
                <a:gd name="T11" fmla="*/ 336 h 1148"/>
                <a:gd name="T12" fmla="*/ 2324 w 2627"/>
                <a:gd name="T13" fmla="*/ 377 h 1148"/>
                <a:gd name="T14" fmla="*/ 2369 w 2627"/>
                <a:gd name="T15" fmla="*/ 410 h 1148"/>
                <a:gd name="T16" fmla="*/ 2401 w 2627"/>
                <a:gd name="T17" fmla="*/ 434 h 1148"/>
                <a:gd name="T18" fmla="*/ 2420 w 2627"/>
                <a:gd name="T19" fmla="*/ 455 h 1148"/>
                <a:gd name="T20" fmla="*/ 2438 w 2627"/>
                <a:gd name="T21" fmla="*/ 480 h 1148"/>
                <a:gd name="T22" fmla="*/ 2455 w 2627"/>
                <a:gd name="T23" fmla="*/ 510 h 1148"/>
                <a:gd name="T24" fmla="*/ 2487 w 2627"/>
                <a:gd name="T25" fmla="*/ 582 h 1148"/>
                <a:gd name="T26" fmla="*/ 2516 w 2627"/>
                <a:gd name="T27" fmla="*/ 670 h 1148"/>
                <a:gd name="T28" fmla="*/ 2543 w 2627"/>
                <a:gd name="T29" fmla="*/ 768 h 1148"/>
                <a:gd name="T30" fmla="*/ 2581 w 2627"/>
                <a:gd name="T31" fmla="*/ 929 h 1148"/>
                <a:gd name="T32" fmla="*/ 1314 w 2627"/>
                <a:gd name="T33" fmla="*/ 1148 h 1148"/>
                <a:gd name="T34" fmla="*/ 0 w 2627"/>
                <a:gd name="T35" fmla="*/ 1148 h 1148"/>
                <a:gd name="T36" fmla="*/ 72 w 2627"/>
                <a:gd name="T37" fmla="*/ 821 h 1148"/>
                <a:gd name="T38" fmla="*/ 97 w 2627"/>
                <a:gd name="T39" fmla="*/ 718 h 1148"/>
                <a:gd name="T40" fmla="*/ 126 w 2627"/>
                <a:gd name="T41" fmla="*/ 624 h 1148"/>
                <a:gd name="T42" fmla="*/ 156 w 2627"/>
                <a:gd name="T43" fmla="*/ 545 h 1148"/>
                <a:gd name="T44" fmla="*/ 182 w 2627"/>
                <a:gd name="T45" fmla="*/ 494 h 1148"/>
                <a:gd name="T46" fmla="*/ 200 w 2627"/>
                <a:gd name="T47" fmla="*/ 467 h 1148"/>
                <a:gd name="T48" fmla="*/ 218 w 2627"/>
                <a:gd name="T49" fmla="*/ 444 h 1148"/>
                <a:gd name="T50" fmla="*/ 228 w 2627"/>
                <a:gd name="T51" fmla="*/ 434 h 1148"/>
                <a:gd name="T52" fmla="*/ 279 w 2627"/>
                <a:gd name="T53" fmla="*/ 394 h 1148"/>
                <a:gd name="T54" fmla="*/ 331 w 2627"/>
                <a:gd name="T55" fmla="*/ 359 h 1148"/>
                <a:gd name="T56" fmla="*/ 401 w 2627"/>
                <a:gd name="T57" fmla="*/ 315 h 1148"/>
                <a:gd name="T58" fmla="*/ 493 w 2627"/>
                <a:gd name="T59" fmla="*/ 262 h 1148"/>
                <a:gd name="T60" fmla="*/ 612 w 2627"/>
                <a:gd name="T61" fmla="*/ 201 h 1148"/>
                <a:gd name="T62" fmla="*/ 759 w 2627"/>
                <a:gd name="T63" fmla="*/ 130 h 1148"/>
                <a:gd name="T64" fmla="*/ 941 w 2627"/>
                <a:gd name="T65" fmla="*/ 49 h 1148"/>
                <a:gd name="T66" fmla="*/ 1577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7" y="0"/>
                  </a:moveTo>
                  <a:lnTo>
                    <a:pt x="1577" y="0"/>
                  </a:lnTo>
                  <a:lnTo>
                    <a:pt x="1680" y="46"/>
                  </a:lnTo>
                  <a:lnTo>
                    <a:pt x="1776" y="87"/>
                  </a:lnTo>
                  <a:lnTo>
                    <a:pt x="1862" y="127"/>
                  </a:lnTo>
                  <a:lnTo>
                    <a:pt x="1941" y="163"/>
                  </a:lnTo>
                  <a:lnTo>
                    <a:pt x="2011" y="198"/>
                  </a:lnTo>
                  <a:lnTo>
                    <a:pt x="2074" y="230"/>
                  </a:lnTo>
                  <a:lnTo>
                    <a:pt x="2130" y="261"/>
                  </a:lnTo>
                  <a:lnTo>
                    <a:pt x="2181" y="288"/>
                  </a:lnTo>
                  <a:lnTo>
                    <a:pt x="2224" y="313"/>
                  </a:lnTo>
                  <a:lnTo>
                    <a:pt x="2263" y="336"/>
                  </a:lnTo>
                  <a:lnTo>
                    <a:pt x="2296" y="358"/>
                  </a:lnTo>
                  <a:lnTo>
                    <a:pt x="2324" y="377"/>
                  </a:lnTo>
                  <a:lnTo>
                    <a:pt x="2349" y="394"/>
                  </a:lnTo>
                  <a:lnTo>
                    <a:pt x="2369" y="410"/>
                  </a:lnTo>
                  <a:lnTo>
                    <a:pt x="2401" y="434"/>
                  </a:lnTo>
                  <a:lnTo>
                    <a:pt x="2401" y="434"/>
                  </a:lnTo>
                  <a:lnTo>
                    <a:pt x="2411" y="444"/>
                  </a:lnTo>
                  <a:lnTo>
                    <a:pt x="2420" y="455"/>
                  </a:lnTo>
                  <a:lnTo>
                    <a:pt x="2429" y="467"/>
                  </a:lnTo>
                  <a:lnTo>
                    <a:pt x="2438" y="480"/>
                  </a:lnTo>
                  <a:lnTo>
                    <a:pt x="2447" y="494"/>
                  </a:lnTo>
                  <a:lnTo>
                    <a:pt x="2455" y="510"/>
                  </a:lnTo>
                  <a:lnTo>
                    <a:pt x="2472" y="545"/>
                  </a:lnTo>
                  <a:lnTo>
                    <a:pt x="2487" y="582"/>
                  </a:lnTo>
                  <a:lnTo>
                    <a:pt x="2503" y="624"/>
                  </a:lnTo>
                  <a:lnTo>
                    <a:pt x="2516" y="670"/>
                  </a:lnTo>
                  <a:lnTo>
                    <a:pt x="2531" y="718"/>
                  </a:lnTo>
                  <a:lnTo>
                    <a:pt x="2543" y="768"/>
                  </a:lnTo>
                  <a:lnTo>
                    <a:pt x="2556" y="821"/>
                  </a:lnTo>
                  <a:lnTo>
                    <a:pt x="2581" y="929"/>
                  </a:lnTo>
                  <a:lnTo>
                    <a:pt x="2627" y="1148"/>
                  </a:lnTo>
                  <a:lnTo>
                    <a:pt x="1314" y="1148"/>
                  </a:lnTo>
                  <a:lnTo>
                    <a:pt x="0" y="1148"/>
                  </a:lnTo>
                  <a:lnTo>
                    <a:pt x="0" y="1148"/>
                  </a:lnTo>
                  <a:lnTo>
                    <a:pt x="47" y="929"/>
                  </a:lnTo>
                  <a:lnTo>
                    <a:pt x="72" y="821"/>
                  </a:lnTo>
                  <a:lnTo>
                    <a:pt x="84" y="768"/>
                  </a:lnTo>
                  <a:lnTo>
                    <a:pt x="97" y="718"/>
                  </a:lnTo>
                  <a:lnTo>
                    <a:pt x="111" y="670"/>
                  </a:lnTo>
                  <a:lnTo>
                    <a:pt x="126" y="624"/>
                  </a:lnTo>
                  <a:lnTo>
                    <a:pt x="140" y="582"/>
                  </a:lnTo>
                  <a:lnTo>
                    <a:pt x="156" y="545"/>
                  </a:lnTo>
                  <a:lnTo>
                    <a:pt x="173" y="510"/>
                  </a:lnTo>
                  <a:lnTo>
                    <a:pt x="182" y="494"/>
                  </a:lnTo>
                  <a:lnTo>
                    <a:pt x="189" y="480"/>
                  </a:lnTo>
                  <a:lnTo>
                    <a:pt x="200" y="467"/>
                  </a:lnTo>
                  <a:lnTo>
                    <a:pt x="209" y="455"/>
                  </a:lnTo>
                  <a:lnTo>
                    <a:pt x="218" y="444"/>
                  </a:lnTo>
                  <a:lnTo>
                    <a:pt x="228" y="434"/>
                  </a:lnTo>
                  <a:lnTo>
                    <a:pt x="228" y="434"/>
                  </a:lnTo>
                  <a:lnTo>
                    <a:pt x="259" y="410"/>
                  </a:lnTo>
                  <a:lnTo>
                    <a:pt x="279" y="394"/>
                  </a:lnTo>
                  <a:lnTo>
                    <a:pt x="303" y="377"/>
                  </a:lnTo>
                  <a:lnTo>
                    <a:pt x="331" y="359"/>
                  </a:lnTo>
                  <a:lnTo>
                    <a:pt x="363" y="337"/>
                  </a:lnTo>
                  <a:lnTo>
                    <a:pt x="401" y="315"/>
                  </a:lnTo>
                  <a:lnTo>
                    <a:pt x="444" y="290"/>
                  </a:lnTo>
                  <a:lnTo>
                    <a:pt x="493" y="262"/>
                  </a:lnTo>
                  <a:lnTo>
                    <a:pt x="550" y="232"/>
                  </a:lnTo>
                  <a:lnTo>
                    <a:pt x="612" y="201"/>
                  </a:lnTo>
                  <a:lnTo>
                    <a:pt x="682" y="167"/>
                  </a:lnTo>
                  <a:lnTo>
                    <a:pt x="759" y="130"/>
                  </a:lnTo>
                  <a:lnTo>
                    <a:pt x="846" y="90"/>
                  </a:lnTo>
                  <a:lnTo>
                    <a:pt x="941" y="49"/>
                  </a:lnTo>
                  <a:lnTo>
                    <a:pt x="1045" y="4"/>
                  </a:lnTo>
                  <a:lnTo>
                    <a:pt x="1577" y="0"/>
                  </a:lnTo>
                  <a:close/>
                </a:path>
              </a:pathLst>
            </a:custGeom>
            <a:solidFill>
              <a:srgbClr val="FD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59" name="Freeform 252">
              <a:extLst>
                <a:ext uri="{FF2B5EF4-FFF2-40B4-BE49-F238E27FC236}">
                  <a16:creationId xmlns:a16="http://schemas.microsoft.com/office/drawing/2014/main" id="{505F8A42-EC10-42AC-80A4-A4356FD5BF38}"/>
                </a:ext>
              </a:extLst>
            </p:cNvPr>
            <p:cNvSpPr>
              <a:spLocks/>
            </p:cNvSpPr>
            <p:nvPr/>
          </p:nvSpPr>
          <p:spPr bwMode="auto">
            <a:xfrm flipH="1">
              <a:off x="7134208" y="6233007"/>
              <a:ext cx="761250" cy="285025"/>
            </a:xfrm>
            <a:custGeom>
              <a:avLst/>
              <a:gdLst>
                <a:gd name="T0" fmla="*/ 1577 w 2627"/>
                <a:gd name="T1" fmla="*/ 0 h 1148"/>
                <a:gd name="T2" fmla="*/ 1776 w 2627"/>
                <a:gd name="T3" fmla="*/ 87 h 1148"/>
                <a:gd name="T4" fmla="*/ 1941 w 2627"/>
                <a:gd name="T5" fmla="*/ 163 h 1148"/>
                <a:gd name="T6" fmla="*/ 2074 w 2627"/>
                <a:gd name="T7" fmla="*/ 230 h 1148"/>
                <a:gd name="T8" fmla="*/ 2181 w 2627"/>
                <a:gd name="T9" fmla="*/ 288 h 1148"/>
                <a:gd name="T10" fmla="*/ 2263 w 2627"/>
                <a:gd name="T11" fmla="*/ 336 h 1148"/>
                <a:gd name="T12" fmla="*/ 2324 w 2627"/>
                <a:gd name="T13" fmla="*/ 377 h 1148"/>
                <a:gd name="T14" fmla="*/ 2369 w 2627"/>
                <a:gd name="T15" fmla="*/ 410 h 1148"/>
                <a:gd name="T16" fmla="*/ 2401 w 2627"/>
                <a:gd name="T17" fmla="*/ 434 h 1148"/>
                <a:gd name="T18" fmla="*/ 2420 w 2627"/>
                <a:gd name="T19" fmla="*/ 455 h 1148"/>
                <a:gd name="T20" fmla="*/ 2438 w 2627"/>
                <a:gd name="T21" fmla="*/ 480 h 1148"/>
                <a:gd name="T22" fmla="*/ 2455 w 2627"/>
                <a:gd name="T23" fmla="*/ 510 h 1148"/>
                <a:gd name="T24" fmla="*/ 2487 w 2627"/>
                <a:gd name="T25" fmla="*/ 582 h 1148"/>
                <a:gd name="T26" fmla="*/ 2516 w 2627"/>
                <a:gd name="T27" fmla="*/ 670 h 1148"/>
                <a:gd name="T28" fmla="*/ 2543 w 2627"/>
                <a:gd name="T29" fmla="*/ 768 h 1148"/>
                <a:gd name="T30" fmla="*/ 2581 w 2627"/>
                <a:gd name="T31" fmla="*/ 929 h 1148"/>
                <a:gd name="T32" fmla="*/ 1314 w 2627"/>
                <a:gd name="T33" fmla="*/ 1148 h 1148"/>
                <a:gd name="T34" fmla="*/ 0 w 2627"/>
                <a:gd name="T35" fmla="*/ 1148 h 1148"/>
                <a:gd name="T36" fmla="*/ 72 w 2627"/>
                <a:gd name="T37" fmla="*/ 821 h 1148"/>
                <a:gd name="T38" fmla="*/ 97 w 2627"/>
                <a:gd name="T39" fmla="*/ 718 h 1148"/>
                <a:gd name="T40" fmla="*/ 126 w 2627"/>
                <a:gd name="T41" fmla="*/ 624 h 1148"/>
                <a:gd name="T42" fmla="*/ 156 w 2627"/>
                <a:gd name="T43" fmla="*/ 545 h 1148"/>
                <a:gd name="T44" fmla="*/ 182 w 2627"/>
                <a:gd name="T45" fmla="*/ 494 h 1148"/>
                <a:gd name="T46" fmla="*/ 200 w 2627"/>
                <a:gd name="T47" fmla="*/ 467 h 1148"/>
                <a:gd name="T48" fmla="*/ 218 w 2627"/>
                <a:gd name="T49" fmla="*/ 444 h 1148"/>
                <a:gd name="T50" fmla="*/ 228 w 2627"/>
                <a:gd name="T51" fmla="*/ 434 h 1148"/>
                <a:gd name="T52" fmla="*/ 279 w 2627"/>
                <a:gd name="T53" fmla="*/ 394 h 1148"/>
                <a:gd name="T54" fmla="*/ 331 w 2627"/>
                <a:gd name="T55" fmla="*/ 359 h 1148"/>
                <a:gd name="T56" fmla="*/ 401 w 2627"/>
                <a:gd name="T57" fmla="*/ 315 h 1148"/>
                <a:gd name="T58" fmla="*/ 493 w 2627"/>
                <a:gd name="T59" fmla="*/ 262 h 1148"/>
                <a:gd name="T60" fmla="*/ 612 w 2627"/>
                <a:gd name="T61" fmla="*/ 201 h 1148"/>
                <a:gd name="T62" fmla="*/ 759 w 2627"/>
                <a:gd name="T63" fmla="*/ 130 h 1148"/>
                <a:gd name="T64" fmla="*/ 941 w 2627"/>
                <a:gd name="T65" fmla="*/ 49 h 1148"/>
                <a:gd name="T66" fmla="*/ 1577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7" y="0"/>
                  </a:moveTo>
                  <a:lnTo>
                    <a:pt x="1577" y="0"/>
                  </a:lnTo>
                  <a:lnTo>
                    <a:pt x="1680" y="46"/>
                  </a:lnTo>
                  <a:lnTo>
                    <a:pt x="1776" y="87"/>
                  </a:lnTo>
                  <a:lnTo>
                    <a:pt x="1862" y="127"/>
                  </a:lnTo>
                  <a:lnTo>
                    <a:pt x="1941" y="163"/>
                  </a:lnTo>
                  <a:lnTo>
                    <a:pt x="2011" y="198"/>
                  </a:lnTo>
                  <a:lnTo>
                    <a:pt x="2074" y="230"/>
                  </a:lnTo>
                  <a:lnTo>
                    <a:pt x="2130" y="261"/>
                  </a:lnTo>
                  <a:lnTo>
                    <a:pt x="2181" y="288"/>
                  </a:lnTo>
                  <a:lnTo>
                    <a:pt x="2224" y="313"/>
                  </a:lnTo>
                  <a:lnTo>
                    <a:pt x="2263" y="336"/>
                  </a:lnTo>
                  <a:lnTo>
                    <a:pt x="2296" y="358"/>
                  </a:lnTo>
                  <a:lnTo>
                    <a:pt x="2324" y="377"/>
                  </a:lnTo>
                  <a:lnTo>
                    <a:pt x="2349" y="394"/>
                  </a:lnTo>
                  <a:lnTo>
                    <a:pt x="2369" y="410"/>
                  </a:lnTo>
                  <a:lnTo>
                    <a:pt x="2401" y="434"/>
                  </a:lnTo>
                  <a:lnTo>
                    <a:pt x="2401" y="434"/>
                  </a:lnTo>
                  <a:lnTo>
                    <a:pt x="2411" y="444"/>
                  </a:lnTo>
                  <a:lnTo>
                    <a:pt x="2420" y="455"/>
                  </a:lnTo>
                  <a:lnTo>
                    <a:pt x="2429" y="467"/>
                  </a:lnTo>
                  <a:lnTo>
                    <a:pt x="2438" y="480"/>
                  </a:lnTo>
                  <a:lnTo>
                    <a:pt x="2447" y="494"/>
                  </a:lnTo>
                  <a:lnTo>
                    <a:pt x="2455" y="510"/>
                  </a:lnTo>
                  <a:lnTo>
                    <a:pt x="2472" y="545"/>
                  </a:lnTo>
                  <a:lnTo>
                    <a:pt x="2487" y="582"/>
                  </a:lnTo>
                  <a:lnTo>
                    <a:pt x="2503" y="624"/>
                  </a:lnTo>
                  <a:lnTo>
                    <a:pt x="2516" y="670"/>
                  </a:lnTo>
                  <a:lnTo>
                    <a:pt x="2531" y="718"/>
                  </a:lnTo>
                  <a:lnTo>
                    <a:pt x="2543" y="768"/>
                  </a:lnTo>
                  <a:lnTo>
                    <a:pt x="2556" y="821"/>
                  </a:lnTo>
                  <a:lnTo>
                    <a:pt x="2581" y="929"/>
                  </a:lnTo>
                  <a:lnTo>
                    <a:pt x="2627" y="1148"/>
                  </a:lnTo>
                  <a:lnTo>
                    <a:pt x="1314" y="1148"/>
                  </a:lnTo>
                  <a:lnTo>
                    <a:pt x="0" y="1148"/>
                  </a:lnTo>
                  <a:lnTo>
                    <a:pt x="0" y="1148"/>
                  </a:lnTo>
                  <a:lnTo>
                    <a:pt x="47" y="929"/>
                  </a:lnTo>
                  <a:lnTo>
                    <a:pt x="72" y="821"/>
                  </a:lnTo>
                  <a:lnTo>
                    <a:pt x="84" y="768"/>
                  </a:lnTo>
                  <a:lnTo>
                    <a:pt x="97" y="718"/>
                  </a:lnTo>
                  <a:lnTo>
                    <a:pt x="111" y="670"/>
                  </a:lnTo>
                  <a:lnTo>
                    <a:pt x="126" y="624"/>
                  </a:lnTo>
                  <a:lnTo>
                    <a:pt x="140" y="582"/>
                  </a:lnTo>
                  <a:lnTo>
                    <a:pt x="156" y="545"/>
                  </a:lnTo>
                  <a:lnTo>
                    <a:pt x="173" y="510"/>
                  </a:lnTo>
                  <a:lnTo>
                    <a:pt x="182" y="494"/>
                  </a:lnTo>
                  <a:lnTo>
                    <a:pt x="189" y="480"/>
                  </a:lnTo>
                  <a:lnTo>
                    <a:pt x="200" y="467"/>
                  </a:lnTo>
                  <a:lnTo>
                    <a:pt x="209" y="455"/>
                  </a:lnTo>
                  <a:lnTo>
                    <a:pt x="218" y="444"/>
                  </a:lnTo>
                  <a:lnTo>
                    <a:pt x="228" y="434"/>
                  </a:lnTo>
                  <a:lnTo>
                    <a:pt x="228" y="434"/>
                  </a:lnTo>
                  <a:lnTo>
                    <a:pt x="259" y="410"/>
                  </a:lnTo>
                  <a:lnTo>
                    <a:pt x="279" y="394"/>
                  </a:lnTo>
                  <a:lnTo>
                    <a:pt x="303" y="377"/>
                  </a:lnTo>
                  <a:lnTo>
                    <a:pt x="331" y="359"/>
                  </a:lnTo>
                  <a:lnTo>
                    <a:pt x="363" y="337"/>
                  </a:lnTo>
                  <a:lnTo>
                    <a:pt x="401" y="315"/>
                  </a:lnTo>
                  <a:lnTo>
                    <a:pt x="444" y="290"/>
                  </a:lnTo>
                  <a:lnTo>
                    <a:pt x="493" y="262"/>
                  </a:lnTo>
                  <a:lnTo>
                    <a:pt x="550" y="232"/>
                  </a:lnTo>
                  <a:lnTo>
                    <a:pt x="612" y="201"/>
                  </a:lnTo>
                  <a:lnTo>
                    <a:pt x="682" y="167"/>
                  </a:lnTo>
                  <a:lnTo>
                    <a:pt x="759" y="130"/>
                  </a:lnTo>
                  <a:lnTo>
                    <a:pt x="846" y="90"/>
                  </a:lnTo>
                  <a:lnTo>
                    <a:pt x="941" y="49"/>
                  </a:lnTo>
                  <a:lnTo>
                    <a:pt x="1045" y="4"/>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0" name="Freeform 253">
              <a:extLst>
                <a:ext uri="{FF2B5EF4-FFF2-40B4-BE49-F238E27FC236}">
                  <a16:creationId xmlns:a16="http://schemas.microsoft.com/office/drawing/2014/main" id="{1E036E11-FE86-4C00-85B0-0E36377F6D03}"/>
                </a:ext>
              </a:extLst>
            </p:cNvPr>
            <p:cNvSpPr>
              <a:spLocks/>
            </p:cNvSpPr>
            <p:nvPr/>
          </p:nvSpPr>
          <p:spPr bwMode="auto">
            <a:xfrm flipH="1">
              <a:off x="7134208" y="6233007"/>
              <a:ext cx="761250" cy="285025"/>
            </a:xfrm>
            <a:custGeom>
              <a:avLst/>
              <a:gdLst>
                <a:gd name="T0" fmla="*/ 1577 w 2627"/>
                <a:gd name="T1" fmla="*/ 0 h 1148"/>
                <a:gd name="T2" fmla="*/ 1776 w 2627"/>
                <a:gd name="T3" fmla="*/ 87 h 1148"/>
                <a:gd name="T4" fmla="*/ 1941 w 2627"/>
                <a:gd name="T5" fmla="*/ 163 h 1148"/>
                <a:gd name="T6" fmla="*/ 2074 w 2627"/>
                <a:gd name="T7" fmla="*/ 230 h 1148"/>
                <a:gd name="T8" fmla="*/ 2181 w 2627"/>
                <a:gd name="T9" fmla="*/ 288 h 1148"/>
                <a:gd name="T10" fmla="*/ 2263 w 2627"/>
                <a:gd name="T11" fmla="*/ 336 h 1148"/>
                <a:gd name="T12" fmla="*/ 2324 w 2627"/>
                <a:gd name="T13" fmla="*/ 377 h 1148"/>
                <a:gd name="T14" fmla="*/ 2369 w 2627"/>
                <a:gd name="T15" fmla="*/ 410 h 1148"/>
                <a:gd name="T16" fmla="*/ 2401 w 2627"/>
                <a:gd name="T17" fmla="*/ 434 h 1148"/>
                <a:gd name="T18" fmla="*/ 2420 w 2627"/>
                <a:gd name="T19" fmla="*/ 455 h 1148"/>
                <a:gd name="T20" fmla="*/ 2438 w 2627"/>
                <a:gd name="T21" fmla="*/ 480 h 1148"/>
                <a:gd name="T22" fmla="*/ 2455 w 2627"/>
                <a:gd name="T23" fmla="*/ 510 h 1148"/>
                <a:gd name="T24" fmla="*/ 2487 w 2627"/>
                <a:gd name="T25" fmla="*/ 582 h 1148"/>
                <a:gd name="T26" fmla="*/ 2516 w 2627"/>
                <a:gd name="T27" fmla="*/ 670 h 1148"/>
                <a:gd name="T28" fmla="*/ 2543 w 2627"/>
                <a:gd name="T29" fmla="*/ 768 h 1148"/>
                <a:gd name="T30" fmla="*/ 2581 w 2627"/>
                <a:gd name="T31" fmla="*/ 929 h 1148"/>
                <a:gd name="T32" fmla="*/ 1314 w 2627"/>
                <a:gd name="T33" fmla="*/ 1148 h 1148"/>
                <a:gd name="T34" fmla="*/ 0 w 2627"/>
                <a:gd name="T35" fmla="*/ 1148 h 1148"/>
                <a:gd name="T36" fmla="*/ 72 w 2627"/>
                <a:gd name="T37" fmla="*/ 821 h 1148"/>
                <a:gd name="T38" fmla="*/ 97 w 2627"/>
                <a:gd name="T39" fmla="*/ 718 h 1148"/>
                <a:gd name="T40" fmla="*/ 126 w 2627"/>
                <a:gd name="T41" fmla="*/ 624 h 1148"/>
                <a:gd name="T42" fmla="*/ 156 w 2627"/>
                <a:gd name="T43" fmla="*/ 545 h 1148"/>
                <a:gd name="T44" fmla="*/ 182 w 2627"/>
                <a:gd name="T45" fmla="*/ 494 h 1148"/>
                <a:gd name="T46" fmla="*/ 200 w 2627"/>
                <a:gd name="T47" fmla="*/ 467 h 1148"/>
                <a:gd name="T48" fmla="*/ 218 w 2627"/>
                <a:gd name="T49" fmla="*/ 444 h 1148"/>
                <a:gd name="T50" fmla="*/ 228 w 2627"/>
                <a:gd name="T51" fmla="*/ 434 h 1148"/>
                <a:gd name="T52" fmla="*/ 279 w 2627"/>
                <a:gd name="T53" fmla="*/ 394 h 1148"/>
                <a:gd name="T54" fmla="*/ 331 w 2627"/>
                <a:gd name="T55" fmla="*/ 359 h 1148"/>
                <a:gd name="T56" fmla="*/ 401 w 2627"/>
                <a:gd name="T57" fmla="*/ 315 h 1148"/>
                <a:gd name="T58" fmla="*/ 493 w 2627"/>
                <a:gd name="T59" fmla="*/ 262 h 1148"/>
                <a:gd name="T60" fmla="*/ 612 w 2627"/>
                <a:gd name="T61" fmla="*/ 201 h 1148"/>
                <a:gd name="T62" fmla="*/ 759 w 2627"/>
                <a:gd name="T63" fmla="*/ 130 h 1148"/>
                <a:gd name="T64" fmla="*/ 941 w 2627"/>
                <a:gd name="T65" fmla="*/ 49 h 1148"/>
                <a:gd name="T66" fmla="*/ 1577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7" y="0"/>
                  </a:moveTo>
                  <a:lnTo>
                    <a:pt x="1577" y="0"/>
                  </a:lnTo>
                  <a:lnTo>
                    <a:pt x="1680" y="46"/>
                  </a:lnTo>
                  <a:lnTo>
                    <a:pt x="1776" y="87"/>
                  </a:lnTo>
                  <a:lnTo>
                    <a:pt x="1862" y="127"/>
                  </a:lnTo>
                  <a:lnTo>
                    <a:pt x="1941" y="163"/>
                  </a:lnTo>
                  <a:lnTo>
                    <a:pt x="2011" y="198"/>
                  </a:lnTo>
                  <a:lnTo>
                    <a:pt x="2074" y="230"/>
                  </a:lnTo>
                  <a:lnTo>
                    <a:pt x="2130" y="261"/>
                  </a:lnTo>
                  <a:lnTo>
                    <a:pt x="2181" y="288"/>
                  </a:lnTo>
                  <a:lnTo>
                    <a:pt x="2224" y="313"/>
                  </a:lnTo>
                  <a:lnTo>
                    <a:pt x="2263" y="336"/>
                  </a:lnTo>
                  <a:lnTo>
                    <a:pt x="2296" y="358"/>
                  </a:lnTo>
                  <a:lnTo>
                    <a:pt x="2324" y="377"/>
                  </a:lnTo>
                  <a:lnTo>
                    <a:pt x="2349" y="394"/>
                  </a:lnTo>
                  <a:lnTo>
                    <a:pt x="2369" y="410"/>
                  </a:lnTo>
                  <a:lnTo>
                    <a:pt x="2401" y="434"/>
                  </a:lnTo>
                  <a:lnTo>
                    <a:pt x="2401" y="434"/>
                  </a:lnTo>
                  <a:lnTo>
                    <a:pt x="2411" y="444"/>
                  </a:lnTo>
                  <a:lnTo>
                    <a:pt x="2420" y="455"/>
                  </a:lnTo>
                  <a:lnTo>
                    <a:pt x="2429" y="467"/>
                  </a:lnTo>
                  <a:lnTo>
                    <a:pt x="2438" y="480"/>
                  </a:lnTo>
                  <a:lnTo>
                    <a:pt x="2447" y="494"/>
                  </a:lnTo>
                  <a:lnTo>
                    <a:pt x="2455" y="510"/>
                  </a:lnTo>
                  <a:lnTo>
                    <a:pt x="2472" y="545"/>
                  </a:lnTo>
                  <a:lnTo>
                    <a:pt x="2487" y="582"/>
                  </a:lnTo>
                  <a:lnTo>
                    <a:pt x="2503" y="624"/>
                  </a:lnTo>
                  <a:lnTo>
                    <a:pt x="2516" y="670"/>
                  </a:lnTo>
                  <a:lnTo>
                    <a:pt x="2531" y="718"/>
                  </a:lnTo>
                  <a:lnTo>
                    <a:pt x="2543" y="768"/>
                  </a:lnTo>
                  <a:lnTo>
                    <a:pt x="2556" y="821"/>
                  </a:lnTo>
                  <a:lnTo>
                    <a:pt x="2581" y="929"/>
                  </a:lnTo>
                  <a:lnTo>
                    <a:pt x="2627" y="1148"/>
                  </a:lnTo>
                  <a:lnTo>
                    <a:pt x="1314" y="1148"/>
                  </a:lnTo>
                  <a:lnTo>
                    <a:pt x="0" y="1148"/>
                  </a:lnTo>
                  <a:lnTo>
                    <a:pt x="0" y="1148"/>
                  </a:lnTo>
                  <a:lnTo>
                    <a:pt x="47" y="929"/>
                  </a:lnTo>
                  <a:lnTo>
                    <a:pt x="72" y="821"/>
                  </a:lnTo>
                  <a:lnTo>
                    <a:pt x="84" y="768"/>
                  </a:lnTo>
                  <a:lnTo>
                    <a:pt x="97" y="718"/>
                  </a:lnTo>
                  <a:lnTo>
                    <a:pt x="111" y="670"/>
                  </a:lnTo>
                  <a:lnTo>
                    <a:pt x="126" y="624"/>
                  </a:lnTo>
                  <a:lnTo>
                    <a:pt x="140" y="582"/>
                  </a:lnTo>
                  <a:lnTo>
                    <a:pt x="156" y="545"/>
                  </a:lnTo>
                  <a:lnTo>
                    <a:pt x="173" y="510"/>
                  </a:lnTo>
                  <a:lnTo>
                    <a:pt x="182" y="494"/>
                  </a:lnTo>
                  <a:lnTo>
                    <a:pt x="189" y="480"/>
                  </a:lnTo>
                  <a:lnTo>
                    <a:pt x="200" y="467"/>
                  </a:lnTo>
                  <a:lnTo>
                    <a:pt x="209" y="455"/>
                  </a:lnTo>
                  <a:lnTo>
                    <a:pt x="218" y="444"/>
                  </a:lnTo>
                  <a:lnTo>
                    <a:pt x="228" y="434"/>
                  </a:lnTo>
                  <a:lnTo>
                    <a:pt x="228" y="434"/>
                  </a:lnTo>
                  <a:lnTo>
                    <a:pt x="259" y="410"/>
                  </a:lnTo>
                  <a:lnTo>
                    <a:pt x="279" y="394"/>
                  </a:lnTo>
                  <a:lnTo>
                    <a:pt x="303" y="377"/>
                  </a:lnTo>
                  <a:lnTo>
                    <a:pt x="331" y="359"/>
                  </a:lnTo>
                  <a:lnTo>
                    <a:pt x="363" y="337"/>
                  </a:lnTo>
                  <a:lnTo>
                    <a:pt x="401" y="315"/>
                  </a:lnTo>
                  <a:lnTo>
                    <a:pt x="444" y="290"/>
                  </a:lnTo>
                  <a:lnTo>
                    <a:pt x="493" y="262"/>
                  </a:lnTo>
                  <a:lnTo>
                    <a:pt x="550" y="232"/>
                  </a:lnTo>
                  <a:lnTo>
                    <a:pt x="612" y="201"/>
                  </a:lnTo>
                  <a:lnTo>
                    <a:pt x="682" y="167"/>
                  </a:lnTo>
                  <a:lnTo>
                    <a:pt x="759" y="130"/>
                  </a:lnTo>
                  <a:lnTo>
                    <a:pt x="846" y="90"/>
                  </a:lnTo>
                  <a:lnTo>
                    <a:pt x="941" y="49"/>
                  </a:lnTo>
                  <a:lnTo>
                    <a:pt x="1045" y="4"/>
                  </a:lnTo>
                  <a:lnTo>
                    <a:pt x="15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1" name="Freeform 254">
              <a:extLst>
                <a:ext uri="{FF2B5EF4-FFF2-40B4-BE49-F238E27FC236}">
                  <a16:creationId xmlns:a16="http://schemas.microsoft.com/office/drawing/2014/main" id="{6DC5A132-AD8E-4E08-87D4-21DB8A263669}"/>
                </a:ext>
              </a:extLst>
            </p:cNvPr>
            <p:cNvSpPr>
              <a:spLocks/>
            </p:cNvSpPr>
            <p:nvPr/>
          </p:nvSpPr>
          <p:spPr bwMode="auto">
            <a:xfrm flipH="1">
              <a:off x="7134208" y="6233007"/>
              <a:ext cx="761250" cy="285025"/>
            </a:xfrm>
            <a:custGeom>
              <a:avLst/>
              <a:gdLst>
                <a:gd name="T0" fmla="*/ 1577 w 2627"/>
                <a:gd name="T1" fmla="*/ 0 h 1148"/>
                <a:gd name="T2" fmla="*/ 1776 w 2627"/>
                <a:gd name="T3" fmla="*/ 87 h 1148"/>
                <a:gd name="T4" fmla="*/ 1941 w 2627"/>
                <a:gd name="T5" fmla="*/ 163 h 1148"/>
                <a:gd name="T6" fmla="*/ 2074 w 2627"/>
                <a:gd name="T7" fmla="*/ 230 h 1148"/>
                <a:gd name="T8" fmla="*/ 2181 w 2627"/>
                <a:gd name="T9" fmla="*/ 288 h 1148"/>
                <a:gd name="T10" fmla="*/ 2263 w 2627"/>
                <a:gd name="T11" fmla="*/ 336 h 1148"/>
                <a:gd name="T12" fmla="*/ 2324 w 2627"/>
                <a:gd name="T13" fmla="*/ 377 h 1148"/>
                <a:gd name="T14" fmla="*/ 2369 w 2627"/>
                <a:gd name="T15" fmla="*/ 410 h 1148"/>
                <a:gd name="T16" fmla="*/ 2401 w 2627"/>
                <a:gd name="T17" fmla="*/ 434 h 1148"/>
                <a:gd name="T18" fmla="*/ 2420 w 2627"/>
                <a:gd name="T19" fmla="*/ 455 h 1148"/>
                <a:gd name="T20" fmla="*/ 2438 w 2627"/>
                <a:gd name="T21" fmla="*/ 480 h 1148"/>
                <a:gd name="T22" fmla="*/ 2455 w 2627"/>
                <a:gd name="T23" fmla="*/ 510 h 1148"/>
                <a:gd name="T24" fmla="*/ 2487 w 2627"/>
                <a:gd name="T25" fmla="*/ 582 h 1148"/>
                <a:gd name="T26" fmla="*/ 2516 w 2627"/>
                <a:gd name="T27" fmla="*/ 670 h 1148"/>
                <a:gd name="T28" fmla="*/ 2543 w 2627"/>
                <a:gd name="T29" fmla="*/ 768 h 1148"/>
                <a:gd name="T30" fmla="*/ 2581 w 2627"/>
                <a:gd name="T31" fmla="*/ 929 h 1148"/>
                <a:gd name="T32" fmla="*/ 1314 w 2627"/>
                <a:gd name="T33" fmla="*/ 1148 h 1148"/>
                <a:gd name="T34" fmla="*/ 0 w 2627"/>
                <a:gd name="T35" fmla="*/ 1148 h 1148"/>
                <a:gd name="T36" fmla="*/ 72 w 2627"/>
                <a:gd name="T37" fmla="*/ 821 h 1148"/>
                <a:gd name="T38" fmla="*/ 97 w 2627"/>
                <a:gd name="T39" fmla="*/ 718 h 1148"/>
                <a:gd name="T40" fmla="*/ 126 w 2627"/>
                <a:gd name="T41" fmla="*/ 624 h 1148"/>
                <a:gd name="T42" fmla="*/ 156 w 2627"/>
                <a:gd name="T43" fmla="*/ 545 h 1148"/>
                <a:gd name="T44" fmla="*/ 182 w 2627"/>
                <a:gd name="T45" fmla="*/ 494 h 1148"/>
                <a:gd name="T46" fmla="*/ 200 w 2627"/>
                <a:gd name="T47" fmla="*/ 467 h 1148"/>
                <a:gd name="T48" fmla="*/ 218 w 2627"/>
                <a:gd name="T49" fmla="*/ 444 h 1148"/>
                <a:gd name="T50" fmla="*/ 228 w 2627"/>
                <a:gd name="T51" fmla="*/ 434 h 1148"/>
                <a:gd name="T52" fmla="*/ 279 w 2627"/>
                <a:gd name="T53" fmla="*/ 394 h 1148"/>
                <a:gd name="T54" fmla="*/ 331 w 2627"/>
                <a:gd name="T55" fmla="*/ 359 h 1148"/>
                <a:gd name="T56" fmla="*/ 401 w 2627"/>
                <a:gd name="T57" fmla="*/ 315 h 1148"/>
                <a:gd name="T58" fmla="*/ 493 w 2627"/>
                <a:gd name="T59" fmla="*/ 262 h 1148"/>
                <a:gd name="T60" fmla="*/ 612 w 2627"/>
                <a:gd name="T61" fmla="*/ 201 h 1148"/>
                <a:gd name="T62" fmla="*/ 759 w 2627"/>
                <a:gd name="T63" fmla="*/ 130 h 1148"/>
                <a:gd name="T64" fmla="*/ 941 w 2627"/>
                <a:gd name="T65" fmla="*/ 49 h 1148"/>
                <a:gd name="T66" fmla="*/ 1577 w 2627"/>
                <a:gd name="T6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7" h="1148">
                  <a:moveTo>
                    <a:pt x="1577" y="0"/>
                  </a:moveTo>
                  <a:lnTo>
                    <a:pt x="1577" y="0"/>
                  </a:lnTo>
                  <a:lnTo>
                    <a:pt x="1680" y="46"/>
                  </a:lnTo>
                  <a:lnTo>
                    <a:pt x="1776" y="87"/>
                  </a:lnTo>
                  <a:lnTo>
                    <a:pt x="1862" y="127"/>
                  </a:lnTo>
                  <a:lnTo>
                    <a:pt x="1941" y="163"/>
                  </a:lnTo>
                  <a:lnTo>
                    <a:pt x="2011" y="198"/>
                  </a:lnTo>
                  <a:lnTo>
                    <a:pt x="2074" y="230"/>
                  </a:lnTo>
                  <a:lnTo>
                    <a:pt x="2130" y="261"/>
                  </a:lnTo>
                  <a:lnTo>
                    <a:pt x="2181" y="288"/>
                  </a:lnTo>
                  <a:lnTo>
                    <a:pt x="2224" y="313"/>
                  </a:lnTo>
                  <a:lnTo>
                    <a:pt x="2263" y="336"/>
                  </a:lnTo>
                  <a:lnTo>
                    <a:pt x="2296" y="358"/>
                  </a:lnTo>
                  <a:lnTo>
                    <a:pt x="2324" y="377"/>
                  </a:lnTo>
                  <a:lnTo>
                    <a:pt x="2349" y="394"/>
                  </a:lnTo>
                  <a:lnTo>
                    <a:pt x="2369" y="410"/>
                  </a:lnTo>
                  <a:lnTo>
                    <a:pt x="2401" y="434"/>
                  </a:lnTo>
                  <a:lnTo>
                    <a:pt x="2401" y="434"/>
                  </a:lnTo>
                  <a:lnTo>
                    <a:pt x="2411" y="444"/>
                  </a:lnTo>
                  <a:lnTo>
                    <a:pt x="2420" y="455"/>
                  </a:lnTo>
                  <a:lnTo>
                    <a:pt x="2429" y="467"/>
                  </a:lnTo>
                  <a:lnTo>
                    <a:pt x="2438" y="480"/>
                  </a:lnTo>
                  <a:lnTo>
                    <a:pt x="2447" y="494"/>
                  </a:lnTo>
                  <a:lnTo>
                    <a:pt x="2455" y="510"/>
                  </a:lnTo>
                  <a:lnTo>
                    <a:pt x="2472" y="545"/>
                  </a:lnTo>
                  <a:lnTo>
                    <a:pt x="2487" y="582"/>
                  </a:lnTo>
                  <a:lnTo>
                    <a:pt x="2503" y="624"/>
                  </a:lnTo>
                  <a:lnTo>
                    <a:pt x="2516" y="670"/>
                  </a:lnTo>
                  <a:lnTo>
                    <a:pt x="2531" y="718"/>
                  </a:lnTo>
                  <a:lnTo>
                    <a:pt x="2543" y="768"/>
                  </a:lnTo>
                  <a:lnTo>
                    <a:pt x="2556" y="821"/>
                  </a:lnTo>
                  <a:lnTo>
                    <a:pt x="2581" y="929"/>
                  </a:lnTo>
                  <a:lnTo>
                    <a:pt x="2627" y="1148"/>
                  </a:lnTo>
                  <a:lnTo>
                    <a:pt x="1314" y="1148"/>
                  </a:lnTo>
                  <a:lnTo>
                    <a:pt x="0" y="1148"/>
                  </a:lnTo>
                  <a:lnTo>
                    <a:pt x="0" y="1148"/>
                  </a:lnTo>
                  <a:lnTo>
                    <a:pt x="47" y="929"/>
                  </a:lnTo>
                  <a:lnTo>
                    <a:pt x="72" y="821"/>
                  </a:lnTo>
                  <a:lnTo>
                    <a:pt x="84" y="768"/>
                  </a:lnTo>
                  <a:lnTo>
                    <a:pt x="97" y="718"/>
                  </a:lnTo>
                  <a:lnTo>
                    <a:pt x="111" y="670"/>
                  </a:lnTo>
                  <a:lnTo>
                    <a:pt x="126" y="624"/>
                  </a:lnTo>
                  <a:lnTo>
                    <a:pt x="140" y="582"/>
                  </a:lnTo>
                  <a:lnTo>
                    <a:pt x="156" y="545"/>
                  </a:lnTo>
                  <a:lnTo>
                    <a:pt x="173" y="510"/>
                  </a:lnTo>
                  <a:lnTo>
                    <a:pt x="182" y="494"/>
                  </a:lnTo>
                  <a:lnTo>
                    <a:pt x="189" y="480"/>
                  </a:lnTo>
                  <a:lnTo>
                    <a:pt x="200" y="467"/>
                  </a:lnTo>
                  <a:lnTo>
                    <a:pt x="209" y="455"/>
                  </a:lnTo>
                  <a:lnTo>
                    <a:pt x="218" y="444"/>
                  </a:lnTo>
                  <a:lnTo>
                    <a:pt x="228" y="434"/>
                  </a:lnTo>
                  <a:lnTo>
                    <a:pt x="228" y="434"/>
                  </a:lnTo>
                  <a:lnTo>
                    <a:pt x="259" y="410"/>
                  </a:lnTo>
                  <a:lnTo>
                    <a:pt x="279" y="394"/>
                  </a:lnTo>
                  <a:lnTo>
                    <a:pt x="303" y="377"/>
                  </a:lnTo>
                  <a:lnTo>
                    <a:pt x="331" y="359"/>
                  </a:lnTo>
                  <a:lnTo>
                    <a:pt x="363" y="337"/>
                  </a:lnTo>
                  <a:lnTo>
                    <a:pt x="401" y="315"/>
                  </a:lnTo>
                  <a:lnTo>
                    <a:pt x="444" y="290"/>
                  </a:lnTo>
                  <a:lnTo>
                    <a:pt x="493" y="262"/>
                  </a:lnTo>
                  <a:lnTo>
                    <a:pt x="550" y="232"/>
                  </a:lnTo>
                  <a:lnTo>
                    <a:pt x="612" y="201"/>
                  </a:lnTo>
                  <a:lnTo>
                    <a:pt x="682" y="167"/>
                  </a:lnTo>
                  <a:lnTo>
                    <a:pt x="759" y="130"/>
                  </a:lnTo>
                  <a:lnTo>
                    <a:pt x="846" y="90"/>
                  </a:lnTo>
                  <a:lnTo>
                    <a:pt x="941" y="49"/>
                  </a:lnTo>
                  <a:lnTo>
                    <a:pt x="1045" y="4"/>
                  </a:lnTo>
                  <a:lnTo>
                    <a:pt x="15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2" name="Freeform 255">
              <a:extLst>
                <a:ext uri="{FF2B5EF4-FFF2-40B4-BE49-F238E27FC236}">
                  <a16:creationId xmlns:a16="http://schemas.microsoft.com/office/drawing/2014/main" id="{1C538675-CE91-4949-AF5E-02D4A9D46A9D}"/>
                </a:ext>
              </a:extLst>
            </p:cNvPr>
            <p:cNvSpPr>
              <a:spLocks/>
            </p:cNvSpPr>
            <p:nvPr/>
          </p:nvSpPr>
          <p:spPr bwMode="auto">
            <a:xfrm flipH="1">
              <a:off x="7433147" y="6050526"/>
              <a:ext cx="163374" cy="248526"/>
            </a:xfrm>
            <a:custGeom>
              <a:avLst/>
              <a:gdLst>
                <a:gd name="T0" fmla="*/ 564 w 564"/>
                <a:gd name="T1" fmla="*/ 665 h 1004"/>
                <a:gd name="T2" fmla="*/ 564 w 564"/>
                <a:gd name="T3" fmla="*/ 870 h 1004"/>
                <a:gd name="T4" fmla="*/ 534 w 564"/>
                <a:gd name="T5" fmla="*/ 900 h 1004"/>
                <a:gd name="T6" fmla="*/ 501 w 564"/>
                <a:gd name="T7" fmla="*/ 928 h 1004"/>
                <a:gd name="T8" fmla="*/ 468 w 564"/>
                <a:gd name="T9" fmla="*/ 951 h 1004"/>
                <a:gd name="T10" fmla="*/ 432 w 564"/>
                <a:gd name="T11" fmla="*/ 969 h 1004"/>
                <a:gd name="T12" fmla="*/ 396 w 564"/>
                <a:gd name="T13" fmla="*/ 984 h 1004"/>
                <a:gd name="T14" fmla="*/ 358 w 564"/>
                <a:gd name="T15" fmla="*/ 995 h 1004"/>
                <a:gd name="T16" fmla="*/ 321 w 564"/>
                <a:gd name="T17" fmla="*/ 1002 h 1004"/>
                <a:gd name="T18" fmla="*/ 282 w 564"/>
                <a:gd name="T19" fmla="*/ 1004 h 1004"/>
                <a:gd name="T20" fmla="*/ 243 w 564"/>
                <a:gd name="T21" fmla="*/ 1003 h 1004"/>
                <a:gd name="T22" fmla="*/ 205 w 564"/>
                <a:gd name="T23" fmla="*/ 996 h 1004"/>
                <a:gd name="T24" fmla="*/ 168 w 564"/>
                <a:gd name="T25" fmla="*/ 987 h 1004"/>
                <a:gd name="T26" fmla="*/ 132 w 564"/>
                <a:gd name="T27" fmla="*/ 972 h 1004"/>
                <a:gd name="T28" fmla="*/ 96 w 564"/>
                <a:gd name="T29" fmla="*/ 953 h 1004"/>
                <a:gd name="T30" fmla="*/ 63 w 564"/>
                <a:gd name="T31" fmla="*/ 929 h 1004"/>
                <a:gd name="T32" fmla="*/ 30 w 564"/>
                <a:gd name="T33" fmla="*/ 901 h 1004"/>
                <a:gd name="T34" fmla="*/ 0 w 564"/>
                <a:gd name="T35" fmla="*/ 870 h 1004"/>
                <a:gd name="T36" fmla="*/ 0 w 564"/>
                <a:gd name="T37" fmla="*/ 250 h 1004"/>
                <a:gd name="T38" fmla="*/ 0 w 564"/>
                <a:gd name="T39" fmla="*/ 235 h 1004"/>
                <a:gd name="T40" fmla="*/ 3 w 564"/>
                <a:gd name="T41" fmla="*/ 205 h 1004"/>
                <a:gd name="T42" fmla="*/ 10 w 564"/>
                <a:gd name="T43" fmla="*/ 178 h 1004"/>
                <a:gd name="T44" fmla="*/ 19 w 564"/>
                <a:gd name="T45" fmla="*/ 152 h 1004"/>
                <a:gd name="T46" fmla="*/ 30 w 564"/>
                <a:gd name="T47" fmla="*/ 129 h 1004"/>
                <a:gd name="T48" fmla="*/ 45 w 564"/>
                <a:gd name="T49" fmla="*/ 108 h 1004"/>
                <a:gd name="T50" fmla="*/ 61 w 564"/>
                <a:gd name="T51" fmla="*/ 87 h 1004"/>
                <a:gd name="T52" fmla="*/ 78 w 564"/>
                <a:gd name="T53" fmla="*/ 70 h 1004"/>
                <a:gd name="T54" fmla="*/ 109 w 564"/>
                <a:gd name="T55" fmla="*/ 47 h 1004"/>
                <a:gd name="T56" fmla="*/ 154 w 564"/>
                <a:gd name="T57" fmla="*/ 23 h 1004"/>
                <a:gd name="T58" fmla="*/ 204 w 564"/>
                <a:gd name="T59" fmla="*/ 8 h 1004"/>
                <a:gd name="T60" fmla="*/ 256 w 564"/>
                <a:gd name="T61" fmla="*/ 0 h 1004"/>
                <a:gd name="T62" fmla="*/ 308 w 564"/>
                <a:gd name="T63" fmla="*/ 0 h 1004"/>
                <a:gd name="T64" fmla="*/ 360 w 564"/>
                <a:gd name="T65" fmla="*/ 8 h 1004"/>
                <a:gd name="T66" fmla="*/ 409 w 564"/>
                <a:gd name="T67" fmla="*/ 23 h 1004"/>
                <a:gd name="T68" fmla="*/ 455 w 564"/>
                <a:gd name="T69" fmla="*/ 47 h 1004"/>
                <a:gd name="T70" fmla="*/ 486 w 564"/>
                <a:gd name="T71" fmla="*/ 70 h 1004"/>
                <a:gd name="T72" fmla="*/ 504 w 564"/>
                <a:gd name="T73" fmla="*/ 87 h 1004"/>
                <a:gd name="T74" fmla="*/ 519 w 564"/>
                <a:gd name="T75" fmla="*/ 108 h 1004"/>
                <a:gd name="T76" fmla="*/ 534 w 564"/>
                <a:gd name="T77" fmla="*/ 129 h 1004"/>
                <a:gd name="T78" fmla="*/ 545 w 564"/>
                <a:gd name="T79" fmla="*/ 152 h 1004"/>
                <a:gd name="T80" fmla="*/ 554 w 564"/>
                <a:gd name="T81" fmla="*/ 178 h 1004"/>
                <a:gd name="T82" fmla="*/ 561 w 564"/>
                <a:gd name="T83" fmla="*/ 205 h 1004"/>
                <a:gd name="T84" fmla="*/ 563 w 564"/>
                <a:gd name="T85" fmla="*/ 23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4">
                  <a:moveTo>
                    <a:pt x="564" y="250"/>
                  </a:moveTo>
                  <a:lnTo>
                    <a:pt x="564" y="665"/>
                  </a:lnTo>
                  <a:lnTo>
                    <a:pt x="564" y="870"/>
                  </a:lnTo>
                  <a:lnTo>
                    <a:pt x="564" y="870"/>
                  </a:lnTo>
                  <a:lnTo>
                    <a:pt x="550" y="886"/>
                  </a:lnTo>
                  <a:lnTo>
                    <a:pt x="534" y="900"/>
                  </a:lnTo>
                  <a:lnTo>
                    <a:pt x="518" y="914"/>
                  </a:lnTo>
                  <a:lnTo>
                    <a:pt x="501" y="928"/>
                  </a:lnTo>
                  <a:lnTo>
                    <a:pt x="485" y="940"/>
                  </a:lnTo>
                  <a:lnTo>
                    <a:pt x="468" y="951"/>
                  </a:lnTo>
                  <a:lnTo>
                    <a:pt x="450" y="961"/>
                  </a:lnTo>
                  <a:lnTo>
                    <a:pt x="432" y="969"/>
                  </a:lnTo>
                  <a:lnTo>
                    <a:pt x="414" y="978"/>
                  </a:lnTo>
                  <a:lnTo>
                    <a:pt x="396" y="984"/>
                  </a:lnTo>
                  <a:lnTo>
                    <a:pt x="377" y="991"/>
                  </a:lnTo>
                  <a:lnTo>
                    <a:pt x="358" y="995"/>
                  </a:lnTo>
                  <a:lnTo>
                    <a:pt x="340" y="1000"/>
                  </a:lnTo>
                  <a:lnTo>
                    <a:pt x="321" y="1002"/>
                  </a:lnTo>
                  <a:lnTo>
                    <a:pt x="301" y="1004"/>
                  </a:lnTo>
                  <a:lnTo>
                    <a:pt x="282" y="1004"/>
                  </a:lnTo>
                  <a:lnTo>
                    <a:pt x="262" y="1004"/>
                  </a:lnTo>
                  <a:lnTo>
                    <a:pt x="243" y="1003"/>
                  </a:lnTo>
                  <a:lnTo>
                    <a:pt x="224" y="1000"/>
                  </a:lnTo>
                  <a:lnTo>
                    <a:pt x="205" y="996"/>
                  </a:lnTo>
                  <a:lnTo>
                    <a:pt x="187" y="992"/>
                  </a:lnTo>
                  <a:lnTo>
                    <a:pt x="168" y="987"/>
                  </a:lnTo>
                  <a:lnTo>
                    <a:pt x="150" y="979"/>
                  </a:lnTo>
                  <a:lnTo>
                    <a:pt x="132" y="972"/>
                  </a:lnTo>
                  <a:lnTo>
                    <a:pt x="114" y="963"/>
                  </a:lnTo>
                  <a:lnTo>
                    <a:pt x="96" y="953"/>
                  </a:lnTo>
                  <a:lnTo>
                    <a:pt x="80" y="941"/>
                  </a:lnTo>
                  <a:lnTo>
                    <a:pt x="63" y="929"/>
                  </a:lnTo>
                  <a:lnTo>
                    <a:pt x="46" y="916"/>
                  </a:lnTo>
                  <a:lnTo>
                    <a:pt x="30" y="901"/>
                  </a:lnTo>
                  <a:lnTo>
                    <a:pt x="15" y="886"/>
                  </a:lnTo>
                  <a:lnTo>
                    <a:pt x="0" y="870"/>
                  </a:lnTo>
                  <a:lnTo>
                    <a:pt x="0" y="665"/>
                  </a:lnTo>
                  <a:lnTo>
                    <a:pt x="0" y="250"/>
                  </a:lnTo>
                  <a:lnTo>
                    <a:pt x="0" y="250"/>
                  </a:lnTo>
                  <a:lnTo>
                    <a:pt x="0" y="235"/>
                  </a:lnTo>
                  <a:lnTo>
                    <a:pt x="2" y="220"/>
                  </a:lnTo>
                  <a:lnTo>
                    <a:pt x="3" y="205"/>
                  </a:lnTo>
                  <a:lnTo>
                    <a:pt x="7" y="191"/>
                  </a:lnTo>
                  <a:lnTo>
                    <a:pt x="10" y="178"/>
                  </a:lnTo>
                  <a:lnTo>
                    <a:pt x="15" y="165"/>
                  </a:lnTo>
                  <a:lnTo>
                    <a:pt x="19" y="152"/>
                  </a:lnTo>
                  <a:lnTo>
                    <a:pt x="25" y="140"/>
                  </a:lnTo>
                  <a:lnTo>
                    <a:pt x="30" y="129"/>
                  </a:lnTo>
                  <a:lnTo>
                    <a:pt x="37" y="117"/>
                  </a:lnTo>
                  <a:lnTo>
                    <a:pt x="45" y="108"/>
                  </a:lnTo>
                  <a:lnTo>
                    <a:pt x="52" y="97"/>
                  </a:lnTo>
                  <a:lnTo>
                    <a:pt x="61" y="87"/>
                  </a:lnTo>
                  <a:lnTo>
                    <a:pt x="69" y="78"/>
                  </a:lnTo>
                  <a:lnTo>
                    <a:pt x="78" y="70"/>
                  </a:lnTo>
                  <a:lnTo>
                    <a:pt x="89" y="62"/>
                  </a:lnTo>
                  <a:lnTo>
                    <a:pt x="109" y="47"/>
                  </a:lnTo>
                  <a:lnTo>
                    <a:pt x="131" y="34"/>
                  </a:lnTo>
                  <a:lnTo>
                    <a:pt x="154" y="23"/>
                  </a:lnTo>
                  <a:lnTo>
                    <a:pt x="178" y="15"/>
                  </a:lnTo>
                  <a:lnTo>
                    <a:pt x="204" y="8"/>
                  </a:lnTo>
                  <a:lnTo>
                    <a:pt x="230" y="3"/>
                  </a:lnTo>
                  <a:lnTo>
                    <a:pt x="256" y="0"/>
                  </a:lnTo>
                  <a:lnTo>
                    <a:pt x="282" y="0"/>
                  </a:lnTo>
                  <a:lnTo>
                    <a:pt x="308" y="0"/>
                  </a:lnTo>
                  <a:lnTo>
                    <a:pt x="334" y="3"/>
                  </a:lnTo>
                  <a:lnTo>
                    <a:pt x="360" y="8"/>
                  </a:lnTo>
                  <a:lnTo>
                    <a:pt x="386" y="15"/>
                  </a:lnTo>
                  <a:lnTo>
                    <a:pt x="409" y="23"/>
                  </a:lnTo>
                  <a:lnTo>
                    <a:pt x="433" y="34"/>
                  </a:lnTo>
                  <a:lnTo>
                    <a:pt x="455" y="47"/>
                  </a:lnTo>
                  <a:lnTo>
                    <a:pt x="476" y="62"/>
                  </a:lnTo>
                  <a:lnTo>
                    <a:pt x="486" y="70"/>
                  </a:lnTo>
                  <a:lnTo>
                    <a:pt x="495" y="78"/>
                  </a:lnTo>
                  <a:lnTo>
                    <a:pt x="504" y="87"/>
                  </a:lnTo>
                  <a:lnTo>
                    <a:pt x="511" y="97"/>
                  </a:lnTo>
                  <a:lnTo>
                    <a:pt x="519" y="108"/>
                  </a:lnTo>
                  <a:lnTo>
                    <a:pt x="527" y="117"/>
                  </a:lnTo>
                  <a:lnTo>
                    <a:pt x="534" y="129"/>
                  </a:lnTo>
                  <a:lnTo>
                    <a:pt x="540" y="140"/>
                  </a:lnTo>
                  <a:lnTo>
                    <a:pt x="545" y="152"/>
                  </a:lnTo>
                  <a:lnTo>
                    <a:pt x="550" y="165"/>
                  </a:lnTo>
                  <a:lnTo>
                    <a:pt x="554" y="178"/>
                  </a:lnTo>
                  <a:lnTo>
                    <a:pt x="557" y="191"/>
                  </a:lnTo>
                  <a:lnTo>
                    <a:pt x="561" y="205"/>
                  </a:lnTo>
                  <a:lnTo>
                    <a:pt x="562" y="220"/>
                  </a:lnTo>
                  <a:lnTo>
                    <a:pt x="563" y="235"/>
                  </a:lnTo>
                  <a:lnTo>
                    <a:pt x="564" y="250"/>
                  </a:lnTo>
                  <a:close/>
                </a:path>
              </a:pathLst>
            </a:custGeom>
            <a:solidFill>
              <a:srgbClr val="F6C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3" name="Freeform 256">
              <a:extLst>
                <a:ext uri="{FF2B5EF4-FFF2-40B4-BE49-F238E27FC236}">
                  <a16:creationId xmlns:a16="http://schemas.microsoft.com/office/drawing/2014/main" id="{849BECB4-C79E-463E-9D82-19E860A0A65E}"/>
                </a:ext>
              </a:extLst>
            </p:cNvPr>
            <p:cNvSpPr>
              <a:spLocks/>
            </p:cNvSpPr>
            <p:nvPr/>
          </p:nvSpPr>
          <p:spPr bwMode="auto">
            <a:xfrm flipH="1">
              <a:off x="7433147" y="6050526"/>
              <a:ext cx="163374" cy="248526"/>
            </a:xfrm>
            <a:custGeom>
              <a:avLst/>
              <a:gdLst>
                <a:gd name="T0" fmla="*/ 564 w 564"/>
                <a:gd name="T1" fmla="*/ 665 h 1004"/>
                <a:gd name="T2" fmla="*/ 564 w 564"/>
                <a:gd name="T3" fmla="*/ 870 h 1004"/>
                <a:gd name="T4" fmla="*/ 534 w 564"/>
                <a:gd name="T5" fmla="*/ 900 h 1004"/>
                <a:gd name="T6" fmla="*/ 501 w 564"/>
                <a:gd name="T7" fmla="*/ 928 h 1004"/>
                <a:gd name="T8" fmla="*/ 468 w 564"/>
                <a:gd name="T9" fmla="*/ 951 h 1004"/>
                <a:gd name="T10" fmla="*/ 432 w 564"/>
                <a:gd name="T11" fmla="*/ 969 h 1004"/>
                <a:gd name="T12" fmla="*/ 396 w 564"/>
                <a:gd name="T13" fmla="*/ 984 h 1004"/>
                <a:gd name="T14" fmla="*/ 358 w 564"/>
                <a:gd name="T15" fmla="*/ 995 h 1004"/>
                <a:gd name="T16" fmla="*/ 321 w 564"/>
                <a:gd name="T17" fmla="*/ 1002 h 1004"/>
                <a:gd name="T18" fmla="*/ 282 w 564"/>
                <a:gd name="T19" fmla="*/ 1004 h 1004"/>
                <a:gd name="T20" fmla="*/ 243 w 564"/>
                <a:gd name="T21" fmla="*/ 1003 h 1004"/>
                <a:gd name="T22" fmla="*/ 205 w 564"/>
                <a:gd name="T23" fmla="*/ 996 h 1004"/>
                <a:gd name="T24" fmla="*/ 168 w 564"/>
                <a:gd name="T25" fmla="*/ 987 h 1004"/>
                <a:gd name="T26" fmla="*/ 132 w 564"/>
                <a:gd name="T27" fmla="*/ 972 h 1004"/>
                <a:gd name="T28" fmla="*/ 96 w 564"/>
                <a:gd name="T29" fmla="*/ 953 h 1004"/>
                <a:gd name="T30" fmla="*/ 63 w 564"/>
                <a:gd name="T31" fmla="*/ 929 h 1004"/>
                <a:gd name="T32" fmla="*/ 30 w 564"/>
                <a:gd name="T33" fmla="*/ 901 h 1004"/>
                <a:gd name="T34" fmla="*/ 0 w 564"/>
                <a:gd name="T35" fmla="*/ 870 h 1004"/>
                <a:gd name="T36" fmla="*/ 0 w 564"/>
                <a:gd name="T37" fmla="*/ 250 h 1004"/>
                <a:gd name="T38" fmla="*/ 0 w 564"/>
                <a:gd name="T39" fmla="*/ 235 h 1004"/>
                <a:gd name="T40" fmla="*/ 3 w 564"/>
                <a:gd name="T41" fmla="*/ 205 h 1004"/>
                <a:gd name="T42" fmla="*/ 10 w 564"/>
                <a:gd name="T43" fmla="*/ 178 h 1004"/>
                <a:gd name="T44" fmla="*/ 19 w 564"/>
                <a:gd name="T45" fmla="*/ 152 h 1004"/>
                <a:gd name="T46" fmla="*/ 30 w 564"/>
                <a:gd name="T47" fmla="*/ 129 h 1004"/>
                <a:gd name="T48" fmla="*/ 45 w 564"/>
                <a:gd name="T49" fmla="*/ 108 h 1004"/>
                <a:gd name="T50" fmla="*/ 61 w 564"/>
                <a:gd name="T51" fmla="*/ 87 h 1004"/>
                <a:gd name="T52" fmla="*/ 78 w 564"/>
                <a:gd name="T53" fmla="*/ 70 h 1004"/>
                <a:gd name="T54" fmla="*/ 109 w 564"/>
                <a:gd name="T55" fmla="*/ 47 h 1004"/>
                <a:gd name="T56" fmla="*/ 154 w 564"/>
                <a:gd name="T57" fmla="*/ 23 h 1004"/>
                <a:gd name="T58" fmla="*/ 204 w 564"/>
                <a:gd name="T59" fmla="*/ 8 h 1004"/>
                <a:gd name="T60" fmla="*/ 256 w 564"/>
                <a:gd name="T61" fmla="*/ 0 h 1004"/>
                <a:gd name="T62" fmla="*/ 308 w 564"/>
                <a:gd name="T63" fmla="*/ 0 h 1004"/>
                <a:gd name="T64" fmla="*/ 360 w 564"/>
                <a:gd name="T65" fmla="*/ 8 h 1004"/>
                <a:gd name="T66" fmla="*/ 409 w 564"/>
                <a:gd name="T67" fmla="*/ 23 h 1004"/>
                <a:gd name="T68" fmla="*/ 455 w 564"/>
                <a:gd name="T69" fmla="*/ 47 h 1004"/>
                <a:gd name="T70" fmla="*/ 486 w 564"/>
                <a:gd name="T71" fmla="*/ 70 h 1004"/>
                <a:gd name="T72" fmla="*/ 504 w 564"/>
                <a:gd name="T73" fmla="*/ 87 h 1004"/>
                <a:gd name="T74" fmla="*/ 519 w 564"/>
                <a:gd name="T75" fmla="*/ 108 h 1004"/>
                <a:gd name="T76" fmla="*/ 534 w 564"/>
                <a:gd name="T77" fmla="*/ 129 h 1004"/>
                <a:gd name="T78" fmla="*/ 545 w 564"/>
                <a:gd name="T79" fmla="*/ 152 h 1004"/>
                <a:gd name="T80" fmla="*/ 554 w 564"/>
                <a:gd name="T81" fmla="*/ 178 h 1004"/>
                <a:gd name="T82" fmla="*/ 561 w 564"/>
                <a:gd name="T83" fmla="*/ 205 h 1004"/>
                <a:gd name="T84" fmla="*/ 563 w 564"/>
                <a:gd name="T85" fmla="*/ 23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1004">
                  <a:moveTo>
                    <a:pt x="564" y="250"/>
                  </a:moveTo>
                  <a:lnTo>
                    <a:pt x="564" y="665"/>
                  </a:lnTo>
                  <a:lnTo>
                    <a:pt x="564" y="870"/>
                  </a:lnTo>
                  <a:lnTo>
                    <a:pt x="564" y="870"/>
                  </a:lnTo>
                  <a:lnTo>
                    <a:pt x="550" y="886"/>
                  </a:lnTo>
                  <a:lnTo>
                    <a:pt x="534" y="900"/>
                  </a:lnTo>
                  <a:lnTo>
                    <a:pt x="518" y="914"/>
                  </a:lnTo>
                  <a:lnTo>
                    <a:pt x="501" y="928"/>
                  </a:lnTo>
                  <a:lnTo>
                    <a:pt x="485" y="940"/>
                  </a:lnTo>
                  <a:lnTo>
                    <a:pt x="468" y="951"/>
                  </a:lnTo>
                  <a:lnTo>
                    <a:pt x="450" y="961"/>
                  </a:lnTo>
                  <a:lnTo>
                    <a:pt x="432" y="969"/>
                  </a:lnTo>
                  <a:lnTo>
                    <a:pt x="414" y="978"/>
                  </a:lnTo>
                  <a:lnTo>
                    <a:pt x="396" y="984"/>
                  </a:lnTo>
                  <a:lnTo>
                    <a:pt x="377" y="991"/>
                  </a:lnTo>
                  <a:lnTo>
                    <a:pt x="358" y="995"/>
                  </a:lnTo>
                  <a:lnTo>
                    <a:pt x="340" y="1000"/>
                  </a:lnTo>
                  <a:lnTo>
                    <a:pt x="321" y="1002"/>
                  </a:lnTo>
                  <a:lnTo>
                    <a:pt x="301" y="1004"/>
                  </a:lnTo>
                  <a:lnTo>
                    <a:pt x="282" y="1004"/>
                  </a:lnTo>
                  <a:lnTo>
                    <a:pt x="262" y="1004"/>
                  </a:lnTo>
                  <a:lnTo>
                    <a:pt x="243" y="1003"/>
                  </a:lnTo>
                  <a:lnTo>
                    <a:pt x="224" y="1000"/>
                  </a:lnTo>
                  <a:lnTo>
                    <a:pt x="205" y="996"/>
                  </a:lnTo>
                  <a:lnTo>
                    <a:pt x="187" y="992"/>
                  </a:lnTo>
                  <a:lnTo>
                    <a:pt x="168" y="987"/>
                  </a:lnTo>
                  <a:lnTo>
                    <a:pt x="150" y="979"/>
                  </a:lnTo>
                  <a:lnTo>
                    <a:pt x="132" y="972"/>
                  </a:lnTo>
                  <a:lnTo>
                    <a:pt x="114" y="963"/>
                  </a:lnTo>
                  <a:lnTo>
                    <a:pt x="96" y="953"/>
                  </a:lnTo>
                  <a:lnTo>
                    <a:pt x="80" y="941"/>
                  </a:lnTo>
                  <a:lnTo>
                    <a:pt x="63" y="929"/>
                  </a:lnTo>
                  <a:lnTo>
                    <a:pt x="46" y="916"/>
                  </a:lnTo>
                  <a:lnTo>
                    <a:pt x="30" y="901"/>
                  </a:lnTo>
                  <a:lnTo>
                    <a:pt x="15" y="886"/>
                  </a:lnTo>
                  <a:lnTo>
                    <a:pt x="0" y="870"/>
                  </a:lnTo>
                  <a:lnTo>
                    <a:pt x="0" y="665"/>
                  </a:lnTo>
                  <a:lnTo>
                    <a:pt x="0" y="250"/>
                  </a:lnTo>
                  <a:lnTo>
                    <a:pt x="0" y="250"/>
                  </a:lnTo>
                  <a:lnTo>
                    <a:pt x="0" y="235"/>
                  </a:lnTo>
                  <a:lnTo>
                    <a:pt x="2" y="220"/>
                  </a:lnTo>
                  <a:lnTo>
                    <a:pt x="3" y="205"/>
                  </a:lnTo>
                  <a:lnTo>
                    <a:pt x="7" y="191"/>
                  </a:lnTo>
                  <a:lnTo>
                    <a:pt x="10" y="178"/>
                  </a:lnTo>
                  <a:lnTo>
                    <a:pt x="15" y="165"/>
                  </a:lnTo>
                  <a:lnTo>
                    <a:pt x="19" y="152"/>
                  </a:lnTo>
                  <a:lnTo>
                    <a:pt x="25" y="140"/>
                  </a:lnTo>
                  <a:lnTo>
                    <a:pt x="30" y="129"/>
                  </a:lnTo>
                  <a:lnTo>
                    <a:pt x="37" y="117"/>
                  </a:lnTo>
                  <a:lnTo>
                    <a:pt x="45" y="108"/>
                  </a:lnTo>
                  <a:lnTo>
                    <a:pt x="52" y="97"/>
                  </a:lnTo>
                  <a:lnTo>
                    <a:pt x="61" y="87"/>
                  </a:lnTo>
                  <a:lnTo>
                    <a:pt x="69" y="78"/>
                  </a:lnTo>
                  <a:lnTo>
                    <a:pt x="78" y="70"/>
                  </a:lnTo>
                  <a:lnTo>
                    <a:pt x="89" y="62"/>
                  </a:lnTo>
                  <a:lnTo>
                    <a:pt x="109" y="47"/>
                  </a:lnTo>
                  <a:lnTo>
                    <a:pt x="131" y="34"/>
                  </a:lnTo>
                  <a:lnTo>
                    <a:pt x="154" y="23"/>
                  </a:lnTo>
                  <a:lnTo>
                    <a:pt x="178" y="15"/>
                  </a:lnTo>
                  <a:lnTo>
                    <a:pt x="204" y="8"/>
                  </a:lnTo>
                  <a:lnTo>
                    <a:pt x="230" y="3"/>
                  </a:lnTo>
                  <a:lnTo>
                    <a:pt x="256" y="0"/>
                  </a:lnTo>
                  <a:lnTo>
                    <a:pt x="282" y="0"/>
                  </a:lnTo>
                  <a:lnTo>
                    <a:pt x="308" y="0"/>
                  </a:lnTo>
                  <a:lnTo>
                    <a:pt x="334" y="3"/>
                  </a:lnTo>
                  <a:lnTo>
                    <a:pt x="360" y="8"/>
                  </a:lnTo>
                  <a:lnTo>
                    <a:pt x="386" y="15"/>
                  </a:lnTo>
                  <a:lnTo>
                    <a:pt x="409" y="23"/>
                  </a:lnTo>
                  <a:lnTo>
                    <a:pt x="433" y="34"/>
                  </a:lnTo>
                  <a:lnTo>
                    <a:pt x="455" y="47"/>
                  </a:lnTo>
                  <a:lnTo>
                    <a:pt x="476" y="62"/>
                  </a:lnTo>
                  <a:lnTo>
                    <a:pt x="486" y="70"/>
                  </a:lnTo>
                  <a:lnTo>
                    <a:pt x="495" y="78"/>
                  </a:lnTo>
                  <a:lnTo>
                    <a:pt x="504" y="87"/>
                  </a:lnTo>
                  <a:lnTo>
                    <a:pt x="511" y="97"/>
                  </a:lnTo>
                  <a:lnTo>
                    <a:pt x="519" y="108"/>
                  </a:lnTo>
                  <a:lnTo>
                    <a:pt x="527" y="117"/>
                  </a:lnTo>
                  <a:lnTo>
                    <a:pt x="534" y="129"/>
                  </a:lnTo>
                  <a:lnTo>
                    <a:pt x="540" y="140"/>
                  </a:lnTo>
                  <a:lnTo>
                    <a:pt x="545" y="152"/>
                  </a:lnTo>
                  <a:lnTo>
                    <a:pt x="550" y="165"/>
                  </a:lnTo>
                  <a:lnTo>
                    <a:pt x="554" y="178"/>
                  </a:lnTo>
                  <a:lnTo>
                    <a:pt x="557" y="191"/>
                  </a:lnTo>
                  <a:lnTo>
                    <a:pt x="561" y="205"/>
                  </a:lnTo>
                  <a:lnTo>
                    <a:pt x="562" y="220"/>
                  </a:lnTo>
                  <a:lnTo>
                    <a:pt x="563" y="235"/>
                  </a:lnTo>
                  <a:lnTo>
                    <a:pt x="564"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4" name="Freeform 257">
              <a:extLst>
                <a:ext uri="{FF2B5EF4-FFF2-40B4-BE49-F238E27FC236}">
                  <a16:creationId xmlns:a16="http://schemas.microsoft.com/office/drawing/2014/main" id="{F128130E-F2AC-4A2F-920A-1C6882F550A4}"/>
                </a:ext>
              </a:extLst>
            </p:cNvPr>
            <p:cNvSpPr>
              <a:spLocks/>
            </p:cNvSpPr>
            <p:nvPr/>
          </p:nvSpPr>
          <p:spPr bwMode="auto">
            <a:xfrm flipH="1">
              <a:off x="7328863" y="6014026"/>
              <a:ext cx="60829" cy="76468"/>
            </a:xfrm>
            <a:custGeom>
              <a:avLst/>
              <a:gdLst>
                <a:gd name="T0" fmla="*/ 153 w 206"/>
                <a:gd name="T1" fmla="*/ 2 h 305"/>
                <a:gd name="T2" fmla="*/ 134 w 206"/>
                <a:gd name="T3" fmla="*/ 0 h 305"/>
                <a:gd name="T4" fmla="*/ 115 w 206"/>
                <a:gd name="T5" fmla="*/ 3 h 305"/>
                <a:gd name="T6" fmla="*/ 95 w 206"/>
                <a:gd name="T7" fmla="*/ 12 h 305"/>
                <a:gd name="T8" fmla="*/ 75 w 206"/>
                <a:gd name="T9" fmla="*/ 26 h 305"/>
                <a:gd name="T10" fmla="*/ 57 w 206"/>
                <a:gd name="T11" fmla="*/ 44 h 305"/>
                <a:gd name="T12" fmla="*/ 40 w 206"/>
                <a:gd name="T13" fmla="*/ 68 h 305"/>
                <a:gd name="T14" fmla="*/ 25 w 206"/>
                <a:gd name="T15" fmla="*/ 94 h 305"/>
                <a:gd name="T16" fmla="*/ 13 w 206"/>
                <a:gd name="T17" fmla="*/ 123 h 305"/>
                <a:gd name="T18" fmla="*/ 7 w 206"/>
                <a:gd name="T19" fmla="*/ 139 h 305"/>
                <a:gd name="T20" fmla="*/ 2 w 206"/>
                <a:gd name="T21" fmla="*/ 170 h 305"/>
                <a:gd name="T22" fmla="*/ 0 w 206"/>
                <a:gd name="T23" fmla="*/ 199 h 305"/>
                <a:gd name="T24" fmla="*/ 1 w 206"/>
                <a:gd name="T25" fmla="*/ 226 h 305"/>
                <a:gd name="T26" fmla="*/ 6 w 206"/>
                <a:gd name="T27" fmla="*/ 250 h 305"/>
                <a:gd name="T28" fmla="*/ 15 w 206"/>
                <a:gd name="T29" fmla="*/ 270 h 305"/>
                <a:gd name="T30" fmla="*/ 27 w 206"/>
                <a:gd name="T31" fmla="*/ 286 h 305"/>
                <a:gd name="T32" fmla="*/ 42 w 206"/>
                <a:gd name="T33" fmla="*/ 298 h 305"/>
                <a:gd name="T34" fmla="*/ 51 w 206"/>
                <a:gd name="T35" fmla="*/ 301 h 305"/>
                <a:gd name="T36" fmla="*/ 70 w 206"/>
                <a:gd name="T37" fmla="*/ 305 h 305"/>
                <a:gd name="T38" fmla="*/ 91 w 206"/>
                <a:gd name="T39" fmla="*/ 301 h 305"/>
                <a:gd name="T40" fmla="*/ 111 w 206"/>
                <a:gd name="T41" fmla="*/ 293 h 305"/>
                <a:gd name="T42" fmla="*/ 130 w 206"/>
                <a:gd name="T43" fmla="*/ 278 h 305"/>
                <a:gd name="T44" fmla="*/ 149 w 206"/>
                <a:gd name="T45" fmla="*/ 259 h 305"/>
                <a:gd name="T46" fmla="*/ 166 w 206"/>
                <a:gd name="T47" fmla="*/ 237 h 305"/>
                <a:gd name="T48" fmla="*/ 180 w 206"/>
                <a:gd name="T49" fmla="*/ 211 h 305"/>
                <a:gd name="T50" fmla="*/ 193 w 206"/>
                <a:gd name="T51" fmla="*/ 180 h 305"/>
                <a:gd name="T52" fmla="*/ 197 w 206"/>
                <a:gd name="T53" fmla="*/ 165 h 305"/>
                <a:gd name="T54" fmla="*/ 204 w 206"/>
                <a:gd name="T55" fmla="*/ 135 h 305"/>
                <a:gd name="T56" fmla="*/ 206 w 206"/>
                <a:gd name="T57" fmla="*/ 106 h 305"/>
                <a:gd name="T58" fmla="*/ 205 w 206"/>
                <a:gd name="T59" fmla="*/ 79 h 305"/>
                <a:gd name="T60" fmla="*/ 199 w 206"/>
                <a:gd name="T61" fmla="*/ 55 h 305"/>
                <a:gd name="T62" fmla="*/ 190 w 206"/>
                <a:gd name="T63" fmla="*/ 35 h 305"/>
                <a:gd name="T64" fmla="*/ 178 w 206"/>
                <a:gd name="T65" fmla="*/ 17 h 305"/>
                <a:gd name="T66" fmla="*/ 162 w 206"/>
                <a:gd name="T67" fmla="*/ 7 h 305"/>
                <a:gd name="T68" fmla="*/ 153 w 206"/>
                <a:gd name="T69"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305">
                  <a:moveTo>
                    <a:pt x="153" y="2"/>
                  </a:moveTo>
                  <a:lnTo>
                    <a:pt x="153" y="2"/>
                  </a:lnTo>
                  <a:lnTo>
                    <a:pt x="144" y="0"/>
                  </a:lnTo>
                  <a:lnTo>
                    <a:pt x="134" y="0"/>
                  </a:lnTo>
                  <a:lnTo>
                    <a:pt x="125" y="1"/>
                  </a:lnTo>
                  <a:lnTo>
                    <a:pt x="115" y="3"/>
                  </a:lnTo>
                  <a:lnTo>
                    <a:pt x="105" y="7"/>
                  </a:lnTo>
                  <a:lnTo>
                    <a:pt x="95" y="12"/>
                  </a:lnTo>
                  <a:lnTo>
                    <a:pt x="85" y="19"/>
                  </a:lnTo>
                  <a:lnTo>
                    <a:pt x="75" y="26"/>
                  </a:lnTo>
                  <a:lnTo>
                    <a:pt x="66" y="35"/>
                  </a:lnTo>
                  <a:lnTo>
                    <a:pt x="57" y="44"/>
                  </a:lnTo>
                  <a:lnTo>
                    <a:pt x="48" y="56"/>
                  </a:lnTo>
                  <a:lnTo>
                    <a:pt x="40" y="68"/>
                  </a:lnTo>
                  <a:lnTo>
                    <a:pt x="32" y="80"/>
                  </a:lnTo>
                  <a:lnTo>
                    <a:pt x="25" y="94"/>
                  </a:lnTo>
                  <a:lnTo>
                    <a:pt x="19" y="108"/>
                  </a:lnTo>
                  <a:lnTo>
                    <a:pt x="13" y="123"/>
                  </a:lnTo>
                  <a:lnTo>
                    <a:pt x="13" y="123"/>
                  </a:lnTo>
                  <a:lnTo>
                    <a:pt x="7" y="139"/>
                  </a:lnTo>
                  <a:lnTo>
                    <a:pt x="4" y="155"/>
                  </a:lnTo>
                  <a:lnTo>
                    <a:pt x="2" y="170"/>
                  </a:lnTo>
                  <a:lnTo>
                    <a:pt x="0" y="184"/>
                  </a:lnTo>
                  <a:lnTo>
                    <a:pt x="0" y="199"/>
                  </a:lnTo>
                  <a:lnTo>
                    <a:pt x="0" y="212"/>
                  </a:lnTo>
                  <a:lnTo>
                    <a:pt x="1" y="226"/>
                  </a:lnTo>
                  <a:lnTo>
                    <a:pt x="3" y="238"/>
                  </a:lnTo>
                  <a:lnTo>
                    <a:pt x="6" y="250"/>
                  </a:lnTo>
                  <a:lnTo>
                    <a:pt x="10" y="260"/>
                  </a:lnTo>
                  <a:lnTo>
                    <a:pt x="15" y="270"/>
                  </a:lnTo>
                  <a:lnTo>
                    <a:pt x="21" y="279"/>
                  </a:lnTo>
                  <a:lnTo>
                    <a:pt x="27" y="286"/>
                  </a:lnTo>
                  <a:lnTo>
                    <a:pt x="34" y="293"/>
                  </a:lnTo>
                  <a:lnTo>
                    <a:pt x="42" y="298"/>
                  </a:lnTo>
                  <a:lnTo>
                    <a:pt x="51" y="301"/>
                  </a:lnTo>
                  <a:lnTo>
                    <a:pt x="51" y="301"/>
                  </a:lnTo>
                  <a:lnTo>
                    <a:pt x="61" y="304"/>
                  </a:lnTo>
                  <a:lnTo>
                    <a:pt x="70" y="305"/>
                  </a:lnTo>
                  <a:lnTo>
                    <a:pt x="80" y="304"/>
                  </a:lnTo>
                  <a:lnTo>
                    <a:pt x="91" y="301"/>
                  </a:lnTo>
                  <a:lnTo>
                    <a:pt x="101" y="297"/>
                  </a:lnTo>
                  <a:lnTo>
                    <a:pt x="111" y="293"/>
                  </a:lnTo>
                  <a:lnTo>
                    <a:pt x="121" y="286"/>
                  </a:lnTo>
                  <a:lnTo>
                    <a:pt x="130" y="278"/>
                  </a:lnTo>
                  <a:lnTo>
                    <a:pt x="140" y="269"/>
                  </a:lnTo>
                  <a:lnTo>
                    <a:pt x="149" y="259"/>
                  </a:lnTo>
                  <a:lnTo>
                    <a:pt x="158" y="249"/>
                  </a:lnTo>
                  <a:lnTo>
                    <a:pt x="166" y="237"/>
                  </a:lnTo>
                  <a:lnTo>
                    <a:pt x="174" y="224"/>
                  </a:lnTo>
                  <a:lnTo>
                    <a:pt x="180" y="211"/>
                  </a:lnTo>
                  <a:lnTo>
                    <a:pt x="187" y="196"/>
                  </a:lnTo>
                  <a:lnTo>
                    <a:pt x="193" y="180"/>
                  </a:lnTo>
                  <a:lnTo>
                    <a:pt x="193" y="180"/>
                  </a:lnTo>
                  <a:lnTo>
                    <a:pt x="197" y="165"/>
                  </a:lnTo>
                  <a:lnTo>
                    <a:pt x="202" y="150"/>
                  </a:lnTo>
                  <a:lnTo>
                    <a:pt x="204" y="135"/>
                  </a:lnTo>
                  <a:lnTo>
                    <a:pt x="205" y="120"/>
                  </a:lnTo>
                  <a:lnTo>
                    <a:pt x="206" y="106"/>
                  </a:lnTo>
                  <a:lnTo>
                    <a:pt x="206" y="92"/>
                  </a:lnTo>
                  <a:lnTo>
                    <a:pt x="205" y="79"/>
                  </a:lnTo>
                  <a:lnTo>
                    <a:pt x="203" y="66"/>
                  </a:lnTo>
                  <a:lnTo>
                    <a:pt x="199" y="55"/>
                  </a:lnTo>
                  <a:lnTo>
                    <a:pt x="196" y="44"/>
                  </a:lnTo>
                  <a:lnTo>
                    <a:pt x="190" y="35"/>
                  </a:lnTo>
                  <a:lnTo>
                    <a:pt x="185" y="25"/>
                  </a:lnTo>
                  <a:lnTo>
                    <a:pt x="178" y="17"/>
                  </a:lnTo>
                  <a:lnTo>
                    <a:pt x="171" y="11"/>
                  </a:lnTo>
                  <a:lnTo>
                    <a:pt x="162" y="7"/>
                  </a:lnTo>
                  <a:lnTo>
                    <a:pt x="153" y="2"/>
                  </a:lnTo>
                  <a:lnTo>
                    <a:pt x="153" y="2"/>
                  </a:lnTo>
                  <a:close/>
                </a:path>
              </a:pathLst>
            </a:custGeom>
            <a:solidFill>
              <a:srgbClr val="F6C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5" name="Freeform 258">
              <a:extLst>
                <a:ext uri="{FF2B5EF4-FFF2-40B4-BE49-F238E27FC236}">
                  <a16:creationId xmlns:a16="http://schemas.microsoft.com/office/drawing/2014/main" id="{35A08447-7268-48ED-A28D-23045EF85561}"/>
                </a:ext>
              </a:extLst>
            </p:cNvPr>
            <p:cNvSpPr>
              <a:spLocks/>
            </p:cNvSpPr>
            <p:nvPr/>
          </p:nvSpPr>
          <p:spPr bwMode="auto">
            <a:xfrm flipH="1">
              <a:off x="7639970" y="6014026"/>
              <a:ext cx="59090" cy="76468"/>
            </a:xfrm>
            <a:custGeom>
              <a:avLst/>
              <a:gdLst>
                <a:gd name="T0" fmla="*/ 53 w 207"/>
                <a:gd name="T1" fmla="*/ 2 h 305"/>
                <a:gd name="T2" fmla="*/ 72 w 207"/>
                <a:gd name="T3" fmla="*/ 0 h 305"/>
                <a:gd name="T4" fmla="*/ 91 w 207"/>
                <a:gd name="T5" fmla="*/ 3 h 305"/>
                <a:gd name="T6" fmla="*/ 111 w 207"/>
                <a:gd name="T7" fmla="*/ 12 h 305"/>
                <a:gd name="T8" fmla="*/ 132 w 207"/>
                <a:gd name="T9" fmla="*/ 26 h 305"/>
                <a:gd name="T10" fmla="*/ 150 w 207"/>
                <a:gd name="T11" fmla="*/ 44 h 305"/>
                <a:gd name="T12" fmla="*/ 166 w 207"/>
                <a:gd name="T13" fmla="*/ 68 h 305"/>
                <a:gd name="T14" fmla="*/ 182 w 207"/>
                <a:gd name="T15" fmla="*/ 94 h 305"/>
                <a:gd name="T16" fmla="*/ 193 w 207"/>
                <a:gd name="T17" fmla="*/ 123 h 305"/>
                <a:gd name="T18" fmla="*/ 199 w 207"/>
                <a:gd name="T19" fmla="*/ 139 h 305"/>
                <a:gd name="T20" fmla="*/ 204 w 207"/>
                <a:gd name="T21" fmla="*/ 170 h 305"/>
                <a:gd name="T22" fmla="*/ 207 w 207"/>
                <a:gd name="T23" fmla="*/ 199 h 305"/>
                <a:gd name="T24" fmla="*/ 206 w 207"/>
                <a:gd name="T25" fmla="*/ 226 h 305"/>
                <a:gd name="T26" fmla="*/ 200 w 207"/>
                <a:gd name="T27" fmla="*/ 250 h 305"/>
                <a:gd name="T28" fmla="*/ 192 w 207"/>
                <a:gd name="T29" fmla="*/ 270 h 305"/>
                <a:gd name="T30" fmla="*/ 180 w 207"/>
                <a:gd name="T31" fmla="*/ 286 h 305"/>
                <a:gd name="T32" fmla="*/ 164 w 207"/>
                <a:gd name="T33" fmla="*/ 298 h 305"/>
                <a:gd name="T34" fmla="*/ 155 w 207"/>
                <a:gd name="T35" fmla="*/ 301 h 305"/>
                <a:gd name="T36" fmla="*/ 136 w 207"/>
                <a:gd name="T37" fmla="*/ 305 h 305"/>
                <a:gd name="T38" fmla="*/ 116 w 207"/>
                <a:gd name="T39" fmla="*/ 301 h 305"/>
                <a:gd name="T40" fmla="*/ 96 w 207"/>
                <a:gd name="T41" fmla="*/ 293 h 305"/>
                <a:gd name="T42" fmla="*/ 77 w 207"/>
                <a:gd name="T43" fmla="*/ 278 h 305"/>
                <a:gd name="T44" fmla="*/ 58 w 207"/>
                <a:gd name="T45" fmla="*/ 259 h 305"/>
                <a:gd name="T46" fmla="*/ 41 w 207"/>
                <a:gd name="T47" fmla="*/ 237 h 305"/>
                <a:gd name="T48" fmla="*/ 26 w 207"/>
                <a:gd name="T49" fmla="*/ 211 h 305"/>
                <a:gd name="T50" fmla="*/ 14 w 207"/>
                <a:gd name="T51" fmla="*/ 180 h 305"/>
                <a:gd name="T52" fmla="*/ 9 w 207"/>
                <a:gd name="T53" fmla="*/ 165 h 305"/>
                <a:gd name="T54" fmla="*/ 3 w 207"/>
                <a:gd name="T55" fmla="*/ 135 h 305"/>
                <a:gd name="T56" fmla="*/ 0 w 207"/>
                <a:gd name="T57" fmla="*/ 106 h 305"/>
                <a:gd name="T58" fmla="*/ 1 w 207"/>
                <a:gd name="T59" fmla="*/ 79 h 305"/>
                <a:gd name="T60" fmla="*/ 7 w 207"/>
                <a:gd name="T61" fmla="*/ 55 h 305"/>
                <a:gd name="T62" fmla="*/ 16 w 207"/>
                <a:gd name="T63" fmla="*/ 35 h 305"/>
                <a:gd name="T64" fmla="*/ 28 w 207"/>
                <a:gd name="T65" fmla="*/ 17 h 305"/>
                <a:gd name="T66" fmla="*/ 44 w 207"/>
                <a:gd name="T67" fmla="*/ 7 h 305"/>
                <a:gd name="T68" fmla="*/ 53 w 207"/>
                <a:gd name="T69"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305">
                  <a:moveTo>
                    <a:pt x="53" y="2"/>
                  </a:moveTo>
                  <a:lnTo>
                    <a:pt x="53" y="2"/>
                  </a:lnTo>
                  <a:lnTo>
                    <a:pt x="62" y="0"/>
                  </a:lnTo>
                  <a:lnTo>
                    <a:pt x="72" y="0"/>
                  </a:lnTo>
                  <a:lnTo>
                    <a:pt x="81" y="1"/>
                  </a:lnTo>
                  <a:lnTo>
                    <a:pt x="91" y="3"/>
                  </a:lnTo>
                  <a:lnTo>
                    <a:pt x="101" y="7"/>
                  </a:lnTo>
                  <a:lnTo>
                    <a:pt x="111" y="12"/>
                  </a:lnTo>
                  <a:lnTo>
                    <a:pt x="121" y="19"/>
                  </a:lnTo>
                  <a:lnTo>
                    <a:pt x="132" y="26"/>
                  </a:lnTo>
                  <a:lnTo>
                    <a:pt x="141" y="35"/>
                  </a:lnTo>
                  <a:lnTo>
                    <a:pt x="150" y="44"/>
                  </a:lnTo>
                  <a:lnTo>
                    <a:pt x="158" y="56"/>
                  </a:lnTo>
                  <a:lnTo>
                    <a:pt x="166" y="68"/>
                  </a:lnTo>
                  <a:lnTo>
                    <a:pt x="174" y="80"/>
                  </a:lnTo>
                  <a:lnTo>
                    <a:pt x="182" y="94"/>
                  </a:lnTo>
                  <a:lnTo>
                    <a:pt x="188" y="108"/>
                  </a:lnTo>
                  <a:lnTo>
                    <a:pt x="193" y="123"/>
                  </a:lnTo>
                  <a:lnTo>
                    <a:pt x="193" y="123"/>
                  </a:lnTo>
                  <a:lnTo>
                    <a:pt x="199" y="139"/>
                  </a:lnTo>
                  <a:lnTo>
                    <a:pt x="202" y="155"/>
                  </a:lnTo>
                  <a:lnTo>
                    <a:pt x="204" y="170"/>
                  </a:lnTo>
                  <a:lnTo>
                    <a:pt x="207" y="184"/>
                  </a:lnTo>
                  <a:lnTo>
                    <a:pt x="207" y="199"/>
                  </a:lnTo>
                  <a:lnTo>
                    <a:pt x="207" y="212"/>
                  </a:lnTo>
                  <a:lnTo>
                    <a:pt x="206" y="226"/>
                  </a:lnTo>
                  <a:lnTo>
                    <a:pt x="203" y="238"/>
                  </a:lnTo>
                  <a:lnTo>
                    <a:pt x="200" y="250"/>
                  </a:lnTo>
                  <a:lnTo>
                    <a:pt x="197" y="260"/>
                  </a:lnTo>
                  <a:lnTo>
                    <a:pt x="192" y="270"/>
                  </a:lnTo>
                  <a:lnTo>
                    <a:pt x="185" y="279"/>
                  </a:lnTo>
                  <a:lnTo>
                    <a:pt x="180" y="286"/>
                  </a:lnTo>
                  <a:lnTo>
                    <a:pt x="172" y="293"/>
                  </a:lnTo>
                  <a:lnTo>
                    <a:pt x="164" y="298"/>
                  </a:lnTo>
                  <a:lnTo>
                    <a:pt x="155" y="301"/>
                  </a:lnTo>
                  <a:lnTo>
                    <a:pt x="155" y="301"/>
                  </a:lnTo>
                  <a:lnTo>
                    <a:pt x="145" y="304"/>
                  </a:lnTo>
                  <a:lnTo>
                    <a:pt x="136" y="305"/>
                  </a:lnTo>
                  <a:lnTo>
                    <a:pt x="126" y="304"/>
                  </a:lnTo>
                  <a:lnTo>
                    <a:pt x="116" y="301"/>
                  </a:lnTo>
                  <a:lnTo>
                    <a:pt x="106" y="297"/>
                  </a:lnTo>
                  <a:lnTo>
                    <a:pt x="96" y="293"/>
                  </a:lnTo>
                  <a:lnTo>
                    <a:pt x="86" y="286"/>
                  </a:lnTo>
                  <a:lnTo>
                    <a:pt x="77" y="278"/>
                  </a:lnTo>
                  <a:lnTo>
                    <a:pt x="67" y="269"/>
                  </a:lnTo>
                  <a:lnTo>
                    <a:pt x="58" y="259"/>
                  </a:lnTo>
                  <a:lnTo>
                    <a:pt x="49" y="249"/>
                  </a:lnTo>
                  <a:lnTo>
                    <a:pt x="41" y="237"/>
                  </a:lnTo>
                  <a:lnTo>
                    <a:pt x="33" y="224"/>
                  </a:lnTo>
                  <a:lnTo>
                    <a:pt x="26" y="211"/>
                  </a:lnTo>
                  <a:lnTo>
                    <a:pt x="19" y="196"/>
                  </a:lnTo>
                  <a:lnTo>
                    <a:pt x="14" y="180"/>
                  </a:lnTo>
                  <a:lnTo>
                    <a:pt x="14" y="180"/>
                  </a:lnTo>
                  <a:lnTo>
                    <a:pt x="9" y="165"/>
                  </a:lnTo>
                  <a:lnTo>
                    <a:pt x="5" y="150"/>
                  </a:lnTo>
                  <a:lnTo>
                    <a:pt x="3" y="135"/>
                  </a:lnTo>
                  <a:lnTo>
                    <a:pt x="1" y="120"/>
                  </a:lnTo>
                  <a:lnTo>
                    <a:pt x="0" y="106"/>
                  </a:lnTo>
                  <a:lnTo>
                    <a:pt x="0" y="92"/>
                  </a:lnTo>
                  <a:lnTo>
                    <a:pt x="1" y="79"/>
                  </a:lnTo>
                  <a:lnTo>
                    <a:pt x="4" y="66"/>
                  </a:lnTo>
                  <a:lnTo>
                    <a:pt x="7" y="55"/>
                  </a:lnTo>
                  <a:lnTo>
                    <a:pt x="12" y="44"/>
                  </a:lnTo>
                  <a:lnTo>
                    <a:pt x="16" y="35"/>
                  </a:lnTo>
                  <a:lnTo>
                    <a:pt x="22" y="25"/>
                  </a:lnTo>
                  <a:lnTo>
                    <a:pt x="28" y="17"/>
                  </a:lnTo>
                  <a:lnTo>
                    <a:pt x="35" y="11"/>
                  </a:lnTo>
                  <a:lnTo>
                    <a:pt x="44" y="7"/>
                  </a:lnTo>
                  <a:lnTo>
                    <a:pt x="53" y="2"/>
                  </a:lnTo>
                  <a:lnTo>
                    <a:pt x="53" y="2"/>
                  </a:lnTo>
                  <a:close/>
                </a:path>
              </a:pathLst>
            </a:custGeom>
            <a:solidFill>
              <a:srgbClr val="F6C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6" name="Freeform 259">
              <a:extLst>
                <a:ext uri="{FF2B5EF4-FFF2-40B4-BE49-F238E27FC236}">
                  <a16:creationId xmlns:a16="http://schemas.microsoft.com/office/drawing/2014/main" id="{0FDF12EE-3522-474A-8211-F75EE549664C}"/>
                </a:ext>
              </a:extLst>
            </p:cNvPr>
            <p:cNvSpPr>
              <a:spLocks/>
            </p:cNvSpPr>
            <p:nvPr/>
          </p:nvSpPr>
          <p:spPr bwMode="auto">
            <a:xfrm flipH="1">
              <a:off x="7401861" y="6299051"/>
              <a:ext cx="215515" cy="218981"/>
            </a:xfrm>
            <a:custGeom>
              <a:avLst/>
              <a:gdLst>
                <a:gd name="T0" fmla="*/ 351 w 745"/>
                <a:gd name="T1" fmla="*/ 0 h 882"/>
                <a:gd name="T2" fmla="*/ 351 w 745"/>
                <a:gd name="T3" fmla="*/ 0 h 882"/>
                <a:gd name="T4" fmla="*/ 413 w 745"/>
                <a:gd name="T5" fmla="*/ 15 h 882"/>
                <a:gd name="T6" fmla="*/ 476 w 745"/>
                <a:gd name="T7" fmla="*/ 30 h 882"/>
                <a:gd name="T8" fmla="*/ 548 w 745"/>
                <a:gd name="T9" fmla="*/ 49 h 882"/>
                <a:gd name="T10" fmla="*/ 621 w 745"/>
                <a:gd name="T11" fmla="*/ 68 h 882"/>
                <a:gd name="T12" fmla="*/ 683 w 745"/>
                <a:gd name="T13" fmla="*/ 86 h 882"/>
                <a:gd name="T14" fmla="*/ 708 w 745"/>
                <a:gd name="T15" fmla="*/ 95 h 882"/>
                <a:gd name="T16" fmla="*/ 728 w 745"/>
                <a:gd name="T17" fmla="*/ 103 h 882"/>
                <a:gd name="T18" fmla="*/ 741 w 745"/>
                <a:gd name="T19" fmla="*/ 109 h 882"/>
                <a:gd name="T20" fmla="*/ 744 w 745"/>
                <a:gd name="T21" fmla="*/ 111 h 882"/>
                <a:gd name="T22" fmla="*/ 745 w 745"/>
                <a:gd name="T23" fmla="*/ 113 h 882"/>
                <a:gd name="T24" fmla="*/ 745 w 745"/>
                <a:gd name="T25" fmla="*/ 113 h 882"/>
                <a:gd name="T26" fmla="*/ 743 w 745"/>
                <a:gd name="T27" fmla="*/ 126 h 882"/>
                <a:gd name="T28" fmla="*/ 738 w 745"/>
                <a:gd name="T29" fmla="*/ 153 h 882"/>
                <a:gd name="T30" fmla="*/ 722 w 745"/>
                <a:gd name="T31" fmla="*/ 244 h 882"/>
                <a:gd name="T32" fmla="*/ 670 w 745"/>
                <a:gd name="T33" fmla="*/ 506 h 882"/>
                <a:gd name="T34" fmla="*/ 595 w 745"/>
                <a:gd name="T35" fmla="*/ 882 h 882"/>
                <a:gd name="T36" fmla="*/ 61 w 745"/>
                <a:gd name="T37" fmla="*/ 882 h 882"/>
                <a:gd name="T38" fmla="*/ 0 w 745"/>
                <a:gd name="T39" fmla="*/ 117 h 882"/>
                <a:gd name="T40" fmla="*/ 351 w 745"/>
                <a:gd name="T4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2">
                  <a:moveTo>
                    <a:pt x="351" y="0"/>
                  </a:moveTo>
                  <a:lnTo>
                    <a:pt x="351" y="0"/>
                  </a:lnTo>
                  <a:lnTo>
                    <a:pt x="413" y="15"/>
                  </a:lnTo>
                  <a:lnTo>
                    <a:pt x="476" y="30"/>
                  </a:lnTo>
                  <a:lnTo>
                    <a:pt x="548" y="49"/>
                  </a:lnTo>
                  <a:lnTo>
                    <a:pt x="621" y="68"/>
                  </a:lnTo>
                  <a:lnTo>
                    <a:pt x="683" y="86"/>
                  </a:lnTo>
                  <a:lnTo>
                    <a:pt x="708" y="95"/>
                  </a:lnTo>
                  <a:lnTo>
                    <a:pt x="728" y="103"/>
                  </a:lnTo>
                  <a:lnTo>
                    <a:pt x="741" y="109"/>
                  </a:lnTo>
                  <a:lnTo>
                    <a:pt x="744" y="111"/>
                  </a:lnTo>
                  <a:lnTo>
                    <a:pt x="745" y="113"/>
                  </a:lnTo>
                  <a:lnTo>
                    <a:pt x="745" y="113"/>
                  </a:lnTo>
                  <a:lnTo>
                    <a:pt x="743" y="126"/>
                  </a:lnTo>
                  <a:lnTo>
                    <a:pt x="738" y="153"/>
                  </a:lnTo>
                  <a:lnTo>
                    <a:pt x="722" y="244"/>
                  </a:lnTo>
                  <a:lnTo>
                    <a:pt x="670" y="506"/>
                  </a:lnTo>
                  <a:lnTo>
                    <a:pt x="595" y="882"/>
                  </a:lnTo>
                  <a:lnTo>
                    <a:pt x="61" y="882"/>
                  </a:lnTo>
                  <a:lnTo>
                    <a:pt x="0" y="117"/>
                  </a:lnTo>
                  <a:lnTo>
                    <a:pt x="351" y="0"/>
                  </a:lnTo>
                  <a:close/>
                </a:path>
              </a:pathLst>
            </a:custGeom>
            <a:solidFill>
              <a:srgbClr val="A0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7" name="Freeform 260">
              <a:extLst>
                <a:ext uri="{FF2B5EF4-FFF2-40B4-BE49-F238E27FC236}">
                  <a16:creationId xmlns:a16="http://schemas.microsoft.com/office/drawing/2014/main" id="{F895B416-734D-4CE6-B350-B901EBCFFAE7}"/>
                </a:ext>
              </a:extLst>
            </p:cNvPr>
            <p:cNvSpPr>
              <a:spLocks/>
            </p:cNvSpPr>
            <p:nvPr/>
          </p:nvSpPr>
          <p:spPr bwMode="auto">
            <a:xfrm flipH="1">
              <a:off x="7401861" y="6299051"/>
              <a:ext cx="215515" cy="218981"/>
            </a:xfrm>
            <a:custGeom>
              <a:avLst/>
              <a:gdLst>
                <a:gd name="T0" fmla="*/ 351 w 745"/>
                <a:gd name="T1" fmla="*/ 0 h 882"/>
                <a:gd name="T2" fmla="*/ 351 w 745"/>
                <a:gd name="T3" fmla="*/ 0 h 882"/>
                <a:gd name="T4" fmla="*/ 413 w 745"/>
                <a:gd name="T5" fmla="*/ 15 h 882"/>
                <a:gd name="T6" fmla="*/ 476 w 745"/>
                <a:gd name="T7" fmla="*/ 30 h 882"/>
                <a:gd name="T8" fmla="*/ 548 w 745"/>
                <a:gd name="T9" fmla="*/ 49 h 882"/>
                <a:gd name="T10" fmla="*/ 621 w 745"/>
                <a:gd name="T11" fmla="*/ 68 h 882"/>
                <a:gd name="T12" fmla="*/ 683 w 745"/>
                <a:gd name="T13" fmla="*/ 86 h 882"/>
                <a:gd name="T14" fmla="*/ 708 w 745"/>
                <a:gd name="T15" fmla="*/ 95 h 882"/>
                <a:gd name="T16" fmla="*/ 728 w 745"/>
                <a:gd name="T17" fmla="*/ 103 h 882"/>
                <a:gd name="T18" fmla="*/ 741 w 745"/>
                <a:gd name="T19" fmla="*/ 109 h 882"/>
                <a:gd name="T20" fmla="*/ 744 w 745"/>
                <a:gd name="T21" fmla="*/ 111 h 882"/>
                <a:gd name="T22" fmla="*/ 745 w 745"/>
                <a:gd name="T23" fmla="*/ 113 h 882"/>
                <a:gd name="T24" fmla="*/ 745 w 745"/>
                <a:gd name="T25" fmla="*/ 113 h 882"/>
                <a:gd name="T26" fmla="*/ 743 w 745"/>
                <a:gd name="T27" fmla="*/ 126 h 882"/>
                <a:gd name="T28" fmla="*/ 738 w 745"/>
                <a:gd name="T29" fmla="*/ 153 h 882"/>
                <a:gd name="T30" fmla="*/ 722 w 745"/>
                <a:gd name="T31" fmla="*/ 244 h 882"/>
                <a:gd name="T32" fmla="*/ 670 w 745"/>
                <a:gd name="T33" fmla="*/ 506 h 882"/>
                <a:gd name="T34" fmla="*/ 595 w 745"/>
                <a:gd name="T35" fmla="*/ 882 h 882"/>
                <a:gd name="T36" fmla="*/ 61 w 745"/>
                <a:gd name="T37" fmla="*/ 882 h 882"/>
                <a:gd name="T38" fmla="*/ 0 w 745"/>
                <a:gd name="T39" fmla="*/ 117 h 882"/>
                <a:gd name="T40" fmla="*/ 351 w 745"/>
                <a:gd name="T4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5" h="882">
                  <a:moveTo>
                    <a:pt x="351" y="0"/>
                  </a:moveTo>
                  <a:lnTo>
                    <a:pt x="351" y="0"/>
                  </a:lnTo>
                  <a:lnTo>
                    <a:pt x="413" y="15"/>
                  </a:lnTo>
                  <a:lnTo>
                    <a:pt x="476" y="30"/>
                  </a:lnTo>
                  <a:lnTo>
                    <a:pt x="548" y="49"/>
                  </a:lnTo>
                  <a:lnTo>
                    <a:pt x="621" y="68"/>
                  </a:lnTo>
                  <a:lnTo>
                    <a:pt x="683" y="86"/>
                  </a:lnTo>
                  <a:lnTo>
                    <a:pt x="708" y="95"/>
                  </a:lnTo>
                  <a:lnTo>
                    <a:pt x="728" y="103"/>
                  </a:lnTo>
                  <a:lnTo>
                    <a:pt x="741" y="109"/>
                  </a:lnTo>
                  <a:lnTo>
                    <a:pt x="744" y="111"/>
                  </a:lnTo>
                  <a:lnTo>
                    <a:pt x="745" y="113"/>
                  </a:lnTo>
                  <a:lnTo>
                    <a:pt x="745" y="113"/>
                  </a:lnTo>
                  <a:lnTo>
                    <a:pt x="743" y="126"/>
                  </a:lnTo>
                  <a:lnTo>
                    <a:pt x="738" y="153"/>
                  </a:lnTo>
                  <a:lnTo>
                    <a:pt x="722" y="244"/>
                  </a:lnTo>
                  <a:lnTo>
                    <a:pt x="670" y="506"/>
                  </a:lnTo>
                  <a:lnTo>
                    <a:pt x="595" y="882"/>
                  </a:lnTo>
                  <a:lnTo>
                    <a:pt x="61" y="882"/>
                  </a:lnTo>
                  <a:lnTo>
                    <a:pt x="0" y="117"/>
                  </a:lnTo>
                  <a:lnTo>
                    <a:pt x="3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8" name="Freeform 261">
              <a:extLst>
                <a:ext uri="{FF2B5EF4-FFF2-40B4-BE49-F238E27FC236}">
                  <a16:creationId xmlns:a16="http://schemas.microsoft.com/office/drawing/2014/main" id="{3C844149-A2DE-4A13-8A5B-8C33E1FD4A9C}"/>
                </a:ext>
              </a:extLst>
            </p:cNvPr>
            <p:cNvSpPr>
              <a:spLocks/>
            </p:cNvSpPr>
            <p:nvPr/>
          </p:nvSpPr>
          <p:spPr bwMode="auto">
            <a:xfrm flipH="1">
              <a:off x="7327120" y="6234746"/>
              <a:ext cx="142518" cy="283286"/>
            </a:xfrm>
            <a:custGeom>
              <a:avLst/>
              <a:gdLst>
                <a:gd name="T0" fmla="*/ 122 w 491"/>
                <a:gd name="T1" fmla="*/ 0 h 1139"/>
                <a:gd name="T2" fmla="*/ 122 w 491"/>
                <a:gd name="T3" fmla="*/ 123 h 1139"/>
                <a:gd name="T4" fmla="*/ 0 w 491"/>
                <a:gd name="T5" fmla="*/ 1139 h 1139"/>
                <a:gd name="T6" fmla="*/ 210 w 491"/>
                <a:gd name="T7" fmla="*/ 1139 h 1139"/>
                <a:gd name="T8" fmla="*/ 442 w 491"/>
                <a:gd name="T9" fmla="*/ 687 h 1139"/>
                <a:gd name="T10" fmla="*/ 221 w 491"/>
                <a:gd name="T11" fmla="*/ 544 h 1139"/>
                <a:gd name="T12" fmla="*/ 491 w 491"/>
                <a:gd name="T13" fmla="*/ 423 h 1139"/>
                <a:gd name="T14" fmla="*/ 242 w 491"/>
                <a:gd name="T15" fmla="*/ 52 h 1139"/>
                <a:gd name="T16" fmla="*/ 122 w 491"/>
                <a:gd name="T17"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39">
                  <a:moveTo>
                    <a:pt x="122" y="0"/>
                  </a:moveTo>
                  <a:lnTo>
                    <a:pt x="122" y="123"/>
                  </a:lnTo>
                  <a:lnTo>
                    <a:pt x="0" y="1139"/>
                  </a:lnTo>
                  <a:lnTo>
                    <a:pt x="210" y="1139"/>
                  </a:lnTo>
                  <a:lnTo>
                    <a:pt x="442" y="687"/>
                  </a:lnTo>
                  <a:lnTo>
                    <a:pt x="221" y="544"/>
                  </a:lnTo>
                  <a:lnTo>
                    <a:pt x="491" y="423"/>
                  </a:lnTo>
                  <a:lnTo>
                    <a:pt x="242" y="52"/>
                  </a:lnTo>
                  <a:lnTo>
                    <a:pt x="12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69" name="Freeform 262">
              <a:extLst>
                <a:ext uri="{FF2B5EF4-FFF2-40B4-BE49-F238E27FC236}">
                  <a16:creationId xmlns:a16="http://schemas.microsoft.com/office/drawing/2014/main" id="{90918ADF-C23F-498D-9243-BA92BC3A12AA}"/>
                </a:ext>
              </a:extLst>
            </p:cNvPr>
            <p:cNvSpPr>
              <a:spLocks/>
            </p:cNvSpPr>
            <p:nvPr/>
          </p:nvSpPr>
          <p:spPr bwMode="auto">
            <a:xfrm flipH="1">
              <a:off x="7561743" y="6234746"/>
              <a:ext cx="142518" cy="283286"/>
            </a:xfrm>
            <a:custGeom>
              <a:avLst/>
              <a:gdLst>
                <a:gd name="T0" fmla="*/ 368 w 491"/>
                <a:gd name="T1" fmla="*/ 0 h 1139"/>
                <a:gd name="T2" fmla="*/ 368 w 491"/>
                <a:gd name="T3" fmla="*/ 123 h 1139"/>
                <a:gd name="T4" fmla="*/ 491 w 491"/>
                <a:gd name="T5" fmla="*/ 1139 h 1139"/>
                <a:gd name="T6" fmla="*/ 282 w 491"/>
                <a:gd name="T7" fmla="*/ 1139 h 1139"/>
                <a:gd name="T8" fmla="*/ 49 w 491"/>
                <a:gd name="T9" fmla="*/ 687 h 1139"/>
                <a:gd name="T10" fmla="*/ 270 w 491"/>
                <a:gd name="T11" fmla="*/ 544 h 1139"/>
                <a:gd name="T12" fmla="*/ 0 w 491"/>
                <a:gd name="T13" fmla="*/ 423 h 1139"/>
                <a:gd name="T14" fmla="*/ 221 w 491"/>
                <a:gd name="T15" fmla="*/ 64 h 1139"/>
                <a:gd name="T16" fmla="*/ 368 w 491"/>
                <a:gd name="T17"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1139">
                  <a:moveTo>
                    <a:pt x="368" y="0"/>
                  </a:moveTo>
                  <a:lnTo>
                    <a:pt x="368" y="123"/>
                  </a:lnTo>
                  <a:lnTo>
                    <a:pt x="491" y="1139"/>
                  </a:lnTo>
                  <a:lnTo>
                    <a:pt x="282" y="1139"/>
                  </a:lnTo>
                  <a:lnTo>
                    <a:pt x="49" y="687"/>
                  </a:lnTo>
                  <a:lnTo>
                    <a:pt x="270" y="544"/>
                  </a:lnTo>
                  <a:lnTo>
                    <a:pt x="0" y="423"/>
                  </a:lnTo>
                  <a:lnTo>
                    <a:pt x="221" y="64"/>
                  </a:lnTo>
                  <a:lnTo>
                    <a:pt x="368"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0" name="Freeform 263">
              <a:extLst>
                <a:ext uri="{FF2B5EF4-FFF2-40B4-BE49-F238E27FC236}">
                  <a16:creationId xmlns:a16="http://schemas.microsoft.com/office/drawing/2014/main" id="{995890A4-27E9-42AE-9152-867F2C91381F}"/>
                </a:ext>
              </a:extLst>
            </p:cNvPr>
            <p:cNvSpPr>
              <a:spLocks/>
            </p:cNvSpPr>
            <p:nvPr/>
          </p:nvSpPr>
          <p:spPr bwMode="auto">
            <a:xfrm flipH="1">
              <a:off x="7480054" y="6299051"/>
              <a:ext cx="69520" cy="57354"/>
            </a:xfrm>
            <a:custGeom>
              <a:avLst/>
              <a:gdLst>
                <a:gd name="T0" fmla="*/ 243 w 243"/>
                <a:gd name="T1" fmla="*/ 126 h 228"/>
                <a:gd name="T2" fmla="*/ 175 w 243"/>
                <a:gd name="T3" fmla="*/ 228 h 228"/>
                <a:gd name="T4" fmla="*/ 175 w 243"/>
                <a:gd name="T5" fmla="*/ 228 h 228"/>
                <a:gd name="T6" fmla="*/ 69 w 243"/>
                <a:gd name="T7" fmla="*/ 228 h 228"/>
                <a:gd name="T8" fmla="*/ 0 w 243"/>
                <a:gd name="T9" fmla="*/ 126 h 228"/>
                <a:gd name="T10" fmla="*/ 120 w 243"/>
                <a:gd name="T11" fmla="*/ 0 h 228"/>
                <a:gd name="T12" fmla="*/ 243 w 243"/>
                <a:gd name="T13" fmla="*/ 126 h 228"/>
              </a:gdLst>
              <a:ahLst/>
              <a:cxnLst>
                <a:cxn ang="0">
                  <a:pos x="T0" y="T1"/>
                </a:cxn>
                <a:cxn ang="0">
                  <a:pos x="T2" y="T3"/>
                </a:cxn>
                <a:cxn ang="0">
                  <a:pos x="T4" y="T5"/>
                </a:cxn>
                <a:cxn ang="0">
                  <a:pos x="T6" y="T7"/>
                </a:cxn>
                <a:cxn ang="0">
                  <a:pos x="T8" y="T9"/>
                </a:cxn>
                <a:cxn ang="0">
                  <a:pos x="T10" y="T11"/>
                </a:cxn>
                <a:cxn ang="0">
                  <a:pos x="T12" y="T13"/>
                </a:cxn>
              </a:cxnLst>
              <a:rect l="0" t="0" r="r" b="b"/>
              <a:pathLst>
                <a:path w="243" h="228">
                  <a:moveTo>
                    <a:pt x="243" y="126"/>
                  </a:moveTo>
                  <a:lnTo>
                    <a:pt x="175" y="228"/>
                  </a:lnTo>
                  <a:lnTo>
                    <a:pt x="175" y="228"/>
                  </a:lnTo>
                  <a:lnTo>
                    <a:pt x="69" y="228"/>
                  </a:lnTo>
                  <a:lnTo>
                    <a:pt x="0" y="126"/>
                  </a:lnTo>
                  <a:lnTo>
                    <a:pt x="120" y="0"/>
                  </a:lnTo>
                  <a:lnTo>
                    <a:pt x="243" y="126"/>
                  </a:lnTo>
                  <a:close/>
                </a:path>
              </a:pathLst>
            </a:custGeom>
            <a:solidFill>
              <a:srgbClr val="30A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1" name="Freeform 264">
              <a:extLst>
                <a:ext uri="{FF2B5EF4-FFF2-40B4-BE49-F238E27FC236}">
                  <a16:creationId xmlns:a16="http://schemas.microsoft.com/office/drawing/2014/main" id="{95311221-9CEA-49B0-95C5-699BB98C58B9}"/>
                </a:ext>
              </a:extLst>
            </p:cNvPr>
            <p:cNvSpPr>
              <a:spLocks/>
            </p:cNvSpPr>
            <p:nvPr/>
          </p:nvSpPr>
          <p:spPr bwMode="auto">
            <a:xfrm flipH="1">
              <a:off x="7480054" y="6299051"/>
              <a:ext cx="69520" cy="57354"/>
            </a:xfrm>
            <a:custGeom>
              <a:avLst/>
              <a:gdLst>
                <a:gd name="T0" fmla="*/ 243 w 243"/>
                <a:gd name="T1" fmla="*/ 126 h 228"/>
                <a:gd name="T2" fmla="*/ 175 w 243"/>
                <a:gd name="T3" fmla="*/ 228 h 228"/>
                <a:gd name="T4" fmla="*/ 175 w 243"/>
                <a:gd name="T5" fmla="*/ 228 h 228"/>
                <a:gd name="T6" fmla="*/ 69 w 243"/>
                <a:gd name="T7" fmla="*/ 228 h 228"/>
                <a:gd name="T8" fmla="*/ 0 w 243"/>
                <a:gd name="T9" fmla="*/ 126 h 228"/>
                <a:gd name="T10" fmla="*/ 120 w 243"/>
                <a:gd name="T11" fmla="*/ 0 h 228"/>
                <a:gd name="T12" fmla="*/ 243 w 243"/>
                <a:gd name="T13" fmla="*/ 126 h 228"/>
              </a:gdLst>
              <a:ahLst/>
              <a:cxnLst>
                <a:cxn ang="0">
                  <a:pos x="T0" y="T1"/>
                </a:cxn>
                <a:cxn ang="0">
                  <a:pos x="T2" y="T3"/>
                </a:cxn>
                <a:cxn ang="0">
                  <a:pos x="T4" y="T5"/>
                </a:cxn>
                <a:cxn ang="0">
                  <a:pos x="T6" y="T7"/>
                </a:cxn>
                <a:cxn ang="0">
                  <a:pos x="T8" y="T9"/>
                </a:cxn>
                <a:cxn ang="0">
                  <a:pos x="T10" y="T11"/>
                </a:cxn>
                <a:cxn ang="0">
                  <a:pos x="T12" y="T13"/>
                </a:cxn>
              </a:cxnLst>
              <a:rect l="0" t="0" r="r" b="b"/>
              <a:pathLst>
                <a:path w="243" h="228">
                  <a:moveTo>
                    <a:pt x="243" y="126"/>
                  </a:moveTo>
                  <a:lnTo>
                    <a:pt x="175" y="228"/>
                  </a:lnTo>
                  <a:lnTo>
                    <a:pt x="175" y="228"/>
                  </a:lnTo>
                  <a:lnTo>
                    <a:pt x="69" y="228"/>
                  </a:lnTo>
                  <a:lnTo>
                    <a:pt x="0" y="126"/>
                  </a:lnTo>
                  <a:lnTo>
                    <a:pt x="120" y="0"/>
                  </a:lnTo>
                  <a:lnTo>
                    <a:pt x="243"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2" name="Freeform 265">
              <a:extLst>
                <a:ext uri="{FF2B5EF4-FFF2-40B4-BE49-F238E27FC236}">
                  <a16:creationId xmlns:a16="http://schemas.microsoft.com/office/drawing/2014/main" id="{7172C03C-97E0-4C1F-B6CA-8AA66F24C89C}"/>
                </a:ext>
              </a:extLst>
            </p:cNvPr>
            <p:cNvSpPr>
              <a:spLocks/>
            </p:cNvSpPr>
            <p:nvPr/>
          </p:nvSpPr>
          <p:spPr bwMode="auto">
            <a:xfrm flipH="1">
              <a:off x="7471367" y="6356401"/>
              <a:ext cx="86899" cy="161631"/>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close/>
                </a:path>
              </a:pathLst>
            </a:custGeom>
            <a:solidFill>
              <a:srgbClr val="30A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3" name="Freeform 266">
              <a:extLst>
                <a:ext uri="{FF2B5EF4-FFF2-40B4-BE49-F238E27FC236}">
                  <a16:creationId xmlns:a16="http://schemas.microsoft.com/office/drawing/2014/main" id="{7BE05492-6078-454D-9BE9-A7EA4174FFFC}"/>
                </a:ext>
              </a:extLst>
            </p:cNvPr>
            <p:cNvSpPr>
              <a:spLocks/>
            </p:cNvSpPr>
            <p:nvPr/>
          </p:nvSpPr>
          <p:spPr bwMode="auto">
            <a:xfrm flipH="1">
              <a:off x="7471367" y="6356401"/>
              <a:ext cx="86899" cy="161631"/>
            </a:xfrm>
            <a:custGeom>
              <a:avLst/>
              <a:gdLst>
                <a:gd name="T0" fmla="*/ 203 w 300"/>
                <a:gd name="T1" fmla="*/ 0 h 654"/>
                <a:gd name="T2" fmla="*/ 300 w 300"/>
                <a:gd name="T3" fmla="*/ 654 h 654"/>
                <a:gd name="T4" fmla="*/ 0 w 300"/>
                <a:gd name="T5" fmla="*/ 654 h 654"/>
                <a:gd name="T6" fmla="*/ 97 w 300"/>
                <a:gd name="T7" fmla="*/ 0 h 654"/>
                <a:gd name="T8" fmla="*/ 203 w 300"/>
                <a:gd name="T9" fmla="*/ 0 h 654"/>
              </a:gdLst>
              <a:ahLst/>
              <a:cxnLst>
                <a:cxn ang="0">
                  <a:pos x="T0" y="T1"/>
                </a:cxn>
                <a:cxn ang="0">
                  <a:pos x="T2" y="T3"/>
                </a:cxn>
                <a:cxn ang="0">
                  <a:pos x="T4" y="T5"/>
                </a:cxn>
                <a:cxn ang="0">
                  <a:pos x="T6" y="T7"/>
                </a:cxn>
                <a:cxn ang="0">
                  <a:pos x="T8" y="T9"/>
                </a:cxn>
              </a:cxnLst>
              <a:rect l="0" t="0" r="r" b="b"/>
              <a:pathLst>
                <a:path w="300" h="654">
                  <a:moveTo>
                    <a:pt x="203" y="0"/>
                  </a:moveTo>
                  <a:lnTo>
                    <a:pt x="300" y="654"/>
                  </a:lnTo>
                  <a:lnTo>
                    <a:pt x="0" y="654"/>
                  </a:lnTo>
                  <a:lnTo>
                    <a:pt x="97" y="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4" name="Freeform 267">
              <a:extLst>
                <a:ext uri="{FF2B5EF4-FFF2-40B4-BE49-F238E27FC236}">
                  <a16:creationId xmlns:a16="http://schemas.microsoft.com/office/drawing/2014/main" id="{8721C9A2-109E-47A8-9A07-61A055A06217}"/>
                </a:ext>
              </a:extLst>
            </p:cNvPr>
            <p:cNvSpPr>
              <a:spLocks/>
            </p:cNvSpPr>
            <p:nvPr/>
          </p:nvSpPr>
          <p:spPr bwMode="auto">
            <a:xfrm flipH="1">
              <a:off x="7426179" y="6215628"/>
              <a:ext cx="88638" cy="140773"/>
            </a:xfrm>
            <a:custGeom>
              <a:avLst/>
              <a:gdLst>
                <a:gd name="T0" fmla="*/ 284 w 309"/>
                <a:gd name="T1" fmla="*/ 0 h 573"/>
                <a:gd name="T2" fmla="*/ 309 w 309"/>
                <a:gd name="T3" fmla="*/ 93 h 573"/>
                <a:gd name="T4" fmla="*/ 239 w 309"/>
                <a:gd name="T5" fmla="*/ 573 h 573"/>
                <a:gd name="T6" fmla="*/ 0 w 309"/>
                <a:gd name="T7" fmla="*/ 339 h 573"/>
                <a:gd name="T8" fmla="*/ 284 w 309"/>
                <a:gd name="T9" fmla="*/ 0 h 573"/>
              </a:gdLst>
              <a:ahLst/>
              <a:cxnLst>
                <a:cxn ang="0">
                  <a:pos x="T0" y="T1"/>
                </a:cxn>
                <a:cxn ang="0">
                  <a:pos x="T2" y="T3"/>
                </a:cxn>
                <a:cxn ang="0">
                  <a:pos x="T4" y="T5"/>
                </a:cxn>
                <a:cxn ang="0">
                  <a:pos x="T6" y="T7"/>
                </a:cxn>
                <a:cxn ang="0">
                  <a:pos x="T8" y="T9"/>
                </a:cxn>
              </a:cxnLst>
              <a:rect l="0" t="0" r="r" b="b"/>
              <a:pathLst>
                <a:path w="309" h="573">
                  <a:moveTo>
                    <a:pt x="284" y="0"/>
                  </a:moveTo>
                  <a:lnTo>
                    <a:pt x="309" y="93"/>
                  </a:lnTo>
                  <a:lnTo>
                    <a:pt x="239" y="573"/>
                  </a:lnTo>
                  <a:lnTo>
                    <a:pt x="0" y="339"/>
                  </a:lnTo>
                  <a:lnTo>
                    <a:pt x="2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5" name="Freeform 268">
              <a:extLst>
                <a:ext uri="{FF2B5EF4-FFF2-40B4-BE49-F238E27FC236}">
                  <a16:creationId xmlns:a16="http://schemas.microsoft.com/office/drawing/2014/main" id="{A359971E-2EDF-4689-A36F-89B68C7DA187}"/>
                </a:ext>
              </a:extLst>
            </p:cNvPr>
            <p:cNvSpPr>
              <a:spLocks/>
            </p:cNvSpPr>
            <p:nvPr/>
          </p:nvSpPr>
          <p:spPr bwMode="auto">
            <a:xfrm flipH="1">
              <a:off x="7426179" y="6215628"/>
              <a:ext cx="88638" cy="140773"/>
            </a:xfrm>
            <a:custGeom>
              <a:avLst/>
              <a:gdLst>
                <a:gd name="T0" fmla="*/ 284 w 309"/>
                <a:gd name="T1" fmla="*/ 0 h 573"/>
                <a:gd name="T2" fmla="*/ 309 w 309"/>
                <a:gd name="T3" fmla="*/ 93 h 573"/>
                <a:gd name="T4" fmla="*/ 239 w 309"/>
                <a:gd name="T5" fmla="*/ 573 h 573"/>
                <a:gd name="T6" fmla="*/ 0 w 309"/>
                <a:gd name="T7" fmla="*/ 339 h 573"/>
                <a:gd name="T8" fmla="*/ 284 w 309"/>
                <a:gd name="T9" fmla="*/ 0 h 573"/>
              </a:gdLst>
              <a:ahLst/>
              <a:cxnLst>
                <a:cxn ang="0">
                  <a:pos x="T0" y="T1"/>
                </a:cxn>
                <a:cxn ang="0">
                  <a:pos x="T2" y="T3"/>
                </a:cxn>
                <a:cxn ang="0">
                  <a:pos x="T4" y="T5"/>
                </a:cxn>
                <a:cxn ang="0">
                  <a:pos x="T6" y="T7"/>
                </a:cxn>
                <a:cxn ang="0">
                  <a:pos x="T8" y="T9"/>
                </a:cxn>
              </a:cxnLst>
              <a:rect l="0" t="0" r="r" b="b"/>
              <a:pathLst>
                <a:path w="309" h="573">
                  <a:moveTo>
                    <a:pt x="284" y="0"/>
                  </a:moveTo>
                  <a:lnTo>
                    <a:pt x="309" y="93"/>
                  </a:lnTo>
                  <a:lnTo>
                    <a:pt x="239" y="573"/>
                  </a:lnTo>
                  <a:lnTo>
                    <a:pt x="0" y="339"/>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6" name="Freeform 269">
              <a:extLst>
                <a:ext uri="{FF2B5EF4-FFF2-40B4-BE49-F238E27FC236}">
                  <a16:creationId xmlns:a16="http://schemas.microsoft.com/office/drawing/2014/main" id="{544BBF9E-A81C-473F-B181-831CFE71E012}"/>
                </a:ext>
              </a:extLst>
            </p:cNvPr>
            <p:cNvSpPr>
              <a:spLocks/>
            </p:cNvSpPr>
            <p:nvPr/>
          </p:nvSpPr>
          <p:spPr bwMode="auto">
            <a:xfrm flipH="1">
              <a:off x="7433132" y="6186084"/>
              <a:ext cx="163373" cy="46923"/>
            </a:xfrm>
            <a:custGeom>
              <a:avLst/>
              <a:gdLst>
                <a:gd name="T0" fmla="*/ 564 w 564"/>
                <a:gd name="T1" fmla="*/ 0 h 190"/>
                <a:gd name="T2" fmla="*/ 564 w 564"/>
                <a:gd name="T3" fmla="*/ 20 h 190"/>
                <a:gd name="T4" fmla="*/ 564 w 564"/>
                <a:gd name="T5" fmla="*/ 20 h 190"/>
                <a:gd name="T6" fmla="*/ 557 w 564"/>
                <a:gd name="T7" fmla="*/ 26 h 190"/>
                <a:gd name="T8" fmla="*/ 540 w 564"/>
                <a:gd name="T9" fmla="*/ 46 h 190"/>
                <a:gd name="T10" fmla="*/ 511 w 564"/>
                <a:gd name="T11" fmla="*/ 72 h 190"/>
                <a:gd name="T12" fmla="*/ 494 w 564"/>
                <a:gd name="T13" fmla="*/ 87 h 190"/>
                <a:gd name="T14" fmla="*/ 474 w 564"/>
                <a:gd name="T15" fmla="*/ 103 h 190"/>
                <a:gd name="T16" fmla="*/ 454 w 564"/>
                <a:gd name="T17" fmla="*/ 118 h 190"/>
                <a:gd name="T18" fmla="*/ 432 w 564"/>
                <a:gd name="T19" fmla="*/ 133 h 190"/>
                <a:gd name="T20" fmla="*/ 408 w 564"/>
                <a:gd name="T21" fmla="*/ 148 h 190"/>
                <a:gd name="T22" fmla="*/ 385 w 564"/>
                <a:gd name="T23" fmla="*/ 161 h 190"/>
                <a:gd name="T24" fmla="*/ 359 w 564"/>
                <a:gd name="T25" fmla="*/ 172 h 190"/>
                <a:gd name="T26" fmla="*/ 334 w 564"/>
                <a:gd name="T27" fmla="*/ 181 h 190"/>
                <a:gd name="T28" fmla="*/ 321 w 564"/>
                <a:gd name="T29" fmla="*/ 185 h 190"/>
                <a:gd name="T30" fmla="*/ 308 w 564"/>
                <a:gd name="T31" fmla="*/ 187 h 190"/>
                <a:gd name="T32" fmla="*/ 295 w 564"/>
                <a:gd name="T33" fmla="*/ 189 h 190"/>
                <a:gd name="T34" fmla="*/ 283 w 564"/>
                <a:gd name="T35" fmla="*/ 190 h 190"/>
                <a:gd name="T36" fmla="*/ 283 w 564"/>
                <a:gd name="T37" fmla="*/ 190 h 190"/>
                <a:gd name="T38" fmla="*/ 275 w 564"/>
                <a:gd name="T39" fmla="*/ 190 h 190"/>
                <a:gd name="T40" fmla="*/ 275 w 564"/>
                <a:gd name="T41" fmla="*/ 190 h 190"/>
                <a:gd name="T42" fmla="*/ 262 w 564"/>
                <a:gd name="T43" fmla="*/ 189 h 190"/>
                <a:gd name="T44" fmla="*/ 250 w 564"/>
                <a:gd name="T45" fmla="*/ 188 h 190"/>
                <a:gd name="T46" fmla="*/ 237 w 564"/>
                <a:gd name="T47" fmla="*/ 186 h 190"/>
                <a:gd name="T48" fmla="*/ 224 w 564"/>
                <a:gd name="T49" fmla="*/ 184 h 190"/>
                <a:gd name="T50" fmla="*/ 212 w 564"/>
                <a:gd name="T51" fmla="*/ 180 h 190"/>
                <a:gd name="T52" fmla="*/ 200 w 564"/>
                <a:gd name="T53" fmla="*/ 175 h 190"/>
                <a:gd name="T54" fmla="*/ 175 w 564"/>
                <a:gd name="T55" fmla="*/ 166 h 190"/>
                <a:gd name="T56" fmla="*/ 151 w 564"/>
                <a:gd name="T57" fmla="*/ 154 h 190"/>
                <a:gd name="T58" fmla="*/ 129 w 564"/>
                <a:gd name="T59" fmla="*/ 140 h 190"/>
                <a:gd name="T60" fmla="*/ 108 w 564"/>
                <a:gd name="T61" fmla="*/ 126 h 190"/>
                <a:gd name="T62" fmla="*/ 87 w 564"/>
                <a:gd name="T63" fmla="*/ 111 h 190"/>
                <a:gd name="T64" fmla="*/ 68 w 564"/>
                <a:gd name="T65" fmla="*/ 95 h 190"/>
                <a:gd name="T66" fmla="*/ 52 w 564"/>
                <a:gd name="T67" fmla="*/ 81 h 190"/>
                <a:gd name="T68" fmla="*/ 23 w 564"/>
                <a:gd name="T69" fmla="*/ 55 h 190"/>
                <a:gd name="T70" fmla="*/ 7 w 564"/>
                <a:gd name="T71" fmla="*/ 38 h 190"/>
                <a:gd name="T72" fmla="*/ 0 w 564"/>
                <a:gd name="T73" fmla="*/ 31 h 190"/>
                <a:gd name="T74" fmla="*/ 0 w 564"/>
                <a:gd name="T75" fmla="*/ 0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20"/>
                  </a:lnTo>
                  <a:lnTo>
                    <a:pt x="564" y="20"/>
                  </a:lnTo>
                  <a:lnTo>
                    <a:pt x="557" y="26"/>
                  </a:lnTo>
                  <a:lnTo>
                    <a:pt x="540" y="46"/>
                  </a:lnTo>
                  <a:lnTo>
                    <a:pt x="511" y="72"/>
                  </a:lnTo>
                  <a:lnTo>
                    <a:pt x="494" y="87"/>
                  </a:lnTo>
                  <a:lnTo>
                    <a:pt x="474" y="103"/>
                  </a:lnTo>
                  <a:lnTo>
                    <a:pt x="454" y="118"/>
                  </a:lnTo>
                  <a:lnTo>
                    <a:pt x="432" y="133"/>
                  </a:lnTo>
                  <a:lnTo>
                    <a:pt x="408" y="148"/>
                  </a:lnTo>
                  <a:lnTo>
                    <a:pt x="385" y="161"/>
                  </a:lnTo>
                  <a:lnTo>
                    <a:pt x="359" y="172"/>
                  </a:lnTo>
                  <a:lnTo>
                    <a:pt x="334" y="181"/>
                  </a:lnTo>
                  <a:lnTo>
                    <a:pt x="321" y="185"/>
                  </a:lnTo>
                  <a:lnTo>
                    <a:pt x="308" y="187"/>
                  </a:lnTo>
                  <a:lnTo>
                    <a:pt x="295" y="189"/>
                  </a:lnTo>
                  <a:lnTo>
                    <a:pt x="283" y="190"/>
                  </a:lnTo>
                  <a:lnTo>
                    <a:pt x="283" y="190"/>
                  </a:lnTo>
                  <a:lnTo>
                    <a:pt x="275" y="190"/>
                  </a:lnTo>
                  <a:lnTo>
                    <a:pt x="275" y="190"/>
                  </a:lnTo>
                  <a:lnTo>
                    <a:pt x="262" y="189"/>
                  </a:lnTo>
                  <a:lnTo>
                    <a:pt x="250" y="188"/>
                  </a:lnTo>
                  <a:lnTo>
                    <a:pt x="237" y="186"/>
                  </a:lnTo>
                  <a:lnTo>
                    <a:pt x="224" y="184"/>
                  </a:lnTo>
                  <a:lnTo>
                    <a:pt x="212" y="180"/>
                  </a:lnTo>
                  <a:lnTo>
                    <a:pt x="200" y="175"/>
                  </a:lnTo>
                  <a:lnTo>
                    <a:pt x="175" y="166"/>
                  </a:lnTo>
                  <a:lnTo>
                    <a:pt x="151" y="154"/>
                  </a:lnTo>
                  <a:lnTo>
                    <a:pt x="129" y="140"/>
                  </a:lnTo>
                  <a:lnTo>
                    <a:pt x="108" y="126"/>
                  </a:lnTo>
                  <a:lnTo>
                    <a:pt x="87" y="111"/>
                  </a:lnTo>
                  <a:lnTo>
                    <a:pt x="68" y="95"/>
                  </a:lnTo>
                  <a:lnTo>
                    <a:pt x="52" y="81"/>
                  </a:lnTo>
                  <a:lnTo>
                    <a:pt x="23" y="55"/>
                  </a:lnTo>
                  <a:lnTo>
                    <a:pt x="7" y="38"/>
                  </a:lnTo>
                  <a:lnTo>
                    <a:pt x="0" y="31"/>
                  </a:lnTo>
                  <a:lnTo>
                    <a:pt x="0" y="0"/>
                  </a:lnTo>
                  <a:lnTo>
                    <a:pt x="564" y="0"/>
                  </a:lnTo>
                  <a:close/>
                </a:path>
              </a:pathLst>
            </a:custGeom>
            <a:solidFill>
              <a:srgbClr val="B392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7" name="Freeform 270">
              <a:extLst>
                <a:ext uri="{FF2B5EF4-FFF2-40B4-BE49-F238E27FC236}">
                  <a16:creationId xmlns:a16="http://schemas.microsoft.com/office/drawing/2014/main" id="{9D8D6591-F5DA-4C48-A786-10586FFD56AA}"/>
                </a:ext>
              </a:extLst>
            </p:cNvPr>
            <p:cNvSpPr>
              <a:spLocks/>
            </p:cNvSpPr>
            <p:nvPr/>
          </p:nvSpPr>
          <p:spPr bwMode="auto">
            <a:xfrm flipH="1">
              <a:off x="7433132" y="6186084"/>
              <a:ext cx="163373" cy="46923"/>
            </a:xfrm>
            <a:custGeom>
              <a:avLst/>
              <a:gdLst>
                <a:gd name="T0" fmla="*/ 564 w 564"/>
                <a:gd name="T1" fmla="*/ 0 h 190"/>
                <a:gd name="T2" fmla="*/ 564 w 564"/>
                <a:gd name="T3" fmla="*/ 20 h 190"/>
                <a:gd name="T4" fmla="*/ 564 w 564"/>
                <a:gd name="T5" fmla="*/ 20 h 190"/>
                <a:gd name="T6" fmla="*/ 557 w 564"/>
                <a:gd name="T7" fmla="*/ 26 h 190"/>
                <a:gd name="T8" fmla="*/ 540 w 564"/>
                <a:gd name="T9" fmla="*/ 46 h 190"/>
                <a:gd name="T10" fmla="*/ 511 w 564"/>
                <a:gd name="T11" fmla="*/ 72 h 190"/>
                <a:gd name="T12" fmla="*/ 494 w 564"/>
                <a:gd name="T13" fmla="*/ 87 h 190"/>
                <a:gd name="T14" fmla="*/ 474 w 564"/>
                <a:gd name="T15" fmla="*/ 103 h 190"/>
                <a:gd name="T16" fmla="*/ 454 w 564"/>
                <a:gd name="T17" fmla="*/ 118 h 190"/>
                <a:gd name="T18" fmla="*/ 432 w 564"/>
                <a:gd name="T19" fmla="*/ 133 h 190"/>
                <a:gd name="T20" fmla="*/ 408 w 564"/>
                <a:gd name="T21" fmla="*/ 148 h 190"/>
                <a:gd name="T22" fmla="*/ 385 w 564"/>
                <a:gd name="T23" fmla="*/ 161 h 190"/>
                <a:gd name="T24" fmla="*/ 359 w 564"/>
                <a:gd name="T25" fmla="*/ 172 h 190"/>
                <a:gd name="T26" fmla="*/ 334 w 564"/>
                <a:gd name="T27" fmla="*/ 181 h 190"/>
                <a:gd name="T28" fmla="*/ 321 w 564"/>
                <a:gd name="T29" fmla="*/ 185 h 190"/>
                <a:gd name="T30" fmla="*/ 308 w 564"/>
                <a:gd name="T31" fmla="*/ 187 h 190"/>
                <a:gd name="T32" fmla="*/ 295 w 564"/>
                <a:gd name="T33" fmla="*/ 189 h 190"/>
                <a:gd name="T34" fmla="*/ 283 w 564"/>
                <a:gd name="T35" fmla="*/ 190 h 190"/>
                <a:gd name="T36" fmla="*/ 283 w 564"/>
                <a:gd name="T37" fmla="*/ 190 h 190"/>
                <a:gd name="T38" fmla="*/ 275 w 564"/>
                <a:gd name="T39" fmla="*/ 190 h 190"/>
                <a:gd name="T40" fmla="*/ 275 w 564"/>
                <a:gd name="T41" fmla="*/ 190 h 190"/>
                <a:gd name="T42" fmla="*/ 262 w 564"/>
                <a:gd name="T43" fmla="*/ 189 h 190"/>
                <a:gd name="T44" fmla="*/ 250 w 564"/>
                <a:gd name="T45" fmla="*/ 188 h 190"/>
                <a:gd name="T46" fmla="*/ 237 w 564"/>
                <a:gd name="T47" fmla="*/ 186 h 190"/>
                <a:gd name="T48" fmla="*/ 224 w 564"/>
                <a:gd name="T49" fmla="*/ 184 h 190"/>
                <a:gd name="T50" fmla="*/ 212 w 564"/>
                <a:gd name="T51" fmla="*/ 180 h 190"/>
                <a:gd name="T52" fmla="*/ 200 w 564"/>
                <a:gd name="T53" fmla="*/ 175 h 190"/>
                <a:gd name="T54" fmla="*/ 175 w 564"/>
                <a:gd name="T55" fmla="*/ 166 h 190"/>
                <a:gd name="T56" fmla="*/ 151 w 564"/>
                <a:gd name="T57" fmla="*/ 154 h 190"/>
                <a:gd name="T58" fmla="*/ 129 w 564"/>
                <a:gd name="T59" fmla="*/ 140 h 190"/>
                <a:gd name="T60" fmla="*/ 108 w 564"/>
                <a:gd name="T61" fmla="*/ 126 h 190"/>
                <a:gd name="T62" fmla="*/ 87 w 564"/>
                <a:gd name="T63" fmla="*/ 111 h 190"/>
                <a:gd name="T64" fmla="*/ 68 w 564"/>
                <a:gd name="T65" fmla="*/ 95 h 190"/>
                <a:gd name="T66" fmla="*/ 52 w 564"/>
                <a:gd name="T67" fmla="*/ 81 h 190"/>
                <a:gd name="T68" fmla="*/ 23 w 564"/>
                <a:gd name="T69" fmla="*/ 55 h 190"/>
                <a:gd name="T70" fmla="*/ 7 w 564"/>
                <a:gd name="T71" fmla="*/ 38 h 190"/>
                <a:gd name="T72" fmla="*/ 0 w 564"/>
                <a:gd name="T73" fmla="*/ 31 h 190"/>
                <a:gd name="T74" fmla="*/ 0 w 564"/>
                <a:gd name="T75" fmla="*/ 0 h 190"/>
                <a:gd name="T76" fmla="*/ 564 w 564"/>
                <a:gd name="T7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190">
                  <a:moveTo>
                    <a:pt x="564" y="0"/>
                  </a:moveTo>
                  <a:lnTo>
                    <a:pt x="564" y="20"/>
                  </a:lnTo>
                  <a:lnTo>
                    <a:pt x="564" y="20"/>
                  </a:lnTo>
                  <a:lnTo>
                    <a:pt x="557" y="26"/>
                  </a:lnTo>
                  <a:lnTo>
                    <a:pt x="540" y="46"/>
                  </a:lnTo>
                  <a:lnTo>
                    <a:pt x="511" y="72"/>
                  </a:lnTo>
                  <a:lnTo>
                    <a:pt x="494" y="87"/>
                  </a:lnTo>
                  <a:lnTo>
                    <a:pt x="474" y="103"/>
                  </a:lnTo>
                  <a:lnTo>
                    <a:pt x="454" y="118"/>
                  </a:lnTo>
                  <a:lnTo>
                    <a:pt x="432" y="133"/>
                  </a:lnTo>
                  <a:lnTo>
                    <a:pt x="408" y="148"/>
                  </a:lnTo>
                  <a:lnTo>
                    <a:pt x="385" y="161"/>
                  </a:lnTo>
                  <a:lnTo>
                    <a:pt x="359" y="172"/>
                  </a:lnTo>
                  <a:lnTo>
                    <a:pt x="334" y="181"/>
                  </a:lnTo>
                  <a:lnTo>
                    <a:pt x="321" y="185"/>
                  </a:lnTo>
                  <a:lnTo>
                    <a:pt x="308" y="187"/>
                  </a:lnTo>
                  <a:lnTo>
                    <a:pt x="295" y="189"/>
                  </a:lnTo>
                  <a:lnTo>
                    <a:pt x="283" y="190"/>
                  </a:lnTo>
                  <a:lnTo>
                    <a:pt x="283" y="190"/>
                  </a:lnTo>
                  <a:lnTo>
                    <a:pt x="275" y="190"/>
                  </a:lnTo>
                  <a:lnTo>
                    <a:pt x="275" y="190"/>
                  </a:lnTo>
                  <a:lnTo>
                    <a:pt x="262" y="189"/>
                  </a:lnTo>
                  <a:lnTo>
                    <a:pt x="250" y="188"/>
                  </a:lnTo>
                  <a:lnTo>
                    <a:pt x="237" y="186"/>
                  </a:lnTo>
                  <a:lnTo>
                    <a:pt x="224" y="184"/>
                  </a:lnTo>
                  <a:lnTo>
                    <a:pt x="212" y="180"/>
                  </a:lnTo>
                  <a:lnTo>
                    <a:pt x="200" y="175"/>
                  </a:lnTo>
                  <a:lnTo>
                    <a:pt x="175" y="166"/>
                  </a:lnTo>
                  <a:lnTo>
                    <a:pt x="151" y="154"/>
                  </a:lnTo>
                  <a:lnTo>
                    <a:pt x="129" y="140"/>
                  </a:lnTo>
                  <a:lnTo>
                    <a:pt x="108" y="126"/>
                  </a:lnTo>
                  <a:lnTo>
                    <a:pt x="87" y="111"/>
                  </a:lnTo>
                  <a:lnTo>
                    <a:pt x="68" y="95"/>
                  </a:lnTo>
                  <a:lnTo>
                    <a:pt x="52" y="81"/>
                  </a:lnTo>
                  <a:lnTo>
                    <a:pt x="23" y="55"/>
                  </a:lnTo>
                  <a:lnTo>
                    <a:pt x="7" y="38"/>
                  </a:lnTo>
                  <a:lnTo>
                    <a:pt x="0" y="31"/>
                  </a:lnTo>
                  <a:lnTo>
                    <a:pt x="0" y="0"/>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8" name="Freeform 271">
              <a:extLst>
                <a:ext uri="{FF2B5EF4-FFF2-40B4-BE49-F238E27FC236}">
                  <a16:creationId xmlns:a16="http://schemas.microsoft.com/office/drawing/2014/main" id="{08F0CD4C-1B19-487B-A7F4-E4D64B138CD0}"/>
                </a:ext>
              </a:extLst>
            </p:cNvPr>
            <p:cNvSpPr>
              <a:spLocks/>
            </p:cNvSpPr>
            <p:nvPr/>
          </p:nvSpPr>
          <p:spPr bwMode="auto">
            <a:xfrm flipH="1">
              <a:off x="7344489" y="5835017"/>
              <a:ext cx="340649" cy="384087"/>
            </a:xfrm>
            <a:custGeom>
              <a:avLst/>
              <a:gdLst>
                <a:gd name="T0" fmla="*/ 627 w 1175"/>
                <a:gd name="T1" fmla="*/ 1 h 1541"/>
                <a:gd name="T2" fmla="*/ 737 w 1175"/>
                <a:gd name="T3" fmla="*/ 13 h 1541"/>
                <a:gd name="T4" fmla="*/ 831 w 1175"/>
                <a:gd name="T5" fmla="*/ 38 h 1541"/>
                <a:gd name="T6" fmla="*/ 912 w 1175"/>
                <a:gd name="T7" fmla="*/ 75 h 1541"/>
                <a:gd name="T8" fmla="*/ 980 w 1175"/>
                <a:gd name="T9" fmla="*/ 123 h 1541"/>
                <a:gd name="T10" fmla="*/ 1036 w 1175"/>
                <a:gd name="T11" fmla="*/ 180 h 1541"/>
                <a:gd name="T12" fmla="*/ 1081 w 1175"/>
                <a:gd name="T13" fmla="*/ 245 h 1541"/>
                <a:gd name="T14" fmla="*/ 1117 w 1175"/>
                <a:gd name="T15" fmla="*/ 316 h 1541"/>
                <a:gd name="T16" fmla="*/ 1143 w 1175"/>
                <a:gd name="T17" fmla="*/ 392 h 1541"/>
                <a:gd name="T18" fmla="*/ 1161 w 1175"/>
                <a:gd name="T19" fmla="*/ 472 h 1541"/>
                <a:gd name="T20" fmla="*/ 1171 w 1175"/>
                <a:gd name="T21" fmla="*/ 555 h 1541"/>
                <a:gd name="T22" fmla="*/ 1175 w 1175"/>
                <a:gd name="T23" fmla="*/ 694 h 1541"/>
                <a:gd name="T24" fmla="*/ 1162 w 1175"/>
                <a:gd name="T25" fmla="*/ 855 h 1541"/>
                <a:gd name="T26" fmla="*/ 1137 w 1175"/>
                <a:gd name="T27" fmla="*/ 1002 h 1541"/>
                <a:gd name="T28" fmla="*/ 1107 w 1175"/>
                <a:gd name="T29" fmla="*/ 1121 h 1541"/>
                <a:gd name="T30" fmla="*/ 1079 w 1175"/>
                <a:gd name="T31" fmla="*/ 1203 h 1541"/>
                <a:gd name="T32" fmla="*/ 1065 w 1175"/>
                <a:gd name="T33" fmla="*/ 1231 h 1541"/>
                <a:gd name="T34" fmla="*/ 1010 w 1175"/>
                <a:gd name="T35" fmla="*/ 1296 h 1541"/>
                <a:gd name="T36" fmla="*/ 924 w 1175"/>
                <a:gd name="T37" fmla="*/ 1371 h 1541"/>
                <a:gd name="T38" fmla="*/ 820 w 1175"/>
                <a:gd name="T39" fmla="*/ 1446 h 1541"/>
                <a:gd name="T40" fmla="*/ 712 w 1175"/>
                <a:gd name="T41" fmla="*/ 1506 h 1541"/>
                <a:gd name="T42" fmla="*/ 646 w 1175"/>
                <a:gd name="T43" fmla="*/ 1531 h 1541"/>
                <a:gd name="T44" fmla="*/ 601 w 1175"/>
                <a:gd name="T45" fmla="*/ 1540 h 1541"/>
                <a:gd name="T46" fmla="*/ 574 w 1175"/>
                <a:gd name="T47" fmla="*/ 1540 h 1541"/>
                <a:gd name="T48" fmla="*/ 529 w 1175"/>
                <a:gd name="T49" fmla="*/ 1531 h 1541"/>
                <a:gd name="T50" fmla="*/ 462 w 1175"/>
                <a:gd name="T51" fmla="*/ 1506 h 1541"/>
                <a:gd name="T52" fmla="*/ 355 w 1175"/>
                <a:gd name="T53" fmla="*/ 1446 h 1541"/>
                <a:gd name="T54" fmla="*/ 251 w 1175"/>
                <a:gd name="T55" fmla="*/ 1371 h 1541"/>
                <a:gd name="T56" fmla="*/ 165 w 1175"/>
                <a:gd name="T57" fmla="*/ 1296 h 1541"/>
                <a:gd name="T58" fmla="*/ 110 w 1175"/>
                <a:gd name="T59" fmla="*/ 1231 h 1541"/>
                <a:gd name="T60" fmla="*/ 96 w 1175"/>
                <a:gd name="T61" fmla="*/ 1203 h 1541"/>
                <a:gd name="T62" fmla="*/ 68 w 1175"/>
                <a:gd name="T63" fmla="*/ 1121 h 1541"/>
                <a:gd name="T64" fmla="*/ 38 w 1175"/>
                <a:gd name="T65" fmla="*/ 1002 h 1541"/>
                <a:gd name="T66" fmla="*/ 13 w 1175"/>
                <a:gd name="T67" fmla="*/ 855 h 1541"/>
                <a:gd name="T68" fmla="*/ 0 w 1175"/>
                <a:gd name="T69" fmla="*/ 694 h 1541"/>
                <a:gd name="T70" fmla="*/ 4 w 1175"/>
                <a:gd name="T71" fmla="*/ 555 h 1541"/>
                <a:gd name="T72" fmla="*/ 14 w 1175"/>
                <a:gd name="T73" fmla="*/ 472 h 1541"/>
                <a:gd name="T74" fmla="*/ 32 w 1175"/>
                <a:gd name="T75" fmla="*/ 392 h 1541"/>
                <a:gd name="T76" fmla="*/ 58 w 1175"/>
                <a:gd name="T77" fmla="*/ 316 h 1541"/>
                <a:gd name="T78" fmla="*/ 94 w 1175"/>
                <a:gd name="T79" fmla="*/ 245 h 1541"/>
                <a:gd name="T80" fmla="*/ 139 w 1175"/>
                <a:gd name="T81" fmla="*/ 180 h 1541"/>
                <a:gd name="T82" fmla="*/ 195 w 1175"/>
                <a:gd name="T83" fmla="*/ 123 h 1541"/>
                <a:gd name="T84" fmla="*/ 263 w 1175"/>
                <a:gd name="T85" fmla="*/ 75 h 1541"/>
                <a:gd name="T86" fmla="*/ 344 w 1175"/>
                <a:gd name="T87" fmla="*/ 38 h 1541"/>
                <a:gd name="T88" fmla="*/ 438 w 1175"/>
                <a:gd name="T89" fmla="*/ 13 h 1541"/>
                <a:gd name="T90" fmla="*/ 548 w 1175"/>
                <a:gd name="T91" fmla="*/ 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5" h="1541">
                  <a:moveTo>
                    <a:pt x="588" y="0"/>
                  </a:moveTo>
                  <a:lnTo>
                    <a:pt x="588" y="0"/>
                  </a:lnTo>
                  <a:lnTo>
                    <a:pt x="627" y="1"/>
                  </a:lnTo>
                  <a:lnTo>
                    <a:pt x="665" y="3"/>
                  </a:lnTo>
                  <a:lnTo>
                    <a:pt x="702" y="7"/>
                  </a:lnTo>
                  <a:lnTo>
                    <a:pt x="737" y="13"/>
                  </a:lnTo>
                  <a:lnTo>
                    <a:pt x="769" y="19"/>
                  </a:lnTo>
                  <a:lnTo>
                    <a:pt x="801" y="28"/>
                  </a:lnTo>
                  <a:lnTo>
                    <a:pt x="831" y="38"/>
                  </a:lnTo>
                  <a:lnTo>
                    <a:pt x="859" y="48"/>
                  </a:lnTo>
                  <a:lnTo>
                    <a:pt x="886" y="61"/>
                  </a:lnTo>
                  <a:lnTo>
                    <a:pt x="912" y="75"/>
                  </a:lnTo>
                  <a:lnTo>
                    <a:pt x="936" y="90"/>
                  </a:lnTo>
                  <a:lnTo>
                    <a:pt x="959" y="106"/>
                  </a:lnTo>
                  <a:lnTo>
                    <a:pt x="980" y="123"/>
                  </a:lnTo>
                  <a:lnTo>
                    <a:pt x="1000" y="141"/>
                  </a:lnTo>
                  <a:lnTo>
                    <a:pt x="1018" y="160"/>
                  </a:lnTo>
                  <a:lnTo>
                    <a:pt x="1036" y="180"/>
                  </a:lnTo>
                  <a:lnTo>
                    <a:pt x="1052" y="201"/>
                  </a:lnTo>
                  <a:lnTo>
                    <a:pt x="1068" y="222"/>
                  </a:lnTo>
                  <a:lnTo>
                    <a:pt x="1081" y="245"/>
                  </a:lnTo>
                  <a:lnTo>
                    <a:pt x="1095" y="268"/>
                  </a:lnTo>
                  <a:lnTo>
                    <a:pt x="1106" y="291"/>
                  </a:lnTo>
                  <a:lnTo>
                    <a:pt x="1117" y="316"/>
                  </a:lnTo>
                  <a:lnTo>
                    <a:pt x="1126" y="341"/>
                  </a:lnTo>
                  <a:lnTo>
                    <a:pt x="1135" y="366"/>
                  </a:lnTo>
                  <a:lnTo>
                    <a:pt x="1143" y="392"/>
                  </a:lnTo>
                  <a:lnTo>
                    <a:pt x="1150" y="419"/>
                  </a:lnTo>
                  <a:lnTo>
                    <a:pt x="1155" y="445"/>
                  </a:lnTo>
                  <a:lnTo>
                    <a:pt x="1161" y="472"/>
                  </a:lnTo>
                  <a:lnTo>
                    <a:pt x="1165" y="500"/>
                  </a:lnTo>
                  <a:lnTo>
                    <a:pt x="1169" y="527"/>
                  </a:lnTo>
                  <a:lnTo>
                    <a:pt x="1171" y="555"/>
                  </a:lnTo>
                  <a:lnTo>
                    <a:pt x="1173" y="583"/>
                  </a:lnTo>
                  <a:lnTo>
                    <a:pt x="1175" y="638"/>
                  </a:lnTo>
                  <a:lnTo>
                    <a:pt x="1175" y="694"/>
                  </a:lnTo>
                  <a:lnTo>
                    <a:pt x="1172" y="749"/>
                  </a:lnTo>
                  <a:lnTo>
                    <a:pt x="1167" y="803"/>
                  </a:lnTo>
                  <a:lnTo>
                    <a:pt x="1162" y="855"/>
                  </a:lnTo>
                  <a:lnTo>
                    <a:pt x="1155" y="907"/>
                  </a:lnTo>
                  <a:lnTo>
                    <a:pt x="1146" y="956"/>
                  </a:lnTo>
                  <a:lnTo>
                    <a:pt x="1137" y="1002"/>
                  </a:lnTo>
                  <a:lnTo>
                    <a:pt x="1127" y="1045"/>
                  </a:lnTo>
                  <a:lnTo>
                    <a:pt x="1117" y="1085"/>
                  </a:lnTo>
                  <a:lnTo>
                    <a:pt x="1107" y="1121"/>
                  </a:lnTo>
                  <a:lnTo>
                    <a:pt x="1097" y="1153"/>
                  </a:lnTo>
                  <a:lnTo>
                    <a:pt x="1088" y="1180"/>
                  </a:lnTo>
                  <a:lnTo>
                    <a:pt x="1079" y="1203"/>
                  </a:lnTo>
                  <a:lnTo>
                    <a:pt x="1072" y="1220"/>
                  </a:lnTo>
                  <a:lnTo>
                    <a:pt x="1065" y="1231"/>
                  </a:lnTo>
                  <a:lnTo>
                    <a:pt x="1065" y="1231"/>
                  </a:lnTo>
                  <a:lnTo>
                    <a:pt x="1052" y="1250"/>
                  </a:lnTo>
                  <a:lnTo>
                    <a:pt x="1033" y="1272"/>
                  </a:lnTo>
                  <a:lnTo>
                    <a:pt x="1010" y="1296"/>
                  </a:lnTo>
                  <a:lnTo>
                    <a:pt x="985" y="1321"/>
                  </a:lnTo>
                  <a:lnTo>
                    <a:pt x="955" y="1345"/>
                  </a:lnTo>
                  <a:lnTo>
                    <a:pt x="924" y="1371"/>
                  </a:lnTo>
                  <a:lnTo>
                    <a:pt x="890" y="1397"/>
                  </a:lnTo>
                  <a:lnTo>
                    <a:pt x="856" y="1422"/>
                  </a:lnTo>
                  <a:lnTo>
                    <a:pt x="820" y="1446"/>
                  </a:lnTo>
                  <a:lnTo>
                    <a:pt x="784" y="1469"/>
                  </a:lnTo>
                  <a:lnTo>
                    <a:pt x="748" y="1488"/>
                  </a:lnTo>
                  <a:lnTo>
                    <a:pt x="712" y="1506"/>
                  </a:lnTo>
                  <a:lnTo>
                    <a:pt x="678" y="1520"/>
                  </a:lnTo>
                  <a:lnTo>
                    <a:pt x="662" y="1526"/>
                  </a:lnTo>
                  <a:lnTo>
                    <a:pt x="646" y="1531"/>
                  </a:lnTo>
                  <a:lnTo>
                    <a:pt x="630" y="1535"/>
                  </a:lnTo>
                  <a:lnTo>
                    <a:pt x="616" y="1539"/>
                  </a:lnTo>
                  <a:lnTo>
                    <a:pt x="601" y="1540"/>
                  </a:lnTo>
                  <a:lnTo>
                    <a:pt x="588" y="1541"/>
                  </a:lnTo>
                  <a:lnTo>
                    <a:pt x="588" y="1541"/>
                  </a:lnTo>
                  <a:lnTo>
                    <a:pt x="574" y="1540"/>
                  </a:lnTo>
                  <a:lnTo>
                    <a:pt x="559" y="1539"/>
                  </a:lnTo>
                  <a:lnTo>
                    <a:pt x="545" y="1535"/>
                  </a:lnTo>
                  <a:lnTo>
                    <a:pt x="529" y="1531"/>
                  </a:lnTo>
                  <a:lnTo>
                    <a:pt x="513" y="1526"/>
                  </a:lnTo>
                  <a:lnTo>
                    <a:pt x="497" y="1520"/>
                  </a:lnTo>
                  <a:lnTo>
                    <a:pt x="462" y="1506"/>
                  </a:lnTo>
                  <a:lnTo>
                    <a:pt x="427" y="1488"/>
                  </a:lnTo>
                  <a:lnTo>
                    <a:pt x="391" y="1469"/>
                  </a:lnTo>
                  <a:lnTo>
                    <a:pt x="355" y="1446"/>
                  </a:lnTo>
                  <a:lnTo>
                    <a:pt x="319" y="1422"/>
                  </a:lnTo>
                  <a:lnTo>
                    <a:pt x="285" y="1397"/>
                  </a:lnTo>
                  <a:lnTo>
                    <a:pt x="251" y="1371"/>
                  </a:lnTo>
                  <a:lnTo>
                    <a:pt x="220" y="1345"/>
                  </a:lnTo>
                  <a:lnTo>
                    <a:pt x="190" y="1321"/>
                  </a:lnTo>
                  <a:lnTo>
                    <a:pt x="165" y="1296"/>
                  </a:lnTo>
                  <a:lnTo>
                    <a:pt x="142" y="1272"/>
                  </a:lnTo>
                  <a:lnTo>
                    <a:pt x="123" y="1250"/>
                  </a:lnTo>
                  <a:lnTo>
                    <a:pt x="110" y="1231"/>
                  </a:lnTo>
                  <a:lnTo>
                    <a:pt x="110" y="1231"/>
                  </a:lnTo>
                  <a:lnTo>
                    <a:pt x="103" y="1220"/>
                  </a:lnTo>
                  <a:lnTo>
                    <a:pt x="96" y="1203"/>
                  </a:lnTo>
                  <a:lnTo>
                    <a:pt x="87" y="1180"/>
                  </a:lnTo>
                  <a:lnTo>
                    <a:pt x="78" y="1153"/>
                  </a:lnTo>
                  <a:lnTo>
                    <a:pt x="68" y="1121"/>
                  </a:lnTo>
                  <a:lnTo>
                    <a:pt x="58" y="1085"/>
                  </a:lnTo>
                  <a:lnTo>
                    <a:pt x="48" y="1045"/>
                  </a:lnTo>
                  <a:lnTo>
                    <a:pt x="38" y="1002"/>
                  </a:lnTo>
                  <a:lnTo>
                    <a:pt x="29" y="956"/>
                  </a:lnTo>
                  <a:lnTo>
                    <a:pt x="20" y="907"/>
                  </a:lnTo>
                  <a:lnTo>
                    <a:pt x="13" y="855"/>
                  </a:lnTo>
                  <a:lnTo>
                    <a:pt x="6" y="803"/>
                  </a:lnTo>
                  <a:lnTo>
                    <a:pt x="3" y="749"/>
                  </a:lnTo>
                  <a:lnTo>
                    <a:pt x="0" y="694"/>
                  </a:lnTo>
                  <a:lnTo>
                    <a:pt x="0" y="638"/>
                  </a:lnTo>
                  <a:lnTo>
                    <a:pt x="2" y="583"/>
                  </a:lnTo>
                  <a:lnTo>
                    <a:pt x="4" y="555"/>
                  </a:lnTo>
                  <a:lnTo>
                    <a:pt x="6" y="527"/>
                  </a:lnTo>
                  <a:lnTo>
                    <a:pt x="10" y="500"/>
                  </a:lnTo>
                  <a:lnTo>
                    <a:pt x="14" y="472"/>
                  </a:lnTo>
                  <a:lnTo>
                    <a:pt x="20" y="445"/>
                  </a:lnTo>
                  <a:lnTo>
                    <a:pt x="25" y="419"/>
                  </a:lnTo>
                  <a:lnTo>
                    <a:pt x="32" y="392"/>
                  </a:lnTo>
                  <a:lnTo>
                    <a:pt x="40" y="366"/>
                  </a:lnTo>
                  <a:lnTo>
                    <a:pt x="49" y="341"/>
                  </a:lnTo>
                  <a:lnTo>
                    <a:pt x="58" y="316"/>
                  </a:lnTo>
                  <a:lnTo>
                    <a:pt x="69" y="291"/>
                  </a:lnTo>
                  <a:lnTo>
                    <a:pt x="80" y="268"/>
                  </a:lnTo>
                  <a:lnTo>
                    <a:pt x="94" y="245"/>
                  </a:lnTo>
                  <a:lnTo>
                    <a:pt x="107" y="222"/>
                  </a:lnTo>
                  <a:lnTo>
                    <a:pt x="123" y="201"/>
                  </a:lnTo>
                  <a:lnTo>
                    <a:pt x="139" y="180"/>
                  </a:lnTo>
                  <a:lnTo>
                    <a:pt x="157" y="160"/>
                  </a:lnTo>
                  <a:lnTo>
                    <a:pt x="175" y="141"/>
                  </a:lnTo>
                  <a:lnTo>
                    <a:pt x="195" y="123"/>
                  </a:lnTo>
                  <a:lnTo>
                    <a:pt x="216" y="106"/>
                  </a:lnTo>
                  <a:lnTo>
                    <a:pt x="239" y="90"/>
                  </a:lnTo>
                  <a:lnTo>
                    <a:pt x="263" y="75"/>
                  </a:lnTo>
                  <a:lnTo>
                    <a:pt x="289" y="61"/>
                  </a:lnTo>
                  <a:lnTo>
                    <a:pt x="316" y="48"/>
                  </a:lnTo>
                  <a:lnTo>
                    <a:pt x="344" y="38"/>
                  </a:lnTo>
                  <a:lnTo>
                    <a:pt x="374" y="28"/>
                  </a:lnTo>
                  <a:lnTo>
                    <a:pt x="406" y="19"/>
                  </a:lnTo>
                  <a:lnTo>
                    <a:pt x="438" y="13"/>
                  </a:lnTo>
                  <a:lnTo>
                    <a:pt x="473" y="7"/>
                  </a:lnTo>
                  <a:lnTo>
                    <a:pt x="510" y="3"/>
                  </a:lnTo>
                  <a:lnTo>
                    <a:pt x="548" y="1"/>
                  </a:lnTo>
                  <a:lnTo>
                    <a:pt x="588" y="0"/>
                  </a:lnTo>
                  <a:lnTo>
                    <a:pt x="588" y="0"/>
                  </a:lnTo>
                  <a:close/>
                </a:path>
              </a:pathLst>
            </a:custGeom>
            <a:solidFill>
              <a:srgbClr val="F6C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79" name="Freeform 272">
              <a:extLst>
                <a:ext uri="{FF2B5EF4-FFF2-40B4-BE49-F238E27FC236}">
                  <a16:creationId xmlns:a16="http://schemas.microsoft.com/office/drawing/2014/main" id="{220C7641-30A5-4764-A209-8DD47D0C65D9}"/>
                </a:ext>
              </a:extLst>
            </p:cNvPr>
            <p:cNvSpPr>
              <a:spLocks noEditPoints="1"/>
            </p:cNvSpPr>
            <p:nvPr/>
          </p:nvSpPr>
          <p:spPr bwMode="auto">
            <a:xfrm flipH="1">
              <a:off x="7339284" y="5814163"/>
              <a:ext cx="354556" cy="265908"/>
            </a:xfrm>
            <a:custGeom>
              <a:avLst/>
              <a:gdLst>
                <a:gd name="T0" fmla="*/ 286 w 1225"/>
                <a:gd name="T1" fmla="*/ 79 h 1077"/>
                <a:gd name="T2" fmla="*/ 408 w 1225"/>
                <a:gd name="T3" fmla="*/ 27 h 1077"/>
                <a:gd name="T4" fmla="*/ 537 w 1225"/>
                <a:gd name="T5" fmla="*/ 2 h 1077"/>
                <a:gd name="T6" fmla="*/ 666 w 1225"/>
                <a:gd name="T7" fmla="*/ 3 h 1077"/>
                <a:gd name="T8" fmla="*/ 790 w 1225"/>
                <a:gd name="T9" fmla="*/ 24 h 1077"/>
                <a:gd name="T10" fmla="*/ 906 w 1225"/>
                <a:gd name="T11" fmla="*/ 63 h 1077"/>
                <a:gd name="T12" fmla="*/ 1004 w 1225"/>
                <a:gd name="T13" fmla="*/ 115 h 1077"/>
                <a:gd name="T14" fmla="*/ 1082 w 1225"/>
                <a:gd name="T15" fmla="*/ 177 h 1077"/>
                <a:gd name="T16" fmla="*/ 1127 w 1225"/>
                <a:gd name="T17" fmla="*/ 233 h 1077"/>
                <a:gd name="T18" fmla="*/ 1175 w 1225"/>
                <a:gd name="T19" fmla="*/ 329 h 1077"/>
                <a:gd name="T20" fmla="*/ 1206 w 1225"/>
                <a:gd name="T21" fmla="*/ 431 h 1077"/>
                <a:gd name="T22" fmla="*/ 1222 w 1225"/>
                <a:gd name="T23" fmla="*/ 539 h 1077"/>
                <a:gd name="T24" fmla="*/ 1224 w 1225"/>
                <a:gd name="T25" fmla="*/ 679 h 1077"/>
                <a:gd name="T26" fmla="*/ 1204 w 1225"/>
                <a:gd name="T27" fmla="*/ 902 h 1077"/>
                <a:gd name="T28" fmla="*/ 1182 w 1225"/>
                <a:gd name="T29" fmla="*/ 1057 h 1077"/>
                <a:gd name="T30" fmla="*/ 1176 w 1225"/>
                <a:gd name="T31" fmla="*/ 1070 h 1077"/>
                <a:gd name="T32" fmla="*/ 1170 w 1225"/>
                <a:gd name="T33" fmla="*/ 1077 h 1077"/>
                <a:gd name="T34" fmla="*/ 1156 w 1225"/>
                <a:gd name="T35" fmla="*/ 1073 h 1077"/>
                <a:gd name="T36" fmla="*/ 1155 w 1225"/>
                <a:gd name="T37" fmla="*/ 1026 h 1077"/>
                <a:gd name="T38" fmla="*/ 1163 w 1225"/>
                <a:gd name="T39" fmla="*/ 946 h 1077"/>
                <a:gd name="T40" fmla="*/ 1160 w 1225"/>
                <a:gd name="T41" fmla="*/ 836 h 1077"/>
                <a:gd name="T42" fmla="*/ 1123 w 1225"/>
                <a:gd name="T43" fmla="*/ 745 h 1077"/>
                <a:gd name="T44" fmla="*/ 1059 w 1225"/>
                <a:gd name="T45" fmla="*/ 615 h 1077"/>
                <a:gd name="T46" fmla="*/ 1021 w 1225"/>
                <a:gd name="T47" fmla="*/ 492 h 1077"/>
                <a:gd name="T48" fmla="*/ 993 w 1225"/>
                <a:gd name="T49" fmla="*/ 452 h 1077"/>
                <a:gd name="T50" fmla="*/ 955 w 1225"/>
                <a:gd name="T51" fmla="*/ 411 h 1077"/>
                <a:gd name="T52" fmla="*/ 919 w 1225"/>
                <a:gd name="T53" fmla="*/ 392 h 1077"/>
                <a:gd name="T54" fmla="*/ 815 w 1225"/>
                <a:gd name="T55" fmla="*/ 376 h 1077"/>
                <a:gd name="T56" fmla="*/ 696 w 1225"/>
                <a:gd name="T57" fmla="*/ 389 h 1077"/>
                <a:gd name="T58" fmla="*/ 578 w 1225"/>
                <a:gd name="T59" fmla="*/ 422 h 1077"/>
                <a:gd name="T60" fmla="*/ 421 w 1225"/>
                <a:gd name="T61" fmla="*/ 483 h 1077"/>
                <a:gd name="T62" fmla="*/ 328 w 1225"/>
                <a:gd name="T63" fmla="*/ 509 h 1077"/>
                <a:gd name="T64" fmla="*/ 281 w 1225"/>
                <a:gd name="T65" fmla="*/ 510 h 1077"/>
                <a:gd name="T66" fmla="*/ 247 w 1225"/>
                <a:gd name="T67" fmla="*/ 497 h 1077"/>
                <a:gd name="T68" fmla="*/ 231 w 1225"/>
                <a:gd name="T69" fmla="*/ 470 h 1077"/>
                <a:gd name="T70" fmla="*/ 136 w 1225"/>
                <a:gd name="T71" fmla="*/ 716 h 1077"/>
                <a:gd name="T72" fmla="*/ 81 w 1225"/>
                <a:gd name="T73" fmla="*/ 866 h 1077"/>
                <a:gd name="T74" fmla="*/ 74 w 1225"/>
                <a:gd name="T75" fmla="*/ 960 h 1077"/>
                <a:gd name="T76" fmla="*/ 80 w 1225"/>
                <a:gd name="T77" fmla="*/ 1026 h 1077"/>
                <a:gd name="T78" fmla="*/ 79 w 1225"/>
                <a:gd name="T79" fmla="*/ 1073 h 1077"/>
                <a:gd name="T80" fmla="*/ 64 w 1225"/>
                <a:gd name="T81" fmla="*/ 1077 h 1077"/>
                <a:gd name="T82" fmla="*/ 59 w 1225"/>
                <a:gd name="T83" fmla="*/ 1070 h 1077"/>
                <a:gd name="T84" fmla="*/ 52 w 1225"/>
                <a:gd name="T85" fmla="*/ 1037 h 1077"/>
                <a:gd name="T86" fmla="*/ 36 w 1225"/>
                <a:gd name="T87" fmla="*/ 959 h 1077"/>
                <a:gd name="T88" fmla="*/ 5 w 1225"/>
                <a:gd name="T89" fmla="*/ 733 h 1077"/>
                <a:gd name="T90" fmla="*/ 0 w 1225"/>
                <a:gd name="T91" fmla="*/ 593 h 1077"/>
                <a:gd name="T92" fmla="*/ 10 w 1225"/>
                <a:gd name="T93" fmla="*/ 451 h 1077"/>
                <a:gd name="T94" fmla="*/ 40 w 1225"/>
                <a:gd name="T95" fmla="*/ 319 h 1077"/>
                <a:gd name="T96" fmla="*/ 85 w 1225"/>
                <a:gd name="T97" fmla="*/ 222 h 1077"/>
                <a:gd name="T98" fmla="*/ 120 w 1225"/>
                <a:gd name="T99" fmla="*/ 177 h 1077"/>
                <a:gd name="T100" fmla="*/ 163 w 1225"/>
                <a:gd name="T101" fmla="*/ 143 h 1077"/>
                <a:gd name="T102" fmla="*/ 215 w 1225"/>
                <a:gd name="T103" fmla="*/ 120 h 1077"/>
                <a:gd name="T104" fmla="*/ 673 w 1225"/>
                <a:gd name="T105" fmla="*/ 335 h 1077"/>
                <a:gd name="T106" fmla="*/ 667 w 1225"/>
                <a:gd name="T107" fmla="*/ 33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5" h="1077">
                  <a:moveTo>
                    <a:pt x="229" y="117"/>
                  </a:moveTo>
                  <a:lnTo>
                    <a:pt x="229" y="117"/>
                  </a:lnTo>
                  <a:lnTo>
                    <a:pt x="257" y="96"/>
                  </a:lnTo>
                  <a:lnTo>
                    <a:pt x="286" y="79"/>
                  </a:lnTo>
                  <a:lnTo>
                    <a:pt x="316" y="63"/>
                  </a:lnTo>
                  <a:lnTo>
                    <a:pt x="346" y="49"/>
                  </a:lnTo>
                  <a:lnTo>
                    <a:pt x="376" y="37"/>
                  </a:lnTo>
                  <a:lnTo>
                    <a:pt x="408" y="27"/>
                  </a:lnTo>
                  <a:lnTo>
                    <a:pt x="439" y="19"/>
                  </a:lnTo>
                  <a:lnTo>
                    <a:pt x="472" y="12"/>
                  </a:lnTo>
                  <a:lnTo>
                    <a:pt x="504" y="7"/>
                  </a:lnTo>
                  <a:lnTo>
                    <a:pt x="537" y="2"/>
                  </a:lnTo>
                  <a:lnTo>
                    <a:pt x="569" y="1"/>
                  </a:lnTo>
                  <a:lnTo>
                    <a:pt x="602" y="0"/>
                  </a:lnTo>
                  <a:lnTo>
                    <a:pt x="633" y="1"/>
                  </a:lnTo>
                  <a:lnTo>
                    <a:pt x="666" y="3"/>
                  </a:lnTo>
                  <a:lnTo>
                    <a:pt x="697" y="7"/>
                  </a:lnTo>
                  <a:lnTo>
                    <a:pt x="728" y="11"/>
                  </a:lnTo>
                  <a:lnTo>
                    <a:pt x="760" y="18"/>
                  </a:lnTo>
                  <a:lnTo>
                    <a:pt x="790" y="24"/>
                  </a:lnTo>
                  <a:lnTo>
                    <a:pt x="820" y="33"/>
                  </a:lnTo>
                  <a:lnTo>
                    <a:pt x="850" y="41"/>
                  </a:lnTo>
                  <a:lnTo>
                    <a:pt x="878" y="52"/>
                  </a:lnTo>
                  <a:lnTo>
                    <a:pt x="906" y="63"/>
                  </a:lnTo>
                  <a:lnTo>
                    <a:pt x="931" y="75"/>
                  </a:lnTo>
                  <a:lnTo>
                    <a:pt x="957" y="88"/>
                  </a:lnTo>
                  <a:lnTo>
                    <a:pt x="981" y="101"/>
                  </a:lnTo>
                  <a:lnTo>
                    <a:pt x="1004" y="115"/>
                  </a:lnTo>
                  <a:lnTo>
                    <a:pt x="1026" y="130"/>
                  </a:lnTo>
                  <a:lnTo>
                    <a:pt x="1046" y="145"/>
                  </a:lnTo>
                  <a:lnTo>
                    <a:pt x="1065" y="161"/>
                  </a:lnTo>
                  <a:lnTo>
                    <a:pt x="1082" y="177"/>
                  </a:lnTo>
                  <a:lnTo>
                    <a:pt x="1098" y="195"/>
                  </a:lnTo>
                  <a:lnTo>
                    <a:pt x="1111" y="212"/>
                  </a:lnTo>
                  <a:lnTo>
                    <a:pt x="1111" y="212"/>
                  </a:lnTo>
                  <a:lnTo>
                    <a:pt x="1127" y="233"/>
                  </a:lnTo>
                  <a:lnTo>
                    <a:pt x="1140" y="256"/>
                  </a:lnTo>
                  <a:lnTo>
                    <a:pt x="1154" y="280"/>
                  </a:lnTo>
                  <a:lnTo>
                    <a:pt x="1165" y="304"/>
                  </a:lnTo>
                  <a:lnTo>
                    <a:pt x="1175" y="329"/>
                  </a:lnTo>
                  <a:lnTo>
                    <a:pt x="1185" y="353"/>
                  </a:lnTo>
                  <a:lnTo>
                    <a:pt x="1193" y="378"/>
                  </a:lnTo>
                  <a:lnTo>
                    <a:pt x="1200" y="404"/>
                  </a:lnTo>
                  <a:lnTo>
                    <a:pt x="1206" y="431"/>
                  </a:lnTo>
                  <a:lnTo>
                    <a:pt x="1212" y="457"/>
                  </a:lnTo>
                  <a:lnTo>
                    <a:pt x="1215" y="484"/>
                  </a:lnTo>
                  <a:lnTo>
                    <a:pt x="1219" y="512"/>
                  </a:lnTo>
                  <a:lnTo>
                    <a:pt x="1222" y="539"/>
                  </a:lnTo>
                  <a:lnTo>
                    <a:pt x="1224" y="567"/>
                  </a:lnTo>
                  <a:lnTo>
                    <a:pt x="1225" y="595"/>
                  </a:lnTo>
                  <a:lnTo>
                    <a:pt x="1225" y="623"/>
                  </a:lnTo>
                  <a:lnTo>
                    <a:pt x="1224" y="679"/>
                  </a:lnTo>
                  <a:lnTo>
                    <a:pt x="1222" y="736"/>
                  </a:lnTo>
                  <a:lnTo>
                    <a:pt x="1218" y="792"/>
                  </a:lnTo>
                  <a:lnTo>
                    <a:pt x="1212" y="847"/>
                  </a:lnTo>
                  <a:lnTo>
                    <a:pt x="1204" y="902"/>
                  </a:lnTo>
                  <a:lnTo>
                    <a:pt x="1197" y="956"/>
                  </a:lnTo>
                  <a:lnTo>
                    <a:pt x="1182" y="1059"/>
                  </a:lnTo>
                  <a:lnTo>
                    <a:pt x="1182" y="1059"/>
                  </a:lnTo>
                  <a:lnTo>
                    <a:pt x="1182" y="1057"/>
                  </a:lnTo>
                  <a:lnTo>
                    <a:pt x="1182" y="1057"/>
                  </a:lnTo>
                  <a:lnTo>
                    <a:pt x="1179" y="1065"/>
                  </a:lnTo>
                  <a:lnTo>
                    <a:pt x="1179" y="1065"/>
                  </a:lnTo>
                  <a:lnTo>
                    <a:pt x="1176" y="1070"/>
                  </a:lnTo>
                  <a:lnTo>
                    <a:pt x="1173" y="1076"/>
                  </a:lnTo>
                  <a:lnTo>
                    <a:pt x="1173" y="1076"/>
                  </a:lnTo>
                  <a:lnTo>
                    <a:pt x="1173" y="1076"/>
                  </a:lnTo>
                  <a:lnTo>
                    <a:pt x="1170" y="1077"/>
                  </a:lnTo>
                  <a:lnTo>
                    <a:pt x="1166" y="1076"/>
                  </a:lnTo>
                  <a:lnTo>
                    <a:pt x="1158" y="1074"/>
                  </a:lnTo>
                  <a:lnTo>
                    <a:pt x="1158" y="1074"/>
                  </a:lnTo>
                  <a:lnTo>
                    <a:pt x="1156" y="1073"/>
                  </a:lnTo>
                  <a:lnTo>
                    <a:pt x="1156" y="1070"/>
                  </a:lnTo>
                  <a:lnTo>
                    <a:pt x="1156" y="1070"/>
                  </a:lnTo>
                  <a:lnTo>
                    <a:pt x="1155" y="1049"/>
                  </a:lnTo>
                  <a:lnTo>
                    <a:pt x="1155" y="1026"/>
                  </a:lnTo>
                  <a:lnTo>
                    <a:pt x="1156" y="1000"/>
                  </a:lnTo>
                  <a:lnTo>
                    <a:pt x="1156" y="1000"/>
                  </a:lnTo>
                  <a:lnTo>
                    <a:pt x="1159" y="973"/>
                  </a:lnTo>
                  <a:lnTo>
                    <a:pt x="1163" y="946"/>
                  </a:lnTo>
                  <a:lnTo>
                    <a:pt x="1173" y="893"/>
                  </a:lnTo>
                  <a:lnTo>
                    <a:pt x="1173" y="893"/>
                  </a:lnTo>
                  <a:lnTo>
                    <a:pt x="1167" y="863"/>
                  </a:lnTo>
                  <a:lnTo>
                    <a:pt x="1160" y="836"/>
                  </a:lnTo>
                  <a:lnTo>
                    <a:pt x="1152" y="811"/>
                  </a:lnTo>
                  <a:lnTo>
                    <a:pt x="1144" y="789"/>
                  </a:lnTo>
                  <a:lnTo>
                    <a:pt x="1133" y="767"/>
                  </a:lnTo>
                  <a:lnTo>
                    <a:pt x="1123" y="745"/>
                  </a:lnTo>
                  <a:lnTo>
                    <a:pt x="1103" y="705"/>
                  </a:lnTo>
                  <a:lnTo>
                    <a:pt x="1081" y="662"/>
                  </a:lnTo>
                  <a:lnTo>
                    <a:pt x="1069" y="640"/>
                  </a:lnTo>
                  <a:lnTo>
                    <a:pt x="1059" y="615"/>
                  </a:lnTo>
                  <a:lnTo>
                    <a:pt x="1049" y="589"/>
                  </a:lnTo>
                  <a:lnTo>
                    <a:pt x="1039" y="560"/>
                  </a:lnTo>
                  <a:lnTo>
                    <a:pt x="1030" y="527"/>
                  </a:lnTo>
                  <a:lnTo>
                    <a:pt x="1021" y="492"/>
                  </a:lnTo>
                  <a:lnTo>
                    <a:pt x="1021" y="492"/>
                  </a:lnTo>
                  <a:lnTo>
                    <a:pt x="1008" y="471"/>
                  </a:lnTo>
                  <a:lnTo>
                    <a:pt x="993" y="452"/>
                  </a:lnTo>
                  <a:lnTo>
                    <a:pt x="993" y="452"/>
                  </a:lnTo>
                  <a:lnTo>
                    <a:pt x="975" y="431"/>
                  </a:lnTo>
                  <a:lnTo>
                    <a:pt x="965" y="420"/>
                  </a:lnTo>
                  <a:lnTo>
                    <a:pt x="955" y="411"/>
                  </a:lnTo>
                  <a:lnTo>
                    <a:pt x="955" y="411"/>
                  </a:lnTo>
                  <a:lnTo>
                    <a:pt x="944" y="404"/>
                  </a:lnTo>
                  <a:lnTo>
                    <a:pt x="934" y="397"/>
                  </a:lnTo>
                  <a:lnTo>
                    <a:pt x="934" y="397"/>
                  </a:lnTo>
                  <a:lnTo>
                    <a:pt x="919" y="392"/>
                  </a:lnTo>
                  <a:lnTo>
                    <a:pt x="905" y="388"/>
                  </a:lnTo>
                  <a:lnTo>
                    <a:pt x="874" y="381"/>
                  </a:lnTo>
                  <a:lnTo>
                    <a:pt x="845" y="377"/>
                  </a:lnTo>
                  <a:lnTo>
                    <a:pt x="815" y="376"/>
                  </a:lnTo>
                  <a:lnTo>
                    <a:pt x="785" y="376"/>
                  </a:lnTo>
                  <a:lnTo>
                    <a:pt x="755" y="379"/>
                  </a:lnTo>
                  <a:lnTo>
                    <a:pt x="725" y="384"/>
                  </a:lnTo>
                  <a:lnTo>
                    <a:pt x="696" y="389"/>
                  </a:lnTo>
                  <a:lnTo>
                    <a:pt x="667" y="395"/>
                  </a:lnTo>
                  <a:lnTo>
                    <a:pt x="636" y="404"/>
                  </a:lnTo>
                  <a:lnTo>
                    <a:pt x="607" y="413"/>
                  </a:lnTo>
                  <a:lnTo>
                    <a:pt x="578" y="422"/>
                  </a:lnTo>
                  <a:lnTo>
                    <a:pt x="521" y="444"/>
                  </a:lnTo>
                  <a:lnTo>
                    <a:pt x="465" y="467"/>
                  </a:lnTo>
                  <a:lnTo>
                    <a:pt x="465" y="467"/>
                  </a:lnTo>
                  <a:lnTo>
                    <a:pt x="421" y="483"/>
                  </a:lnTo>
                  <a:lnTo>
                    <a:pt x="399" y="492"/>
                  </a:lnTo>
                  <a:lnTo>
                    <a:pt x="375" y="498"/>
                  </a:lnTo>
                  <a:lnTo>
                    <a:pt x="352" y="505"/>
                  </a:lnTo>
                  <a:lnTo>
                    <a:pt x="328" y="509"/>
                  </a:lnTo>
                  <a:lnTo>
                    <a:pt x="304" y="511"/>
                  </a:lnTo>
                  <a:lnTo>
                    <a:pt x="293" y="511"/>
                  </a:lnTo>
                  <a:lnTo>
                    <a:pt x="281" y="510"/>
                  </a:lnTo>
                  <a:lnTo>
                    <a:pt x="281" y="510"/>
                  </a:lnTo>
                  <a:lnTo>
                    <a:pt x="272" y="509"/>
                  </a:lnTo>
                  <a:lnTo>
                    <a:pt x="263" y="507"/>
                  </a:lnTo>
                  <a:lnTo>
                    <a:pt x="254" y="502"/>
                  </a:lnTo>
                  <a:lnTo>
                    <a:pt x="247" y="497"/>
                  </a:lnTo>
                  <a:lnTo>
                    <a:pt x="242" y="492"/>
                  </a:lnTo>
                  <a:lnTo>
                    <a:pt x="236" y="485"/>
                  </a:lnTo>
                  <a:lnTo>
                    <a:pt x="234" y="478"/>
                  </a:lnTo>
                  <a:lnTo>
                    <a:pt x="231" y="470"/>
                  </a:lnTo>
                  <a:lnTo>
                    <a:pt x="231" y="470"/>
                  </a:lnTo>
                  <a:lnTo>
                    <a:pt x="206" y="542"/>
                  </a:lnTo>
                  <a:lnTo>
                    <a:pt x="181" y="606"/>
                  </a:lnTo>
                  <a:lnTo>
                    <a:pt x="136" y="716"/>
                  </a:lnTo>
                  <a:lnTo>
                    <a:pt x="116" y="766"/>
                  </a:lnTo>
                  <a:lnTo>
                    <a:pt x="98" y="816"/>
                  </a:lnTo>
                  <a:lnTo>
                    <a:pt x="89" y="840"/>
                  </a:lnTo>
                  <a:lnTo>
                    <a:pt x="81" y="866"/>
                  </a:lnTo>
                  <a:lnTo>
                    <a:pt x="74" y="893"/>
                  </a:lnTo>
                  <a:lnTo>
                    <a:pt x="68" y="921"/>
                  </a:lnTo>
                  <a:lnTo>
                    <a:pt x="68" y="921"/>
                  </a:lnTo>
                  <a:lnTo>
                    <a:pt x="74" y="960"/>
                  </a:lnTo>
                  <a:lnTo>
                    <a:pt x="77" y="980"/>
                  </a:lnTo>
                  <a:lnTo>
                    <a:pt x="79" y="1000"/>
                  </a:lnTo>
                  <a:lnTo>
                    <a:pt x="79" y="1000"/>
                  </a:lnTo>
                  <a:lnTo>
                    <a:pt x="80" y="1026"/>
                  </a:lnTo>
                  <a:lnTo>
                    <a:pt x="80" y="1049"/>
                  </a:lnTo>
                  <a:lnTo>
                    <a:pt x="79" y="1070"/>
                  </a:lnTo>
                  <a:lnTo>
                    <a:pt x="79" y="1070"/>
                  </a:lnTo>
                  <a:lnTo>
                    <a:pt x="79" y="1073"/>
                  </a:lnTo>
                  <a:lnTo>
                    <a:pt x="78" y="1074"/>
                  </a:lnTo>
                  <a:lnTo>
                    <a:pt x="78" y="1074"/>
                  </a:lnTo>
                  <a:lnTo>
                    <a:pt x="69" y="1076"/>
                  </a:lnTo>
                  <a:lnTo>
                    <a:pt x="64" y="1077"/>
                  </a:lnTo>
                  <a:lnTo>
                    <a:pt x="63" y="1076"/>
                  </a:lnTo>
                  <a:lnTo>
                    <a:pt x="62" y="1076"/>
                  </a:lnTo>
                  <a:lnTo>
                    <a:pt x="62" y="1076"/>
                  </a:lnTo>
                  <a:lnTo>
                    <a:pt x="59" y="1070"/>
                  </a:lnTo>
                  <a:lnTo>
                    <a:pt x="55" y="1065"/>
                  </a:lnTo>
                  <a:lnTo>
                    <a:pt x="55" y="1065"/>
                  </a:lnTo>
                  <a:lnTo>
                    <a:pt x="53" y="1051"/>
                  </a:lnTo>
                  <a:lnTo>
                    <a:pt x="52" y="1037"/>
                  </a:lnTo>
                  <a:lnTo>
                    <a:pt x="52" y="1037"/>
                  </a:lnTo>
                  <a:lnTo>
                    <a:pt x="45" y="996"/>
                  </a:lnTo>
                  <a:lnTo>
                    <a:pt x="45" y="996"/>
                  </a:lnTo>
                  <a:lnTo>
                    <a:pt x="36" y="959"/>
                  </a:lnTo>
                  <a:lnTo>
                    <a:pt x="27" y="914"/>
                  </a:lnTo>
                  <a:lnTo>
                    <a:pt x="19" y="860"/>
                  </a:lnTo>
                  <a:lnTo>
                    <a:pt x="12" y="799"/>
                  </a:lnTo>
                  <a:lnTo>
                    <a:pt x="5" y="733"/>
                  </a:lnTo>
                  <a:lnTo>
                    <a:pt x="3" y="699"/>
                  </a:lnTo>
                  <a:lnTo>
                    <a:pt x="2" y="664"/>
                  </a:lnTo>
                  <a:lnTo>
                    <a:pt x="0" y="629"/>
                  </a:lnTo>
                  <a:lnTo>
                    <a:pt x="0" y="593"/>
                  </a:lnTo>
                  <a:lnTo>
                    <a:pt x="2" y="556"/>
                  </a:lnTo>
                  <a:lnTo>
                    <a:pt x="4" y="521"/>
                  </a:lnTo>
                  <a:lnTo>
                    <a:pt x="6" y="485"/>
                  </a:lnTo>
                  <a:lnTo>
                    <a:pt x="10" y="451"/>
                  </a:lnTo>
                  <a:lnTo>
                    <a:pt x="16" y="416"/>
                  </a:lnTo>
                  <a:lnTo>
                    <a:pt x="22" y="383"/>
                  </a:lnTo>
                  <a:lnTo>
                    <a:pt x="30" y="350"/>
                  </a:lnTo>
                  <a:lnTo>
                    <a:pt x="40" y="319"/>
                  </a:lnTo>
                  <a:lnTo>
                    <a:pt x="50" y="289"/>
                  </a:lnTo>
                  <a:lnTo>
                    <a:pt x="63" y="260"/>
                  </a:lnTo>
                  <a:lnTo>
                    <a:pt x="77" y="233"/>
                  </a:lnTo>
                  <a:lnTo>
                    <a:pt x="85" y="222"/>
                  </a:lnTo>
                  <a:lnTo>
                    <a:pt x="92" y="210"/>
                  </a:lnTo>
                  <a:lnTo>
                    <a:pt x="101" y="198"/>
                  </a:lnTo>
                  <a:lnTo>
                    <a:pt x="110" y="187"/>
                  </a:lnTo>
                  <a:lnTo>
                    <a:pt x="120" y="177"/>
                  </a:lnTo>
                  <a:lnTo>
                    <a:pt x="131" y="168"/>
                  </a:lnTo>
                  <a:lnTo>
                    <a:pt x="141" y="159"/>
                  </a:lnTo>
                  <a:lnTo>
                    <a:pt x="152" y="150"/>
                  </a:lnTo>
                  <a:lnTo>
                    <a:pt x="163" y="143"/>
                  </a:lnTo>
                  <a:lnTo>
                    <a:pt x="175" y="136"/>
                  </a:lnTo>
                  <a:lnTo>
                    <a:pt x="188" y="130"/>
                  </a:lnTo>
                  <a:lnTo>
                    <a:pt x="201" y="124"/>
                  </a:lnTo>
                  <a:lnTo>
                    <a:pt x="215" y="120"/>
                  </a:lnTo>
                  <a:lnTo>
                    <a:pt x="229" y="117"/>
                  </a:lnTo>
                  <a:lnTo>
                    <a:pt x="229" y="117"/>
                  </a:lnTo>
                  <a:close/>
                  <a:moveTo>
                    <a:pt x="673" y="335"/>
                  </a:moveTo>
                  <a:lnTo>
                    <a:pt x="673" y="335"/>
                  </a:lnTo>
                  <a:lnTo>
                    <a:pt x="688" y="331"/>
                  </a:lnTo>
                  <a:lnTo>
                    <a:pt x="688" y="331"/>
                  </a:lnTo>
                  <a:lnTo>
                    <a:pt x="667" y="336"/>
                  </a:lnTo>
                  <a:lnTo>
                    <a:pt x="667" y="336"/>
                  </a:lnTo>
                  <a:lnTo>
                    <a:pt x="673" y="335"/>
                  </a:lnTo>
                  <a:lnTo>
                    <a:pt x="673" y="335"/>
                  </a:lnTo>
                  <a:close/>
                </a:path>
              </a:pathLst>
            </a:custGeom>
            <a:solidFill>
              <a:srgbClr val="615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0" name="Freeform 273">
              <a:extLst>
                <a:ext uri="{FF2B5EF4-FFF2-40B4-BE49-F238E27FC236}">
                  <a16:creationId xmlns:a16="http://schemas.microsoft.com/office/drawing/2014/main" id="{B6770A7B-8E2E-4CA9-859D-CD92BBF6AEA9}"/>
                </a:ext>
              </a:extLst>
            </p:cNvPr>
            <p:cNvSpPr>
              <a:spLocks/>
            </p:cNvSpPr>
            <p:nvPr/>
          </p:nvSpPr>
          <p:spPr bwMode="auto">
            <a:xfrm flipH="1">
              <a:off x="7514822" y="6215657"/>
              <a:ext cx="86899" cy="142513"/>
            </a:xfrm>
            <a:custGeom>
              <a:avLst/>
              <a:gdLst>
                <a:gd name="T0" fmla="*/ 19 w 299"/>
                <a:gd name="T1" fmla="*/ 0 h 578"/>
                <a:gd name="T2" fmla="*/ 0 w 299"/>
                <a:gd name="T3" fmla="*/ 91 h 578"/>
                <a:gd name="T4" fmla="*/ 65 w 299"/>
                <a:gd name="T5" fmla="*/ 578 h 578"/>
                <a:gd name="T6" fmla="*/ 299 w 299"/>
                <a:gd name="T7" fmla="*/ 339 h 578"/>
                <a:gd name="T8" fmla="*/ 19 w 299"/>
                <a:gd name="T9" fmla="*/ 0 h 578"/>
              </a:gdLst>
              <a:ahLst/>
              <a:cxnLst>
                <a:cxn ang="0">
                  <a:pos x="T0" y="T1"/>
                </a:cxn>
                <a:cxn ang="0">
                  <a:pos x="T2" y="T3"/>
                </a:cxn>
                <a:cxn ang="0">
                  <a:pos x="T4" y="T5"/>
                </a:cxn>
                <a:cxn ang="0">
                  <a:pos x="T6" y="T7"/>
                </a:cxn>
                <a:cxn ang="0">
                  <a:pos x="T8" y="T9"/>
                </a:cxn>
              </a:cxnLst>
              <a:rect l="0" t="0" r="r" b="b"/>
              <a:pathLst>
                <a:path w="299" h="578">
                  <a:moveTo>
                    <a:pt x="19" y="0"/>
                  </a:moveTo>
                  <a:lnTo>
                    <a:pt x="0" y="91"/>
                  </a:lnTo>
                  <a:lnTo>
                    <a:pt x="65" y="578"/>
                  </a:lnTo>
                  <a:lnTo>
                    <a:pt x="299" y="339"/>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1" name="Freeform 274">
              <a:extLst>
                <a:ext uri="{FF2B5EF4-FFF2-40B4-BE49-F238E27FC236}">
                  <a16:creationId xmlns:a16="http://schemas.microsoft.com/office/drawing/2014/main" id="{BE5E93ED-94E5-4748-B833-AD775C7EEE46}"/>
                </a:ext>
              </a:extLst>
            </p:cNvPr>
            <p:cNvSpPr>
              <a:spLocks/>
            </p:cNvSpPr>
            <p:nvPr/>
          </p:nvSpPr>
          <p:spPr bwMode="auto">
            <a:xfrm flipH="1">
              <a:off x="7514822" y="6215636"/>
              <a:ext cx="86899" cy="142513"/>
            </a:xfrm>
            <a:custGeom>
              <a:avLst/>
              <a:gdLst>
                <a:gd name="T0" fmla="*/ 19 w 299"/>
                <a:gd name="T1" fmla="*/ 0 h 578"/>
                <a:gd name="T2" fmla="*/ 0 w 299"/>
                <a:gd name="T3" fmla="*/ 91 h 578"/>
                <a:gd name="T4" fmla="*/ 65 w 299"/>
                <a:gd name="T5" fmla="*/ 578 h 578"/>
                <a:gd name="T6" fmla="*/ 299 w 299"/>
                <a:gd name="T7" fmla="*/ 339 h 578"/>
                <a:gd name="T8" fmla="*/ 19 w 299"/>
                <a:gd name="T9" fmla="*/ 0 h 578"/>
              </a:gdLst>
              <a:ahLst/>
              <a:cxnLst>
                <a:cxn ang="0">
                  <a:pos x="T0" y="T1"/>
                </a:cxn>
                <a:cxn ang="0">
                  <a:pos x="T2" y="T3"/>
                </a:cxn>
                <a:cxn ang="0">
                  <a:pos x="T4" y="T5"/>
                </a:cxn>
                <a:cxn ang="0">
                  <a:pos x="T6" y="T7"/>
                </a:cxn>
                <a:cxn ang="0">
                  <a:pos x="T8" y="T9"/>
                </a:cxn>
              </a:cxnLst>
              <a:rect l="0" t="0" r="r" b="b"/>
              <a:pathLst>
                <a:path w="299" h="578">
                  <a:moveTo>
                    <a:pt x="19" y="0"/>
                  </a:moveTo>
                  <a:lnTo>
                    <a:pt x="0" y="91"/>
                  </a:lnTo>
                  <a:lnTo>
                    <a:pt x="65" y="578"/>
                  </a:lnTo>
                  <a:lnTo>
                    <a:pt x="299" y="339"/>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2" name="Freeform 275">
              <a:extLst>
                <a:ext uri="{FF2B5EF4-FFF2-40B4-BE49-F238E27FC236}">
                  <a16:creationId xmlns:a16="http://schemas.microsoft.com/office/drawing/2014/main" id="{6545D48A-9ECF-43E9-9F79-6E2538FFC958}"/>
                </a:ext>
              </a:extLst>
            </p:cNvPr>
            <p:cNvSpPr>
              <a:spLocks/>
            </p:cNvSpPr>
            <p:nvPr/>
          </p:nvSpPr>
          <p:spPr bwMode="auto">
            <a:xfrm flipH="1">
              <a:off x="7433113" y="6212178"/>
              <a:ext cx="163373" cy="86899"/>
            </a:xfrm>
            <a:custGeom>
              <a:avLst/>
              <a:gdLst>
                <a:gd name="T0" fmla="*/ 0 w 564"/>
                <a:gd name="T1" fmla="*/ 0 h 347"/>
                <a:gd name="T2" fmla="*/ 280 w 564"/>
                <a:gd name="T3" fmla="*/ 338 h 347"/>
                <a:gd name="T4" fmla="*/ 564 w 564"/>
                <a:gd name="T5" fmla="*/ 0 h 347"/>
                <a:gd name="T6" fmla="*/ 564 w 564"/>
                <a:gd name="T7" fmla="*/ 8 h 347"/>
                <a:gd name="T8" fmla="*/ 280 w 564"/>
                <a:gd name="T9" fmla="*/ 347 h 347"/>
                <a:gd name="T10" fmla="*/ 0 w 564"/>
                <a:gd name="T11" fmla="*/ 8 h 347"/>
                <a:gd name="T12" fmla="*/ 0 w 564"/>
                <a:gd name="T13" fmla="*/ 0 h 347"/>
              </a:gdLst>
              <a:ahLst/>
              <a:cxnLst>
                <a:cxn ang="0">
                  <a:pos x="T0" y="T1"/>
                </a:cxn>
                <a:cxn ang="0">
                  <a:pos x="T2" y="T3"/>
                </a:cxn>
                <a:cxn ang="0">
                  <a:pos x="T4" y="T5"/>
                </a:cxn>
                <a:cxn ang="0">
                  <a:pos x="T6" y="T7"/>
                </a:cxn>
                <a:cxn ang="0">
                  <a:pos x="T8" y="T9"/>
                </a:cxn>
                <a:cxn ang="0">
                  <a:pos x="T10" y="T11"/>
                </a:cxn>
                <a:cxn ang="0">
                  <a:pos x="T12" y="T13"/>
                </a:cxn>
              </a:cxnLst>
              <a:rect l="0" t="0" r="r" b="b"/>
              <a:pathLst>
                <a:path w="564" h="347">
                  <a:moveTo>
                    <a:pt x="0" y="0"/>
                  </a:moveTo>
                  <a:lnTo>
                    <a:pt x="280" y="338"/>
                  </a:lnTo>
                  <a:lnTo>
                    <a:pt x="564" y="0"/>
                  </a:lnTo>
                  <a:lnTo>
                    <a:pt x="564" y="8"/>
                  </a:lnTo>
                  <a:lnTo>
                    <a:pt x="280" y="347"/>
                  </a:lnTo>
                  <a:lnTo>
                    <a:pt x="0" y="8"/>
                  </a:lnTo>
                  <a:lnTo>
                    <a:pt x="0" y="0"/>
                  </a:lnTo>
                  <a:close/>
                </a:path>
              </a:pathLst>
            </a:custGeom>
            <a:solidFill>
              <a:srgbClr val="E1B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3" name="Freeform 276">
              <a:extLst>
                <a:ext uri="{FF2B5EF4-FFF2-40B4-BE49-F238E27FC236}">
                  <a16:creationId xmlns:a16="http://schemas.microsoft.com/office/drawing/2014/main" id="{57384664-66DC-4CB3-87BD-F5844B26A91E}"/>
                </a:ext>
              </a:extLst>
            </p:cNvPr>
            <p:cNvSpPr>
              <a:spLocks/>
            </p:cNvSpPr>
            <p:nvPr/>
          </p:nvSpPr>
          <p:spPr bwMode="auto">
            <a:xfrm flipH="1">
              <a:off x="7433128" y="6212192"/>
              <a:ext cx="163373" cy="86899"/>
            </a:xfrm>
            <a:custGeom>
              <a:avLst/>
              <a:gdLst>
                <a:gd name="T0" fmla="*/ 0 w 564"/>
                <a:gd name="T1" fmla="*/ 0 h 347"/>
                <a:gd name="T2" fmla="*/ 280 w 564"/>
                <a:gd name="T3" fmla="*/ 338 h 347"/>
                <a:gd name="T4" fmla="*/ 564 w 564"/>
                <a:gd name="T5" fmla="*/ 0 h 347"/>
                <a:gd name="T6" fmla="*/ 564 w 564"/>
                <a:gd name="T7" fmla="*/ 8 h 347"/>
                <a:gd name="T8" fmla="*/ 280 w 564"/>
                <a:gd name="T9" fmla="*/ 347 h 347"/>
                <a:gd name="T10" fmla="*/ 0 w 564"/>
                <a:gd name="T11" fmla="*/ 8 h 347"/>
                <a:gd name="T12" fmla="*/ 0 w 564"/>
                <a:gd name="T13" fmla="*/ 0 h 347"/>
              </a:gdLst>
              <a:ahLst/>
              <a:cxnLst>
                <a:cxn ang="0">
                  <a:pos x="T0" y="T1"/>
                </a:cxn>
                <a:cxn ang="0">
                  <a:pos x="T2" y="T3"/>
                </a:cxn>
                <a:cxn ang="0">
                  <a:pos x="T4" y="T5"/>
                </a:cxn>
                <a:cxn ang="0">
                  <a:pos x="T6" y="T7"/>
                </a:cxn>
                <a:cxn ang="0">
                  <a:pos x="T8" y="T9"/>
                </a:cxn>
                <a:cxn ang="0">
                  <a:pos x="T10" y="T11"/>
                </a:cxn>
                <a:cxn ang="0">
                  <a:pos x="T12" y="T13"/>
                </a:cxn>
              </a:cxnLst>
              <a:rect l="0" t="0" r="r" b="b"/>
              <a:pathLst>
                <a:path w="564" h="347">
                  <a:moveTo>
                    <a:pt x="0" y="0"/>
                  </a:moveTo>
                  <a:lnTo>
                    <a:pt x="280" y="338"/>
                  </a:lnTo>
                  <a:lnTo>
                    <a:pt x="564" y="0"/>
                  </a:lnTo>
                  <a:lnTo>
                    <a:pt x="564" y="8"/>
                  </a:lnTo>
                  <a:lnTo>
                    <a:pt x="280" y="347"/>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4" name="Freeform 277">
              <a:extLst>
                <a:ext uri="{FF2B5EF4-FFF2-40B4-BE49-F238E27FC236}">
                  <a16:creationId xmlns:a16="http://schemas.microsoft.com/office/drawing/2014/main" id="{5F8BD8AE-2266-4019-BD67-BBF8C5F8F5AE}"/>
                </a:ext>
              </a:extLst>
            </p:cNvPr>
            <p:cNvSpPr>
              <a:spLocks noEditPoints="1"/>
            </p:cNvSpPr>
            <p:nvPr/>
          </p:nvSpPr>
          <p:spPr bwMode="auto">
            <a:xfrm flipH="1">
              <a:off x="7499172" y="6356441"/>
              <a:ext cx="31286" cy="0"/>
            </a:xfrm>
            <a:custGeom>
              <a:avLst/>
              <a:gdLst>
                <a:gd name="T0" fmla="*/ 106 w 106"/>
                <a:gd name="T1" fmla="*/ 0 h 3"/>
                <a:gd name="T2" fmla="*/ 106 w 106"/>
                <a:gd name="T3" fmla="*/ 3 h 3"/>
                <a:gd name="T4" fmla="*/ 106 w 106"/>
                <a:gd name="T5" fmla="*/ 3 h 3"/>
                <a:gd name="T6" fmla="*/ 106 w 106"/>
                <a:gd name="T7" fmla="*/ 0 h 3"/>
                <a:gd name="T8" fmla="*/ 0 w 106"/>
                <a:gd name="T9" fmla="*/ 0 h 3"/>
                <a:gd name="T10" fmla="*/ 0 w 106"/>
                <a:gd name="T11" fmla="*/ 0 h 3"/>
                <a:gd name="T12" fmla="*/ 0 w 106"/>
                <a:gd name="T13" fmla="*/ 3 h 3"/>
                <a:gd name="T14" fmla="*/ 0 w 106"/>
                <a:gd name="T15" fmla="*/ 3 h 3"/>
                <a:gd name="T16" fmla="*/ 0 w 10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
                  <a:moveTo>
                    <a:pt x="106" y="0"/>
                  </a:moveTo>
                  <a:lnTo>
                    <a:pt x="106" y="3"/>
                  </a:lnTo>
                  <a:lnTo>
                    <a:pt x="106" y="3"/>
                  </a:lnTo>
                  <a:lnTo>
                    <a:pt x="106" y="0"/>
                  </a:lnTo>
                  <a:close/>
                  <a:moveTo>
                    <a:pt x="0" y="0"/>
                  </a:moveTo>
                  <a:lnTo>
                    <a:pt x="0" y="0"/>
                  </a:lnTo>
                  <a:lnTo>
                    <a:pt x="0" y="3"/>
                  </a:lnTo>
                  <a:lnTo>
                    <a:pt x="0" y="3"/>
                  </a:lnTo>
                  <a:lnTo>
                    <a:pt x="0" y="0"/>
                  </a:lnTo>
                  <a:close/>
                </a:path>
              </a:pathLst>
            </a:custGeom>
            <a:solidFill>
              <a:srgbClr val="8D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5" name="Freeform 278">
              <a:extLst>
                <a:ext uri="{FF2B5EF4-FFF2-40B4-BE49-F238E27FC236}">
                  <a16:creationId xmlns:a16="http://schemas.microsoft.com/office/drawing/2014/main" id="{C9C09FC7-F981-414A-9796-472D911F982F}"/>
                </a:ext>
              </a:extLst>
            </p:cNvPr>
            <p:cNvSpPr>
              <a:spLocks/>
            </p:cNvSpPr>
            <p:nvPr/>
          </p:nvSpPr>
          <p:spPr bwMode="auto">
            <a:xfrm flipH="1">
              <a:off x="7499172" y="6356441"/>
              <a:ext cx="0" cy="0"/>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6" name="Rectangle 279">
              <a:extLst>
                <a:ext uri="{FF2B5EF4-FFF2-40B4-BE49-F238E27FC236}">
                  <a16:creationId xmlns:a16="http://schemas.microsoft.com/office/drawing/2014/main" id="{8458BCCC-5D7C-4D9E-86EC-326C6EADFACF}"/>
                </a:ext>
              </a:extLst>
            </p:cNvPr>
            <p:cNvSpPr>
              <a:spLocks noChangeArrowheads="1"/>
            </p:cNvSpPr>
            <p:nvPr/>
          </p:nvSpPr>
          <p:spPr bwMode="auto">
            <a:xfrm flipH="1">
              <a:off x="7528715" y="6356380"/>
              <a:ext cx="1738"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7" name="Rectangle 280">
              <a:extLst>
                <a:ext uri="{FF2B5EF4-FFF2-40B4-BE49-F238E27FC236}">
                  <a16:creationId xmlns:a16="http://schemas.microsoft.com/office/drawing/2014/main" id="{EC58FF77-4050-4B61-B3A4-BBC10C201896}"/>
                </a:ext>
              </a:extLst>
            </p:cNvPr>
            <p:cNvSpPr>
              <a:spLocks noChangeArrowheads="1"/>
            </p:cNvSpPr>
            <p:nvPr/>
          </p:nvSpPr>
          <p:spPr bwMode="auto">
            <a:xfrm flipH="1">
              <a:off x="7499196" y="6356315"/>
              <a:ext cx="31286" cy="1736"/>
            </a:xfrm>
            <a:prstGeom prst="rect">
              <a:avLst/>
            </a:prstGeom>
            <a:solidFill>
              <a:srgbClr val="3B93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88" name="Rectangle 281">
              <a:extLst>
                <a:ext uri="{FF2B5EF4-FFF2-40B4-BE49-F238E27FC236}">
                  <a16:creationId xmlns:a16="http://schemas.microsoft.com/office/drawing/2014/main" id="{48EAEECF-3B08-4FD9-AFDB-57CB3A734365}"/>
                </a:ext>
              </a:extLst>
            </p:cNvPr>
            <p:cNvSpPr>
              <a:spLocks noChangeArrowheads="1"/>
            </p:cNvSpPr>
            <p:nvPr/>
          </p:nvSpPr>
          <p:spPr bwMode="auto">
            <a:xfrm flipH="1">
              <a:off x="7499138" y="6354514"/>
              <a:ext cx="31286"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789" name="Group 788">
            <a:extLst>
              <a:ext uri="{FF2B5EF4-FFF2-40B4-BE49-F238E27FC236}">
                <a16:creationId xmlns:a16="http://schemas.microsoft.com/office/drawing/2014/main" id="{F6B41BA6-7175-4BA9-B0FA-568D59625C10}"/>
              </a:ext>
            </a:extLst>
          </p:cNvPr>
          <p:cNvGrpSpPr/>
          <p:nvPr/>
        </p:nvGrpSpPr>
        <p:grpSpPr>
          <a:xfrm>
            <a:off x="7929315" y="4517431"/>
            <a:ext cx="228930" cy="289437"/>
            <a:chOff x="7916750" y="3728256"/>
            <a:chExt cx="622284" cy="786757"/>
          </a:xfrm>
        </p:grpSpPr>
        <p:sp>
          <p:nvSpPr>
            <p:cNvPr id="790" name="Freeform 104">
              <a:extLst>
                <a:ext uri="{FF2B5EF4-FFF2-40B4-BE49-F238E27FC236}">
                  <a16:creationId xmlns:a16="http://schemas.microsoft.com/office/drawing/2014/main" id="{EA480349-860D-44FB-84D9-60DDE9163C58}"/>
                </a:ext>
              </a:extLst>
            </p:cNvPr>
            <p:cNvSpPr>
              <a:spLocks/>
            </p:cNvSpPr>
            <p:nvPr/>
          </p:nvSpPr>
          <p:spPr bwMode="auto">
            <a:xfrm>
              <a:off x="7988530" y="3853730"/>
              <a:ext cx="454419" cy="661283"/>
            </a:xfrm>
            <a:custGeom>
              <a:avLst/>
              <a:gdLst>
                <a:gd name="T0" fmla="*/ 0 w 804"/>
                <a:gd name="T1" fmla="*/ 395 h 1170"/>
                <a:gd name="T2" fmla="*/ 19 w 804"/>
                <a:gd name="T3" fmla="*/ 924 h 1170"/>
                <a:gd name="T4" fmla="*/ 211 w 804"/>
                <a:gd name="T5" fmla="*/ 1149 h 1170"/>
                <a:gd name="T6" fmla="*/ 615 w 804"/>
                <a:gd name="T7" fmla="*/ 1170 h 1170"/>
                <a:gd name="T8" fmla="*/ 792 w 804"/>
                <a:gd name="T9" fmla="*/ 953 h 1170"/>
                <a:gd name="T10" fmla="*/ 804 w 804"/>
                <a:gd name="T11" fmla="*/ 371 h 1170"/>
                <a:gd name="T12" fmla="*/ 778 w 804"/>
                <a:gd name="T13" fmla="*/ 111 h 1170"/>
                <a:gd name="T14" fmla="*/ 657 w 804"/>
                <a:gd name="T15" fmla="*/ 12 h 1170"/>
                <a:gd name="T16" fmla="*/ 156 w 804"/>
                <a:gd name="T17" fmla="*/ 0 h 1170"/>
                <a:gd name="T18" fmla="*/ 12 w 804"/>
                <a:gd name="T19" fmla="*/ 125 h 1170"/>
                <a:gd name="T20" fmla="*/ 0 w 804"/>
                <a:gd name="T21" fmla="*/ 395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 h="1170">
                  <a:moveTo>
                    <a:pt x="0" y="395"/>
                  </a:moveTo>
                  <a:lnTo>
                    <a:pt x="19" y="924"/>
                  </a:lnTo>
                  <a:lnTo>
                    <a:pt x="211" y="1149"/>
                  </a:lnTo>
                  <a:lnTo>
                    <a:pt x="615" y="1170"/>
                  </a:lnTo>
                  <a:lnTo>
                    <a:pt x="792" y="953"/>
                  </a:lnTo>
                  <a:lnTo>
                    <a:pt x="804" y="371"/>
                  </a:lnTo>
                  <a:lnTo>
                    <a:pt x="778" y="111"/>
                  </a:lnTo>
                  <a:lnTo>
                    <a:pt x="657" y="12"/>
                  </a:lnTo>
                  <a:lnTo>
                    <a:pt x="156" y="0"/>
                  </a:lnTo>
                  <a:lnTo>
                    <a:pt x="12" y="125"/>
                  </a:lnTo>
                  <a:lnTo>
                    <a:pt x="0" y="395"/>
                  </a:lnTo>
                  <a:close/>
                </a:path>
              </a:pathLst>
            </a:custGeom>
            <a:solidFill>
              <a:srgbClr val="FA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91" name="Freeform 105">
              <a:extLst>
                <a:ext uri="{FF2B5EF4-FFF2-40B4-BE49-F238E27FC236}">
                  <a16:creationId xmlns:a16="http://schemas.microsoft.com/office/drawing/2014/main" id="{F0B8E963-6649-49CC-BD28-E34C717C406F}"/>
                </a:ext>
              </a:extLst>
            </p:cNvPr>
            <p:cNvSpPr>
              <a:spLocks/>
            </p:cNvSpPr>
            <p:nvPr/>
          </p:nvSpPr>
          <p:spPr bwMode="auto">
            <a:xfrm>
              <a:off x="7916750" y="3728256"/>
              <a:ext cx="622284" cy="543721"/>
            </a:xfrm>
            <a:custGeom>
              <a:avLst/>
              <a:gdLst>
                <a:gd name="T0" fmla="*/ 57 w 466"/>
                <a:gd name="T1" fmla="*/ 399 h 407"/>
                <a:gd name="T2" fmla="*/ 34 w 466"/>
                <a:gd name="T3" fmla="*/ 395 h 407"/>
                <a:gd name="T4" fmla="*/ 0 w 466"/>
                <a:gd name="T5" fmla="*/ 168 h 407"/>
                <a:gd name="T6" fmla="*/ 69 w 466"/>
                <a:gd name="T7" fmla="*/ 35 h 407"/>
                <a:gd name="T8" fmla="*/ 173 w 466"/>
                <a:gd name="T9" fmla="*/ 0 h 407"/>
                <a:gd name="T10" fmla="*/ 348 w 466"/>
                <a:gd name="T11" fmla="*/ 18 h 407"/>
                <a:gd name="T12" fmla="*/ 466 w 466"/>
                <a:gd name="T13" fmla="*/ 148 h 407"/>
                <a:gd name="T14" fmla="*/ 415 w 466"/>
                <a:gd name="T15" fmla="*/ 407 h 407"/>
                <a:gd name="T16" fmla="*/ 390 w 466"/>
                <a:gd name="T17" fmla="*/ 406 h 407"/>
                <a:gd name="T18" fmla="*/ 392 w 466"/>
                <a:gd name="T19" fmla="*/ 258 h 407"/>
                <a:gd name="T20" fmla="*/ 366 w 466"/>
                <a:gd name="T21" fmla="*/ 180 h 407"/>
                <a:gd name="T22" fmla="*/ 331 w 466"/>
                <a:gd name="T23" fmla="*/ 203 h 407"/>
                <a:gd name="T24" fmla="*/ 183 w 466"/>
                <a:gd name="T25" fmla="*/ 209 h 407"/>
                <a:gd name="T26" fmla="*/ 88 w 466"/>
                <a:gd name="T27" fmla="*/ 175 h 407"/>
                <a:gd name="T28" fmla="*/ 54 w 466"/>
                <a:gd name="T29" fmla="*/ 253 h 407"/>
                <a:gd name="T30" fmla="*/ 57 w 466"/>
                <a:gd name="T31" fmla="*/ 39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6" h="407">
                  <a:moveTo>
                    <a:pt x="57" y="399"/>
                  </a:moveTo>
                  <a:cubicBezTo>
                    <a:pt x="34" y="395"/>
                    <a:pt x="34" y="395"/>
                    <a:pt x="34" y="395"/>
                  </a:cubicBezTo>
                  <a:cubicBezTo>
                    <a:pt x="0" y="168"/>
                    <a:pt x="0" y="168"/>
                    <a:pt x="0" y="168"/>
                  </a:cubicBezTo>
                  <a:cubicBezTo>
                    <a:pt x="69" y="35"/>
                    <a:pt x="69" y="35"/>
                    <a:pt x="69" y="35"/>
                  </a:cubicBezTo>
                  <a:cubicBezTo>
                    <a:pt x="173" y="0"/>
                    <a:pt x="173" y="0"/>
                    <a:pt x="173" y="0"/>
                  </a:cubicBezTo>
                  <a:cubicBezTo>
                    <a:pt x="348" y="18"/>
                    <a:pt x="348" y="18"/>
                    <a:pt x="348" y="18"/>
                  </a:cubicBezTo>
                  <a:cubicBezTo>
                    <a:pt x="466" y="148"/>
                    <a:pt x="466" y="148"/>
                    <a:pt x="466" y="148"/>
                  </a:cubicBezTo>
                  <a:cubicBezTo>
                    <a:pt x="415" y="407"/>
                    <a:pt x="415" y="407"/>
                    <a:pt x="415" y="407"/>
                  </a:cubicBezTo>
                  <a:cubicBezTo>
                    <a:pt x="390" y="406"/>
                    <a:pt x="390" y="406"/>
                    <a:pt x="390" y="406"/>
                  </a:cubicBezTo>
                  <a:cubicBezTo>
                    <a:pt x="392" y="258"/>
                    <a:pt x="392" y="258"/>
                    <a:pt x="392" y="258"/>
                  </a:cubicBezTo>
                  <a:cubicBezTo>
                    <a:pt x="366" y="180"/>
                    <a:pt x="366" y="180"/>
                    <a:pt x="366" y="180"/>
                  </a:cubicBezTo>
                  <a:cubicBezTo>
                    <a:pt x="331" y="203"/>
                    <a:pt x="331" y="203"/>
                    <a:pt x="331" y="203"/>
                  </a:cubicBezTo>
                  <a:cubicBezTo>
                    <a:pt x="331" y="203"/>
                    <a:pt x="246" y="220"/>
                    <a:pt x="183" y="209"/>
                  </a:cubicBezTo>
                  <a:cubicBezTo>
                    <a:pt x="121" y="199"/>
                    <a:pt x="88" y="175"/>
                    <a:pt x="88" y="175"/>
                  </a:cubicBezTo>
                  <a:cubicBezTo>
                    <a:pt x="54" y="253"/>
                    <a:pt x="54" y="253"/>
                    <a:pt x="54" y="253"/>
                  </a:cubicBezTo>
                  <a:lnTo>
                    <a:pt x="57" y="399"/>
                  </a:lnTo>
                  <a:close/>
                </a:path>
              </a:pathLst>
            </a:custGeom>
            <a:solidFill>
              <a:srgbClr val="683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92" name="Group 791">
            <a:extLst>
              <a:ext uri="{FF2B5EF4-FFF2-40B4-BE49-F238E27FC236}">
                <a16:creationId xmlns:a16="http://schemas.microsoft.com/office/drawing/2014/main" id="{62A7E245-26F6-4CB6-8737-127053A6E97C}"/>
              </a:ext>
            </a:extLst>
          </p:cNvPr>
          <p:cNvGrpSpPr/>
          <p:nvPr/>
        </p:nvGrpSpPr>
        <p:grpSpPr>
          <a:xfrm>
            <a:off x="7924610" y="3493459"/>
            <a:ext cx="238340" cy="348727"/>
            <a:chOff x="7895242" y="2578150"/>
            <a:chExt cx="674847" cy="987402"/>
          </a:xfrm>
        </p:grpSpPr>
        <p:sp>
          <p:nvSpPr>
            <p:cNvPr id="793" name="Freeform 81">
              <a:extLst>
                <a:ext uri="{FF2B5EF4-FFF2-40B4-BE49-F238E27FC236}">
                  <a16:creationId xmlns:a16="http://schemas.microsoft.com/office/drawing/2014/main" id="{45A014EA-CF33-4978-8ADD-416F060B0E83}"/>
                </a:ext>
              </a:extLst>
            </p:cNvPr>
            <p:cNvSpPr>
              <a:spLocks/>
            </p:cNvSpPr>
            <p:nvPr/>
          </p:nvSpPr>
          <p:spPr bwMode="auto">
            <a:xfrm>
              <a:off x="7895242" y="2578150"/>
              <a:ext cx="674847" cy="987402"/>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rgbClr val="443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94" name="Freeform 90">
              <a:extLst>
                <a:ext uri="{FF2B5EF4-FFF2-40B4-BE49-F238E27FC236}">
                  <a16:creationId xmlns:a16="http://schemas.microsoft.com/office/drawing/2014/main" id="{ABCE86BC-5C35-4523-997E-240AFFFCADC1}"/>
                </a:ext>
              </a:extLst>
            </p:cNvPr>
            <p:cNvSpPr>
              <a:spLocks/>
            </p:cNvSpPr>
            <p:nvPr/>
          </p:nvSpPr>
          <p:spPr bwMode="auto">
            <a:xfrm>
              <a:off x="8022413" y="2733013"/>
              <a:ext cx="424465" cy="570286"/>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rgbClr val="FA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795" name="Straight Connector 794">
            <a:extLst>
              <a:ext uri="{FF2B5EF4-FFF2-40B4-BE49-F238E27FC236}">
                <a16:creationId xmlns:a16="http://schemas.microsoft.com/office/drawing/2014/main" id="{7A0067C0-6D62-4284-B920-30960EBF0669}"/>
              </a:ext>
            </a:extLst>
          </p:cNvPr>
          <p:cNvCxnSpPr>
            <a:cxnSpLocks/>
          </p:cNvCxnSpPr>
          <p:nvPr/>
        </p:nvCxnSpPr>
        <p:spPr>
          <a:xfrm>
            <a:off x="7107786" y="3793268"/>
            <a:ext cx="271138" cy="18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ED5ADE87-31AE-4E8E-9EF9-60989CB82716}"/>
              </a:ext>
            </a:extLst>
          </p:cNvPr>
          <p:cNvCxnSpPr>
            <a:cxnSpLocks/>
          </p:cNvCxnSpPr>
          <p:nvPr/>
        </p:nvCxnSpPr>
        <p:spPr>
          <a:xfrm>
            <a:off x="7107786" y="4806868"/>
            <a:ext cx="264747"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7" name="Connector: Elbow 796">
            <a:extLst>
              <a:ext uri="{FF2B5EF4-FFF2-40B4-BE49-F238E27FC236}">
                <a16:creationId xmlns:a16="http://schemas.microsoft.com/office/drawing/2014/main" id="{6510BE29-5FD6-429A-8279-E7562CB074CC}"/>
              </a:ext>
            </a:extLst>
          </p:cNvPr>
          <p:cNvCxnSpPr>
            <a:cxnSpLocks/>
          </p:cNvCxnSpPr>
          <p:nvPr/>
        </p:nvCxnSpPr>
        <p:spPr>
          <a:xfrm rot="10800000" flipH="1">
            <a:off x="663118" y="1733040"/>
            <a:ext cx="4272492" cy="3327334"/>
          </a:xfrm>
          <a:prstGeom prst="bentConnector3">
            <a:avLst>
              <a:gd name="adj1" fmla="val -4801"/>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98" name="Rectangle 80">
            <a:extLst>
              <a:ext uri="{FF2B5EF4-FFF2-40B4-BE49-F238E27FC236}">
                <a16:creationId xmlns:a16="http://schemas.microsoft.com/office/drawing/2014/main" id="{85A672CA-71A5-4D10-8215-6B2D84E959D0}"/>
              </a:ext>
            </a:extLst>
          </p:cNvPr>
          <p:cNvSpPr/>
          <p:nvPr/>
        </p:nvSpPr>
        <p:spPr>
          <a:xfrm>
            <a:off x="4745112" y="1317240"/>
            <a:ext cx="2362673" cy="8316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Ger </a:t>
            </a:r>
            <a:r>
              <a:rPr kumimoji="0" lang="sv-SE" sz="1200" b="1" i="0" u="none" strike="noStrike" kern="1200" cap="none" spc="0" normalizeH="0" baseline="0" noProof="0" dirty="0">
                <a:ln>
                  <a:noFill/>
                </a:ln>
                <a:solidFill>
                  <a:srgbClr val="000000"/>
                </a:solidFill>
                <a:effectLst/>
                <a:uLnTx/>
                <a:uFillTx/>
                <a:latin typeface="Arial"/>
                <a:ea typeface="+mn-ea"/>
                <a:cs typeface="+mn-cs"/>
              </a:rPr>
              <a:t>stöd</a:t>
            </a:r>
            <a:r>
              <a:rPr kumimoji="0" lang="sv-SE" sz="1200" b="0" i="0" u="none" strike="noStrike" kern="1200" cap="none" spc="0" normalizeH="0" baseline="0" noProof="0" dirty="0">
                <a:ln>
                  <a:noFill/>
                </a:ln>
                <a:solidFill>
                  <a:srgbClr val="000000"/>
                </a:solidFill>
                <a:effectLst/>
                <a:uLnTx/>
                <a:uFillTx/>
                <a:latin typeface="Arial"/>
                <a:ea typeface="+mn-ea"/>
                <a:cs typeface="+mn-cs"/>
              </a:rPr>
              <a:t> samt </a:t>
            </a:r>
            <a:r>
              <a:rPr kumimoji="0" lang="sv-SE" sz="1200" b="1" i="0" u="none" strike="noStrike" kern="1200" cap="none" spc="0" normalizeH="0" baseline="0" noProof="0" dirty="0">
                <a:ln>
                  <a:noFill/>
                </a:ln>
                <a:solidFill>
                  <a:srgbClr val="000000"/>
                </a:solidFill>
                <a:effectLst/>
                <a:uLnTx/>
                <a:uFillTx/>
                <a:latin typeface="Arial"/>
                <a:ea typeface="+mn-ea"/>
                <a:cs typeface="+mn-cs"/>
              </a:rPr>
              <a:t>kvalitetssäkrar</a:t>
            </a:r>
            <a:r>
              <a:rPr kumimoji="0" lang="sv-SE" sz="1200" b="0" i="0" u="none" strike="noStrike" kern="1200" cap="none" spc="0" normalizeH="0" baseline="0" noProof="0" dirty="0">
                <a:ln>
                  <a:noFill/>
                </a:ln>
                <a:solidFill>
                  <a:srgbClr val="000000"/>
                </a:solidFill>
                <a:effectLst/>
                <a:uLnTx/>
                <a:uFillTx/>
                <a:latin typeface="Arial"/>
                <a:ea typeface="+mn-ea"/>
                <a:cs typeface="+mn-cs"/>
              </a:rPr>
              <a:t> arbetssätt.</a:t>
            </a:r>
          </a:p>
        </p:txBody>
      </p:sp>
    </p:spTree>
    <p:extLst>
      <p:ext uri="{BB962C8B-B14F-4D97-AF65-F5344CB8AC3E}">
        <p14:creationId xmlns:p14="http://schemas.microsoft.com/office/powerpoint/2010/main" val="197185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50" name="think-cell Slide" r:id="rId43" imgW="473" imgH="473" progId="TCLayout.ActiveDocument.1">
                  <p:embed/>
                </p:oleObj>
              </mc:Choice>
              <mc:Fallback>
                <p:oleObj name="think-cell Slide" r:id="rId43" imgW="473" imgH="473" progId="TCLayout.ActiveDocument.1">
                  <p:embed/>
                  <p:pic>
                    <p:nvPicPr>
                      <p:cNvPr id="23" name="Object 22" hidden="1"/>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2" name="Rectangle 21"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0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sp>
        <p:nvSpPr>
          <p:cNvPr id="4" name="Title 3"/>
          <p:cNvSpPr>
            <a:spLocks noGrp="1"/>
          </p:cNvSpPr>
          <p:nvPr>
            <p:ph type="title"/>
          </p:nvPr>
        </p:nvSpPr>
        <p:spPr>
          <a:xfrm>
            <a:off x="457199" y="457200"/>
            <a:ext cx="8531235" cy="831600"/>
          </a:xfrm>
        </p:spPr>
        <p:txBody>
          <a:bodyPr vert="horz"/>
          <a:lstStyle/>
          <a:p>
            <a:r>
              <a:rPr lang="sv-SE" dirty="0" smtClean="0"/>
              <a:t>Kategoriorganisation</a:t>
            </a:r>
            <a:endParaRPr lang="sv-SE" dirty="0"/>
          </a:p>
        </p:txBody>
      </p:sp>
      <p:grpSp>
        <p:nvGrpSpPr>
          <p:cNvPr id="35" name="Group 34"/>
          <p:cNvGrpSpPr/>
          <p:nvPr/>
        </p:nvGrpSpPr>
        <p:grpSpPr>
          <a:xfrm>
            <a:off x="395288" y="2189799"/>
            <a:ext cx="3917202" cy="2732909"/>
            <a:chOff x="467544" y="2759933"/>
            <a:chExt cx="3917202" cy="2732909"/>
          </a:xfrm>
        </p:grpSpPr>
        <p:sp>
          <p:nvSpPr>
            <p:cNvPr id="38" name="Text Box 56"/>
            <p:cNvSpPr txBox="1">
              <a:spLocks noChangeAspect="1" noChangeArrowheads="1"/>
            </p:cNvSpPr>
            <p:nvPr/>
          </p:nvSpPr>
          <p:spPr bwMode="auto">
            <a:xfrm>
              <a:off x="467544" y="2764396"/>
              <a:ext cx="1835277" cy="261610"/>
            </a:xfrm>
            <a:prstGeom prst="rect">
              <a:avLst/>
            </a:prstGeom>
            <a:noFill/>
            <a:ln w="6350">
              <a:noFill/>
              <a:miter lim="800000"/>
              <a:headEnd type="none" w="sm" len="sm"/>
              <a:tailEnd type="none" w="sm" len="sm"/>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Kategorifamilj</a:t>
              </a:r>
            </a:p>
          </p:txBody>
        </p:sp>
        <p:cxnSp>
          <p:nvCxnSpPr>
            <p:cNvPr id="39" name="Shape 192"/>
            <p:cNvCxnSpPr>
              <a:stCxn id="41" idx="2"/>
              <a:endCxn id="52" idx="0"/>
            </p:cNvCxnSpPr>
            <p:nvPr>
              <p:custDataLst>
                <p:tags r:id="rId4"/>
              </p:custDataLst>
            </p:nvPr>
          </p:nvCxnSpPr>
          <p:spPr>
            <a:xfrm rot="16200000" flipH="1">
              <a:off x="3214786" y="2870343"/>
              <a:ext cx="509124" cy="691607"/>
            </a:xfrm>
            <a:prstGeom prst="bentConnector3">
              <a:avLst>
                <a:gd name="adj1" fmla="val 50000"/>
              </a:avLst>
            </a:prstGeom>
            <a:solidFill>
              <a:schemeClr val="bg1"/>
            </a:solidFill>
            <a:ln w="6350">
              <a:solidFill>
                <a:schemeClr val="bg1">
                  <a:lumMod val="50000"/>
                </a:schemeClr>
              </a:solidFill>
              <a:miter lim="800000"/>
              <a:headEnd/>
              <a:tailEnd/>
            </a:ln>
            <a:effectLst/>
          </p:spPr>
        </p:cxnSp>
        <p:cxnSp>
          <p:nvCxnSpPr>
            <p:cNvPr id="40" name="Shape 192"/>
            <p:cNvCxnSpPr>
              <a:stCxn id="41" idx="2"/>
              <a:endCxn id="44" idx="0"/>
            </p:cNvCxnSpPr>
            <p:nvPr>
              <p:custDataLst>
                <p:tags r:id="rId5"/>
              </p:custDataLst>
            </p:nvPr>
          </p:nvCxnSpPr>
          <p:spPr>
            <a:xfrm rot="5400000">
              <a:off x="2548614" y="2895778"/>
              <a:ext cx="509124" cy="640739"/>
            </a:xfrm>
            <a:prstGeom prst="bentConnector3">
              <a:avLst>
                <a:gd name="adj1" fmla="val 50000"/>
              </a:avLst>
            </a:prstGeom>
            <a:solidFill>
              <a:schemeClr val="bg1"/>
            </a:solidFill>
            <a:ln w="6350">
              <a:solidFill>
                <a:schemeClr val="bg1">
                  <a:lumMod val="50000"/>
                </a:schemeClr>
              </a:solidFill>
              <a:miter lim="800000"/>
              <a:headEnd/>
              <a:tailEnd/>
            </a:ln>
            <a:effectLst/>
          </p:spPr>
        </p:cxnSp>
        <p:sp>
          <p:nvSpPr>
            <p:cNvPr id="41" name="Rectangle 40"/>
            <p:cNvSpPr/>
            <p:nvPr>
              <p:custDataLst>
                <p:tags r:id="rId6"/>
              </p:custDataLst>
            </p:nvPr>
          </p:nvSpPr>
          <p:spPr>
            <a:xfrm>
              <a:off x="2949460" y="2759933"/>
              <a:ext cx="348169" cy="201652"/>
            </a:xfrm>
            <a:prstGeom prst="rect">
              <a:avLst/>
            </a:prstGeom>
            <a:solidFill>
              <a:schemeClr val="accent3"/>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42" name="Shape 234"/>
            <p:cNvCxnSpPr>
              <a:stCxn id="44" idx="2"/>
              <a:endCxn id="53" idx="3"/>
            </p:cNvCxnSpPr>
            <p:nvPr>
              <p:custDataLst>
                <p:tags r:id="rId7"/>
              </p:custDataLst>
            </p:nvPr>
          </p:nvCxnSpPr>
          <p:spPr>
            <a:xfrm rot="5400000">
              <a:off x="2067232" y="3920711"/>
              <a:ext cx="663925" cy="167225"/>
            </a:xfrm>
            <a:prstGeom prst="bentConnector2">
              <a:avLst/>
            </a:prstGeom>
            <a:solidFill>
              <a:schemeClr val="bg1"/>
            </a:solidFill>
            <a:ln w="6350">
              <a:solidFill>
                <a:schemeClr val="bg1">
                  <a:lumMod val="50000"/>
                </a:schemeClr>
              </a:solidFill>
              <a:miter lim="800000"/>
              <a:headEnd/>
              <a:tailEnd/>
            </a:ln>
            <a:effectLst/>
          </p:spPr>
        </p:cxnSp>
        <p:cxnSp>
          <p:nvCxnSpPr>
            <p:cNvPr id="43" name="Shape 170"/>
            <p:cNvCxnSpPr>
              <a:stCxn id="44" idx="2"/>
              <a:endCxn id="60" idx="1"/>
            </p:cNvCxnSpPr>
            <p:nvPr>
              <p:custDataLst>
                <p:tags r:id="rId8"/>
              </p:custDataLst>
            </p:nvPr>
          </p:nvCxnSpPr>
          <p:spPr>
            <a:xfrm rot="16200000" flipH="1">
              <a:off x="2230270" y="3924896"/>
              <a:ext cx="663925" cy="158853"/>
            </a:xfrm>
            <a:prstGeom prst="bentConnector2">
              <a:avLst/>
            </a:prstGeom>
            <a:solidFill>
              <a:schemeClr val="bg1"/>
            </a:solidFill>
            <a:ln w="6350">
              <a:solidFill>
                <a:schemeClr val="bg1">
                  <a:lumMod val="50000"/>
                </a:schemeClr>
              </a:solidFill>
              <a:miter lim="800000"/>
              <a:headEnd/>
              <a:tailEnd/>
            </a:ln>
            <a:effectLst/>
          </p:spPr>
        </p:cxnSp>
        <p:sp>
          <p:nvSpPr>
            <p:cNvPr id="44" name="Rectangle 43"/>
            <p:cNvSpPr/>
            <p:nvPr>
              <p:custDataLst>
                <p:tags r:id="rId9"/>
              </p:custDataLst>
            </p:nvPr>
          </p:nvSpPr>
          <p:spPr>
            <a:xfrm>
              <a:off x="2308721" y="3470709"/>
              <a:ext cx="348169" cy="201652"/>
            </a:xfrm>
            <a:prstGeom prst="rect">
              <a:avLst/>
            </a:prstGeom>
            <a:solidFill>
              <a:schemeClr val="accent3"/>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45" name="Text Box 56"/>
            <p:cNvSpPr txBox="1">
              <a:spLocks noChangeAspect="1" noChangeArrowheads="1"/>
            </p:cNvSpPr>
            <p:nvPr/>
          </p:nvSpPr>
          <p:spPr bwMode="auto">
            <a:xfrm>
              <a:off x="467544" y="4107745"/>
              <a:ext cx="1080000" cy="261610"/>
            </a:xfrm>
            <a:prstGeom prst="rect">
              <a:avLst/>
            </a:prstGeom>
            <a:noFill/>
            <a:ln w="6350">
              <a:noFill/>
              <a:miter lim="800000"/>
              <a:headEnd type="none" w="sm" len="sm"/>
              <a:tailEnd type="none" w="sm" len="sm"/>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Kategori</a:t>
              </a:r>
            </a:p>
          </p:txBody>
        </p:sp>
        <p:sp>
          <p:nvSpPr>
            <p:cNvPr id="46" name="Line 63"/>
            <p:cNvSpPr>
              <a:spLocks noChangeAspect="1" noChangeShapeType="1"/>
            </p:cNvSpPr>
            <p:nvPr/>
          </p:nvSpPr>
          <p:spPr bwMode="auto">
            <a:xfrm>
              <a:off x="511385" y="3224165"/>
              <a:ext cx="3873361" cy="0"/>
            </a:xfrm>
            <a:prstGeom prst="line">
              <a:avLst/>
            </a:prstGeom>
            <a:solidFill>
              <a:schemeClr val="bg1"/>
            </a:solidFill>
            <a:ln w="6350">
              <a:solidFill>
                <a:schemeClr val="bg1">
                  <a:lumMod val="65000"/>
                </a:schemeClr>
              </a:solidFill>
              <a:prstDash val="dash"/>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47" name="Line 63"/>
            <p:cNvSpPr>
              <a:spLocks noChangeAspect="1" noChangeShapeType="1"/>
            </p:cNvSpPr>
            <p:nvPr/>
          </p:nvSpPr>
          <p:spPr bwMode="auto">
            <a:xfrm>
              <a:off x="511385" y="3848028"/>
              <a:ext cx="3873361" cy="0"/>
            </a:xfrm>
            <a:prstGeom prst="line">
              <a:avLst/>
            </a:prstGeom>
            <a:solidFill>
              <a:schemeClr val="bg1"/>
            </a:solidFill>
            <a:ln w="6350">
              <a:solidFill>
                <a:schemeClr val="bg1">
                  <a:lumMod val="65000"/>
                </a:schemeClr>
              </a:solidFill>
              <a:prstDash val="dash"/>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48" name="Text Box 56"/>
            <p:cNvSpPr txBox="1">
              <a:spLocks noChangeAspect="1" noChangeArrowheads="1"/>
            </p:cNvSpPr>
            <p:nvPr/>
          </p:nvSpPr>
          <p:spPr bwMode="auto">
            <a:xfrm>
              <a:off x="467544" y="3429663"/>
              <a:ext cx="1835277" cy="261610"/>
            </a:xfrm>
            <a:prstGeom prst="rect">
              <a:avLst/>
            </a:prstGeom>
            <a:noFill/>
            <a:ln w="6350">
              <a:noFill/>
              <a:miter lim="800000"/>
              <a:headEnd type="none" w="sm" len="sm"/>
              <a:tailEnd type="none" w="sm" len="sm"/>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Kategoriklass</a:t>
              </a:r>
            </a:p>
          </p:txBody>
        </p:sp>
        <p:sp>
          <p:nvSpPr>
            <p:cNvPr id="49" name="Text Box 56"/>
            <p:cNvSpPr txBox="1">
              <a:spLocks noChangeAspect="1" noChangeArrowheads="1"/>
            </p:cNvSpPr>
            <p:nvPr/>
          </p:nvSpPr>
          <p:spPr bwMode="auto">
            <a:xfrm>
              <a:off x="467544" y="4955063"/>
              <a:ext cx="1835277" cy="261610"/>
            </a:xfrm>
            <a:prstGeom prst="rect">
              <a:avLst/>
            </a:prstGeom>
            <a:noFill/>
            <a:ln w="6350">
              <a:noFill/>
              <a:miter lim="800000"/>
              <a:headEnd type="none" w="sm" len="sm"/>
              <a:tailEnd type="none" w="sm" len="sm"/>
            </a:ln>
          </p:spPr>
          <p:txBody>
            <a:bodyPr wrap="square" anchor="ctr">
              <a:spAutoFit/>
            </a:bodyPr>
            <a:lstStyle>
              <a:defPPr>
                <a:defRPr lang="en-US"/>
              </a:defPPr>
              <a:lvl1pPr eaLnBrk="0" hangingPunct="0">
                <a:defRPr sz="1200"/>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Underkategori</a:t>
              </a:r>
            </a:p>
          </p:txBody>
        </p:sp>
        <p:cxnSp>
          <p:nvCxnSpPr>
            <p:cNvPr id="50" name="Shape 234"/>
            <p:cNvCxnSpPr>
              <a:stCxn id="52" idx="2"/>
              <a:endCxn id="67" idx="3"/>
            </p:cNvCxnSpPr>
            <p:nvPr>
              <p:custDataLst>
                <p:tags r:id="rId10"/>
              </p:custDataLst>
            </p:nvPr>
          </p:nvCxnSpPr>
          <p:spPr>
            <a:xfrm rot="5400000">
              <a:off x="3400953" y="3922086"/>
              <a:ext cx="663925" cy="164475"/>
            </a:xfrm>
            <a:prstGeom prst="bentConnector2">
              <a:avLst/>
            </a:prstGeom>
            <a:solidFill>
              <a:schemeClr val="bg1"/>
            </a:solidFill>
            <a:ln w="6350">
              <a:solidFill>
                <a:schemeClr val="bg1">
                  <a:lumMod val="50000"/>
                </a:schemeClr>
              </a:solidFill>
              <a:miter lim="800000"/>
              <a:headEnd/>
              <a:tailEnd/>
            </a:ln>
            <a:effectLst/>
          </p:spPr>
        </p:cxnSp>
        <p:cxnSp>
          <p:nvCxnSpPr>
            <p:cNvPr id="51" name="Shape 170"/>
            <p:cNvCxnSpPr>
              <a:stCxn id="52" idx="2"/>
              <a:endCxn id="74" idx="1"/>
            </p:cNvCxnSpPr>
            <p:nvPr>
              <p:custDataLst>
                <p:tags r:id="rId11"/>
              </p:custDataLst>
            </p:nvPr>
          </p:nvCxnSpPr>
          <p:spPr>
            <a:xfrm rot="16200000" flipH="1">
              <a:off x="3557367" y="3930145"/>
              <a:ext cx="663925" cy="148355"/>
            </a:xfrm>
            <a:prstGeom prst="bentConnector2">
              <a:avLst/>
            </a:prstGeom>
            <a:solidFill>
              <a:schemeClr val="bg1"/>
            </a:solidFill>
            <a:ln w="6350">
              <a:solidFill>
                <a:schemeClr val="bg1">
                  <a:lumMod val="50000"/>
                </a:schemeClr>
              </a:solidFill>
              <a:miter lim="800000"/>
              <a:headEnd/>
              <a:tailEnd/>
            </a:ln>
            <a:effectLst/>
          </p:spPr>
        </p:cxnSp>
        <p:sp>
          <p:nvSpPr>
            <p:cNvPr id="52" name="Rectangle 51"/>
            <p:cNvSpPr/>
            <p:nvPr>
              <p:custDataLst>
                <p:tags r:id="rId12"/>
              </p:custDataLst>
            </p:nvPr>
          </p:nvSpPr>
          <p:spPr>
            <a:xfrm>
              <a:off x="3641067" y="3470709"/>
              <a:ext cx="348169" cy="201652"/>
            </a:xfrm>
            <a:prstGeom prst="rect">
              <a:avLst/>
            </a:prstGeom>
            <a:solidFill>
              <a:schemeClr val="bg1">
                <a:lumMod val="6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ectangle 52"/>
            <p:cNvSpPr/>
            <p:nvPr>
              <p:custDataLst>
                <p:tags r:id="rId13"/>
              </p:custDataLst>
            </p:nvPr>
          </p:nvSpPr>
          <p:spPr>
            <a:xfrm>
              <a:off x="1967412" y="4235460"/>
              <a:ext cx="348169" cy="201652"/>
            </a:xfrm>
            <a:prstGeom prst="rect">
              <a:avLst/>
            </a:prstGeom>
            <a:solidFill>
              <a:schemeClr val="bg1">
                <a:lumMod val="7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54" name="Rectangle 53"/>
            <p:cNvSpPr/>
            <p:nvPr>
              <p:custDataLst>
                <p:tags r:id="rId14"/>
              </p:custDataLst>
            </p:nvPr>
          </p:nvSpPr>
          <p:spPr>
            <a:xfrm>
              <a:off x="1647381" y="4666346"/>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55" name="Rectangle 54"/>
            <p:cNvSpPr/>
            <p:nvPr>
              <p:custDataLst>
                <p:tags r:id="rId15"/>
              </p:custDataLst>
            </p:nvPr>
          </p:nvSpPr>
          <p:spPr>
            <a:xfrm>
              <a:off x="1647380" y="4978768"/>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56" name="Rectangle 55"/>
            <p:cNvSpPr/>
            <p:nvPr>
              <p:custDataLst>
                <p:tags r:id="rId16"/>
              </p:custDataLst>
            </p:nvPr>
          </p:nvSpPr>
          <p:spPr>
            <a:xfrm>
              <a:off x="1647380" y="5291190"/>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57" name="Shape 170"/>
            <p:cNvCxnSpPr>
              <a:stCxn id="53" idx="2"/>
              <a:endCxn id="54" idx="3"/>
            </p:cNvCxnSpPr>
            <p:nvPr>
              <p:custDataLst>
                <p:tags r:id="rId17"/>
              </p:custDataLst>
            </p:nvPr>
          </p:nvCxnSpPr>
          <p:spPr>
            <a:xfrm rot="5400000">
              <a:off x="1903494" y="4529169"/>
              <a:ext cx="330060" cy="145947"/>
            </a:xfrm>
            <a:prstGeom prst="bentConnector2">
              <a:avLst/>
            </a:prstGeom>
            <a:solidFill>
              <a:schemeClr val="bg1"/>
            </a:solidFill>
            <a:ln w="6350">
              <a:solidFill>
                <a:schemeClr val="bg1">
                  <a:lumMod val="50000"/>
                </a:schemeClr>
              </a:solidFill>
              <a:miter lim="800000"/>
              <a:headEnd/>
              <a:tailEnd/>
            </a:ln>
            <a:effectLst/>
          </p:spPr>
        </p:cxnSp>
        <p:cxnSp>
          <p:nvCxnSpPr>
            <p:cNvPr id="58" name="Shape 170"/>
            <p:cNvCxnSpPr>
              <a:stCxn id="53" idx="2"/>
              <a:endCxn id="55" idx="3"/>
            </p:cNvCxnSpPr>
            <p:nvPr>
              <p:custDataLst>
                <p:tags r:id="rId18"/>
              </p:custDataLst>
            </p:nvPr>
          </p:nvCxnSpPr>
          <p:spPr>
            <a:xfrm rot="5400000">
              <a:off x="1747282" y="4685379"/>
              <a:ext cx="642482" cy="145948"/>
            </a:xfrm>
            <a:prstGeom prst="bentConnector2">
              <a:avLst/>
            </a:prstGeom>
            <a:solidFill>
              <a:schemeClr val="bg1"/>
            </a:solidFill>
            <a:ln w="6350">
              <a:solidFill>
                <a:schemeClr val="bg1">
                  <a:lumMod val="50000"/>
                </a:schemeClr>
              </a:solidFill>
              <a:miter lim="800000"/>
              <a:headEnd/>
              <a:tailEnd/>
            </a:ln>
            <a:effectLst/>
          </p:spPr>
        </p:cxnSp>
        <p:cxnSp>
          <p:nvCxnSpPr>
            <p:cNvPr id="59" name="Shape 170"/>
            <p:cNvCxnSpPr>
              <a:stCxn id="53" idx="2"/>
              <a:endCxn id="56" idx="3"/>
            </p:cNvCxnSpPr>
            <p:nvPr>
              <p:custDataLst>
                <p:tags r:id="rId19"/>
              </p:custDataLst>
            </p:nvPr>
          </p:nvCxnSpPr>
          <p:spPr>
            <a:xfrm rot="5400000">
              <a:off x="1591071" y="4841590"/>
              <a:ext cx="954904" cy="145948"/>
            </a:xfrm>
            <a:prstGeom prst="bentConnector2">
              <a:avLst/>
            </a:prstGeom>
            <a:solidFill>
              <a:schemeClr val="bg1"/>
            </a:solidFill>
            <a:ln w="6350">
              <a:solidFill>
                <a:schemeClr val="bg1">
                  <a:lumMod val="50000"/>
                </a:schemeClr>
              </a:solidFill>
              <a:miter lim="800000"/>
              <a:headEnd/>
              <a:tailEnd/>
            </a:ln>
            <a:effectLst/>
          </p:spPr>
        </p:cxnSp>
        <p:sp>
          <p:nvSpPr>
            <p:cNvPr id="60" name="Rectangle 59"/>
            <p:cNvSpPr/>
            <p:nvPr>
              <p:custDataLst>
                <p:tags r:id="rId20"/>
              </p:custDataLst>
            </p:nvPr>
          </p:nvSpPr>
          <p:spPr>
            <a:xfrm>
              <a:off x="2641659" y="4235460"/>
              <a:ext cx="348169" cy="201652"/>
            </a:xfrm>
            <a:prstGeom prst="rect">
              <a:avLst/>
            </a:prstGeom>
            <a:solidFill>
              <a:schemeClr val="accent3"/>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1" name="Rectangle 60"/>
            <p:cNvSpPr/>
            <p:nvPr>
              <p:custDataLst>
                <p:tags r:id="rId21"/>
              </p:custDataLst>
            </p:nvPr>
          </p:nvSpPr>
          <p:spPr>
            <a:xfrm>
              <a:off x="2311814" y="4666346"/>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2" name="Rectangle 61"/>
            <p:cNvSpPr/>
            <p:nvPr>
              <p:custDataLst>
                <p:tags r:id="rId22"/>
              </p:custDataLst>
            </p:nvPr>
          </p:nvSpPr>
          <p:spPr>
            <a:xfrm>
              <a:off x="2311813" y="4978768"/>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Rectangle 62"/>
            <p:cNvSpPr/>
            <p:nvPr>
              <p:custDataLst>
                <p:tags r:id="rId23"/>
              </p:custDataLst>
            </p:nvPr>
          </p:nvSpPr>
          <p:spPr>
            <a:xfrm>
              <a:off x="2311813" y="5291190"/>
              <a:ext cx="348169" cy="201652"/>
            </a:xfrm>
            <a:prstGeom prst="rect">
              <a:avLst/>
            </a:prstGeom>
            <a:solidFill>
              <a:schemeClr val="accent3"/>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64" name="Shape 170"/>
            <p:cNvCxnSpPr>
              <a:endCxn id="61" idx="3"/>
            </p:cNvCxnSpPr>
            <p:nvPr>
              <p:custDataLst>
                <p:tags r:id="rId24"/>
              </p:custDataLst>
            </p:nvPr>
          </p:nvCxnSpPr>
          <p:spPr>
            <a:xfrm rot="5400000">
              <a:off x="2567927" y="4529169"/>
              <a:ext cx="330060" cy="145947"/>
            </a:xfrm>
            <a:prstGeom prst="bentConnector2">
              <a:avLst/>
            </a:prstGeom>
            <a:solidFill>
              <a:schemeClr val="bg1"/>
            </a:solidFill>
            <a:ln w="6350">
              <a:solidFill>
                <a:schemeClr val="bg1">
                  <a:lumMod val="50000"/>
                </a:schemeClr>
              </a:solidFill>
              <a:miter lim="800000"/>
              <a:headEnd/>
              <a:tailEnd/>
            </a:ln>
            <a:effectLst/>
          </p:spPr>
        </p:cxnSp>
        <p:cxnSp>
          <p:nvCxnSpPr>
            <p:cNvPr id="65" name="Shape 170"/>
            <p:cNvCxnSpPr>
              <a:endCxn id="62" idx="3"/>
            </p:cNvCxnSpPr>
            <p:nvPr>
              <p:custDataLst>
                <p:tags r:id="rId25"/>
              </p:custDataLst>
            </p:nvPr>
          </p:nvCxnSpPr>
          <p:spPr>
            <a:xfrm rot="5400000">
              <a:off x="2411715" y="4685379"/>
              <a:ext cx="642482" cy="145948"/>
            </a:xfrm>
            <a:prstGeom prst="bentConnector2">
              <a:avLst/>
            </a:prstGeom>
            <a:solidFill>
              <a:schemeClr val="bg1"/>
            </a:solidFill>
            <a:ln w="6350">
              <a:solidFill>
                <a:schemeClr val="bg1">
                  <a:lumMod val="50000"/>
                </a:schemeClr>
              </a:solidFill>
              <a:miter lim="800000"/>
              <a:headEnd/>
              <a:tailEnd/>
            </a:ln>
            <a:effectLst/>
          </p:spPr>
        </p:cxnSp>
        <p:cxnSp>
          <p:nvCxnSpPr>
            <p:cNvPr id="66" name="Shape 170"/>
            <p:cNvCxnSpPr>
              <a:endCxn id="63" idx="3"/>
            </p:cNvCxnSpPr>
            <p:nvPr>
              <p:custDataLst>
                <p:tags r:id="rId26"/>
              </p:custDataLst>
            </p:nvPr>
          </p:nvCxnSpPr>
          <p:spPr>
            <a:xfrm rot="5400000">
              <a:off x="2255504" y="4841590"/>
              <a:ext cx="954904" cy="145948"/>
            </a:xfrm>
            <a:prstGeom prst="bentConnector2">
              <a:avLst/>
            </a:prstGeom>
            <a:solidFill>
              <a:schemeClr val="bg1"/>
            </a:solidFill>
            <a:ln w="6350">
              <a:solidFill>
                <a:schemeClr val="bg1">
                  <a:lumMod val="50000"/>
                </a:schemeClr>
              </a:solidFill>
              <a:miter lim="800000"/>
              <a:headEnd/>
              <a:tailEnd/>
            </a:ln>
            <a:effectLst/>
          </p:spPr>
        </p:cxnSp>
        <p:sp>
          <p:nvSpPr>
            <p:cNvPr id="67" name="Rectangle 66"/>
            <p:cNvSpPr/>
            <p:nvPr>
              <p:custDataLst>
                <p:tags r:id="rId27"/>
              </p:custDataLst>
            </p:nvPr>
          </p:nvSpPr>
          <p:spPr>
            <a:xfrm>
              <a:off x="3302508" y="4235460"/>
              <a:ext cx="348169" cy="201652"/>
            </a:xfrm>
            <a:prstGeom prst="rect">
              <a:avLst/>
            </a:prstGeom>
            <a:solidFill>
              <a:schemeClr val="bg1">
                <a:lumMod val="7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8" name="Rectangle 67"/>
            <p:cNvSpPr/>
            <p:nvPr>
              <p:custDataLst>
                <p:tags r:id="rId28"/>
              </p:custDataLst>
            </p:nvPr>
          </p:nvSpPr>
          <p:spPr>
            <a:xfrm>
              <a:off x="2986061" y="4666346"/>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9" name="Rectangle 68"/>
            <p:cNvSpPr/>
            <p:nvPr>
              <p:custDataLst>
                <p:tags r:id="rId29"/>
              </p:custDataLst>
            </p:nvPr>
          </p:nvSpPr>
          <p:spPr>
            <a:xfrm>
              <a:off x="2986060" y="4978768"/>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70" name="Rectangle 69"/>
            <p:cNvSpPr/>
            <p:nvPr>
              <p:custDataLst>
                <p:tags r:id="rId30"/>
              </p:custDataLst>
            </p:nvPr>
          </p:nvSpPr>
          <p:spPr>
            <a:xfrm>
              <a:off x="2986060" y="5291190"/>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71" name="Shape 170"/>
            <p:cNvCxnSpPr>
              <a:endCxn id="68" idx="3"/>
            </p:cNvCxnSpPr>
            <p:nvPr>
              <p:custDataLst>
                <p:tags r:id="rId31"/>
              </p:custDataLst>
            </p:nvPr>
          </p:nvCxnSpPr>
          <p:spPr>
            <a:xfrm rot="5400000">
              <a:off x="3242174" y="4529169"/>
              <a:ext cx="330060" cy="145947"/>
            </a:xfrm>
            <a:prstGeom prst="bentConnector2">
              <a:avLst/>
            </a:prstGeom>
            <a:solidFill>
              <a:schemeClr val="bg1"/>
            </a:solidFill>
            <a:ln w="6350">
              <a:solidFill>
                <a:schemeClr val="bg1">
                  <a:lumMod val="50000"/>
                </a:schemeClr>
              </a:solidFill>
              <a:miter lim="800000"/>
              <a:headEnd/>
              <a:tailEnd/>
            </a:ln>
            <a:effectLst/>
          </p:spPr>
        </p:cxnSp>
        <p:cxnSp>
          <p:nvCxnSpPr>
            <p:cNvPr id="72" name="Shape 170"/>
            <p:cNvCxnSpPr>
              <a:endCxn id="69" idx="3"/>
            </p:cNvCxnSpPr>
            <p:nvPr>
              <p:custDataLst>
                <p:tags r:id="rId32"/>
              </p:custDataLst>
            </p:nvPr>
          </p:nvCxnSpPr>
          <p:spPr>
            <a:xfrm rot="5400000">
              <a:off x="3085962" y="4685379"/>
              <a:ext cx="642482" cy="145948"/>
            </a:xfrm>
            <a:prstGeom prst="bentConnector2">
              <a:avLst/>
            </a:prstGeom>
            <a:solidFill>
              <a:schemeClr val="bg1"/>
            </a:solidFill>
            <a:ln w="6350">
              <a:solidFill>
                <a:schemeClr val="bg1">
                  <a:lumMod val="50000"/>
                </a:schemeClr>
              </a:solidFill>
              <a:miter lim="800000"/>
              <a:headEnd/>
              <a:tailEnd/>
            </a:ln>
            <a:effectLst/>
          </p:spPr>
        </p:cxnSp>
        <p:cxnSp>
          <p:nvCxnSpPr>
            <p:cNvPr id="73" name="Shape 170"/>
            <p:cNvCxnSpPr>
              <a:endCxn id="70" idx="3"/>
            </p:cNvCxnSpPr>
            <p:nvPr>
              <p:custDataLst>
                <p:tags r:id="rId33"/>
              </p:custDataLst>
            </p:nvPr>
          </p:nvCxnSpPr>
          <p:spPr>
            <a:xfrm rot="5400000">
              <a:off x="2929751" y="4841590"/>
              <a:ext cx="954904" cy="145948"/>
            </a:xfrm>
            <a:prstGeom prst="bentConnector2">
              <a:avLst/>
            </a:prstGeom>
            <a:solidFill>
              <a:schemeClr val="bg1"/>
            </a:solidFill>
            <a:ln w="6350">
              <a:solidFill>
                <a:schemeClr val="bg1">
                  <a:lumMod val="50000"/>
                </a:schemeClr>
              </a:solidFill>
              <a:miter lim="800000"/>
              <a:headEnd/>
              <a:tailEnd/>
            </a:ln>
            <a:effectLst/>
          </p:spPr>
        </p:cxnSp>
        <p:sp>
          <p:nvSpPr>
            <p:cNvPr id="74" name="Rectangle 73"/>
            <p:cNvSpPr/>
            <p:nvPr>
              <p:custDataLst>
                <p:tags r:id="rId34"/>
              </p:custDataLst>
            </p:nvPr>
          </p:nvSpPr>
          <p:spPr>
            <a:xfrm>
              <a:off x="3963507" y="4235460"/>
              <a:ext cx="348169" cy="201652"/>
            </a:xfrm>
            <a:prstGeom prst="rect">
              <a:avLst/>
            </a:prstGeom>
            <a:solidFill>
              <a:schemeClr val="bg1">
                <a:lumMod val="7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75" name="Rectangle 74"/>
            <p:cNvSpPr/>
            <p:nvPr>
              <p:custDataLst>
                <p:tags r:id="rId35"/>
              </p:custDataLst>
            </p:nvPr>
          </p:nvSpPr>
          <p:spPr>
            <a:xfrm>
              <a:off x="3646910" y="4666346"/>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76" name="Rectangle 75"/>
            <p:cNvSpPr/>
            <p:nvPr>
              <p:custDataLst>
                <p:tags r:id="rId36"/>
              </p:custDataLst>
            </p:nvPr>
          </p:nvSpPr>
          <p:spPr>
            <a:xfrm>
              <a:off x="3646909" y="4978768"/>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77" name="Rectangle 76"/>
            <p:cNvSpPr/>
            <p:nvPr>
              <p:custDataLst>
                <p:tags r:id="rId37"/>
              </p:custDataLst>
            </p:nvPr>
          </p:nvSpPr>
          <p:spPr>
            <a:xfrm>
              <a:off x="3646909" y="5291190"/>
              <a:ext cx="348169" cy="201652"/>
            </a:xfrm>
            <a:prstGeom prst="rect">
              <a:avLst/>
            </a:prstGeom>
            <a:solidFill>
              <a:schemeClr val="bg1">
                <a:lumMod val="95000"/>
              </a:schemeClr>
            </a:solidFill>
            <a:ln w="635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78" name="Shape 170"/>
            <p:cNvCxnSpPr>
              <a:endCxn id="75" idx="3"/>
            </p:cNvCxnSpPr>
            <p:nvPr>
              <p:custDataLst>
                <p:tags r:id="rId38"/>
              </p:custDataLst>
            </p:nvPr>
          </p:nvCxnSpPr>
          <p:spPr>
            <a:xfrm rot="5400000">
              <a:off x="3903023" y="4529169"/>
              <a:ext cx="330060" cy="145947"/>
            </a:xfrm>
            <a:prstGeom prst="bentConnector2">
              <a:avLst/>
            </a:prstGeom>
            <a:solidFill>
              <a:schemeClr val="bg1"/>
            </a:solidFill>
            <a:ln w="6350">
              <a:solidFill>
                <a:schemeClr val="bg1">
                  <a:lumMod val="50000"/>
                </a:schemeClr>
              </a:solidFill>
              <a:miter lim="800000"/>
              <a:headEnd/>
              <a:tailEnd/>
            </a:ln>
            <a:effectLst/>
          </p:spPr>
        </p:cxnSp>
        <p:cxnSp>
          <p:nvCxnSpPr>
            <p:cNvPr id="79" name="Shape 170"/>
            <p:cNvCxnSpPr>
              <a:endCxn id="76" idx="3"/>
            </p:cNvCxnSpPr>
            <p:nvPr>
              <p:custDataLst>
                <p:tags r:id="rId39"/>
              </p:custDataLst>
            </p:nvPr>
          </p:nvCxnSpPr>
          <p:spPr>
            <a:xfrm rot="5400000">
              <a:off x="3746811" y="4685379"/>
              <a:ext cx="642482" cy="145948"/>
            </a:xfrm>
            <a:prstGeom prst="bentConnector2">
              <a:avLst/>
            </a:prstGeom>
            <a:solidFill>
              <a:schemeClr val="bg1"/>
            </a:solidFill>
            <a:ln w="6350">
              <a:solidFill>
                <a:schemeClr val="bg1">
                  <a:lumMod val="50000"/>
                </a:schemeClr>
              </a:solidFill>
              <a:miter lim="800000"/>
              <a:headEnd/>
              <a:tailEnd/>
            </a:ln>
            <a:effectLst/>
          </p:spPr>
        </p:cxnSp>
        <p:cxnSp>
          <p:nvCxnSpPr>
            <p:cNvPr id="80" name="Shape 170"/>
            <p:cNvCxnSpPr>
              <a:endCxn id="77" idx="3"/>
            </p:cNvCxnSpPr>
            <p:nvPr>
              <p:custDataLst>
                <p:tags r:id="rId40"/>
              </p:custDataLst>
            </p:nvPr>
          </p:nvCxnSpPr>
          <p:spPr>
            <a:xfrm rot="5400000">
              <a:off x="3590600" y="4841590"/>
              <a:ext cx="954904" cy="145948"/>
            </a:xfrm>
            <a:prstGeom prst="bentConnector2">
              <a:avLst/>
            </a:prstGeom>
            <a:solidFill>
              <a:schemeClr val="bg1"/>
            </a:solidFill>
            <a:ln w="6350">
              <a:solidFill>
                <a:schemeClr val="bg1">
                  <a:lumMod val="50000"/>
                </a:schemeClr>
              </a:solidFill>
              <a:miter lim="800000"/>
              <a:headEnd/>
              <a:tailEnd/>
            </a:ln>
            <a:effectLst/>
          </p:spPr>
        </p:cxnSp>
      </p:grpSp>
      <p:sp>
        <p:nvSpPr>
          <p:cNvPr id="81" name="Isosceles Triangle 80"/>
          <p:cNvSpPr/>
          <p:nvPr/>
        </p:nvSpPr>
        <p:spPr>
          <a:xfrm rot="5400000">
            <a:off x="2479004" y="3510462"/>
            <a:ext cx="4104000" cy="216000"/>
          </a:xfrm>
          <a:prstGeom prst="triangl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TextBox 81"/>
          <p:cNvSpPr txBox="1"/>
          <p:nvPr/>
        </p:nvSpPr>
        <p:spPr>
          <a:xfrm>
            <a:off x="3060052" y="1916832"/>
            <a:ext cx="9444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6EBF"/>
                </a:solidFill>
                <a:effectLst/>
                <a:uLnTx/>
                <a:uFillTx/>
                <a:latin typeface="Arial"/>
                <a:ea typeface="+mn-ea"/>
                <a:cs typeface="+mn-cs"/>
              </a:rPr>
              <a:t>Lokaler &amp; FM</a:t>
            </a:r>
          </a:p>
        </p:txBody>
      </p:sp>
      <p:sp>
        <p:nvSpPr>
          <p:cNvPr id="83" name="TextBox 82"/>
          <p:cNvSpPr txBox="1"/>
          <p:nvPr/>
        </p:nvSpPr>
        <p:spPr>
          <a:xfrm>
            <a:off x="2339010" y="2711426"/>
            <a:ext cx="7152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6EBF"/>
                </a:solidFill>
                <a:effectLst/>
                <a:uLnTx/>
                <a:uFillTx/>
                <a:latin typeface="Arial"/>
                <a:ea typeface="+mn-ea"/>
                <a:cs typeface="+mn-cs"/>
              </a:rPr>
              <a:t>Inredning</a:t>
            </a:r>
          </a:p>
        </p:txBody>
      </p:sp>
      <p:sp>
        <p:nvSpPr>
          <p:cNvPr id="84" name="TextBox 83"/>
          <p:cNvSpPr txBox="1"/>
          <p:nvPr/>
        </p:nvSpPr>
        <p:spPr>
          <a:xfrm>
            <a:off x="2407397" y="3416282"/>
            <a:ext cx="10150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6EBF"/>
                </a:solidFill>
                <a:effectLst/>
                <a:uLnTx/>
                <a:uFillTx/>
                <a:latin typeface="Arial"/>
                <a:ea typeface="+mn-ea"/>
                <a:cs typeface="+mn-cs"/>
              </a:rPr>
              <a:t>Kontorsmöbler</a:t>
            </a:r>
          </a:p>
        </p:txBody>
      </p:sp>
      <p:sp>
        <p:nvSpPr>
          <p:cNvPr id="85" name="TextBox 84"/>
          <p:cNvSpPr txBox="1"/>
          <p:nvPr/>
        </p:nvSpPr>
        <p:spPr>
          <a:xfrm>
            <a:off x="1879665" y="4964276"/>
            <a:ext cx="9364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6EBF"/>
                </a:solidFill>
                <a:effectLst/>
                <a:uLnTx/>
                <a:uFillTx/>
                <a:latin typeface="Arial"/>
                <a:ea typeface="+mn-ea"/>
                <a:cs typeface="+mn-cs"/>
              </a:rPr>
              <a:t>Kontorsstolar</a:t>
            </a:r>
          </a:p>
        </p:txBody>
      </p:sp>
      <p:sp>
        <p:nvSpPr>
          <p:cNvPr id="86" name="TextBox 85"/>
          <p:cNvSpPr txBox="1"/>
          <p:nvPr/>
        </p:nvSpPr>
        <p:spPr>
          <a:xfrm>
            <a:off x="395288" y="1461587"/>
            <a:ext cx="39610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srgbClr val="000000"/>
                </a:solidFill>
                <a:effectLst/>
                <a:uLnTx/>
                <a:uFillTx/>
                <a:latin typeface="Arial"/>
                <a:ea typeface="+mn-ea"/>
                <a:cs typeface="+mn-cs"/>
              </a:rPr>
              <a:t>Inköpsvolymen </a:t>
            </a:r>
            <a:r>
              <a:rPr kumimoji="0" lang="sv-SE" sz="1200" b="1" i="0" u="none" strike="noStrike" kern="1200" cap="none" spc="0" normalizeH="0" baseline="0" noProof="0" dirty="0">
                <a:ln>
                  <a:noFill/>
                </a:ln>
                <a:solidFill>
                  <a:srgbClr val="000000"/>
                </a:solidFill>
                <a:effectLst/>
                <a:uLnTx/>
                <a:uFillTx/>
                <a:latin typeface="Arial"/>
                <a:ea typeface="+mn-ea"/>
                <a:cs typeface="+mn-cs"/>
              </a:rPr>
              <a:t>delas in i kategorier…</a:t>
            </a:r>
          </a:p>
        </p:txBody>
      </p:sp>
      <p:sp>
        <p:nvSpPr>
          <p:cNvPr id="87" name="Line 63"/>
          <p:cNvSpPr>
            <a:spLocks noChangeAspect="1" noChangeShapeType="1"/>
          </p:cNvSpPr>
          <p:nvPr/>
        </p:nvSpPr>
        <p:spPr bwMode="auto">
          <a:xfrm>
            <a:off x="454502" y="4067502"/>
            <a:ext cx="3873361" cy="0"/>
          </a:xfrm>
          <a:prstGeom prst="line">
            <a:avLst/>
          </a:prstGeom>
          <a:solidFill>
            <a:schemeClr val="bg1"/>
          </a:solidFill>
          <a:ln w="6350">
            <a:solidFill>
              <a:schemeClr val="bg1">
                <a:lumMod val="65000"/>
              </a:schemeClr>
            </a:solidFill>
            <a:prstDash val="dash"/>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88" name="TextBox 87"/>
          <p:cNvSpPr txBox="1"/>
          <p:nvPr/>
        </p:nvSpPr>
        <p:spPr>
          <a:xfrm>
            <a:off x="4708290" y="1461587"/>
            <a:ext cx="341632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…och arbetet orienteras enligt kategorierna.</a:t>
            </a:r>
          </a:p>
        </p:txBody>
      </p:sp>
      <p:sp>
        <p:nvSpPr>
          <p:cNvPr id="123" name="Isosceles Triangle 122"/>
          <p:cNvSpPr/>
          <p:nvPr/>
        </p:nvSpPr>
        <p:spPr>
          <a:xfrm rot="10800000">
            <a:off x="4824582" y="3869675"/>
            <a:ext cx="3152342" cy="227885"/>
          </a:xfrm>
          <a:prstGeom prst="triangl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Rectangle 162"/>
          <p:cNvSpPr/>
          <p:nvPr/>
        </p:nvSpPr>
        <p:spPr>
          <a:xfrm>
            <a:off x="4691209" y="4113974"/>
            <a:ext cx="3405099" cy="276999"/>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Permanenta &amp; tvärfunktionella kategoriteam</a:t>
            </a:r>
          </a:p>
        </p:txBody>
      </p:sp>
      <p:grpSp>
        <p:nvGrpSpPr>
          <p:cNvPr id="2" name="Group 1">
            <a:extLst>
              <a:ext uri="{FF2B5EF4-FFF2-40B4-BE49-F238E27FC236}">
                <a16:creationId xmlns:a16="http://schemas.microsoft.com/office/drawing/2014/main" id="{1C2A1418-D725-450E-9688-36D53A9FDE3C}"/>
              </a:ext>
            </a:extLst>
          </p:cNvPr>
          <p:cNvGrpSpPr/>
          <p:nvPr/>
        </p:nvGrpSpPr>
        <p:grpSpPr>
          <a:xfrm>
            <a:off x="5193834" y="1908408"/>
            <a:ext cx="2853859" cy="1797183"/>
            <a:chOff x="5193834" y="1908408"/>
            <a:chExt cx="2853859" cy="1797183"/>
          </a:xfrm>
        </p:grpSpPr>
        <p:grpSp>
          <p:nvGrpSpPr>
            <p:cNvPr id="141" name="Group 140"/>
            <p:cNvGrpSpPr/>
            <p:nvPr/>
          </p:nvGrpSpPr>
          <p:grpSpPr>
            <a:xfrm>
              <a:off x="5744017" y="2114646"/>
              <a:ext cx="1223741" cy="1334885"/>
              <a:chOff x="1423751" y="1222390"/>
              <a:chExt cx="1433932" cy="1564166"/>
            </a:xfrm>
          </p:grpSpPr>
          <p:sp>
            <p:nvSpPr>
              <p:cNvPr id="156" name="Oval 155"/>
              <p:cNvSpPr/>
              <p:nvPr/>
            </p:nvSpPr>
            <p:spPr>
              <a:xfrm>
                <a:off x="1458176" y="1321932"/>
                <a:ext cx="1365082" cy="1365082"/>
              </a:xfrm>
              <a:prstGeom prst="ellipse">
                <a:avLst/>
              </a:prstGeom>
              <a:solidFill>
                <a:schemeClr val="bg1"/>
              </a:solid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7" name="Oval 156"/>
              <p:cNvSpPr/>
              <p:nvPr/>
            </p:nvSpPr>
            <p:spPr>
              <a:xfrm>
                <a:off x="2054580" y="1222390"/>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 name="Oval 157"/>
              <p:cNvSpPr/>
              <p:nvPr/>
            </p:nvSpPr>
            <p:spPr>
              <a:xfrm>
                <a:off x="2641659" y="1578724"/>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Oval 158"/>
              <p:cNvSpPr/>
              <p:nvPr/>
            </p:nvSpPr>
            <p:spPr>
              <a:xfrm>
                <a:off x="2641659" y="2213410"/>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0" name="Oval 159"/>
              <p:cNvSpPr/>
              <p:nvPr/>
            </p:nvSpPr>
            <p:spPr>
              <a:xfrm>
                <a:off x="2054580" y="2570532"/>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1" name="Oval 160"/>
              <p:cNvSpPr/>
              <p:nvPr/>
            </p:nvSpPr>
            <p:spPr>
              <a:xfrm>
                <a:off x="1423751" y="2204864"/>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Oval 161"/>
              <p:cNvSpPr/>
              <p:nvPr/>
            </p:nvSpPr>
            <p:spPr>
              <a:xfrm>
                <a:off x="1423751" y="1578724"/>
                <a:ext cx="216024" cy="21602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43" name="TextBox 142"/>
            <p:cNvSpPr txBox="1"/>
            <p:nvPr/>
          </p:nvSpPr>
          <p:spPr>
            <a:xfrm>
              <a:off x="5988881" y="1908408"/>
              <a:ext cx="84510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IT-konsulter</a:t>
              </a:r>
            </a:p>
          </p:txBody>
        </p:sp>
        <p:sp>
          <p:nvSpPr>
            <p:cNvPr id="144" name="TextBox 143"/>
            <p:cNvSpPr txBox="1"/>
            <p:nvPr/>
          </p:nvSpPr>
          <p:spPr>
            <a:xfrm>
              <a:off x="6890556" y="2265160"/>
              <a:ext cx="50526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Hotell</a:t>
              </a:r>
            </a:p>
          </p:txBody>
        </p:sp>
        <p:sp>
          <p:nvSpPr>
            <p:cNvPr id="145" name="TextBox 144"/>
            <p:cNvSpPr txBox="1"/>
            <p:nvPr/>
          </p:nvSpPr>
          <p:spPr>
            <a:xfrm>
              <a:off x="6875578" y="3116266"/>
              <a:ext cx="11721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Dykentreprenader</a:t>
              </a:r>
            </a:p>
          </p:txBody>
        </p:sp>
        <p:sp>
          <p:nvSpPr>
            <p:cNvPr id="146" name="TextBox 145"/>
            <p:cNvSpPr txBox="1"/>
            <p:nvPr/>
          </p:nvSpPr>
          <p:spPr>
            <a:xfrm>
              <a:off x="5734866" y="3474759"/>
              <a:ext cx="149912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Begravningstransporter</a:t>
              </a:r>
            </a:p>
          </p:txBody>
        </p:sp>
        <p:sp>
          <p:nvSpPr>
            <p:cNvPr id="147" name="TextBox 146"/>
            <p:cNvSpPr txBox="1"/>
            <p:nvPr/>
          </p:nvSpPr>
          <p:spPr>
            <a:xfrm>
              <a:off x="5351633" y="3137190"/>
              <a:ext cx="58221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Fordon</a:t>
              </a:r>
            </a:p>
          </p:txBody>
        </p:sp>
        <p:sp>
          <p:nvSpPr>
            <p:cNvPr id="148" name="TextBox 147"/>
            <p:cNvSpPr txBox="1"/>
            <p:nvPr/>
          </p:nvSpPr>
          <p:spPr>
            <a:xfrm>
              <a:off x="5193834" y="2217035"/>
              <a:ext cx="7489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006EBF"/>
                  </a:solidFill>
                  <a:effectLst/>
                  <a:uLnTx/>
                  <a:uFillTx/>
                  <a:latin typeface="Arial"/>
                  <a:ea typeface="+mn-ea"/>
                  <a:cs typeface="+mn-cs"/>
                </a:rPr>
                <a:t>Livsmedel</a:t>
              </a:r>
            </a:p>
          </p:txBody>
        </p:sp>
        <p:cxnSp>
          <p:nvCxnSpPr>
            <p:cNvPr id="150" name="Straight Arrow Connector 149"/>
            <p:cNvCxnSpPr>
              <a:endCxn id="158" idx="3"/>
            </p:cNvCxnSpPr>
            <p:nvPr/>
          </p:nvCxnSpPr>
          <p:spPr>
            <a:xfrm flipV="1">
              <a:off x="6536474" y="2576107"/>
              <a:ext cx="273924" cy="13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endCxn id="159" idx="1"/>
            </p:cNvCxnSpPr>
            <p:nvPr/>
          </p:nvCxnSpPr>
          <p:spPr>
            <a:xfrm>
              <a:off x="6573143" y="2893307"/>
              <a:ext cx="237255" cy="94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160" idx="0"/>
            </p:cNvCxnSpPr>
            <p:nvPr/>
          </p:nvCxnSpPr>
          <p:spPr>
            <a:xfrm>
              <a:off x="6371041" y="2972912"/>
              <a:ext cx="3514" cy="292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endCxn id="161" idx="7"/>
            </p:cNvCxnSpPr>
            <p:nvPr/>
          </p:nvCxnSpPr>
          <p:spPr>
            <a:xfrm flipH="1">
              <a:off x="5901377" y="2855465"/>
              <a:ext cx="264644" cy="1246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62" idx="5"/>
            </p:cNvCxnSpPr>
            <p:nvPr/>
          </p:nvCxnSpPr>
          <p:spPr>
            <a:xfrm flipH="1" flipV="1">
              <a:off x="5901377" y="2576107"/>
              <a:ext cx="257275" cy="128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endCxn id="157" idx="4"/>
            </p:cNvCxnSpPr>
            <p:nvPr/>
          </p:nvCxnSpPr>
          <p:spPr>
            <a:xfrm flipH="1" flipV="1">
              <a:off x="6374557" y="2299004"/>
              <a:ext cx="1189" cy="204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6585D64D-1987-4E4C-9909-EDF83FE8F85D}"/>
                </a:ext>
              </a:extLst>
            </p:cNvPr>
            <p:cNvGrpSpPr/>
            <p:nvPr/>
          </p:nvGrpSpPr>
          <p:grpSpPr>
            <a:xfrm>
              <a:off x="6266409" y="2604889"/>
              <a:ext cx="238340" cy="348727"/>
              <a:chOff x="7895242" y="2578150"/>
              <a:chExt cx="674847" cy="987402"/>
            </a:xfrm>
          </p:grpSpPr>
          <p:sp>
            <p:nvSpPr>
              <p:cNvPr id="116" name="Freeform 81">
                <a:extLst>
                  <a:ext uri="{FF2B5EF4-FFF2-40B4-BE49-F238E27FC236}">
                    <a16:creationId xmlns:a16="http://schemas.microsoft.com/office/drawing/2014/main" id="{78BD6D0D-2407-487A-A75D-A2C5603A9C3B}"/>
                  </a:ext>
                </a:extLst>
              </p:cNvPr>
              <p:cNvSpPr>
                <a:spLocks/>
              </p:cNvSpPr>
              <p:nvPr/>
            </p:nvSpPr>
            <p:spPr bwMode="auto">
              <a:xfrm>
                <a:off x="7895242" y="2578150"/>
                <a:ext cx="674847" cy="987402"/>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rgbClr val="443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90">
                <a:extLst>
                  <a:ext uri="{FF2B5EF4-FFF2-40B4-BE49-F238E27FC236}">
                    <a16:creationId xmlns:a16="http://schemas.microsoft.com/office/drawing/2014/main" id="{A15A380F-5909-4964-9C24-86497BADDC05}"/>
                  </a:ext>
                </a:extLst>
              </p:cNvPr>
              <p:cNvSpPr>
                <a:spLocks/>
              </p:cNvSpPr>
              <p:nvPr/>
            </p:nvSpPr>
            <p:spPr bwMode="auto">
              <a:xfrm>
                <a:off x="8022413" y="2733013"/>
                <a:ext cx="424465" cy="570286"/>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rgbClr val="FA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5" name="Group 4">
            <a:extLst>
              <a:ext uri="{FF2B5EF4-FFF2-40B4-BE49-F238E27FC236}">
                <a16:creationId xmlns:a16="http://schemas.microsoft.com/office/drawing/2014/main" id="{DD785C91-488B-49DF-B883-E4E1CBD15334}"/>
              </a:ext>
            </a:extLst>
          </p:cNvPr>
          <p:cNvGrpSpPr/>
          <p:nvPr/>
        </p:nvGrpSpPr>
        <p:grpSpPr>
          <a:xfrm>
            <a:off x="5450859" y="4416437"/>
            <a:ext cx="1546592" cy="1711314"/>
            <a:chOff x="5450859" y="4416437"/>
            <a:chExt cx="1546592" cy="1711314"/>
          </a:xfrm>
        </p:grpSpPr>
        <p:grpSp>
          <p:nvGrpSpPr>
            <p:cNvPr id="125" name="Group 124"/>
            <p:cNvGrpSpPr/>
            <p:nvPr/>
          </p:nvGrpSpPr>
          <p:grpSpPr>
            <a:xfrm>
              <a:off x="5773710" y="4792866"/>
              <a:ext cx="1223741" cy="1334885"/>
              <a:chOff x="6106412" y="4570637"/>
              <a:chExt cx="1433932" cy="1564166"/>
            </a:xfrm>
          </p:grpSpPr>
          <p:sp>
            <p:nvSpPr>
              <p:cNvPr id="126" name="Oval 125"/>
              <p:cNvSpPr/>
              <p:nvPr/>
            </p:nvSpPr>
            <p:spPr>
              <a:xfrm>
                <a:off x="6140837" y="4670179"/>
                <a:ext cx="1365082" cy="1365082"/>
              </a:xfrm>
              <a:prstGeom prst="ellipse">
                <a:avLst/>
              </a:prstGeom>
              <a:solidFill>
                <a:srgbClr val="006EB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27" name="Oval 126"/>
              <p:cNvSpPr/>
              <p:nvPr/>
            </p:nvSpPr>
            <p:spPr>
              <a:xfrm>
                <a:off x="6737241" y="4570637"/>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28" name="Oval 127"/>
              <p:cNvSpPr/>
              <p:nvPr/>
            </p:nvSpPr>
            <p:spPr>
              <a:xfrm>
                <a:off x="7324320" y="4926971"/>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29" name="Oval 128"/>
              <p:cNvSpPr/>
              <p:nvPr/>
            </p:nvSpPr>
            <p:spPr>
              <a:xfrm>
                <a:off x="7324320" y="5561657"/>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p:cNvSpPr/>
              <p:nvPr/>
            </p:nvSpPr>
            <p:spPr>
              <a:xfrm>
                <a:off x="6737241" y="5918779"/>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31" name="Oval 130"/>
              <p:cNvSpPr/>
              <p:nvPr/>
            </p:nvSpPr>
            <p:spPr>
              <a:xfrm>
                <a:off x="6106412" y="5553111"/>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132" name="Oval 131"/>
              <p:cNvSpPr/>
              <p:nvPr/>
            </p:nvSpPr>
            <p:spPr>
              <a:xfrm>
                <a:off x="6106412" y="4926971"/>
                <a:ext cx="216024" cy="21602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sng" strike="noStrike" kern="1200" cap="none" spc="0" normalizeH="0" baseline="0" noProof="0" dirty="0">
                  <a:ln>
                    <a:noFill/>
                  </a:ln>
                  <a:solidFill>
                    <a:srgbClr val="FFFFFF"/>
                  </a:solidFill>
                  <a:effectLst/>
                  <a:uLnTx/>
                  <a:uFillTx/>
                  <a:latin typeface="Arial"/>
                  <a:ea typeface="+mn-ea"/>
                  <a:cs typeface="+mn-cs"/>
                </a:endParaRPr>
              </a:p>
            </p:txBody>
          </p:sp>
        </p:grpSp>
        <p:sp>
          <p:nvSpPr>
            <p:cNvPr id="133" name="TextBox 132"/>
            <p:cNvSpPr txBox="1"/>
            <p:nvPr/>
          </p:nvSpPr>
          <p:spPr>
            <a:xfrm>
              <a:off x="6076825" y="5358066"/>
              <a:ext cx="652743"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n-ea"/>
                  <a:cs typeface="+mn-cs"/>
                </a:rPr>
                <a:t>Kategori</a:t>
              </a:r>
            </a:p>
          </p:txBody>
        </p:sp>
        <p:grpSp>
          <p:nvGrpSpPr>
            <p:cNvPr id="112" name="Group 111">
              <a:extLst>
                <a:ext uri="{FF2B5EF4-FFF2-40B4-BE49-F238E27FC236}">
                  <a16:creationId xmlns:a16="http://schemas.microsoft.com/office/drawing/2014/main" id="{36B53B1A-F6BB-4ACA-92DF-F1B7C9A81704}"/>
                </a:ext>
              </a:extLst>
            </p:cNvPr>
            <p:cNvGrpSpPr/>
            <p:nvPr/>
          </p:nvGrpSpPr>
          <p:grpSpPr>
            <a:xfrm>
              <a:off x="6290076" y="4416437"/>
              <a:ext cx="238340" cy="348727"/>
              <a:chOff x="7895242" y="2578150"/>
              <a:chExt cx="674847" cy="987402"/>
            </a:xfrm>
          </p:grpSpPr>
          <p:sp>
            <p:nvSpPr>
              <p:cNvPr id="113" name="Freeform 81">
                <a:extLst>
                  <a:ext uri="{FF2B5EF4-FFF2-40B4-BE49-F238E27FC236}">
                    <a16:creationId xmlns:a16="http://schemas.microsoft.com/office/drawing/2014/main" id="{CB927B39-C2A0-4248-BE76-66F513E56443}"/>
                  </a:ext>
                </a:extLst>
              </p:cNvPr>
              <p:cNvSpPr>
                <a:spLocks/>
              </p:cNvSpPr>
              <p:nvPr/>
            </p:nvSpPr>
            <p:spPr bwMode="auto">
              <a:xfrm>
                <a:off x="7895242" y="2578150"/>
                <a:ext cx="674847" cy="987402"/>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rgbClr val="443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90">
                <a:extLst>
                  <a:ext uri="{FF2B5EF4-FFF2-40B4-BE49-F238E27FC236}">
                    <a16:creationId xmlns:a16="http://schemas.microsoft.com/office/drawing/2014/main" id="{883D5DBD-08A1-4AD9-AD73-F6A6D98D5A9A}"/>
                  </a:ext>
                </a:extLst>
              </p:cNvPr>
              <p:cNvSpPr>
                <a:spLocks/>
              </p:cNvSpPr>
              <p:nvPr/>
            </p:nvSpPr>
            <p:spPr bwMode="auto">
              <a:xfrm>
                <a:off x="8022413" y="2733013"/>
                <a:ext cx="424465" cy="570286"/>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rgbClr val="FAD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8" name="Group 117">
              <a:extLst>
                <a:ext uri="{FF2B5EF4-FFF2-40B4-BE49-F238E27FC236}">
                  <a16:creationId xmlns:a16="http://schemas.microsoft.com/office/drawing/2014/main" id="{AB80F7D3-50F5-44B5-A8F2-0BE797D826C5}"/>
                </a:ext>
              </a:extLst>
            </p:cNvPr>
            <p:cNvGrpSpPr/>
            <p:nvPr/>
          </p:nvGrpSpPr>
          <p:grpSpPr>
            <a:xfrm>
              <a:off x="5450859" y="4903088"/>
              <a:ext cx="238340" cy="348727"/>
              <a:chOff x="7895242" y="2578150"/>
              <a:chExt cx="674847" cy="987402"/>
            </a:xfrm>
          </p:grpSpPr>
          <p:sp>
            <p:nvSpPr>
              <p:cNvPr id="119" name="Freeform 81">
                <a:extLst>
                  <a:ext uri="{FF2B5EF4-FFF2-40B4-BE49-F238E27FC236}">
                    <a16:creationId xmlns:a16="http://schemas.microsoft.com/office/drawing/2014/main" id="{4E4B2B39-FB63-4245-A4C1-6346DB9805EB}"/>
                  </a:ext>
                </a:extLst>
              </p:cNvPr>
              <p:cNvSpPr>
                <a:spLocks/>
              </p:cNvSpPr>
              <p:nvPr/>
            </p:nvSpPr>
            <p:spPr bwMode="auto">
              <a:xfrm>
                <a:off x="7895242" y="2578150"/>
                <a:ext cx="674847" cy="987402"/>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90">
                <a:extLst>
                  <a:ext uri="{FF2B5EF4-FFF2-40B4-BE49-F238E27FC236}">
                    <a16:creationId xmlns:a16="http://schemas.microsoft.com/office/drawing/2014/main" id="{C4E1624A-94F0-473D-AAB2-5A856437A41D}"/>
                  </a:ext>
                </a:extLst>
              </p:cNvPr>
              <p:cNvSpPr>
                <a:spLocks/>
              </p:cNvSpPr>
              <p:nvPr/>
            </p:nvSpPr>
            <p:spPr bwMode="auto">
              <a:xfrm>
                <a:off x="8022413" y="2733013"/>
                <a:ext cx="424465" cy="570286"/>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7" name="Group 6">
            <a:extLst>
              <a:ext uri="{FF2B5EF4-FFF2-40B4-BE49-F238E27FC236}">
                <a16:creationId xmlns:a16="http://schemas.microsoft.com/office/drawing/2014/main" id="{FC1A1D24-433E-4C58-B1DA-EBC045BB2743}"/>
              </a:ext>
            </a:extLst>
          </p:cNvPr>
          <p:cNvGrpSpPr/>
          <p:nvPr/>
        </p:nvGrpSpPr>
        <p:grpSpPr>
          <a:xfrm>
            <a:off x="5450859" y="5625473"/>
            <a:ext cx="238340" cy="348727"/>
            <a:chOff x="5603259" y="5055488"/>
            <a:chExt cx="238340" cy="348727"/>
          </a:xfrm>
        </p:grpSpPr>
        <p:sp>
          <p:nvSpPr>
            <p:cNvPr id="165" name="Freeform 81">
              <a:extLst>
                <a:ext uri="{FF2B5EF4-FFF2-40B4-BE49-F238E27FC236}">
                  <a16:creationId xmlns:a16="http://schemas.microsoft.com/office/drawing/2014/main" id="{FED50D21-6DE6-4A7D-98CF-A099304BFE2A}"/>
                </a:ext>
              </a:extLst>
            </p:cNvPr>
            <p:cNvSpPr>
              <a:spLocks/>
            </p:cNvSpPr>
            <p:nvPr/>
          </p:nvSpPr>
          <p:spPr bwMode="auto">
            <a:xfrm>
              <a:off x="5603259" y="5055488"/>
              <a:ext cx="238340" cy="348727"/>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 name="Freeform 90">
              <a:extLst>
                <a:ext uri="{FF2B5EF4-FFF2-40B4-BE49-F238E27FC236}">
                  <a16:creationId xmlns:a16="http://schemas.microsoft.com/office/drawing/2014/main" id="{C930D184-5889-4EE0-8D2A-DED1F67C94D6}"/>
                </a:ext>
              </a:extLst>
            </p:cNvPr>
            <p:cNvSpPr>
              <a:spLocks/>
            </p:cNvSpPr>
            <p:nvPr/>
          </p:nvSpPr>
          <p:spPr bwMode="auto">
            <a:xfrm>
              <a:off x="5648173" y="5110182"/>
              <a:ext cx="149911" cy="201412"/>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67" name="Group 166">
            <a:extLst>
              <a:ext uri="{FF2B5EF4-FFF2-40B4-BE49-F238E27FC236}">
                <a16:creationId xmlns:a16="http://schemas.microsoft.com/office/drawing/2014/main" id="{14FC4878-8D16-4078-B18A-DE08B7EFB68C}"/>
              </a:ext>
            </a:extLst>
          </p:cNvPr>
          <p:cNvGrpSpPr/>
          <p:nvPr/>
        </p:nvGrpSpPr>
        <p:grpSpPr>
          <a:xfrm>
            <a:off x="7080409" y="4913022"/>
            <a:ext cx="238340" cy="348727"/>
            <a:chOff x="5603259" y="5055488"/>
            <a:chExt cx="238340" cy="348727"/>
          </a:xfrm>
        </p:grpSpPr>
        <p:sp>
          <p:nvSpPr>
            <p:cNvPr id="168" name="Freeform 81">
              <a:extLst>
                <a:ext uri="{FF2B5EF4-FFF2-40B4-BE49-F238E27FC236}">
                  <a16:creationId xmlns:a16="http://schemas.microsoft.com/office/drawing/2014/main" id="{15C91EC1-8AA4-4A71-BA0A-8756655D5B11}"/>
                </a:ext>
              </a:extLst>
            </p:cNvPr>
            <p:cNvSpPr>
              <a:spLocks/>
            </p:cNvSpPr>
            <p:nvPr/>
          </p:nvSpPr>
          <p:spPr bwMode="auto">
            <a:xfrm>
              <a:off x="5603259" y="5055488"/>
              <a:ext cx="238340" cy="348727"/>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Freeform 90">
              <a:extLst>
                <a:ext uri="{FF2B5EF4-FFF2-40B4-BE49-F238E27FC236}">
                  <a16:creationId xmlns:a16="http://schemas.microsoft.com/office/drawing/2014/main" id="{EFC0179B-D6AB-40CD-BFD3-5A6744ECFE9C}"/>
                </a:ext>
              </a:extLst>
            </p:cNvPr>
            <p:cNvSpPr>
              <a:spLocks/>
            </p:cNvSpPr>
            <p:nvPr/>
          </p:nvSpPr>
          <p:spPr bwMode="auto">
            <a:xfrm>
              <a:off x="5648173" y="5110182"/>
              <a:ext cx="149911" cy="201412"/>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0" name="Group 169">
            <a:extLst>
              <a:ext uri="{FF2B5EF4-FFF2-40B4-BE49-F238E27FC236}">
                <a16:creationId xmlns:a16="http://schemas.microsoft.com/office/drawing/2014/main" id="{06DA849F-979A-43CA-B55D-D9075FBBD78E}"/>
              </a:ext>
            </a:extLst>
          </p:cNvPr>
          <p:cNvGrpSpPr/>
          <p:nvPr/>
        </p:nvGrpSpPr>
        <p:grpSpPr>
          <a:xfrm>
            <a:off x="7080409" y="5686845"/>
            <a:ext cx="238340" cy="348727"/>
            <a:chOff x="5603259" y="5055488"/>
            <a:chExt cx="238340" cy="348727"/>
          </a:xfrm>
        </p:grpSpPr>
        <p:sp>
          <p:nvSpPr>
            <p:cNvPr id="171" name="Freeform 81">
              <a:extLst>
                <a:ext uri="{FF2B5EF4-FFF2-40B4-BE49-F238E27FC236}">
                  <a16:creationId xmlns:a16="http://schemas.microsoft.com/office/drawing/2014/main" id="{82E19DA5-DB4D-4FFB-9BAB-5F17EAC7EEAD}"/>
                </a:ext>
              </a:extLst>
            </p:cNvPr>
            <p:cNvSpPr>
              <a:spLocks/>
            </p:cNvSpPr>
            <p:nvPr/>
          </p:nvSpPr>
          <p:spPr bwMode="auto">
            <a:xfrm>
              <a:off x="5603259" y="5055488"/>
              <a:ext cx="238340" cy="348727"/>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2" name="Freeform 90">
              <a:extLst>
                <a:ext uri="{FF2B5EF4-FFF2-40B4-BE49-F238E27FC236}">
                  <a16:creationId xmlns:a16="http://schemas.microsoft.com/office/drawing/2014/main" id="{735F4B0F-793D-45A4-B587-38AB8FFB57EF}"/>
                </a:ext>
              </a:extLst>
            </p:cNvPr>
            <p:cNvSpPr>
              <a:spLocks/>
            </p:cNvSpPr>
            <p:nvPr/>
          </p:nvSpPr>
          <p:spPr bwMode="auto">
            <a:xfrm>
              <a:off x="5648173" y="5110182"/>
              <a:ext cx="149911" cy="201412"/>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3" name="Group 172">
            <a:extLst>
              <a:ext uri="{FF2B5EF4-FFF2-40B4-BE49-F238E27FC236}">
                <a16:creationId xmlns:a16="http://schemas.microsoft.com/office/drawing/2014/main" id="{094E614E-147F-40AD-8F49-B5A8F5931650}"/>
              </a:ext>
            </a:extLst>
          </p:cNvPr>
          <p:cNvGrpSpPr/>
          <p:nvPr/>
        </p:nvGrpSpPr>
        <p:grpSpPr>
          <a:xfrm>
            <a:off x="6290076" y="6146313"/>
            <a:ext cx="238340" cy="348727"/>
            <a:chOff x="5603259" y="5055488"/>
            <a:chExt cx="238340" cy="348727"/>
          </a:xfrm>
        </p:grpSpPr>
        <p:sp>
          <p:nvSpPr>
            <p:cNvPr id="174" name="Freeform 81">
              <a:extLst>
                <a:ext uri="{FF2B5EF4-FFF2-40B4-BE49-F238E27FC236}">
                  <a16:creationId xmlns:a16="http://schemas.microsoft.com/office/drawing/2014/main" id="{5842720D-35FD-427F-91FA-0EA138F6014C}"/>
                </a:ext>
              </a:extLst>
            </p:cNvPr>
            <p:cNvSpPr>
              <a:spLocks/>
            </p:cNvSpPr>
            <p:nvPr/>
          </p:nvSpPr>
          <p:spPr bwMode="auto">
            <a:xfrm>
              <a:off x="5603259" y="5055488"/>
              <a:ext cx="238340" cy="348727"/>
            </a:xfrm>
            <a:custGeom>
              <a:avLst/>
              <a:gdLst>
                <a:gd name="T0" fmla="*/ 103 w 505"/>
                <a:gd name="T1" fmla="*/ 64 h 739"/>
                <a:gd name="T2" fmla="*/ 155 w 505"/>
                <a:gd name="T3" fmla="*/ 58 h 739"/>
                <a:gd name="T4" fmla="*/ 196 w 505"/>
                <a:gd name="T5" fmla="*/ 8 h 739"/>
                <a:gd name="T6" fmla="*/ 363 w 505"/>
                <a:gd name="T7" fmla="*/ 47 h 739"/>
                <a:gd name="T8" fmla="*/ 452 w 505"/>
                <a:gd name="T9" fmla="*/ 175 h 739"/>
                <a:gd name="T10" fmla="*/ 464 w 505"/>
                <a:gd name="T11" fmla="*/ 444 h 739"/>
                <a:gd name="T12" fmla="*/ 505 w 505"/>
                <a:gd name="T13" fmla="*/ 692 h 739"/>
                <a:gd name="T14" fmla="*/ 482 w 505"/>
                <a:gd name="T15" fmla="*/ 733 h 739"/>
                <a:gd name="T16" fmla="*/ 300 w 505"/>
                <a:gd name="T17" fmla="*/ 739 h 739"/>
                <a:gd name="T18" fmla="*/ 252 w 505"/>
                <a:gd name="T19" fmla="*/ 688 h 739"/>
                <a:gd name="T20" fmla="*/ 210 w 505"/>
                <a:gd name="T21" fmla="*/ 735 h 739"/>
                <a:gd name="T22" fmla="*/ 61 w 505"/>
                <a:gd name="T23" fmla="*/ 683 h 739"/>
                <a:gd name="T24" fmla="*/ 0 w 505"/>
                <a:gd name="T25" fmla="*/ 613 h 739"/>
                <a:gd name="T26" fmla="*/ 56 w 505"/>
                <a:gd name="T27" fmla="*/ 349 h 739"/>
                <a:gd name="T28" fmla="*/ 48 w 505"/>
                <a:gd name="T29" fmla="*/ 209 h 739"/>
                <a:gd name="T30" fmla="*/ 103 w 505"/>
                <a:gd name="T31" fmla="*/ 6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739">
                  <a:moveTo>
                    <a:pt x="103" y="64"/>
                  </a:moveTo>
                  <a:cubicBezTo>
                    <a:pt x="124" y="49"/>
                    <a:pt x="146" y="47"/>
                    <a:pt x="155" y="58"/>
                  </a:cubicBezTo>
                  <a:cubicBezTo>
                    <a:pt x="154" y="35"/>
                    <a:pt x="176" y="14"/>
                    <a:pt x="196" y="8"/>
                  </a:cubicBezTo>
                  <a:cubicBezTo>
                    <a:pt x="223" y="0"/>
                    <a:pt x="287" y="2"/>
                    <a:pt x="363" y="47"/>
                  </a:cubicBezTo>
                  <a:cubicBezTo>
                    <a:pt x="439" y="92"/>
                    <a:pt x="452" y="175"/>
                    <a:pt x="452" y="175"/>
                  </a:cubicBezTo>
                  <a:cubicBezTo>
                    <a:pt x="464" y="444"/>
                    <a:pt x="464" y="444"/>
                    <a:pt x="464" y="444"/>
                  </a:cubicBezTo>
                  <a:cubicBezTo>
                    <a:pt x="505" y="692"/>
                    <a:pt x="505" y="692"/>
                    <a:pt x="505" y="692"/>
                  </a:cubicBezTo>
                  <a:cubicBezTo>
                    <a:pt x="482" y="733"/>
                    <a:pt x="482" y="733"/>
                    <a:pt x="482" y="733"/>
                  </a:cubicBezTo>
                  <a:cubicBezTo>
                    <a:pt x="300" y="739"/>
                    <a:pt x="300" y="739"/>
                    <a:pt x="300" y="739"/>
                  </a:cubicBezTo>
                  <a:cubicBezTo>
                    <a:pt x="252" y="688"/>
                    <a:pt x="252" y="688"/>
                    <a:pt x="252" y="688"/>
                  </a:cubicBezTo>
                  <a:cubicBezTo>
                    <a:pt x="210" y="735"/>
                    <a:pt x="210" y="735"/>
                    <a:pt x="210" y="735"/>
                  </a:cubicBezTo>
                  <a:cubicBezTo>
                    <a:pt x="61" y="683"/>
                    <a:pt x="61" y="683"/>
                    <a:pt x="61" y="683"/>
                  </a:cubicBezTo>
                  <a:cubicBezTo>
                    <a:pt x="0" y="613"/>
                    <a:pt x="0" y="613"/>
                    <a:pt x="0" y="613"/>
                  </a:cubicBezTo>
                  <a:cubicBezTo>
                    <a:pt x="56" y="349"/>
                    <a:pt x="56" y="349"/>
                    <a:pt x="56" y="349"/>
                  </a:cubicBezTo>
                  <a:cubicBezTo>
                    <a:pt x="48" y="209"/>
                    <a:pt x="48" y="209"/>
                    <a:pt x="48" y="209"/>
                  </a:cubicBezTo>
                  <a:cubicBezTo>
                    <a:pt x="48" y="209"/>
                    <a:pt x="45" y="106"/>
                    <a:pt x="103" y="6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Freeform 90">
              <a:extLst>
                <a:ext uri="{FF2B5EF4-FFF2-40B4-BE49-F238E27FC236}">
                  <a16:creationId xmlns:a16="http://schemas.microsoft.com/office/drawing/2014/main" id="{61E0BB3D-E181-459B-A5FD-E0AF8B44D545}"/>
                </a:ext>
              </a:extLst>
            </p:cNvPr>
            <p:cNvSpPr>
              <a:spLocks/>
            </p:cNvSpPr>
            <p:nvPr/>
          </p:nvSpPr>
          <p:spPr bwMode="auto">
            <a:xfrm>
              <a:off x="5648173" y="5110182"/>
              <a:ext cx="149911" cy="201412"/>
            </a:xfrm>
            <a:custGeom>
              <a:avLst/>
              <a:gdLst>
                <a:gd name="T0" fmla="*/ 86 w 318"/>
                <a:gd name="T1" fmla="*/ 0 h 427"/>
                <a:gd name="T2" fmla="*/ 170 w 318"/>
                <a:gd name="T3" fmla="*/ 99 h 427"/>
                <a:gd name="T4" fmla="*/ 291 w 318"/>
                <a:gd name="T5" fmla="*/ 132 h 427"/>
                <a:gd name="T6" fmla="*/ 313 w 318"/>
                <a:gd name="T7" fmla="*/ 173 h 427"/>
                <a:gd name="T8" fmla="*/ 316 w 318"/>
                <a:gd name="T9" fmla="*/ 213 h 427"/>
                <a:gd name="T10" fmla="*/ 289 w 318"/>
                <a:gd name="T11" fmla="*/ 315 h 427"/>
                <a:gd name="T12" fmla="*/ 149 w 318"/>
                <a:gd name="T13" fmla="*/ 419 h 427"/>
                <a:gd name="T14" fmla="*/ 78 w 318"/>
                <a:gd name="T15" fmla="*/ 402 h 427"/>
                <a:gd name="T16" fmla="*/ 13 w 318"/>
                <a:gd name="T17" fmla="*/ 241 h 427"/>
                <a:gd name="T18" fmla="*/ 86 w 318"/>
                <a:gd name="T1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27">
                  <a:moveTo>
                    <a:pt x="86" y="0"/>
                  </a:moveTo>
                  <a:cubicBezTo>
                    <a:pt x="86" y="0"/>
                    <a:pt x="104" y="64"/>
                    <a:pt x="170" y="99"/>
                  </a:cubicBezTo>
                  <a:cubicBezTo>
                    <a:pt x="235" y="133"/>
                    <a:pt x="291" y="132"/>
                    <a:pt x="291" y="132"/>
                  </a:cubicBezTo>
                  <a:cubicBezTo>
                    <a:pt x="291" y="132"/>
                    <a:pt x="308" y="145"/>
                    <a:pt x="313" y="173"/>
                  </a:cubicBezTo>
                  <a:cubicBezTo>
                    <a:pt x="318" y="202"/>
                    <a:pt x="316" y="213"/>
                    <a:pt x="316" y="213"/>
                  </a:cubicBezTo>
                  <a:cubicBezTo>
                    <a:pt x="316" y="213"/>
                    <a:pt x="307" y="262"/>
                    <a:pt x="289" y="315"/>
                  </a:cubicBezTo>
                  <a:cubicBezTo>
                    <a:pt x="270" y="369"/>
                    <a:pt x="234" y="427"/>
                    <a:pt x="149" y="419"/>
                  </a:cubicBezTo>
                  <a:cubicBezTo>
                    <a:pt x="126" y="417"/>
                    <a:pt x="79" y="402"/>
                    <a:pt x="78" y="402"/>
                  </a:cubicBezTo>
                  <a:cubicBezTo>
                    <a:pt x="38" y="353"/>
                    <a:pt x="23" y="292"/>
                    <a:pt x="13" y="241"/>
                  </a:cubicBezTo>
                  <a:cubicBezTo>
                    <a:pt x="0" y="177"/>
                    <a:pt x="16" y="66"/>
                    <a:pt x="86"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93851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52"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2000" b="1" dirty="0">
              <a:solidFill>
                <a:srgbClr val="FFFFFF"/>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vert="horz"/>
          <a:lstStyle/>
          <a:p>
            <a:r>
              <a:rPr lang="sv-SE" dirty="0" smtClean="0"/>
              <a:t>Vad ett kategoristyrt arbetssätt medför</a:t>
            </a:r>
            <a:endParaRPr lang="sv-SE" dirty="0"/>
          </a:p>
        </p:txBody>
      </p:sp>
      <p:grpSp>
        <p:nvGrpSpPr>
          <p:cNvPr id="11" name="Group 10">
            <a:extLst>
              <a:ext uri="{FF2B5EF4-FFF2-40B4-BE49-F238E27FC236}">
                <a16:creationId xmlns:a16="http://schemas.microsoft.com/office/drawing/2014/main" id="{20A1D289-1F31-4281-93D8-C7E95D61FF45}"/>
              </a:ext>
            </a:extLst>
          </p:cNvPr>
          <p:cNvGrpSpPr/>
          <p:nvPr/>
        </p:nvGrpSpPr>
        <p:grpSpPr>
          <a:xfrm>
            <a:off x="407340" y="1414486"/>
            <a:ext cx="8279460" cy="959036"/>
            <a:chOff x="407339" y="1503662"/>
            <a:chExt cx="8279460" cy="959036"/>
          </a:xfrm>
        </p:grpSpPr>
        <p:sp>
          <p:nvSpPr>
            <p:cNvPr id="25" name="Rounded Rectangle 158">
              <a:extLst>
                <a:ext uri="{FF2B5EF4-FFF2-40B4-BE49-F238E27FC236}">
                  <a16:creationId xmlns:a16="http://schemas.microsoft.com/office/drawing/2014/main" id="{CB144C2E-9E1F-4F04-8DC3-7150ECEB3405}"/>
                </a:ext>
              </a:extLst>
            </p:cNvPr>
            <p:cNvSpPr/>
            <p:nvPr/>
          </p:nvSpPr>
          <p:spPr>
            <a:xfrm>
              <a:off x="893376" y="1523671"/>
              <a:ext cx="7793423" cy="919019"/>
            </a:xfrm>
            <a:prstGeom prst="roundRect">
              <a:avLst/>
            </a:prstGeom>
            <a:solidFill>
              <a:schemeClr val="bg1">
                <a:lumMod val="95000"/>
              </a:schemeClr>
            </a:solidFill>
            <a:ln w="22225">
              <a:noFill/>
            </a:ln>
            <a:effectLst/>
          </p:spPr>
          <p:txBody>
            <a:bodyPr wrap="square" lIns="0" rIns="0" anchor="ctr" anchorCtr="1">
              <a:noAutofit/>
            </a:bodyPr>
            <a:lstStyle/>
            <a:p>
              <a:pPr marL="177800" marR="236854" defTabSz="179388">
                <a:defRPr/>
              </a:pPr>
              <a:r>
                <a:rPr lang="sv-SE" sz="1600" dirty="0">
                  <a:solidFill>
                    <a:srgbClr val="000000"/>
                  </a:solidFill>
                  <a:latin typeface="Arial"/>
                </a:rPr>
                <a:t>Skapar förutsättningar för ett </a:t>
              </a:r>
              <a:r>
                <a:rPr lang="sv-SE" sz="1600" b="1" dirty="0">
                  <a:solidFill>
                    <a:srgbClr val="000000"/>
                  </a:solidFill>
                  <a:latin typeface="Arial"/>
                </a:rPr>
                <a:t>affärsmässigt</a:t>
              </a:r>
              <a:r>
                <a:rPr lang="sv-SE" sz="1600" dirty="0">
                  <a:solidFill>
                    <a:srgbClr val="000000"/>
                  </a:solidFill>
                  <a:latin typeface="Arial"/>
                </a:rPr>
                <a:t> </a:t>
              </a:r>
              <a:r>
                <a:rPr lang="sv-SE" sz="1600" b="1" dirty="0">
                  <a:solidFill>
                    <a:srgbClr val="000000"/>
                  </a:solidFill>
                  <a:latin typeface="Arial"/>
                </a:rPr>
                <a:t>och faktadrivet </a:t>
              </a:r>
              <a:r>
                <a:rPr lang="sv-SE" sz="1600" dirty="0">
                  <a:solidFill>
                    <a:srgbClr val="000000"/>
                  </a:solidFill>
                  <a:latin typeface="Arial"/>
                </a:rPr>
                <a:t>inköp</a:t>
              </a:r>
            </a:p>
          </p:txBody>
        </p:sp>
        <p:grpSp>
          <p:nvGrpSpPr>
            <p:cNvPr id="98" name="Group 546">
              <a:extLst>
                <a:ext uri="{FF2B5EF4-FFF2-40B4-BE49-F238E27FC236}">
                  <a16:creationId xmlns:a16="http://schemas.microsoft.com/office/drawing/2014/main" id="{845A7128-DAAB-4DBF-A67E-E70FC3017C43}"/>
                </a:ext>
              </a:extLst>
            </p:cNvPr>
            <p:cNvGrpSpPr>
              <a:grpSpLocks noChangeAspect="1"/>
            </p:cNvGrpSpPr>
            <p:nvPr/>
          </p:nvGrpSpPr>
          <p:grpSpPr bwMode="auto">
            <a:xfrm>
              <a:off x="407339" y="1503662"/>
              <a:ext cx="957669" cy="959036"/>
              <a:chOff x="2805" y="1762"/>
              <a:chExt cx="701" cy="702"/>
            </a:xfrm>
          </p:grpSpPr>
          <p:sp>
            <p:nvSpPr>
              <p:cNvPr id="99" name="AutoShape 545">
                <a:extLst>
                  <a:ext uri="{FF2B5EF4-FFF2-40B4-BE49-F238E27FC236}">
                    <a16:creationId xmlns:a16="http://schemas.microsoft.com/office/drawing/2014/main" id="{4F6751D9-A908-4B5C-8C69-302A113225E8}"/>
                  </a:ext>
                </a:extLst>
              </p:cNvPr>
              <p:cNvSpPr>
                <a:spLocks noChangeAspect="1" noChangeArrowheads="1" noTextEdit="1"/>
              </p:cNvSpPr>
              <p:nvPr/>
            </p:nvSpPr>
            <p:spPr bwMode="auto">
              <a:xfrm>
                <a:off x="2805" y="1762"/>
                <a:ext cx="701"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0" name="Freeform 547">
                <a:extLst>
                  <a:ext uri="{FF2B5EF4-FFF2-40B4-BE49-F238E27FC236}">
                    <a16:creationId xmlns:a16="http://schemas.microsoft.com/office/drawing/2014/main" id="{81D64B44-0EBB-4027-AA47-7A86362D2558}"/>
                  </a:ext>
                </a:extLst>
              </p:cNvPr>
              <p:cNvSpPr>
                <a:spLocks/>
              </p:cNvSpPr>
              <p:nvPr/>
            </p:nvSpPr>
            <p:spPr bwMode="auto">
              <a:xfrm>
                <a:off x="2805" y="1762"/>
                <a:ext cx="701" cy="702"/>
              </a:xfrm>
              <a:custGeom>
                <a:avLst/>
                <a:gdLst>
                  <a:gd name="T0" fmla="*/ 350 w 701"/>
                  <a:gd name="T1" fmla="*/ 702 h 702"/>
                  <a:gd name="T2" fmla="*/ 315 w 701"/>
                  <a:gd name="T3" fmla="*/ 699 h 702"/>
                  <a:gd name="T4" fmla="*/ 280 w 701"/>
                  <a:gd name="T5" fmla="*/ 695 h 702"/>
                  <a:gd name="T6" fmla="*/ 214 w 701"/>
                  <a:gd name="T7" fmla="*/ 674 h 702"/>
                  <a:gd name="T8" fmla="*/ 154 w 701"/>
                  <a:gd name="T9" fmla="*/ 642 h 702"/>
                  <a:gd name="T10" fmla="*/ 102 w 701"/>
                  <a:gd name="T11" fmla="*/ 598 h 702"/>
                  <a:gd name="T12" fmla="*/ 60 w 701"/>
                  <a:gd name="T13" fmla="*/ 547 h 702"/>
                  <a:gd name="T14" fmla="*/ 26 w 701"/>
                  <a:gd name="T15" fmla="*/ 487 h 702"/>
                  <a:gd name="T16" fmla="*/ 6 w 701"/>
                  <a:gd name="T17" fmla="*/ 421 h 702"/>
                  <a:gd name="T18" fmla="*/ 1 w 701"/>
                  <a:gd name="T19" fmla="*/ 386 h 702"/>
                  <a:gd name="T20" fmla="*/ 0 w 701"/>
                  <a:gd name="T21" fmla="*/ 351 h 702"/>
                  <a:gd name="T22" fmla="*/ 0 w 701"/>
                  <a:gd name="T23" fmla="*/ 332 h 702"/>
                  <a:gd name="T24" fmla="*/ 3 w 701"/>
                  <a:gd name="T25" fmla="*/ 297 h 702"/>
                  <a:gd name="T26" fmla="*/ 15 w 701"/>
                  <a:gd name="T27" fmla="*/ 246 h 702"/>
                  <a:gd name="T28" fmla="*/ 42 w 701"/>
                  <a:gd name="T29" fmla="*/ 183 h 702"/>
                  <a:gd name="T30" fmla="*/ 79 w 701"/>
                  <a:gd name="T31" fmla="*/ 127 h 702"/>
                  <a:gd name="T32" fmla="*/ 127 w 701"/>
                  <a:gd name="T33" fmla="*/ 80 h 702"/>
                  <a:gd name="T34" fmla="*/ 183 w 701"/>
                  <a:gd name="T35" fmla="*/ 42 h 702"/>
                  <a:gd name="T36" fmla="*/ 246 w 701"/>
                  <a:gd name="T37" fmla="*/ 16 h 702"/>
                  <a:gd name="T38" fmla="*/ 297 w 701"/>
                  <a:gd name="T39" fmla="*/ 4 h 702"/>
                  <a:gd name="T40" fmla="*/ 332 w 701"/>
                  <a:gd name="T41" fmla="*/ 0 h 702"/>
                  <a:gd name="T42" fmla="*/ 350 w 701"/>
                  <a:gd name="T43" fmla="*/ 0 h 702"/>
                  <a:gd name="T44" fmla="*/ 386 w 701"/>
                  <a:gd name="T45" fmla="*/ 1 h 702"/>
                  <a:gd name="T46" fmla="*/ 421 w 701"/>
                  <a:gd name="T47" fmla="*/ 7 h 702"/>
                  <a:gd name="T48" fmla="*/ 487 w 701"/>
                  <a:gd name="T49" fmla="*/ 28 h 702"/>
                  <a:gd name="T50" fmla="*/ 547 w 701"/>
                  <a:gd name="T51" fmla="*/ 60 h 702"/>
                  <a:gd name="T52" fmla="*/ 599 w 701"/>
                  <a:gd name="T53" fmla="*/ 102 h 702"/>
                  <a:gd name="T54" fmla="*/ 641 w 701"/>
                  <a:gd name="T55" fmla="*/ 155 h 702"/>
                  <a:gd name="T56" fmla="*/ 673 w 701"/>
                  <a:gd name="T57" fmla="*/ 214 h 702"/>
                  <a:gd name="T58" fmla="*/ 694 w 701"/>
                  <a:gd name="T59" fmla="*/ 279 h 702"/>
                  <a:gd name="T60" fmla="*/ 700 w 701"/>
                  <a:gd name="T61" fmla="*/ 314 h 702"/>
                  <a:gd name="T62" fmla="*/ 701 w 701"/>
                  <a:gd name="T63" fmla="*/ 351 h 702"/>
                  <a:gd name="T64" fmla="*/ 701 w 701"/>
                  <a:gd name="T65" fmla="*/ 369 h 702"/>
                  <a:gd name="T66" fmla="*/ 698 w 701"/>
                  <a:gd name="T67" fmla="*/ 404 h 702"/>
                  <a:gd name="T68" fmla="*/ 686 w 701"/>
                  <a:gd name="T69" fmla="*/ 455 h 702"/>
                  <a:gd name="T70" fmla="*/ 659 w 701"/>
                  <a:gd name="T71" fmla="*/ 518 h 702"/>
                  <a:gd name="T72" fmla="*/ 622 w 701"/>
                  <a:gd name="T73" fmla="*/ 573 h 702"/>
                  <a:gd name="T74" fmla="*/ 574 w 701"/>
                  <a:gd name="T75" fmla="*/ 622 h 702"/>
                  <a:gd name="T76" fmla="*/ 518 w 701"/>
                  <a:gd name="T77" fmla="*/ 660 h 702"/>
                  <a:gd name="T78" fmla="*/ 455 w 701"/>
                  <a:gd name="T79" fmla="*/ 686 h 702"/>
                  <a:gd name="T80" fmla="*/ 404 w 701"/>
                  <a:gd name="T81" fmla="*/ 698 h 702"/>
                  <a:gd name="T82" fmla="*/ 369 w 701"/>
                  <a:gd name="T83"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1" h="702">
                    <a:moveTo>
                      <a:pt x="350" y="702"/>
                    </a:moveTo>
                    <a:lnTo>
                      <a:pt x="350" y="702"/>
                    </a:lnTo>
                    <a:lnTo>
                      <a:pt x="332" y="701"/>
                    </a:lnTo>
                    <a:lnTo>
                      <a:pt x="315" y="699"/>
                    </a:lnTo>
                    <a:lnTo>
                      <a:pt x="297" y="698"/>
                    </a:lnTo>
                    <a:lnTo>
                      <a:pt x="280" y="695"/>
                    </a:lnTo>
                    <a:lnTo>
                      <a:pt x="246" y="686"/>
                    </a:lnTo>
                    <a:lnTo>
                      <a:pt x="214" y="674"/>
                    </a:lnTo>
                    <a:lnTo>
                      <a:pt x="183" y="660"/>
                    </a:lnTo>
                    <a:lnTo>
                      <a:pt x="154" y="642"/>
                    </a:lnTo>
                    <a:lnTo>
                      <a:pt x="127" y="622"/>
                    </a:lnTo>
                    <a:lnTo>
                      <a:pt x="102" y="598"/>
                    </a:lnTo>
                    <a:lnTo>
                      <a:pt x="79" y="573"/>
                    </a:lnTo>
                    <a:lnTo>
                      <a:pt x="60" y="547"/>
                    </a:lnTo>
                    <a:lnTo>
                      <a:pt x="42" y="518"/>
                    </a:lnTo>
                    <a:lnTo>
                      <a:pt x="26" y="487"/>
                    </a:lnTo>
                    <a:lnTo>
                      <a:pt x="15" y="455"/>
                    </a:lnTo>
                    <a:lnTo>
                      <a:pt x="6" y="421"/>
                    </a:lnTo>
                    <a:lnTo>
                      <a:pt x="3" y="404"/>
                    </a:lnTo>
                    <a:lnTo>
                      <a:pt x="1" y="386"/>
                    </a:lnTo>
                    <a:lnTo>
                      <a:pt x="0" y="369"/>
                    </a:lnTo>
                    <a:lnTo>
                      <a:pt x="0" y="351"/>
                    </a:lnTo>
                    <a:lnTo>
                      <a:pt x="0" y="351"/>
                    </a:lnTo>
                    <a:lnTo>
                      <a:pt x="0" y="332"/>
                    </a:lnTo>
                    <a:lnTo>
                      <a:pt x="1" y="314"/>
                    </a:lnTo>
                    <a:lnTo>
                      <a:pt x="3" y="297"/>
                    </a:lnTo>
                    <a:lnTo>
                      <a:pt x="6" y="279"/>
                    </a:lnTo>
                    <a:lnTo>
                      <a:pt x="15" y="246"/>
                    </a:lnTo>
                    <a:lnTo>
                      <a:pt x="26" y="214"/>
                    </a:lnTo>
                    <a:lnTo>
                      <a:pt x="42" y="183"/>
                    </a:lnTo>
                    <a:lnTo>
                      <a:pt x="60" y="155"/>
                    </a:lnTo>
                    <a:lnTo>
                      <a:pt x="79" y="127"/>
                    </a:lnTo>
                    <a:lnTo>
                      <a:pt x="102" y="102"/>
                    </a:lnTo>
                    <a:lnTo>
                      <a:pt x="127" y="80"/>
                    </a:lnTo>
                    <a:lnTo>
                      <a:pt x="154" y="60"/>
                    </a:lnTo>
                    <a:lnTo>
                      <a:pt x="183" y="42"/>
                    </a:lnTo>
                    <a:lnTo>
                      <a:pt x="214" y="28"/>
                    </a:lnTo>
                    <a:lnTo>
                      <a:pt x="246" y="16"/>
                    </a:lnTo>
                    <a:lnTo>
                      <a:pt x="280" y="7"/>
                    </a:lnTo>
                    <a:lnTo>
                      <a:pt x="297" y="4"/>
                    </a:lnTo>
                    <a:lnTo>
                      <a:pt x="315" y="1"/>
                    </a:lnTo>
                    <a:lnTo>
                      <a:pt x="332" y="0"/>
                    </a:lnTo>
                    <a:lnTo>
                      <a:pt x="350" y="0"/>
                    </a:lnTo>
                    <a:lnTo>
                      <a:pt x="350" y="0"/>
                    </a:lnTo>
                    <a:lnTo>
                      <a:pt x="369" y="0"/>
                    </a:lnTo>
                    <a:lnTo>
                      <a:pt x="386" y="1"/>
                    </a:lnTo>
                    <a:lnTo>
                      <a:pt x="404" y="4"/>
                    </a:lnTo>
                    <a:lnTo>
                      <a:pt x="421" y="7"/>
                    </a:lnTo>
                    <a:lnTo>
                      <a:pt x="455" y="16"/>
                    </a:lnTo>
                    <a:lnTo>
                      <a:pt x="487" y="28"/>
                    </a:lnTo>
                    <a:lnTo>
                      <a:pt x="518" y="42"/>
                    </a:lnTo>
                    <a:lnTo>
                      <a:pt x="547" y="60"/>
                    </a:lnTo>
                    <a:lnTo>
                      <a:pt x="574" y="80"/>
                    </a:lnTo>
                    <a:lnTo>
                      <a:pt x="599" y="102"/>
                    </a:lnTo>
                    <a:lnTo>
                      <a:pt x="622" y="127"/>
                    </a:lnTo>
                    <a:lnTo>
                      <a:pt x="641" y="155"/>
                    </a:lnTo>
                    <a:lnTo>
                      <a:pt x="659" y="183"/>
                    </a:lnTo>
                    <a:lnTo>
                      <a:pt x="673" y="214"/>
                    </a:lnTo>
                    <a:lnTo>
                      <a:pt x="686" y="246"/>
                    </a:lnTo>
                    <a:lnTo>
                      <a:pt x="694" y="279"/>
                    </a:lnTo>
                    <a:lnTo>
                      <a:pt x="698" y="297"/>
                    </a:lnTo>
                    <a:lnTo>
                      <a:pt x="700" y="314"/>
                    </a:lnTo>
                    <a:lnTo>
                      <a:pt x="701" y="332"/>
                    </a:lnTo>
                    <a:lnTo>
                      <a:pt x="701" y="351"/>
                    </a:lnTo>
                    <a:lnTo>
                      <a:pt x="701" y="351"/>
                    </a:lnTo>
                    <a:lnTo>
                      <a:pt x="701" y="369"/>
                    </a:lnTo>
                    <a:lnTo>
                      <a:pt x="700" y="386"/>
                    </a:lnTo>
                    <a:lnTo>
                      <a:pt x="698" y="404"/>
                    </a:lnTo>
                    <a:lnTo>
                      <a:pt x="694" y="421"/>
                    </a:lnTo>
                    <a:lnTo>
                      <a:pt x="686" y="455"/>
                    </a:lnTo>
                    <a:lnTo>
                      <a:pt x="673" y="487"/>
                    </a:lnTo>
                    <a:lnTo>
                      <a:pt x="659" y="518"/>
                    </a:lnTo>
                    <a:lnTo>
                      <a:pt x="641" y="547"/>
                    </a:lnTo>
                    <a:lnTo>
                      <a:pt x="622" y="573"/>
                    </a:lnTo>
                    <a:lnTo>
                      <a:pt x="599" y="598"/>
                    </a:lnTo>
                    <a:lnTo>
                      <a:pt x="574" y="622"/>
                    </a:lnTo>
                    <a:lnTo>
                      <a:pt x="547" y="642"/>
                    </a:lnTo>
                    <a:lnTo>
                      <a:pt x="518" y="660"/>
                    </a:lnTo>
                    <a:lnTo>
                      <a:pt x="487" y="674"/>
                    </a:lnTo>
                    <a:lnTo>
                      <a:pt x="455" y="686"/>
                    </a:lnTo>
                    <a:lnTo>
                      <a:pt x="421" y="695"/>
                    </a:lnTo>
                    <a:lnTo>
                      <a:pt x="404" y="698"/>
                    </a:lnTo>
                    <a:lnTo>
                      <a:pt x="386" y="699"/>
                    </a:lnTo>
                    <a:lnTo>
                      <a:pt x="369" y="701"/>
                    </a:lnTo>
                    <a:lnTo>
                      <a:pt x="350" y="702"/>
                    </a:lnTo>
                    <a:close/>
                  </a:path>
                </a:pathLst>
              </a:custGeom>
              <a:solidFill>
                <a:srgbClr val="109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1" name="Freeform 548">
                <a:extLst>
                  <a:ext uri="{FF2B5EF4-FFF2-40B4-BE49-F238E27FC236}">
                    <a16:creationId xmlns:a16="http://schemas.microsoft.com/office/drawing/2014/main" id="{355F2F59-12B7-4BBC-B176-64E7D12092A0}"/>
                  </a:ext>
                </a:extLst>
              </p:cNvPr>
              <p:cNvSpPr>
                <a:spLocks/>
              </p:cNvSpPr>
              <p:nvPr/>
            </p:nvSpPr>
            <p:spPr bwMode="auto">
              <a:xfrm>
                <a:off x="2805" y="1762"/>
                <a:ext cx="701" cy="702"/>
              </a:xfrm>
              <a:custGeom>
                <a:avLst/>
                <a:gdLst>
                  <a:gd name="T0" fmla="*/ 350 w 701"/>
                  <a:gd name="T1" fmla="*/ 702 h 702"/>
                  <a:gd name="T2" fmla="*/ 315 w 701"/>
                  <a:gd name="T3" fmla="*/ 699 h 702"/>
                  <a:gd name="T4" fmla="*/ 280 w 701"/>
                  <a:gd name="T5" fmla="*/ 695 h 702"/>
                  <a:gd name="T6" fmla="*/ 214 w 701"/>
                  <a:gd name="T7" fmla="*/ 674 h 702"/>
                  <a:gd name="T8" fmla="*/ 154 w 701"/>
                  <a:gd name="T9" fmla="*/ 642 h 702"/>
                  <a:gd name="T10" fmla="*/ 102 w 701"/>
                  <a:gd name="T11" fmla="*/ 598 h 702"/>
                  <a:gd name="T12" fmla="*/ 60 w 701"/>
                  <a:gd name="T13" fmla="*/ 547 h 702"/>
                  <a:gd name="T14" fmla="*/ 26 w 701"/>
                  <a:gd name="T15" fmla="*/ 487 h 702"/>
                  <a:gd name="T16" fmla="*/ 6 w 701"/>
                  <a:gd name="T17" fmla="*/ 421 h 702"/>
                  <a:gd name="T18" fmla="*/ 1 w 701"/>
                  <a:gd name="T19" fmla="*/ 386 h 702"/>
                  <a:gd name="T20" fmla="*/ 0 w 701"/>
                  <a:gd name="T21" fmla="*/ 351 h 702"/>
                  <a:gd name="T22" fmla="*/ 0 w 701"/>
                  <a:gd name="T23" fmla="*/ 332 h 702"/>
                  <a:gd name="T24" fmla="*/ 3 w 701"/>
                  <a:gd name="T25" fmla="*/ 297 h 702"/>
                  <a:gd name="T26" fmla="*/ 15 w 701"/>
                  <a:gd name="T27" fmla="*/ 246 h 702"/>
                  <a:gd name="T28" fmla="*/ 42 w 701"/>
                  <a:gd name="T29" fmla="*/ 183 h 702"/>
                  <a:gd name="T30" fmla="*/ 79 w 701"/>
                  <a:gd name="T31" fmla="*/ 127 h 702"/>
                  <a:gd name="T32" fmla="*/ 127 w 701"/>
                  <a:gd name="T33" fmla="*/ 80 h 702"/>
                  <a:gd name="T34" fmla="*/ 183 w 701"/>
                  <a:gd name="T35" fmla="*/ 42 h 702"/>
                  <a:gd name="T36" fmla="*/ 246 w 701"/>
                  <a:gd name="T37" fmla="*/ 16 h 702"/>
                  <a:gd name="T38" fmla="*/ 297 w 701"/>
                  <a:gd name="T39" fmla="*/ 4 h 702"/>
                  <a:gd name="T40" fmla="*/ 332 w 701"/>
                  <a:gd name="T41" fmla="*/ 0 h 702"/>
                  <a:gd name="T42" fmla="*/ 350 w 701"/>
                  <a:gd name="T43" fmla="*/ 0 h 702"/>
                  <a:gd name="T44" fmla="*/ 386 w 701"/>
                  <a:gd name="T45" fmla="*/ 1 h 702"/>
                  <a:gd name="T46" fmla="*/ 421 w 701"/>
                  <a:gd name="T47" fmla="*/ 7 h 702"/>
                  <a:gd name="T48" fmla="*/ 487 w 701"/>
                  <a:gd name="T49" fmla="*/ 28 h 702"/>
                  <a:gd name="T50" fmla="*/ 547 w 701"/>
                  <a:gd name="T51" fmla="*/ 60 h 702"/>
                  <a:gd name="T52" fmla="*/ 599 w 701"/>
                  <a:gd name="T53" fmla="*/ 102 h 702"/>
                  <a:gd name="T54" fmla="*/ 641 w 701"/>
                  <a:gd name="T55" fmla="*/ 155 h 702"/>
                  <a:gd name="T56" fmla="*/ 673 w 701"/>
                  <a:gd name="T57" fmla="*/ 214 h 702"/>
                  <a:gd name="T58" fmla="*/ 694 w 701"/>
                  <a:gd name="T59" fmla="*/ 279 h 702"/>
                  <a:gd name="T60" fmla="*/ 700 w 701"/>
                  <a:gd name="T61" fmla="*/ 314 h 702"/>
                  <a:gd name="T62" fmla="*/ 701 w 701"/>
                  <a:gd name="T63" fmla="*/ 351 h 702"/>
                  <a:gd name="T64" fmla="*/ 701 w 701"/>
                  <a:gd name="T65" fmla="*/ 369 h 702"/>
                  <a:gd name="T66" fmla="*/ 698 w 701"/>
                  <a:gd name="T67" fmla="*/ 404 h 702"/>
                  <a:gd name="T68" fmla="*/ 686 w 701"/>
                  <a:gd name="T69" fmla="*/ 455 h 702"/>
                  <a:gd name="T70" fmla="*/ 659 w 701"/>
                  <a:gd name="T71" fmla="*/ 518 h 702"/>
                  <a:gd name="T72" fmla="*/ 622 w 701"/>
                  <a:gd name="T73" fmla="*/ 573 h 702"/>
                  <a:gd name="T74" fmla="*/ 574 w 701"/>
                  <a:gd name="T75" fmla="*/ 622 h 702"/>
                  <a:gd name="T76" fmla="*/ 518 w 701"/>
                  <a:gd name="T77" fmla="*/ 660 h 702"/>
                  <a:gd name="T78" fmla="*/ 455 w 701"/>
                  <a:gd name="T79" fmla="*/ 686 h 702"/>
                  <a:gd name="T80" fmla="*/ 404 w 701"/>
                  <a:gd name="T81" fmla="*/ 698 h 702"/>
                  <a:gd name="T82" fmla="*/ 369 w 701"/>
                  <a:gd name="T83"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1" h="702">
                    <a:moveTo>
                      <a:pt x="350" y="702"/>
                    </a:moveTo>
                    <a:lnTo>
                      <a:pt x="350" y="702"/>
                    </a:lnTo>
                    <a:lnTo>
                      <a:pt x="332" y="701"/>
                    </a:lnTo>
                    <a:lnTo>
                      <a:pt x="315" y="699"/>
                    </a:lnTo>
                    <a:lnTo>
                      <a:pt x="297" y="698"/>
                    </a:lnTo>
                    <a:lnTo>
                      <a:pt x="280" y="695"/>
                    </a:lnTo>
                    <a:lnTo>
                      <a:pt x="246" y="686"/>
                    </a:lnTo>
                    <a:lnTo>
                      <a:pt x="214" y="674"/>
                    </a:lnTo>
                    <a:lnTo>
                      <a:pt x="183" y="660"/>
                    </a:lnTo>
                    <a:lnTo>
                      <a:pt x="154" y="642"/>
                    </a:lnTo>
                    <a:lnTo>
                      <a:pt x="127" y="622"/>
                    </a:lnTo>
                    <a:lnTo>
                      <a:pt x="102" y="598"/>
                    </a:lnTo>
                    <a:lnTo>
                      <a:pt x="79" y="573"/>
                    </a:lnTo>
                    <a:lnTo>
                      <a:pt x="60" y="547"/>
                    </a:lnTo>
                    <a:lnTo>
                      <a:pt x="42" y="518"/>
                    </a:lnTo>
                    <a:lnTo>
                      <a:pt x="26" y="487"/>
                    </a:lnTo>
                    <a:lnTo>
                      <a:pt x="15" y="455"/>
                    </a:lnTo>
                    <a:lnTo>
                      <a:pt x="6" y="421"/>
                    </a:lnTo>
                    <a:lnTo>
                      <a:pt x="3" y="404"/>
                    </a:lnTo>
                    <a:lnTo>
                      <a:pt x="1" y="386"/>
                    </a:lnTo>
                    <a:lnTo>
                      <a:pt x="0" y="369"/>
                    </a:lnTo>
                    <a:lnTo>
                      <a:pt x="0" y="351"/>
                    </a:lnTo>
                    <a:lnTo>
                      <a:pt x="0" y="351"/>
                    </a:lnTo>
                    <a:lnTo>
                      <a:pt x="0" y="332"/>
                    </a:lnTo>
                    <a:lnTo>
                      <a:pt x="1" y="314"/>
                    </a:lnTo>
                    <a:lnTo>
                      <a:pt x="3" y="297"/>
                    </a:lnTo>
                    <a:lnTo>
                      <a:pt x="6" y="279"/>
                    </a:lnTo>
                    <a:lnTo>
                      <a:pt x="15" y="246"/>
                    </a:lnTo>
                    <a:lnTo>
                      <a:pt x="26" y="214"/>
                    </a:lnTo>
                    <a:lnTo>
                      <a:pt x="42" y="183"/>
                    </a:lnTo>
                    <a:lnTo>
                      <a:pt x="60" y="155"/>
                    </a:lnTo>
                    <a:lnTo>
                      <a:pt x="79" y="127"/>
                    </a:lnTo>
                    <a:lnTo>
                      <a:pt x="102" y="102"/>
                    </a:lnTo>
                    <a:lnTo>
                      <a:pt x="127" y="80"/>
                    </a:lnTo>
                    <a:lnTo>
                      <a:pt x="154" y="60"/>
                    </a:lnTo>
                    <a:lnTo>
                      <a:pt x="183" y="42"/>
                    </a:lnTo>
                    <a:lnTo>
                      <a:pt x="214" y="28"/>
                    </a:lnTo>
                    <a:lnTo>
                      <a:pt x="246" y="16"/>
                    </a:lnTo>
                    <a:lnTo>
                      <a:pt x="280" y="7"/>
                    </a:lnTo>
                    <a:lnTo>
                      <a:pt x="297" y="4"/>
                    </a:lnTo>
                    <a:lnTo>
                      <a:pt x="315" y="1"/>
                    </a:lnTo>
                    <a:lnTo>
                      <a:pt x="332" y="0"/>
                    </a:lnTo>
                    <a:lnTo>
                      <a:pt x="350" y="0"/>
                    </a:lnTo>
                    <a:lnTo>
                      <a:pt x="350" y="0"/>
                    </a:lnTo>
                    <a:lnTo>
                      <a:pt x="369" y="0"/>
                    </a:lnTo>
                    <a:lnTo>
                      <a:pt x="386" y="1"/>
                    </a:lnTo>
                    <a:lnTo>
                      <a:pt x="404" y="4"/>
                    </a:lnTo>
                    <a:lnTo>
                      <a:pt x="421" y="7"/>
                    </a:lnTo>
                    <a:lnTo>
                      <a:pt x="455" y="16"/>
                    </a:lnTo>
                    <a:lnTo>
                      <a:pt x="487" y="28"/>
                    </a:lnTo>
                    <a:lnTo>
                      <a:pt x="518" y="42"/>
                    </a:lnTo>
                    <a:lnTo>
                      <a:pt x="547" y="60"/>
                    </a:lnTo>
                    <a:lnTo>
                      <a:pt x="574" y="80"/>
                    </a:lnTo>
                    <a:lnTo>
                      <a:pt x="599" y="102"/>
                    </a:lnTo>
                    <a:lnTo>
                      <a:pt x="622" y="127"/>
                    </a:lnTo>
                    <a:lnTo>
                      <a:pt x="641" y="155"/>
                    </a:lnTo>
                    <a:lnTo>
                      <a:pt x="659" y="183"/>
                    </a:lnTo>
                    <a:lnTo>
                      <a:pt x="673" y="214"/>
                    </a:lnTo>
                    <a:lnTo>
                      <a:pt x="686" y="246"/>
                    </a:lnTo>
                    <a:lnTo>
                      <a:pt x="694" y="279"/>
                    </a:lnTo>
                    <a:lnTo>
                      <a:pt x="698" y="297"/>
                    </a:lnTo>
                    <a:lnTo>
                      <a:pt x="700" y="314"/>
                    </a:lnTo>
                    <a:lnTo>
                      <a:pt x="701" y="332"/>
                    </a:lnTo>
                    <a:lnTo>
                      <a:pt x="701" y="351"/>
                    </a:lnTo>
                    <a:lnTo>
                      <a:pt x="701" y="351"/>
                    </a:lnTo>
                    <a:lnTo>
                      <a:pt x="701" y="369"/>
                    </a:lnTo>
                    <a:lnTo>
                      <a:pt x="700" y="386"/>
                    </a:lnTo>
                    <a:lnTo>
                      <a:pt x="698" y="404"/>
                    </a:lnTo>
                    <a:lnTo>
                      <a:pt x="694" y="421"/>
                    </a:lnTo>
                    <a:lnTo>
                      <a:pt x="686" y="455"/>
                    </a:lnTo>
                    <a:lnTo>
                      <a:pt x="673" y="487"/>
                    </a:lnTo>
                    <a:lnTo>
                      <a:pt x="659" y="518"/>
                    </a:lnTo>
                    <a:lnTo>
                      <a:pt x="641" y="547"/>
                    </a:lnTo>
                    <a:lnTo>
                      <a:pt x="622" y="573"/>
                    </a:lnTo>
                    <a:lnTo>
                      <a:pt x="599" y="598"/>
                    </a:lnTo>
                    <a:lnTo>
                      <a:pt x="574" y="622"/>
                    </a:lnTo>
                    <a:lnTo>
                      <a:pt x="547" y="642"/>
                    </a:lnTo>
                    <a:lnTo>
                      <a:pt x="518" y="660"/>
                    </a:lnTo>
                    <a:lnTo>
                      <a:pt x="487" y="674"/>
                    </a:lnTo>
                    <a:lnTo>
                      <a:pt x="455" y="686"/>
                    </a:lnTo>
                    <a:lnTo>
                      <a:pt x="421" y="695"/>
                    </a:lnTo>
                    <a:lnTo>
                      <a:pt x="404" y="698"/>
                    </a:lnTo>
                    <a:lnTo>
                      <a:pt x="386" y="699"/>
                    </a:lnTo>
                    <a:lnTo>
                      <a:pt x="369" y="701"/>
                    </a:lnTo>
                    <a:lnTo>
                      <a:pt x="350" y="7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2" name="Freeform 549">
                <a:extLst>
                  <a:ext uri="{FF2B5EF4-FFF2-40B4-BE49-F238E27FC236}">
                    <a16:creationId xmlns:a16="http://schemas.microsoft.com/office/drawing/2014/main" id="{70AEF070-E413-4DC9-8A8D-0D4E3073B099}"/>
                  </a:ext>
                </a:extLst>
              </p:cNvPr>
              <p:cNvSpPr>
                <a:spLocks/>
              </p:cNvSpPr>
              <p:nvPr/>
            </p:nvSpPr>
            <p:spPr bwMode="auto">
              <a:xfrm>
                <a:off x="3191" y="2439"/>
                <a:ext cx="91" cy="22"/>
              </a:xfrm>
              <a:custGeom>
                <a:avLst/>
                <a:gdLst>
                  <a:gd name="T0" fmla="*/ 91 w 91"/>
                  <a:gd name="T1" fmla="*/ 0 h 22"/>
                  <a:gd name="T2" fmla="*/ 91 w 91"/>
                  <a:gd name="T3" fmla="*/ 0 h 22"/>
                  <a:gd name="T4" fmla="*/ 69 w 91"/>
                  <a:gd name="T5" fmla="*/ 9 h 22"/>
                  <a:gd name="T6" fmla="*/ 47 w 91"/>
                  <a:gd name="T7" fmla="*/ 15 h 22"/>
                  <a:gd name="T8" fmla="*/ 24 w 91"/>
                  <a:gd name="T9" fmla="*/ 19 h 22"/>
                  <a:gd name="T10" fmla="*/ 0 w 91"/>
                  <a:gd name="T11" fmla="*/ 22 h 22"/>
                  <a:gd name="T12" fmla="*/ 0 w 91"/>
                  <a:gd name="T13" fmla="*/ 22 h 22"/>
                  <a:gd name="T14" fmla="*/ 0 w 91"/>
                  <a:gd name="T15" fmla="*/ 22 h 22"/>
                  <a:gd name="T16" fmla="*/ 24 w 91"/>
                  <a:gd name="T17" fmla="*/ 19 h 22"/>
                  <a:gd name="T18" fmla="*/ 47 w 91"/>
                  <a:gd name="T19" fmla="*/ 15 h 22"/>
                  <a:gd name="T20" fmla="*/ 69 w 91"/>
                  <a:gd name="T21" fmla="*/ 9 h 22"/>
                  <a:gd name="T22" fmla="*/ 91 w 91"/>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2">
                    <a:moveTo>
                      <a:pt x="91" y="0"/>
                    </a:moveTo>
                    <a:lnTo>
                      <a:pt x="91" y="0"/>
                    </a:lnTo>
                    <a:lnTo>
                      <a:pt x="69" y="9"/>
                    </a:lnTo>
                    <a:lnTo>
                      <a:pt x="47" y="15"/>
                    </a:lnTo>
                    <a:lnTo>
                      <a:pt x="24" y="19"/>
                    </a:lnTo>
                    <a:lnTo>
                      <a:pt x="0" y="22"/>
                    </a:lnTo>
                    <a:lnTo>
                      <a:pt x="0" y="22"/>
                    </a:lnTo>
                    <a:lnTo>
                      <a:pt x="0" y="22"/>
                    </a:lnTo>
                    <a:lnTo>
                      <a:pt x="24" y="19"/>
                    </a:lnTo>
                    <a:lnTo>
                      <a:pt x="47" y="15"/>
                    </a:lnTo>
                    <a:lnTo>
                      <a:pt x="69" y="9"/>
                    </a:lnTo>
                    <a:lnTo>
                      <a:pt x="91" y="0"/>
                    </a:lnTo>
                    <a:close/>
                  </a:path>
                </a:pathLst>
              </a:custGeom>
              <a:solidFill>
                <a:srgbClr val="CA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3" name="Freeform 550">
                <a:extLst>
                  <a:ext uri="{FF2B5EF4-FFF2-40B4-BE49-F238E27FC236}">
                    <a16:creationId xmlns:a16="http://schemas.microsoft.com/office/drawing/2014/main" id="{E2B3312D-5206-4369-A471-3B15008DC087}"/>
                  </a:ext>
                </a:extLst>
              </p:cNvPr>
              <p:cNvSpPr>
                <a:spLocks/>
              </p:cNvSpPr>
              <p:nvPr/>
            </p:nvSpPr>
            <p:spPr bwMode="auto">
              <a:xfrm>
                <a:off x="3191" y="2439"/>
                <a:ext cx="91" cy="22"/>
              </a:xfrm>
              <a:custGeom>
                <a:avLst/>
                <a:gdLst>
                  <a:gd name="T0" fmla="*/ 91 w 91"/>
                  <a:gd name="T1" fmla="*/ 0 h 22"/>
                  <a:gd name="T2" fmla="*/ 91 w 91"/>
                  <a:gd name="T3" fmla="*/ 0 h 22"/>
                  <a:gd name="T4" fmla="*/ 69 w 91"/>
                  <a:gd name="T5" fmla="*/ 9 h 22"/>
                  <a:gd name="T6" fmla="*/ 47 w 91"/>
                  <a:gd name="T7" fmla="*/ 15 h 22"/>
                  <a:gd name="T8" fmla="*/ 24 w 91"/>
                  <a:gd name="T9" fmla="*/ 19 h 22"/>
                  <a:gd name="T10" fmla="*/ 0 w 91"/>
                  <a:gd name="T11" fmla="*/ 22 h 22"/>
                  <a:gd name="T12" fmla="*/ 0 w 91"/>
                  <a:gd name="T13" fmla="*/ 22 h 22"/>
                  <a:gd name="T14" fmla="*/ 0 w 91"/>
                  <a:gd name="T15" fmla="*/ 22 h 22"/>
                  <a:gd name="T16" fmla="*/ 24 w 91"/>
                  <a:gd name="T17" fmla="*/ 19 h 22"/>
                  <a:gd name="T18" fmla="*/ 47 w 91"/>
                  <a:gd name="T19" fmla="*/ 15 h 22"/>
                  <a:gd name="T20" fmla="*/ 69 w 91"/>
                  <a:gd name="T21" fmla="*/ 9 h 22"/>
                  <a:gd name="T22" fmla="*/ 91 w 91"/>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2">
                    <a:moveTo>
                      <a:pt x="91" y="0"/>
                    </a:moveTo>
                    <a:lnTo>
                      <a:pt x="91" y="0"/>
                    </a:lnTo>
                    <a:lnTo>
                      <a:pt x="69" y="9"/>
                    </a:lnTo>
                    <a:lnTo>
                      <a:pt x="47" y="15"/>
                    </a:lnTo>
                    <a:lnTo>
                      <a:pt x="24" y="19"/>
                    </a:lnTo>
                    <a:lnTo>
                      <a:pt x="0" y="22"/>
                    </a:lnTo>
                    <a:lnTo>
                      <a:pt x="0" y="22"/>
                    </a:lnTo>
                    <a:lnTo>
                      <a:pt x="0" y="22"/>
                    </a:lnTo>
                    <a:lnTo>
                      <a:pt x="24" y="19"/>
                    </a:lnTo>
                    <a:lnTo>
                      <a:pt x="47" y="15"/>
                    </a:lnTo>
                    <a:lnTo>
                      <a:pt x="69" y="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4" name="Freeform 551">
                <a:extLst>
                  <a:ext uri="{FF2B5EF4-FFF2-40B4-BE49-F238E27FC236}">
                    <a16:creationId xmlns:a16="http://schemas.microsoft.com/office/drawing/2014/main" id="{4443F2EF-9CB7-43A1-9828-832936B332EA}"/>
                  </a:ext>
                </a:extLst>
              </p:cNvPr>
              <p:cNvSpPr>
                <a:spLocks/>
              </p:cNvSpPr>
              <p:nvPr/>
            </p:nvSpPr>
            <p:spPr bwMode="auto">
              <a:xfrm>
                <a:off x="2924" y="1933"/>
                <a:ext cx="573" cy="528"/>
              </a:xfrm>
              <a:custGeom>
                <a:avLst/>
                <a:gdLst>
                  <a:gd name="T0" fmla="*/ 0 w 573"/>
                  <a:gd name="T1" fmla="*/ 0 h 528"/>
                  <a:gd name="T2" fmla="*/ 1 w 573"/>
                  <a:gd name="T3" fmla="*/ 2 h 528"/>
                  <a:gd name="T4" fmla="*/ 121 w 573"/>
                  <a:gd name="T5" fmla="*/ 122 h 528"/>
                  <a:gd name="T6" fmla="*/ 175 w 573"/>
                  <a:gd name="T7" fmla="*/ 323 h 528"/>
                  <a:gd name="T8" fmla="*/ 136 w 573"/>
                  <a:gd name="T9" fmla="*/ 396 h 528"/>
                  <a:gd name="T10" fmla="*/ 267 w 573"/>
                  <a:gd name="T11" fmla="*/ 528 h 528"/>
                  <a:gd name="T12" fmla="*/ 267 w 573"/>
                  <a:gd name="T13" fmla="*/ 528 h 528"/>
                  <a:gd name="T14" fmla="*/ 291 w 573"/>
                  <a:gd name="T15" fmla="*/ 525 h 528"/>
                  <a:gd name="T16" fmla="*/ 314 w 573"/>
                  <a:gd name="T17" fmla="*/ 521 h 528"/>
                  <a:gd name="T18" fmla="*/ 336 w 573"/>
                  <a:gd name="T19" fmla="*/ 515 h 528"/>
                  <a:gd name="T20" fmla="*/ 358 w 573"/>
                  <a:gd name="T21" fmla="*/ 506 h 528"/>
                  <a:gd name="T22" fmla="*/ 358 w 573"/>
                  <a:gd name="T23" fmla="*/ 506 h 528"/>
                  <a:gd name="T24" fmla="*/ 379 w 573"/>
                  <a:gd name="T25" fmla="*/ 499 h 528"/>
                  <a:gd name="T26" fmla="*/ 398 w 573"/>
                  <a:gd name="T27" fmla="*/ 489 h 528"/>
                  <a:gd name="T28" fmla="*/ 415 w 573"/>
                  <a:gd name="T29" fmla="*/ 478 h 528"/>
                  <a:gd name="T30" fmla="*/ 433 w 573"/>
                  <a:gd name="T31" fmla="*/ 467 h 528"/>
                  <a:gd name="T32" fmla="*/ 450 w 573"/>
                  <a:gd name="T33" fmla="*/ 453 h 528"/>
                  <a:gd name="T34" fmla="*/ 466 w 573"/>
                  <a:gd name="T35" fmla="*/ 440 h 528"/>
                  <a:gd name="T36" fmla="*/ 482 w 573"/>
                  <a:gd name="T37" fmla="*/ 426 h 528"/>
                  <a:gd name="T38" fmla="*/ 496 w 573"/>
                  <a:gd name="T39" fmla="*/ 410 h 528"/>
                  <a:gd name="T40" fmla="*/ 510 w 573"/>
                  <a:gd name="T41" fmla="*/ 394 h 528"/>
                  <a:gd name="T42" fmla="*/ 522 w 573"/>
                  <a:gd name="T43" fmla="*/ 376 h 528"/>
                  <a:gd name="T44" fmla="*/ 534 w 573"/>
                  <a:gd name="T45" fmla="*/ 358 h 528"/>
                  <a:gd name="T46" fmla="*/ 544 w 573"/>
                  <a:gd name="T47" fmla="*/ 339 h 528"/>
                  <a:gd name="T48" fmla="*/ 553 w 573"/>
                  <a:gd name="T49" fmla="*/ 320 h 528"/>
                  <a:gd name="T50" fmla="*/ 562 w 573"/>
                  <a:gd name="T51" fmla="*/ 300 h 528"/>
                  <a:gd name="T52" fmla="*/ 567 w 573"/>
                  <a:gd name="T53" fmla="*/ 279 h 528"/>
                  <a:gd name="T54" fmla="*/ 573 w 573"/>
                  <a:gd name="T55" fmla="*/ 258 h 528"/>
                  <a:gd name="T56" fmla="*/ 433 w 573"/>
                  <a:gd name="T57" fmla="*/ 117 h 528"/>
                  <a:gd name="T58" fmla="*/ 146 w 573"/>
                  <a:gd name="T59" fmla="*/ 81 h 528"/>
                  <a:gd name="T60" fmla="*/ 96 w 573"/>
                  <a:gd name="T61" fmla="*/ 31 h 528"/>
                  <a:gd name="T62" fmla="*/ 0 w 573"/>
                  <a:gd name="T63"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28">
                    <a:moveTo>
                      <a:pt x="0" y="0"/>
                    </a:moveTo>
                    <a:lnTo>
                      <a:pt x="1" y="2"/>
                    </a:lnTo>
                    <a:lnTo>
                      <a:pt x="121" y="122"/>
                    </a:lnTo>
                    <a:lnTo>
                      <a:pt x="175" y="323"/>
                    </a:lnTo>
                    <a:lnTo>
                      <a:pt x="136" y="396"/>
                    </a:lnTo>
                    <a:lnTo>
                      <a:pt x="267" y="528"/>
                    </a:lnTo>
                    <a:lnTo>
                      <a:pt x="267" y="528"/>
                    </a:lnTo>
                    <a:lnTo>
                      <a:pt x="291" y="525"/>
                    </a:lnTo>
                    <a:lnTo>
                      <a:pt x="314" y="521"/>
                    </a:lnTo>
                    <a:lnTo>
                      <a:pt x="336" y="515"/>
                    </a:lnTo>
                    <a:lnTo>
                      <a:pt x="358" y="506"/>
                    </a:lnTo>
                    <a:lnTo>
                      <a:pt x="358" y="506"/>
                    </a:lnTo>
                    <a:lnTo>
                      <a:pt x="379" y="499"/>
                    </a:lnTo>
                    <a:lnTo>
                      <a:pt x="398" y="489"/>
                    </a:lnTo>
                    <a:lnTo>
                      <a:pt x="415" y="478"/>
                    </a:lnTo>
                    <a:lnTo>
                      <a:pt x="433" y="467"/>
                    </a:lnTo>
                    <a:lnTo>
                      <a:pt x="450" y="453"/>
                    </a:lnTo>
                    <a:lnTo>
                      <a:pt x="466" y="440"/>
                    </a:lnTo>
                    <a:lnTo>
                      <a:pt x="482" y="426"/>
                    </a:lnTo>
                    <a:lnTo>
                      <a:pt x="496" y="410"/>
                    </a:lnTo>
                    <a:lnTo>
                      <a:pt x="510" y="394"/>
                    </a:lnTo>
                    <a:lnTo>
                      <a:pt x="522" y="376"/>
                    </a:lnTo>
                    <a:lnTo>
                      <a:pt x="534" y="358"/>
                    </a:lnTo>
                    <a:lnTo>
                      <a:pt x="544" y="339"/>
                    </a:lnTo>
                    <a:lnTo>
                      <a:pt x="553" y="320"/>
                    </a:lnTo>
                    <a:lnTo>
                      <a:pt x="562" y="300"/>
                    </a:lnTo>
                    <a:lnTo>
                      <a:pt x="567" y="279"/>
                    </a:lnTo>
                    <a:lnTo>
                      <a:pt x="573" y="258"/>
                    </a:lnTo>
                    <a:lnTo>
                      <a:pt x="433" y="117"/>
                    </a:lnTo>
                    <a:lnTo>
                      <a:pt x="146" y="81"/>
                    </a:lnTo>
                    <a:lnTo>
                      <a:pt x="96" y="31"/>
                    </a:lnTo>
                    <a:lnTo>
                      <a:pt x="0" y="0"/>
                    </a:lnTo>
                    <a:close/>
                  </a:path>
                </a:pathLst>
              </a:custGeom>
              <a:solidFill>
                <a:srgbClr val="117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5" name="Freeform 552">
                <a:extLst>
                  <a:ext uri="{FF2B5EF4-FFF2-40B4-BE49-F238E27FC236}">
                    <a16:creationId xmlns:a16="http://schemas.microsoft.com/office/drawing/2014/main" id="{DD862330-5C9A-48D6-94FE-FAAF8CC8BE91}"/>
                  </a:ext>
                </a:extLst>
              </p:cNvPr>
              <p:cNvSpPr>
                <a:spLocks/>
              </p:cNvSpPr>
              <p:nvPr/>
            </p:nvSpPr>
            <p:spPr bwMode="auto">
              <a:xfrm>
                <a:off x="2924" y="1933"/>
                <a:ext cx="573" cy="528"/>
              </a:xfrm>
              <a:custGeom>
                <a:avLst/>
                <a:gdLst>
                  <a:gd name="T0" fmla="*/ 0 w 573"/>
                  <a:gd name="T1" fmla="*/ 0 h 528"/>
                  <a:gd name="T2" fmla="*/ 1 w 573"/>
                  <a:gd name="T3" fmla="*/ 2 h 528"/>
                  <a:gd name="T4" fmla="*/ 121 w 573"/>
                  <a:gd name="T5" fmla="*/ 122 h 528"/>
                  <a:gd name="T6" fmla="*/ 175 w 573"/>
                  <a:gd name="T7" fmla="*/ 323 h 528"/>
                  <a:gd name="T8" fmla="*/ 136 w 573"/>
                  <a:gd name="T9" fmla="*/ 396 h 528"/>
                  <a:gd name="T10" fmla="*/ 267 w 573"/>
                  <a:gd name="T11" fmla="*/ 528 h 528"/>
                  <a:gd name="T12" fmla="*/ 267 w 573"/>
                  <a:gd name="T13" fmla="*/ 528 h 528"/>
                  <a:gd name="T14" fmla="*/ 291 w 573"/>
                  <a:gd name="T15" fmla="*/ 525 h 528"/>
                  <a:gd name="T16" fmla="*/ 314 w 573"/>
                  <a:gd name="T17" fmla="*/ 521 h 528"/>
                  <a:gd name="T18" fmla="*/ 336 w 573"/>
                  <a:gd name="T19" fmla="*/ 515 h 528"/>
                  <a:gd name="T20" fmla="*/ 358 w 573"/>
                  <a:gd name="T21" fmla="*/ 506 h 528"/>
                  <a:gd name="T22" fmla="*/ 358 w 573"/>
                  <a:gd name="T23" fmla="*/ 506 h 528"/>
                  <a:gd name="T24" fmla="*/ 379 w 573"/>
                  <a:gd name="T25" fmla="*/ 499 h 528"/>
                  <a:gd name="T26" fmla="*/ 398 w 573"/>
                  <a:gd name="T27" fmla="*/ 489 h 528"/>
                  <a:gd name="T28" fmla="*/ 415 w 573"/>
                  <a:gd name="T29" fmla="*/ 478 h 528"/>
                  <a:gd name="T30" fmla="*/ 433 w 573"/>
                  <a:gd name="T31" fmla="*/ 467 h 528"/>
                  <a:gd name="T32" fmla="*/ 450 w 573"/>
                  <a:gd name="T33" fmla="*/ 453 h 528"/>
                  <a:gd name="T34" fmla="*/ 466 w 573"/>
                  <a:gd name="T35" fmla="*/ 440 h 528"/>
                  <a:gd name="T36" fmla="*/ 482 w 573"/>
                  <a:gd name="T37" fmla="*/ 426 h 528"/>
                  <a:gd name="T38" fmla="*/ 496 w 573"/>
                  <a:gd name="T39" fmla="*/ 410 h 528"/>
                  <a:gd name="T40" fmla="*/ 510 w 573"/>
                  <a:gd name="T41" fmla="*/ 394 h 528"/>
                  <a:gd name="T42" fmla="*/ 522 w 573"/>
                  <a:gd name="T43" fmla="*/ 376 h 528"/>
                  <a:gd name="T44" fmla="*/ 534 w 573"/>
                  <a:gd name="T45" fmla="*/ 358 h 528"/>
                  <a:gd name="T46" fmla="*/ 544 w 573"/>
                  <a:gd name="T47" fmla="*/ 339 h 528"/>
                  <a:gd name="T48" fmla="*/ 553 w 573"/>
                  <a:gd name="T49" fmla="*/ 320 h 528"/>
                  <a:gd name="T50" fmla="*/ 562 w 573"/>
                  <a:gd name="T51" fmla="*/ 300 h 528"/>
                  <a:gd name="T52" fmla="*/ 567 w 573"/>
                  <a:gd name="T53" fmla="*/ 279 h 528"/>
                  <a:gd name="T54" fmla="*/ 573 w 573"/>
                  <a:gd name="T55" fmla="*/ 258 h 528"/>
                  <a:gd name="T56" fmla="*/ 433 w 573"/>
                  <a:gd name="T57" fmla="*/ 117 h 528"/>
                  <a:gd name="T58" fmla="*/ 146 w 573"/>
                  <a:gd name="T59" fmla="*/ 81 h 528"/>
                  <a:gd name="T60" fmla="*/ 96 w 573"/>
                  <a:gd name="T61" fmla="*/ 31 h 528"/>
                  <a:gd name="T62" fmla="*/ 0 w 573"/>
                  <a:gd name="T63"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28">
                    <a:moveTo>
                      <a:pt x="0" y="0"/>
                    </a:moveTo>
                    <a:lnTo>
                      <a:pt x="1" y="2"/>
                    </a:lnTo>
                    <a:lnTo>
                      <a:pt x="121" y="122"/>
                    </a:lnTo>
                    <a:lnTo>
                      <a:pt x="175" y="323"/>
                    </a:lnTo>
                    <a:lnTo>
                      <a:pt x="136" y="396"/>
                    </a:lnTo>
                    <a:lnTo>
                      <a:pt x="267" y="528"/>
                    </a:lnTo>
                    <a:lnTo>
                      <a:pt x="267" y="528"/>
                    </a:lnTo>
                    <a:lnTo>
                      <a:pt x="291" y="525"/>
                    </a:lnTo>
                    <a:lnTo>
                      <a:pt x="314" y="521"/>
                    </a:lnTo>
                    <a:lnTo>
                      <a:pt x="336" y="515"/>
                    </a:lnTo>
                    <a:lnTo>
                      <a:pt x="358" y="506"/>
                    </a:lnTo>
                    <a:lnTo>
                      <a:pt x="358" y="506"/>
                    </a:lnTo>
                    <a:lnTo>
                      <a:pt x="379" y="499"/>
                    </a:lnTo>
                    <a:lnTo>
                      <a:pt x="398" y="489"/>
                    </a:lnTo>
                    <a:lnTo>
                      <a:pt x="415" y="478"/>
                    </a:lnTo>
                    <a:lnTo>
                      <a:pt x="433" y="467"/>
                    </a:lnTo>
                    <a:lnTo>
                      <a:pt x="450" y="453"/>
                    </a:lnTo>
                    <a:lnTo>
                      <a:pt x="466" y="440"/>
                    </a:lnTo>
                    <a:lnTo>
                      <a:pt x="482" y="426"/>
                    </a:lnTo>
                    <a:lnTo>
                      <a:pt x="496" y="410"/>
                    </a:lnTo>
                    <a:lnTo>
                      <a:pt x="510" y="394"/>
                    </a:lnTo>
                    <a:lnTo>
                      <a:pt x="522" y="376"/>
                    </a:lnTo>
                    <a:lnTo>
                      <a:pt x="534" y="358"/>
                    </a:lnTo>
                    <a:lnTo>
                      <a:pt x="544" y="339"/>
                    </a:lnTo>
                    <a:lnTo>
                      <a:pt x="553" y="320"/>
                    </a:lnTo>
                    <a:lnTo>
                      <a:pt x="562" y="300"/>
                    </a:lnTo>
                    <a:lnTo>
                      <a:pt x="567" y="279"/>
                    </a:lnTo>
                    <a:lnTo>
                      <a:pt x="573" y="258"/>
                    </a:lnTo>
                    <a:lnTo>
                      <a:pt x="433" y="117"/>
                    </a:lnTo>
                    <a:lnTo>
                      <a:pt x="146" y="81"/>
                    </a:lnTo>
                    <a:lnTo>
                      <a:pt x="96"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6" name="Freeform 553">
                <a:extLst>
                  <a:ext uri="{FF2B5EF4-FFF2-40B4-BE49-F238E27FC236}">
                    <a16:creationId xmlns:a16="http://schemas.microsoft.com/office/drawing/2014/main" id="{5108FB68-0128-4EDF-9B81-F3FF29BE7342}"/>
                  </a:ext>
                </a:extLst>
              </p:cNvPr>
              <p:cNvSpPr>
                <a:spLocks/>
              </p:cNvSpPr>
              <p:nvPr/>
            </p:nvSpPr>
            <p:spPr bwMode="auto">
              <a:xfrm>
                <a:off x="2918" y="1907"/>
                <a:ext cx="407" cy="370"/>
              </a:xfrm>
              <a:custGeom>
                <a:avLst/>
                <a:gdLst>
                  <a:gd name="T0" fmla="*/ 181 w 407"/>
                  <a:gd name="T1" fmla="*/ 370 h 370"/>
                  <a:gd name="T2" fmla="*/ 181 w 407"/>
                  <a:gd name="T3" fmla="*/ 370 h 370"/>
                  <a:gd name="T4" fmla="*/ 177 w 407"/>
                  <a:gd name="T5" fmla="*/ 370 h 370"/>
                  <a:gd name="T6" fmla="*/ 172 w 407"/>
                  <a:gd name="T7" fmla="*/ 367 h 370"/>
                  <a:gd name="T8" fmla="*/ 169 w 407"/>
                  <a:gd name="T9" fmla="*/ 364 h 370"/>
                  <a:gd name="T10" fmla="*/ 168 w 407"/>
                  <a:gd name="T11" fmla="*/ 360 h 370"/>
                  <a:gd name="T12" fmla="*/ 82 w 407"/>
                  <a:gd name="T13" fmla="*/ 77 h 370"/>
                  <a:gd name="T14" fmla="*/ 6 w 407"/>
                  <a:gd name="T15" fmla="*/ 26 h 370"/>
                  <a:gd name="T16" fmla="*/ 6 w 407"/>
                  <a:gd name="T17" fmla="*/ 26 h 370"/>
                  <a:gd name="T18" fmla="*/ 3 w 407"/>
                  <a:gd name="T19" fmla="*/ 22 h 370"/>
                  <a:gd name="T20" fmla="*/ 0 w 407"/>
                  <a:gd name="T21" fmla="*/ 17 h 370"/>
                  <a:gd name="T22" fmla="*/ 0 w 407"/>
                  <a:gd name="T23" fmla="*/ 11 h 370"/>
                  <a:gd name="T24" fmla="*/ 3 w 407"/>
                  <a:gd name="T25" fmla="*/ 6 h 370"/>
                  <a:gd name="T26" fmla="*/ 3 w 407"/>
                  <a:gd name="T27" fmla="*/ 6 h 370"/>
                  <a:gd name="T28" fmla="*/ 7 w 407"/>
                  <a:gd name="T29" fmla="*/ 3 h 370"/>
                  <a:gd name="T30" fmla="*/ 11 w 407"/>
                  <a:gd name="T31" fmla="*/ 0 h 370"/>
                  <a:gd name="T32" fmla="*/ 17 w 407"/>
                  <a:gd name="T33" fmla="*/ 0 h 370"/>
                  <a:gd name="T34" fmla="*/ 23 w 407"/>
                  <a:gd name="T35" fmla="*/ 3 h 370"/>
                  <a:gd name="T36" fmla="*/ 102 w 407"/>
                  <a:gd name="T37" fmla="*/ 57 h 370"/>
                  <a:gd name="T38" fmla="*/ 102 w 407"/>
                  <a:gd name="T39" fmla="*/ 57 h 370"/>
                  <a:gd name="T40" fmla="*/ 107 w 407"/>
                  <a:gd name="T41" fmla="*/ 60 h 370"/>
                  <a:gd name="T42" fmla="*/ 108 w 407"/>
                  <a:gd name="T43" fmla="*/ 64 h 370"/>
                  <a:gd name="T44" fmla="*/ 193 w 407"/>
                  <a:gd name="T45" fmla="*/ 341 h 370"/>
                  <a:gd name="T46" fmla="*/ 392 w 407"/>
                  <a:gd name="T47" fmla="*/ 341 h 370"/>
                  <a:gd name="T48" fmla="*/ 392 w 407"/>
                  <a:gd name="T49" fmla="*/ 341 h 370"/>
                  <a:gd name="T50" fmla="*/ 398 w 407"/>
                  <a:gd name="T51" fmla="*/ 342 h 370"/>
                  <a:gd name="T52" fmla="*/ 402 w 407"/>
                  <a:gd name="T53" fmla="*/ 345 h 370"/>
                  <a:gd name="T54" fmla="*/ 407 w 407"/>
                  <a:gd name="T55" fmla="*/ 351 h 370"/>
                  <a:gd name="T56" fmla="*/ 407 w 407"/>
                  <a:gd name="T57" fmla="*/ 355 h 370"/>
                  <a:gd name="T58" fmla="*/ 407 w 407"/>
                  <a:gd name="T59" fmla="*/ 355 h 370"/>
                  <a:gd name="T60" fmla="*/ 407 w 407"/>
                  <a:gd name="T61" fmla="*/ 361 h 370"/>
                  <a:gd name="T62" fmla="*/ 402 w 407"/>
                  <a:gd name="T63" fmla="*/ 365 h 370"/>
                  <a:gd name="T64" fmla="*/ 398 w 407"/>
                  <a:gd name="T65" fmla="*/ 370 h 370"/>
                  <a:gd name="T66" fmla="*/ 392 w 407"/>
                  <a:gd name="T67" fmla="*/ 370 h 370"/>
                  <a:gd name="T68" fmla="*/ 181 w 407"/>
                  <a:gd name="T69"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370">
                    <a:moveTo>
                      <a:pt x="181" y="370"/>
                    </a:moveTo>
                    <a:lnTo>
                      <a:pt x="181" y="370"/>
                    </a:lnTo>
                    <a:lnTo>
                      <a:pt x="177" y="370"/>
                    </a:lnTo>
                    <a:lnTo>
                      <a:pt x="172" y="367"/>
                    </a:lnTo>
                    <a:lnTo>
                      <a:pt x="169" y="364"/>
                    </a:lnTo>
                    <a:lnTo>
                      <a:pt x="168" y="360"/>
                    </a:lnTo>
                    <a:lnTo>
                      <a:pt x="82" y="77"/>
                    </a:lnTo>
                    <a:lnTo>
                      <a:pt x="6" y="26"/>
                    </a:lnTo>
                    <a:lnTo>
                      <a:pt x="6" y="26"/>
                    </a:lnTo>
                    <a:lnTo>
                      <a:pt x="3" y="22"/>
                    </a:lnTo>
                    <a:lnTo>
                      <a:pt x="0" y="17"/>
                    </a:lnTo>
                    <a:lnTo>
                      <a:pt x="0" y="11"/>
                    </a:lnTo>
                    <a:lnTo>
                      <a:pt x="3" y="6"/>
                    </a:lnTo>
                    <a:lnTo>
                      <a:pt x="3" y="6"/>
                    </a:lnTo>
                    <a:lnTo>
                      <a:pt x="7" y="3"/>
                    </a:lnTo>
                    <a:lnTo>
                      <a:pt x="11" y="0"/>
                    </a:lnTo>
                    <a:lnTo>
                      <a:pt x="17" y="0"/>
                    </a:lnTo>
                    <a:lnTo>
                      <a:pt x="23" y="3"/>
                    </a:lnTo>
                    <a:lnTo>
                      <a:pt x="102" y="57"/>
                    </a:lnTo>
                    <a:lnTo>
                      <a:pt x="102" y="57"/>
                    </a:lnTo>
                    <a:lnTo>
                      <a:pt x="107" y="60"/>
                    </a:lnTo>
                    <a:lnTo>
                      <a:pt x="108" y="64"/>
                    </a:lnTo>
                    <a:lnTo>
                      <a:pt x="193" y="341"/>
                    </a:lnTo>
                    <a:lnTo>
                      <a:pt x="392" y="341"/>
                    </a:lnTo>
                    <a:lnTo>
                      <a:pt x="392" y="341"/>
                    </a:lnTo>
                    <a:lnTo>
                      <a:pt x="398" y="342"/>
                    </a:lnTo>
                    <a:lnTo>
                      <a:pt x="402" y="345"/>
                    </a:lnTo>
                    <a:lnTo>
                      <a:pt x="407" y="351"/>
                    </a:lnTo>
                    <a:lnTo>
                      <a:pt x="407" y="355"/>
                    </a:lnTo>
                    <a:lnTo>
                      <a:pt x="407" y="355"/>
                    </a:lnTo>
                    <a:lnTo>
                      <a:pt x="407" y="361"/>
                    </a:lnTo>
                    <a:lnTo>
                      <a:pt x="402" y="365"/>
                    </a:lnTo>
                    <a:lnTo>
                      <a:pt x="398" y="370"/>
                    </a:lnTo>
                    <a:lnTo>
                      <a:pt x="392" y="370"/>
                    </a:lnTo>
                    <a:lnTo>
                      <a:pt x="181"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7" name="Freeform 554">
                <a:extLst>
                  <a:ext uri="{FF2B5EF4-FFF2-40B4-BE49-F238E27FC236}">
                    <a16:creationId xmlns:a16="http://schemas.microsoft.com/office/drawing/2014/main" id="{AF6966DA-FE34-4223-A90F-0E27E3FA59C8}"/>
                  </a:ext>
                </a:extLst>
              </p:cNvPr>
              <p:cNvSpPr>
                <a:spLocks/>
              </p:cNvSpPr>
              <p:nvPr/>
            </p:nvSpPr>
            <p:spPr bwMode="auto">
              <a:xfrm>
                <a:off x="3067" y="2182"/>
                <a:ext cx="233" cy="14"/>
              </a:xfrm>
              <a:custGeom>
                <a:avLst/>
                <a:gdLst>
                  <a:gd name="T0" fmla="*/ 7 w 233"/>
                  <a:gd name="T1" fmla="*/ 14 h 14"/>
                  <a:gd name="T2" fmla="*/ 7 w 233"/>
                  <a:gd name="T3" fmla="*/ 14 h 14"/>
                  <a:gd name="T4" fmla="*/ 4 w 233"/>
                  <a:gd name="T5" fmla="*/ 13 h 14"/>
                  <a:gd name="T6" fmla="*/ 3 w 233"/>
                  <a:gd name="T7" fmla="*/ 11 h 14"/>
                  <a:gd name="T8" fmla="*/ 1 w 233"/>
                  <a:gd name="T9" fmla="*/ 10 h 14"/>
                  <a:gd name="T10" fmla="*/ 0 w 233"/>
                  <a:gd name="T11" fmla="*/ 7 h 14"/>
                  <a:gd name="T12" fmla="*/ 0 w 233"/>
                  <a:gd name="T13" fmla="*/ 7 h 14"/>
                  <a:gd name="T14" fmla="*/ 1 w 233"/>
                  <a:gd name="T15" fmla="*/ 4 h 14"/>
                  <a:gd name="T16" fmla="*/ 3 w 233"/>
                  <a:gd name="T17" fmla="*/ 1 h 14"/>
                  <a:gd name="T18" fmla="*/ 4 w 233"/>
                  <a:gd name="T19" fmla="*/ 0 h 14"/>
                  <a:gd name="T20" fmla="*/ 7 w 233"/>
                  <a:gd name="T21" fmla="*/ 0 h 14"/>
                  <a:gd name="T22" fmla="*/ 225 w 233"/>
                  <a:gd name="T23" fmla="*/ 0 h 14"/>
                  <a:gd name="T24" fmla="*/ 225 w 233"/>
                  <a:gd name="T25" fmla="*/ 0 h 14"/>
                  <a:gd name="T26" fmla="*/ 228 w 233"/>
                  <a:gd name="T27" fmla="*/ 0 h 14"/>
                  <a:gd name="T28" fmla="*/ 230 w 233"/>
                  <a:gd name="T29" fmla="*/ 1 h 14"/>
                  <a:gd name="T30" fmla="*/ 231 w 233"/>
                  <a:gd name="T31" fmla="*/ 4 h 14"/>
                  <a:gd name="T32" fmla="*/ 233 w 233"/>
                  <a:gd name="T33" fmla="*/ 7 h 14"/>
                  <a:gd name="T34" fmla="*/ 233 w 233"/>
                  <a:gd name="T35" fmla="*/ 7 h 14"/>
                  <a:gd name="T36" fmla="*/ 231 w 233"/>
                  <a:gd name="T37" fmla="*/ 10 h 14"/>
                  <a:gd name="T38" fmla="*/ 230 w 233"/>
                  <a:gd name="T39" fmla="*/ 11 h 14"/>
                  <a:gd name="T40" fmla="*/ 228 w 233"/>
                  <a:gd name="T41" fmla="*/ 13 h 14"/>
                  <a:gd name="T42" fmla="*/ 225 w 233"/>
                  <a:gd name="T43" fmla="*/ 14 h 14"/>
                  <a:gd name="T44" fmla="*/ 7 w 233"/>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4">
                    <a:moveTo>
                      <a:pt x="7" y="14"/>
                    </a:moveTo>
                    <a:lnTo>
                      <a:pt x="7" y="14"/>
                    </a:lnTo>
                    <a:lnTo>
                      <a:pt x="4" y="13"/>
                    </a:lnTo>
                    <a:lnTo>
                      <a:pt x="3" y="11"/>
                    </a:lnTo>
                    <a:lnTo>
                      <a:pt x="1" y="10"/>
                    </a:lnTo>
                    <a:lnTo>
                      <a:pt x="0" y="7"/>
                    </a:lnTo>
                    <a:lnTo>
                      <a:pt x="0" y="7"/>
                    </a:lnTo>
                    <a:lnTo>
                      <a:pt x="1" y="4"/>
                    </a:lnTo>
                    <a:lnTo>
                      <a:pt x="3" y="1"/>
                    </a:lnTo>
                    <a:lnTo>
                      <a:pt x="4" y="0"/>
                    </a:lnTo>
                    <a:lnTo>
                      <a:pt x="7" y="0"/>
                    </a:lnTo>
                    <a:lnTo>
                      <a:pt x="225" y="0"/>
                    </a:lnTo>
                    <a:lnTo>
                      <a:pt x="225" y="0"/>
                    </a:lnTo>
                    <a:lnTo>
                      <a:pt x="228" y="0"/>
                    </a:lnTo>
                    <a:lnTo>
                      <a:pt x="230" y="1"/>
                    </a:lnTo>
                    <a:lnTo>
                      <a:pt x="231" y="4"/>
                    </a:lnTo>
                    <a:lnTo>
                      <a:pt x="233" y="7"/>
                    </a:lnTo>
                    <a:lnTo>
                      <a:pt x="233" y="7"/>
                    </a:lnTo>
                    <a:lnTo>
                      <a:pt x="231" y="10"/>
                    </a:lnTo>
                    <a:lnTo>
                      <a:pt x="230" y="11"/>
                    </a:lnTo>
                    <a:lnTo>
                      <a:pt x="228" y="13"/>
                    </a:lnTo>
                    <a:lnTo>
                      <a:pt x="225" y="14"/>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8" name="Freeform 555">
                <a:extLst>
                  <a:ext uri="{FF2B5EF4-FFF2-40B4-BE49-F238E27FC236}">
                    <a16:creationId xmlns:a16="http://schemas.microsoft.com/office/drawing/2014/main" id="{ADF4E8C9-0D06-495A-8979-C73D173CFCA4}"/>
                  </a:ext>
                </a:extLst>
              </p:cNvPr>
              <p:cNvSpPr>
                <a:spLocks noEditPoints="1"/>
              </p:cNvSpPr>
              <p:nvPr/>
            </p:nvSpPr>
            <p:spPr bwMode="auto">
              <a:xfrm>
                <a:off x="3064" y="2016"/>
                <a:ext cx="287" cy="166"/>
              </a:xfrm>
              <a:custGeom>
                <a:avLst/>
                <a:gdLst>
                  <a:gd name="T0" fmla="*/ 280 w 287"/>
                  <a:gd name="T1" fmla="*/ 47 h 166"/>
                  <a:gd name="T2" fmla="*/ 231 w 287"/>
                  <a:gd name="T3" fmla="*/ 63 h 166"/>
                  <a:gd name="T4" fmla="*/ 231 w 287"/>
                  <a:gd name="T5" fmla="*/ 36 h 166"/>
                  <a:gd name="T6" fmla="*/ 227 w 287"/>
                  <a:gd name="T7" fmla="*/ 36 h 166"/>
                  <a:gd name="T8" fmla="*/ 180 w 287"/>
                  <a:gd name="T9" fmla="*/ 63 h 166"/>
                  <a:gd name="T10" fmla="*/ 179 w 287"/>
                  <a:gd name="T11" fmla="*/ 27 h 166"/>
                  <a:gd name="T12" fmla="*/ 176 w 287"/>
                  <a:gd name="T13" fmla="*/ 27 h 166"/>
                  <a:gd name="T14" fmla="*/ 129 w 287"/>
                  <a:gd name="T15" fmla="*/ 63 h 166"/>
                  <a:gd name="T16" fmla="*/ 127 w 287"/>
                  <a:gd name="T17" fmla="*/ 18 h 166"/>
                  <a:gd name="T18" fmla="*/ 124 w 287"/>
                  <a:gd name="T19" fmla="*/ 18 h 166"/>
                  <a:gd name="T20" fmla="*/ 78 w 287"/>
                  <a:gd name="T21" fmla="*/ 63 h 166"/>
                  <a:gd name="T22" fmla="*/ 76 w 287"/>
                  <a:gd name="T23" fmla="*/ 12 h 166"/>
                  <a:gd name="T24" fmla="*/ 72 w 287"/>
                  <a:gd name="T25" fmla="*/ 12 h 166"/>
                  <a:gd name="T26" fmla="*/ 26 w 287"/>
                  <a:gd name="T27" fmla="*/ 63 h 166"/>
                  <a:gd name="T28" fmla="*/ 6 w 287"/>
                  <a:gd name="T29" fmla="*/ 0 h 166"/>
                  <a:gd name="T30" fmla="*/ 0 w 287"/>
                  <a:gd name="T31" fmla="*/ 2 h 166"/>
                  <a:gd name="T32" fmla="*/ 44 w 287"/>
                  <a:gd name="T33" fmla="*/ 150 h 166"/>
                  <a:gd name="T34" fmla="*/ 53 w 287"/>
                  <a:gd name="T35" fmla="*/ 161 h 166"/>
                  <a:gd name="T36" fmla="*/ 256 w 287"/>
                  <a:gd name="T37" fmla="*/ 166 h 166"/>
                  <a:gd name="T38" fmla="*/ 265 w 287"/>
                  <a:gd name="T39" fmla="*/ 164 h 166"/>
                  <a:gd name="T40" fmla="*/ 281 w 287"/>
                  <a:gd name="T41" fmla="*/ 144 h 166"/>
                  <a:gd name="T42" fmla="*/ 287 w 287"/>
                  <a:gd name="T43" fmla="*/ 50 h 166"/>
                  <a:gd name="T44" fmla="*/ 282 w 287"/>
                  <a:gd name="T45" fmla="*/ 46 h 166"/>
                  <a:gd name="T46" fmla="*/ 231 w 287"/>
                  <a:gd name="T47" fmla="*/ 112 h 166"/>
                  <a:gd name="T48" fmla="*/ 225 w 287"/>
                  <a:gd name="T49" fmla="*/ 69 h 166"/>
                  <a:gd name="T50" fmla="*/ 180 w 287"/>
                  <a:gd name="T51" fmla="*/ 69 h 166"/>
                  <a:gd name="T52" fmla="*/ 174 w 287"/>
                  <a:gd name="T53" fmla="*/ 117 h 166"/>
                  <a:gd name="T54" fmla="*/ 129 w 287"/>
                  <a:gd name="T55" fmla="*/ 117 h 166"/>
                  <a:gd name="T56" fmla="*/ 78 w 287"/>
                  <a:gd name="T57" fmla="*/ 117 h 166"/>
                  <a:gd name="T58" fmla="*/ 180 w 287"/>
                  <a:gd name="T59" fmla="*/ 117 h 166"/>
                  <a:gd name="T60" fmla="*/ 180 w 287"/>
                  <a:gd name="T61" fmla="*/ 157 h 166"/>
                  <a:gd name="T62" fmla="*/ 174 w 287"/>
                  <a:gd name="T63" fmla="*/ 112 h 166"/>
                  <a:gd name="T64" fmla="*/ 174 w 287"/>
                  <a:gd name="T65" fmla="*/ 69 h 166"/>
                  <a:gd name="T66" fmla="*/ 78 w 287"/>
                  <a:gd name="T67" fmla="*/ 112 h 166"/>
                  <a:gd name="T68" fmla="*/ 72 w 287"/>
                  <a:gd name="T69" fmla="*/ 69 h 166"/>
                  <a:gd name="T70" fmla="*/ 28 w 287"/>
                  <a:gd name="T71" fmla="*/ 69 h 166"/>
                  <a:gd name="T72" fmla="*/ 51 w 287"/>
                  <a:gd name="T73" fmla="*/ 145 h 166"/>
                  <a:gd name="T74" fmla="*/ 72 w 287"/>
                  <a:gd name="T75" fmla="*/ 157 h 166"/>
                  <a:gd name="T76" fmla="*/ 61 w 287"/>
                  <a:gd name="T77" fmla="*/ 157 h 166"/>
                  <a:gd name="T78" fmla="*/ 51 w 287"/>
                  <a:gd name="T79" fmla="*/ 147 h 166"/>
                  <a:gd name="T80" fmla="*/ 272 w 287"/>
                  <a:gd name="T81" fmla="*/ 142 h 166"/>
                  <a:gd name="T82" fmla="*/ 262 w 287"/>
                  <a:gd name="T83" fmla="*/ 157 h 166"/>
                  <a:gd name="T84" fmla="*/ 231 w 287"/>
                  <a:gd name="T85" fmla="*/ 117 h 166"/>
                  <a:gd name="T86" fmla="*/ 272 w 287"/>
                  <a:gd name="T8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166">
                    <a:moveTo>
                      <a:pt x="282" y="46"/>
                    </a:moveTo>
                    <a:lnTo>
                      <a:pt x="282" y="46"/>
                    </a:lnTo>
                    <a:lnTo>
                      <a:pt x="280" y="47"/>
                    </a:lnTo>
                    <a:lnTo>
                      <a:pt x="278" y="50"/>
                    </a:lnTo>
                    <a:lnTo>
                      <a:pt x="277" y="63"/>
                    </a:lnTo>
                    <a:lnTo>
                      <a:pt x="231" y="63"/>
                    </a:lnTo>
                    <a:lnTo>
                      <a:pt x="231" y="39"/>
                    </a:lnTo>
                    <a:lnTo>
                      <a:pt x="231" y="39"/>
                    </a:lnTo>
                    <a:lnTo>
                      <a:pt x="231" y="36"/>
                    </a:lnTo>
                    <a:lnTo>
                      <a:pt x="228" y="36"/>
                    </a:lnTo>
                    <a:lnTo>
                      <a:pt x="228" y="36"/>
                    </a:lnTo>
                    <a:lnTo>
                      <a:pt x="227" y="36"/>
                    </a:lnTo>
                    <a:lnTo>
                      <a:pt x="225" y="39"/>
                    </a:lnTo>
                    <a:lnTo>
                      <a:pt x="225" y="63"/>
                    </a:lnTo>
                    <a:lnTo>
                      <a:pt x="180" y="63"/>
                    </a:lnTo>
                    <a:lnTo>
                      <a:pt x="180" y="28"/>
                    </a:lnTo>
                    <a:lnTo>
                      <a:pt x="180" y="28"/>
                    </a:lnTo>
                    <a:lnTo>
                      <a:pt x="179" y="27"/>
                    </a:lnTo>
                    <a:lnTo>
                      <a:pt x="177" y="27"/>
                    </a:lnTo>
                    <a:lnTo>
                      <a:pt x="177" y="27"/>
                    </a:lnTo>
                    <a:lnTo>
                      <a:pt x="176" y="27"/>
                    </a:lnTo>
                    <a:lnTo>
                      <a:pt x="174" y="28"/>
                    </a:lnTo>
                    <a:lnTo>
                      <a:pt x="174" y="63"/>
                    </a:lnTo>
                    <a:lnTo>
                      <a:pt x="129" y="63"/>
                    </a:lnTo>
                    <a:lnTo>
                      <a:pt x="129" y="21"/>
                    </a:lnTo>
                    <a:lnTo>
                      <a:pt x="129" y="21"/>
                    </a:lnTo>
                    <a:lnTo>
                      <a:pt x="127" y="18"/>
                    </a:lnTo>
                    <a:lnTo>
                      <a:pt x="126" y="18"/>
                    </a:lnTo>
                    <a:lnTo>
                      <a:pt x="126" y="18"/>
                    </a:lnTo>
                    <a:lnTo>
                      <a:pt x="124" y="18"/>
                    </a:lnTo>
                    <a:lnTo>
                      <a:pt x="123" y="21"/>
                    </a:lnTo>
                    <a:lnTo>
                      <a:pt x="123" y="63"/>
                    </a:lnTo>
                    <a:lnTo>
                      <a:pt x="78" y="63"/>
                    </a:lnTo>
                    <a:lnTo>
                      <a:pt x="78" y="14"/>
                    </a:lnTo>
                    <a:lnTo>
                      <a:pt x="78" y="14"/>
                    </a:lnTo>
                    <a:lnTo>
                      <a:pt x="76" y="12"/>
                    </a:lnTo>
                    <a:lnTo>
                      <a:pt x="75" y="11"/>
                    </a:lnTo>
                    <a:lnTo>
                      <a:pt x="75" y="11"/>
                    </a:lnTo>
                    <a:lnTo>
                      <a:pt x="72" y="12"/>
                    </a:lnTo>
                    <a:lnTo>
                      <a:pt x="72" y="14"/>
                    </a:lnTo>
                    <a:lnTo>
                      <a:pt x="72" y="63"/>
                    </a:lnTo>
                    <a:lnTo>
                      <a:pt x="26" y="63"/>
                    </a:lnTo>
                    <a:lnTo>
                      <a:pt x="7" y="2"/>
                    </a:lnTo>
                    <a:lnTo>
                      <a:pt x="7" y="2"/>
                    </a:lnTo>
                    <a:lnTo>
                      <a:pt x="6" y="0"/>
                    </a:lnTo>
                    <a:lnTo>
                      <a:pt x="3" y="0"/>
                    </a:lnTo>
                    <a:lnTo>
                      <a:pt x="3" y="0"/>
                    </a:lnTo>
                    <a:lnTo>
                      <a:pt x="0" y="2"/>
                    </a:lnTo>
                    <a:lnTo>
                      <a:pt x="0" y="5"/>
                    </a:lnTo>
                    <a:lnTo>
                      <a:pt x="44" y="148"/>
                    </a:lnTo>
                    <a:lnTo>
                      <a:pt x="44" y="150"/>
                    </a:lnTo>
                    <a:lnTo>
                      <a:pt x="44" y="150"/>
                    </a:lnTo>
                    <a:lnTo>
                      <a:pt x="47" y="156"/>
                    </a:lnTo>
                    <a:lnTo>
                      <a:pt x="53" y="161"/>
                    </a:lnTo>
                    <a:lnTo>
                      <a:pt x="60" y="164"/>
                    </a:lnTo>
                    <a:lnTo>
                      <a:pt x="67" y="166"/>
                    </a:lnTo>
                    <a:lnTo>
                      <a:pt x="256" y="166"/>
                    </a:lnTo>
                    <a:lnTo>
                      <a:pt x="256" y="166"/>
                    </a:lnTo>
                    <a:lnTo>
                      <a:pt x="261" y="166"/>
                    </a:lnTo>
                    <a:lnTo>
                      <a:pt x="265" y="164"/>
                    </a:lnTo>
                    <a:lnTo>
                      <a:pt x="272" y="160"/>
                    </a:lnTo>
                    <a:lnTo>
                      <a:pt x="278" y="153"/>
                    </a:lnTo>
                    <a:lnTo>
                      <a:pt x="281" y="144"/>
                    </a:lnTo>
                    <a:lnTo>
                      <a:pt x="281" y="144"/>
                    </a:lnTo>
                    <a:lnTo>
                      <a:pt x="287" y="50"/>
                    </a:lnTo>
                    <a:lnTo>
                      <a:pt x="287" y="50"/>
                    </a:lnTo>
                    <a:lnTo>
                      <a:pt x="285" y="47"/>
                    </a:lnTo>
                    <a:lnTo>
                      <a:pt x="282" y="46"/>
                    </a:lnTo>
                    <a:lnTo>
                      <a:pt x="282" y="46"/>
                    </a:lnTo>
                    <a:close/>
                    <a:moveTo>
                      <a:pt x="277" y="69"/>
                    </a:moveTo>
                    <a:lnTo>
                      <a:pt x="274" y="112"/>
                    </a:lnTo>
                    <a:lnTo>
                      <a:pt x="231" y="112"/>
                    </a:lnTo>
                    <a:lnTo>
                      <a:pt x="231" y="69"/>
                    </a:lnTo>
                    <a:lnTo>
                      <a:pt x="277" y="69"/>
                    </a:lnTo>
                    <a:close/>
                    <a:moveTo>
                      <a:pt x="225" y="69"/>
                    </a:moveTo>
                    <a:lnTo>
                      <a:pt x="225" y="112"/>
                    </a:lnTo>
                    <a:lnTo>
                      <a:pt x="180" y="112"/>
                    </a:lnTo>
                    <a:lnTo>
                      <a:pt x="180" y="69"/>
                    </a:lnTo>
                    <a:lnTo>
                      <a:pt x="225" y="69"/>
                    </a:lnTo>
                    <a:close/>
                    <a:moveTo>
                      <a:pt x="129" y="117"/>
                    </a:moveTo>
                    <a:lnTo>
                      <a:pt x="174" y="117"/>
                    </a:lnTo>
                    <a:lnTo>
                      <a:pt x="174" y="157"/>
                    </a:lnTo>
                    <a:lnTo>
                      <a:pt x="129" y="157"/>
                    </a:lnTo>
                    <a:lnTo>
                      <a:pt x="129" y="117"/>
                    </a:lnTo>
                    <a:close/>
                    <a:moveTo>
                      <a:pt x="123" y="157"/>
                    </a:moveTo>
                    <a:lnTo>
                      <a:pt x="78" y="157"/>
                    </a:lnTo>
                    <a:lnTo>
                      <a:pt x="78" y="117"/>
                    </a:lnTo>
                    <a:lnTo>
                      <a:pt x="123" y="117"/>
                    </a:lnTo>
                    <a:lnTo>
                      <a:pt x="123" y="157"/>
                    </a:lnTo>
                    <a:close/>
                    <a:moveTo>
                      <a:pt x="180" y="117"/>
                    </a:moveTo>
                    <a:lnTo>
                      <a:pt x="225" y="117"/>
                    </a:lnTo>
                    <a:lnTo>
                      <a:pt x="225" y="157"/>
                    </a:lnTo>
                    <a:lnTo>
                      <a:pt x="180" y="157"/>
                    </a:lnTo>
                    <a:lnTo>
                      <a:pt x="180" y="117"/>
                    </a:lnTo>
                    <a:close/>
                    <a:moveTo>
                      <a:pt x="174" y="69"/>
                    </a:moveTo>
                    <a:lnTo>
                      <a:pt x="174" y="112"/>
                    </a:lnTo>
                    <a:lnTo>
                      <a:pt x="129" y="112"/>
                    </a:lnTo>
                    <a:lnTo>
                      <a:pt x="129" y="69"/>
                    </a:lnTo>
                    <a:lnTo>
                      <a:pt x="174" y="69"/>
                    </a:lnTo>
                    <a:close/>
                    <a:moveTo>
                      <a:pt x="123" y="69"/>
                    </a:moveTo>
                    <a:lnTo>
                      <a:pt x="123" y="112"/>
                    </a:lnTo>
                    <a:lnTo>
                      <a:pt x="78" y="112"/>
                    </a:lnTo>
                    <a:lnTo>
                      <a:pt x="78" y="69"/>
                    </a:lnTo>
                    <a:lnTo>
                      <a:pt x="123" y="69"/>
                    </a:lnTo>
                    <a:close/>
                    <a:moveTo>
                      <a:pt x="72" y="69"/>
                    </a:moveTo>
                    <a:lnTo>
                      <a:pt x="72" y="112"/>
                    </a:lnTo>
                    <a:lnTo>
                      <a:pt x="41" y="112"/>
                    </a:lnTo>
                    <a:lnTo>
                      <a:pt x="28" y="69"/>
                    </a:lnTo>
                    <a:lnTo>
                      <a:pt x="72" y="69"/>
                    </a:lnTo>
                    <a:close/>
                    <a:moveTo>
                      <a:pt x="51" y="147"/>
                    </a:moveTo>
                    <a:lnTo>
                      <a:pt x="51" y="145"/>
                    </a:lnTo>
                    <a:lnTo>
                      <a:pt x="42" y="117"/>
                    </a:lnTo>
                    <a:lnTo>
                      <a:pt x="72" y="117"/>
                    </a:lnTo>
                    <a:lnTo>
                      <a:pt x="72" y="157"/>
                    </a:lnTo>
                    <a:lnTo>
                      <a:pt x="67" y="157"/>
                    </a:lnTo>
                    <a:lnTo>
                      <a:pt x="67" y="157"/>
                    </a:lnTo>
                    <a:lnTo>
                      <a:pt x="61" y="157"/>
                    </a:lnTo>
                    <a:lnTo>
                      <a:pt x="57" y="154"/>
                    </a:lnTo>
                    <a:lnTo>
                      <a:pt x="54" y="151"/>
                    </a:lnTo>
                    <a:lnTo>
                      <a:pt x="51" y="147"/>
                    </a:lnTo>
                    <a:lnTo>
                      <a:pt x="51" y="147"/>
                    </a:lnTo>
                    <a:close/>
                    <a:moveTo>
                      <a:pt x="272" y="142"/>
                    </a:moveTo>
                    <a:lnTo>
                      <a:pt x="272" y="142"/>
                    </a:lnTo>
                    <a:lnTo>
                      <a:pt x="271" y="148"/>
                    </a:lnTo>
                    <a:lnTo>
                      <a:pt x="266" y="154"/>
                    </a:lnTo>
                    <a:lnTo>
                      <a:pt x="262" y="157"/>
                    </a:lnTo>
                    <a:lnTo>
                      <a:pt x="256" y="157"/>
                    </a:lnTo>
                    <a:lnTo>
                      <a:pt x="231" y="157"/>
                    </a:lnTo>
                    <a:lnTo>
                      <a:pt x="231" y="117"/>
                    </a:lnTo>
                    <a:lnTo>
                      <a:pt x="274" y="117"/>
                    </a:lnTo>
                    <a:lnTo>
                      <a:pt x="272" y="142"/>
                    </a:lnTo>
                    <a:lnTo>
                      <a:pt x="27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09" name="Freeform 556">
                <a:extLst>
                  <a:ext uri="{FF2B5EF4-FFF2-40B4-BE49-F238E27FC236}">
                    <a16:creationId xmlns:a16="http://schemas.microsoft.com/office/drawing/2014/main" id="{D7B6628C-D2AD-49C0-A05B-326150DE8717}"/>
                  </a:ext>
                </a:extLst>
              </p:cNvPr>
              <p:cNvSpPr>
                <a:spLocks/>
              </p:cNvSpPr>
              <p:nvPr/>
            </p:nvSpPr>
            <p:spPr bwMode="auto">
              <a:xfrm>
                <a:off x="3058" y="2005"/>
                <a:ext cx="302" cy="63"/>
              </a:xfrm>
              <a:custGeom>
                <a:avLst/>
                <a:gdLst>
                  <a:gd name="T0" fmla="*/ 302 w 302"/>
                  <a:gd name="T1" fmla="*/ 54 h 63"/>
                  <a:gd name="T2" fmla="*/ 302 w 302"/>
                  <a:gd name="T3" fmla="*/ 54 h 63"/>
                  <a:gd name="T4" fmla="*/ 300 w 302"/>
                  <a:gd name="T5" fmla="*/ 58 h 63"/>
                  <a:gd name="T6" fmla="*/ 297 w 302"/>
                  <a:gd name="T7" fmla="*/ 61 h 63"/>
                  <a:gd name="T8" fmla="*/ 293 w 302"/>
                  <a:gd name="T9" fmla="*/ 63 h 63"/>
                  <a:gd name="T10" fmla="*/ 288 w 302"/>
                  <a:gd name="T11" fmla="*/ 63 h 63"/>
                  <a:gd name="T12" fmla="*/ 9 w 302"/>
                  <a:gd name="T13" fmla="*/ 22 h 63"/>
                  <a:gd name="T14" fmla="*/ 9 w 302"/>
                  <a:gd name="T15" fmla="*/ 22 h 63"/>
                  <a:gd name="T16" fmla="*/ 5 w 302"/>
                  <a:gd name="T17" fmla="*/ 20 h 63"/>
                  <a:gd name="T18" fmla="*/ 2 w 302"/>
                  <a:gd name="T19" fmla="*/ 17 h 63"/>
                  <a:gd name="T20" fmla="*/ 0 w 302"/>
                  <a:gd name="T21" fmla="*/ 13 h 63"/>
                  <a:gd name="T22" fmla="*/ 0 w 302"/>
                  <a:gd name="T23" fmla="*/ 9 h 63"/>
                  <a:gd name="T24" fmla="*/ 0 w 302"/>
                  <a:gd name="T25" fmla="*/ 9 h 63"/>
                  <a:gd name="T26" fmla="*/ 2 w 302"/>
                  <a:gd name="T27" fmla="*/ 6 h 63"/>
                  <a:gd name="T28" fmla="*/ 3 w 302"/>
                  <a:gd name="T29" fmla="*/ 3 h 63"/>
                  <a:gd name="T30" fmla="*/ 7 w 302"/>
                  <a:gd name="T31" fmla="*/ 0 h 63"/>
                  <a:gd name="T32" fmla="*/ 12 w 302"/>
                  <a:gd name="T33" fmla="*/ 0 h 63"/>
                  <a:gd name="T34" fmla="*/ 291 w 302"/>
                  <a:gd name="T35" fmla="*/ 42 h 63"/>
                  <a:gd name="T36" fmla="*/ 291 w 302"/>
                  <a:gd name="T37" fmla="*/ 42 h 63"/>
                  <a:gd name="T38" fmla="*/ 296 w 302"/>
                  <a:gd name="T39" fmla="*/ 44 h 63"/>
                  <a:gd name="T40" fmla="*/ 299 w 302"/>
                  <a:gd name="T41" fmla="*/ 45 h 63"/>
                  <a:gd name="T42" fmla="*/ 302 w 302"/>
                  <a:gd name="T43" fmla="*/ 50 h 63"/>
                  <a:gd name="T44" fmla="*/ 302 w 302"/>
                  <a:gd name="T45" fmla="*/ 54 h 63"/>
                  <a:gd name="T46" fmla="*/ 302 w 302"/>
                  <a:gd name="T4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2" h="63">
                    <a:moveTo>
                      <a:pt x="302" y="54"/>
                    </a:moveTo>
                    <a:lnTo>
                      <a:pt x="302" y="54"/>
                    </a:lnTo>
                    <a:lnTo>
                      <a:pt x="300" y="58"/>
                    </a:lnTo>
                    <a:lnTo>
                      <a:pt x="297" y="61"/>
                    </a:lnTo>
                    <a:lnTo>
                      <a:pt x="293" y="63"/>
                    </a:lnTo>
                    <a:lnTo>
                      <a:pt x="288" y="63"/>
                    </a:lnTo>
                    <a:lnTo>
                      <a:pt x="9" y="22"/>
                    </a:lnTo>
                    <a:lnTo>
                      <a:pt x="9" y="22"/>
                    </a:lnTo>
                    <a:lnTo>
                      <a:pt x="5" y="20"/>
                    </a:lnTo>
                    <a:lnTo>
                      <a:pt x="2" y="17"/>
                    </a:lnTo>
                    <a:lnTo>
                      <a:pt x="0" y="13"/>
                    </a:lnTo>
                    <a:lnTo>
                      <a:pt x="0" y="9"/>
                    </a:lnTo>
                    <a:lnTo>
                      <a:pt x="0" y="9"/>
                    </a:lnTo>
                    <a:lnTo>
                      <a:pt x="2" y="6"/>
                    </a:lnTo>
                    <a:lnTo>
                      <a:pt x="3" y="3"/>
                    </a:lnTo>
                    <a:lnTo>
                      <a:pt x="7" y="0"/>
                    </a:lnTo>
                    <a:lnTo>
                      <a:pt x="12" y="0"/>
                    </a:lnTo>
                    <a:lnTo>
                      <a:pt x="291" y="42"/>
                    </a:lnTo>
                    <a:lnTo>
                      <a:pt x="291" y="42"/>
                    </a:lnTo>
                    <a:lnTo>
                      <a:pt x="296" y="44"/>
                    </a:lnTo>
                    <a:lnTo>
                      <a:pt x="299" y="45"/>
                    </a:lnTo>
                    <a:lnTo>
                      <a:pt x="302" y="50"/>
                    </a:lnTo>
                    <a:lnTo>
                      <a:pt x="302" y="54"/>
                    </a:lnTo>
                    <a:lnTo>
                      <a:pt x="302" y="54"/>
                    </a:lnTo>
                    <a:close/>
                  </a:path>
                </a:pathLst>
              </a:custGeom>
              <a:solidFill>
                <a:srgbClr val="EDB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0" name="Freeform 557">
                <a:extLst>
                  <a:ext uri="{FF2B5EF4-FFF2-40B4-BE49-F238E27FC236}">
                    <a16:creationId xmlns:a16="http://schemas.microsoft.com/office/drawing/2014/main" id="{ECD2BD5C-18E9-42EB-81BA-BDFF85B99234}"/>
                  </a:ext>
                </a:extLst>
              </p:cNvPr>
              <p:cNvSpPr>
                <a:spLocks/>
              </p:cNvSpPr>
              <p:nvPr/>
            </p:nvSpPr>
            <p:spPr bwMode="auto">
              <a:xfrm>
                <a:off x="3272" y="2269"/>
                <a:ext cx="69" cy="71"/>
              </a:xfrm>
              <a:custGeom>
                <a:avLst/>
                <a:gdLst>
                  <a:gd name="T0" fmla="*/ 69 w 69"/>
                  <a:gd name="T1" fmla="*/ 36 h 71"/>
                  <a:gd name="T2" fmla="*/ 69 w 69"/>
                  <a:gd name="T3" fmla="*/ 36 h 71"/>
                  <a:gd name="T4" fmla="*/ 69 w 69"/>
                  <a:gd name="T5" fmla="*/ 28 h 71"/>
                  <a:gd name="T6" fmla="*/ 66 w 69"/>
                  <a:gd name="T7" fmla="*/ 22 h 71"/>
                  <a:gd name="T8" fmla="*/ 63 w 69"/>
                  <a:gd name="T9" fmla="*/ 17 h 71"/>
                  <a:gd name="T10" fmla="*/ 58 w 69"/>
                  <a:gd name="T11" fmla="*/ 11 h 71"/>
                  <a:gd name="T12" fmla="*/ 54 w 69"/>
                  <a:gd name="T13" fmla="*/ 6 h 71"/>
                  <a:gd name="T14" fmla="*/ 48 w 69"/>
                  <a:gd name="T15" fmla="*/ 3 h 71"/>
                  <a:gd name="T16" fmla="*/ 41 w 69"/>
                  <a:gd name="T17" fmla="*/ 2 h 71"/>
                  <a:gd name="T18" fmla="*/ 35 w 69"/>
                  <a:gd name="T19" fmla="*/ 0 h 71"/>
                  <a:gd name="T20" fmla="*/ 35 w 69"/>
                  <a:gd name="T21" fmla="*/ 0 h 71"/>
                  <a:gd name="T22" fmla="*/ 28 w 69"/>
                  <a:gd name="T23" fmla="*/ 2 h 71"/>
                  <a:gd name="T24" fmla="*/ 20 w 69"/>
                  <a:gd name="T25" fmla="*/ 3 h 71"/>
                  <a:gd name="T26" fmla="*/ 14 w 69"/>
                  <a:gd name="T27" fmla="*/ 6 h 71"/>
                  <a:gd name="T28" fmla="*/ 10 w 69"/>
                  <a:gd name="T29" fmla="*/ 11 h 71"/>
                  <a:gd name="T30" fmla="*/ 6 w 69"/>
                  <a:gd name="T31" fmla="*/ 17 h 71"/>
                  <a:gd name="T32" fmla="*/ 3 w 69"/>
                  <a:gd name="T33" fmla="*/ 22 h 71"/>
                  <a:gd name="T34" fmla="*/ 0 w 69"/>
                  <a:gd name="T35" fmla="*/ 28 h 71"/>
                  <a:gd name="T36" fmla="*/ 0 w 69"/>
                  <a:gd name="T37" fmla="*/ 36 h 71"/>
                  <a:gd name="T38" fmla="*/ 0 w 69"/>
                  <a:gd name="T39" fmla="*/ 36 h 71"/>
                  <a:gd name="T40" fmla="*/ 0 w 69"/>
                  <a:gd name="T41" fmla="*/ 43 h 71"/>
                  <a:gd name="T42" fmla="*/ 3 w 69"/>
                  <a:gd name="T43" fmla="*/ 49 h 71"/>
                  <a:gd name="T44" fmla="*/ 6 w 69"/>
                  <a:gd name="T45" fmla="*/ 55 h 71"/>
                  <a:gd name="T46" fmla="*/ 10 w 69"/>
                  <a:gd name="T47" fmla="*/ 60 h 71"/>
                  <a:gd name="T48" fmla="*/ 14 w 69"/>
                  <a:gd name="T49" fmla="*/ 65 h 71"/>
                  <a:gd name="T50" fmla="*/ 20 w 69"/>
                  <a:gd name="T51" fmla="*/ 68 h 71"/>
                  <a:gd name="T52" fmla="*/ 28 w 69"/>
                  <a:gd name="T53" fmla="*/ 69 h 71"/>
                  <a:gd name="T54" fmla="*/ 35 w 69"/>
                  <a:gd name="T55" fmla="*/ 71 h 71"/>
                  <a:gd name="T56" fmla="*/ 35 w 69"/>
                  <a:gd name="T57" fmla="*/ 71 h 71"/>
                  <a:gd name="T58" fmla="*/ 41 w 69"/>
                  <a:gd name="T59" fmla="*/ 69 h 71"/>
                  <a:gd name="T60" fmla="*/ 48 w 69"/>
                  <a:gd name="T61" fmla="*/ 68 h 71"/>
                  <a:gd name="T62" fmla="*/ 54 w 69"/>
                  <a:gd name="T63" fmla="*/ 65 h 71"/>
                  <a:gd name="T64" fmla="*/ 58 w 69"/>
                  <a:gd name="T65" fmla="*/ 60 h 71"/>
                  <a:gd name="T66" fmla="*/ 63 w 69"/>
                  <a:gd name="T67" fmla="*/ 55 h 71"/>
                  <a:gd name="T68" fmla="*/ 66 w 69"/>
                  <a:gd name="T69" fmla="*/ 49 h 71"/>
                  <a:gd name="T70" fmla="*/ 69 w 69"/>
                  <a:gd name="T71" fmla="*/ 43 h 71"/>
                  <a:gd name="T72" fmla="*/ 69 w 69"/>
                  <a:gd name="T73" fmla="*/ 36 h 71"/>
                  <a:gd name="T74" fmla="*/ 69 w 69"/>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1">
                    <a:moveTo>
                      <a:pt x="69" y="36"/>
                    </a:moveTo>
                    <a:lnTo>
                      <a:pt x="69" y="36"/>
                    </a:lnTo>
                    <a:lnTo>
                      <a:pt x="69" y="28"/>
                    </a:lnTo>
                    <a:lnTo>
                      <a:pt x="66" y="22"/>
                    </a:lnTo>
                    <a:lnTo>
                      <a:pt x="63" y="17"/>
                    </a:lnTo>
                    <a:lnTo>
                      <a:pt x="58" y="11"/>
                    </a:lnTo>
                    <a:lnTo>
                      <a:pt x="54" y="6"/>
                    </a:lnTo>
                    <a:lnTo>
                      <a:pt x="48" y="3"/>
                    </a:lnTo>
                    <a:lnTo>
                      <a:pt x="41" y="2"/>
                    </a:lnTo>
                    <a:lnTo>
                      <a:pt x="35" y="0"/>
                    </a:lnTo>
                    <a:lnTo>
                      <a:pt x="35" y="0"/>
                    </a:lnTo>
                    <a:lnTo>
                      <a:pt x="28" y="2"/>
                    </a:lnTo>
                    <a:lnTo>
                      <a:pt x="20" y="3"/>
                    </a:lnTo>
                    <a:lnTo>
                      <a:pt x="14" y="6"/>
                    </a:lnTo>
                    <a:lnTo>
                      <a:pt x="10" y="11"/>
                    </a:lnTo>
                    <a:lnTo>
                      <a:pt x="6" y="17"/>
                    </a:lnTo>
                    <a:lnTo>
                      <a:pt x="3" y="22"/>
                    </a:lnTo>
                    <a:lnTo>
                      <a:pt x="0" y="28"/>
                    </a:lnTo>
                    <a:lnTo>
                      <a:pt x="0" y="36"/>
                    </a:lnTo>
                    <a:lnTo>
                      <a:pt x="0" y="36"/>
                    </a:lnTo>
                    <a:lnTo>
                      <a:pt x="0" y="43"/>
                    </a:lnTo>
                    <a:lnTo>
                      <a:pt x="3" y="49"/>
                    </a:lnTo>
                    <a:lnTo>
                      <a:pt x="6" y="55"/>
                    </a:lnTo>
                    <a:lnTo>
                      <a:pt x="10" y="60"/>
                    </a:lnTo>
                    <a:lnTo>
                      <a:pt x="14" y="65"/>
                    </a:lnTo>
                    <a:lnTo>
                      <a:pt x="20" y="68"/>
                    </a:lnTo>
                    <a:lnTo>
                      <a:pt x="28" y="69"/>
                    </a:lnTo>
                    <a:lnTo>
                      <a:pt x="35" y="71"/>
                    </a:lnTo>
                    <a:lnTo>
                      <a:pt x="35" y="71"/>
                    </a:lnTo>
                    <a:lnTo>
                      <a:pt x="41" y="69"/>
                    </a:lnTo>
                    <a:lnTo>
                      <a:pt x="48" y="68"/>
                    </a:lnTo>
                    <a:lnTo>
                      <a:pt x="54" y="65"/>
                    </a:lnTo>
                    <a:lnTo>
                      <a:pt x="58" y="60"/>
                    </a:lnTo>
                    <a:lnTo>
                      <a:pt x="63" y="55"/>
                    </a:lnTo>
                    <a:lnTo>
                      <a:pt x="66" y="49"/>
                    </a:lnTo>
                    <a:lnTo>
                      <a:pt x="69" y="43"/>
                    </a:lnTo>
                    <a:lnTo>
                      <a:pt x="69" y="36"/>
                    </a:lnTo>
                    <a:lnTo>
                      <a:pt x="69" y="36"/>
                    </a:lnTo>
                    <a:close/>
                  </a:path>
                </a:pathLst>
              </a:custGeom>
              <a:solidFill>
                <a:srgbClr val="504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1" name="Freeform 558">
                <a:extLst>
                  <a:ext uri="{FF2B5EF4-FFF2-40B4-BE49-F238E27FC236}">
                    <a16:creationId xmlns:a16="http://schemas.microsoft.com/office/drawing/2014/main" id="{53694CB9-FBAB-43FF-A3B1-1EC3FB4B7838}"/>
                  </a:ext>
                </a:extLst>
              </p:cNvPr>
              <p:cNvSpPr>
                <a:spLocks/>
              </p:cNvSpPr>
              <p:nvPr/>
            </p:nvSpPr>
            <p:spPr bwMode="auto">
              <a:xfrm>
                <a:off x="3273" y="2269"/>
                <a:ext cx="40" cy="27"/>
              </a:xfrm>
              <a:custGeom>
                <a:avLst/>
                <a:gdLst>
                  <a:gd name="T0" fmla="*/ 40 w 40"/>
                  <a:gd name="T1" fmla="*/ 2 h 27"/>
                  <a:gd name="T2" fmla="*/ 40 w 40"/>
                  <a:gd name="T3" fmla="*/ 2 h 27"/>
                  <a:gd name="T4" fmla="*/ 34 w 40"/>
                  <a:gd name="T5" fmla="*/ 0 h 27"/>
                  <a:gd name="T6" fmla="*/ 34 w 40"/>
                  <a:gd name="T7" fmla="*/ 0 h 27"/>
                  <a:gd name="T8" fmla="*/ 27 w 40"/>
                  <a:gd name="T9" fmla="*/ 2 h 27"/>
                  <a:gd name="T10" fmla="*/ 22 w 40"/>
                  <a:gd name="T11" fmla="*/ 3 h 27"/>
                  <a:gd name="T12" fmla="*/ 16 w 40"/>
                  <a:gd name="T13" fmla="*/ 5 h 27"/>
                  <a:gd name="T14" fmla="*/ 12 w 40"/>
                  <a:gd name="T15" fmla="*/ 9 h 27"/>
                  <a:gd name="T16" fmla="*/ 8 w 40"/>
                  <a:gd name="T17" fmla="*/ 12 h 27"/>
                  <a:gd name="T18" fmla="*/ 5 w 40"/>
                  <a:gd name="T19" fmla="*/ 17 h 27"/>
                  <a:gd name="T20" fmla="*/ 2 w 40"/>
                  <a:gd name="T21" fmla="*/ 22 h 27"/>
                  <a:gd name="T22" fmla="*/ 0 w 40"/>
                  <a:gd name="T23" fmla="*/ 27 h 27"/>
                  <a:gd name="T24" fmla="*/ 0 w 40"/>
                  <a:gd name="T25" fmla="*/ 27 h 27"/>
                  <a:gd name="T26" fmla="*/ 12 w 40"/>
                  <a:gd name="T27" fmla="*/ 24 h 27"/>
                  <a:gd name="T28" fmla="*/ 22 w 40"/>
                  <a:gd name="T29" fmla="*/ 18 h 27"/>
                  <a:gd name="T30" fmla="*/ 33 w 40"/>
                  <a:gd name="T31" fmla="*/ 11 h 27"/>
                  <a:gd name="T32" fmla="*/ 40 w 40"/>
                  <a:gd name="T33" fmla="*/ 2 h 27"/>
                  <a:gd name="T34" fmla="*/ 40 w 40"/>
                  <a:gd name="T3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7">
                    <a:moveTo>
                      <a:pt x="40" y="2"/>
                    </a:moveTo>
                    <a:lnTo>
                      <a:pt x="40" y="2"/>
                    </a:lnTo>
                    <a:lnTo>
                      <a:pt x="34" y="0"/>
                    </a:lnTo>
                    <a:lnTo>
                      <a:pt x="34" y="0"/>
                    </a:lnTo>
                    <a:lnTo>
                      <a:pt x="27" y="2"/>
                    </a:lnTo>
                    <a:lnTo>
                      <a:pt x="22" y="3"/>
                    </a:lnTo>
                    <a:lnTo>
                      <a:pt x="16" y="5"/>
                    </a:lnTo>
                    <a:lnTo>
                      <a:pt x="12" y="9"/>
                    </a:lnTo>
                    <a:lnTo>
                      <a:pt x="8" y="12"/>
                    </a:lnTo>
                    <a:lnTo>
                      <a:pt x="5" y="17"/>
                    </a:lnTo>
                    <a:lnTo>
                      <a:pt x="2" y="22"/>
                    </a:lnTo>
                    <a:lnTo>
                      <a:pt x="0" y="27"/>
                    </a:lnTo>
                    <a:lnTo>
                      <a:pt x="0" y="27"/>
                    </a:lnTo>
                    <a:lnTo>
                      <a:pt x="12" y="24"/>
                    </a:lnTo>
                    <a:lnTo>
                      <a:pt x="22" y="18"/>
                    </a:lnTo>
                    <a:lnTo>
                      <a:pt x="33" y="11"/>
                    </a:lnTo>
                    <a:lnTo>
                      <a:pt x="40" y="2"/>
                    </a:lnTo>
                    <a:lnTo>
                      <a:pt x="40" y="2"/>
                    </a:lnTo>
                    <a:close/>
                  </a:path>
                </a:pathLst>
              </a:custGeom>
              <a:solidFill>
                <a:srgbClr val="959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2" name="Freeform 559">
                <a:extLst>
                  <a:ext uri="{FF2B5EF4-FFF2-40B4-BE49-F238E27FC236}">
                    <a16:creationId xmlns:a16="http://schemas.microsoft.com/office/drawing/2014/main" id="{1963EA7A-1E2F-4DBF-AB4B-81C8185AA150}"/>
                  </a:ext>
                </a:extLst>
              </p:cNvPr>
              <p:cNvSpPr>
                <a:spLocks/>
              </p:cNvSpPr>
              <p:nvPr/>
            </p:nvSpPr>
            <p:spPr bwMode="auto">
              <a:xfrm>
                <a:off x="3285" y="2284"/>
                <a:ext cx="42" cy="41"/>
              </a:xfrm>
              <a:custGeom>
                <a:avLst/>
                <a:gdLst>
                  <a:gd name="T0" fmla="*/ 42 w 42"/>
                  <a:gd name="T1" fmla="*/ 21 h 41"/>
                  <a:gd name="T2" fmla="*/ 42 w 42"/>
                  <a:gd name="T3" fmla="*/ 21 h 41"/>
                  <a:gd name="T4" fmla="*/ 41 w 42"/>
                  <a:gd name="T5" fmla="*/ 13 h 41"/>
                  <a:gd name="T6" fmla="*/ 37 w 42"/>
                  <a:gd name="T7" fmla="*/ 6 h 41"/>
                  <a:gd name="T8" fmla="*/ 29 w 42"/>
                  <a:gd name="T9" fmla="*/ 2 h 41"/>
                  <a:gd name="T10" fmla="*/ 22 w 42"/>
                  <a:gd name="T11" fmla="*/ 0 h 41"/>
                  <a:gd name="T12" fmla="*/ 22 w 42"/>
                  <a:gd name="T13" fmla="*/ 0 h 41"/>
                  <a:gd name="T14" fmla="*/ 13 w 42"/>
                  <a:gd name="T15" fmla="*/ 2 h 41"/>
                  <a:gd name="T16" fmla="*/ 7 w 42"/>
                  <a:gd name="T17" fmla="*/ 6 h 41"/>
                  <a:gd name="T18" fmla="*/ 1 w 42"/>
                  <a:gd name="T19" fmla="*/ 13 h 41"/>
                  <a:gd name="T20" fmla="*/ 0 w 42"/>
                  <a:gd name="T21" fmla="*/ 21 h 41"/>
                  <a:gd name="T22" fmla="*/ 0 w 42"/>
                  <a:gd name="T23" fmla="*/ 21 h 41"/>
                  <a:gd name="T24" fmla="*/ 1 w 42"/>
                  <a:gd name="T25" fmla="*/ 29 h 41"/>
                  <a:gd name="T26" fmla="*/ 7 w 42"/>
                  <a:gd name="T27" fmla="*/ 35 h 41"/>
                  <a:gd name="T28" fmla="*/ 13 w 42"/>
                  <a:gd name="T29" fmla="*/ 40 h 41"/>
                  <a:gd name="T30" fmla="*/ 22 w 42"/>
                  <a:gd name="T31" fmla="*/ 41 h 41"/>
                  <a:gd name="T32" fmla="*/ 22 w 42"/>
                  <a:gd name="T33" fmla="*/ 41 h 41"/>
                  <a:gd name="T34" fmla="*/ 29 w 42"/>
                  <a:gd name="T35" fmla="*/ 40 h 41"/>
                  <a:gd name="T36" fmla="*/ 37 w 42"/>
                  <a:gd name="T37" fmla="*/ 35 h 41"/>
                  <a:gd name="T38" fmla="*/ 41 w 42"/>
                  <a:gd name="T39" fmla="*/ 29 h 41"/>
                  <a:gd name="T40" fmla="*/ 42 w 42"/>
                  <a:gd name="T41" fmla="*/ 21 h 41"/>
                  <a:gd name="T42" fmla="*/ 42 w 42"/>
                  <a:gd name="T4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1">
                    <a:moveTo>
                      <a:pt x="42" y="21"/>
                    </a:moveTo>
                    <a:lnTo>
                      <a:pt x="42" y="21"/>
                    </a:lnTo>
                    <a:lnTo>
                      <a:pt x="41" y="13"/>
                    </a:lnTo>
                    <a:lnTo>
                      <a:pt x="37" y="6"/>
                    </a:lnTo>
                    <a:lnTo>
                      <a:pt x="29" y="2"/>
                    </a:lnTo>
                    <a:lnTo>
                      <a:pt x="22" y="0"/>
                    </a:lnTo>
                    <a:lnTo>
                      <a:pt x="22" y="0"/>
                    </a:lnTo>
                    <a:lnTo>
                      <a:pt x="13" y="2"/>
                    </a:lnTo>
                    <a:lnTo>
                      <a:pt x="7" y="6"/>
                    </a:lnTo>
                    <a:lnTo>
                      <a:pt x="1" y="13"/>
                    </a:lnTo>
                    <a:lnTo>
                      <a:pt x="0" y="21"/>
                    </a:lnTo>
                    <a:lnTo>
                      <a:pt x="0" y="21"/>
                    </a:lnTo>
                    <a:lnTo>
                      <a:pt x="1" y="29"/>
                    </a:lnTo>
                    <a:lnTo>
                      <a:pt x="7" y="35"/>
                    </a:lnTo>
                    <a:lnTo>
                      <a:pt x="13" y="40"/>
                    </a:lnTo>
                    <a:lnTo>
                      <a:pt x="22" y="41"/>
                    </a:lnTo>
                    <a:lnTo>
                      <a:pt x="22" y="41"/>
                    </a:lnTo>
                    <a:lnTo>
                      <a:pt x="29" y="40"/>
                    </a:lnTo>
                    <a:lnTo>
                      <a:pt x="37" y="35"/>
                    </a:lnTo>
                    <a:lnTo>
                      <a:pt x="41" y="29"/>
                    </a:lnTo>
                    <a:lnTo>
                      <a:pt x="42" y="21"/>
                    </a:lnTo>
                    <a:lnTo>
                      <a:pt x="42" y="21"/>
                    </a:lnTo>
                    <a:close/>
                  </a:path>
                </a:pathLst>
              </a:custGeom>
              <a:solidFill>
                <a:srgbClr val="2D2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3" name="Freeform 560">
                <a:extLst>
                  <a:ext uri="{FF2B5EF4-FFF2-40B4-BE49-F238E27FC236}">
                    <a16:creationId xmlns:a16="http://schemas.microsoft.com/office/drawing/2014/main" id="{89C85648-2C46-4B8B-982D-3B6E5D2BB576}"/>
                  </a:ext>
                </a:extLst>
              </p:cNvPr>
              <p:cNvSpPr>
                <a:spLocks/>
              </p:cNvSpPr>
              <p:nvPr/>
            </p:nvSpPr>
            <p:spPr bwMode="auto">
              <a:xfrm>
                <a:off x="3289" y="2289"/>
                <a:ext cx="34" cy="33"/>
              </a:xfrm>
              <a:custGeom>
                <a:avLst/>
                <a:gdLst>
                  <a:gd name="T0" fmla="*/ 18 w 34"/>
                  <a:gd name="T1" fmla="*/ 33 h 33"/>
                  <a:gd name="T2" fmla="*/ 18 w 34"/>
                  <a:gd name="T3" fmla="*/ 33 h 33"/>
                  <a:gd name="T4" fmla="*/ 11 w 34"/>
                  <a:gd name="T5" fmla="*/ 32 h 33"/>
                  <a:gd name="T6" fmla="*/ 5 w 34"/>
                  <a:gd name="T7" fmla="*/ 27 h 33"/>
                  <a:gd name="T8" fmla="*/ 2 w 34"/>
                  <a:gd name="T9" fmla="*/ 23 h 33"/>
                  <a:gd name="T10" fmla="*/ 0 w 34"/>
                  <a:gd name="T11" fmla="*/ 16 h 33"/>
                  <a:gd name="T12" fmla="*/ 0 w 34"/>
                  <a:gd name="T13" fmla="*/ 16 h 33"/>
                  <a:gd name="T14" fmla="*/ 2 w 34"/>
                  <a:gd name="T15" fmla="*/ 10 h 33"/>
                  <a:gd name="T16" fmla="*/ 5 w 34"/>
                  <a:gd name="T17" fmla="*/ 4 h 33"/>
                  <a:gd name="T18" fmla="*/ 11 w 34"/>
                  <a:gd name="T19" fmla="*/ 0 h 33"/>
                  <a:gd name="T20" fmla="*/ 18 w 34"/>
                  <a:gd name="T21" fmla="*/ 0 h 33"/>
                  <a:gd name="T22" fmla="*/ 18 w 34"/>
                  <a:gd name="T23" fmla="*/ 0 h 33"/>
                  <a:gd name="T24" fmla="*/ 24 w 34"/>
                  <a:gd name="T25" fmla="*/ 0 h 33"/>
                  <a:gd name="T26" fmla="*/ 30 w 34"/>
                  <a:gd name="T27" fmla="*/ 4 h 33"/>
                  <a:gd name="T28" fmla="*/ 33 w 34"/>
                  <a:gd name="T29" fmla="*/ 10 h 33"/>
                  <a:gd name="T30" fmla="*/ 34 w 34"/>
                  <a:gd name="T31" fmla="*/ 16 h 33"/>
                  <a:gd name="T32" fmla="*/ 34 w 34"/>
                  <a:gd name="T33" fmla="*/ 16 h 33"/>
                  <a:gd name="T34" fmla="*/ 33 w 34"/>
                  <a:gd name="T35" fmla="*/ 23 h 33"/>
                  <a:gd name="T36" fmla="*/ 30 w 34"/>
                  <a:gd name="T37" fmla="*/ 27 h 33"/>
                  <a:gd name="T38" fmla="*/ 24 w 34"/>
                  <a:gd name="T39" fmla="*/ 32 h 33"/>
                  <a:gd name="T40" fmla="*/ 18 w 34"/>
                  <a:gd name="T41" fmla="*/ 33 h 33"/>
                  <a:gd name="T42" fmla="*/ 18 w 34"/>
                  <a:gd name="T4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3">
                    <a:moveTo>
                      <a:pt x="18" y="33"/>
                    </a:moveTo>
                    <a:lnTo>
                      <a:pt x="18" y="33"/>
                    </a:lnTo>
                    <a:lnTo>
                      <a:pt x="11" y="32"/>
                    </a:lnTo>
                    <a:lnTo>
                      <a:pt x="5" y="27"/>
                    </a:lnTo>
                    <a:lnTo>
                      <a:pt x="2" y="23"/>
                    </a:lnTo>
                    <a:lnTo>
                      <a:pt x="0" y="16"/>
                    </a:lnTo>
                    <a:lnTo>
                      <a:pt x="0" y="16"/>
                    </a:lnTo>
                    <a:lnTo>
                      <a:pt x="2" y="10"/>
                    </a:lnTo>
                    <a:lnTo>
                      <a:pt x="5" y="4"/>
                    </a:lnTo>
                    <a:lnTo>
                      <a:pt x="11" y="0"/>
                    </a:lnTo>
                    <a:lnTo>
                      <a:pt x="18" y="0"/>
                    </a:lnTo>
                    <a:lnTo>
                      <a:pt x="18" y="0"/>
                    </a:lnTo>
                    <a:lnTo>
                      <a:pt x="24" y="0"/>
                    </a:lnTo>
                    <a:lnTo>
                      <a:pt x="30" y="4"/>
                    </a:lnTo>
                    <a:lnTo>
                      <a:pt x="33" y="10"/>
                    </a:lnTo>
                    <a:lnTo>
                      <a:pt x="34" y="16"/>
                    </a:lnTo>
                    <a:lnTo>
                      <a:pt x="34" y="16"/>
                    </a:lnTo>
                    <a:lnTo>
                      <a:pt x="33" y="23"/>
                    </a:lnTo>
                    <a:lnTo>
                      <a:pt x="30" y="27"/>
                    </a:lnTo>
                    <a:lnTo>
                      <a:pt x="24" y="32"/>
                    </a:lnTo>
                    <a:lnTo>
                      <a:pt x="18" y="33"/>
                    </a:lnTo>
                    <a:lnTo>
                      <a:pt x="1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4" name="Freeform 561">
                <a:extLst>
                  <a:ext uri="{FF2B5EF4-FFF2-40B4-BE49-F238E27FC236}">
                    <a16:creationId xmlns:a16="http://schemas.microsoft.com/office/drawing/2014/main" id="{335812F1-56AC-4266-9E34-40EE4A9A8328}"/>
                  </a:ext>
                </a:extLst>
              </p:cNvPr>
              <p:cNvSpPr>
                <a:spLocks/>
              </p:cNvSpPr>
              <p:nvPr/>
            </p:nvSpPr>
            <p:spPr bwMode="auto">
              <a:xfrm>
                <a:off x="3048" y="2269"/>
                <a:ext cx="70" cy="71"/>
              </a:xfrm>
              <a:custGeom>
                <a:avLst/>
                <a:gdLst>
                  <a:gd name="T0" fmla="*/ 70 w 70"/>
                  <a:gd name="T1" fmla="*/ 36 h 71"/>
                  <a:gd name="T2" fmla="*/ 70 w 70"/>
                  <a:gd name="T3" fmla="*/ 36 h 71"/>
                  <a:gd name="T4" fmla="*/ 69 w 70"/>
                  <a:gd name="T5" fmla="*/ 28 h 71"/>
                  <a:gd name="T6" fmla="*/ 67 w 70"/>
                  <a:gd name="T7" fmla="*/ 22 h 71"/>
                  <a:gd name="T8" fmla="*/ 63 w 70"/>
                  <a:gd name="T9" fmla="*/ 17 h 71"/>
                  <a:gd name="T10" fmla="*/ 60 w 70"/>
                  <a:gd name="T11" fmla="*/ 11 h 71"/>
                  <a:gd name="T12" fmla="*/ 54 w 70"/>
                  <a:gd name="T13" fmla="*/ 6 h 71"/>
                  <a:gd name="T14" fmla="*/ 48 w 70"/>
                  <a:gd name="T15" fmla="*/ 3 h 71"/>
                  <a:gd name="T16" fmla="*/ 42 w 70"/>
                  <a:gd name="T17" fmla="*/ 2 h 71"/>
                  <a:gd name="T18" fmla="*/ 35 w 70"/>
                  <a:gd name="T19" fmla="*/ 0 h 71"/>
                  <a:gd name="T20" fmla="*/ 35 w 70"/>
                  <a:gd name="T21" fmla="*/ 0 h 71"/>
                  <a:gd name="T22" fmla="*/ 28 w 70"/>
                  <a:gd name="T23" fmla="*/ 2 h 71"/>
                  <a:gd name="T24" fmla="*/ 22 w 70"/>
                  <a:gd name="T25" fmla="*/ 3 h 71"/>
                  <a:gd name="T26" fmla="*/ 16 w 70"/>
                  <a:gd name="T27" fmla="*/ 6 h 71"/>
                  <a:gd name="T28" fmla="*/ 10 w 70"/>
                  <a:gd name="T29" fmla="*/ 11 h 71"/>
                  <a:gd name="T30" fmla="*/ 6 w 70"/>
                  <a:gd name="T31" fmla="*/ 17 h 71"/>
                  <a:gd name="T32" fmla="*/ 3 w 70"/>
                  <a:gd name="T33" fmla="*/ 22 h 71"/>
                  <a:gd name="T34" fmla="*/ 1 w 70"/>
                  <a:gd name="T35" fmla="*/ 28 h 71"/>
                  <a:gd name="T36" fmla="*/ 0 w 70"/>
                  <a:gd name="T37" fmla="*/ 36 h 71"/>
                  <a:gd name="T38" fmla="*/ 0 w 70"/>
                  <a:gd name="T39" fmla="*/ 36 h 71"/>
                  <a:gd name="T40" fmla="*/ 1 w 70"/>
                  <a:gd name="T41" fmla="*/ 43 h 71"/>
                  <a:gd name="T42" fmla="*/ 3 w 70"/>
                  <a:gd name="T43" fmla="*/ 49 h 71"/>
                  <a:gd name="T44" fmla="*/ 6 w 70"/>
                  <a:gd name="T45" fmla="*/ 55 h 71"/>
                  <a:gd name="T46" fmla="*/ 10 w 70"/>
                  <a:gd name="T47" fmla="*/ 60 h 71"/>
                  <a:gd name="T48" fmla="*/ 16 w 70"/>
                  <a:gd name="T49" fmla="*/ 65 h 71"/>
                  <a:gd name="T50" fmla="*/ 22 w 70"/>
                  <a:gd name="T51" fmla="*/ 68 h 71"/>
                  <a:gd name="T52" fmla="*/ 28 w 70"/>
                  <a:gd name="T53" fmla="*/ 69 h 71"/>
                  <a:gd name="T54" fmla="*/ 35 w 70"/>
                  <a:gd name="T55" fmla="*/ 71 h 71"/>
                  <a:gd name="T56" fmla="*/ 35 w 70"/>
                  <a:gd name="T57" fmla="*/ 71 h 71"/>
                  <a:gd name="T58" fmla="*/ 42 w 70"/>
                  <a:gd name="T59" fmla="*/ 69 h 71"/>
                  <a:gd name="T60" fmla="*/ 48 w 70"/>
                  <a:gd name="T61" fmla="*/ 68 h 71"/>
                  <a:gd name="T62" fmla="*/ 54 w 70"/>
                  <a:gd name="T63" fmla="*/ 65 h 71"/>
                  <a:gd name="T64" fmla="*/ 60 w 70"/>
                  <a:gd name="T65" fmla="*/ 60 h 71"/>
                  <a:gd name="T66" fmla="*/ 63 w 70"/>
                  <a:gd name="T67" fmla="*/ 55 h 71"/>
                  <a:gd name="T68" fmla="*/ 67 w 70"/>
                  <a:gd name="T69" fmla="*/ 49 h 71"/>
                  <a:gd name="T70" fmla="*/ 69 w 70"/>
                  <a:gd name="T71" fmla="*/ 43 h 71"/>
                  <a:gd name="T72" fmla="*/ 70 w 70"/>
                  <a:gd name="T73" fmla="*/ 36 h 71"/>
                  <a:gd name="T74" fmla="*/ 70 w 70"/>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1">
                    <a:moveTo>
                      <a:pt x="70" y="36"/>
                    </a:moveTo>
                    <a:lnTo>
                      <a:pt x="70" y="36"/>
                    </a:lnTo>
                    <a:lnTo>
                      <a:pt x="69" y="28"/>
                    </a:lnTo>
                    <a:lnTo>
                      <a:pt x="67" y="22"/>
                    </a:lnTo>
                    <a:lnTo>
                      <a:pt x="63" y="17"/>
                    </a:lnTo>
                    <a:lnTo>
                      <a:pt x="60" y="11"/>
                    </a:lnTo>
                    <a:lnTo>
                      <a:pt x="54" y="6"/>
                    </a:lnTo>
                    <a:lnTo>
                      <a:pt x="48" y="3"/>
                    </a:lnTo>
                    <a:lnTo>
                      <a:pt x="42" y="2"/>
                    </a:lnTo>
                    <a:lnTo>
                      <a:pt x="35" y="0"/>
                    </a:lnTo>
                    <a:lnTo>
                      <a:pt x="35" y="0"/>
                    </a:lnTo>
                    <a:lnTo>
                      <a:pt x="28" y="2"/>
                    </a:lnTo>
                    <a:lnTo>
                      <a:pt x="22" y="3"/>
                    </a:lnTo>
                    <a:lnTo>
                      <a:pt x="16" y="6"/>
                    </a:lnTo>
                    <a:lnTo>
                      <a:pt x="10" y="11"/>
                    </a:lnTo>
                    <a:lnTo>
                      <a:pt x="6" y="17"/>
                    </a:lnTo>
                    <a:lnTo>
                      <a:pt x="3" y="22"/>
                    </a:lnTo>
                    <a:lnTo>
                      <a:pt x="1" y="28"/>
                    </a:lnTo>
                    <a:lnTo>
                      <a:pt x="0" y="36"/>
                    </a:lnTo>
                    <a:lnTo>
                      <a:pt x="0" y="36"/>
                    </a:lnTo>
                    <a:lnTo>
                      <a:pt x="1" y="43"/>
                    </a:lnTo>
                    <a:lnTo>
                      <a:pt x="3" y="49"/>
                    </a:lnTo>
                    <a:lnTo>
                      <a:pt x="6" y="55"/>
                    </a:lnTo>
                    <a:lnTo>
                      <a:pt x="10" y="60"/>
                    </a:lnTo>
                    <a:lnTo>
                      <a:pt x="16" y="65"/>
                    </a:lnTo>
                    <a:lnTo>
                      <a:pt x="22" y="68"/>
                    </a:lnTo>
                    <a:lnTo>
                      <a:pt x="28" y="69"/>
                    </a:lnTo>
                    <a:lnTo>
                      <a:pt x="35" y="71"/>
                    </a:lnTo>
                    <a:lnTo>
                      <a:pt x="35" y="71"/>
                    </a:lnTo>
                    <a:lnTo>
                      <a:pt x="42" y="69"/>
                    </a:lnTo>
                    <a:lnTo>
                      <a:pt x="48" y="68"/>
                    </a:lnTo>
                    <a:lnTo>
                      <a:pt x="54" y="65"/>
                    </a:lnTo>
                    <a:lnTo>
                      <a:pt x="60" y="60"/>
                    </a:lnTo>
                    <a:lnTo>
                      <a:pt x="63" y="55"/>
                    </a:lnTo>
                    <a:lnTo>
                      <a:pt x="67" y="49"/>
                    </a:lnTo>
                    <a:lnTo>
                      <a:pt x="69" y="43"/>
                    </a:lnTo>
                    <a:lnTo>
                      <a:pt x="70" y="36"/>
                    </a:lnTo>
                    <a:lnTo>
                      <a:pt x="70" y="36"/>
                    </a:lnTo>
                    <a:close/>
                  </a:path>
                </a:pathLst>
              </a:custGeom>
              <a:solidFill>
                <a:srgbClr val="504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5" name="Freeform 562">
                <a:extLst>
                  <a:ext uri="{FF2B5EF4-FFF2-40B4-BE49-F238E27FC236}">
                    <a16:creationId xmlns:a16="http://schemas.microsoft.com/office/drawing/2014/main" id="{8F2B9CFE-8166-48C1-8695-232444141D5E}"/>
                  </a:ext>
                </a:extLst>
              </p:cNvPr>
              <p:cNvSpPr>
                <a:spLocks/>
              </p:cNvSpPr>
              <p:nvPr/>
            </p:nvSpPr>
            <p:spPr bwMode="auto">
              <a:xfrm>
                <a:off x="3049" y="2269"/>
                <a:ext cx="40" cy="27"/>
              </a:xfrm>
              <a:custGeom>
                <a:avLst/>
                <a:gdLst>
                  <a:gd name="T0" fmla="*/ 40 w 40"/>
                  <a:gd name="T1" fmla="*/ 2 h 27"/>
                  <a:gd name="T2" fmla="*/ 40 w 40"/>
                  <a:gd name="T3" fmla="*/ 2 h 27"/>
                  <a:gd name="T4" fmla="*/ 34 w 40"/>
                  <a:gd name="T5" fmla="*/ 0 h 27"/>
                  <a:gd name="T6" fmla="*/ 34 w 40"/>
                  <a:gd name="T7" fmla="*/ 0 h 27"/>
                  <a:gd name="T8" fmla="*/ 28 w 40"/>
                  <a:gd name="T9" fmla="*/ 2 h 27"/>
                  <a:gd name="T10" fmla="*/ 22 w 40"/>
                  <a:gd name="T11" fmla="*/ 3 h 27"/>
                  <a:gd name="T12" fmla="*/ 16 w 40"/>
                  <a:gd name="T13" fmla="*/ 5 h 27"/>
                  <a:gd name="T14" fmla="*/ 12 w 40"/>
                  <a:gd name="T15" fmla="*/ 9 h 27"/>
                  <a:gd name="T16" fmla="*/ 8 w 40"/>
                  <a:gd name="T17" fmla="*/ 12 h 27"/>
                  <a:gd name="T18" fmla="*/ 5 w 40"/>
                  <a:gd name="T19" fmla="*/ 17 h 27"/>
                  <a:gd name="T20" fmla="*/ 2 w 40"/>
                  <a:gd name="T21" fmla="*/ 22 h 27"/>
                  <a:gd name="T22" fmla="*/ 0 w 40"/>
                  <a:gd name="T23" fmla="*/ 27 h 27"/>
                  <a:gd name="T24" fmla="*/ 0 w 40"/>
                  <a:gd name="T25" fmla="*/ 27 h 27"/>
                  <a:gd name="T26" fmla="*/ 12 w 40"/>
                  <a:gd name="T27" fmla="*/ 24 h 27"/>
                  <a:gd name="T28" fmla="*/ 22 w 40"/>
                  <a:gd name="T29" fmla="*/ 18 h 27"/>
                  <a:gd name="T30" fmla="*/ 33 w 40"/>
                  <a:gd name="T31" fmla="*/ 11 h 27"/>
                  <a:gd name="T32" fmla="*/ 40 w 40"/>
                  <a:gd name="T33" fmla="*/ 2 h 27"/>
                  <a:gd name="T34" fmla="*/ 40 w 40"/>
                  <a:gd name="T3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7">
                    <a:moveTo>
                      <a:pt x="40" y="2"/>
                    </a:moveTo>
                    <a:lnTo>
                      <a:pt x="40" y="2"/>
                    </a:lnTo>
                    <a:lnTo>
                      <a:pt x="34" y="0"/>
                    </a:lnTo>
                    <a:lnTo>
                      <a:pt x="34" y="0"/>
                    </a:lnTo>
                    <a:lnTo>
                      <a:pt x="28" y="2"/>
                    </a:lnTo>
                    <a:lnTo>
                      <a:pt x="22" y="3"/>
                    </a:lnTo>
                    <a:lnTo>
                      <a:pt x="16" y="5"/>
                    </a:lnTo>
                    <a:lnTo>
                      <a:pt x="12" y="9"/>
                    </a:lnTo>
                    <a:lnTo>
                      <a:pt x="8" y="12"/>
                    </a:lnTo>
                    <a:lnTo>
                      <a:pt x="5" y="17"/>
                    </a:lnTo>
                    <a:lnTo>
                      <a:pt x="2" y="22"/>
                    </a:lnTo>
                    <a:lnTo>
                      <a:pt x="0" y="27"/>
                    </a:lnTo>
                    <a:lnTo>
                      <a:pt x="0" y="27"/>
                    </a:lnTo>
                    <a:lnTo>
                      <a:pt x="12" y="24"/>
                    </a:lnTo>
                    <a:lnTo>
                      <a:pt x="22" y="18"/>
                    </a:lnTo>
                    <a:lnTo>
                      <a:pt x="33" y="11"/>
                    </a:lnTo>
                    <a:lnTo>
                      <a:pt x="40" y="2"/>
                    </a:lnTo>
                    <a:lnTo>
                      <a:pt x="40" y="2"/>
                    </a:lnTo>
                    <a:close/>
                  </a:path>
                </a:pathLst>
              </a:custGeom>
              <a:solidFill>
                <a:srgbClr val="959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6" name="Freeform 563">
                <a:extLst>
                  <a:ext uri="{FF2B5EF4-FFF2-40B4-BE49-F238E27FC236}">
                    <a16:creationId xmlns:a16="http://schemas.microsoft.com/office/drawing/2014/main" id="{213D1326-F78D-42C3-814F-53B77DE4A65F}"/>
                  </a:ext>
                </a:extLst>
              </p:cNvPr>
              <p:cNvSpPr>
                <a:spLocks/>
              </p:cNvSpPr>
              <p:nvPr/>
            </p:nvSpPr>
            <p:spPr bwMode="auto">
              <a:xfrm>
                <a:off x="3063" y="2284"/>
                <a:ext cx="41" cy="41"/>
              </a:xfrm>
              <a:custGeom>
                <a:avLst/>
                <a:gdLst>
                  <a:gd name="T0" fmla="*/ 41 w 41"/>
                  <a:gd name="T1" fmla="*/ 21 h 41"/>
                  <a:gd name="T2" fmla="*/ 41 w 41"/>
                  <a:gd name="T3" fmla="*/ 21 h 41"/>
                  <a:gd name="T4" fmla="*/ 39 w 41"/>
                  <a:gd name="T5" fmla="*/ 13 h 41"/>
                  <a:gd name="T6" fmla="*/ 35 w 41"/>
                  <a:gd name="T7" fmla="*/ 6 h 41"/>
                  <a:gd name="T8" fmla="*/ 27 w 41"/>
                  <a:gd name="T9" fmla="*/ 2 h 41"/>
                  <a:gd name="T10" fmla="*/ 20 w 41"/>
                  <a:gd name="T11" fmla="*/ 0 h 41"/>
                  <a:gd name="T12" fmla="*/ 20 w 41"/>
                  <a:gd name="T13" fmla="*/ 0 h 41"/>
                  <a:gd name="T14" fmla="*/ 11 w 41"/>
                  <a:gd name="T15" fmla="*/ 2 h 41"/>
                  <a:gd name="T16" fmla="*/ 5 w 41"/>
                  <a:gd name="T17" fmla="*/ 6 h 41"/>
                  <a:gd name="T18" fmla="*/ 1 w 41"/>
                  <a:gd name="T19" fmla="*/ 13 h 41"/>
                  <a:gd name="T20" fmla="*/ 0 w 41"/>
                  <a:gd name="T21" fmla="*/ 21 h 41"/>
                  <a:gd name="T22" fmla="*/ 0 w 41"/>
                  <a:gd name="T23" fmla="*/ 21 h 41"/>
                  <a:gd name="T24" fmla="*/ 1 w 41"/>
                  <a:gd name="T25" fmla="*/ 29 h 41"/>
                  <a:gd name="T26" fmla="*/ 5 w 41"/>
                  <a:gd name="T27" fmla="*/ 35 h 41"/>
                  <a:gd name="T28" fmla="*/ 11 w 41"/>
                  <a:gd name="T29" fmla="*/ 40 h 41"/>
                  <a:gd name="T30" fmla="*/ 20 w 41"/>
                  <a:gd name="T31" fmla="*/ 41 h 41"/>
                  <a:gd name="T32" fmla="*/ 20 w 41"/>
                  <a:gd name="T33" fmla="*/ 41 h 41"/>
                  <a:gd name="T34" fmla="*/ 27 w 41"/>
                  <a:gd name="T35" fmla="*/ 40 h 41"/>
                  <a:gd name="T36" fmla="*/ 35 w 41"/>
                  <a:gd name="T37" fmla="*/ 35 h 41"/>
                  <a:gd name="T38" fmla="*/ 39 w 41"/>
                  <a:gd name="T39" fmla="*/ 29 h 41"/>
                  <a:gd name="T40" fmla="*/ 41 w 41"/>
                  <a:gd name="T41" fmla="*/ 21 h 41"/>
                  <a:gd name="T42" fmla="*/ 41 w 41"/>
                  <a:gd name="T4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1"/>
                    </a:moveTo>
                    <a:lnTo>
                      <a:pt x="41" y="21"/>
                    </a:lnTo>
                    <a:lnTo>
                      <a:pt x="39" y="13"/>
                    </a:lnTo>
                    <a:lnTo>
                      <a:pt x="35" y="6"/>
                    </a:lnTo>
                    <a:lnTo>
                      <a:pt x="27" y="2"/>
                    </a:lnTo>
                    <a:lnTo>
                      <a:pt x="20" y="0"/>
                    </a:lnTo>
                    <a:lnTo>
                      <a:pt x="20" y="0"/>
                    </a:lnTo>
                    <a:lnTo>
                      <a:pt x="11" y="2"/>
                    </a:lnTo>
                    <a:lnTo>
                      <a:pt x="5" y="6"/>
                    </a:lnTo>
                    <a:lnTo>
                      <a:pt x="1" y="13"/>
                    </a:lnTo>
                    <a:lnTo>
                      <a:pt x="0" y="21"/>
                    </a:lnTo>
                    <a:lnTo>
                      <a:pt x="0" y="21"/>
                    </a:lnTo>
                    <a:lnTo>
                      <a:pt x="1" y="29"/>
                    </a:lnTo>
                    <a:lnTo>
                      <a:pt x="5" y="35"/>
                    </a:lnTo>
                    <a:lnTo>
                      <a:pt x="11" y="40"/>
                    </a:lnTo>
                    <a:lnTo>
                      <a:pt x="20" y="41"/>
                    </a:lnTo>
                    <a:lnTo>
                      <a:pt x="20" y="41"/>
                    </a:lnTo>
                    <a:lnTo>
                      <a:pt x="27" y="40"/>
                    </a:lnTo>
                    <a:lnTo>
                      <a:pt x="35" y="35"/>
                    </a:lnTo>
                    <a:lnTo>
                      <a:pt x="39" y="29"/>
                    </a:lnTo>
                    <a:lnTo>
                      <a:pt x="41" y="21"/>
                    </a:lnTo>
                    <a:lnTo>
                      <a:pt x="41" y="21"/>
                    </a:lnTo>
                    <a:close/>
                  </a:path>
                </a:pathLst>
              </a:custGeom>
              <a:solidFill>
                <a:srgbClr val="2D2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17" name="Freeform 564">
                <a:extLst>
                  <a:ext uri="{FF2B5EF4-FFF2-40B4-BE49-F238E27FC236}">
                    <a16:creationId xmlns:a16="http://schemas.microsoft.com/office/drawing/2014/main" id="{57999C57-3D42-44F8-AECB-6120E12F205F}"/>
                  </a:ext>
                </a:extLst>
              </p:cNvPr>
              <p:cNvSpPr>
                <a:spLocks/>
              </p:cNvSpPr>
              <p:nvPr/>
            </p:nvSpPr>
            <p:spPr bwMode="auto">
              <a:xfrm>
                <a:off x="3065" y="2289"/>
                <a:ext cx="34" cy="33"/>
              </a:xfrm>
              <a:custGeom>
                <a:avLst/>
                <a:gdLst>
                  <a:gd name="T0" fmla="*/ 18 w 34"/>
                  <a:gd name="T1" fmla="*/ 33 h 33"/>
                  <a:gd name="T2" fmla="*/ 18 w 34"/>
                  <a:gd name="T3" fmla="*/ 33 h 33"/>
                  <a:gd name="T4" fmla="*/ 11 w 34"/>
                  <a:gd name="T5" fmla="*/ 32 h 33"/>
                  <a:gd name="T6" fmla="*/ 6 w 34"/>
                  <a:gd name="T7" fmla="*/ 27 h 33"/>
                  <a:gd name="T8" fmla="*/ 2 w 34"/>
                  <a:gd name="T9" fmla="*/ 23 h 33"/>
                  <a:gd name="T10" fmla="*/ 0 w 34"/>
                  <a:gd name="T11" fmla="*/ 16 h 33"/>
                  <a:gd name="T12" fmla="*/ 0 w 34"/>
                  <a:gd name="T13" fmla="*/ 16 h 33"/>
                  <a:gd name="T14" fmla="*/ 2 w 34"/>
                  <a:gd name="T15" fmla="*/ 10 h 33"/>
                  <a:gd name="T16" fmla="*/ 6 w 34"/>
                  <a:gd name="T17" fmla="*/ 4 h 33"/>
                  <a:gd name="T18" fmla="*/ 11 w 34"/>
                  <a:gd name="T19" fmla="*/ 0 h 33"/>
                  <a:gd name="T20" fmla="*/ 18 w 34"/>
                  <a:gd name="T21" fmla="*/ 0 h 33"/>
                  <a:gd name="T22" fmla="*/ 18 w 34"/>
                  <a:gd name="T23" fmla="*/ 0 h 33"/>
                  <a:gd name="T24" fmla="*/ 24 w 34"/>
                  <a:gd name="T25" fmla="*/ 0 h 33"/>
                  <a:gd name="T26" fmla="*/ 30 w 34"/>
                  <a:gd name="T27" fmla="*/ 4 h 33"/>
                  <a:gd name="T28" fmla="*/ 33 w 34"/>
                  <a:gd name="T29" fmla="*/ 10 h 33"/>
                  <a:gd name="T30" fmla="*/ 34 w 34"/>
                  <a:gd name="T31" fmla="*/ 16 h 33"/>
                  <a:gd name="T32" fmla="*/ 34 w 34"/>
                  <a:gd name="T33" fmla="*/ 16 h 33"/>
                  <a:gd name="T34" fmla="*/ 33 w 34"/>
                  <a:gd name="T35" fmla="*/ 23 h 33"/>
                  <a:gd name="T36" fmla="*/ 30 w 34"/>
                  <a:gd name="T37" fmla="*/ 27 h 33"/>
                  <a:gd name="T38" fmla="*/ 24 w 34"/>
                  <a:gd name="T39" fmla="*/ 32 h 33"/>
                  <a:gd name="T40" fmla="*/ 18 w 34"/>
                  <a:gd name="T41" fmla="*/ 33 h 33"/>
                  <a:gd name="T42" fmla="*/ 18 w 34"/>
                  <a:gd name="T4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3">
                    <a:moveTo>
                      <a:pt x="18" y="33"/>
                    </a:moveTo>
                    <a:lnTo>
                      <a:pt x="18" y="33"/>
                    </a:lnTo>
                    <a:lnTo>
                      <a:pt x="11" y="32"/>
                    </a:lnTo>
                    <a:lnTo>
                      <a:pt x="6" y="27"/>
                    </a:lnTo>
                    <a:lnTo>
                      <a:pt x="2" y="23"/>
                    </a:lnTo>
                    <a:lnTo>
                      <a:pt x="0" y="16"/>
                    </a:lnTo>
                    <a:lnTo>
                      <a:pt x="0" y="16"/>
                    </a:lnTo>
                    <a:lnTo>
                      <a:pt x="2" y="10"/>
                    </a:lnTo>
                    <a:lnTo>
                      <a:pt x="6" y="4"/>
                    </a:lnTo>
                    <a:lnTo>
                      <a:pt x="11" y="0"/>
                    </a:lnTo>
                    <a:lnTo>
                      <a:pt x="18" y="0"/>
                    </a:lnTo>
                    <a:lnTo>
                      <a:pt x="18" y="0"/>
                    </a:lnTo>
                    <a:lnTo>
                      <a:pt x="24" y="0"/>
                    </a:lnTo>
                    <a:lnTo>
                      <a:pt x="30" y="4"/>
                    </a:lnTo>
                    <a:lnTo>
                      <a:pt x="33" y="10"/>
                    </a:lnTo>
                    <a:lnTo>
                      <a:pt x="34" y="16"/>
                    </a:lnTo>
                    <a:lnTo>
                      <a:pt x="34" y="16"/>
                    </a:lnTo>
                    <a:lnTo>
                      <a:pt x="33" y="23"/>
                    </a:lnTo>
                    <a:lnTo>
                      <a:pt x="30" y="27"/>
                    </a:lnTo>
                    <a:lnTo>
                      <a:pt x="24" y="32"/>
                    </a:lnTo>
                    <a:lnTo>
                      <a:pt x="18" y="33"/>
                    </a:lnTo>
                    <a:lnTo>
                      <a:pt x="1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grpSp>
      </p:grpSp>
      <p:grpSp>
        <p:nvGrpSpPr>
          <p:cNvPr id="10" name="Group 9">
            <a:extLst>
              <a:ext uri="{FF2B5EF4-FFF2-40B4-BE49-F238E27FC236}">
                <a16:creationId xmlns:a16="http://schemas.microsoft.com/office/drawing/2014/main" id="{E59A293A-16C8-4A37-A03E-7FA5DA4BFE41}"/>
              </a:ext>
            </a:extLst>
          </p:cNvPr>
          <p:cNvGrpSpPr/>
          <p:nvPr/>
        </p:nvGrpSpPr>
        <p:grpSpPr>
          <a:xfrm>
            <a:off x="421051" y="2563158"/>
            <a:ext cx="8257154" cy="919987"/>
            <a:chOff x="426180" y="2626154"/>
            <a:chExt cx="8257154" cy="919987"/>
          </a:xfrm>
        </p:grpSpPr>
        <p:sp>
          <p:nvSpPr>
            <p:cNvPr id="24" name="Rounded Rectangle 157">
              <a:extLst>
                <a:ext uri="{FF2B5EF4-FFF2-40B4-BE49-F238E27FC236}">
                  <a16:creationId xmlns:a16="http://schemas.microsoft.com/office/drawing/2014/main" id="{BBF90C3E-1D41-4845-9C3D-720AB58F21FD}"/>
                </a:ext>
              </a:extLst>
            </p:cNvPr>
            <p:cNvSpPr/>
            <p:nvPr/>
          </p:nvSpPr>
          <p:spPr>
            <a:xfrm>
              <a:off x="921924" y="2626638"/>
              <a:ext cx="7761410" cy="919019"/>
            </a:xfrm>
            <a:prstGeom prst="roundRect">
              <a:avLst/>
            </a:prstGeom>
            <a:solidFill>
              <a:schemeClr val="bg1">
                <a:lumMod val="95000"/>
              </a:schemeClr>
            </a:solidFill>
            <a:ln w="22225">
              <a:noFill/>
            </a:ln>
            <a:effectLst/>
          </p:spPr>
          <p:txBody>
            <a:bodyPr wrap="square" lIns="468000" rIns="0" anchor="ctr" anchorCtr="1">
              <a:noAutofit/>
            </a:bodyPr>
            <a:lstStyle/>
            <a:p>
              <a:pPr marL="88900" eaLnBrk="0" fontAlgn="base" hangingPunct="0">
                <a:spcBef>
                  <a:spcPct val="0"/>
                </a:spcBef>
                <a:spcAft>
                  <a:spcPct val="0"/>
                </a:spcAft>
                <a:defRPr/>
              </a:pPr>
              <a:r>
                <a:rPr lang="sv-SE" sz="1600" dirty="0" smtClean="0">
                  <a:solidFill>
                    <a:srgbClr val="000000"/>
                  </a:solidFill>
                  <a:latin typeface="Arial"/>
                </a:rPr>
                <a:t>Lägger </a:t>
              </a:r>
              <a:r>
                <a:rPr lang="sv-SE" sz="1600" dirty="0">
                  <a:solidFill>
                    <a:srgbClr val="000000"/>
                  </a:solidFill>
                  <a:latin typeface="Arial"/>
                </a:rPr>
                <a:t>ett </a:t>
              </a:r>
              <a:r>
                <a:rPr lang="sv-SE" sz="1600" b="1" dirty="0">
                  <a:solidFill>
                    <a:srgbClr val="000000"/>
                  </a:solidFill>
                  <a:latin typeface="Arial"/>
                </a:rPr>
                <a:t>gemensamt förhållningssätt </a:t>
              </a:r>
              <a:r>
                <a:rPr lang="sv-SE" sz="1600" dirty="0">
                  <a:solidFill>
                    <a:srgbClr val="000000"/>
                  </a:solidFill>
                  <a:latin typeface="Arial"/>
                </a:rPr>
                <a:t>inför </a:t>
              </a:r>
              <a:r>
                <a:rPr lang="sv-SE" sz="1600" dirty="0" smtClean="0">
                  <a:solidFill>
                    <a:srgbClr val="000000"/>
                  </a:solidFill>
                  <a:latin typeface="Arial"/>
                </a:rPr>
                <a:t>upphandlingar</a:t>
              </a:r>
              <a:r>
                <a:rPr lang="sv-SE" sz="1600" dirty="0">
                  <a:solidFill>
                    <a:srgbClr val="000000"/>
                  </a:solidFill>
                  <a:latin typeface="Arial"/>
                </a:rPr>
                <a:t>, avtalsförvaltning och avrop.</a:t>
              </a:r>
            </a:p>
          </p:txBody>
        </p:sp>
        <p:pic>
          <p:nvPicPr>
            <p:cNvPr id="118" name="Picture 117">
              <a:extLst>
                <a:ext uri="{FF2B5EF4-FFF2-40B4-BE49-F238E27FC236}">
                  <a16:creationId xmlns:a16="http://schemas.microsoft.com/office/drawing/2014/main" id="{D0E4C172-0D06-4B85-9CAB-B9DD576504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180" y="2626154"/>
              <a:ext cx="919987" cy="919987"/>
            </a:xfrm>
            <a:prstGeom prst="rect">
              <a:avLst/>
            </a:prstGeom>
          </p:spPr>
        </p:pic>
      </p:grpSp>
      <p:grpSp>
        <p:nvGrpSpPr>
          <p:cNvPr id="8" name="Group 7">
            <a:extLst>
              <a:ext uri="{FF2B5EF4-FFF2-40B4-BE49-F238E27FC236}">
                <a16:creationId xmlns:a16="http://schemas.microsoft.com/office/drawing/2014/main" id="{388244E0-5F92-4F90-A2C6-67D245BFA5FA}"/>
              </a:ext>
            </a:extLst>
          </p:cNvPr>
          <p:cNvGrpSpPr/>
          <p:nvPr/>
        </p:nvGrpSpPr>
        <p:grpSpPr>
          <a:xfrm>
            <a:off x="408353" y="3672777"/>
            <a:ext cx="8282555" cy="957670"/>
            <a:chOff x="407339" y="3723359"/>
            <a:chExt cx="8282555" cy="957670"/>
          </a:xfrm>
        </p:grpSpPr>
        <p:sp>
          <p:nvSpPr>
            <p:cNvPr id="30" name="Rounded Rectangle 159">
              <a:extLst>
                <a:ext uri="{FF2B5EF4-FFF2-40B4-BE49-F238E27FC236}">
                  <a16:creationId xmlns:a16="http://schemas.microsoft.com/office/drawing/2014/main" id="{E8A5203F-DF43-4542-AF8F-1990463F7DFB}"/>
                </a:ext>
              </a:extLst>
            </p:cNvPr>
            <p:cNvSpPr/>
            <p:nvPr/>
          </p:nvSpPr>
          <p:spPr>
            <a:xfrm>
              <a:off x="928484" y="3742685"/>
              <a:ext cx="7761410" cy="919019"/>
            </a:xfrm>
            <a:prstGeom prst="roundRect">
              <a:avLst/>
            </a:prstGeom>
            <a:solidFill>
              <a:schemeClr val="bg1">
                <a:lumMod val="95000"/>
              </a:schemeClr>
            </a:solidFill>
            <a:ln w="22225">
              <a:noFill/>
            </a:ln>
            <a:effectLst/>
          </p:spPr>
          <p:txBody>
            <a:bodyPr wrap="square" lIns="468000" rIns="0" anchor="ctr" anchorCtr="1">
              <a:noAutofit/>
            </a:bodyPr>
            <a:lstStyle/>
            <a:p>
              <a:pPr marL="88900" marR="236854" lvl="2" defTabSz="429814">
                <a:tabLst>
                  <a:tab pos="0" algn="l"/>
                  <a:tab pos="357188" algn="l"/>
                </a:tabLst>
                <a:defRPr/>
              </a:pPr>
              <a:r>
                <a:rPr lang="sv-SE" sz="1600" dirty="0">
                  <a:solidFill>
                    <a:srgbClr val="000000"/>
                  </a:solidFill>
                  <a:latin typeface="Arial"/>
                </a:rPr>
                <a:t>Identifierar och genomdriver </a:t>
              </a:r>
              <a:r>
                <a:rPr lang="sv-SE" sz="1600" b="1" dirty="0">
                  <a:solidFill>
                    <a:srgbClr val="000000"/>
                  </a:solidFill>
                  <a:latin typeface="Arial"/>
                </a:rPr>
                <a:t>förbättringar</a:t>
              </a:r>
              <a:r>
                <a:rPr lang="sv-SE" sz="1600" dirty="0">
                  <a:solidFill>
                    <a:srgbClr val="000000"/>
                  </a:solidFill>
                  <a:latin typeface="Arial"/>
                </a:rPr>
                <a:t> av </a:t>
              </a:r>
              <a:r>
                <a:rPr lang="sv-SE" sz="1600" u="sng" dirty="0">
                  <a:solidFill>
                    <a:srgbClr val="000000"/>
                  </a:solidFill>
                  <a:latin typeface="Arial"/>
                </a:rPr>
                <a:t>vad</a:t>
              </a:r>
              <a:r>
                <a:rPr lang="sv-SE" sz="1600" dirty="0">
                  <a:solidFill>
                    <a:srgbClr val="000000"/>
                  </a:solidFill>
                  <a:latin typeface="Arial"/>
                </a:rPr>
                <a:t> Stockholms Stad köper och </a:t>
              </a:r>
              <a:r>
                <a:rPr lang="sv-SE" sz="1600" u="sng" dirty="0">
                  <a:solidFill>
                    <a:srgbClr val="000000"/>
                  </a:solidFill>
                  <a:latin typeface="Arial"/>
                </a:rPr>
                <a:t>hur</a:t>
              </a:r>
              <a:r>
                <a:rPr lang="sv-SE" sz="1600" dirty="0">
                  <a:solidFill>
                    <a:srgbClr val="000000"/>
                  </a:solidFill>
                  <a:latin typeface="Arial"/>
                </a:rPr>
                <a:t> det genomförs.</a:t>
              </a:r>
            </a:p>
          </p:txBody>
        </p:sp>
        <p:grpSp>
          <p:nvGrpSpPr>
            <p:cNvPr id="119" name="Group 37">
              <a:extLst>
                <a:ext uri="{FF2B5EF4-FFF2-40B4-BE49-F238E27FC236}">
                  <a16:creationId xmlns:a16="http://schemas.microsoft.com/office/drawing/2014/main" id="{96BAA661-A561-4F54-BD7F-698AF4F0E44B}"/>
                </a:ext>
              </a:extLst>
            </p:cNvPr>
            <p:cNvGrpSpPr>
              <a:grpSpLocks noChangeAspect="1"/>
            </p:cNvGrpSpPr>
            <p:nvPr/>
          </p:nvGrpSpPr>
          <p:grpSpPr bwMode="auto">
            <a:xfrm>
              <a:off x="407339" y="3723359"/>
              <a:ext cx="957669" cy="957670"/>
              <a:chOff x="2805" y="100"/>
              <a:chExt cx="701" cy="701"/>
            </a:xfrm>
          </p:grpSpPr>
          <p:sp>
            <p:nvSpPr>
              <p:cNvPr id="120" name="AutoShape 36">
                <a:extLst>
                  <a:ext uri="{FF2B5EF4-FFF2-40B4-BE49-F238E27FC236}">
                    <a16:creationId xmlns:a16="http://schemas.microsoft.com/office/drawing/2014/main" id="{AA1EE4BC-33F3-4A38-A863-7B8012FB4258}"/>
                  </a:ext>
                </a:extLst>
              </p:cNvPr>
              <p:cNvSpPr>
                <a:spLocks noChangeAspect="1" noChangeArrowheads="1" noTextEdit="1"/>
              </p:cNvSpPr>
              <p:nvPr/>
            </p:nvSpPr>
            <p:spPr bwMode="auto">
              <a:xfrm>
                <a:off x="2805" y="100"/>
                <a:ext cx="701"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1" name="Freeform 38">
                <a:extLst>
                  <a:ext uri="{FF2B5EF4-FFF2-40B4-BE49-F238E27FC236}">
                    <a16:creationId xmlns:a16="http://schemas.microsoft.com/office/drawing/2014/main" id="{F7EB4209-F6A9-4ECE-B52F-96F5F9B4657C}"/>
                  </a:ext>
                </a:extLst>
              </p:cNvPr>
              <p:cNvSpPr>
                <a:spLocks/>
              </p:cNvSpPr>
              <p:nvPr/>
            </p:nvSpPr>
            <p:spPr bwMode="auto">
              <a:xfrm>
                <a:off x="2805" y="100"/>
                <a:ext cx="701" cy="701"/>
              </a:xfrm>
              <a:custGeom>
                <a:avLst/>
                <a:gdLst>
                  <a:gd name="T0" fmla="*/ 351 w 701"/>
                  <a:gd name="T1" fmla="*/ 0 h 701"/>
                  <a:gd name="T2" fmla="*/ 422 w 701"/>
                  <a:gd name="T3" fmla="*/ 7 h 701"/>
                  <a:gd name="T4" fmla="*/ 487 w 701"/>
                  <a:gd name="T5" fmla="*/ 27 h 701"/>
                  <a:gd name="T6" fmla="*/ 546 w 701"/>
                  <a:gd name="T7" fmla="*/ 60 h 701"/>
                  <a:gd name="T8" fmla="*/ 599 w 701"/>
                  <a:gd name="T9" fmla="*/ 104 h 701"/>
                  <a:gd name="T10" fmla="*/ 641 w 701"/>
                  <a:gd name="T11" fmla="*/ 155 h 701"/>
                  <a:gd name="T12" fmla="*/ 674 w 701"/>
                  <a:gd name="T13" fmla="*/ 215 h 701"/>
                  <a:gd name="T14" fmla="*/ 694 w 701"/>
                  <a:gd name="T15" fmla="*/ 281 h 701"/>
                  <a:gd name="T16" fmla="*/ 701 w 701"/>
                  <a:gd name="T17" fmla="*/ 351 h 701"/>
                  <a:gd name="T18" fmla="*/ 699 w 701"/>
                  <a:gd name="T19" fmla="*/ 387 h 701"/>
                  <a:gd name="T20" fmla="*/ 685 w 701"/>
                  <a:gd name="T21" fmla="*/ 455 h 701"/>
                  <a:gd name="T22" fmla="*/ 659 w 701"/>
                  <a:gd name="T23" fmla="*/ 518 h 701"/>
                  <a:gd name="T24" fmla="*/ 621 w 701"/>
                  <a:gd name="T25" fmla="*/ 573 h 701"/>
                  <a:gd name="T26" fmla="*/ 573 w 701"/>
                  <a:gd name="T27" fmla="*/ 621 h 701"/>
                  <a:gd name="T28" fmla="*/ 517 w 701"/>
                  <a:gd name="T29" fmla="*/ 659 h 701"/>
                  <a:gd name="T30" fmla="*/ 455 w 701"/>
                  <a:gd name="T31" fmla="*/ 685 h 701"/>
                  <a:gd name="T32" fmla="*/ 387 w 701"/>
                  <a:gd name="T33" fmla="*/ 699 h 701"/>
                  <a:gd name="T34" fmla="*/ 351 w 701"/>
                  <a:gd name="T35" fmla="*/ 701 h 701"/>
                  <a:gd name="T36" fmla="*/ 279 w 701"/>
                  <a:gd name="T37" fmla="*/ 694 h 701"/>
                  <a:gd name="T38" fmla="*/ 214 w 701"/>
                  <a:gd name="T39" fmla="*/ 674 h 701"/>
                  <a:gd name="T40" fmla="*/ 155 w 701"/>
                  <a:gd name="T41" fmla="*/ 641 h 701"/>
                  <a:gd name="T42" fmla="*/ 102 w 701"/>
                  <a:gd name="T43" fmla="*/ 599 h 701"/>
                  <a:gd name="T44" fmla="*/ 60 w 701"/>
                  <a:gd name="T45" fmla="*/ 546 h 701"/>
                  <a:gd name="T46" fmla="*/ 27 w 701"/>
                  <a:gd name="T47" fmla="*/ 487 h 701"/>
                  <a:gd name="T48" fmla="*/ 7 w 701"/>
                  <a:gd name="T49" fmla="*/ 422 h 701"/>
                  <a:gd name="T50" fmla="*/ 0 w 701"/>
                  <a:gd name="T51" fmla="*/ 351 h 701"/>
                  <a:gd name="T52" fmla="*/ 2 w 701"/>
                  <a:gd name="T53" fmla="*/ 316 h 701"/>
                  <a:gd name="T54" fmla="*/ 16 w 701"/>
                  <a:gd name="T55" fmla="*/ 246 h 701"/>
                  <a:gd name="T56" fmla="*/ 42 w 701"/>
                  <a:gd name="T57" fmla="*/ 184 h 701"/>
                  <a:gd name="T58" fmla="*/ 80 w 701"/>
                  <a:gd name="T59" fmla="*/ 128 h 701"/>
                  <a:gd name="T60" fmla="*/ 128 w 701"/>
                  <a:gd name="T61" fmla="*/ 80 h 701"/>
                  <a:gd name="T62" fmla="*/ 184 w 701"/>
                  <a:gd name="T63" fmla="*/ 42 h 701"/>
                  <a:gd name="T64" fmla="*/ 246 w 701"/>
                  <a:gd name="T65" fmla="*/ 16 h 701"/>
                  <a:gd name="T66" fmla="*/ 314 w 701"/>
                  <a:gd name="T67" fmla="*/ 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701">
                    <a:moveTo>
                      <a:pt x="351" y="0"/>
                    </a:moveTo>
                    <a:lnTo>
                      <a:pt x="351" y="0"/>
                    </a:lnTo>
                    <a:lnTo>
                      <a:pt x="387" y="2"/>
                    </a:lnTo>
                    <a:lnTo>
                      <a:pt x="422" y="7"/>
                    </a:lnTo>
                    <a:lnTo>
                      <a:pt x="455" y="16"/>
                    </a:lnTo>
                    <a:lnTo>
                      <a:pt x="487" y="27"/>
                    </a:lnTo>
                    <a:lnTo>
                      <a:pt x="517" y="42"/>
                    </a:lnTo>
                    <a:lnTo>
                      <a:pt x="546" y="60"/>
                    </a:lnTo>
                    <a:lnTo>
                      <a:pt x="573" y="80"/>
                    </a:lnTo>
                    <a:lnTo>
                      <a:pt x="599" y="104"/>
                    </a:lnTo>
                    <a:lnTo>
                      <a:pt x="621" y="128"/>
                    </a:lnTo>
                    <a:lnTo>
                      <a:pt x="641" y="155"/>
                    </a:lnTo>
                    <a:lnTo>
                      <a:pt x="659" y="184"/>
                    </a:lnTo>
                    <a:lnTo>
                      <a:pt x="674" y="215"/>
                    </a:lnTo>
                    <a:lnTo>
                      <a:pt x="685" y="246"/>
                    </a:lnTo>
                    <a:lnTo>
                      <a:pt x="694" y="281"/>
                    </a:lnTo>
                    <a:lnTo>
                      <a:pt x="699" y="316"/>
                    </a:lnTo>
                    <a:lnTo>
                      <a:pt x="701" y="351"/>
                    </a:lnTo>
                    <a:lnTo>
                      <a:pt x="701" y="351"/>
                    </a:lnTo>
                    <a:lnTo>
                      <a:pt x="699" y="387"/>
                    </a:lnTo>
                    <a:lnTo>
                      <a:pt x="694" y="422"/>
                    </a:lnTo>
                    <a:lnTo>
                      <a:pt x="685" y="455"/>
                    </a:lnTo>
                    <a:lnTo>
                      <a:pt x="674" y="487"/>
                    </a:lnTo>
                    <a:lnTo>
                      <a:pt x="659" y="518"/>
                    </a:lnTo>
                    <a:lnTo>
                      <a:pt x="641" y="546"/>
                    </a:lnTo>
                    <a:lnTo>
                      <a:pt x="621" y="573"/>
                    </a:lnTo>
                    <a:lnTo>
                      <a:pt x="599" y="599"/>
                    </a:lnTo>
                    <a:lnTo>
                      <a:pt x="573" y="621"/>
                    </a:lnTo>
                    <a:lnTo>
                      <a:pt x="546" y="641"/>
                    </a:lnTo>
                    <a:lnTo>
                      <a:pt x="517" y="659"/>
                    </a:lnTo>
                    <a:lnTo>
                      <a:pt x="487" y="674"/>
                    </a:lnTo>
                    <a:lnTo>
                      <a:pt x="455" y="685"/>
                    </a:lnTo>
                    <a:lnTo>
                      <a:pt x="422" y="694"/>
                    </a:lnTo>
                    <a:lnTo>
                      <a:pt x="387" y="699"/>
                    </a:lnTo>
                    <a:lnTo>
                      <a:pt x="351" y="701"/>
                    </a:lnTo>
                    <a:lnTo>
                      <a:pt x="351" y="701"/>
                    </a:lnTo>
                    <a:lnTo>
                      <a:pt x="314" y="699"/>
                    </a:lnTo>
                    <a:lnTo>
                      <a:pt x="279" y="694"/>
                    </a:lnTo>
                    <a:lnTo>
                      <a:pt x="246" y="685"/>
                    </a:lnTo>
                    <a:lnTo>
                      <a:pt x="214" y="674"/>
                    </a:lnTo>
                    <a:lnTo>
                      <a:pt x="184" y="659"/>
                    </a:lnTo>
                    <a:lnTo>
                      <a:pt x="155" y="641"/>
                    </a:lnTo>
                    <a:lnTo>
                      <a:pt x="128" y="621"/>
                    </a:lnTo>
                    <a:lnTo>
                      <a:pt x="102" y="599"/>
                    </a:lnTo>
                    <a:lnTo>
                      <a:pt x="80" y="573"/>
                    </a:lnTo>
                    <a:lnTo>
                      <a:pt x="60" y="546"/>
                    </a:lnTo>
                    <a:lnTo>
                      <a:pt x="42" y="518"/>
                    </a:lnTo>
                    <a:lnTo>
                      <a:pt x="27" y="487"/>
                    </a:lnTo>
                    <a:lnTo>
                      <a:pt x="16" y="455"/>
                    </a:lnTo>
                    <a:lnTo>
                      <a:pt x="7" y="422"/>
                    </a:lnTo>
                    <a:lnTo>
                      <a:pt x="2" y="387"/>
                    </a:lnTo>
                    <a:lnTo>
                      <a:pt x="0" y="351"/>
                    </a:lnTo>
                    <a:lnTo>
                      <a:pt x="0" y="351"/>
                    </a:lnTo>
                    <a:lnTo>
                      <a:pt x="2" y="316"/>
                    </a:lnTo>
                    <a:lnTo>
                      <a:pt x="7" y="281"/>
                    </a:lnTo>
                    <a:lnTo>
                      <a:pt x="16" y="246"/>
                    </a:lnTo>
                    <a:lnTo>
                      <a:pt x="27" y="215"/>
                    </a:lnTo>
                    <a:lnTo>
                      <a:pt x="42" y="184"/>
                    </a:lnTo>
                    <a:lnTo>
                      <a:pt x="60" y="155"/>
                    </a:lnTo>
                    <a:lnTo>
                      <a:pt x="80" y="128"/>
                    </a:lnTo>
                    <a:lnTo>
                      <a:pt x="102" y="104"/>
                    </a:lnTo>
                    <a:lnTo>
                      <a:pt x="128" y="80"/>
                    </a:lnTo>
                    <a:lnTo>
                      <a:pt x="155" y="60"/>
                    </a:lnTo>
                    <a:lnTo>
                      <a:pt x="184" y="42"/>
                    </a:lnTo>
                    <a:lnTo>
                      <a:pt x="214" y="27"/>
                    </a:lnTo>
                    <a:lnTo>
                      <a:pt x="246" y="16"/>
                    </a:lnTo>
                    <a:lnTo>
                      <a:pt x="279" y="7"/>
                    </a:lnTo>
                    <a:lnTo>
                      <a:pt x="314" y="2"/>
                    </a:lnTo>
                    <a:lnTo>
                      <a:pt x="351" y="0"/>
                    </a:lnTo>
                    <a:close/>
                  </a:path>
                </a:pathLst>
              </a:custGeom>
              <a:solidFill>
                <a:srgbClr val="109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2" name="Freeform 39">
                <a:extLst>
                  <a:ext uri="{FF2B5EF4-FFF2-40B4-BE49-F238E27FC236}">
                    <a16:creationId xmlns:a16="http://schemas.microsoft.com/office/drawing/2014/main" id="{652D0F6B-E332-45E5-AEA3-2AADAF8AF200}"/>
                  </a:ext>
                </a:extLst>
              </p:cNvPr>
              <p:cNvSpPr>
                <a:spLocks/>
              </p:cNvSpPr>
              <p:nvPr/>
            </p:nvSpPr>
            <p:spPr bwMode="auto">
              <a:xfrm>
                <a:off x="2805" y="100"/>
                <a:ext cx="701" cy="701"/>
              </a:xfrm>
              <a:custGeom>
                <a:avLst/>
                <a:gdLst>
                  <a:gd name="T0" fmla="*/ 351 w 701"/>
                  <a:gd name="T1" fmla="*/ 0 h 701"/>
                  <a:gd name="T2" fmla="*/ 422 w 701"/>
                  <a:gd name="T3" fmla="*/ 7 h 701"/>
                  <a:gd name="T4" fmla="*/ 487 w 701"/>
                  <a:gd name="T5" fmla="*/ 27 h 701"/>
                  <a:gd name="T6" fmla="*/ 546 w 701"/>
                  <a:gd name="T7" fmla="*/ 60 h 701"/>
                  <a:gd name="T8" fmla="*/ 599 w 701"/>
                  <a:gd name="T9" fmla="*/ 104 h 701"/>
                  <a:gd name="T10" fmla="*/ 641 w 701"/>
                  <a:gd name="T11" fmla="*/ 155 h 701"/>
                  <a:gd name="T12" fmla="*/ 674 w 701"/>
                  <a:gd name="T13" fmla="*/ 215 h 701"/>
                  <a:gd name="T14" fmla="*/ 694 w 701"/>
                  <a:gd name="T15" fmla="*/ 281 h 701"/>
                  <a:gd name="T16" fmla="*/ 701 w 701"/>
                  <a:gd name="T17" fmla="*/ 351 h 701"/>
                  <a:gd name="T18" fmla="*/ 699 w 701"/>
                  <a:gd name="T19" fmla="*/ 387 h 701"/>
                  <a:gd name="T20" fmla="*/ 685 w 701"/>
                  <a:gd name="T21" fmla="*/ 455 h 701"/>
                  <a:gd name="T22" fmla="*/ 659 w 701"/>
                  <a:gd name="T23" fmla="*/ 518 h 701"/>
                  <a:gd name="T24" fmla="*/ 621 w 701"/>
                  <a:gd name="T25" fmla="*/ 573 h 701"/>
                  <a:gd name="T26" fmla="*/ 573 w 701"/>
                  <a:gd name="T27" fmla="*/ 621 h 701"/>
                  <a:gd name="T28" fmla="*/ 517 w 701"/>
                  <a:gd name="T29" fmla="*/ 659 h 701"/>
                  <a:gd name="T30" fmla="*/ 455 w 701"/>
                  <a:gd name="T31" fmla="*/ 685 h 701"/>
                  <a:gd name="T32" fmla="*/ 387 w 701"/>
                  <a:gd name="T33" fmla="*/ 699 h 701"/>
                  <a:gd name="T34" fmla="*/ 351 w 701"/>
                  <a:gd name="T35" fmla="*/ 701 h 701"/>
                  <a:gd name="T36" fmla="*/ 279 w 701"/>
                  <a:gd name="T37" fmla="*/ 694 h 701"/>
                  <a:gd name="T38" fmla="*/ 214 w 701"/>
                  <a:gd name="T39" fmla="*/ 674 h 701"/>
                  <a:gd name="T40" fmla="*/ 155 w 701"/>
                  <a:gd name="T41" fmla="*/ 641 h 701"/>
                  <a:gd name="T42" fmla="*/ 102 w 701"/>
                  <a:gd name="T43" fmla="*/ 599 h 701"/>
                  <a:gd name="T44" fmla="*/ 60 w 701"/>
                  <a:gd name="T45" fmla="*/ 546 h 701"/>
                  <a:gd name="T46" fmla="*/ 27 w 701"/>
                  <a:gd name="T47" fmla="*/ 487 h 701"/>
                  <a:gd name="T48" fmla="*/ 7 w 701"/>
                  <a:gd name="T49" fmla="*/ 422 h 701"/>
                  <a:gd name="T50" fmla="*/ 0 w 701"/>
                  <a:gd name="T51" fmla="*/ 351 h 701"/>
                  <a:gd name="T52" fmla="*/ 2 w 701"/>
                  <a:gd name="T53" fmla="*/ 316 h 701"/>
                  <a:gd name="T54" fmla="*/ 16 w 701"/>
                  <a:gd name="T55" fmla="*/ 246 h 701"/>
                  <a:gd name="T56" fmla="*/ 42 w 701"/>
                  <a:gd name="T57" fmla="*/ 184 h 701"/>
                  <a:gd name="T58" fmla="*/ 80 w 701"/>
                  <a:gd name="T59" fmla="*/ 128 h 701"/>
                  <a:gd name="T60" fmla="*/ 128 w 701"/>
                  <a:gd name="T61" fmla="*/ 80 h 701"/>
                  <a:gd name="T62" fmla="*/ 184 w 701"/>
                  <a:gd name="T63" fmla="*/ 42 h 701"/>
                  <a:gd name="T64" fmla="*/ 246 w 701"/>
                  <a:gd name="T65" fmla="*/ 16 h 701"/>
                  <a:gd name="T66" fmla="*/ 314 w 701"/>
                  <a:gd name="T67" fmla="*/ 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701">
                    <a:moveTo>
                      <a:pt x="351" y="0"/>
                    </a:moveTo>
                    <a:lnTo>
                      <a:pt x="351" y="0"/>
                    </a:lnTo>
                    <a:lnTo>
                      <a:pt x="387" y="2"/>
                    </a:lnTo>
                    <a:lnTo>
                      <a:pt x="422" y="7"/>
                    </a:lnTo>
                    <a:lnTo>
                      <a:pt x="455" y="16"/>
                    </a:lnTo>
                    <a:lnTo>
                      <a:pt x="487" y="27"/>
                    </a:lnTo>
                    <a:lnTo>
                      <a:pt x="517" y="42"/>
                    </a:lnTo>
                    <a:lnTo>
                      <a:pt x="546" y="60"/>
                    </a:lnTo>
                    <a:lnTo>
                      <a:pt x="573" y="80"/>
                    </a:lnTo>
                    <a:lnTo>
                      <a:pt x="599" y="104"/>
                    </a:lnTo>
                    <a:lnTo>
                      <a:pt x="621" y="128"/>
                    </a:lnTo>
                    <a:lnTo>
                      <a:pt x="641" y="155"/>
                    </a:lnTo>
                    <a:lnTo>
                      <a:pt x="659" y="184"/>
                    </a:lnTo>
                    <a:lnTo>
                      <a:pt x="674" y="215"/>
                    </a:lnTo>
                    <a:lnTo>
                      <a:pt x="685" y="246"/>
                    </a:lnTo>
                    <a:lnTo>
                      <a:pt x="694" y="281"/>
                    </a:lnTo>
                    <a:lnTo>
                      <a:pt x="699" y="316"/>
                    </a:lnTo>
                    <a:lnTo>
                      <a:pt x="701" y="351"/>
                    </a:lnTo>
                    <a:lnTo>
                      <a:pt x="701" y="351"/>
                    </a:lnTo>
                    <a:lnTo>
                      <a:pt x="699" y="387"/>
                    </a:lnTo>
                    <a:lnTo>
                      <a:pt x="694" y="422"/>
                    </a:lnTo>
                    <a:lnTo>
                      <a:pt x="685" y="455"/>
                    </a:lnTo>
                    <a:lnTo>
                      <a:pt x="674" y="487"/>
                    </a:lnTo>
                    <a:lnTo>
                      <a:pt x="659" y="518"/>
                    </a:lnTo>
                    <a:lnTo>
                      <a:pt x="641" y="546"/>
                    </a:lnTo>
                    <a:lnTo>
                      <a:pt x="621" y="573"/>
                    </a:lnTo>
                    <a:lnTo>
                      <a:pt x="599" y="599"/>
                    </a:lnTo>
                    <a:lnTo>
                      <a:pt x="573" y="621"/>
                    </a:lnTo>
                    <a:lnTo>
                      <a:pt x="546" y="641"/>
                    </a:lnTo>
                    <a:lnTo>
                      <a:pt x="517" y="659"/>
                    </a:lnTo>
                    <a:lnTo>
                      <a:pt x="487" y="674"/>
                    </a:lnTo>
                    <a:lnTo>
                      <a:pt x="455" y="685"/>
                    </a:lnTo>
                    <a:lnTo>
                      <a:pt x="422" y="694"/>
                    </a:lnTo>
                    <a:lnTo>
                      <a:pt x="387" y="699"/>
                    </a:lnTo>
                    <a:lnTo>
                      <a:pt x="351" y="701"/>
                    </a:lnTo>
                    <a:lnTo>
                      <a:pt x="351" y="701"/>
                    </a:lnTo>
                    <a:lnTo>
                      <a:pt x="314" y="699"/>
                    </a:lnTo>
                    <a:lnTo>
                      <a:pt x="279" y="694"/>
                    </a:lnTo>
                    <a:lnTo>
                      <a:pt x="246" y="685"/>
                    </a:lnTo>
                    <a:lnTo>
                      <a:pt x="214" y="674"/>
                    </a:lnTo>
                    <a:lnTo>
                      <a:pt x="184" y="659"/>
                    </a:lnTo>
                    <a:lnTo>
                      <a:pt x="155" y="641"/>
                    </a:lnTo>
                    <a:lnTo>
                      <a:pt x="128" y="621"/>
                    </a:lnTo>
                    <a:lnTo>
                      <a:pt x="102" y="599"/>
                    </a:lnTo>
                    <a:lnTo>
                      <a:pt x="80" y="573"/>
                    </a:lnTo>
                    <a:lnTo>
                      <a:pt x="60" y="546"/>
                    </a:lnTo>
                    <a:lnTo>
                      <a:pt x="42" y="518"/>
                    </a:lnTo>
                    <a:lnTo>
                      <a:pt x="27" y="487"/>
                    </a:lnTo>
                    <a:lnTo>
                      <a:pt x="16" y="455"/>
                    </a:lnTo>
                    <a:lnTo>
                      <a:pt x="7" y="422"/>
                    </a:lnTo>
                    <a:lnTo>
                      <a:pt x="2" y="387"/>
                    </a:lnTo>
                    <a:lnTo>
                      <a:pt x="0" y="351"/>
                    </a:lnTo>
                    <a:lnTo>
                      <a:pt x="0" y="351"/>
                    </a:lnTo>
                    <a:lnTo>
                      <a:pt x="2" y="316"/>
                    </a:lnTo>
                    <a:lnTo>
                      <a:pt x="7" y="281"/>
                    </a:lnTo>
                    <a:lnTo>
                      <a:pt x="16" y="246"/>
                    </a:lnTo>
                    <a:lnTo>
                      <a:pt x="27" y="215"/>
                    </a:lnTo>
                    <a:lnTo>
                      <a:pt x="42" y="184"/>
                    </a:lnTo>
                    <a:lnTo>
                      <a:pt x="60" y="155"/>
                    </a:lnTo>
                    <a:lnTo>
                      <a:pt x="80" y="128"/>
                    </a:lnTo>
                    <a:lnTo>
                      <a:pt x="102" y="104"/>
                    </a:lnTo>
                    <a:lnTo>
                      <a:pt x="128" y="80"/>
                    </a:lnTo>
                    <a:lnTo>
                      <a:pt x="155" y="60"/>
                    </a:lnTo>
                    <a:lnTo>
                      <a:pt x="184" y="42"/>
                    </a:lnTo>
                    <a:lnTo>
                      <a:pt x="214" y="27"/>
                    </a:lnTo>
                    <a:lnTo>
                      <a:pt x="246" y="16"/>
                    </a:lnTo>
                    <a:lnTo>
                      <a:pt x="279" y="7"/>
                    </a:lnTo>
                    <a:lnTo>
                      <a:pt x="314" y="2"/>
                    </a:lnTo>
                    <a:lnTo>
                      <a:pt x="3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3" name="Freeform 40">
                <a:extLst>
                  <a:ext uri="{FF2B5EF4-FFF2-40B4-BE49-F238E27FC236}">
                    <a16:creationId xmlns:a16="http://schemas.microsoft.com/office/drawing/2014/main" id="{135030EC-7FC4-4FCE-8AF1-E3AF957CE03B}"/>
                  </a:ext>
                </a:extLst>
              </p:cNvPr>
              <p:cNvSpPr>
                <a:spLocks/>
              </p:cNvSpPr>
              <p:nvPr/>
            </p:nvSpPr>
            <p:spPr bwMode="auto">
              <a:xfrm>
                <a:off x="2999" y="303"/>
                <a:ext cx="505" cy="493"/>
              </a:xfrm>
              <a:custGeom>
                <a:avLst/>
                <a:gdLst>
                  <a:gd name="T0" fmla="*/ 321 w 505"/>
                  <a:gd name="T1" fmla="*/ 0 h 493"/>
                  <a:gd name="T2" fmla="*/ 0 w 505"/>
                  <a:gd name="T3" fmla="*/ 18 h 493"/>
                  <a:gd name="T4" fmla="*/ 29 w 505"/>
                  <a:gd name="T5" fmla="*/ 47 h 493"/>
                  <a:gd name="T6" fmla="*/ 29 w 505"/>
                  <a:gd name="T7" fmla="*/ 219 h 493"/>
                  <a:gd name="T8" fmla="*/ 0 w 505"/>
                  <a:gd name="T9" fmla="*/ 231 h 493"/>
                  <a:gd name="T10" fmla="*/ 96 w 505"/>
                  <a:gd name="T11" fmla="*/ 326 h 493"/>
                  <a:gd name="T12" fmla="*/ 73 w 505"/>
                  <a:gd name="T13" fmla="*/ 341 h 493"/>
                  <a:gd name="T14" fmla="*/ 222 w 505"/>
                  <a:gd name="T15" fmla="*/ 493 h 493"/>
                  <a:gd name="T16" fmla="*/ 222 w 505"/>
                  <a:gd name="T17" fmla="*/ 493 h 493"/>
                  <a:gd name="T18" fmla="*/ 251 w 505"/>
                  <a:gd name="T19" fmla="*/ 485 h 493"/>
                  <a:gd name="T20" fmla="*/ 277 w 505"/>
                  <a:gd name="T21" fmla="*/ 476 h 493"/>
                  <a:gd name="T22" fmla="*/ 303 w 505"/>
                  <a:gd name="T23" fmla="*/ 465 h 493"/>
                  <a:gd name="T24" fmla="*/ 328 w 505"/>
                  <a:gd name="T25" fmla="*/ 452 h 493"/>
                  <a:gd name="T26" fmla="*/ 352 w 505"/>
                  <a:gd name="T27" fmla="*/ 438 h 493"/>
                  <a:gd name="T28" fmla="*/ 374 w 505"/>
                  <a:gd name="T29" fmla="*/ 423 h 493"/>
                  <a:gd name="T30" fmla="*/ 396 w 505"/>
                  <a:gd name="T31" fmla="*/ 405 h 493"/>
                  <a:gd name="T32" fmla="*/ 414 w 505"/>
                  <a:gd name="T33" fmla="*/ 385 h 493"/>
                  <a:gd name="T34" fmla="*/ 432 w 505"/>
                  <a:gd name="T35" fmla="*/ 365 h 493"/>
                  <a:gd name="T36" fmla="*/ 449 w 505"/>
                  <a:gd name="T37" fmla="*/ 341 h 493"/>
                  <a:gd name="T38" fmla="*/ 463 w 505"/>
                  <a:gd name="T39" fmla="*/ 317 h 493"/>
                  <a:gd name="T40" fmla="*/ 476 w 505"/>
                  <a:gd name="T41" fmla="*/ 294 h 493"/>
                  <a:gd name="T42" fmla="*/ 485 w 505"/>
                  <a:gd name="T43" fmla="*/ 268 h 493"/>
                  <a:gd name="T44" fmla="*/ 494 w 505"/>
                  <a:gd name="T45" fmla="*/ 241 h 493"/>
                  <a:gd name="T46" fmla="*/ 502 w 505"/>
                  <a:gd name="T47" fmla="*/ 213 h 493"/>
                  <a:gd name="T48" fmla="*/ 505 w 505"/>
                  <a:gd name="T49" fmla="*/ 184 h 493"/>
                  <a:gd name="T50" fmla="*/ 321 w 505"/>
                  <a:gd name="T5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493">
                    <a:moveTo>
                      <a:pt x="321" y="0"/>
                    </a:moveTo>
                    <a:lnTo>
                      <a:pt x="0" y="18"/>
                    </a:lnTo>
                    <a:lnTo>
                      <a:pt x="29" y="47"/>
                    </a:lnTo>
                    <a:lnTo>
                      <a:pt x="29" y="219"/>
                    </a:lnTo>
                    <a:lnTo>
                      <a:pt x="0" y="231"/>
                    </a:lnTo>
                    <a:lnTo>
                      <a:pt x="96" y="326"/>
                    </a:lnTo>
                    <a:lnTo>
                      <a:pt x="73" y="341"/>
                    </a:lnTo>
                    <a:lnTo>
                      <a:pt x="222" y="493"/>
                    </a:lnTo>
                    <a:lnTo>
                      <a:pt x="222" y="493"/>
                    </a:lnTo>
                    <a:lnTo>
                      <a:pt x="251" y="485"/>
                    </a:lnTo>
                    <a:lnTo>
                      <a:pt x="277" y="476"/>
                    </a:lnTo>
                    <a:lnTo>
                      <a:pt x="303" y="465"/>
                    </a:lnTo>
                    <a:lnTo>
                      <a:pt x="328" y="452"/>
                    </a:lnTo>
                    <a:lnTo>
                      <a:pt x="352" y="438"/>
                    </a:lnTo>
                    <a:lnTo>
                      <a:pt x="374" y="423"/>
                    </a:lnTo>
                    <a:lnTo>
                      <a:pt x="396" y="405"/>
                    </a:lnTo>
                    <a:lnTo>
                      <a:pt x="414" y="385"/>
                    </a:lnTo>
                    <a:lnTo>
                      <a:pt x="432" y="365"/>
                    </a:lnTo>
                    <a:lnTo>
                      <a:pt x="449" y="341"/>
                    </a:lnTo>
                    <a:lnTo>
                      <a:pt x="463" y="317"/>
                    </a:lnTo>
                    <a:lnTo>
                      <a:pt x="476" y="294"/>
                    </a:lnTo>
                    <a:lnTo>
                      <a:pt x="485" y="268"/>
                    </a:lnTo>
                    <a:lnTo>
                      <a:pt x="494" y="241"/>
                    </a:lnTo>
                    <a:lnTo>
                      <a:pt x="502" y="213"/>
                    </a:lnTo>
                    <a:lnTo>
                      <a:pt x="505" y="184"/>
                    </a:lnTo>
                    <a:lnTo>
                      <a:pt x="321" y="0"/>
                    </a:lnTo>
                    <a:close/>
                  </a:path>
                </a:pathLst>
              </a:custGeom>
              <a:solidFill>
                <a:srgbClr val="117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4" name="Freeform 41">
                <a:extLst>
                  <a:ext uri="{FF2B5EF4-FFF2-40B4-BE49-F238E27FC236}">
                    <a16:creationId xmlns:a16="http://schemas.microsoft.com/office/drawing/2014/main" id="{8729FFC8-9594-424D-B5A4-DF207C095415}"/>
                  </a:ext>
                </a:extLst>
              </p:cNvPr>
              <p:cNvSpPr>
                <a:spLocks/>
              </p:cNvSpPr>
              <p:nvPr/>
            </p:nvSpPr>
            <p:spPr bwMode="auto">
              <a:xfrm>
                <a:off x="2999" y="303"/>
                <a:ext cx="505" cy="493"/>
              </a:xfrm>
              <a:custGeom>
                <a:avLst/>
                <a:gdLst>
                  <a:gd name="T0" fmla="*/ 321 w 505"/>
                  <a:gd name="T1" fmla="*/ 0 h 493"/>
                  <a:gd name="T2" fmla="*/ 0 w 505"/>
                  <a:gd name="T3" fmla="*/ 18 h 493"/>
                  <a:gd name="T4" fmla="*/ 29 w 505"/>
                  <a:gd name="T5" fmla="*/ 47 h 493"/>
                  <a:gd name="T6" fmla="*/ 29 w 505"/>
                  <a:gd name="T7" fmla="*/ 219 h 493"/>
                  <a:gd name="T8" fmla="*/ 0 w 505"/>
                  <a:gd name="T9" fmla="*/ 231 h 493"/>
                  <a:gd name="T10" fmla="*/ 96 w 505"/>
                  <a:gd name="T11" fmla="*/ 326 h 493"/>
                  <a:gd name="T12" fmla="*/ 73 w 505"/>
                  <a:gd name="T13" fmla="*/ 341 h 493"/>
                  <a:gd name="T14" fmla="*/ 222 w 505"/>
                  <a:gd name="T15" fmla="*/ 493 h 493"/>
                  <a:gd name="T16" fmla="*/ 222 w 505"/>
                  <a:gd name="T17" fmla="*/ 493 h 493"/>
                  <a:gd name="T18" fmla="*/ 251 w 505"/>
                  <a:gd name="T19" fmla="*/ 485 h 493"/>
                  <a:gd name="T20" fmla="*/ 277 w 505"/>
                  <a:gd name="T21" fmla="*/ 476 h 493"/>
                  <a:gd name="T22" fmla="*/ 303 w 505"/>
                  <a:gd name="T23" fmla="*/ 465 h 493"/>
                  <a:gd name="T24" fmla="*/ 328 w 505"/>
                  <a:gd name="T25" fmla="*/ 452 h 493"/>
                  <a:gd name="T26" fmla="*/ 352 w 505"/>
                  <a:gd name="T27" fmla="*/ 438 h 493"/>
                  <a:gd name="T28" fmla="*/ 374 w 505"/>
                  <a:gd name="T29" fmla="*/ 423 h 493"/>
                  <a:gd name="T30" fmla="*/ 396 w 505"/>
                  <a:gd name="T31" fmla="*/ 405 h 493"/>
                  <a:gd name="T32" fmla="*/ 414 w 505"/>
                  <a:gd name="T33" fmla="*/ 385 h 493"/>
                  <a:gd name="T34" fmla="*/ 432 w 505"/>
                  <a:gd name="T35" fmla="*/ 365 h 493"/>
                  <a:gd name="T36" fmla="*/ 449 w 505"/>
                  <a:gd name="T37" fmla="*/ 341 h 493"/>
                  <a:gd name="T38" fmla="*/ 463 w 505"/>
                  <a:gd name="T39" fmla="*/ 317 h 493"/>
                  <a:gd name="T40" fmla="*/ 476 w 505"/>
                  <a:gd name="T41" fmla="*/ 294 h 493"/>
                  <a:gd name="T42" fmla="*/ 485 w 505"/>
                  <a:gd name="T43" fmla="*/ 268 h 493"/>
                  <a:gd name="T44" fmla="*/ 494 w 505"/>
                  <a:gd name="T45" fmla="*/ 241 h 493"/>
                  <a:gd name="T46" fmla="*/ 502 w 505"/>
                  <a:gd name="T47" fmla="*/ 213 h 493"/>
                  <a:gd name="T48" fmla="*/ 505 w 505"/>
                  <a:gd name="T49" fmla="*/ 184 h 493"/>
                  <a:gd name="T50" fmla="*/ 321 w 505"/>
                  <a:gd name="T5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493">
                    <a:moveTo>
                      <a:pt x="321" y="0"/>
                    </a:moveTo>
                    <a:lnTo>
                      <a:pt x="0" y="18"/>
                    </a:lnTo>
                    <a:lnTo>
                      <a:pt x="29" y="47"/>
                    </a:lnTo>
                    <a:lnTo>
                      <a:pt x="29" y="219"/>
                    </a:lnTo>
                    <a:lnTo>
                      <a:pt x="0" y="231"/>
                    </a:lnTo>
                    <a:lnTo>
                      <a:pt x="96" y="326"/>
                    </a:lnTo>
                    <a:lnTo>
                      <a:pt x="73" y="341"/>
                    </a:lnTo>
                    <a:lnTo>
                      <a:pt x="222" y="493"/>
                    </a:lnTo>
                    <a:lnTo>
                      <a:pt x="222" y="493"/>
                    </a:lnTo>
                    <a:lnTo>
                      <a:pt x="251" y="485"/>
                    </a:lnTo>
                    <a:lnTo>
                      <a:pt x="277" y="476"/>
                    </a:lnTo>
                    <a:lnTo>
                      <a:pt x="303" y="465"/>
                    </a:lnTo>
                    <a:lnTo>
                      <a:pt x="328" y="452"/>
                    </a:lnTo>
                    <a:lnTo>
                      <a:pt x="352" y="438"/>
                    </a:lnTo>
                    <a:lnTo>
                      <a:pt x="374" y="423"/>
                    </a:lnTo>
                    <a:lnTo>
                      <a:pt x="396" y="405"/>
                    </a:lnTo>
                    <a:lnTo>
                      <a:pt x="414" y="385"/>
                    </a:lnTo>
                    <a:lnTo>
                      <a:pt x="432" y="365"/>
                    </a:lnTo>
                    <a:lnTo>
                      <a:pt x="449" y="341"/>
                    </a:lnTo>
                    <a:lnTo>
                      <a:pt x="463" y="317"/>
                    </a:lnTo>
                    <a:lnTo>
                      <a:pt x="476" y="294"/>
                    </a:lnTo>
                    <a:lnTo>
                      <a:pt x="485" y="268"/>
                    </a:lnTo>
                    <a:lnTo>
                      <a:pt x="494" y="241"/>
                    </a:lnTo>
                    <a:lnTo>
                      <a:pt x="502" y="213"/>
                    </a:lnTo>
                    <a:lnTo>
                      <a:pt x="505" y="184"/>
                    </a:lnTo>
                    <a:lnTo>
                      <a:pt x="3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5" name="Rectangle 42">
                <a:extLst>
                  <a:ext uri="{FF2B5EF4-FFF2-40B4-BE49-F238E27FC236}">
                    <a16:creationId xmlns:a16="http://schemas.microsoft.com/office/drawing/2014/main" id="{829F43AA-BC7E-4924-9D7C-1214847FC42E}"/>
                  </a:ext>
                </a:extLst>
              </p:cNvPr>
              <p:cNvSpPr>
                <a:spLocks noChangeArrowheads="1"/>
              </p:cNvSpPr>
              <p:nvPr/>
            </p:nvSpPr>
            <p:spPr bwMode="auto">
              <a:xfrm>
                <a:off x="3152" y="211"/>
                <a:ext cx="16" cy="389"/>
              </a:xfrm>
              <a:prstGeom prst="rect">
                <a:avLst/>
              </a:prstGeom>
              <a:solidFill>
                <a:srgbClr val="DFA1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6" name="Freeform 43">
                <a:extLst>
                  <a:ext uri="{FF2B5EF4-FFF2-40B4-BE49-F238E27FC236}">
                    <a16:creationId xmlns:a16="http://schemas.microsoft.com/office/drawing/2014/main" id="{5B4DBBC3-B90C-48B1-BAC4-8907A6779F26}"/>
                  </a:ext>
                </a:extLst>
              </p:cNvPr>
              <p:cNvSpPr>
                <a:spLocks/>
              </p:cNvSpPr>
              <p:nvPr/>
            </p:nvSpPr>
            <p:spPr bwMode="auto">
              <a:xfrm>
                <a:off x="3009" y="211"/>
                <a:ext cx="302" cy="97"/>
              </a:xfrm>
              <a:custGeom>
                <a:avLst/>
                <a:gdLst>
                  <a:gd name="T0" fmla="*/ 0 w 302"/>
                  <a:gd name="T1" fmla="*/ 97 h 97"/>
                  <a:gd name="T2" fmla="*/ 0 w 302"/>
                  <a:gd name="T3" fmla="*/ 97 h 97"/>
                  <a:gd name="T4" fmla="*/ 0 w 302"/>
                  <a:gd name="T5" fmla="*/ 95 h 97"/>
                  <a:gd name="T6" fmla="*/ 150 w 302"/>
                  <a:gd name="T7" fmla="*/ 0 h 97"/>
                  <a:gd name="T8" fmla="*/ 152 w 302"/>
                  <a:gd name="T9" fmla="*/ 0 h 97"/>
                  <a:gd name="T10" fmla="*/ 302 w 302"/>
                  <a:gd name="T11" fmla="*/ 95 h 97"/>
                  <a:gd name="T12" fmla="*/ 302 w 302"/>
                  <a:gd name="T13" fmla="*/ 97 h 97"/>
                  <a:gd name="T14" fmla="*/ 302 w 302"/>
                  <a:gd name="T15" fmla="*/ 97 h 97"/>
                  <a:gd name="T16" fmla="*/ 300 w 302"/>
                  <a:gd name="T17" fmla="*/ 97 h 97"/>
                  <a:gd name="T18" fmla="*/ 150 w 302"/>
                  <a:gd name="T19" fmla="*/ 4 h 97"/>
                  <a:gd name="T20" fmla="*/ 2 w 302"/>
                  <a:gd name="T21" fmla="*/ 97 h 97"/>
                  <a:gd name="T22" fmla="*/ 0 w 302"/>
                  <a:gd name="T23" fmla="*/ 97 h 97"/>
                  <a:gd name="T24" fmla="*/ 0 w 302"/>
                  <a:gd name="T2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7">
                    <a:moveTo>
                      <a:pt x="0" y="97"/>
                    </a:moveTo>
                    <a:lnTo>
                      <a:pt x="0" y="97"/>
                    </a:lnTo>
                    <a:lnTo>
                      <a:pt x="0" y="95"/>
                    </a:lnTo>
                    <a:lnTo>
                      <a:pt x="150" y="0"/>
                    </a:lnTo>
                    <a:lnTo>
                      <a:pt x="152" y="0"/>
                    </a:lnTo>
                    <a:lnTo>
                      <a:pt x="302" y="95"/>
                    </a:lnTo>
                    <a:lnTo>
                      <a:pt x="302" y="97"/>
                    </a:lnTo>
                    <a:lnTo>
                      <a:pt x="302" y="97"/>
                    </a:lnTo>
                    <a:lnTo>
                      <a:pt x="300" y="97"/>
                    </a:lnTo>
                    <a:lnTo>
                      <a:pt x="150" y="4"/>
                    </a:lnTo>
                    <a:lnTo>
                      <a:pt x="2" y="97"/>
                    </a:lnTo>
                    <a:lnTo>
                      <a:pt x="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7" name="Freeform 44">
                <a:extLst>
                  <a:ext uri="{FF2B5EF4-FFF2-40B4-BE49-F238E27FC236}">
                    <a16:creationId xmlns:a16="http://schemas.microsoft.com/office/drawing/2014/main" id="{05FBE22F-626E-437E-B4AB-3178E2F886A6}"/>
                  </a:ext>
                </a:extLst>
              </p:cNvPr>
              <p:cNvSpPr>
                <a:spLocks/>
              </p:cNvSpPr>
              <p:nvPr/>
            </p:nvSpPr>
            <p:spPr bwMode="auto">
              <a:xfrm>
                <a:off x="3072" y="600"/>
                <a:ext cx="175" cy="48"/>
              </a:xfrm>
              <a:custGeom>
                <a:avLst/>
                <a:gdLst>
                  <a:gd name="T0" fmla="*/ 87 w 175"/>
                  <a:gd name="T1" fmla="*/ 48 h 48"/>
                  <a:gd name="T2" fmla="*/ 87 w 175"/>
                  <a:gd name="T3" fmla="*/ 48 h 48"/>
                  <a:gd name="T4" fmla="*/ 133 w 175"/>
                  <a:gd name="T5" fmla="*/ 48 h 48"/>
                  <a:gd name="T6" fmla="*/ 175 w 175"/>
                  <a:gd name="T7" fmla="*/ 44 h 48"/>
                  <a:gd name="T8" fmla="*/ 175 w 175"/>
                  <a:gd name="T9" fmla="*/ 44 h 48"/>
                  <a:gd name="T10" fmla="*/ 171 w 175"/>
                  <a:gd name="T11" fmla="*/ 37 h 48"/>
                  <a:gd name="T12" fmla="*/ 166 w 175"/>
                  <a:gd name="T13" fmla="*/ 28 h 48"/>
                  <a:gd name="T14" fmla="*/ 157 w 175"/>
                  <a:gd name="T15" fmla="*/ 20 h 48"/>
                  <a:gd name="T16" fmla="*/ 146 w 175"/>
                  <a:gd name="T17" fmla="*/ 13 h 48"/>
                  <a:gd name="T18" fmla="*/ 133 w 175"/>
                  <a:gd name="T19" fmla="*/ 7 h 48"/>
                  <a:gd name="T20" fmla="*/ 120 w 175"/>
                  <a:gd name="T21" fmla="*/ 4 h 48"/>
                  <a:gd name="T22" fmla="*/ 104 w 175"/>
                  <a:gd name="T23" fmla="*/ 2 h 48"/>
                  <a:gd name="T24" fmla="*/ 87 w 175"/>
                  <a:gd name="T25" fmla="*/ 0 h 48"/>
                  <a:gd name="T26" fmla="*/ 87 w 175"/>
                  <a:gd name="T27" fmla="*/ 0 h 48"/>
                  <a:gd name="T28" fmla="*/ 71 w 175"/>
                  <a:gd name="T29" fmla="*/ 2 h 48"/>
                  <a:gd name="T30" fmla="*/ 56 w 175"/>
                  <a:gd name="T31" fmla="*/ 4 h 48"/>
                  <a:gd name="T32" fmla="*/ 42 w 175"/>
                  <a:gd name="T33" fmla="*/ 7 h 48"/>
                  <a:gd name="T34" fmla="*/ 31 w 175"/>
                  <a:gd name="T35" fmla="*/ 13 h 48"/>
                  <a:gd name="T36" fmla="*/ 20 w 175"/>
                  <a:gd name="T37" fmla="*/ 20 h 48"/>
                  <a:gd name="T38" fmla="*/ 10 w 175"/>
                  <a:gd name="T39" fmla="*/ 28 h 48"/>
                  <a:gd name="T40" fmla="*/ 3 w 175"/>
                  <a:gd name="T41" fmla="*/ 37 h 48"/>
                  <a:gd name="T42" fmla="*/ 0 w 175"/>
                  <a:gd name="T43" fmla="*/ 44 h 48"/>
                  <a:gd name="T44" fmla="*/ 0 w 175"/>
                  <a:gd name="T45" fmla="*/ 44 h 48"/>
                  <a:gd name="T46" fmla="*/ 43 w 175"/>
                  <a:gd name="T47" fmla="*/ 48 h 48"/>
                  <a:gd name="T48" fmla="*/ 87 w 175"/>
                  <a:gd name="T49" fmla="*/ 48 h 48"/>
                  <a:gd name="T50" fmla="*/ 87 w 175"/>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48">
                    <a:moveTo>
                      <a:pt x="87" y="48"/>
                    </a:moveTo>
                    <a:lnTo>
                      <a:pt x="87" y="48"/>
                    </a:lnTo>
                    <a:lnTo>
                      <a:pt x="133" y="48"/>
                    </a:lnTo>
                    <a:lnTo>
                      <a:pt x="175" y="44"/>
                    </a:lnTo>
                    <a:lnTo>
                      <a:pt x="175" y="44"/>
                    </a:lnTo>
                    <a:lnTo>
                      <a:pt x="171" y="37"/>
                    </a:lnTo>
                    <a:lnTo>
                      <a:pt x="166" y="28"/>
                    </a:lnTo>
                    <a:lnTo>
                      <a:pt x="157" y="20"/>
                    </a:lnTo>
                    <a:lnTo>
                      <a:pt x="146" y="13"/>
                    </a:lnTo>
                    <a:lnTo>
                      <a:pt x="133" y="7"/>
                    </a:lnTo>
                    <a:lnTo>
                      <a:pt x="120" y="4"/>
                    </a:lnTo>
                    <a:lnTo>
                      <a:pt x="104" y="2"/>
                    </a:lnTo>
                    <a:lnTo>
                      <a:pt x="87" y="0"/>
                    </a:lnTo>
                    <a:lnTo>
                      <a:pt x="87" y="0"/>
                    </a:lnTo>
                    <a:lnTo>
                      <a:pt x="71" y="2"/>
                    </a:lnTo>
                    <a:lnTo>
                      <a:pt x="56" y="4"/>
                    </a:lnTo>
                    <a:lnTo>
                      <a:pt x="42" y="7"/>
                    </a:lnTo>
                    <a:lnTo>
                      <a:pt x="31" y="13"/>
                    </a:lnTo>
                    <a:lnTo>
                      <a:pt x="20" y="20"/>
                    </a:lnTo>
                    <a:lnTo>
                      <a:pt x="10" y="28"/>
                    </a:lnTo>
                    <a:lnTo>
                      <a:pt x="3" y="37"/>
                    </a:lnTo>
                    <a:lnTo>
                      <a:pt x="0" y="44"/>
                    </a:lnTo>
                    <a:lnTo>
                      <a:pt x="0" y="44"/>
                    </a:lnTo>
                    <a:lnTo>
                      <a:pt x="43" y="48"/>
                    </a:lnTo>
                    <a:lnTo>
                      <a:pt x="87" y="48"/>
                    </a:lnTo>
                    <a:lnTo>
                      <a:pt x="87" y="48"/>
                    </a:lnTo>
                    <a:close/>
                  </a:path>
                </a:pathLst>
              </a:custGeom>
              <a:solidFill>
                <a:srgbClr val="DFA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8" name="Rectangle 45">
                <a:extLst>
                  <a:ext uri="{FF2B5EF4-FFF2-40B4-BE49-F238E27FC236}">
                    <a16:creationId xmlns:a16="http://schemas.microsoft.com/office/drawing/2014/main" id="{CB9934E4-CC1F-4B17-A22F-52754F09B21A}"/>
                  </a:ext>
                </a:extLst>
              </p:cNvPr>
              <p:cNvSpPr>
                <a:spLocks noChangeArrowheads="1"/>
              </p:cNvSpPr>
              <p:nvPr/>
            </p:nvSpPr>
            <p:spPr bwMode="auto">
              <a:xfrm>
                <a:off x="2999" y="303"/>
                <a:ext cx="321" cy="18"/>
              </a:xfrm>
              <a:prstGeom prst="rect">
                <a:avLst/>
              </a:prstGeom>
              <a:solidFill>
                <a:srgbClr val="EDBA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29" name="Rectangle 46">
                <a:extLst>
                  <a:ext uri="{FF2B5EF4-FFF2-40B4-BE49-F238E27FC236}">
                    <a16:creationId xmlns:a16="http://schemas.microsoft.com/office/drawing/2014/main" id="{61723915-03B3-4B7D-9921-07E752113DF6}"/>
                  </a:ext>
                </a:extLst>
              </p:cNvPr>
              <p:cNvSpPr>
                <a:spLocks noChangeArrowheads="1"/>
              </p:cNvSpPr>
              <p:nvPr/>
            </p:nvSpPr>
            <p:spPr bwMode="auto">
              <a:xfrm>
                <a:off x="2999" y="516"/>
                <a:ext cx="321" cy="18"/>
              </a:xfrm>
              <a:prstGeom prst="rect">
                <a:avLst/>
              </a:prstGeom>
              <a:solidFill>
                <a:srgbClr val="EDBA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0" name="Rectangle 47">
                <a:extLst>
                  <a:ext uri="{FF2B5EF4-FFF2-40B4-BE49-F238E27FC236}">
                    <a16:creationId xmlns:a16="http://schemas.microsoft.com/office/drawing/2014/main" id="{BE51DC90-6920-498E-8A4F-2785AB612526}"/>
                  </a:ext>
                </a:extLst>
              </p:cNvPr>
              <p:cNvSpPr>
                <a:spLocks noChangeArrowheads="1"/>
              </p:cNvSpPr>
              <p:nvPr/>
            </p:nvSpPr>
            <p:spPr bwMode="auto">
              <a:xfrm>
                <a:off x="3009" y="321"/>
                <a:ext cx="302"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1" name="Freeform 48">
                <a:extLst>
                  <a:ext uri="{FF2B5EF4-FFF2-40B4-BE49-F238E27FC236}">
                    <a16:creationId xmlns:a16="http://schemas.microsoft.com/office/drawing/2014/main" id="{63C8BC42-FE64-437F-AE00-B194848ACF22}"/>
                  </a:ext>
                </a:extLst>
              </p:cNvPr>
              <p:cNvSpPr>
                <a:spLocks/>
              </p:cNvSpPr>
              <p:nvPr/>
            </p:nvSpPr>
            <p:spPr bwMode="auto">
              <a:xfrm>
                <a:off x="3039" y="343"/>
                <a:ext cx="252" cy="157"/>
              </a:xfrm>
              <a:custGeom>
                <a:avLst/>
                <a:gdLst>
                  <a:gd name="T0" fmla="*/ 0 w 252"/>
                  <a:gd name="T1" fmla="*/ 157 h 157"/>
                  <a:gd name="T2" fmla="*/ 0 w 252"/>
                  <a:gd name="T3" fmla="*/ 155 h 157"/>
                  <a:gd name="T4" fmla="*/ 0 w 252"/>
                  <a:gd name="T5" fmla="*/ 155 h 157"/>
                  <a:gd name="T6" fmla="*/ 0 w 252"/>
                  <a:gd name="T7" fmla="*/ 2 h 157"/>
                  <a:gd name="T8" fmla="*/ 0 w 252"/>
                  <a:gd name="T9" fmla="*/ 2 h 157"/>
                  <a:gd name="T10" fmla="*/ 0 w 252"/>
                  <a:gd name="T11" fmla="*/ 0 h 157"/>
                  <a:gd name="T12" fmla="*/ 0 w 252"/>
                  <a:gd name="T13" fmla="*/ 0 h 157"/>
                  <a:gd name="T14" fmla="*/ 1 w 252"/>
                  <a:gd name="T15" fmla="*/ 2 h 157"/>
                  <a:gd name="T16" fmla="*/ 1 w 252"/>
                  <a:gd name="T17" fmla="*/ 153 h 157"/>
                  <a:gd name="T18" fmla="*/ 250 w 252"/>
                  <a:gd name="T19" fmla="*/ 153 h 157"/>
                  <a:gd name="T20" fmla="*/ 250 w 252"/>
                  <a:gd name="T21" fmla="*/ 153 h 157"/>
                  <a:gd name="T22" fmla="*/ 252 w 252"/>
                  <a:gd name="T23" fmla="*/ 155 h 157"/>
                  <a:gd name="T24" fmla="*/ 252 w 252"/>
                  <a:gd name="T25" fmla="*/ 155 h 157"/>
                  <a:gd name="T26" fmla="*/ 250 w 252"/>
                  <a:gd name="T27" fmla="*/ 157 h 157"/>
                  <a:gd name="T28" fmla="*/ 0 w 252"/>
                  <a:gd name="T2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157">
                    <a:moveTo>
                      <a:pt x="0" y="157"/>
                    </a:moveTo>
                    <a:lnTo>
                      <a:pt x="0" y="155"/>
                    </a:lnTo>
                    <a:lnTo>
                      <a:pt x="0" y="155"/>
                    </a:lnTo>
                    <a:lnTo>
                      <a:pt x="0" y="2"/>
                    </a:lnTo>
                    <a:lnTo>
                      <a:pt x="0" y="2"/>
                    </a:lnTo>
                    <a:lnTo>
                      <a:pt x="0" y="0"/>
                    </a:lnTo>
                    <a:lnTo>
                      <a:pt x="0" y="0"/>
                    </a:lnTo>
                    <a:lnTo>
                      <a:pt x="1" y="2"/>
                    </a:lnTo>
                    <a:lnTo>
                      <a:pt x="1" y="153"/>
                    </a:lnTo>
                    <a:lnTo>
                      <a:pt x="250" y="153"/>
                    </a:lnTo>
                    <a:lnTo>
                      <a:pt x="250" y="153"/>
                    </a:lnTo>
                    <a:lnTo>
                      <a:pt x="252" y="155"/>
                    </a:lnTo>
                    <a:lnTo>
                      <a:pt x="252" y="155"/>
                    </a:lnTo>
                    <a:lnTo>
                      <a:pt x="250" y="157"/>
                    </a:lnTo>
                    <a:lnTo>
                      <a:pt x="0" y="157"/>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2" name="Rectangle 49">
                <a:extLst>
                  <a:ext uri="{FF2B5EF4-FFF2-40B4-BE49-F238E27FC236}">
                    <a16:creationId xmlns:a16="http://schemas.microsoft.com/office/drawing/2014/main" id="{C3196D0E-904F-454C-99C6-0E4C5458A9D9}"/>
                  </a:ext>
                </a:extLst>
              </p:cNvPr>
              <p:cNvSpPr>
                <a:spLocks noChangeArrowheads="1"/>
              </p:cNvSpPr>
              <p:nvPr/>
            </p:nvSpPr>
            <p:spPr bwMode="auto">
              <a:xfrm>
                <a:off x="3064" y="465"/>
                <a:ext cx="28" cy="33"/>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3" name="Rectangle 50">
                <a:extLst>
                  <a:ext uri="{FF2B5EF4-FFF2-40B4-BE49-F238E27FC236}">
                    <a16:creationId xmlns:a16="http://schemas.microsoft.com/office/drawing/2014/main" id="{098FECED-65D9-4D83-9F40-A2F9E78CA01B}"/>
                  </a:ext>
                </a:extLst>
              </p:cNvPr>
              <p:cNvSpPr>
                <a:spLocks noChangeArrowheads="1"/>
              </p:cNvSpPr>
              <p:nvPr/>
            </p:nvSpPr>
            <p:spPr bwMode="auto">
              <a:xfrm>
                <a:off x="3108" y="441"/>
                <a:ext cx="29" cy="57"/>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4" name="Rectangle 51">
                <a:extLst>
                  <a:ext uri="{FF2B5EF4-FFF2-40B4-BE49-F238E27FC236}">
                    <a16:creationId xmlns:a16="http://schemas.microsoft.com/office/drawing/2014/main" id="{E29B43E3-5E54-4FEF-B4C5-E20EC7CB0937}"/>
                  </a:ext>
                </a:extLst>
              </p:cNvPr>
              <p:cNvSpPr>
                <a:spLocks noChangeArrowheads="1"/>
              </p:cNvSpPr>
              <p:nvPr/>
            </p:nvSpPr>
            <p:spPr bwMode="auto">
              <a:xfrm>
                <a:off x="3154" y="423"/>
                <a:ext cx="27" cy="75"/>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5" name="Rectangle 52">
                <a:extLst>
                  <a:ext uri="{FF2B5EF4-FFF2-40B4-BE49-F238E27FC236}">
                    <a16:creationId xmlns:a16="http://schemas.microsoft.com/office/drawing/2014/main" id="{8F2B30CC-4671-4CEF-A64F-676D22DECD16}"/>
                  </a:ext>
                </a:extLst>
              </p:cNvPr>
              <p:cNvSpPr>
                <a:spLocks noChangeArrowheads="1"/>
              </p:cNvSpPr>
              <p:nvPr/>
            </p:nvSpPr>
            <p:spPr bwMode="auto">
              <a:xfrm>
                <a:off x="3197" y="379"/>
                <a:ext cx="28" cy="119"/>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6" name="Rectangle 53">
                <a:extLst>
                  <a:ext uri="{FF2B5EF4-FFF2-40B4-BE49-F238E27FC236}">
                    <a16:creationId xmlns:a16="http://schemas.microsoft.com/office/drawing/2014/main" id="{ADEF4F13-6601-4ED3-BF68-204E095B9E0F}"/>
                  </a:ext>
                </a:extLst>
              </p:cNvPr>
              <p:cNvSpPr>
                <a:spLocks noChangeArrowheads="1"/>
              </p:cNvSpPr>
              <p:nvPr/>
            </p:nvSpPr>
            <p:spPr bwMode="auto">
              <a:xfrm>
                <a:off x="3243" y="354"/>
                <a:ext cx="28" cy="144"/>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7" name="Freeform 54">
                <a:extLst>
                  <a:ext uri="{FF2B5EF4-FFF2-40B4-BE49-F238E27FC236}">
                    <a16:creationId xmlns:a16="http://schemas.microsoft.com/office/drawing/2014/main" id="{DCE30B5A-8FDC-4D8F-9BC1-910C0DDF597F}"/>
                  </a:ext>
                </a:extLst>
              </p:cNvPr>
              <p:cNvSpPr>
                <a:spLocks/>
              </p:cNvSpPr>
              <p:nvPr/>
            </p:nvSpPr>
            <p:spPr bwMode="auto">
              <a:xfrm>
                <a:off x="3030" y="343"/>
                <a:ext cx="20" cy="13"/>
              </a:xfrm>
              <a:custGeom>
                <a:avLst/>
                <a:gdLst>
                  <a:gd name="T0" fmla="*/ 18 w 20"/>
                  <a:gd name="T1" fmla="*/ 11 h 13"/>
                  <a:gd name="T2" fmla="*/ 9 w 20"/>
                  <a:gd name="T3" fmla="*/ 3 h 13"/>
                  <a:gd name="T4" fmla="*/ 1 w 20"/>
                  <a:gd name="T5" fmla="*/ 11 h 13"/>
                  <a:gd name="T6" fmla="*/ 0 w 20"/>
                  <a:gd name="T7" fmla="*/ 11 h 13"/>
                  <a:gd name="T8" fmla="*/ 0 w 20"/>
                  <a:gd name="T9" fmla="*/ 9 h 13"/>
                  <a:gd name="T10" fmla="*/ 9 w 20"/>
                  <a:gd name="T11" fmla="*/ 0 h 13"/>
                  <a:gd name="T12" fmla="*/ 10 w 20"/>
                  <a:gd name="T13" fmla="*/ 0 h 13"/>
                  <a:gd name="T14" fmla="*/ 20 w 20"/>
                  <a:gd name="T15" fmla="*/ 9 h 13"/>
                  <a:gd name="T16" fmla="*/ 20 w 20"/>
                  <a:gd name="T17" fmla="*/ 9 h 13"/>
                  <a:gd name="T18" fmla="*/ 20 w 20"/>
                  <a:gd name="T19" fmla="*/ 11 h 13"/>
                  <a:gd name="T20" fmla="*/ 20 w 20"/>
                  <a:gd name="T21" fmla="*/ 13 h 13"/>
                  <a:gd name="T22" fmla="*/ 18 w 20"/>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3">
                    <a:moveTo>
                      <a:pt x="18" y="11"/>
                    </a:moveTo>
                    <a:lnTo>
                      <a:pt x="9" y="3"/>
                    </a:lnTo>
                    <a:lnTo>
                      <a:pt x="1" y="11"/>
                    </a:lnTo>
                    <a:lnTo>
                      <a:pt x="0" y="11"/>
                    </a:lnTo>
                    <a:lnTo>
                      <a:pt x="0" y="9"/>
                    </a:lnTo>
                    <a:lnTo>
                      <a:pt x="9" y="0"/>
                    </a:lnTo>
                    <a:lnTo>
                      <a:pt x="10" y="0"/>
                    </a:lnTo>
                    <a:lnTo>
                      <a:pt x="20" y="9"/>
                    </a:lnTo>
                    <a:lnTo>
                      <a:pt x="20" y="9"/>
                    </a:lnTo>
                    <a:lnTo>
                      <a:pt x="20" y="11"/>
                    </a:lnTo>
                    <a:lnTo>
                      <a:pt x="20" y="13"/>
                    </a:lnTo>
                    <a:lnTo>
                      <a:pt x="18" y="11"/>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38" name="Freeform 55">
                <a:extLst>
                  <a:ext uri="{FF2B5EF4-FFF2-40B4-BE49-F238E27FC236}">
                    <a16:creationId xmlns:a16="http://schemas.microsoft.com/office/drawing/2014/main" id="{18B25395-7889-4DDA-8584-3FB408700851}"/>
                  </a:ext>
                </a:extLst>
              </p:cNvPr>
              <p:cNvSpPr>
                <a:spLocks/>
              </p:cNvSpPr>
              <p:nvPr/>
            </p:nvSpPr>
            <p:spPr bwMode="auto">
              <a:xfrm>
                <a:off x="3280" y="487"/>
                <a:ext cx="11" cy="22"/>
              </a:xfrm>
              <a:custGeom>
                <a:avLst/>
                <a:gdLst>
                  <a:gd name="T0" fmla="*/ 0 w 11"/>
                  <a:gd name="T1" fmla="*/ 22 h 22"/>
                  <a:gd name="T2" fmla="*/ 0 w 11"/>
                  <a:gd name="T3" fmla="*/ 20 h 22"/>
                  <a:gd name="T4" fmla="*/ 7 w 11"/>
                  <a:gd name="T5" fmla="*/ 11 h 22"/>
                  <a:gd name="T6" fmla="*/ 0 w 11"/>
                  <a:gd name="T7" fmla="*/ 2 h 22"/>
                  <a:gd name="T8" fmla="*/ 0 w 11"/>
                  <a:gd name="T9" fmla="*/ 0 h 22"/>
                  <a:gd name="T10" fmla="*/ 1 w 11"/>
                  <a:gd name="T11" fmla="*/ 0 h 22"/>
                  <a:gd name="T12" fmla="*/ 11 w 11"/>
                  <a:gd name="T13" fmla="*/ 9 h 22"/>
                  <a:gd name="T14" fmla="*/ 11 w 11"/>
                  <a:gd name="T15" fmla="*/ 11 h 22"/>
                  <a:gd name="T16" fmla="*/ 11 w 11"/>
                  <a:gd name="T17" fmla="*/ 11 h 22"/>
                  <a:gd name="T18" fmla="*/ 1 w 11"/>
                  <a:gd name="T19" fmla="*/ 22 h 22"/>
                  <a:gd name="T20" fmla="*/ 0 w 11"/>
                  <a:gd name="T21" fmla="*/ 22 h 22"/>
                  <a:gd name="T22" fmla="*/ 0 w 1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2">
                    <a:moveTo>
                      <a:pt x="0" y="22"/>
                    </a:moveTo>
                    <a:lnTo>
                      <a:pt x="0" y="20"/>
                    </a:lnTo>
                    <a:lnTo>
                      <a:pt x="7" y="11"/>
                    </a:lnTo>
                    <a:lnTo>
                      <a:pt x="0" y="2"/>
                    </a:lnTo>
                    <a:lnTo>
                      <a:pt x="0" y="0"/>
                    </a:lnTo>
                    <a:lnTo>
                      <a:pt x="1" y="0"/>
                    </a:lnTo>
                    <a:lnTo>
                      <a:pt x="11" y="9"/>
                    </a:lnTo>
                    <a:lnTo>
                      <a:pt x="11" y="11"/>
                    </a:lnTo>
                    <a:lnTo>
                      <a:pt x="11" y="11"/>
                    </a:lnTo>
                    <a:lnTo>
                      <a:pt x="1" y="22"/>
                    </a:lnTo>
                    <a:lnTo>
                      <a:pt x="0" y="22"/>
                    </a:lnTo>
                    <a:lnTo>
                      <a:pt x="0" y="22"/>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grpSp>
      </p:grpSp>
      <p:grpSp>
        <p:nvGrpSpPr>
          <p:cNvPr id="5" name="Group 4">
            <a:extLst>
              <a:ext uri="{FF2B5EF4-FFF2-40B4-BE49-F238E27FC236}">
                <a16:creationId xmlns:a16="http://schemas.microsoft.com/office/drawing/2014/main" id="{2124660E-29C8-4C5C-B9E8-464804FA822A}"/>
              </a:ext>
            </a:extLst>
          </p:cNvPr>
          <p:cNvGrpSpPr/>
          <p:nvPr/>
        </p:nvGrpSpPr>
        <p:grpSpPr>
          <a:xfrm>
            <a:off x="407338" y="4820081"/>
            <a:ext cx="8284580" cy="959036"/>
            <a:chOff x="407338" y="4820081"/>
            <a:chExt cx="8284580" cy="959036"/>
          </a:xfrm>
        </p:grpSpPr>
        <p:sp>
          <p:nvSpPr>
            <p:cNvPr id="33" name="Rounded Rectangle 160">
              <a:extLst>
                <a:ext uri="{FF2B5EF4-FFF2-40B4-BE49-F238E27FC236}">
                  <a16:creationId xmlns:a16="http://schemas.microsoft.com/office/drawing/2014/main" id="{2EF8F0FC-E10A-4B3D-9CA6-BEFA2DF11F7C}"/>
                </a:ext>
              </a:extLst>
            </p:cNvPr>
            <p:cNvSpPr/>
            <p:nvPr/>
          </p:nvSpPr>
          <p:spPr>
            <a:xfrm>
              <a:off x="913410" y="4840090"/>
              <a:ext cx="7778508" cy="919019"/>
            </a:xfrm>
            <a:prstGeom prst="roundRect">
              <a:avLst/>
            </a:prstGeom>
            <a:solidFill>
              <a:schemeClr val="bg1">
                <a:lumMod val="95000"/>
              </a:schemeClr>
            </a:solidFill>
            <a:ln w="22225">
              <a:noFill/>
            </a:ln>
            <a:effectLst/>
          </p:spPr>
          <p:txBody>
            <a:bodyPr wrap="square" lIns="468000" rIns="0" anchor="ctr" anchorCtr="1">
              <a:noAutofit/>
            </a:bodyPr>
            <a:lstStyle/>
            <a:p>
              <a:pPr>
                <a:spcBef>
                  <a:spcPts val="3600"/>
                </a:spcBef>
              </a:pPr>
              <a:r>
                <a:rPr lang="sv-SE" sz="1600" dirty="0">
                  <a:solidFill>
                    <a:srgbClr val="000000"/>
                  </a:solidFill>
                  <a:latin typeface="Arial"/>
                </a:rPr>
                <a:t>Skapar underlag för samverkan, erfarenhetsutbyte samt bidrar till en </a:t>
              </a:r>
              <a:r>
                <a:rPr lang="sv-SE" sz="1600" b="1" dirty="0">
                  <a:solidFill>
                    <a:srgbClr val="000000"/>
                  </a:solidFill>
                  <a:latin typeface="Arial"/>
                </a:rPr>
                <a:t>lärande och innovativ organisation</a:t>
              </a:r>
              <a:r>
                <a:rPr lang="sv-SE" sz="1600" dirty="0">
                  <a:solidFill>
                    <a:srgbClr val="000000"/>
                  </a:solidFill>
                  <a:latin typeface="Arial"/>
                </a:rPr>
                <a:t>.</a:t>
              </a:r>
            </a:p>
          </p:txBody>
        </p:sp>
        <p:grpSp>
          <p:nvGrpSpPr>
            <p:cNvPr id="139" name="Group 709">
              <a:extLst>
                <a:ext uri="{FF2B5EF4-FFF2-40B4-BE49-F238E27FC236}">
                  <a16:creationId xmlns:a16="http://schemas.microsoft.com/office/drawing/2014/main" id="{EEBCB8B5-406A-48B1-B688-B47D86BE6463}"/>
                </a:ext>
              </a:extLst>
            </p:cNvPr>
            <p:cNvGrpSpPr>
              <a:grpSpLocks noChangeAspect="1"/>
            </p:cNvGrpSpPr>
            <p:nvPr/>
          </p:nvGrpSpPr>
          <p:grpSpPr bwMode="auto">
            <a:xfrm>
              <a:off x="407338" y="4820081"/>
              <a:ext cx="957670" cy="959036"/>
              <a:chOff x="3714" y="932"/>
              <a:chExt cx="701" cy="702"/>
            </a:xfrm>
          </p:grpSpPr>
          <p:sp>
            <p:nvSpPr>
              <p:cNvPr id="140" name="AutoShape 708">
                <a:extLst>
                  <a:ext uri="{FF2B5EF4-FFF2-40B4-BE49-F238E27FC236}">
                    <a16:creationId xmlns:a16="http://schemas.microsoft.com/office/drawing/2014/main" id="{D2DA8FBE-1A1F-4B91-8C9A-F859CEF2A14E}"/>
                  </a:ext>
                </a:extLst>
              </p:cNvPr>
              <p:cNvSpPr>
                <a:spLocks noChangeAspect="1" noChangeArrowheads="1" noTextEdit="1"/>
              </p:cNvSpPr>
              <p:nvPr/>
            </p:nvSpPr>
            <p:spPr bwMode="auto">
              <a:xfrm>
                <a:off x="3714" y="932"/>
                <a:ext cx="701"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1" name="Freeform 710">
                <a:extLst>
                  <a:ext uri="{FF2B5EF4-FFF2-40B4-BE49-F238E27FC236}">
                    <a16:creationId xmlns:a16="http://schemas.microsoft.com/office/drawing/2014/main" id="{4A50080F-3897-4C8B-BB45-48252991A873}"/>
                  </a:ext>
                </a:extLst>
              </p:cNvPr>
              <p:cNvSpPr>
                <a:spLocks/>
              </p:cNvSpPr>
              <p:nvPr/>
            </p:nvSpPr>
            <p:spPr bwMode="auto">
              <a:xfrm>
                <a:off x="3714" y="932"/>
                <a:ext cx="701" cy="702"/>
              </a:xfrm>
              <a:custGeom>
                <a:avLst/>
                <a:gdLst>
                  <a:gd name="T0" fmla="*/ 332 w 701"/>
                  <a:gd name="T1" fmla="*/ 702 h 702"/>
                  <a:gd name="T2" fmla="*/ 279 w 701"/>
                  <a:gd name="T3" fmla="*/ 694 h 702"/>
                  <a:gd name="T4" fmla="*/ 230 w 701"/>
                  <a:gd name="T5" fmla="*/ 681 h 702"/>
                  <a:gd name="T6" fmla="*/ 183 w 701"/>
                  <a:gd name="T7" fmla="*/ 659 h 702"/>
                  <a:gd name="T8" fmla="*/ 140 w 701"/>
                  <a:gd name="T9" fmla="*/ 633 h 702"/>
                  <a:gd name="T10" fmla="*/ 102 w 701"/>
                  <a:gd name="T11" fmla="*/ 600 h 702"/>
                  <a:gd name="T12" fmla="*/ 69 w 701"/>
                  <a:gd name="T13" fmla="*/ 561 h 702"/>
                  <a:gd name="T14" fmla="*/ 42 w 701"/>
                  <a:gd name="T15" fmla="*/ 518 h 702"/>
                  <a:gd name="T16" fmla="*/ 20 w 701"/>
                  <a:gd name="T17" fmla="*/ 472 h 702"/>
                  <a:gd name="T18" fmla="*/ 6 w 701"/>
                  <a:gd name="T19" fmla="*/ 422 h 702"/>
                  <a:gd name="T20" fmla="*/ 0 w 701"/>
                  <a:gd name="T21" fmla="*/ 369 h 702"/>
                  <a:gd name="T22" fmla="*/ 0 w 701"/>
                  <a:gd name="T23" fmla="*/ 333 h 702"/>
                  <a:gd name="T24" fmla="*/ 6 w 701"/>
                  <a:gd name="T25" fmla="*/ 280 h 702"/>
                  <a:gd name="T26" fmla="*/ 20 w 701"/>
                  <a:gd name="T27" fmla="*/ 230 h 702"/>
                  <a:gd name="T28" fmla="*/ 42 w 701"/>
                  <a:gd name="T29" fmla="*/ 184 h 702"/>
                  <a:gd name="T30" fmla="*/ 69 w 701"/>
                  <a:gd name="T31" fmla="*/ 141 h 702"/>
                  <a:gd name="T32" fmla="*/ 102 w 701"/>
                  <a:gd name="T33" fmla="*/ 104 h 702"/>
                  <a:gd name="T34" fmla="*/ 140 w 701"/>
                  <a:gd name="T35" fmla="*/ 69 h 702"/>
                  <a:gd name="T36" fmla="*/ 183 w 701"/>
                  <a:gd name="T37" fmla="*/ 43 h 702"/>
                  <a:gd name="T38" fmla="*/ 230 w 701"/>
                  <a:gd name="T39" fmla="*/ 21 h 702"/>
                  <a:gd name="T40" fmla="*/ 279 w 701"/>
                  <a:gd name="T41" fmla="*/ 8 h 702"/>
                  <a:gd name="T42" fmla="*/ 332 w 701"/>
                  <a:gd name="T43" fmla="*/ 1 h 702"/>
                  <a:gd name="T44" fmla="*/ 369 w 701"/>
                  <a:gd name="T45" fmla="*/ 1 h 702"/>
                  <a:gd name="T46" fmla="*/ 421 w 701"/>
                  <a:gd name="T47" fmla="*/ 8 h 702"/>
                  <a:gd name="T48" fmla="*/ 471 w 701"/>
                  <a:gd name="T49" fmla="*/ 21 h 702"/>
                  <a:gd name="T50" fmla="*/ 518 w 701"/>
                  <a:gd name="T51" fmla="*/ 43 h 702"/>
                  <a:gd name="T52" fmla="*/ 561 w 701"/>
                  <a:gd name="T53" fmla="*/ 69 h 702"/>
                  <a:gd name="T54" fmla="*/ 599 w 701"/>
                  <a:gd name="T55" fmla="*/ 104 h 702"/>
                  <a:gd name="T56" fmla="*/ 632 w 701"/>
                  <a:gd name="T57" fmla="*/ 141 h 702"/>
                  <a:gd name="T58" fmla="*/ 659 w 701"/>
                  <a:gd name="T59" fmla="*/ 184 h 702"/>
                  <a:gd name="T60" fmla="*/ 680 w 701"/>
                  <a:gd name="T61" fmla="*/ 230 h 702"/>
                  <a:gd name="T62" fmla="*/ 695 w 701"/>
                  <a:gd name="T63" fmla="*/ 280 h 702"/>
                  <a:gd name="T64" fmla="*/ 701 w 701"/>
                  <a:gd name="T65" fmla="*/ 333 h 702"/>
                  <a:gd name="T66" fmla="*/ 701 w 701"/>
                  <a:gd name="T67" fmla="*/ 369 h 702"/>
                  <a:gd name="T68" fmla="*/ 695 w 701"/>
                  <a:gd name="T69" fmla="*/ 422 h 702"/>
                  <a:gd name="T70" fmla="*/ 680 w 701"/>
                  <a:gd name="T71" fmla="*/ 472 h 702"/>
                  <a:gd name="T72" fmla="*/ 659 w 701"/>
                  <a:gd name="T73" fmla="*/ 518 h 702"/>
                  <a:gd name="T74" fmla="*/ 632 w 701"/>
                  <a:gd name="T75" fmla="*/ 561 h 702"/>
                  <a:gd name="T76" fmla="*/ 599 w 701"/>
                  <a:gd name="T77" fmla="*/ 600 h 702"/>
                  <a:gd name="T78" fmla="*/ 561 w 701"/>
                  <a:gd name="T79" fmla="*/ 633 h 702"/>
                  <a:gd name="T80" fmla="*/ 518 w 701"/>
                  <a:gd name="T81" fmla="*/ 659 h 702"/>
                  <a:gd name="T82" fmla="*/ 471 w 701"/>
                  <a:gd name="T83" fmla="*/ 681 h 702"/>
                  <a:gd name="T84" fmla="*/ 421 w 701"/>
                  <a:gd name="T85" fmla="*/ 694 h 702"/>
                  <a:gd name="T86" fmla="*/ 369 w 701"/>
                  <a:gd name="T8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0" y="702"/>
                    </a:moveTo>
                    <a:lnTo>
                      <a:pt x="350" y="702"/>
                    </a:lnTo>
                    <a:lnTo>
                      <a:pt x="332" y="702"/>
                    </a:lnTo>
                    <a:lnTo>
                      <a:pt x="315" y="699"/>
                    </a:lnTo>
                    <a:lnTo>
                      <a:pt x="297" y="698"/>
                    </a:lnTo>
                    <a:lnTo>
                      <a:pt x="279" y="694"/>
                    </a:lnTo>
                    <a:lnTo>
                      <a:pt x="263" y="691"/>
                    </a:lnTo>
                    <a:lnTo>
                      <a:pt x="246" y="686"/>
                    </a:lnTo>
                    <a:lnTo>
                      <a:pt x="230" y="681"/>
                    </a:lnTo>
                    <a:lnTo>
                      <a:pt x="213" y="674"/>
                    </a:lnTo>
                    <a:lnTo>
                      <a:pt x="198" y="667"/>
                    </a:lnTo>
                    <a:lnTo>
                      <a:pt x="183" y="659"/>
                    </a:lnTo>
                    <a:lnTo>
                      <a:pt x="168" y="651"/>
                    </a:lnTo>
                    <a:lnTo>
                      <a:pt x="154" y="641"/>
                    </a:lnTo>
                    <a:lnTo>
                      <a:pt x="140" y="633"/>
                    </a:lnTo>
                    <a:lnTo>
                      <a:pt x="128" y="621"/>
                    </a:lnTo>
                    <a:lnTo>
                      <a:pt x="115" y="611"/>
                    </a:lnTo>
                    <a:lnTo>
                      <a:pt x="102" y="600"/>
                    </a:lnTo>
                    <a:lnTo>
                      <a:pt x="91" y="587"/>
                    </a:lnTo>
                    <a:lnTo>
                      <a:pt x="80" y="574"/>
                    </a:lnTo>
                    <a:lnTo>
                      <a:pt x="69" y="561"/>
                    </a:lnTo>
                    <a:lnTo>
                      <a:pt x="59" y="547"/>
                    </a:lnTo>
                    <a:lnTo>
                      <a:pt x="51" y="533"/>
                    </a:lnTo>
                    <a:lnTo>
                      <a:pt x="42" y="518"/>
                    </a:lnTo>
                    <a:lnTo>
                      <a:pt x="34" y="503"/>
                    </a:lnTo>
                    <a:lnTo>
                      <a:pt x="27" y="487"/>
                    </a:lnTo>
                    <a:lnTo>
                      <a:pt x="20" y="472"/>
                    </a:lnTo>
                    <a:lnTo>
                      <a:pt x="15" y="456"/>
                    </a:lnTo>
                    <a:lnTo>
                      <a:pt x="10" y="438"/>
                    </a:lnTo>
                    <a:lnTo>
                      <a:pt x="6" y="422"/>
                    </a:lnTo>
                    <a:lnTo>
                      <a:pt x="4" y="404"/>
                    </a:lnTo>
                    <a:lnTo>
                      <a:pt x="1" y="386"/>
                    </a:lnTo>
                    <a:lnTo>
                      <a:pt x="0" y="369"/>
                    </a:lnTo>
                    <a:lnTo>
                      <a:pt x="0" y="351"/>
                    </a:lnTo>
                    <a:lnTo>
                      <a:pt x="0" y="351"/>
                    </a:lnTo>
                    <a:lnTo>
                      <a:pt x="0" y="333"/>
                    </a:lnTo>
                    <a:lnTo>
                      <a:pt x="1" y="316"/>
                    </a:lnTo>
                    <a:lnTo>
                      <a:pt x="4" y="298"/>
                    </a:lnTo>
                    <a:lnTo>
                      <a:pt x="6" y="280"/>
                    </a:lnTo>
                    <a:lnTo>
                      <a:pt x="10" y="264"/>
                    </a:lnTo>
                    <a:lnTo>
                      <a:pt x="15" y="246"/>
                    </a:lnTo>
                    <a:lnTo>
                      <a:pt x="20" y="230"/>
                    </a:lnTo>
                    <a:lnTo>
                      <a:pt x="27" y="215"/>
                    </a:lnTo>
                    <a:lnTo>
                      <a:pt x="34" y="199"/>
                    </a:lnTo>
                    <a:lnTo>
                      <a:pt x="42" y="184"/>
                    </a:lnTo>
                    <a:lnTo>
                      <a:pt x="51" y="169"/>
                    </a:lnTo>
                    <a:lnTo>
                      <a:pt x="59" y="155"/>
                    </a:lnTo>
                    <a:lnTo>
                      <a:pt x="69" y="141"/>
                    </a:lnTo>
                    <a:lnTo>
                      <a:pt x="80" y="128"/>
                    </a:lnTo>
                    <a:lnTo>
                      <a:pt x="91" y="115"/>
                    </a:lnTo>
                    <a:lnTo>
                      <a:pt x="102" y="104"/>
                    </a:lnTo>
                    <a:lnTo>
                      <a:pt x="115" y="91"/>
                    </a:lnTo>
                    <a:lnTo>
                      <a:pt x="128" y="81"/>
                    </a:lnTo>
                    <a:lnTo>
                      <a:pt x="140" y="69"/>
                    </a:lnTo>
                    <a:lnTo>
                      <a:pt x="154" y="61"/>
                    </a:lnTo>
                    <a:lnTo>
                      <a:pt x="168" y="51"/>
                    </a:lnTo>
                    <a:lnTo>
                      <a:pt x="183" y="43"/>
                    </a:lnTo>
                    <a:lnTo>
                      <a:pt x="198" y="35"/>
                    </a:lnTo>
                    <a:lnTo>
                      <a:pt x="213" y="28"/>
                    </a:lnTo>
                    <a:lnTo>
                      <a:pt x="230" y="21"/>
                    </a:lnTo>
                    <a:lnTo>
                      <a:pt x="246" y="16"/>
                    </a:lnTo>
                    <a:lnTo>
                      <a:pt x="263" y="11"/>
                    </a:lnTo>
                    <a:lnTo>
                      <a:pt x="279" y="8"/>
                    </a:lnTo>
                    <a:lnTo>
                      <a:pt x="297" y="4"/>
                    </a:lnTo>
                    <a:lnTo>
                      <a:pt x="315" y="3"/>
                    </a:lnTo>
                    <a:lnTo>
                      <a:pt x="332" y="1"/>
                    </a:lnTo>
                    <a:lnTo>
                      <a:pt x="350" y="0"/>
                    </a:lnTo>
                    <a:lnTo>
                      <a:pt x="350" y="0"/>
                    </a:lnTo>
                    <a:lnTo>
                      <a:pt x="369" y="1"/>
                    </a:lnTo>
                    <a:lnTo>
                      <a:pt x="386" y="3"/>
                    </a:lnTo>
                    <a:lnTo>
                      <a:pt x="404" y="4"/>
                    </a:lnTo>
                    <a:lnTo>
                      <a:pt x="421" y="8"/>
                    </a:lnTo>
                    <a:lnTo>
                      <a:pt x="438" y="11"/>
                    </a:lnTo>
                    <a:lnTo>
                      <a:pt x="455" y="16"/>
                    </a:lnTo>
                    <a:lnTo>
                      <a:pt x="471" y="21"/>
                    </a:lnTo>
                    <a:lnTo>
                      <a:pt x="488" y="28"/>
                    </a:lnTo>
                    <a:lnTo>
                      <a:pt x="503" y="35"/>
                    </a:lnTo>
                    <a:lnTo>
                      <a:pt x="518" y="43"/>
                    </a:lnTo>
                    <a:lnTo>
                      <a:pt x="532" y="51"/>
                    </a:lnTo>
                    <a:lnTo>
                      <a:pt x="547" y="61"/>
                    </a:lnTo>
                    <a:lnTo>
                      <a:pt x="561" y="69"/>
                    </a:lnTo>
                    <a:lnTo>
                      <a:pt x="573" y="81"/>
                    </a:lnTo>
                    <a:lnTo>
                      <a:pt x="586" y="91"/>
                    </a:lnTo>
                    <a:lnTo>
                      <a:pt x="599" y="104"/>
                    </a:lnTo>
                    <a:lnTo>
                      <a:pt x="610" y="115"/>
                    </a:lnTo>
                    <a:lnTo>
                      <a:pt x="621" y="128"/>
                    </a:lnTo>
                    <a:lnTo>
                      <a:pt x="632" y="141"/>
                    </a:lnTo>
                    <a:lnTo>
                      <a:pt x="642" y="155"/>
                    </a:lnTo>
                    <a:lnTo>
                      <a:pt x="650" y="169"/>
                    </a:lnTo>
                    <a:lnTo>
                      <a:pt x="659" y="184"/>
                    </a:lnTo>
                    <a:lnTo>
                      <a:pt x="667" y="199"/>
                    </a:lnTo>
                    <a:lnTo>
                      <a:pt x="673" y="215"/>
                    </a:lnTo>
                    <a:lnTo>
                      <a:pt x="680" y="230"/>
                    </a:lnTo>
                    <a:lnTo>
                      <a:pt x="686" y="246"/>
                    </a:lnTo>
                    <a:lnTo>
                      <a:pt x="690" y="264"/>
                    </a:lnTo>
                    <a:lnTo>
                      <a:pt x="695" y="280"/>
                    </a:lnTo>
                    <a:lnTo>
                      <a:pt x="697" y="298"/>
                    </a:lnTo>
                    <a:lnTo>
                      <a:pt x="700" y="316"/>
                    </a:lnTo>
                    <a:lnTo>
                      <a:pt x="701" y="333"/>
                    </a:lnTo>
                    <a:lnTo>
                      <a:pt x="701" y="351"/>
                    </a:lnTo>
                    <a:lnTo>
                      <a:pt x="701" y="351"/>
                    </a:lnTo>
                    <a:lnTo>
                      <a:pt x="701" y="369"/>
                    </a:lnTo>
                    <a:lnTo>
                      <a:pt x="700" y="386"/>
                    </a:lnTo>
                    <a:lnTo>
                      <a:pt x="697" y="404"/>
                    </a:lnTo>
                    <a:lnTo>
                      <a:pt x="695" y="422"/>
                    </a:lnTo>
                    <a:lnTo>
                      <a:pt x="690" y="438"/>
                    </a:lnTo>
                    <a:lnTo>
                      <a:pt x="686" y="456"/>
                    </a:lnTo>
                    <a:lnTo>
                      <a:pt x="680" y="472"/>
                    </a:lnTo>
                    <a:lnTo>
                      <a:pt x="673" y="487"/>
                    </a:lnTo>
                    <a:lnTo>
                      <a:pt x="667" y="503"/>
                    </a:lnTo>
                    <a:lnTo>
                      <a:pt x="659" y="518"/>
                    </a:lnTo>
                    <a:lnTo>
                      <a:pt x="650" y="533"/>
                    </a:lnTo>
                    <a:lnTo>
                      <a:pt x="642" y="547"/>
                    </a:lnTo>
                    <a:lnTo>
                      <a:pt x="632" y="561"/>
                    </a:lnTo>
                    <a:lnTo>
                      <a:pt x="621" y="574"/>
                    </a:lnTo>
                    <a:lnTo>
                      <a:pt x="610" y="587"/>
                    </a:lnTo>
                    <a:lnTo>
                      <a:pt x="599" y="600"/>
                    </a:lnTo>
                    <a:lnTo>
                      <a:pt x="586" y="611"/>
                    </a:lnTo>
                    <a:lnTo>
                      <a:pt x="573" y="621"/>
                    </a:lnTo>
                    <a:lnTo>
                      <a:pt x="561" y="633"/>
                    </a:lnTo>
                    <a:lnTo>
                      <a:pt x="547" y="641"/>
                    </a:lnTo>
                    <a:lnTo>
                      <a:pt x="532" y="651"/>
                    </a:lnTo>
                    <a:lnTo>
                      <a:pt x="518" y="659"/>
                    </a:lnTo>
                    <a:lnTo>
                      <a:pt x="503" y="667"/>
                    </a:lnTo>
                    <a:lnTo>
                      <a:pt x="488" y="674"/>
                    </a:lnTo>
                    <a:lnTo>
                      <a:pt x="471" y="681"/>
                    </a:lnTo>
                    <a:lnTo>
                      <a:pt x="455" y="686"/>
                    </a:lnTo>
                    <a:lnTo>
                      <a:pt x="438" y="691"/>
                    </a:lnTo>
                    <a:lnTo>
                      <a:pt x="421" y="694"/>
                    </a:lnTo>
                    <a:lnTo>
                      <a:pt x="404" y="698"/>
                    </a:lnTo>
                    <a:lnTo>
                      <a:pt x="386" y="699"/>
                    </a:lnTo>
                    <a:lnTo>
                      <a:pt x="369" y="702"/>
                    </a:lnTo>
                    <a:lnTo>
                      <a:pt x="350" y="702"/>
                    </a:lnTo>
                    <a:close/>
                  </a:path>
                </a:pathLst>
              </a:custGeom>
              <a:solidFill>
                <a:srgbClr val="109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2" name="Freeform 711">
                <a:extLst>
                  <a:ext uri="{FF2B5EF4-FFF2-40B4-BE49-F238E27FC236}">
                    <a16:creationId xmlns:a16="http://schemas.microsoft.com/office/drawing/2014/main" id="{18B5C212-E350-46DB-A317-EDCDE39C3408}"/>
                  </a:ext>
                </a:extLst>
              </p:cNvPr>
              <p:cNvSpPr>
                <a:spLocks/>
              </p:cNvSpPr>
              <p:nvPr/>
            </p:nvSpPr>
            <p:spPr bwMode="auto">
              <a:xfrm>
                <a:off x="3714" y="932"/>
                <a:ext cx="701" cy="702"/>
              </a:xfrm>
              <a:custGeom>
                <a:avLst/>
                <a:gdLst>
                  <a:gd name="T0" fmla="*/ 332 w 701"/>
                  <a:gd name="T1" fmla="*/ 702 h 702"/>
                  <a:gd name="T2" fmla="*/ 279 w 701"/>
                  <a:gd name="T3" fmla="*/ 694 h 702"/>
                  <a:gd name="T4" fmla="*/ 230 w 701"/>
                  <a:gd name="T5" fmla="*/ 681 h 702"/>
                  <a:gd name="T6" fmla="*/ 183 w 701"/>
                  <a:gd name="T7" fmla="*/ 659 h 702"/>
                  <a:gd name="T8" fmla="*/ 140 w 701"/>
                  <a:gd name="T9" fmla="*/ 633 h 702"/>
                  <a:gd name="T10" fmla="*/ 102 w 701"/>
                  <a:gd name="T11" fmla="*/ 600 h 702"/>
                  <a:gd name="T12" fmla="*/ 69 w 701"/>
                  <a:gd name="T13" fmla="*/ 561 h 702"/>
                  <a:gd name="T14" fmla="*/ 42 w 701"/>
                  <a:gd name="T15" fmla="*/ 518 h 702"/>
                  <a:gd name="T16" fmla="*/ 20 w 701"/>
                  <a:gd name="T17" fmla="*/ 472 h 702"/>
                  <a:gd name="T18" fmla="*/ 6 w 701"/>
                  <a:gd name="T19" fmla="*/ 422 h 702"/>
                  <a:gd name="T20" fmla="*/ 0 w 701"/>
                  <a:gd name="T21" fmla="*/ 369 h 702"/>
                  <a:gd name="T22" fmla="*/ 0 w 701"/>
                  <a:gd name="T23" fmla="*/ 333 h 702"/>
                  <a:gd name="T24" fmla="*/ 6 w 701"/>
                  <a:gd name="T25" fmla="*/ 280 h 702"/>
                  <a:gd name="T26" fmla="*/ 20 w 701"/>
                  <a:gd name="T27" fmla="*/ 230 h 702"/>
                  <a:gd name="T28" fmla="*/ 42 w 701"/>
                  <a:gd name="T29" fmla="*/ 184 h 702"/>
                  <a:gd name="T30" fmla="*/ 69 w 701"/>
                  <a:gd name="T31" fmla="*/ 141 h 702"/>
                  <a:gd name="T32" fmla="*/ 102 w 701"/>
                  <a:gd name="T33" fmla="*/ 104 h 702"/>
                  <a:gd name="T34" fmla="*/ 140 w 701"/>
                  <a:gd name="T35" fmla="*/ 69 h 702"/>
                  <a:gd name="T36" fmla="*/ 183 w 701"/>
                  <a:gd name="T37" fmla="*/ 43 h 702"/>
                  <a:gd name="T38" fmla="*/ 230 w 701"/>
                  <a:gd name="T39" fmla="*/ 21 h 702"/>
                  <a:gd name="T40" fmla="*/ 279 w 701"/>
                  <a:gd name="T41" fmla="*/ 8 h 702"/>
                  <a:gd name="T42" fmla="*/ 332 w 701"/>
                  <a:gd name="T43" fmla="*/ 1 h 702"/>
                  <a:gd name="T44" fmla="*/ 369 w 701"/>
                  <a:gd name="T45" fmla="*/ 1 h 702"/>
                  <a:gd name="T46" fmla="*/ 421 w 701"/>
                  <a:gd name="T47" fmla="*/ 8 h 702"/>
                  <a:gd name="T48" fmla="*/ 471 w 701"/>
                  <a:gd name="T49" fmla="*/ 21 h 702"/>
                  <a:gd name="T50" fmla="*/ 518 w 701"/>
                  <a:gd name="T51" fmla="*/ 43 h 702"/>
                  <a:gd name="T52" fmla="*/ 561 w 701"/>
                  <a:gd name="T53" fmla="*/ 69 h 702"/>
                  <a:gd name="T54" fmla="*/ 599 w 701"/>
                  <a:gd name="T55" fmla="*/ 104 h 702"/>
                  <a:gd name="T56" fmla="*/ 632 w 701"/>
                  <a:gd name="T57" fmla="*/ 141 h 702"/>
                  <a:gd name="T58" fmla="*/ 659 w 701"/>
                  <a:gd name="T59" fmla="*/ 184 h 702"/>
                  <a:gd name="T60" fmla="*/ 680 w 701"/>
                  <a:gd name="T61" fmla="*/ 230 h 702"/>
                  <a:gd name="T62" fmla="*/ 695 w 701"/>
                  <a:gd name="T63" fmla="*/ 280 h 702"/>
                  <a:gd name="T64" fmla="*/ 701 w 701"/>
                  <a:gd name="T65" fmla="*/ 333 h 702"/>
                  <a:gd name="T66" fmla="*/ 701 w 701"/>
                  <a:gd name="T67" fmla="*/ 369 h 702"/>
                  <a:gd name="T68" fmla="*/ 695 w 701"/>
                  <a:gd name="T69" fmla="*/ 422 h 702"/>
                  <a:gd name="T70" fmla="*/ 680 w 701"/>
                  <a:gd name="T71" fmla="*/ 472 h 702"/>
                  <a:gd name="T72" fmla="*/ 659 w 701"/>
                  <a:gd name="T73" fmla="*/ 518 h 702"/>
                  <a:gd name="T74" fmla="*/ 632 w 701"/>
                  <a:gd name="T75" fmla="*/ 561 h 702"/>
                  <a:gd name="T76" fmla="*/ 599 w 701"/>
                  <a:gd name="T77" fmla="*/ 600 h 702"/>
                  <a:gd name="T78" fmla="*/ 561 w 701"/>
                  <a:gd name="T79" fmla="*/ 633 h 702"/>
                  <a:gd name="T80" fmla="*/ 518 w 701"/>
                  <a:gd name="T81" fmla="*/ 659 h 702"/>
                  <a:gd name="T82" fmla="*/ 471 w 701"/>
                  <a:gd name="T83" fmla="*/ 681 h 702"/>
                  <a:gd name="T84" fmla="*/ 421 w 701"/>
                  <a:gd name="T85" fmla="*/ 694 h 702"/>
                  <a:gd name="T86" fmla="*/ 369 w 701"/>
                  <a:gd name="T8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0" y="702"/>
                    </a:moveTo>
                    <a:lnTo>
                      <a:pt x="350" y="702"/>
                    </a:lnTo>
                    <a:lnTo>
                      <a:pt x="332" y="702"/>
                    </a:lnTo>
                    <a:lnTo>
                      <a:pt x="315" y="699"/>
                    </a:lnTo>
                    <a:lnTo>
                      <a:pt x="297" y="698"/>
                    </a:lnTo>
                    <a:lnTo>
                      <a:pt x="279" y="694"/>
                    </a:lnTo>
                    <a:lnTo>
                      <a:pt x="263" y="691"/>
                    </a:lnTo>
                    <a:lnTo>
                      <a:pt x="246" y="686"/>
                    </a:lnTo>
                    <a:lnTo>
                      <a:pt x="230" y="681"/>
                    </a:lnTo>
                    <a:lnTo>
                      <a:pt x="213" y="674"/>
                    </a:lnTo>
                    <a:lnTo>
                      <a:pt x="198" y="667"/>
                    </a:lnTo>
                    <a:lnTo>
                      <a:pt x="183" y="659"/>
                    </a:lnTo>
                    <a:lnTo>
                      <a:pt x="168" y="651"/>
                    </a:lnTo>
                    <a:lnTo>
                      <a:pt x="154" y="641"/>
                    </a:lnTo>
                    <a:lnTo>
                      <a:pt x="140" y="633"/>
                    </a:lnTo>
                    <a:lnTo>
                      <a:pt x="128" y="621"/>
                    </a:lnTo>
                    <a:lnTo>
                      <a:pt x="115" y="611"/>
                    </a:lnTo>
                    <a:lnTo>
                      <a:pt x="102" y="600"/>
                    </a:lnTo>
                    <a:lnTo>
                      <a:pt x="91" y="587"/>
                    </a:lnTo>
                    <a:lnTo>
                      <a:pt x="80" y="574"/>
                    </a:lnTo>
                    <a:lnTo>
                      <a:pt x="69" y="561"/>
                    </a:lnTo>
                    <a:lnTo>
                      <a:pt x="59" y="547"/>
                    </a:lnTo>
                    <a:lnTo>
                      <a:pt x="51" y="533"/>
                    </a:lnTo>
                    <a:lnTo>
                      <a:pt x="42" y="518"/>
                    </a:lnTo>
                    <a:lnTo>
                      <a:pt x="34" y="503"/>
                    </a:lnTo>
                    <a:lnTo>
                      <a:pt x="27" y="487"/>
                    </a:lnTo>
                    <a:lnTo>
                      <a:pt x="20" y="472"/>
                    </a:lnTo>
                    <a:lnTo>
                      <a:pt x="15" y="456"/>
                    </a:lnTo>
                    <a:lnTo>
                      <a:pt x="10" y="438"/>
                    </a:lnTo>
                    <a:lnTo>
                      <a:pt x="6" y="422"/>
                    </a:lnTo>
                    <a:lnTo>
                      <a:pt x="4" y="404"/>
                    </a:lnTo>
                    <a:lnTo>
                      <a:pt x="1" y="386"/>
                    </a:lnTo>
                    <a:lnTo>
                      <a:pt x="0" y="369"/>
                    </a:lnTo>
                    <a:lnTo>
                      <a:pt x="0" y="351"/>
                    </a:lnTo>
                    <a:lnTo>
                      <a:pt x="0" y="351"/>
                    </a:lnTo>
                    <a:lnTo>
                      <a:pt x="0" y="333"/>
                    </a:lnTo>
                    <a:lnTo>
                      <a:pt x="1" y="316"/>
                    </a:lnTo>
                    <a:lnTo>
                      <a:pt x="4" y="298"/>
                    </a:lnTo>
                    <a:lnTo>
                      <a:pt x="6" y="280"/>
                    </a:lnTo>
                    <a:lnTo>
                      <a:pt x="10" y="264"/>
                    </a:lnTo>
                    <a:lnTo>
                      <a:pt x="15" y="246"/>
                    </a:lnTo>
                    <a:lnTo>
                      <a:pt x="20" y="230"/>
                    </a:lnTo>
                    <a:lnTo>
                      <a:pt x="27" y="215"/>
                    </a:lnTo>
                    <a:lnTo>
                      <a:pt x="34" y="199"/>
                    </a:lnTo>
                    <a:lnTo>
                      <a:pt x="42" y="184"/>
                    </a:lnTo>
                    <a:lnTo>
                      <a:pt x="51" y="169"/>
                    </a:lnTo>
                    <a:lnTo>
                      <a:pt x="59" y="155"/>
                    </a:lnTo>
                    <a:lnTo>
                      <a:pt x="69" y="141"/>
                    </a:lnTo>
                    <a:lnTo>
                      <a:pt x="80" y="128"/>
                    </a:lnTo>
                    <a:lnTo>
                      <a:pt x="91" y="115"/>
                    </a:lnTo>
                    <a:lnTo>
                      <a:pt x="102" y="104"/>
                    </a:lnTo>
                    <a:lnTo>
                      <a:pt x="115" y="91"/>
                    </a:lnTo>
                    <a:lnTo>
                      <a:pt x="128" y="81"/>
                    </a:lnTo>
                    <a:lnTo>
                      <a:pt x="140" y="69"/>
                    </a:lnTo>
                    <a:lnTo>
                      <a:pt x="154" y="61"/>
                    </a:lnTo>
                    <a:lnTo>
                      <a:pt x="168" y="51"/>
                    </a:lnTo>
                    <a:lnTo>
                      <a:pt x="183" y="43"/>
                    </a:lnTo>
                    <a:lnTo>
                      <a:pt x="198" y="35"/>
                    </a:lnTo>
                    <a:lnTo>
                      <a:pt x="213" y="28"/>
                    </a:lnTo>
                    <a:lnTo>
                      <a:pt x="230" y="21"/>
                    </a:lnTo>
                    <a:lnTo>
                      <a:pt x="246" y="16"/>
                    </a:lnTo>
                    <a:lnTo>
                      <a:pt x="263" y="11"/>
                    </a:lnTo>
                    <a:lnTo>
                      <a:pt x="279" y="8"/>
                    </a:lnTo>
                    <a:lnTo>
                      <a:pt x="297" y="4"/>
                    </a:lnTo>
                    <a:lnTo>
                      <a:pt x="315" y="3"/>
                    </a:lnTo>
                    <a:lnTo>
                      <a:pt x="332" y="1"/>
                    </a:lnTo>
                    <a:lnTo>
                      <a:pt x="350" y="0"/>
                    </a:lnTo>
                    <a:lnTo>
                      <a:pt x="350" y="0"/>
                    </a:lnTo>
                    <a:lnTo>
                      <a:pt x="369" y="1"/>
                    </a:lnTo>
                    <a:lnTo>
                      <a:pt x="386" y="3"/>
                    </a:lnTo>
                    <a:lnTo>
                      <a:pt x="404" y="4"/>
                    </a:lnTo>
                    <a:lnTo>
                      <a:pt x="421" y="8"/>
                    </a:lnTo>
                    <a:lnTo>
                      <a:pt x="438" y="11"/>
                    </a:lnTo>
                    <a:lnTo>
                      <a:pt x="455" y="16"/>
                    </a:lnTo>
                    <a:lnTo>
                      <a:pt x="471" y="21"/>
                    </a:lnTo>
                    <a:lnTo>
                      <a:pt x="488" y="28"/>
                    </a:lnTo>
                    <a:lnTo>
                      <a:pt x="503" y="35"/>
                    </a:lnTo>
                    <a:lnTo>
                      <a:pt x="518" y="43"/>
                    </a:lnTo>
                    <a:lnTo>
                      <a:pt x="532" y="51"/>
                    </a:lnTo>
                    <a:lnTo>
                      <a:pt x="547" y="61"/>
                    </a:lnTo>
                    <a:lnTo>
                      <a:pt x="561" y="69"/>
                    </a:lnTo>
                    <a:lnTo>
                      <a:pt x="573" y="81"/>
                    </a:lnTo>
                    <a:lnTo>
                      <a:pt x="586" y="91"/>
                    </a:lnTo>
                    <a:lnTo>
                      <a:pt x="599" y="104"/>
                    </a:lnTo>
                    <a:lnTo>
                      <a:pt x="610" y="115"/>
                    </a:lnTo>
                    <a:lnTo>
                      <a:pt x="621" y="128"/>
                    </a:lnTo>
                    <a:lnTo>
                      <a:pt x="632" y="141"/>
                    </a:lnTo>
                    <a:lnTo>
                      <a:pt x="642" y="155"/>
                    </a:lnTo>
                    <a:lnTo>
                      <a:pt x="650" y="169"/>
                    </a:lnTo>
                    <a:lnTo>
                      <a:pt x="659" y="184"/>
                    </a:lnTo>
                    <a:lnTo>
                      <a:pt x="667" y="199"/>
                    </a:lnTo>
                    <a:lnTo>
                      <a:pt x="673" y="215"/>
                    </a:lnTo>
                    <a:lnTo>
                      <a:pt x="680" y="230"/>
                    </a:lnTo>
                    <a:lnTo>
                      <a:pt x="686" y="246"/>
                    </a:lnTo>
                    <a:lnTo>
                      <a:pt x="690" y="264"/>
                    </a:lnTo>
                    <a:lnTo>
                      <a:pt x="695" y="280"/>
                    </a:lnTo>
                    <a:lnTo>
                      <a:pt x="697" y="298"/>
                    </a:lnTo>
                    <a:lnTo>
                      <a:pt x="700" y="316"/>
                    </a:lnTo>
                    <a:lnTo>
                      <a:pt x="701" y="333"/>
                    </a:lnTo>
                    <a:lnTo>
                      <a:pt x="701" y="351"/>
                    </a:lnTo>
                    <a:lnTo>
                      <a:pt x="701" y="351"/>
                    </a:lnTo>
                    <a:lnTo>
                      <a:pt x="701" y="369"/>
                    </a:lnTo>
                    <a:lnTo>
                      <a:pt x="700" y="386"/>
                    </a:lnTo>
                    <a:lnTo>
                      <a:pt x="697" y="404"/>
                    </a:lnTo>
                    <a:lnTo>
                      <a:pt x="695" y="422"/>
                    </a:lnTo>
                    <a:lnTo>
                      <a:pt x="690" y="438"/>
                    </a:lnTo>
                    <a:lnTo>
                      <a:pt x="686" y="456"/>
                    </a:lnTo>
                    <a:lnTo>
                      <a:pt x="680" y="472"/>
                    </a:lnTo>
                    <a:lnTo>
                      <a:pt x="673" y="487"/>
                    </a:lnTo>
                    <a:lnTo>
                      <a:pt x="667" y="503"/>
                    </a:lnTo>
                    <a:lnTo>
                      <a:pt x="659" y="518"/>
                    </a:lnTo>
                    <a:lnTo>
                      <a:pt x="650" y="533"/>
                    </a:lnTo>
                    <a:lnTo>
                      <a:pt x="642" y="547"/>
                    </a:lnTo>
                    <a:lnTo>
                      <a:pt x="632" y="561"/>
                    </a:lnTo>
                    <a:lnTo>
                      <a:pt x="621" y="574"/>
                    </a:lnTo>
                    <a:lnTo>
                      <a:pt x="610" y="587"/>
                    </a:lnTo>
                    <a:lnTo>
                      <a:pt x="599" y="600"/>
                    </a:lnTo>
                    <a:lnTo>
                      <a:pt x="586" y="611"/>
                    </a:lnTo>
                    <a:lnTo>
                      <a:pt x="573" y="621"/>
                    </a:lnTo>
                    <a:lnTo>
                      <a:pt x="561" y="633"/>
                    </a:lnTo>
                    <a:lnTo>
                      <a:pt x="547" y="641"/>
                    </a:lnTo>
                    <a:lnTo>
                      <a:pt x="532" y="651"/>
                    </a:lnTo>
                    <a:lnTo>
                      <a:pt x="518" y="659"/>
                    </a:lnTo>
                    <a:lnTo>
                      <a:pt x="503" y="667"/>
                    </a:lnTo>
                    <a:lnTo>
                      <a:pt x="488" y="674"/>
                    </a:lnTo>
                    <a:lnTo>
                      <a:pt x="471" y="681"/>
                    </a:lnTo>
                    <a:lnTo>
                      <a:pt x="455" y="686"/>
                    </a:lnTo>
                    <a:lnTo>
                      <a:pt x="438" y="691"/>
                    </a:lnTo>
                    <a:lnTo>
                      <a:pt x="421" y="694"/>
                    </a:lnTo>
                    <a:lnTo>
                      <a:pt x="404" y="698"/>
                    </a:lnTo>
                    <a:lnTo>
                      <a:pt x="386" y="699"/>
                    </a:lnTo>
                    <a:lnTo>
                      <a:pt x="369" y="702"/>
                    </a:lnTo>
                    <a:lnTo>
                      <a:pt x="350" y="7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3" name="Freeform 712">
                <a:extLst>
                  <a:ext uri="{FF2B5EF4-FFF2-40B4-BE49-F238E27FC236}">
                    <a16:creationId xmlns:a16="http://schemas.microsoft.com/office/drawing/2014/main" id="{6126D8DE-61C0-4D7A-93F5-FDFCFF4920F7}"/>
                  </a:ext>
                </a:extLst>
              </p:cNvPr>
              <p:cNvSpPr>
                <a:spLocks/>
              </p:cNvSpPr>
              <p:nvPr/>
            </p:nvSpPr>
            <p:spPr bwMode="auto">
              <a:xfrm>
                <a:off x="3938" y="1072"/>
                <a:ext cx="456" cy="552"/>
              </a:xfrm>
              <a:custGeom>
                <a:avLst/>
                <a:gdLst>
                  <a:gd name="T0" fmla="*/ 108 w 456"/>
                  <a:gd name="T1" fmla="*/ 0 h 552"/>
                  <a:gd name="T2" fmla="*/ 115 w 456"/>
                  <a:gd name="T3" fmla="*/ 125 h 552"/>
                  <a:gd name="T4" fmla="*/ 0 w 456"/>
                  <a:gd name="T5" fmla="*/ 342 h 552"/>
                  <a:gd name="T6" fmla="*/ 210 w 456"/>
                  <a:gd name="T7" fmla="*/ 552 h 552"/>
                  <a:gd name="T8" fmla="*/ 210 w 456"/>
                  <a:gd name="T9" fmla="*/ 552 h 552"/>
                  <a:gd name="T10" fmla="*/ 231 w 456"/>
                  <a:gd name="T11" fmla="*/ 546 h 552"/>
                  <a:gd name="T12" fmla="*/ 251 w 456"/>
                  <a:gd name="T13" fmla="*/ 539 h 552"/>
                  <a:gd name="T14" fmla="*/ 271 w 456"/>
                  <a:gd name="T15" fmla="*/ 530 h 552"/>
                  <a:gd name="T16" fmla="*/ 290 w 456"/>
                  <a:gd name="T17" fmla="*/ 522 h 552"/>
                  <a:gd name="T18" fmla="*/ 309 w 456"/>
                  <a:gd name="T19" fmla="*/ 510 h 552"/>
                  <a:gd name="T20" fmla="*/ 327 w 456"/>
                  <a:gd name="T21" fmla="*/ 499 h 552"/>
                  <a:gd name="T22" fmla="*/ 343 w 456"/>
                  <a:gd name="T23" fmla="*/ 486 h 552"/>
                  <a:gd name="T24" fmla="*/ 360 w 456"/>
                  <a:gd name="T25" fmla="*/ 472 h 552"/>
                  <a:gd name="T26" fmla="*/ 375 w 456"/>
                  <a:gd name="T27" fmla="*/ 458 h 552"/>
                  <a:gd name="T28" fmla="*/ 390 w 456"/>
                  <a:gd name="T29" fmla="*/ 443 h 552"/>
                  <a:gd name="T30" fmla="*/ 402 w 456"/>
                  <a:gd name="T31" fmla="*/ 427 h 552"/>
                  <a:gd name="T32" fmla="*/ 415 w 456"/>
                  <a:gd name="T33" fmla="*/ 409 h 552"/>
                  <a:gd name="T34" fmla="*/ 426 w 456"/>
                  <a:gd name="T35" fmla="*/ 392 h 552"/>
                  <a:gd name="T36" fmla="*/ 438 w 456"/>
                  <a:gd name="T37" fmla="*/ 374 h 552"/>
                  <a:gd name="T38" fmla="*/ 447 w 456"/>
                  <a:gd name="T39" fmla="*/ 354 h 552"/>
                  <a:gd name="T40" fmla="*/ 456 w 456"/>
                  <a:gd name="T41" fmla="*/ 335 h 552"/>
                  <a:gd name="T42" fmla="*/ 276 w 456"/>
                  <a:gd name="T43" fmla="*/ 155 h 552"/>
                  <a:gd name="T44" fmla="*/ 272 w 456"/>
                  <a:gd name="T45" fmla="*/ 163 h 552"/>
                  <a:gd name="T46" fmla="*/ 108 w 456"/>
                  <a:gd name="T47"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552">
                    <a:moveTo>
                      <a:pt x="108" y="0"/>
                    </a:moveTo>
                    <a:lnTo>
                      <a:pt x="115" y="125"/>
                    </a:lnTo>
                    <a:lnTo>
                      <a:pt x="0" y="342"/>
                    </a:lnTo>
                    <a:lnTo>
                      <a:pt x="210" y="552"/>
                    </a:lnTo>
                    <a:lnTo>
                      <a:pt x="210" y="552"/>
                    </a:lnTo>
                    <a:lnTo>
                      <a:pt x="231" y="546"/>
                    </a:lnTo>
                    <a:lnTo>
                      <a:pt x="251" y="539"/>
                    </a:lnTo>
                    <a:lnTo>
                      <a:pt x="271" y="530"/>
                    </a:lnTo>
                    <a:lnTo>
                      <a:pt x="290" y="522"/>
                    </a:lnTo>
                    <a:lnTo>
                      <a:pt x="309" y="510"/>
                    </a:lnTo>
                    <a:lnTo>
                      <a:pt x="327" y="499"/>
                    </a:lnTo>
                    <a:lnTo>
                      <a:pt x="343" y="486"/>
                    </a:lnTo>
                    <a:lnTo>
                      <a:pt x="360" y="472"/>
                    </a:lnTo>
                    <a:lnTo>
                      <a:pt x="375" y="458"/>
                    </a:lnTo>
                    <a:lnTo>
                      <a:pt x="390" y="443"/>
                    </a:lnTo>
                    <a:lnTo>
                      <a:pt x="402" y="427"/>
                    </a:lnTo>
                    <a:lnTo>
                      <a:pt x="415" y="409"/>
                    </a:lnTo>
                    <a:lnTo>
                      <a:pt x="426" y="392"/>
                    </a:lnTo>
                    <a:lnTo>
                      <a:pt x="438" y="374"/>
                    </a:lnTo>
                    <a:lnTo>
                      <a:pt x="447" y="354"/>
                    </a:lnTo>
                    <a:lnTo>
                      <a:pt x="456" y="335"/>
                    </a:lnTo>
                    <a:lnTo>
                      <a:pt x="276" y="155"/>
                    </a:lnTo>
                    <a:lnTo>
                      <a:pt x="272" y="163"/>
                    </a:lnTo>
                    <a:lnTo>
                      <a:pt x="108" y="0"/>
                    </a:lnTo>
                    <a:close/>
                  </a:path>
                </a:pathLst>
              </a:custGeom>
              <a:solidFill>
                <a:srgbClr val="117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4" name="Freeform 713">
                <a:extLst>
                  <a:ext uri="{FF2B5EF4-FFF2-40B4-BE49-F238E27FC236}">
                    <a16:creationId xmlns:a16="http://schemas.microsoft.com/office/drawing/2014/main" id="{38BB97DD-6AF4-4BE8-AF8E-8B707364D99B}"/>
                  </a:ext>
                </a:extLst>
              </p:cNvPr>
              <p:cNvSpPr>
                <a:spLocks/>
              </p:cNvSpPr>
              <p:nvPr/>
            </p:nvSpPr>
            <p:spPr bwMode="auto">
              <a:xfrm>
                <a:off x="3938" y="1072"/>
                <a:ext cx="456" cy="552"/>
              </a:xfrm>
              <a:custGeom>
                <a:avLst/>
                <a:gdLst>
                  <a:gd name="T0" fmla="*/ 108 w 456"/>
                  <a:gd name="T1" fmla="*/ 0 h 552"/>
                  <a:gd name="T2" fmla="*/ 115 w 456"/>
                  <a:gd name="T3" fmla="*/ 125 h 552"/>
                  <a:gd name="T4" fmla="*/ 0 w 456"/>
                  <a:gd name="T5" fmla="*/ 342 h 552"/>
                  <a:gd name="T6" fmla="*/ 210 w 456"/>
                  <a:gd name="T7" fmla="*/ 552 h 552"/>
                  <a:gd name="T8" fmla="*/ 210 w 456"/>
                  <a:gd name="T9" fmla="*/ 552 h 552"/>
                  <a:gd name="T10" fmla="*/ 231 w 456"/>
                  <a:gd name="T11" fmla="*/ 546 h 552"/>
                  <a:gd name="T12" fmla="*/ 251 w 456"/>
                  <a:gd name="T13" fmla="*/ 539 h 552"/>
                  <a:gd name="T14" fmla="*/ 271 w 456"/>
                  <a:gd name="T15" fmla="*/ 530 h 552"/>
                  <a:gd name="T16" fmla="*/ 290 w 456"/>
                  <a:gd name="T17" fmla="*/ 522 h 552"/>
                  <a:gd name="T18" fmla="*/ 309 w 456"/>
                  <a:gd name="T19" fmla="*/ 510 h 552"/>
                  <a:gd name="T20" fmla="*/ 327 w 456"/>
                  <a:gd name="T21" fmla="*/ 499 h 552"/>
                  <a:gd name="T22" fmla="*/ 343 w 456"/>
                  <a:gd name="T23" fmla="*/ 486 h 552"/>
                  <a:gd name="T24" fmla="*/ 360 w 456"/>
                  <a:gd name="T25" fmla="*/ 472 h 552"/>
                  <a:gd name="T26" fmla="*/ 375 w 456"/>
                  <a:gd name="T27" fmla="*/ 458 h 552"/>
                  <a:gd name="T28" fmla="*/ 390 w 456"/>
                  <a:gd name="T29" fmla="*/ 443 h 552"/>
                  <a:gd name="T30" fmla="*/ 402 w 456"/>
                  <a:gd name="T31" fmla="*/ 427 h 552"/>
                  <a:gd name="T32" fmla="*/ 415 w 456"/>
                  <a:gd name="T33" fmla="*/ 409 h 552"/>
                  <a:gd name="T34" fmla="*/ 426 w 456"/>
                  <a:gd name="T35" fmla="*/ 392 h 552"/>
                  <a:gd name="T36" fmla="*/ 438 w 456"/>
                  <a:gd name="T37" fmla="*/ 374 h 552"/>
                  <a:gd name="T38" fmla="*/ 447 w 456"/>
                  <a:gd name="T39" fmla="*/ 354 h 552"/>
                  <a:gd name="T40" fmla="*/ 456 w 456"/>
                  <a:gd name="T41" fmla="*/ 335 h 552"/>
                  <a:gd name="T42" fmla="*/ 276 w 456"/>
                  <a:gd name="T43" fmla="*/ 155 h 552"/>
                  <a:gd name="T44" fmla="*/ 272 w 456"/>
                  <a:gd name="T45" fmla="*/ 163 h 552"/>
                  <a:gd name="T46" fmla="*/ 108 w 456"/>
                  <a:gd name="T47"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552">
                    <a:moveTo>
                      <a:pt x="108" y="0"/>
                    </a:moveTo>
                    <a:lnTo>
                      <a:pt x="115" y="125"/>
                    </a:lnTo>
                    <a:lnTo>
                      <a:pt x="0" y="342"/>
                    </a:lnTo>
                    <a:lnTo>
                      <a:pt x="210" y="552"/>
                    </a:lnTo>
                    <a:lnTo>
                      <a:pt x="210" y="552"/>
                    </a:lnTo>
                    <a:lnTo>
                      <a:pt x="231" y="546"/>
                    </a:lnTo>
                    <a:lnTo>
                      <a:pt x="251" y="539"/>
                    </a:lnTo>
                    <a:lnTo>
                      <a:pt x="271" y="530"/>
                    </a:lnTo>
                    <a:lnTo>
                      <a:pt x="290" y="522"/>
                    </a:lnTo>
                    <a:lnTo>
                      <a:pt x="309" y="510"/>
                    </a:lnTo>
                    <a:lnTo>
                      <a:pt x="327" y="499"/>
                    </a:lnTo>
                    <a:lnTo>
                      <a:pt x="343" y="486"/>
                    </a:lnTo>
                    <a:lnTo>
                      <a:pt x="360" y="472"/>
                    </a:lnTo>
                    <a:lnTo>
                      <a:pt x="375" y="458"/>
                    </a:lnTo>
                    <a:lnTo>
                      <a:pt x="390" y="443"/>
                    </a:lnTo>
                    <a:lnTo>
                      <a:pt x="402" y="427"/>
                    </a:lnTo>
                    <a:lnTo>
                      <a:pt x="415" y="409"/>
                    </a:lnTo>
                    <a:lnTo>
                      <a:pt x="426" y="392"/>
                    </a:lnTo>
                    <a:lnTo>
                      <a:pt x="438" y="374"/>
                    </a:lnTo>
                    <a:lnTo>
                      <a:pt x="447" y="354"/>
                    </a:lnTo>
                    <a:lnTo>
                      <a:pt x="456" y="335"/>
                    </a:lnTo>
                    <a:lnTo>
                      <a:pt x="276" y="155"/>
                    </a:lnTo>
                    <a:lnTo>
                      <a:pt x="272" y="163"/>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5" name="Freeform 714">
                <a:extLst>
                  <a:ext uri="{FF2B5EF4-FFF2-40B4-BE49-F238E27FC236}">
                    <a16:creationId xmlns:a16="http://schemas.microsoft.com/office/drawing/2014/main" id="{DCF49433-10A1-4FBF-AC6D-14F2C7341297}"/>
                  </a:ext>
                </a:extLst>
              </p:cNvPr>
              <p:cNvSpPr>
                <a:spLocks/>
              </p:cNvSpPr>
              <p:nvPr/>
            </p:nvSpPr>
            <p:spPr bwMode="auto">
              <a:xfrm>
                <a:off x="3890" y="1068"/>
                <a:ext cx="289" cy="368"/>
              </a:xfrm>
              <a:custGeom>
                <a:avLst/>
                <a:gdLst>
                  <a:gd name="T0" fmla="*/ 238 w 289"/>
                  <a:gd name="T1" fmla="*/ 142 h 368"/>
                  <a:gd name="T2" fmla="*/ 212 w 289"/>
                  <a:gd name="T3" fmla="*/ 115 h 368"/>
                  <a:gd name="T4" fmla="*/ 183 w 289"/>
                  <a:gd name="T5" fmla="*/ 76 h 368"/>
                  <a:gd name="T6" fmla="*/ 165 w 289"/>
                  <a:gd name="T7" fmla="*/ 31 h 368"/>
                  <a:gd name="T8" fmla="*/ 156 w 289"/>
                  <a:gd name="T9" fmla="*/ 4 h 368"/>
                  <a:gd name="T10" fmla="*/ 149 w 289"/>
                  <a:gd name="T11" fmla="*/ 0 h 368"/>
                  <a:gd name="T12" fmla="*/ 132 w 289"/>
                  <a:gd name="T13" fmla="*/ 4 h 368"/>
                  <a:gd name="T14" fmla="*/ 116 w 289"/>
                  <a:gd name="T15" fmla="*/ 22 h 368"/>
                  <a:gd name="T16" fmla="*/ 108 w 289"/>
                  <a:gd name="T17" fmla="*/ 40 h 368"/>
                  <a:gd name="T18" fmla="*/ 104 w 289"/>
                  <a:gd name="T19" fmla="*/ 65 h 368"/>
                  <a:gd name="T20" fmla="*/ 109 w 289"/>
                  <a:gd name="T21" fmla="*/ 84 h 368"/>
                  <a:gd name="T22" fmla="*/ 125 w 289"/>
                  <a:gd name="T23" fmla="*/ 111 h 368"/>
                  <a:gd name="T24" fmla="*/ 130 w 289"/>
                  <a:gd name="T25" fmla="*/ 130 h 368"/>
                  <a:gd name="T26" fmla="*/ 122 w 289"/>
                  <a:gd name="T27" fmla="*/ 130 h 368"/>
                  <a:gd name="T28" fmla="*/ 88 w 289"/>
                  <a:gd name="T29" fmla="*/ 125 h 368"/>
                  <a:gd name="T30" fmla="*/ 70 w 289"/>
                  <a:gd name="T31" fmla="*/ 130 h 368"/>
                  <a:gd name="T32" fmla="*/ 31 w 289"/>
                  <a:gd name="T33" fmla="*/ 156 h 368"/>
                  <a:gd name="T34" fmla="*/ 17 w 289"/>
                  <a:gd name="T35" fmla="*/ 171 h 368"/>
                  <a:gd name="T36" fmla="*/ 10 w 289"/>
                  <a:gd name="T37" fmla="*/ 192 h 368"/>
                  <a:gd name="T38" fmla="*/ 15 w 289"/>
                  <a:gd name="T39" fmla="*/ 211 h 368"/>
                  <a:gd name="T40" fmla="*/ 6 w 289"/>
                  <a:gd name="T41" fmla="*/ 224 h 368"/>
                  <a:gd name="T42" fmla="*/ 0 w 289"/>
                  <a:gd name="T43" fmla="*/ 248 h 368"/>
                  <a:gd name="T44" fmla="*/ 3 w 289"/>
                  <a:gd name="T45" fmla="*/ 258 h 368"/>
                  <a:gd name="T46" fmla="*/ 17 w 289"/>
                  <a:gd name="T47" fmla="*/ 273 h 368"/>
                  <a:gd name="T48" fmla="*/ 12 w 289"/>
                  <a:gd name="T49" fmla="*/ 284 h 368"/>
                  <a:gd name="T50" fmla="*/ 11 w 289"/>
                  <a:gd name="T51" fmla="*/ 300 h 368"/>
                  <a:gd name="T52" fmla="*/ 22 w 289"/>
                  <a:gd name="T53" fmla="*/ 311 h 368"/>
                  <a:gd name="T54" fmla="*/ 37 w 289"/>
                  <a:gd name="T55" fmla="*/ 322 h 368"/>
                  <a:gd name="T56" fmla="*/ 41 w 289"/>
                  <a:gd name="T57" fmla="*/ 337 h 368"/>
                  <a:gd name="T58" fmla="*/ 48 w 289"/>
                  <a:gd name="T59" fmla="*/ 346 h 368"/>
                  <a:gd name="T60" fmla="*/ 88 w 289"/>
                  <a:gd name="T61" fmla="*/ 365 h 368"/>
                  <a:gd name="T62" fmla="*/ 108 w 289"/>
                  <a:gd name="T63" fmla="*/ 367 h 368"/>
                  <a:gd name="T64" fmla="*/ 137 w 289"/>
                  <a:gd name="T65" fmla="*/ 356 h 368"/>
                  <a:gd name="T66" fmla="*/ 142 w 289"/>
                  <a:gd name="T67" fmla="*/ 350 h 368"/>
                  <a:gd name="T68" fmla="*/ 140 w 289"/>
                  <a:gd name="T69" fmla="*/ 337 h 368"/>
                  <a:gd name="T70" fmla="*/ 145 w 289"/>
                  <a:gd name="T71" fmla="*/ 336 h 368"/>
                  <a:gd name="T72" fmla="*/ 163 w 289"/>
                  <a:gd name="T73" fmla="*/ 339 h 368"/>
                  <a:gd name="T74" fmla="*/ 197 w 289"/>
                  <a:gd name="T75" fmla="*/ 343 h 368"/>
                  <a:gd name="T76" fmla="*/ 224 w 289"/>
                  <a:gd name="T77" fmla="*/ 335 h 368"/>
                  <a:gd name="T78" fmla="*/ 242 w 289"/>
                  <a:gd name="T79" fmla="*/ 324 h 368"/>
                  <a:gd name="T80" fmla="*/ 270 w 289"/>
                  <a:gd name="T81" fmla="*/ 298 h 368"/>
                  <a:gd name="T82" fmla="*/ 280 w 289"/>
                  <a:gd name="T83" fmla="*/ 281 h 368"/>
                  <a:gd name="T84" fmla="*/ 288 w 289"/>
                  <a:gd name="T85" fmla="*/ 253 h 368"/>
                  <a:gd name="T86" fmla="*/ 288 w 289"/>
                  <a:gd name="T87" fmla="*/ 233 h 368"/>
                  <a:gd name="T88" fmla="*/ 272 w 289"/>
                  <a:gd name="T89" fmla="*/ 17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9" h="368">
                    <a:moveTo>
                      <a:pt x="270" y="171"/>
                    </a:moveTo>
                    <a:lnTo>
                      <a:pt x="270" y="171"/>
                    </a:lnTo>
                    <a:lnTo>
                      <a:pt x="238" y="142"/>
                    </a:lnTo>
                    <a:lnTo>
                      <a:pt x="238" y="142"/>
                    </a:lnTo>
                    <a:lnTo>
                      <a:pt x="227" y="130"/>
                    </a:lnTo>
                    <a:lnTo>
                      <a:pt x="212" y="115"/>
                    </a:lnTo>
                    <a:lnTo>
                      <a:pt x="197" y="98"/>
                    </a:lnTo>
                    <a:lnTo>
                      <a:pt x="183" y="76"/>
                    </a:lnTo>
                    <a:lnTo>
                      <a:pt x="183" y="76"/>
                    </a:lnTo>
                    <a:lnTo>
                      <a:pt x="176" y="65"/>
                    </a:lnTo>
                    <a:lnTo>
                      <a:pt x="171" y="53"/>
                    </a:lnTo>
                    <a:lnTo>
                      <a:pt x="165" y="31"/>
                    </a:lnTo>
                    <a:lnTo>
                      <a:pt x="161" y="13"/>
                    </a:lnTo>
                    <a:lnTo>
                      <a:pt x="159" y="8"/>
                    </a:lnTo>
                    <a:lnTo>
                      <a:pt x="156" y="4"/>
                    </a:lnTo>
                    <a:lnTo>
                      <a:pt x="156" y="4"/>
                    </a:lnTo>
                    <a:lnTo>
                      <a:pt x="152" y="2"/>
                    </a:lnTo>
                    <a:lnTo>
                      <a:pt x="149" y="0"/>
                    </a:lnTo>
                    <a:lnTo>
                      <a:pt x="144" y="0"/>
                    </a:lnTo>
                    <a:lnTo>
                      <a:pt x="137" y="2"/>
                    </a:lnTo>
                    <a:lnTo>
                      <a:pt x="132" y="4"/>
                    </a:lnTo>
                    <a:lnTo>
                      <a:pt x="126" y="9"/>
                    </a:lnTo>
                    <a:lnTo>
                      <a:pt x="121" y="14"/>
                    </a:lnTo>
                    <a:lnTo>
                      <a:pt x="116" y="22"/>
                    </a:lnTo>
                    <a:lnTo>
                      <a:pt x="116" y="22"/>
                    </a:lnTo>
                    <a:lnTo>
                      <a:pt x="112" y="31"/>
                    </a:lnTo>
                    <a:lnTo>
                      <a:pt x="108" y="40"/>
                    </a:lnTo>
                    <a:lnTo>
                      <a:pt x="106" y="48"/>
                    </a:lnTo>
                    <a:lnTo>
                      <a:pt x="104" y="57"/>
                    </a:lnTo>
                    <a:lnTo>
                      <a:pt x="104" y="65"/>
                    </a:lnTo>
                    <a:lnTo>
                      <a:pt x="106" y="72"/>
                    </a:lnTo>
                    <a:lnTo>
                      <a:pt x="107" y="79"/>
                    </a:lnTo>
                    <a:lnTo>
                      <a:pt x="109" y="84"/>
                    </a:lnTo>
                    <a:lnTo>
                      <a:pt x="109" y="84"/>
                    </a:lnTo>
                    <a:lnTo>
                      <a:pt x="117" y="96"/>
                    </a:lnTo>
                    <a:lnTo>
                      <a:pt x="125" y="111"/>
                    </a:lnTo>
                    <a:lnTo>
                      <a:pt x="130" y="124"/>
                    </a:lnTo>
                    <a:lnTo>
                      <a:pt x="130" y="128"/>
                    </a:lnTo>
                    <a:lnTo>
                      <a:pt x="130" y="130"/>
                    </a:lnTo>
                    <a:lnTo>
                      <a:pt x="130" y="130"/>
                    </a:lnTo>
                    <a:lnTo>
                      <a:pt x="127" y="130"/>
                    </a:lnTo>
                    <a:lnTo>
                      <a:pt x="122" y="130"/>
                    </a:lnTo>
                    <a:lnTo>
                      <a:pt x="109" y="128"/>
                    </a:lnTo>
                    <a:lnTo>
                      <a:pt x="94" y="125"/>
                    </a:lnTo>
                    <a:lnTo>
                      <a:pt x="88" y="125"/>
                    </a:lnTo>
                    <a:lnTo>
                      <a:pt x="84" y="125"/>
                    </a:lnTo>
                    <a:lnTo>
                      <a:pt x="84" y="125"/>
                    </a:lnTo>
                    <a:lnTo>
                      <a:pt x="70" y="130"/>
                    </a:lnTo>
                    <a:lnTo>
                      <a:pt x="51" y="142"/>
                    </a:lnTo>
                    <a:lnTo>
                      <a:pt x="41" y="148"/>
                    </a:lnTo>
                    <a:lnTo>
                      <a:pt x="31" y="156"/>
                    </a:lnTo>
                    <a:lnTo>
                      <a:pt x="24" y="163"/>
                    </a:lnTo>
                    <a:lnTo>
                      <a:pt x="17" y="171"/>
                    </a:lnTo>
                    <a:lnTo>
                      <a:pt x="17" y="171"/>
                    </a:lnTo>
                    <a:lnTo>
                      <a:pt x="13" y="178"/>
                    </a:lnTo>
                    <a:lnTo>
                      <a:pt x="11" y="185"/>
                    </a:lnTo>
                    <a:lnTo>
                      <a:pt x="10" y="192"/>
                    </a:lnTo>
                    <a:lnTo>
                      <a:pt x="11" y="199"/>
                    </a:lnTo>
                    <a:lnTo>
                      <a:pt x="13" y="207"/>
                    </a:lnTo>
                    <a:lnTo>
                      <a:pt x="15" y="211"/>
                    </a:lnTo>
                    <a:lnTo>
                      <a:pt x="15" y="211"/>
                    </a:lnTo>
                    <a:lnTo>
                      <a:pt x="12" y="215"/>
                    </a:lnTo>
                    <a:lnTo>
                      <a:pt x="6" y="224"/>
                    </a:lnTo>
                    <a:lnTo>
                      <a:pt x="1" y="236"/>
                    </a:lnTo>
                    <a:lnTo>
                      <a:pt x="0" y="242"/>
                    </a:lnTo>
                    <a:lnTo>
                      <a:pt x="0" y="248"/>
                    </a:lnTo>
                    <a:lnTo>
                      <a:pt x="0" y="248"/>
                    </a:lnTo>
                    <a:lnTo>
                      <a:pt x="1" y="253"/>
                    </a:lnTo>
                    <a:lnTo>
                      <a:pt x="3" y="258"/>
                    </a:lnTo>
                    <a:lnTo>
                      <a:pt x="8" y="266"/>
                    </a:lnTo>
                    <a:lnTo>
                      <a:pt x="15" y="271"/>
                    </a:lnTo>
                    <a:lnTo>
                      <a:pt x="17" y="273"/>
                    </a:lnTo>
                    <a:lnTo>
                      <a:pt x="17" y="273"/>
                    </a:lnTo>
                    <a:lnTo>
                      <a:pt x="16" y="276"/>
                    </a:lnTo>
                    <a:lnTo>
                      <a:pt x="12" y="284"/>
                    </a:lnTo>
                    <a:lnTo>
                      <a:pt x="11" y="289"/>
                    </a:lnTo>
                    <a:lnTo>
                      <a:pt x="10" y="295"/>
                    </a:lnTo>
                    <a:lnTo>
                      <a:pt x="11" y="300"/>
                    </a:lnTo>
                    <a:lnTo>
                      <a:pt x="13" y="305"/>
                    </a:lnTo>
                    <a:lnTo>
                      <a:pt x="13" y="305"/>
                    </a:lnTo>
                    <a:lnTo>
                      <a:pt x="22" y="311"/>
                    </a:lnTo>
                    <a:lnTo>
                      <a:pt x="30" y="317"/>
                    </a:lnTo>
                    <a:lnTo>
                      <a:pt x="37" y="322"/>
                    </a:lnTo>
                    <a:lnTo>
                      <a:pt x="37" y="322"/>
                    </a:lnTo>
                    <a:lnTo>
                      <a:pt x="37" y="325"/>
                    </a:lnTo>
                    <a:lnTo>
                      <a:pt x="37" y="330"/>
                    </a:lnTo>
                    <a:lnTo>
                      <a:pt x="41" y="337"/>
                    </a:lnTo>
                    <a:lnTo>
                      <a:pt x="44" y="341"/>
                    </a:lnTo>
                    <a:lnTo>
                      <a:pt x="48" y="346"/>
                    </a:lnTo>
                    <a:lnTo>
                      <a:pt x="48" y="346"/>
                    </a:lnTo>
                    <a:lnTo>
                      <a:pt x="60" y="354"/>
                    </a:lnTo>
                    <a:lnTo>
                      <a:pt x="74" y="360"/>
                    </a:lnTo>
                    <a:lnTo>
                      <a:pt x="88" y="365"/>
                    </a:lnTo>
                    <a:lnTo>
                      <a:pt x="99" y="368"/>
                    </a:lnTo>
                    <a:lnTo>
                      <a:pt x="99" y="368"/>
                    </a:lnTo>
                    <a:lnTo>
                      <a:pt x="108" y="367"/>
                    </a:lnTo>
                    <a:lnTo>
                      <a:pt x="118" y="365"/>
                    </a:lnTo>
                    <a:lnTo>
                      <a:pt x="128" y="361"/>
                    </a:lnTo>
                    <a:lnTo>
                      <a:pt x="137" y="356"/>
                    </a:lnTo>
                    <a:lnTo>
                      <a:pt x="137" y="356"/>
                    </a:lnTo>
                    <a:lnTo>
                      <a:pt x="141" y="354"/>
                    </a:lnTo>
                    <a:lnTo>
                      <a:pt x="142" y="350"/>
                    </a:lnTo>
                    <a:lnTo>
                      <a:pt x="142" y="346"/>
                    </a:lnTo>
                    <a:lnTo>
                      <a:pt x="142" y="343"/>
                    </a:lnTo>
                    <a:lnTo>
                      <a:pt x="140" y="337"/>
                    </a:lnTo>
                    <a:lnTo>
                      <a:pt x="139" y="336"/>
                    </a:lnTo>
                    <a:lnTo>
                      <a:pt x="139" y="336"/>
                    </a:lnTo>
                    <a:lnTo>
                      <a:pt x="145" y="336"/>
                    </a:lnTo>
                    <a:lnTo>
                      <a:pt x="152" y="336"/>
                    </a:lnTo>
                    <a:lnTo>
                      <a:pt x="163" y="339"/>
                    </a:lnTo>
                    <a:lnTo>
                      <a:pt x="163" y="339"/>
                    </a:lnTo>
                    <a:lnTo>
                      <a:pt x="174" y="341"/>
                    </a:lnTo>
                    <a:lnTo>
                      <a:pt x="189" y="343"/>
                    </a:lnTo>
                    <a:lnTo>
                      <a:pt x="197" y="343"/>
                    </a:lnTo>
                    <a:lnTo>
                      <a:pt x="205" y="341"/>
                    </a:lnTo>
                    <a:lnTo>
                      <a:pt x="216" y="339"/>
                    </a:lnTo>
                    <a:lnTo>
                      <a:pt x="224" y="335"/>
                    </a:lnTo>
                    <a:lnTo>
                      <a:pt x="224" y="335"/>
                    </a:lnTo>
                    <a:lnTo>
                      <a:pt x="233" y="330"/>
                    </a:lnTo>
                    <a:lnTo>
                      <a:pt x="242" y="324"/>
                    </a:lnTo>
                    <a:lnTo>
                      <a:pt x="257" y="312"/>
                    </a:lnTo>
                    <a:lnTo>
                      <a:pt x="267" y="302"/>
                    </a:lnTo>
                    <a:lnTo>
                      <a:pt x="270" y="298"/>
                    </a:lnTo>
                    <a:lnTo>
                      <a:pt x="270" y="298"/>
                    </a:lnTo>
                    <a:lnTo>
                      <a:pt x="274" y="293"/>
                    </a:lnTo>
                    <a:lnTo>
                      <a:pt x="280" y="281"/>
                    </a:lnTo>
                    <a:lnTo>
                      <a:pt x="282" y="272"/>
                    </a:lnTo>
                    <a:lnTo>
                      <a:pt x="286" y="263"/>
                    </a:lnTo>
                    <a:lnTo>
                      <a:pt x="288" y="253"/>
                    </a:lnTo>
                    <a:lnTo>
                      <a:pt x="289" y="244"/>
                    </a:lnTo>
                    <a:lnTo>
                      <a:pt x="289" y="244"/>
                    </a:lnTo>
                    <a:lnTo>
                      <a:pt x="288" y="233"/>
                    </a:lnTo>
                    <a:lnTo>
                      <a:pt x="286" y="221"/>
                    </a:lnTo>
                    <a:lnTo>
                      <a:pt x="279" y="199"/>
                    </a:lnTo>
                    <a:lnTo>
                      <a:pt x="272" y="178"/>
                    </a:lnTo>
                    <a:lnTo>
                      <a:pt x="270" y="171"/>
                    </a:lnTo>
                    <a:lnTo>
                      <a:pt x="270" y="171"/>
                    </a:lnTo>
                    <a:close/>
                  </a:path>
                </a:pathLst>
              </a:custGeom>
              <a:solidFill>
                <a:srgbClr val="F2A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6" name="Freeform 715">
                <a:extLst>
                  <a:ext uri="{FF2B5EF4-FFF2-40B4-BE49-F238E27FC236}">
                    <a16:creationId xmlns:a16="http://schemas.microsoft.com/office/drawing/2014/main" id="{0ECBD2E1-CF44-45D4-B7D2-F281C3A5C5E9}"/>
                  </a:ext>
                </a:extLst>
              </p:cNvPr>
              <p:cNvSpPr>
                <a:spLocks/>
              </p:cNvSpPr>
              <p:nvPr/>
            </p:nvSpPr>
            <p:spPr bwMode="auto">
              <a:xfrm>
                <a:off x="3920" y="1238"/>
                <a:ext cx="114" cy="175"/>
              </a:xfrm>
              <a:custGeom>
                <a:avLst/>
                <a:gdLst>
                  <a:gd name="T0" fmla="*/ 52 w 114"/>
                  <a:gd name="T1" fmla="*/ 2 h 175"/>
                  <a:gd name="T2" fmla="*/ 79 w 114"/>
                  <a:gd name="T3" fmla="*/ 13 h 175"/>
                  <a:gd name="T4" fmla="*/ 88 w 114"/>
                  <a:gd name="T5" fmla="*/ 24 h 175"/>
                  <a:gd name="T6" fmla="*/ 87 w 114"/>
                  <a:gd name="T7" fmla="*/ 39 h 175"/>
                  <a:gd name="T8" fmla="*/ 78 w 114"/>
                  <a:gd name="T9" fmla="*/ 49 h 175"/>
                  <a:gd name="T10" fmla="*/ 58 w 114"/>
                  <a:gd name="T11" fmla="*/ 56 h 175"/>
                  <a:gd name="T12" fmla="*/ 25 w 114"/>
                  <a:gd name="T13" fmla="*/ 58 h 175"/>
                  <a:gd name="T14" fmla="*/ 7 w 114"/>
                  <a:gd name="T15" fmla="*/ 53 h 175"/>
                  <a:gd name="T16" fmla="*/ 2 w 114"/>
                  <a:gd name="T17" fmla="*/ 51 h 175"/>
                  <a:gd name="T18" fmla="*/ 30 w 114"/>
                  <a:gd name="T19" fmla="*/ 63 h 175"/>
                  <a:gd name="T20" fmla="*/ 59 w 114"/>
                  <a:gd name="T21" fmla="*/ 66 h 175"/>
                  <a:gd name="T22" fmla="*/ 91 w 114"/>
                  <a:gd name="T23" fmla="*/ 75 h 175"/>
                  <a:gd name="T24" fmla="*/ 98 w 114"/>
                  <a:gd name="T25" fmla="*/ 84 h 175"/>
                  <a:gd name="T26" fmla="*/ 98 w 114"/>
                  <a:gd name="T27" fmla="*/ 101 h 175"/>
                  <a:gd name="T28" fmla="*/ 88 w 114"/>
                  <a:gd name="T29" fmla="*/ 113 h 175"/>
                  <a:gd name="T30" fmla="*/ 77 w 114"/>
                  <a:gd name="T31" fmla="*/ 118 h 175"/>
                  <a:gd name="T32" fmla="*/ 47 w 114"/>
                  <a:gd name="T33" fmla="*/ 119 h 175"/>
                  <a:gd name="T34" fmla="*/ 38 w 114"/>
                  <a:gd name="T35" fmla="*/ 119 h 175"/>
                  <a:gd name="T36" fmla="*/ 59 w 114"/>
                  <a:gd name="T37" fmla="*/ 123 h 175"/>
                  <a:gd name="T38" fmla="*/ 93 w 114"/>
                  <a:gd name="T39" fmla="*/ 125 h 175"/>
                  <a:gd name="T40" fmla="*/ 102 w 114"/>
                  <a:gd name="T41" fmla="*/ 127 h 175"/>
                  <a:gd name="T42" fmla="*/ 109 w 114"/>
                  <a:gd name="T43" fmla="*/ 138 h 175"/>
                  <a:gd name="T44" fmla="*/ 101 w 114"/>
                  <a:gd name="T45" fmla="*/ 157 h 175"/>
                  <a:gd name="T46" fmla="*/ 86 w 114"/>
                  <a:gd name="T47" fmla="*/ 165 h 175"/>
                  <a:gd name="T48" fmla="*/ 63 w 114"/>
                  <a:gd name="T49" fmla="*/ 171 h 175"/>
                  <a:gd name="T50" fmla="*/ 38 w 114"/>
                  <a:gd name="T51" fmla="*/ 170 h 175"/>
                  <a:gd name="T52" fmla="*/ 55 w 114"/>
                  <a:gd name="T53" fmla="*/ 174 h 175"/>
                  <a:gd name="T54" fmla="*/ 74 w 114"/>
                  <a:gd name="T55" fmla="*/ 173 h 175"/>
                  <a:gd name="T56" fmla="*/ 96 w 114"/>
                  <a:gd name="T57" fmla="*/ 166 h 175"/>
                  <a:gd name="T58" fmla="*/ 107 w 114"/>
                  <a:gd name="T59" fmla="*/ 170 h 175"/>
                  <a:gd name="T60" fmla="*/ 110 w 114"/>
                  <a:gd name="T61" fmla="*/ 173 h 175"/>
                  <a:gd name="T62" fmla="*/ 107 w 114"/>
                  <a:gd name="T63" fmla="*/ 167 h 175"/>
                  <a:gd name="T64" fmla="*/ 102 w 114"/>
                  <a:gd name="T65" fmla="*/ 164 h 175"/>
                  <a:gd name="T66" fmla="*/ 111 w 114"/>
                  <a:gd name="T67" fmla="*/ 151 h 175"/>
                  <a:gd name="T68" fmla="*/ 114 w 114"/>
                  <a:gd name="T69" fmla="*/ 141 h 175"/>
                  <a:gd name="T70" fmla="*/ 107 w 114"/>
                  <a:gd name="T71" fmla="*/ 125 h 175"/>
                  <a:gd name="T72" fmla="*/ 90 w 114"/>
                  <a:gd name="T73" fmla="*/ 118 h 175"/>
                  <a:gd name="T74" fmla="*/ 97 w 114"/>
                  <a:gd name="T75" fmla="*/ 114 h 175"/>
                  <a:gd name="T76" fmla="*/ 105 w 114"/>
                  <a:gd name="T77" fmla="*/ 98 h 175"/>
                  <a:gd name="T78" fmla="*/ 105 w 114"/>
                  <a:gd name="T79" fmla="*/ 87 h 175"/>
                  <a:gd name="T80" fmla="*/ 96 w 114"/>
                  <a:gd name="T81" fmla="*/ 73 h 175"/>
                  <a:gd name="T82" fmla="*/ 85 w 114"/>
                  <a:gd name="T83" fmla="*/ 68 h 175"/>
                  <a:gd name="T84" fmla="*/ 67 w 114"/>
                  <a:gd name="T85" fmla="*/ 63 h 175"/>
                  <a:gd name="T86" fmla="*/ 86 w 114"/>
                  <a:gd name="T87" fmla="*/ 54 h 175"/>
                  <a:gd name="T88" fmla="*/ 93 w 114"/>
                  <a:gd name="T89" fmla="*/ 45 h 175"/>
                  <a:gd name="T90" fmla="*/ 97 w 114"/>
                  <a:gd name="T91" fmla="*/ 30 h 175"/>
                  <a:gd name="T92" fmla="*/ 93 w 114"/>
                  <a:gd name="T93" fmla="*/ 18 h 175"/>
                  <a:gd name="T94" fmla="*/ 82 w 114"/>
                  <a:gd name="T95" fmla="*/ 7 h 175"/>
                  <a:gd name="T96" fmla="*/ 52 w 114"/>
                  <a:gd name="T97" fmla="*/ 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75">
                    <a:moveTo>
                      <a:pt x="47" y="0"/>
                    </a:moveTo>
                    <a:lnTo>
                      <a:pt x="47" y="0"/>
                    </a:lnTo>
                    <a:lnTo>
                      <a:pt x="52" y="2"/>
                    </a:lnTo>
                    <a:lnTo>
                      <a:pt x="66" y="6"/>
                    </a:lnTo>
                    <a:lnTo>
                      <a:pt x="73" y="8"/>
                    </a:lnTo>
                    <a:lnTo>
                      <a:pt x="79" y="13"/>
                    </a:lnTo>
                    <a:lnTo>
                      <a:pt x="85" y="18"/>
                    </a:lnTo>
                    <a:lnTo>
                      <a:pt x="88" y="24"/>
                    </a:lnTo>
                    <a:lnTo>
                      <a:pt x="88" y="24"/>
                    </a:lnTo>
                    <a:lnTo>
                      <a:pt x="88" y="30"/>
                    </a:lnTo>
                    <a:lnTo>
                      <a:pt x="88" y="35"/>
                    </a:lnTo>
                    <a:lnTo>
                      <a:pt x="87" y="39"/>
                    </a:lnTo>
                    <a:lnTo>
                      <a:pt x="85" y="42"/>
                    </a:lnTo>
                    <a:lnTo>
                      <a:pt x="82" y="46"/>
                    </a:lnTo>
                    <a:lnTo>
                      <a:pt x="78" y="49"/>
                    </a:lnTo>
                    <a:lnTo>
                      <a:pt x="68" y="54"/>
                    </a:lnTo>
                    <a:lnTo>
                      <a:pt x="68" y="54"/>
                    </a:lnTo>
                    <a:lnTo>
                      <a:pt x="58" y="56"/>
                    </a:lnTo>
                    <a:lnTo>
                      <a:pt x="47" y="58"/>
                    </a:lnTo>
                    <a:lnTo>
                      <a:pt x="35" y="58"/>
                    </a:lnTo>
                    <a:lnTo>
                      <a:pt x="25" y="58"/>
                    </a:lnTo>
                    <a:lnTo>
                      <a:pt x="25" y="58"/>
                    </a:lnTo>
                    <a:lnTo>
                      <a:pt x="15" y="55"/>
                    </a:lnTo>
                    <a:lnTo>
                      <a:pt x="7" y="53"/>
                    </a:lnTo>
                    <a:lnTo>
                      <a:pt x="0" y="49"/>
                    </a:lnTo>
                    <a:lnTo>
                      <a:pt x="0" y="49"/>
                    </a:lnTo>
                    <a:lnTo>
                      <a:pt x="2" y="51"/>
                    </a:lnTo>
                    <a:lnTo>
                      <a:pt x="10" y="56"/>
                    </a:lnTo>
                    <a:lnTo>
                      <a:pt x="21" y="61"/>
                    </a:lnTo>
                    <a:lnTo>
                      <a:pt x="30" y="63"/>
                    </a:lnTo>
                    <a:lnTo>
                      <a:pt x="39" y="64"/>
                    </a:lnTo>
                    <a:lnTo>
                      <a:pt x="39" y="64"/>
                    </a:lnTo>
                    <a:lnTo>
                      <a:pt x="59" y="66"/>
                    </a:lnTo>
                    <a:lnTo>
                      <a:pt x="77" y="69"/>
                    </a:lnTo>
                    <a:lnTo>
                      <a:pt x="85" y="72"/>
                    </a:lnTo>
                    <a:lnTo>
                      <a:pt x="91" y="75"/>
                    </a:lnTo>
                    <a:lnTo>
                      <a:pt x="96" y="79"/>
                    </a:lnTo>
                    <a:lnTo>
                      <a:pt x="98" y="84"/>
                    </a:lnTo>
                    <a:lnTo>
                      <a:pt x="98" y="84"/>
                    </a:lnTo>
                    <a:lnTo>
                      <a:pt x="100" y="90"/>
                    </a:lnTo>
                    <a:lnTo>
                      <a:pt x="100" y="96"/>
                    </a:lnTo>
                    <a:lnTo>
                      <a:pt x="98" y="101"/>
                    </a:lnTo>
                    <a:lnTo>
                      <a:pt x="96" y="106"/>
                    </a:lnTo>
                    <a:lnTo>
                      <a:pt x="92" y="109"/>
                    </a:lnTo>
                    <a:lnTo>
                      <a:pt x="88" y="113"/>
                    </a:lnTo>
                    <a:lnTo>
                      <a:pt x="83" y="116"/>
                    </a:lnTo>
                    <a:lnTo>
                      <a:pt x="77" y="118"/>
                    </a:lnTo>
                    <a:lnTo>
                      <a:pt x="77" y="118"/>
                    </a:lnTo>
                    <a:lnTo>
                      <a:pt x="71" y="119"/>
                    </a:lnTo>
                    <a:lnTo>
                      <a:pt x="63" y="119"/>
                    </a:lnTo>
                    <a:lnTo>
                      <a:pt x="47" y="119"/>
                    </a:lnTo>
                    <a:lnTo>
                      <a:pt x="28" y="117"/>
                    </a:lnTo>
                    <a:lnTo>
                      <a:pt x="28" y="117"/>
                    </a:lnTo>
                    <a:lnTo>
                      <a:pt x="38" y="119"/>
                    </a:lnTo>
                    <a:lnTo>
                      <a:pt x="49" y="122"/>
                    </a:lnTo>
                    <a:lnTo>
                      <a:pt x="59" y="123"/>
                    </a:lnTo>
                    <a:lnTo>
                      <a:pt x="59" y="123"/>
                    </a:lnTo>
                    <a:lnTo>
                      <a:pt x="72" y="123"/>
                    </a:lnTo>
                    <a:lnTo>
                      <a:pt x="83" y="123"/>
                    </a:lnTo>
                    <a:lnTo>
                      <a:pt x="93" y="125"/>
                    </a:lnTo>
                    <a:lnTo>
                      <a:pt x="98" y="126"/>
                    </a:lnTo>
                    <a:lnTo>
                      <a:pt x="102" y="127"/>
                    </a:lnTo>
                    <a:lnTo>
                      <a:pt x="102" y="127"/>
                    </a:lnTo>
                    <a:lnTo>
                      <a:pt x="106" y="131"/>
                    </a:lnTo>
                    <a:lnTo>
                      <a:pt x="107" y="135"/>
                    </a:lnTo>
                    <a:lnTo>
                      <a:pt x="109" y="138"/>
                    </a:lnTo>
                    <a:lnTo>
                      <a:pt x="107" y="143"/>
                    </a:lnTo>
                    <a:lnTo>
                      <a:pt x="105" y="151"/>
                    </a:lnTo>
                    <a:lnTo>
                      <a:pt x="101" y="157"/>
                    </a:lnTo>
                    <a:lnTo>
                      <a:pt x="101" y="157"/>
                    </a:lnTo>
                    <a:lnTo>
                      <a:pt x="95" y="161"/>
                    </a:lnTo>
                    <a:lnTo>
                      <a:pt x="86" y="165"/>
                    </a:lnTo>
                    <a:lnTo>
                      <a:pt x="73" y="169"/>
                    </a:lnTo>
                    <a:lnTo>
                      <a:pt x="63" y="171"/>
                    </a:lnTo>
                    <a:lnTo>
                      <a:pt x="63" y="171"/>
                    </a:lnTo>
                    <a:lnTo>
                      <a:pt x="53" y="171"/>
                    </a:lnTo>
                    <a:lnTo>
                      <a:pt x="45" y="171"/>
                    </a:lnTo>
                    <a:lnTo>
                      <a:pt x="38" y="170"/>
                    </a:lnTo>
                    <a:lnTo>
                      <a:pt x="38" y="170"/>
                    </a:lnTo>
                    <a:lnTo>
                      <a:pt x="47" y="173"/>
                    </a:lnTo>
                    <a:lnTo>
                      <a:pt x="55" y="174"/>
                    </a:lnTo>
                    <a:lnTo>
                      <a:pt x="66" y="175"/>
                    </a:lnTo>
                    <a:lnTo>
                      <a:pt x="66" y="175"/>
                    </a:lnTo>
                    <a:lnTo>
                      <a:pt x="74" y="173"/>
                    </a:lnTo>
                    <a:lnTo>
                      <a:pt x="83" y="170"/>
                    </a:lnTo>
                    <a:lnTo>
                      <a:pt x="90" y="167"/>
                    </a:lnTo>
                    <a:lnTo>
                      <a:pt x="96" y="166"/>
                    </a:lnTo>
                    <a:lnTo>
                      <a:pt x="96" y="166"/>
                    </a:lnTo>
                    <a:lnTo>
                      <a:pt x="102" y="167"/>
                    </a:lnTo>
                    <a:lnTo>
                      <a:pt x="107" y="170"/>
                    </a:lnTo>
                    <a:lnTo>
                      <a:pt x="109" y="173"/>
                    </a:lnTo>
                    <a:lnTo>
                      <a:pt x="110" y="173"/>
                    </a:lnTo>
                    <a:lnTo>
                      <a:pt x="110" y="173"/>
                    </a:lnTo>
                    <a:lnTo>
                      <a:pt x="110" y="171"/>
                    </a:lnTo>
                    <a:lnTo>
                      <a:pt x="107" y="167"/>
                    </a:lnTo>
                    <a:lnTo>
                      <a:pt x="107" y="167"/>
                    </a:lnTo>
                    <a:lnTo>
                      <a:pt x="105" y="165"/>
                    </a:lnTo>
                    <a:lnTo>
                      <a:pt x="102" y="164"/>
                    </a:lnTo>
                    <a:lnTo>
                      <a:pt x="102" y="164"/>
                    </a:lnTo>
                    <a:lnTo>
                      <a:pt x="103" y="162"/>
                    </a:lnTo>
                    <a:lnTo>
                      <a:pt x="107" y="159"/>
                    </a:lnTo>
                    <a:lnTo>
                      <a:pt x="111" y="151"/>
                    </a:lnTo>
                    <a:lnTo>
                      <a:pt x="114" y="146"/>
                    </a:lnTo>
                    <a:lnTo>
                      <a:pt x="114" y="141"/>
                    </a:lnTo>
                    <a:lnTo>
                      <a:pt x="114" y="141"/>
                    </a:lnTo>
                    <a:lnTo>
                      <a:pt x="114" y="135"/>
                    </a:lnTo>
                    <a:lnTo>
                      <a:pt x="111" y="130"/>
                    </a:lnTo>
                    <a:lnTo>
                      <a:pt x="107" y="125"/>
                    </a:lnTo>
                    <a:lnTo>
                      <a:pt x="102" y="122"/>
                    </a:lnTo>
                    <a:lnTo>
                      <a:pt x="95" y="119"/>
                    </a:lnTo>
                    <a:lnTo>
                      <a:pt x="90" y="118"/>
                    </a:lnTo>
                    <a:lnTo>
                      <a:pt x="90" y="118"/>
                    </a:lnTo>
                    <a:lnTo>
                      <a:pt x="92" y="118"/>
                    </a:lnTo>
                    <a:lnTo>
                      <a:pt x="97" y="114"/>
                    </a:lnTo>
                    <a:lnTo>
                      <a:pt x="102" y="108"/>
                    </a:lnTo>
                    <a:lnTo>
                      <a:pt x="103" y="103"/>
                    </a:lnTo>
                    <a:lnTo>
                      <a:pt x="105" y="98"/>
                    </a:lnTo>
                    <a:lnTo>
                      <a:pt x="105" y="98"/>
                    </a:lnTo>
                    <a:lnTo>
                      <a:pt x="106" y="92"/>
                    </a:lnTo>
                    <a:lnTo>
                      <a:pt x="105" y="87"/>
                    </a:lnTo>
                    <a:lnTo>
                      <a:pt x="103" y="82"/>
                    </a:lnTo>
                    <a:lnTo>
                      <a:pt x="101" y="78"/>
                    </a:lnTo>
                    <a:lnTo>
                      <a:pt x="96" y="73"/>
                    </a:lnTo>
                    <a:lnTo>
                      <a:pt x="91" y="69"/>
                    </a:lnTo>
                    <a:lnTo>
                      <a:pt x="91" y="69"/>
                    </a:lnTo>
                    <a:lnTo>
                      <a:pt x="85" y="68"/>
                    </a:lnTo>
                    <a:lnTo>
                      <a:pt x="76" y="65"/>
                    </a:lnTo>
                    <a:lnTo>
                      <a:pt x="67" y="63"/>
                    </a:lnTo>
                    <a:lnTo>
                      <a:pt x="67" y="63"/>
                    </a:lnTo>
                    <a:lnTo>
                      <a:pt x="69" y="63"/>
                    </a:lnTo>
                    <a:lnTo>
                      <a:pt x="77" y="60"/>
                    </a:lnTo>
                    <a:lnTo>
                      <a:pt x="86" y="54"/>
                    </a:lnTo>
                    <a:lnTo>
                      <a:pt x="90" y="50"/>
                    </a:lnTo>
                    <a:lnTo>
                      <a:pt x="93" y="45"/>
                    </a:lnTo>
                    <a:lnTo>
                      <a:pt x="93" y="45"/>
                    </a:lnTo>
                    <a:lnTo>
                      <a:pt x="96" y="40"/>
                    </a:lnTo>
                    <a:lnTo>
                      <a:pt x="97" y="35"/>
                    </a:lnTo>
                    <a:lnTo>
                      <a:pt x="97" y="30"/>
                    </a:lnTo>
                    <a:lnTo>
                      <a:pt x="97" y="26"/>
                    </a:lnTo>
                    <a:lnTo>
                      <a:pt x="96" y="22"/>
                    </a:lnTo>
                    <a:lnTo>
                      <a:pt x="93" y="18"/>
                    </a:lnTo>
                    <a:lnTo>
                      <a:pt x="87" y="11"/>
                    </a:lnTo>
                    <a:lnTo>
                      <a:pt x="87" y="11"/>
                    </a:lnTo>
                    <a:lnTo>
                      <a:pt x="82" y="7"/>
                    </a:lnTo>
                    <a:lnTo>
                      <a:pt x="76" y="5"/>
                    </a:lnTo>
                    <a:lnTo>
                      <a:pt x="62" y="2"/>
                    </a:lnTo>
                    <a:lnTo>
                      <a:pt x="52" y="1"/>
                    </a:lnTo>
                    <a:lnTo>
                      <a:pt x="47" y="0"/>
                    </a:lnTo>
                    <a:lnTo>
                      <a:pt x="47" y="0"/>
                    </a:lnTo>
                    <a:close/>
                  </a:path>
                </a:pathLst>
              </a:custGeom>
              <a:solidFill>
                <a:srgbClr val="F09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7" name="Freeform 716">
                <a:extLst>
                  <a:ext uri="{FF2B5EF4-FFF2-40B4-BE49-F238E27FC236}">
                    <a16:creationId xmlns:a16="http://schemas.microsoft.com/office/drawing/2014/main" id="{BA2C76F5-612D-49A7-82D4-1EC4DAC5C74B}"/>
                  </a:ext>
                </a:extLst>
              </p:cNvPr>
              <p:cNvSpPr>
                <a:spLocks/>
              </p:cNvSpPr>
              <p:nvPr/>
            </p:nvSpPr>
            <p:spPr bwMode="auto">
              <a:xfrm>
                <a:off x="4037" y="1236"/>
                <a:ext cx="16" cy="104"/>
              </a:xfrm>
              <a:custGeom>
                <a:avLst/>
                <a:gdLst>
                  <a:gd name="T0" fmla="*/ 8 w 16"/>
                  <a:gd name="T1" fmla="*/ 104 h 104"/>
                  <a:gd name="T2" fmla="*/ 8 w 16"/>
                  <a:gd name="T3" fmla="*/ 104 h 104"/>
                  <a:gd name="T4" fmla="*/ 9 w 16"/>
                  <a:gd name="T5" fmla="*/ 101 h 104"/>
                  <a:gd name="T6" fmla="*/ 12 w 16"/>
                  <a:gd name="T7" fmla="*/ 92 h 104"/>
                  <a:gd name="T8" fmla="*/ 14 w 16"/>
                  <a:gd name="T9" fmla="*/ 79 h 104"/>
                  <a:gd name="T10" fmla="*/ 16 w 16"/>
                  <a:gd name="T11" fmla="*/ 58 h 104"/>
                  <a:gd name="T12" fmla="*/ 16 w 16"/>
                  <a:gd name="T13" fmla="*/ 58 h 104"/>
                  <a:gd name="T14" fmla="*/ 14 w 16"/>
                  <a:gd name="T15" fmla="*/ 47 h 104"/>
                  <a:gd name="T16" fmla="*/ 13 w 16"/>
                  <a:gd name="T17" fmla="*/ 37 h 104"/>
                  <a:gd name="T18" fmla="*/ 8 w 16"/>
                  <a:gd name="T19" fmla="*/ 18 h 104"/>
                  <a:gd name="T20" fmla="*/ 3 w 16"/>
                  <a:gd name="T21" fmla="*/ 5 h 104"/>
                  <a:gd name="T22" fmla="*/ 0 w 16"/>
                  <a:gd name="T23" fmla="*/ 0 h 104"/>
                  <a:gd name="T24" fmla="*/ 0 w 16"/>
                  <a:gd name="T25" fmla="*/ 0 h 104"/>
                  <a:gd name="T26" fmla="*/ 5 w 16"/>
                  <a:gd name="T27" fmla="*/ 22 h 104"/>
                  <a:gd name="T28" fmla="*/ 9 w 16"/>
                  <a:gd name="T29" fmla="*/ 42 h 104"/>
                  <a:gd name="T30" fmla="*/ 10 w 16"/>
                  <a:gd name="T31" fmla="*/ 62 h 104"/>
                  <a:gd name="T32" fmla="*/ 10 w 16"/>
                  <a:gd name="T33" fmla="*/ 62 h 104"/>
                  <a:gd name="T34" fmla="*/ 10 w 16"/>
                  <a:gd name="T35" fmla="*/ 80 h 104"/>
                  <a:gd name="T36" fmla="*/ 9 w 16"/>
                  <a:gd name="T37" fmla="*/ 92 h 104"/>
                  <a:gd name="T38" fmla="*/ 8 w 16"/>
                  <a:gd name="T39" fmla="*/ 104 h 104"/>
                  <a:gd name="T40" fmla="*/ 8 w 16"/>
                  <a:gd name="T4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04">
                    <a:moveTo>
                      <a:pt x="8" y="104"/>
                    </a:moveTo>
                    <a:lnTo>
                      <a:pt x="8" y="104"/>
                    </a:lnTo>
                    <a:lnTo>
                      <a:pt x="9" y="101"/>
                    </a:lnTo>
                    <a:lnTo>
                      <a:pt x="12" y="92"/>
                    </a:lnTo>
                    <a:lnTo>
                      <a:pt x="14" y="79"/>
                    </a:lnTo>
                    <a:lnTo>
                      <a:pt x="16" y="58"/>
                    </a:lnTo>
                    <a:lnTo>
                      <a:pt x="16" y="58"/>
                    </a:lnTo>
                    <a:lnTo>
                      <a:pt x="14" y="47"/>
                    </a:lnTo>
                    <a:lnTo>
                      <a:pt x="13" y="37"/>
                    </a:lnTo>
                    <a:lnTo>
                      <a:pt x="8" y="18"/>
                    </a:lnTo>
                    <a:lnTo>
                      <a:pt x="3" y="5"/>
                    </a:lnTo>
                    <a:lnTo>
                      <a:pt x="0" y="0"/>
                    </a:lnTo>
                    <a:lnTo>
                      <a:pt x="0" y="0"/>
                    </a:lnTo>
                    <a:lnTo>
                      <a:pt x="5" y="22"/>
                    </a:lnTo>
                    <a:lnTo>
                      <a:pt x="9" y="42"/>
                    </a:lnTo>
                    <a:lnTo>
                      <a:pt x="10" y="62"/>
                    </a:lnTo>
                    <a:lnTo>
                      <a:pt x="10" y="62"/>
                    </a:lnTo>
                    <a:lnTo>
                      <a:pt x="10" y="80"/>
                    </a:lnTo>
                    <a:lnTo>
                      <a:pt x="9" y="92"/>
                    </a:lnTo>
                    <a:lnTo>
                      <a:pt x="8" y="104"/>
                    </a:lnTo>
                    <a:lnTo>
                      <a:pt x="8" y="104"/>
                    </a:lnTo>
                    <a:close/>
                  </a:path>
                </a:pathLst>
              </a:custGeom>
              <a:solidFill>
                <a:srgbClr val="F09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8" name="Freeform 717">
                <a:extLst>
                  <a:ext uri="{FF2B5EF4-FFF2-40B4-BE49-F238E27FC236}">
                    <a16:creationId xmlns:a16="http://schemas.microsoft.com/office/drawing/2014/main" id="{A004AD60-C9D9-4DCE-AE19-03A17EB06637}"/>
                  </a:ext>
                </a:extLst>
              </p:cNvPr>
              <p:cNvSpPr>
                <a:spLocks/>
              </p:cNvSpPr>
              <p:nvPr/>
            </p:nvSpPr>
            <p:spPr bwMode="auto">
              <a:xfrm>
                <a:off x="4138" y="1224"/>
                <a:ext cx="108" cy="164"/>
              </a:xfrm>
              <a:custGeom>
                <a:avLst/>
                <a:gdLst>
                  <a:gd name="T0" fmla="*/ 10 w 108"/>
                  <a:gd name="T1" fmla="*/ 5 h 164"/>
                  <a:gd name="T2" fmla="*/ 10 w 108"/>
                  <a:gd name="T3" fmla="*/ 5 h 164"/>
                  <a:gd name="T4" fmla="*/ 14 w 108"/>
                  <a:gd name="T5" fmla="*/ 11 h 164"/>
                  <a:gd name="T6" fmla="*/ 18 w 108"/>
                  <a:gd name="T7" fmla="*/ 17 h 164"/>
                  <a:gd name="T8" fmla="*/ 22 w 108"/>
                  <a:gd name="T9" fmla="*/ 27 h 164"/>
                  <a:gd name="T10" fmla="*/ 27 w 108"/>
                  <a:gd name="T11" fmla="*/ 40 h 164"/>
                  <a:gd name="T12" fmla="*/ 29 w 108"/>
                  <a:gd name="T13" fmla="*/ 54 h 164"/>
                  <a:gd name="T14" fmla="*/ 32 w 108"/>
                  <a:gd name="T15" fmla="*/ 70 h 164"/>
                  <a:gd name="T16" fmla="*/ 32 w 108"/>
                  <a:gd name="T17" fmla="*/ 89 h 164"/>
                  <a:gd name="T18" fmla="*/ 32 w 108"/>
                  <a:gd name="T19" fmla="*/ 89 h 164"/>
                  <a:gd name="T20" fmla="*/ 29 w 108"/>
                  <a:gd name="T21" fmla="*/ 107 h 164"/>
                  <a:gd name="T22" fmla="*/ 26 w 108"/>
                  <a:gd name="T23" fmla="*/ 122 h 164"/>
                  <a:gd name="T24" fmla="*/ 21 w 108"/>
                  <a:gd name="T25" fmla="*/ 135 h 164"/>
                  <a:gd name="T26" fmla="*/ 16 w 108"/>
                  <a:gd name="T27" fmla="*/ 146 h 164"/>
                  <a:gd name="T28" fmla="*/ 9 w 108"/>
                  <a:gd name="T29" fmla="*/ 154 h 164"/>
                  <a:gd name="T30" fmla="*/ 5 w 108"/>
                  <a:gd name="T31" fmla="*/ 159 h 164"/>
                  <a:gd name="T32" fmla="*/ 0 w 108"/>
                  <a:gd name="T33" fmla="*/ 164 h 164"/>
                  <a:gd name="T34" fmla="*/ 55 w 108"/>
                  <a:gd name="T35" fmla="*/ 156 h 164"/>
                  <a:gd name="T36" fmla="*/ 55 w 108"/>
                  <a:gd name="T37" fmla="*/ 156 h 164"/>
                  <a:gd name="T38" fmla="*/ 57 w 108"/>
                  <a:gd name="T39" fmla="*/ 156 h 164"/>
                  <a:gd name="T40" fmla="*/ 62 w 108"/>
                  <a:gd name="T41" fmla="*/ 157 h 164"/>
                  <a:gd name="T42" fmla="*/ 70 w 108"/>
                  <a:gd name="T43" fmla="*/ 157 h 164"/>
                  <a:gd name="T44" fmla="*/ 74 w 108"/>
                  <a:gd name="T45" fmla="*/ 156 h 164"/>
                  <a:gd name="T46" fmla="*/ 77 w 108"/>
                  <a:gd name="T47" fmla="*/ 154 h 164"/>
                  <a:gd name="T48" fmla="*/ 77 w 108"/>
                  <a:gd name="T49" fmla="*/ 154 h 164"/>
                  <a:gd name="T50" fmla="*/ 85 w 108"/>
                  <a:gd name="T51" fmla="*/ 145 h 164"/>
                  <a:gd name="T52" fmla="*/ 90 w 108"/>
                  <a:gd name="T53" fmla="*/ 137 h 164"/>
                  <a:gd name="T54" fmla="*/ 95 w 108"/>
                  <a:gd name="T55" fmla="*/ 130 h 164"/>
                  <a:gd name="T56" fmla="*/ 100 w 108"/>
                  <a:gd name="T57" fmla="*/ 118 h 164"/>
                  <a:gd name="T58" fmla="*/ 104 w 108"/>
                  <a:gd name="T59" fmla="*/ 107 h 164"/>
                  <a:gd name="T60" fmla="*/ 108 w 108"/>
                  <a:gd name="T61" fmla="*/ 93 h 164"/>
                  <a:gd name="T62" fmla="*/ 108 w 108"/>
                  <a:gd name="T63" fmla="*/ 77 h 164"/>
                  <a:gd name="T64" fmla="*/ 108 w 108"/>
                  <a:gd name="T65" fmla="*/ 77 h 164"/>
                  <a:gd name="T66" fmla="*/ 108 w 108"/>
                  <a:gd name="T67" fmla="*/ 67 h 164"/>
                  <a:gd name="T68" fmla="*/ 106 w 108"/>
                  <a:gd name="T69" fmla="*/ 56 h 164"/>
                  <a:gd name="T70" fmla="*/ 105 w 108"/>
                  <a:gd name="T71" fmla="*/ 48 h 164"/>
                  <a:gd name="T72" fmla="*/ 103 w 108"/>
                  <a:gd name="T73" fmla="*/ 39 h 164"/>
                  <a:gd name="T74" fmla="*/ 96 w 108"/>
                  <a:gd name="T75" fmla="*/ 26 h 164"/>
                  <a:gd name="T76" fmla="*/ 89 w 108"/>
                  <a:gd name="T77" fmla="*/ 16 h 164"/>
                  <a:gd name="T78" fmla="*/ 82 w 108"/>
                  <a:gd name="T79" fmla="*/ 8 h 164"/>
                  <a:gd name="T80" fmla="*/ 76 w 108"/>
                  <a:gd name="T81" fmla="*/ 3 h 164"/>
                  <a:gd name="T82" fmla="*/ 70 w 108"/>
                  <a:gd name="T83" fmla="*/ 0 h 164"/>
                  <a:gd name="T84" fmla="*/ 10 w 108"/>
                  <a:gd name="T85" fmla="*/ 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4">
                    <a:moveTo>
                      <a:pt x="10" y="5"/>
                    </a:moveTo>
                    <a:lnTo>
                      <a:pt x="10" y="5"/>
                    </a:lnTo>
                    <a:lnTo>
                      <a:pt x="14" y="11"/>
                    </a:lnTo>
                    <a:lnTo>
                      <a:pt x="18" y="17"/>
                    </a:lnTo>
                    <a:lnTo>
                      <a:pt x="22" y="27"/>
                    </a:lnTo>
                    <a:lnTo>
                      <a:pt x="27" y="40"/>
                    </a:lnTo>
                    <a:lnTo>
                      <a:pt x="29" y="54"/>
                    </a:lnTo>
                    <a:lnTo>
                      <a:pt x="32" y="70"/>
                    </a:lnTo>
                    <a:lnTo>
                      <a:pt x="32" y="89"/>
                    </a:lnTo>
                    <a:lnTo>
                      <a:pt x="32" y="89"/>
                    </a:lnTo>
                    <a:lnTo>
                      <a:pt x="29" y="107"/>
                    </a:lnTo>
                    <a:lnTo>
                      <a:pt x="26" y="122"/>
                    </a:lnTo>
                    <a:lnTo>
                      <a:pt x="21" y="135"/>
                    </a:lnTo>
                    <a:lnTo>
                      <a:pt x="16" y="146"/>
                    </a:lnTo>
                    <a:lnTo>
                      <a:pt x="9" y="154"/>
                    </a:lnTo>
                    <a:lnTo>
                      <a:pt x="5" y="159"/>
                    </a:lnTo>
                    <a:lnTo>
                      <a:pt x="0" y="164"/>
                    </a:lnTo>
                    <a:lnTo>
                      <a:pt x="55" y="156"/>
                    </a:lnTo>
                    <a:lnTo>
                      <a:pt x="55" y="156"/>
                    </a:lnTo>
                    <a:lnTo>
                      <a:pt x="57" y="156"/>
                    </a:lnTo>
                    <a:lnTo>
                      <a:pt x="62" y="157"/>
                    </a:lnTo>
                    <a:lnTo>
                      <a:pt x="70" y="157"/>
                    </a:lnTo>
                    <a:lnTo>
                      <a:pt x="74" y="156"/>
                    </a:lnTo>
                    <a:lnTo>
                      <a:pt x="77" y="154"/>
                    </a:lnTo>
                    <a:lnTo>
                      <a:pt x="77" y="154"/>
                    </a:lnTo>
                    <a:lnTo>
                      <a:pt x="85" y="145"/>
                    </a:lnTo>
                    <a:lnTo>
                      <a:pt x="90" y="137"/>
                    </a:lnTo>
                    <a:lnTo>
                      <a:pt x="95" y="130"/>
                    </a:lnTo>
                    <a:lnTo>
                      <a:pt x="100" y="118"/>
                    </a:lnTo>
                    <a:lnTo>
                      <a:pt x="104" y="107"/>
                    </a:lnTo>
                    <a:lnTo>
                      <a:pt x="108" y="93"/>
                    </a:lnTo>
                    <a:lnTo>
                      <a:pt x="108" y="77"/>
                    </a:lnTo>
                    <a:lnTo>
                      <a:pt x="108" y="77"/>
                    </a:lnTo>
                    <a:lnTo>
                      <a:pt x="108" y="67"/>
                    </a:lnTo>
                    <a:lnTo>
                      <a:pt x="106" y="56"/>
                    </a:lnTo>
                    <a:lnTo>
                      <a:pt x="105" y="48"/>
                    </a:lnTo>
                    <a:lnTo>
                      <a:pt x="103" y="39"/>
                    </a:lnTo>
                    <a:lnTo>
                      <a:pt x="96" y="26"/>
                    </a:lnTo>
                    <a:lnTo>
                      <a:pt x="89" y="16"/>
                    </a:lnTo>
                    <a:lnTo>
                      <a:pt x="82" y="8"/>
                    </a:lnTo>
                    <a:lnTo>
                      <a:pt x="76" y="3"/>
                    </a:lnTo>
                    <a:lnTo>
                      <a:pt x="70" y="0"/>
                    </a:lnTo>
                    <a:lnTo>
                      <a:pt x="10" y="5"/>
                    </a:lnTo>
                    <a:close/>
                  </a:path>
                </a:pathLst>
              </a:custGeom>
              <a:solidFill>
                <a:srgbClr val="D5D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49" name="Freeform 718">
                <a:extLst>
                  <a:ext uri="{FF2B5EF4-FFF2-40B4-BE49-F238E27FC236}">
                    <a16:creationId xmlns:a16="http://schemas.microsoft.com/office/drawing/2014/main" id="{B12A9717-AC9C-45A7-A9FF-14A8A00B6AF3}"/>
                  </a:ext>
                </a:extLst>
              </p:cNvPr>
              <p:cNvSpPr>
                <a:spLocks/>
              </p:cNvSpPr>
              <p:nvPr/>
            </p:nvSpPr>
            <p:spPr bwMode="auto">
              <a:xfrm>
                <a:off x="4138" y="1364"/>
                <a:ext cx="55" cy="24"/>
              </a:xfrm>
              <a:custGeom>
                <a:avLst/>
                <a:gdLst>
                  <a:gd name="T0" fmla="*/ 18 w 55"/>
                  <a:gd name="T1" fmla="*/ 0 h 24"/>
                  <a:gd name="T2" fmla="*/ 18 w 55"/>
                  <a:gd name="T3" fmla="*/ 0 h 24"/>
                  <a:gd name="T4" fmla="*/ 12 w 55"/>
                  <a:gd name="T5" fmla="*/ 10 h 24"/>
                  <a:gd name="T6" fmla="*/ 7 w 55"/>
                  <a:gd name="T7" fmla="*/ 17 h 24"/>
                  <a:gd name="T8" fmla="*/ 0 w 55"/>
                  <a:gd name="T9" fmla="*/ 24 h 24"/>
                  <a:gd name="T10" fmla="*/ 55 w 55"/>
                  <a:gd name="T11" fmla="*/ 16 h 24"/>
                  <a:gd name="T12" fmla="*/ 18 w 5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55" h="24">
                    <a:moveTo>
                      <a:pt x="18" y="0"/>
                    </a:moveTo>
                    <a:lnTo>
                      <a:pt x="18" y="0"/>
                    </a:lnTo>
                    <a:lnTo>
                      <a:pt x="12" y="10"/>
                    </a:lnTo>
                    <a:lnTo>
                      <a:pt x="7" y="17"/>
                    </a:lnTo>
                    <a:lnTo>
                      <a:pt x="0" y="24"/>
                    </a:lnTo>
                    <a:lnTo>
                      <a:pt x="55" y="16"/>
                    </a:lnTo>
                    <a:lnTo>
                      <a:pt x="18" y="0"/>
                    </a:lnTo>
                    <a:close/>
                  </a:path>
                </a:pathLst>
              </a:custGeom>
              <a:solidFill>
                <a:srgbClr val="ACB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50" name="Freeform 719">
                <a:extLst>
                  <a:ext uri="{FF2B5EF4-FFF2-40B4-BE49-F238E27FC236}">
                    <a16:creationId xmlns:a16="http://schemas.microsoft.com/office/drawing/2014/main" id="{3AB14A5F-04C9-4B04-B3DD-B37839CB5ADE}"/>
                  </a:ext>
                </a:extLst>
              </p:cNvPr>
              <p:cNvSpPr>
                <a:spLocks/>
              </p:cNvSpPr>
              <p:nvPr/>
            </p:nvSpPr>
            <p:spPr bwMode="auto">
              <a:xfrm>
                <a:off x="3959" y="1258"/>
                <a:ext cx="25" cy="31"/>
              </a:xfrm>
              <a:custGeom>
                <a:avLst/>
                <a:gdLst>
                  <a:gd name="T0" fmla="*/ 25 w 25"/>
                  <a:gd name="T1" fmla="*/ 31 h 31"/>
                  <a:gd name="T2" fmla="*/ 25 w 25"/>
                  <a:gd name="T3" fmla="*/ 31 h 31"/>
                  <a:gd name="T4" fmla="*/ 23 w 25"/>
                  <a:gd name="T5" fmla="*/ 29 h 31"/>
                  <a:gd name="T6" fmla="*/ 20 w 25"/>
                  <a:gd name="T7" fmla="*/ 20 h 31"/>
                  <a:gd name="T8" fmla="*/ 20 w 25"/>
                  <a:gd name="T9" fmla="*/ 20 h 31"/>
                  <a:gd name="T10" fmla="*/ 20 w 25"/>
                  <a:gd name="T11" fmla="*/ 14 h 31"/>
                  <a:gd name="T12" fmla="*/ 20 w 25"/>
                  <a:gd name="T13" fmla="*/ 7 h 31"/>
                  <a:gd name="T14" fmla="*/ 20 w 25"/>
                  <a:gd name="T15" fmla="*/ 1 h 31"/>
                  <a:gd name="T16" fmla="*/ 20 w 25"/>
                  <a:gd name="T17" fmla="*/ 1 h 31"/>
                  <a:gd name="T18" fmla="*/ 18 w 25"/>
                  <a:gd name="T19" fmla="*/ 0 h 31"/>
                  <a:gd name="T20" fmla="*/ 10 w 25"/>
                  <a:gd name="T21" fmla="*/ 0 h 31"/>
                  <a:gd name="T22" fmla="*/ 6 w 25"/>
                  <a:gd name="T23" fmla="*/ 1 h 31"/>
                  <a:gd name="T24" fmla="*/ 3 w 25"/>
                  <a:gd name="T25" fmla="*/ 4 h 31"/>
                  <a:gd name="T26" fmla="*/ 0 w 25"/>
                  <a:gd name="T27" fmla="*/ 7 h 31"/>
                  <a:gd name="T28" fmla="*/ 0 w 25"/>
                  <a:gd name="T29" fmla="*/ 12 h 31"/>
                  <a:gd name="T30" fmla="*/ 0 w 25"/>
                  <a:gd name="T31" fmla="*/ 12 h 31"/>
                  <a:gd name="T32" fmla="*/ 0 w 25"/>
                  <a:gd name="T33" fmla="*/ 19 h 31"/>
                  <a:gd name="T34" fmla="*/ 4 w 25"/>
                  <a:gd name="T35" fmla="*/ 22 h 31"/>
                  <a:gd name="T36" fmla="*/ 8 w 25"/>
                  <a:gd name="T37" fmla="*/ 26 h 31"/>
                  <a:gd name="T38" fmla="*/ 13 w 25"/>
                  <a:gd name="T39" fmla="*/ 29 h 31"/>
                  <a:gd name="T40" fmla="*/ 20 w 25"/>
                  <a:gd name="T41" fmla="*/ 31 h 31"/>
                  <a:gd name="T42" fmla="*/ 25 w 25"/>
                  <a:gd name="T43" fmla="*/ 31 h 31"/>
                  <a:gd name="T44" fmla="*/ 25 w 25"/>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31">
                    <a:moveTo>
                      <a:pt x="25" y="31"/>
                    </a:moveTo>
                    <a:lnTo>
                      <a:pt x="25" y="31"/>
                    </a:lnTo>
                    <a:lnTo>
                      <a:pt x="23" y="29"/>
                    </a:lnTo>
                    <a:lnTo>
                      <a:pt x="20" y="20"/>
                    </a:lnTo>
                    <a:lnTo>
                      <a:pt x="20" y="20"/>
                    </a:lnTo>
                    <a:lnTo>
                      <a:pt x="20" y="14"/>
                    </a:lnTo>
                    <a:lnTo>
                      <a:pt x="20" y="7"/>
                    </a:lnTo>
                    <a:lnTo>
                      <a:pt x="20" y="1"/>
                    </a:lnTo>
                    <a:lnTo>
                      <a:pt x="20" y="1"/>
                    </a:lnTo>
                    <a:lnTo>
                      <a:pt x="18" y="0"/>
                    </a:lnTo>
                    <a:lnTo>
                      <a:pt x="10" y="0"/>
                    </a:lnTo>
                    <a:lnTo>
                      <a:pt x="6" y="1"/>
                    </a:lnTo>
                    <a:lnTo>
                      <a:pt x="3" y="4"/>
                    </a:lnTo>
                    <a:lnTo>
                      <a:pt x="0" y="7"/>
                    </a:lnTo>
                    <a:lnTo>
                      <a:pt x="0" y="12"/>
                    </a:lnTo>
                    <a:lnTo>
                      <a:pt x="0" y="12"/>
                    </a:lnTo>
                    <a:lnTo>
                      <a:pt x="0" y="19"/>
                    </a:lnTo>
                    <a:lnTo>
                      <a:pt x="4" y="22"/>
                    </a:lnTo>
                    <a:lnTo>
                      <a:pt x="8" y="26"/>
                    </a:lnTo>
                    <a:lnTo>
                      <a:pt x="13" y="29"/>
                    </a:lnTo>
                    <a:lnTo>
                      <a:pt x="20" y="31"/>
                    </a:lnTo>
                    <a:lnTo>
                      <a:pt x="25" y="31"/>
                    </a:lnTo>
                    <a:lnTo>
                      <a:pt x="25" y="31"/>
                    </a:lnTo>
                    <a:close/>
                  </a:path>
                </a:pathLst>
              </a:custGeom>
              <a:solidFill>
                <a:srgbClr val="F8C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51" name="Freeform 720">
                <a:extLst>
                  <a:ext uri="{FF2B5EF4-FFF2-40B4-BE49-F238E27FC236}">
                    <a16:creationId xmlns:a16="http://schemas.microsoft.com/office/drawing/2014/main" id="{554A99B2-90C2-4B88-BE53-6E4CD4E068EA}"/>
                  </a:ext>
                </a:extLst>
              </p:cNvPr>
              <p:cNvSpPr>
                <a:spLocks/>
              </p:cNvSpPr>
              <p:nvPr/>
            </p:nvSpPr>
            <p:spPr bwMode="auto">
              <a:xfrm>
                <a:off x="3968" y="1322"/>
                <a:ext cx="25" cy="30"/>
              </a:xfrm>
              <a:custGeom>
                <a:avLst/>
                <a:gdLst>
                  <a:gd name="T0" fmla="*/ 25 w 25"/>
                  <a:gd name="T1" fmla="*/ 30 h 30"/>
                  <a:gd name="T2" fmla="*/ 25 w 25"/>
                  <a:gd name="T3" fmla="*/ 30 h 30"/>
                  <a:gd name="T4" fmla="*/ 23 w 25"/>
                  <a:gd name="T5" fmla="*/ 25 h 30"/>
                  <a:gd name="T6" fmla="*/ 21 w 25"/>
                  <a:gd name="T7" fmla="*/ 20 h 30"/>
                  <a:gd name="T8" fmla="*/ 20 w 25"/>
                  <a:gd name="T9" fmla="*/ 14 h 30"/>
                  <a:gd name="T10" fmla="*/ 20 w 25"/>
                  <a:gd name="T11" fmla="*/ 14 h 30"/>
                  <a:gd name="T12" fmla="*/ 20 w 25"/>
                  <a:gd name="T13" fmla="*/ 4 h 30"/>
                  <a:gd name="T14" fmla="*/ 21 w 25"/>
                  <a:gd name="T15" fmla="*/ 0 h 30"/>
                  <a:gd name="T16" fmla="*/ 21 w 25"/>
                  <a:gd name="T17" fmla="*/ 0 h 30"/>
                  <a:gd name="T18" fmla="*/ 18 w 25"/>
                  <a:gd name="T19" fmla="*/ 0 h 30"/>
                  <a:gd name="T20" fmla="*/ 11 w 25"/>
                  <a:gd name="T21" fmla="*/ 0 h 30"/>
                  <a:gd name="T22" fmla="*/ 7 w 25"/>
                  <a:gd name="T23" fmla="*/ 1 h 30"/>
                  <a:gd name="T24" fmla="*/ 4 w 25"/>
                  <a:gd name="T25" fmla="*/ 4 h 30"/>
                  <a:gd name="T26" fmla="*/ 1 w 25"/>
                  <a:gd name="T27" fmla="*/ 8 h 30"/>
                  <a:gd name="T28" fmla="*/ 0 w 25"/>
                  <a:gd name="T29" fmla="*/ 13 h 30"/>
                  <a:gd name="T30" fmla="*/ 0 w 25"/>
                  <a:gd name="T31" fmla="*/ 13 h 30"/>
                  <a:gd name="T32" fmla="*/ 1 w 25"/>
                  <a:gd name="T33" fmla="*/ 19 h 30"/>
                  <a:gd name="T34" fmla="*/ 4 w 25"/>
                  <a:gd name="T35" fmla="*/ 24 h 30"/>
                  <a:gd name="T36" fmla="*/ 7 w 25"/>
                  <a:gd name="T37" fmla="*/ 27 h 30"/>
                  <a:gd name="T38" fmla="*/ 13 w 25"/>
                  <a:gd name="T39" fmla="*/ 29 h 30"/>
                  <a:gd name="T40" fmla="*/ 21 w 25"/>
                  <a:gd name="T41" fmla="*/ 30 h 30"/>
                  <a:gd name="T42" fmla="*/ 25 w 25"/>
                  <a:gd name="T43" fmla="*/ 30 h 30"/>
                  <a:gd name="T44" fmla="*/ 25 w 2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30">
                    <a:moveTo>
                      <a:pt x="25" y="30"/>
                    </a:moveTo>
                    <a:lnTo>
                      <a:pt x="25" y="30"/>
                    </a:lnTo>
                    <a:lnTo>
                      <a:pt x="23" y="25"/>
                    </a:lnTo>
                    <a:lnTo>
                      <a:pt x="21" y="20"/>
                    </a:lnTo>
                    <a:lnTo>
                      <a:pt x="20" y="14"/>
                    </a:lnTo>
                    <a:lnTo>
                      <a:pt x="20" y="14"/>
                    </a:lnTo>
                    <a:lnTo>
                      <a:pt x="20" y="4"/>
                    </a:lnTo>
                    <a:lnTo>
                      <a:pt x="21" y="0"/>
                    </a:lnTo>
                    <a:lnTo>
                      <a:pt x="21" y="0"/>
                    </a:lnTo>
                    <a:lnTo>
                      <a:pt x="18" y="0"/>
                    </a:lnTo>
                    <a:lnTo>
                      <a:pt x="11" y="0"/>
                    </a:lnTo>
                    <a:lnTo>
                      <a:pt x="7" y="1"/>
                    </a:lnTo>
                    <a:lnTo>
                      <a:pt x="4" y="4"/>
                    </a:lnTo>
                    <a:lnTo>
                      <a:pt x="1" y="8"/>
                    </a:lnTo>
                    <a:lnTo>
                      <a:pt x="0" y="13"/>
                    </a:lnTo>
                    <a:lnTo>
                      <a:pt x="0" y="13"/>
                    </a:lnTo>
                    <a:lnTo>
                      <a:pt x="1" y="19"/>
                    </a:lnTo>
                    <a:lnTo>
                      <a:pt x="4" y="24"/>
                    </a:lnTo>
                    <a:lnTo>
                      <a:pt x="7" y="27"/>
                    </a:lnTo>
                    <a:lnTo>
                      <a:pt x="13" y="29"/>
                    </a:lnTo>
                    <a:lnTo>
                      <a:pt x="21" y="30"/>
                    </a:lnTo>
                    <a:lnTo>
                      <a:pt x="25" y="30"/>
                    </a:lnTo>
                    <a:lnTo>
                      <a:pt x="25" y="30"/>
                    </a:lnTo>
                    <a:close/>
                  </a:path>
                </a:pathLst>
              </a:custGeom>
              <a:solidFill>
                <a:srgbClr val="F8C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52" name="Freeform 721">
                <a:extLst>
                  <a:ext uri="{FF2B5EF4-FFF2-40B4-BE49-F238E27FC236}">
                    <a16:creationId xmlns:a16="http://schemas.microsoft.com/office/drawing/2014/main" id="{61952483-751D-47A0-8DC5-ADE76C68660E}"/>
                  </a:ext>
                </a:extLst>
              </p:cNvPr>
              <p:cNvSpPr>
                <a:spLocks/>
              </p:cNvSpPr>
              <p:nvPr/>
            </p:nvSpPr>
            <p:spPr bwMode="auto">
              <a:xfrm>
                <a:off x="3987" y="1373"/>
                <a:ext cx="24" cy="25"/>
              </a:xfrm>
              <a:custGeom>
                <a:avLst/>
                <a:gdLst>
                  <a:gd name="T0" fmla="*/ 24 w 24"/>
                  <a:gd name="T1" fmla="*/ 24 h 25"/>
                  <a:gd name="T2" fmla="*/ 24 w 24"/>
                  <a:gd name="T3" fmla="*/ 24 h 25"/>
                  <a:gd name="T4" fmla="*/ 23 w 24"/>
                  <a:gd name="T5" fmla="*/ 21 h 25"/>
                  <a:gd name="T6" fmla="*/ 19 w 24"/>
                  <a:gd name="T7" fmla="*/ 14 h 25"/>
                  <a:gd name="T8" fmla="*/ 19 w 24"/>
                  <a:gd name="T9" fmla="*/ 14 h 25"/>
                  <a:gd name="T10" fmla="*/ 16 w 24"/>
                  <a:gd name="T11" fmla="*/ 5 h 25"/>
                  <a:gd name="T12" fmla="*/ 16 w 24"/>
                  <a:gd name="T13" fmla="*/ 0 h 25"/>
                  <a:gd name="T14" fmla="*/ 16 w 24"/>
                  <a:gd name="T15" fmla="*/ 0 h 25"/>
                  <a:gd name="T16" fmla="*/ 12 w 24"/>
                  <a:gd name="T17" fmla="*/ 1 h 25"/>
                  <a:gd name="T18" fmla="*/ 6 w 24"/>
                  <a:gd name="T19" fmla="*/ 2 h 25"/>
                  <a:gd name="T20" fmla="*/ 4 w 24"/>
                  <a:gd name="T21" fmla="*/ 5 h 25"/>
                  <a:gd name="T22" fmla="*/ 1 w 24"/>
                  <a:gd name="T23" fmla="*/ 7 h 25"/>
                  <a:gd name="T24" fmla="*/ 0 w 24"/>
                  <a:gd name="T25" fmla="*/ 10 h 25"/>
                  <a:gd name="T26" fmla="*/ 0 w 24"/>
                  <a:gd name="T27" fmla="*/ 15 h 25"/>
                  <a:gd name="T28" fmla="*/ 0 w 24"/>
                  <a:gd name="T29" fmla="*/ 15 h 25"/>
                  <a:gd name="T30" fmla="*/ 1 w 24"/>
                  <a:gd name="T31" fmla="*/ 20 h 25"/>
                  <a:gd name="T32" fmla="*/ 5 w 24"/>
                  <a:gd name="T33" fmla="*/ 24 h 25"/>
                  <a:gd name="T34" fmla="*/ 9 w 24"/>
                  <a:gd name="T35" fmla="*/ 25 h 25"/>
                  <a:gd name="T36" fmla="*/ 14 w 24"/>
                  <a:gd name="T37" fmla="*/ 25 h 25"/>
                  <a:gd name="T38" fmla="*/ 21 w 24"/>
                  <a:gd name="T39" fmla="*/ 24 h 25"/>
                  <a:gd name="T40" fmla="*/ 24 w 24"/>
                  <a:gd name="T41" fmla="*/ 24 h 25"/>
                  <a:gd name="T42" fmla="*/ 24 w 2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24" y="24"/>
                    </a:moveTo>
                    <a:lnTo>
                      <a:pt x="24" y="24"/>
                    </a:lnTo>
                    <a:lnTo>
                      <a:pt x="23" y="21"/>
                    </a:lnTo>
                    <a:lnTo>
                      <a:pt x="19" y="14"/>
                    </a:lnTo>
                    <a:lnTo>
                      <a:pt x="19" y="14"/>
                    </a:lnTo>
                    <a:lnTo>
                      <a:pt x="16" y="5"/>
                    </a:lnTo>
                    <a:lnTo>
                      <a:pt x="16" y="0"/>
                    </a:lnTo>
                    <a:lnTo>
                      <a:pt x="16" y="0"/>
                    </a:lnTo>
                    <a:lnTo>
                      <a:pt x="12" y="1"/>
                    </a:lnTo>
                    <a:lnTo>
                      <a:pt x="6" y="2"/>
                    </a:lnTo>
                    <a:lnTo>
                      <a:pt x="4" y="5"/>
                    </a:lnTo>
                    <a:lnTo>
                      <a:pt x="1" y="7"/>
                    </a:lnTo>
                    <a:lnTo>
                      <a:pt x="0" y="10"/>
                    </a:lnTo>
                    <a:lnTo>
                      <a:pt x="0" y="15"/>
                    </a:lnTo>
                    <a:lnTo>
                      <a:pt x="0" y="15"/>
                    </a:lnTo>
                    <a:lnTo>
                      <a:pt x="1" y="20"/>
                    </a:lnTo>
                    <a:lnTo>
                      <a:pt x="5" y="24"/>
                    </a:lnTo>
                    <a:lnTo>
                      <a:pt x="9" y="25"/>
                    </a:lnTo>
                    <a:lnTo>
                      <a:pt x="14" y="25"/>
                    </a:lnTo>
                    <a:lnTo>
                      <a:pt x="21" y="24"/>
                    </a:lnTo>
                    <a:lnTo>
                      <a:pt x="24" y="24"/>
                    </a:lnTo>
                    <a:lnTo>
                      <a:pt x="24" y="24"/>
                    </a:lnTo>
                    <a:close/>
                  </a:path>
                </a:pathLst>
              </a:custGeom>
              <a:solidFill>
                <a:srgbClr val="F8C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sp>
            <p:nvSpPr>
              <p:cNvPr id="153" name="Freeform 722">
                <a:extLst>
                  <a:ext uri="{FF2B5EF4-FFF2-40B4-BE49-F238E27FC236}">
                    <a16:creationId xmlns:a16="http://schemas.microsoft.com/office/drawing/2014/main" id="{B7EF3935-5233-4E4B-A228-DCC35B1AF495}"/>
                  </a:ext>
                </a:extLst>
              </p:cNvPr>
              <p:cNvSpPr>
                <a:spLocks/>
              </p:cNvSpPr>
              <p:nvPr/>
            </p:nvSpPr>
            <p:spPr bwMode="auto">
              <a:xfrm>
                <a:off x="4184" y="1350"/>
                <a:ext cx="25" cy="16"/>
              </a:xfrm>
              <a:custGeom>
                <a:avLst/>
                <a:gdLst>
                  <a:gd name="T0" fmla="*/ 25 w 25"/>
                  <a:gd name="T1" fmla="*/ 7 h 16"/>
                  <a:gd name="T2" fmla="*/ 25 w 25"/>
                  <a:gd name="T3" fmla="*/ 7 h 16"/>
                  <a:gd name="T4" fmla="*/ 24 w 25"/>
                  <a:gd name="T5" fmla="*/ 11 h 16"/>
                  <a:gd name="T6" fmla="*/ 21 w 25"/>
                  <a:gd name="T7" fmla="*/ 14 h 16"/>
                  <a:gd name="T8" fmla="*/ 18 w 25"/>
                  <a:gd name="T9" fmla="*/ 15 h 16"/>
                  <a:gd name="T10" fmla="*/ 12 w 25"/>
                  <a:gd name="T11" fmla="*/ 16 h 16"/>
                  <a:gd name="T12" fmla="*/ 12 w 25"/>
                  <a:gd name="T13" fmla="*/ 16 h 16"/>
                  <a:gd name="T14" fmla="*/ 7 w 25"/>
                  <a:gd name="T15" fmla="*/ 16 h 16"/>
                  <a:gd name="T16" fmla="*/ 4 w 25"/>
                  <a:gd name="T17" fmla="*/ 15 h 16"/>
                  <a:gd name="T18" fmla="*/ 1 w 25"/>
                  <a:gd name="T19" fmla="*/ 13 h 16"/>
                  <a:gd name="T20" fmla="*/ 0 w 25"/>
                  <a:gd name="T21" fmla="*/ 9 h 16"/>
                  <a:gd name="T22" fmla="*/ 0 w 25"/>
                  <a:gd name="T23" fmla="*/ 9 h 16"/>
                  <a:gd name="T24" fmla="*/ 1 w 25"/>
                  <a:gd name="T25" fmla="*/ 6 h 16"/>
                  <a:gd name="T26" fmla="*/ 4 w 25"/>
                  <a:gd name="T27" fmla="*/ 2 h 16"/>
                  <a:gd name="T28" fmla="*/ 7 w 25"/>
                  <a:gd name="T29" fmla="*/ 1 h 16"/>
                  <a:gd name="T30" fmla="*/ 11 w 25"/>
                  <a:gd name="T31" fmla="*/ 0 h 16"/>
                  <a:gd name="T32" fmla="*/ 11 w 25"/>
                  <a:gd name="T33" fmla="*/ 0 h 16"/>
                  <a:gd name="T34" fmla="*/ 16 w 25"/>
                  <a:gd name="T35" fmla="*/ 0 h 16"/>
                  <a:gd name="T36" fmla="*/ 21 w 25"/>
                  <a:gd name="T37" fmla="*/ 2 h 16"/>
                  <a:gd name="T38" fmla="*/ 24 w 25"/>
                  <a:gd name="T39" fmla="*/ 5 h 16"/>
                  <a:gd name="T40" fmla="*/ 25 w 25"/>
                  <a:gd name="T41" fmla="*/ 7 h 16"/>
                  <a:gd name="T42" fmla="*/ 25 w 25"/>
                  <a:gd name="T4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6">
                    <a:moveTo>
                      <a:pt x="25" y="7"/>
                    </a:moveTo>
                    <a:lnTo>
                      <a:pt x="25" y="7"/>
                    </a:lnTo>
                    <a:lnTo>
                      <a:pt x="24" y="11"/>
                    </a:lnTo>
                    <a:lnTo>
                      <a:pt x="21" y="14"/>
                    </a:lnTo>
                    <a:lnTo>
                      <a:pt x="18" y="15"/>
                    </a:lnTo>
                    <a:lnTo>
                      <a:pt x="12" y="16"/>
                    </a:lnTo>
                    <a:lnTo>
                      <a:pt x="12" y="16"/>
                    </a:lnTo>
                    <a:lnTo>
                      <a:pt x="7" y="16"/>
                    </a:lnTo>
                    <a:lnTo>
                      <a:pt x="4" y="15"/>
                    </a:lnTo>
                    <a:lnTo>
                      <a:pt x="1" y="13"/>
                    </a:lnTo>
                    <a:lnTo>
                      <a:pt x="0" y="9"/>
                    </a:lnTo>
                    <a:lnTo>
                      <a:pt x="0" y="9"/>
                    </a:lnTo>
                    <a:lnTo>
                      <a:pt x="1" y="6"/>
                    </a:lnTo>
                    <a:lnTo>
                      <a:pt x="4" y="2"/>
                    </a:lnTo>
                    <a:lnTo>
                      <a:pt x="7" y="1"/>
                    </a:lnTo>
                    <a:lnTo>
                      <a:pt x="11" y="0"/>
                    </a:lnTo>
                    <a:lnTo>
                      <a:pt x="11" y="0"/>
                    </a:lnTo>
                    <a:lnTo>
                      <a:pt x="16" y="0"/>
                    </a:lnTo>
                    <a:lnTo>
                      <a:pt x="21" y="2"/>
                    </a:lnTo>
                    <a:lnTo>
                      <a:pt x="24" y="5"/>
                    </a:lnTo>
                    <a:lnTo>
                      <a:pt x="25" y="7"/>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95A5A6"/>
                  </a:solidFill>
                  <a:latin typeface="Calibri" panose="020F0502020204030204"/>
                </a:endParaRPr>
              </a:p>
            </p:txBody>
          </p:sp>
        </p:grpSp>
      </p:grpSp>
    </p:spTree>
    <p:extLst>
      <p:ext uri="{BB962C8B-B14F-4D97-AF65-F5344CB8AC3E}">
        <p14:creationId xmlns:p14="http://schemas.microsoft.com/office/powerpoint/2010/main" val="44348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2"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ubrik 4"/>
          <p:cNvSpPr>
            <a:spLocks noGrp="1"/>
          </p:cNvSpPr>
          <p:nvPr>
            <p:ph type="title"/>
          </p:nvPr>
        </p:nvSpPr>
        <p:spPr/>
        <p:txBody>
          <a:bodyPr/>
          <a:lstStyle/>
          <a:p>
            <a:r>
              <a:rPr lang="sv-SE" dirty="0" smtClean="0"/>
              <a:t>Stockholms stads </a:t>
            </a:r>
            <a:r>
              <a:rPr lang="sv-SE" dirty="0" smtClean="0"/>
              <a:t>effektmodell</a:t>
            </a:r>
            <a:endParaRPr lang="sv-SE" dirty="0"/>
          </a:p>
        </p:txBody>
      </p:sp>
    </p:spTree>
    <p:extLst>
      <p:ext uri="{BB962C8B-B14F-4D97-AF65-F5344CB8AC3E}">
        <p14:creationId xmlns:p14="http://schemas.microsoft.com/office/powerpoint/2010/main" val="95702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Generella grunder för modellen</a:t>
            </a:r>
            <a:endParaRPr lang="sv-SE" sz="2000" dirty="0"/>
          </a:p>
        </p:txBody>
      </p:sp>
      <p:grpSp>
        <p:nvGrpSpPr>
          <p:cNvPr id="5" name="Group 3"/>
          <p:cNvGrpSpPr/>
          <p:nvPr/>
        </p:nvGrpSpPr>
        <p:grpSpPr>
          <a:xfrm>
            <a:off x="454025" y="1572565"/>
            <a:ext cx="8294688" cy="3474802"/>
            <a:chOff x="508690" y="1238656"/>
            <a:chExt cx="8294688" cy="3474802"/>
          </a:xfrm>
        </p:grpSpPr>
        <p:sp>
          <p:nvSpPr>
            <p:cNvPr id="6" name="Content Placeholder 2"/>
            <p:cNvSpPr txBox="1">
              <a:spLocks/>
            </p:cNvSpPr>
            <p:nvPr/>
          </p:nvSpPr>
          <p:spPr>
            <a:xfrm>
              <a:off x="1382955" y="1238656"/>
              <a:ext cx="7420423" cy="3474802"/>
            </a:xfrm>
            <a:prstGeom prst="rect">
              <a:avLst/>
            </a:prstGeom>
          </p:spPr>
          <p:txBody>
            <a:bodyPr vert="horz" lIns="0" tIns="0" rIns="0" bIns="0" rtlCol="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14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3600"/>
                </a:spcBef>
                <a:spcAft>
                  <a:spcPts val="600"/>
                </a:spcAft>
                <a:buClrTx/>
                <a:buSzTx/>
                <a:buFont typeface="Arial" panose="020B0604020202020204" pitchFamily="34" charset="0"/>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Ett redskap för att </a:t>
              </a:r>
              <a:r>
                <a:rPr lang="sv-SE" sz="1800" dirty="0" smtClean="0">
                  <a:solidFill>
                    <a:srgbClr val="000000"/>
                  </a:solidFill>
                  <a:latin typeface="Arial"/>
                </a:rPr>
                <a:t>påvisa en </a:t>
              </a:r>
              <a:r>
                <a:rPr kumimoji="0" lang="sv-SE" sz="1800" i="0" u="none" strike="noStrike" kern="1200" cap="none" spc="0" normalizeH="0" baseline="0" noProof="0" dirty="0" smtClean="0">
                  <a:ln>
                    <a:noFill/>
                  </a:ln>
                  <a:effectLst/>
                  <a:uLnTx/>
                  <a:uFillTx/>
                  <a:latin typeface="Arial"/>
                  <a:ea typeface="+mn-ea"/>
                  <a:cs typeface="+mn-cs"/>
                </a:rPr>
                <a:t>strategis effekter.</a:t>
              </a:r>
            </a:p>
            <a:p>
              <a:pPr marL="0" marR="0" lvl="0" indent="0" algn="l" defTabSz="914400" rtl="0" eaLnBrk="1" fontAlgn="auto" latinLnBrk="0" hangingPunct="1">
                <a:lnSpc>
                  <a:spcPct val="150000"/>
                </a:lnSpc>
                <a:spcBef>
                  <a:spcPts val="3600"/>
                </a:spcBef>
                <a:spcAft>
                  <a:spcPts val="600"/>
                </a:spcAft>
                <a:buClrTx/>
                <a:buSzTx/>
                <a:buFont typeface="Arial" panose="020B0604020202020204" pitchFamily="34" charset="0"/>
                <a:buNone/>
                <a:tabLst/>
                <a:defRPr/>
              </a:pPr>
              <a:r>
                <a:rPr lang="sv-SE" sz="1800" dirty="0" smtClean="0">
                  <a:solidFill>
                    <a:srgbClr val="000000"/>
                  </a:solidFill>
                  <a:latin typeface="Arial"/>
                </a:rPr>
                <a:t>En verktygslåda att välja ut uppföljningskomponenter.</a:t>
              </a:r>
              <a:endParaRPr lang="sv-SE" sz="1800" dirty="0">
                <a:solidFill>
                  <a:srgbClr val="000000"/>
                </a:solidFill>
                <a:latin typeface="Arial"/>
              </a:endParaRPr>
            </a:p>
            <a:p>
              <a:pPr marL="0" marR="0" lvl="0" indent="0" algn="l" defTabSz="914400" rtl="0" eaLnBrk="1" fontAlgn="auto" latinLnBrk="0" hangingPunct="1">
                <a:lnSpc>
                  <a:spcPct val="150000"/>
                </a:lnSpc>
                <a:spcBef>
                  <a:spcPts val="3600"/>
                </a:spcBef>
                <a:spcAft>
                  <a:spcPts val="600"/>
                </a:spcAft>
                <a:buClrTx/>
                <a:buSzTx/>
                <a:buFont typeface="Arial" panose="020B0604020202020204" pitchFamily="34" charset="0"/>
                <a:buNone/>
                <a:tabLst/>
                <a:defRPr/>
              </a:pPr>
              <a:r>
                <a:rPr lang="sv-SE" sz="1800" dirty="0" smtClean="0">
                  <a:solidFill>
                    <a:srgbClr val="000000"/>
                  </a:solidFill>
                  <a:latin typeface="Arial"/>
                </a:rPr>
                <a:t>Variationen av strategier medför att alla effekter inte kan tas med.</a:t>
              </a:r>
            </a:p>
            <a:p>
              <a:pPr marL="0" marR="0" lvl="0" indent="0" algn="l" defTabSz="914400" rtl="0" eaLnBrk="1" fontAlgn="auto" latinLnBrk="0" hangingPunct="1">
                <a:lnSpc>
                  <a:spcPct val="150000"/>
                </a:lnSpc>
                <a:spcBef>
                  <a:spcPts val="3600"/>
                </a:spcBef>
                <a:spcAft>
                  <a:spcPts val="600"/>
                </a:spcAft>
                <a:buClrTx/>
                <a:buSzTx/>
                <a:buFont typeface="Arial" panose="020B0604020202020204" pitchFamily="34" charset="0"/>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Strategierna</a:t>
              </a:r>
              <a:r>
                <a:rPr kumimoji="0" lang="sv-SE" sz="1800" b="0" i="0" u="none" strike="noStrike" kern="1200" cap="none" spc="0" normalizeH="0" noProof="0" dirty="0" smtClean="0">
                  <a:ln>
                    <a:noFill/>
                  </a:ln>
                  <a:solidFill>
                    <a:srgbClr val="000000"/>
                  </a:solidFill>
                  <a:effectLst/>
                  <a:uLnTx/>
                  <a:uFillTx/>
                  <a:latin typeface="Arial"/>
                  <a:ea typeface="+mn-ea"/>
                  <a:cs typeface="+mn-cs"/>
                </a:rPr>
                <a:t> ska kunna kopplas till övergripande inköpsmål.</a:t>
              </a:r>
              <a:endParaRPr kumimoji="0" lang="sv-SE" sz="18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9" name="Freeform 53"/>
            <p:cNvSpPr>
              <a:spLocks/>
            </p:cNvSpPr>
            <p:nvPr/>
          </p:nvSpPr>
          <p:spPr bwMode="auto">
            <a:xfrm>
              <a:off x="508690" y="3989562"/>
              <a:ext cx="606458" cy="489204"/>
            </a:xfrm>
            <a:custGeom>
              <a:avLst/>
              <a:gdLst/>
              <a:ahLst/>
              <a:cxnLst>
                <a:cxn ang="0">
                  <a:pos x="369" y="210"/>
                </a:cxn>
                <a:cxn ang="0">
                  <a:pos x="369" y="112"/>
                </a:cxn>
                <a:cxn ang="0">
                  <a:pos x="369" y="90"/>
                </a:cxn>
                <a:cxn ang="0">
                  <a:pos x="369" y="90"/>
                </a:cxn>
                <a:cxn ang="0">
                  <a:pos x="282" y="90"/>
                </a:cxn>
                <a:cxn ang="0">
                  <a:pos x="282" y="0"/>
                </a:cxn>
                <a:cxn ang="0">
                  <a:pos x="146" y="0"/>
                </a:cxn>
                <a:cxn ang="0">
                  <a:pos x="146" y="89"/>
                </a:cxn>
                <a:cxn ang="0">
                  <a:pos x="59" y="89"/>
                </a:cxn>
                <a:cxn ang="0">
                  <a:pos x="59" y="89"/>
                </a:cxn>
                <a:cxn ang="0">
                  <a:pos x="59" y="112"/>
                </a:cxn>
                <a:cxn ang="0">
                  <a:pos x="59" y="210"/>
                </a:cxn>
                <a:cxn ang="0">
                  <a:pos x="0" y="210"/>
                </a:cxn>
                <a:cxn ang="0">
                  <a:pos x="0" y="346"/>
                </a:cxn>
                <a:cxn ang="0">
                  <a:pos x="137" y="346"/>
                </a:cxn>
                <a:cxn ang="0">
                  <a:pos x="137" y="210"/>
                </a:cxn>
                <a:cxn ang="0">
                  <a:pos x="81" y="210"/>
                </a:cxn>
                <a:cxn ang="0">
                  <a:pos x="81" y="112"/>
                </a:cxn>
                <a:cxn ang="0">
                  <a:pos x="146" y="112"/>
                </a:cxn>
                <a:cxn ang="0">
                  <a:pos x="146" y="136"/>
                </a:cxn>
                <a:cxn ang="0">
                  <a:pos x="282" y="136"/>
                </a:cxn>
                <a:cxn ang="0">
                  <a:pos x="282" y="112"/>
                </a:cxn>
                <a:cxn ang="0">
                  <a:pos x="346" y="112"/>
                </a:cxn>
                <a:cxn ang="0">
                  <a:pos x="346" y="210"/>
                </a:cxn>
                <a:cxn ang="0">
                  <a:pos x="291" y="210"/>
                </a:cxn>
                <a:cxn ang="0">
                  <a:pos x="291" y="346"/>
                </a:cxn>
                <a:cxn ang="0">
                  <a:pos x="426" y="346"/>
                </a:cxn>
                <a:cxn ang="0">
                  <a:pos x="426" y="210"/>
                </a:cxn>
                <a:cxn ang="0">
                  <a:pos x="369" y="210"/>
                </a:cxn>
              </a:cxnLst>
              <a:rect l="0" t="0" r="r" b="b"/>
              <a:pathLst>
                <a:path w="426" h="346">
                  <a:moveTo>
                    <a:pt x="369" y="210"/>
                  </a:moveTo>
                  <a:lnTo>
                    <a:pt x="369" y="112"/>
                  </a:lnTo>
                  <a:lnTo>
                    <a:pt x="369" y="90"/>
                  </a:lnTo>
                  <a:lnTo>
                    <a:pt x="369" y="90"/>
                  </a:lnTo>
                  <a:lnTo>
                    <a:pt x="282" y="90"/>
                  </a:lnTo>
                  <a:lnTo>
                    <a:pt x="282" y="0"/>
                  </a:lnTo>
                  <a:lnTo>
                    <a:pt x="146" y="0"/>
                  </a:lnTo>
                  <a:lnTo>
                    <a:pt x="146" y="89"/>
                  </a:lnTo>
                  <a:lnTo>
                    <a:pt x="59" y="89"/>
                  </a:lnTo>
                  <a:lnTo>
                    <a:pt x="59" y="89"/>
                  </a:lnTo>
                  <a:lnTo>
                    <a:pt x="59" y="112"/>
                  </a:lnTo>
                  <a:lnTo>
                    <a:pt x="59" y="210"/>
                  </a:lnTo>
                  <a:lnTo>
                    <a:pt x="0" y="210"/>
                  </a:lnTo>
                  <a:lnTo>
                    <a:pt x="0" y="346"/>
                  </a:lnTo>
                  <a:lnTo>
                    <a:pt x="137" y="346"/>
                  </a:lnTo>
                  <a:lnTo>
                    <a:pt x="137" y="210"/>
                  </a:lnTo>
                  <a:lnTo>
                    <a:pt x="81" y="210"/>
                  </a:lnTo>
                  <a:lnTo>
                    <a:pt x="81" y="112"/>
                  </a:lnTo>
                  <a:lnTo>
                    <a:pt x="146" y="112"/>
                  </a:lnTo>
                  <a:lnTo>
                    <a:pt x="146" y="136"/>
                  </a:lnTo>
                  <a:lnTo>
                    <a:pt x="282" y="136"/>
                  </a:lnTo>
                  <a:lnTo>
                    <a:pt x="282" y="112"/>
                  </a:lnTo>
                  <a:lnTo>
                    <a:pt x="346" y="112"/>
                  </a:lnTo>
                  <a:lnTo>
                    <a:pt x="346" y="210"/>
                  </a:lnTo>
                  <a:lnTo>
                    <a:pt x="291" y="210"/>
                  </a:lnTo>
                  <a:lnTo>
                    <a:pt x="291" y="346"/>
                  </a:lnTo>
                  <a:lnTo>
                    <a:pt x="426" y="346"/>
                  </a:lnTo>
                  <a:lnTo>
                    <a:pt x="426" y="210"/>
                  </a:lnTo>
                  <a:lnTo>
                    <a:pt x="369" y="210"/>
                  </a:lnTo>
                  <a:close/>
                </a:path>
              </a:pathLst>
            </a:custGeom>
            <a:solidFill>
              <a:srgbClr val="C4006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Univers for KPMG"/>
              </a:endParaRPr>
            </a:p>
          </p:txBody>
        </p:sp>
      </p:grpSp>
      <p:pic>
        <p:nvPicPr>
          <p:cNvPr id="23" name="Bildobjekt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78" y="1457137"/>
            <a:ext cx="569524" cy="580972"/>
          </a:xfrm>
          <a:prstGeom prst="rect">
            <a:avLst/>
          </a:prstGeom>
        </p:spPr>
      </p:pic>
      <p:pic>
        <p:nvPicPr>
          <p:cNvPr id="24" name="Bildobjekt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84" y="3309966"/>
            <a:ext cx="767128" cy="767128"/>
          </a:xfrm>
          <a:prstGeom prst="rect">
            <a:avLst/>
          </a:prstGeom>
        </p:spPr>
      </p:pic>
      <p:sp>
        <p:nvSpPr>
          <p:cNvPr id="26" name="Freeform 118"/>
          <p:cNvSpPr>
            <a:spLocks noEditPoints="1"/>
          </p:cNvSpPr>
          <p:nvPr/>
        </p:nvSpPr>
        <p:spPr bwMode="auto">
          <a:xfrm>
            <a:off x="579385" y="2464306"/>
            <a:ext cx="497526" cy="481648"/>
          </a:xfrm>
          <a:custGeom>
            <a:avLst/>
            <a:gdLst/>
            <a:ahLst/>
            <a:cxnLst>
              <a:cxn ang="0">
                <a:pos x="1140" y="731"/>
              </a:cxn>
              <a:cxn ang="0">
                <a:pos x="1140" y="431"/>
              </a:cxn>
              <a:cxn ang="0">
                <a:pos x="1026" y="431"/>
              </a:cxn>
              <a:cxn ang="0">
                <a:pos x="996" y="358"/>
              </a:cxn>
              <a:cxn ang="0">
                <a:pos x="1077" y="276"/>
              </a:cxn>
              <a:cxn ang="0">
                <a:pos x="869" y="64"/>
              </a:cxn>
              <a:cxn ang="0">
                <a:pos x="788" y="147"/>
              </a:cxn>
              <a:cxn ang="0">
                <a:pos x="717" y="116"/>
              </a:cxn>
              <a:cxn ang="0">
                <a:pos x="717" y="0"/>
              </a:cxn>
              <a:cxn ang="0">
                <a:pos x="423" y="0"/>
              </a:cxn>
              <a:cxn ang="0">
                <a:pos x="423" y="116"/>
              </a:cxn>
              <a:cxn ang="0">
                <a:pos x="351" y="147"/>
              </a:cxn>
              <a:cxn ang="0">
                <a:pos x="271" y="64"/>
              </a:cxn>
              <a:cxn ang="0">
                <a:pos x="63" y="276"/>
              </a:cxn>
              <a:cxn ang="0">
                <a:pos x="144" y="358"/>
              </a:cxn>
              <a:cxn ang="0">
                <a:pos x="114" y="431"/>
              </a:cxn>
              <a:cxn ang="0">
                <a:pos x="0" y="431"/>
              </a:cxn>
              <a:cxn ang="0">
                <a:pos x="0" y="731"/>
              </a:cxn>
              <a:cxn ang="0">
                <a:pos x="114" y="731"/>
              </a:cxn>
              <a:cxn ang="0">
                <a:pos x="144" y="804"/>
              </a:cxn>
              <a:cxn ang="0">
                <a:pos x="63" y="886"/>
              </a:cxn>
              <a:cxn ang="0">
                <a:pos x="271" y="1098"/>
              </a:cxn>
              <a:cxn ang="0">
                <a:pos x="351" y="1016"/>
              </a:cxn>
              <a:cxn ang="0">
                <a:pos x="423" y="1046"/>
              </a:cxn>
              <a:cxn ang="0">
                <a:pos x="423" y="1162"/>
              </a:cxn>
              <a:cxn ang="0">
                <a:pos x="717" y="1162"/>
              </a:cxn>
              <a:cxn ang="0">
                <a:pos x="717" y="1046"/>
              </a:cxn>
              <a:cxn ang="0">
                <a:pos x="788" y="1016"/>
              </a:cxn>
              <a:cxn ang="0">
                <a:pos x="869" y="1098"/>
              </a:cxn>
              <a:cxn ang="0">
                <a:pos x="1077" y="886"/>
              </a:cxn>
              <a:cxn ang="0">
                <a:pos x="996" y="804"/>
              </a:cxn>
              <a:cxn ang="0">
                <a:pos x="1026" y="731"/>
              </a:cxn>
              <a:cxn ang="0">
                <a:pos x="1140" y="731"/>
              </a:cxn>
              <a:cxn ang="0">
                <a:pos x="570" y="925"/>
              </a:cxn>
              <a:cxn ang="0">
                <a:pos x="233" y="581"/>
              </a:cxn>
              <a:cxn ang="0">
                <a:pos x="570" y="237"/>
              </a:cxn>
              <a:cxn ang="0">
                <a:pos x="907" y="581"/>
              </a:cxn>
              <a:cxn ang="0">
                <a:pos x="570" y="925"/>
              </a:cxn>
            </a:cxnLst>
            <a:rect l="0" t="0" r="r" b="b"/>
            <a:pathLst>
              <a:path w="1140" h="1162">
                <a:moveTo>
                  <a:pt x="1140" y="731"/>
                </a:moveTo>
                <a:cubicBezTo>
                  <a:pt x="1140" y="431"/>
                  <a:pt x="1140" y="431"/>
                  <a:pt x="1140" y="431"/>
                </a:cubicBezTo>
                <a:cubicBezTo>
                  <a:pt x="1026" y="431"/>
                  <a:pt x="1026" y="431"/>
                  <a:pt x="1026" y="431"/>
                </a:cubicBezTo>
                <a:cubicBezTo>
                  <a:pt x="1018" y="406"/>
                  <a:pt x="1008" y="382"/>
                  <a:pt x="996" y="358"/>
                </a:cubicBezTo>
                <a:cubicBezTo>
                  <a:pt x="1077" y="276"/>
                  <a:pt x="1077" y="276"/>
                  <a:pt x="1077" y="276"/>
                </a:cubicBezTo>
                <a:cubicBezTo>
                  <a:pt x="869" y="64"/>
                  <a:pt x="869" y="64"/>
                  <a:pt x="869" y="64"/>
                </a:cubicBezTo>
                <a:cubicBezTo>
                  <a:pt x="788" y="147"/>
                  <a:pt x="788" y="147"/>
                  <a:pt x="788" y="147"/>
                </a:cubicBezTo>
                <a:cubicBezTo>
                  <a:pt x="766" y="135"/>
                  <a:pt x="742" y="124"/>
                  <a:pt x="717" y="116"/>
                </a:cubicBezTo>
                <a:cubicBezTo>
                  <a:pt x="717" y="0"/>
                  <a:pt x="717" y="0"/>
                  <a:pt x="717" y="0"/>
                </a:cubicBezTo>
                <a:cubicBezTo>
                  <a:pt x="423" y="0"/>
                  <a:pt x="423" y="0"/>
                  <a:pt x="423" y="0"/>
                </a:cubicBezTo>
                <a:cubicBezTo>
                  <a:pt x="423" y="116"/>
                  <a:pt x="423" y="116"/>
                  <a:pt x="423" y="116"/>
                </a:cubicBezTo>
                <a:cubicBezTo>
                  <a:pt x="398" y="124"/>
                  <a:pt x="374" y="135"/>
                  <a:pt x="351" y="147"/>
                </a:cubicBezTo>
                <a:cubicBezTo>
                  <a:pt x="271" y="64"/>
                  <a:pt x="271" y="64"/>
                  <a:pt x="271" y="64"/>
                </a:cubicBezTo>
                <a:cubicBezTo>
                  <a:pt x="63" y="276"/>
                  <a:pt x="63" y="276"/>
                  <a:pt x="63" y="276"/>
                </a:cubicBezTo>
                <a:cubicBezTo>
                  <a:pt x="144" y="358"/>
                  <a:pt x="144" y="358"/>
                  <a:pt x="144" y="358"/>
                </a:cubicBezTo>
                <a:cubicBezTo>
                  <a:pt x="132" y="382"/>
                  <a:pt x="122" y="406"/>
                  <a:pt x="114" y="431"/>
                </a:cubicBezTo>
                <a:cubicBezTo>
                  <a:pt x="0" y="431"/>
                  <a:pt x="0" y="431"/>
                  <a:pt x="0" y="431"/>
                </a:cubicBezTo>
                <a:cubicBezTo>
                  <a:pt x="0" y="731"/>
                  <a:pt x="0" y="731"/>
                  <a:pt x="0" y="731"/>
                </a:cubicBezTo>
                <a:cubicBezTo>
                  <a:pt x="114" y="731"/>
                  <a:pt x="114" y="731"/>
                  <a:pt x="114" y="731"/>
                </a:cubicBezTo>
                <a:cubicBezTo>
                  <a:pt x="122" y="756"/>
                  <a:pt x="132" y="781"/>
                  <a:pt x="144" y="804"/>
                </a:cubicBezTo>
                <a:cubicBezTo>
                  <a:pt x="63" y="886"/>
                  <a:pt x="63" y="886"/>
                  <a:pt x="63" y="886"/>
                </a:cubicBezTo>
                <a:cubicBezTo>
                  <a:pt x="271" y="1098"/>
                  <a:pt x="271" y="1098"/>
                  <a:pt x="271" y="1098"/>
                </a:cubicBezTo>
                <a:cubicBezTo>
                  <a:pt x="351" y="1016"/>
                  <a:pt x="351" y="1016"/>
                  <a:pt x="351" y="1016"/>
                </a:cubicBezTo>
                <a:cubicBezTo>
                  <a:pt x="374" y="1028"/>
                  <a:pt x="398" y="1038"/>
                  <a:pt x="423" y="1046"/>
                </a:cubicBezTo>
                <a:cubicBezTo>
                  <a:pt x="423" y="1162"/>
                  <a:pt x="423" y="1162"/>
                  <a:pt x="423" y="1162"/>
                </a:cubicBezTo>
                <a:cubicBezTo>
                  <a:pt x="717" y="1162"/>
                  <a:pt x="717" y="1162"/>
                  <a:pt x="717" y="1162"/>
                </a:cubicBezTo>
                <a:cubicBezTo>
                  <a:pt x="717" y="1046"/>
                  <a:pt x="717" y="1046"/>
                  <a:pt x="717" y="1046"/>
                </a:cubicBezTo>
                <a:cubicBezTo>
                  <a:pt x="742" y="1038"/>
                  <a:pt x="766" y="1028"/>
                  <a:pt x="788" y="1016"/>
                </a:cubicBezTo>
                <a:cubicBezTo>
                  <a:pt x="869" y="1098"/>
                  <a:pt x="869" y="1098"/>
                  <a:pt x="869" y="1098"/>
                </a:cubicBezTo>
                <a:cubicBezTo>
                  <a:pt x="1077" y="886"/>
                  <a:pt x="1077" y="886"/>
                  <a:pt x="1077" y="886"/>
                </a:cubicBezTo>
                <a:cubicBezTo>
                  <a:pt x="996" y="804"/>
                  <a:pt x="996" y="804"/>
                  <a:pt x="996" y="804"/>
                </a:cubicBezTo>
                <a:cubicBezTo>
                  <a:pt x="1008" y="781"/>
                  <a:pt x="1018" y="756"/>
                  <a:pt x="1026" y="731"/>
                </a:cubicBezTo>
                <a:lnTo>
                  <a:pt x="1140" y="731"/>
                </a:lnTo>
                <a:close/>
                <a:moveTo>
                  <a:pt x="570" y="925"/>
                </a:moveTo>
                <a:cubicBezTo>
                  <a:pt x="384" y="925"/>
                  <a:pt x="233" y="771"/>
                  <a:pt x="233" y="581"/>
                </a:cubicBezTo>
                <a:cubicBezTo>
                  <a:pt x="233" y="391"/>
                  <a:pt x="384" y="237"/>
                  <a:pt x="570" y="237"/>
                </a:cubicBezTo>
                <a:cubicBezTo>
                  <a:pt x="756" y="237"/>
                  <a:pt x="907" y="391"/>
                  <a:pt x="907" y="581"/>
                </a:cubicBezTo>
                <a:cubicBezTo>
                  <a:pt x="907" y="771"/>
                  <a:pt x="756" y="925"/>
                  <a:pt x="570" y="925"/>
                </a:cubicBezTo>
                <a:close/>
              </a:path>
            </a:pathLst>
          </a:custGeom>
          <a:solidFill>
            <a:srgbClr val="407AB5"/>
          </a:solidFill>
          <a:ln w="9525">
            <a:noFill/>
            <a:round/>
            <a:headEnd/>
            <a:tailEnd/>
          </a:ln>
        </p:spPr>
        <p:txBody>
          <a:bodyPr vert="horz" wrap="square" lIns="14400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9820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Effektmodellen</a:t>
            </a:r>
            <a:endParaRPr lang="sv-SE" sz="2000" dirty="0"/>
          </a:p>
        </p:txBody>
      </p:sp>
      <p:sp>
        <p:nvSpPr>
          <p:cNvPr id="42" name="Rectangle 70"/>
          <p:cNvSpPr/>
          <p:nvPr/>
        </p:nvSpPr>
        <p:spPr>
          <a:xfrm>
            <a:off x="1026716" y="2797315"/>
            <a:ext cx="1483851" cy="4182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defRPr/>
            </a:pPr>
            <a:r>
              <a:rPr lang="sv-SE" sz="1000" b="1" dirty="0">
                <a:solidFill>
                  <a:srgbClr val="000000"/>
                </a:solidFill>
                <a:latin typeface="Arial"/>
              </a:rPr>
              <a:t>Kostnadseffektivitet</a:t>
            </a:r>
            <a:endParaRPr lang="sv-SE" sz="750" dirty="0">
              <a:solidFill>
                <a:srgbClr val="000000"/>
              </a:solidFill>
              <a:latin typeface="Arial"/>
            </a:endParaRPr>
          </a:p>
        </p:txBody>
      </p:sp>
      <p:sp>
        <p:nvSpPr>
          <p:cNvPr id="43" name="Rectangle 71"/>
          <p:cNvSpPr/>
          <p:nvPr/>
        </p:nvSpPr>
        <p:spPr>
          <a:xfrm>
            <a:off x="1026716" y="3306012"/>
            <a:ext cx="1483851" cy="4182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defRPr/>
            </a:pPr>
            <a:r>
              <a:rPr lang="sv-SE" sz="1000" b="1">
                <a:solidFill>
                  <a:srgbClr val="000000"/>
                </a:solidFill>
                <a:latin typeface="Arial"/>
              </a:rPr>
              <a:t>Rätt kvalitet</a:t>
            </a:r>
            <a:endParaRPr lang="sv-SE" sz="750">
              <a:solidFill>
                <a:srgbClr val="000000"/>
              </a:solidFill>
              <a:latin typeface="Arial"/>
            </a:endParaRPr>
          </a:p>
        </p:txBody>
      </p:sp>
      <p:sp>
        <p:nvSpPr>
          <p:cNvPr id="44" name="Rectangle 72"/>
          <p:cNvSpPr/>
          <p:nvPr/>
        </p:nvSpPr>
        <p:spPr>
          <a:xfrm>
            <a:off x="1026716" y="3807090"/>
            <a:ext cx="1483851" cy="4182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defRPr/>
            </a:pPr>
            <a:r>
              <a:rPr lang="sv-SE" sz="1000" b="1">
                <a:solidFill>
                  <a:srgbClr val="000000"/>
                </a:solidFill>
                <a:latin typeface="Arial"/>
              </a:rPr>
              <a:t>Attraktiv avtalspart</a:t>
            </a:r>
            <a:endParaRPr lang="sv-SE" sz="750">
              <a:solidFill>
                <a:srgbClr val="000000"/>
              </a:solidFill>
              <a:latin typeface="Arial"/>
            </a:endParaRPr>
          </a:p>
        </p:txBody>
      </p:sp>
      <p:sp>
        <p:nvSpPr>
          <p:cNvPr id="66" name="TextBox 103"/>
          <p:cNvSpPr txBox="1"/>
          <p:nvPr/>
        </p:nvSpPr>
        <p:spPr>
          <a:xfrm>
            <a:off x="1064602" y="2327003"/>
            <a:ext cx="1408074" cy="400110"/>
          </a:xfrm>
          <a:prstGeom prst="rect">
            <a:avLst/>
          </a:prstGeom>
          <a:noFill/>
        </p:spPr>
        <p:txBody>
          <a:bodyPr wrap="square" rtlCol="0">
            <a:spAutoFit/>
          </a:bodyPr>
          <a:lstStyle/>
          <a:p>
            <a:pPr algn="ctr" defTabSz="914418">
              <a:defRPr/>
            </a:pPr>
            <a:r>
              <a:rPr lang="sv-SE" sz="1000" b="1">
                <a:solidFill>
                  <a:srgbClr val="000000"/>
                </a:solidFill>
                <a:latin typeface="Arial"/>
              </a:rPr>
              <a:t>ÖVERGRIPANDE </a:t>
            </a:r>
          </a:p>
          <a:p>
            <a:pPr algn="ctr" defTabSz="914418">
              <a:defRPr/>
            </a:pPr>
            <a:r>
              <a:rPr lang="sv-SE" sz="1000" b="1">
                <a:solidFill>
                  <a:srgbClr val="000000"/>
                </a:solidFill>
                <a:latin typeface="Arial"/>
              </a:rPr>
              <a:t>EFFEKTMÅL</a:t>
            </a:r>
          </a:p>
        </p:txBody>
      </p:sp>
      <p:cxnSp>
        <p:nvCxnSpPr>
          <p:cNvPr id="74" name="Straight Arrow Connector 4"/>
          <p:cNvCxnSpPr/>
          <p:nvPr/>
        </p:nvCxnSpPr>
        <p:spPr>
          <a:xfrm>
            <a:off x="2897548" y="3160455"/>
            <a:ext cx="4751136"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54"/>
          <p:cNvCxnSpPr/>
          <p:nvPr/>
        </p:nvCxnSpPr>
        <p:spPr>
          <a:xfrm>
            <a:off x="2897548" y="3665237"/>
            <a:ext cx="4751136"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59"/>
          <p:cNvCxnSpPr/>
          <p:nvPr/>
        </p:nvCxnSpPr>
        <p:spPr>
          <a:xfrm flipV="1">
            <a:off x="2897548" y="4159278"/>
            <a:ext cx="4751136" cy="3713"/>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7" name="Group 11">
            <a:extLst>
              <a:ext uri="{FF2B5EF4-FFF2-40B4-BE49-F238E27FC236}">
                <a16:creationId xmlns:a16="http://schemas.microsoft.com/office/drawing/2014/main" id="{FFB9C526-FEDF-4D72-B011-3CD71E003CBD}"/>
              </a:ext>
            </a:extLst>
          </p:cNvPr>
          <p:cNvGrpSpPr/>
          <p:nvPr/>
        </p:nvGrpSpPr>
        <p:grpSpPr>
          <a:xfrm>
            <a:off x="2923045" y="2378886"/>
            <a:ext cx="1248216" cy="1878107"/>
            <a:chOff x="2770333" y="2082700"/>
            <a:chExt cx="1248216" cy="1878107"/>
          </a:xfrm>
        </p:grpSpPr>
        <p:sp>
          <p:nvSpPr>
            <p:cNvPr id="78" name="Chevron 48"/>
            <p:cNvSpPr/>
            <p:nvPr/>
          </p:nvSpPr>
          <p:spPr bwMode="auto">
            <a:xfrm>
              <a:off x="2794660" y="2139111"/>
              <a:ext cx="1223889" cy="465231"/>
            </a:xfrm>
            <a:prstGeom prst="chevron">
              <a:avLst/>
            </a:prstGeom>
            <a:solidFill>
              <a:schemeClr val="accent3">
                <a:lumMod val="20000"/>
                <a:lumOff val="80000"/>
              </a:schemeClr>
            </a:solidFill>
            <a:ln w="12700" cap="flat" cmpd="sng" algn="ctr">
              <a:noFill/>
              <a:prstDash val="solid"/>
              <a:round/>
              <a:headEnd type="none" w="sm" len="sm"/>
              <a:tailEnd type="none" w="sm" len="sm"/>
            </a:ln>
            <a:effectLst/>
          </p:spPr>
          <p:txBody>
            <a:bodyPr lIns="72000" rIns="72000" anchor="ctr"/>
            <a:lstStyle/>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857" b="1" i="1" u="none" strike="noStrike" kern="1200" cap="none" spc="0" normalizeH="0" baseline="0" noProof="0" dirty="0">
                  <a:ln>
                    <a:noFill/>
                  </a:ln>
                  <a:solidFill>
                    <a:srgbClr val="000000"/>
                  </a:solidFill>
                  <a:effectLst/>
                  <a:uLnTx/>
                  <a:uFillTx/>
                  <a:latin typeface="Arial"/>
                  <a:ea typeface="+mn-ea"/>
                  <a:cs typeface="+mn-cs"/>
                </a:rPr>
                <a:t>Identifierad</a:t>
              </a:r>
            </a:p>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700" b="0" i="1" u="none" strike="noStrike" kern="1200" cap="none" spc="0" normalizeH="0" baseline="0" noProof="0" dirty="0">
                  <a:ln>
                    <a:noFill/>
                  </a:ln>
                  <a:solidFill>
                    <a:srgbClr val="000000"/>
                  </a:solidFill>
                  <a:effectLst/>
                  <a:uLnTx/>
                  <a:uFillTx/>
                  <a:latin typeface="Arial"/>
                  <a:ea typeface="+mn-ea"/>
                  <a:cs typeface="+mn-cs"/>
                </a:rPr>
                <a:t>effekt</a:t>
              </a:r>
            </a:p>
          </p:txBody>
        </p:sp>
        <p:sp>
          <p:nvSpPr>
            <p:cNvPr id="79" name="Oval 49"/>
            <p:cNvSpPr/>
            <p:nvPr/>
          </p:nvSpPr>
          <p:spPr>
            <a:xfrm>
              <a:off x="2770333" y="2082700"/>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Arial"/>
                  <a:ea typeface="+mn-ea"/>
                  <a:cs typeface="+mn-cs"/>
                </a:rPr>
                <a:t>1</a:t>
              </a:r>
              <a:endParaRPr kumimoji="0" lang="sv-SE" sz="2520" b="1" i="0" u="none" strike="noStrike" kern="1200" cap="none" spc="0" normalizeH="0" baseline="0" noProof="0" dirty="0">
                <a:ln>
                  <a:noFill/>
                </a:ln>
                <a:solidFill>
                  <a:srgbClr val="FFFFFF"/>
                </a:solidFill>
                <a:effectLst/>
                <a:uLnTx/>
                <a:uFillTx/>
                <a:latin typeface="Arial"/>
                <a:ea typeface="+mn-ea"/>
                <a:cs typeface="+mn-cs"/>
              </a:endParaRPr>
            </a:p>
          </p:txBody>
        </p:sp>
        <p:sp>
          <p:nvSpPr>
            <p:cNvPr id="80" name="Oval 6"/>
            <p:cNvSpPr/>
            <p:nvPr/>
          </p:nvSpPr>
          <p:spPr>
            <a:xfrm>
              <a:off x="3171621" y="2720255"/>
              <a:ext cx="288032" cy="288032"/>
            </a:xfrm>
            <a:prstGeom prst="ellipse">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81" name="Oval 76"/>
            <p:cNvSpPr/>
            <p:nvPr/>
          </p:nvSpPr>
          <p:spPr>
            <a:xfrm>
              <a:off x="3171621" y="3225037"/>
              <a:ext cx="288032" cy="288032"/>
            </a:xfrm>
            <a:prstGeom prst="ellipse">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82" name="Oval 84"/>
            <p:cNvSpPr/>
            <p:nvPr/>
          </p:nvSpPr>
          <p:spPr>
            <a:xfrm>
              <a:off x="3223557" y="3765378"/>
              <a:ext cx="195429" cy="195429"/>
            </a:xfrm>
            <a:prstGeom prst="ellipse">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3" name="Group 9">
            <a:extLst>
              <a:ext uri="{FF2B5EF4-FFF2-40B4-BE49-F238E27FC236}">
                <a16:creationId xmlns:a16="http://schemas.microsoft.com/office/drawing/2014/main" id="{6BED6367-0F10-4D99-A720-F64B7229F7E9}"/>
              </a:ext>
            </a:extLst>
          </p:cNvPr>
          <p:cNvGrpSpPr/>
          <p:nvPr/>
        </p:nvGrpSpPr>
        <p:grpSpPr>
          <a:xfrm>
            <a:off x="4095519" y="2378884"/>
            <a:ext cx="1243294" cy="1951306"/>
            <a:chOff x="3834750" y="2082700"/>
            <a:chExt cx="1243294" cy="1951306"/>
          </a:xfrm>
        </p:grpSpPr>
        <p:sp>
          <p:nvSpPr>
            <p:cNvPr id="84" name="Chevron 47"/>
            <p:cNvSpPr/>
            <p:nvPr/>
          </p:nvSpPr>
          <p:spPr bwMode="auto">
            <a:xfrm>
              <a:off x="3853117" y="2139111"/>
              <a:ext cx="1224927" cy="465231"/>
            </a:xfrm>
            <a:prstGeom prst="chevron">
              <a:avLst/>
            </a:prstGeom>
            <a:solidFill>
              <a:schemeClr val="accent3">
                <a:lumMod val="40000"/>
                <a:lumOff val="60000"/>
              </a:schemeClr>
            </a:solidFill>
            <a:ln w="12700" cap="flat" cmpd="sng" algn="ctr">
              <a:noFill/>
              <a:prstDash val="solid"/>
              <a:round/>
              <a:headEnd type="none" w="sm" len="sm"/>
              <a:tailEnd type="none" w="sm" len="sm"/>
            </a:ln>
            <a:effectLst/>
          </p:spPr>
          <p:txBody>
            <a:bodyPr lIns="0" rIns="0" anchor="ctr"/>
            <a:lstStyle/>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1000" b="1" i="1" u="none" strike="noStrike" kern="1200" cap="none" spc="0" normalizeH="0" baseline="0" noProof="0" dirty="0">
                  <a:ln>
                    <a:noFill/>
                  </a:ln>
                  <a:solidFill>
                    <a:srgbClr val="000000"/>
                  </a:solidFill>
                  <a:effectLst/>
                  <a:uLnTx/>
                  <a:uFillTx/>
                  <a:latin typeface="Arial"/>
                  <a:ea typeface="+mn-ea"/>
                  <a:cs typeface="+mn-cs"/>
                </a:rPr>
                <a:t>Planerad</a:t>
              </a:r>
              <a:endParaRPr kumimoji="0" lang="sv-SE" sz="105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700" b="0" i="1" u="none" strike="noStrike" kern="1200" cap="none" spc="0" normalizeH="0" baseline="0" noProof="0" dirty="0">
                  <a:ln>
                    <a:noFill/>
                  </a:ln>
                  <a:solidFill>
                    <a:srgbClr val="000000"/>
                  </a:solidFill>
                  <a:effectLst/>
                  <a:uLnTx/>
                  <a:uFillTx/>
                  <a:latin typeface="Arial"/>
                  <a:ea typeface="+mn-ea"/>
                  <a:cs typeface="+mn-cs"/>
                </a:rPr>
                <a:t>effekt</a:t>
              </a:r>
              <a:endParaRPr kumimoji="0" lang="sv-SE" sz="1050" b="0" i="1" u="none" strike="noStrike" kern="1200" cap="none" spc="0" normalizeH="0" baseline="0" noProof="0" dirty="0">
                <a:ln>
                  <a:noFill/>
                </a:ln>
                <a:solidFill>
                  <a:srgbClr val="000000"/>
                </a:solidFill>
                <a:effectLst/>
                <a:uLnTx/>
                <a:uFillTx/>
                <a:latin typeface="Arial"/>
                <a:ea typeface="+mn-ea"/>
                <a:cs typeface="+mn-cs"/>
              </a:endParaRPr>
            </a:p>
          </p:txBody>
        </p:sp>
        <p:sp>
          <p:nvSpPr>
            <p:cNvPr id="85" name="Oval 50"/>
            <p:cNvSpPr/>
            <p:nvPr/>
          </p:nvSpPr>
          <p:spPr>
            <a:xfrm>
              <a:off x="3834750" y="2082700"/>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mn-cs"/>
                </a:rPr>
                <a:t>2</a:t>
              </a:r>
              <a:endParaRPr kumimoji="0" lang="sv-SE" sz="2520" b="1" i="0" u="none" strike="noStrike" kern="1200" cap="none" spc="0" normalizeH="0" baseline="0" noProof="0">
                <a:ln>
                  <a:noFill/>
                </a:ln>
                <a:solidFill>
                  <a:srgbClr val="FFFFFF"/>
                </a:solidFill>
                <a:effectLst/>
                <a:uLnTx/>
                <a:uFillTx/>
                <a:latin typeface="Arial"/>
                <a:ea typeface="+mn-ea"/>
                <a:cs typeface="+mn-cs"/>
              </a:endParaRPr>
            </a:p>
          </p:txBody>
        </p:sp>
        <p:sp>
          <p:nvSpPr>
            <p:cNvPr id="86" name="Oval 64"/>
            <p:cNvSpPr/>
            <p:nvPr/>
          </p:nvSpPr>
          <p:spPr>
            <a:xfrm>
              <a:off x="4275277" y="2766023"/>
              <a:ext cx="196496" cy="19649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87" name="Oval 82"/>
            <p:cNvSpPr/>
            <p:nvPr/>
          </p:nvSpPr>
          <p:spPr>
            <a:xfrm>
              <a:off x="4275277" y="3270805"/>
              <a:ext cx="196496" cy="19649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88" name="Oval 85"/>
            <p:cNvSpPr/>
            <p:nvPr/>
          </p:nvSpPr>
          <p:spPr>
            <a:xfrm>
              <a:off x="4231872" y="3746006"/>
              <a:ext cx="288000" cy="288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
            <a:extLst>
              <a:ext uri="{FF2B5EF4-FFF2-40B4-BE49-F238E27FC236}">
                <a16:creationId xmlns:a16="http://schemas.microsoft.com/office/drawing/2014/main" id="{479FE693-BE76-436A-A752-F20AF8142078}"/>
              </a:ext>
            </a:extLst>
          </p:cNvPr>
          <p:cNvGrpSpPr/>
          <p:nvPr/>
        </p:nvGrpSpPr>
        <p:grpSpPr>
          <a:xfrm>
            <a:off x="5263071" y="2378884"/>
            <a:ext cx="1230140" cy="1854256"/>
            <a:chOff x="4904706" y="2082700"/>
            <a:chExt cx="1230140" cy="1854256"/>
          </a:xfrm>
        </p:grpSpPr>
        <p:sp>
          <p:nvSpPr>
            <p:cNvPr id="90" name="Chevron 46"/>
            <p:cNvSpPr/>
            <p:nvPr/>
          </p:nvSpPr>
          <p:spPr bwMode="auto">
            <a:xfrm>
              <a:off x="4910958" y="2139111"/>
              <a:ext cx="1223888" cy="465231"/>
            </a:xfrm>
            <a:prstGeom prst="chevron">
              <a:avLst/>
            </a:prstGeom>
            <a:solidFill>
              <a:srgbClr val="006EBF"/>
            </a:solidFill>
            <a:ln w="12700" cap="flat" cmpd="sng" algn="ctr">
              <a:noFill/>
              <a:prstDash val="solid"/>
              <a:round/>
              <a:headEnd type="none" w="sm" len="sm"/>
              <a:tailEnd type="none" w="sm" len="sm"/>
            </a:ln>
            <a:effectLst/>
          </p:spPr>
          <p:txBody>
            <a:bodyPr lIns="0" rIns="0" anchor="ctr"/>
            <a:lstStyle/>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1000" b="1" i="1" u="none" strike="noStrike" kern="1200" cap="none" spc="0" normalizeH="0" baseline="0" noProof="0" dirty="0">
                  <a:ln>
                    <a:noFill/>
                  </a:ln>
                  <a:solidFill>
                    <a:srgbClr val="FFFFFF"/>
                  </a:solidFill>
                  <a:effectLst/>
                  <a:uLnTx/>
                  <a:uFillTx/>
                  <a:latin typeface="Arial"/>
                  <a:ea typeface="+mn-ea"/>
                  <a:cs typeface="+mn-cs"/>
                </a:rPr>
                <a:t>Säkrad</a:t>
              </a:r>
              <a:br>
                <a:rPr kumimoji="0" lang="sv-SE" sz="1000" b="1" i="1" u="none" strike="noStrike" kern="1200" cap="none" spc="0" normalizeH="0" baseline="0" noProof="0" dirty="0">
                  <a:ln>
                    <a:noFill/>
                  </a:ln>
                  <a:solidFill>
                    <a:srgbClr val="FFFFFF"/>
                  </a:solidFill>
                  <a:effectLst/>
                  <a:uLnTx/>
                  <a:uFillTx/>
                  <a:latin typeface="Arial"/>
                  <a:ea typeface="+mn-ea"/>
                  <a:cs typeface="+mn-cs"/>
                </a:rPr>
              </a:br>
              <a:r>
                <a:rPr kumimoji="0" lang="sv-SE" sz="700" b="0" i="1" u="none" strike="noStrike" kern="1200" cap="none" spc="0" normalizeH="0" baseline="0" noProof="0" dirty="0">
                  <a:ln>
                    <a:noFill/>
                  </a:ln>
                  <a:solidFill>
                    <a:srgbClr val="FFFFFF"/>
                  </a:solidFill>
                  <a:effectLst/>
                  <a:uLnTx/>
                  <a:uFillTx/>
                  <a:latin typeface="Arial"/>
                  <a:ea typeface="+mn-ea"/>
                  <a:cs typeface="+mn-cs"/>
                </a:rPr>
                <a:t>effekt</a:t>
              </a:r>
              <a:endParaRPr kumimoji="0" lang="sv-SE" sz="1050" b="0" i="1"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51"/>
            <p:cNvSpPr/>
            <p:nvPr/>
          </p:nvSpPr>
          <p:spPr>
            <a:xfrm>
              <a:off x="4904706" y="2082700"/>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mn-cs"/>
                </a:rPr>
                <a:t>3</a:t>
              </a:r>
              <a:endParaRPr kumimoji="0" lang="sv-SE" sz="2520" b="1" i="0" u="none" strike="noStrike" kern="1200" cap="none" spc="0" normalizeH="0" baseline="0" noProof="0">
                <a:ln>
                  <a:noFill/>
                </a:ln>
                <a:solidFill>
                  <a:srgbClr val="FFFFFF"/>
                </a:solidFill>
                <a:effectLst/>
                <a:uLnTx/>
                <a:uFillTx/>
                <a:latin typeface="Arial"/>
                <a:ea typeface="+mn-ea"/>
                <a:cs typeface="+mn-cs"/>
              </a:endParaRPr>
            </a:p>
          </p:txBody>
        </p:sp>
        <p:sp>
          <p:nvSpPr>
            <p:cNvPr id="92" name="Oval 66"/>
            <p:cNvSpPr/>
            <p:nvPr/>
          </p:nvSpPr>
          <p:spPr>
            <a:xfrm>
              <a:off x="5357930" y="2792263"/>
              <a:ext cx="144016" cy="144016"/>
            </a:xfrm>
            <a:prstGeom prst="ellipse">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93" name="Oval 83"/>
            <p:cNvSpPr/>
            <p:nvPr/>
          </p:nvSpPr>
          <p:spPr>
            <a:xfrm>
              <a:off x="5357930" y="3297045"/>
              <a:ext cx="144016" cy="144016"/>
            </a:xfrm>
            <a:prstGeom prst="ellipse">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94" name="Oval 86"/>
            <p:cNvSpPr/>
            <p:nvPr/>
          </p:nvSpPr>
          <p:spPr>
            <a:xfrm>
              <a:off x="5357930" y="3792940"/>
              <a:ext cx="144016" cy="144016"/>
            </a:xfrm>
            <a:prstGeom prst="ellipse">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5" name="Group 7">
            <a:extLst>
              <a:ext uri="{FF2B5EF4-FFF2-40B4-BE49-F238E27FC236}">
                <a16:creationId xmlns:a16="http://schemas.microsoft.com/office/drawing/2014/main" id="{0F71632A-1D59-48D7-90E0-22910668E725}"/>
              </a:ext>
            </a:extLst>
          </p:cNvPr>
          <p:cNvGrpSpPr/>
          <p:nvPr/>
        </p:nvGrpSpPr>
        <p:grpSpPr>
          <a:xfrm>
            <a:off x="6417470" y="2378886"/>
            <a:ext cx="1231217" cy="1833677"/>
            <a:chOff x="6264756" y="2082700"/>
            <a:chExt cx="1231217" cy="1833677"/>
          </a:xfrm>
        </p:grpSpPr>
        <p:sp>
          <p:nvSpPr>
            <p:cNvPr id="96" name="Chevron 45"/>
            <p:cNvSpPr/>
            <p:nvPr/>
          </p:nvSpPr>
          <p:spPr bwMode="auto">
            <a:xfrm>
              <a:off x="6272085" y="2139111"/>
              <a:ext cx="1223888" cy="465231"/>
            </a:xfrm>
            <a:prstGeom prst="chevron">
              <a:avLst/>
            </a:prstGeom>
            <a:solidFill>
              <a:srgbClr val="00538F"/>
            </a:solidFill>
            <a:ln w="12700" cap="flat" cmpd="sng" algn="ctr">
              <a:noFill/>
              <a:prstDash val="solid"/>
              <a:round/>
              <a:headEnd type="none" w="sm" len="sm"/>
              <a:tailEnd type="none" w="sm" len="sm"/>
            </a:ln>
            <a:effectLst/>
          </p:spPr>
          <p:txBody>
            <a:bodyPr lIns="0" rIns="0" anchor="ctr"/>
            <a:lstStyle/>
            <a:p>
              <a:pPr marL="0" marR="0" lvl="0" indent="0" algn="ctr" defTabSz="914418" rtl="0" eaLnBrk="0" fontAlgn="auto" latinLnBrk="0" hangingPunct="0">
                <a:lnSpc>
                  <a:spcPct val="90000"/>
                </a:lnSpc>
                <a:spcBef>
                  <a:spcPts val="0"/>
                </a:spcBef>
                <a:spcAft>
                  <a:spcPts val="0"/>
                </a:spcAft>
                <a:buClrTx/>
                <a:buSzTx/>
                <a:buFontTx/>
                <a:buNone/>
                <a:tabLst/>
                <a:defRPr/>
              </a:pPr>
              <a:r>
                <a:rPr kumimoji="0" lang="sv-SE" sz="1000" b="1" i="1" u="none" strike="noStrike" kern="1200" cap="none" spc="0" normalizeH="0" baseline="0" noProof="0" dirty="0">
                  <a:ln>
                    <a:noFill/>
                  </a:ln>
                  <a:solidFill>
                    <a:srgbClr val="FFFFFF"/>
                  </a:solidFill>
                  <a:effectLst/>
                  <a:uLnTx/>
                  <a:uFillTx/>
                  <a:latin typeface="Arial"/>
                  <a:ea typeface="+mn-ea"/>
                  <a:cs typeface="+mn-cs"/>
                </a:rPr>
                <a:t>Realiserad </a:t>
              </a:r>
              <a:r>
                <a:rPr kumimoji="0" lang="sv-SE" sz="700" b="0" i="1" u="none" strike="noStrike" kern="1200" cap="none" spc="0" normalizeH="0" baseline="0" noProof="0" dirty="0">
                  <a:ln>
                    <a:noFill/>
                  </a:ln>
                  <a:solidFill>
                    <a:srgbClr val="FFFFFF"/>
                  </a:solidFill>
                  <a:effectLst/>
                  <a:uLnTx/>
                  <a:uFillTx/>
                  <a:latin typeface="Arial"/>
                  <a:ea typeface="+mn-ea"/>
                  <a:cs typeface="+mn-cs"/>
                </a:rPr>
                <a:t>effekt</a:t>
              </a:r>
              <a:endParaRPr kumimoji="0" lang="sv-SE" sz="1050" b="0" i="1"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52"/>
            <p:cNvSpPr/>
            <p:nvPr/>
          </p:nvSpPr>
          <p:spPr>
            <a:xfrm>
              <a:off x="6264756" y="2082700"/>
              <a:ext cx="216024" cy="21602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mn-cs"/>
                </a:rPr>
                <a:t>4</a:t>
              </a:r>
              <a:endParaRPr kumimoji="0" lang="sv-SE" sz="2520" b="1" i="0" u="none" strike="noStrike" kern="1200" cap="none" spc="0" normalizeH="0" baseline="0" noProof="0">
                <a:ln>
                  <a:noFill/>
                </a:ln>
                <a:solidFill>
                  <a:srgbClr val="FFFFFF"/>
                </a:solidFill>
                <a:effectLst/>
                <a:uLnTx/>
                <a:uFillTx/>
                <a:latin typeface="Arial"/>
                <a:ea typeface="+mn-ea"/>
                <a:cs typeface="+mn-cs"/>
              </a:endParaRPr>
            </a:p>
          </p:txBody>
        </p:sp>
        <p:sp>
          <p:nvSpPr>
            <p:cNvPr id="98" name="Oval 105"/>
            <p:cNvSpPr/>
            <p:nvPr/>
          </p:nvSpPr>
          <p:spPr>
            <a:xfrm>
              <a:off x="6783674" y="2812842"/>
              <a:ext cx="102857" cy="102857"/>
            </a:xfrm>
            <a:prstGeom prst="ellipse">
              <a:avLst/>
            </a:prstGeom>
            <a:solidFill>
              <a:srgbClr val="00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99" name="Oval 109"/>
            <p:cNvSpPr/>
            <p:nvPr/>
          </p:nvSpPr>
          <p:spPr>
            <a:xfrm>
              <a:off x="6783674" y="3317624"/>
              <a:ext cx="102857" cy="102857"/>
            </a:xfrm>
            <a:prstGeom prst="ellipse">
              <a:avLst/>
            </a:prstGeom>
            <a:solidFill>
              <a:srgbClr val="00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sp>
          <p:nvSpPr>
            <p:cNvPr id="100" name="Oval 110"/>
            <p:cNvSpPr/>
            <p:nvPr/>
          </p:nvSpPr>
          <p:spPr>
            <a:xfrm>
              <a:off x="6783674" y="3813520"/>
              <a:ext cx="102857" cy="102857"/>
            </a:xfrm>
            <a:prstGeom prst="ellipse">
              <a:avLst/>
            </a:prstGeom>
            <a:solidFill>
              <a:srgbClr val="00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0" lang="sv-SE" sz="252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894992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C.I1Zp9bQTN0hnWH5v5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L5MEcENdQnz.ugCaI9LE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2AERJmtNkZQW_KuEhSJ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DnFsls_z81GKJ3ySqLK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2RwtXXfnxpcv.pqjFpuA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AYB7zldWFEqjR1D078Tz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rKl6ysbt_Q32_eswKHd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1yT49tDTquMCzQa00WM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3lRKefs0EyEvKT6fPTA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Q6NQgiS8kaZbmdQFsHx8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nmDdd3hyEOcNyicpjfm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JDz4xym7UO0Mo8zUsNV1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vZCFUh3gUKmutxgZ.qW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JDz4xym7UO0Mo8zUsNV1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avZCFUh3gUKmutxgZ.qW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KQqy5PZCkyd521_9hSo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X98_wc1YkSC8nUAkKNq_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KQqy5PZCkyd521_9hSow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rVObVOR2VDjM_0D3YeuR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SX98_wc1YkSC8nUAkKNq_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JFFKOw4TmUmQp7CViWcT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5t4uBq.7k.BEzk9.4s7K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thYQK7zRPCJ0O3nfcKCr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dQw6dN.Xp5GC3tZx0.AO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wI_FzKd4F6FYI5_5Ng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XtKQQqyPzUcwrdQl8xUH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_vWQZaRWYIKFPqSOGsCA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_vWQZaRWYIKFPqSOGsCA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_vWQZaRWYIKFPqSOGsCA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_vWQZaRWYIKFPqSOGsC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3g._xi1zERDFkfPlvdQJ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gVE9znlQWuKeGxXCZ9FCQ"/>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a:themeElements>
    <a:clrScheme name="Stockholms stads färger">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4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Presentation1" id="{D609FB12-0D2B-41DC-AB0E-26723F5D0429}" vid="{88DC43E9-08A8-4758-99C5-8864AAE37278}"/>
    </a:ext>
  </a:extLst>
</a:theme>
</file>

<file path=ppt/theme/theme4.xml><?xml version="1.0" encoding="utf-8"?>
<a:theme xmlns:a="http://schemas.openxmlformats.org/drawingml/2006/main" name="1_Blank">
  <a:themeElements>
    <a:clrScheme name="Stockholms stads färger">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Presentation1" id="{D609FB12-0D2B-41DC-AB0E-26723F5D0429}" vid="{88DC43E9-08A8-4758-99C5-8864AAE37278}"/>
    </a:ext>
  </a:extLst>
</a:theme>
</file>

<file path=ppt/theme/theme6.xml><?xml version="1.0" encoding="utf-8"?>
<a:theme xmlns:a="http://schemas.openxmlformats.org/drawingml/2006/main" name="2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Presentation1" id="{D609FB12-0D2B-41DC-AB0E-26723F5D0429}" vid="{88DC43E9-08A8-4758-99C5-8864AAE37278}"/>
    </a:ext>
  </a:extLst>
</a:theme>
</file>

<file path=ppt/theme/theme7.xml><?xml version="1.0" encoding="utf-8"?>
<a:theme xmlns:a="http://schemas.openxmlformats.org/drawingml/2006/main" name="Office-tema">
  <a:themeElements>
    <a:clrScheme name="Stockholms stads färger">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Presentation1" id="{1B4814A9-0F5D-4185-B387-DE001F7AA89A}" vid="{09C78ED8-3104-4951-A4AD-5EAA3F155E79}"/>
    </a:ext>
  </a:extLst>
</a:theme>
</file>

<file path=ppt/theme/theme9.xml><?xml version="1.0" encoding="utf-8"?>
<a:theme xmlns:a="http://schemas.openxmlformats.org/drawingml/2006/main" name="3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Presentation1" id="{1B4814A9-0F5D-4185-B387-DE001F7AA89A}" vid="{09C78ED8-3104-4951-A4AD-5EAA3F155E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0" ma:contentTypeDescription="Skapa ett nytt dokument." ma:contentTypeScope="" ma:versionID="48c955a579751e185238c09931b27d08">
  <xsd:schema xmlns:xsd="http://www.w3.org/2001/XMLSchema" xmlns:xs="http://www.w3.org/2001/XMLSchema" xmlns:p="http://schemas.microsoft.com/office/2006/metadata/properties" xmlns:ns2="7cb6a11d-8025-4f7e-b812-5adfc83f902e" targetNamespace="http://schemas.microsoft.com/office/2006/metadata/properties" ma:root="true" ma:fieldsID="233d6dac4687fffd1255e298f04c9dbc" ns2:_="">
    <xsd:import namespace="7cb6a11d-8025-4f7e-b812-5adfc83f9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B3E15B-5B67-4FDA-A5B3-FDBE7B4F3A16}"/>
</file>

<file path=customXml/itemProps2.xml><?xml version="1.0" encoding="utf-8"?>
<ds:datastoreItem xmlns:ds="http://schemas.openxmlformats.org/officeDocument/2006/customXml" ds:itemID="{0FF0EAD5-8ABC-4F98-BC74-D602DBAB50D5}"/>
</file>

<file path=customXml/itemProps3.xml><?xml version="1.0" encoding="utf-8"?>
<ds:datastoreItem xmlns:ds="http://schemas.openxmlformats.org/officeDocument/2006/customXml" ds:itemID="{81A902BE-4245-47CE-8176-700C0E2DC649}"/>
</file>

<file path=docProps/app.xml><?xml version="1.0" encoding="utf-8"?>
<Properties xmlns="http://schemas.openxmlformats.org/officeDocument/2006/extended-properties" xmlns:vt="http://schemas.openxmlformats.org/officeDocument/2006/docPropsVTypes">
  <TotalTime>1042</TotalTime>
  <Words>1749</Words>
  <Application>Microsoft Office PowerPoint</Application>
  <PresentationFormat>Bildspel på skärmen (4:3)</PresentationFormat>
  <Paragraphs>389</Paragraphs>
  <Slides>24</Slides>
  <Notes>10</Notes>
  <HiddenSlides>0</HiddenSlides>
  <MMClips>0</MMClips>
  <ScaleCrop>false</ScaleCrop>
  <HeadingPairs>
    <vt:vector size="8" baseType="variant">
      <vt:variant>
        <vt:lpstr>Använt teckensnitt</vt:lpstr>
      </vt:variant>
      <vt:variant>
        <vt:i4>9</vt:i4>
      </vt:variant>
      <vt:variant>
        <vt:lpstr>Tema</vt:lpstr>
      </vt:variant>
      <vt:variant>
        <vt:i4>9</vt:i4>
      </vt:variant>
      <vt:variant>
        <vt:lpstr>Serverprogram för OLE-inbäddning</vt:lpstr>
      </vt:variant>
      <vt:variant>
        <vt:i4>1</vt:i4>
      </vt:variant>
      <vt:variant>
        <vt:lpstr>Bildrubriker</vt:lpstr>
      </vt:variant>
      <vt:variant>
        <vt:i4>24</vt:i4>
      </vt:variant>
    </vt:vector>
  </HeadingPairs>
  <TitlesOfParts>
    <vt:vector size="43" baseType="lpstr">
      <vt:lpstr>ＭＳ Ｐゴシック</vt:lpstr>
      <vt:lpstr>Arial</vt:lpstr>
      <vt:lpstr>Arial Narrow</vt:lpstr>
      <vt:lpstr>Calibri</vt:lpstr>
      <vt:lpstr>Stockholm Type Bold</vt:lpstr>
      <vt:lpstr>Stockholm Type Display Bold</vt:lpstr>
      <vt:lpstr>Stockholm Type Regular</vt:lpstr>
      <vt:lpstr>Univers for KPMG</vt:lpstr>
      <vt:lpstr>Wingdings</vt:lpstr>
      <vt:lpstr>Sthlm Presentation</vt:lpstr>
      <vt:lpstr>2_Blank</vt:lpstr>
      <vt:lpstr>4_Sthlm Presentation</vt:lpstr>
      <vt:lpstr>1_Blank</vt:lpstr>
      <vt:lpstr>1_Sthlm Presentation</vt:lpstr>
      <vt:lpstr>2_Sthlm Presentation</vt:lpstr>
      <vt:lpstr>Office-tema</vt:lpstr>
      <vt:lpstr>6_Sthlm Presentation</vt:lpstr>
      <vt:lpstr>3_Sthlm Presentation</vt:lpstr>
      <vt:lpstr>think-cell Slide</vt:lpstr>
      <vt:lpstr>Synliggöra effekterna av ett kategoristyrt inköpsarbete </vt:lpstr>
      <vt:lpstr>Mål för stadens inköp</vt:lpstr>
      <vt:lpstr>Kategoristyrning</vt:lpstr>
      <vt:lpstr>Kategoriorganisation</vt:lpstr>
      <vt:lpstr>Kategoriorganisation</vt:lpstr>
      <vt:lpstr>Vad ett kategoristyrt arbetssätt medför</vt:lpstr>
      <vt:lpstr>Stockholms stads effektmodell</vt:lpstr>
      <vt:lpstr>Generella grunder för modellen</vt:lpstr>
      <vt:lpstr>Effektmodellen</vt:lpstr>
      <vt:lpstr>Exempel med torkskåp</vt:lpstr>
      <vt:lpstr>Värdeläckage</vt:lpstr>
      <vt:lpstr>Indelning av effekter</vt:lpstr>
      <vt:lpstr>Kostnadseffekter </vt:lpstr>
      <vt:lpstr>Beräkning av kostnadseffekter</vt:lpstr>
      <vt:lpstr>Exempel på kostnadskomponenter – varor </vt:lpstr>
      <vt:lpstr>Exempel på kostnadskomponenter – tjänster </vt:lpstr>
      <vt:lpstr>Kvalitativa effekter </vt:lpstr>
      <vt:lpstr>Huvudområden</vt:lpstr>
      <vt:lpstr>Effektivitet</vt:lpstr>
      <vt:lpstr>Mätning av delområde Avrop </vt:lpstr>
      <vt:lpstr>Efterlevnad</vt:lpstr>
      <vt:lpstr>Behov</vt:lpstr>
      <vt:lpstr>Statuskort Effekter</vt:lpstr>
      <vt:lpstr>PowerPoint-presentation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Effektmodell - Bilaga till Vägledning till effektmodellen</dc:title>
  <dc:creator>Robert Nilsson</dc:creator>
  <cp:lastModifiedBy>Robert Nilsson</cp:lastModifiedBy>
  <cp:revision>62</cp:revision>
  <dcterms:created xsi:type="dcterms:W3CDTF">2021-10-13T12:28:36Z</dcterms:created>
  <dcterms:modified xsi:type="dcterms:W3CDTF">2022-03-14T16:27:26Z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0x010100497D87C78E2DE34F8B1DDEC34A1AE62A</vt:lpwstr>
  </property>
</Properties>
</file>