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64" r:id="rId3"/>
    <p:sldId id="265" r:id="rId4"/>
    <p:sldId id="266" r:id="rId5"/>
    <p:sldId id="267" r:id="rId6"/>
    <p:sldId id="270" r:id="rId7"/>
    <p:sldId id="271" r:id="rId8"/>
    <p:sldId id="272" r:id="rId9"/>
    <p:sldId id="275" r:id="rId10"/>
    <p:sldId id="273" r:id="rId11"/>
    <p:sldId id="274" r:id="rId12"/>
    <p:sldId id="276" r:id="rId13"/>
    <p:sldId id="277" r:id="rId14"/>
    <p:sldId id="278" r:id="rId15"/>
    <p:sldId id="269" r:id="rId16"/>
    <p:sldId id="262" r:id="rId17"/>
    <p:sldId id="268" r:id="rId18"/>
    <p:sldId id="261" r:id="rId19"/>
  </p:sldIdLst>
  <p:sldSz cx="12192000" cy="6858000"/>
  <p:notesSz cx="6735763" cy="98663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2A1"/>
    <a:srgbClr val="709DA8"/>
    <a:srgbClr val="81827E"/>
    <a:srgbClr val="A65F65"/>
    <a:srgbClr val="A55C63"/>
    <a:srgbClr val="B0D1D8"/>
    <a:srgbClr val="6F9DA8"/>
    <a:srgbClr val="868581"/>
    <a:srgbClr val="FFFFFF"/>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79506" autoAdjust="0"/>
  </p:normalViewPr>
  <p:slideViewPr>
    <p:cSldViewPr snapToGrid="0" showGuides="1">
      <p:cViewPr varScale="1">
        <p:scale>
          <a:sx n="103" d="100"/>
          <a:sy n="103" d="100"/>
        </p:scale>
        <p:origin x="822" y="114"/>
      </p:cViewPr>
      <p:guideLst>
        <p:guide pos="3840"/>
        <p:guide orient="horz"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imanage.xml" Type="http://schemas.openxmlformats.org/officeDocument/2006/relationships/customXml" Target="/customXML/item.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18831" cy="495029"/>
          </a:xfrm>
          <a:prstGeom prst="rect">
            <a:avLst/>
          </a:prstGeom>
        </p:spPr>
        <p:txBody>
          <a:bodyPr vert="horz" lIns="90602" tIns="45302" rIns="90602" bIns="45302" rtlCol="0"/>
          <a:lstStyle>
            <a:lvl1pPr algn="l">
              <a:defRPr sz="1200"/>
            </a:lvl1pPr>
          </a:lstStyle>
          <a:p>
            <a:endParaRPr lang="sv-SE"/>
          </a:p>
        </p:txBody>
      </p:sp>
      <p:sp>
        <p:nvSpPr>
          <p:cNvPr id="3" name="Platshållare för datum 2"/>
          <p:cNvSpPr>
            <a:spLocks noGrp="1"/>
          </p:cNvSpPr>
          <p:nvPr>
            <p:ph type="dt" idx="1"/>
          </p:nvPr>
        </p:nvSpPr>
        <p:spPr>
          <a:xfrm>
            <a:off x="3815374" y="1"/>
            <a:ext cx="2918831" cy="495029"/>
          </a:xfrm>
          <a:prstGeom prst="rect">
            <a:avLst/>
          </a:prstGeom>
        </p:spPr>
        <p:txBody>
          <a:bodyPr vert="horz" lIns="90602" tIns="45302" rIns="90602" bIns="45302" rtlCol="0"/>
          <a:lstStyle>
            <a:lvl1pPr algn="r">
              <a:defRPr sz="1200"/>
            </a:lvl1pPr>
          </a:lstStyle>
          <a:p>
            <a:fld id="{BB86969A-AFC7-4833-91AD-052E6A81505E}" type="datetimeFigureOut">
              <a:rPr lang="sv-SE" smtClean="0"/>
              <a:t>2022-03-14</a:t>
            </a:fld>
            <a:endParaRPr lang="sv-SE"/>
          </a:p>
        </p:txBody>
      </p:sp>
      <p:sp>
        <p:nvSpPr>
          <p:cNvPr id="4" name="Platshållare för bildobjekt 3"/>
          <p:cNvSpPr>
            <a:spLocks noGrp="1" noRot="1" noChangeAspect="1"/>
          </p:cNvSpPr>
          <p:nvPr>
            <p:ph type="sldImg" idx="2"/>
          </p:nvPr>
        </p:nvSpPr>
        <p:spPr>
          <a:xfrm>
            <a:off x="406400" y="1231900"/>
            <a:ext cx="5922963" cy="3332163"/>
          </a:xfrm>
          <a:prstGeom prst="rect">
            <a:avLst/>
          </a:prstGeom>
          <a:noFill/>
          <a:ln w="12700">
            <a:solidFill>
              <a:prstClr val="black"/>
            </a:solidFill>
          </a:ln>
        </p:spPr>
        <p:txBody>
          <a:bodyPr vert="horz" lIns="90602" tIns="45302" rIns="90602" bIns="45302" rtlCol="0" anchor="ctr"/>
          <a:lstStyle/>
          <a:p>
            <a:endParaRPr lang="sv-SE"/>
          </a:p>
        </p:txBody>
      </p:sp>
      <p:sp>
        <p:nvSpPr>
          <p:cNvPr id="5" name="Platshållare för anteckningar 4"/>
          <p:cNvSpPr>
            <a:spLocks noGrp="1"/>
          </p:cNvSpPr>
          <p:nvPr>
            <p:ph type="body" sz="quarter" idx="3"/>
          </p:nvPr>
        </p:nvSpPr>
        <p:spPr>
          <a:xfrm>
            <a:off x="673577" y="4748164"/>
            <a:ext cx="5388610" cy="3884860"/>
          </a:xfrm>
          <a:prstGeom prst="rect">
            <a:avLst/>
          </a:prstGeom>
        </p:spPr>
        <p:txBody>
          <a:bodyPr vert="horz" lIns="90602" tIns="45302" rIns="90602" bIns="45302"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71286"/>
            <a:ext cx="2918831" cy="495028"/>
          </a:xfrm>
          <a:prstGeom prst="rect">
            <a:avLst/>
          </a:prstGeom>
        </p:spPr>
        <p:txBody>
          <a:bodyPr vert="horz" lIns="90602" tIns="45302" rIns="90602" bIns="45302" rtlCol="0" anchor="b"/>
          <a:lstStyle>
            <a:lvl1pPr algn="l">
              <a:defRPr sz="1200"/>
            </a:lvl1pPr>
          </a:lstStyle>
          <a:p>
            <a:endParaRPr lang="sv-SE"/>
          </a:p>
        </p:txBody>
      </p:sp>
      <p:sp>
        <p:nvSpPr>
          <p:cNvPr id="7" name="Platshållare för bildnummer 6"/>
          <p:cNvSpPr>
            <a:spLocks noGrp="1"/>
          </p:cNvSpPr>
          <p:nvPr>
            <p:ph type="sldNum" sz="quarter" idx="5"/>
          </p:nvPr>
        </p:nvSpPr>
        <p:spPr>
          <a:xfrm>
            <a:off x="3815374" y="9371286"/>
            <a:ext cx="2918831" cy="495028"/>
          </a:xfrm>
          <a:prstGeom prst="rect">
            <a:avLst/>
          </a:prstGeom>
        </p:spPr>
        <p:txBody>
          <a:bodyPr vert="horz" lIns="90602" tIns="45302" rIns="90602" bIns="45302" rtlCol="0" anchor="b"/>
          <a:lstStyle>
            <a:lvl1pPr algn="r">
              <a:defRPr sz="1200"/>
            </a:lvl1pPr>
          </a:lstStyle>
          <a:p>
            <a:fld id="{07CEA29E-44BF-4F16-A1CB-AC063C863C53}" type="slidenum">
              <a:rPr lang="sv-SE" smtClean="0"/>
              <a:t>‹#›</a:t>
            </a:fld>
            <a:endParaRPr lang="sv-SE"/>
          </a:p>
        </p:txBody>
      </p:sp>
    </p:spTree>
    <p:extLst>
      <p:ext uri="{BB962C8B-B14F-4D97-AF65-F5344CB8AC3E}">
        <p14:creationId xmlns:p14="http://schemas.microsoft.com/office/powerpoint/2010/main" val="35325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Upphandlingarna var identiska förutom att de avsåg olika geografiska områden.</a:t>
            </a:r>
          </a:p>
          <a:p>
            <a:pPr marL="169890" indent="-169890">
              <a:buFont typeface="Arial" panose="020B0604020202020204" pitchFamily="34" charset="0"/>
              <a:buChar char="•"/>
            </a:pPr>
            <a:r>
              <a:rPr lang="sv-SE" dirty="0"/>
              <a:t>Markskötsel är förenklat trädgårdsarbete m.m. på sommarhalvåret och snöröjning under vinterhalvåret.</a:t>
            </a:r>
          </a:p>
          <a:p>
            <a:pPr marL="169890" indent="-169890">
              <a:buFont typeface="Arial" panose="020B0604020202020204" pitchFamily="34" charset="0"/>
              <a:buChar char="•"/>
            </a:pPr>
            <a:r>
              <a:rPr lang="sv-SE" dirty="0"/>
              <a:t>Markskötsel kräver mycket personal som är lågkvalificerad.</a:t>
            </a:r>
          </a:p>
          <a:p>
            <a:pPr marL="169890" indent="-169890">
              <a:buFont typeface="Arial" panose="020B0604020202020204" pitchFamily="34" charset="0"/>
              <a:buChar char="•"/>
            </a:pPr>
            <a:r>
              <a:rPr lang="sv-SE" dirty="0"/>
              <a:t>Upphandlingarna genomfördes som ett öppet förfarande.</a:t>
            </a:r>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2</a:t>
            </a:fld>
            <a:endParaRPr lang="sv-SE"/>
          </a:p>
        </p:txBody>
      </p:sp>
    </p:spTree>
    <p:extLst>
      <p:ext uri="{BB962C8B-B14F-4D97-AF65-F5344CB8AC3E}">
        <p14:creationId xmlns:p14="http://schemas.microsoft.com/office/powerpoint/2010/main" val="414552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Lite senare.</a:t>
            </a:r>
          </a:p>
          <a:p>
            <a:pPr marL="169890" indent="-169890">
              <a:buFont typeface="Arial" panose="020B0604020202020204" pitchFamily="34" charset="0"/>
              <a:buChar char="•"/>
            </a:pPr>
            <a:r>
              <a:rPr lang="sv-SE" dirty="0"/>
              <a:t>Närmare än såhär kommer man nog inte en ”smoking </a:t>
            </a:r>
            <a:r>
              <a:rPr lang="sv-SE" dirty="0" err="1"/>
              <a:t>gun</a:t>
            </a:r>
            <a:r>
              <a:rPr lang="sv-SE" dirty="0"/>
              <a:t>”.</a:t>
            </a:r>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11</a:t>
            </a:fld>
            <a:endParaRPr lang="sv-SE"/>
          </a:p>
        </p:txBody>
      </p:sp>
    </p:spTree>
    <p:extLst>
      <p:ext uri="{BB962C8B-B14F-4D97-AF65-F5344CB8AC3E}">
        <p14:creationId xmlns:p14="http://schemas.microsoft.com/office/powerpoint/2010/main" val="243568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Villkor som strider mot LAS = uteslutning p.g.a.. att ha åsidosatt tillämpliga arbetsrättsliga skyldigheter (13 kap. 3 § 1 p. LOU).</a:t>
            </a:r>
          </a:p>
          <a:p>
            <a:pPr marL="169890" indent="-169890">
              <a:buFont typeface="Arial" panose="020B0604020202020204" pitchFamily="34" charset="0"/>
              <a:buChar char="•"/>
            </a:pPr>
            <a:r>
              <a:rPr lang="sv-SE" dirty="0"/>
              <a:t>Vi lyckades aldrig bevisa att anställda tvingades betala tillbaka delar av lönen, men misstankarna kvarstod.</a:t>
            </a:r>
          </a:p>
          <a:p>
            <a:pPr marL="169890" indent="-169890">
              <a:buFont typeface="Arial" panose="020B0604020202020204" pitchFamily="34" charset="0"/>
              <a:buChar char="•"/>
            </a:pPr>
            <a:endParaRPr lang="sv-SE" dirty="0"/>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12</a:t>
            </a:fld>
            <a:endParaRPr lang="sv-SE"/>
          </a:p>
        </p:txBody>
      </p:sp>
    </p:spTree>
    <p:extLst>
      <p:ext uri="{BB962C8B-B14F-4D97-AF65-F5344CB8AC3E}">
        <p14:creationId xmlns:p14="http://schemas.microsoft.com/office/powerpoint/2010/main" val="7816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Markskötselbolaget överprövade inte beslutet.</a:t>
            </a:r>
          </a:p>
        </p:txBody>
      </p:sp>
      <p:sp>
        <p:nvSpPr>
          <p:cNvPr id="4" name="Slide Number Placeholder 3"/>
          <p:cNvSpPr>
            <a:spLocks noGrp="1"/>
          </p:cNvSpPr>
          <p:nvPr>
            <p:ph type="sldNum" sz="quarter" idx="5"/>
          </p:nvPr>
        </p:nvSpPr>
        <p:spPr/>
        <p:txBody>
          <a:bodyPr/>
          <a:lstStyle/>
          <a:p>
            <a:fld id="{07CEA29E-44BF-4F16-A1CB-AC063C863C53}" type="slidenum">
              <a:rPr lang="sv-SE" smtClean="0"/>
              <a:t>13</a:t>
            </a:fld>
            <a:endParaRPr lang="sv-SE"/>
          </a:p>
        </p:txBody>
      </p:sp>
    </p:spTree>
    <p:extLst>
      <p:ext uri="{BB962C8B-B14F-4D97-AF65-F5344CB8AC3E}">
        <p14:creationId xmlns:p14="http://schemas.microsoft.com/office/powerpoint/2010/main" val="3687412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Kriminella företag räknar med att ni inte följer upp. Kravställ så att det blir så enkelt som möjligt för er att senare kontrollera leverantören.</a:t>
            </a:r>
          </a:p>
        </p:txBody>
      </p:sp>
      <p:sp>
        <p:nvSpPr>
          <p:cNvPr id="4" name="Slide Number Placeholder 3"/>
          <p:cNvSpPr>
            <a:spLocks noGrp="1"/>
          </p:cNvSpPr>
          <p:nvPr>
            <p:ph type="sldNum" sz="quarter" idx="5"/>
          </p:nvPr>
        </p:nvSpPr>
        <p:spPr/>
        <p:txBody>
          <a:bodyPr/>
          <a:lstStyle/>
          <a:p>
            <a:fld id="{07CEA29E-44BF-4F16-A1CB-AC063C863C53}" type="slidenum">
              <a:rPr lang="sv-SE" smtClean="0"/>
              <a:t>15</a:t>
            </a:fld>
            <a:endParaRPr lang="sv-SE"/>
          </a:p>
        </p:txBody>
      </p:sp>
    </p:spTree>
    <p:extLst>
      <p:ext uri="{BB962C8B-B14F-4D97-AF65-F5344CB8AC3E}">
        <p14:creationId xmlns:p14="http://schemas.microsoft.com/office/powerpoint/2010/main" val="3042427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Som jämförelse: Polisens budget år 2022 uppgick till 33,8 miljarder.</a:t>
            </a:r>
          </a:p>
          <a:p>
            <a:pPr marL="169890" indent="-169890">
              <a:buFont typeface="Arial" panose="020B0604020202020204" pitchFamily="34" charset="0"/>
              <a:buChar char="•"/>
            </a:pPr>
            <a:r>
              <a:rPr lang="sv-SE" dirty="0"/>
              <a:t>Det handlar om enorma summor.</a:t>
            </a:r>
          </a:p>
          <a:p>
            <a:pPr marL="169890" indent="-169890">
              <a:buFont typeface="Arial" panose="020B0604020202020204" pitchFamily="34" charset="0"/>
              <a:buChar char="•"/>
            </a:pPr>
            <a:r>
              <a:rPr lang="sv-SE" dirty="0"/>
              <a:t>Det går inte att konkurrera med skattefuskande bolag. På sikt är detta förödande för alla parter.</a:t>
            </a:r>
          </a:p>
        </p:txBody>
      </p:sp>
      <p:sp>
        <p:nvSpPr>
          <p:cNvPr id="4" name="Slide Number Placeholder 3"/>
          <p:cNvSpPr>
            <a:spLocks noGrp="1"/>
          </p:cNvSpPr>
          <p:nvPr>
            <p:ph type="sldNum" sz="quarter" idx="5"/>
          </p:nvPr>
        </p:nvSpPr>
        <p:spPr/>
        <p:txBody>
          <a:bodyPr/>
          <a:lstStyle/>
          <a:p>
            <a:fld id="{07CEA29E-44BF-4F16-A1CB-AC063C863C53}" type="slidenum">
              <a:rPr lang="sv-SE" smtClean="0"/>
              <a:t>16</a:t>
            </a:fld>
            <a:endParaRPr lang="sv-SE"/>
          </a:p>
        </p:txBody>
      </p:sp>
    </p:spTree>
    <p:extLst>
      <p:ext uri="{BB962C8B-B14F-4D97-AF65-F5344CB8AC3E}">
        <p14:creationId xmlns:p14="http://schemas.microsoft.com/office/powerpoint/2010/main" val="276500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3</a:t>
            </a:fld>
            <a:endParaRPr lang="sv-SE"/>
          </a:p>
        </p:txBody>
      </p:sp>
    </p:spTree>
    <p:extLst>
      <p:ext uri="{BB962C8B-B14F-4D97-AF65-F5344CB8AC3E}">
        <p14:creationId xmlns:p14="http://schemas.microsoft.com/office/powerpoint/2010/main" val="402043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defTabSz="906079">
              <a:buFont typeface="Arial" panose="020B0604020202020204" pitchFamily="34" charset="0"/>
              <a:buChar char="•"/>
            </a:pPr>
            <a:r>
              <a:rPr lang="sv-SE" dirty="0"/>
              <a:t>Avtalsspärr inträdde till följd av processerna och inga kontrakt tecknades.</a:t>
            </a:r>
          </a:p>
          <a:p>
            <a:pPr marL="169890" indent="-169890" defTabSz="906079">
              <a:buFont typeface="Arial" panose="020B0604020202020204" pitchFamily="34" charset="0"/>
              <a:buChar char="•"/>
            </a:pPr>
            <a:r>
              <a:rPr lang="sv-SE" dirty="0"/>
              <a:t>Hittills har upphandlingarna gått framåt helt normalt. </a:t>
            </a:r>
          </a:p>
          <a:p>
            <a:pPr marL="169890" indent="-169890" defTabSz="906079">
              <a:buFont typeface="Arial" panose="020B0604020202020204" pitchFamily="34" charset="0"/>
              <a:buChar char="•"/>
            </a:pPr>
            <a:r>
              <a:rPr lang="sv-SE" dirty="0"/>
              <a:t>Inget tydde på att något inte stod rätt till.</a:t>
            </a:r>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4</a:t>
            </a:fld>
            <a:endParaRPr lang="sv-SE"/>
          </a:p>
        </p:txBody>
      </p:sp>
    </p:spTree>
    <p:extLst>
      <p:ext uri="{BB962C8B-B14F-4D97-AF65-F5344CB8AC3E}">
        <p14:creationId xmlns:p14="http://schemas.microsoft.com/office/powerpoint/2010/main" val="22051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Markskötselbolaget använde sig i hög utsträckning av personer från tredjeland, Indien. </a:t>
            </a:r>
          </a:p>
          <a:p>
            <a:pPr marL="169890" indent="-169890">
              <a:buFont typeface="Arial" panose="020B0604020202020204" pitchFamily="34" charset="0"/>
              <a:buChar char="•"/>
            </a:pPr>
            <a:r>
              <a:rPr lang="sv-SE" dirty="0"/>
              <a:t>Personerna har tillfälliga arbetstillstånd. Om anställningen sägs upp, måste de åka hem igen.</a:t>
            </a:r>
          </a:p>
          <a:p>
            <a:pPr marL="169890" indent="-169890">
              <a:buFont typeface="Arial" panose="020B0604020202020204" pitchFamily="34" charset="0"/>
              <a:buChar char="•"/>
            </a:pPr>
            <a:r>
              <a:rPr lang="sv-SE" dirty="0"/>
              <a:t>Det är personer som befinner sig i en otroligt stark beroendeställning.</a:t>
            </a:r>
          </a:p>
          <a:p>
            <a:pPr marL="169890" indent="-169890" defTabSz="906079">
              <a:buFont typeface="Arial" panose="020B0604020202020204" pitchFamily="34" charset="0"/>
              <a:buChar char="•"/>
            </a:pPr>
            <a:r>
              <a:rPr lang="sv-SE" dirty="0"/>
              <a:t>Akademiska Hus såg såklart ytterst allvarligt på de uppgifter som mottagits.</a:t>
            </a:r>
          </a:p>
          <a:p>
            <a:pPr marL="169890" indent="-169890">
              <a:buFont typeface="Arial" panose="020B0604020202020204" pitchFamily="34" charset="0"/>
              <a:buChar char="•"/>
            </a:pPr>
            <a:endParaRPr lang="sv-SE" dirty="0"/>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5</a:t>
            </a:fld>
            <a:endParaRPr lang="sv-SE"/>
          </a:p>
        </p:txBody>
      </p:sp>
    </p:spTree>
    <p:extLst>
      <p:ext uri="{BB962C8B-B14F-4D97-AF65-F5344CB8AC3E}">
        <p14:creationId xmlns:p14="http://schemas.microsoft.com/office/powerpoint/2010/main" val="233646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defTabSz="906079">
              <a:buFont typeface="Arial" panose="020B0604020202020204" pitchFamily="34" charset="0"/>
              <a:buChar char="•"/>
            </a:pPr>
            <a:r>
              <a:rPr lang="sv-SE" dirty="0"/>
              <a:t>Om det som vittnesmålen säger stämmer, utgör det i allra högsta grad skäl för uteslutning.</a:t>
            </a:r>
          </a:p>
          <a:p>
            <a:pPr marL="169890" indent="-169890" defTabSz="906079">
              <a:buFont typeface="Arial" panose="020B0604020202020204" pitchFamily="34" charset="0"/>
              <a:buChar char="•"/>
            </a:pPr>
            <a:r>
              <a:rPr lang="sv-SE" dirty="0"/>
              <a:t>Det går inte att utesluta en leverantör enbart utifrån anonyma uppgifter.</a:t>
            </a:r>
          </a:p>
          <a:p>
            <a:pPr marL="169890" indent="-169890" defTabSz="906079">
              <a:buFont typeface="Arial" panose="020B0604020202020204" pitchFamily="34" charset="0"/>
              <a:buChar char="•"/>
            </a:pPr>
            <a:r>
              <a:rPr lang="sv-SE" dirty="0"/>
              <a:t>Så hur kommer vi vidare?</a:t>
            </a:r>
          </a:p>
          <a:p>
            <a:pPr marL="169890" indent="-169890" defTabSz="906079">
              <a:buFont typeface="Arial" panose="020B0604020202020204" pitchFamily="34" charset="0"/>
              <a:buChar char="•"/>
            </a:pPr>
            <a:r>
              <a:rPr lang="sv-SE" dirty="0"/>
              <a:t>Vi använder bestämmelserna till vår fördel! Beskyll leverantören och tvinga dom att visa att anklagelserna inte stämmer.</a:t>
            </a:r>
          </a:p>
          <a:p>
            <a:pPr marL="169890" indent="-169890" defTabSz="906079">
              <a:buFont typeface="Arial" panose="020B0604020202020204" pitchFamily="34" charset="0"/>
              <a:buChar char="•"/>
            </a:pPr>
            <a:r>
              <a:rPr lang="sv-SE" dirty="0"/>
              <a:t>Om de inte svarar så riskerar de att uteslutas.</a:t>
            </a:r>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6</a:t>
            </a:fld>
            <a:endParaRPr lang="sv-SE"/>
          </a:p>
        </p:txBody>
      </p:sp>
    </p:spTree>
    <p:extLst>
      <p:ext uri="{BB962C8B-B14F-4D97-AF65-F5344CB8AC3E}">
        <p14:creationId xmlns:p14="http://schemas.microsoft.com/office/powerpoint/2010/main" val="163104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Påståendet om underentreprenörer syftade till att förklara varför anställningsavtal saknades.</a:t>
            </a:r>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7</a:t>
            </a:fld>
            <a:endParaRPr lang="sv-SE"/>
          </a:p>
        </p:txBody>
      </p:sp>
    </p:spTree>
    <p:extLst>
      <p:ext uri="{BB962C8B-B14F-4D97-AF65-F5344CB8AC3E}">
        <p14:creationId xmlns:p14="http://schemas.microsoft.com/office/powerpoint/2010/main" val="7724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Det heter svart arbetskraft eftersom den inte syns. Vi letar alltså efter dokumentation som </a:t>
            </a:r>
            <a:r>
              <a:rPr lang="sv-SE" i="1" dirty="0"/>
              <a:t>inte </a:t>
            </a:r>
            <a:r>
              <a:rPr lang="sv-SE" i="0" dirty="0"/>
              <a:t>finns, men som </a:t>
            </a:r>
            <a:r>
              <a:rPr lang="sv-SE" i="1" dirty="0"/>
              <a:t>borde</a:t>
            </a:r>
            <a:r>
              <a:rPr lang="sv-SE" i="0" dirty="0"/>
              <a:t> finnas.</a:t>
            </a:r>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8</a:t>
            </a:fld>
            <a:endParaRPr lang="sv-SE"/>
          </a:p>
        </p:txBody>
      </p:sp>
    </p:spTree>
    <p:extLst>
      <p:ext uri="{BB962C8B-B14F-4D97-AF65-F5344CB8AC3E}">
        <p14:creationId xmlns:p14="http://schemas.microsoft.com/office/powerpoint/2010/main" val="107149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Kontaktuppgifterna innebar att det nu var möjligt att kontakta anställda. </a:t>
            </a:r>
          </a:p>
          <a:p>
            <a:pPr marL="169890" indent="-169890">
              <a:buFont typeface="Arial" panose="020B0604020202020204" pitchFamily="34" charset="0"/>
              <a:buChar char="•"/>
            </a:pPr>
            <a:r>
              <a:rPr lang="sv-SE" dirty="0"/>
              <a:t>Problem: stark beroendeställning. Enbart anställda som inte längre arbetade kvar och som inte hade tillfälligt uppehållstillstånd förväntades prata.</a:t>
            </a:r>
          </a:p>
          <a:p>
            <a:pPr marL="169890" indent="-169890">
              <a:buFont typeface="Arial" panose="020B0604020202020204" pitchFamily="34" charset="0"/>
              <a:buChar char="•"/>
            </a:pPr>
            <a:r>
              <a:rPr lang="sv-SE" dirty="0"/>
              <a:t>Delphi genomförde därefter intervjuer med vissa utvalda. Samtalen spelades in och transkriberades.</a:t>
            </a:r>
          </a:p>
          <a:p>
            <a:pPr marL="169890" indent="-169890">
              <a:buFont typeface="Arial" panose="020B0604020202020204" pitchFamily="34" charset="0"/>
              <a:buChar char="•"/>
            </a:pPr>
            <a:r>
              <a:rPr lang="sv-SE" dirty="0"/>
              <a:t>Flera ville inte prata överhuvudtaget, rädda för repressalier eftersom de var kvar i branschen. Men vi hade lite tur. Vissa ville prata med oss.</a:t>
            </a:r>
          </a:p>
          <a:p>
            <a:pPr marL="169890" indent="-169890">
              <a:buFont typeface="Arial" panose="020B0604020202020204" pitchFamily="34" charset="0"/>
              <a:buChar char="•"/>
            </a:pPr>
            <a:endParaRPr lang="sv-SE" dirty="0"/>
          </a:p>
          <a:p>
            <a:pPr marL="169890" indent="-169890">
              <a:buFont typeface="Arial" panose="020B0604020202020204" pitchFamily="34" charset="0"/>
              <a:buChar char="•"/>
            </a:pPr>
            <a:endParaRPr lang="sv-SE" dirty="0"/>
          </a:p>
          <a:p>
            <a:pPr marL="169890" indent="-169890">
              <a:buFont typeface="Arial" panose="020B0604020202020204" pitchFamily="34" charset="0"/>
              <a:buChar char="•"/>
            </a:pPr>
            <a:endParaRPr lang="sv-SE" dirty="0"/>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9</a:t>
            </a:fld>
            <a:endParaRPr lang="sv-SE"/>
          </a:p>
        </p:txBody>
      </p:sp>
    </p:spTree>
    <p:extLst>
      <p:ext uri="{BB962C8B-B14F-4D97-AF65-F5344CB8AC3E}">
        <p14:creationId xmlns:p14="http://schemas.microsoft.com/office/powerpoint/2010/main" val="48317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90" indent="-169890">
              <a:buFont typeface="Arial" panose="020B0604020202020204" pitchFamily="34" charset="0"/>
              <a:buChar char="•"/>
            </a:pPr>
            <a:r>
              <a:rPr lang="sv-SE" dirty="0"/>
              <a:t>Här ser ni ett utdrag ur en intervju en bit in i samtalet.</a:t>
            </a:r>
          </a:p>
          <a:p>
            <a:pPr marL="169890" indent="-169890">
              <a:buFont typeface="Arial" panose="020B0604020202020204" pitchFamily="34" charset="0"/>
              <a:buChar char="•"/>
            </a:pPr>
            <a:endParaRPr lang="sv-SE" dirty="0"/>
          </a:p>
          <a:p>
            <a:pPr marL="169890" indent="-16989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10</a:t>
            </a:fld>
            <a:endParaRPr lang="sv-SE"/>
          </a:p>
        </p:txBody>
      </p:sp>
    </p:spTree>
    <p:extLst>
      <p:ext uri="{BB962C8B-B14F-4D97-AF65-F5344CB8AC3E}">
        <p14:creationId xmlns:p14="http://schemas.microsoft.com/office/powerpoint/2010/main" val="2365543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8.png"/><Relationship Id="rId12"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Rubrikbild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49F387-3840-4EDE-9D17-B8C7E7A63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425170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3_Rubrikbil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20F53-FBA4-40AD-8238-AE54721750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47"/>
          <a:stretch/>
        </p:blipFill>
        <p:spPr>
          <a:xfrm>
            <a:off x="10393"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41831734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1_Kapitelsida - Grå">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B1E6E-AD57-4AA8-851D-C5E30EFCC2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7" t="15906" r="167" b="-7953"/>
          <a:stretch/>
        </p:blipFill>
        <p:spPr>
          <a:xfrm>
            <a:off x="-20379" y="0"/>
            <a:ext cx="12232758" cy="7506586"/>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84185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1_Kapitelsida - Blå">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7330CA-3CE5-4180-BC3F-9740D8A97A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56"/>
          <a:stretch/>
        </p:blipFill>
        <p:spPr>
          <a:xfrm>
            <a:off x="-4430" y="0"/>
            <a:ext cx="1219643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303822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4_Kapitelsida - Bei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7330CA-3CE5-4180-BC3F-9740D8A97A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26"/>
          <a:stretch/>
        </p:blipFill>
        <p:spPr>
          <a:xfrm rot="16200000">
            <a:off x="2667000" y="-2667000"/>
            <a:ext cx="6858000" cy="12192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068840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2_Kapitelsida - Rö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EB557-DFA3-4778-B249-57FFF25E6B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91" b="10335"/>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420187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2_Kapitelsida - Grå">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A47EE-112A-4D13-8755-CD6D780D44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44"/>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8995034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2_Kapitelsida - Blå">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B9291-ABDD-42D8-88E3-0AE63C1912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17"/>
          <a:stretch/>
        </p:blipFill>
        <p:spPr>
          <a:xfrm>
            <a:off x="0" y="-1"/>
            <a:ext cx="12192000" cy="685800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716755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5_Kapitelsida - Bei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B9291-ABDD-42D8-88E3-0AE63C1912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803387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5_Kapitelsida_print_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rgbClr val="709DA8"/>
                </a:solidFill>
              </a:defRPr>
            </a:lvl1pPr>
          </a:lstStyle>
          <a:p>
            <a:r>
              <a:rPr lang="sv-SE" dirty="0"/>
              <a:t>Kapitel</a:t>
            </a:r>
          </a:p>
        </p:txBody>
      </p:sp>
    </p:spTree>
    <p:extLst>
      <p:ext uri="{BB962C8B-B14F-4D97-AF65-F5344CB8AC3E}">
        <p14:creationId xmlns:p14="http://schemas.microsoft.com/office/powerpoint/2010/main" val="36690218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5_Kapitelsida_print_rö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rgbClr val="A65F65"/>
                </a:solidFill>
              </a:defRPr>
            </a:lvl1pPr>
          </a:lstStyle>
          <a:p>
            <a:r>
              <a:rPr lang="sv-SE" dirty="0"/>
              <a:t>Kapitel</a:t>
            </a:r>
          </a:p>
        </p:txBody>
      </p:sp>
    </p:spTree>
    <p:extLst>
      <p:ext uri="{BB962C8B-B14F-4D97-AF65-F5344CB8AC3E}">
        <p14:creationId xmlns:p14="http://schemas.microsoft.com/office/powerpoint/2010/main" val="1661590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5_Kapitelsida_print_gr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rgbClr val="81827E"/>
                </a:solidFill>
              </a:defRPr>
            </a:lvl1pPr>
          </a:lstStyle>
          <a:p>
            <a:r>
              <a:rPr lang="sv-SE" dirty="0"/>
              <a:t>Kapitel</a:t>
            </a:r>
          </a:p>
        </p:txBody>
      </p:sp>
    </p:spTree>
    <p:extLst>
      <p:ext uri="{BB962C8B-B14F-4D97-AF65-F5344CB8AC3E}">
        <p14:creationId xmlns:p14="http://schemas.microsoft.com/office/powerpoint/2010/main" val="215031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3_Rubrikbild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F9567-6340-4261-8CEF-2DA049345D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9970192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6_Kapitelsida_print_bei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accent4"/>
                </a:solidFill>
              </a:defRPr>
            </a:lvl1pPr>
          </a:lstStyle>
          <a:p>
            <a:r>
              <a:rPr lang="sv-SE" dirty="0"/>
              <a:t>Kapitel</a:t>
            </a:r>
          </a:p>
        </p:txBody>
      </p:sp>
    </p:spTree>
    <p:extLst>
      <p:ext uri="{BB962C8B-B14F-4D97-AF65-F5344CB8AC3E}">
        <p14:creationId xmlns:p14="http://schemas.microsoft.com/office/powerpoint/2010/main" val="25715395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lphi team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0ED20BCE-A6A9-46A8-89E5-7C0A6DF2A593}"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6"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027"/>
            <a:ext cx="7612063" cy="2983442"/>
          </a:xfrm>
        </p:spPr>
        <p:txBody>
          <a:bodyPr>
            <a:noAutofit/>
          </a:bodyPr>
          <a:lstStyle>
            <a:lvl1pPr marL="0" indent="0">
              <a:lnSpc>
                <a:spcPct val="100000"/>
              </a:lnSpc>
              <a:spcBef>
                <a:spcPts val="0"/>
              </a:spcBef>
              <a:buNone/>
              <a:defRPr sz="1600" baseline="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p:txBody>
      </p:sp>
    </p:spTree>
    <p:extLst>
      <p:ext uri="{BB962C8B-B14F-4D97-AF65-F5344CB8AC3E}">
        <p14:creationId xmlns:p14="http://schemas.microsoft.com/office/powerpoint/2010/main" val="5189791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lphi team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E389B56C-B52B-4949-9AD5-9626F9BAFE17}" type="datetime1">
              <a:rPr lang="sv-SE" smtClean="0"/>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6"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Tree>
    <p:extLst>
      <p:ext uri="{BB962C8B-B14F-4D97-AF65-F5344CB8AC3E}">
        <p14:creationId xmlns:p14="http://schemas.microsoft.com/office/powerpoint/2010/main" val="8806501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lphi team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10F950F5-E856-4FBE-8097-956DC80B09F2}"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2"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Tree>
    <p:extLst>
      <p:ext uri="{BB962C8B-B14F-4D97-AF65-F5344CB8AC3E}">
        <p14:creationId xmlns:p14="http://schemas.microsoft.com/office/powerpoint/2010/main" val="690400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elphi team - Grå">
    <p:spTree>
      <p:nvGrpSpPr>
        <p:cNvPr id="1" name=""/>
        <p:cNvGrpSpPr/>
        <p:nvPr/>
      </p:nvGrpSpPr>
      <p:grpSpPr>
        <a:xfrm>
          <a:off x="0" y="0"/>
          <a:ext cx="0" cy="0"/>
          <a:chOff x="0" y="0"/>
          <a:chExt cx="0" cy="0"/>
        </a:xfrm>
      </p:grpSpPr>
      <p:sp>
        <p:nvSpPr>
          <p:cNvPr id="13" name="Rektangel 9">
            <a:extLst>
              <a:ext uri="{FF2B5EF4-FFF2-40B4-BE49-F238E27FC236}">
                <a16:creationId xmlns:a16="http://schemas.microsoft.com/office/drawing/2014/main" id="{2FA3035C-560D-4C8D-8D32-3FB5DB1DFB29}"/>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6">
            <a:extLst>
              <a:ext uri="{FF2B5EF4-FFF2-40B4-BE49-F238E27FC236}">
                <a16:creationId xmlns:a16="http://schemas.microsoft.com/office/drawing/2014/main" id="{ED41BDE4-47EA-4364-B898-3576CB246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10F950F5-E856-4FBE-8097-956DC80B09F2}" type="datetime1">
              <a:rPr lang="sv-SE" smtClean="0"/>
              <a:pPr/>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2"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Tree>
    <p:extLst>
      <p:ext uri="{BB962C8B-B14F-4D97-AF65-F5344CB8AC3E}">
        <p14:creationId xmlns:p14="http://schemas.microsoft.com/office/powerpoint/2010/main" val="36670048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Delphi team - Vit">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57F3E56A-1A87-4C4E-9CA5-2562634183F7}"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accent6"/>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8349"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1"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6"/>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Tree>
    <p:extLst>
      <p:ext uri="{BB962C8B-B14F-4D97-AF65-F5344CB8AC3E}">
        <p14:creationId xmlns:p14="http://schemas.microsoft.com/office/powerpoint/2010/main" val="31635165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lphi team 2p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3697"/>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49842"/>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9"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
        <p:nvSpPr>
          <p:cNvPr id="21"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2"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Tree>
    <p:extLst>
      <p:ext uri="{BB962C8B-B14F-4D97-AF65-F5344CB8AC3E}">
        <p14:creationId xmlns:p14="http://schemas.microsoft.com/office/powerpoint/2010/main" val="25876739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lphi team 2p - Blå">
    <p:spTree>
      <p:nvGrpSpPr>
        <p:cNvPr id="1" name=""/>
        <p:cNvGrpSpPr/>
        <p:nvPr/>
      </p:nvGrpSpPr>
      <p:grpSpPr>
        <a:xfrm>
          <a:off x="0" y="0"/>
          <a:ext cx="0" cy="0"/>
          <a:chOff x="0" y="0"/>
          <a:chExt cx="0" cy="0"/>
        </a:xfrm>
      </p:grpSpPr>
      <p:sp>
        <p:nvSpPr>
          <p:cNvPr id="19"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2"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1" name="Bildobjekt 20">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AAA7E148-8579-443F-A819-2E6F4F3A77BD}" type="datetime1">
              <a:rPr lang="sv-SE" smtClean="0"/>
              <a:t>2022-03-14</a:t>
            </a:fld>
            <a:endParaRPr lang="sv-SE" dirty="0"/>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7"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Tree>
    <p:extLst>
      <p:ext uri="{BB962C8B-B14F-4D97-AF65-F5344CB8AC3E}">
        <p14:creationId xmlns:p14="http://schemas.microsoft.com/office/powerpoint/2010/main" val="2650537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lphi team 2p - Grå">
    <p:spTree>
      <p:nvGrpSpPr>
        <p:cNvPr id="1" name=""/>
        <p:cNvGrpSpPr/>
        <p:nvPr/>
      </p:nvGrpSpPr>
      <p:grpSpPr>
        <a:xfrm>
          <a:off x="0" y="0"/>
          <a:ext cx="0" cy="0"/>
          <a:chOff x="0" y="0"/>
          <a:chExt cx="0" cy="0"/>
        </a:xfrm>
      </p:grpSpPr>
      <p:pic>
        <p:nvPicPr>
          <p:cNvPr id="19"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22A42C11-7A29-45FB-A9BA-659DC485D1C8}" type="datetime1">
              <a:rPr lang="sv-SE" smtClean="0"/>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7"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Tree>
    <p:extLst>
      <p:ext uri="{BB962C8B-B14F-4D97-AF65-F5344CB8AC3E}">
        <p14:creationId xmlns:p14="http://schemas.microsoft.com/office/powerpoint/2010/main" val="26674783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Delphi team 2p - Grå">
    <p:spTree>
      <p:nvGrpSpPr>
        <p:cNvPr id="1" name=""/>
        <p:cNvGrpSpPr/>
        <p:nvPr/>
      </p:nvGrpSpPr>
      <p:grpSpPr>
        <a:xfrm>
          <a:off x="0" y="0"/>
          <a:ext cx="0" cy="0"/>
          <a:chOff x="0" y="0"/>
          <a:chExt cx="0" cy="0"/>
        </a:xfrm>
      </p:grpSpPr>
      <p:sp>
        <p:nvSpPr>
          <p:cNvPr id="29" name="Rektangel 9">
            <a:extLst>
              <a:ext uri="{FF2B5EF4-FFF2-40B4-BE49-F238E27FC236}">
                <a16:creationId xmlns:a16="http://schemas.microsoft.com/office/drawing/2014/main" id="{20A60593-973A-4639-B339-FC4E2ADD1133}"/>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Bildobjekt 21">
            <a:extLst>
              <a:ext uri="{FF2B5EF4-FFF2-40B4-BE49-F238E27FC236}">
                <a16:creationId xmlns:a16="http://schemas.microsoft.com/office/drawing/2014/main" id="{4DE5C466-BA10-4EEE-B744-57137BA8F2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22A42C11-7A29-45FB-A9BA-659DC485D1C8}" type="datetime1">
              <a:rPr lang="sv-SE" smtClean="0"/>
              <a:pPr/>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7"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pic>
        <p:nvPicPr>
          <p:cNvPr id="31" name="Bildobjekt 6">
            <a:extLst>
              <a:ext uri="{FF2B5EF4-FFF2-40B4-BE49-F238E27FC236}">
                <a16:creationId xmlns:a16="http://schemas.microsoft.com/office/drawing/2014/main" id="{69397C0B-38FF-44C4-B6CE-C5251B791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3631212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4_Rubrikbild 4.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F9567-6340-4261-8CEF-2DA049345D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39" b="-13"/>
          <a:stretch/>
        </p:blipFill>
        <p:spPr>
          <a:xfrm>
            <a:off x="0" y="1"/>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28055211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Delphi team 2p - Vit">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accent6"/>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accent6"/>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6F42EBC8-E9AE-414E-A6BF-A2D65EB2D247}" type="datetime1">
              <a:rPr lang="sv-SE" smtClean="0"/>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9"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6"/>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6"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Tree>
    <p:extLst>
      <p:ext uri="{BB962C8B-B14F-4D97-AF65-F5344CB8AC3E}">
        <p14:creationId xmlns:p14="http://schemas.microsoft.com/office/powerpoint/2010/main" val="15280531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lphi team 3p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0DC5C496-FBFC-4D63-96A1-C4545C9BE9DF}"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64530" y="3071549"/>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1"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bild 10">
            <a:extLst>
              <a:ext uri="{FF2B5EF4-FFF2-40B4-BE49-F238E27FC236}">
                <a16:creationId xmlns:a16="http://schemas.microsoft.com/office/drawing/2014/main" id="{B6A3DDFE-14B9-4B0C-A1E1-9CB4588964B7}"/>
              </a:ext>
            </a:extLst>
          </p:cNvPr>
          <p:cNvSpPr>
            <a:spLocks noGrp="1"/>
          </p:cNvSpPr>
          <p:nvPr>
            <p:ph type="pic" sz="quarter" idx="21"/>
          </p:nvPr>
        </p:nvSpPr>
        <p:spPr>
          <a:xfrm>
            <a:off x="1064530" y="4720928"/>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3"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7"/>
            <a:ext cx="7612063" cy="25042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5"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27"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19" name="Platshållare för text 13">
            <a:extLst>
              <a:ext uri="{FF2B5EF4-FFF2-40B4-BE49-F238E27FC236}">
                <a16:creationId xmlns:a16="http://schemas.microsoft.com/office/drawing/2014/main" id="{EE8245C6-30BF-444B-91D0-51F6A7BBF728}"/>
              </a:ext>
            </a:extLst>
          </p:cNvPr>
          <p:cNvSpPr>
            <a:spLocks noGrp="1"/>
          </p:cNvSpPr>
          <p:nvPr>
            <p:ph type="body" sz="quarter" idx="26" hasCustomPrompt="1"/>
          </p:nvPr>
        </p:nvSpPr>
        <p:spPr>
          <a:xfrm>
            <a:off x="3308349" y="2532142"/>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20D3B373-59F6-409F-965F-44B9D4F862A2}"/>
              </a:ext>
            </a:extLst>
          </p:cNvPr>
          <p:cNvSpPr>
            <a:spLocks noGrp="1"/>
          </p:cNvSpPr>
          <p:nvPr>
            <p:ph type="body" sz="quarter" idx="27" hasCustomPrompt="1"/>
          </p:nvPr>
        </p:nvSpPr>
        <p:spPr>
          <a:xfrm>
            <a:off x="3309143" y="417075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2" name="Platshållare för text 13">
            <a:extLst>
              <a:ext uri="{FF2B5EF4-FFF2-40B4-BE49-F238E27FC236}">
                <a16:creationId xmlns:a16="http://schemas.microsoft.com/office/drawing/2014/main" id="{4459F9E3-FF01-497E-9D7D-E243F65C5962}"/>
              </a:ext>
            </a:extLst>
          </p:cNvPr>
          <p:cNvSpPr>
            <a:spLocks noGrp="1"/>
          </p:cNvSpPr>
          <p:nvPr>
            <p:ph type="body" sz="quarter" idx="28" hasCustomPrompt="1"/>
          </p:nvPr>
        </p:nvSpPr>
        <p:spPr>
          <a:xfrm>
            <a:off x="3308348" y="5807776"/>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Tree>
    <p:extLst>
      <p:ext uri="{BB962C8B-B14F-4D97-AF65-F5344CB8AC3E}">
        <p14:creationId xmlns:p14="http://schemas.microsoft.com/office/powerpoint/2010/main" val="28409994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lphi team 3p - Blå">
    <p:spTree>
      <p:nvGrpSpPr>
        <p:cNvPr id="1" name=""/>
        <p:cNvGrpSpPr/>
        <p:nvPr/>
      </p:nvGrpSpPr>
      <p:grpSpPr>
        <a:xfrm>
          <a:off x="0" y="0"/>
          <a:ext cx="0" cy="0"/>
          <a:chOff x="0" y="0"/>
          <a:chExt cx="0" cy="0"/>
        </a:xfrm>
      </p:grpSpPr>
      <p:sp>
        <p:nvSpPr>
          <p:cNvPr id="19"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20">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B6F58259-B560-4815-8B4B-BBCBC73E5E52}" type="datetime1">
              <a:rPr lang="sv-SE" smtClean="0"/>
              <a:t>2022-03-14</a:t>
            </a:fld>
            <a:endParaRPr lang="sv-SE" dirty="0"/>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64530" y="3071549"/>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0" name="Platshållare för bild 10">
            <a:extLst>
              <a:ext uri="{FF2B5EF4-FFF2-40B4-BE49-F238E27FC236}">
                <a16:creationId xmlns:a16="http://schemas.microsoft.com/office/drawing/2014/main" id="{B6A3DDFE-14B9-4B0C-A1E1-9CB4588964B7}"/>
              </a:ext>
            </a:extLst>
          </p:cNvPr>
          <p:cNvSpPr>
            <a:spLocks noGrp="1"/>
          </p:cNvSpPr>
          <p:nvPr>
            <p:ph type="pic" sz="quarter" idx="21"/>
          </p:nvPr>
        </p:nvSpPr>
        <p:spPr>
          <a:xfrm>
            <a:off x="1064530" y="4720928"/>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2"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8"/>
            <a:ext cx="7612063" cy="258372"/>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5"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6"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1" name="Platshållare för text 13">
            <a:extLst>
              <a:ext uri="{FF2B5EF4-FFF2-40B4-BE49-F238E27FC236}">
                <a16:creationId xmlns:a16="http://schemas.microsoft.com/office/drawing/2014/main" id="{85371C5D-39B6-4259-B1C3-9E7C0A7B78E6}"/>
              </a:ext>
            </a:extLst>
          </p:cNvPr>
          <p:cNvSpPr>
            <a:spLocks noGrp="1"/>
          </p:cNvSpPr>
          <p:nvPr>
            <p:ph type="body" sz="quarter" idx="26" hasCustomPrompt="1"/>
          </p:nvPr>
        </p:nvSpPr>
        <p:spPr>
          <a:xfrm>
            <a:off x="3308349" y="253477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33" name="Platshållare för text 13">
            <a:extLst>
              <a:ext uri="{FF2B5EF4-FFF2-40B4-BE49-F238E27FC236}">
                <a16:creationId xmlns:a16="http://schemas.microsoft.com/office/drawing/2014/main" id="{094867D9-38C2-438E-9BD3-AEB58A9B7645}"/>
              </a:ext>
            </a:extLst>
          </p:cNvPr>
          <p:cNvSpPr>
            <a:spLocks noGrp="1"/>
          </p:cNvSpPr>
          <p:nvPr>
            <p:ph type="body" sz="quarter" idx="27" hasCustomPrompt="1"/>
          </p:nvPr>
        </p:nvSpPr>
        <p:spPr>
          <a:xfrm>
            <a:off x="3308348" y="4166779"/>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37" name="Platshållare för text 13">
            <a:extLst>
              <a:ext uri="{FF2B5EF4-FFF2-40B4-BE49-F238E27FC236}">
                <a16:creationId xmlns:a16="http://schemas.microsoft.com/office/drawing/2014/main" id="{2F6ED5C1-0A5D-4981-9725-D993CBEDF9D3}"/>
              </a:ext>
            </a:extLst>
          </p:cNvPr>
          <p:cNvSpPr>
            <a:spLocks noGrp="1"/>
          </p:cNvSpPr>
          <p:nvPr>
            <p:ph type="body" sz="quarter" idx="28" hasCustomPrompt="1"/>
          </p:nvPr>
        </p:nvSpPr>
        <p:spPr>
          <a:xfrm>
            <a:off x="3309143" y="5821900"/>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Tree>
    <p:extLst>
      <p:ext uri="{BB962C8B-B14F-4D97-AF65-F5344CB8AC3E}">
        <p14:creationId xmlns:p14="http://schemas.microsoft.com/office/powerpoint/2010/main" val="4015300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lphi team 3p - Grå">
    <p:spTree>
      <p:nvGrpSpPr>
        <p:cNvPr id="1" name=""/>
        <p:cNvGrpSpPr/>
        <p:nvPr/>
      </p:nvGrpSpPr>
      <p:grpSpPr>
        <a:xfrm>
          <a:off x="0" y="0"/>
          <a:ext cx="0" cy="0"/>
          <a:chOff x="0" y="0"/>
          <a:chExt cx="0" cy="0"/>
        </a:xfrm>
      </p:grpSpPr>
      <p:pic>
        <p:nvPicPr>
          <p:cNvPr id="19"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1E875726-1645-475D-A708-CE76FCBF1A6D}" type="datetime1">
              <a:rPr lang="sv-SE" smtClean="0"/>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64530" y="3071549"/>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0" name="Platshållare för bild 10">
            <a:extLst>
              <a:ext uri="{FF2B5EF4-FFF2-40B4-BE49-F238E27FC236}">
                <a16:creationId xmlns:a16="http://schemas.microsoft.com/office/drawing/2014/main" id="{B6A3DDFE-14B9-4B0C-A1E1-9CB4588964B7}"/>
              </a:ext>
            </a:extLst>
          </p:cNvPr>
          <p:cNvSpPr>
            <a:spLocks noGrp="1"/>
          </p:cNvSpPr>
          <p:nvPr>
            <p:ph type="pic" sz="quarter" idx="21"/>
          </p:nvPr>
        </p:nvSpPr>
        <p:spPr>
          <a:xfrm>
            <a:off x="1064530" y="4720928"/>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2"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7"/>
            <a:ext cx="7612063" cy="25042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2"/>
            <a:ext cx="7612063" cy="260388"/>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5"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6"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18" name="Platshållare för text 13">
            <a:extLst>
              <a:ext uri="{FF2B5EF4-FFF2-40B4-BE49-F238E27FC236}">
                <a16:creationId xmlns:a16="http://schemas.microsoft.com/office/drawing/2014/main" id="{2A3544FD-B92E-4EE7-87FA-6BC30AC9526E}"/>
              </a:ext>
            </a:extLst>
          </p:cNvPr>
          <p:cNvSpPr>
            <a:spLocks noGrp="1"/>
          </p:cNvSpPr>
          <p:nvPr>
            <p:ph type="body" sz="quarter" idx="26" hasCustomPrompt="1"/>
          </p:nvPr>
        </p:nvSpPr>
        <p:spPr>
          <a:xfrm>
            <a:off x="3308349" y="2532142"/>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D1522B85-4F14-4E7C-9802-438A85B1A406}"/>
              </a:ext>
            </a:extLst>
          </p:cNvPr>
          <p:cNvSpPr>
            <a:spLocks noGrp="1"/>
          </p:cNvSpPr>
          <p:nvPr>
            <p:ph type="body" sz="quarter" idx="27" hasCustomPrompt="1"/>
          </p:nvPr>
        </p:nvSpPr>
        <p:spPr>
          <a:xfrm>
            <a:off x="3308348" y="415999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1" name="Platshållare för text 13">
            <a:extLst>
              <a:ext uri="{FF2B5EF4-FFF2-40B4-BE49-F238E27FC236}">
                <a16:creationId xmlns:a16="http://schemas.microsoft.com/office/drawing/2014/main" id="{7D6A7B4D-0D4A-43BA-B82C-77E28AA435DB}"/>
              </a:ext>
            </a:extLst>
          </p:cNvPr>
          <p:cNvSpPr>
            <a:spLocks noGrp="1"/>
          </p:cNvSpPr>
          <p:nvPr>
            <p:ph type="body" sz="quarter" idx="28" hasCustomPrompt="1"/>
          </p:nvPr>
        </p:nvSpPr>
        <p:spPr>
          <a:xfrm>
            <a:off x="3309143" y="584251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Tree>
    <p:extLst>
      <p:ext uri="{BB962C8B-B14F-4D97-AF65-F5344CB8AC3E}">
        <p14:creationId xmlns:p14="http://schemas.microsoft.com/office/powerpoint/2010/main" val="21725467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elphi team 3p - Grå">
    <p:spTree>
      <p:nvGrpSpPr>
        <p:cNvPr id="1" name=""/>
        <p:cNvGrpSpPr/>
        <p:nvPr/>
      </p:nvGrpSpPr>
      <p:grpSpPr>
        <a:xfrm>
          <a:off x="0" y="0"/>
          <a:ext cx="0" cy="0"/>
          <a:chOff x="0" y="0"/>
          <a:chExt cx="0" cy="0"/>
        </a:xfrm>
      </p:grpSpPr>
      <p:sp>
        <p:nvSpPr>
          <p:cNvPr id="31" name="Rektangel 9">
            <a:extLst>
              <a:ext uri="{FF2B5EF4-FFF2-40B4-BE49-F238E27FC236}">
                <a16:creationId xmlns:a16="http://schemas.microsoft.com/office/drawing/2014/main" id="{EA68FD2D-1548-46F7-97D5-211BE4C3167A}"/>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3" name="Bildobjekt 6">
            <a:extLst>
              <a:ext uri="{FF2B5EF4-FFF2-40B4-BE49-F238E27FC236}">
                <a16:creationId xmlns:a16="http://schemas.microsoft.com/office/drawing/2014/main" id="{FA04F446-92FE-436B-861E-B8F94AE541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1E875726-1645-475D-A708-CE76FCBF1A6D}" type="datetime1">
              <a:rPr lang="sv-SE" smtClean="0"/>
              <a:pPr/>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64530" y="3071549"/>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0" name="Platshållare för bild 10">
            <a:extLst>
              <a:ext uri="{FF2B5EF4-FFF2-40B4-BE49-F238E27FC236}">
                <a16:creationId xmlns:a16="http://schemas.microsoft.com/office/drawing/2014/main" id="{B6A3DDFE-14B9-4B0C-A1E1-9CB4588964B7}"/>
              </a:ext>
            </a:extLst>
          </p:cNvPr>
          <p:cNvSpPr>
            <a:spLocks noGrp="1"/>
          </p:cNvSpPr>
          <p:nvPr>
            <p:ph type="pic" sz="quarter" idx="21"/>
          </p:nvPr>
        </p:nvSpPr>
        <p:spPr>
          <a:xfrm>
            <a:off x="1064530" y="4720928"/>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2"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7"/>
            <a:ext cx="7612063" cy="25042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2"/>
            <a:ext cx="7612063" cy="260388"/>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5"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6"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18" name="Platshållare för text 13">
            <a:extLst>
              <a:ext uri="{FF2B5EF4-FFF2-40B4-BE49-F238E27FC236}">
                <a16:creationId xmlns:a16="http://schemas.microsoft.com/office/drawing/2014/main" id="{2A3544FD-B92E-4EE7-87FA-6BC30AC9526E}"/>
              </a:ext>
            </a:extLst>
          </p:cNvPr>
          <p:cNvSpPr>
            <a:spLocks noGrp="1"/>
          </p:cNvSpPr>
          <p:nvPr>
            <p:ph type="body" sz="quarter" idx="26" hasCustomPrompt="1"/>
          </p:nvPr>
        </p:nvSpPr>
        <p:spPr>
          <a:xfrm>
            <a:off x="3308349" y="2532142"/>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D1522B85-4F14-4E7C-9802-438A85B1A406}"/>
              </a:ext>
            </a:extLst>
          </p:cNvPr>
          <p:cNvSpPr>
            <a:spLocks noGrp="1"/>
          </p:cNvSpPr>
          <p:nvPr>
            <p:ph type="body" sz="quarter" idx="27" hasCustomPrompt="1"/>
          </p:nvPr>
        </p:nvSpPr>
        <p:spPr>
          <a:xfrm>
            <a:off x="3308348" y="415999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1" name="Platshållare för text 13">
            <a:extLst>
              <a:ext uri="{FF2B5EF4-FFF2-40B4-BE49-F238E27FC236}">
                <a16:creationId xmlns:a16="http://schemas.microsoft.com/office/drawing/2014/main" id="{7D6A7B4D-0D4A-43BA-B82C-77E28AA435DB}"/>
              </a:ext>
            </a:extLst>
          </p:cNvPr>
          <p:cNvSpPr>
            <a:spLocks noGrp="1"/>
          </p:cNvSpPr>
          <p:nvPr>
            <p:ph type="body" sz="quarter" idx="28" hasCustomPrompt="1"/>
          </p:nvPr>
        </p:nvSpPr>
        <p:spPr>
          <a:xfrm>
            <a:off x="3309143" y="584251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Tree>
    <p:extLst>
      <p:ext uri="{BB962C8B-B14F-4D97-AF65-F5344CB8AC3E}">
        <p14:creationId xmlns:p14="http://schemas.microsoft.com/office/powerpoint/2010/main" val="11836613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lphi team 3p - Vit">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6E1D69B-FAE9-4EB1-B7EF-16F5F5F710DD}" type="datetime1">
              <a:rPr lang="sv-SE" smtClean="0"/>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9"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6"/>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accent6"/>
                </a:solidFill>
              </a:defRPr>
            </a:lvl1pPr>
          </a:lstStyle>
          <a:p>
            <a:r>
              <a:rPr lang="sv-SE" dirty="0"/>
              <a:t>Ange namn</a:t>
            </a:r>
          </a:p>
        </p:txBody>
      </p:sp>
      <p:sp>
        <p:nvSpPr>
          <p:cNvPr id="26"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7"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8"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64530" y="3071549"/>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21"/>
          </p:nvPr>
        </p:nvSpPr>
        <p:spPr>
          <a:xfrm>
            <a:off x="1064530" y="4720928"/>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1"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8"/>
            <a:ext cx="7612063" cy="2424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3"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accent6"/>
                </a:solidFill>
                <a:latin typeface="+mj-lt"/>
              </a:defRPr>
            </a:lvl1pPr>
          </a:lstStyle>
          <a:p>
            <a:pPr lvl="0"/>
            <a:r>
              <a:rPr lang="sv-SE" dirty="0"/>
              <a:t>Ange namn</a:t>
            </a:r>
          </a:p>
        </p:txBody>
      </p:sp>
      <p:sp>
        <p:nvSpPr>
          <p:cNvPr id="35"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accent6"/>
                </a:solidFill>
                <a:latin typeface="+mj-lt"/>
              </a:defRPr>
            </a:lvl1pPr>
          </a:lstStyle>
          <a:p>
            <a:pPr lvl="0"/>
            <a:r>
              <a:rPr lang="sv-SE" dirty="0"/>
              <a:t>Ange namn</a:t>
            </a:r>
          </a:p>
        </p:txBody>
      </p:sp>
      <p:sp>
        <p:nvSpPr>
          <p:cNvPr id="16" name="Platshållare för text 13">
            <a:extLst>
              <a:ext uri="{FF2B5EF4-FFF2-40B4-BE49-F238E27FC236}">
                <a16:creationId xmlns:a16="http://schemas.microsoft.com/office/drawing/2014/main" id="{D548FFEE-A1E1-487B-8548-1E00C3C931BE}"/>
              </a:ext>
            </a:extLst>
          </p:cNvPr>
          <p:cNvSpPr>
            <a:spLocks noGrp="1"/>
          </p:cNvSpPr>
          <p:nvPr>
            <p:ph type="body" sz="quarter" idx="26" hasCustomPrompt="1"/>
          </p:nvPr>
        </p:nvSpPr>
        <p:spPr>
          <a:xfrm>
            <a:off x="3308349" y="253545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18" name="Platshållare för text 13">
            <a:extLst>
              <a:ext uri="{FF2B5EF4-FFF2-40B4-BE49-F238E27FC236}">
                <a16:creationId xmlns:a16="http://schemas.microsoft.com/office/drawing/2014/main" id="{5F98A800-2820-49F6-BC6F-6A47EAC4EAAF}"/>
              </a:ext>
            </a:extLst>
          </p:cNvPr>
          <p:cNvSpPr>
            <a:spLocks noGrp="1"/>
          </p:cNvSpPr>
          <p:nvPr>
            <p:ph type="body" sz="quarter" idx="27" hasCustomPrompt="1"/>
          </p:nvPr>
        </p:nvSpPr>
        <p:spPr>
          <a:xfrm>
            <a:off x="3309143" y="4153756"/>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BA1EC759-2151-441D-8F6B-838401DF390B}"/>
              </a:ext>
            </a:extLst>
          </p:cNvPr>
          <p:cNvSpPr>
            <a:spLocks noGrp="1"/>
          </p:cNvSpPr>
          <p:nvPr>
            <p:ph type="body" sz="quarter" idx="28" hasCustomPrompt="1"/>
          </p:nvPr>
        </p:nvSpPr>
        <p:spPr>
          <a:xfrm>
            <a:off x="3309143" y="5832469"/>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Tree>
    <p:extLst>
      <p:ext uri="{BB962C8B-B14F-4D97-AF65-F5344CB8AC3E}">
        <p14:creationId xmlns:p14="http://schemas.microsoft.com/office/powerpoint/2010/main" val="1230210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elphi team 3p - Vit">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6E1D69B-FAE9-4EB1-B7EF-16F5F5F710DD}" type="datetime1">
              <a:rPr lang="sv-SE" smtClean="0"/>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9"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5"/>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accent5"/>
                </a:solidFill>
              </a:defRPr>
            </a:lvl1pPr>
          </a:lstStyle>
          <a:p>
            <a:r>
              <a:rPr lang="sv-SE" dirty="0"/>
              <a:t>Ange namn</a:t>
            </a:r>
          </a:p>
        </p:txBody>
      </p:sp>
      <p:sp>
        <p:nvSpPr>
          <p:cNvPr id="26"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7"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8"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64530" y="3071549"/>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21"/>
          </p:nvPr>
        </p:nvSpPr>
        <p:spPr>
          <a:xfrm>
            <a:off x="1064530" y="4720928"/>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1"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8"/>
            <a:ext cx="7612063" cy="2424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3"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accent5"/>
                </a:solidFill>
                <a:latin typeface="+mj-lt"/>
              </a:defRPr>
            </a:lvl1pPr>
          </a:lstStyle>
          <a:p>
            <a:pPr lvl="0"/>
            <a:r>
              <a:rPr lang="sv-SE" dirty="0"/>
              <a:t>Ange namn</a:t>
            </a:r>
          </a:p>
        </p:txBody>
      </p:sp>
      <p:sp>
        <p:nvSpPr>
          <p:cNvPr id="35"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accent5"/>
                </a:solidFill>
                <a:latin typeface="+mj-lt"/>
              </a:defRPr>
            </a:lvl1pPr>
          </a:lstStyle>
          <a:p>
            <a:pPr lvl="0"/>
            <a:r>
              <a:rPr lang="sv-SE" dirty="0"/>
              <a:t>Ange namn</a:t>
            </a:r>
          </a:p>
        </p:txBody>
      </p:sp>
      <p:sp>
        <p:nvSpPr>
          <p:cNvPr id="16" name="Platshållare för text 13">
            <a:extLst>
              <a:ext uri="{FF2B5EF4-FFF2-40B4-BE49-F238E27FC236}">
                <a16:creationId xmlns:a16="http://schemas.microsoft.com/office/drawing/2014/main" id="{D548FFEE-A1E1-487B-8548-1E00C3C931BE}"/>
              </a:ext>
            </a:extLst>
          </p:cNvPr>
          <p:cNvSpPr>
            <a:spLocks noGrp="1"/>
          </p:cNvSpPr>
          <p:nvPr>
            <p:ph type="body" sz="quarter" idx="26" hasCustomPrompt="1"/>
          </p:nvPr>
        </p:nvSpPr>
        <p:spPr>
          <a:xfrm>
            <a:off x="3308349" y="253545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18" name="Platshållare för text 13">
            <a:extLst>
              <a:ext uri="{FF2B5EF4-FFF2-40B4-BE49-F238E27FC236}">
                <a16:creationId xmlns:a16="http://schemas.microsoft.com/office/drawing/2014/main" id="{5F98A800-2820-49F6-BC6F-6A47EAC4EAAF}"/>
              </a:ext>
            </a:extLst>
          </p:cNvPr>
          <p:cNvSpPr>
            <a:spLocks noGrp="1"/>
          </p:cNvSpPr>
          <p:nvPr>
            <p:ph type="body" sz="quarter" idx="27" hasCustomPrompt="1"/>
          </p:nvPr>
        </p:nvSpPr>
        <p:spPr>
          <a:xfrm>
            <a:off x="3309143" y="4153756"/>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BA1EC759-2151-441D-8F6B-838401DF390B}"/>
              </a:ext>
            </a:extLst>
          </p:cNvPr>
          <p:cNvSpPr>
            <a:spLocks noGrp="1"/>
          </p:cNvSpPr>
          <p:nvPr>
            <p:ph type="body" sz="quarter" idx="28" hasCustomPrompt="1"/>
          </p:nvPr>
        </p:nvSpPr>
        <p:spPr>
          <a:xfrm>
            <a:off x="3309143" y="5832469"/>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Tree>
    <p:extLst>
      <p:ext uri="{BB962C8B-B14F-4D97-AF65-F5344CB8AC3E}">
        <p14:creationId xmlns:p14="http://schemas.microsoft.com/office/powerpoint/2010/main" val="3400906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lphi team 4p - Rosa">
    <p:spTree>
      <p:nvGrpSpPr>
        <p:cNvPr id="1" name=""/>
        <p:cNvGrpSpPr/>
        <p:nvPr/>
      </p:nvGrpSpPr>
      <p:grpSpPr>
        <a:xfrm>
          <a:off x="0" y="0"/>
          <a:ext cx="0" cy="0"/>
          <a:chOff x="0" y="0"/>
          <a:chExt cx="0" cy="0"/>
        </a:xfrm>
      </p:grpSpPr>
      <p:sp>
        <p:nvSpPr>
          <p:cNvPr id="52" name="Rektangel 9">
            <a:extLst>
              <a:ext uri="{FF2B5EF4-FFF2-40B4-BE49-F238E27FC236}">
                <a16:creationId xmlns:a16="http://schemas.microsoft.com/office/drawing/2014/main" id="{02D7CC18-2C2D-4E91-81E4-8E40F45BDD41}"/>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3" name="Bildobjekt 10">
            <a:extLst>
              <a:ext uri="{FF2B5EF4-FFF2-40B4-BE49-F238E27FC236}">
                <a16:creationId xmlns:a16="http://schemas.microsoft.com/office/drawing/2014/main" id="{6AC7B74C-C821-470B-BAA4-165D74B294F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1E875726-1645-475D-A708-CE76FCBF1A6D}" type="datetime1">
              <a:rPr lang="sv-SE" smtClean="0"/>
              <a:pPr/>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Tree>
    <p:extLst>
      <p:ext uri="{BB962C8B-B14F-4D97-AF65-F5344CB8AC3E}">
        <p14:creationId xmlns:p14="http://schemas.microsoft.com/office/powerpoint/2010/main" val="24118400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lphi team 4p - Blå">
    <p:spTree>
      <p:nvGrpSpPr>
        <p:cNvPr id="1" name=""/>
        <p:cNvGrpSpPr/>
        <p:nvPr/>
      </p:nvGrpSpPr>
      <p:grpSpPr>
        <a:xfrm>
          <a:off x="0" y="0"/>
          <a:ext cx="0" cy="0"/>
          <a:chOff x="0" y="0"/>
          <a:chExt cx="0" cy="0"/>
        </a:xfrm>
      </p:grpSpPr>
      <p:sp>
        <p:nvSpPr>
          <p:cNvPr id="28" name="Rektangel 11">
            <a:extLst>
              <a:ext uri="{FF2B5EF4-FFF2-40B4-BE49-F238E27FC236}">
                <a16:creationId xmlns:a16="http://schemas.microsoft.com/office/drawing/2014/main" id="{9AE3206A-B180-4214-9860-5781BC8C263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Bildobjekt 20">
            <a:extLst>
              <a:ext uri="{FF2B5EF4-FFF2-40B4-BE49-F238E27FC236}">
                <a16:creationId xmlns:a16="http://schemas.microsoft.com/office/drawing/2014/main" id="{E4898B54-EF72-4369-8838-A21E4A24A4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1E875726-1645-475D-A708-CE76FCBF1A6D}" type="datetime1">
              <a:rPr lang="sv-SE" smtClean="0"/>
              <a:pPr/>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Tree>
    <p:extLst>
      <p:ext uri="{BB962C8B-B14F-4D97-AF65-F5344CB8AC3E}">
        <p14:creationId xmlns:p14="http://schemas.microsoft.com/office/powerpoint/2010/main" val="386339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lphi team 4p - Grå">
    <p:spTree>
      <p:nvGrpSpPr>
        <p:cNvPr id="1" name=""/>
        <p:cNvGrpSpPr/>
        <p:nvPr/>
      </p:nvGrpSpPr>
      <p:grpSpPr>
        <a:xfrm>
          <a:off x="0" y="0"/>
          <a:ext cx="0" cy="0"/>
          <a:chOff x="0" y="0"/>
          <a:chExt cx="0" cy="0"/>
        </a:xfrm>
      </p:grpSpPr>
      <p:pic>
        <p:nvPicPr>
          <p:cNvPr id="28" name="Bildobjekt 15">
            <a:extLst>
              <a:ext uri="{FF2B5EF4-FFF2-40B4-BE49-F238E27FC236}">
                <a16:creationId xmlns:a16="http://schemas.microsoft.com/office/drawing/2014/main" id="{EF1B11DA-ADD9-49E3-A7BC-6547023AD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30" name="Bildobjekt 21">
            <a:extLst>
              <a:ext uri="{FF2B5EF4-FFF2-40B4-BE49-F238E27FC236}">
                <a16:creationId xmlns:a16="http://schemas.microsoft.com/office/drawing/2014/main" id="{ACB05E79-53CD-4015-97B8-9B5256B9CA8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3">
                    <a:lumMod val="60000"/>
                    <a:lumOff val="40000"/>
                  </a:schemeClr>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3">
                    <a:lumMod val="60000"/>
                    <a:lumOff val="40000"/>
                  </a:schemeClr>
                </a:solidFill>
              </a:defRPr>
            </a:lvl1pPr>
          </a:lstStyle>
          <a:p>
            <a:fld id="{1E875726-1645-475D-A708-CE76FCBF1A6D}" type="datetime1">
              <a:rPr lang="sv-SE" smtClean="0"/>
              <a:pPr/>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3">
                    <a:lumMod val="60000"/>
                    <a:lumOff val="40000"/>
                  </a:schemeClr>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Tree>
    <p:extLst>
      <p:ext uri="{BB962C8B-B14F-4D97-AF65-F5344CB8AC3E}">
        <p14:creationId xmlns:p14="http://schemas.microsoft.com/office/powerpoint/2010/main" val="2553746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709DA8"/>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709D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992" y="557378"/>
            <a:ext cx="2238013" cy="1009188"/>
          </a:xfrm>
          <a:prstGeom prst="rect">
            <a:avLst/>
          </a:prstGeom>
        </p:spPr>
      </p:pic>
      <p:pic>
        <p:nvPicPr>
          <p:cNvPr id="5" name="Picture 4">
            <a:extLst>
              <a:ext uri="{FF2B5EF4-FFF2-40B4-BE49-F238E27FC236}">
                <a16:creationId xmlns:a16="http://schemas.microsoft.com/office/drawing/2014/main" id="{2021D79D-91E3-479F-A062-7558F476DC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6464" y="1894956"/>
            <a:ext cx="3839094" cy="3839094"/>
          </a:xfrm>
          <a:prstGeom prst="rect">
            <a:avLst/>
          </a:prstGeom>
        </p:spPr>
      </p:pic>
    </p:spTree>
    <p:extLst>
      <p:ext uri="{BB962C8B-B14F-4D97-AF65-F5344CB8AC3E}">
        <p14:creationId xmlns:p14="http://schemas.microsoft.com/office/powerpoint/2010/main" val="3655503346"/>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lphi team 4p - Beige">
    <p:spTree>
      <p:nvGrpSpPr>
        <p:cNvPr id="1" name=""/>
        <p:cNvGrpSpPr/>
        <p:nvPr/>
      </p:nvGrpSpPr>
      <p:grpSpPr>
        <a:xfrm>
          <a:off x="0" y="0"/>
          <a:ext cx="0" cy="0"/>
          <a:chOff x="0" y="0"/>
          <a:chExt cx="0" cy="0"/>
        </a:xfrm>
      </p:grpSpPr>
      <p:sp>
        <p:nvSpPr>
          <p:cNvPr id="31" name="Rektangel 9">
            <a:extLst>
              <a:ext uri="{FF2B5EF4-FFF2-40B4-BE49-F238E27FC236}">
                <a16:creationId xmlns:a16="http://schemas.microsoft.com/office/drawing/2014/main" id="{EA68FD2D-1548-46F7-97D5-211BE4C3167A}"/>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3" name="Bildobjekt 6">
            <a:extLst>
              <a:ext uri="{FF2B5EF4-FFF2-40B4-BE49-F238E27FC236}">
                <a16:creationId xmlns:a16="http://schemas.microsoft.com/office/drawing/2014/main" id="{FA04F446-92FE-436B-861E-B8F94AE541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1E875726-1645-475D-A708-CE76FCBF1A6D}" type="datetime1">
              <a:rPr lang="sv-SE" smtClean="0"/>
              <a:pPr/>
              <a:t>2022-03-14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Tree>
    <p:extLst>
      <p:ext uri="{BB962C8B-B14F-4D97-AF65-F5344CB8AC3E}">
        <p14:creationId xmlns:p14="http://schemas.microsoft.com/office/powerpoint/2010/main" val="2713514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Föreläsare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0ED20BCE-A6A9-46A8-89E5-7C0A6DF2A593}"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Tree>
    <p:extLst>
      <p:ext uri="{BB962C8B-B14F-4D97-AF65-F5344CB8AC3E}">
        <p14:creationId xmlns:p14="http://schemas.microsoft.com/office/powerpoint/2010/main" val="28616457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Föreläsare - Blå">
    <p:spTree>
      <p:nvGrpSpPr>
        <p:cNvPr id="1" name=""/>
        <p:cNvGrpSpPr/>
        <p:nvPr/>
      </p:nvGrpSpPr>
      <p:grpSpPr>
        <a:xfrm>
          <a:off x="0" y="0"/>
          <a:ext cx="0" cy="0"/>
          <a:chOff x="0" y="0"/>
          <a:chExt cx="0" cy="0"/>
        </a:xfrm>
      </p:grpSpPr>
      <p:sp>
        <p:nvSpPr>
          <p:cNvPr id="17" name="Rektangel 11">
            <a:extLst>
              <a:ext uri="{FF2B5EF4-FFF2-40B4-BE49-F238E27FC236}">
                <a16:creationId xmlns:a16="http://schemas.microsoft.com/office/drawing/2014/main" id="{E1783F28-DBDF-4BCE-B16F-8C11ACB5158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objekt 20">
            <a:extLst>
              <a:ext uri="{FF2B5EF4-FFF2-40B4-BE49-F238E27FC236}">
                <a16:creationId xmlns:a16="http://schemas.microsoft.com/office/drawing/2014/main" id="{F13C3005-C950-4715-997D-DF34177A40F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ED20BCE-A6A9-46A8-89E5-7C0A6DF2A593}" type="datetime1">
              <a:rPr lang="sv-SE" smtClean="0"/>
              <a:pPr/>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Tree>
    <p:extLst>
      <p:ext uri="{BB962C8B-B14F-4D97-AF65-F5344CB8AC3E}">
        <p14:creationId xmlns:p14="http://schemas.microsoft.com/office/powerpoint/2010/main" val="17586271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Föreläsare - Grå">
    <p:spTree>
      <p:nvGrpSpPr>
        <p:cNvPr id="1" name=""/>
        <p:cNvGrpSpPr/>
        <p:nvPr/>
      </p:nvGrpSpPr>
      <p:grpSpPr>
        <a:xfrm>
          <a:off x="0" y="0"/>
          <a:ext cx="0" cy="0"/>
          <a:chOff x="0" y="0"/>
          <a:chExt cx="0" cy="0"/>
        </a:xfrm>
      </p:grpSpPr>
      <p:pic>
        <p:nvPicPr>
          <p:cNvPr id="20" name="Bildobjekt 15">
            <a:extLst>
              <a:ext uri="{FF2B5EF4-FFF2-40B4-BE49-F238E27FC236}">
                <a16:creationId xmlns:a16="http://schemas.microsoft.com/office/drawing/2014/main" id="{2511E1A9-292B-4B38-9295-E94FD059B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21" name="Bildobjekt 21">
            <a:extLst>
              <a:ext uri="{FF2B5EF4-FFF2-40B4-BE49-F238E27FC236}">
                <a16:creationId xmlns:a16="http://schemas.microsoft.com/office/drawing/2014/main" id="{AB5FD24C-4288-44AC-AC22-5158F4ACD03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bg2">
                    <a:lumMod val="60000"/>
                    <a:lumOff val="40000"/>
                  </a:schemeClr>
                </a:solidFill>
              </a:defRPr>
            </a:lvl1pPr>
          </a:lstStyle>
          <a:p>
            <a:fld id="{0ED20BCE-A6A9-46A8-89E5-7C0A6DF2A593}" type="datetime1">
              <a:rPr lang="sv-SE" smtClean="0"/>
              <a:pPr/>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bg2">
                    <a:lumMod val="60000"/>
                    <a:lumOff val="40000"/>
                  </a:schemeClr>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bg2">
                    <a:lumMod val="60000"/>
                    <a:lumOff val="40000"/>
                  </a:schemeClr>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Tree>
    <p:extLst>
      <p:ext uri="{BB962C8B-B14F-4D97-AF65-F5344CB8AC3E}">
        <p14:creationId xmlns:p14="http://schemas.microsoft.com/office/powerpoint/2010/main" val="32544428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Föreläsare - Grå">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CBC9EAD8-3E93-4815-AB51-3F2165E2D4DE}"/>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objekt 6">
            <a:extLst>
              <a:ext uri="{FF2B5EF4-FFF2-40B4-BE49-F238E27FC236}">
                <a16:creationId xmlns:a16="http://schemas.microsoft.com/office/drawing/2014/main" id="{5237C76B-2A8E-4094-993C-7A364ADB5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0ED20BCE-A6A9-46A8-89E5-7C0A6DF2A593}" type="datetime1">
              <a:rPr lang="sv-SE" smtClean="0"/>
              <a:pPr/>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Tree>
    <p:extLst>
      <p:ext uri="{BB962C8B-B14F-4D97-AF65-F5344CB8AC3E}">
        <p14:creationId xmlns:p14="http://schemas.microsoft.com/office/powerpoint/2010/main" val="10229403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mbstones 5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9CDFEB44-6FF6-4B15-8581-E32398FBCC61}" type="datetime1">
              <a:rPr lang="sv-SE" smtClean="0"/>
              <a:t>2022-03-14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013579"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868095" y="1808163"/>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725211" y="1808163"/>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3"/>
          </p:nvPr>
        </p:nvSpPr>
        <p:spPr>
          <a:xfrm>
            <a:off x="1538288" y="1854200"/>
            <a:ext cx="1662112" cy="3822700"/>
          </a:xfrm>
        </p:spPr>
        <p:txBody>
          <a:bodyPr/>
          <a:lstStyle>
            <a:lvl1pPr marL="0" indent="0">
              <a:buNone/>
              <a:defRPr sz="800" baseline="0"/>
            </a:lvl1pPr>
          </a:lstStyle>
          <a:p>
            <a:endParaRPr lang="sv-SE" dirty="0"/>
          </a:p>
        </p:txBody>
      </p:sp>
      <p:sp>
        <p:nvSpPr>
          <p:cNvPr id="16" name="Picture Placeholder 14"/>
          <p:cNvSpPr>
            <a:spLocks noGrp="1"/>
          </p:cNvSpPr>
          <p:nvPr>
            <p:ph type="pic" sz="quarter" idx="14"/>
          </p:nvPr>
        </p:nvSpPr>
        <p:spPr>
          <a:xfrm>
            <a:off x="3397499" y="1854200"/>
            <a:ext cx="1647575" cy="3822699"/>
          </a:xfrm>
        </p:spPr>
        <p:txBody>
          <a:bodyPr/>
          <a:lstStyle>
            <a:lvl1pPr marL="0" indent="0">
              <a:buNone/>
              <a:defRPr sz="800" baseline="0"/>
            </a:lvl1pPr>
          </a:lstStyle>
          <a:p>
            <a:endParaRPr lang="sv-SE" dirty="0"/>
          </a:p>
        </p:txBody>
      </p:sp>
      <p:sp>
        <p:nvSpPr>
          <p:cNvPr id="17" name="Picture Placeholder 14"/>
          <p:cNvSpPr>
            <a:spLocks noGrp="1"/>
          </p:cNvSpPr>
          <p:nvPr>
            <p:ph type="pic" sz="quarter" idx="15"/>
          </p:nvPr>
        </p:nvSpPr>
        <p:spPr>
          <a:xfrm>
            <a:off x="5253038" y="1854201"/>
            <a:ext cx="1663700" cy="3822698"/>
          </a:xfrm>
        </p:spPr>
        <p:txBody>
          <a:bodyPr/>
          <a:lstStyle>
            <a:lvl1pPr marL="0" indent="0">
              <a:buNone/>
              <a:defRPr sz="800" baseline="0"/>
            </a:lvl1pPr>
          </a:lstStyle>
          <a:p>
            <a:endParaRPr lang="sv-SE" dirty="0"/>
          </a:p>
        </p:txBody>
      </p:sp>
      <p:sp>
        <p:nvSpPr>
          <p:cNvPr id="18" name="Picture Placeholder 14"/>
          <p:cNvSpPr>
            <a:spLocks noGrp="1"/>
          </p:cNvSpPr>
          <p:nvPr>
            <p:ph type="pic" sz="quarter" idx="16"/>
          </p:nvPr>
        </p:nvSpPr>
        <p:spPr>
          <a:xfrm>
            <a:off x="7115175" y="1854200"/>
            <a:ext cx="1663699" cy="3822699"/>
          </a:xfrm>
        </p:spPr>
        <p:txBody>
          <a:bodyPr/>
          <a:lstStyle>
            <a:lvl1pPr marL="0" indent="0">
              <a:buNone/>
              <a:defRPr sz="800" baseline="0"/>
            </a:lvl1pPr>
          </a:lstStyle>
          <a:p>
            <a:endParaRPr lang="sv-SE" dirty="0"/>
          </a:p>
        </p:txBody>
      </p:sp>
      <p:sp>
        <p:nvSpPr>
          <p:cNvPr id="19" name="Picture Placeholder 14"/>
          <p:cNvSpPr>
            <a:spLocks noGrp="1"/>
          </p:cNvSpPr>
          <p:nvPr>
            <p:ph type="pic" sz="quarter" idx="17"/>
          </p:nvPr>
        </p:nvSpPr>
        <p:spPr>
          <a:xfrm>
            <a:off x="8969375" y="1854201"/>
            <a:ext cx="1641392" cy="3822698"/>
          </a:xfrm>
        </p:spPr>
        <p:txBody>
          <a:bodyPr/>
          <a:lstStyle>
            <a:lvl1pPr marL="0" indent="0">
              <a:buNone/>
              <a:defRPr sz="800" baseline="0"/>
            </a:lvl1pPr>
          </a:lstStyle>
          <a:p>
            <a:endParaRPr lang="sv-SE" dirty="0"/>
          </a:p>
        </p:txBody>
      </p:sp>
    </p:spTree>
    <p:extLst>
      <p:ext uri="{BB962C8B-B14F-4D97-AF65-F5344CB8AC3E}">
        <p14:creationId xmlns:p14="http://schemas.microsoft.com/office/powerpoint/2010/main" val="205726331"/>
      </p:ext>
    </p:extLst>
  </p:cSld>
  <p:clrMapOvr>
    <a:masterClrMapping/>
  </p:clrMapOvr>
  <p:extLst mod="1">
    <p:ext uri="{DCECCB84-F9BA-43D5-87BE-67443E8EF086}">
      <p15:sldGuideLst xmlns:p15="http://schemas.microsoft.com/office/powerpoint/2012/main">
        <p15:guide id="1" orient="horz" pos="3576"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mbstones 4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solidFill>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D5A58CA2-E565-43CD-9DE0-56E3E6E0B696}" type="datetime1">
              <a:rPr lang="sv-SE" smtClean="0"/>
              <a:t>2022-03-14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013579"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868095" y="1808163"/>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4"/>
          <p:cNvSpPr>
            <a:spLocks noGrp="1"/>
          </p:cNvSpPr>
          <p:nvPr>
            <p:ph type="pic" sz="quarter" idx="13"/>
          </p:nvPr>
        </p:nvSpPr>
        <p:spPr>
          <a:xfrm>
            <a:off x="1538288" y="1854200"/>
            <a:ext cx="1662111" cy="3822699"/>
          </a:xfrm>
        </p:spPr>
        <p:txBody>
          <a:bodyPr/>
          <a:lstStyle>
            <a:lvl1pPr marL="0" indent="0">
              <a:buNone/>
              <a:defRPr sz="800" baseline="0"/>
            </a:lvl1pPr>
          </a:lstStyle>
          <a:p>
            <a:endParaRPr lang="sv-SE" dirty="0"/>
          </a:p>
        </p:txBody>
      </p:sp>
      <p:sp>
        <p:nvSpPr>
          <p:cNvPr id="12" name="Picture Placeholder 14"/>
          <p:cNvSpPr>
            <a:spLocks noGrp="1"/>
          </p:cNvSpPr>
          <p:nvPr>
            <p:ph type="pic" sz="quarter" idx="14"/>
          </p:nvPr>
        </p:nvSpPr>
        <p:spPr>
          <a:xfrm>
            <a:off x="3382963" y="1854200"/>
            <a:ext cx="1668499" cy="3822699"/>
          </a:xfrm>
        </p:spPr>
        <p:txBody>
          <a:bodyPr/>
          <a:lstStyle>
            <a:lvl1pPr marL="0" indent="0">
              <a:buNone/>
              <a:defRPr sz="800" baseline="0"/>
            </a:lvl1pPr>
          </a:lstStyle>
          <a:p>
            <a:endParaRPr lang="sv-SE" dirty="0"/>
          </a:p>
        </p:txBody>
      </p:sp>
      <p:sp>
        <p:nvSpPr>
          <p:cNvPr id="13" name="Picture Placeholder 14"/>
          <p:cNvSpPr>
            <a:spLocks noGrp="1"/>
          </p:cNvSpPr>
          <p:nvPr>
            <p:ph type="pic" sz="quarter" idx="15"/>
          </p:nvPr>
        </p:nvSpPr>
        <p:spPr>
          <a:xfrm>
            <a:off x="5255470" y="1854201"/>
            <a:ext cx="1661268" cy="3822698"/>
          </a:xfrm>
        </p:spPr>
        <p:txBody>
          <a:bodyPr/>
          <a:lstStyle>
            <a:lvl1pPr marL="0" indent="0">
              <a:buNone/>
              <a:defRPr sz="800" baseline="0"/>
            </a:lvl1pPr>
          </a:lstStyle>
          <a:p>
            <a:endParaRPr lang="sv-SE" dirty="0"/>
          </a:p>
        </p:txBody>
      </p:sp>
      <p:sp>
        <p:nvSpPr>
          <p:cNvPr id="14" name="Picture Placeholder 14"/>
          <p:cNvSpPr>
            <a:spLocks noGrp="1"/>
          </p:cNvSpPr>
          <p:nvPr>
            <p:ph type="pic" sz="quarter" idx="16"/>
          </p:nvPr>
        </p:nvSpPr>
        <p:spPr>
          <a:xfrm>
            <a:off x="7115175" y="1854201"/>
            <a:ext cx="1663699" cy="3822698"/>
          </a:xfrm>
        </p:spPr>
        <p:txBody>
          <a:bodyPr/>
          <a:lstStyle>
            <a:lvl1pPr marL="0" indent="0">
              <a:buNone/>
              <a:defRPr sz="800" baseline="0"/>
            </a:lvl1pPr>
          </a:lstStyle>
          <a:p>
            <a:endParaRPr lang="sv-SE" dirty="0"/>
          </a:p>
        </p:txBody>
      </p:sp>
    </p:spTree>
    <p:extLst>
      <p:ext uri="{BB962C8B-B14F-4D97-AF65-F5344CB8AC3E}">
        <p14:creationId xmlns:p14="http://schemas.microsoft.com/office/powerpoint/2010/main" val="3071264418"/>
      </p:ext>
    </p:extLst>
  </p:cSld>
  <p:clrMapOvr>
    <a:masterClrMapping/>
  </p:clrMapOvr>
  <p:extLst mod="1">
    <p:ext uri="{DCECCB84-F9BA-43D5-87BE-67443E8EF086}">
      <p15:sldGuideLst xmlns:p15="http://schemas.microsoft.com/office/powerpoint/2012/main">
        <p15:guide id="1" orient="horz" pos="357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mbstones 3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87176F44-687A-4913-AA76-D9395435262A}" type="datetime1">
              <a:rPr lang="sv-SE" smtClean="0"/>
              <a:t>2022-03-14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013579"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4"/>
          <p:cNvSpPr>
            <a:spLocks noGrp="1"/>
          </p:cNvSpPr>
          <p:nvPr>
            <p:ph type="pic" sz="quarter" idx="15"/>
          </p:nvPr>
        </p:nvSpPr>
        <p:spPr>
          <a:xfrm>
            <a:off x="1538288" y="1854200"/>
            <a:ext cx="1662111" cy="3822699"/>
          </a:xfrm>
        </p:spPr>
        <p:txBody>
          <a:bodyPr/>
          <a:lstStyle>
            <a:lvl1pPr marL="0" indent="0">
              <a:buNone/>
              <a:defRPr sz="800" baseline="0"/>
            </a:lvl1pPr>
          </a:lstStyle>
          <a:p>
            <a:endParaRPr lang="sv-SE" dirty="0"/>
          </a:p>
        </p:txBody>
      </p:sp>
      <p:sp>
        <p:nvSpPr>
          <p:cNvPr id="12" name="Picture Placeholder 14"/>
          <p:cNvSpPr>
            <a:spLocks noGrp="1"/>
          </p:cNvSpPr>
          <p:nvPr>
            <p:ph type="pic" sz="quarter" idx="16"/>
          </p:nvPr>
        </p:nvSpPr>
        <p:spPr>
          <a:xfrm>
            <a:off x="3397501" y="1854200"/>
            <a:ext cx="1647574" cy="3822699"/>
          </a:xfrm>
        </p:spPr>
        <p:txBody>
          <a:bodyPr/>
          <a:lstStyle>
            <a:lvl1pPr marL="0" indent="0">
              <a:buNone/>
              <a:defRPr sz="800" baseline="0"/>
            </a:lvl1pPr>
          </a:lstStyle>
          <a:p>
            <a:endParaRPr lang="sv-SE" dirty="0"/>
          </a:p>
        </p:txBody>
      </p:sp>
      <p:sp>
        <p:nvSpPr>
          <p:cNvPr id="13" name="Picture Placeholder 14"/>
          <p:cNvSpPr>
            <a:spLocks noGrp="1"/>
          </p:cNvSpPr>
          <p:nvPr>
            <p:ph type="pic" sz="quarter" idx="17"/>
          </p:nvPr>
        </p:nvSpPr>
        <p:spPr>
          <a:xfrm>
            <a:off x="5253038" y="1854201"/>
            <a:ext cx="1652940" cy="3822698"/>
          </a:xfrm>
        </p:spPr>
        <p:txBody>
          <a:bodyPr/>
          <a:lstStyle>
            <a:lvl1pPr marL="0" indent="0">
              <a:buNone/>
              <a:defRPr sz="800" baseline="0"/>
            </a:lvl1pPr>
          </a:lstStyle>
          <a:p>
            <a:endParaRPr lang="sv-SE" dirty="0"/>
          </a:p>
        </p:txBody>
      </p:sp>
    </p:spTree>
    <p:extLst>
      <p:ext uri="{BB962C8B-B14F-4D97-AF65-F5344CB8AC3E}">
        <p14:creationId xmlns:p14="http://schemas.microsoft.com/office/powerpoint/2010/main" val="1998785603"/>
      </p:ext>
    </p:extLst>
  </p:cSld>
  <p:clrMapOvr>
    <a:masterClrMapping/>
  </p:clrMapOvr>
  <p:extLst mod="1">
    <p:ext uri="{DCECCB84-F9BA-43D5-87BE-67443E8EF086}">
      <p15:sldGuideLst xmlns:p15="http://schemas.microsoft.com/office/powerpoint/2012/main">
        <p15:guide id="1" orient="horz" pos="3576">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A55A-05E1-4AE8-9DCA-F14B3B0A07AA}"/>
              </a:ext>
            </a:extLst>
          </p:cNvPr>
          <p:cNvSpPr>
            <a:spLocks noGrp="1"/>
          </p:cNvSpPr>
          <p:nvPr>
            <p:ph type="title"/>
          </p:nvPr>
        </p:nvSpPr>
        <p:spPr/>
        <p:txBody>
          <a:bodyPr/>
          <a:lstStyle/>
          <a:p>
            <a:r>
              <a:rPr lang="en-US"/>
              <a:t>Click to edit Master title style</a:t>
            </a:r>
            <a:endParaRPr lang="en-SE"/>
          </a:p>
        </p:txBody>
      </p:sp>
      <p:sp>
        <p:nvSpPr>
          <p:cNvPr id="3" name="Date Placeholder 2">
            <a:extLst>
              <a:ext uri="{FF2B5EF4-FFF2-40B4-BE49-F238E27FC236}">
                <a16:creationId xmlns:a16="http://schemas.microsoft.com/office/drawing/2014/main" id="{9AB2F848-468E-4F3C-A5E5-76440C4CC76A}"/>
              </a:ext>
            </a:extLst>
          </p:cNvPr>
          <p:cNvSpPr>
            <a:spLocks noGrp="1"/>
          </p:cNvSpPr>
          <p:nvPr>
            <p:ph type="dt" sz="half" idx="10"/>
          </p:nvPr>
        </p:nvSpPr>
        <p:spPr/>
        <p:txBody>
          <a:bodyPr/>
          <a:lstStyle/>
          <a:p>
            <a:fld id="{BA245D02-5FC7-4B45-88BD-ABA8EFEE242A}" type="datetime1">
              <a:rPr lang="sv-SE" smtClean="0"/>
              <a:t>2022-03-14</a:t>
            </a:fld>
            <a:endParaRPr lang="sv-SE"/>
          </a:p>
        </p:txBody>
      </p:sp>
      <p:sp>
        <p:nvSpPr>
          <p:cNvPr id="4" name="Footer Placeholder 3">
            <a:extLst>
              <a:ext uri="{FF2B5EF4-FFF2-40B4-BE49-F238E27FC236}">
                <a16:creationId xmlns:a16="http://schemas.microsoft.com/office/drawing/2014/main" id="{F1FE205C-5C2A-4CF7-9570-8B8EFF1F41D0}"/>
              </a:ext>
            </a:extLst>
          </p:cNvPr>
          <p:cNvSpPr>
            <a:spLocks noGrp="1"/>
          </p:cNvSpPr>
          <p:nvPr>
            <p:ph type="ftr" sz="quarter" idx="11"/>
          </p:nvPr>
        </p:nvSpPr>
        <p:spPr/>
        <p:txBody>
          <a:bodyPr/>
          <a:lstStyle/>
          <a:p>
            <a:r>
              <a:rPr lang="sv-SE"/>
              <a:t>Strictly confidential</a:t>
            </a:r>
          </a:p>
        </p:txBody>
      </p:sp>
      <p:sp>
        <p:nvSpPr>
          <p:cNvPr id="5" name="Slide Number Placeholder 4">
            <a:extLst>
              <a:ext uri="{FF2B5EF4-FFF2-40B4-BE49-F238E27FC236}">
                <a16:creationId xmlns:a16="http://schemas.microsoft.com/office/drawing/2014/main" id="{6E2B1EE3-43BB-4471-B737-2A92F872B5FF}"/>
              </a:ext>
            </a:extLst>
          </p:cNvPr>
          <p:cNvSpPr>
            <a:spLocks noGrp="1"/>
          </p:cNvSpPr>
          <p:nvPr>
            <p:ph type="sldNum" sz="quarter" idx="12"/>
          </p:nvPr>
        </p:nvSpPr>
        <p:spPr/>
        <p:txBody>
          <a:bodyPr/>
          <a:lstStyle/>
          <a:p>
            <a:fld id="{6951E679-A614-4296-8854-EE93DA705054}" type="slidenum">
              <a:rPr lang="sv-SE" smtClean="0"/>
              <a:t>‹#›</a:t>
            </a:fld>
            <a:endParaRPr lang="sv-SE"/>
          </a:p>
        </p:txBody>
      </p:sp>
    </p:spTree>
    <p:extLst>
      <p:ext uri="{BB962C8B-B14F-4D97-AF65-F5344CB8AC3E}">
        <p14:creationId xmlns:p14="http://schemas.microsoft.com/office/powerpoint/2010/main" val="30493525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ombstones 2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F0A79A00-EBE0-4D36-9988-4E4284EA02EE}" type="datetime1">
              <a:rPr lang="sv-SE" smtClean="0"/>
              <a:t>2022-03-14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14"/>
          <p:cNvSpPr>
            <a:spLocks noGrp="1"/>
          </p:cNvSpPr>
          <p:nvPr>
            <p:ph type="pic" sz="quarter" idx="16"/>
          </p:nvPr>
        </p:nvSpPr>
        <p:spPr>
          <a:xfrm>
            <a:off x="3397500" y="1854200"/>
            <a:ext cx="1653961" cy="3822699"/>
          </a:xfrm>
        </p:spPr>
        <p:txBody>
          <a:bodyPr/>
          <a:lstStyle>
            <a:lvl1pPr marL="0" indent="0">
              <a:buNone/>
              <a:defRPr sz="800" baseline="0"/>
            </a:lvl1pPr>
          </a:lstStyle>
          <a:p>
            <a:endParaRPr lang="sv-SE" dirty="0"/>
          </a:p>
        </p:txBody>
      </p:sp>
      <p:sp>
        <p:nvSpPr>
          <p:cNvPr id="11" name="Picture Placeholder 14"/>
          <p:cNvSpPr>
            <a:spLocks noGrp="1"/>
          </p:cNvSpPr>
          <p:nvPr>
            <p:ph type="pic" sz="quarter" idx="17"/>
          </p:nvPr>
        </p:nvSpPr>
        <p:spPr>
          <a:xfrm>
            <a:off x="1538288" y="1854200"/>
            <a:ext cx="1662111" cy="3822699"/>
          </a:xfrm>
        </p:spPr>
        <p:txBody>
          <a:bodyPr/>
          <a:lstStyle>
            <a:lvl1pPr marL="0" indent="0">
              <a:buNone/>
              <a:defRPr sz="800" baseline="0"/>
            </a:lvl1pPr>
          </a:lstStyle>
          <a:p>
            <a:endParaRPr lang="sv-SE" dirty="0"/>
          </a:p>
        </p:txBody>
      </p:sp>
    </p:spTree>
    <p:extLst>
      <p:ext uri="{BB962C8B-B14F-4D97-AF65-F5344CB8AC3E}">
        <p14:creationId xmlns:p14="http://schemas.microsoft.com/office/powerpoint/2010/main" val="4020033451"/>
      </p:ext>
    </p:extLst>
  </p:cSld>
  <p:clrMapOvr>
    <a:masterClrMapping/>
  </p:clrMapOvr>
  <p:extLst mod="1">
    <p:ext uri="{DCECCB84-F9BA-43D5-87BE-67443E8EF086}">
      <p15:sldGuideLst xmlns:p15="http://schemas.microsoft.com/office/powerpoint/2012/main">
        <p15:guide id="1" orient="horz" pos="3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rö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A55C63"/>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A65F6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993" y="557378"/>
            <a:ext cx="2238011" cy="1009188"/>
          </a:xfrm>
          <a:prstGeom prst="rect">
            <a:avLst/>
          </a:prstGeom>
        </p:spPr>
      </p:pic>
      <p:pic>
        <p:nvPicPr>
          <p:cNvPr id="5" name="Picture 4">
            <a:extLst>
              <a:ext uri="{FF2B5EF4-FFF2-40B4-BE49-F238E27FC236}">
                <a16:creationId xmlns:a16="http://schemas.microsoft.com/office/drawing/2014/main" id="{2021D79D-91E3-479F-A062-7558F476DC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6464" y="1894956"/>
            <a:ext cx="3839094" cy="3839094"/>
          </a:xfrm>
          <a:prstGeom prst="rect">
            <a:avLst/>
          </a:prstGeom>
        </p:spPr>
      </p:pic>
    </p:spTree>
    <p:extLst>
      <p:ext uri="{BB962C8B-B14F-4D97-AF65-F5344CB8AC3E}">
        <p14:creationId xmlns:p14="http://schemas.microsoft.com/office/powerpoint/2010/main" val="4227045683"/>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ombstones 1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17107B99-E79B-4605-B4A9-56EF6EC8AFDF}" type="datetime1">
              <a:rPr lang="sv-SE" smtClean="0"/>
              <a:t>2022-03-14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14"/>
          <p:cNvSpPr>
            <a:spLocks noGrp="1"/>
          </p:cNvSpPr>
          <p:nvPr>
            <p:ph type="pic" sz="quarter" idx="16"/>
          </p:nvPr>
        </p:nvSpPr>
        <p:spPr>
          <a:xfrm>
            <a:off x="1538288" y="1854200"/>
            <a:ext cx="1662111" cy="3822699"/>
          </a:xfrm>
        </p:spPr>
        <p:txBody>
          <a:bodyPr/>
          <a:lstStyle>
            <a:lvl1pPr marL="0" indent="0">
              <a:buNone/>
              <a:defRPr sz="800" baseline="0"/>
            </a:lvl1pPr>
          </a:lstStyle>
          <a:p>
            <a:endParaRPr lang="sv-SE" dirty="0"/>
          </a:p>
        </p:txBody>
      </p:sp>
    </p:spTree>
    <p:extLst>
      <p:ext uri="{BB962C8B-B14F-4D97-AF65-F5344CB8AC3E}">
        <p14:creationId xmlns:p14="http://schemas.microsoft.com/office/powerpoint/2010/main" val="938439396"/>
      </p:ext>
    </p:extLst>
  </p:cSld>
  <p:clrMapOvr>
    <a:masterClrMapping/>
  </p:clrMapOvr>
  <p:extLst mod="1">
    <p:ext uri="{DCECCB84-F9BA-43D5-87BE-67443E8EF086}">
      <p15:sldGuideLst xmlns:p15="http://schemas.microsoft.com/office/powerpoint/2012/main">
        <p15:guide id="1" orient="horz" pos="357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lutbi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7" name="Picture 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998082" y="2624611"/>
            <a:ext cx="4195836" cy="1608780"/>
          </a:xfrm>
          <a:prstGeom prst="rect">
            <a:avLst/>
          </a:prstGeom>
        </p:spPr>
      </p:pic>
    </p:spTree>
    <p:extLst>
      <p:ext uri="{BB962C8B-B14F-4D97-AF65-F5344CB8AC3E}">
        <p14:creationId xmlns:p14="http://schemas.microsoft.com/office/powerpoint/2010/main" val="21696161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lutbil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B0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4587" y="2624611"/>
            <a:ext cx="4182826" cy="1608780"/>
          </a:xfrm>
          <a:prstGeom prst="rect">
            <a:avLst/>
          </a:prstGeom>
        </p:spPr>
      </p:pic>
    </p:spTree>
    <p:extLst>
      <p:ext uri="{BB962C8B-B14F-4D97-AF65-F5344CB8AC3E}">
        <p14:creationId xmlns:p14="http://schemas.microsoft.com/office/powerpoint/2010/main" val="29028200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Slutbil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A6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4587" y="2624611"/>
            <a:ext cx="4182826" cy="1608779"/>
          </a:xfrm>
          <a:prstGeom prst="rect">
            <a:avLst/>
          </a:prstGeom>
        </p:spPr>
      </p:pic>
    </p:spTree>
    <p:extLst>
      <p:ext uri="{BB962C8B-B14F-4D97-AF65-F5344CB8AC3E}">
        <p14:creationId xmlns:p14="http://schemas.microsoft.com/office/powerpoint/2010/main" val="9650673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lutbild-pri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98082" y="2624611"/>
            <a:ext cx="4195836" cy="1608780"/>
          </a:xfrm>
          <a:prstGeom prst="rect">
            <a:avLst/>
          </a:prstGeom>
        </p:spPr>
      </p:pic>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437011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Slutbild-pri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3">
            <a:extLst>
              <a:ext uri="{FF2B5EF4-FFF2-40B4-BE49-F238E27FC236}">
                <a16:creationId xmlns:a16="http://schemas.microsoft.com/office/drawing/2014/main" id="{A807B894-35DD-41B1-8F59-DEEB3E69E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7640" y="2621280"/>
            <a:ext cx="4527443" cy="1621620"/>
          </a:xfrm>
          <a:prstGeom prst="rect">
            <a:avLst/>
          </a:prstGeom>
        </p:spPr>
      </p:pic>
    </p:spTree>
    <p:extLst>
      <p:ext uri="{BB962C8B-B14F-4D97-AF65-F5344CB8AC3E}">
        <p14:creationId xmlns:p14="http://schemas.microsoft.com/office/powerpoint/2010/main" val="3190595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Slutbild-pri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2156" y="2624611"/>
            <a:ext cx="3567688" cy="1608779"/>
          </a:xfrm>
          <a:prstGeom prst="rect">
            <a:avLst/>
          </a:prstGeom>
        </p:spPr>
      </p:pic>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529185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lutbild-pri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2156" y="2624611"/>
            <a:ext cx="3567688" cy="1608780"/>
          </a:xfrm>
          <a:prstGeom prst="rect">
            <a:avLst/>
          </a:prstGeom>
        </p:spPr>
      </p:pic>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99439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gr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81827E"/>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81827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993" y="557378"/>
            <a:ext cx="2238011" cy="1009187"/>
          </a:xfrm>
          <a:prstGeom prst="rect">
            <a:avLst/>
          </a:prstGeom>
        </p:spPr>
      </p:pic>
      <p:pic>
        <p:nvPicPr>
          <p:cNvPr id="5" name="Picture 4">
            <a:extLst>
              <a:ext uri="{FF2B5EF4-FFF2-40B4-BE49-F238E27FC236}">
                <a16:creationId xmlns:a16="http://schemas.microsoft.com/office/drawing/2014/main" id="{2021D79D-91E3-479F-A062-7558F476DC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6464" y="1894956"/>
            <a:ext cx="3839094" cy="3839094"/>
          </a:xfrm>
          <a:prstGeom prst="rect">
            <a:avLst/>
          </a:prstGeom>
        </p:spPr>
      </p:pic>
    </p:spTree>
    <p:extLst>
      <p:ext uri="{BB962C8B-B14F-4D97-AF65-F5344CB8AC3E}">
        <p14:creationId xmlns:p14="http://schemas.microsoft.com/office/powerpoint/2010/main" val="3095362482"/>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Rubrikbild_print_bei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BAB2A1"/>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BAB2A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994" y="557378"/>
            <a:ext cx="2238009" cy="1009187"/>
          </a:xfrm>
          <a:prstGeom prst="rect">
            <a:avLst/>
          </a:prstGeom>
        </p:spPr>
      </p:pic>
      <p:pic>
        <p:nvPicPr>
          <p:cNvPr id="7" name="Picture 6">
            <a:extLst>
              <a:ext uri="{FF2B5EF4-FFF2-40B4-BE49-F238E27FC236}">
                <a16:creationId xmlns:a16="http://schemas.microsoft.com/office/drawing/2014/main" id="{9AE7DA20-8DCA-4B4B-8514-C8D13877D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9682" y="1968174"/>
            <a:ext cx="3719271" cy="3719271"/>
          </a:xfrm>
          <a:prstGeom prst="rect">
            <a:avLst/>
          </a:prstGeom>
        </p:spPr>
      </p:pic>
    </p:spTree>
    <p:extLst>
      <p:ext uri="{BB962C8B-B14F-4D97-AF65-F5344CB8AC3E}">
        <p14:creationId xmlns:p14="http://schemas.microsoft.com/office/powerpoint/2010/main" val="1084407227"/>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et här är Delphi_sv">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649CF0-BDF7-455A-8354-0F52C699BC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21" t="22393" r="319" b="270"/>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baseline="0">
                <a:solidFill>
                  <a:schemeClr val="bg1"/>
                </a:solidFill>
              </a:defRPr>
            </a:lvl1pPr>
          </a:lstStyle>
          <a:p>
            <a:r>
              <a:rPr lang="sv-SE" dirty="0"/>
              <a:t>Det här är Delphi</a:t>
            </a:r>
          </a:p>
        </p:txBody>
      </p:sp>
    </p:spTree>
    <p:extLst>
      <p:ext uri="{BB962C8B-B14F-4D97-AF65-F5344CB8AC3E}">
        <p14:creationId xmlns:p14="http://schemas.microsoft.com/office/powerpoint/2010/main" val="2517372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et här är Delphi_e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D3901-634F-4116-8478-2748A913FB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21" t="22393" r="319" b="270"/>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err="1"/>
              <a:t>This</a:t>
            </a:r>
            <a:r>
              <a:rPr lang="sv-SE" dirty="0"/>
              <a:t> is Delphi</a:t>
            </a:r>
          </a:p>
        </p:txBody>
      </p:sp>
    </p:spTree>
    <p:extLst>
      <p:ext uri="{BB962C8B-B14F-4D97-AF65-F5344CB8AC3E}">
        <p14:creationId xmlns:p14="http://schemas.microsoft.com/office/powerpoint/2010/main" val="390717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fosida_sv">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3AA4BC-8189-4B40-B473-80B5FB9A5B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495"/>
          <a:stretch/>
        </p:blipFill>
        <p:spPr>
          <a:xfrm>
            <a:off x="0" y="0"/>
            <a:ext cx="12192000" cy="7038754"/>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244892D6-B00C-406D-9A99-53A087C295F5}"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10293568" cy="1569660"/>
          </a:xfrm>
          <a:prstGeom prst="rect">
            <a:avLst/>
          </a:prstGeom>
          <a:noFill/>
        </p:spPr>
        <p:txBody>
          <a:bodyPr wrap="square" rtlCol="0">
            <a:spAutoFit/>
          </a:bodyPr>
          <a:lstStyle/>
          <a:p>
            <a:r>
              <a:rPr lang="sv-SE" sz="4800" dirty="0">
                <a:latin typeface="+mj-lt"/>
              </a:rPr>
              <a:t>Vi lever i en ny tid.</a:t>
            </a:r>
            <a:br>
              <a:rPr lang="sv-SE" sz="4800" dirty="0">
                <a:latin typeface="+mj-lt"/>
              </a:rPr>
            </a:br>
            <a:r>
              <a:rPr lang="sv-SE" sz="4800" dirty="0">
                <a:latin typeface="+mj-lt"/>
              </a:rPr>
              <a:t>Välj affärsjuridisk rådgivare därefter. </a:t>
            </a:r>
          </a:p>
        </p:txBody>
      </p:sp>
      <p:sp>
        <p:nvSpPr>
          <p:cNvPr id="8" name="TextBox 7"/>
          <p:cNvSpPr txBox="1"/>
          <p:nvPr userDrawn="1"/>
        </p:nvSpPr>
        <p:spPr>
          <a:xfrm>
            <a:off x="1061615" y="3642231"/>
            <a:ext cx="7697787" cy="1938992"/>
          </a:xfrm>
          <a:prstGeom prst="rect">
            <a:avLst/>
          </a:prstGeom>
          <a:noFill/>
        </p:spPr>
        <p:txBody>
          <a:bodyPr wrap="square" rtlCol="0">
            <a:spAutoFit/>
          </a:bodyPr>
          <a:lstStyle/>
          <a:p>
            <a:pPr>
              <a:lnSpc>
                <a:spcPct val="150000"/>
              </a:lnSpc>
            </a:pPr>
            <a:r>
              <a:rPr lang="sv-SE" sz="1600" dirty="0">
                <a:latin typeface="+mn-lt"/>
              </a:rPr>
              <a:t>Digitaliseringen, globaliseringen och den ökande polariseringen. </a:t>
            </a:r>
          </a:p>
          <a:p>
            <a:pPr>
              <a:lnSpc>
                <a:spcPct val="150000"/>
              </a:lnSpc>
            </a:pPr>
            <a:endParaRPr lang="sv-SE" sz="1600" dirty="0">
              <a:latin typeface="+mn-lt"/>
            </a:endParaRPr>
          </a:p>
          <a:p>
            <a:pPr>
              <a:lnSpc>
                <a:spcPct val="150000"/>
              </a:lnSpc>
            </a:pPr>
            <a:r>
              <a:rPr lang="sv-SE" sz="1600" dirty="0">
                <a:latin typeface="+mn-lt"/>
              </a:rPr>
              <a:t>Vi lever i en tid där förutsättningarna för dig och din verksamhet är under ständig förändring. För att nå framgång krävs både kunskap om din specifika verksamhet och förståelse för hur världen runt omkring påverkar dig. </a:t>
            </a:r>
          </a:p>
        </p:txBody>
      </p:sp>
    </p:spTree>
    <p:extLst>
      <p:ext uri="{BB962C8B-B14F-4D97-AF65-F5344CB8AC3E}">
        <p14:creationId xmlns:p14="http://schemas.microsoft.com/office/powerpoint/2010/main" val="256199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Rubrikbil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12AF47-13EC-4681-81D2-C00EB9E393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64" b="7864"/>
          <a:stretch/>
        </p:blipFill>
        <p:spPr>
          <a:xfrm>
            <a:off x="-14953" y="0"/>
            <a:ext cx="12206953"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3577450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87B121-3ECD-4589-8047-B6C924D8A9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495"/>
          <a:stretch/>
        </p:blipFill>
        <p:spPr>
          <a:xfrm>
            <a:off x="0" y="0"/>
            <a:ext cx="12192000" cy="7038754"/>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D8C977BF-68AC-4C4B-8310-2347F24093FA}"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We live in a new era. </a:t>
            </a:r>
          </a:p>
          <a:p>
            <a:r>
              <a:rPr lang="en-US" sz="4800" dirty="0">
                <a:latin typeface="+mj-lt"/>
              </a:rPr>
              <a:t>Delphi has the skills you need.</a:t>
            </a:r>
            <a:endParaRPr lang="sv-SE" sz="4800" dirty="0">
              <a:latin typeface="+mj-lt"/>
            </a:endParaRPr>
          </a:p>
        </p:txBody>
      </p:sp>
      <p:sp>
        <p:nvSpPr>
          <p:cNvPr id="8" name="TextBox 7"/>
          <p:cNvSpPr txBox="1"/>
          <p:nvPr userDrawn="1"/>
        </p:nvSpPr>
        <p:spPr>
          <a:xfrm>
            <a:off x="1061615" y="3642231"/>
            <a:ext cx="8326934" cy="1938992"/>
          </a:xfrm>
          <a:prstGeom prst="rect">
            <a:avLst/>
          </a:prstGeom>
          <a:noFill/>
        </p:spPr>
        <p:txBody>
          <a:bodyPr wrap="square" rtlCol="0">
            <a:spAutoFit/>
          </a:bodyPr>
          <a:lstStyle/>
          <a:p>
            <a:pPr>
              <a:lnSpc>
                <a:spcPct val="150000"/>
              </a:lnSpc>
            </a:pPr>
            <a:r>
              <a:rPr lang="en-US" sz="1600" dirty="0">
                <a:latin typeface="+mn-lt"/>
              </a:rPr>
              <a:t>Digitalization, globalization and increasing polarization.</a:t>
            </a:r>
          </a:p>
          <a:p>
            <a:pPr>
              <a:lnSpc>
                <a:spcPct val="150000"/>
              </a:lnSpc>
            </a:pPr>
            <a:endParaRPr lang="sv-SE" sz="1600" dirty="0">
              <a:latin typeface="+mn-lt"/>
            </a:endParaRPr>
          </a:p>
          <a:p>
            <a:pPr>
              <a:lnSpc>
                <a:spcPct val="150000"/>
              </a:lnSpc>
            </a:pPr>
            <a:r>
              <a:rPr lang="en-US" sz="1600" dirty="0">
                <a:latin typeface="+mn-lt"/>
              </a:rPr>
              <a:t>The conditions for you and your business are changing constantly and fast. To achieve success both knowledge of your specific business and deep understanding of how the world around affects you is required. </a:t>
            </a:r>
          </a:p>
        </p:txBody>
      </p:sp>
    </p:spTree>
    <p:extLst>
      <p:ext uri="{BB962C8B-B14F-4D97-AF65-F5344CB8AC3E}">
        <p14:creationId xmlns:p14="http://schemas.microsoft.com/office/powerpoint/2010/main" val="1600740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nfosida_sv">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EA8936-0E4C-4BC4-A1DE-C4D3F1DDD9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6A93A0A9-AD69-4D03-98F0-DEA0FE62D0B5}"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10293568" cy="1569660"/>
          </a:xfrm>
          <a:prstGeom prst="rect">
            <a:avLst/>
          </a:prstGeom>
          <a:noFill/>
        </p:spPr>
        <p:txBody>
          <a:bodyPr wrap="square" rtlCol="0">
            <a:spAutoFit/>
          </a:bodyPr>
          <a:lstStyle/>
          <a:p>
            <a:r>
              <a:rPr lang="sv-SE" sz="4800" dirty="0">
                <a:latin typeface="+mj-lt"/>
              </a:rPr>
              <a:t>Valet av affärsjuridisk partner är idag viktigare än någonsin. </a:t>
            </a:r>
          </a:p>
        </p:txBody>
      </p:sp>
      <p:sp>
        <p:nvSpPr>
          <p:cNvPr id="8" name="TextBox 7"/>
          <p:cNvSpPr txBox="1"/>
          <p:nvPr userDrawn="1"/>
        </p:nvSpPr>
        <p:spPr>
          <a:xfrm>
            <a:off x="1061615" y="3642231"/>
            <a:ext cx="9561935" cy="1938992"/>
          </a:xfrm>
          <a:prstGeom prst="rect">
            <a:avLst/>
          </a:prstGeom>
          <a:noFill/>
        </p:spPr>
        <p:txBody>
          <a:bodyPr wrap="square" rtlCol="0">
            <a:spAutoFit/>
          </a:bodyPr>
          <a:lstStyle/>
          <a:p>
            <a:pPr>
              <a:lnSpc>
                <a:spcPct val="150000"/>
              </a:lnSpc>
            </a:pPr>
            <a:r>
              <a:rPr lang="sv-SE" sz="1600" dirty="0">
                <a:latin typeface="+mn-lt"/>
              </a:rPr>
              <a:t>I en värld som ständigt förändras behöver klienterna någon som tar sig tid att förstå hur politiska, tekniska och samhälleliga faktorer påverkar dem. Idag kan allt från myndigheters agerande till opinionsyttringar snabbt få stora konsekvenser. Oavsett om det handlar om företagsförvärv, domstolsprocesser, offentliga upphandlingar eller fastighetsaffärer så har våra jurister drivkraften och kompetensen som krävs för att förstå klientens värld och hjälpa dem att fatta framgångsrika beslut.</a:t>
            </a:r>
          </a:p>
        </p:txBody>
      </p:sp>
    </p:spTree>
    <p:extLst>
      <p:ext uri="{BB962C8B-B14F-4D97-AF65-F5344CB8AC3E}">
        <p14:creationId xmlns:p14="http://schemas.microsoft.com/office/powerpoint/2010/main" val="1488903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6EEB6C-3B5B-4F72-9E69-3425363C7F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28584E5F-C6AF-4DCE-9EC4-7AEE440A5917}"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9858796" cy="1569660"/>
          </a:xfrm>
          <a:prstGeom prst="rect">
            <a:avLst/>
          </a:prstGeom>
          <a:noFill/>
        </p:spPr>
        <p:txBody>
          <a:bodyPr wrap="square" rtlCol="0">
            <a:spAutoFit/>
          </a:bodyPr>
          <a:lstStyle/>
          <a:p>
            <a:r>
              <a:rPr lang="en-US" sz="4800" dirty="0">
                <a:latin typeface="+mj-lt"/>
              </a:rPr>
              <a:t>How we reach agreements in a world of conflicts.</a:t>
            </a:r>
            <a:endParaRPr lang="sv-SE" sz="4800" dirty="0">
              <a:latin typeface="+mj-lt"/>
            </a:endParaRPr>
          </a:p>
        </p:txBody>
      </p:sp>
      <p:sp>
        <p:nvSpPr>
          <p:cNvPr id="8" name="TextBox 7"/>
          <p:cNvSpPr txBox="1"/>
          <p:nvPr userDrawn="1"/>
        </p:nvSpPr>
        <p:spPr>
          <a:xfrm>
            <a:off x="1061616" y="3642231"/>
            <a:ext cx="9166906" cy="1938992"/>
          </a:xfrm>
          <a:prstGeom prst="rect">
            <a:avLst/>
          </a:prstGeom>
          <a:noFill/>
        </p:spPr>
        <p:txBody>
          <a:bodyPr wrap="square" rtlCol="0">
            <a:spAutoFit/>
          </a:bodyPr>
          <a:lstStyle/>
          <a:p>
            <a:pPr>
              <a:lnSpc>
                <a:spcPct val="150000"/>
              </a:lnSpc>
            </a:pPr>
            <a:r>
              <a:rPr lang="en-US" sz="1600" dirty="0">
                <a:latin typeface="+mn-lt"/>
              </a:rPr>
              <a:t>In a world that is constantly changing, clients need someone who takes the time to understand how political, technical and social factors affect them. Today, everything from authorities' actions to opinion expressions can quickly have major consequences. Whether it's about business acquisitions, disputes in court, public procurement or real estate transactions, our lawyers have the drive and skills needed to understand the client's world and help them make successful decisions.</a:t>
            </a:r>
            <a:endParaRPr lang="sv-SE" sz="1600" dirty="0">
              <a:latin typeface="+mn-lt"/>
            </a:endParaRPr>
          </a:p>
        </p:txBody>
      </p:sp>
    </p:spTree>
    <p:extLst>
      <p:ext uri="{BB962C8B-B14F-4D97-AF65-F5344CB8AC3E}">
        <p14:creationId xmlns:p14="http://schemas.microsoft.com/office/powerpoint/2010/main" val="2054681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nfosida_sv">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B8DF4E-F146-464E-BFFC-067271A62B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887"/>
          <a:stretch/>
        </p:blipFill>
        <p:spPr>
          <a:xfrm>
            <a:off x="-1" y="0"/>
            <a:ext cx="12192001" cy="6858000"/>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F586F256-E024-45AF-A1E4-20D95CF1A0B2}"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9" name="TextBox 8"/>
          <p:cNvSpPr txBox="1"/>
          <p:nvPr userDrawn="1"/>
        </p:nvSpPr>
        <p:spPr>
          <a:xfrm>
            <a:off x="1061614" y="3642231"/>
            <a:ext cx="7697787" cy="1200329"/>
          </a:xfrm>
          <a:prstGeom prst="rect">
            <a:avLst/>
          </a:prstGeom>
          <a:noFill/>
        </p:spPr>
        <p:txBody>
          <a:bodyPr wrap="square" rtlCol="0">
            <a:spAutoFit/>
          </a:bodyPr>
          <a:lstStyle/>
          <a:p>
            <a:pPr>
              <a:lnSpc>
                <a:spcPct val="150000"/>
              </a:lnSpc>
            </a:pPr>
            <a:r>
              <a:rPr lang="sv-SE" sz="1600" dirty="0">
                <a:latin typeface="+mn-lt"/>
              </a:rPr>
              <a:t>För att vara framgångsrika tror vi på att hela teamet bidrar. Det är därför vi arbetar i mindre team där senior kompetens med bred erfarenhet inom området alltid finns närvarande.</a:t>
            </a:r>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Senior attention &amp; small teams </a:t>
            </a:r>
            <a:br>
              <a:rPr lang="en-US" sz="4800" dirty="0">
                <a:latin typeface="+mj-lt"/>
              </a:rPr>
            </a:br>
            <a:r>
              <a:rPr lang="en-US" sz="4800" dirty="0">
                <a:latin typeface="+mj-lt"/>
              </a:rPr>
              <a:t>make better results. </a:t>
            </a:r>
          </a:p>
        </p:txBody>
      </p:sp>
    </p:spTree>
    <p:extLst>
      <p:ext uri="{BB962C8B-B14F-4D97-AF65-F5344CB8AC3E}">
        <p14:creationId xmlns:p14="http://schemas.microsoft.com/office/powerpoint/2010/main" val="392934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10E18-9D5A-47EA-981C-8C1E902D2D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887"/>
          <a:stretch/>
        </p:blipFill>
        <p:spPr>
          <a:xfrm>
            <a:off x="-1" y="0"/>
            <a:ext cx="12192001" cy="6858000"/>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5AD0E77D-2E4A-4283-957A-28CAAA649B69}"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0" name="TextBox 9"/>
          <p:cNvSpPr txBox="1"/>
          <p:nvPr userDrawn="1"/>
        </p:nvSpPr>
        <p:spPr>
          <a:xfrm>
            <a:off x="1061617" y="1859340"/>
            <a:ext cx="10293568" cy="1569660"/>
          </a:xfrm>
          <a:prstGeom prst="rect">
            <a:avLst/>
          </a:prstGeom>
          <a:noFill/>
        </p:spPr>
        <p:txBody>
          <a:bodyPr wrap="square" rtlCol="0">
            <a:spAutoFit/>
          </a:bodyPr>
          <a:lstStyle/>
          <a:p>
            <a:r>
              <a:rPr lang="sv-SE" sz="4800" dirty="0">
                <a:latin typeface="+mj-lt"/>
              </a:rPr>
              <a:t>Senior attention &amp; small</a:t>
            </a:r>
            <a:r>
              <a:rPr lang="sv-SE" sz="4800" baseline="0" dirty="0">
                <a:latin typeface="+mj-lt"/>
              </a:rPr>
              <a:t> teams </a:t>
            </a:r>
            <a:br>
              <a:rPr lang="sv-SE" sz="4800" baseline="0" dirty="0">
                <a:latin typeface="+mj-lt"/>
              </a:rPr>
            </a:br>
            <a:r>
              <a:rPr lang="sv-SE" sz="4800" baseline="0" dirty="0">
                <a:latin typeface="+mj-lt"/>
              </a:rPr>
              <a:t>make </a:t>
            </a:r>
            <a:r>
              <a:rPr lang="sv-SE" sz="4800" baseline="0" dirty="0" err="1">
                <a:latin typeface="+mj-lt"/>
              </a:rPr>
              <a:t>better</a:t>
            </a:r>
            <a:r>
              <a:rPr lang="sv-SE" sz="4800" baseline="0" dirty="0">
                <a:latin typeface="+mj-lt"/>
              </a:rPr>
              <a:t> </a:t>
            </a:r>
            <a:r>
              <a:rPr lang="sv-SE" sz="4800" baseline="0" dirty="0" err="1">
                <a:latin typeface="+mj-lt"/>
              </a:rPr>
              <a:t>results</a:t>
            </a:r>
            <a:r>
              <a:rPr lang="sv-SE" sz="4800" baseline="0" dirty="0">
                <a:latin typeface="+mj-lt"/>
              </a:rPr>
              <a:t>. </a:t>
            </a:r>
            <a:endParaRPr lang="sv-SE" sz="4800" dirty="0">
              <a:latin typeface="+mj-lt"/>
            </a:endParaRPr>
          </a:p>
        </p:txBody>
      </p:sp>
      <p:sp>
        <p:nvSpPr>
          <p:cNvPr id="11" name="TextBox 10"/>
          <p:cNvSpPr txBox="1"/>
          <p:nvPr userDrawn="1"/>
        </p:nvSpPr>
        <p:spPr>
          <a:xfrm>
            <a:off x="1061615" y="3642231"/>
            <a:ext cx="7697787" cy="1154675"/>
          </a:xfrm>
          <a:prstGeom prst="rect">
            <a:avLst/>
          </a:prstGeom>
          <a:noFill/>
        </p:spPr>
        <p:txBody>
          <a:bodyPr wrap="square" rtlCol="0">
            <a:spAutoFit/>
          </a:bodyPr>
          <a:lstStyle/>
          <a:p>
            <a:pPr>
              <a:lnSpc>
                <a:spcPct val="150000"/>
              </a:lnSpc>
            </a:pPr>
            <a:r>
              <a:rPr lang="sv-SE" sz="1600" dirty="0">
                <a:latin typeface="+mn-lt"/>
              </a:rPr>
              <a:t>To</a:t>
            </a:r>
            <a:r>
              <a:rPr lang="sv-SE" sz="1600" baseline="0" dirty="0">
                <a:latin typeface="+mn-lt"/>
              </a:rPr>
              <a:t> be </a:t>
            </a:r>
            <a:r>
              <a:rPr lang="sv-SE" sz="1600" baseline="0" dirty="0" err="1">
                <a:latin typeface="+mn-lt"/>
              </a:rPr>
              <a:t>successful</a:t>
            </a:r>
            <a:r>
              <a:rPr lang="sv-SE" sz="1600" baseline="0" dirty="0">
                <a:latin typeface="+mn-lt"/>
              </a:rPr>
              <a:t> </a:t>
            </a:r>
            <a:r>
              <a:rPr lang="sv-SE" sz="1600" baseline="0" dirty="0" err="1">
                <a:latin typeface="+mn-lt"/>
              </a:rPr>
              <a:t>we</a:t>
            </a:r>
            <a:r>
              <a:rPr lang="sv-SE" sz="1600" baseline="0" dirty="0">
                <a:latin typeface="+mn-lt"/>
              </a:rPr>
              <a:t> </a:t>
            </a:r>
            <a:r>
              <a:rPr lang="sv-SE" sz="1600" baseline="0" dirty="0" err="1">
                <a:latin typeface="+mn-lt"/>
              </a:rPr>
              <a:t>believe</a:t>
            </a:r>
            <a:r>
              <a:rPr lang="sv-SE" sz="1600" baseline="0" dirty="0">
                <a:latin typeface="+mn-lt"/>
              </a:rPr>
              <a:t> </a:t>
            </a:r>
            <a:r>
              <a:rPr lang="sv-SE" sz="1600" baseline="0" dirty="0" err="1">
                <a:latin typeface="+mn-lt"/>
              </a:rPr>
              <a:t>that</a:t>
            </a:r>
            <a:r>
              <a:rPr lang="sv-SE" sz="1600" baseline="0" dirty="0">
                <a:latin typeface="+mn-lt"/>
              </a:rPr>
              <a:t> the </a:t>
            </a:r>
            <a:r>
              <a:rPr lang="sv-SE" sz="1600" baseline="0" dirty="0" err="1">
                <a:latin typeface="+mn-lt"/>
              </a:rPr>
              <a:t>whole</a:t>
            </a:r>
            <a:r>
              <a:rPr lang="sv-SE" sz="1600" baseline="0" dirty="0">
                <a:latin typeface="+mn-lt"/>
              </a:rPr>
              <a:t> team </a:t>
            </a:r>
            <a:r>
              <a:rPr lang="sv-SE" sz="1600" baseline="0" dirty="0" err="1">
                <a:latin typeface="+mn-lt"/>
              </a:rPr>
              <a:t>contributes</a:t>
            </a:r>
            <a:r>
              <a:rPr lang="sv-SE" sz="1600" baseline="0" dirty="0">
                <a:latin typeface="+mn-lt"/>
              </a:rPr>
              <a:t>, </a:t>
            </a:r>
            <a:r>
              <a:rPr lang="sv-SE" sz="1600" baseline="0" dirty="0" err="1">
                <a:latin typeface="+mn-lt"/>
              </a:rPr>
              <a:t>that</a:t>
            </a:r>
            <a:r>
              <a:rPr lang="sv-SE" sz="1600" baseline="0" dirty="0">
                <a:latin typeface="+mn-lt"/>
              </a:rPr>
              <a:t> is </a:t>
            </a:r>
            <a:r>
              <a:rPr lang="sv-SE" sz="1600" baseline="0" dirty="0" err="1">
                <a:latin typeface="+mn-lt"/>
              </a:rPr>
              <a:t>why</a:t>
            </a:r>
            <a:r>
              <a:rPr lang="sv-SE" sz="1600" baseline="0" dirty="0">
                <a:latin typeface="+mn-lt"/>
              </a:rPr>
              <a:t> </a:t>
            </a:r>
            <a:r>
              <a:rPr lang="sv-SE" sz="1600" baseline="0" dirty="0" err="1">
                <a:latin typeface="+mn-lt"/>
              </a:rPr>
              <a:t>our</a:t>
            </a:r>
            <a:r>
              <a:rPr lang="sv-SE" sz="1600" baseline="0" dirty="0">
                <a:latin typeface="+mn-lt"/>
              </a:rPr>
              <a:t> teams </a:t>
            </a:r>
            <a:r>
              <a:rPr lang="sv-SE" sz="1600" baseline="0" dirty="0" err="1">
                <a:latin typeface="+mn-lt"/>
              </a:rPr>
              <a:t>are</a:t>
            </a:r>
            <a:r>
              <a:rPr lang="sv-SE" sz="1600" baseline="0" dirty="0">
                <a:latin typeface="+mn-lt"/>
              </a:rPr>
              <a:t> small and senior </a:t>
            </a:r>
            <a:r>
              <a:rPr lang="sv-SE" sz="1600" baseline="0" dirty="0" err="1">
                <a:latin typeface="+mn-lt"/>
              </a:rPr>
              <a:t>competence</a:t>
            </a:r>
            <a:r>
              <a:rPr lang="sv-SE" sz="1600" baseline="0" dirty="0">
                <a:latin typeface="+mn-lt"/>
              </a:rPr>
              <a:t> </a:t>
            </a:r>
            <a:r>
              <a:rPr lang="sv-SE" sz="1600" baseline="0" dirty="0" err="1">
                <a:latin typeface="+mn-lt"/>
              </a:rPr>
              <a:t>always</a:t>
            </a:r>
            <a:r>
              <a:rPr lang="sv-SE" sz="1600" baseline="0" dirty="0">
                <a:latin typeface="+mn-lt"/>
              </a:rPr>
              <a:t> is present </a:t>
            </a:r>
            <a:r>
              <a:rPr lang="sv-SE" sz="1600" baseline="0" dirty="0" err="1">
                <a:latin typeface="+mn-lt"/>
              </a:rPr>
              <a:t>with</a:t>
            </a:r>
            <a:r>
              <a:rPr lang="sv-SE" sz="1600" baseline="0" dirty="0">
                <a:latin typeface="+mn-lt"/>
              </a:rPr>
              <a:t> </a:t>
            </a:r>
            <a:r>
              <a:rPr lang="sv-SE" sz="1600" baseline="0" dirty="0" err="1">
                <a:latin typeface="+mn-lt"/>
              </a:rPr>
              <a:t>their</a:t>
            </a:r>
            <a:r>
              <a:rPr lang="sv-SE" sz="1600" baseline="0" dirty="0">
                <a:latin typeface="+mn-lt"/>
              </a:rPr>
              <a:t> extensive </a:t>
            </a:r>
            <a:r>
              <a:rPr lang="sv-SE" sz="1600" baseline="0" dirty="0" err="1">
                <a:latin typeface="+mn-lt"/>
              </a:rPr>
              <a:t>experience</a:t>
            </a:r>
            <a:r>
              <a:rPr lang="sv-SE" sz="1600" baseline="0" dirty="0">
                <a:latin typeface="+mn-lt"/>
              </a:rPr>
              <a:t> in the </a:t>
            </a:r>
            <a:r>
              <a:rPr lang="sv-SE" sz="1600" baseline="0" dirty="0" err="1">
                <a:latin typeface="+mn-lt"/>
              </a:rPr>
              <a:t>field</a:t>
            </a:r>
            <a:r>
              <a:rPr lang="sv-SE" sz="1600" baseline="0" dirty="0">
                <a:latin typeface="+mn-lt"/>
              </a:rPr>
              <a:t>. </a:t>
            </a:r>
            <a:endParaRPr lang="sv-SE" sz="1600" dirty="0">
              <a:latin typeface="+mn-lt"/>
            </a:endParaRPr>
          </a:p>
        </p:txBody>
      </p:sp>
    </p:spTree>
    <p:extLst>
      <p:ext uri="{BB962C8B-B14F-4D97-AF65-F5344CB8AC3E}">
        <p14:creationId xmlns:p14="http://schemas.microsoft.com/office/powerpoint/2010/main" val="3299877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Infosida_sv">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C41C5-566F-4B53-82FA-FBD9D14E73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00" b="7900"/>
          <a:stretch/>
        </p:blipFill>
        <p:spPr>
          <a:xfrm>
            <a:off x="-15352" y="0"/>
            <a:ext cx="12207352"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943D33E3-D373-44E2-A60E-0CB6D9DCD966}"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endParaRPr lang="sv-SE" sz="4800" dirty="0">
              <a:latin typeface="+mj-lt"/>
            </a:endParaRPr>
          </a:p>
          <a:p>
            <a:r>
              <a:rPr lang="sv-SE" sz="4800" dirty="0">
                <a:latin typeface="+mj-lt"/>
              </a:rPr>
              <a:t>Vi går vår egen väg. </a:t>
            </a:r>
          </a:p>
        </p:txBody>
      </p:sp>
      <p:sp>
        <p:nvSpPr>
          <p:cNvPr id="11" name="TextBox 10"/>
          <p:cNvSpPr txBox="1"/>
          <p:nvPr userDrawn="1"/>
        </p:nvSpPr>
        <p:spPr>
          <a:xfrm>
            <a:off x="1061615" y="3642231"/>
            <a:ext cx="9081845" cy="1524007"/>
          </a:xfrm>
          <a:prstGeom prst="rect">
            <a:avLst/>
          </a:prstGeom>
          <a:noFill/>
        </p:spPr>
        <p:txBody>
          <a:bodyPr wrap="square" rtlCol="0">
            <a:spAutoFit/>
          </a:bodyPr>
          <a:lstStyle/>
          <a:p>
            <a:pPr>
              <a:lnSpc>
                <a:spcPct val="150000"/>
              </a:lnSpc>
            </a:pPr>
            <a:r>
              <a:rPr lang="sv-SE" sz="1600" dirty="0">
                <a:latin typeface="+mn-lt"/>
              </a:rPr>
              <a:t>Vi är inte här för att kopiera befintliga framgångsrecept – vi är utmanaren som driver förändring. </a:t>
            </a:r>
            <a:br>
              <a:rPr lang="sv-SE" sz="1600" dirty="0">
                <a:latin typeface="+mn-lt"/>
              </a:rPr>
            </a:br>
            <a:r>
              <a:rPr lang="sv-SE" sz="1600" dirty="0">
                <a:latin typeface="+mn-lt"/>
              </a:rPr>
              <a:t>Självklart är vi dedikerade, professionella och djupt insatta i våra klienters utmaningar, men vi tror på något mer än det som har varit och vill förändra det gamla till något nytt. </a:t>
            </a:r>
          </a:p>
          <a:p>
            <a:pPr>
              <a:lnSpc>
                <a:spcPct val="150000"/>
              </a:lnSpc>
            </a:pPr>
            <a:r>
              <a:rPr lang="sv-SE" sz="1600" dirty="0">
                <a:latin typeface="+mn-lt"/>
              </a:rPr>
              <a:t>Vi vågar tänka nytt. Vi vågar gå vår egen väg.</a:t>
            </a:r>
          </a:p>
        </p:txBody>
      </p:sp>
    </p:spTree>
    <p:extLst>
      <p:ext uri="{BB962C8B-B14F-4D97-AF65-F5344CB8AC3E}">
        <p14:creationId xmlns:p14="http://schemas.microsoft.com/office/powerpoint/2010/main" val="2375453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nfosida_e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089095-1654-4DF3-A3C5-9574D73B43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00" b="7900"/>
          <a:stretch/>
        </p:blipFill>
        <p:spPr>
          <a:xfrm>
            <a:off x="-15352" y="0"/>
            <a:ext cx="12207352"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D9B1EABC-E6B5-4C12-A2AE-265D9E4ABFCD}"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endParaRPr lang="sv-SE" sz="4800" dirty="0">
              <a:latin typeface="+mj-lt"/>
            </a:endParaRPr>
          </a:p>
          <a:p>
            <a:r>
              <a:rPr lang="sv-SE" sz="4800" dirty="0" err="1">
                <a:latin typeface="+mj-lt"/>
              </a:rPr>
              <a:t>We</a:t>
            </a:r>
            <a:r>
              <a:rPr lang="sv-SE" sz="4800" dirty="0">
                <a:latin typeface="+mj-lt"/>
              </a:rPr>
              <a:t> </a:t>
            </a:r>
            <a:r>
              <a:rPr lang="sv-SE" sz="4800" dirty="0" err="1">
                <a:latin typeface="+mj-lt"/>
              </a:rPr>
              <a:t>dare</a:t>
            </a:r>
            <a:r>
              <a:rPr lang="sv-SE" sz="4800" dirty="0">
                <a:latin typeface="+mj-lt"/>
              </a:rPr>
              <a:t> to go </a:t>
            </a:r>
            <a:r>
              <a:rPr lang="sv-SE" sz="4800" dirty="0" err="1">
                <a:latin typeface="+mj-lt"/>
              </a:rPr>
              <a:t>our</a:t>
            </a:r>
            <a:r>
              <a:rPr lang="sv-SE" sz="4800" dirty="0">
                <a:latin typeface="+mj-lt"/>
              </a:rPr>
              <a:t> </a:t>
            </a:r>
            <a:r>
              <a:rPr lang="sv-SE" sz="4800" dirty="0" err="1">
                <a:latin typeface="+mj-lt"/>
              </a:rPr>
              <a:t>own</a:t>
            </a:r>
            <a:r>
              <a:rPr lang="sv-SE" sz="4800" dirty="0">
                <a:latin typeface="+mj-lt"/>
              </a:rPr>
              <a:t> </a:t>
            </a:r>
            <a:r>
              <a:rPr lang="sv-SE" sz="4800" dirty="0" err="1">
                <a:latin typeface="+mj-lt"/>
              </a:rPr>
              <a:t>way</a:t>
            </a:r>
            <a:r>
              <a:rPr lang="sv-SE" sz="4800" dirty="0">
                <a:latin typeface="+mj-lt"/>
              </a:rPr>
              <a:t>. </a:t>
            </a:r>
          </a:p>
        </p:txBody>
      </p:sp>
      <p:sp>
        <p:nvSpPr>
          <p:cNvPr id="11" name="TextBox 10"/>
          <p:cNvSpPr txBox="1"/>
          <p:nvPr userDrawn="1"/>
        </p:nvSpPr>
        <p:spPr>
          <a:xfrm>
            <a:off x="1061615" y="3642231"/>
            <a:ext cx="9071213" cy="1524007"/>
          </a:xfrm>
          <a:prstGeom prst="rect">
            <a:avLst/>
          </a:prstGeom>
          <a:noFill/>
        </p:spPr>
        <p:txBody>
          <a:bodyPr wrap="square" rtlCol="0">
            <a:spAutoFit/>
          </a:bodyPr>
          <a:lstStyle/>
          <a:p>
            <a:pPr>
              <a:lnSpc>
                <a:spcPct val="150000"/>
              </a:lnSpc>
            </a:pPr>
            <a:r>
              <a:rPr lang="en-US" sz="1600" dirty="0">
                <a:latin typeface="+mn-lt"/>
              </a:rPr>
              <a:t>We are not here to copy existing success stories - we are the challenger who drives change. Of course, we are dedicated, professional and deeply aware of our clients' challenges, but we believe in something more than what has been and want to change the old into something new.</a:t>
            </a:r>
          </a:p>
          <a:p>
            <a:pPr>
              <a:lnSpc>
                <a:spcPct val="150000"/>
              </a:lnSpc>
            </a:pPr>
            <a:r>
              <a:rPr lang="en-US" sz="1600" dirty="0">
                <a:latin typeface="+mn-lt"/>
              </a:rPr>
              <a:t>We dare to think new. We dare go our own way.</a:t>
            </a:r>
            <a:endParaRPr lang="sv-SE" sz="1600" dirty="0">
              <a:latin typeface="+mn-lt"/>
            </a:endParaRPr>
          </a:p>
        </p:txBody>
      </p:sp>
    </p:spTree>
    <p:extLst>
      <p:ext uri="{BB962C8B-B14F-4D97-AF65-F5344CB8AC3E}">
        <p14:creationId xmlns:p14="http://schemas.microsoft.com/office/powerpoint/2010/main" val="2313480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Infosida_sv">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229AF-4ACA-4309-AF34-EB8863289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736" t="29446" b="8722"/>
          <a:stretch/>
        </p:blipFill>
        <p:spPr>
          <a:xfrm>
            <a:off x="0" y="-1"/>
            <a:ext cx="12192000" cy="6858001"/>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3EF62D33-CA99-4DAE-A26D-CD155ABB4EA1}"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In a time of artificial intelligence, you need human excellence.</a:t>
            </a:r>
            <a:endParaRPr lang="sv-SE" sz="4800" dirty="0">
              <a:latin typeface="+mj-lt"/>
            </a:endParaRPr>
          </a:p>
        </p:txBody>
      </p:sp>
      <p:sp>
        <p:nvSpPr>
          <p:cNvPr id="11" name="TextBox 10"/>
          <p:cNvSpPr txBox="1"/>
          <p:nvPr userDrawn="1"/>
        </p:nvSpPr>
        <p:spPr>
          <a:xfrm>
            <a:off x="1061615" y="3642231"/>
            <a:ext cx="9352773" cy="2308324"/>
          </a:xfrm>
          <a:prstGeom prst="rect">
            <a:avLst/>
          </a:prstGeom>
          <a:noFill/>
        </p:spPr>
        <p:txBody>
          <a:bodyPr wrap="square" rtlCol="0">
            <a:spAutoFit/>
          </a:bodyPr>
          <a:lstStyle/>
          <a:p>
            <a:pPr>
              <a:lnSpc>
                <a:spcPct val="150000"/>
              </a:lnSpc>
            </a:pPr>
            <a:r>
              <a:rPr lang="sv-SE" sz="1600" dirty="0">
                <a:latin typeface="+mn-lt"/>
              </a:rPr>
              <a:t>Vi är en progressiv affärsjuridisk advokatbyrå. Genom att korsa djup affärsförståelse med nya smartare sätt att tänka, skräddarsyr vi vår service, expertis och erbjudanden efter våra klienters olika behov. </a:t>
            </a:r>
          </a:p>
          <a:p>
            <a:pPr>
              <a:lnSpc>
                <a:spcPct val="150000"/>
              </a:lnSpc>
            </a:pPr>
            <a:r>
              <a:rPr lang="sv-SE" sz="1600" dirty="0">
                <a:latin typeface="+mn-lt"/>
              </a:rPr>
              <a:t>Vi driver utvecklingen framåt och är en strategisk partner till våra klienter. Baserat på varje klients unika affärsutmaning ger vi tydliga råd och rekommendationer. Vi värnar om att ge våra medarbetare rätt förutsättningar för att leverera förstklassig rådgivning. </a:t>
            </a:r>
          </a:p>
        </p:txBody>
      </p:sp>
    </p:spTree>
    <p:extLst>
      <p:ext uri="{BB962C8B-B14F-4D97-AF65-F5344CB8AC3E}">
        <p14:creationId xmlns:p14="http://schemas.microsoft.com/office/powerpoint/2010/main" val="363173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D99031-6C11-489B-98C4-E4E1B4E1B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736" t="29446" b="8722"/>
          <a:stretch/>
        </p:blipFill>
        <p:spPr>
          <a:xfrm>
            <a:off x="0" y="-1"/>
            <a:ext cx="12192000" cy="6858001"/>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673C5F93-59BE-423F-ADEB-1824E6EE704B}"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In a time of artificial intelligence, you need human excellence.</a:t>
            </a:r>
            <a:endParaRPr lang="sv-SE" sz="4800" dirty="0">
              <a:latin typeface="+mj-lt"/>
            </a:endParaRPr>
          </a:p>
        </p:txBody>
      </p:sp>
      <p:sp>
        <p:nvSpPr>
          <p:cNvPr id="11" name="TextBox 10"/>
          <p:cNvSpPr txBox="1"/>
          <p:nvPr userDrawn="1"/>
        </p:nvSpPr>
        <p:spPr>
          <a:xfrm>
            <a:off x="1061616" y="3642231"/>
            <a:ext cx="9124376" cy="2262671"/>
          </a:xfrm>
          <a:prstGeom prst="rect">
            <a:avLst/>
          </a:prstGeom>
          <a:noFill/>
        </p:spPr>
        <p:txBody>
          <a:bodyPr wrap="square" rtlCol="0">
            <a:spAutoFit/>
          </a:bodyPr>
          <a:lstStyle/>
          <a:p>
            <a:pPr>
              <a:lnSpc>
                <a:spcPct val="150000"/>
              </a:lnSpc>
            </a:pPr>
            <a:r>
              <a:rPr lang="en-US" sz="1600" dirty="0">
                <a:latin typeface="+mn-lt"/>
              </a:rPr>
              <a:t>We are a progressive commercial law firm. By combining deep business understanding with new, smarter ways of thinking, we tailor our services and expertise to the needs of our clients.</a:t>
            </a:r>
          </a:p>
          <a:p>
            <a:pPr>
              <a:lnSpc>
                <a:spcPct val="150000"/>
              </a:lnSpc>
            </a:pPr>
            <a:endParaRPr lang="en-US" sz="1600" dirty="0">
              <a:latin typeface="+mn-lt"/>
            </a:endParaRPr>
          </a:p>
          <a:p>
            <a:pPr>
              <a:lnSpc>
                <a:spcPct val="150000"/>
              </a:lnSpc>
            </a:pPr>
            <a:r>
              <a:rPr lang="en-US" sz="1600" dirty="0">
                <a:latin typeface="+mn-lt"/>
              </a:rPr>
              <a:t>We always strive to develop and are a strategic partner to our clients. Based on each client's unique business challenge, we provide strong advice and recommendations. We care to give our employees the right working conditions to deliver first-class assistance.</a:t>
            </a:r>
          </a:p>
        </p:txBody>
      </p:sp>
    </p:spTree>
    <p:extLst>
      <p:ext uri="{BB962C8B-B14F-4D97-AF65-F5344CB8AC3E}">
        <p14:creationId xmlns:p14="http://schemas.microsoft.com/office/powerpoint/2010/main" val="411214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fosida_transaction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38"/>
          <a:stretch/>
        </p:blipFill>
        <p:spPr>
          <a:xfrm>
            <a:off x="-30844" y="0"/>
            <a:ext cx="12222843" cy="6858000"/>
          </a:xfrm>
          <a:prstGeom prst="rect">
            <a:avLst/>
          </a:prstGeom>
        </p:spPr>
      </p:pic>
      <p:sp>
        <p:nvSpPr>
          <p:cNvPr id="3" name="TextBox 2"/>
          <p:cNvSpPr txBox="1"/>
          <p:nvPr userDrawn="1"/>
        </p:nvSpPr>
        <p:spPr>
          <a:xfrm>
            <a:off x="1105593" y="1867651"/>
            <a:ext cx="9814820" cy="3139321"/>
          </a:xfrm>
          <a:prstGeom prst="rect">
            <a:avLst/>
          </a:prstGeom>
          <a:noFill/>
        </p:spPr>
        <p:txBody>
          <a:bodyPr wrap="square" rtlCol="0">
            <a:spAutoFit/>
          </a:bodyPr>
          <a:lstStyle/>
          <a:p>
            <a:r>
              <a:rPr lang="sv-SE" sz="6600" dirty="0" err="1">
                <a:solidFill>
                  <a:schemeClr val="bg1"/>
                </a:solidFill>
                <a:latin typeface="+mj-lt"/>
              </a:rPr>
              <a:t>When</a:t>
            </a:r>
            <a:r>
              <a:rPr lang="sv-SE" sz="6600" dirty="0">
                <a:solidFill>
                  <a:schemeClr val="bg1"/>
                </a:solidFill>
                <a:latin typeface="+mj-lt"/>
              </a:rPr>
              <a:t> meeting new </a:t>
            </a:r>
            <a:r>
              <a:rPr lang="sv-SE" sz="6600" dirty="0" err="1">
                <a:solidFill>
                  <a:schemeClr val="bg1"/>
                </a:solidFill>
                <a:latin typeface="+mj-lt"/>
              </a:rPr>
              <a:t>prospects</a:t>
            </a:r>
            <a:r>
              <a:rPr lang="sv-SE" sz="6600" dirty="0">
                <a:solidFill>
                  <a:schemeClr val="bg1"/>
                </a:solidFill>
                <a:latin typeface="+mj-lt"/>
              </a:rPr>
              <a:t>, call </a:t>
            </a:r>
            <a:r>
              <a:rPr lang="sv-SE" sz="6600" dirty="0" err="1">
                <a:solidFill>
                  <a:schemeClr val="bg1"/>
                </a:solidFill>
                <a:latin typeface="+mj-lt"/>
              </a:rPr>
              <a:t>someone</a:t>
            </a:r>
            <a:r>
              <a:rPr lang="sv-SE" sz="6600" dirty="0">
                <a:solidFill>
                  <a:schemeClr val="bg1"/>
                </a:solidFill>
                <a:latin typeface="+mj-lt"/>
              </a:rPr>
              <a:t> </a:t>
            </a:r>
            <a:r>
              <a:rPr lang="sv-SE" sz="6600" dirty="0" err="1">
                <a:solidFill>
                  <a:schemeClr val="bg1"/>
                </a:solidFill>
                <a:latin typeface="+mj-lt"/>
              </a:rPr>
              <a:t>who</a:t>
            </a:r>
            <a:r>
              <a:rPr lang="sv-SE" sz="6600" dirty="0">
                <a:solidFill>
                  <a:schemeClr val="bg1"/>
                </a:solidFill>
                <a:latin typeface="+mj-lt"/>
              </a:rPr>
              <a:t> </a:t>
            </a:r>
            <a:r>
              <a:rPr lang="sv-SE" sz="6600" dirty="0" err="1">
                <a:solidFill>
                  <a:schemeClr val="bg1"/>
                </a:solidFill>
                <a:latin typeface="+mj-lt"/>
              </a:rPr>
              <a:t>considers</a:t>
            </a:r>
            <a:r>
              <a:rPr lang="sv-SE" sz="6600" baseline="0" dirty="0">
                <a:solidFill>
                  <a:schemeClr val="bg1"/>
                </a:solidFill>
                <a:latin typeface="+mj-lt"/>
              </a:rPr>
              <a:t> all </a:t>
            </a:r>
            <a:r>
              <a:rPr lang="sv-SE" sz="6600" baseline="0" dirty="0" err="1">
                <a:solidFill>
                  <a:schemeClr val="bg1"/>
                </a:solidFill>
                <a:latin typeface="+mj-lt"/>
              </a:rPr>
              <a:t>aspects</a:t>
            </a:r>
            <a:endParaRPr lang="sv-SE" sz="6600" dirty="0">
              <a:solidFill>
                <a:schemeClr val="bg1"/>
              </a:solidFill>
              <a:latin typeface="+mj-lt"/>
            </a:endParaRPr>
          </a:p>
        </p:txBody>
      </p:sp>
      <p:sp>
        <p:nvSpPr>
          <p:cNvPr id="4" name="TextBox 3"/>
          <p:cNvSpPr txBox="1"/>
          <p:nvPr userDrawn="1"/>
        </p:nvSpPr>
        <p:spPr>
          <a:xfrm>
            <a:off x="1064032" y="864613"/>
            <a:ext cx="6550429" cy="584775"/>
          </a:xfrm>
          <a:prstGeom prst="rect">
            <a:avLst/>
          </a:prstGeom>
          <a:noFill/>
        </p:spPr>
        <p:txBody>
          <a:bodyPr wrap="square" rtlCol="0">
            <a:spAutoFit/>
          </a:bodyPr>
          <a:lstStyle/>
          <a:p>
            <a:r>
              <a:rPr lang="sv-SE" sz="3200" dirty="0">
                <a:solidFill>
                  <a:schemeClr val="accent6"/>
                </a:solidFill>
              </a:rPr>
              <a:t>Transactions</a:t>
            </a:r>
          </a:p>
        </p:txBody>
      </p:sp>
    </p:spTree>
    <p:extLst>
      <p:ext uri="{BB962C8B-B14F-4D97-AF65-F5344CB8AC3E}">
        <p14:creationId xmlns:p14="http://schemas.microsoft.com/office/powerpoint/2010/main" val="29567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D36622-E330-4624-A1A6-4345EFFA0B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831"/>
          <a:stretch/>
        </p:blipFill>
        <p:spPr>
          <a:xfrm>
            <a:off x="0" y="-64512"/>
            <a:ext cx="12192000" cy="6922512"/>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2697068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fosida_dispute &amp; regulator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03761-1115-4972-A67C-332CF073AB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4" t="23011"/>
          <a:stretch/>
        </p:blipFill>
        <p:spPr>
          <a:xfrm>
            <a:off x="0" y="0"/>
            <a:ext cx="12192000" cy="6858001"/>
          </a:xfrm>
          <a:prstGeom prst="rect">
            <a:avLst/>
          </a:prstGeom>
        </p:spPr>
      </p:pic>
      <p:sp>
        <p:nvSpPr>
          <p:cNvPr id="3" name="TextBox 2"/>
          <p:cNvSpPr txBox="1"/>
          <p:nvPr userDrawn="1"/>
        </p:nvSpPr>
        <p:spPr>
          <a:xfrm>
            <a:off x="1064032" y="2367171"/>
            <a:ext cx="9814820" cy="2123658"/>
          </a:xfrm>
          <a:prstGeom prst="rect">
            <a:avLst/>
          </a:prstGeom>
          <a:noFill/>
        </p:spPr>
        <p:txBody>
          <a:bodyPr wrap="square" rtlCol="0">
            <a:spAutoFit/>
          </a:bodyPr>
          <a:lstStyle/>
          <a:p>
            <a:r>
              <a:rPr lang="sv-SE" sz="6600" dirty="0" err="1">
                <a:solidFill>
                  <a:schemeClr val="tx2"/>
                </a:solidFill>
                <a:latin typeface="+mj-lt"/>
              </a:rPr>
              <a:t>We</a:t>
            </a:r>
            <a:r>
              <a:rPr lang="sv-SE" sz="6600" dirty="0">
                <a:solidFill>
                  <a:schemeClr val="tx2"/>
                </a:solidFill>
                <a:latin typeface="+mj-lt"/>
              </a:rPr>
              <a:t> </a:t>
            </a:r>
            <a:r>
              <a:rPr lang="sv-SE" sz="6600" dirty="0" err="1">
                <a:solidFill>
                  <a:schemeClr val="tx2"/>
                </a:solidFill>
                <a:latin typeface="+mj-lt"/>
              </a:rPr>
              <a:t>solve</a:t>
            </a:r>
            <a:r>
              <a:rPr lang="sv-SE" sz="6600" dirty="0">
                <a:solidFill>
                  <a:schemeClr val="tx2"/>
                </a:solidFill>
                <a:latin typeface="+mj-lt"/>
              </a:rPr>
              <a:t> </a:t>
            </a:r>
            <a:r>
              <a:rPr lang="sv-SE" sz="6600" dirty="0" err="1">
                <a:solidFill>
                  <a:schemeClr val="tx2"/>
                </a:solidFill>
                <a:latin typeface="+mj-lt"/>
              </a:rPr>
              <a:t>disputes</a:t>
            </a:r>
            <a:r>
              <a:rPr lang="sv-SE" sz="6600" dirty="0">
                <a:solidFill>
                  <a:schemeClr val="tx2"/>
                </a:solidFill>
                <a:latin typeface="+mj-lt"/>
              </a:rPr>
              <a:t> in a </a:t>
            </a:r>
            <a:r>
              <a:rPr lang="sv-SE" sz="6600" dirty="0" err="1">
                <a:solidFill>
                  <a:schemeClr val="tx2"/>
                </a:solidFill>
                <a:latin typeface="+mj-lt"/>
              </a:rPr>
              <a:t>world</a:t>
            </a:r>
            <a:r>
              <a:rPr lang="sv-SE" sz="6600" dirty="0">
                <a:solidFill>
                  <a:schemeClr val="tx2"/>
                </a:solidFill>
                <a:latin typeface="+mj-lt"/>
              </a:rPr>
              <a:t> of </a:t>
            </a:r>
            <a:r>
              <a:rPr lang="sv-SE" sz="6600" dirty="0" err="1">
                <a:solidFill>
                  <a:schemeClr val="tx2"/>
                </a:solidFill>
                <a:latin typeface="+mj-lt"/>
              </a:rPr>
              <a:t>conflicts</a:t>
            </a:r>
            <a:endParaRPr lang="sv-SE" sz="6600" dirty="0">
              <a:solidFill>
                <a:schemeClr val="tx2"/>
              </a:solidFill>
              <a:latin typeface="+mj-lt"/>
            </a:endParaRPr>
          </a:p>
        </p:txBody>
      </p:sp>
      <p:sp>
        <p:nvSpPr>
          <p:cNvPr id="4" name="TextBox 3"/>
          <p:cNvSpPr txBox="1"/>
          <p:nvPr userDrawn="1"/>
        </p:nvSpPr>
        <p:spPr>
          <a:xfrm>
            <a:off x="1064032" y="864613"/>
            <a:ext cx="6550429" cy="584775"/>
          </a:xfrm>
          <a:prstGeom prst="rect">
            <a:avLst/>
          </a:prstGeom>
          <a:noFill/>
        </p:spPr>
        <p:txBody>
          <a:bodyPr wrap="square" rtlCol="0">
            <a:spAutoFit/>
          </a:bodyPr>
          <a:lstStyle/>
          <a:p>
            <a:r>
              <a:rPr lang="sv-SE" sz="3200" dirty="0" err="1">
                <a:solidFill>
                  <a:schemeClr val="tx2"/>
                </a:solidFill>
              </a:rPr>
              <a:t>Dispute</a:t>
            </a:r>
            <a:r>
              <a:rPr lang="sv-SE" sz="3200" dirty="0">
                <a:solidFill>
                  <a:schemeClr val="tx2"/>
                </a:solidFill>
              </a:rPr>
              <a:t> &amp; </a:t>
            </a:r>
            <a:r>
              <a:rPr lang="sv-SE" sz="3200" dirty="0" err="1">
                <a:solidFill>
                  <a:schemeClr val="tx2"/>
                </a:solidFill>
              </a:rPr>
              <a:t>Regulatory</a:t>
            </a:r>
            <a:endParaRPr lang="sv-SE" sz="3200" dirty="0">
              <a:solidFill>
                <a:schemeClr val="tx2"/>
              </a:solidFill>
            </a:endParaRPr>
          </a:p>
        </p:txBody>
      </p:sp>
    </p:spTree>
    <p:extLst>
      <p:ext uri="{BB962C8B-B14F-4D97-AF65-F5344CB8AC3E}">
        <p14:creationId xmlns:p14="http://schemas.microsoft.com/office/powerpoint/2010/main" val="313901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fosida_business advisory">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71"/>
          <a:stretch/>
        </p:blipFill>
        <p:spPr>
          <a:xfrm>
            <a:off x="0" y="-1"/>
            <a:ext cx="12196209" cy="6848475"/>
          </a:xfrm>
          <a:prstGeom prst="rect">
            <a:avLst/>
          </a:prstGeom>
        </p:spPr>
      </p:pic>
      <p:sp>
        <p:nvSpPr>
          <p:cNvPr id="3" name="TextBox 2"/>
          <p:cNvSpPr txBox="1"/>
          <p:nvPr userDrawn="1"/>
        </p:nvSpPr>
        <p:spPr>
          <a:xfrm>
            <a:off x="1064032" y="1859339"/>
            <a:ext cx="9856381" cy="3139321"/>
          </a:xfrm>
          <a:prstGeom prst="rect">
            <a:avLst/>
          </a:prstGeom>
          <a:noFill/>
        </p:spPr>
        <p:txBody>
          <a:bodyPr wrap="square" rtlCol="0">
            <a:spAutoFit/>
          </a:bodyPr>
          <a:lstStyle/>
          <a:p>
            <a:r>
              <a:rPr lang="sv-SE" sz="6600" dirty="0">
                <a:solidFill>
                  <a:schemeClr val="bg1"/>
                </a:solidFill>
                <a:latin typeface="+mj-lt"/>
              </a:rPr>
              <a:t>In a </a:t>
            </a:r>
            <a:r>
              <a:rPr lang="sv-SE" sz="6600" dirty="0" err="1">
                <a:solidFill>
                  <a:schemeClr val="bg1"/>
                </a:solidFill>
                <a:latin typeface="+mj-lt"/>
              </a:rPr>
              <a:t>time</a:t>
            </a:r>
            <a:r>
              <a:rPr lang="sv-SE" sz="6600" dirty="0">
                <a:solidFill>
                  <a:schemeClr val="bg1"/>
                </a:solidFill>
                <a:latin typeface="+mj-lt"/>
              </a:rPr>
              <a:t> of </a:t>
            </a:r>
            <a:r>
              <a:rPr lang="sv-SE" sz="6600" dirty="0" err="1">
                <a:solidFill>
                  <a:schemeClr val="bg1"/>
                </a:solidFill>
                <a:latin typeface="+mj-lt"/>
              </a:rPr>
              <a:t>digitalization</a:t>
            </a:r>
            <a:r>
              <a:rPr lang="sv-SE" sz="6600" dirty="0">
                <a:solidFill>
                  <a:schemeClr val="bg1"/>
                </a:solidFill>
                <a:latin typeface="+mj-lt"/>
              </a:rPr>
              <a:t>, </a:t>
            </a:r>
            <a:r>
              <a:rPr lang="sv-SE" sz="6600" dirty="0" err="1">
                <a:solidFill>
                  <a:schemeClr val="bg1"/>
                </a:solidFill>
                <a:latin typeface="+mj-lt"/>
              </a:rPr>
              <a:t>you</a:t>
            </a:r>
            <a:r>
              <a:rPr lang="sv-SE" sz="6600" dirty="0">
                <a:solidFill>
                  <a:schemeClr val="bg1"/>
                </a:solidFill>
                <a:latin typeface="+mj-lt"/>
              </a:rPr>
              <a:t> </a:t>
            </a:r>
            <a:r>
              <a:rPr lang="sv-SE" sz="6600" dirty="0" err="1">
                <a:solidFill>
                  <a:schemeClr val="bg1"/>
                </a:solidFill>
                <a:latin typeface="+mj-lt"/>
              </a:rPr>
              <a:t>need</a:t>
            </a:r>
            <a:r>
              <a:rPr lang="sv-SE" sz="6600" dirty="0">
                <a:solidFill>
                  <a:schemeClr val="bg1"/>
                </a:solidFill>
                <a:latin typeface="+mj-lt"/>
              </a:rPr>
              <a:t> human determination. </a:t>
            </a:r>
          </a:p>
        </p:txBody>
      </p:sp>
      <p:sp>
        <p:nvSpPr>
          <p:cNvPr id="4" name="TextBox 3"/>
          <p:cNvSpPr txBox="1"/>
          <p:nvPr userDrawn="1"/>
        </p:nvSpPr>
        <p:spPr>
          <a:xfrm>
            <a:off x="1064032" y="864613"/>
            <a:ext cx="6550429" cy="584775"/>
          </a:xfrm>
          <a:prstGeom prst="rect">
            <a:avLst/>
          </a:prstGeom>
          <a:noFill/>
        </p:spPr>
        <p:txBody>
          <a:bodyPr wrap="square" rtlCol="0">
            <a:spAutoFit/>
          </a:bodyPr>
          <a:lstStyle/>
          <a:p>
            <a:r>
              <a:rPr lang="sv-SE" sz="3200" dirty="0">
                <a:solidFill>
                  <a:schemeClr val="accent6"/>
                </a:solidFill>
              </a:rPr>
              <a:t>Business Advisory</a:t>
            </a:r>
          </a:p>
        </p:txBody>
      </p:sp>
    </p:spTree>
    <p:extLst>
      <p:ext uri="{BB962C8B-B14F-4D97-AF65-F5344CB8AC3E}">
        <p14:creationId xmlns:p14="http://schemas.microsoft.com/office/powerpoint/2010/main" val="347672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edarbetare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8CA6E716-682E-4DA5-B393-B234194A4C47}"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5</a:t>
            </a:r>
          </a:p>
        </p:txBody>
      </p:sp>
      <p:sp>
        <p:nvSpPr>
          <p:cNvPr id="9" name="Title 5"/>
          <p:cNvSpPr txBox="1">
            <a:spLocks/>
          </p:cNvSpPr>
          <p:nvPr userDrawn="1"/>
        </p:nvSpPr>
        <p:spPr>
          <a:xfrm>
            <a:off x="4526160" y="3123679"/>
            <a:ext cx="271809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150</a:t>
            </a:r>
          </a:p>
        </p:txBody>
      </p:sp>
      <p:sp>
        <p:nvSpPr>
          <p:cNvPr id="13" name="TextBox 12"/>
          <p:cNvSpPr txBox="1"/>
          <p:nvPr userDrawn="1"/>
        </p:nvSpPr>
        <p:spPr>
          <a:xfrm>
            <a:off x="1271588" y="4184100"/>
            <a:ext cx="1783080" cy="400110"/>
          </a:xfrm>
          <a:prstGeom prst="rect">
            <a:avLst/>
          </a:prstGeom>
          <a:noFill/>
        </p:spPr>
        <p:txBody>
          <a:bodyPr wrap="square" rtlCol="0">
            <a:spAutoFit/>
          </a:bodyPr>
          <a:lstStyle/>
          <a:p>
            <a:r>
              <a:rPr lang="sv-SE" sz="2000" dirty="0">
                <a:solidFill>
                  <a:schemeClr val="tx1">
                    <a:lumMod val="65000"/>
                    <a:lumOff val="35000"/>
                  </a:schemeClr>
                </a:solidFill>
              </a:rPr>
              <a:t>Kontor</a:t>
            </a:r>
          </a:p>
        </p:txBody>
      </p:sp>
      <p:sp>
        <p:nvSpPr>
          <p:cNvPr id="14" name="TextBox 13"/>
          <p:cNvSpPr txBox="1"/>
          <p:nvPr userDrawn="1"/>
        </p:nvSpPr>
        <p:spPr>
          <a:xfrm>
            <a:off x="4825840" y="4182094"/>
            <a:ext cx="1631958" cy="400110"/>
          </a:xfrm>
          <a:prstGeom prst="rect">
            <a:avLst/>
          </a:prstGeom>
          <a:noFill/>
        </p:spPr>
        <p:txBody>
          <a:bodyPr wrap="square" rtlCol="0">
            <a:spAutoFit/>
          </a:bodyPr>
          <a:lstStyle/>
          <a:p>
            <a:r>
              <a:rPr lang="sv-SE" sz="2000" dirty="0">
                <a:solidFill>
                  <a:schemeClr val="tx1">
                    <a:lumMod val="65000"/>
                    <a:lumOff val="35000"/>
                  </a:schemeClr>
                </a:solidFill>
              </a:rPr>
              <a:t>Medarbetare</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chemeClr val="tx1">
                    <a:lumMod val="65000"/>
                    <a:lumOff val="35000"/>
                  </a:schemeClr>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tx1">
                    <a:lumMod val="65000"/>
                    <a:lumOff val="35000"/>
                  </a:schemeClr>
                </a:solidFill>
                <a:latin typeface="+mj-lt"/>
              </a:rPr>
              <a:t>Delphi</a:t>
            </a:r>
          </a:p>
        </p:txBody>
      </p:sp>
    </p:spTree>
    <p:extLst>
      <p:ext uri="{BB962C8B-B14F-4D97-AF65-F5344CB8AC3E}">
        <p14:creationId xmlns:p14="http://schemas.microsoft.com/office/powerpoint/2010/main" val="37245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Medarbetare_sv">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E190CC98-E46B-4523-BB8F-FF062271781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5</a:t>
            </a:r>
          </a:p>
        </p:txBody>
      </p:sp>
      <p:sp>
        <p:nvSpPr>
          <p:cNvPr id="9" name="Title 5"/>
          <p:cNvSpPr txBox="1">
            <a:spLocks/>
          </p:cNvSpPr>
          <p:nvPr userDrawn="1"/>
        </p:nvSpPr>
        <p:spPr>
          <a:xfrm>
            <a:off x="4526160" y="3123679"/>
            <a:ext cx="2733861"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150</a:t>
            </a:r>
          </a:p>
        </p:txBody>
      </p:sp>
      <p:sp>
        <p:nvSpPr>
          <p:cNvPr id="13" name="TextBox 12"/>
          <p:cNvSpPr txBox="1"/>
          <p:nvPr userDrawn="1"/>
        </p:nvSpPr>
        <p:spPr>
          <a:xfrm>
            <a:off x="1271588" y="4184100"/>
            <a:ext cx="1783080" cy="400110"/>
          </a:xfrm>
          <a:prstGeom prst="rect">
            <a:avLst/>
          </a:prstGeom>
          <a:noFill/>
        </p:spPr>
        <p:txBody>
          <a:bodyPr wrap="square" rtlCol="0">
            <a:spAutoFit/>
          </a:bodyPr>
          <a:lstStyle/>
          <a:p>
            <a:r>
              <a:rPr lang="sv-SE" sz="2000" dirty="0">
                <a:solidFill>
                  <a:schemeClr val="accent1"/>
                </a:solidFill>
              </a:rPr>
              <a:t>Kontor</a:t>
            </a:r>
          </a:p>
        </p:txBody>
      </p:sp>
      <p:sp>
        <p:nvSpPr>
          <p:cNvPr id="14" name="TextBox 13"/>
          <p:cNvSpPr txBox="1"/>
          <p:nvPr userDrawn="1"/>
        </p:nvSpPr>
        <p:spPr>
          <a:xfrm>
            <a:off x="4825840" y="4182094"/>
            <a:ext cx="1631958" cy="400110"/>
          </a:xfrm>
          <a:prstGeom prst="rect">
            <a:avLst/>
          </a:prstGeom>
          <a:noFill/>
        </p:spPr>
        <p:txBody>
          <a:bodyPr wrap="square" rtlCol="0">
            <a:spAutoFit/>
          </a:bodyPr>
          <a:lstStyle/>
          <a:p>
            <a:r>
              <a:rPr lang="sv-SE" sz="2000" dirty="0">
                <a:solidFill>
                  <a:schemeClr val="accent1"/>
                </a:solidFill>
              </a:rPr>
              <a:t>Medarbetare</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chemeClr val="accent1"/>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1"/>
                </a:solidFill>
                <a:latin typeface="+mj-lt"/>
              </a:rPr>
              <a:t>Delphi</a:t>
            </a:r>
          </a:p>
        </p:txBody>
      </p:sp>
      <p:pic>
        <p:nvPicPr>
          <p:cNvPr id="18" name="Bildobjekt 10">
            <a:extLst>
              <a:ext uri="{FF2B5EF4-FFF2-40B4-BE49-F238E27FC236}">
                <a16:creationId xmlns:a16="http://schemas.microsoft.com/office/drawing/2014/main" id="{58641799-DE13-4A64-8F52-DECE2231D49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9" name="Platshållare för datum 2">
            <a:extLst>
              <a:ext uri="{FF2B5EF4-FFF2-40B4-BE49-F238E27FC236}">
                <a16:creationId xmlns:a16="http://schemas.microsoft.com/office/drawing/2014/main" id="{AEA40378-C8CC-480A-B74B-CCB04185BB31}"/>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20" name="Platshållare för sidfot 3">
            <a:extLst>
              <a:ext uri="{FF2B5EF4-FFF2-40B4-BE49-F238E27FC236}">
                <a16:creationId xmlns:a16="http://schemas.microsoft.com/office/drawing/2014/main" id="{63078561-93EB-4EAE-B517-3C71C10D5BDC}"/>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1" name="Platshållare för bildnummer 4">
            <a:extLst>
              <a:ext uri="{FF2B5EF4-FFF2-40B4-BE49-F238E27FC236}">
                <a16:creationId xmlns:a16="http://schemas.microsoft.com/office/drawing/2014/main" id="{A0223CF8-9B1C-4133-AC39-165A18ED4973}"/>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Tree>
    <p:extLst>
      <p:ext uri="{BB962C8B-B14F-4D97-AF65-F5344CB8AC3E}">
        <p14:creationId xmlns:p14="http://schemas.microsoft.com/office/powerpoint/2010/main" val="1916926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Medarbetare_sv">
    <p:spTree>
      <p:nvGrpSpPr>
        <p:cNvPr id="1" name=""/>
        <p:cNvGrpSpPr/>
        <p:nvPr/>
      </p:nvGrpSpPr>
      <p:grpSpPr>
        <a:xfrm>
          <a:off x="0" y="0"/>
          <a:ext cx="0" cy="0"/>
          <a:chOff x="0" y="0"/>
          <a:chExt cx="0" cy="0"/>
        </a:xfrm>
      </p:grpSpPr>
      <p:sp>
        <p:nvSpPr>
          <p:cNvPr id="22" name="Rektangel 7">
            <a:extLst>
              <a:ext uri="{FF2B5EF4-FFF2-40B4-BE49-F238E27FC236}">
                <a16:creationId xmlns:a16="http://schemas.microsoft.com/office/drawing/2014/main" id="{B08363F6-C0B4-466A-A555-2B6A9B505808}"/>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3" name="Bildobjekt 8">
            <a:extLst>
              <a:ext uri="{FF2B5EF4-FFF2-40B4-BE49-F238E27FC236}">
                <a16:creationId xmlns:a16="http://schemas.microsoft.com/office/drawing/2014/main" id="{F62E2417-DFFE-4C77-9D34-52E6F0A0612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4" name="Platshållare för datum 2">
            <a:extLst>
              <a:ext uri="{FF2B5EF4-FFF2-40B4-BE49-F238E27FC236}">
                <a16:creationId xmlns:a16="http://schemas.microsoft.com/office/drawing/2014/main" id="{1A92A24A-3BED-4DB2-A982-23DE5BA5A9E8}"/>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2022-03-14</a:t>
            </a:fld>
            <a:endParaRPr lang="sv-SE"/>
          </a:p>
        </p:txBody>
      </p:sp>
      <p:sp>
        <p:nvSpPr>
          <p:cNvPr id="25" name="Platshållare för sidfot 3">
            <a:extLst>
              <a:ext uri="{FF2B5EF4-FFF2-40B4-BE49-F238E27FC236}">
                <a16:creationId xmlns:a16="http://schemas.microsoft.com/office/drawing/2014/main" id="{8AD32806-F45C-4B25-BBB0-2A7B731EA236}"/>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6" name="Platshållare för bildnummer 4">
            <a:extLst>
              <a:ext uri="{FF2B5EF4-FFF2-40B4-BE49-F238E27FC236}">
                <a16:creationId xmlns:a16="http://schemas.microsoft.com/office/drawing/2014/main" id="{ED36367B-EC7F-48D5-B69D-5593B377D11C}"/>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5</a:t>
            </a:r>
          </a:p>
        </p:txBody>
      </p:sp>
      <p:sp>
        <p:nvSpPr>
          <p:cNvPr id="9" name="Title 5"/>
          <p:cNvSpPr txBox="1">
            <a:spLocks/>
          </p:cNvSpPr>
          <p:nvPr userDrawn="1"/>
        </p:nvSpPr>
        <p:spPr>
          <a:xfrm>
            <a:off x="4526160" y="3123679"/>
            <a:ext cx="2765392"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150</a:t>
            </a:r>
          </a:p>
        </p:txBody>
      </p:sp>
      <p:sp>
        <p:nvSpPr>
          <p:cNvPr id="13" name="TextBox 12"/>
          <p:cNvSpPr txBox="1"/>
          <p:nvPr userDrawn="1"/>
        </p:nvSpPr>
        <p:spPr>
          <a:xfrm>
            <a:off x="1271588" y="4184100"/>
            <a:ext cx="1783080" cy="400110"/>
          </a:xfrm>
          <a:prstGeom prst="rect">
            <a:avLst/>
          </a:prstGeom>
          <a:noFill/>
        </p:spPr>
        <p:txBody>
          <a:bodyPr wrap="square" rtlCol="0">
            <a:spAutoFit/>
          </a:bodyPr>
          <a:lstStyle/>
          <a:p>
            <a:r>
              <a:rPr lang="sv-SE" sz="2000" dirty="0">
                <a:solidFill>
                  <a:schemeClr val="accent2"/>
                </a:solidFill>
              </a:rPr>
              <a:t>Kontor</a:t>
            </a:r>
          </a:p>
        </p:txBody>
      </p:sp>
      <p:sp>
        <p:nvSpPr>
          <p:cNvPr id="14" name="TextBox 13"/>
          <p:cNvSpPr txBox="1"/>
          <p:nvPr userDrawn="1"/>
        </p:nvSpPr>
        <p:spPr>
          <a:xfrm>
            <a:off x="4825840" y="4182094"/>
            <a:ext cx="1631958" cy="400110"/>
          </a:xfrm>
          <a:prstGeom prst="rect">
            <a:avLst/>
          </a:prstGeom>
          <a:noFill/>
        </p:spPr>
        <p:txBody>
          <a:bodyPr wrap="square" rtlCol="0">
            <a:spAutoFit/>
          </a:bodyPr>
          <a:lstStyle/>
          <a:p>
            <a:r>
              <a:rPr lang="sv-SE" sz="2000" dirty="0">
                <a:solidFill>
                  <a:schemeClr val="accent2"/>
                </a:solidFill>
              </a:rPr>
              <a:t>Medarbetare</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chemeClr val="accent2"/>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2"/>
                </a:solidFill>
                <a:latin typeface="+mj-lt"/>
              </a:rPr>
              <a:t>Delphi</a:t>
            </a:r>
          </a:p>
        </p:txBody>
      </p:sp>
    </p:spTree>
    <p:extLst>
      <p:ext uri="{BB962C8B-B14F-4D97-AF65-F5344CB8AC3E}">
        <p14:creationId xmlns:p14="http://schemas.microsoft.com/office/powerpoint/2010/main" val="3154768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edarbetare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6EB8952C-14A0-401B-8B73-716D30E2C05F}"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5</a:t>
            </a:r>
          </a:p>
        </p:txBody>
      </p:sp>
      <p:sp>
        <p:nvSpPr>
          <p:cNvPr id="9" name="Title 5"/>
          <p:cNvSpPr txBox="1">
            <a:spLocks/>
          </p:cNvSpPr>
          <p:nvPr userDrawn="1"/>
        </p:nvSpPr>
        <p:spPr>
          <a:xfrm>
            <a:off x="4526160" y="3123679"/>
            <a:ext cx="2710211"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150</a:t>
            </a:r>
          </a:p>
        </p:txBody>
      </p:sp>
      <p:sp>
        <p:nvSpPr>
          <p:cNvPr id="13" name="TextBox 12"/>
          <p:cNvSpPr txBox="1"/>
          <p:nvPr userDrawn="1"/>
        </p:nvSpPr>
        <p:spPr>
          <a:xfrm>
            <a:off x="1217743" y="4182094"/>
            <a:ext cx="1129585" cy="400110"/>
          </a:xfrm>
          <a:prstGeom prst="rect">
            <a:avLst/>
          </a:prstGeom>
          <a:noFill/>
        </p:spPr>
        <p:txBody>
          <a:bodyPr wrap="square" rtlCol="0">
            <a:spAutoFit/>
          </a:bodyPr>
          <a:lstStyle/>
          <a:p>
            <a:r>
              <a:rPr lang="sv-SE" sz="2000" dirty="0">
                <a:solidFill>
                  <a:schemeClr val="tx1">
                    <a:lumMod val="65000"/>
                    <a:lumOff val="35000"/>
                  </a:schemeClr>
                </a:solidFill>
              </a:rPr>
              <a:t>Offices</a:t>
            </a:r>
          </a:p>
        </p:txBody>
      </p:sp>
      <p:sp>
        <p:nvSpPr>
          <p:cNvPr id="14" name="TextBox 13"/>
          <p:cNvSpPr txBox="1"/>
          <p:nvPr userDrawn="1"/>
        </p:nvSpPr>
        <p:spPr>
          <a:xfrm>
            <a:off x="4937073" y="4182094"/>
            <a:ext cx="1482340" cy="400110"/>
          </a:xfrm>
          <a:prstGeom prst="rect">
            <a:avLst/>
          </a:prstGeom>
          <a:noFill/>
        </p:spPr>
        <p:txBody>
          <a:bodyPr wrap="square" rtlCol="0">
            <a:spAutoFit/>
          </a:bodyPr>
          <a:lstStyle/>
          <a:p>
            <a:r>
              <a:rPr lang="sv-SE" sz="2000" dirty="0" err="1">
                <a:solidFill>
                  <a:schemeClr val="tx1">
                    <a:lumMod val="65000"/>
                    <a:lumOff val="35000"/>
                  </a:schemeClr>
                </a:solidFill>
              </a:rPr>
              <a:t>Employees</a:t>
            </a:r>
            <a:endParaRPr lang="sv-SE" sz="2000" dirty="0">
              <a:solidFill>
                <a:schemeClr val="tx1">
                  <a:lumMod val="65000"/>
                  <a:lumOff val="35000"/>
                </a:schemeClr>
              </a:solidFill>
            </a:endParaRPr>
          </a:p>
        </p:txBody>
      </p:sp>
      <p:sp>
        <p:nvSpPr>
          <p:cNvPr id="15" name="TextBox 14"/>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tx1">
                    <a:lumMod val="65000"/>
                    <a:lumOff val="35000"/>
                  </a:schemeClr>
                </a:solidFill>
              </a:rPr>
              <a:t>Lawyers</a:t>
            </a:r>
            <a:endParaRPr lang="sv-SE" sz="2000" dirty="0">
              <a:solidFill>
                <a:schemeClr val="tx1">
                  <a:lumMod val="65000"/>
                  <a:lumOff val="35000"/>
                </a:schemeClr>
              </a:solidFill>
            </a:endParaRP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tx1">
                    <a:lumMod val="65000"/>
                    <a:lumOff val="35000"/>
                  </a:schemeClr>
                </a:solidFill>
                <a:latin typeface="+mj-lt"/>
              </a:rPr>
              <a:t>Delphi</a:t>
            </a:r>
          </a:p>
        </p:txBody>
      </p:sp>
    </p:spTree>
    <p:extLst>
      <p:ext uri="{BB962C8B-B14F-4D97-AF65-F5344CB8AC3E}">
        <p14:creationId xmlns:p14="http://schemas.microsoft.com/office/powerpoint/2010/main" val="1960402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Medarbetare_sv">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E190CC98-E46B-4523-BB8F-FF062271781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5</a:t>
            </a:r>
          </a:p>
        </p:txBody>
      </p:sp>
      <p:sp>
        <p:nvSpPr>
          <p:cNvPr id="9" name="Title 5"/>
          <p:cNvSpPr txBox="1">
            <a:spLocks/>
          </p:cNvSpPr>
          <p:nvPr userDrawn="1"/>
        </p:nvSpPr>
        <p:spPr>
          <a:xfrm>
            <a:off x="4526160" y="3123679"/>
            <a:ext cx="2749626"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150</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1"/>
                </a:solidFill>
                <a:latin typeface="+mj-lt"/>
              </a:rPr>
              <a:t>Delphi</a:t>
            </a:r>
          </a:p>
        </p:txBody>
      </p:sp>
      <p:pic>
        <p:nvPicPr>
          <p:cNvPr id="18" name="Bildobjekt 10">
            <a:extLst>
              <a:ext uri="{FF2B5EF4-FFF2-40B4-BE49-F238E27FC236}">
                <a16:creationId xmlns:a16="http://schemas.microsoft.com/office/drawing/2014/main" id="{58641799-DE13-4A64-8F52-DECE2231D49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9" name="Platshållare för datum 2">
            <a:extLst>
              <a:ext uri="{FF2B5EF4-FFF2-40B4-BE49-F238E27FC236}">
                <a16:creationId xmlns:a16="http://schemas.microsoft.com/office/drawing/2014/main" id="{AEA40378-C8CC-480A-B74B-CCB04185BB31}"/>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20" name="Platshållare för sidfot 3">
            <a:extLst>
              <a:ext uri="{FF2B5EF4-FFF2-40B4-BE49-F238E27FC236}">
                <a16:creationId xmlns:a16="http://schemas.microsoft.com/office/drawing/2014/main" id="{63078561-93EB-4EAE-B517-3C71C10D5BDC}"/>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1" name="Platshållare för bildnummer 4">
            <a:extLst>
              <a:ext uri="{FF2B5EF4-FFF2-40B4-BE49-F238E27FC236}">
                <a16:creationId xmlns:a16="http://schemas.microsoft.com/office/drawing/2014/main" id="{A0223CF8-9B1C-4133-AC39-165A18ED4973}"/>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2" name="TextBox 21">
            <a:extLst>
              <a:ext uri="{FF2B5EF4-FFF2-40B4-BE49-F238E27FC236}">
                <a16:creationId xmlns:a16="http://schemas.microsoft.com/office/drawing/2014/main" id="{D5CA30AD-9FEB-4108-84BC-CEA5568AEB5F}"/>
              </a:ext>
            </a:extLst>
          </p:cNvPr>
          <p:cNvSpPr txBox="1"/>
          <p:nvPr userDrawn="1"/>
        </p:nvSpPr>
        <p:spPr>
          <a:xfrm>
            <a:off x="1217743" y="4182094"/>
            <a:ext cx="1129585" cy="400110"/>
          </a:xfrm>
          <a:prstGeom prst="rect">
            <a:avLst/>
          </a:prstGeom>
          <a:noFill/>
        </p:spPr>
        <p:txBody>
          <a:bodyPr wrap="square" rtlCol="0">
            <a:spAutoFit/>
          </a:bodyPr>
          <a:lstStyle/>
          <a:p>
            <a:r>
              <a:rPr lang="sv-SE" sz="2000" dirty="0">
                <a:solidFill>
                  <a:schemeClr val="accent1"/>
                </a:solidFill>
              </a:rPr>
              <a:t>Offices</a:t>
            </a:r>
          </a:p>
        </p:txBody>
      </p:sp>
      <p:sp>
        <p:nvSpPr>
          <p:cNvPr id="23" name="TextBox 22">
            <a:extLst>
              <a:ext uri="{FF2B5EF4-FFF2-40B4-BE49-F238E27FC236}">
                <a16:creationId xmlns:a16="http://schemas.microsoft.com/office/drawing/2014/main" id="{72768D82-D6B3-4E9E-A53F-2E6749FB6BF7}"/>
              </a:ext>
            </a:extLst>
          </p:cNvPr>
          <p:cNvSpPr txBox="1"/>
          <p:nvPr userDrawn="1"/>
        </p:nvSpPr>
        <p:spPr>
          <a:xfrm>
            <a:off x="4937073" y="4182094"/>
            <a:ext cx="1482340" cy="400110"/>
          </a:xfrm>
          <a:prstGeom prst="rect">
            <a:avLst/>
          </a:prstGeom>
          <a:noFill/>
        </p:spPr>
        <p:txBody>
          <a:bodyPr wrap="square" rtlCol="0">
            <a:spAutoFit/>
          </a:bodyPr>
          <a:lstStyle/>
          <a:p>
            <a:r>
              <a:rPr lang="sv-SE" sz="2000" dirty="0" err="1">
                <a:solidFill>
                  <a:schemeClr val="accent1"/>
                </a:solidFill>
              </a:rPr>
              <a:t>Employees</a:t>
            </a:r>
            <a:endParaRPr lang="sv-SE" sz="2000" dirty="0">
              <a:solidFill>
                <a:schemeClr val="accent1"/>
              </a:solidFill>
            </a:endParaRPr>
          </a:p>
        </p:txBody>
      </p:sp>
      <p:sp>
        <p:nvSpPr>
          <p:cNvPr id="24" name="TextBox 23">
            <a:extLst>
              <a:ext uri="{FF2B5EF4-FFF2-40B4-BE49-F238E27FC236}">
                <a16:creationId xmlns:a16="http://schemas.microsoft.com/office/drawing/2014/main" id="{10D2B4F8-C02B-4575-8B3F-45FD5CE170FA}"/>
              </a:ext>
            </a:extLst>
          </p:cNvPr>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accent1"/>
                </a:solidFill>
              </a:rPr>
              <a:t>Lawyers</a:t>
            </a:r>
            <a:endParaRPr lang="sv-SE" sz="2000" dirty="0">
              <a:solidFill>
                <a:schemeClr val="accent1"/>
              </a:solidFill>
            </a:endParaRPr>
          </a:p>
        </p:txBody>
      </p:sp>
    </p:spTree>
    <p:extLst>
      <p:ext uri="{BB962C8B-B14F-4D97-AF65-F5344CB8AC3E}">
        <p14:creationId xmlns:p14="http://schemas.microsoft.com/office/powerpoint/2010/main" val="3987243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Medarbetare_sv">
    <p:spTree>
      <p:nvGrpSpPr>
        <p:cNvPr id="1" name=""/>
        <p:cNvGrpSpPr/>
        <p:nvPr/>
      </p:nvGrpSpPr>
      <p:grpSpPr>
        <a:xfrm>
          <a:off x="0" y="0"/>
          <a:ext cx="0" cy="0"/>
          <a:chOff x="0" y="0"/>
          <a:chExt cx="0" cy="0"/>
        </a:xfrm>
      </p:grpSpPr>
      <p:sp>
        <p:nvSpPr>
          <p:cNvPr id="14" name="Rektangel 7">
            <a:extLst>
              <a:ext uri="{FF2B5EF4-FFF2-40B4-BE49-F238E27FC236}">
                <a16:creationId xmlns:a16="http://schemas.microsoft.com/office/drawing/2014/main" id="{3973D686-90B1-4E8E-90F4-60FBEC1A0F32}"/>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8">
            <a:extLst>
              <a:ext uri="{FF2B5EF4-FFF2-40B4-BE49-F238E27FC236}">
                <a16:creationId xmlns:a16="http://schemas.microsoft.com/office/drawing/2014/main" id="{CE1E6D12-1644-4A28-A6F5-A3313A2CE38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5" name="Platshållare för datum 2">
            <a:extLst>
              <a:ext uri="{FF2B5EF4-FFF2-40B4-BE49-F238E27FC236}">
                <a16:creationId xmlns:a16="http://schemas.microsoft.com/office/drawing/2014/main" id="{08DE9388-CDAF-46F1-B200-532AF5320F40}"/>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2022-03-14</a:t>
            </a:fld>
            <a:endParaRPr lang="sv-SE"/>
          </a:p>
        </p:txBody>
      </p:sp>
      <p:sp>
        <p:nvSpPr>
          <p:cNvPr id="26" name="Platshållare för sidfot 3">
            <a:extLst>
              <a:ext uri="{FF2B5EF4-FFF2-40B4-BE49-F238E27FC236}">
                <a16:creationId xmlns:a16="http://schemas.microsoft.com/office/drawing/2014/main" id="{EC153554-EBF2-4429-AB30-CA5F0CAAF27F}"/>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7" name="Platshållare för bildnummer 4">
            <a:extLst>
              <a:ext uri="{FF2B5EF4-FFF2-40B4-BE49-F238E27FC236}">
                <a16:creationId xmlns:a16="http://schemas.microsoft.com/office/drawing/2014/main" id="{1A10DD14-DAAC-4110-898B-78010A324242}"/>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5</a:t>
            </a:r>
          </a:p>
        </p:txBody>
      </p:sp>
      <p:sp>
        <p:nvSpPr>
          <p:cNvPr id="9" name="Title 5"/>
          <p:cNvSpPr txBox="1">
            <a:spLocks/>
          </p:cNvSpPr>
          <p:nvPr userDrawn="1"/>
        </p:nvSpPr>
        <p:spPr>
          <a:xfrm>
            <a:off x="4526160" y="3123679"/>
            <a:ext cx="2694447"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150</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2"/>
                </a:solidFill>
                <a:latin typeface="+mj-lt"/>
              </a:rPr>
              <a:t>Delphi</a:t>
            </a:r>
          </a:p>
        </p:txBody>
      </p:sp>
      <p:sp>
        <p:nvSpPr>
          <p:cNvPr id="22" name="TextBox 21">
            <a:extLst>
              <a:ext uri="{FF2B5EF4-FFF2-40B4-BE49-F238E27FC236}">
                <a16:creationId xmlns:a16="http://schemas.microsoft.com/office/drawing/2014/main" id="{D5CA30AD-9FEB-4108-84BC-CEA5568AEB5F}"/>
              </a:ext>
            </a:extLst>
          </p:cNvPr>
          <p:cNvSpPr txBox="1"/>
          <p:nvPr userDrawn="1"/>
        </p:nvSpPr>
        <p:spPr>
          <a:xfrm>
            <a:off x="1217743" y="4182094"/>
            <a:ext cx="1129585" cy="400110"/>
          </a:xfrm>
          <a:prstGeom prst="rect">
            <a:avLst/>
          </a:prstGeom>
          <a:noFill/>
        </p:spPr>
        <p:txBody>
          <a:bodyPr wrap="square" rtlCol="0">
            <a:spAutoFit/>
          </a:bodyPr>
          <a:lstStyle/>
          <a:p>
            <a:r>
              <a:rPr lang="sv-SE" sz="2000" dirty="0">
                <a:solidFill>
                  <a:schemeClr val="accent2"/>
                </a:solidFill>
              </a:rPr>
              <a:t>Offices</a:t>
            </a:r>
          </a:p>
        </p:txBody>
      </p:sp>
      <p:sp>
        <p:nvSpPr>
          <p:cNvPr id="23" name="TextBox 22">
            <a:extLst>
              <a:ext uri="{FF2B5EF4-FFF2-40B4-BE49-F238E27FC236}">
                <a16:creationId xmlns:a16="http://schemas.microsoft.com/office/drawing/2014/main" id="{72768D82-D6B3-4E9E-A53F-2E6749FB6BF7}"/>
              </a:ext>
            </a:extLst>
          </p:cNvPr>
          <p:cNvSpPr txBox="1"/>
          <p:nvPr userDrawn="1"/>
        </p:nvSpPr>
        <p:spPr>
          <a:xfrm>
            <a:off x="4937073" y="4182094"/>
            <a:ext cx="1482340" cy="400110"/>
          </a:xfrm>
          <a:prstGeom prst="rect">
            <a:avLst/>
          </a:prstGeom>
          <a:noFill/>
        </p:spPr>
        <p:txBody>
          <a:bodyPr wrap="square" rtlCol="0">
            <a:spAutoFit/>
          </a:bodyPr>
          <a:lstStyle/>
          <a:p>
            <a:r>
              <a:rPr lang="sv-SE" sz="2000" dirty="0" err="1">
                <a:solidFill>
                  <a:schemeClr val="accent2"/>
                </a:solidFill>
              </a:rPr>
              <a:t>Employees</a:t>
            </a:r>
            <a:endParaRPr lang="sv-SE" sz="2000" dirty="0">
              <a:solidFill>
                <a:schemeClr val="accent2"/>
              </a:solidFill>
            </a:endParaRPr>
          </a:p>
        </p:txBody>
      </p:sp>
      <p:sp>
        <p:nvSpPr>
          <p:cNvPr id="24" name="TextBox 23">
            <a:extLst>
              <a:ext uri="{FF2B5EF4-FFF2-40B4-BE49-F238E27FC236}">
                <a16:creationId xmlns:a16="http://schemas.microsoft.com/office/drawing/2014/main" id="{10D2B4F8-C02B-4575-8B3F-45FD5CE170FA}"/>
              </a:ext>
            </a:extLst>
          </p:cNvPr>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accent2"/>
                </a:solidFill>
              </a:rPr>
              <a:t>Lawyers</a:t>
            </a:r>
            <a:endParaRPr lang="sv-SE" sz="2000" dirty="0">
              <a:solidFill>
                <a:schemeClr val="accent2"/>
              </a:solidFill>
            </a:endParaRPr>
          </a:p>
        </p:txBody>
      </p:sp>
    </p:spTree>
    <p:extLst>
      <p:ext uri="{BB962C8B-B14F-4D97-AF65-F5344CB8AC3E}">
        <p14:creationId xmlns:p14="http://schemas.microsoft.com/office/powerpoint/2010/main" val="3369998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ankings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4553CC66-BC8E-4863-8489-C2AD636C39C4}"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2" name="object 8">
            <a:extLst>
              <a:ext uri="{FF2B5EF4-FFF2-40B4-BE49-F238E27FC236}">
                <a16:creationId xmlns:a16="http://schemas.microsoft.com/office/drawing/2014/main" id="{EE6C0DFF-7992-413F-849E-3537BAF9CBBE}"/>
              </a:ext>
            </a:extLst>
          </p:cNvPr>
          <p:cNvSpPr/>
          <p:nvPr userDrawn="1"/>
        </p:nvSpPr>
        <p:spPr>
          <a:xfrm>
            <a:off x="9607504"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4">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23" name="object 8">
            <a:extLst>
              <a:ext uri="{FF2B5EF4-FFF2-40B4-BE49-F238E27FC236}">
                <a16:creationId xmlns:a16="http://schemas.microsoft.com/office/drawing/2014/main" id="{EE6C0DFF-7992-413F-849E-3537BAF9CBBE}"/>
              </a:ext>
            </a:extLst>
          </p:cNvPr>
          <p:cNvSpPr/>
          <p:nvPr userDrawn="1"/>
        </p:nvSpPr>
        <p:spPr>
          <a:xfrm>
            <a:off x="736532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4" name="object 8">
            <a:extLst>
              <a:ext uri="{FF2B5EF4-FFF2-40B4-BE49-F238E27FC236}">
                <a16:creationId xmlns:a16="http://schemas.microsoft.com/office/drawing/2014/main" id="{EE6C0DFF-7992-413F-849E-3537BAF9CBBE}"/>
              </a:ext>
            </a:extLst>
          </p:cNvPr>
          <p:cNvSpPr/>
          <p:nvPr userDrawn="1"/>
        </p:nvSpPr>
        <p:spPr>
          <a:xfrm>
            <a:off x="7365322"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5">
              <a:extLst>
                <a:ext uri="{28A0092B-C50C-407E-A947-70E740481C1C}">
                  <a14:useLocalDpi xmlns:a14="http://schemas.microsoft.com/office/drawing/2010/main" val="0"/>
                </a:ext>
              </a:extLst>
            </a:blip>
            <a:srcRect/>
            <a:stretch>
              <a:fillRect l="-1723" t="-2153" r="-2757" b="-2327"/>
            </a:stretch>
          </a:blipFill>
          <a:ln w="5715">
            <a:noFill/>
          </a:ln>
        </p:spPr>
        <p:txBody>
          <a:bodyPr wrap="square" lIns="0" tIns="0" rIns="0" bIns="0" rtlCol="0"/>
          <a:lstStyle/>
          <a:p>
            <a:endParaRPr/>
          </a:p>
        </p:txBody>
      </p:sp>
      <p:sp>
        <p:nvSpPr>
          <p:cNvPr id="25" name="object 8">
            <a:extLst>
              <a:ext uri="{FF2B5EF4-FFF2-40B4-BE49-F238E27FC236}">
                <a16:creationId xmlns:a16="http://schemas.microsoft.com/office/drawing/2014/main" id="{EE6C0DFF-7992-413F-849E-3537BAF9CBBE}"/>
              </a:ext>
            </a:extLst>
          </p:cNvPr>
          <p:cNvSpPr/>
          <p:nvPr userDrawn="1"/>
        </p:nvSpPr>
        <p:spPr>
          <a:xfrm>
            <a:off x="5123140"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52381" y="2101916"/>
            <a:ext cx="1289031" cy="1327084"/>
          </a:xfrm>
          <a:prstGeom prst="rect">
            <a:avLst/>
          </a:prstGeom>
        </p:spPr>
      </p:pic>
      <p:sp>
        <p:nvSpPr>
          <p:cNvPr id="27" name="object 8">
            <a:extLst>
              <a:ext uri="{FF2B5EF4-FFF2-40B4-BE49-F238E27FC236}">
                <a16:creationId xmlns:a16="http://schemas.microsoft.com/office/drawing/2014/main" id="{EE6C0DFF-7992-413F-849E-3537BAF9CBBE}"/>
              </a:ext>
            </a:extLst>
          </p:cNvPr>
          <p:cNvSpPr/>
          <p:nvPr userDrawn="1"/>
        </p:nvSpPr>
        <p:spPr>
          <a:xfrm>
            <a:off x="5123140"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7">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28" name="object 8">
            <a:extLst>
              <a:ext uri="{FF2B5EF4-FFF2-40B4-BE49-F238E27FC236}">
                <a16:creationId xmlns:a16="http://schemas.microsoft.com/office/drawing/2014/main" id="{EE6C0DFF-7992-413F-849E-3537BAF9CBBE}"/>
              </a:ext>
            </a:extLst>
          </p:cNvPr>
          <p:cNvSpPr/>
          <p:nvPr userDrawn="1"/>
        </p:nvSpPr>
        <p:spPr>
          <a:xfrm>
            <a:off x="2909396"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31" name="object 8">
            <a:extLst>
              <a:ext uri="{FF2B5EF4-FFF2-40B4-BE49-F238E27FC236}">
                <a16:creationId xmlns:a16="http://schemas.microsoft.com/office/drawing/2014/main" id="{EE6C0DFF-7992-413F-849E-3537BAF9CBBE}"/>
              </a:ext>
            </a:extLst>
          </p:cNvPr>
          <p:cNvSpPr/>
          <p:nvPr userDrawn="1"/>
        </p:nvSpPr>
        <p:spPr>
          <a:xfrm>
            <a:off x="2909396"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8">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32" name="object 8">
            <a:extLst>
              <a:ext uri="{FF2B5EF4-FFF2-40B4-BE49-F238E27FC236}">
                <a16:creationId xmlns:a16="http://schemas.microsoft.com/office/drawing/2014/main" id="{EE6C0DFF-7992-413F-849E-3537BAF9CBBE}"/>
              </a:ext>
            </a:extLst>
          </p:cNvPr>
          <p:cNvSpPr/>
          <p:nvPr userDrawn="1"/>
        </p:nvSpPr>
        <p:spPr>
          <a:xfrm>
            <a:off x="69565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dirty="0"/>
          </a:p>
        </p:txBody>
      </p:sp>
      <p:pic>
        <p:nvPicPr>
          <p:cNvPr id="6" name="Picture 5">
            <a:extLst>
              <a:ext uri="{FF2B5EF4-FFF2-40B4-BE49-F238E27FC236}">
                <a16:creationId xmlns:a16="http://schemas.microsoft.com/office/drawing/2014/main" id="{D21B19AB-6CF3-4C36-8903-CC0516A4386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95651" y="3866230"/>
            <a:ext cx="1863151" cy="1867820"/>
          </a:xfrm>
          <a:prstGeom prst="rect">
            <a:avLst/>
          </a:prstGeom>
        </p:spPr>
      </p:pic>
      <p:sp>
        <p:nvSpPr>
          <p:cNvPr id="12" name="Text Placeholder 11">
            <a:extLst>
              <a:ext uri="{FF2B5EF4-FFF2-40B4-BE49-F238E27FC236}">
                <a16:creationId xmlns:a16="http://schemas.microsoft.com/office/drawing/2014/main" id="{623DEC7A-28FD-4E1D-BAFE-BF1E2277F86E}"/>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Rankingar</a:t>
            </a:r>
          </a:p>
        </p:txBody>
      </p:sp>
      <p:pic>
        <p:nvPicPr>
          <p:cNvPr id="30" name="Picture 29">
            <a:extLst>
              <a:ext uri="{FF2B5EF4-FFF2-40B4-BE49-F238E27FC236}">
                <a16:creationId xmlns:a16="http://schemas.microsoft.com/office/drawing/2014/main" id="{1226ED77-476A-4B8E-A83F-4C141BBD759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28137"/>
          <a:stretch/>
        </p:blipFill>
        <p:spPr>
          <a:xfrm>
            <a:off x="3043179" y="2337712"/>
            <a:ext cx="1591651" cy="960291"/>
          </a:xfrm>
          <a:prstGeom prst="rect">
            <a:avLst/>
          </a:prstGeom>
        </p:spPr>
      </p:pic>
      <p:sp>
        <p:nvSpPr>
          <p:cNvPr id="33" name="object 8">
            <a:extLst>
              <a:ext uri="{FF2B5EF4-FFF2-40B4-BE49-F238E27FC236}">
                <a16:creationId xmlns:a16="http://schemas.microsoft.com/office/drawing/2014/main" id="{638DA34C-DD3D-4344-88D0-D3862D383C4F}"/>
              </a:ext>
            </a:extLst>
          </p:cNvPr>
          <p:cNvSpPr/>
          <p:nvPr userDrawn="1"/>
        </p:nvSpPr>
        <p:spPr>
          <a:xfrm>
            <a:off x="9607504" y="1872000"/>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1">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7" name="Picture 6">
            <a:extLst>
              <a:ext uri="{FF2B5EF4-FFF2-40B4-BE49-F238E27FC236}">
                <a16:creationId xmlns:a16="http://schemas.microsoft.com/office/drawing/2014/main" id="{153FAADD-047E-49E7-A3EE-E66C6F5C303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624956" y="2073923"/>
            <a:ext cx="886101" cy="1448776"/>
          </a:xfrm>
          <a:prstGeom prst="rect">
            <a:avLst/>
          </a:prstGeom>
        </p:spPr>
      </p:pic>
      <p:pic>
        <p:nvPicPr>
          <p:cNvPr id="8" name="Picture 7">
            <a:extLst>
              <a:ext uri="{FF2B5EF4-FFF2-40B4-BE49-F238E27FC236}">
                <a16:creationId xmlns:a16="http://schemas.microsoft.com/office/drawing/2014/main" id="{6A384A96-0D97-4A94-B41B-56AA05D438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5734" y="1987054"/>
            <a:ext cx="1822983" cy="1822983"/>
          </a:xfrm>
          <a:prstGeom prst="rect">
            <a:avLst/>
          </a:prstGeom>
        </p:spPr>
      </p:pic>
    </p:spTree>
    <p:extLst>
      <p:ext uri="{BB962C8B-B14F-4D97-AF65-F5344CB8AC3E}">
        <p14:creationId xmlns:p14="http://schemas.microsoft.com/office/powerpoint/2010/main" val="3139553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Rankings_sv">
    <p:spTree>
      <p:nvGrpSpPr>
        <p:cNvPr id="1" name=""/>
        <p:cNvGrpSpPr/>
        <p:nvPr/>
      </p:nvGrpSpPr>
      <p:grpSpPr>
        <a:xfrm>
          <a:off x="0" y="0"/>
          <a:ext cx="0" cy="0"/>
          <a:chOff x="0" y="0"/>
          <a:chExt cx="0" cy="0"/>
        </a:xfrm>
      </p:grpSpPr>
      <p:sp>
        <p:nvSpPr>
          <p:cNvPr id="33" name="Rektangel 9">
            <a:extLst>
              <a:ext uri="{FF2B5EF4-FFF2-40B4-BE49-F238E27FC236}">
                <a16:creationId xmlns:a16="http://schemas.microsoft.com/office/drawing/2014/main" id="{0D7F9E03-F806-4089-B21A-BBCAB2263E5A}"/>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dirty="0"/>
          </a:p>
        </p:txBody>
      </p:sp>
      <p:pic>
        <p:nvPicPr>
          <p:cNvPr id="34" name="Bildobjekt 10">
            <a:extLst>
              <a:ext uri="{FF2B5EF4-FFF2-40B4-BE49-F238E27FC236}">
                <a16:creationId xmlns:a16="http://schemas.microsoft.com/office/drawing/2014/main" id="{AE7AF06C-24A3-4506-984F-7E5A5F0042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5" name="Platshållare för datum 2">
            <a:extLst>
              <a:ext uri="{FF2B5EF4-FFF2-40B4-BE49-F238E27FC236}">
                <a16:creationId xmlns:a16="http://schemas.microsoft.com/office/drawing/2014/main" id="{41FDB20B-5064-4C5D-9869-06EDAC14FFFC}"/>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36" name="Platshållare för sidfot 3">
            <a:extLst>
              <a:ext uri="{FF2B5EF4-FFF2-40B4-BE49-F238E27FC236}">
                <a16:creationId xmlns:a16="http://schemas.microsoft.com/office/drawing/2014/main" id="{4FD8E1DA-E6A6-4942-B0E2-9F30C487EA32}"/>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37" name="Platshållare för bildnummer 4">
            <a:extLst>
              <a:ext uri="{FF2B5EF4-FFF2-40B4-BE49-F238E27FC236}">
                <a16:creationId xmlns:a16="http://schemas.microsoft.com/office/drawing/2014/main" id="{910D8CE8-33D5-4E24-86BB-8BAD767985B8}"/>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2" name="object 8">
            <a:extLst>
              <a:ext uri="{FF2B5EF4-FFF2-40B4-BE49-F238E27FC236}">
                <a16:creationId xmlns:a16="http://schemas.microsoft.com/office/drawing/2014/main" id="{EE6C0DFF-7992-413F-849E-3537BAF9CBBE}"/>
              </a:ext>
            </a:extLst>
          </p:cNvPr>
          <p:cNvSpPr/>
          <p:nvPr userDrawn="1"/>
        </p:nvSpPr>
        <p:spPr>
          <a:xfrm>
            <a:off x="9607504"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3">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24" name="object 8">
            <a:extLst>
              <a:ext uri="{FF2B5EF4-FFF2-40B4-BE49-F238E27FC236}">
                <a16:creationId xmlns:a16="http://schemas.microsoft.com/office/drawing/2014/main" id="{EE6C0DFF-7992-413F-849E-3537BAF9CBBE}"/>
              </a:ext>
            </a:extLst>
          </p:cNvPr>
          <p:cNvSpPr/>
          <p:nvPr userDrawn="1"/>
        </p:nvSpPr>
        <p:spPr>
          <a:xfrm>
            <a:off x="7365322"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4">
              <a:extLst>
                <a:ext uri="{28A0092B-C50C-407E-A947-70E740481C1C}">
                  <a14:useLocalDpi xmlns:a14="http://schemas.microsoft.com/office/drawing/2010/main" val="0"/>
                </a:ext>
              </a:extLst>
            </a:blip>
            <a:srcRect/>
            <a:stretch>
              <a:fillRect l="-1723" t="-2153" r="-2757" b="-2327"/>
            </a:stretch>
          </a:blipFill>
          <a:ln w="5715">
            <a:noFill/>
          </a:ln>
        </p:spPr>
        <p:txBody>
          <a:bodyPr wrap="square" lIns="0" tIns="0" rIns="0" bIns="0" rtlCol="0"/>
          <a:lstStyle/>
          <a:p>
            <a:endParaRPr/>
          </a:p>
        </p:txBody>
      </p:sp>
      <p:sp>
        <p:nvSpPr>
          <p:cNvPr id="27" name="object 8">
            <a:extLst>
              <a:ext uri="{FF2B5EF4-FFF2-40B4-BE49-F238E27FC236}">
                <a16:creationId xmlns:a16="http://schemas.microsoft.com/office/drawing/2014/main" id="{EE6C0DFF-7992-413F-849E-3537BAF9CBBE}"/>
              </a:ext>
            </a:extLst>
          </p:cNvPr>
          <p:cNvSpPr/>
          <p:nvPr userDrawn="1"/>
        </p:nvSpPr>
        <p:spPr>
          <a:xfrm>
            <a:off x="5123140"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5">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31" name="object 8">
            <a:extLst>
              <a:ext uri="{FF2B5EF4-FFF2-40B4-BE49-F238E27FC236}">
                <a16:creationId xmlns:a16="http://schemas.microsoft.com/office/drawing/2014/main" id="{EE6C0DFF-7992-413F-849E-3537BAF9CBBE}"/>
              </a:ext>
            </a:extLst>
          </p:cNvPr>
          <p:cNvSpPr/>
          <p:nvPr userDrawn="1"/>
        </p:nvSpPr>
        <p:spPr>
          <a:xfrm>
            <a:off x="2909396" y="3872822"/>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6">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pic>
        <p:nvPicPr>
          <p:cNvPr id="6" name="Picture 5">
            <a:extLst>
              <a:ext uri="{FF2B5EF4-FFF2-40B4-BE49-F238E27FC236}">
                <a16:creationId xmlns:a16="http://schemas.microsoft.com/office/drawing/2014/main" id="{D21B19AB-6CF3-4C36-8903-CC0516A4386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651" y="3866230"/>
            <a:ext cx="1863151" cy="1867820"/>
          </a:xfrm>
          <a:prstGeom prst="rect">
            <a:avLst/>
          </a:prstGeom>
        </p:spPr>
      </p:pic>
      <p:sp>
        <p:nvSpPr>
          <p:cNvPr id="12" name="Text Placeholder 11">
            <a:extLst>
              <a:ext uri="{FF2B5EF4-FFF2-40B4-BE49-F238E27FC236}">
                <a16:creationId xmlns:a16="http://schemas.microsoft.com/office/drawing/2014/main" id="{623DEC7A-28FD-4E1D-BAFE-BF1E2277F86E}"/>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Rankingar</a:t>
            </a:r>
          </a:p>
        </p:txBody>
      </p:sp>
      <p:sp>
        <p:nvSpPr>
          <p:cNvPr id="47" name="object 8">
            <a:extLst>
              <a:ext uri="{FF2B5EF4-FFF2-40B4-BE49-F238E27FC236}">
                <a16:creationId xmlns:a16="http://schemas.microsoft.com/office/drawing/2014/main" id="{4AA73191-BE28-4356-BBF9-6ED0BBAE3D1E}"/>
              </a:ext>
            </a:extLst>
          </p:cNvPr>
          <p:cNvSpPr/>
          <p:nvPr userDrawn="1"/>
        </p:nvSpPr>
        <p:spPr>
          <a:xfrm>
            <a:off x="736532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48" name="object 8">
            <a:extLst>
              <a:ext uri="{FF2B5EF4-FFF2-40B4-BE49-F238E27FC236}">
                <a16:creationId xmlns:a16="http://schemas.microsoft.com/office/drawing/2014/main" id="{98E8051F-C12A-4686-A420-A260BE0A7E50}"/>
              </a:ext>
            </a:extLst>
          </p:cNvPr>
          <p:cNvSpPr/>
          <p:nvPr userDrawn="1"/>
        </p:nvSpPr>
        <p:spPr>
          <a:xfrm>
            <a:off x="5123140"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pic>
        <p:nvPicPr>
          <p:cNvPr id="49" name="Picture 48">
            <a:extLst>
              <a:ext uri="{FF2B5EF4-FFF2-40B4-BE49-F238E27FC236}">
                <a16:creationId xmlns:a16="http://schemas.microsoft.com/office/drawing/2014/main" id="{5D7ED29B-BE53-4F8D-96A0-AF93A8F875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52381" y="2101916"/>
            <a:ext cx="1289031" cy="1327084"/>
          </a:xfrm>
          <a:prstGeom prst="rect">
            <a:avLst/>
          </a:prstGeom>
        </p:spPr>
      </p:pic>
      <p:sp>
        <p:nvSpPr>
          <p:cNvPr id="50" name="object 8">
            <a:extLst>
              <a:ext uri="{FF2B5EF4-FFF2-40B4-BE49-F238E27FC236}">
                <a16:creationId xmlns:a16="http://schemas.microsoft.com/office/drawing/2014/main" id="{67A2DDAE-31F9-4577-B346-B2683D0AEBFB}"/>
              </a:ext>
            </a:extLst>
          </p:cNvPr>
          <p:cNvSpPr/>
          <p:nvPr userDrawn="1"/>
        </p:nvSpPr>
        <p:spPr>
          <a:xfrm>
            <a:off x="2909396"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52" name="object 8">
            <a:extLst>
              <a:ext uri="{FF2B5EF4-FFF2-40B4-BE49-F238E27FC236}">
                <a16:creationId xmlns:a16="http://schemas.microsoft.com/office/drawing/2014/main" id="{14F19158-B3C4-435F-A494-791B04C1B1CD}"/>
              </a:ext>
            </a:extLst>
          </p:cNvPr>
          <p:cNvSpPr/>
          <p:nvPr userDrawn="1"/>
        </p:nvSpPr>
        <p:spPr>
          <a:xfrm>
            <a:off x="69565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dirty="0"/>
          </a:p>
        </p:txBody>
      </p:sp>
      <p:pic>
        <p:nvPicPr>
          <p:cNvPr id="54" name="Picture 53">
            <a:extLst>
              <a:ext uri="{FF2B5EF4-FFF2-40B4-BE49-F238E27FC236}">
                <a16:creationId xmlns:a16="http://schemas.microsoft.com/office/drawing/2014/main" id="{1E36613C-D452-4E78-ACE3-018AED2DC0E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28137"/>
          <a:stretch/>
        </p:blipFill>
        <p:spPr>
          <a:xfrm>
            <a:off x="3043179" y="2337712"/>
            <a:ext cx="1591651" cy="960291"/>
          </a:xfrm>
          <a:prstGeom prst="rect">
            <a:avLst/>
          </a:prstGeom>
        </p:spPr>
      </p:pic>
      <p:sp>
        <p:nvSpPr>
          <p:cNvPr id="55" name="object 8">
            <a:extLst>
              <a:ext uri="{FF2B5EF4-FFF2-40B4-BE49-F238E27FC236}">
                <a16:creationId xmlns:a16="http://schemas.microsoft.com/office/drawing/2014/main" id="{70FFF5D9-9602-4A48-BC16-4A84E2F9CBFA}"/>
              </a:ext>
            </a:extLst>
          </p:cNvPr>
          <p:cNvSpPr/>
          <p:nvPr userDrawn="1"/>
        </p:nvSpPr>
        <p:spPr>
          <a:xfrm>
            <a:off x="9607504" y="1872000"/>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0">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23" name="Picture 22">
            <a:extLst>
              <a:ext uri="{FF2B5EF4-FFF2-40B4-BE49-F238E27FC236}">
                <a16:creationId xmlns:a16="http://schemas.microsoft.com/office/drawing/2014/main" id="{189A7718-00CE-4337-A680-195035EEECC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624956" y="2073923"/>
            <a:ext cx="886101" cy="1448776"/>
          </a:xfrm>
          <a:prstGeom prst="rect">
            <a:avLst/>
          </a:prstGeom>
        </p:spPr>
      </p:pic>
      <p:pic>
        <p:nvPicPr>
          <p:cNvPr id="25" name="Picture 24">
            <a:extLst>
              <a:ext uri="{FF2B5EF4-FFF2-40B4-BE49-F238E27FC236}">
                <a16:creationId xmlns:a16="http://schemas.microsoft.com/office/drawing/2014/main" id="{BAD1B3A7-F072-4AEB-A681-12EB04A9851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5734" y="1987054"/>
            <a:ext cx="1822983" cy="1822983"/>
          </a:xfrm>
          <a:prstGeom prst="rect">
            <a:avLst/>
          </a:prstGeom>
        </p:spPr>
      </p:pic>
    </p:spTree>
    <p:extLst>
      <p:ext uri="{BB962C8B-B14F-4D97-AF65-F5344CB8AC3E}">
        <p14:creationId xmlns:p14="http://schemas.microsoft.com/office/powerpoint/2010/main" val="57835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Rubrikbild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D36622-E330-4624-A1A6-4345EFFA0B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47" t="6491" b="21239"/>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3721881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ankings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82B873E-2B70-47D0-AA8C-4F90E80D9E1B}"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0" name="Picture 1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888715" y="3857447"/>
            <a:ext cx="1864205" cy="1866541"/>
          </a:xfrm>
          <a:prstGeom prst="rect">
            <a:avLst/>
          </a:prstGeom>
        </p:spPr>
      </p:pic>
      <p:pic>
        <p:nvPicPr>
          <p:cNvPr id="21" name="Picture 20"/>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1952" y="3857446"/>
            <a:ext cx="1864205" cy="1866541"/>
          </a:xfrm>
          <a:prstGeom prst="rect">
            <a:avLst/>
          </a:prstGeom>
        </p:spPr>
      </p:pic>
      <p:pic>
        <p:nvPicPr>
          <p:cNvPr id="34" name="Picture 3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40914" y="3841299"/>
            <a:ext cx="1901151" cy="1898833"/>
          </a:xfrm>
          <a:prstGeom prst="rect">
            <a:avLst/>
          </a:prstGeom>
        </p:spPr>
      </p:pic>
      <p:pic>
        <p:nvPicPr>
          <p:cNvPr id="35" name="Picture 3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584151" y="3857446"/>
            <a:ext cx="1876604" cy="1876604"/>
          </a:xfrm>
          <a:prstGeom prst="rect">
            <a:avLst/>
          </a:prstGeom>
        </p:spPr>
      </p:pic>
      <p:pic>
        <p:nvPicPr>
          <p:cNvPr id="22" name="Picture 21">
            <a:extLst>
              <a:ext uri="{FF2B5EF4-FFF2-40B4-BE49-F238E27FC236}">
                <a16:creationId xmlns:a16="http://schemas.microsoft.com/office/drawing/2014/main" id="{623606FD-27AC-49D5-A62F-CA141D60487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0918" y="3857925"/>
            <a:ext cx="1861875" cy="1866541"/>
          </a:xfrm>
          <a:prstGeom prst="rect">
            <a:avLst/>
          </a:prstGeom>
        </p:spPr>
      </p:pic>
      <p:sp>
        <p:nvSpPr>
          <p:cNvPr id="29" name="Text Placeholder 11">
            <a:extLst>
              <a:ext uri="{FF2B5EF4-FFF2-40B4-BE49-F238E27FC236}">
                <a16:creationId xmlns:a16="http://schemas.microsoft.com/office/drawing/2014/main" id="{CBBCE2F1-34D9-4D6C-858A-05AB622E2F0A}"/>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Rankings</a:t>
            </a:r>
          </a:p>
        </p:txBody>
      </p:sp>
      <p:sp>
        <p:nvSpPr>
          <p:cNvPr id="24" name="object 8">
            <a:extLst>
              <a:ext uri="{FF2B5EF4-FFF2-40B4-BE49-F238E27FC236}">
                <a16:creationId xmlns:a16="http://schemas.microsoft.com/office/drawing/2014/main" id="{F6056BE0-1FE3-41F7-9342-88C7A1B353A6}"/>
              </a:ext>
            </a:extLst>
          </p:cNvPr>
          <p:cNvSpPr/>
          <p:nvPr userDrawn="1"/>
        </p:nvSpPr>
        <p:spPr>
          <a:xfrm>
            <a:off x="736532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7" name="object 8">
            <a:extLst>
              <a:ext uri="{FF2B5EF4-FFF2-40B4-BE49-F238E27FC236}">
                <a16:creationId xmlns:a16="http://schemas.microsoft.com/office/drawing/2014/main" id="{38846440-4E89-400C-ADFF-486A53258F52}"/>
              </a:ext>
            </a:extLst>
          </p:cNvPr>
          <p:cNvSpPr/>
          <p:nvPr userDrawn="1"/>
        </p:nvSpPr>
        <p:spPr>
          <a:xfrm>
            <a:off x="5123140"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pic>
        <p:nvPicPr>
          <p:cNvPr id="36" name="Picture 35">
            <a:extLst>
              <a:ext uri="{FF2B5EF4-FFF2-40B4-BE49-F238E27FC236}">
                <a16:creationId xmlns:a16="http://schemas.microsoft.com/office/drawing/2014/main" id="{D79EA289-1002-4A38-AF9B-1525FBE9B5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52381" y="2101916"/>
            <a:ext cx="1289031" cy="1327084"/>
          </a:xfrm>
          <a:prstGeom prst="rect">
            <a:avLst/>
          </a:prstGeom>
        </p:spPr>
      </p:pic>
      <p:sp>
        <p:nvSpPr>
          <p:cNvPr id="37" name="object 8">
            <a:extLst>
              <a:ext uri="{FF2B5EF4-FFF2-40B4-BE49-F238E27FC236}">
                <a16:creationId xmlns:a16="http://schemas.microsoft.com/office/drawing/2014/main" id="{86447F97-481E-4E5A-8808-A90036405164}"/>
              </a:ext>
            </a:extLst>
          </p:cNvPr>
          <p:cNvSpPr/>
          <p:nvPr userDrawn="1"/>
        </p:nvSpPr>
        <p:spPr>
          <a:xfrm>
            <a:off x="2909396"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39" name="object 8">
            <a:extLst>
              <a:ext uri="{FF2B5EF4-FFF2-40B4-BE49-F238E27FC236}">
                <a16:creationId xmlns:a16="http://schemas.microsoft.com/office/drawing/2014/main" id="{0980E287-FAF7-472E-90B7-2B71D15159EB}"/>
              </a:ext>
            </a:extLst>
          </p:cNvPr>
          <p:cNvSpPr/>
          <p:nvPr userDrawn="1"/>
        </p:nvSpPr>
        <p:spPr>
          <a:xfrm>
            <a:off x="69565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dirty="0"/>
          </a:p>
        </p:txBody>
      </p:sp>
      <p:pic>
        <p:nvPicPr>
          <p:cNvPr id="41" name="Picture 40">
            <a:extLst>
              <a:ext uri="{FF2B5EF4-FFF2-40B4-BE49-F238E27FC236}">
                <a16:creationId xmlns:a16="http://schemas.microsoft.com/office/drawing/2014/main" id="{A2D4EBDD-4A6B-4EEC-B3C1-542D965C822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28137"/>
          <a:stretch/>
        </p:blipFill>
        <p:spPr>
          <a:xfrm>
            <a:off x="3043179" y="2337712"/>
            <a:ext cx="1591651" cy="960291"/>
          </a:xfrm>
          <a:prstGeom prst="rect">
            <a:avLst/>
          </a:prstGeom>
        </p:spPr>
      </p:pic>
      <p:sp>
        <p:nvSpPr>
          <p:cNvPr id="42" name="object 8">
            <a:extLst>
              <a:ext uri="{FF2B5EF4-FFF2-40B4-BE49-F238E27FC236}">
                <a16:creationId xmlns:a16="http://schemas.microsoft.com/office/drawing/2014/main" id="{A8CD77E2-5FD2-4B77-A9D7-78F7D3A1D5B5}"/>
              </a:ext>
            </a:extLst>
          </p:cNvPr>
          <p:cNvSpPr/>
          <p:nvPr userDrawn="1"/>
        </p:nvSpPr>
        <p:spPr>
          <a:xfrm>
            <a:off x="9607504" y="1872000"/>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1">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23" name="Picture 22">
            <a:extLst>
              <a:ext uri="{FF2B5EF4-FFF2-40B4-BE49-F238E27FC236}">
                <a16:creationId xmlns:a16="http://schemas.microsoft.com/office/drawing/2014/main" id="{0B468A53-E0D4-409C-BCE3-7FA971292A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624956" y="2073923"/>
            <a:ext cx="886101" cy="1448776"/>
          </a:xfrm>
          <a:prstGeom prst="rect">
            <a:avLst/>
          </a:prstGeom>
        </p:spPr>
      </p:pic>
      <p:pic>
        <p:nvPicPr>
          <p:cNvPr id="25" name="Picture 24">
            <a:extLst>
              <a:ext uri="{FF2B5EF4-FFF2-40B4-BE49-F238E27FC236}">
                <a16:creationId xmlns:a16="http://schemas.microsoft.com/office/drawing/2014/main" id="{A6CAB467-3B80-41DB-8F59-3763428B41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5734" y="1987054"/>
            <a:ext cx="1822983" cy="1822983"/>
          </a:xfrm>
          <a:prstGeom prst="rect">
            <a:avLst/>
          </a:prstGeom>
        </p:spPr>
      </p:pic>
    </p:spTree>
    <p:extLst>
      <p:ext uri="{BB962C8B-B14F-4D97-AF65-F5344CB8AC3E}">
        <p14:creationId xmlns:p14="http://schemas.microsoft.com/office/powerpoint/2010/main" val="151485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ankings_eng">
    <p:spTree>
      <p:nvGrpSpPr>
        <p:cNvPr id="1" name=""/>
        <p:cNvGrpSpPr/>
        <p:nvPr/>
      </p:nvGrpSpPr>
      <p:grpSpPr>
        <a:xfrm>
          <a:off x="0" y="0"/>
          <a:ext cx="0" cy="0"/>
          <a:chOff x="0" y="0"/>
          <a:chExt cx="0" cy="0"/>
        </a:xfrm>
      </p:grpSpPr>
      <p:sp>
        <p:nvSpPr>
          <p:cNvPr id="24" name="Rektangel 9">
            <a:extLst>
              <a:ext uri="{FF2B5EF4-FFF2-40B4-BE49-F238E27FC236}">
                <a16:creationId xmlns:a16="http://schemas.microsoft.com/office/drawing/2014/main" id="{E88DA6A8-D6D6-431F-8C81-C5ADCF6661FF}"/>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dirty="0"/>
          </a:p>
        </p:txBody>
      </p:sp>
      <p:pic>
        <p:nvPicPr>
          <p:cNvPr id="27" name="Bildobjekt 10">
            <a:extLst>
              <a:ext uri="{FF2B5EF4-FFF2-40B4-BE49-F238E27FC236}">
                <a16:creationId xmlns:a16="http://schemas.microsoft.com/office/drawing/2014/main" id="{4372DCC6-6D92-4362-BDF3-0508314644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6" name="Platshållare för datum 2">
            <a:extLst>
              <a:ext uri="{FF2B5EF4-FFF2-40B4-BE49-F238E27FC236}">
                <a16:creationId xmlns:a16="http://schemas.microsoft.com/office/drawing/2014/main" id="{7F31AF9C-EF97-4596-B694-DC533C35FE78}"/>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37" name="Platshållare för sidfot 3">
            <a:extLst>
              <a:ext uri="{FF2B5EF4-FFF2-40B4-BE49-F238E27FC236}">
                <a16:creationId xmlns:a16="http://schemas.microsoft.com/office/drawing/2014/main" id="{7D705A7B-D830-47DB-B449-9DE8D78EF95E}"/>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38" name="Platshållare för bildnummer 4">
            <a:extLst>
              <a:ext uri="{FF2B5EF4-FFF2-40B4-BE49-F238E27FC236}">
                <a16:creationId xmlns:a16="http://schemas.microsoft.com/office/drawing/2014/main" id="{2DDFB415-C6F0-4541-9EB1-8AFB26387E8C}"/>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20" name="Picture 1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888715" y="3857447"/>
            <a:ext cx="1864205" cy="1866541"/>
          </a:xfrm>
          <a:prstGeom prst="rect">
            <a:avLst/>
          </a:prstGeom>
        </p:spPr>
      </p:pic>
      <p:pic>
        <p:nvPicPr>
          <p:cNvPr id="21" name="Picture 20"/>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1952" y="3857446"/>
            <a:ext cx="1864205" cy="1866541"/>
          </a:xfrm>
          <a:prstGeom prst="rect">
            <a:avLst/>
          </a:prstGeom>
        </p:spPr>
      </p:pic>
      <p:pic>
        <p:nvPicPr>
          <p:cNvPr id="34" name="Picture 3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40914" y="3841299"/>
            <a:ext cx="1901151" cy="1898833"/>
          </a:xfrm>
          <a:prstGeom prst="rect">
            <a:avLst/>
          </a:prstGeom>
        </p:spPr>
      </p:pic>
      <p:pic>
        <p:nvPicPr>
          <p:cNvPr id="35" name="Picture 3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584151" y="3857446"/>
            <a:ext cx="1876604" cy="1876604"/>
          </a:xfrm>
          <a:prstGeom prst="rect">
            <a:avLst/>
          </a:prstGeom>
        </p:spPr>
      </p:pic>
      <p:pic>
        <p:nvPicPr>
          <p:cNvPr id="22" name="Picture 21">
            <a:extLst>
              <a:ext uri="{FF2B5EF4-FFF2-40B4-BE49-F238E27FC236}">
                <a16:creationId xmlns:a16="http://schemas.microsoft.com/office/drawing/2014/main" id="{623606FD-27AC-49D5-A62F-CA141D60487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0918" y="3857925"/>
            <a:ext cx="1861875" cy="1866541"/>
          </a:xfrm>
          <a:prstGeom prst="rect">
            <a:avLst/>
          </a:prstGeom>
        </p:spPr>
      </p:pic>
      <p:sp>
        <p:nvSpPr>
          <p:cNvPr id="29" name="Text Placeholder 11">
            <a:extLst>
              <a:ext uri="{FF2B5EF4-FFF2-40B4-BE49-F238E27FC236}">
                <a16:creationId xmlns:a16="http://schemas.microsoft.com/office/drawing/2014/main" id="{CBBCE2F1-34D9-4D6C-858A-05AB622E2F0A}"/>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Rankings</a:t>
            </a:r>
          </a:p>
        </p:txBody>
      </p:sp>
      <p:sp>
        <p:nvSpPr>
          <p:cNvPr id="39" name="object 8">
            <a:extLst>
              <a:ext uri="{FF2B5EF4-FFF2-40B4-BE49-F238E27FC236}">
                <a16:creationId xmlns:a16="http://schemas.microsoft.com/office/drawing/2014/main" id="{E6B7160C-4706-4D12-A8F4-75FB3A5AE7E6}"/>
              </a:ext>
            </a:extLst>
          </p:cNvPr>
          <p:cNvSpPr/>
          <p:nvPr userDrawn="1"/>
        </p:nvSpPr>
        <p:spPr>
          <a:xfrm>
            <a:off x="736532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40" name="object 8">
            <a:extLst>
              <a:ext uri="{FF2B5EF4-FFF2-40B4-BE49-F238E27FC236}">
                <a16:creationId xmlns:a16="http://schemas.microsoft.com/office/drawing/2014/main" id="{67E5DAB6-599D-4319-BF08-B64C179569E2}"/>
              </a:ext>
            </a:extLst>
          </p:cNvPr>
          <p:cNvSpPr/>
          <p:nvPr userDrawn="1"/>
        </p:nvSpPr>
        <p:spPr>
          <a:xfrm>
            <a:off x="5123140"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pic>
        <p:nvPicPr>
          <p:cNvPr id="41" name="Picture 40">
            <a:extLst>
              <a:ext uri="{FF2B5EF4-FFF2-40B4-BE49-F238E27FC236}">
                <a16:creationId xmlns:a16="http://schemas.microsoft.com/office/drawing/2014/main" id="{45898827-1AC1-4D07-9D5C-9129342A51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52381" y="2101916"/>
            <a:ext cx="1289031" cy="1327084"/>
          </a:xfrm>
          <a:prstGeom prst="rect">
            <a:avLst/>
          </a:prstGeom>
        </p:spPr>
      </p:pic>
      <p:sp>
        <p:nvSpPr>
          <p:cNvPr id="42" name="object 8">
            <a:extLst>
              <a:ext uri="{FF2B5EF4-FFF2-40B4-BE49-F238E27FC236}">
                <a16:creationId xmlns:a16="http://schemas.microsoft.com/office/drawing/2014/main" id="{094A3B28-DB34-4070-A4AF-F64AC4C31B16}"/>
              </a:ext>
            </a:extLst>
          </p:cNvPr>
          <p:cNvSpPr/>
          <p:nvPr userDrawn="1"/>
        </p:nvSpPr>
        <p:spPr>
          <a:xfrm>
            <a:off x="2909396"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44" name="object 8">
            <a:extLst>
              <a:ext uri="{FF2B5EF4-FFF2-40B4-BE49-F238E27FC236}">
                <a16:creationId xmlns:a16="http://schemas.microsoft.com/office/drawing/2014/main" id="{21C48CB2-1C9C-4FB5-8C8C-AE092D71D4FD}"/>
              </a:ext>
            </a:extLst>
          </p:cNvPr>
          <p:cNvSpPr/>
          <p:nvPr userDrawn="1"/>
        </p:nvSpPr>
        <p:spPr>
          <a:xfrm>
            <a:off x="695652" y="1859058"/>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dirty="0"/>
          </a:p>
        </p:txBody>
      </p:sp>
      <p:pic>
        <p:nvPicPr>
          <p:cNvPr id="46" name="Picture 45">
            <a:extLst>
              <a:ext uri="{FF2B5EF4-FFF2-40B4-BE49-F238E27FC236}">
                <a16:creationId xmlns:a16="http://schemas.microsoft.com/office/drawing/2014/main" id="{88F381EF-7269-4102-82B0-11DF4CCC7DE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28137"/>
          <a:stretch/>
        </p:blipFill>
        <p:spPr>
          <a:xfrm>
            <a:off x="3043179" y="2337712"/>
            <a:ext cx="1591651" cy="960291"/>
          </a:xfrm>
          <a:prstGeom prst="rect">
            <a:avLst/>
          </a:prstGeom>
        </p:spPr>
      </p:pic>
      <p:sp>
        <p:nvSpPr>
          <p:cNvPr id="47" name="object 8">
            <a:extLst>
              <a:ext uri="{FF2B5EF4-FFF2-40B4-BE49-F238E27FC236}">
                <a16:creationId xmlns:a16="http://schemas.microsoft.com/office/drawing/2014/main" id="{3DD9EDCC-5EB0-4540-9F2E-9403C021E0CB}"/>
              </a:ext>
            </a:extLst>
          </p:cNvPr>
          <p:cNvSpPr/>
          <p:nvPr userDrawn="1"/>
        </p:nvSpPr>
        <p:spPr>
          <a:xfrm>
            <a:off x="9607504" y="1872000"/>
            <a:ext cx="1863150" cy="186315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0">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23" name="Picture 22">
            <a:extLst>
              <a:ext uri="{FF2B5EF4-FFF2-40B4-BE49-F238E27FC236}">
                <a16:creationId xmlns:a16="http://schemas.microsoft.com/office/drawing/2014/main" id="{1D6F6BB0-A7FF-4DC5-AC65-2889C7F2654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624956" y="2073923"/>
            <a:ext cx="886101" cy="1448776"/>
          </a:xfrm>
          <a:prstGeom prst="rect">
            <a:avLst/>
          </a:prstGeom>
        </p:spPr>
      </p:pic>
      <p:pic>
        <p:nvPicPr>
          <p:cNvPr id="25" name="Picture 24">
            <a:extLst>
              <a:ext uri="{FF2B5EF4-FFF2-40B4-BE49-F238E27FC236}">
                <a16:creationId xmlns:a16="http://schemas.microsoft.com/office/drawing/2014/main" id="{10F203F0-6386-4665-9B7E-1ACECF9C048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5734" y="1987054"/>
            <a:ext cx="1822983" cy="1822983"/>
          </a:xfrm>
          <a:prstGeom prst="rect">
            <a:avLst/>
          </a:prstGeom>
        </p:spPr>
      </p:pic>
    </p:spTree>
    <p:extLst>
      <p:ext uri="{BB962C8B-B14F-4D97-AF65-F5344CB8AC3E}">
        <p14:creationId xmlns:p14="http://schemas.microsoft.com/office/powerpoint/2010/main" val="1058182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Årets-advokatbyrå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91337656-756E-4775-9001-AA7F0DF68D08}"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Text Placeholder 11">
            <a:extLst>
              <a:ext uri="{FF2B5EF4-FFF2-40B4-BE49-F238E27FC236}">
                <a16:creationId xmlns:a16="http://schemas.microsoft.com/office/drawing/2014/main" id="{5D1E0CC1-AB99-43EA-9D32-9BA20BC820CB}"/>
              </a:ext>
            </a:extLst>
          </p:cNvPr>
          <p:cNvSpPr>
            <a:spLocks noGrp="1"/>
          </p:cNvSpPr>
          <p:nvPr>
            <p:ph type="body" sz="quarter" idx="13" hasCustomPrompt="1"/>
          </p:nvPr>
        </p:nvSpPr>
        <p:spPr>
          <a:xfrm>
            <a:off x="1237080" y="568861"/>
            <a:ext cx="9177307" cy="1146175"/>
          </a:xfrm>
        </p:spPr>
        <p:txBody>
          <a:bodyPr/>
          <a:lstStyle>
            <a:lvl1pPr marL="0" indent="0">
              <a:buNone/>
              <a:defRPr sz="4400">
                <a:latin typeface="+mj-lt"/>
              </a:defRPr>
            </a:lvl1pPr>
          </a:lstStyle>
          <a:p>
            <a:pPr lvl="0"/>
            <a:r>
              <a:rPr lang="sv-SE" dirty="0"/>
              <a:t>Utmärkelser Årets Advokatbyrå</a:t>
            </a:r>
          </a:p>
        </p:txBody>
      </p:sp>
      <p:pic>
        <p:nvPicPr>
          <p:cNvPr id="12" name="Picture 11">
            <a:extLst>
              <a:ext uri="{FF2B5EF4-FFF2-40B4-BE49-F238E27FC236}">
                <a16:creationId xmlns:a16="http://schemas.microsoft.com/office/drawing/2014/main" id="{06F1EC9B-009C-4412-BBE3-59E3756834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1587" y="1711286"/>
            <a:ext cx="8063606" cy="4535779"/>
          </a:xfrm>
          <a:prstGeom prst="rect">
            <a:avLst/>
          </a:prstGeom>
        </p:spPr>
      </p:pic>
    </p:spTree>
    <p:extLst>
      <p:ext uri="{BB962C8B-B14F-4D97-AF65-F5344CB8AC3E}">
        <p14:creationId xmlns:p14="http://schemas.microsoft.com/office/powerpoint/2010/main" val="2124756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Årets-advokatbyrå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B583A2DA-0160-4E30-8BB4-C96B00B0BC40}"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Text Placeholder 11">
            <a:extLst>
              <a:ext uri="{FF2B5EF4-FFF2-40B4-BE49-F238E27FC236}">
                <a16:creationId xmlns:a16="http://schemas.microsoft.com/office/drawing/2014/main" id="{2C187606-8CE3-47B8-A115-792D05D673FD}"/>
              </a:ext>
            </a:extLst>
          </p:cNvPr>
          <p:cNvSpPr>
            <a:spLocks noGrp="1"/>
          </p:cNvSpPr>
          <p:nvPr>
            <p:ph type="body" sz="quarter" idx="13" hasCustomPrompt="1"/>
          </p:nvPr>
        </p:nvSpPr>
        <p:spPr>
          <a:xfrm>
            <a:off x="1237080" y="568861"/>
            <a:ext cx="9278519" cy="1146175"/>
          </a:xfrm>
        </p:spPr>
        <p:txBody>
          <a:bodyPr/>
          <a:lstStyle>
            <a:lvl1pPr marL="0" indent="0">
              <a:buNone/>
              <a:defRPr sz="4400">
                <a:latin typeface="+mj-lt"/>
              </a:defRPr>
            </a:lvl1pPr>
          </a:lstStyle>
          <a:p>
            <a:pPr lvl="0"/>
            <a:r>
              <a:rPr lang="sv-SE" dirty="0"/>
              <a:t>Awards Law </a:t>
            </a:r>
            <a:r>
              <a:rPr lang="sv-SE" dirty="0" err="1"/>
              <a:t>Firm</a:t>
            </a:r>
            <a:r>
              <a:rPr lang="sv-SE" dirty="0"/>
              <a:t> </a:t>
            </a:r>
            <a:r>
              <a:rPr lang="sv-SE" dirty="0" err="1"/>
              <a:t>of</a:t>
            </a:r>
            <a:r>
              <a:rPr lang="sv-SE" dirty="0"/>
              <a:t> the </a:t>
            </a:r>
            <a:r>
              <a:rPr lang="sv-SE" dirty="0" err="1"/>
              <a:t>Year</a:t>
            </a:r>
            <a:endParaRPr lang="sv-SE" dirty="0"/>
          </a:p>
        </p:txBody>
      </p:sp>
      <p:pic>
        <p:nvPicPr>
          <p:cNvPr id="12" name="Picture 11">
            <a:extLst>
              <a:ext uri="{FF2B5EF4-FFF2-40B4-BE49-F238E27FC236}">
                <a16:creationId xmlns:a16="http://schemas.microsoft.com/office/drawing/2014/main" id="{3B831B44-A360-4BE8-9D35-2CA94056F5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69738" y="1725922"/>
            <a:ext cx="8052261" cy="4529397"/>
          </a:xfrm>
          <a:prstGeom prst="rect">
            <a:avLst/>
          </a:prstGeom>
        </p:spPr>
      </p:pic>
    </p:spTree>
    <p:extLst>
      <p:ext uri="{BB962C8B-B14F-4D97-AF65-F5344CB8AC3E}">
        <p14:creationId xmlns:p14="http://schemas.microsoft.com/office/powerpoint/2010/main" val="502358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nationella-rankingar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CC898C4E-68D5-4CA7-B8CA-3AFF20D72529}"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32" name="object 8">
            <a:extLst>
              <a:ext uri="{FF2B5EF4-FFF2-40B4-BE49-F238E27FC236}">
                <a16:creationId xmlns:a16="http://schemas.microsoft.com/office/drawing/2014/main" id="{EE6C0DFF-7992-413F-849E-3537BAF9CBBE}"/>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Internationella rankingar</a:t>
            </a:r>
          </a:p>
        </p:txBody>
      </p:sp>
      <p:pic>
        <p:nvPicPr>
          <p:cNvPr id="16" name="Picture 15">
            <a:extLst>
              <a:ext uri="{FF2B5EF4-FFF2-40B4-BE49-F238E27FC236}">
                <a16:creationId xmlns:a16="http://schemas.microsoft.com/office/drawing/2014/main" id="{610CF120-E189-442B-8B16-397C0CB93FB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8137"/>
          <a:stretch/>
        </p:blipFill>
        <p:spPr>
          <a:xfrm>
            <a:off x="3715424" y="3130143"/>
            <a:ext cx="2136378" cy="1288941"/>
          </a:xfrm>
          <a:prstGeom prst="rect">
            <a:avLst/>
          </a:prstGeom>
        </p:spPr>
      </p:pic>
      <p:pic>
        <p:nvPicPr>
          <p:cNvPr id="18" name="Picture 17">
            <a:extLst>
              <a:ext uri="{FF2B5EF4-FFF2-40B4-BE49-F238E27FC236}">
                <a16:creationId xmlns:a16="http://schemas.microsoft.com/office/drawing/2014/main" id="{C721EF74-60B6-4004-907A-16D95AA4A63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pic>
        <p:nvPicPr>
          <p:cNvPr id="19" name="Picture 18">
            <a:extLst>
              <a:ext uri="{FF2B5EF4-FFF2-40B4-BE49-F238E27FC236}">
                <a16:creationId xmlns:a16="http://schemas.microsoft.com/office/drawing/2014/main" id="{490E7B5A-9A25-444B-B450-5B122180735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3359" y="2762678"/>
            <a:ext cx="2252364" cy="2252364"/>
          </a:xfrm>
          <a:prstGeom prst="rect">
            <a:avLst/>
          </a:prstGeom>
        </p:spPr>
      </p:pic>
    </p:spTree>
    <p:extLst>
      <p:ext uri="{BB962C8B-B14F-4D97-AF65-F5344CB8AC3E}">
        <p14:creationId xmlns:p14="http://schemas.microsoft.com/office/powerpoint/2010/main" val="519471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Internationella-rankingar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CC898C4E-68D5-4CA7-B8CA-3AFF20D72529}"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dirty="0"/>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dirty="0"/>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Utmärkelser</a:t>
            </a:r>
          </a:p>
        </p:txBody>
      </p:sp>
      <p:pic>
        <p:nvPicPr>
          <p:cNvPr id="12" name="Picture 11">
            <a:extLst>
              <a:ext uri="{FF2B5EF4-FFF2-40B4-BE49-F238E27FC236}">
                <a16:creationId xmlns:a16="http://schemas.microsoft.com/office/drawing/2014/main" id="{ED3520A8-CBF2-4BF4-93E3-F2E3D1CE62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0124" y="2419816"/>
            <a:ext cx="2652346" cy="2652346"/>
          </a:xfrm>
          <a:prstGeom prst="rect">
            <a:avLst/>
          </a:prstGeom>
        </p:spPr>
      </p:pic>
      <p:pic>
        <p:nvPicPr>
          <p:cNvPr id="14" name="Picture 13">
            <a:extLst>
              <a:ext uri="{FF2B5EF4-FFF2-40B4-BE49-F238E27FC236}">
                <a16:creationId xmlns:a16="http://schemas.microsoft.com/office/drawing/2014/main" id="{648B166D-ECB1-4432-8FDF-958ED52598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2471" y="2954216"/>
            <a:ext cx="1025702" cy="1748823"/>
          </a:xfrm>
          <a:prstGeom prst="rect">
            <a:avLst/>
          </a:prstGeom>
        </p:spPr>
      </p:pic>
    </p:spTree>
    <p:extLst>
      <p:ext uri="{BB962C8B-B14F-4D97-AF65-F5344CB8AC3E}">
        <p14:creationId xmlns:p14="http://schemas.microsoft.com/office/powerpoint/2010/main" val="2721756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Internationella-rankingar_sv">
    <p:spTree>
      <p:nvGrpSpPr>
        <p:cNvPr id="1" name=""/>
        <p:cNvGrpSpPr/>
        <p:nvPr/>
      </p:nvGrpSpPr>
      <p:grpSpPr>
        <a:xfrm>
          <a:off x="0" y="0"/>
          <a:ext cx="0" cy="0"/>
          <a:chOff x="0" y="0"/>
          <a:chExt cx="0" cy="0"/>
        </a:xfrm>
      </p:grpSpPr>
      <p:sp>
        <p:nvSpPr>
          <p:cNvPr id="18" name="Rektangel 9">
            <a:extLst>
              <a:ext uri="{FF2B5EF4-FFF2-40B4-BE49-F238E27FC236}">
                <a16:creationId xmlns:a16="http://schemas.microsoft.com/office/drawing/2014/main" id="{C1B85AE8-BBA5-4D31-A801-4CD0903E5A42}"/>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10">
            <a:extLst>
              <a:ext uri="{FF2B5EF4-FFF2-40B4-BE49-F238E27FC236}">
                <a16:creationId xmlns:a16="http://schemas.microsoft.com/office/drawing/2014/main" id="{AE5F76EC-3B23-486D-8162-D92502F76C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2" name="Platshållare för datum 2">
            <a:extLst>
              <a:ext uri="{FF2B5EF4-FFF2-40B4-BE49-F238E27FC236}">
                <a16:creationId xmlns:a16="http://schemas.microsoft.com/office/drawing/2014/main" id="{5458E464-3C96-4260-B08D-4BAC8341031E}"/>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23" name="Platshållare för sidfot 3">
            <a:extLst>
              <a:ext uri="{FF2B5EF4-FFF2-40B4-BE49-F238E27FC236}">
                <a16:creationId xmlns:a16="http://schemas.microsoft.com/office/drawing/2014/main" id="{A2CF83FF-A76A-4100-B067-7FDF7AB573D2}"/>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6D9A8C60-9964-41E0-807C-F96E1D5D2E87}"/>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32" name="object 8">
            <a:extLst>
              <a:ext uri="{FF2B5EF4-FFF2-40B4-BE49-F238E27FC236}">
                <a16:creationId xmlns:a16="http://schemas.microsoft.com/office/drawing/2014/main" id="{EE6C0DFF-7992-413F-849E-3537BAF9CBBE}"/>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Internationella rankingar</a:t>
            </a:r>
          </a:p>
        </p:txBody>
      </p:sp>
      <p:pic>
        <p:nvPicPr>
          <p:cNvPr id="16" name="Picture 15">
            <a:extLst>
              <a:ext uri="{FF2B5EF4-FFF2-40B4-BE49-F238E27FC236}">
                <a16:creationId xmlns:a16="http://schemas.microsoft.com/office/drawing/2014/main" id="{610CF120-E189-442B-8B16-397C0CB93F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137"/>
          <a:stretch/>
        </p:blipFill>
        <p:spPr>
          <a:xfrm>
            <a:off x="3715424" y="3130143"/>
            <a:ext cx="2136378" cy="1288941"/>
          </a:xfrm>
          <a:prstGeom prst="rect">
            <a:avLst/>
          </a:prstGeom>
        </p:spPr>
      </p:pic>
      <p:pic>
        <p:nvPicPr>
          <p:cNvPr id="28" name="Picture 27">
            <a:extLst>
              <a:ext uri="{FF2B5EF4-FFF2-40B4-BE49-F238E27FC236}">
                <a16:creationId xmlns:a16="http://schemas.microsoft.com/office/drawing/2014/main" id="{4888161B-0092-45F1-B4A8-291DD0843D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pic>
        <p:nvPicPr>
          <p:cNvPr id="19" name="Picture 18">
            <a:extLst>
              <a:ext uri="{FF2B5EF4-FFF2-40B4-BE49-F238E27FC236}">
                <a16:creationId xmlns:a16="http://schemas.microsoft.com/office/drawing/2014/main" id="{2A068657-1FDF-4698-B3C5-A0978685014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3359" y="2762678"/>
            <a:ext cx="2252364" cy="2252364"/>
          </a:xfrm>
          <a:prstGeom prst="rect">
            <a:avLst/>
          </a:prstGeom>
        </p:spPr>
      </p:pic>
    </p:spTree>
    <p:extLst>
      <p:ext uri="{BB962C8B-B14F-4D97-AF65-F5344CB8AC3E}">
        <p14:creationId xmlns:p14="http://schemas.microsoft.com/office/powerpoint/2010/main" val="659018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ternationella-rankingar_sv">
    <p:spTree>
      <p:nvGrpSpPr>
        <p:cNvPr id="1" name=""/>
        <p:cNvGrpSpPr/>
        <p:nvPr/>
      </p:nvGrpSpPr>
      <p:grpSpPr>
        <a:xfrm>
          <a:off x="0" y="0"/>
          <a:ext cx="0" cy="0"/>
          <a:chOff x="0" y="0"/>
          <a:chExt cx="0" cy="0"/>
        </a:xfrm>
      </p:grpSpPr>
      <p:sp>
        <p:nvSpPr>
          <p:cNvPr id="18" name="Rektangel 9">
            <a:extLst>
              <a:ext uri="{FF2B5EF4-FFF2-40B4-BE49-F238E27FC236}">
                <a16:creationId xmlns:a16="http://schemas.microsoft.com/office/drawing/2014/main" id="{C1B85AE8-BBA5-4D31-A801-4CD0903E5A42}"/>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10">
            <a:extLst>
              <a:ext uri="{FF2B5EF4-FFF2-40B4-BE49-F238E27FC236}">
                <a16:creationId xmlns:a16="http://schemas.microsoft.com/office/drawing/2014/main" id="{AE5F76EC-3B23-486D-8162-D92502F76C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2" name="Platshållare för datum 2">
            <a:extLst>
              <a:ext uri="{FF2B5EF4-FFF2-40B4-BE49-F238E27FC236}">
                <a16:creationId xmlns:a16="http://schemas.microsoft.com/office/drawing/2014/main" id="{5458E464-3C96-4260-B08D-4BAC8341031E}"/>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23" name="Platshållare för sidfot 3">
            <a:extLst>
              <a:ext uri="{FF2B5EF4-FFF2-40B4-BE49-F238E27FC236}">
                <a16:creationId xmlns:a16="http://schemas.microsoft.com/office/drawing/2014/main" id="{A2CF83FF-A76A-4100-B067-7FDF7AB573D2}"/>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6D9A8C60-9964-41E0-807C-F96E1D5D2E87}"/>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Utmärkelser</a:t>
            </a:r>
          </a:p>
        </p:txBody>
      </p:sp>
      <p:pic>
        <p:nvPicPr>
          <p:cNvPr id="28" name="Picture 27">
            <a:extLst>
              <a:ext uri="{FF2B5EF4-FFF2-40B4-BE49-F238E27FC236}">
                <a16:creationId xmlns:a16="http://schemas.microsoft.com/office/drawing/2014/main" id="{3A0644C3-3A95-4A0F-9334-BBB8933CB7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90124" y="2419816"/>
            <a:ext cx="2652346" cy="2652346"/>
          </a:xfrm>
          <a:prstGeom prst="rect">
            <a:avLst/>
          </a:prstGeom>
        </p:spPr>
      </p:pic>
      <p:pic>
        <p:nvPicPr>
          <p:cNvPr id="29" name="Picture 28">
            <a:extLst>
              <a:ext uri="{FF2B5EF4-FFF2-40B4-BE49-F238E27FC236}">
                <a16:creationId xmlns:a16="http://schemas.microsoft.com/office/drawing/2014/main" id="{F6AE1DB0-4165-4DCF-A248-33830F34E3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32471" y="2954216"/>
            <a:ext cx="1025702" cy="1748823"/>
          </a:xfrm>
          <a:prstGeom prst="rect">
            <a:avLst/>
          </a:prstGeom>
        </p:spPr>
      </p:pic>
    </p:spTree>
    <p:extLst>
      <p:ext uri="{BB962C8B-B14F-4D97-AF65-F5344CB8AC3E}">
        <p14:creationId xmlns:p14="http://schemas.microsoft.com/office/powerpoint/2010/main" val="1992740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nationella-rankingar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D36F0475-9F7D-4429-98F6-92BA47E81ECD}"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32" name="object 8">
            <a:extLst>
              <a:ext uri="{FF2B5EF4-FFF2-40B4-BE49-F238E27FC236}">
                <a16:creationId xmlns:a16="http://schemas.microsoft.com/office/drawing/2014/main" id="{EE6C0DFF-7992-413F-849E-3537BAF9CBBE}"/>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4212DC92-843F-4A51-8D57-2EFD1F74ABB4}"/>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International rankings</a:t>
            </a:r>
          </a:p>
        </p:txBody>
      </p:sp>
      <p:pic>
        <p:nvPicPr>
          <p:cNvPr id="23" name="Picture 22">
            <a:extLst>
              <a:ext uri="{FF2B5EF4-FFF2-40B4-BE49-F238E27FC236}">
                <a16:creationId xmlns:a16="http://schemas.microsoft.com/office/drawing/2014/main" id="{FC0020E9-B1A1-4F05-987C-DE4F63ABC3B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8137"/>
          <a:stretch/>
        </p:blipFill>
        <p:spPr>
          <a:xfrm>
            <a:off x="3715424" y="3130143"/>
            <a:ext cx="2136378" cy="1288941"/>
          </a:xfrm>
          <a:prstGeom prst="rect">
            <a:avLst/>
          </a:prstGeom>
        </p:spPr>
      </p:pic>
      <p:pic>
        <p:nvPicPr>
          <p:cNvPr id="16" name="Picture 15">
            <a:extLst>
              <a:ext uri="{FF2B5EF4-FFF2-40B4-BE49-F238E27FC236}">
                <a16:creationId xmlns:a16="http://schemas.microsoft.com/office/drawing/2014/main" id="{43FD22A4-AAFF-4BF4-A57A-8AFCD547D4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pic>
        <p:nvPicPr>
          <p:cNvPr id="17" name="Picture 16">
            <a:extLst>
              <a:ext uri="{FF2B5EF4-FFF2-40B4-BE49-F238E27FC236}">
                <a16:creationId xmlns:a16="http://schemas.microsoft.com/office/drawing/2014/main" id="{19A1F084-217A-4AFF-9253-7C6DB4963F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3359" y="2762678"/>
            <a:ext cx="2252364" cy="2252364"/>
          </a:xfrm>
          <a:prstGeom prst="rect">
            <a:avLst/>
          </a:prstGeom>
        </p:spPr>
      </p:pic>
    </p:spTree>
    <p:extLst>
      <p:ext uri="{BB962C8B-B14F-4D97-AF65-F5344CB8AC3E}">
        <p14:creationId xmlns:p14="http://schemas.microsoft.com/office/powerpoint/2010/main" val="1126335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nternationella-rankingar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D36F0475-9F7D-4429-98F6-92BA47E81ECD}"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tx2">
                <a:lumMod val="50000"/>
              </a:schemeClr>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4212DC92-843F-4A51-8D57-2EFD1F74ABB4}"/>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Awards</a:t>
            </a:r>
          </a:p>
        </p:txBody>
      </p:sp>
      <p:pic>
        <p:nvPicPr>
          <p:cNvPr id="16" name="Picture 15">
            <a:extLst>
              <a:ext uri="{FF2B5EF4-FFF2-40B4-BE49-F238E27FC236}">
                <a16:creationId xmlns:a16="http://schemas.microsoft.com/office/drawing/2014/main" id="{8EA5E20B-4C01-4DA4-AA18-ED3A42A02C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0124" y="2419816"/>
            <a:ext cx="2652346" cy="2652346"/>
          </a:xfrm>
          <a:prstGeom prst="rect">
            <a:avLst/>
          </a:prstGeom>
        </p:spPr>
      </p:pic>
      <p:pic>
        <p:nvPicPr>
          <p:cNvPr id="17" name="Picture 16">
            <a:extLst>
              <a:ext uri="{FF2B5EF4-FFF2-40B4-BE49-F238E27FC236}">
                <a16:creationId xmlns:a16="http://schemas.microsoft.com/office/drawing/2014/main" id="{6DD284A1-1EE2-4E1E-A086-590A2D9588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2471" y="2954216"/>
            <a:ext cx="1025702" cy="1748823"/>
          </a:xfrm>
          <a:prstGeom prst="rect">
            <a:avLst/>
          </a:prstGeom>
        </p:spPr>
      </p:pic>
    </p:spTree>
    <p:extLst>
      <p:ext uri="{BB962C8B-B14F-4D97-AF65-F5344CB8AC3E}">
        <p14:creationId xmlns:p14="http://schemas.microsoft.com/office/powerpoint/2010/main" val="138230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Rubrikbild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5988715C-A4C1-4143-9922-EC2D6784C3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3" t="23671" r="7495" b="-312"/>
          <a:stretch/>
        </p:blipFill>
        <p:spPr>
          <a:xfrm>
            <a:off x="0" y="-1"/>
            <a:ext cx="12192000" cy="6857283"/>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2275544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Internationella-rankingar_eng">
    <p:spTree>
      <p:nvGrpSpPr>
        <p:cNvPr id="1" name=""/>
        <p:cNvGrpSpPr/>
        <p:nvPr/>
      </p:nvGrpSpPr>
      <p:grpSpPr>
        <a:xfrm>
          <a:off x="0" y="0"/>
          <a:ext cx="0" cy="0"/>
          <a:chOff x="0" y="0"/>
          <a:chExt cx="0" cy="0"/>
        </a:xfrm>
      </p:grpSpPr>
      <p:sp>
        <p:nvSpPr>
          <p:cNvPr id="16" name="Rektangel 9">
            <a:extLst>
              <a:ext uri="{FF2B5EF4-FFF2-40B4-BE49-F238E27FC236}">
                <a16:creationId xmlns:a16="http://schemas.microsoft.com/office/drawing/2014/main" id="{2B08E92C-FECB-4BC1-808B-B3498F02137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0">
            <a:extLst>
              <a:ext uri="{FF2B5EF4-FFF2-40B4-BE49-F238E27FC236}">
                <a16:creationId xmlns:a16="http://schemas.microsoft.com/office/drawing/2014/main" id="{2B9F7AEB-55AC-4165-B25B-C44E4F1215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8" name="Platshållare för datum 2">
            <a:extLst>
              <a:ext uri="{FF2B5EF4-FFF2-40B4-BE49-F238E27FC236}">
                <a16:creationId xmlns:a16="http://schemas.microsoft.com/office/drawing/2014/main" id="{4B461DAB-7243-4146-9816-2A312B386EE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21" name="Platshållare för sidfot 3">
            <a:extLst>
              <a:ext uri="{FF2B5EF4-FFF2-40B4-BE49-F238E27FC236}">
                <a16:creationId xmlns:a16="http://schemas.microsoft.com/office/drawing/2014/main" id="{C7EC0B95-D0C0-4A83-9877-AFE5DDB03658}"/>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427B8933-39E9-4962-AAFD-EA4C32158EFF}"/>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32" name="object 8">
            <a:extLst>
              <a:ext uri="{FF2B5EF4-FFF2-40B4-BE49-F238E27FC236}">
                <a16:creationId xmlns:a16="http://schemas.microsoft.com/office/drawing/2014/main" id="{EE6C0DFF-7992-413F-849E-3537BAF9CBBE}"/>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4212DC92-843F-4A51-8D57-2EFD1F74ABB4}"/>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International rankings</a:t>
            </a:r>
          </a:p>
        </p:txBody>
      </p:sp>
      <p:pic>
        <p:nvPicPr>
          <p:cNvPr id="23" name="Picture 22">
            <a:extLst>
              <a:ext uri="{FF2B5EF4-FFF2-40B4-BE49-F238E27FC236}">
                <a16:creationId xmlns:a16="http://schemas.microsoft.com/office/drawing/2014/main" id="{FC0020E9-B1A1-4F05-987C-DE4F63ABC3B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137"/>
          <a:stretch/>
        </p:blipFill>
        <p:spPr>
          <a:xfrm>
            <a:off x="3715424" y="3130143"/>
            <a:ext cx="2136378" cy="1288941"/>
          </a:xfrm>
          <a:prstGeom prst="rect">
            <a:avLst/>
          </a:prstGeom>
        </p:spPr>
      </p:pic>
      <p:pic>
        <p:nvPicPr>
          <p:cNvPr id="28" name="Picture 27">
            <a:extLst>
              <a:ext uri="{FF2B5EF4-FFF2-40B4-BE49-F238E27FC236}">
                <a16:creationId xmlns:a16="http://schemas.microsoft.com/office/drawing/2014/main" id="{3B6E60C5-DC5A-46CC-B904-7B72CC8E0F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pic>
        <p:nvPicPr>
          <p:cNvPr id="19" name="Picture 18">
            <a:extLst>
              <a:ext uri="{FF2B5EF4-FFF2-40B4-BE49-F238E27FC236}">
                <a16:creationId xmlns:a16="http://schemas.microsoft.com/office/drawing/2014/main" id="{2FCA8AA1-5819-497B-868E-787F459812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3359" y="2762678"/>
            <a:ext cx="2252364" cy="2252364"/>
          </a:xfrm>
          <a:prstGeom prst="rect">
            <a:avLst/>
          </a:prstGeom>
        </p:spPr>
      </p:pic>
    </p:spTree>
    <p:extLst>
      <p:ext uri="{BB962C8B-B14F-4D97-AF65-F5344CB8AC3E}">
        <p14:creationId xmlns:p14="http://schemas.microsoft.com/office/powerpoint/2010/main" val="1410902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nternationella-rankingar_eng">
    <p:spTree>
      <p:nvGrpSpPr>
        <p:cNvPr id="1" name=""/>
        <p:cNvGrpSpPr/>
        <p:nvPr/>
      </p:nvGrpSpPr>
      <p:grpSpPr>
        <a:xfrm>
          <a:off x="0" y="0"/>
          <a:ext cx="0" cy="0"/>
          <a:chOff x="0" y="0"/>
          <a:chExt cx="0" cy="0"/>
        </a:xfrm>
      </p:grpSpPr>
      <p:sp>
        <p:nvSpPr>
          <p:cNvPr id="16" name="Rektangel 9">
            <a:extLst>
              <a:ext uri="{FF2B5EF4-FFF2-40B4-BE49-F238E27FC236}">
                <a16:creationId xmlns:a16="http://schemas.microsoft.com/office/drawing/2014/main" id="{2B08E92C-FECB-4BC1-808B-B3498F02137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0">
            <a:extLst>
              <a:ext uri="{FF2B5EF4-FFF2-40B4-BE49-F238E27FC236}">
                <a16:creationId xmlns:a16="http://schemas.microsoft.com/office/drawing/2014/main" id="{2B9F7AEB-55AC-4165-B25B-C44E4F1215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8" name="Platshållare för datum 2">
            <a:extLst>
              <a:ext uri="{FF2B5EF4-FFF2-40B4-BE49-F238E27FC236}">
                <a16:creationId xmlns:a16="http://schemas.microsoft.com/office/drawing/2014/main" id="{4B461DAB-7243-4146-9816-2A312B386EE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21" name="Platshållare för sidfot 3">
            <a:extLst>
              <a:ext uri="{FF2B5EF4-FFF2-40B4-BE49-F238E27FC236}">
                <a16:creationId xmlns:a16="http://schemas.microsoft.com/office/drawing/2014/main" id="{C7EC0B95-D0C0-4A83-9877-AFE5DDB03658}"/>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427B8933-39E9-4962-AAFD-EA4C32158EFF}"/>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4212DC92-843F-4A51-8D57-2EFD1F74ABB4}"/>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Awards</a:t>
            </a:r>
          </a:p>
        </p:txBody>
      </p:sp>
      <p:pic>
        <p:nvPicPr>
          <p:cNvPr id="28" name="Picture 27">
            <a:extLst>
              <a:ext uri="{FF2B5EF4-FFF2-40B4-BE49-F238E27FC236}">
                <a16:creationId xmlns:a16="http://schemas.microsoft.com/office/drawing/2014/main" id="{6CB0F7F1-2783-4418-9941-DEE6AF2D22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90124" y="2419816"/>
            <a:ext cx="2652346" cy="2652346"/>
          </a:xfrm>
          <a:prstGeom prst="rect">
            <a:avLst/>
          </a:prstGeom>
        </p:spPr>
      </p:pic>
      <p:pic>
        <p:nvPicPr>
          <p:cNvPr id="29" name="Picture 28">
            <a:extLst>
              <a:ext uri="{FF2B5EF4-FFF2-40B4-BE49-F238E27FC236}">
                <a16:creationId xmlns:a16="http://schemas.microsoft.com/office/drawing/2014/main" id="{8C0653F2-AD1D-4F80-8B8A-AFEB8E79E8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32471" y="2954216"/>
            <a:ext cx="1025702" cy="1748823"/>
          </a:xfrm>
          <a:prstGeom prst="rect">
            <a:avLst/>
          </a:prstGeom>
        </p:spPr>
      </p:pic>
    </p:spTree>
    <p:extLst>
      <p:ext uri="{BB962C8B-B14F-4D97-AF65-F5344CB8AC3E}">
        <p14:creationId xmlns:p14="http://schemas.microsoft.com/office/powerpoint/2010/main" val="1424469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åra affärsområden_sv">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980" y="1307026"/>
            <a:ext cx="10686040" cy="4675142"/>
          </a:xfrm>
          <a:prstGeom prst="rect">
            <a:avLst/>
          </a:prstGeom>
        </p:spPr>
      </p:pic>
      <p:sp>
        <p:nvSpPr>
          <p:cNvPr id="9" name="TextBox 8">
            <a:extLst>
              <a:ext uri="{FF2B5EF4-FFF2-40B4-BE49-F238E27FC236}">
                <a16:creationId xmlns:a16="http://schemas.microsoft.com/office/drawing/2014/main" id="{F0F58B22-86F8-475C-B8BF-83FF457FF176}"/>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accent1"/>
                </a:solidFill>
                <a:latin typeface="+mj-lt"/>
              </a:rPr>
              <a:t>Våra affärsområden</a:t>
            </a:r>
          </a:p>
        </p:txBody>
      </p:sp>
    </p:spTree>
    <p:extLst>
      <p:ext uri="{BB962C8B-B14F-4D97-AF65-F5344CB8AC3E}">
        <p14:creationId xmlns:p14="http://schemas.microsoft.com/office/powerpoint/2010/main" val="2989146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åra affärsområden_en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4D7F6ED3-5563-4728-A879-230A5E82CC5D}"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980" y="1307026"/>
            <a:ext cx="10686040" cy="4675142"/>
          </a:xfrm>
          <a:prstGeom prst="rect">
            <a:avLst/>
          </a:prstGeom>
        </p:spPr>
      </p:pic>
      <p:sp>
        <p:nvSpPr>
          <p:cNvPr id="9" name="TextBox 8">
            <a:extLst>
              <a:ext uri="{FF2B5EF4-FFF2-40B4-BE49-F238E27FC236}">
                <a16:creationId xmlns:a16="http://schemas.microsoft.com/office/drawing/2014/main" id="{7AD95683-236E-4A71-9791-C2C2B6296D09}"/>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accent1"/>
                </a:solidFill>
                <a:latin typeface="+mj-lt"/>
              </a:rPr>
              <a:t>Our</a:t>
            </a:r>
            <a:r>
              <a:rPr lang="sv-SE" sz="4400" dirty="0">
                <a:solidFill>
                  <a:schemeClr val="accent1"/>
                </a:solidFill>
                <a:latin typeface="+mj-lt"/>
              </a:rPr>
              <a:t> </a:t>
            </a:r>
            <a:r>
              <a:rPr lang="sv-SE" sz="4400" dirty="0" err="1">
                <a:solidFill>
                  <a:schemeClr val="accent1"/>
                </a:solidFill>
                <a:latin typeface="+mj-lt"/>
              </a:rPr>
              <a:t>main</a:t>
            </a:r>
            <a:r>
              <a:rPr lang="sv-SE" sz="4400" dirty="0">
                <a:solidFill>
                  <a:schemeClr val="accent1"/>
                </a:solidFill>
                <a:latin typeface="+mj-lt"/>
              </a:rPr>
              <a:t> areas </a:t>
            </a:r>
            <a:r>
              <a:rPr lang="sv-SE" sz="4400" dirty="0" err="1">
                <a:solidFill>
                  <a:schemeClr val="accent1"/>
                </a:solidFill>
                <a:latin typeface="+mj-lt"/>
              </a:rPr>
              <a:t>of</a:t>
            </a:r>
            <a:r>
              <a:rPr lang="sv-SE" sz="4400" dirty="0">
                <a:solidFill>
                  <a:schemeClr val="accent1"/>
                </a:solidFill>
                <a:latin typeface="+mj-lt"/>
              </a:rPr>
              <a:t> business</a:t>
            </a:r>
          </a:p>
        </p:txBody>
      </p:sp>
    </p:spTree>
    <p:extLst>
      <p:ext uri="{BB962C8B-B14F-4D97-AF65-F5344CB8AC3E}">
        <p14:creationId xmlns:p14="http://schemas.microsoft.com/office/powerpoint/2010/main" val="3158663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färsområden_tjänster_sv">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8EF0F341-8C8A-4729-AFFD-9771232DB05A}"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1" name="TextBox 10">
            <a:extLst>
              <a:ext uri="{FF2B5EF4-FFF2-40B4-BE49-F238E27FC236}">
                <a16:creationId xmlns:a16="http://schemas.microsoft.com/office/drawing/2014/main" id="{69E9040A-BA7B-4D3F-89CD-FC935FD2A606}"/>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accent1"/>
                </a:solidFill>
                <a:latin typeface="+mj-lt"/>
              </a:rPr>
              <a:t>Våra tjänster</a:t>
            </a:r>
          </a:p>
        </p:txBody>
      </p:sp>
      <p:sp>
        <p:nvSpPr>
          <p:cNvPr id="13" name="TextBox 12">
            <a:extLst>
              <a:ext uri="{FF2B5EF4-FFF2-40B4-BE49-F238E27FC236}">
                <a16:creationId xmlns:a16="http://schemas.microsoft.com/office/drawing/2014/main" id="{F725B324-3085-4CD7-9423-D17177186CC9}"/>
              </a:ext>
            </a:extLst>
          </p:cNvPr>
          <p:cNvSpPr txBox="1"/>
          <p:nvPr userDrawn="1"/>
        </p:nvSpPr>
        <p:spPr>
          <a:xfrm>
            <a:off x="1144744" y="1854200"/>
            <a:ext cx="9478805" cy="2632003"/>
          </a:xfrm>
          <a:prstGeom prst="rect">
            <a:avLst/>
          </a:prstGeom>
          <a:noFill/>
        </p:spPr>
        <p:txBody>
          <a:bodyPr wrap="square" rtlCol="0">
            <a:spAutoFit/>
          </a:bodyPr>
          <a:lstStyle/>
          <a:p>
            <a:pPr>
              <a:lnSpc>
                <a:spcPct val="150000"/>
              </a:lnSpc>
            </a:pPr>
            <a:r>
              <a:rPr lang="sv-SE" sz="1600" dirty="0">
                <a:solidFill>
                  <a:schemeClr val="accent1"/>
                </a:solidFill>
              </a:rPr>
              <a:t>Delphi är en av Sveriges främsta affärsjuridiska byråer med erkända specialister inom många av affärsjuridikens områden. Vi är totalt 200 medarbetare, varav fler än 150 jurister. Våra kontor finns i Stockholm, Göteborg, Malmö, Linköping och Norrköping. </a:t>
            </a:r>
          </a:p>
          <a:p>
            <a:pPr>
              <a:lnSpc>
                <a:spcPct val="150000"/>
              </a:lnSpc>
            </a:pPr>
            <a:endParaRPr lang="sv-SE" sz="1600" dirty="0">
              <a:solidFill>
                <a:schemeClr val="accent1"/>
              </a:solidFill>
            </a:endParaRPr>
          </a:p>
          <a:p>
            <a:pPr>
              <a:lnSpc>
                <a:spcPct val="150000"/>
              </a:lnSpc>
            </a:pPr>
            <a:r>
              <a:rPr lang="sv-SE" sz="1600" dirty="0">
                <a:solidFill>
                  <a:schemeClr val="accent1"/>
                </a:solidFill>
              </a:rPr>
              <a:t>Genom att korsa djup affärsförståelse med nya smartare sätt att tänka, skräddarsyr vi vår service, expertis och erbjudanden efter våra klienters olika behov. Vi driver utvecklingen framåt och är en strategisk partner till våra klienter. </a:t>
            </a:r>
          </a:p>
        </p:txBody>
      </p:sp>
    </p:spTree>
    <p:extLst>
      <p:ext uri="{BB962C8B-B14F-4D97-AF65-F5344CB8AC3E}">
        <p14:creationId xmlns:p14="http://schemas.microsoft.com/office/powerpoint/2010/main" val="2438837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färsområden_tjänster_en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543895CA-6D1E-4A79-B34A-F6905786CD68}"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3" name="TextBox 12">
            <a:extLst>
              <a:ext uri="{FF2B5EF4-FFF2-40B4-BE49-F238E27FC236}">
                <a16:creationId xmlns:a16="http://schemas.microsoft.com/office/drawing/2014/main" id="{538DBCB0-9FE9-4C8F-935B-E3C5248C41A3}"/>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accent1"/>
                </a:solidFill>
                <a:latin typeface="+mj-lt"/>
              </a:rPr>
              <a:t>Our</a:t>
            </a:r>
            <a:r>
              <a:rPr lang="sv-SE" sz="4400" dirty="0">
                <a:solidFill>
                  <a:schemeClr val="accent1"/>
                </a:solidFill>
                <a:latin typeface="+mj-lt"/>
              </a:rPr>
              <a:t> services</a:t>
            </a:r>
          </a:p>
        </p:txBody>
      </p:sp>
      <p:sp>
        <p:nvSpPr>
          <p:cNvPr id="2" name="TextBox 1">
            <a:extLst>
              <a:ext uri="{FF2B5EF4-FFF2-40B4-BE49-F238E27FC236}">
                <a16:creationId xmlns:a16="http://schemas.microsoft.com/office/drawing/2014/main" id="{523FFD76-6E06-4E92-876C-F54528B355E5}"/>
              </a:ext>
            </a:extLst>
          </p:cNvPr>
          <p:cNvSpPr txBox="1"/>
          <p:nvPr userDrawn="1"/>
        </p:nvSpPr>
        <p:spPr>
          <a:xfrm>
            <a:off x="1144744" y="1854200"/>
            <a:ext cx="9478805" cy="2632003"/>
          </a:xfrm>
          <a:prstGeom prst="rect">
            <a:avLst/>
          </a:prstGeom>
          <a:noFill/>
        </p:spPr>
        <p:txBody>
          <a:bodyPr wrap="square" rtlCol="0">
            <a:spAutoFit/>
          </a:bodyPr>
          <a:lstStyle/>
          <a:p>
            <a:pPr>
              <a:lnSpc>
                <a:spcPct val="150000"/>
              </a:lnSpc>
            </a:pPr>
            <a:r>
              <a:rPr lang="en-US" sz="1600" dirty="0">
                <a:solidFill>
                  <a:schemeClr val="accent1"/>
                </a:solidFill>
              </a:rPr>
              <a:t>Delphi is a progressive commercial law firm with specialists in most industries and legal areas within business law. We have a total workforce of 200 employees, of which more than 150 are lawyers. We have offices in Stockholm, Gothenburg, Malmö, Linköping and </a:t>
            </a:r>
            <a:r>
              <a:rPr lang="en-US" sz="1600" dirty="0" err="1">
                <a:solidFill>
                  <a:schemeClr val="accent1"/>
                </a:solidFill>
              </a:rPr>
              <a:t>Norrköping</a:t>
            </a:r>
            <a:r>
              <a:rPr lang="en-US" sz="1600" dirty="0">
                <a:solidFill>
                  <a:schemeClr val="accent1"/>
                </a:solidFill>
              </a:rPr>
              <a:t>.</a:t>
            </a:r>
          </a:p>
          <a:p>
            <a:pPr>
              <a:lnSpc>
                <a:spcPct val="150000"/>
              </a:lnSpc>
            </a:pPr>
            <a:endParaRPr lang="en-US" sz="1600" dirty="0">
              <a:solidFill>
                <a:schemeClr val="accent1"/>
              </a:solidFill>
            </a:endParaRPr>
          </a:p>
          <a:p>
            <a:pPr>
              <a:lnSpc>
                <a:spcPct val="150000"/>
              </a:lnSpc>
            </a:pPr>
            <a:r>
              <a:rPr lang="en-US" sz="1600" dirty="0">
                <a:solidFill>
                  <a:schemeClr val="accent1"/>
                </a:solidFill>
              </a:rPr>
              <a:t>By combining deep business understanding with new, smarter ways of thinking, we tailor our services and expertise to the needs of our clients. We always strive to develop and be a strategic partner to our clients.</a:t>
            </a:r>
          </a:p>
        </p:txBody>
      </p:sp>
    </p:spTree>
    <p:extLst>
      <p:ext uri="{BB962C8B-B14F-4D97-AF65-F5344CB8AC3E}">
        <p14:creationId xmlns:p14="http://schemas.microsoft.com/office/powerpoint/2010/main" val="13279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Våra tjänster_en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46B88F1-4EE8-43A0-9EF7-8F4A47D6AD7B}"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13" name="TextBox 12"/>
          <p:cNvSpPr txBox="1"/>
          <p:nvPr userDrawn="1"/>
        </p:nvSpPr>
        <p:spPr>
          <a:xfrm>
            <a:off x="1139311" y="1749188"/>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Business Advisory</a:t>
            </a:r>
          </a:p>
        </p:txBody>
      </p:sp>
      <p:sp>
        <p:nvSpPr>
          <p:cNvPr id="14" name="TextBox 13"/>
          <p:cNvSpPr txBox="1"/>
          <p:nvPr userDrawn="1"/>
        </p:nvSpPr>
        <p:spPr>
          <a:xfrm>
            <a:off x="4860099" y="1757301"/>
            <a:ext cx="3090862" cy="430887"/>
          </a:xfrm>
          <a:prstGeom prst="rect">
            <a:avLst/>
          </a:prstGeom>
          <a:noFill/>
        </p:spPr>
        <p:txBody>
          <a:bodyPr wrap="square" rtlCol="0">
            <a:spAutoFit/>
          </a:bodyPr>
          <a:lstStyle/>
          <a:p>
            <a:r>
              <a:rPr lang="sv-SE" sz="2200" b="1" dirty="0" err="1">
                <a:solidFill>
                  <a:schemeClr val="accent5">
                    <a:lumMod val="50000"/>
                  </a:schemeClr>
                </a:solidFill>
                <a:latin typeface="+mj-lt"/>
              </a:rPr>
              <a:t>Dispute</a:t>
            </a:r>
            <a:r>
              <a:rPr lang="sv-SE" sz="2200" b="1" dirty="0">
                <a:solidFill>
                  <a:schemeClr val="accent5">
                    <a:lumMod val="50000"/>
                  </a:schemeClr>
                </a:solidFill>
                <a:latin typeface="+mj-lt"/>
              </a:rPr>
              <a:t> &amp; </a:t>
            </a:r>
            <a:r>
              <a:rPr lang="sv-SE" sz="2200" b="1" dirty="0" err="1">
                <a:solidFill>
                  <a:schemeClr val="accent5">
                    <a:lumMod val="50000"/>
                  </a:schemeClr>
                </a:solidFill>
                <a:latin typeface="+mj-lt"/>
              </a:rPr>
              <a:t>Regulatory</a:t>
            </a:r>
            <a:endParaRPr lang="sv-SE" sz="2200" b="1" dirty="0">
              <a:solidFill>
                <a:schemeClr val="accent5">
                  <a:lumMod val="50000"/>
                </a:schemeClr>
              </a:solidFill>
              <a:latin typeface="+mj-lt"/>
            </a:endParaRPr>
          </a:p>
        </p:txBody>
      </p:sp>
      <p:sp>
        <p:nvSpPr>
          <p:cNvPr id="15" name="TextBox 14"/>
          <p:cNvSpPr txBox="1"/>
          <p:nvPr userDrawn="1"/>
        </p:nvSpPr>
        <p:spPr>
          <a:xfrm>
            <a:off x="8542134" y="1749188"/>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accent1"/>
                </a:solidFill>
                <a:latin typeface="+mj-lt"/>
              </a:rPr>
              <a:t>Våra tjänster</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2921" y="2180075"/>
            <a:ext cx="3573020" cy="4216539"/>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accent5">
                    <a:lumMod val="50000"/>
                  </a:schemeClr>
                </a:solidFill>
              </a:rPr>
              <a:t>Arbetsrätt</a:t>
            </a:r>
          </a:p>
          <a:p>
            <a:pPr>
              <a:lnSpc>
                <a:spcPct val="100000"/>
              </a:lnSpc>
              <a:spcBef>
                <a:spcPts val="300"/>
              </a:spcBef>
              <a:spcAft>
                <a:spcPts val="300"/>
              </a:spcAft>
            </a:pPr>
            <a:r>
              <a:rPr lang="sv-SE" sz="1600" dirty="0">
                <a:solidFill>
                  <a:schemeClr val="accent5">
                    <a:lumMod val="50000"/>
                  </a:schemeClr>
                </a:solidFill>
              </a:rPr>
              <a:t>Corporate Commercial</a:t>
            </a:r>
          </a:p>
          <a:p>
            <a:pPr>
              <a:lnSpc>
                <a:spcPct val="100000"/>
              </a:lnSpc>
              <a:spcBef>
                <a:spcPts val="300"/>
              </a:spcBef>
              <a:spcAft>
                <a:spcPts val="300"/>
              </a:spcAft>
            </a:pPr>
            <a:r>
              <a:rPr lang="sv-SE" sz="1600" dirty="0">
                <a:solidFill>
                  <a:schemeClr val="accent5">
                    <a:lumMod val="50000"/>
                  </a:schemeClr>
                </a:solidFill>
              </a:rPr>
              <a:t>Dataskydd &amp; integritet</a:t>
            </a:r>
          </a:p>
          <a:p>
            <a:pPr>
              <a:lnSpc>
                <a:spcPct val="100000"/>
              </a:lnSpc>
              <a:spcBef>
                <a:spcPts val="300"/>
              </a:spcBef>
              <a:spcAft>
                <a:spcPts val="300"/>
              </a:spcAft>
            </a:pPr>
            <a:r>
              <a:rPr lang="sv-SE" sz="1600" dirty="0">
                <a:solidFill>
                  <a:schemeClr val="accent5">
                    <a:lumMod val="50000"/>
                  </a:schemeClr>
                </a:solidFill>
              </a:rPr>
              <a:t>E-handel</a:t>
            </a:r>
          </a:p>
          <a:p>
            <a:pPr>
              <a:lnSpc>
                <a:spcPct val="100000"/>
              </a:lnSpc>
              <a:spcBef>
                <a:spcPts val="300"/>
              </a:spcBef>
              <a:spcAft>
                <a:spcPts val="300"/>
              </a:spcAft>
            </a:pPr>
            <a:r>
              <a:rPr lang="sv-SE" sz="1600" dirty="0">
                <a:solidFill>
                  <a:schemeClr val="accent5">
                    <a:lumMod val="50000"/>
                  </a:schemeClr>
                </a:solidFill>
              </a:rPr>
              <a:t>Energi &amp; naturresurser</a:t>
            </a:r>
          </a:p>
          <a:p>
            <a:pPr>
              <a:lnSpc>
                <a:spcPct val="100000"/>
              </a:lnSpc>
              <a:spcBef>
                <a:spcPts val="300"/>
              </a:spcBef>
              <a:spcAft>
                <a:spcPts val="300"/>
              </a:spcAft>
            </a:pPr>
            <a:r>
              <a:rPr lang="sv-SE" sz="1600" dirty="0">
                <a:solidFill>
                  <a:schemeClr val="accent5">
                    <a:lumMod val="50000"/>
                  </a:schemeClr>
                </a:solidFill>
              </a:rPr>
              <a:t>Fastighet &amp; entreprenad</a:t>
            </a:r>
          </a:p>
          <a:p>
            <a:pPr>
              <a:lnSpc>
                <a:spcPct val="100000"/>
              </a:lnSpc>
              <a:spcBef>
                <a:spcPts val="300"/>
              </a:spcBef>
              <a:spcAft>
                <a:spcPts val="300"/>
              </a:spcAft>
            </a:pPr>
            <a:r>
              <a:rPr lang="sv-SE" sz="1600" dirty="0" err="1">
                <a:solidFill>
                  <a:schemeClr val="accent5">
                    <a:lumMod val="50000"/>
                  </a:schemeClr>
                </a:solidFill>
              </a:rPr>
              <a:t>FinTech</a:t>
            </a:r>
            <a:endParaRPr lang="sv-SE" sz="1600" dirty="0">
              <a:solidFill>
                <a:schemeClr val="accent5">
                  <a:lumMod val="50000"/>
                </a:schemeClr>
              </a:solidFill>
            </a:endParaRPr>
          </a:p>
          <a:p>
            <a:pPr>
              <a:lnSpc>
                <a:spcPct val="100000"/>
              </a:lnSpc>
              <a:spcBef>
                <a:spcPts val="300"/>
              </a:spcBef>
              <a:spcAft>
                <a:spcPts val="300"/>
              </a:spcAft>
            </a:pPr>
            <a:r>
              <a:rPr lang="sv-SE" sz="1600" dirty="0">
                <a:solidFill>
                  <a:schemeClr val="accent5">
                    <a:lumMod val="50000"/>
                  </a:schemeClr>
                </a:solidFill>
              </a:rPr>
              <a:t>Immaterialrätt &amp; marknadsföring</a:t>
            </a:r>
          </a:p>
          <a:p>
            <a:pPr>
              <a:lnSpc>
                <a:spcPct val="100000"/>
              </a:lnSpc>
              <a:spcBef>
                <a:spcPts val="300"/>
              </a:spcBef>
              <a:spcAft>
                <a:spcPts val="300"/>
              </a:spcAft>
            </a:pPr>
            <a:r>
              <a:rPr lang="sv-SE" sz="1600" dirty="0">
                <a:solidFill>
                  <a:schemeClr val="accent5">
                    <a:lumMod val="50000"/>
                  </a:schemeClr>
                </a:solidFill>
              </a:rPr>
              <a:t>Insolvens &amp; rekonstruktion</a:t>
            </a:r>
          </a:p>
          <a:p>
            <a:pPr>
              <a:lnSpc>
                <a:spcPct val="100000"/>
              </a:lnSpc>
              <a:spcBef>
                <a:spcPts val="300"/>
              </a:spcBef>
              <a:spcAft>
                <a:spcPts val="300"/>
              </a:spcAft>
            </a:pPr>
            <a:r>
              <a:rPr lang="sv-SE" sz="1600" dirty="0">
                <a:solidFill>
                  <a:schemeClr val="accent5">
                    <a:lumMod val="50000"/>
                  </a:schemeClr>
                </a:solidFill>
              </a:rPr>
              <a:t>IT &amp; telekom</a:t>
            </a:r>
          </a:p>
          <a:p>
            <a:pPr>
              <a:lnSpc>
                <a:spcPct val="100000"/>
              </a:lnSpc>
              <a:spcBef>
                <a:spcPts val="300"/>
              </a:spcBef>
              <a:spcAft>
                <a:spcPts val="300"/>
              </a:spcAft>
            </a:pPr>
            <a:r>
              <a:rPr lang="sv-SE" sz="1600" dirty="0">
                <a:solidFill>
                  <a:schemeClr val="accent5">
                    <a:lumMod val="50000"/>
                  </a:schemeClr>
                </a:solidFill>
              </a:rPr>
              <a:t>Konsumenträtt</a:t>
            </a:r>
          </a:p>
          <a:p>
            <a:pPr>
              <a:lnSpc>
                <a:spcPct val="100000"/>
              </a:lnSpc>
              <a:spcBef>
                <a:spcPts val="300"/>
              </a:spcBef>
              <a:spcAft>
                <a:spcPts val="300"/>
              </a:spcAft>
            </a:pPr>
            <a:r>
              <a:rPr lang="sv-SE" sz="1600" dirty="0">
                <a:solidFill>
                  <a:schemeClr val="accent5">
                    <a:lumMod val="50000"/>
                  </a:schemeClr>
                </a:solidFill>
              </a:rPr>
              <a:t>Medierätt &amp; underhållning</a:t>
            </a:r>
          </a:p>
          <a:p>
            <a:pPr>
              <a:lnSpc>
                <a:spcPct val="100000"/>
              </a:lnSpc>
              <a:spcBef>
                <a:spcPts val="300"/>
              </a:spcBef>
              <a:spcAft>
                <a:spcPts val="300"/>
              </a:spcAft>
            </a:pPr>
            <a:r>
              <a:rPr lang="sv-SE" sz="1600" dirty="0">
                <a:solidFill>
                  <a:schemeClr val="accent5">
                    <a:lumMod val="50000"/>
                  </a:schemeClr>
                </a:solidFill>
              </a:rPr>
              <a:t>Outsourcing</a:t>
            </a: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59096" y="2188188"/>
            <a:ext cx="3091865" cy="2277547"/>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accent5">
                    <a:lumMod val="50000"/>
                  </a:schemeClr>
                </a:solidFill>
              </a:rPr>
              <a:t>Antikorruption</a:t>
            </a:r>
          </a:p>
          <a:p>
            <a:pPr>
              <a:lnSpc>
                <a:spcPct val="100000"/>
              </a:lnSpc>
              <a:spcBef>
                <a:spcPts val="300"/>
              </a:spcBef>
              <a:spcAft>
                <a:spcPts val="300"/>
              </a:spcAft>
            </a:pPr>
            <a:r>
              <a:rPr lang="sv-SE" sz="1600" dirty="0">
                <a:solidFill>
                  <a:schemeClr val="accent5">
                    <a:lumMod val="50000"/>
                  </a:schemeClr>
                </a:solidFill>
              </a:rPr>
              <a:t>EU &amp; konkurrens</a:t>
            </a:r>
          </a:p>
          <a:p>
            <a:pPr>
              <a:lnSpc>
                <a:spcPct val="100000"/>
              </a:lnSpc>
              <a:spcBef>
                <a:spcPts val="300"/>
              </a:spcBef>
              <a:spcAft>
                <a:spcPts val="300"/>
              </a:spcAft>
            </a:pPr>
            <a:r>
              <a:rPr lang="sv-SE" sz="1600" dirty="0">
                <a:solidFill>
                  <a:schemeClr val="accent5">
                    <a:lumMod val="50000"/>
                  </a:schemeClr>
                </a:solidFill>
              </a:rPr>
              <a:t>Försäkring</a:t>
            </a:r>
          </a:p>
          <a:p>
            <a:pPr>
              <a:lnSpc>
                <a:spcPct val="100000"/>
              </a:lnSpc>
              <a:spcBef>
                <a:spcPts val="300"/>
              </a:spcBef>
              <a:spcAft>
                <a:spcPts val="300"/>
              </a:spcAft>
            </a:pPr>
            <a:r>
              <a:rPr lang="sv-SE" sz="1600" dirty="0">
                <a:solidFill>
                  <a:schemeClr val="accent5">
                    <a:lumMod val="50000"/>
                  </a:schemeClr>
                </a:solidFill>
              </a:rPr>
              <a:t>Life Science</a:t>
            </a:r>
          </a:p>
          <a:p>
            <a:pPr>
              <a:lnSpc>
                <a:spcPct val="100000"/>
              </a:lnSpc>
              <a:spcBef>
                <a:spcPts val="300"/>
              </a:spcBef>
              <a:spcAft>
                <a:spcPts val="300"/>
              </a:spcAft>
            </a:pPr>
            <a:r>
              <a:rPr lang="sv-SE" sz="1600" dirty="0">
                <a:solidFill>
                  <a:schemeClr val="accent5">
                    <a:lumMod val="50000"/>
                  </a:schemeClr>
                </a:solidFill>
              </a:rPr>
              <a:t>Miljö</a:t>
            </a:r>
          </a:p>
          <a:p>
            <a:pPr>
              <a:lnSpc>
                <a:spcPct val="100000"/>
              </a:lnSpc>
              <a:spcBef>
                <a:spcPts val="300"/>
              </a:spcBef>
              <a:spcAft>
                <a:spcPts val="300"/>
              </a:spcAft>
            </a:pPr>
            <a:r>
              <a:rPr lang="sv-SE" sz="1600" dirty="0">
                <a:solidFill>
                  <a:schemeClr val="accent5">
                    <a:lumMod val="50000"/>
                  </a:schemeClr>
                </a:solidFill>
              </a:rPr>
              <a:t>Offentlig upphandling</a:t>
            </a:r>
          </a:p>
          <a:p>
            <a:pPr>
              <a:lnSpc>
                <a:spcPct val="100000"/>
              </a:lnSpc>
              <a:spcBef>
                <a:spcPts val="300"/>
              </a:spcBef>
              <a:spcAft>
                <a:spcPts val="300"/>
              </a:spcAft>
            </a:pPr>
            <a:r>
              <a:rPr lang="sv-SE" sz="1600" dirty="0">
                <a:solidFill>
                  <a:schemeClr val="accent5">
                    <a:lumMod val="50000"/>
                  </a:schemeClr>
                </a:solidFill>
              </a:rPr>
              <a:t>Tvistelösning</a:t>
            </a: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1131" y="2171962"/>
            <a:ext cx="3091865" cy="1954381"/>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accent5">
                    <a:lumMod val="50000"/>
                  </a:schemeClr>
                </a:solidFill>
              </a:rPr>
              <a:t>Aktiemarknad</a:t>
            </a:r>
          </a:p>
          <a:p>
            <a:pPr>
              <a:lnSpc>
                <a:spcPct val="100000"/>
              </a:lnSpc>
              <a:spcBef>
                <a:spcPts val="300"/>
              </a:spcBef>
              <a:spcAft>
                <a:spcPts val="300"/>
              </a:spcAft>
            </a:pPr>
            <a:r>
              <a:rPr lang="sv-SE" sz="1600" dirty="0">
                <a:solidFill>
                  <a:schemeClr val="accent5">
                    <a:lumMod val="50000"/>
                  </a:schemeClr>
                </a:solidFill>
              </a:rPr>
              <a:t>Bank &amp; finans</a:t>
            </a:r>
          </a:p>
          <a:p>
            <a:pPr>
              <a:lnSpc>
                <a:spcPct val="100000"/>
              </a:lnSpc>
              <a:spcBef>
                <a:spcPts val="300"/>
              </a:spcBef>
              <a:spcAft>
                <a:spcPts val="300"/>
              </a:spcAft>
            </a:pPr>
            <a:r>
              <a:rPr lang="sv-SE" sz="1600" dirty="0">
                <a:solidFill>
                  <a:schemeClr val="accent5">
                    <a:lumMod val="50000"/>
                  </a:schemeClr>
                </a:solidFill>
              </a:rPr>
              <a:t>Bolagsrätt</a:t>
            </a:r>
          </a:p>
          <a:p>
            <a:pPr>
              <a:lnSpc>
                <a:spcPct val="100000"/>
              </a:lnSpc>
              <a:spcBef>
                <a:spcPts val="300"/>
              </a:spcBef>
              <a:spcAft>
                <a:spcPts val="300"/>
              </a:spcAft>
            </a:pPr>
            <a:r>
              <a:rPr lang="sv-SE" sz="1600" dirty="0">
                <a:solidFill>
                  <a:schemeClr val="accent5">
                    <a:lumMod val="50000"/>
                  </a:schemeClr>
                </a:solidFill>
              </a:rPr>
              <a:t>Företagsöverlåtelser</a:t>
            </a:r>
          </a:p>
          <a:p>
            <a:pPr>
              <a:lnSpc>
                <a:spcPct val="100000"/>
              </a:lnSpc>
              <a:spcBef>
                <a:spcPts val="300"/>
              </a:spcBef>
              <a:spcAft>
                <a:spcPts val="300"/>
              </a:spcAft>
            </a:pPr>
            <a:r>
              <a:rPr lang="sv-SE" sz="1600" dirty="0">
                <a:solidFill>
                  <a:schemeClr val="accent5">
                    <a:lumMod val="50000"/>
                  </a:schemeClr>
                </a:solidFill>
              </a:rPr>
              <a:t>Private Equity / Venture </a:t>
            </a:r>
            <a:r>
              <a:rPr lang="sv-SE" sz="1600" dirty="0" err="1">
                <a:solidFill>
                  <a:schemeClr val="accent5">
                    <a:lumMod val="50000"/>
                  </a:schemeClr>
                </a:solidFill>
              </a:rPr>
              <a:t>Capital</a:t>
            </a:r>
            <a:endParaRPr lang="sv-SE" sz="1600" dirty="0">
              <a:solidFill>
                <a:schemeClr val="accent5">
                  <a:lumMod val="50000"/>
                </a:schemeClr>
              </a:solidFill>
            </a:endParaRPr>
          </a:p>
          <a:p>
            <a:pPr>
              <a:lnSpc>
                <a:spcPct val="100000"/>
              </a:lnSpc>
              <a:spcBef>
                <a:spcPts val="300"/>
              </a:spcBef>
              <a:spcAft>
                <a:spcPts val="300"/>
              </a:spcAft>
            </a:pPr>
            <a:r>
              <a:rPr lang="sv-SE" sz="1600" dirty="0">
                <a:solidFill>
                  <a:schemeClr val="accent5">
                    <a:lumMod val="50000"/>
                  </a:schemeClr>
                </a:solidFill>
              </a:rPr>
              <a:t>Real Property</a:t>
            </a:r>
          </a:p>
        </p:txBody>
      </p:sp>
    </p:spTree>
    <p:extLst>
      <p:ext uri="{BB962C8B-B14F-4D97-AF65-F5344CB8AC3E}">
        <p14:creationId xmlns:p14="http://schemas.microsoft.com/office/powerpoint/2010/main" val="4290477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Våra tjänster_eng">
    <p:spTree>
      <p:nvGrpSpPr>
        <p:cNvPr id="1" name=""/>
        <p:cNvGrpSpPr/>
        <p:nvPr/>
      </p:nvGrpSpPr>
      <p:grpSpPr>
        <a:xfrm>
          <a:off x="0" y="0"/>
          <a:ext cx="0" cy="0"/>
          <a:chOff x="0" y="0"/>
          <a:chExt cx="0" cy="0"/>
        </a:xfrm>
      </p:grpSpPr>
      <p:pic>
        <p:nvPicPr>
          <p:cNvPr id="16" name="Bildobjekt 9">
            <a:extLst>
              <a:ext uri="{FF2B5EF4-FFF2-40B4-BE49-F238E27FC236}">
                <a16:creationId xmlns:a16="http://schemas.microsoft.com/office/drawing/2014/main" id="{B579C59B-F83B-41AD-AEB7-3C5164BAC9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13" name="TextBox 12"/>
          <p:cNvSpPr txBox="1"/>
          <p:nvPr userDrawn="1"/>
        </p:nvSpPr>
        <p:spPr>
          <a:xfrm>
            <a:off x="1139311" y="1749188"/>
            <a:ext cx="3090862" cy="430887"/>
          </a:xfrm>
          <a:prstGeom prst="rect">
            <a:avLst/>
          </a:prstGeom>
          <a:noFill/>
        </p:spPr>
        <p:txBody>
          <a:bodyPr wrap="square" rtlCol="0">
            <a:spAutoFit/>
          </a:bodyPr>
          <a:lstStyle/>
          <a:p>
            <a:r>
              <a:rPr lang="sv-SE" sz="2200" b="0" dirty="0">
                <a:solidFill>
                  <a:schemeClr val="bg2"/>
                </a:solidFill>
                <a:latin typeface="+mj-lt"/>
              </a:rPr>
              <a:t>Business Advisory</a:t>
            </a:r>
          </a:p>
        </p:txBody>
      </p:sp>
      <p:sp>
        <p:nvSpPr>
          <p:cNvPr id="14" name="TextBox 13"/>
          <p:cNvSpPr txBox="1"/>
          <p:nvPr userDrawn="1"/>
        </p:nvSpPr>
        <p:spPr>
          <a:xfrm>
            <a:off x="4860099" y="1757301"/>
            <a:ext cx="3090862" cy="430887"/>
          </a:xfrm>
          <a:prstGeom prst="rect">
            <a:avLst/>
          </a:prstGeom>
          <a:noFill/>
        </p:spPr>
        <p:txBody>
          <a:bodyPr wrap="square" rtlCol="0">
            <a:spAutoFit/>
          </a:bodyPr>
          <a:lstStyle/>
          <a:p>
            <a:r>
              <a:rPr lang="sv-SE" sz="2200" b="1" dirty="0" err="1">
                <a:solidFill>
                  <a:schemeClr val="bg2"/>
                </a:solidFill>
                <a:latin typeface="+mj-lt"/>
              </a:rPr>
              <a:t>Dispute</a:t>
            </a:r>
            <a:r>
              <a:rPr lang="sv-SE" sz="2200" b="1" dirty="0">
                <a:solidFill>
                  <a:schemeClr val="bg2"/>
                </a:solidFill>
                <a:latin typeface="+mj-lt"/>
              </a:rPr>
              <a:t> &amp; </a:t>
            </a:r>
            <a:r>
              <a:rPr lang="sv-SE" sz="2200" b="1" dirty="0" err="1">
                <a:solidFill>
                  <a:schemeClr val="bg2"/>
                </a:solidFill>
                <a:latin typeface="+mj-lt"/>
              </a:rPr>
              <a:t>Regulatory</a:t>
            </a:r>
            <a:endParaRPr lang="sv-SE" sz="2200" b="1" dirty="0">
              <a:solidFill>
                <a:schemeClr val="bg2"/>
              </a:solidFill>
              <a:latin typeface="+mj-lt"/>
            </a:endParaRPr>
          </a:p>
        </p:txBody>
      </p:sp>
      <p:sp>
        <p:nvSpPr>
          <p:cNvPr id="15" name="TextBox 14"/>
          <p:cNvSpPr txBox="1"/>
          <p:nvPr userDrawn="1"/>
        </p:nvSpPr>
        <p:spPr>
          <a:xfrm>
            <a:off x="8542134" y="1749188"/>
            <a:ext cx="3090862" cy="430887"/>
          </a:xfrm>
          <a:prstGeom prst="rect">
            <a:avLst/>
          </a:prstGeom>
          <a:noFill/>
        </p:spPr>
        <p:txBody>
          <a:bodyPr wrap="square" rtlCol="0">
            <a:spAutoFit/>
          </a:bodyPr>
          <a:lstStyle/>
          <a:p>
            <a:r>
              <a:rPr lang="sv-SE" sz="2200" b="0" dirty="0">
                <a:solidFill>
                  <a:schemeClr val="bg2"/>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bg2"/>
                </a:solidFill>
                <a:latin typeface="+mj-lt"/>
              </a:rPr>
              <a:t>Våra tjänster</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2921" y="2180075"/>
            <a:ext cx="3573020" cy="4216539"/>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bg2"/>
                </a:solidFill>
              </a:rPr>
              <a:t>Arbetsrätt</a:t>
            </a:r>
          </a:p>
          <a:p>
            <a:pPr>
              <a:lnSpc>
                <a:spcPct val="100000"/>
              </a:lnSpc>
              <a:spcBef>
                <a:spcPts val="300"/>
              </a:spcBef>
              <a:spcAft>
                <a:spcPts val="300"/>
              </a:spcAft>
            </a:pPr>
            <a:r>
              <a:rPr lang="sv-SE" sz="1600" dirty="0">
                <a:solidFill>
                  <a:schemeClr val="bg2"/>
                </a:solidFill>
              </a:rPr>
              <a:t>Corporate Commercial</a:t>
            </a:r>
          </a:p>
          <a:p>
            <a:pPr>
              <a:lnSpc>
                <a:spcPct val="100000"/>
              </a:lnSpc>
              <a:spcBef>
                <a:spcPts val="300"/>
              </a:spcBef>
              <a:spcAft>
                <a:spcPts val="300"/>
              </a:spcAft>
            </a:pPr>
            <a:r>
              <a:rPr lang="sv-SE" sz="1600" dirty="0">
                <a:solidFill>
                  <a:schemeClr val="bg2"/>
                </a:solidFill>
              </a:rPr>
              <a:t>Dataskydd &amp; integritet</a:t>
            </a:r>
          </a:p>
          <a:p>
            <a:pPr>
              <a:lnSpc>
                <a:spcPct val="100000"/>
              </a:lnSpc>
              <a:spcBef>
                <a:spcPts val="300"/>
              </a:spcBef>
              <a:spcAft>
                <a:spcPts val="300"/>
              </a:spcAft>
            </a:pPr>
            <a:r>
              <a:rPr lang="sv-SE" sz="1600" dirty="0">
                <a:solidFill>
                  <a:schemeClr val="bg2"/>
                </a:solidFill>
              </a:rPr>
              <a:t>E-handel</a:t>
            </a:r>
          </a:p>
          <a:p>
            <a:pPr>
              <a:lnSpc>
                <a:spcPct val="100000"/>
              </a:lnSpc>
              <a:spcBef>
                <a:spcPts val="300"/>
              </a:spcBef>
              <a:spcAft>
                <a:spcPts val="300"/>
              </a:spcAft>
            </a:pPr>
            <a:r>
              <a:rPr lang="sv-SE" sz="1600" dirty="0">
                <a:solidFill>
                  <a:schemeClr val="bg2"/>
                </a:solidFill>
              </a:rPr>
              <a:t>Energi &amp; naturresurser</a:t>
            </a:r>
          </a:p>
          <a:p>
            <a:pPr>
              <a:lnSpc>
                <a:spcPct val="100000"/>
              </a:lnSpc>
              <a:spcBef>
                <a:spcPts val="300"/>
              </a:spcBef>
              <a:spcAft>
                <a:spcPts val="300"/>
              </a:spcAft>
            </a:pPr>
            <a:r>
              <a:rPr lang="sv-SE" sz="1600" dirty="0">
                <a:solidFill>
                  <a:schemeClr val="bg2"/>
                </a:solidFill>
              </a:rPr>
              <a:t>Fastighet &amp; entreprenad</a:t>
            </a:r>
          </a:p>
          <a:p>
            <a:pPr>
              <a:lnSpc>
                <a:spcPct val="100000"/>
              </a:lnSpc>
              <a:spcBef>
                <a:spcPts val="300"/>
              </a:spcBef>
              <a:spcAft>
                <a:spcPts val="300"/>
              </a:spcAft>
            </a:pPr>
            <a:r>
              <a:rPr lang="sv-SE" sz="1600" dirty="0" err="1">
                <a:solidFill>
                  <a:schemeClr val="bg2"/>
                </a:solidFill>
              </a:rPr>
              <a:t>FinTech</a:t>
            </a:r>
            <a:endParaRPr lang="sv-SE" sz="1600" dirty="0">
              <a:solidFill>
                <a:schemeClr val="bg2"/>
              </a:solidFill>
            </a:endParaRPr>
          </a:p>
          <a:p>
            <a:pPr>
              <a:lnSpc>
                <a:spcPct val="100000"/>
              </a:lnSpc>
              <a:spcBef>
                <a:spcPts val="300"/>
              </a:spcBef>
              <a:spcAft>
                <a:spcPts val="300"/>
              </a:spcAft>
            </a:pPr>
            <a:r>
              <a:rPr lang="sv-SE" sz="1600" dirty="0">
                <a:solidFill>
                  <a:schemeClr val="bg2"/>
                </a:solidFill>
              </a:rPr>
              <a:t>Immaterialrätt &amp; marknadsföring</a:t>
            </a:r>
          </a:p>
          <a:p>
            <a:pPr>
              <a:lnSpc>
                <a:spcPct val="100000"/>
              </a:lnSpc>
              <a:spcBef>
                <a:spcPts val="300"/>
              </a:spcBef>
              <a:spcAft>
                <a:spcPts val="300"/>
              </a:spcAft>
            </a:pPr>
            <a:r>
              <a:rPr lang="sv-SE" sz="1600" dirty="0">
                <a:solidFill>
                  <a:schemeClr val="bg2"/>
                </a:solidFill>
              </a:rPr>
              <a:t>Insolvens &amp; rekonstruktion</a:t>
            </a:r>
          </a:p>
          <a:p>
            <a:pPr>
              <a:lnSpc>
                <a:spcPct val="100000"/>
              </a:lnSpc>
              <a:spcBef>
                <a:spcPts val="300"/>
              </a:spcBef>
              <a:spcAft>
                <a:spcPts val="300"/>
              </a:spcAft>
            </a:pPr>
            <a:r>
              <a:rPr lang="sv-SE" sz="1600" dirty="0">
                <a:solidFill>
                  <a:schemeClr val="bg2"/>
                </a:solidFill>
              </a:rPr>
              <a:t>IT &amp; telekom</a:t>
            </a:r>
          </a:p>
          <a:p>
            <a:pPr>
              <a:lnSpc>
                <a:spcPct val="100000"/>
              </a:lnSpc>
              <a:spcBef>
                <a:spcPts val="300"/>
              </a:spcBef>
              <a:spcAft>
                <a:spcPts val="300"/>
              </a:spcAft>
            </a:pPr>
            <a:r>
              <a:rPr lang="sv-SE" sz="1600" dirty="0">
                <a:solidFill>
                  <a:schemeClr val="bg2"/>
                </a:solidFill>
              </a:rPr>
              <a:t>Konsumenträtt</a:t>
            </a:r>
          </a:p>
          <a:p>
            <a:pPr>
              <a:lnSpc>
                <a:spcPct val="100000"/>
              </a:lnSpc>
              <a:spcBef>
                <a:spcPts val="300"/>
              </a:spcBef>
              <a:spcAft>
                <a:spcPts val="300"/>
              </a:spcAft>
            </a:pPr>
            <a:r>
              <a:rPr lang="sv-SE" sz="1600" dirty="0">
                <a:solidFill>
                  <a:schemeClr val="bg2"/>
                </a:solidFill>
              </a:rPr>
              <a:t>Medierätt &amp; underhållning</a:t>
            </a:r>
          </a:p>
          <a:p>
            <a:pPr>
              <a:lnSpc>
                <a:spcPct val="100000"/>
              </a:lnSpc>
              <a:spcBef>
                <a:spcPts val="300"/>
              </a:spcBef>
              <a:spcAft>
                <a:spcPts val="300"/>
              </a:spcAft>
            </a:pPr>
            <a:r>
              <a:rPr lang="sv-SE" sz="1600" dirty="0">
                <a:solidFill>
                  <a:schemeClr val="bg2"/>
                </a:solidFill>
              </a:rPr>
              <a:t>Outsourcing</a:t>
            </a: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59096" y="2188188"/>
            <a:ext cx="3091865" cy="2277547"/>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bg2"/>
                </a:solidFill>
              </a:rPr>
              <a:t>Antikorruption</a:t>
            </a:r>
          </a:p>
          <a:p>
            <a:pPr>
              <a:lnSpc>
                <a:spcPct val="100000"/>
              </a:lnSpc>
              <a:spcBef>
                <a:spcPts val="300"/>
              </a:spcBef>
              <a:spcAft>
                <a:spcPts val="300"/>
              </a:spcAft>
            </a:pPr>
            <a:r>
              <a:rPr lang="sv-SE" sz="1600" dirty="0">
                <a:solidFill>
                  <a:schemeClr val="bg2"/>
                </a:solidFill>
              </a:rPr>
              <a:t>EU &amp; konkurrens</a:t>
            </a:r>
          </a:p>
          <a:p>
            <a:pPr>
              <a:lnSpc>
                <a:spcPct val="100000"/>
              </a:lnSpc>
              <a:spcBef>
                <a:spcPts val="300"/>
              </a:spcBef>
              <a:spcAft>
                <a:spcPts val="300"/>
              </a:spcAft>
            </a:pPr>
            <a:r>
              <a:rPr lang="sv-SE" sz="1600" dirty="0">
                <a:solidFill>
                  <a:schemeClr val="bg2"/>
                </a:solidFill>
              </a:rPr>
              <a:t>Försäkring</a:t>
            </a:r>
          </a:p>
          <a:p>
            <a:pPr>
              <a:lnSpc>
                <a:spcPct val="100000"/>
              </a:lnSpc>
              <a:spcBef>
                <a:spcPts val="300"/>
              </a:spcBef>
              <a:spcAft>
                <a:spcPts val="300"/>
              </a:spcAft>
            </a:pPr>
            <a:r>
              <a:rPr lang="sv-SE" sz="1600" dirty="0">
                <a:solidFill>
                  <a:schemeClr val="bg2"/>
                </a:solidFill>
              </a:rPr>
              <a:t>Life Science</a:t>
            </a:r>
          </a:p>
          <a:p>
            <a:pPr>
              <a:lnSpc>
                <a:spcPct val="100000"/>
              </a:lnSpc>
              <a:spcBef>
                <a:spcPts val="300"/>
              </a:spcBef>
              <a:spcAft>
                <a:spcPts val="300"/>
              </a:spcAft>
            </a:pPr>
            <a:r>
              <a:rPr lang="sv-SE" sz="1600" dirty="0">
                <a:solidFill>
                  <a:schemeClr val="bg2"/>
                </a:solidFill>
              </a:rPr>
              <a:t>Miljö</a:t>
            </a:r>
          </a:p>
          <a:p>
            <a:pPr>
              <a:lnSpc>
                <a:spcPct val="100000"/>
              </a:lnSpc>
              <a:spcBef>
                <a:spcPts val="300"/>
              </a:spcBef>
              <a:spcAft>
                <a:spcPts val="300"/>
              </a:spcAft>
            </a:pPr>
            <a:r>
              <a:rPr lang="sv-SE" sz="1600" dirty="0">
                <a:solidFill>
                  <a:schemeClr val="bg2"/>
                </a:solidFill>
              </a:rPr>
              <a:t>Offentlig upphandling</a:t>
            </a:r>
          </a:p>
          <a:p>
            <a:pPr>
              <a:lnSpc>
                <a:spcPct val="100000"/>
              </a:lnSpc>
              <a:spcBef>
                <a:spcPts val="300"/>
              </a:spcBef>
              <a:spcAft>
                <a:spcPts val="300"/>
              </a:spcAft>
            </a:pPr>
            <a:r>
              <a:rPr lang="sv-SE" sz="1600" dirty="0">
                <a:solidFill>
                  <a:schemeClr val="bg2"/>
                </a:solidFill>
              </a:rPr>
              <a:t>Tvistelösning</a:t>
            </a: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1131" y="2171962"/>
            <a:ext cx="3091865" cy="1954381"/>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bg2"/>
                </a:solidFill>
              </a:rPr>
              <a:t>Aktiemarknad</a:t>
            </a:r>
          </a:p>
          <a:p>
            <a:pPr>
              <a:lnSpc>
                <a:spcPct val="100000"/>
              </a:lnSpc>
              <a:spcBef>
                <a:spcPts val="300"/>
              </a:spcBef>
              <a:spcAft>
                <a:spcPts val="300"/>
              </a:spcAft>
            </a:pPr>
            <a:r>
              <a:rPr lang="sv-SE" sz="1600" dirty="0">
                <a:solidFill>
                  <a:schemeClr val="bg2"/>
                </a:solidFill>
              </a:rPr>
              <a:t>Bank &amp; finans</a:t>
            </a:r>
          </a:p>
          <a:p>
            <a:pPr>
              <a:lnSpc>
                <a:spcPct val="100000"/>
              </a:lnSpc>
              <a:spcBef>
                <a:spcPts val="300"/>
              </a:spcBef>
              <a:spcAft>
                <a:spcPts val="300"/>
              </a:spcAft>
            </a:pPr>
            <a:r>
              <a:rPr lang="sv-SE" sz="1600" dirty="0">
                <a:solidFill>
                  <a:schemeClr val="bg2"/>
                </a:solidFill>
              </a:rPr>
              <a:t>Bolagsrätt</a:t>
            </a:r>
          </a:p>
          <a:p>
            <a:pPr>
              <a:lnSpc>
                <a:spcPct val="100000"/>
              </a:lnSpc>
              <a:spcBef>
                <a:spcPts val="300"/>
              </a:spcBef>
              <a:spcAft>
                <a:spcPts val="300"/>
              </a:spcAft>
            </a:pPr>
            <a:r>
              <a:rPr lang="sv-SE" sz="1600" dirty="0">
                <a:solidFill>
                  <a:schemeClr val="bg2"/>
                </a:solidFill>
              </a:rPr>
              <a:t>Företagsöverlåtelser</a:t>
            </a:r>
          </a:p>
          <a:p>
            <a:pPr>
              <a:lnSpc>
                <a:spcPct val="100000"/>
              </a:lnSpc>
              <a:spcBef>
                <a:spcPts val="300"/>
              </a:spcBef>
              <a:spcAft>
                <a:spcPts val="300"/>
              </a:spcAft>
            </a:pPr>
            <a:r>
              <a:rPr lang="sv-SE" sz="1600" dirty="0">
                <a:solidFill>
                  <a:schemeClr val="bg2"/>
                </a:solidFill>
              </a:rPr>
              <a:t>Private Equity / Venture </a:t>
            </a:r>
            <a:r>
              <a:rPr lang="sv-SE" sz="1600" dirty="0" err="1">
                <a:solidFill>
                  <a:schemeClr val="bg2"/>
                </a:solidFill>
              </a:rPr>
              <a:t>Capital</a:t>
            </a:r>
            <a:endParaRPr lang="sv-SE" sz="1600" dirty="0">
              <a:solidFill>
                <a:schemeClr val="bg2"/>
              </a:solidFill>
            </a:endParaRPr>
          </a:p>
          <a:p>
            <a:pPr>
              <a:lnSpc>
                <a:spcPct val="100000"/>
              </a:lnSpc>
              <a:spcBef>
                <a:spcPts val="300"/>
              </a:spcBef>
              <a:spcAft>
                <a:spcPts val="300"/>
              </a:spcAft>
            </a:pPr>
            <a:r>
              <a:rPr lang="sv-SE" sz="1600" dirty="0">
                <a:solidFill>
                  <a:schemeClr val="bg2"/>
                </a:solidFill>
              </a:rPr>
              <a:t>Real Property</a:t>
            </a:r>
          </a:p>
        </p:txBody>
      </p:sp>
      <p:pic>
        <p:nvPicPr>
          <p:cNvPr id="17" name="Bildobjekt 10">
            <a:extLst>
              <a:ext uri="{FF2B5EF4-FFF2-40B4-BE49-F238E27FC236}">
                <a16:creationId xmlns:a16="http://schemas.microsoft.com/office/drawing/2014/main" id="{64B85F37-167A-413A-B7F5-126D33F4080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4" name="Platshållare för datum 2">
            <a:extLst>
              <a:ext uri="{FF2B5EF4-FFF2-40B4-BE49-F238E27FC236}">
                <a16:creationId xmlns:a16="http://schemas.microsoft.com/office/drawing/2014/main" id="{98351458-54AC-47A3-A7B0-06FDD59C08ED}"/>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38635984-4D04-4FF9-9A1F-2F252125AC3B}" type="datetime1">
              <a:rPr lang="sv-SE" smtClean="0"/>
              <a:t>2022-03-14</a:t>
            </a:fld>
            <a:endParaRPr lang="sv-SE"/>
          </a:p>
        </p:txBody>
      </p:sp>
      <p:sp>
        <p:nvSpPr>
          <p:cNvPr id="25" name="Platshållare för sidfot 3">
            <a:extLst>
              <a:ext uri="{FF2B5EF4-FFF2-40B4-BE49-F238E27FC236}">
                <a16:creationId xmlns:a16="http://schemas.microsoft.com/office/drawing/2014/main" id="{837AD0BA-8FB0-4773-AF1C-ADBE7922AB1C}"/>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26" name="Platshållare för bildnummer 4">
            <a:extLst>
              <a:ext uri="{FF2B5EF4-FFF2-40B4-BE49-F238E27FC236}">
                <a16:creationId xmlns:a16="http://schemas.microsoft.com/office/drawing/2014/main" id="{9F1CFA62-CA4A-4DB5-827F-DAC93B4B1E8D}"/>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644901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åra tjänster_en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46B88F1-4EE8-43A0-9EF7-8F4A47D6AD7B}"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13" name="TextBox 12"/>
          <p:cNvSpPr txBox="1"/>
          <p:nvPr userDrawn="1"/>
        </p:nvSpPr>
        <p:spPr>
          <a:xfrm>
            <a:off x="1144745" y="1744467"/>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Business Advisory</a:t>
            </a:r>
          </a:p>
        </p:txBody>
      </p:sp>
      <p:sp>
        <p:nvSpPr>
          <p:cNvPr id="14" name="TextBox 13"/>
          <p:cNvSpPr txBox="1"/>
          <p:nvPr userDrawn="1"/>
        </p:nvSpPr>
        <p:spPr>
          <a:xfrm>
            <a:off x="4865533" y="1752580"/>
            <a:ext cx="3090862" cy="430887"/>
          </a:xfrm>
          <a:prstGeom prst="rect">
            <a:avLst/>
          </a:prstGeom>
          <a:noFill/>
        </p:spPr>
        <p:txBody>
          <a:bodyPr wrap="square" rtlCol="0">
            <a:spAutoFit/>
          </a:bodyPr>
          <a:lstStyle/>
          <a:p>
            <a:r>
              <a:rPr lang="sv-SE" sz="2200" b="1" dirty="0" err="1">
                <a:solidFill>
                  <a:schemeClr val="accent5">
                    <a:lumMod val="50000"/>
                  </a:schemeClr>
                </a:solidFill>
                <a:latin typeface="+mj-lt"/>
              </a:rPr>
              <a:t>Dispute</a:t>
            </a:r>
            <a:r>
              <a:rPr lang="sv-SE" sz="2200" b="1" dirty="0">
                <a:solidFill>
                  <a:schemeClr val="accent5">
                    <a:lumMod val="50000"/>
                  </a:schemeClr>
                </a:solidFill>
                <a:latin typeface="+mj-lt"/>
              </a:rPr>
              <a:t> &amp; </a:t>
            </a:r>
            <a:r>
              <a:rPr lang="sv-SE" sz="2200" b="1" dirty="0" err="1">
                <a:solidFill>
                  <a:schemeClr val="accent5">
                    <a:lumMod val="50000"/>
                  </a:schemeClr>
                </a:solidFill>
                <a:latin typeface="+mj-lt"/>
              </a:rPr>
              <a:t>Regulatory</a:t>
            </a:r>
            <a:endParaRPr lang="sv-SE" sz="2200" b="1" dirty="0">
              <a:solidFill>
                <a:schemeClr val="accent5">
                  <a:lumMod val="50000"/>
                </a:schemeClr>
              </a:solidFill>
              <a:latin typeface="+mj-lt"/>
            </a:endParaRPr>
          </a:p>
        </p:txBody>
      </p:sp>
      <p:sp>
        <p:nvSpPr>
          <p:cNvPr id="15" name="TextBox 14"/>
          <p:cNvSpPr txBox="1"/>
          <p:nvPr userDrawn="1"/>
        </p:nvSpPr>
        <p:spPr>
          <a:xfrm>
            <a:off x="8547568" y="1744467"/>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accent1"/>
                </a:solidFill>
                <a:latin typeface="+mj-lt"/>
              </a:rPr>
              <a:t>Our</a:t>
            </a:r>
            <a:r>
              <a:rPr lang="sv-SE" sz="4400" dirty="0">
                <a:solidFill>
                  <a:schemeClr val="accent1"/>
                </a:solidFill>
                <a:latin typeface="+mj-lt"/>
              </a:rPr>
              <a:t> services</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8355" y="2175354"/>
            <a:ext cx="3573020" cy="4175502"/>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accent5">
                    <a:lumMod val="50000"/>
                  </a:schemeClr>
                </a:solidFill>
              </a:rPr>
              <a:t>Consumer law</a:t>
            </a:r>
          </a:p>
          <a:p>
            <a:pPr>
              <a:lnSpc>
                <a:spcPct val="100000"/>
              </a:lnSpc>
              <a:spcBef>
                <a:spcPts val="400"/>
              </a:spcBef>
              <a:spcAft>
                <a:spcPts val="400"/>
              </a:spcAft>
            </a:pPr>
            <a:r>
              <a:rPr lang="en-US" sz="1600" dirty="0">
                <a:solidFill>
                  <a:schemeClr val="accent5">
                    <a:lumMod val="50000"/>
                  </a:schemeClr>
                </a:solidFill>
              </a:rPr>
              <a:t>Corporate Commercial</a:t>
            </a:r>
          </a:p>
          <a:p>
            <a:pPr>
              <a:lnSpc>
                <a:spcPct val="100000"/>
              </a:lnSpc>
              <a:spcBef>
                <a:spcPts val="400"/>
              </a:spcBef>
              <a:spcAft>
                <a:spcPts val="400"/>
              </a:spcAft>
            </a:pPr>
            <a:r>
              <a:rPr lang="en-US" sz="1600" dirty="0">
                <a:solidFill>
                  <a:schemeClr val="accent5">
                    <a:lumMod val="50000"/>
                  </a:schemeClr>
                </a:solidFill>
              </a:rPr>
              <a:t>Data Protection &amp; Integrity</a:t>
            </a:r>
          </a:p>
          <a:p>
            <a:pPr>
              <a:lnSpc>
                <a:spcPct val="100000"/>
              </a:lnSpc>
              <a:spcBef>
                <a:spcPts val="400"/>
              </a:spcBef>
              <a:spcAft>
                <a:spcPts val="400"/>
              </a:spcAft>
            </a:pPr>
            <a:r>
              <a:rPr lang="en-US" sz="1600" dirty="0">
                <a:solidFill>
                  <a:schemeClr val="accent5">
                    <a:lumMod val="50000"/>
                  </a:schemeClr>
                </a:solidFill>
              </a:rPr>
              <a:t>Energy &amp; Natural Resources</a:t>
            </a:r>
          </a:p>
          <a:p>
            <a:pPr>
              <a:lnSpc>
                <a:spcPct val="100000"/>
              </a:lnSpc>
              <a:spcBef>
                <a:spcPts val="400"/>
              </a:spcBef>
              <a:spcAft>
                <a:spcPts val="400"/>
              </a:spcAft>
            </a:pPr>
            <a:r>
              <a:rPr lang="en-US" sz="1600" dirty="0">
                <a:solidFill>
                  <a:schemeClr val="accent5">
                    <a:lumMod val="50000"/>
                  </a:schemeClr>
                </a:solidFill>
              </a:rPr>
              <a:t>FinTech</a:t>
            </a:r>
          </a:p>
          <a:p>
            <a:pPr>
              <a:lnSpc>
                <a:spcPct val="100000"/>
              </a:lnSpc>
              <a:spcBef>
                <a:spcPts val="400"/>
              </a:spcBef>
              <a:spcAft>
                <a:spcPts val="400"/>
              </a:spcAft>
            </a:pPr>
            <a:r>
              <a:rPr lang="en-US" sz="1600" dirty="0">
                <a:solidFill>
                  <a:schemeClr val="accent5">
                    <a:lumMod val="50000"/>
                  </a:schemeClr>
                </a:solidFill>
              </a:rPr>
              <a:t>Insolvency &amp; Reconstruction</a:t>
            </a:r>
          </a:p>
          <a:p>
            <a:pPr>
              <a:lnSpc>
                <a:spcPct val="100000"/>
              </a:lnSpc>
              <a:spcBef>
                <a:spcPts val="400"/>
              </a:spcBef>
              <a:spcAft>
                <a:spcPts val="400"/>
              </a:spcAft>
            </a:pPr>
            <a:r>
              <a:rPr lang="en-US" sz="1600" dirty="0">
                <a:solidFill>
                  <a:schemeClr val="accent5">
                    <a:lumMod val="50000"/>
                  </a:schemeClr>
                </a:solidFill>
              </a:rPr>
              <a:t>Intellectual Property law &amp; Marketing</a:t>
            </a:r>
          </a:p>
          <a:p>
            <a:pPr>
              <a:lnSpc>
                <a:spcPct val="100000"/>
              </a:lnSpc>
              <a:spcBef>
                <a:spcPts val="400"/>
              </a:spcBef>
              <a:spcAft>
                <a:spcPts val="400"/>
              </a:spcAft>
            </a:pPr>
            <a:r>
              <a:rPr lang="en-US" sz="1600" dirty="0">
                <a:solidFill>
                  <a:schemeClr val="accent5">
                    <a:lumMod val="50000"/>
                  </a:schemeClr>
                </a:solidFill>
              </a:rPr>
              <a:t>IT &amp; Telecommunication</a:t>
            </a:r>
          </a:p>
          <a:p>
            <a:pPr>
              <a:lnSpc>
                <a:spcPct val="100000"/>
              </a:lnSpc>
              <a:spcBef>
                <a:spcPts val="400"/>
              </a:spcBef>
              <a:spcAft>
                <a:spcPts val="400"/>
              </a:spcAft>
            </a:pPr>
            <a:r>
              <a:rPr lang="en-US" sz="1600" dirty="0">
                <a:solidFill>
                  <a:schemeClr val="accent5">
                    <a:lumMod val="50000"/>
                  </a:schemeClr>
                </a:solidFill>
              </a:rPr>
              <a:t>Labor law</a:t>
            </a:r>
          </a:p>
          <a:p>
            <a:pPr>
              <a:lnSpc>
                <a:spcPct val="100000"/>
              </a:lnSpc>
              <a:spcBef>
                <a:spcPts val="400"/>
              </a:spcBef>
              <a:spcAft>
                <a:spcPts val="400"/>
              </a:spcAft>
            </a:pPr>
            <a:r>
              <a:rPr lang="en-US" sz="1600" dirty="0">
                <a:solidFill>
                  <a:schemeClr val="accent5">
                    <a:lumMod val="50000"/>
                  </a:schemeClr>
                </a:solidFill>
              </a:rPr>
              <a:t>Media law &amp; Entertainment</a:t>
            </a:r>
          </a:p>
          <a:p>
            <a:pPr>
              <a:lnSpc>
                <a:spcPct val="100000"/>
              </a:lnSpc>
              <a:spcBef>
                <a:spcPts val="400"/>
              </a:spcBef>
              <a:spcAft>
                <a:spcPts val="400"/>
              </a:spcAft>
            </a:pPr>
            <a:r>
              <a:rPr lang="en-US" sz="1600" dirty="0">
                <a:solidFill>
                  <a:schemeClr val="accent5">
                    <a:lumMod val="50000"/>
                  </a:schemeClr>
                </a:solidFill>
              </a:rPr>
              <a:t>Outsourcing</a:t>
            </a:r>
          </a:p>
          <a:p>
            <a:pPr>
              <a:lnSpc>
                <a:spcPct val="100000"/>
              </a:lnSpc>
              <a:spcBef>
                <a:spcPts val="400"/>
              </a:spcBef>
              <a:spcAft>
                <a:spcPts val="400"/>
              </a:spcAft>
            </a:pPr>
            <a:r>
              <a:rPr lang="en-US" sz="1600" dirty="0">
                <a:solidFill>
                  <a:schemeClr val="accent5">
                    <a:lumMod val="50000"/>
                  </a:schemeClr>
                </a:solidFill>
              </a:rPr>
              <a:t>Property &amp; Construction</a:t>
            </a:r>
            <a:endParaRPr lang="sv-SE" sz="1600" dirty="0">
              <a:solidFill>
                <a:schemeClr val="accent5">
                  <a:lumMod val="50000"/>
                </a:schemeClr>
              </a:solidFill>
            </a:endParaRP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64530" y="2183467"/>
            <a:ext cx="3091865" cy="2431435"/>
          </a:xfrm>
          <a:prstGeom prst="rect">
            <a:avLst/>
          </a:prstGeom>
          <a:noFill/>
        </p:spPr>
        <p:txBody>
          <a:bodyPr wrap="square" rtlCol="0">
            <a:spAutoFit/>
          </a:bodyPr>
          <a:lstStyle/>
          <a:p>
            <a:pPr>
              <a:lnSpc>
                <a:spcPct val="100000"/>
              </a:lnSpc>
              <a:spcBef>
                <a:spcPts val="400"/>
              </a:spcBef>
              <a:spcAft>
                <a:spcPts val="400"/>
              </a:spcAft>
            </a:pPr>
            <a:r>
              <a:rPr lang="sv-SE" sz="1600" dirty="0">
                <a:solidFill>
                  <a:schemeClr val="accent5">
                    <a:lumMod val="50000"/>
                  </a:schemeClr>
                </a:solidFill>
              </a:rPr>
              <a:t>Anti-</a:t>
            </a:r>
            <a:r>
              <a:rPr lang="sv-SE" sz="1600" dirty="0" err="1">
                <a:solidFill>
                  <a:schemeClr val="accent5">
                    <a:lumMod val="50000"/>
                  </a:schemeClr>
                </a:solidFill>
              </a:rPr>
              <a:t>corruption</a:t>
            </a:r>
            <a:endParaRPr lang="sv-SE" sz="1600" dirty="0">
              <a:solidFill>
                <a:schemeClr val="accent5">
                  <a:lumMod val="50000"/>
                </a:schemeClr>
              </a:solidFill>
            </a:endParaRPr>
          </a:p>
          <a:p>
            <a:pPr>
              <a:lnSpc>
                <a:spcPct val="100000"/>
              </a:lnSpc>
              <a:spcBef>
                <a:spcPts val="400"/>
              </a:spcBef>
              <a:spcAft>
                <a:spcPts val="400"/>
              </a:spcAft>
            </a:pPr>
            <a:r>
              <a:rPr lang="sv-SE" sz="1600" dirty="0" err="1">
                <a:solidFill>
                  <a:schemeClr val="accent5">
                    <a:lumMod val="50000"/>
                  </a:schemeClr>
                </a:solidFill>
              </a:rPr>
              <a:t>Dispute</a:t>
            </a:r>
            <a:r>
              <a:rPr lang="sv-SE" sz="1600" dirty="0">
                <a:solidFill>
                  <a:schemeClr val="accent5">
                    <a:lumMod val="50000"/>
                  </a:schemeClr>
                </a:solidFill>
              </a:rPr>
              <a:t> Resolution</a:t>
            </a:r>
          </a:p>
          <a:p>
            <a:pPr>
              <a:lnSpc>
                <a:spcPct val="100000"/>
              </a:lnSpc>
              <a:spcBef>
                <a:spcPts val="400"/>
              </a:spcBef>
              <a:spcAft>
                <a:spcPts val="400"/>
              </a:spcAft>
            </a:pPr>
            <a:r>
              <a:rPr lang="sv-SE" sz="1600" dirty="0" err="1">
                <a:solidFill>
                  <a:schemeClr val="accent5">
                    <a:lumMod val="50000"/>
                  </a:schemeClr>
                </a:solidFill>
              </a:rPr>
              <a:t>Environmental</a:t>
            </a:r>
            <a:r>
              <a:rPr lang="sv-SE" sz="1600" dirty="0">
                <a:solidFill>
                  <a:schemeClr val="accent5">
                    <a:lumMod val="50000"/>
                  </a:schemeClr>
                </a:solidFill>
              </a:rPr>
              <a:t> </a:t>
            </a:r>
            <a:r>
              <a:rPr lang="sv-SE" sz="1600" dirty="0" err="1">
                <a:solidFill>
                  <a:schemeClr val="accent5">
                    <a:lumMod val="50000"/>
                  </a:schemeClr>
                </a:solidFill>
              </a:rPr>
              <a:t>law</a:t>
            </a:r>
            <a:endParaRPr lang="sv-SE" sz="1600" dirty="0">
              <a:solidFill>
                <a:schemeClr val="accent5">
                  <a:lumMod val="50000"/>
                </a:schemeClr>
              </a:solidFill>
            </a:endParaRPr>
          </a:p>
          <a:p>
            <a:pPr>
              <a:lnSpc>
                <a:spcPct val="100000"/>
              </a:lnSpc>
              <a:spcBef>
                <a:spcPts val="400"/>
              </a:spcBef>
              <a:spcAft>
                <a:spcPts val="400"/>
              </a:spcAft>
            </a:pPr>
            <a:r>
              <a:rPr lang="sv-SE" sz="1600" dirty="0">
                <a:solidFill>
                  <a:schemeClr val="accent5">
                    <a:lumMod val="50000"/>
                  </a:schemeClr>
                </a:solidFill>
              </a:rPr>
              <a:t>EU &amp; </a:t>
            </a:r>
            <a:r>
              <a:rPr lang="sv-SE" sz="1600" dirty="0" err="1">
                <a:solidFill>
                  <a:schemeClr val="accent5">
                    <a:lumMod val="50000"/>
                  </a:schemeClr>
                </a:solidFill>
              </a:rPr>
              <a:t>Competition</a:t>
            </a:r>
            <a:endParaRPr lang="sv-SE" sz="1600" dirty="0">
              <a:solidFill>
                <a:schemeClr val="accent5">
                  <a:lumMod val="50000"/>
                </a:schemeClr>
              </a:solidFill>
            </a:endParaRPr>
          </a:p>
          <a:p>
            <a:pPr>
              <a:lnSpc>
                <a:spcPct val="100000"/>
              </a:lnSpc>
              <a:spcBef>
                <a:spcPts val="400"/>
              </a:spcBef>
              <a:spcAft>
                <a:spcPts val="400"/>
              </a:spcAft>
            </a:pPr>
            <a:r>
              <a:rPr lang="sv-SE" sz="1600" dirty="0">
                <a:solidFill>
                  <a:schemeClr val="accent5">
                    <a:lumMod val="50000"/>
                  </a:schemeClr>
                </a:solidFill>
              </a:rPr>
              <a:t>Insurance</a:t>
            </a:r>
          </a:p>
          <a:p>
            <a:pPr>
              <a:lnSpc>
                <a:spcPct val="100000"/>
              </a:lnSpc>
              <a:spcBef>
                <a:spcPts val="400"/>
              </a:spcBef>
              <a:spcAft>
                <a:spcPts val="400"/>
              </a:spcAft>
            </a:pPr>
            <a:r>
              <a:rPr lang="sv-SE" sz="1600" dirty="0">
                <a:solidFill>
                  <a:schemeClr val="accent5">
                    <a:lumMod val="50000"/>
                  </a:schemeClr>
                </a:solidFill>
              </a:rPr>
              <a:t>Life Science</a:t>
            </a:r>
          </a:p>
          <a:p>
            <a:pPr>
              <a:lnSpc>
                <a:spcPct val="100000"/>
              </a:lnSpc>
              <a:spcBef>
                <a:spcPts val="400"/>
              </a:spcBef>
              <a:spcAft>
                <a:spcPts val="400"/>
              </a:spcAft>
            </a:pPr>
            <a:r>
              <a:rPr lang="sv-SE" sz="1600" dirty="0">
                <a:solidFill>
                  <a:schemeClr val="accent5">
                    <a:lumMod val="50000"/>
                  </a:schemeClr>
                </a:solidFill>
              </a:rPr>
              <a:t>Public </a:t>
            </a:r>
            <a:r>
              <a:rPr lang="sv-SE" sz="1600" dirty="0" err="1">
                <a:solidFill>
                  <a:schemeClr val="accent5">
                    <a:lumMod val="50000"/>
                  </a:schemeClr>
                </a:solidFill>
              </a:rPr>
              <a:t>Procurement</a:t>
            </a:r>
            <a:endParaRPr lang="sv-SE" sz="1600" dirty="0">
              <a:solidFill>
                <a:schemeClr val="accent5">
                  <a:lumMod val="50000"/>
                </a:schemeClr>
              </a:solidFill>
            </a:endParaRP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6565" y="2167241"/>
            <a:ext cx="3091865" cy="2082621"/>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accent5">
                    <a:lumMod val="50000"/>
                  </a:schemeClr>
                </a:solidFill>
              </a:rPr>
              <a:t>Bank &amp; Finance</a:t>
            </a:r>
          </a:p>
          <a:p>
            <a:pPr>
              <a:lnSpc>
                <a:spcPct val="100000"/>
              </a:lnSpc>
              <a:spcBef>
                <a:spcPts val="400"/>
              </a:spcBef>
              <a:spcAft>
                <a:spcPts val="400"/>
              </a:spcAft>
            </a:pPr>
            <a:r>
              <a:rPr lang="en-US" sz="1600" dirty="0">
                <a:solidFill>
                  <a:schemeClr val="accent5">
                    <a:lumMod val="50000"/>
                  </a:schemeClr>
                </a:solidFill>
              </a:rPr>
              <a:t>Capital Markets</a:t>
            </a:r>
          </a:p>
          <a:p>
            <a:pPr>
              <a:lnSpc>
                <a:spcPct val="100000"/>
              </a:lnSpc>
              <a:spcBef>
                <a:spcPts val="400"/>
              </a:spcBef>
              <a:spcAft>
                <a:spcPts val="400"/>
              </a:spcAft>
            </a:pPr>
            <a:r>
              <a:rPr lang="en-US" sz="1600" dirty="0">
                <a:solidFill>
                  <a:schemeClr val="accent5">
                    <a:lumMod val="50000"/>
                  </a:schemeClr>
                </a:solidFill>
              </a:rPr>
              <a:t>Corporate law</a:t>
            </a:r>
          </a:p>
          <a:p>
            <a:pPr>
              <a:lnSpc>
                <a:spcPct val="100000"/>
              </a:lnSpc>
              <a:spcBef>
                <a:spcPts val="400"/>
              </a:spcBef>
              <a:spcAft>
                <a:spcPts val="400"/>
              </a:spcAft>
            </a:pPr>
            <a:r>
              <a:rPr lang="en-US" sz="1600" dirty="0">
                <a:solidFill>
                  <a:schemeClr val="accent5">
                    <a:lumMod val="50000"/>
                  </a:schemeClr>
                </a:solidFill>
              </a:rPr>
              <a:t>Mergers &amp; Acquisitions</a:t>
            </a:r>
          </a:p>
          <a:p>
            <a:pPr>
              <a:lnSpc>
                <a:spcPct val="100000"/>
              </a:lnSpc>
              <a:spcBef>
                <a:spcPts val="400"/>
              </a:spcBef>
              <a:spcAft>
                <a:spcPts val="400"/>
              </a:spcAft>
            </a:pPr>
            <a:r>
              <a:rPr lang="en-US" sz="1600" dirty="0">
                <a:solidFill>
                  <a:schemeClr val="accent5">
                    <a:lumMod val="50000"/>
                  </a:schemeClr>
                </a:solidFill>
              </a:rPr>
              <a:t>Private Equity / Venture Capital</a:t>
            </a:r>
          </a:p>
          <a:p>
            <a:pPr>
              <a:lnSpc>
                <a:spcPct val="100000"/>
              </a:lnSpc>
              <a:spcBef>
                <a:spcPts val="400"/>
              </a:spcBef>
              <a:spcAft>
                <a:spcPts val="400"/>
              </a:spcAft>
            </a:pPr>
            <a:r>
              <a:rPr lang="en-US" sz="1600" dirty="0">
                <a:solidFill>
                  <a:schemeClr val="accent5">
                    <a:lumMod val="50000"/>
                  </a:schemeClr>
                </a:solidFill>
              </a:rPr>
              <a:t>Real Property</a:t>
            </a:r>
            <a:endParaRPr lang="sv-SE" sz="1600" dirty="0">
              <a:solidFill>
                <a:schemeClr val="accent5">
                  <a:lumMod val="50000"/>
                </a:schemeClr>
              </a:solidFill>
            </a:endParaRPr>
          </a:p>
        </p:txBody>
      </p:sp>
    </p:spTree>
    <p:extLst>
      <p:ext uri="{BB962C8B-B14F-4D97-AF65-F5344CB8AC3E}">
        <p14:creationId xmlns:p14="http://schemas.microsoft.com/office/powerpoint/2010/main" val="1129038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Våra tjänster_eng">
    <p:spTree>
      <p:nvGrpSpPr>
        <p:cNvPr id="1" name=""/>
        <p:cNvGrpSpPr/>
        <p:nvPr/>
      </p:nvGrpSpPr>
      <p:grpSpPr>
        <a:xfrm>
          <a:off x="0" y="0"/>
          <a:ext cx="0" cy="0"/>
          <a:chOff x="0" y="0"/>
          <a:chExt cx="0" cy="0"/>
        </a:xfrm>
      </p:grpSpPr>
      <p:pic>
        <p:nvPicPr>
          <p:cNvPr id="16" name="Bildobjekt 9">
            <a:extLst>
              <a:ext uri="{FF2B5EF4-FFF2-40B4-BE49-F238E27FC236}">
                <a16:creationId xmlns:a16="http://schemas.microsoft.com/office/drawing/2014/main" id="{6DC6D541-6733-4132-BB97-2CC46FDEF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13" name="TextBox 12"/>
          <p:cNvSpPr txBox="1"/>
          <p:nvPr userDrawn="1"/>
        </p:nvSpPr>
        <p:spPr>
          <a:xfrm>
            <a:off x="1144745" y="1744467"/>
            <a:ext cx="3090862" cy="430887"/>
          </a:xfrm>
          <a:prstGeom prst="rect">
            <a:avLst/>
          </a:prstGeom>
          <a:noFill/>
        </p:spPr>
        <p:txBody>
          <a:bodyPr wrap="square" rtlCol="0">
            <a:spAutoFit/>
          </a:bodyPr>
          <a:lstStyle/>
          <a:p>
            <a:r>
              <a:rPr lang="sv-SE" sz="2200" b="0" dirty="0">
                <a:solidFill>
                  <a:schemeClr val="bg2"/>
                </a:solidFill>
                <a:latin typeface="+mj-lt"/>
              </a:rPr>
              <a:t>Business Advisory</a:t>
            </a:r>
          </a:p>
        </p:txBody>
      </p:sp>
      <p:sp>
        <p:nvSpPr>
          <p:cNvPr id="14" name="TextBox 13"/>
          <p:cNvSpPr txBox="1"/>
          <p:nvPr userDrawn="1"/>
        </p:nvSpPr>
        <p:spPr>
          <a:xfrm>
            <a:off x="4865533" y="1752580"/>
            <a:ext cx="3090862" cy="430887"/>
          </a:xfrm>
          <a:prstGeom prst="rect">
            <a:avLst/>
          </a:prstGeom>
          <a:noFill/>
        </p:spPr>
        <p:txBody>
          <a:bodyPr wrap="square" rtlCol="0">
            <a:spAutoFit/>
          </a:bodyPr>
          <a:lstStyle/>
          <a:p>
            <a:r>
              <a:rPr lang="sv-SE" sz="2200" b="1" dirty="0" err="1">
                <a:solidFill>
                  <a:schemeClr val="bg2"/>
                </a:solidFill>
                <a:latin typeface="+mj-lt"/>
              </a:rPr>
              <a:t>Dispute</a:t>
            </a:r>
            <a:r>
              <a:rPr lang="sv-SE" sz="2200" b="1" dirty="0">
                <a:solidFill>
                  <a:schemeClr val="bg2"/>
                </a:solidFill>
                <a:latin typeface="+mj-lt"/>
              </a:rPr>
              <a:t> &amp; </a:t>
            </a:r>
            <a:r>
              <a:rPr lang="sv-SE" sz="2200" b="1" dirty="0" err="1">
                <a:solidFill>
                  <a:schemeClr val="bg2"/>
                </a:solidFill>
                <a:latin typeface="+mj-lt"/>
              </a:rPr>
              <a:t>Regulatory</a:t>
            </a:r>
            <a:endParaRPr lang="sv-SE" sz="2200" b="1" dirty="0">
              <a:solidFill>
                <a:schemeClr val="bg2"/>
              </a:solidFill>
              <a:latin typeface="+mj-lt"/>
            </a:endParaRPr>
          </a:p>
        </p:txBody>
      </p:sp>
      <p:sp>
        <p:nvSpPr>
          <p:cNvPr id="15" name="TextBox 14"/>
          <p:cNvSpPr txBox="1"/>
          <p:nvPr userDrawn="1"/>
        </p:nvSpPr>
        <p:spPr>
          <a:xfrm>
            <a:off x="8547568" y="1744467"/>
            <a:ext cx="3090862" cy="430887"/>
          </a:xfrm>
          <a:prstGeom prst="rect">
            <a:avLst/>
          </a:prstGeom>
          <a:noFill/>
        </p:spPr>
        <p:txBody>
          <a:bodyPr wrap="square" rtlCol="0">
            <a:spAutoFit/>
          </a:bodyPr>
          <a:lstStyle/>
          <a:p>
            <a:r>
              <a:rPr lang="sv-SE" sz="2200" b="0" dirty="0">
                <a:solidFill>
                  <a:schemeClr val="bg2"/>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bg2"/>
                </a:solidFill>
                <a:latin typeface="+mj-lt"/>
              </a:rPr>
              <a:t>Our</a:t>
            </a:r>
            <a:r>
              <a:rPr lang="sv-SE" sz="4400" dirty="0">
                <a:solidFill>
                  <a:schemeClr val="bg2"/>
                </a:solidFill>
                <a:latin typeface="+mj-lt"/>
              </a:rPr>
              <a:t> services</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8355" y="2175354"/>
            <a:ext cx="3573020" cy="4175502"/>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bg2"/>
                </a:solidFill>
              </a:rPr>
              <a:t>Consumer law</a:t>
            </a:r>
          </a:p>
          <a:p>
            <a:pPr>
              <a:lnSpc>
                <a:spcPct val="100000"/>
              </a:lnSpc>
              <a:spcBef>
                <a:spcPts val="400"/>
              </a:spcBef>
              <a:spcAft>
                <a:spcPts val="400"/>
              </a:spcAft>
            </a:pPr>
            <a:r>
              <a:rPr lang="en-US" sz="1600" dirty="0">
                <a:solidFill>
                  <a:schemeClr val="bg2"/>
                </a:solidFill>
              </a:rPr>
              <a:t>Corporate Commercial</a:t>
            </a:r>
          </a:p>
          <a:p>
            <a:pPr>
              <a:lnSpc>
                <a:spcPct val="100000"/>
              </a:lnSpc>
              <a:spcBef>
                <a:spcPts val="400"/>
              </a:spcBef>
              <a:spcAft>
                <a:spcPts val="400"/>
              </a:spcAft>
            </a:pPr>
            <a:r>
              <a:rPr lang="en-US" sz="1600" dirty="0">
                <a:solidFill>
                  <a:schemeClr val="bg2"/>
                </a:solidFill>
              </a:rPr>
              <a:t>Data Protection &amp; Integrity</a:t>
            </a:r>
          </a:p>
          <a:p>
            <a:pPr>
              <a:lnSpc>
                <a:spcPct val="100000"/>
              </a:lnSpc>
              <a:spcBef>
                <a:spcPts val="400"/>
              </a:spcBef>
              <a:spcAft>
                <a:spcPts val="400"/>
              </a:spcAft>
            </a:pPr>
            <a:r>
              <a:rPr lang="en-US" sz="1600" dirty="0">
                <a:solidFill>
                  <a:schemeClr val="bg2"/>
                </a:solidFill>
              </a:rPr>
              <a:t>Energy &amp; Natural Resources</a:t>
            </a:r>
          </a:p>
          <a:p>
            <a:pPr>
              <a:lnSpc>
                <a:spcPct val="100000"/>
              </a:lnSpc>
              <a:spcBef>
                <a:spcPts val="400"/>
              </a:spcBef>
              <a:spcAft>
                <a:spcPts val="400"/>
              </a:spcAft>
            </a:pPr>
            <a:r>
              <a:rPr lang="en-US" sz="1600" dirty="0">
                <a:solidFill>
                  <a:schemeClr val="bg2"/>
                </a:solidFill>
              </a:rPr>
              <a:t>FinTech</a:t>
            </a:r>
          </a:p>
          <a:p>
            <a:pPr>
              <a:lnSpc>
                <a:spcPct val="100000"/>
              </a:lnSpc>
              <a:spcBef>
                <a:spcPts val="400"/>
              </a:spcBef>
              <a:spcAft>
                <a:spcPts val="400"/>
              </a:spcAft>
            </a:pPr>
            <a:r>
              <a:rPr lang="en-US" sz="1600" dirty="0">
                <a:solidFill>
                  <a:schemeClr val="bg2"/>
                </a:solidFill>
              </a:rPr>
              <a:t>Insolvency &amp; Reconstruction</a:t>
            </a:r>
          </a:p>
          <a:p>
            <a:pPr>
              <a:lnSpc>
                <a:spcPct val="100000"/>
              </a:lnSpc>
              <a:spcBef>
                <a:spcPts val="400"/>
              </a:spcBef>
              <a:spcAft>
                <a:spcPts val="400"/>
              </a:spcAft>
            </a:pPr>
            <a:r>
              <a:rPr lang="en-US" sz="1600" dirty="0">
                <a:solidFill>
                  <a:schemeClr val="bg2"/>
                </a:solidFill>
              </a:rPr>
              <a:t>Intellectual Property law &amp; Marketing</a:t>
            </a:r>
          </a:p>
          <a:p>
            <a:pPr>
              <a:lnSpc>
                <a:spcPct val="100000"/>
              </a:lnSpc>
              <a:spcBef>
                <a:spcPts val="400"/>
              </a:spcBef>
              <a:spcAft>
                <a:spcPts val="400"/>
              </a:spcAft>
            </a:pPr>
            <a:r>
              <a:rPr lang="en-US" sz="1600" dirty="0">
                <a:solidFill>
                  <a:schemeClr val="bg2"/>
                </a:solidFill>
              </a:rPr>
              <a:t>IT &amp; Telecommunication</a:t>
            </a:r>
          </a:p>
          <a:p>
            <a:pPr>
              <a:lnSpc>
                <a:spcPct val="100000"/>
              </a:lnSpc>
              <a:spcBef>
                <a:spcPts val="400"/>
              </a:spcBef>
              <a:spcAft>
                <a:spcPts val="400"/>
              </a:spcAft>
            </a:pPr>
            <a:r>
              <a:rPr lang="en-US" sz="1600" dirty="0">
                <a:solidFill>
                  <a:schemeClr val="bg2"/>
                </a:solidFill>
              </a:rPr>
              <a:t>Labor law</a:t>
            </a:r>
          </a:p>
          <a:p>
            <a:pPr>
              <a:lnSpc>
                <a:spcPct val="100000"/>
              </a:lnSpc>
              <a:spcBef>
                <a:spcPts val="400"/>
              </a:spcBef>
              <a:spcAft>
                <a:spcPts val="400"/>
              </a:spcAft>
            </a:pPr>
            <a:r>
              <a:rPr lang="en-US" sz="1600" dirty="0">
                <a:solidFill>
                  <a:schemeClr val="bg2"/>
                </a:solidFill>
              </a:rPr>
              <a:t>Media law &amp; Entertainment</a:t>
            </a:r>
          </a:p>
          <a:p>
            <a:pPr>
              <a:lnSpc>
                <a:spcPct val="100000"/>
              </a:lnSpc>
              <a:spcBef>
                <a:spcPts val="400"/>
              </a:spcBef>
              <a:spcAft>
                <a:spcPts val="400"/>
              </a:spcAft>
            </a:pPr>
            <a:r>
              <a:rPr lang="en-US" sz="1600" dirty="0">
                <a:solidFill>
                  <a:schemeClr val="bg2"/>
                </a:solidFill>
              </a:rPr>
              <a:t>Outsourcing</a:t>
            </a:r>
          </a:p>
          <a:p>
            <a:pPr>
              <a:lnSpc>
                <a:spcPct val="100000"/>
              </a:lnSpc>
              <a:spcBef>
                <a:spcPts val="400"/>
              </a:spcBef>
              <a:spcAft>
                <a:spcPts val="400"/>
              </a:spcAft>
            </a:pPr>
            <a:r>
              <a:rPr lang="en-US" sz="1600" dirty="0">
                <a:solidFill>
                  <a:schemeClr val="bg2"/>
                </a:solidFill>
              </a:rPr>
              <a:t>Property &amp; Construction</a:t>
            </a:r>
            <a:endParaRPr lang="sv-SE" sz="1600" dirty="0">
              <a:solidFill>
                <a:schemeClr val="bg2"/>
              </a:solidFill>
            </a:endParaRP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64530" y="2183467"/>
            <a:ext cx="3091865" cy="2431435"/>
          </a:xfrm>
          <a:prstGeom prst="rect">
            <a:avLst/>
          </a:prstGeom>
          <a:noFill/>
        </p:spPr>
        <p:txBody>
          <a:bodyPr wrap="square" rtlCol="0">
            <a:spAutoFit/>
          </a:bodyPr>
          <a:lstStyle/>
          <a:p>
            <a:pPr>
              <a:lnSpc>
                <a:spcPct val="100000"/>
              </a:lnSpc>
              <a:spcBef>
                <a:spcPts val="400"/>
              </a:spcBef>
              <a:spcAft>
                <a:spcPts val="400"/>
              </a:spcAft>
            </a:pPr>
            <a:r>
              <a:rPr lang="sv-SE" sz="1600" dirty="0">
                <a:solidFill>
                  <a:schemeClr val="bg2"/>
                </a:solidFill>
              </a:rPr>
              <a:t>Anti-</a:t>
            </a:r>
            <a:r>
              <a:rPr lang="sv-SE" sz="1600" dirty="0" err="1">
                <a:solidFill>
                  <a:schemeClr val="bg2"/>
                </a:solidFill>
              </a:rPr>
              <a:t>corruption</a:t>
            </a:r>
            <a:endParaRPr lang="sv-SE" sz="1600" dirty="0">
              <a:solidFill>
                <a:schemeClr val="bg2"/>
              </a:solidFill>
            </a:endParaRPr>
          </a:p>
          <a:p>
            <a:pPr>
              <a:lnSpc>
                <a:spcPct val="100000"/>
              </a:lnSpc>
              <a:spcBef>
                <a:spcPts val="400"/>
              </a:spcBef>
              <a:spcAft>
                <a:spcPts val="400"/>
              </a:spcAft>
            </a:pPr>
            <a:r>
              <a:rPr lang="sv-SE" sz="1600" dirty="0" err="1">
                <a:solidFill>
                  <a:schemeClr val="bg2"/>
                </a:solidFill>
              </a:rPr>
              <a:t>Dispute</a:t>
            </a:r>
            <a:r>
              <a:rPr lang="sv-SE" sz="1600" dirty="0">
                <a:solidFill>
                  <a:schemeClr val="bg2"/>
                </a:solidFill>
              </a:rPr>
              <a:t> Resolution</a:t>
            </a:r>
          </a:p>
          <a:p>
            <a:pPr>
              <a:lnSpc>
                <a:spcPct val="100000"/>
              </a:lnSpc>
              <a:spcBef>
                <a:spcPts val="400"/>
              </a:spcBef>
              <a:spcAft>
                <a:spcPts val="400"/>
              </a:spcAft>
            </a:pPr>
            <a:r>
              <a:rPr lang="sv-SE" sz="1600" dirty="0" err="1">
                <a:solidFill>
                  <a:schemeClr val="bg2"/>
                </a:solidFill>
              </a:rPr>
              <a:t>Environmental</a:t>
            </a:r>
            <a:r>
              <a:rPr lang="sv-SE" sz="1600" dirty="0">
                <a:solidFill>
                  <a:schemeClr val="bg2"/>
                </a:solidFill>
              </a:rPr>
              <a:t> </a:t>
            </a:r>
            <a:r>
              <a:rPr lang="sv-SE" sz="1600" dirty="0" err="1">
                <a:solidFill>
                  <a:schemeClr val="bg2"/>
                </a:solidFill>
              </a:rPr>
              <a:t>law</a:t>
            </a:r>
            <a:endParaRPr lang="sv-SE" sz="1600" dirty="0">
              <a:solidFill>
                <a:schemeClr val="bg2"/>
              </a:solidFill>
            </a:endParaRPr>
          </a:p>
          <a:p>
            <a:pPr>
              <a:lnSpc>
                <a:spcPct val="100000"/>
              </a:lnSpc>
              <a:spcBef>
                <a:spcPts val="400"/>
              </a:spcBef>
              <a:spcAft>
                <a:spcPts val="400"/>
              </a:spcAft>
            </a:pPr>
            <a:r>
              <a:rPr lang="sv-SE" sz="1600" dirty="0">
                <a:solidFill>
                  <a:schemeClr val="bg2"/>
                </a:solidFill>
              </a:rPr>
              <a:t>EU &amp; </a:t>
            </a:r>
            <a:r>
              <a:rPr lang="sv-SE" sz="1600" dirty="0" err="1">
                <a:solidFill>
                  <a:schemeClr val="bg2"/>
                </a:solidFill>
              </a:rPr>
              <a:t>Competition</a:t>
            </a:r>
            <a:endParaRPr lang="sv-SE" sz="1600" dirty="0">
              <a:solidFill>
                <a:schemeClr val="bg2"/>
              </a:solidFill>
            </a:endParaRPr>
          </a:p>
          <a:p>
            <a:pPr>
              <a:lnSpc>
                <a:spcPct val="100000"/>
              </a:lnSpc>
              <a:spcBef>
                <a:spcPts val="400"/>
              </a:spcBef>
              <a:spcAft>
                <a:spcPts val="400"/>
              </a:spcAft>
            </a:pPr>
            <a:r>
              <a:rPr lang="sv-SE" sz="1600" dirty="0">
                <a:solidFill>
                  <a:schemeClr val="bg2"/>
                </a:solidFill>
              </a:rPr>
              <a:t>Insurance</a:t>
            </a:r>
          </a:p>
          <a:p>
            <a:pPr>
              <a:lnSpc>
                <a:spcPct val="100000"/>
              </a:lnSpc>
              <a:spcBef>
                <a:spcPts val="400"/>
              </a:spcBef>
              <a:spcAft>
                <a:spcPts val="400"/>
              </a:spcAft>
            </a:pPr>
            <a:r>
              <a:rPr lang="sv-SE" sz="1600" dirty="0">
                <a:solidFill>
                  <a:schemeClr val="bg2"/>
                </a:solidFill>
              </a:rPr>
              <a:t>Life Science</a:t>
            </a:r>
          </a:p>
          <a:p>
            <a:pPr>
              <a:lnSpc>
                <a:spcPct val="100000"/>
              </a:lnSpc>
              <a:spcBef>
                <a:spcPts val="400"/>
              </a:spcBef>
              <a:spcAft>
                <a:spcPts val="400"/>
              </a:spcAft>
            </a:pPr>
            <a:r>
              <a:rPr lang="sv-SE" sz="1600" dirty="0">
                <a:solidFill>
                  <a:schemeClr val="bg2"/>
                </a:solidFill>
              </a:rPr>
              <a:t>Public </a:t>
            </a:r>
            <a:r>
              <a:rPr lang="sv-SE" sz="1600" dirty="0" err="1">
                <a:solidFill>
                  <a:schemeClr val="bg2"/>
                </a:solidFill>
              </a:rPr>
              <a:t>Procurement</a:t>
            </a:r>
            <a:endParaRPr lang="sv-SE" sz="1600" dirty="0">
              <a:solidFill>
                <a:schemeClr val="bg2"/>
              </a:solidFill>
            </a:endParaRP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6565" y="2167241"/>
            <a:ext cx="3091865" cy="2082621"/>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bg2"/>
                </a:solidFill>
              </a:rPr>
              <a:t>Bank &amp; Finance</a:t>
            </a:r>
          </a:p>
          <a:p>
            <a:pPr>
              <a:lnSpc>
                <a:spcPct val="100000"/>
              </a:lnSpc>
              <a:spcBef>
                <a:spcPts val="400"/>
              </a:spcBef>
              <a:spcAft>
                <a:spcPts val="400"/>
              </a:spcAft>
            </a:pPr>
            <a:r>
              <a:rPr lang="en-US" sz="1600" dirty="0">
                <a:solidFill>
                  <a:schemeClr val="bg2"/>
                </a:solidFill>
              </a:rPr>
              <a:t>Capital Markets</a:t>
            </a:r>
          </a:p>
          <a:p>
            <a:pPr>
              <a:lnSpc>
                <a:spcPct val="100000"/>
              </a:lnSpc>
              <a:spcBef>
                <a:spcPts val="400"/>
              </a:spcBef>
              <a:spcAft>
                <a:spcPts val="400"/>
              </a:spcAft>
            </a:pPr>
            <a:r>
              <a:rPr lang="en-US" sz="1600" dirty="0">
                <a:solidFill>
                  <a:schemeClr val="bg2"/>
                </a:solidFill>
              </a:rPr>
              <a:t>Corporate law</a:t>
            </a:r>
          </a:p>
          <a:p>
            <a:pPr>
              <a:lnSpc>
                <a:spcPct val="100000"/>
              </a:lnSpc>
              <a:spcBef>
                <a:spcPts val="400"/>
              </a:spcBef>
              <a:spcAft>
                <a:spcPts val="400"/>
              </a:spcAft>
            </a:pPr>
            <a:r>
              <a:rPr lang="en-US" sz="1600" dirty="0">
                <a:solidFill>
                  <a:schemeClr val="bg2"/>
                </a:solidFill>
              </a:rPr>
              <a:t>Mergers &amp; Acquisitions</a:t>
            </a:r>
          </a:p>
          <a:p>
            <a:pPr>
              <a:lnSpc>
                <a:spcPct val="100000"/>
              </a:lnSpc>
              <a:spcBef>
                <a:spcPts val="400"/>
              </a:spcBef>
              <a:spcAft>
                <a:spcPts val="400"/>
              </a:spcAft>
            </a:pPr>
            <a:r>
              <a:rPr lang="en-US" sz="1600" dirty="0">
                <a:solidFill>
                  <a:schemeClr val="bg2"/>
                </a:solidFill>
              </a:rPr>
              <a:t>Private Equity / Venture Capital</a:t>
            </a:r>
          </a:p>
          <a:p>
            <a:pPr>
              <a:lnSpc>
                <a:spcPct val="100000"/>
              </a:lnSpc>
              <a:spcBef>
                <a:spcPts val="400"/>
              </a:spcBef>
              <a:spcAft>
                <a:spcPts val="400"/>
              </a:spcAft>
            </a:pPr>
            <a:r>
              <a:rPr lang="en-US" sz="1600" dirty="0">
                <a:solidFill>
                  <a:schemeClr val="bg2"/>
                </a:solidFill>
              </a:rPr>
              <a:t>Real Property</a:t>
            </a:r>
            <a:endParaRPr lang="sv-SE" sz="1600" dirty="0">
              <a:solidFill>
                <a:schemeClr val="bg2"/>
              </a:solidFill>
            </a:endParaRPr>
          </a:p>
        </p:txBody>
      </p:sp>
      <p:sp>
        <p:nvSpPr>
          <p:cNvPr id="17" name="Platshållare för datum 2">
            <a:extLst>
              <a:ext uri="{FF2B5EF4-FFF2-40B4-BE49-F238E27FC236}">
                <a16:creationId xmlns:a16="http://schemas.microsoft.com/office/drawing/2014/main" id="{151D7868-C670-4E13-80D0-85E9336362FC}"/>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38635984-4D04-4FF9-9A1F-2F252125AC3B}" type="datetime1">
              <a:rPr lang="sv-SE" smtClean="0"/>
              <a:t>2022-03-14</a:t>
            </a:fld>
            <a:endParaRPr lang="sv-SE"/>
          </a:p>
        </p:txBody>
      </p:sp>
      <p:sp>
        <p:nvSpPr>
          <p:cNvPr id="18" name="Platshållare för sidfot 3">
            <a:extLst>
              <a:ext uri="{FF2B5EF4-FFF2-40B4-BE49-F238E27FC236}">
                <a16:creationId xmlns:a16="http://schemas.microsoft.com/office/drawing/2014/main" id="{4B7A9174-54CE-4EB1-9EF8-8AC1C62742A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19" name="Platshållare för bildnummer 4">
            <a:extLst>
              <a:ext uri="{FF2B5EF4-FFF2-40B4-BE49-F238E27FC236}">
                <a16:creationId xmlns:a16="http://schemas.microsoft.com/office/drawing/2014/main" id="{4923D110-0D28-4135-86F1-2F29D88ADBF0}"/>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0" name="Bildobjekt 10">
            <a:extLst>
              <a:ext uri="{FF2B5EF4-FFF2-40B4-BE49-F238E27FC236}">
                <a16:creationId xmlns:a16="http://schemas.microsoft.com/office/drawing/2014/main" id="{1F802E20-0757-4BDE-AA64-D8DAAED8C1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57327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Rubrikbild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29AA61-0478-48DA-B47C-A351CACD8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1530588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och innehåll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AABD4BB-B904-499A-97E6-B4E203CC9085}"/>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9E3B960E-33C4-474A-BAD3-E010FD4D288A}"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4263662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vå innehållsdelar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B83BF4A6-B14B-49CD-8727-B9D35CFAAEB0}"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2156892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Endast rubrik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86D0C2E-23B8-4426-9321-32756D807672}"/>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6BA37EDD-17C4-456D-B62C-A8A91D70D0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184268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innehåll och bild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EC9F7F5-5A94-4FA2-9DB2-34CFA133C1D7}"/>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45AC6CB3-1148-4BE2-A358-FF171179718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E00CE890-542C-4F82-BCE0-37630DF6F273}"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dirty="0"/>
              <a:t>Click icon to add picture</a:t>
            </a:r>
            <a:endParaRPr lang="sv-SE" dirty="0"/>
          </a:p>
        </p:txBody>
      </p:sp>
    </p:spTree>
    <p:extLst>
      <p:ext uri="{BB962C8B-B14F-4D97-AF65-F5344CB8AC3E}">
        <p14:creationId xmlns:p14="http://schemas.microsoft.com/office/powerpoint/2010/main" val="3695988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och innehåll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9652A0D0-5460-442E-B1AC-723095F53F5C}"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43278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vå innehållsdelar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802A18-9ADA-45D5-AF61-54D91267DF2D}"/>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851756-55EE-418B-A4DF-DFAB144D87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F1731E84-8EDA-444D-86A6-861C1A48AA9B}"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1717546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Endast rubrik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4AB7166B-FD81-4A19-955B-8743BFED2F1B}" type="datetime1">
              <a:rPr lang="sv-SE" smtClean="0"/>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Tree>
    <p:extLst>
      <p:ext uri="{BB962C8B-B14F-4D97-AF65-F5344CB8AC3E}">
        <p14:creationId xmlns:p14="http://schemas.microsoft.com/office/powerpoint/2010/main" val="2262591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innehåll och bild -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2D742B9-F8A6-4578-9CA9-C72BBB56606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85E204A3-6050-4EBF-8DCB-674E2826B619}"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12"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8681606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och innehåll - Beig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9652A0D0-5460-442E-B1AC-723095F53F5C}" type="datetime1">
              <a:rPr lang="sv-SE" smtClean="0"/>
              <a:pPr/>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4274449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vå innehållsdelar -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802A18-9ADA-45D5-AF61-54D91267DF2D}"/>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851756-55EE-418B-A4DF-DFAB144D87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F1731E84-8EDA-444D-86A6-861C1A48AA9B}" type="datetime1">
              <a:rPr lang="sv-SE" smtClean="0"/>
              <a:pPr/>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44240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Rubrikbil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B806A-4A17-4445-AD96-3A8AEB49FD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46"/>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991026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Endast rubrik - Beig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4AB7166B-FD81-4A19-955B-8743BFED2F1B}" type="datetime1">
              <a:rPr lang="sv-SE" smtClean="0"/>
              <a:pPr/>
              <a:t>2022-03-14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Tree>
    <p:extLst>
      <p:ext uri="{BB962C8B-B14F-4D97-AF65-F5344CB8AC3E}">
        <p14:creationId xmlns:p14="http://schemas.microsoft.com/office/powerpoint/2010/main" val="1437435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innehåll och bild -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2D742B9-F8A6-4578-9CA9-C72BBB566065}"/>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85E204A3-6050-4EBF-8DCB-674E2826B619}" type="datetime1">
              <a:rPr lang="sv-SE" smtClean="0"/>
              <a:pPr/>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12"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766229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och innehåll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A8D4594-00B0-48B4-A014-DD0343738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440596E-F355-4753-80A6-BFCA67DF0765}"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061974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vå innehållsdelar - Grå">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05840235-C812-4E08-8A81-1DC7691A0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FF6272B3-450C-4710-B987-1F8FD9B905B9}"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447689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Endast rubrik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38635984-4D04-4FF9-9A1F-2F252125AC3B}"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1846517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ubrik, innehåll och bild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2BE0C5DC-5EBF-4769-AB86-203EA662B5D2}"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3"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
        <p:nvSpPr>
          <p:cNvPr id="20"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tx1"/>
                </a:solidFill>
              </a:defRPr>
            </a:lvl1pPr>
          </a:lstStyle>
          <a:p>
            <a:r>
              <a:rPr lang="en-US" dirty="0"/>
              <a:t>Click to edit Master title style</a:t>
            </a:r>
            <a:endParaRPr lang="sv-SE" dirty="0"/>
          </a:p>
        </p:txBody>
      </p:sp>
      <p:sp>
        <p:nvSpPr>
          <p:cNvPr id="22"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40979260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10970196-E764-4A3D-AD8C-490DBEB8830B}"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p>
            <a:r>
              <a:rPr lang="en-US" dirty="0"/>
              <a:t>Click to edit Master title style</a:t>
            </a:r>
            <a:endParaRPr lang="sv-SE" dirty="0"/>
          </a:p>
        </p:txBody>
      </p:sp>
    </p:spTree>
    <p:extLst>
      <p:ext uri="{BB962C8B-B14F-4D97-AF65-F5344CB8AC3E}">
        <p14:creationId xmlns:p14="http://schemas.microsoft.com/office/powerpoint/2010/main" val="470088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D6F61362-DB48-496B-B628-567157AC2E0A}" type="datetime1">
              <a:rPr lang="sv-SE" smtClean="0"/>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619721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14F474A-9108-4DD1-9F97-393C0037A575}"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Tree>
    <p:extLst>
      <p:ext uri="{BB962C8B-B14F-4D97-AF65-F5344CB8AC3E}">
        <p14:creationId xmlns:p14="http://schemas.microsoft.com/office/powerpoint/2010/main" val="4038854405"/>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4FBA8BDE-233A-413F-9B79-ED21AEA8628E}"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accent6"/>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4104770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4_Rubrikbild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B806A-4A17-4445-AD96-3A8AEB49FD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40" b="-12"/>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3053452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F0F1E50-ADFF-4925-AC53-FB5F2EA39F8F}"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accent5"/>
                </a:solidFill>
              </a:defRPr>
            </a:lvl1pPr>
          </a:lstStyle>
          <a:p>
            <a:r>
              <a:rPr lang="en-US" dirty="0"/>
              <a:t>Click to edit Master title style</a:t>
            </a:r>
            <a:endParaRPr lang="sv-SE" dirty="0"/>
          </a:p>
        </p:txBody>
      </p:sp>
    </p:spTree>
    <p:extLst>
      <p:ext uri="{BB962C8B-B14F-4D97-AF65-F5344CB8AC3E}">
        <p14:creationId xmlns:p14="http://schemas.microsoft.com/office/powerpoint/2010/main" val="2330862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8088279-E5C6-4D52-A5E7-9CD638F7B1D3}" type="datetime1">
              <a:rPr lang="sv-SE" smtClean="0"/>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accent5"/>
                </a:solidFill>
              </a:defRPr>
            </a:lvl1pPr>
          </a:lstStyle>
          <a:p>
            <a:r>
              <a:rPr lang="en-US" dirty="0"/>
              <a:t>Click to edit Master title style</a:t>
            </a:r>
            <a:endParaRPr lang="sv-SE" dirty="0"/>
          </a:p>
        </p:txBody>
      </p:sp>
    </p:spTree>
    <p:extLst>
      <p:ext uri="{BB962C8B-B14F-4D97-AF65-F5344CB8AC3E}">
        <p14:creationId xmlns:p14="http://schemas.microsoft.com/office/powerpoint/2010/main" val="2504489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2_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accent5"/>
                </a:solidFill>
              </a:defRPr>
            </a:lvl1pPr>
          </a:lstStyle>
          <a:p>
            <a:r>
              <a:rPr lang="en-US" dirty="0"/>
              <a:t>Click to edit Master title style</a:t>
            </a:r>
            <a:endParaRPr lang="sv-SE" dirty="0"/>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F79A6F2-F465-4F00-92F9-18E07726C56F}"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Tree>
    <p:extLst>
      <p:ext uri="{BB962C8B-B14F-4D97-AF65-F5344CB8AC3E}">
        <p14:creationId xmlns:p14="http://schemas.microsoft.com/office/powerpoint/2010/main" val="27281444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CEAAEAD8-39C7-4A74-82F6-F65365CBE5D3}"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accent5"/>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2064604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F0F1E50-ADFF-4925-AC53-FB5F2EA39F8F}"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bg1">
                    <a:lumMod val="50000"/>
                  </a:schemeClr>
                </a:solidFill>
              </a:defRPr>
            </a:lvl1pPr>
          </a:lstStyle>
          <a:p>
            <a:r>
              <a:rPr lang="en-US" dirty="0"/>
              <a:t>Click to edit Master title style</a:t>
            </a:r>
            <a:endParaRPr lang="sv-SE" dirty="0"/>
          </a:p>
        </p:txBody>
      </p:sp>
    </p:spTree>
    <p:extLst>
      <p:ext uri="{BB962C8B-B14F-4D97-AF65-F5344CB8AC3E}">
        <p14:creationId xmlns:p14="http://schemas.microsoft.com/office/powerpoint/2010/main" val="3838457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8088279-E5C6-4D52-A5E7-9CD638F7B1D3}" type="datetime1">
              <a:rPr lang="sv-SE" smtClean="0"/>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bg1">
                    <a:lumMod val="50000"/>
                  </a:schemeClr>
                </a:solidFill>
              </a:defRPr>
            </a:lvl1pPr>
          </a:lstStyle>
          <a:p>
            <a:r>
              <a:rPr lang="en-US" dirty="0"/>
              <a:t>Click to edit Master title style</a:t>
            </a:r>
            <a:endParaRPr lang="sv-SE" dirty="0"/>
          </a:p>
        </p:txBody>
      </p:sp>
    </p:spTree>
    <p:extLst>
      <p:ext uri="{BB962C8B-B14F-4D97-AF65-F5344CB8AC3E}">
        <p14:creationId xmlns:p14="http://schemas.microsoft.com/office/powerpoint/2010/main" val="2310648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3_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bg1">
                    <a:lumMod val="50000"/>
                  </a:schemeClr>
                </a:solidFill>
              </a:defRPr>
            </a:lvl1pPr>
          </a:lstStyle>
          <a:p>
            <a:r>
              <a:rPr lang="en-US" dirty="0"/>
              <a:t>Click to edit Master title style</a:t>
            </a:r>
            <a:endParaRPr lang="sv-SE" dirty="0"/>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F79A6F2-F465-4F00-92F9-18E07726C56F}"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Tree>
    <p:extLst>
      <p:ext uri="{BB962C8B-B14F-4D97-AF65-F5344CB8AC3E}">
        <p14:creationId xmlns:p14="http://schemas.microsoft.com/office/powerpoint/2010/main" val="1994379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CEAAEAD8-39C7-4A74-82F6-F65365CBE5D3}"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bg1">
                    <a:lumMod val="50000"/>
                  </a:schemeClr>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1129628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F0F1E50-ADFF-4925-AC53-FB5F2EA39F8F}"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accent4"/>
                </a:solidFill>
              </a:defRPr>
            </a:lvl1pPr>
          </a:lstStyle>
          <a:p>
            <a:r>
              <a:rPr lang="en-US" dirty="0"/>
              <a:t>Click to edit Master title style</a:t>
            </a:r>
            <a:endParaRPr lang="sv-SE" dirty="0"/>
          </a:p>
        </p:txBody>
      </p:sp>
    </p:spTree>
    <p:extLst>
      <p:ext uri="{BB962C8B-B14F-4D97-AF65-F5344CB8AC3E}">
        <p14:creationId xmlns:p14="http://schemas.microsoft.com/office/powerpoint/2010/main" val="3987023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8088279-E5C6-4D52-A5E7-9CD638F7B1D3}" type="datetime1">
              <a:rPr lang="sv-SE" smtClean="0"/>
              <a:t>2022-03-14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accent4"/>
                </a:solidFill>
              </a:defRPr>
            </a:lvl1pPr>
          </a:lstStyle>
          <a:p>
            <a:r>
              <a:rPr lang="en-US" dirty="0"/>
              <a:t>Click to edit Master title style</a:t>
            </a:r>
            <a:endParaRPr lang="sv-SE" dirty="0"/>
          </a:p>
        </p:txBody>
      </p:sp>
    </p:spTree>
    <p:extLst>
      <p:ext uri="{BB962C8B-B14F-4D97-AF65-F5344CB8AC3E}">
        <p14:creationId xmlns:p14="http://schemas.microsoft.com/office/powerpoint/2010/main" val="774708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3_Rubrikbild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B59217-EA90-4B93-8528-0D9DF1AD30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43"/>
          <a:stretch/>
        </p:blipFill>
        <p:spPr>
          <a:xfrm>
            <a:off x="-1" y="1"/>
            <a:ext cx="12192001"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20363636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4_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accent4"/>
                </a:solidFill>
              </a:defRPr>
            </a:lvl1pPr>
          </a:lstStyle>
          <a:p>
            <a:r>
              <a:rPr lang="en-US" dirty="0"/>
              <a:t>Click to edit Master title style</a:t>
            </a:r>
            <a:endParaRPr lang="sv-SE" dirty="0"/>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F79A6F2-F465-4F00-92F9-18E07726C56F}" type="datetime1">
              <a:rPr lang="sv-SE" smtClean="0"/>
              <a:t>2022-03-14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Tree>
    <p:extLst>
      <p:ext uri="{BB962C8B-B14F-4D97-AF65-F5344CB8AC3E}">
        <p14:creationId xmlns:p14="http://schemas.microsoft.com/office/powerpoint/2010/main" val="30523136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CEAAEAD8-39C7-4A74-82F6-F65365CBE5D3}"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accent4"/>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4168319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och innehåll - Bi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C6FCB0-2876-4383-B78A-AA0485083D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38"/>
          <a:stretch/>
        </p:blipFill>
        <p:spPr>
          <a:xfrm>
            <a:off x="0" y="0"/>
            <a:ext cx="12219259" cy="6858000"/>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6"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EBE334A1-469D-43EA-8579-EE5D79BD9201}"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243933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vå innehållsdelar - Bi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D6F932-13D2-455D-9B16-85A583E3E7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00" b="5917"/>
          <a:stretch/>
        </p:blipFill>
        <p:spPr>
          <a:xfrm>
            <a:off x="0" y="1"/>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F18C614B-D089-4C04-AFEA-EC8EA103585F}" type="datetime1">
              <a:rPr lang="sv-SE" smtClean="0"/>
              <a:t>2022-03-14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26912119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 Bi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6DBF3B-8473-4F22-8050-DEDE77D06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47" b="21066"/>
          <a:stretch/>
        </p:blipFill>
        <p:spPr>
          <a:xfrm>
            <a:off x="0" y="0"/>
            <a:ext cx="12191999"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3274709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Kapitelsida - Rö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FD77F-57EC-4041-9877-2DA787E3E2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56"/>
          <a:stretch/>
        </p:blipFill>
        <p:spPr>
          <a:xfrm>
            <a:off x="-4430" y="0"/>
            <a:ext cx="1219643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873723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Kapitelsida - Grå">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E9E98-B5C8-41D1-AC53-80C58FB634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87"/>
          <a:stretch/>
        </p:blipFill>
        <p:spPr>
          <a:xfrm>
            <a:off x="-34724" y="-1"/>
            <a:ext cx="12226723" cy="685800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62495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Kapitelsida - Blå">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8EC8A-8DE3-4043-BDF5-B36AD65A5F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2"/>
          <a:stretch/>
        </p:blipFill>
        <p:spPr>
          <a:xfrm>
            <a:off x="1810" y="0"/>
            <a:ext cx="1219019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919249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3_Kapitelsida - Bei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8EC8A-8DE3-4043-BDF5-B36AD65A5F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85" b="10235"/>
          <a:stretch/>
        </p:blipFill>
        <p:spPr>
          <a:xfrm>
            <a:off x="0" y="-1"/>
            <a:ext cx="12192000" cy="685800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362518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1_Kapitelsida - Rö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146149511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74D5905-99E5-40F9-975D-C8067A543DD8}"/>
              </a:ext>
            </a:extLst>
          </p:cNvPr>
          <p:cNvSpPr>
            <a:spLocks noGrp="1"/>
          </p:cNvSpPr>
          <p:nvPr>
            <p:ph type="title"/>
          </p:nvPr>
        </p:nvSpPr>
        <p:spPr>
          <a:xfrm>
            <a:off x="1271588" y="188912"/>
            <a:ext cx="9648825" cy="1260476"/>
          </a:xfrm>
          <a:prstGeom prst="rect">
            <a:avLst/>
          </a:prstGeom>
        </p:spPr>
        <p:txBody>
          <a:bodyPr vert="horz" lIns="0" tIns="0" rIns="0" bIns="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548C40-38F5-4A13-9F4D-0A39F8B10203}"/>
              </a:ext>
            </a:extLst>
          </p:cNvPr>
          <p:cNvSpPr>
            <a:spLocks noGrp="1"/>
          </p:cNvSpPr>
          <p:nvPr>
            <p:ph type="body" idx="1"/>
          </p:nvPr>
        </p:nvSpPr>
        <p:spPr>
          <a:xfrm>
            <a:off x="1271588" y="1808163"/>
            <a:ext cx="9648825" cy="3925886"/>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p:txBody>
      </p:sp>
      <p:pic>
        <p:nvPicPr>
          <p:cNvPr id="9" name="Bildobjekt 8">
            <a:extLst>
              <a:ext uri="{FF2B5EF4-FFF2-40B4-BE49-F238E27FC236}">
                <a16:creationId xmlns:a16="http://schemas.microsoft.com/office/drawing/2014/main" id="{F46ABBA1-E240-4BA0-BF5D-436A7B610227}"/>
              </a:ext>
            </a:extLst>
          </p:cNvPr>
          <p:cNvPicPr>
            <a:picLocks noChangeAspect="1"/>
          </p:cNvPicPr>
          <p:nvPr userDrawn="1"/>
        </p:nvPicPr>
        <p:blipFill>
          <a:blip r:embed="rId149" cstate="hqprint">
            <a:extLst>
              <a:ext uri="{28A0092B-C50C-407E-A947-70E740481C1C}">
                <a14:useLocalDpi xmlns:a14="http://schemas.microsoft.com/office/drawing/2010/main" val="0"/>
              </a:ext>
            </a:extLst>
          </a:blip>
          <a:stretch>
            <a:fillRect/>
          </a:stretch>
        </p:blipFill>
        <p:spPr>
          <a:xfrm>
            <a:off x="10414388" y="5982318"/>
            <a:ext cx="1542615" cy="695612"/>
          </a:xfrm>
          <a:prstGeom prst="rect">
            <a:avLst/>
          </a:prstGeom>
        </p:spPr>
      </p:pic>
      <p:sp>
        <p:nvSpPr>
          <p:cNvPr id="4" name="Date Placeholder 3">
            <a:extLst>
              <a:ext uri="{FF2B5EF4-FFF2-40B4-BE49-F238E27FC236}">
                <a16:creationId xmlns:a16="http://schemas.microsoft.com/office/drawing/2014/main" id="{198615C7-97B7-425E-BC2D-D0D68CF4F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45D02-5FC7-4B45-88BD-ABA8EFEE242A}" type="datetime1">
              <a:rPr lang="sv-SE" smtClean="0"/>
              <a:t>2022-03-14</a:t>
            </a:fld>
            <a:endParaRPr lang="sv-SE"/>
          </a:p>
        </p:txBody>
      </p:sp>
      <p:sp>
        <p:nvSpPr>
          <p:cNvPr id="5" name="Footer Placeholder 4">
            <a:extLst>
              <a:ext uri="{FF2B5EF4-FFF2-40B4-BE49-F238E27FC236}">
                <a16:creationId xmlns:a16="http://schemas.microsoft.com/office/drawing/2014/main" id="{9C932AED-FB2C-42FE-AD21-538879BD3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Strictly confidential</a:t>
            </a:r>
          </a:p>
        </p:txBody>
      </p:sp>
      <p:sp>
        <p:nvSpPr>
          <p:cNvPr id="6" name="Slide Number Placeholder 5">
            <a:extLst>
              <a:ext uri="{FF2B5EF4-FFF2-40B4-BE49-F238E27FC236}">
                <a16:creationId xmlns:a16="http://schemas.microsoft.com/office/drawing/2014/main" id="{B49848F8-5B08-479B-BDB4-D466F3416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1E679-A614-4296-8854-EE93DA705054}" type="slidenum">
              <a:rPr lang="sv-SE" smtClean="0"/>
              <a:t>‹#›</a:t>
            </a:fld>
            <a:endParaRPr lang="sv-SE"/>
          </a:p>
        </p:txBody>
      </p:sp>
    </p:spTree>
    <p:extLst>
      <p:ext uri="{BB962C8B-B14F-4D97-AF65-F5344CB8AC3E}">
        <p14:creationId xmlns:p14="http://schemas.microsoft.com/office/powerpoint/2010/main" val="2766513542"/>
      </p:ext>
    </p:extLst>
  </p:cSld>
  <p:clrMap bg1="lt1" tx1="dk1" bg2="lt2" tx2="dk2" accent1="accent1" accent2="accent2" accent3="accent3" accent4="accent4" accent5="accent5" accent6="accent6" hlink="hlink" folHlink="folHlink"/>
  <p:sldLayoutIdLst>
    <p:sldLayoutId id="2147483669" r:id="rId1"/>
    <p:sldLayoutId id="2147483694" r:id="rId2"/>
    <p:sldLayoutId id="2147483670" r:id="rId3"/>
    <p:sldLayoutId id="2147483792" r:id="rId4"/>
    <p:sldLayoutId id="2147483693" r:id="rId5"/>
    <p:sldLayoutId id="2147483671" r:id="rId6"/>
    <p:sldLayoutId id="2147483717" r:id="rId7"/>
    <p:sldLayoutId id="2147483793" r:id="rId8"/>
    <p:sldLayoutId id="2147483749" r:id="rId9"/>
    <p:sldLayoutId id="2147483750" r:id="rId10"/>
    <p:sldLayoutId id="2147483751" r:id="rId11"/>
    <p:sldLayoutId id="2147483794" r:id="rId12"/>
    <p:sldLayoutId id="2147483756" r:id="rId13"/>
    <p:sldLayoutId id="2147483757" r:id="rId14"/>
    <p:sldLayoutId id="2147483758" r:id="rId15"/>
    <p:sldLayoutId id="2147483779" r:id="rId16"/>
    <p:sldLayoutId id="2147483730" r:id="rId17"/>
    <p:sldLayoutId id="2147483729" r:id="rId18"/>
    <p:sldLayoutId id="2147483704" r:id="rId19"/>
    <p:sldLayoutId id="2147483719" r:id="rId20"/>
    <p:sldLayoutId id="2147483727" r:id="rId21"/>
    <p:sldLayoutId id="2147483728" r:id="rId22"/>
    <p:sldLayoutId id="2147483720" r:id="rId23"/>
    <p:sldLayoutId id="2147483705" r:id="rId24"/>
    <p:sldLayoutId id="2147483721" r:id="rId25"/>
    <p:sldLayoutId id="2147483706" r:id="rId26"/>
    <p:sldLayoutId id="2147483725" r:id="rId27"/>
    <p:sldLayoutId id="2147483726" r:id="rId28"/>
    <p:sldLayoutId id="2147483707" r:id="rId29"/>
    <p:sldLayoutId id="2147483708" r:id="rId30"/>
    <p:sldLayoutId id="2147483709" r:id="rId31"/>
    <p:sldLayoutId id="2147483711" r:id="rId32"/>
    <p:sldLayoutId id="2147483771" r:id="rId33"/>
    <p:sldLayoutId id="2147483795" r:id="rId34"/>
    <p:sldLayoutId id="2147483722" r:id="rId35"/>
    <p:sldLayoutId id="2147483772" r:id="rId36"/>
    <p:sldLayoutId id="2147483796" r:id="rId37"/>
    <p:sldLayoutId id="2147483737" r:id="rId38"/>
    <p:sldLayoutId id="2147483773" r:id="rId39"/>
    <p:sldLayoutId id="2147483748" r:id="rId40"/>
    <p:sldLayoutId id="2147483778" r:id="rId41"/>
    <p:sldLayoutId id="2147483762" r:id="rId42"/>
    <p:sldLayoutId id="2147483763" r:id="rId43"/>
    <p:sldLayoutId id="2147483765" r:id="rId44"/>
    <p:sldLayoutId id="2147483825" r:id="rId45"/>
    <p:sldLayoutId id="2147483776" r:id="rId46"/>
    <p:sldLayoutId id="2147483826" r:id="rId47"/>
    <p:sldLayoutId id="2147483764" r:id="rId48"/>
    <p:sldLayoutId id="2147483827" r:id="rId49"/>
    <p:sldLayoutId id="2147483777" r:id="rId50"/>
    <p:sldLayoutId id="2147483828" r:id="rId51"/>
    <p:sldLayoutId id="2147483742" r:id="rId52"/>
    <p:sldLayoutId id="2147483744" r:id="rId53"/>
    <p:sldLayoutId id="2147483745" r:id="rId54"/>
    <p:sldLayoutId id="2147483746" r:id="rId55"/>
    <p:sldLayoutId id="2147483769" r:id="rId56"/>
    <p:sldLayoutId id="2147483829" r:id="rId57"/>
    <p:sldLayoutId id="2147483747" r:id="rId58"/>
    <p:sldLayoutId id="2147483830" r:id="rId59"/>
    <p:sldLayoutId id="2147483657" r:id="rId60"/>
    <p:sldLayoutId id="2147483658" r:id="rId61"/>
    <p:sldLayoutId id="2147483659" r:id="rId62"/>
    <p:sldLayoutId id="2147483667" r:id="rId63"/>
    <p:sldLayoutId id="2147483660" r:id="rId64"/>
    <p:sldLayoutId id="2147483661" r:id="rId65"/>
    <p:sldLayoutId id="2147483662" r:id="rId66"/>
    <p:sldLayoutId id="2147483668" r:id="rId67"/>
    <p:sldLayoutId id="2147483780" r:id="rId68"/>
    <p:sldLayoutId id="2147483781" r:id="rId69"/>
    <p:sldLayoutId id="2147483782" r:id="rId70"/>
    <p:sldLayoutId id="2147483783" r:id="rId71"/>
    <p:sldLayoutId id="2147483663" r:id="rId72"/>
    <p:sldLayoutId id="2147483664" r:id="rId73"/>
    <p:sldLayoutId id="2147483665" r:id="rId74"/>
    <p:sldLayoutId id="2147483689" r:id="rId75"/>
    <p:sldLayoutId id="2147483656" r:id="rId76"/>
    <p:sldLayoutId id="2147483650" r:id="rId77"/>
    <p:sldLayoutId id="2147483654" r:id="rId78"/>
    <p:sldLayoutId id="2147483666" r:id="rId79"/>
    <p:sldLayoutId id="2147483712" r:id="rId80"/>
    <p:sldLayoutId id="2147483713" r:id="rId81"/>
    <p:sldLayoutId id="2147483714" r:id="rId82"/>
    <p:sldLayoutId id="2147483715"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680" r:id="rId92"/>
    <p:sldLayoutId id="2147483681" r:id="rId93"/>
    <p:sldLayoutId id="2147483682" r:id="rId94"/>
    <p:sldLayoutId id="2147483675" r:id="rId95"/>
    <p:sldLayoutId id="2147483676" r:id="rId96"/>
    <p:sldLayoutId id="2147483674" r:id="rId97"/>
    <p:sldLayoutId id="2147483805" r:id="rId98"/>
    <p:sldLayoutId id="2147483716" r:id="rId99"/>
    <p:sldLayoutId id="2147483692" r:id="rId100"/>
    <p:sldLayoutId id="2147483753" r:id="rId101"/>
    <p:sldLayoutId id="2147483806" r:id="rId102"/>
    <p:sldLayoutId id="2147483752" r:id="rId103"/>
    <p:sldLayoutId id="2147483754" r:id="rId104"/>
    <p:sldLayoutId id="2147483755" r:id="rId105"/>
    <p:sldLayoutId id="2147483807" r:id="rId106"/>
    <p:sldLayoutId id="2147483759" r:id="rId107"/>
    <p:sldLayoutId id="2147483760" r:id="rId108"/>
    <p:sldLayoutId id="2147483761" r:id="rId109"/>
    <p:sldLayoutId id="2147483787" r:id="rId110"/>
    <p:sldLayoutId id="2147483677" r:id="rId111"/>
    <p:sldLayoutId id="2147483678" r:id="rId112"/>
    <p:sldLayoutId id="2147483679" r:id="rId113"/>
    <p:sldLayoutId id="2147483809" r:id="rId114"/>
    <p:sldLayoutId id="2147483690" r:id="rId115"/>
    <p:sldLayoutId id="2147483684" r:id="rId116"/>
    <p:sldLayoutId id="2147483687" r:id="rId117"/>
    <p:sldLayoutId id="2147483688" r:id="rId118"/>
    <p:sldLayoutId id="2147483810" r:id="rId119"/>
    <p:sldLayoutId id="2147483691" r:id="rId120"/>
    <p:sldLayoutId id="2147483695" r:id="rId121"/>
    <p:sldLayoutId id="2147483696" r:id="rId122"/>
    <p:sldLayoutId id="2147483697" r:id="rId123"/>
    <p:sldLayoutId id="2147483811" r:id="rId124"/>
    <p:sldLayoutId id="2147483698" r:id="rId125"/>
    <p:sldLayoutId id="2147483791" r:id="rId126"/>
    <p:sldLayoutId id="2147483812" r:id="rId127"/>
    <p:sldLayoutId id="2147483813" r:id="rId128"/>
    <p:sldLayoutId id="2147483814" r:id="rId129"/>
    <p:sldLayoutId id="2147483815" r:id="rId130"/>
    <p:sldLayoutId id="2147483788" r:id="rId131"/>
    <p:sldLayoutId id="2147483789" r:id="rId132"/>
    <p:sldLayoutId id="2147483790" r:id="rId133"/>
    <p:sldLayoutId id="2147483808" r:id="rId134"/>
    <p:sldLayoutId id="2147483699" r:id="rId135"/>
    <p:sldLayoutId id="2147483700" r:id="rId136"/>
    <p:sldLayoutId id="2147483701" r:id="rId137"/>
    <p:sldLayoutId id="2147483819" r:id="rId138"/>
    <p:sldLayoutId id="2147483702" r:id="rId139"/>
    <p:sldLayoutId id="2147483703" r:id="rId140"/>
    <p:sldLayoutId id="2147483731" r:id="rId141"/>
    <p:sldLayoutId id="2147483732" r:id="rId142"/>
    <p:sldLayoutId id="2147483733" r:id="rId143"/>
    <p:sldLayoutId id="2147483766" r:id="rId144"/>
    <p:sldLayoutId id="2147483824" r:id="rId145"/>
    <p:sldLayoutId id="2147483768" r:id="rId146"/>
    <p:sldLayoutId id="2147483767" r:id="rId147"/>
  </p:sldLayoutIdLst>
  <p:hf sldNum="0"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bg2"/>
          </a:solidFill>
          <a:latin typeface="+mn-lt"/>
          <a:ea typeface="+mn-ea"/>
          <a:cs typeface="+mn-cs"/>
        </a:defRPr>
      </a:lvl1pPr>
      <a:lvl2pPr marL="714375" indent="-265113" algn="l" defTabSz="898525"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2pPr>
      <a:lvl3pPr marL="1163638" indent="-265113" algn="l" defTabSz="914400" rtl="0" eaLnBrk="1" latinLnBrk="0" hangingPunct="1">
        <a:lnSpc>
          <a:spcPct val="90000"/>
        </a:lnSpc>
        <a:spcBef>
          <a:spcPts val="500"/>
        </a:spcBef>
        <a:buFont typeface="Arial" panose="020B0604020202020204" pitchFamily="34" charset="0"/>
        <a:buChar char="•"/>
        <a:tabLst>
          <a:tab pos="898525" algn="l"/>
          <a:tab pos="1163638" algn="l"/>
        </a:tabLst>
        <a:defRPr sz="1600"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6879" userDrawn="1">
          <p15:clr>
            <a:srgbClr val="F26B43"/>
          </p15:clr>
        </p15:guide>
        <p15:guide id="3" orient="horz" pos="119" userDrawn="1">
          <p15:clr>
            <a:srgbClr val="F26B43"/>
          </p15:clr>
        </p15:guide>
        <p15:guide id="4" orient="horz" pos="3612" userDrawn="1">
          <p15:clr>
            <a:srgbClr val="F26B43"/>
          </p15:clr>
        </p15:guide>
        <p15:guide id="5" orient="horz" pos="2160" userDrawn="1">
          <p15:clr>
            <a:srgbClr val="F26B43"/>
          </p15:clr>
        </p15:guide>
        <p15:guide id="6" orient="horz" pos="913" userDrawn="1">
          <p15:clr>
            <a:srgbClr val="F26B43"/>
          </p15:clr>
        </p15:guide>
        <p15:guide id="7" pos="4357" userDrawn="1">
          <p15:clr>
            <a:srgbClr val="F26B43"/>
          </p15:clr>
        </p15:guide>
        <p15:guide id="8" pos="3309" userDrawn="1">
          <p15:clr>
            <a:srgbClr val="F26B43"/>
          </p15:clr>
        </p15:guide>
        <p15:guide id="9" orient="horz" pos="1168" userDrawn="1">
          <p15:clr>
            <a:srgbClr val="F26B43"/>
          </p15:clr>
        </p15:guide>
        <p15:guide id="10" pos="4482" userDrawn="1">
          <p15:clr>
            <a:srgbClr val="F26B43"/>
          </p15:clr>
        </p15:guide>
        <p15:guide id="11" pos="5530" userDrawn="1">
          <p15:clr>
            <a:srgbClr val="F26B43"/>
          </p15:clr>
        </p15:guide>
        <p15:guide id="12" pos="5650" userDrawn="1">
          <p15:clr>
            <a:srgbClr val="F26B43"/>
          </p15:clr>
        </p15:guide>
        <p15:guide id="13" pos="6692" userDrawn="1">
          <p15:clr>
            <a:srgbClr val="F26B43"/>
          </p15:clr>
        </p15:guide>
        <p15:guide id="14" pos="3178" userDrawn="1">
          <p15:clr>
            <a:srgbClr val="F26B43"/>
          </p15:clr>
        </p15:guide>
        <p15:guide id="15" pos="2131" userDrawn="1">
          <p15:clr>
            <a:srgbClr val="F26B43"/>
          </p15:clr>
        </p15:guide>
        <p15:guide id="16" pos="2016" userDrawn="1">
          <p15:clr>
            <a:srgbClr val="F26B43"/>
          </p15:clr>
        </p15:guide>
        <p15:guide id="17" pos="96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5B6B-8696-44C9-969C-258B33E52E1D}"/>
              </a:ext>
            </a:extLst>
          </p:cNvPr>
          <p:cNvSpPr>
            <a:spLocks noGrp="1"/>
          </p:cNvSpPr>
          <p:nvPr>
            <p:ph type="ctrTitle"/>
          </p:nvPr>
        </p:nvSpPr>
        <p:spPr/>
        <p:txBody>
          <a:bodyPr>
            <a:normAutofit fontScale="90000"/>
          </a:bodyPr>
          <a:lstStyle/>
          <a:p>
            <a:r>
              <a:rPr lang="sv-SE" b="1" dirty="0"/>
              <a:t>Att utreda svart arbetskraft i offentliga kontrakt</a:t>
            </a:r>
            <a:endParaRPr lang="sv-SE" dirty="0"/>
          </a:p>
        </p:txBody>
      </p:sp>
      <p:sp>
        <p:nvSpPr>
          <p:cNvPr id="3" name="Subtitle 2">
            <a:extLst>
              <a:ext uri="{FF2B5EF4-FFF2-40B4-BE49-F238E27FC236}">
                <a16:creationId xmlns:a16="http://schemas.microsoft.com/office/drawing/2014/main" id="{1E3BBEF2-613B-4395-BBEC-23039B08A796}"/>
              </a:ext>
            </a:extLst>
          </p:cNvPr>
          <p:cNvSpPr>
            <a:spLocks noGrp="1"/>
          </p:cNvSpPr>
          <p:nvPr>
            <p:ph type="subTitle" idx="1"/>
          </p:nvPr>
        </p:nvSpPr>
        <p:spPr/>
        <p:txBody>
          <a:bodyPr/>
          <a:lstStyle/>
          <a:p>
            <a:r>
              <a:rPr lang="sv-SE" dirty="0"/>
              <a:t>Martin Bogg, Advokat</a:t>
            </a:r>
          </a:p>
          <a:p>
            <a:r>
              <a:rPr lang="sv-SE" dirty="0"/>
              <a:t>Advokatfirman Delphi</a:t>
            </a:r>
          </a:p>
        </p:txBody>
      </p:sp>
    </p:spTree>
    <p:extLst>
      <p:ext uri="{BB962C8B-B14F-4D97-AF65-F5344CB8AC3E}">
        <p14:creationId xmlns:p14="http://schemas.microsoft.com/office/powerpoint/2010/main" val="364835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70F90F-5CE7-41FF-895F-C5ED2FF3A97C}"/>
              </a:ext>
            </a:extLst>
          </p:cNvPr>
          <p:cNvPicPr>
            <a:picLocks noGrp="1" noChangeAspect="1"/>
          </p:cNvPicPr>
          <p:nvPr>
            <p:ph idx="1"/>
          </p:nvPr>
        </p:nvPicPr>
        <p:blipFill>
          <a:blip r:embed="rId3"/>
          <a:stretch>
            <a:fillRect/>
          </a:stretch>
        </p:blipFill>
        <p:spPr>
          <a:xfrm>
            <a:off x="2508043" y="1612218"/>
            <a:ext cx="7175914" cy="4797911"/>
          </a:xfrm>
          <a:prstGeom prst="rect">
            <a:avLst/>
          </a:prstGeom>
        </p:spPr>
      </p:pic>
      <p:sp>
        <p:nvSpPr>
          <p:cNvPr id="3" name="Title 2">
            <a:extLst>
              <a:ext uri="{FF2B5EF4-FFF2-40B4-BE49-F238E27FC236}">
                <a16:creationId xmlns:a16="http://schemas.microsoft.com/office/drawing/2014/main" id="{9DC30F05-A1E3-46DE-B412-510BD77EC709}"/>
              </a:ext>
            </a:extLst>
          </p:cNvPr>
          <p:cNvSpPr>
            <a:spLocks noGrp="1"/>
          </p:cNvSpPr>
          <p:nvPr>
            <p:ph type="title"/>
          </p:nvPr>
        </p:nvSpPr>
        <p:spPr/>
        <p:txBody>
          <a:bodyPr/>
          <a:lstStyle/>
          <a:p>
            <a:r>
              <a:rPr lang="sv-SE" dirty="0"/>
              <a:t>Från intervju med tidigare anställd</a:t>
            </a:r>
          </a:p>
        </p:txBody>
      </p:sp>
    </p:spTree>
    <p:extLst>
      <p:ext uri="{BB962C8B-B14F-4D97-AF65-F5344CB8AC3E}">
        <p14:creationId xmlns:p14="http://schemas.microsoft.com/office/powerpoint/2010/main" val="427359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1436705-8A66-412F-8634-A82C4098F8DF}"/>
              </a:ext>
            </a:extLst>
          </p:cNvPr>
          <p:cNvPicPr>
            <a:picLocks noGrp="1" noChangeAspect="1"/>
          </p:cNvPicPr>
          <p:nvPr>
            <p:ph idx="1"/>
          </p:nvPr>
        </p:nvPicPr>
        <p:blipFill>
          <a:blip r:embed="rId3"/>
          <a:stretch>
            <a:fillRect/>
          </a:stretch>
        </p:blipFill>
        <p:spPr>
          <a:xfrm>
            <a:off x="2308252" y="1742848"/>
            <a:ext cx="7575496" cy="4629960"/>
          </a:xfrm>
          <a:prstGeom prst="rect">
            <a:avLst/>
          </a:prstGeom>
        </p:spPr>
      </p:pic>
      <p:sp>
        <p:nvSpPr>
          <p:cNvPr id="3" name="Title 2">
            <a:extLst>
              <a:ext uri="{FF2B5EF4-FFF2-40B4-BE49-F238E27FC236}">
                <a16:creationId xmlns:a16="http://schemas.microsoft.com/office/drawing/2014/main" id="{2F096628-C56F-48F7-8164-E6A85B1012C6}"/>
              </a:ext>
            </a:extLst>
          </p:cNvPr>
          <p:cNvSpPr>
            <a:spLocks noGrp="1"/>
          </p:cNvSpPr>
          <p:nvPr>
            <p:ph type="title"/>
          </p:nvPr>
        </p:nvSpPr>
        <p:spPr/>
        <p:txBody>
          <a:bodyPr/>
          <a:lstStyle/>
          <a:p>
            <a:r>
              <a:rPr lang="sv-SE" dirty="0"/>
              <a:t>Från intervju med tidigare anställd</a:t>
            </a:r>
          </a:p>
        </p:txBody>
      </p:sp>
    </p:spTree>
    <p:extLst>
      <p:ext uri="{BB962C8B-B14F-4D97-AF65-F5344CB8AC3E}">
        <p14:creationId xmlns:p14="http://schemas.microsoft.com/office/powerpoint/2010/main" val="134317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BBF98B-55A7-44F2-BD78-A42BD29BFA87}"/>
              </a:ext>
            </a:extLst>
          </p:cNvPr>
          <p:cNvSpPr>
            <a:spLocks noGrp="1"/>
          </p:cNvSpPr>
          <p:nvPr>
            <p:ph idx="1"/>
          </p:nvPr>
        </p:nvSpPr>
        <p:spPr/>
        <p:txBody>
          <a:bodyPr/>
          <a:lstStyle/>
          <a:p>
            <a:r>
              <a:rPr lang="sv-SE" dirty="0"/>
              <a:t>Det saknades fortfarande anställningsavtal för 11 personer som angavs i anbudet.</a:t>
            </a:r>
          </a:p>
          <a:p>
            <a:r>
              <a:rPr lang="sv-SE" dirty="0"/>
              <a:t>Lönespecifikationer m.m. saknades för personer utan anställningsavtal.</a:t>
            </a:r>
          </a:p>
          <a:p>
            <a:r>
              <a:rPr lang="sv-SE" dirty="0"/>
              <a:t>Det saknades underlag (fakturor etc.) för bolagets köp av tjänster från de påstådda underentreprenörerna. </a:t>
            </a:r>
          </a:p>
          <a:p>
            <a:r>
              <a:rPr lang="sv-SE" dirty="0"/>
              <a:t>I vissa av anställningsavtalen hade Markskötselbolaget avtalat om en uppsägningstid om 1 - 2 veckor för tidsbegränsade anställningar, vilket strider mot LAS.</a:t>
            </a:r>
          </a:p>
          <a:p>
            <a:r>
              <a:rPr lang="sv-SE" dirty="0"/>
              <a:t>Det fanns inget underlag som visade att de påstådda underentreprenörerna fullgjorde skatt och socialavgifter för det arbete som påstods utföras för Markskötselbolaget.</a:t>
            </a:r>
          </a:p>
          <a:p>
            <a:r>
              <a:rPr lang="sv-SE" dirty="0"/>
              <a:t>I telefonintervju vittnade tidigare anställd om att personer fått kontanter i handen.</a:t>
            </a:r>
          </a:p>
        </p:txBody>
      </p:sp>
      <p:sp>
        <p:nvSpPr>
          <p:cNvPr id="3" name="Title 2">
            <a:extLst>
              <a:ext uri="{FF2B5EF4-FFF2-40B4-BE49-F238E27FC236}">
                <a16:creationId xmlns:a16="http://schemas.microsoft.com/office/drawing/2014/main" id="{1ED66D19-180F-4218-ADE8-095AAC7F3A9A}"/>
              </a:ext>
            </a:extLst>
          </p:cNvPr>
          <p:cNvSpPr>
            <a:spLocks noGrp="1"/>
          </p:cNvSpPr>
          <p:nvPr>
            <p:ph type="title"/>
          </p:nvPr>
        </p:nvSpPr>
        <p:spPr/>
        <p:txBody>
          <a:bodyPr/>
          <a:lstStyle/>
          <a:p>
            <a:r>
              <a:rPr lang="sv-SE" dirty="0"/>
              <a:t>Utredningens resultat</a:t>
            </a:r>
          </a:p>
        </p:txBody>
      </p:sp>
    </p:spTree>
    <p:extLst>
      <p:ext uri="{BB962C8B-B14F-4D97-AF65-F5344CB8AC3E}">
        <p14:creationId xmlns:p14="http://schemas.microsoft.com/office/powerpoint/2010/main" val="188995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47FB80-3CCF-4045-A457-28F7AD824DAE}"/>
              </a:ext>
            </a:extLst>
          </p:cNvPr>
          <p:cNvSpPr>
            <a:spLocks noGrp="1"/>
          </p:cNvSpPr>
          <p:nvPr>
            <p:ph idx="1"/>
          </p:nvPr>
        </p:nvSpPr>
        <p:spPr/>
        <p:txBody>
          <a:bodyPr/>
          <a:lstStyle/>
          <a:p>
            <a:r>
              <a:rPr lang="sv-SE" dirty="0"/>
              <a:t>Tilldelningsbeslutet dras tillbaka.</a:t>
            </a:r>
          </a:p>
          <a:p>
            <a:r>
              <a:rPr lang="sv-SE" dirty="0"/>
              <a:t>Markskötselbolaget utesluts i särskilt beslut (13 kap. 7 § LOU).</a:t>
            </a:r>
          </a:p>
          <a:p>
            <a:r>
              <a:rPr lang="sv-SE" dirty="0"/>
              <a:t>Nytt tilldelningsbeslut meddelas.</a:t>
            </a:r>
          </a:p>
          <a:p>
            <a:r>
              <a:rPr lang="sv-SE" i="1" dirty="0"/>
              <a:t>”Kan hälsa att flertalet anbudsgivare hört av sig för att tacka för beslutet och ge en eloge till Akademiska Hus, även de som inte vunnit.”</a:t>
            </a:r>
          </a:p>
          <a:p>
            <a:pPr marL="357187" lvl="1" indent="0">
              <a:buNone/>
            </a:pPr>
            <a:r>
              <a:rPr lang="sv-SE" i="1" dirty="0"/>
              <a:t>- Upphandlaren</a:t>
            </a:r>
          </a:p>
          <a:p>
            <a:endParaRPr lang="sv-SE" dirty="0"/>
          </a:p>
        </p:txBody>
      </p:sp>
      <p:sp>
        <p:nvSpPr>
          <p:cNvPr id="3" name="Title 2">
            <a:extLst>
              <a:ext uri="{FF2B5EF4-FFF2-40B4-BE49-F238E27FC236}">
                <a16:creationId xmlns:a16="http://schemas.microsoft.com/office/drawing/2014/main" id="{3F94C2F3-D1E0-4E15-AC83-75909131B0CC}"/>
              </a:ext>
            </a:extLst>
          </p:cNvPr>
          <p:cNvSpPr>
            <a:spLocks noGrp="1"/>
          </p:cNvSpPr>
          <p:nvPr>
            <p:ph type="title"/>
          </p:nvPr>
        </p:nvSpPr>
        <p:spPr/>
        <p:txBody>
          <a:bodyPr/>
          <a:lstStyle/>
          <a:p>
            <a:r>
              <a:rPr lang="sv-SE" dirty="0"/>
              <a:t>Markskötselbolaget utesluts</a:t>
            </a:r>
          </a:p>
        </p:txBody>
      </p:sp>
    </p:spTree>
    <p:extLst>
      <p:ext uri="{BB962C8B-B14F-4D97-AF65-F5344CB8AC3E}">
        <p14:creationId xmlns:p14="http://schemas.microsoft.com/office/powerpoint/2010/main" val="2775485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B803-6A63-4D07-8E34-D519561CB460}"/>
              </a:ext>
            </a:extLst>
          </p:cNvPr>
          <p:cNvSpPr>
            <a:spLocks noGrp="1"/>
          </p:cNvSpPr>
          <p:nvPr>
            <p:ph type="ctrTitle"/>
          </p:nvPr>
        </p:nvSpPr>
        <p:spPr/>
        <p:txBody>
          <a:bodyPr/>
          <a:lstStyle/>
          <a:p>
            <a:r>
              <a:rPr lang="sv-SE" dirty="0"/>
              <a:t>Vad kan vi lära oss?</a:t>
            </a:r>
          </a:p>
        </p:txBody>
      </p:sp>
      <p:sp>
        <p:nvSpPr>
          <p:cNvPr id="3" name="Subtitle 2">
            <a:extLst>
              <a:ext uri="{FF2B5EF4-FFF2-40B4-BE49-F238E27FC236}">
                <a16:creationId xmlns:a16="http://schemas.microsoft.com/office/drawing/2014/main" id="{C8587D6F-6240-4F9B-A83A-F0BB7FAA690D}"/>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8446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769632-2616-4C00-9541-23BAE420E97D}"/>
              </a:ext>
            </a:extLst>
          </p:cNvPr>
          <p:cNvSpPr>
            <a:spLocks noGrp="1"/>
          </p:cNvSpPr>
          <p:nvPr>
            <p:ph idx="1"/>
          </p:nvPr>
        </p:nvSpPr>
        <p:spPr/>
        <p:txBody>
          <a:bodyPr/>
          <a:lstStyle/>
          <a:p>
            <a:r>
              <a:rPr lang="sv-SE" dirty="0"/>
              <a:t>Det märks inte av sig självt om en leverantör använder svart arbetskraft.</a:t>
            </a:r>
          </a:p>
          <a:p>
            <a:r>
              <a:rPr lang="sv-SE" dirty="0"/>
              <a:t>Ofta sker svart arbetskraft via underleverantörer.  </a:t>
            </a:r>
          </a:p>
          <a:p>
            <a:r>
              <a:rPr lang="sv-SE" dirty="0"/>
              <a:t>Skapa förutsättningar i upphandlingen för att kontrollera anbudsgivarna i upphandlingen och under avtalets gång.</a:t>
            </a:r>
          </a:p>
          <a:p>
            <a:r>
              <a:rPr lang="sv-SE" dirty="0"/>
              <a:t>Kräv exempelvis:</a:t>
            </a:r>
          </a:p>
          <a:p>
            <a:pPr lvl="1"/>
            <a:r>
              <a:rPr lang="sv-SE" dirty="0"/>
              <a:t>Att namnge anställda som ska utföra uppdraget.</a:t>
            </a:r>
          </a:p>
          <a:p>
            <a:pPr lvl="1"/>
            <a:r>
              <a:rPr lang="sv-SE" dirty="0"/>
              <a:t>Att kunna uppvisa dokumentation (anställningsavtal, kontoutdrag m.m.).</a:t>
            </a:r>
          </a:p>
          <a:p>
            <a:pPr lvl="1"/>
            <a:r>
              <a:rPr lang="sv-SE" dirty="0"/>
              <a:t>Att ange underleverantörer, som ska godkännas och med samma krav på dokumentation för personal m.m.</a:t>
            </a:r>
          </a:p>
          <a:p>
            <a:r>
              <a:rPr lang="sv-SE" dirty="0"/>
              <a:t>Följ upp. Gör platsbesök. Dokumentera.</a:t>
            </a:r>
          </a:p>
          <a:p>
            <a:r>
              <a:rPr lang="sv-SE" dirty="0"/>
              <a:t>Kraftiga viten och rätt att häva med rätt till skadestånd.</a:t>
            </a:r>
          </a:p>
          <a:p>
            <a:r>
              <a:rPr lang="sv-SE" dirty="0"/>
              <a:t>Prioritera utsatta branscher: Bygg, städ och transport.</a:t>
            </a:r>
          </a:p>
        </p:txBody>
      </p:sp>
      <p:sp>
        <p:nvSpPr>
          <p:cNvPr id="3" name="Title 2">
            <a:extLst>
              <a:ext uri="{FF2B5EF4-FFF2-40B4-BE49-F238E27FC236}">
                <a16:creationId xmlns:a16="http://schemas.microsoft.com/office/drawing/2014/main" id="{10C31A5F-25DF-4C42-BFE1-CF9D45EBFDEE}"/>
              </a:ext>
            </a:extLst>
          </p:cNvPr>
          <p:cNvSpPr>
            <a:spLocks noGrp="1"/>
          </p:cNvSpPr>
          <p:nvPr>
            <p:ph type="title"/>
          </p:nvPr>
        </p:nvSpPr>
        <p:spPr/>
        <p:txBody>
          <a:bodyPr/>
          <a:lstStyle/>
          <a:p>
            <a:r>
              <a:rPr lang="sv-SE" dirty="0"/>
              <a:t>Vad kan vi lära oss?</a:t>
            </a:r>
          </a:p>
        </p:txBody>
      </p:sp>
    </p:spTree>
    <p:extLst>
      <p:ext uri="{BB962C8B-B14F-4D97-AF65-F5344CB8AC3E}">
        <p14:creationId xmlns:p14="http://schemas.microsoft.com/office/powerpoint/2010/main" val="400603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14386-337C-45C2-BA88-74FC5B5E7A0E}"/>
              </a:ext>
            </a:extLst>
          </p:cNvPr>
          <p:cNvSpPr>
            <a:spLocks noGrp="1"/>
          </p:cNvSpPr>
          <p:nvPr>
            <p:ph idx="1"/>
          </p:nvPr>
        </p:nvSpPr>
        <p:spPr/>
        <p:txBody>
          <a:bodyPr/>
          <a:lstStyle/>
          <a:p>
            <a:r>
              <a:rPr lang="sv-SE" i="1" dirty="0"/>
              <a:t>”Varje år upphandlas varor och tjänster för mer än 700 miljarder kronor i Sverige. Av de pengarna fuskas 100 miljarder kronor bort genom utebliven moms, svartjobb och korruption.” </a:t>
            </a:r>
          </a:p>
          <a:p>
            <a:pPr marL="357187" lvl="1" indent="0">
              <a:buNone/>
            </a:pPr>
            <a:r>
              <a:rPr lang="sv-SE" i="1" dirty="0"/>
              <a:t>	- Skatteverket</a:t>
            </a:r>
          </a:p>
          <a:p>
            <a:r>
              <a:rPr lang="sv-SE" i="1" dirty="0"/>
              <a:t>”Arbetslivskriminalitet finansierar den organiserade brottsligheten och är sannolikt ett av de enskilt största brottsområdena inom organiserad ekonomisk brottslighet.”</a:t>
            </a:r>
          </a:p>
          <a:p>
            <a:pPr marL="0" indent="0">
              <a:buNone/>
            </a:pPr>
            <a:r>
              <a:rPr lang="sv-SE" dirty="0"/>
              <a:t>	</a:t>
            </a:r>
            <a:r>
              <a:rPr lang="sv-SE" i="1" dirty="0"/>
              <a:t>- Ekobrottsmyndigheten</a:t>
            </a:r>
          </a:p>
          <a:p>
            <a:r>
              <a:rPr lang="sv-SE" i="1" dirty="0"/>
              <a:t> ”mer än vart femte företag uppger att det har utsatts för konkurrens av skattefuskande företag”</a:t>
            </a:r>
          </a:p>
          <a:p>
            <a:pPr marL="0" indent="0">
              <a:buNone/>
            </a:pPr>
            <a:r>
              <a:rPr lang="sv-SE" i="1" dirty="0"/>
              <a:t>	- Svenskt Näringsliv</a:t>
            </a:r>
          </a:p>
          <a:p>
            <a:pPr marL="0" indent="0">
              <a:buNone/>
            </a:pPr>
            <a:endParaRPr lang="sv-SE" i="1" dirty="0"/>
          </a:p>
        </p:txBody>
      </p:sp>
      <p:sp>
        <p:nvSpPr>
          <p:cNvPr id="3" name="Title 2">
            <a:extLst>
              <a:ext uri="{FF2B5EF4-FFF2-40B4-BE49-F238E27FC236}">
                <a16:creationId xmlns:a16="http://schemas.microsoft.com/office/drawing/2014/main" id="{DF4AAA26-2B9C-4294-910D-2332254F69DB}"/>
              </a:ext>
            </a:extLst>
          </p:cNvPr>
          <p:cNvSpPr>
            <a:spLocks noGrp="1"/>
          </p:cNvSpPr>
          <p:nvPr>
            <p:ph type="title"/>
          </p:nvPr>
        </p:nvSpPr>
        <p:spPr/>
        <p:txBody>
          <a:bodyPr/>
          <a:lstStyle/>
          <a:p>
            <a:r>
              <a:rPr lang="sv-SE" dirty="0"/>
              <a:t>Ett allvarligt samhällsproblem</a:t>
            </a:r>
          </a:p>
        </p:txBody>
      </p:sp>
    </p:spTree>
    <p:extLst>
      <p:ext uri="{BB962C8B-B14F-4D97-AF65-F5344CB8AC3E}">
        <p14:creationId xmlns:p14="http://schemas.microsoft.com/office/powerpoint/2010/main" val="2318526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A3FC13-D2CB-4F26-B423-DC245E2F8FB4}"/>
              </a:ext>
            </a:extLst>
          </p:cNvPr>
          <p:cNvSpPr>
            <a:spLocks noGrp="1"/>
          </p:cNvSpPr>
          <p:nvPr>
            <p:ph idx="1"/>
          </p:nvPr>
        </p:nvSpPr>
        <p:spPr/>
        <p:txBody>
          <a:bodyPr/>
          <a:lstStyle/>
          <a:p>
            <a:r>
              <a:rPr lang="sv-SE" dirty="0"/>
              <a:t>Att utreda och bekämpa svart arbetskraft i offentliga kontrakt kostar.</a:t>
            </a:r>
          </a:p>
          <a:p>
            <a:r>
              <a:rPr lang="sv-SE" dirty="0"/>
              <a:t>Att inte göra något kostar ännu mer.</a:t>
            </a:r>
          </a:p>
        </p:txBody>
      </p:sp>
      <p:sp>
        <p:nvSpPr>
          <p:cNvPr id="3" name="Title 2">
            <a:extLst>
              <a:ext uri="{FF2B5EF4-FFF2-40B4-BE49-F238E27FC236}">
                <a16:creationId xmlns:a16="http://schemas.microsoft.com/office/drawing/2014/main" id="{D83B8A88-1D91-4645-B2BE-7BB6BCC4CF96}"/>
              </a:ext>
            </a:extLst>
          </p:cNvPr>
          <p:cNvSpPr>
            <a:spLocks noGrp="1"/>
          </p:cNvSpPr>
          <p:nvPr>
            <p:ph type="title"/>
          </p:nvPr>
        </p:nvSpPr>
        <p:spPr>
          <a:xfrm>
            <a:off x="1271588" y="188912"/>
            <a:ext cx="9648825" cy="1260476"/>
          </a:xfrm>
        </p:spPr>
        <p:txBody>
          <a:bodyPr/>
          <a:lstStyle/>
          <a:p>
            <a:r>
              <a:rPr lang="sv-SE" dirty="0"/>
              <a:t>Ett allvarligt samhällsproblem</a:t>
            </a:r>
          </a:p>
        </p:txBody>
      </p:sp>
    </p:spTree>
    <p:extLst>
      <p:ext uri="{BB962C8B-B14F-4D97-AF65-F5344CB8AC3E}">
        <p14:creationId xmlns:p14="http://schemas.microsoft.com/office/powerpoint/2010/main" val="129200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899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67B911-A6CE-4450-9177-74D122C89121}"/>
              </a:ext>
            </a:extLst>
          </p:cNvPr>
          <p:cNvSpPr>
            <a:spLocks noGrp="1"/>
          </p:cNvSpPr>
          <p:nvPr>
            <p:ph idx="1"/>
          </p:nvPr>
        </p:nvSpPr>
        <p:spPr/>
        <p:txBody>
          <a:bodyPr/>
          <a:lstStyle/>
          <a:p>
            <a:r>
              <a:rPr lang="sv-SE" dirty="0"/>
              <a:t>Akademiska Hus är ett av landets största fastighetsbolag. Akademiska Hus ägs av staten och har fastigheter i hela Sverige.</a:t>
            </a:r>
          </a:p>
          <a:p>
            <a:r>
              <a:rPr lang="sv-SE" dirty="0"/>
              <a:t>I slutet av 2020 annonserar Akademiska Hus flera upphandlingar gällande entreprenad för markskötsel med tillhörande tjänster.</a:t>
            </a:r>
          </a:p>
          <a:p>
            <a:r>
              <a:rPr lang="sv-SE" dirty="0"/>
              <a:t>Flera leverantörer lämnade anbud, däribland ”Markskötselbolaget” (fingerat).</a:t>
            </a:r>
          </a:p>
          <a:p>
            <a:endParaRPr lang="sv-SE" dirty="0"/>
          </a:p>
          <a:p>
            <a:endParaRPr lang="sv-SE" dirty="0"/>
          </a:p>
        </p:txBody>
      </p:sp>
      <p:sp>
        <p:nvSpPr>
          <p:cNvPr id="3" name="Title 2">
            <a:extLst>
              <a:ext uri="{FF2B5EF4-FFF2-40B4-BE49-F238E27FC236}">
                <a16:creationId xmlns:a16="http://schemas.microsoft.com/office/drawing/2014/main" id="{149D7B4B-99F8-44D4-A9F6-80E7B4642A85}"/>
              </a:ext>
            </a:extLst>
          </p:cNvPr>
          <p:cNvSpPr>
            <a:spLocks noGrp="1"/>
          </p:cNvSpPr>
          <p:nvPr>
            <p:ph type="title"/>
          </p:nvPr>
        </p:nvSpPr>
        <p:spPr/>
        <p:txBody>
          <a:bodyPr/>
          <a:lstStyle/>
          <a:p>
            <a:r>
              <a:rPr lang="sv-SE" dirty="0"/>
              <a:t>Upphandlingarna av markskötsel</a:t>
            </a:r>
          </a:p>
        </p:txBody>
      </p:sp>
    </p:spTree>
    <p:extLst>
      <p:ext uri="{BB962C8B-B14F-4D97-AF65-F5344CB8AC3E}">
        <p14:creationId xmlns:p14="http://schemas.microsoft.com/office/powerpoint/2010/main" val="385680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4BB21-ECAB-4015-8FF3-8E6D0CA79A56}"/>
              </a:ext>
            </a:extLst>
          </p:cNvPr>
          <p:cNvSpPr>
            <a:spLocks noGrp="1"/>
          </p:cNvSpPr>
          <p:nvPr>
            <p:ph idx="1"/>
          </p:nvPr>
        </p:nvSpPr>
        <p:spPr/>
        <p:txBody>
          <a:bodyPr/>
          <a:lstStyle/>
          <a:p>
            <a:r>
              <a:rPr lang="sv-SE" dirty="0"/>
              <a:t>I anbuden skulle anbudsgivarna beskriva den tänkta platsorganisationen för uppdraget.</a:t>
            </a:r>
          </a:p>
          <a:p>
            <a:r>
              <a:rPr lang="sv-SE" dirty="0"/>
              <a:t>Organisationen utvärderades och kunde resultera i fiktivt prisavdrag.</a:t>
            </a:r>
          </a:p>
          <a:p>
            <a:r>
              <a:rPr lang="sv-SE" dirty="0"/>
              <a:t>I upphandlingarna fanns även en uppförandekod som skulle följas. Uppförandekoden krävde bl.a. att alla anställda skulle ha skriftliga anställningsavtal.</a:t>
            </a:r>
          </a:p>
          <a:p>
            <a:r>
              <a:rPr lang="sv-SE" dirty="0"/>
              <a:t>Markskötselbolagets beskrivning innehöll bl.a. namn på anställda som skulle delta och deras roll.</a:t>
            </a:r>
          </a:p>
          <a:p>
            <a:r>
              <a:rPr lang="sv-SE" dirty="0"/>
              <a:t>Markskötselbolaget intygade att kraven i uppförandekoden var uppfyllda.</a:t>
            </a:r>
          </a:p>
        </p:txBody>
      </p:sp>
      <p:sp>
        <p:nvSpPr>
          <p:cNvPr id="3" name="Title 2">
            <a:extLst>
              <a:ext uri="{FF2B5EF4-FFF2-40B4-BE49-F238E27FC236}">
                <a16:creationId xmlns:a16="http://schemas.microsoft.com/office/drawing/2014/main" id="{6DDECF91-5C19-40D7-8191-76E80AA1393E}"/>
              </a:ext>
            </a:extLst>
          </p:cNvPr>
          <p:cNvSpPr>
            <a:spLocks noGrp="1"/>
          </p:cNvSpPr>
          <p:nvPr>
            <p:ph type="title"/>
          </p:nvPr>
        </p:nvSpPr>
        <p:spPr/>
        <p:txBody>
          <a:bodyPr/>
          <a:lstStyle/>
          <a:p>
            <a:r>
              <a:rPr lang="sv-SE" dirty="0"/>
              <a:t>Utvärderingen	</a:t>
            </a:r>
          </a:p>
        </p:txBody>
      </p:sp>
    </p:spTree>
    <p:extLst>
      <p:ext uri="{BB962C8B-B14F-4D97-AF65-F5344CB8AC3E}">
        <p14:creationId xmlns:p14="http://schemas.microsoft.com/office/powerpoint/2010/main" val="386556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E51790-3747-4E90-81FC-6B2911612D60}"/>
              </a:ext>
            </a:extLst>
          </p:cNvPr>
          <p:cNvSpPr>
            <a:spLocks noGrp="1"/>
          </p:cNvSpPr>
          <p:nvPr>
            <p:ph idx="1"/>
          </p:nvPr>
        </p:nvSpPr>
        <p:spPr/>
        <p:txBody>
          <a:bodyPr/>
          <a:lstStyle/>
          <a:p>
            <a:r>
              <a:rPr lang="sv-SE" dirty="0"/>
              <a:t>Markskötselbolaget tilldelades sedermera kontrakt i början av mars 2021 i en av upphandlingarna.</a:t>
            </a:r>
          </a:p>
          <a:p>
            <a:r>
              <a:rPr lang="sv-SE" dirty="0"/>
              <a:t>Samtliga upphandlingar blev därefter överprövade av en annan leverantör. </a:t>
            </a:r>
          </a:p>
          <a:p>
            <a:r>
              <a:rPr lang="sv-SE" dirty="0"/>
              <a:t>Även Markskötselbolaget överprövade en upphandling.</a:t>
            </a:r>
          </a:p>
          <a:p>
            <a:r>
              <a:rPr lang="sv-SE" dirty="0"/>
              <a:t>Akademiska Hus kontaktade Delphi för att företräda Akademiska Hus i överprövningsprocesserna.</a:t>
            </a:r>
          </a:p>
          <a:p>
            <a:endParaRPr lang="sv-SE" dirty="0"/>
          </a:p>
          <a:p>
            <a:endParaRPr lang="sv-SE" dirty="0"/>
          </a:p>
        </p:txBody>
      </p:sp>
      <p:sp>
        <p:nvSpPr>
          <p:cNvPr id="3" name="Title 2">
            <a:extLst>
              <a:ext uri="{FF2B5EF4-FFF2-40B4-BE49-F238E27FC236}">
                <a16:creationId xmlns:a16="http://schemas.microsoft.com/office/drawing/2014/main" id="{3F87C085-2068-4505-A480-C5B204224659}"/>
              </a:ext>
            </a:extLst>
          </p:cNvPr>
          <p:cNvSpPr>
            <a:spLocks noGrp="1"/>
          </p:cNvSpPr>
          <p:nvPr>
            <p:ph type="title"/>
          </p:nvPr>
        </p:nvSpPr>
        <p:spPr/>
        <p:txBody>
          <a:bodyPr/>
          <a:lstStyle/>
          <a:p>
            <a:r>
              <a:rPr lang="sv-SE" dirty="0"/>
              <a:t>Tilldelningsbeslut och överprövning </a:t>
            </a:r>
          </a:p>
        </p:txBody>
      </p:sp>
    </p:spTree>
    <p:extLst>
      <p:ext uri="{BB962C8B-B14F-4D97-AF65-F5344CB8AC3E}">
        <p14:creationId xmlns:p14="http://schemas.microsoft.com/office/powerpoint/2010/main" val="289627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715CBA-87E4-4EF3-91E6-53ED35DADB1B}"/>
              </a:ext>
            </a:extLst>
          </p:cNvPr>
          <p:cNvSpPr>
            <a:spLocks noGrp="1"/>
          </p:cNvSpPr>
          <p:nvPr>
            <p:ph idx="1"/>
          </p:nvPr>
        </p:nvSpPr>
        <p:spPr/>
        <p:txBody>
          <a:bodyPr/>
          <a:lstStyle/>
          <a:p>
            <a:r>
              <a:rPr lang="sv-SE" dirty="0"/>
              <a:t>I mitten av mars 2021 berättar tidigare anställda på Markskötselbolaget att svarta löner förekommer.</a:t>
            </a:r>
          </a:p>
          <a:p>
            <a:r>
              <a:rPr lang="sv-SE" dirty="0"/>
              <a:t>Anställda som ville ha vita löner, för att behålla arbetstillstånd, tvingas betala tillbaka delar av lönen, med hot om att anställningen annars sägs upp.</a:t>
            </a:r>
          </a:p>
          <a:p>
            <a:r>
              <a:rPr lang="sv-SE" dirty="0"/>
              <a:t>Ingen ville medverka i en formell intervju.</a:t>
            </a:r>
          </a:p>
          <a:p>
            <a:r>
              <a:rPr lang="sv-SE" dirty="0"/>
              <a:t>Delphi fick i uppdrag att utreda Markskötselbolaget.</a:t>
            </a:r>
          </a:p>
          <a:p>
            <a:endParaRPr lang="sv-SE" dirty="0"/>
          </a:p>
        </p:txBody>
      </p:sp>
      <p:sp>
        <p:nvSpPr>
          <p:cNvPr id="3" name="Title 2">
            <a:extLst>
              <a:ext uri="{FF2B5EF4-FFF2-40B4-BE49-F238E27FC236}">
                <a16:creationId xmlns:a16="http://schemas.microsoft.com/office/drawing/2014/main" id="{7E239630-4724-4011-A333-F3F910A8C9E8}"/>
              </a:ext>
            </a:extLst>
          </p:cNvPr>
          <p:cNvSpPr>
            <a:spLocks noGrp="1"/>
          </p:cNvSpPr>
          <p:nvPr>
            <p:ph type="title"/>
          </p:nvPr>
        </p:nvSpPr>
        <p:spPr/>
        <p:txBody>
          <a:bodyPr/>
          <a:lstStyle/>
          <a:p>
            <a:r>
              <a:rPr lang="sv-SE" dirty="0"/>
              <a:t>Tidigare anställda träder fram</a:t>
            </a:r>
          </a:p>
        </p:txBody>
      </p:sp>
    </p:spTree>
    <p:extLst>
      <p:ext uri="{BB962C8B-B14F-4D97-AF65-F5344CB8AC3E}">
        <p14:creationId xmlns:p14="http://schemas.microsoft.com/office/powerpoint/2010/main" val="94938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7A8397-D6F6-42D2-86E6-B95C9C68E015}"/>
              </a:ext>
            </a:extLst>
          </p:cNvPr>
          <p:cNvSpPr>
            <a:spLocks noGrp="1"/>
          </p:cNvSpPr>
          <p:nvPr>
            <p:ph idx="1"/>
          </p:nvPr>
        </p:nvSpPr>
        <p:spPr/>
        <p:txBody>
          <a:bodyPr/>
          <a:lstStyle/>
          <a:p>
            <a:pPr marL="171450" indent="-171450"/>
            <a:r>
              <a:rPr lang="sv-SE" b="1" dirty="0"/>
              <a:t>13 kap. 2 § LOU: </a:t>
            </a:r>
            <a:r>
              <a:rPr lang="sv-SE" i="1" dirty="0"/>
              <a:t>”En upphandlande myndighet får utesluta en leverantör från att delta i en upphandling, om myndigheten på ett annat lämpligt sätt kan visa att de skyldigheter [skatter och socialförsäkringsavgifter] inte har fullgjorts.”</a:t>
            </a:r>
          </a:p>
          <a:p>
            <a:pPr marL="171450" indent="-171450"/>
            <a:r>
              <a:rPr lang="sv-SE" b="1" dirty="0"/>
              <a:t>13 kap. 4 § LOU</a:t>
            </a:r>
            <a:r>
              <a:rPr lang="sv-SE" dirty="0"/>
              <a:t>: ”</a:t>
            </a:r>
            <a:r>
              <a:rPr lang="sv-SE" i="1" dirty="0"/>
              <a:t>En upphandlande myndighet ska, innan den beslutar att utesluta en leverantör, ge leverantören tillfälle att inom en bestämd tid yttra sig över de omständigheter som enligt myndigheten utgör skäl för uteslutning”</a:t>
            </a:r>
          </a:p>
          <a:p>
            <a:pPr marL="171450" indent="-171450"/>
            <a:r>
              <a:rPr lang="sv-SE" dirty="0"/>
              <a:t>Den leverantör som beskylls för ett missförhållande ska få tillfälle att visa att det påstådda missförhållandet inte föreligger (EU-domstolen, de förenade målen C-21/03 och C-34/03, </a:t>
            </a:r>
            <a:r>
              <a:rPr lang="sv-SE" dirty="0" err="1"/>
              <a:t>Fabricom</a:t>
            </a:r>
            <a:r>
              <a:rPr lang="sv-SE" dirty="0"/>
              <a:t>).</a:t>
            </a:r>
          </a:p>
          <a:p>
            <a:pPr marL="171450" indent="-171450"/>
            <a:r>
              <a:rPr lang="sv-SE" dirty="0"/>
              <a:t>Om leverantören inte svarar, eller inte lämnar ett tillfredsställande svar, riskerar den att uteslutas (prop. 2015/16:195 s. 1088).</a:t>
            </a:r>
          </a:p>
          <a:p>
            <a:pPr marL="171450" indent="-171450"/>
            <a:endParaRPr lang="sv-SE" dirty="0"/>
          </a:p>
          <a:p>
            <a:endParaRPr lang="sv-SE" dirty="0"/>
          </a:p>
        </p:txBody>
      </p:sp>
      <p:sp>
        <p:nvSpPr>
          <p:cNvPr id="3" name="Title 2">
            <a:extLst>
              <a:ext uri="{FF2B5EF4-FFF2-40B4-BE49-F238E27FC236}">
                <a16:creationId xmlns:a16="http://schemas.microsoft.com/office/drawing/2014/main" id="{E95C9EC0-63B5-4532-9BAB-6F6223A720BA}"/>
              </a:ext>
            </a:extLst>
          </p:cNvPr>
          <p:cNvSpPr>
            <a:spLocks noGrp="1"/>
          </p:cNvSpPr>
          <p:nvPr>
            <p:ph type="title"/>
          </p:nvPr>
        </p:nvSpPr>
        <p:spPr/>
        <p:txBody>
          <a:bodyPr/>
          <a:lstStyle/>
          <a:p>
            <a:r>
              <a:rPr lang="sv-SE" dirty="0"/>
              <a:t>Regleringen i LOU</a:t>
            </a:r>
          </a:p>
        </p:txBody>
      </p:sp>
    </p:spTree>
    <p:extLst>
      <p:ext uri="{BB962C8B-B14F-4D97-AF65-F5344CB8AC3E}">
        <p14:creationId xmlns:p14="http://schemas.microsoft.com/office/powerpoint/2010/main" val="328840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3C1FA1-4AC5-45EA-A705-78C45EC3E216}"/>
              </a:ext>
            </a:extLst>
          </p:cNvPr>
          <p:cNvSpPr>
            <a:spLocks noGrp="1"/>
          </p:cNvSpPr>
          <p:nvPr>
            <p:ph idx="1"/>
          </p:nvPr>
        </p:nvSpPr>
        <p:spPr/>
        <p:txBody>
          <a:bodyPr/>
          <a:lstStyle/>
          <a:p>
            <a:r>
              <a:rPr lang="sv-SE" dirty="0"/>
              <a:t>Markskötselbolaget föreläggs i slutet av mars 2021 att inkomma med bevis som visar att bolaget fullgör sina skyldigheter gällande skatt och socialavgifter, bl.a.:</a:t>
            </a:r>
          </a:p>
          <a:p>
            <a:pPr lvl="1" algn="just">
              <a:lnSpc>
                <a:spcPct val="115000"/>
              </a:lnSpc>
            </a:pPr>
            <a:r>
              <a:rPr lang="sv-SE" dirty="0">
                <a:latin typeface="Calibri" panose="020F0502020204030204" pitchFamily="34" charset="0"/>
                <a:ea typeface="Times New Roman" panose="02020603050405020304" pitchFamily="18" charset="0"/>
                <a:cs typeface="Arial" panose="020B0604020202020204" pitchFamily="34" charset="0"/>
              </a:rPr>
              <a:t>Lista över samtliga anställda.</a:t>
            </a:r>
          </a:p>
          <a:p>
            <a:pPr lvl="1" algn="just">
              <a:lnSpc>
                <a:spcPct val="115000"/>
              </a:lnSpc>
            </a:pPr>
            <a:r>
              <a:rPr lang="sv-SE" dirty="0">
                <a:latin typeface="Calibri" panose="020F0502020204030204" pitchFamily="34" charset="0"/>
                <a:ea typeface="Times New Roman" panose="02020603050405020304" pitchFamily="18" charset="0"/>
                <a:cs typeface="Arial" panose="020B0604020202020204" pitchFamily="34" charset="0"/>
              </a:rPr>
              <a:t>Anställningsavtal för samtliga anställda.</a:t>
            </a:r>
          </a:p>
          <a:p>
            <a:pPr lvl="1" algn="just">
              <a:lnSpc>
                <a:spcPct val="115000"/>
              </a:lnSpc>
            </a:pPr>
            <a:r>
              <a:rPr lang="sv-SE" dirty="0">
                <a:latin typeface="Calibri" panose="020F0502020204030204" pitchFamily="34" charset="0"/>
                <a:ea typeface="Times New Roman" panose="02020603050405020304" pitchFamily="18" charset="0"/>
                <a:cs typeface="Arial" panose="020B0604020202020204" pitchFamily="34" charset="0"/>
              </a:rPr>
              <a:t>Kontaktuppgifter (telefonnummer och e-post) till samtliga anställda.</a:t>
            </a:r>
          </a:p>
          <a:p>
            <a:pPr lvl="1">
              <a:lnSpc>
                <a:spcPct val="115000"/>
              </a:lnSpc>
            </a:pPr>
            <a:r>
              <a:rPr lang="sv-SE" dirty="0">
                <a:solidFill>
                  <a:srgbClr val="000000"/>
                </a:solidFill>
                <a:latin typeface="Calibri" panose="020F0502020204030204" pitchFamily="34" charset="0"/>
                <a:ea typeface="Times New Roman" panose="02020603050405020304" pitchFamily="18" charset="0"/>
                <a:cs typeface="Calibri" panose="020F0502020204030204" pitchFamily="34" charset="0"/>
              </a:rPr>
              <a:t>Lönespecifikationer för samtliga anställda de senast 6 månaderna.</a:t>
            </a:r>
          </a:p>
          <a:p>
            <a:pPr lvl="1">
              <a:lnSpc>
                <a:spcPct val="115000"/>
              </a:lnSpc>
            </a:pPr>
            <a:r>
              <a:rPr lang="sv-SE" dirty="0">
                <a:solidFill>
                  <a:srgbClr val="000000"/>
                </a:solidFill>
                <a:latin typeface="Calibri" panose="020F0502020204030204" pitchFamily="34" charset="0"/>
                <a:ea typeface="Times New Roman" panose="02020603050405020304" pitchFamily="18" charset="0"/>
                <a:cs typeface="Calibri" panose="020F0502020204030204" pitchFamily="34" charset="0"/>
              </a:rPr>
              <a:t>Kontoutdrag för bolaget.</a:t>
            </a:r>
          </a:p>
          <a:p>
            <a:pPr>
              <a:lnSpc>
                <a:spcPct val="115000"/>
              </a:lnSpc>
            </a:pPr>
            <a:r>
              <a:rPr lang="sv-SE" dirty="0"/>
              <a:t>Markskötselbolaget inkom med en stor mängd dokumentation, bland annat anställningsavtal.</a:t>
            </a:r>
          </a:p>
          <a:p>
            <a:pPr>
              <a:lnSpc>
                <a:spcPct val="115000"/>
              </a:lnSpc>
            </a:pPr>
            <a:r>
              <a:rPr lang="sv-SE" dirty="0"/>
              <a:t>Markskötselbolaget påstod plötsligt att bolaget använder olika underentreprenörer för att utföra uppdraget.</a:t>
            </a:r>
          </a:p>
          <a:p>
            <a:pPr>
              <a:lnSpc>
                <a:spcPct val="115000"/>
              </a:lnSpc>
            </a:pPr>
            <a:r>
              <a:rPr lang="sv-SE" dirty="0"/>
              <a:t>Markskötselbolaget vägrade att skicka kontaktuppgifter till anställda.</a:t>
            </a:r>
          </a:p>
          <a:p>
            <a:pPr>
              <a:lnSpc>
                <a:spcPct val="115000"/>
              </a:lnSpc>
            </a:pPr>
            <a:endParaRPr lang="sv-SE" dirty="0"/>
          </a:p>
          <a:p>
            <a:pPr>
              <a:lnSpc>
                <a:spcPct val="115000"/>
              </a:lnSpc>
            </a:pPr>
            <a:endParaRPr lang="sv-SE" dirty="0"/>
          </a:p>
          <a:p>
            <a:pPr>
              <a:lnSpc>
                <a:spcPct val="115000"/>
              </a:lnSpc>
            </a:pPr>
            <a:endParaRPr lang="sv-SE" dirty="0"/>
          </a:p>
          <a:p>
            <a:pPr>
              <a:lnSpc>
                <a:spcPct val="115000"/>
              </a:lnSpc>
            </a:pPr>
            <a:endParaRPr lang="sv-SE" dirty="0"/>
          </a:p>
        </p:txBody>
      </p:sp>
      <p:sp>
        <p:nvSpPr>
          <p:cNvPr id="3" name="Title 2">
            <a:extLst>
              <a:ext uri="{FF2B5EF4-FFF2-40B4-BE49-F238E27FC236}">
                <a16:creationId xmlns:a16="http://schemas.microsoft.com/office/drawing/2014/main" id="{3110E827-5614-4B98-94DD-B713B2E378E0}"/>
              </a:ext>
            </a:extLst>
          </p:cNvPr>
          <p:cNvSpPr>
            <a:spLocks noGrp="1"/>
          </p:cNvSpPr>
          <p:nvPr>
            <p:ph type="title"/>
          </p:nvPr>
        </p:nvSpPr>
        <p:spPr/>
        <p:txBody>
          <a:bodyPr/>
          <a:lstStyle/>
          <a:p>
            <a:r>
              <a:rPr lang="sv-SE" dirty="0"/>
              <a:t>Utredningen börjar</a:t>
            </a:r>
          </a:p>
        </p:txBody>
      </p:sp>
    </p:spTree>
    <p:extLst>
      <p:ext uri="{BB962C8B-B14F-4D97-AF65-F5344CB8AC3E}">
        <p14:creationId xmlns:p14="http://schemas.microsoft.com/office/powerpoint/2010/main" val="59878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EAAD7F-D9D7-4B2E-8E22-6D6CDDEAF680}"/>
              </a:ext>
            </a:extLst>
          </p:cNvPr>
          <p:cNvSpPr>
            <a:spLocks noGrp="1"/>
          </p:cNvSpPr>
          <p:nvPr>
            <p:ph idx="1"/>
          </p:nvPr>
        </p:nvSpPr>
        <p:spPr/>
        <p:txBody>
          <a:bodyPr/>
          <a:lstStyle/>
          <a:p>
            <a:r>
              <a:rPr lang="sv-SE" dirty="0"/>
              <a:t>Delphi jämförde anställningsavtal med beskrivningen av platsorganisationen i anbudet. </a:t>
            </a:r>
            <a:r>
              <a:rPr lang="sv-SE" b="1" dirty="0"/>
              <a:t>30 av 44 </a:t>
            </a:r>
            <a:r>
              <a:rPr lang="sv-SE" dirty="0"/>
              <a:t>personer som bolaget angivit i anbudet saknade anställningsavtal. </a:t>
            </a:r>
          </a:p>
          <a:p>
            <a:r>
              <a:rPr lang="sv-SE" dirty="0"/>
              <a:t>Om påståendet stämmer att bolaget köper in arbetskraft via underentreprenörer, så borde det finnas fakturor över dessa inköp. Det borde även finnas utbetalningar för sådana inköp. Inget av detta fanns i materialet som bolaget skickade.</a:t>
            </a:r>
          </a:p>
          <a:p>
            <a:r>
              <a:rPr lang="sv-SE" dirty="0"/>
              <a:t>Kontroll visade att en påstådd underentreprenör inte hade haft någon omsättning alls de senaste åren. Verksamhetsföremålet var angivet som ”</a:t>
            </a:r>
            <a:r>
              <a:rPr lang="sv-SE" i="1" dirty="0"/>
              <a:t>Caféverksamhet</a:t>
            </a:r>
            <a:r>
              <a:rPr lang="sv-SE" dirty="0"/>
              <a:t>”.</a:t>
            </a:r>
          </a:p>
          <a:p>
            <a:endParaRPr lang="sv-SE" dirty="0"/>
          </a:p>
          <a:p>
            <a:endParaRPr lang="sv-SE" dirty="0"/>
          </a:p>
          <a:p>
            <a:endParaRPr lang="sv-SE" dirty="0"/>
          </a:p>
        </p:txBody>
      </p:sp>
      <p:sp>
        <p:nvSpPr>
          <p:cNvPr id="3" name="Title 2">
            <a:extLst>
              <a:ext uri="{FF2B5EF4-FFF2-40B4-BE49-F238E27FC236}">
                <a16:creationId xmlns:a16="http://schemas.microsoft.com/office/drawing/2014/main" id="{01C9DFF5-D958-4C37-A209-E16E09F07712}"/>
              </a:ext>
            </a:extLst>
          </p:cNvPr>
          <p:cNvSpPr>
            <a:spLocks noGrp="1"/>
          </p:cNvSpPr>
          <p:nvPr>
            <p:ph type="title"/>
          </p:nvPr>
        </p:nvSpPr>
        <p:spPr/>
        <p:txBody>
          <a:bodyPr/>
          <a:lstStyle/>
          <a:p>
            <a:r>
              <a:rPr lang="sv-SE" dirty="0"/>
              <a:t>Granskning av svaret	</a:t>
            </a:r>
          </a:p>
        </p:txBody>
      </p:sp>
    </p:spTree>
    <p:extLst>
      <p:ext uri="{BB962C8B-B14F-4D97-AF65-F5344CB8AC3E}">
        <p14:creationId xmlns:p14="http://schemas.microsoft.com/office/powerpoint/2010/main" val="1139111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4760D9-EC09-4ABC-864C-AEE83BA44D56}"/>
              </a:ext>
            </a:extLst>
          </p:cNvPr>
          <p:cNvSpPr>
            <a:spLocks noGrp="1"/>
          </p:cNvSpPr>
          <p:nvPr>
            <p:ph idx="1"/>
          </p:nvPr>
        </p:nvSpPr>
        <p:spPr/>
        <p:txBody>
          <a:bodyPr/>
          <a:lstStyle/>
          <a:p>
            <a:r>
              <a:rPr lang="sv-SE" dirty="0"/>
              <a:t>Eftersom bolaget inte inkommit med den efterfrågade dokumentationen, upprepades begäran.</a:t>
            </a:r>
          </a:p>
          <a:p>
            <a:r>
              <a:rPr lang="sv-SE" dirty="0"/>
              <a:t>Markskötselbolaget fick även tillfälle att yttra sig över granskningen.</a:t>
            </a:r>
          </a:p>
          <a:p>
            <a:r>
              <a:rPr lang="sv-SE" dirty="0"/>
              <a:t>Markskötselbolaget inkom sedan med mer dokumentation, bland annat fler anställningsavtal (från ”underentreprenörerna”) och även kontaktuppgifter för anställda.</a:t>
            </a:r>
          </a:p>
          <a:p>
            <a:endParaRPr lang="sv-SE" dirty="0"/>
          </a:p>
          <a:p>
            <a:endParaRPr lang="sv-SE" dirty="0"/>
          </a:p>
        </p:txBody>
      </p:sp>
      <p:sp>
        <p:nvSpPr>
          <p:cNvPr id="3" name="Title 2">
            <a:extLst>
              <a:ext uri="{FF2B5EF4-FFF2-40B4-BE49-F238E27FC236}">
                <a16:creationId xmlns:a16="http://schemas.microsoft.com/office/drawing/2014/main" id="{FC644424-7D8B-4341-B4ED-267D91804A5D}"/>
              </a:ext>
            </a:extLst>
          </p:cNvPr>
          <p:cNvSpPr>
            <a:spLocks noGrp="1"/>
          </p:cNvSpPr>
          <p:nvPr>
            <p:ph type="title"/>
          </p:nvPr>
        </p:nvSpPr>
        <p:spPr/>
        <p:txBody>
          <a:bodyPr/>
          <a:lstStyle/>
          <a:p>
            <a:r>
              <a:rPr lang="sv-SE" dirty="0"/>
              <a:t>Ny begäran</a:t>
            </a:r>
          </a:p>
        </p:txBody>
      </p:sp>
    </p:spTree>
    <p:extLst>
      <p:ext uri="{BB962C8B-B14F-4D97-AF65-F5344CB8AC3E}">
        <p14:creationId xmlns:p14="http://schemas.microsoft.com/office/powerpoint/2010/main" val="1756825273"/>
      </p:ext>
    </p:extLst>
  </p:cSld>
  <p:clrMapOvr>
    <a:masterClrMapping/>
  </p:clrMapOvr>
</p:sld>
</file>

<file path=ppt/theme/theme1.xml><?xml version="1.0" encoding="utf-8"?>
<a:theme xmlns:a="http://schemas.openxmlformats.org/drawingml/2006/main" name="Delphi">
  <a:themeElements>
    <a:clrScheme name="Delphi färger">
      <a:dk1>
        <a:sysClr val="windowText" lastClr="000000"/>
      </a:dk1>
      <a:lt1>
        <a:sysClr val="window" lastClr="FFFFFF"/>
      </a:lt1>
      <a:dk2>
        <a:srgbClr val="ECECEC"/>
      </a:dk2>
      <a:lt2>
        <a:srgbClr val="595959"/>
      </a:lt2>
      <a:accent1>
        <a:srgbClr val="294D54"/>
      </a:accent1>
      <a:accent2>
        <a:srgbClr val="651230"/>
      </a:accent2>
      <a:accent3>
        <a:srgbClr val="5A5954"/>
      </a:accent3>
      <a:accent4>
        <a:srgbClr val="8A7366"/>
      </a:accent4>
      <a:accent5>
        <a:srgbClr val="749DA8"/>
      </a:accent5>
      <a:accent6>
        <a:srgbClr val="AA5A63"/>
      </a:accent6>
      <a:hlink>
        <a:srgbClr val="0563C1"/>
      </a:hlink>
      <a:folHlink>
        <a:srgbClr val="954F72"/>
      </a:folHlink>
    </a:clrScheme>
    <a:fontScheme name="Delphi">
      <a:majorFont>
        <a:latin typeface="Noe Display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phi.potx" id="{57495FB1-0B23-4904-BD44-5CD97FDF0B4F}" vid="{64D9BC70-8ADE-4ABF-A506-F52F1D567F5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4.xml"/></Relationships>
</file>

<file path=customXML/item.xml>��< ? x m l   v e r s i o n = " 1 . 0 "   e n c o d i n g = " u t f - 1 6 " ? > < p r o p e r t i e s   x m l n s = " h t t p : / / w w w . i m a n a g e . c o m / w o r k / x m l s c h e m a " >  
     < d o c u m e n t i d > S T O ! 1 6 9 5 6 6 0 1 . 3 < / d o c u m e n t i d >  
     < s e n d e r i d > 1 8 0 6 4 < / s e n d e r i d >  
     < s e n d e r e m a i l > M A R T I N . B O G G @ D E L P H I . S E < / s e n d e r e m a i l >  
     < l a s t m o d i f i e d > 2 0 2 2 - 0 3 - 1 5 T 1 7 : 5 2 : 2 6 . 0 0 0 0 0 0 0 + 0 1 : 0 0 < / l a s t m o d i f i e d >  
     < d a t a b a s e > S T O < / d a t a b a s e >  
 < / p r o p e r t i e s > 
</file>

<file path=customXML/item1.xml><?xml version="1.0" encoding="utf-8"?>
<ct:contentTypeSchema xmlns:ct="http://schemas.microsoft.com/office/2006/metadata/contentType" xmlns:ma="http://schemas.microsoft.com/office/2006/metadata/properties/metaAttributes" ct:_="" ma:_="" ma:contentTypeName="dokument" ma:contentTypeID="0x010100497D87C78E2DE34F8B1DDEC34A1AE62A" ma:contentTypeVersion="10" ma:contentTypeDescription="Skapa ett nytt dokument." ma:contentTypeScope="" ma:versionID="48c955a579751e185238c09931b27d08">
  <xsd:schema xmlns:xsd="http://www.w3.org/2001/XMLSchema" xmlns:xs="http://www.w3.org/2001/XMLSchema" xmlns:p="http://schemas.microsoft.com/office/2006/metadata/properties" xmlns:ns2="7cb6a11d-8025-4f7e-b812-5adfc83f902e" targetNamespace="http://schemas.microsoft.com/office/2006/metadata/properties" ma:root="true" ma:fieldsID="233d6dac4687fffd1255e298f04c9dbc" ns2:_="">
    <xsd:import namespace="7cb6a11d-8025-4f7e-b812-5adfc83f9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6a11d-8025-4f7e-b812-5adfc83f9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7173A8-83F2-40DD-8E7F-4D4579C4C100}"/>
</file>

<file path=customXML/itemProps2.xml><?xml version="1.0" encoding="utf-8"?>
<ds:datastoreItem xmlns:ds="http://schemas.openxmlformats.org/officeDocument/2006/customXml" ds:itemID="{DB89F3EA-86F4-41FD-978B-0E83682C7793}"/>
</file>

<file path=customXML/itemProps3.xml><?xml version="1.0" encoding="utf-8"?>
<ds:datastoreItem xmlns:ds="http://schemas.openxmlformats.org/officeDocument/2006/customXml" ds:itemID="{60601CBD-4634-4B06-9765-BB80EAF91D87}"/>
</file>

<file path=customXML/itemProps4.xml><?xml version="1.0" encoding="utf-8"?>
<ds:datastoreItem xmlns:ds="http://schemas.openxmlformats.org/officeDocument/2006/customXml" ds:itemID="{B4D2F551-53A3-4786-A134-C27A5F520C9D}"/>
</file>

<file path=docProps/app.xml><?xml version="1.0" encoding="utf-8"?>
<Properties xmlns="http://schemas.openxmlformats.org/officeDocument/2006/extended-properties" xmlns:vt="http://schemas.openxmlformats.org/officeDocument/2006/docPropsVTypes">
  <Template>Delphi</Template>
  <TotalTime>7748</TotalTime>
  <Words>1407</Words>
  <Application>Microsoft Office PowerPoint</Application>
  <PresentationFormat>Widescreen</PresentationFormat>
  <Paragraphs>134</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Noe Display Bold</vt:lpstr>
      <vt:lpstr>Delphi</vt:lpstr>
      <vt:lpstr>Att utreda svart arbetskraft i offentliga kontrakt</vt:lpstr>
      <vt:lpstr>Upphandlingarna av markskötsel</vt:lpstr>
      <vt:lpstr>Utvärderingen </vt:lpstr>
      <vt:lpstr>Tilldelningsbeslut och överprövning </vt:lpstr>
      <vt:lpstr>Tidigare anställda träder fram</vt:lpstr>
      <vt:lpstr>Regleringen i LOU</vt:lpstr>
      <vt:lpstr>Utredningen börjar</vt:lpstr>
      <vt:lpstr>Granskning av svaret </vt:lpstr>
      <vt:lpstr>Ny begäran</vt:lpstr>
      <vt:lpstr>Från intervju med tidigare anställd</vt:lpstr>
      <vt:lpstr>Från intervju med tidigare anställd</vt:lpstr>
      <vt:lpstr>Utredningens resultat</vt:lpstr>
      <vt:lpstr>Markskötselbolaget utesluts</vt:lpstr>
      <vt:lpstr>Vad kan vi lära oss?</vt:lpstr>
      <vt:lpstr>Vad kan vi lära oss?</vt:lpstr>
      <vt:lpstr>Ett allvarligt samhällsproblem</vt:lpstr>
      <vt:lpstr>Ett allvarligt samhällsproblem</vt:lpstr>
      <vt:lpstr>PowerPoint Presentation</vt:lpstr>
    </vt:vector>
  </TitlesOfParts>
  <Company>Advokatfirman Delphi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dc:title>
  <dc:creator>Elin Ritter</dc:creator>
  <cp:lastModifiedBy>Delphi</cp:lastModifiedBy>
  <cp:revision>414</cp:revision>
  <cp:lastPrinted>2022-03-15T16:19:32Z</cp:lastPrinted>
  <dcterms:created xsi:type="dcterms:W3CDTF">2018-09-25T13:23:19Z</dcterms:created>
  <dcterms:modified xsi:type="dcterms:W3CDTF">2022-03-15T16:52:26Z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WSID">
    <vt:lpwstr>4683</vt:lpwstr>
  </property>
  <property fmtid="{D5CDD505-2E9C-101B-9397-08002B2CF9AE}" pid="3" name="TextField6">
    <vt:lpwstr>Dokumentmall</vt:lpwstr>
  </property>
  <property fmtid="{D5CDD505-2E9C-101B-9397-08002B2CF9AE}" pid="4" name="SyseroID">
    <vt:lpwstr>4683</vt:lpwstr>
  </property>
  <property fmtid="{D5CDD505-2E9C-101B-9397-08002B2CF9AE}" pid="5" name="AdminCoGUID">
    <vt:lpwstr>5BBC964C-0F0C-46E9-BF82-B8437BB18E92</vt:lpwstr>
  </property>
  <property fmtid="{D5CDD505-2E9C-101B-9397-08002B2CF9AE}" pid="6" name="CompanyID">
    <vt:lpwstr>1</vt:lpwstr>
  </property>
  <property fmtid="{D5CDD505-2E9C-101B-9397-08002B2CF9AE}" pid="7" name="ContentTypeId">
    <vt:lpwstr>0x010100497D87C78E2DE34F8B1DDEC34A1AE62A</vt:lpwstr>
  </property>
</Properties>
</file>