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456" r:id="rId2"/>
    <p:sldId id="2462" r:id="rId3"/>
    <p:sldId id="2472" r:id="rId4"/>
    <p:sldId id="2473" r:id="rId5"/>
    <p:sldId id="2457" r:id="rId6"/>
    <p:sldId id="2463" r:id="rId7"/>
    <p:sldId id="257" r:id="rId8"/>
    <p:sldId id="2470" r:id="rId9"/>
    <p:sldId id="862" r:id="rId10"/>
    <p:sldId id="260" r:id="rId11"/>
    <p:sldId id="262" r:id="rId12"/>
    <p:sldId id="2475" r:id="rId13"/>
    <p:sldId id="2476" r:id="rId14"/>
    <p:sldId id="966" r:id="rId15"/>
    <p:sldId id="846" r:id="rId16"/>
    <p:sldId id="873" r:id="rId17"/>
    <p:sldId id="871" r:id="rId18"/>
    <p:sldId id="1820" r:id="rId19"/>
    <p:sldId id="2477" r:id="rId20"/>
    <p:sldId id="724" r:id="rId2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B3C"/>
    <a:srgbClr val="7FCEEE"/>
    <a:srgbClr val="70E4D2"/>
    <a:srgbClr val="FD9B88"/>
    <a:srgbClr val="FDC2B5"/>
    <a:srgbClr val="A5F0E4"/>
    <a:srgbClr val="ACEBED"/>
    <a:srgbClr val="7BDDE2"/>
    <a:srgbClr val="B1E1F3"/>
    <a:srgbClr val="C8C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71BC0-59BE-5141-A469-75E964597714}" v="129" dt="2022-03-29T22:30:51.0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9"/>
    <p:restoredTop sz="79908"/>
  </p:normalViewPr>
  <p:slideViewPr>
    <p:cSldViewPr snapToGrid="0" snapToObjects="1">
      <p:cViewPr varScale="1">
        <p:scale>
          <a:sx n="88" d="100"/>
          <a:sy n="88" d="100"/>
        </p:scale>
        <p:origin x="20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4/7/2022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4/7/2022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738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543050" y="231775"/>
            <a:ext cx="3836988" cy="28781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06518" y="3318951"/>
            <a:ext cx="6010499" cy="54888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t" anchorCtr="0">
            <a:noAutofit/>
          </a:bodyPr>
          <a:lstStyle/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3879380" y="8675571"/>
            <a:ext cx="2966099" cy="4560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" sz="12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73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 defTabSz="895373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828B7A-70E9-2A4E-B3D5-2141F266D2A9}" type="slidenum">
              <a:rPr lang="en-GB" sz="1300">
                <a:latin typeface="Century Gothic"/>
              </a:rPr>
              <a:pPr/>
              <a:t>9</a:t>
            </a:fld>
            <a:endParaRPr lang="en-GB" sz="1300" dirty="0">
              <a:latin typeface="Century Gothic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893763"/>
            <a:ext cx="4786312" cy="358933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676" y="4870451"/>
            <a:ext cx="5172075" cy="46354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432" tIns="43714" rIns="87432" bIns="43714"/>
          <a:lstStyle/>
          <a:p>
            <a:endParaRPr lang="en-GB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543050" y="231775"/>
            <a:ext cx="3836988" cy="28781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306518" y="3318951"/>
            <a:ext cx="6010499" cy="54888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t" anchorCtr="0">
            <a:noAutofit/>
          </a:bodyPr>
          <a:lstStyle/>
          <a:p>
            <a:pPr marL="0" marR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sldNum" idx="12"/>
          </p:nvPr>
        </p:nvSpPr>
        <p:spPr>
          <a:xfrm>
            <a:off x="3879380" y="8675571"/>
            <a:ext cx="2966099" cy="456000"/>
          </a:xfrm>
          <a:prstGeom prst="rect">
            <a:avLst/>
          </a:prstGeom>
          <a:noFill/>
          <a:ln>
            <a:noFill/>
          </a:ln>
        </p:spPr>
        <p:txBody>
          <a:bodyPr lIns="91250" tIns="45625" rIns="91250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" sz="12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123825"/>
            <a:ext cx="2822575" cy="21177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387177" y="2312558"/>
            <a:ext cx="6082800" cy="6480300"/>
          </a:xfrm>
          <a:prstGeom prst="rect">
            <a:avLst/>
          </a:prstGeom>
          <a:noFill/>
          <a:ln>
            <a:noFill/>
          </a:ln>
        </p:spPr>
        <p:txBody>
          <a:bodyPr lIns="89600" tIns="89600" rIns="89600" bIns="89600" anchor="t" anchorCtr="0">
            <a:noAutofit/>
          </a:bodyPr>
          <a:lstStyle/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Shape 306"/>
          <p:cNvSpPr txBox="1">
            <a:spLocks noGrp="1"/>
          </p:cNvSpPr>
          <p:nvPr>
            <p:ph type="sldNum" idx="12"/>
          </p:nvPr>
        </p:nvSpPr>
        <p:spPr>
          <a:xfrm>
            <a:off x="3886408" y="8687423"/>
            <a:ext cx="2971500" cy="456600"/>
          </a:xfrm>
          <a:prstGeom prst="rect">
            <a:avLst/>
          </a:prstGeom>
          <a:noFill/>
          <a:ln>
            <a:noFill/>
          </a:ln>
        </p:spPr>
        <p:txBody>
          <a:bodyPr lIns="91300" tIns="45650" rIns="91300" bIns="45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" sz="1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" sz="12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73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014775" indent="-34592734" defTabSz="895373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22041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84408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266124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68816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FB6271-183C-6A45-9114-B33AF125AAC0}" type="slidenum">
              <a:rPr lang="en-GB" sz="1300">
                <a:latin typeface="Century Gothic"/>
              </a:rPr>
              <a:pPr/>
              <a:t>14</a:t>
            </a:fld>
            <a:endParaRPr lang="en-GB" sz="1300" dirty="0">
              <a:latin typeface="Century Gothic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1" y="4859340"/>
            <a:ext cx="5207000" cy="46069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sv-SE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61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1457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E97-EFBF-4317-87DC-24511685461B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497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C25B8-6A37-0E42-AD12-4E95E5CB5205}" type="slidenum">
              <a:rPr lang="sv-SE" smtClean="0"/>
              <a:pPr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29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914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67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7" y="999240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32" y="1844506"/>
            <a:ext cx="4286251" cy="3945398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101" y="361000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AB87C34-9C69-254E-BD0A-BF0BC9114CFB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2" y="361658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6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84" y="184358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67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7" y="999240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8" y="1905009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101" y="361000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797FB9CF-8FC3-EB49-BDDE-6C6C7307F218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2" y="361658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6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ro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44" y="4289889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7" y="1814513"/>
            <a:ext cx="6651539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ro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44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5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7" y="1814513"/>
            <a:ext cx="6651539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ro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44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5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7" y="1814513"/>
            <a:ext cx="6651539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68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43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0" i="0">
                <a:latin typeface="KorolevLiU Medium" charset="0"/>
                <a:ea typeface="KorolevLiU Medium" charset="0"/>
                <a:cs typeface="KorolevLiU Medium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KorolevLiU Medium" charset="0"/>
                <a:ea typeface="KorolevLiU Medium" charset="0"/>
                <a:cs typeface="KorolevLiU Medium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85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88" y="6142864"/>
            <a:ext cx="1276072" cy="586311"/>
          </a:xfrm>
          <a:prstGeom prst="rect">
            <a:avLst/>
          </a:prstGeom>
        </p:spPr>
      </p:pic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102" y="361000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b="0" i="0" cap="all">
                <a:latin typeface="KorolevLiU Medium" charset="0"/>
                <a:ea typeface="KorolevLiU Medium" charset="0"/>
                <a:cs typeface="KorolevLiU Medium" charset="0"/>
              </a:defRPr>
            </a:lvl1pPr>
          </a:lstStyle>
          <a:p>
            <a:fld id="{17876632-DB33-B848-98C2-C9C2768220DC}" type="datetime1">
              <a:rPr lang="sv-SE" smtClean="0"/>
              <a:pPr/>
              <a:t>2022-04-07</a:t>
            </a:fld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2" y="361658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latin typeface="KorolevLiU Medium" charset="0"/>
                <a:ea typeface="KorolevLiU Medium" charset="0"/>
                <a:cs typeface="KorolevLiU Medium" charset="0"/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 b="0" i="0">
                <a:latin typeface="KorolevLiU Medium" charset="0"/>
                <a:ea typeface="KorolevLiU Medium" charset="0"/>
                <a:cs typeface="KorolevLiU Medium" charset="0"/>
              </a:defRPr>
            </a:lvl1pPr>
          </a:lstStyle>
          <a:p>
            <a:r>
              <a:rPr lang="sv-SE" dirty="0"/>
              <a:t>TITEL/FÖRELÄSARE</a:t>
            </a:r>
          </a:p>
        </p:txBody>
      </p:sp>
    </p:spTree>
    <p:extLst>
      <p:ext uri="{BB962C8B-B14F-4D97-AF65-F5344CB8AC3E}">
        <p14:creationId xmlns:p14="http://schemas.microsoft.com/office/powerpoint/2010/main" val="2619932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7063" y="6413500"/>
            <a:ext cx="1327150" cy="190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15AC-585F-4841-B02D-C791E6830E80}" type="datetime1">
              <a:rPr lang="sv-SE"/>
              <a:pPr>
                <a:defRPr/>
              </a:pPr>
              <a:t>2022-04-07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28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188" y="628650"/>
            <a:ext cx="8259762" cy="7969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0713" y="1600200"/>
            <a:ext cx="8259762" cy="4238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34844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789100A5-9055-FF40-9BAF-60C021F46DEE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B2B CUSTOMER JOURNEY</a:t>
            </a:r>
            <a:endParaRPr lang="sv-SE" dirty="0"/>
          </a:p>
        </p:txBody>
      </p:sp>
      <p:pic>
        <p:nvPicPr>
          <p:cNvPr id="10" name="Picture 2" descr="Epiroc | EIT RawMaterials">
            <a:extLst>
              <a:ext uri="{FF2B5EF4-FFF2-40B4-BE49-F238E27FC236}">
                <a16:creationId xmlns:a16="http://schemas.microsoft.com/office/drawing/2014/main" id="{8C0F662E-2098-ED42-AFF8-85257C911B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106" y="6247825"/>
            <a:ext cx="1586589" cy="42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59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10D63EA2-BACE-9342-BFB0-D8EAFD4C9BC3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DIGITALIZATION IN B2B CUSTOMER JOURNEYS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040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914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27063" y="6413500"/>
            <a:ext cx="1327150" cy="190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D854C2C-23FF-3241-9233-E5F4036F9497}" type="datetime1">
              <a:rPr lang="sv-SE" altLang="sv-SE"/>
              <a:pPr/>
              <a:t>2022-04-07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96650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sub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5760" y="782623"/>
            <a:ext cx="8412600" cy="7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714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65760" y="295682"/>
            <a:ext cx="8412600" cy="46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rtl="0">
              <a:spcBef>
                <a:spcPts val="0"/>
              </a:spcBef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200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914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3" y="5929765"/>
            <a:ext cx="2260149" cy="59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67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  <p:sp>
        <p:nvSpPr>
          <p:cNvPr id="2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101" y="361000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8F979439-068B-0949-989F-F74A4627E2ED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2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2" y="361658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6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endParaRPr lang="sv-SE" dirty="0"/>
          </a:p>
        </p:txBody>
      </p: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7" y="999240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5993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67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7" y="999240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101" y="361000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2" y="361658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6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84" y="184358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12" y="6255786"/>
            <a:ext cx="1405864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8" r:id="rId4"/>
    <p:sldLayoutId id="2147483669" r:id="rId5"/>
    <p:sldLayoutId id="2147483670" r:id="rId6"/>
    <p:sldLayoutId id="2147483671" r:id="rId7"/>
    <p:sldLayoutId id="2147483651" r:id="rId8"/>
    <p:sldLayoutId id="2147483660" r:id="rId9"/>
    <p:sldLayoutId id="2147483661" r:id="rId10"/>
    <p:sldLayoutId id="2147483663" r:id="rId11"/>
    <p:sldLayoutId id="2147483662" r:id="rId12"/>
    <p:sldLayoutId id="2147483666" r:id="rId13"/>
    <p:sldLayoutId id="2147483667" r:id="rId14"/>
    <p:sldLayoutId id="2147483674" r:id="rId15"/>
    <p:sldLayoutId id="2147483678" r:id="rId16"/>
    <p:sldLayoutId id="2147483681" r:id="rId17"/>
    <p:sldLayoutId id="2147483682" r:id="rId18"/>
    <p:sldLayoutId id="2147483683" r:id="rId19"/>
    <p:sldLayoutId id="2147483684" r:id="rId20"/>
    <p:sldLayoutId id="2147483685" r:id="rId2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011436" y="1673971"/>
            <a:ext cx="7424080" cy="235077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dirty="0"/>
              <a:t>Category Management </a:t>
            </a:r>
            <a:br>
              <a:rPr lang="en-GB" dirty="0"/>
            </a:br>
            <a:r>
              <a:rPr lang="sv-SE" dirty="0"/>
              <a:t>Kategoristyrning och offentlig upphandling</a:t>
            </a:r>
            <a:endParaRPr lang="sv-SE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1AF70B-4868-1C4F-B65C-62728A9AAD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57283" y="4155410"/>
            <a:ext cx="6400800" cy="1260770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sz="2000" b="1" dirty="0">
                <a:solidFill>
                  <a:schemeClr val="bg1"/>
                </a:solidFill>
              </a:rPr>
              <a:t>Jakob </a:t>
            </a:r>
            <a:r>
              <a:rPr lang="sv-SE" altLang="sv-SE" sz="2000" b="1" dirty="0" err="1">
                <a:solidFill>
                  <a:schemeClr val="bg1"/>
                </a:solidFill>
              </a:rPr>
              <a:t>Rehme</a:t>
            </a:r>
            <a:r>
              <a:rPr lang="sv-SE" altLang="sv-SE" sz="2000" b="1" dirty="0">
                <a:solidFill>
                  <a:schemeClr val="bg1"/>
                </a:solidFill>
              </a:rPr>
              <a:t>, </a:t>
            </a:r>
            <a:r>
              <a:rPr lang="sv-SE" altLang="sv-SE" sz="2000" b="1" dirty="0" err="1">
                <a:solidFill>
                  <a:schemeClr val="bg1"/>
                </a:solidFill>
              </a:rPr>
              <a:t>jakob.rehme@liu.se</a:t>
            </a:r>
            <a:endParaRPr lang="sv-SE" altLang="sv-SE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sv-SE" altLang="sv-SE" sz="2000" b="1" dirty="0">
                <a:solidFill>
                  <a:schemeClr val="bg1"/>
                </a:solidFill>
              </a:rPr>
              <a:t>Professor, Industriell Ekonomi</a:t>
            </a:r>
          </a:p>
          <a:p>
            <a:pPr eaLnBrk="1" hangingPunct="1"/>
            <a:r>
              <a:rPr lang="sv-SE" altLang="sv-SE" sz="2000" b="1" dirty="0">
                <a:solidFill>
                  <a:schemeClr val="bg1"/>
                </a:solidFill>
              </a:rPr>
              <a:t>CBMI (Centrum för Affärsmodellsinnovation)</a:t>
            </a:r>
          </a:p>
        </p:txBody>
      </p:sp>
    </p:spTree>
    <p:extLst>
      <p:ext uri="{BB962C8B-B14F-4D97-AF65-F5344CB8AC3E}">
        <p14:creationId xmlns:p14="http://schemas.microsoft.com/office/powerpoint/2010/main" val="791439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5">
            <a:extLst>
              <a:ext uri="{FF2B5EF4-FFF2-40B4-BE49-F238E27FC236}">
                <a16:creationId xmlns:a16="http://schemas.microsoft.com/office/drawing/2014/main" id="{7672C874-C148-DE45-969E-E5DB9A79AAC8}"/>
              </a:ext>
            </a:extLst>
          </p:cNvPr>
          <p:cNvSpPr/>
          <p:nvPr/>
        </p:nvSpPr>
        <p:spPr bwMode="auto">
          <a:xfrm>
            <a:off x="4435209" y="4858405"/>
            <a:ext cx="2750781" cy="18501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Rektangel 5">
            <a:extLst>
              <a:ext uri="{FF2B5EF4-FFF2-40B4-BE49-F238E27FC236}">
                <a16:creationId xmlns:a16="http://schemas.microsoft.com/office/drawing/2014/main" id="{2475A5C5-71A0-8042-9104-BD454D4BC933}"/>
              </a:ext>
            </a:extLst>
          </p:cNvPr>
          <p:cNvSpPr/>
          <p:nvPr/>
        </p:nvSpPr>
        <p:spPr bwMode="auto">
          <a:xfrm>
            <a:off x="6194016" y="2113683"/>
            <a:ext cx="2750781" cy="18501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Rektangel 5">
            <a:extLst>
              <a:ext uri="{FF2B5EF4-FFF2-40B4-BE49-F238E27FC236}">
                <a16:creationId xmlns:a16="http://schemas.microsoft.com/office/drawing/2014/main" id="{B7CDF033-E107-0E4E-9501-4130EB096176}"/>
              </a:ext>
            </a:extLst>
          </p:cNvPr>
          <p:cNvSpPr/>
          <p:nvPr/>
        </p:nvSpPr>
        <p:spPr bwMode="auto">
          <a:xfrm>
            <a:off x="117020" y="2113197"/>
            <a:ext cx="2750781" cy="185418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6553200" y="6215062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" sz="1200">
                <a:solidFill>
                  <a:schemeClr val="lt1"/>
                </a:solidFill>
              </a:rPr>
              <a:t>2</a:t>
            </a:r>
            <a:endParaRPr lang="en" sz="9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169027" y="104666"/>
            <a:ext cx="7886700" cy="108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l">
              <a:buClr>
                <a:srgbClr val="000000"/>
              </a:buClr>
              <a:buSzPct val="25000"/>
            </a:pPr>
            <a:r>
              <a:rPr lang="sv-SE" sz="2400" dirty="0">
                <a:ea typeface="+mn-ea"/>
                <a:cs typeface="+mn-cs"/>
              </a:rPr>
              <a:t>Operativ modell för kategoristyrning</a:t>
            </a:r>
            <a:endParaRPr lang="sv-SE" sz="2400" dirty="0">
              <a:ea typeface="+mn-ea"/>
              <a:cs typeface="+mn-cs"/>
              <a:sym typeface="Helvetica Neue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-231902" y="2151008"/>
            <a:ext cx="3022200" cy="213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sv-SE"/>
            </a:defPPr>
            <a:lvl1pPr marL="742950" lvl="0" indent="-285750">
              <a:buClr>
                <a:srgbClr val="000000"/>
              </a:buClr>
              <a:buSzPct val="100000"/>
              <a:buFont typeface="Arial"/>
              <a:buChar char="•"/>
              <a:defRPr sz="1600"/>
            </a:lvl1pPr>
          </a:lstStyle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Bygg kategori-team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Analysera behov 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Se över nuvarande ’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Analysera leverantörsmarknader för kategorier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276" name="Shape 276"/>
          <p:cNvGrpSpPr/>
          <p:nvPr/>
        </p:nvGrpSpPr>
        <p:grpSpPr>
          <a:xfrm>
            <a:off x="2925457" y="1810676"/>
            <a:ext cx="3248709" cy="3007693"/>
            <a:chOff x="2583200" y="1449829"/>
            <a:chExt cx="3977580" cy="3958107"/>
          </a:xfrm>
        </p:grpSpPr>
        <p:sp>
          <p:nvSpPr>
            <p:cNvPr id="277" name="Shape 277"/>
            <p:cNvSpPr/>
            <p:nvPr/>
          </p:nvSpPr>
          <p:spPr>
            <a:xfrm>
              <a:off x="2935425" y="1661158"/>
              <a:ext cx="3413700" cy="3413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0"/>
                  </a:moveTo>
                  <a:cubicBezTo>
                    <a:pt x="81435" y="0"/>
                    <a:pt x="101243" y="11435"/>
                    <a:pt x="111961" y="30000"/>
                  </a:cubicBezTo>
                  <a:cubicBezTo>
                    <a:pt x="122679" y="48564"/>
                    <a:pt x="122679" y="71435"/>
                    <a:pt x="111961" y="90000"/>
                  </a:cubicBezTo>
                  <a:lnTo>
                    <a:pt x="60000" y="60000"/>
                  </a:lnTo>
                  <a:lnTo>
                    <a:pt x="60000" y="0"/>
                  </a:ln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  <p:sp>
          <p:nvSpPr>
            <p:cNvPr id="278" name="Shape 278"/>
            <p:cNvSpPr/>
            <p:nvPr/>
          </p:nvSpPr>
          <p:spPr>
            <a:xfrm>
              <a:off x="2865116" y="1783075"/>
              <a:ext cx="3413700" cy="3413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961" y="90000"/>
                  </a:moveTo>
                  <a:cubicBezTo>
                    <a:pt x="101243" y="108564"/>
                    <a:pt x="81435" y="120000"/>
                    <a:pt x="60000" y="120000"/>
                  </a:cubicBezTo>
                  <a:cubicBezTo>
                    <a:pt x="38564" y="120000"/>
                    <a:pt x="18756" y="108564"/>
                    <a:pt x="8038" y="90000"/>
                  </a:cubicBezTo>
                  <a:lnTo>
                    <a:pt x="60000" y="60000"/>
                  </a:lnTo>
                  <a:lnTo>
                    <a:pt x="111961" y="90000"/>
                  </a:ln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  <p:sp>
          <p:nvSpPr>
            <p:cNvPr id="279" name="Shape 279"/>
            <p:cNvSpPr/>
            <p:nvPr/>
          </p:nvSpPr>
          <p:spPr>
            <a:xfrm>
              <a:off x="2794808" y="1683258"/>
              <a:ext cx="3413700" cy="3413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38" y="90000"/>
                  </a:moveTo>
                  <a:cubicBezTo>
                    <a:pt x="-2679" y="71435"/>
                    <a:pt x="-2679" y="48564"/>
                    <a:pt x="8038" y="30000"/>
                  </a:cubicBezTo>
                  <a:cubicBezTo>
                    <a:pt x="18756" y="11435"/>
                    <a:pt x="38564" y="0"/>
                    <a:pt x="60000" y="0"/>
                  </a:cubicBezTo>
                  <a:lnTo>
                    <a:pt x="60000" y="60000"/>
                  </a:lnTo>
                  <a:lnTo>
                    <a:pt x="8038" y="90000"/>
                  </a:ln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  <p:sp>
          <p:nvSpPr>
            <p:cNvPr id="280" name="Shape 280"/>
            <p:cNvSpPr/>
            <p:nvPr/>
          </p:nvSpPr>
          <p:spPr>
            <a:xfrm>
              <a:off x="2724380" y="1449829"/>
              <a:ext cx="3836400" cy="3836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991" y="4067"/>
                  </a:moveTo>
                  <a:lnTo>
                    <a:pt x="59991" y="4067"/>
                  </a:lnTo>
                  <a:cubicBezTo>
                    <a:pt x="79243" y="4064"/>
                    <a:pt x="97149" y="13919"/>
                    <a:pt x="107417" y="30170"/>
                  </a:cubicBezTo>
                  <a:cubicBezTo>
                    <a:pt x="117684" y="46420"/>
                    <a:pt x="118876" y="66791"/>
                    <a:pt x="110572" y="84122"/>
                  </a:cubicBezTo>
                  <a:lnTo>
                    <a:pt x="113984" y="86153"/>
                  </a:lnTo>
                  <a:lnTo>
                    <a:pt x="105577" y="87125"/>
                  </a:lnTo>
                  <a:lnTo>
                    <a:pt x="102023" y="79034"/>
                  </a:lnTo>
                  <a:lnTo>
                    <a:pt x="105434" y="81064"/>
                  </a:lnTo>
                  <a:cubicBezTo>
                    <a:pt x="112678" y="65630"/>
                    <a:pt x="111489" y="47588"/>
                    <a:pt x="102282" y="33225"/>
                  </a:cubicBezTo>
                  <a:cubicBezTo>
                    <a:pt x="93076" y="18861"/>
                    <a:pt x="77126" y="10166"/>
                    <a:pt x="59992" y="10169"/>
                  </a:cubicBez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  <p:sp>
          <p:nvSpPr>
            <p:cNvPr id="281" name="Shape 281"/>
            <p:cNvSpPr/>
            <p:nvPr/>
          </p:nvSpPr>
          <p:spPr>
            <a:xfrm>
              <a:off x="2653791" y="1571536"/>
              <a:ext cx="3836400" cy="3836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728" y="87645"/>
                  </a:moveTo>
                  <a:lnTo>
                    <a:pt x="108728" y="87645"/>
                  </a:lnTo>
                  <a:cubicBezTo>
                    <a:pt x="99312" y="104171"/>
                    <a:pt x="82128" y="114793"/>
                    <a:pt x="63105" y="115846"/>
                  </a:cubicBezTo>
                  <a:cubicBezTo>
                    <a:pt x="44083" y="116899"/>
                    <a:pt x="25826" y="108240"/>
                    <a:pt x="14635" y="92855"/>
                  </a:cubicBezTo>
                  <a:lnTo>
                    <a:pt x="11197" y="94779"/>
                  </a:lnTo>
                  <a:lnTo>
                    <a:pt x="13710" y="85901"/>
                  </a:lnTo>
                  <a:lnTo>
                    <a:pt x="23335" y="87987"/>
                  </a:lnTo>
                  <a:lnTo>
                    <a:pt x="19900" y="89909"/>
                  </a:lnTo>
                  <a:cubicBezTo>
                    <a:pt x="30034" y="103331"/>
                    <a:pt x="46283" y="110782"/>
                    <a:pt x="63134" y="109733"/>
                  </a:cubicBezTo>
                  <a:cubicBezTo>
                    <a:pt x="79984" y="108684"/>
                    <a:pt x="95171" y="99275"/>
                    <a:pt x="103541" y="84702"/>
                  </a:cubicBez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  <p:sp>
          <p:nvSpPr>
            <p:cNvPr id="282" name="Shape 282"/>
            <p:cNvSpPr/>
            <p:nvPr/>
          </p:nvSpPr>
          <p:spPr>
            <a:xfrm>
              <a:off x="2583200" y="1449829"/>
              <a:ext cx="3836400" cy="3836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58" y="88651"/>
                  </a:moveTo>
                  <a:lnTo>
                    <a:pt x="11858" y="88651"/>
                  </a:lnTo>
                  <a:cubicBezTo>
                    <a:pt x="1972" y="72112"/>
                    <a:pt x="1308" y="51663"/>
                    <a:pt x="10099" y="34520"/>
                  </a:cubicBezTo>
                  <a:cubicBezTo>
                    <a:pt x="18890" y="17377"/>
                    <a:pt x="35901" y="5953"/>
                    <a:pt x="55127" y="4279"/>
                  </a:cubicBezTo>
                  <a:lnTo>
                    <a:pt x="55127" y="223"/>
                  </a:lnTo>
                  <a:lnTo>
                    <a:pt x="60008" y="7118"/>
                  </a:lnTo>
                  <a:lnTo>
                    <a:pt x="55125" y="14460"/>
                  </a:lnTo>
                  <a:lnTo>
                    <a:pt x="55126" y="10405"/>
                  </a:lnTo>
                  <a:lnTo>
                    <a:pt x="55126" y="10405"/>
                  </a:lnTo>
                  <a:cubicBezTo>
                    <a:pt x="38023" y="12065"/>
                    <a:pt x="22968" y="22316"/>
                    <a:pt x="15232" y="37567"/>
                  </a:cubicBezTo>
                  <a:cubicBezTo>
                    <a:pt x="7496" y="52819"/>
                    <a:pt x="8158" y="70945"/>
                    <a:pt x="16986" y="85599"/>
                  </a:cubicBezTo>
                  <a:close/>
                </a:path>
              </a:pathLst>
            </a:custGeom>
            <a:solidFill>
              <a:srgbClr val="233E57"/>
            </a:solidFill>
            <a:ln w="9525" cap="flat" cmpd="sng" algn="ctr">
              <a:solidFill>
                <a:srgbClr val="233E5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022350" indent="-350838" defTabSz="91440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</a:pPr>
              <a:endParaRPr sz="2400">
                <a:solidFill>
                  <a:srgbClr val="000000"/>
                </a:solidFill>
                <a:latin typeface="Arial" charset="0"/>
                <a:ea typeface="ＭＳ Ｐゴシック" charset="0"/>
                <a:sym typeface="Arial"/>
              </a:endParaRPr>
            </a:p>
          </p:txBody>
        </p:sp>
      </p:grpSp>
      <p:sp>
        <p:nvSpPr>
          <p:cNvPr id="286" name="Shape 286"/>
          <p:cNvSpPr txBox="1"/>
          <p:nvPr/>
        </p:nvSpPr>
        <p:spPr>
          <a:xfrm>
            <a:off x="5810600" y="2108088"/>
            <a:ext cx="3187500" cy="182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sv-SE"/>
            </a:defPPr>
            <a:lvl1pPr marL="742950" lvl="0" indent="-285750">
              <a:buClr>
                <a:srgbClr val="000000"/>
              </a:buClr>
              <a:buSzPct val="100000"/>
              <a:buFont typeface="Arial"/>
              <a:buChar char="•"/>
              <a:defRPr sz="1600"/>
            </a:lvl1pPr>
          </a:lstStyle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Utarbeta policyer och verktyg 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Arbeta tillsammans med interna organisationer och externa leverantörer 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Motivera kravställningar</a:t>
            </a:r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Kontrollera kostnaderna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87" name="Shape 287"/>
          <p:cNvSpPr txBox="1"/>
          <p:nvPr/>
        </p:nvSpPr>
        <p:spPr>
          <a:xfrm>
            <a:off x="2583099" y="5292068"/>
            <a:ext cx="2288400" cy="775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sv-SE" sz="1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Kontinuerlig förbättring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4000926" y="5061485"/>
            <a:ext cx="3734099" cy="88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lvl="0" indent="-285750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Etablera </a:t>
            </a:r>
            <a:r>
              <a:rPr lang="sv-SE" sz="1600" dirty="0" err="1">
                <a:latin typeface="Arial" panose="020B0604020202020204" pitchFamily="34" charset="0"/>
                <a:cs typeface="Arial" panose="020B0604020202020204" pitchFamily="34" charset="0"/>
              </a:rPr>
              <a:t>målvärden</a:t>
            </a: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285750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Utvärdera utförande</a:t>
            </a:r>
          </a:p>
          <a:p>
            <a:pPr marL="742950" lvl="0" indent="-285750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Justera kategoristrategin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7D52BB-45FD-B144-AC2C-0BE4F9D187CF}"/>
              </a:ext>
            </a:extLst>
          </p:cNvPr>
          <p:cNvSpPr/>
          <p:nvPr/>
        </p:nvSpPr>
        <p:spPr>
          <a:xfrm>
            <a:off x="69495" y="1731064"/>
            <a:ext cx="26260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Utveckla kategoristrategi</a:t>
            </a:r>
            <a:endParaRPr lang="sv-SE" sz="1600" b="1" dirty="0"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147A8E-B856-8446-A6B5-4D46A56D5555}"/>
              </a:ext>
            </a:extLst>
          </p:cNvPr>
          <p:cNvSpPr/>
          <p:nvPr/>
        </p:nvSpPr>
        <p:spPr>
          <a:xfrm>
            <a:off x="6368415" y="1362038"/>
            <a:ext cx="27332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Påverka resultatet av kategoristyrning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ktangel 5">
            <a:extLst>
              <a:ext uri="{FF2B5EF4-FFF2-40B4-BE49-F238E27FC236}">
                <a16:creationId xmlns:a16="http://schemas.microsoft.com/office/drawing/2014/main" id="{F1223EA0-358A-0146-8C15-3CF1A91BE31E}"/>
              </a:ext>
            </a:extLst>
          </p:cNvPr>
          <p:cNvSpPr/>
          <p:nvPr/>
        </p:nvSpPr>
        <p:spPr bwMode="auto">
          <a:xfrm>
            <a:off x="3095735" y="5370302"/>
            <a:ext cx="5686553" cy="95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1" name="Rektangel 5">
            <a:extLst>
              <a:ext uri="{FF2B5EF4-FFF2-40B4-BE49-F238E27FC236}">
                <a16:creationId xmlns:a16="http://schemas.microsoft.com/office/drawing/2014/main" id="{F5919D99-9BB2-B24C-90B3-8B6ECEAFB263}"/>
              </a:ext>
            </a:extLst>
          </p:cNvPr>
          <p:cNvSpPr/>
          <p:nvPr/>
        </p:nvSpPr>
        <p:spPr bwMode="auto">
          <a:xfrm>
            <a:off x="3078524" y="4302115"/>
            <a:ext cx="5686553" cy="95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9" name="Rektangel 5">
            <a:extLst>
              <a:ext uri="{FF2B5EF4-FFF2-40B4-BE49-F238E27FC236}">
                <a16:creationId xmlns:a16="http://schemas.microsoft.com/office/drawing/2014/main" id="{4593A13C-29A6-C74F-BA03-8897D8A875BC}"/>
              </a:ext>
            </a:extLst>
          </p:cNvPr>
          <p:cNvSpPr/>
          <p:nvPr/>
        </p:nvSpPr>
        <p:spPr bwMode="auto">
          <a:xfrm>
            <a:off x="3078524" y="3230130"/>
            <a:ext cx="5686553" cy="95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7" name="Rektangel 5">
            <a:extLst>
              <a:ext uri="{FF2B5EF4-FFF2-40B4-BE49-F238E27FC236}">
                <a16:creationId xmlns:a16="http://schemas.microsoft.com/office/drawing/2014/main" id="{C9DD9DFC-A49B-F640-96E7-484E8DF3A753}"/>
              </a:ext>
            </a:extLst>
          </p:cNvPr>
          <p:cNvSpPr/>
          <p:nvPr/>
        </p:nvSpPr>
        <p:spPr bwMode="auto">
          <a:xfrm>
            <a:off x="3078525" y="2156271"/>
            <a:ext cx="5686553" cy="95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5" name="Rektangel 5">
            <a:extLst>
              <a:ext uri="{FF2B5EF4-FFF2-40B4-BE49-F238E27FC236}">
                <a16:creationId xmlns:a16="http://schemas.microsoft.com/office/drawing/2014/main" id="{599ECC4C-3731-6C4E-8689-22A7223A90C0}"/>
              </a:ext>
            </a:extLst>
          </p:cNvPr>
          <p:cNvSpPr/>
          <p:nvPr/>
        </p:nvSpPr>
        <p:spPr bwMode="auto">
          <a:xfrm>
            <a:off x="3039345" y="1086160"/>
            <a:ext cx="5686553" cy="95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C0A9DB-19CC-8E45-A405-3A82D7926150}"/>
              </a:ext>
            </a:extLst>
          </p:cNvPr>
          <p:cNvSpPr/>
          <p:nvPr/>
        </p:nvSpPr>
        <p:spPr>
          <a:xfrm>
            <a:off x="425983" y="1086160"/>
            <a:ext cx="2145852" cy="952790"/>
          </a:xfrm>
          <a:prstGeom prst="rect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defTabSz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en-SE" sz="24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CE115D-A451-D145-B62E-E573A3A53928}"/>
              </a:ext>
            </a:extLst>
          </p:cNvPr>
          <p:cNvSpPr/>
          <p:nvPr/>
        </p:nvSpPr>
        <p:spPr>
          <a:xfrm>
            <a:off x="425983" y="2156271"/>
            <a:ext cx="2145852" cy="952790"/>
          </a:xfrm>
          <a:prstGeom prst="rect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defTabSz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en-SE" sz="24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7F68A43-5E92-F047-AC7A-E69B5DABC272}"/>
              </a:ext>
            </a:extLst>
          </p:cNvPr>
          <p:cNvSpPr/>
          <p:nvPr/>
        </p:nvSpPr>
        <p:spPr>
          <a:xfrm>
            <a:off x="440404" y="3230130"/>
            <a:ext cx="2145852" cy="952790"/>
          </a:xfrm>
          <a:prstGeom prst="rect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defTabSz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en-SE" sz="24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D5E8180-C462-BA4C-AAC3-8A8D08320CDF}"/>
              </a:ext>
            </a:extLst>
          </p:cNvPr>
          <p:cNvSpPr/>
          <p:nvPr/>
        </p:nvSpPr>
        <p:spPr>
          <a:xfrm>
            <a:off x="418016" y="4302115"/>
            <a:ext cx="2145852" cy="952790"/>
          </a:xfrm>
          <a:prstGeom prst="rect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defTabSz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en-SE" sz="24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A0F6EF-97C1-794B-B651-B9E6F290D3A5}"/>
              </a:ext>
            </a:extLst>
          </p:cNvPr>
          <p:cNvSpPr/>
          <p:nvPr/>
        </p:nvSpPr>
        <p:spPr>
          <a:xfrm>
            <a:off x="425983" y="5374101"/>
            <a:ext cx="2145852" cy="952790"/>
          </a:xfrm>
          <a:prstGeom prst="rect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defTabSz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en-SE" sz="24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603152" y="1276134"/>
            <a:ext cx="1796700" cy="56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sv-S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Förbättrad relation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603152" y="2350066"/>
            <a:ext cx="1796700" cy="56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sv-S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Minskad komplexitet</a:t>
            </a:r>
          </a:p>
        </p:txBody>
      </p:sp>
      <p:sp>
        <p:nvSpPr>
          <p:cNvPr id="320" name="Shape 320"/>
          <p:cNvSpPr txBox="1"/>
          <p:nvPr/>
        </p:nvSpPr>
        <p:spPr>
          <a:xfrm>
            <a:off x="622054" y="4495910"/>
            <a:ext cx="1796700" cy="56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sv-SE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Mer</a:t>
            </a:r>
            <a:r>
              <a:rPr lang="sv-S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innovation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616216" y="3423926"/>
            <a:ext cx="1796700" cy="565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sv-S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Förbättrat utförande 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685209" y="5567896"/>
            <a:ext cx="1615229" cy="565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defPPr>
              <a:defRPr lang="sv-SE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  <a:defRPr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sv-SE" dirty="0">
                <a:sym typeface="Arial"/>
              </a:rPr>
              <a:t>Minskade kostnader</a:t>
            </a:r>
          </a:p>
        </p:txBody>
      </p:sp>
      <p:sp>
        <p:nvSpPr>
          <p:cNvPr id="324" name="Shape 324"/>
          <p:cNvSpPr/>
          <p:nvPr/>
        </p:nvSpPr>
        <p:spPr>
          <a:xfrm>
            <a:off x="3175455" y="1221653"/>
            <a:ext cx="5400000" cy="61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spcBef>
                <a:spcPts val="400"/>
              </a:spcBef>
              <a:buClr>
                <a:schemeClr val="lt1"/>
              </a:buClr>
              <a:buSzPct val="25000"/>
            </a:pPr>
            <a:r>
              <a:rPr lang="sv-SE" sz="1600" dirty="0"/>
              <a:t>Ett mer kontinuerligt samarbete mellan det privata och offentliga  bidrar till att utveckla en kontinuerlig förbättringsprocess för offentlig upphandling.</a:t>
            </a:r>
            <a:endParaRPr lang="sv-SE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3225329" y="2298910"/>
            <a:ext cx="5400000" cy="61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spcBef>
                <a:spcPts val="400"/>
              </a:spcBef>
              <a:buClr>
                <a:schemeClr val="lt1"/>
              </a:buClr>
              <a:buSzPct val="25000"/>
            </a:pPr>
            <a:r>
              <a:rPr lang="sv-SE" sz="1600" dirty="0"/>
              <a:t>Att standardisera ’best </a:t>
            </a:r>
            <a:r>
              <a:rPr lang="en-GB" sz="1600" dirty="0"/>
              <a:t>practice</a:t>
            </a:r>
            <a:r>
              <a:rPr lang="sv-SE" sz="1600" dirty="0"/>
              <a:t>’ och dela kontraktsinformation mellan myndigheter kommer att resultera i ett mer standardiserat gränssnitt för slut-användare och industripartners</a:t>
            </a:r>
            <a:endParaRPr lang="sv-SE" sz="1600" dirty="0">
              <a:sym typeface="Arial"/>
            </a:endParaRPr>
          </a:p>
        </p:txBody>
      </p:sp>
      <p:sp>
        <p:nvSpPr>
          <p:cNvPr id="328" name="Shape 328"/>
          <p:cNvSpPr/>
          <p:nvPr/>
        </p:nvSpPr>
        <p:spPr>
          <a:xfrm>
            <a:off x="3192081" y="4462031"/>
            <a:ext cx="5400000" cy="61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spcBef>
                <a:spcPts val="400"/>
              </a:spcBef>
              <a:buClr>
                <a:schemeClr val="lt1"/>
              </a:buClr>
              <a:buSzPct val="25000"/>
            </a:pPr>
            <a:r>
              <a:rPr lang="sv-SE" sz="1600" dirty="0"/>
              <a:t>Ökat fokus och expertis för offentliga inköp  gör det lättare att definiera, identifiera och ta till sig innovationer och lättare för innovativa företag att få kontakt med intresserade köpare</a:t>
            </a:r>
            <a:endParaRPr lang="sv-SE" sz="1600" dirty="0">
              <a:sym typeface="Arial"/>
            </a:endParaRPr>
          </a:p>
        </p:txBody>
      </p:sp>
      <p:sp>
        <p:nvSpPr>
          <p:cNvPr id="330" name="Shape 330"/>
          <p:cNvSpPr/>
          <p:nvPr/>
        </p:nvSpPr>
        <p:spPr>
          <a:xfrm>
            <a:off x="3142206" y="3337306"/>
            <a:ext cx="5400000" cy="61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spcBef>
                <a:spcPts val="400"/>
              </a:spcBef>
              <a:buClr>
                <a:schemeClr val="lt1"/>
              </a:buClr>
              <a:buSzPct val="25000"/>
            </a:pPr>
            <a:r>
              <a:rPr lang="sv-SE" sz="1600" dirty="0"/>
              <a:t>Att förstå var och hur man "passar in i modellen" kommer att göra det lättare att  utmärka sig inom de områden man betraktar som sina kärnkompetenser</a:t>
            </a:r>
            <a:endParaRPr lang="sv-SE" sz="1600" dirty="0">
              <a:sym typeface="Arial"/>
            </a:endParaRPr>
          </a:p>
        </p:txBody>
      </p:sp>
      <p:sp>
        <p:nvSpPr>
          <p:cNvPr id="332" name="Shape 332"/>
          <p:cNvSpPr/>
          <p:nvPr/>
        </p:nvSpPr>
        <p:spPr>
          <a:xfrm>
            <a:off x="3151831" y="5540128"/>
            <a:ext cx="5400000" cy="615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spcBef>
                <a:spcPts val="400"/>
              </a:spcBef>
              <a:buClr>
                <a:schemeClr val="lt1"/>
              </a:buClr>
              <a:buSzPct val="25000"/>
            </a:pPr>
            <a:r>
              <a:rPr lang="sv-SE" sz="1600" dirty="0"/>
              <a:t>Minskat slöseri och fragmentering innebär effektivisering både för det offentliga och det privata näringslivet</a:t>
            </a:r>
            <a:endParaRPr lang="sv-SE" sz="1600" dirty="0">
              <a:sym typeface="Arial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302987" y="139168"/>
            <a:ext cx="7624500" cy="70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GB" sz="2400" dirty="0" err="1">
                <a:latin typeface="+mj-lt"/>
              </a:rPr>
              <a:t>Fördelar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av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kategoristyrning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inom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offentlig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upphandling</a:t>
            </a:r>
            <a:r>
              <a:rPr lang="en-GB" sz="2400" dirty="0">
                <a:latin typeface="+mj-lt"/>
              </a:rPr>
              <a:t> </a:t>
            </a:r>
            <a:endParaRPr lang="en" sz="2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7426296" y="6492876"/>
            <a:ext cx="17178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"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36" name="Likbent triangel 93">
            <a:extLst>
              <a:ext uri="{FF2B5EF4-FFF2-40B4-BE49-F238E27FC236}">
                <a16:creationId xmlns:a16="http://schemas.microsoft.com/office/drawing/2014/main" id="{AC357DE3-C765-8F45-8C2B-89C2CBC7097F}"/>
              </a:ext>
            </a:extLst>
          </p:cNvPr>
          <p:cNvSpPr/>
          <p:nvPr/>
        </p:nvSpPr>
        <p:spPr bwMode="auto">
          <a:xfrm rot="5400000">
            <a:off x="2329194" y="1439161"/>
            <a:ext cx="952792" cy="2627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8" name="Likbent triangel 93">
            <a:extLst>
              <a:ext uri="{FF2B5EF4-FFF2-40B4-BE49-F238E27FC236}">
                <a16:creationId xmlns:a16="http://schemas.microsoft.com/office/drawing/2014/main" id="{070C4E35-C618-0444-A6E1-03CB18171148}"/>
              </a:ext>
            </a:extLst>
          </p:cNvPr>
          <p:cNvSpPr/>
          <p:nvPr/>
        </p:nvSpPr>
        <p:spPr bwMode="auto">
          <a:xfrm rot="5400000">
            <a:off x="2329194" y="2542522"/>
            <a:ext cx="952792" cy="2627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0" name="Likbent triangel 93">
            <a:extLst>
              <a:ext uri="{FF2B5EF4-FFF2-40B4-BE49-F238E27FC236}">
                <a16:creationId xmlns:a16="http://schemas.microsoft.com/office/drawing/2014/main" id="{A62D3CD0-478F-C745-A694-7DA558EC33ED}"/>
              </a:ext>
            </a:extLst>
          </p:cNvPr>
          <p:cNvSpPr/>
          <p:nvPr/>
        </p:nvSpPr>
        <p:spPr bwMode="auto">
          <a:xfrm rot="5400000">
            <a:off x="2329194" y="3610675"/>
            <a:ext cx="952792" cy="2627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4" name="Likbent triangel 93">
            <a:extLst>
              <a:ext uri="{FF2B5EF4-FFF2-40B4-BE49-F238E27FC236}">
                <a16:creationId xmlns:a16="http://schemas.microsoft.com/office/drawing/2014/main" id="{7C007C8B-C7EA-6241-BD5D-0221D3760F9E}"/>
              </a:ext>
            </a:extLst>
          </p:cNvPr>
          <p:cNvSpPr/>
          <p:nvPr/>
        </p:nvSpPr>
        <p:spPr bwMode="auto">
          <a:xfrm rot="5400000">
            <a:off x="2329194" y="4678828"/>
            <a:ext cx="952792" cy="2627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5" name="Likbent triangel 93">
            <a:extLst>
              <a:ext uri="{FF2B5EF4-FFF2-40B4-BE49-F238E27FC236}">
                <a16:creationId xmlns:a16="http://schemas.microsoft.com/office/drawing/2014/main" id="{206A30A9-FC12-9A48-AADB-30EF0FE6804F}"/>
              </a:ext>
            </a:extLst>
          </p:cNvPr>
          <p:cNvSpPr/>
          <p:nvPr/>
        </p:nvSpPr>
        <p:spPr bwMode="auto">
          <a:xfrm rot="5400000">
            <a:off x="2329194" y="5746981"/>
            <a:ext cx="952792" cy="2627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5A4E83D-0A19-1445-A069-50BA3F28028C}"/>
              </a:ext>
            </a:extLst>
          </p:cNvPr>
          <p:cNvCxnSpPr>
            <a:cxnSpLocks/>
          </p:cNvCxnSpPr>
          <p:nvPr/>
        </p:nvCxnSpPr>
        <p:spPr>
          <a:xfrm flipV="1">
            <a:off x="101600" y="2089750"/>
            <a:ext cx="8877300" cy="7999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C51A708-30A9-0840-85BB-32EDF6EA5D98}"/>
              </a:ext>
            </a:extLst>
          </p:cNvPr>
          <p:cNvCxnSpPr>
            <a:cxnSpLocks/>
          </p:cNvCxnSpPr>
          <p:nvPr/>
        </p:nvCxnSpPr>
        <p:spPr>
          <a:xfrm flipV="1">
            <a:off x="101600" y="3168538"/>
            <a:ext cx="8877300" cy="7999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EBBC15-0A1A-244B-BEC6-48887A1F839B}"/>
              </a:ext>
            </a:extLst>
          </p:cNvPr>
          <p:cNvCxnSpPr>
            <a:cxnSpLocks/>
          </p:cNvCxnSpPr>
          <p:nvPr/>
        </p:nvCxnSpPr>
        <p:spPr>
          <a:xfrm flipV="1">
            <a:off x="101600" y="4235123"/>
            <a:ext cx="8877300" cy="7999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B6A0D4-384A-1742-A996-D343FE7CA4E0}"/>
              </a:ext>
            </a:extLst>
          </p:cNvPr>
          <p:cNvCxnSpPr>
            <a:cxnSpLocks/>
          </p:cNvCxnSpPr>
          <p:nvPr/>
        </p:nvCxnSpPr>
        <p:spPr>
          <a:xfrm flipV="1">
            <a:off x="101600" y="5314591"/>
            <a:ext cx="8877300" cy="7999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>
            <a:extLst>
              <a:ext uri="{FF2B5EF4-FFF2-40B4-BE49-F238E27FC236}">
                <a16:creationId xmlns:a16="http://schemas.microsoft.com/office/drawing/2014/main" id="{01C1A1A7-D880-B64A-A17B-9C1FF8E70B44}"/>
              </a:ext>
            </a:extLst>
          </p:cNvPr>
          <p:cNvSpPr/>
          <p:nvPr/>
        </p:nvSpPr>
        <p:spPr bwMode="auto">
          <a:xfrm>
            <a:off x="611188" y="1514474"/>
            <a:ext cx="6691312" cy="47148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BDAA72-5F08-554E-8B5F-5D77B4B22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76224"/>
            <a:ext cx="8259762" cy="796925"/>
          </a:xfr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l">
              <a:buClr>
                <a:srgbClr val="000000"/>
              </a:buClr>
              <a:buSzPct val="25000"/>
            </a:pPr>
            <a:r>
              <a:rPr lang="en-SE" sz="2400" dirty="0">
                <a:ea typeface="+mn-ea"/>
                <a:cs typeface="+mn-cs"/>
              </a:rPr>
              <a:t>Vad säger forskningen om fördelar med kategoristyrning?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2720-8ECD-2444-943A-AF558EC3D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600200"/>
            <a:ext cx="6529387" cy="4238625"/>
          </a:xfrm>
        </p:spPr>
        <p:txBody>
          <a:bodyPr/>
          <a:lstStyle/>
          <a:p>
            <a:r>
              <a:rPr lang="sv-SE" sz="1800" dirty="0"/>
              <a:t>Kategoristyrning skapar uppskattningsvis besparingar i storleksordningen 10-30% (beroende på upplägg).</a:t>
            </a:r>
          </a:p>
          <a:p>
            <a:pPr lvl="1"/>
            <a:r>
              <a:rPr lang="sv-SE" sz="1800" dirty="0"/>
              <a:t>Men kategoristyrning är i grunden en marknadsorienterad inköpsstrategi</a:t>
            </a:r>
          </a:p>
          <a:p>
            <a:r>
              <a:rPr lang="sv-SE" sz="1800" dirty="0"/>
              <a:t>Kategoristyrning inom offentlig upphandling är ett program för att adressera den offentliga sektorns övergripande strategi och att nå politiska mål </a:t>
            </a:r>
          </a:p>
          <a:p>
            <a:r>
              <a:rPr lang="sv-SE" sz="1800" dirty="0"/>
              <a:t>Drastiskt förkortade ledtider för offentliga inköp (från 236 dagar till 73 på två år UK) </a:t>
            </a:r>
          </a:p>
          <a:p>
            <a:r>
              <a:rPr lang="sv-SE" sz="1800" dirty="0"/>
              <a:t>Minskning i antal offentliga inköpskontrakt ( 13% minskning US)</a:t>
            </a:r>
          </a:p>
          <a:p>
            <a:r>
              <a:rPr lang="sv-SE" sz="1800" dirty="0" err="1"/>
              <a:t>Spend</a:t>
            </a:r>
            <a:r>
              <a:rPr lang="sv-SE" sz="1800" dirty="0"/>
              <a:t> management – frigör resurser </a:t>
            </a:r>
            <a:r>
              <a:rPr lang="sv-SE" sz="1800" i="1" dirty="0"/>
              <a:t>från</a:t>
            </a:r>
            <a:r>
              <a:rPr lang="sv-SE" sz="1800" dirty="0"/>
              <a:t> upphandling </a:t>
            </a:r>
            <a:r>
              <a:rPr lang="sv-SE" sz="1800" i="1" dirty="0"/>
              <a:t>till</a:t>
            </a:r>
            <a:r>
              <a:rPr lang="sv-SE" sz="1800" dirty="0"/>
              <a:t> utvärdering av existerande kontrakt och analys av leverantörsmarknader</a:t>
            </a:r>
          </a:p>
          <a:p>
            <a:pPr lvl="1"/>
            <a:r>
              <a:rPr lang="sv-SE" sz="1800" dirty="0"/>
              <a:t>Skapade en organisation som svarade mot kategorier snarare än mot den offentliga organisationsstrukturen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7469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AD57762B-6604-1E4B-BBDF-0B458A906E5D}"/>
              </a:ext>
            </a:extLst>
          </p:cNvPr>
          <p:cNvSpPr/>
          <p:nvPr/>
        </p:nvSpPr>
        <p:spPr bwMode="auto">
          <a:xfrm>
            <a:off x="721336" y="1632857"/>
            <a:ext cx="7922934" cy="30371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A2A991-BBC3-CD48-86B2-C8A08945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E" sz="2800" dirty="0"/>
              <a:t>Men det finns även stora risker…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E1523-F0AD-A343-9159-EA2CA2E6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6B5C6-1C41-B040-ACA4-871DDC912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7E-6ACE-3347-85B2-3B001233D9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84" y="1843587"/>
            <a:ext cx="7737587" cy="2385513"/>
          </a:xfrm>
        </p:spPr>
        <p:txBody>
          <a:bodyPr/>
          <a:lstStyle/>
          <a:p>
            <a:r>
              <a:rPr lang="en-SE" sz="1800" dirty="0"/>
              <a:t>Arbetet blir för centraliserat – för långt ifrån slutanvändare eller enheter etc.</a:t>
            </a:r>
          </a:p>
          <a:p>
            <a:pPr lvl="1"/>
            <a:r>
              <a:rPr lang="en-SE" sz="1800" dirty="0"/>
              <a:t>Är det verkligen samma vara eller tjänst som alla organisationer har behov av?</a:t>
            </a:r>
          </a:p>
          <a:p>
            <a:r>
              <a:rPr lang="en-SE" sz="1800" dirty="0"/>
              <a:t>Alltför stort fokus kring samordning av kontrakt för att utöva inköpsmakt – enbart pris?</a:t>
            </a:r>
          </a:p>
          <a:p>
            <a:pPr lvl="1"/>
            <a:r>
              <a:rPr lang="en-SE" sz="1800" i="1" dirty="0"/>
              <a:t>Viktigt att man utgår ifrån det värde man ska vara med och skapa för verksamheten </a:t>
            </a:r>
          </a:p>
        </p:txBody>
      </p:sp>
    </p:spTree>
    <p:extLst>
      <p:ext uri="{BB962C8B-B14F-4D97-AF65-F5344CB8AC3E}">
        <p14:creationId xmlns:p14="http://schemas.microsoft.com/office/powerpoint/2010/main" val="1055374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5">
            <a:extLst>
              <a:ext uri="{FF2B5EF4-FFF2-40B4-BE49-F238E27FC236}">
                <a16:creationId xmlns:a16="http://schemas.microsoft.com/office/drawing/2014/main" id="{C73E3626-508F-8047-9055-3878A7A27588}"/>
              </a:ext>
            </a:extLst>
          </p:cNvPr>
          <p:cNvSpPr/>
          <p:nvPr/>
        </p:nvSpPr>
        <p:spPr bwMode="auto">
          <a:xfrm>
            <a:off x="721336" y="1127993"/>
            <a:ext cx="7922934" cy="48993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077" y="193556"/>
            <a:ext cx="7737588" cy="831131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sv-SE" sz="2800" dirty="0"/>
              <a:t>Olika inköpsintressenter – the </a:t>
            </a:r>
            <a:r>
              <a:rPr lang="sv-SE" sz="2800" dirty="0" err="1"/>
              <a:t>Buying</a:t>
            </a:r>
            <a:r>
              <a:rPr lang="sv-SE" sz="2800" dirty="0"/>
              <a:t> Centre</a:t>
            </a:r>
            <a:endParaRPr lang="en-GB" sz="2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762351" y="1166630"/>
            <a:ext cx="7583039" cy="4066288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ts val="300"/>
              </a:spcBef>
              <a:spcAft>
                <a:spcPts val="400"/>
              </a:spcAft>
              <a:buFont typeface="Arial"/>
              <a:buChar char="•"/>
            </a:pPr>
            <a:r>
              <a:rPr lang="sv-SE" sz="1600" b="1" i="1" dirty="0"/>
              <a:t>Slutanvändares</a:t>
            </a:r>
            <a:r>
              <a:rPr lang="sv-SE" sz="1600" b="1" dirty="0"/>
              <a:t> påverkan på inköpet </a:t>
            </a:r>
          </a:p>
          <a:p>
            <a:pPr lvl="1"/>
            <a:r>
              <a:rPr lang="sv-SE" sz="1600" dirty="0"/>
              <a:t>Kan stödja i analysen av potentiell påverkan på processer, produktion etc. Bör få ha en stark påverkan på synen av helhetslösningar, och de operativa fördelar eller nackdelar som lösningen kan medföra. </a:t>
            </a:r>
          </a:p>
          <a:p>
            <a:pPr marL="342900" lvl="1" indent="-342900">
              <a:spcBef>
                <a:spcPts val="300"/>
              </a:spcBef>
              <a:spcAft>
                <a:spcPts val="400"/>
              </a:spcAft>
              <a:buFont typeface="Arial"/>
              <a:buChar char="•"/>
            </a:pPr>
            <a:r>
              <a:rPr lang="sv-SE" sz="1600" b="1" i="1" dirty="0"/>
              <a:t>Tekniska</a:t>
            </a:r>
            <a:r>
              <a:rPr lang="sv-SE" sz="1600" b="1" dirty="0"/>
              <a:t> påverkare på inköpet</a:t>
            </a:r>
          </a:p>
          <a:p>
            <a:pPr lvl="1"/>
            <a:r>
              <a:rPr lang="sv-SE" sz="1600" dirty="0"/>
              <a:t>Kan stödja i urvalet av möjliga leverantörer, göra rekommendationer baserat på hur lösning möter upp mot specifikationer; är inte de som ska besluta om att det blir affär, men är viktiga för att stoppa felbeslut</a:t>
            </a:r>
          </a:p>
          <a:p>
            <a:pPr marL="342900" lvl="1" indent="-342900">
              <a:spcBef>
                <a:spcPts val="300"/>
              </a:spcBef>
              <a:spcAft>
                <a:spcPts val="400"/>
              </a:spcAft>
              <a:buFont typeface="Arial"/>
              <a:buChar char="•"/>
            </a:pPr>
            <a:r>
              <a:rPr lang="sv-SE" sz="1600" b="1" i="1" dirty="0"/>
              <a:t>Ekonomisk</a:t>
            </a:r>
            <a:r>
              <a:rPr lang="sv-SE" sz="1600" b="1" dirty="0"/>
              <a:t> påverkan på inköpsbeslut </a:t>
            </a:r>
          </a:p>
          <a:p>
            <a:pPr lvl="1"/>
            <a:r>
              <a:rPr lang="sv-SE" sz="1600" dirty="0"/>
              <a:t>Den eller de som ska fatta det slutgiltiga inköpsbeslutet. En eller flera personer, kopplade till en inköpsavdelning (kan även inkludera ekonomichefer eller andra högre beslutsfattare). </a:t>
            </a:r>
          </a:p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sv-SE" sz="1600" b="1" i="1" dirty="0"/>
              <a:t>Strategisk</a:t>
            </a:r>
            <a:r>
              <a:rPr lang="sv-SE" sz="1600" b="1" dirty="0"/>
              <a:t> påverkan på inköp</a:t>
            </a:r>
          </a:p>
          <a:p>
            <a:pPr lvl="1"/>
            <a:r>
              <a:rPr lang="sv-SE" sz="1600" dirty="0"/>
              <a:t>Högsta ledningen, styrelser, politikers, direktiv. Ofta relaterat till viktiga aspekter som hanteras av styrelser och påverkas av policy eller politiska ambitioner (som Agenda 2030).</a:t>
            </a:r>
          </a:p>
        </p:txBody>
      </p:sp>
    </p:spTree>
    <p:extLst>
      <p:ext uri="{BB962C8B-B14F-4D97-AF65-F5344CB8AC3E}">
        <p14:creationId xmlns:p14="http://schemas.microsoft.com/office/powerpoint/2010/main" val="4151596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28"/>
          <p:cNvSpPr/>
          <p:nvPr/>
        </p:nvSpPr>
        <p:spPr bwMode="auto">
          <a:xfrm>
            <a:off x="251520" y="2396885"/>
            <a:ext cx="2520280" cy="252028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88832" cy="990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v-SE" sz="2400" dirty="0">
                <a:cs typeface="+mj-cs"/>
              </a:rPr>
              <a:t>Värde=Fördelar-Uppoffringar</a:t>
            </a:r>
            <a:br>
              <a:rPr lang="sv-SE" sz="2400" dirty="0">
                <a:cs typeface="+mj-cs"/>
              </a:rPr>
            </a:br>
            <a:r>
              <a:rPr lang="sv-SE" sz="2400" dirty="0">
                <a:cs typeface="+mj-cs"/>
              </a:rPr>
              <a:t>Investeringsbeslut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5856" y="1940834"/>
            <a:ext cx="2016224" cy="45605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i="0"/>
              <a:t>Fördelar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6136" y="1940834"/>
            <a:ext cx="2016224" cy="456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i="0"/>
              <a:t>Uppoffringar</a:t>
            </a:r>
          </a:p>
        </p:txBody>
      </p:sp>
      <p:sp>
        <p:nvSpPr>
          <p:cNvPr id="7" name="Rectangle 6"/>
          <p:cNvSpPr/>
          <p:nvPr/>
        </p:nvSpPr>
        <p:spPr>
          <a:xfrm>
            <a:off x="4427984" y="980728"/>
            <a:ext cx="2232248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/>
              <a:t>Inköps</a:t>
            </a:r>
            <a:r>
              <a:rPr lang="sv-SE" sz="1600" b="1" i="0" dirty="0"/>
              <a:t>värde</a:t>
            </a:r>
          </a:p>
        </p:txBody>
      </p:sp>
      <p:sp>
        <p:nvSpPr>
          <p:cNvPr id="45" name="Likbent triangel 44"/>
          <p:cNvSpPr/>
          <p:nvPr/>
        </p:nvSpPr>
        <p:spPr bwMode="auto">
          <a:xfrm>
            <a:off x="3517280" y="1748813"/>
            <a:ext cx="4032448" cy="144016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3275856" y="2362976"/>
            <a:ext cx="2016224" cy="255418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3275856" y="2362977"/>
            <a:ext cx="201622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Direkta: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Tekniska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Ekonomiska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Tjänster</a:t>
            </a:r>
          </a:p>
          <a:p>
            <a:pPr>
              <a:spcBef>
                <a:spcPts val="0"/>
              </a:spcBef>
            </a:pPr>
            <a:endParaRPr lang="sv-SE" sz="1600" i="0" dirty="0">
              <a:solidFill>
                <a:srgbClr val="000000"/>
              </a:solidFill>
              <a:latin typeface="Calibri" charset="0"/>
            </a:endParaRPr>
          </a:p>
          <a:p>
            <a:pPr>
              <a:spcBef>
                <a:spcPts val="0"/>
              </a:spcBef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Indirekta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Effekter på rykte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Hållbarhet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Relationer</a:t>
            </a:r>
          </a:p>
        </p:txBody>
      </p:sp>
      <p:sp>
        <p:nvSpPr>
          <p:cNvPr id="36" name="Rektangel 35"/>
          <p:cNvSpPr/>
          <p:nvPr/>
        </p:nvSpPr>
        <p:spPr bwMode="auto">
          <a:xfrm>
            <a:off x="5796136" y="2362976"/>
            <a:ext cx="2016224" cy="255418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4" name="TextBox 35"/>
          <p:cNvSpPr txBox="1">
            <a:spLocks noChangeArrowheads="1"/>
          </p:cNvSpPr>
          <p:nvPr/>
        </p:nvSpPr>
        <p:spPr bwMode="auto">
          <a:xfrm>
            <a:off x="5796136" y="2362977"/>
            <a:ext cx="201622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Direkta: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b="1" i="0" dirty="0">
                <a:solidFill>
                  <a:srgbClr val="000000"/>
                </a:solidFill>
                <a:latin typeface="Calibri" charset="0"/>
              </a:rPr>
              <a:t>Pris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 err="1">
                <a:solidFill>
                  <a:srgbClr val="000000"/>
                </a:solidFill>
                <a:latin typeface="Calibri" charset="0"/>
              </a:rPr>
              <a:t>Sökkostnader</a:t>
            </a:r>
            <a:endParaRPr lang="sv-SE" sz="1600" i="0" dirty="0">
              <a:solidFill>
                <a:srgbClr val="000000"/>
              </a:solidFill>
              <a:latin typeface="Calibri" charset="0"/>
            </a:endParaRP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 err="1">
                <a:solidFill>
                  <a:srgbClr val="000000"/>
                </a:solidFill>
                <a:latin typeface="Calibri" charset="0"/>
              </a:rPr>
              <a:t>Lärkostnader</a:t>
            </a:r>
            <a:endParaRPr lang="sv-SE" sz="1600" i="0" dirty="0">
              <a:solidFill>
                <a:srgbClr val="000000"/>
              </a:solidFill>
              <a:latin typeface="Calibri" charset="0"/>
            </a:endParaRP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Byteskostnader</a:t>
            </a:r>
          </a:p>
          <a:p>
            <a:pPr>
              <a:spcBef>
                <a:spcPts val="0"/>
              </a:spcBef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Indirekta: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Relationseffekter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Psykologiska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Förlorad makt</a:t>
            </a:r>
          </a:p>
        </p:txBody>
      </p:sp>
      <p:sp>
        <p:nvSpPr>
          <p:cNvPr id="3" name="Rektangel 2"/>
          <p:cNvSpPr/>
          <p:nvPr/>
        </p:nvSpPr>
        <p:spPr>
          <a:xfrm>
            <a:off x="307199" y="2486222"/>
            <a:ext cx="23397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Bättre offentlig service 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Mer effektiva processer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Lägre underhållskostnader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Mindre lager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Lägre eller eliminerade C02 utsläpp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Säkerställd social hållbarhet</a:t>
            </a:r>
          </a:p>
          <a:p>
            <a:pPr marL="327025" lvl="1">
              <a:spcBef>
                <a:spcPts val="0"/>
              </a:spcBef>
              <a:spcAft>
                <a:spcPts val="200"/>
              </a:spcAft>
            </a:pPr>
            <a:r>
              <a:rPr lang="sv-SE" sz="1200" i="0" dirty="0"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</a:p>
        </p:txBody>
      </p:sp>
      <p:sp>
        <p:nvSpPr>
          <p:cNvPr id="4" name="Rektangel 3"/>
          <p:cNvSpPr/>
          <p:nvPr/>
        </p:nvSpPr>
        <p:spPr>
          <a:xfrm>
            <a:off x="251520" y="1940842"/>
            <a:ext cx="25442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i="0" dirty="0"/>
              <a:t>Exempel på direkta fördelar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336228" y="5099281"/>
            <a:ext cx="2448272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sv-SE"/>
            </a:defPPr>
            <a:lvl1pPr marL="360000" indent="-360000">
              <a:spcBef>
                <a:spcPts val="0"/>
              </a:spcBef>
              <a:spcAft>
                <a:spcPts val="200"/>
              </a:spcAft>
              <a:defRPr sz="1400" i="0"/>
            </a:lvl1pPr>
            <a:lvl2pPr marL="687025" lvl="1" indent="-360000">
              <a:spcBef>
                <a:spcPts val="0"/>
              </a:spcBef>
              <a:spcAft>
                <a:spcPts val="200"/>
              </a:spcAft>
              <a:defRPr sz="1400" i="0"/>
            </a:lvl2pPr>
          </a:lstStyle>
          <a:p>
            <a:pPr marL="0"/>
            <a:r>
              <a:rPr lang="sv-SE" dirty="0"/>
              <a:t>Att definiera fördelar kopplar till förmågan att definiera användarvärdet </a:t>
            </a:r>
            <a:r>
              <a:rPr lang="sv-SE" i="1" dirty="0"/>
              <a:t>(</a:t>
            </a:r>
            <a:r>
              <a:rPr lang="sv-SE" i="1" dirty="0" err="1"/>
              <a:t>value</a:t>
            </a:r>
            <a:r>
              <a:rPr lang="sv-SE" i="1" dirty="0"/>
              <a:t>-in-</a:t>
            </a:r>
            <a:r>
              <a:rPr lang="sv-SE" i="1" dirty="0" err="1"/>
              <a:t>use</a:t>
            </a:r>
            <a:r>
              <a:rPr lang="sv-SE" i="1" dirty="0"/>
              <a:t>)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341172" y="5125917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sv-SE"/>
            </a:defPPr>
            <a:lvl1pPr marL="360000" indent="-360000">
              <a:spcBef>
                <a:spcPts val="0"/>
              </a:spcBef>
              <a:spcAft>
                <a:spcPts val="200"/>
              </a:spcAft>
              <a:defRPr sz="1400" i="0"/>
            </a:lvl1pPr>
            <a:lvl2pPr marL="687025" lvl="1" indent="-360000">
              <a:spcBef>
                <a:spcPts val="0"/>
              </a:spcBef>
              <a:spcAft>
                <a:spcPts val="200"/>
              </a:spcAft>
              <a:defRPr sz="1400" i="0"/>
            </a:lvl2pPr>
          </a:lstStyle>
          <a:p>
            <a:pPr marL="0"/>
            <a:r>
              <a:rPr lang="sv-SE" dirty="0"/>
              <a:t>Att arbeta med värdeekvationen bör ses som ett gemensamt inköpar-leverantörsuppdrag</a:t>
            </a:r>
          </a:p>
        </p:txBody>
      </p:sp>
      <p:sp>
        <p:nvSpPr>
          <p:cNvPr id="17" name="Likbent triangel 16"/>
          <p:cNvSpPr/>
          <p:nvPr/>
        </p:nvSpPr>
        <p:spPr bwMode="auto">
          <a:xfrm rot="10800000">
            <a:off x="323528" y="4989173"/>
            <a:ext cx="2448272" cy="144016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Likbent triangel 17"/>
          <p:cNvSpPr/>
          <p:nvPr/>
        </p:nvSpPr>
        <p:spPr bwMode="auto">
          <a:xfrm rot="10800000">
            <a:off x="3347864" y="4989173"/>
            <a:ext cx="4536504" cy="144016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ktangel 18"/>
          <p:cNvSpPr/>
          <p:nvPr/>
        </p:nvSpPr>
        <p:spPr bwMode="auto">
          <a:xfrm>
            <a:off x="395536" y="6093296"/>
            <a:ext cx="7704856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395536" y="607413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i="0" dirty="0"/>
              <a:t>Att jobba med att definiera de fördelar man söker är enklast gentemot den organisation som ska använda lösningen</a:t>
            </a:r>
          </a:p>
        </p:txBody>
      </p:sp>
    </p:spTree>
    <p:extLst>
      <p:ext uri="{BB962C8B-B14F-4D97-AF65-F5344CB8AC3E}">
        <p14:creationId xmlns:p14="http://schemas.microsoft.com/office/powerpoint/2010/main" val="388550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31" y="116632"/>
            <a:ext cx="7772400" cy="990600"/>
          </a:xfrm>
          <a:noFill/>
          <a:ln>
            <a:noFill/>
          </a:ln>
        </p:spPr>
        <p:txBody>
          <a:bodyPr vert="horz" lIns="91425" tIns="45700" rIns="91425" bIns="45700" anchor="ctr" anchorCtr="0">
            <a:noAutofit/>
          </a:bodyPr>
          <a:lstStyle/>
          <a:p>
            <a:pPr algn="l">
              <a:spcBef>
                <a:spcPts val="0"/>
              </a:spcBef>
              <a:buClr>
                <a:srgbClr val="000000"/>
              </a:buClr>
              <a:buSzPct val="25000"/>
              <a:buFont typeface="Arial"/>
            </a:pPr>
            <a:r>
              <a:rPr lang="sv-SE" sz="2400" dirty="0">
                <a:solidFill>
                  <a:srgbClr val="000000"/>
                </a:solidFill>
                <a:latin typeface="Arial"/>
                <a:cs typeface="Arial"/>
              </a:rPr>
              <a:t>Tre olika värdebaserade förhållningssätt till inköp</a:t>
            </a:r>
          </a:p>
        </p:txBody>
      </p:sp>
      <p:sp>
        <p:nvSpPr>
          <p:cNvPr id="29" name="Rektangel 28"/>
          <p:cNvSpPr/>
          <p:nvPr/>
        </p:nvSpPr>
        <p:spPr bwMode="auto">
          <a:xfrm>
            <a:off x="539552" y="1556792"/>
            <a:ext cx="2520280" cy="108012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539552" y="1556792"/>
            <a:ext cx="2376264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400" i="0" dirty="0"/>
              <a:t>Översätta produkt- eller tjänsteegenskaper till fördelar</a:t>
            </a:r>
          </a:p>
        </p:txBody>
      </p:sp>
      <p:sp>
        <p:nvSpPr>
          <p:cNvPr id="18" name="Likbent triangel 17"/>
          <p:cNvSpPr/>
          <p:nvPr/>
        </p:nvSpPr>
        <p:spPr bwMode="auto">
          <a:xfrm rot="10800000">
            <a:off x="539552" y="4869160"/>
            <a:ext cx="2520280" cy="72008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539552" y="1196752"/>
            <a:ext cx="17281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i="0" dirty="0">
                <a:latin typeface="+mn-lt"/>
              </a:rPr>
              <a:t>Standardiserat inköp</a:t>
            </a:r>
          </a:p>
        </p:txBody>
      </p:sp>
      <p:sp>
        <p:nvSpPr>
          <p:cNvPr id="21" name="Rektangel 20"/>
          <p:cNvSpPr/>
          <p:nvPr/>
        </p:nvSpPr>
        <p:spPr>
          <a:xfrm>
            <a:off x="3275856" y="1196752"/>
            <a:ext cx="2429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i="0" dirty="0"/>
              <a:t>Behovstillfredsställande inköp</a:t>
            </a:r>
            <a:endParaRPr lang="sv-SE" sz="1400" b="1" i="0" dirty="0">
              <a:latin typeface="+mn-lt"/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3275856" y="1556792"/>
            <a:ext cx="2520280" cy="108012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6012160" y="1556792"/>
            <a:ext cx="2520280" cy="108012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275856" y="1556792"/>
            <a:ext cx="2448272" cy="792088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400" i="0" dirty="0"/>
              <a:t>Definiera och uppfylla användares behov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400" i="0" dirty="0"/>
              <a:t>Definition av behov sker i inköpsprocess </a:t>
            </a:r>
          </a:p>
        </p:txBody>
      </p:sp>
      <p:sp>
        <p:nvSpPr>
          <p:cNvPr id="11" name="Rektangel 10"/>
          <p:cNvSpPr/>
          <p:nvPr/>
        </p:nvSpPr>
        <p:spPr>
          <a:xfrm>
            <a:off x="6012160" y="1196752"/>
            <a:ext cx="1854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i="0" dirty="0"/>
              <a:t>Problemlösande inköp</a:t>
            </a:r>
          </a:p>
        </p:txBody>
      </p:sp>
      <p:sp>
        <p:nvSpPr>
          <p:cNvPr id="12" name="Rektangel 11"/>
          <p:cNvSpPr/>
          <p:nvPr/>
        </p:nvSpPr>
        <p:spPr>
          <a:xfrm>
            <a:off x="6012160" y="1556792"/>
            <a:ext cx="2520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sv-SE" sz="1400" i="0" dirty="0"/>
              <a:t>Mer formellt strategi </a:t>
            </a:r>
          </a:p>
          <a:p>
            <a:pPr marL="285750" indent="-285750">
              <a:buFont typeface="Arial"/>
              <a:buChar char="•"/>
            </a:pPr>
            <a:r>
              <a:rPr lang="sv-SE" sz="1400" i="0" dirty="0"/>
              <a:t>Krav på teaminköp där användare/teknisk personal oftast ska vara involverade</a:t>
            </a:r>
          </a:p>
        </p:txBody>
      </p:sp>
      <p:sp>
        <p:nvSpPr>
          <p:cNvPr id="6" name="Rektangel 5"/>
          <p:cNvSpPr/>
          <p:nvPr/>
        </p:nvSpPr>
        <p:spPr>
          <a:xfrm>
            <a:off x="539552" y="2780928"/>
            <a:ext cx="14859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buClr>
                <a:srgbClr val="198CFF"/>
              </a:buClr>
            </a:pPr>
            <a:r>
              <a:rPr lang="sv-SE" sz="1400" b="1" i="0" dirty="0">
                <a:solidFill>
                  <a:srgbClr val="000000"/>
                </a:solidFill>
              </a:rPr>
              <a:t>Användbart när ..</a:t>
            </a:r>
          </a:p>
        </p:txBody>
      </p:sp>
      <p:sp>
        <p:nvSpPr>
          <p:cNvPr id="20" name="Rektangel 19"/>
          <p:cNvSpPr/>
          <p:nvPr/>
        </p:nvSpPr>
        <p:spPr bwMode="auto">
          <a:xfrm>
            <a:off x="539552" y="3106221"/>
            <a:ext cx="2520280" cy="165618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" name="Rektangel 21"/>
          <p:cNvSpPr/>
          <p:nvPr/>
        </p:nvSpPr>
        <p:spPr bwMode="auto">
          <a:xfrm>
            <a:off x="3275856" y="3106221"/>
            <a:ext cx="2520280" cy="165618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5" name="Rektangel 24"/>
          <p:cNvSpPr/>
          <p:nvPr/>
        </p:nvSpPr>
        <p:spPr bwMode="auto">
          <a:xfrm>
            <a:off x="6012160" y="3106221"/>
            <a:ext cx="2520280" cy="165618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3275856" y="2780928"/>
            <a:ext cx="14859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buClr>
                <a:srgbClr val="198CFF"/>
              </a:buClr>
            </a:pPr>
            <a:r>
              <a:rPr lang="sv-SE" sz="1400" b="1" i="0" dirty="0">
                <a:solidFill>
                  <a:srgbClr val="000000"/>
                </a:solidFill>
              </a:rPr>
              <a:t>Användbart när ..</a:t>
            </a:r>
          </a:p>
        </p:txBody>
      </p:sp>
      <p:sp>
        <p:nvSpPr>
          <p:cNvPr id="27" name="Rektangel 26"/>
          <p:cNvSpPr/>
          <p:nvPr/>
        </p:nvSpPr>
        <p:spPr>
          <a:xfrm>
            <a:off x="6012160" y="2780928"/>
            <a:ext cx="14859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0"/>
              </a:spcBef>
              <a:buClr>
                <a:srgbClr val="198CFF"/>
              </a:buClr>
            </a:pPr>
            <a:r>
              <a:rPr lang="sv-SE" sz="1400" b="1" i="0" dirty="0">
                <a:solidFill>
                  <a:srgbClr val="000000"/>
                </a:solidFill>
              </a:rPr>
              <a:t>Användbart när ..</a:t>
            </a:r>
          </a:p>
        </p:txBody>
      </p:sp>
      <p:sp>
        <p:nvSpPr>
          <p:cNvPr id="5" name="Rektangel 4"/>
          <p:cNvSpPr/>
          <p:nvPr/>
        </p:nvSpPr>
        <p:spPr>
          <a:xfrm>
            <a:off x="6012160" y="3089378"/>
            <a:ext cx="24482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Värdet är tillräckligt hög för att motivera kostnad </a:t>
            </a:r>
            <a:endParaRPr lang="sv-SE" sz="1400" dirty="0">
              <a:solidFill>
                <a:srgbClr val="000000"/>
              </a:solidFill>
            </a:endParaRPr>
          </a:p>
          <a:p>
            <a:pPr marL="285750" lvl="0" indent="-285750"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Lång inköpsprocess</a:t>
            </a:r>
          </a:p>
          <a:p>
            <a:pPr marL="285750" lvl="0" indent="-285750"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Olika fördelar för olika ’projekt’ och lösningar</a:t>
            </a:r>
          </a:p>
        </p:txBody>
      </p:sp>
      <p:sp>
        <p:nvSpPr>
          <p:cNvPr id="4" name="Rektangel 3"/>
          <p:cNvSpPr/>
          <p:nvPr/>
        </p:nvSpPr>
        <p:spPr>
          <a:xfrm>
            <a:off x="3275856" y="3089378"/>
            <a:ext cx="228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Värdet av inköpet är tillräckligt hög för att motivera den tid som måste läggas ner. </a:t>
            </a:r>
          </a:p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Olika fördelar måste definieras för olika </a:t>
            </a:r>
            <a:r>
              <a:rPr lang="sv-SE" sz="1400" dirty="0">
                <a:solidFill>
                  <a:srgbClr val="000000"/>
                </a:solidFill>
              </a:rPr>
              <a:t>användare</a:t>
            </a:r>
            <a:endParaRPr lang="sv-SE" sz="1400" i="0" dirty="0">
              <a:solidFill>
                <a:srgbClr val="000000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611560" y="3089378"/>
            <a:ext cx="2376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En produkt är standardiserad eller</a:t>
            </a:r>
          </a:p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När fördelarna/värdet är lätt att definiera</a:t>
            </a:r>
          </a:p>
        </p:txBody>
      </p:sp>
      <p:sp>
        <p:nvSpPr>
          <p:cNvPr id="7" name="Rektangel 6"/>
          <p:cNvSpPr/>
          <p:nvPr/>
        </p:nvSpPr>
        <p:spPr>
          <a:xfrm>
            <a:off x="539552" y="4941168"/>
            <a:ext cx="228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Oerfarna inköpare</a:t>
            </a:r>
          </a:p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Säkerställer en enhetlig (bra) kvalitet i inköpet</a:t>
            </a:r>
          </a:p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 Låg kostnad</a:t>
            </a:r>
          </a:p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endParaRPr lang="sv-SE" sz="1400" i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347864" y="5013176"/>
            <a:ext cx="228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Kräver tränad/erfaren </a:t>
            </a:r>
            <a:r>
              <a:rPr lang="sv-SE" sz="1400" i="0" dirty="0" err="1">
                <a:solidFill>
                  <a:srgbClr val="000000"/>
                </a:solidFill>
              </a:rPr>
              <a:t>inköpskår</a:t>
            </a:r>
            <a:r>
              <a:rPr lang="sv-SE" sz="1400" i="0" dirty="0">
                <a:solidFill>
                  <a:srgbClr val="000000"/>
                </a:solidFill>
              </a:rPr>
              <a:t> för att definiera och ställa de rätta frågorna .</a:t>
            </a:r>
          </a:p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Medelkostnad</a:t>
            </a:r>
          </a:p>
          <a:p>
            <a:pPr marL="285750" lvl="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endParaRPr lang="sv-SE" sz="1400" i="0" dirty="0">
              <a:solidFill>
                <a:srgbClr val="000000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156176" y="5013176"/>
            <a:ext cx="25202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Typiskt för komplexa inköp t.ex. </a:t>
            </a:r>
            <a:r>
              <a:rPr lang="sv-SE" sz="1400" dirty="0">
                <a:solidFill>
                  <a:srgbClr val="000000"/>
                </a:solidFill>
              </a:rPr>
              <a:t>system – även hållbarhet?</a:t>
            </a:r>
          </a:p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r>
              <a:rPr lang="sv-SE" sz="1400" i="0" dirty="0">
                <a:solidFill>
                  <a:srgbClr val="000000"/>
                </a:solidFill>
              </a:rPr>
              <a:t>Hög kostnad</a:t>
            </a:r>
          </a:p>
          <a:p>
            <a:pPr marL="285750" indent="-285750">
              <a:spcBef>
                <a:spcPts val="0"/>
              </a:spcBef>
              <a:buClr>
                <a:srgbClr val="198CFF"/>
              </a:buClr>
              <a:buFont typeface="Arial"/>
              <a:buChar char="•"/>
            </a:pPr>
            <a:endParaRPr lang="sv-SE" sz="1400" i="0" dirty="0">
              <a:solidFill>
                <a:srgbClr val="000000"/>
              </a:solidFill>
            </a:endParaRPr>
          </a:p>
        </p:txBody>
      </p:sp>
      <p:sp>
        <p:nvSpPr>
          <p:cNvPr id="28" name="Likbent triangel 27"/>
          <p:cNvSpPr/>
          <p:nvPr/>
        </p:nvSpPr>
        <p:spPr bwMode="auto">
          <a:xfrm rot="10800000">
            <a:off x="3275856" y="4869160"/>
            <a:ext cx="2520280" cy="72008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0" name="Likbent triangel 29"/>
          <p:cNvSpPr/>
          <p:nvPr/>
        </p:nvSpPr>
        <p:spPr bwMode="auto">
          <a:xfrm rot="10800000">
            <a:off x="6012160" y="4869160"/>
            <a:ext cx="2520280" cy="72008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74388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44">
            <a:extLst>
              <a:ext uri="{FF2B5EF4-FFF2-40B4-BE49-F238E27FC236}">
                <a16:creationId xmlns:a16="http://schemas.microsoft.com/office/drawing/2014/main" id="{2B6369AB-F5DA-CB4A-A9D9-41C4E52560BA}"/>
              </a:ext>
            </a:extLst>
          </p:cNvPr>
          <p:cNvSpPr/>
          <p:nvPr/>
        </p:nvSpPr>
        <p:spPr bwMode="auto">
          <a:xfrm>
            <a:off x="5191989" y="749420"/>
            <a:ext cx="3837028" cy="5938524"/>
          </a:xfrm>
          <a:prstGeom prst="rect">
            <a:avLst/>
          </a:prstGeom>
          <a:solidFill>
            <a:srgbClr val="E0E0EB"/>
          </a:solidFill>
          <a:ln w="9525" cap="flat" cmpd="sng" algn="ctr">
            <a:solidFill>
              <a:srgbClr val="E0E0E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ktangel 44">
            <a:extLst>
              <a:ext uri="{FF2B5EF4-FFF2-40B4-BE49-F238E27FC236}">
                <a16:creationId xmlns:a16="http://schemas.microsoft.com/office/drawing/2014/main" id="{9D25ADF0-8866-3944-A517-ECA116A78B21}"/>
              </a:ext>
            </a:extLst>
          </p:cNvPr>
          <p:cNvSpPr/>
          <p:nvPr/>
        </p:nvSpPr>
        <p:spPr bwMode="auto">
          <a:xfrm>
            <a:off x="836340" y="749420"/>
            <a:ext cx="2077115" cy="5938524"/>
          </a:xfrm>
          <a:prstGeom prst="rect">
            <a:avLst/>
          </a:prstGeom>
          <a:solidFill>
            <a:srgbClr val="E0E0EB"/>
          </a:solidFill>
          <a:ln w="9525" cap="flat" cmpd="sng" algn="ctr">
            <a:solidFill>
              <a:srgbClr val="E0E0E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2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ktangel 28">
            <a:extLst>
              <a:ext uri="{FF2B5EF4-FFF2-40B4-BE49-F238E27FC236}">
                <a16:creationId xmlns:a16="http://schemas.microsoft.com/office/drawing/2014/main" id="{89CC12AC-05B7-044A-87E0-35292E42D042}"/>
              </a:ext>
            </a:extLst>
          </p:cNvPr>
          <p:cNvSpPr/>
          <p:nvPr/>
        </p:nvSpPr>
        <p:spPr bwMode="auto">
          <a:xfrm>
            <a:off x="7408372" y="2257708"/>
            <a:ext cx="1456229" cy="443023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0" name="Femhörning 59"/>
          <p:cNvSpPr/>
          <p:nvPr/>
        </p:nvSpPr>
        <p:spPr bwMode="auto">
          <a:xfrm>
            <a:off x="5341931" y="1242497"/>
            <a:ext cx="1810277" cy="936104"/>
          </a:xfrm>
          <a:prstGeom prst="homePlate">
            <a:avLst>
              <a:gd name="adj" fmla="val 28293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4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23528" y="122497"/>
            <a:ext cx="8496944" cy="503239"/>
          </a:xfrm>
        </p:spPr>
        <p:txBody>
          <a:bodyPr/>
          <a:lstStyle/>
          <a:p>
            <a:pPr algn="l"/>
            <a:r>
              <a:rPr lang="sv-SE" sz="2800" b="1" dirty="0"/>
              <a:t>Inköpsfokus och utveckling</a:t>
            </a:r>
          </a:p>
        </p:txBody>
      </p:sp>
      <p:sp>
        <p:nvSpPr>
          <p:cNvPr id="41" name="textruta 40"/>
          <p:cNvSpPr txBox="1"/>
          <p:nvPr/>
        </p:nvSpPr>
        <p:spPr>
          <a:xfrm>
            <a:off x="5388826" y="1363640"/>
            <a:ext cx="1720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0" dirty="0"/>
              <a:t>3.Kategorikunskap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143509" y="4129917"/>
            <a:ext cx="7558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sv-SE" sz="1400" b="1" i="0" dirty="0"/>
              <a:t>Värde-förs-</a:t>
            </a:r>
            <a:r>
              <a:rPr lang="sv-SE" sz="1400" b="1" i="0" dirty="0" err="1"/>
              <a:t>tåelse</a:t>
            </a:r>
            <a:r>
              <a:rPr lang="sv-SE" sz="1400" b="1" i="0" dirty="0"/>
              <a:t> </a:t>
            </a:r>
          </a:p>
        </p:txBody>
      </p:sp>
      <p:sp>
        <p:nvSpPr>
          <p:cNvPr id="73" name="textruta 72"/>
          <p:cNvSpPr txBox="1"/>
          <p:nvPr/>
        </p:nvSpPr>
        <p:spPr>
          <a:xfrm>
            <a:off x="71501" y="2276872"/>
            <a:ext cx="9087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sv-SE" sz="1400" b="1" i="0" dirty="0"/>
              <a:t>Krav på kom-</a:t>
            </a:r>
            <a:r>
              <a:rPr lang="sv-SE" sz="1400" b="1" i="0" dirty="0" err="1"/>
              <a:t>petens</a:t>
            </a:r>
            <a:endParaRPr lang="sv-SE" sz="1400" b="1" i="0" dirty="0"/>
          </a:p>
        </p:txBody>
      </p:sp>
      <p:sp>
        <p:nvSpPr>
          <p:cNvPr id="80" name="textruta 79"/>
          <p:cNvSpPr txBox="1"/>
          <p:nvPr/>
        </p:nvSpPr>
        <p:spPr>
          <a:xfrm>
            <a:off x="827832" y="2257708"/>
            <a:ext cx="20431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Kunskap om teknik - produkter, system och lösningar.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Utveckling av produkter lösningar och system är prioriterat. 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endParaRPr lang="sv-SE" sz="1400" i="0" dirty="0"/>
          </a:p>
        </p:txBody>
      </p:sp>
      <p:sp>
        <p:nvSpPr>
          <p:cNvPr id="81" name="textruta 80"/>
          <p:cNvSpPr txBox="1"/>
          <p:nvPr/>
        </p:nvSpPr>
        <p:spPr>
          <a:xfrm>
            <a:off x="2940515" y="2257710"/>
            <a:ext cx="21639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Förståelse och god kunskap om affärs-uppläggens betydelse för verksamheten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Stor kunskap om leverantörsmarknaden</a:t>
            </a:r>
          </a:p>
        </p:txBody>
      </p:sp>
      <p:sp>
        <p:nvSpPr>
          <p:cNvPr id="82" name="textruta 81"/>
          <p:cNvSpPr txBox="1"/>
          <p:nvPr/>
        </p:nvSpPr>
        <p:spPr>
          <a:xfrm>
            <a:off x="899840" y="4077072"/>
            <a:ext cx="2250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Inköp med  mycket teknisk kunskap  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Förstå och översätta produkters/tjänsters värde till ”användarvärde”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endParaRPr lang="sv-SE" sz="1400" i="0" dirty="0"/>
          </a:p>
        </p:txBody>
      </p:sp>
      <p:sp>
        <p:nvSpPr>
          <p:cNvPr id="83" name="textruta 82"/>
          <p:cNvSpPr txBox="1"/>
          <p:nvPr/>
        </p:nvSpPr>
        <p:spPr>
          <a:xfrm>
            <a:off x="899840" y="594928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dirty="0"/>
              <a:t>Teknisk </a:t>
            </a:r>
            <a:endParaRPr lang="sv-SE" sz="1400" i="0" dirty="0"/>
          </a:p>
        </p:txBody>
      </p:sp>
      <p:sp>
        <p:nvSpPr>
          <p:cNvPr id="85" name="textruta 84"/>
          <p:cNvSpPr txBox="1"/>
          <p:nvPr/>
        </p:nvSpPr>
        <p:spPr>
          <a:xfrm>
            <a:off x="2958604" y="4077072"/>
            <a:ext cx="21514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Fokus på kvantifierade ekonomiska konsekvenser.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Användarvärdet blir av mindre betydelse – priset viktigare?</a:t>
            </a:r>
          </a:p>
        </p:txBody>
      </p:sp>
      <p:sp>
        <p:nvSpPr>
          <p:cNvPr id="87" name="textruta 86"/>
          <p:cNvSpPr txBox="1"/>
          <p:nvPr/>
        </p:nvSpPr>
        <p:spPr>
          <a:xfrm>
            <a:off x="2958604" y="5949280"/>
            <a:ext cx="2151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Affärsman</a:t>
            </a:r>
          </a:p>
        </p:txBody>
      </p:sp>
      <p:sp>
        <p:nvSpPr>
          <p:cNvPr id="89" name="textruta 88"/>
          <p:cNvSpPr txBox="1"/>
          <p:nvPr/>
        </p:nvSpPr>
        <p:spPr>
          <a:xfrm>
            <a:off x="5195292" y="4110448"/>
            <a:ext cx="20428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Teamarbete – användare/teknik/ specialister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Team definierar och implementerar användarvärdet</a:t>
            </a:r>
          </a:p>
        </p:txBody>
      </p:sp>
      <p:sp>
        <p:nvSpPr>
          <p:cNvPr id="92" name="textruta 91"/>
          <p:cNvSpPr txBox="1"/>
          <p:nvPr/>
        </p:nvSpPr>
        <p:spPr>
          <a:xfrm>
            <a:off x="5195292" y="5949280"/>
            <a:ext cx="20500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Kategoriexpert, erfarenhet från kategori</a:t>
            </a:r>
          </a:p>
        </p:txBody>
      </p:sp>
      <p:sp>
        <p:nvSpPr>
          <p:cNvPr id="94" name="textruta 93"/>
          <p:cNvSpPr txBox="1"/>
          <p:nvPr/>
        </p:nvSpPr>
        <p:spPr>
          <a:xfrm>
            <a:off x="5195292" y="2205214"/>
            <a:ext cx="2016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Mycket stor kunskap om användarens verksamhet, LCA, TCO</a:t>
            </a:r>
          </a:p>
          <a:p>
            <a:pPr marL="285750" indent="-285750">
              <a:buClrTx/>
              <a:buSzPct val="100000"/>
              <a:buFont typeface="Wingdings" charset="2"/>
              <a:buChar char="§"/>
            </a:pPr>
            <a:r>
              <a:rPr lang="sv-SE" sz="1400" i="0" dirty="0"/>
              <a:t>Lösa användares problem. Förståelse av affärens betydelse för verksamheten  </a:t>
            </a:r>
          </a:p>
        </p:txBody>
      </p:sp>
      <p:cxnSp>
        <p:nvCxnSpPr>
          <p:cNvPr id="98" name="Straight Connector 24"/>
          <p:cNvCxnSpPr>
            <a:cxnSpLocks/>
          </p:cNvCxnSpPr>
          <p:nvPr/>
        </p:nvCxnSpPr>
        <p:spPr bwMode="auto">
          <a:xfrm>
            <a:off x="599356" y="4112983"/>
            <a:ext cx="6809016" cy="169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24"/>
          <p:cNvCxnSpPr>
            <a:cxnSpLocks/>
          </p:cNvCxnSpPr>
          <p:nvPr/>
        </p:nvCxnSpPr>
        <p:spPr bwMode="auto">
          <a:xfrm>
            <a:off x="692200" y="5826472"/>
            <a:ext cx="671617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ruta 100"/>
          <p:cNvSpPr txBox="1"/>
          <p:nvPr/>
        </p:nvSpPr>
        <p:spPr>
          <a:xfrm>
            <a:off x="114983" y="5949280"/>
            <a:ext cx="90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00000"/>
            </a:pPr>
            <a:r>
              <a:rPr lang="sv-SE" sz="1400" b="1" i="0" dirty="0"/>
              <a:t>Typ av inköp</a:t>
            </a:r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4294967295"/>
          </p:nvPr>
        </p:nvSpPr>
        <p:spPr>
          <a:xfrm>
            <a:off x="8253041" y="6309323"/>
            <a:ext cx="611560" cy="215900"/>
          </a:xfrm>
          <a:prstGeom prst="rect">
            <a:avLst/>
          </a:prstGeom>
          <a:ln/>
        </p:spPr>
        <p:txBody>
          <a:bodyPr/>
          <a:lstStyle>
            <a:defPPr>
              <a:defRPr lang="sv-SE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7BF462D0-6255-C642-8F22-D9B3FD9CAC7A}" type="slidenum">
              <a:rPr lang="sv-SE" smtClean="0"/>
              <a:pPr>
                <a:defRPr/>
              </a:pPr>
              <a:t>17</a:t>
            </a:fld>
            <a:endParaRPr lang="sv-SE" dirty="0"/>
          </a:p>
        </p:txBody>
      </p:sp>
      <p:sp>
        <p:nvSpPr>
          <p:cNvPr id="35" name="Femhörning 34"/>
          <p:cNvSpPr/>
          <p:nvPr/>
        </p:nvSpPr>
        <p:spPr bwMode="auto">
          <a:xfrm>
            <a:off x="3153420" y="1242497"/>
            <a:ext cx="1899301" cy="936104"/>
          </a:xfrm>
          <a:prstGeom prst="homePlate">
            <a:avLst>
              <a:gd name="adj" fmla="val 28293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4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3413200" y="1363640"/>
            <a:ext cx="1243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0" dirty="0"/>
              <a:t>2. Affärs-kunskap</a:t>
            </a:r>
          </a:p>
        </p:txBody>
      </p:sp>
      <p:sp>
        <p:nvSpPr>
          <p:cNvPr id="36" name="Femhörning 35"/>
          <p:cNvSpPr/>
          <p:nvPr/>
        </p:nvSpPr>
        <p:spPr bwMode="auto">
          <a:xfrm>
            <a:off x="976040" y="1242497"/>
            <a:ext cx="1673157" cy="936104"/>
          </a:xfrm>
          <a:prstGeom prst="homePlate">
            <a:avLst>
              <a:gd name="adj" fmla="val 28293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4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1" name="textruta 50"/>
          <p:cNvSpPr txBox="1"/>
          <p:nvPr/>
        </p:nvSpPr>
        <p:spPr>
          <a:xfrm>
            <a:off x="1120056" y="1363640"/>
            <a:ext cx="1323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0" dirty="0"/>
              <a:t>1. Produkt-kunskap</a:t>
            </a:r>
          </a:p>
        </p:txBody>
      </p:sp>
      <p:sp>
        <p:nvSpPr>
          <p:cNvPr id="26" name="TextBox 35">
            <a:extLst>
              <a:ext uri="{FF2B5EF4-FFF2-40B4-BE49-F238E27FC236}">
                <a16:creationId xmlns:a16="http://schemas.microsoft.com/office/drawing/2014/main" id="{1A72A4F9-91DD-0040-BB6A-31A5B675E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0599" y="3070799"/>
            <a:ext cx="1039248" cy="252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sv-SE" sz="1400" i="0" dirty="0"/>
              <a:t>Kategori-styrning baserat på hållbarhet för att nå målen i Agenda 2030?</a:t>
            </a:r>
          </a:p>
        </p:txBody>
      </p:sp>
      <p:sp>
        <p:nvSpPr>
          <p:cNvPr id="27" name="Femhörning 59">
            <a:extLst>
              <a:ext uri="{FF2B5EF4-FFF2-40B4-BE49-F238E27FC236}">
                <a16:creationId xmlns:a16="http://schemas.microsoft.com/office/drawing/2014/main" id="{A32C9D9E-08F8-3344-A2C5-EF1B14B74F99}"/>
              </a:ext>
            </a:extLst>
          </p:cNvPr>
          <p:cNvSpPr/>
          <p:nvPr/>
        </p:nvSpPr>
        <p:spPr bwMode="auto">
          <a:xfrm>
            <a:off x="7294986" y="1193510"/>
            <a:ext cx="1720966" cy="936104"/>
          </a:xfrm>
          <a:prstGeom prst="homePlate">
            <a:avLst>
              <a:gd name="adj" fmla="val 28293"/>
            </a:avLst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14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8" name="textruta 40">
            <a:extLst>
              <a:ext uri="{FF2B5EF4-FFF2-40B4-BE49-F238E27FC236}">
                <a16:creationId xmlns:a16="http://schemas.microsoft.com/office/drawing/2014/main" id="{D64D6F32-95F4-8942-99CC-C832B5D31648}"/>
              </a:ext>
            </a:extLst>
          </p:cNvPr>
          <p:cNvSpPr txBox="1"/>
          <p:nvPr/>
        </p:nvSpPr>
        <p:spPr>
          <a:xfrm>
            <a:off x="7521414" y="1402772"/>
            <a:ext cx="1720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3.1</a:t>
            </a:r>
            <a:r>
              <a:rPr lang="sv-SE" sz="1400" b="1" i="0" dirty="0"/>
              <a:t>. </a:t>
            </a:r>
            <a:r>
              <a:rPr lang="sv-SE" sz="1400" b="1" i="0" dirty="0" err="1"/>
              <a:t>Hållbarhets-kompetens</a:t>
            </a:r>
            <a:endParaRPr lang="sv-SE" sz="1400" b="1" i="0" dirty="0"/>
          </a:p>
        </p:txBody>
      </p:sp>
    </p:spTree>
    <p:extLst>
      <p:ext uri="{BB962C8B-B14F-4D97-AF65-F5344CB8AC3E}">
        <p14:creationId xmlns:p14="http://schemas.microsoft.com/office/powerpoint/2010/main" val="1498159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5">
            <a:extLst>
              <a:ext uri="{FF2B5EF4-FFF2-40B4-BE49-F238E27FC236}">
                <a16:creationId xmlns:a16="http://schemas.microsoft.com/office/drawing/2014/main" id="{4EA517C9-75A3-F747-9595-0717A21DDB4A}"/>
              </a:ext>
            </a:extLst>
          </p:cNvPr>
          <p:cNvSpPr/>
          <p:nvPr/>
        </p:nvSpPr>
        <p:spPr bwMode="auto">
          <a:xfrm>
            <a:off x="530834" y="4686268"/>
            <a:ext cx="7943233" cy="19829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8" name="Rektangel 6">
            <a:extLst>
              <a:ext uri="{FF2B5EF4-FFF2-40B4-BE49-F238E27FC236}">
                <a16:creationId xmlns:a16="http://schemas.microsoft.com/office/drawing/2014/main" id="{A117F6E4-036A-134C-9821-1E953F1D04B8}"/>
              </a:ext>
            </a:extLst>
          </p:cNvPr>
          <p:cNvSpPr/>
          <p:nvPr/>
        </p:nvSpPr>
        <p:spPr bwMode="auto">
          <a:xfrm>
            <a:off x="491181" y="1023270"/>
            <a:ext cx="7914502" cy="32206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575072" indent="-197347" defTabSz="514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sv-SE" sz="675" i="1" dirty="0">
              <a:latin typeface="Arial" charset="0"/>
            </a:endParaRP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E95BEA1E-2ADC-C14F-A414-15275630839B}"/>
              </a:ext>
            </a:extLst>
          </p:cNvPr>
          <p:cNvSpPr txBox="1">
            <a:spLocks/>
          </p:cNvSpPr>
          <p:nvPr/>
        </p:nvSpPr>
        <p:spPr>
          <a:xfrm>
            <a:off x="568951" y="481843"/>
            <a:ext cx="5926303" cy="377666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>
              <a:lnSpc>
                <a:spcPct val="85000"/>
              </a:lnSpc>
              <a:spcBef>
                <a:spcPct val="0"/>
              </a:spcBef>
              <a:buNone/>
              <a:defRPr sz="4000" b="1" spc="-50" baseline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sv-SE" sz="3000" b="0" dirty="0">
                <a:solidFill>
                  <a:schemeClr val="tx1"/>
                </a:solidFill>
              </a:rPr>
              <a:t>Affärsmodell och hållbarhet </a:t>
            </a:r>
          </a:p>
          <a:p>
            <a:endParaRPr lang="sv-SE" sz="3000" b="0" dirty="0">
              <a:solidFill>
                <a:schemeClr val="tx1"/>
              </a:solidFill>
            </a:endParaRPr>
          </a:p>
          <a:p>
            <a:endParaRPr lang="sv-SE" sz="3000" b="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7C171A-0EA7-2E4F-B2CA-522F4F4358EC}"/>
              </a:ext>
            </a:extLst>
          </p:cNvPr>
          <p:cNvSpPr/>
          <p:nvPr/>
        </p:nvSpPr>
        <p:spPr>
          <a:xfrm>
            <a:off x="4775200" y="1069993"/>
            <a:ext cx="353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sv-SE" b="1" dirty="0"/>
              <a:t>Värdeerbjudande  </a:t>
            </a:r>
          </a:p>
          <a:p>
            <a:pPr marL="0" lvl="2"/>
            <a:r>
              <a:rPr lang="sv-SE" dirty="0"/>
              <a:t>Vad erbjuder vi som skapar värde och hur är erbjudandet uppbyggt</a:t>
            </a:r>
          </a:p>
          <a:p>
            <a:pPr marL="0" lvl="2"/>
            <a:endParaRPr lang="sv-SE" dirty="0"/>
          </a:p>
          <a:p>
            <a:pPr marL="0" lvl="1"/>
            <a:r>
              <a:rPr lang="sv-SE" b="1" dirty="0"/>
              <a:t>Värdeskapande  </a:t>
            </a:r>
          </a:p>
          <a:p>
            <a:pPr marL="0" lvl="2"/>
            <a:r>
              <a:rPr lang="sv-SE" dirty="0"/>
              <a:t>Nätverket, ekosystemet som skapar värdet</a:t>
            </a:r>
          </a:p>
          <a:p>
            <a:pPr marL="0" lvl="2"/>
            <a:endParaRPr lang="sv-SE" dirty="0"/>
          </a:p>
          <a:p>
            <a:pPr marL="0" lvl="1"/>
            <a:r>
              <a:rPr lang="sv-SE" b="1" dirty="0"/>
              <a:t>Värdefördelning</a:t>
            </a:r>
          </a:p>
          <a:p>
            <a:pPr marL="0" lvl="2"/>
            <a:r>
              <a:rPr lang="sv-SE" dirty="0"/>
              <a:t>Hur fördelar vi värdet i ekosystemet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3B2E0211-A228-EF48-A318-35BBF9C12745}"/>
              </a:ext>
            </a:extLst>
          </p:cNvPr>
          <p:cNvSpPr/>
          <p:nvPr/>
        </p:nvSpPr>
        <p:spPr>
          <a:xfrm>
            <a:off x="1179633" y="1744997"/>
            <a:ext cx="2558980" cy="1736033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charset="0"/>
              </a:rPr>
              <a:t>Business Model</a:t>
            </a:r>
          </a:p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endParaRPr lang="en-GB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2E5932-E30E-8E4E-A55E-24164AB81DA4}"/>
              </a:ext>
            </a:extLst>
          </p:cNvPr>
          <p:cNvSpPr txBox="1"/>
          <p:nvPr/>
        </p:nvSpPr>
        <p:spPr>
          <a:xfrm>
            <a:off x="1729955" y="1059080"/>
            <a:ext cx="148676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Value offering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F20661-07C6-524A-9B4E-5401A7A7EB44}"/>
              </a:ext>
            </a:extLst>
          </p:cNvPr>
          <p:cNvSpPr txBox="1"/>
          <p:nvPr/>
        </p:nvSpPr>
        <p:spPr>
          <a:xfrm>
            <a:off x="457656" y="3646987"/>
            <a:ext cx="113436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Value Creation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106525-FC38-4948-BFC7-F7207D6E0F3D}"/>
              </a:ext>
            </a:extLst>
          </p:cNvPr>
          <p:cNvSpPr txBox="1"/>
          <p:nvPr/>
        </p:nvSpPr>
        <p:spPr>
          <a:xfrm>
            <a:off x="3362244" y="3595339"/>
            <a:ext cx="113436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Value Sharing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1F92DA6-0CC8-6D41-BB5B-0FE4A9C14943}"/>
              </a:ext>
            </a:extLst>
          </p:cNvPr>
          <p:cNvSpPr/>
          <p:nvPr/>
        </p:nvSpPr>
        <p:spPr>
          <a:xfrm>
            <a:off x="2308974" y="1420933"/>
            <a:ext cx="300297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7A20DD2-A888-0443-BA73-21706D92B883}"/>
              </a:ext>
            </a:extLst>
          </p:cNvPr>
          <p:cNvSpPr/>
          <p:nvPr/>
        </p:nvSpPr>
        <p:spPr>
          <a:xfrm flipH="1">
            <a:off x="857417" y="3321563"/>
            <a:ext cx="300296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0155322-5D36-8E45-945D-940C523C6899}"/>
              </a:ext>
            </a:extLst>
          </p:cNvPr>
          <p:cNvSpPr/>
          <p:nvPr/>
        </p:nvSpPr>
        <p:spPr>
          <a:xfrm flipH="1">
            <a:off x="3756449" y="3321563"/>
            <a:ext cx="300296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8" name="Likbent triangel 93">
            <a:extLst>
              <a:ext uri="{FF2B5EF4-FFF2-40B4-BE49-F238E27FC236}">
                <a16:creationId xmlns:a16="http://schemas.microsoft.com/office/drawing/2014/main" id="{090EA08F-B76F-4448-AB97-F6F478C7D772}"/>
              </a:ext>
            </a:extLst>
          </p:cNvPr>
          <p:cNvSpPr/>
          <p:nvPr/>
        </p:nvSpPr>
        <p:spPr bwMode="auto">
          <a:xfrm rot="10800000">
            <a:off x="491181" y="4445547"/>
            <a:ext cx="7914502" cy="153878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766763" indent="-263129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sv-SE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5EA595-8E3C-0B49-AA79-8F5EAE8D4DCE}"/>
              </a:ext>
            </a:extLst>
          </p:cNvPr>
          <p:cNvSpPr/>
          <p:nvPr/>
        </p:nvSpPr>
        <p:spPr>
          <a:xfrm>
            <a:off x="656282" y="4761428"/>
            <a:ext cx="79145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GB" b="1" dirty="0"/>
              <a:t>1. </a:t>
            </a:r>
            <a:r>
              <a:rPr lang="en-GB" b="1" dirty="0" err="1"/>
              <a:t>Värdeerbjudande</a:t>
            </a:r>
            <a:endParaRPr lang="en-GB" b="1" dirty="0"/>
          </a:p>
          <a:p>
            <a:pPr marL="0" lvl="1"/>
            <a:r>
              <a:rPr lang="en-GB" dirty="0" err="1"/>
              <a:t>Cirkularitet</a:t>
            </a:r>
            <a:r>
              <a:rPr lang="en-GB" dirty="0"/>
              <a:t>, CO2-fritt, end-of-life, social </a:t>
            </a:r>
            <a:r>
              <a:rPr lang="en-GB" dirty="0" err="1"/>
              <a:t>hållbart</a:t>
            </a:r>
            <a:r>
              <a:rPr lang="en-GB" dirty="0"/>
              <a:t>…</a:t>
            </a:r>
          </a:p>
          <a:p>
            <a:pPr marL="0" lvl="1"/>
            <a:r>
              <a:rPr lang="en-GB" b="1" dirty="0"/>
              <a:t>2. </a:t>
            </a:r>
            <a:r>
              <a:rPr lang="en-GB" b="1" dirty="0" err="1"/>
              <a:t>Värdeskapande</a:t>
            </a:r>
            <a:endParaRPr lang="en-GB" b="1" dirty="0"/>
          </a:p>
          <a:p>
            <a:pPr marL="0" lvl="1"/>
            <a:r>
              <a:rPr lang="en-GB" dirty="0" err="1"/>
              <a:t>Övervaka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kontrollera</a:t>
            </a:r>
            <a:r>
              <a:rPr lang="en-GB" dirty="0"/>
              <a:t>: </a:t>
            </a:r>
            <a:r>
              <a:rPr lang="en-GB" dirty="0" err="1"/>
              <a:t>leverantörskedja</a:t>
            </a:r>
            <a:r>
              <a:rPr lang="en-GB" dirty="0"/>
              <a:t>, </a:t>
            </a:r>
            <a:r>
              <a:rPr lang="en-GB" dirty="0" err="1"/>
              <a:t>transparens</a:t>
            </a:r>
            <a:r>
              <a:rPr lang="en-GB" dirty="0"/>
              <a:t>, </a:t>
            </a:r>
            <a:r>
              <a:rPr lang="en-GB" dirty="0" err="1"/>
              <a:t>värdekedja</a:t>
            </a:r>
            <a:r>
              <a:rPr lang="en-GB" dirty="0"/>
              <a:t> </a:t>
            </a:r>
            <a:r>
              <a:rPr lang="en-GB" dirty="0" err="1"/>
              <a:t>nedströms</a:t>
            </a:r>
            <a:r>
              <a:rPr lang="en-GB" dirty="0"/>
              <a:t>… </a:t>
            </a:r>
          </a:p>
          <a:p>
            <a:pPr marL="0" lvl="1"/>
            <a:r>
              <a:rPr lang="en-GB" b="1" dirty="0"/>
              <a:t>3. </a:t>
            </a:r>
            <a:r>
              <a:rPr lang="en-GB" b="1" dirty="0" err="1"/>
              <a:t>Värdefördelning</a:t>
            </a:r>
            <a:r>
              <a:rPr lang="en-GB" b="1" dirty="0"/>
              <a:t> </a:t>
            </a:r>
          </a:p>
          <a:p>
            <a:pPr marL="0" lvl="1"/>
            <a:r>
              <a:rPr lang="en-GB" dirty="0" err="1"/>
              <a:t>Öppna</a:t>
            </a:r>
            <a:r>
              <a:rPr lang="en-GB" dirty="0"/>
              <a:t> </a:t>
            </a:r>
            <a:r>
              <a:rPr lang="en-GB" dirty="0" err="1"/>
              <a:t>upp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värdefördelning</a:t>
            </a:r>
            <a:r>
              <a:rPr lang="en-GB" dirty="0"/>
              <a:t> till </a:t>
            </a:r>
            <a:r>
              <a:rPr lang="en-GB" dirty="0" err="1"/>
              <a:t>andra</a:t>
            </a:r>
            <a:r>
              <a:rPr lang="en-GB" dirty="0"/>
              <a:t> </a:t>
            </a:r>
            <a:r>
              <a:rPr lang="en-GB" dirty="0" err="1"/>
              <a:t>intressenter</a:t>
            </a:r>
            <a:r>
              <a:rPr lang="en-GB" dirty="0"/>
              <a:t>, NGO’s, </a:t>
            </a:r>
            <a:r>
              <a:rPr lang="en-GB" dirty="0" err="1"/>
              <a:t>civilsamhälle</a:t>
            </a:r>
            <a:r>
              <a:rPr lang="en-GB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166024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C6BCBD1A-A8F6-D44B-AC83-FB865D25A508}"/>
              </a:ext>
            </a:extLst>
          </p:cNvPr>
          <p:cNvSpPr/>
          <p:nvPr/>
        </p:nvSpPr>
        <p:spPr bwMode="auto">
          <a:xfrm>
            <a:off x="721336" y="1127993"/>
            <a:ext cx="7922934" cy="435996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D3FD0-7F3E-4F40-A8FF-452488382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460945"/>
            <a:ext cx="7737588" cy="831131"/>
          </a:xfrm>
        </p:spPr>
        <p:txBody>
          <a:bodyPr>
            <a:normAutofit/>
          </a:bodyPr>
          <a:lstStyle/>
          <a:p>
            <a:r>
              <a:rPr lang="sv-SE" sz="2800" dirty="0"/>
              <a:t>Kategoristyrning -  en sammanfattning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B0CAB-911C-5C4F-BFFF-5CCD0EF5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6C0D3-3D47-014C-925E-FA3C2BE1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19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7EB10B-70FC-7442-9AEA-A3A57748D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84" y="1370046"/>
            <a:ext cx="7830962" cy="4066288"/>
          </a:xfrm>
        </p:spPr>
        <p:txBody>
          <a:bodyPr/>
          <a:lstStyle/>
          <a:p>
            <a:r>
              <a:rPr lang="sv-SE" sz="1800" dirty="0"/>
              <a:t>Kategoristyrning är ett framgångsrikt och mycket effektivt förhållningssätt till inköp</a:t>
            </a:r>
          </a:p>
          <a:p>
            <a:r>
              <a:rPr lang="sv-SE" sz="1800" dirty="0"/>
              <a:t>Skapar substantiella kostnadsfördelar</a:t>
            </a:r>
          </a:p>
          <a:p>
            <a:r>
              <a:rPr lang="sv-SE" sz="1800" dirty="0"/>
              <a:t>Utvecklar kompetenser och professionalism </a:t>
            </a:r>
          </a:p>
          <a:p>
            <a:pPr lvl="1"/>
            <a:r>
              <a:rPr lang="sv-SE" sz="1800" dirty="0"/>
              <a:t>Skapar möjligheter att bli specialist på leverantörsmarknader </a:t>
            </a:r>
          </a:p>
          <a:p>
            <a:r>
              <a:rPr lang="sv-SE" sz="1800" dirty="0"/>
              <a:t>Men viktigt att man har en grundläggande syn på att skapa </a:t>
            </a:r>
            <a:r>
              <a:rPr lang="sv-SE" sz="1800" i="1" dirty="0"/>
              <a:t>värde</a:t>
            </a:r>
            <a:r>
              <a:rPr lang="sv-SE" sz="1800" dirty="0"/>
              <a:t> – inte enbart kostnad och pris</a:t>
            </a:r>
          </a:p>
          <a:p>
            <a:r>
              <a:rPr lang="sv-SE" sz="1800" dirty="0"/>
              <a:t>Även viktigt att man inte blir för centralt fokuserad</a:t>
            </a:r>
          </a:p>
          <a:p>
            <a:pPr lvl="1"/>
            <a:r>
              <a:rPr lang="sv-SE" sz="1800" dirty="0"/>
              <a:t>Etablera team där man inkluderar intressenterna (</a:t>
            </a:r>
            <a:r>
              <a:rPr lang="sv-SE" sz="1800" dirty="0" err="1"/>
              <a:t>Buying</a:t>
            </a:r>
            <a:r>
              <a:rPr lang="sv-SE" sz="1800" dirty="0"/>
              <a:t> Centre) </a:t>
            </a:r>
          </a:p>
          <a:p>
            <a:r>
              <a:rPr lang="sv-SE" sz="1800" dirty="0"/>
              <a:t>Kategoristyrning som ett nödvändigt förhållningssätt för att kunna göra </a:t>
            </a:r>
            <a:r>
              <a:rPr lang="sv-SE" sz="1800" i="1" dirty="0"/>
              <a:t>hållbara</a:t>
            </a:r>
            <a:r>
              <a:rPr lang="sv-SE" sz="1800" dirty="0"/>
              <a:t> inköp och att kunna </a:t>
            </a:r>
            <a:r>
              <a:rPr lang="sv-SE" sz="1800" dirty="0" err="1"/>
              <a:t>kravställa</a:t>
            </a:r>
            <a:r>
              <a:rPr lang="sv-SE" sz="1800" dirty="0"/>
              <a:t> på rätt sätt.</a:t>
            </a:r>
          </a:p>
        </p:txBody>
      </p:sp>
    </p:spTree>
    <p:extLst>
      <p:ext uri="{BB962C8B-B14F-4D97-AF65-F5344CB8AC3E}">
        <p14:creationId xmlns:p14="http://schemas.microsoft.com/office/powerpoint/2010/main" val="106114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5">
            <a:extLst>
              <a:ext uri="{FF2B5EF4-FFF2-40B4-BE49-F238E27FC236}">
                <a16:creationId xmlns:a16="http://schemas.microsoft.com/office/drawing/2014/main" id="{1FB46F02-1911-4545-BB67-6282752308E5}"/>
              </a:ext>
            </a:extLst>
          </p:cNvPr>
          <p:cNvSpPr/>
          <p:nvPr/>
        </p:nvSpPr>
        <p:spPr bwMode="auto">
          <a:xfrm>
            <a:off x="6467575" y="1311375"/>
            <a:ext cx="2315816" cy="4525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B0915B5-B5AB-7347-98A2-DF14D7BD3839}"/>
              </a:ext>
            </a:extLst>
          </p:cNvPr>
          <p:cNvSpPr/>
          <p:nvPr/>
        </p:nvSpPr>
        <p:spPr bwMode="auto">
          <a:xfrm>
            <a:off x="815687" y="1315212"/>
            <a:ext cx="5051655" cy="4525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2899F5-D6F3-2040-96E7-C9306C2B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695482"/>
            <a:ext cx="7737588" cy="831131"/>
          </a:xfrm>
        </p:spPr>
        <p:txBody>
          <a:bodyPr>
            <a:normAutofit/>
          </a:bodyPr>
          <a:lstStyle/>
          <a:p>
            <a:r>
              <a:rPr lang="sv-SE" sz="2800" dirty="0"/>
              <a:t>Varifrån kommer kategoristyrning?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8B4873-6994-AD4E-BE68-3BD19207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C85AA7-BFB6-744D-8D69-E3547D6E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D70CC57-4E41-A446-A7E7-D4A77136D2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1149" y="1379943"/>
            <a:ext cx="4569494" cy="2239016"/>
          </a:xfrm>
        </p:spPr>
        <p:txBody>
          <a:bodyPr/>
          <a:lstStyle/>
          <a:p>
            <a:r>
              <a:rPr lang="sv-SE" sz="1600" dirty="0"/>
              <a:t>Uppstod på 80-talet inom matvarubranschen</a:t>
            </a:r>
          </a:p>
          <a:p>
            <a:pPr lvl="1"/>
            <a:r>
              <a:rPr lang="sv-SE" sz="1600" dirty="0"/>
              <a:t>Ett sätt att strukturera detaljhandelskategorier baserat på konsumenters behov och beteende, (frukt och grönt, bröd, kött etc.)</a:t>
            </a:r>
          </a:p>
          <a:p>
            <a:pPr lvl="1"/>
            <a:r>
              <a:rPr lang="sv-SE" sz="1600" dirty="0"/>
              <a:t>Inkluderande marknadsföring,  ‘</a:t>
            </a:r>
            <a:r>
              <a:rPr lang="sv-SE" sz="1600" dirty="0" err="1"/>
              <a:t>merchandising</a:t>
            </a:r>
            <a:r>
              <a:rPr lang="sv-SE" sz="1600" dirty="0"/>
              <a:t>’, </a:t>
            </a:r>
            <a:r>
              <a:rPr lang="sv-SE" sz="1600" dirty="0" err="1"/>
              <a:t>supply</a:t>
            </a:r>
            <a:r>
              <a:rPr lang="sv-SE" sz="1600" dirty="0"/>
              <a:t> </a:t>
            </a:r>
            <a:r>
              <a:rPr lang="sv-SE" sz="1600" dirty="0" err="1"/>
              <a:t>chain</a:t>
            </a:r>
            <a:r>
              <a:rPr lang="sv-SE" sz="1600" dirty="0"/>
              <a:t>, logistik och inköp </a:t>
            </a:r>
          </a:p>
          <a:p>
            <a:pPr lvl="1"/>
            <a:r>
              <a:rPr lang="sv-SE" sz="1600" dirty="0"/>
              <a:t>Anammades av annan handel (byggvaror, vitvaror etc.)</a:t>
            </a:r>
          </a:p>
          <a:p>
            <a:r>
              <a:rPr lang="sv-SE" sz="1600" dirty="0"/>
              <a:t>Skapade nära nog företag i företaget – kategori som en organisationsstruktur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40BAFD-DCB2-074D-BF90-64133F2AE51A}"/>
              </a:ext>
            </a:extLst>
          </p:cNvPr>
          <p:cNvSpPr txBox="1"/>
          <p:nvPr/>
        </p:nvSpPr>
        <p:spPr>
          <a:xfrm>
            <a:off x="4945621" y="6287624"/>
            <a:ext cx="3692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600" dirty="0">
                <a:latin typeface="Georgia"/>
                <a:cs typeface="Georgia"/>
              </a:rPr>
              <a:t>Cf. Laurent (2019), Rehme et al (2016)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D52D6A-CA58-9B4A-9C6D-8391A343DE42}"/>
              </a:ext>
            </a:extLst>
          </p:cNvPr>
          <p:cNvSpPr txBox="1"/>
          <p:nvPr/>
        </p:nvSpPr>
        <p:spPr>
          <a:xfrm>
            <a:off x="6437286" y="1379943"/>
            <a:ext cx="2315816" cy="1823576"/>
          </a:xfrm>
          <a:prstGeom prst="rect">
            <a:avLst/>
          </a:prstGeom>
        </p:spPr>
        <p:txBody>
          <a:bodyPr vert="horz"/>
          <a:lstStyle>
            <a:lvl1pPr marL="342900" indent="-342900">
              <a:spcBef>
                <a:spcPts val="900"/>
              </a:spcBef>
              <a:buFont typeface="Arial"/>
              <a:buChar char="•"/>
              <a:defRPr b="0" i="0">
                <a:latin typeface="Georgia"/>
                <a:cs typeface="Georgia"/>
              </a:defRPr>
            </a:lvl1pPr>
            <a:lvl2pPr marL="742950" lvl="1" indent="-285750">
              <a:spcBef>
                <a:spcPts val="900"/>
              </a:spcBef>
              <a:buFont typeface="Arial"/>
              <a:buChar char="–"/>
              <a:defRPr b="0" i="0">
                <a:latin typeface="Georgia"/>
                <a:cs typeface="Georgia"/>
              </a:defRPr>
            </a:lvl2pPr>
            <a:lvl3pPr marL="1143000" indent="-228600">
              <a:spcBef>
                <a:spcPts val="900"/>
              </a:spcBef>
              <a:buFont typeface="Arial"/>
              <a:buChar char="•"/>
              <a:defRPr sz="2400" b="0" i="0">
                <a:latin typeface="Georgia"/>
                <a:cs typeface="Georgia"/>
              </a:defRPr>
            </a:lvl3pPr>
            <a:lvl4pPr marL="1600200" indent="-228600">
              <a:spcBef>
                <a:spcPts val="900"/>
              </a:spcBef>
              <a:buFont typeface="Arial"/>
              <a:buChar char="–"/>
              <a:defRPr sz="2400" b="0" i="0">
                <a:latin typeface="Georgia"/>
                <a:cs typeface="Georgia"/>
              </a:defRPr>
            </a:lvl4pPr>
            <a:lvl5pPr marL="2057400" indent="-228600">
              <a:spcBef>
                <a:spcPts val="900"/>
              </a:spcBef>
              <a:buFont typeface="Arial"/>
              <a:buChar char="»"/>
              <a:defRPr sz="2400" b="0" i="0">
                <a:latin typeface="Georgia"/>
                <a:cs typeface="Georgi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sv-SE" sz="1600" dirty="0"/>
              <a:t>Handelsföretag som ‘kategorikapten’</a:t>
            </a:r>
          </a:p>
          <a:p>
            <a:r>
              <a:rPr lang="sv-SE" sz="1600" dirty="0"/>
              <a:t>Centralisering av verksamheter (central makt)</a:t>
            </a:r>
          </a:p>
          <a:p>
            <a:r>
              <a:rPr lang="sv-SE" sz="1600" dirty="0"/>
              <a:t>Möjlighet att utnyttja inköpsmakt</a:t>
            </a:r>
          </a:p>
          <a:p>
            <a:r>
              <a:rPr lang="sv-SE" sz="1600" dirty="0"/>
              <a:t>Men utgångspunkt var värde för konsumenter och slutanvändare (Behov och beteende). </a:t>
            </a:r>
          </a:p>
        </p:txBody>
      </p:sp>
      <p:sp>
        <p:nvSpPr>
          <p:cNvPr id="9" name="Likbent triangel 93">
            <a:extLst>
              <a:ext uri="{FF2B5EF4-FFF2-40B4-BE49-F238E27FC236}">
                <a16:creationId xmlns:a16="http://schemas.microsoft.com/office/drawing/2014/main" id="{5474170B-5F67-2D40-80D1-CDD89FB1B914}"/>
              </a:ext>
            </a:extLst>
          </p:cNvPr>
          <p:cNvSpPr/>
          <p:nvPr/>
        </p:nvSpPr>
        <p:spPr bwMode="auto">
          <a:xfrm rot="5400000">
            <a:off x="3904793" y="3489938"/>
            <a:ext cx="4525331" cy="175884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372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1320800" y="1405843"/>
            <a:ext cx="6651539" cy="3466434"/>
          </a:xfrm>
        </p:spPr>
        <p:txBody>
          <a:bodyPr>
            <a:normAutofit/>
          </a:bodyPr>
          <a:lstStyle/>
          <a:p>
            <a:r>
              <a:rPr lang="sv-SE" dirty="0"/>
              <a:t>Tack!</a:t>
            </a:r>
          </a:p>
          <a:p>
            <a:endParaRPr lang="sv-SE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3295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7A24408-872E-1E42-947C-5464DF2B5EB7}"/>
              </a:ext>
            </a:extLst>
          </p:cNvPr>
          <p:cNvSpPr/>
          <p:nvPr/>
        </p:nvSpPr>
        <p:spPr bwMode="auto">
          <a:xfrm>
            <a:off x="685077" y="1526736"/>
            <a:ext cx="6071323" cy="4525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051A5C-7A93-DC44-B877-8F9E4F8A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7" y="576508"/>
            <a:ext cx="7737588" cy="831131"/>
          </a:xfrm>
        </p:spPr>
        <p:txBody>
          <a:bodyPr vert="horz">
            <a:normAutofit/>
          </a:bodyPr>
          <a:lstStyle/>
          <a:p>
            <a:r>
              <a:rPr lang="en-SE" sz="2800" dirty="0"/>
              <a:t>Handel: Varför var/är kategoristyrning bra?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57495-30E1-A149-8FB0-2BC18CDF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240EA-4A75-3D43-B49A-AF12487C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6B5B20-3F18-0349-924B-D71960C1EB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7" y="1619068"/>
            <a:ext cx="5977017" cy="4066288"/>
          </a:xfrm>
        </p:spPr>
        <p:txBody>
          <a:bodyPr/>
          <a:lstStyle/>
          <a:p>
            <a:r>
              <a:rPr lang="sv-SE" sz="1600" dirty="0"/>
              <a:t>Skapade grunden för strategisk detaljhandelsutveckling </a:t>
            </a:r>
          </a:p>
          <a:p>
            <a:r>
              <a:rPr lang="sv-SE" sz="1600" dirty="0"/>
              <a:t>Kategorier utvecklades till strategiska affärsenheter </a:t>
            </a:r>
          </a:p>
          <a:p>
            <a:r>
              <a:rPr lang="sv-SE" sz="1600" dirty="0"/>
              <a:t>Ett sätt att anpassa företaget till företagets strategier </a:t>
            </a:r>
          </a:p>
          <a:p>
            <a:r>
              <a:rPr lang="sv-SE" sz="1600" dirty="0"/>
              <a:t>Skapade ett konsumentfokus för verksamheten (</a:t>
            </a:r>
            <a:r>
              <a:rPr lang="sv-SE" sz="1600" dirty="0" err="1"/>
              <a:t>Retail</a:t>
            </a:r>
            <a:r>
              <a:rPr lang="sv-SE" sz="1600" dirty="0"/>
              <a:t> Marketing and </a:t>
            </a:r>
            <a:r>
              <a:rPr lang="sv-SE" sz="1600" dirty="0" err="1"/>
              <a:t>Merchandising</a:t>
            </a:r>
            <a:r>
              <a:rPr lang="sv-SE" sz="1600" dirty="0"/>
              <a:t>) </a:t>
            </a:r>
          </a:p>
          <a:p>
            <a:pPr lvl="1"/>
            <a:r>
              <a:rPr lang="sv-SE" sz="1600" dirty="0"/>
              <a:t>Konsumentdrivna strategier och processer</a:t>
            </a:r>
          </a:p>
          <a:p>
            <a:r>
              <a:rPr lang="sv-SE" sz="1600" dirty="0"/>
              <a:t>Nya kategoridefinitioner och strukturer </a:t>
            </a:r>
          </a:p>
          <a:p>
            <a:r>
              <a:rPr lang="sv-SE" sz="1600" dirty="0"/>
              <a:t>Ny och effektivare modell för samarbete genom bättre informationsdelning </a:t>
            </a:r>
          </a:p>
          <a:p>
            <a:r>
              <a:rPr lang="sv-SE" sz="1600" dirty="0"/>
              <a:t>Utvecklade nya färdigheter och talanger</a:t>
            </a:r>
          </a:p>
          <a:p>
            <a:r>
              <a:rPr lang="sv-SE" sz="1600" dirty="0"/>
              <a:t>Förbättrat samarbete med leverantörer </a:t>
            </a:r>
          </a:p>
          <a:p>
            <a:r>
              <a:rPr lang="sv-SE" sz="1600" dirty="0"/>
              <a:t>Levererade mycket goda resultat i omsättning och vinster</a:t>
            </a:r>
          </a:p>
        </p:txBody>
      </p:sp>
    </p:spTree>
    <p:extLst>
      <p:ext uri="{BB962C8B-B14F-4D97-AF65-F5344CB8AC3E}">
        <p14:creationId xmlns:p14="http://schemas.microsoft.com/office/powerpoint/2010/main" val="76652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5">
            <a:extLst>
              <a:ext uri="{FF2B5EF4-FFF2-40B4-BE49-F238E27FC236}">
                <a16:creationId xmlns:a16="http://schemas.microsoft.com/office/drawing/2014/main" id="{46C44CC0-5EE2-5D4E-8630-5D2BC9472E3B}"/>
              </a:ext>
            </a:extLst>
          </p:cNvPr>
          <p:cNvSpPr/>
          <p:nvPr/>
        </p:nvSpPr>
        <p:spPr bwMode="auto">
          <a:xfrm>
            <a:off x="685077" y="1588665"/>
            <a:ext cx="6071323" cy="4525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051A5C-7A93-DC44-B877-8F9E4F8A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4" y="493342"/>
            <a:ext cx="7737588" cy="831131"/>
          </a:xfrm>
        </p:spPr>
        <p:txBody>
          <a:bodyPr>
            <a:normAutofit/>
          </a:bodyPr>
          <a:lstStyle/>
          <a:p>
            <a:r>
              <a:rPr lang="en-SE" sz="2800" dirty="0"/>
              <a:t>Handel: Saker som förhindrat utveckling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57495-30E1-A149-8FB0-2BC18CDF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240EA-4A75-3D43-B49A-AF12487CB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6B5B20-3F18-0349-924B-D71960C1EB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85" y="1671311"/>
            <a:ext cx="5977016" cy="4066288"/>
          </a:xfrm>
        </p:spPr>
        <p:txBody>
          <a:bodyPr/>
          <a:lstStyle/>
          <a:p>
            <a:r>
              <a:rPr lang="sv-SE" sz="1600" dirty="0"/>
              <a:t>Otillräckligt stöd från toppledning</a:t>
            </a:r>
          </a:p>
          <a:p>
            <a:r>
              <a:rPr lang="sv-SE" sz="1600" dirty="0"/>
              <a:t>Enbart använt som ett taktiskt/operativt verktyg snarare än för att uppnå differentiering och strategiska fördelar </a:t>
            </a:r>
          </a:p>
          <a:p>
            <a:r>
              <a:rPr lang="sv-SE" sz="1600" dirty="0"/>
              <a:t>Verksamhet har inte förändrats tillräckligt för att motivera och belöna nytt beteende </a:t>
            </a:r>
          </a:p>
          <a:p>
            <a:r>
              <a:rPr lang="sv-SE" sz="1600" dirty="0"/>
              <a:t>För projektorienterad – inte en "kontinuerlig" process </a:t>
            </a:r>
          </a:p>
          <a:p>
            <a:r>
              <a:rPr lang="sv-SE" sz="1600" dirty="0"/>
              <a:t>För mycket beroende av tillverkare  (brist på detaljhandelsägande)</a:t>
            </a:r>
          </a:p>
          <a:p>
            <a:r>
              <a:rPr lang="sv-SE" sz="1600" dirty="0"/>
              <a:t>För centralt fokuserat – inte tillräckligt lokalt fokus på användare/butik/köpare </a:t>
            </a:r>
          </a:p>
          <a:p>
            <a:r>
              <a:rPr lang="sv-SE" sz="1600" dirty="0"/>
              <a:t>Inkonsekvent implementering lokalt (på butiksnivå) </a:t>
            </a:r>
          </a:p>
          <a:p>
            <a:r>
              <a:rPr lang="sv-SE" sz="1600" dirty="0"/>
              <a:t>Kompetenser som inte systematiskt utvecklas och underhålls för att upprätthålla fördelar</a:t>
            </a:r>
          </a:p>
        </p:txBody>
      </p:sp>
    </p:spTree>
    <p:extLst>
      <p:ext uri="{BB962C8B-B14F-4D97-AF65-F5344CB8AC3E}">
        <p14:creationId xmlns:p14="http://schemas.microsoft.com/office/powerpoint/2010/main" val="359506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3B0915B5-B5AB-7347-98A2-DF14D7BD3839}"/>
              </a:ext>
            </a:extLst>
          </p:cNvPr>
          <p:cNvSpPr/>
          <p:nvPr/>
        </p:nvSpPr>
        <p:spPr bwMode="auto">
          <a:xfrm>
            <a:off x="712654" y="2725437"/>
            <a:ext cx="7476367" cy="17819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2899F5-D6F3-2040-96E7-C9306C2B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486590"/>
            <a:ext cx="7737588" cy="831131"/>
          </a:xfrm>
        </p:spPr>
        <p:txBody>
          <a:bodyPr>
            <a:noAutofit/>
          </a:bodyPr>
          <a:lstStyle/>
          <a:p>
            <a:r>
              <a:rPr lang="sv-SE" sz="2800"/>
              <a:t>Kategoristyrning har därefter annamats av företag som ett sätt att förbättra inköp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8B4873-6994-AD4E-BE68-3BD19207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C85AA7-BFB6-744D-8D69-E3547D6E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D70CC57-4E41-A446-A7E7-D4A77136D2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4832" y="2890958"/>
            <a:ext cx="6720266" cy="1477359"/>
          </a:xfrm>
        </p:spPr>
        <p:txBody>
          <a:bodyPr/>
          <a:lstStyle/>
          <a:p>
            <a:pPr marL="0" indent="0" algn="ctr">
              <a:buNone/>
            </a:pPr>
            <a:r>
              <a:rPr lang="sv-SE" sz="1800" i="1" dirty="0"/>
              <a:t>ett strategiskt förhållningssätt till upphandling där organisationer delar upp sina utgifter i områden som innehåller liknande eller relaterade produkter, vilket möjliggör möjligheter för konsolidering och effektivitet.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DE94DF-A124-D942-8912-A1F9D99A7FF5}"/>
              </a:ext>
            </a:extLst>
          </p:cNvPr>
          <p:cNvSpPr txBox="1"/>
          <p:nvPr/>
        </p:nvSpPr>
        <p:spPr>
          <a:xfrm>
            <a:off x="4450837" y="4599964"/>
            <a:ext cx="3922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200" dirty="0">
                <a:latin typeface="Georgia"/>
                <a:cs typeface="Georgia"/>
              </a:rPr>
              <a:t>Chartered Institute of Procurement and Supply (2022)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9CAD8F-C621-D04C-A6C8-46A08B0FB096}"/>
              </a:ext>
            </a:extLst>
          </p:cNvPr>
          <p:cNvSpPr/>
          <p:nvPr/>
        </p:nvSpPr>
        <p:spPr>
          <a:xfrm>
            <a:off x="712654" y="1679458"/>
            <a:ext cx="7476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/>
              <a:t>Organisera och segmentera inköp för att göra det mer effektivt och höja kompetensen</a:t>
            </a:r>
          </a:p>
        </p:txBody>
      </p:sp>
    </p:spTree>
    <p:extLst>
      <p:ext uri="{BB962C8B-B14F-4D97-AF65-F5344CB8AC3E}">
        <p14:creationId xmlns:p14="http://schemas.microsoft.com/office/powerpoint/2010/main" val="190111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5">
            <a:extLst>
              <a:ext uri="{FF2B5EF4-FFF2-40B4-BE49-F238E27FC236}">
                <a16:creationId xmlns:a16="http://schemas.microsoft.com/office/drawing/2014/main" id="{487F2332-9662-504E-B629-6689B6657D6B}"/>
              </a:ext>
            </a:extLst>
          </p:cNvPr>
          <p:cNvSpPr/>
          <p:nvPr/>
        </p:nvSpPr>
        <p:spPr bwMode="auto">
          <a:xfrm>
            <a:off x="4787897" y="1811053"/>
            <a:ext cx="3896655" cy="377840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B0915B5-B5AB-7347-98A2-DF14D7BD3839}"/>
              </a:ext>
            </a:extLst>
          </p:cNvPr>
          <p:cNvSpPr/>
          <p:nvPr/>
        </p:nvSpPr>
        <p:spPr bwMode="auto">
          <a:xfrm>
            <a:off x="430649" y="1791735"/>
            <a:ext cx="3896655" cy="377840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2899F5-D6F3-2040-96E7-C9306C2B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06" y="281530"/>
            <a:ext cx="7183804" cy="831131"/>
          </a:xfrm>
        </p:spPr>
        <p:txBody>
          <a:bodyPr>
            <a:normAutofit/>
          </a:bodyPr>
          <a:lstStyle/>
          <a:p>
            <a:r>
              <a:rPr lang="en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Spendera</a:t>
            </a:r>
            <a:r>
              <a:rPr lang="en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mindre</a:t>
            </a:r>
            <a:r>
              <a:rPr lang="en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på</a:t>
            </a:r>
            <a:r>
              <a:rPr lang="en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gemensamma</a:t>
            </a:r>
            <a:r>
              <a:rPr lang="en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inköp</a:t>
            </a:r>
            <a:endParaRPr lang="sv-SE" sz="2400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F8B4873-6994-AD4E-BE68-3BD19207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C85AA7-BFB6-744D-8D69-E3547D6E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1" name="Shape 253">
            <a:extLst>
              <a:ext uri="{FF2B5EF4-FFF2-40B4-BE49-F238E27FC236}">
                <a16:creationId xmlns:a16="http://schemas.microsoft.com/office/drawing/2014/main" id="{1C359482-1138-B34A-A0AB-65141DD0B55B}"/>
              </a:ext>
            </a:extLst>
          </p:cNvPr>
          <p:cNvSpPr txBox="1"/>
          <p:nvPr/>
        </p:nvSpPr>
        <p:spPr>
          <a:xfrm>
            <a:off x="430649" y="1300035"/>
            <a:ext cx="3443700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C79"/>
              </a:buClr>
              <a:buSzPct val="25000"/>
              <a:buFont typeface="Arial"/>
              <a:buNone/>
            </a:pPr>
            <a:r>
              <a:rPr lang="sv-SE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Utan kategoristrategi:</a:t>
            </a:r>
          </a:p>
        </p:txBody>
      </p:sp>
      <p:sp>
        <p:nvSpPr>
          <p:cNvPr id="12" name="Shape 254">
            <a:extLst>
              <a:ext uri="{FF2B5EF4-FFF2-40B4-BE49-F238E27FC236}">
                <a16:creationId xmlns:a16="http://schemas.microsoft.com/office/drawing/2014/main" id="{2071C9C5-F628-0847-9AE9-7CDCCA004801}"/>
              </a:ext>
            </a:extLst>
          </p:cNvPr>
          <p:cNvSpPr/>
          <p:nvPr/>
        </p:nvSpPr>
        <p:spPr>
          <a:xfrm>
            <a:off x="459448" y="1912567"/>
            <a:ext cx="3775431" cy="168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Bristande samordning mellan offentliga organisationer</a:t>
            </a:r>
          </a:p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Duplicerat arbete och inköpsstrukturer </a:t>
            </a:r>
          </a:p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Många offentliga verksamheter</a:t>
            </a: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men utnyttjar inte sin inköpsmakt</a:t>
            </a:r>
            <a:endParaRPr lang="sv-SE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256">
            <a:extLst>
              <a:ext uri="{FF2B5EF4-FFF2-40B4-BE49-F238E27FC236}">
                <a16:creationId xmlns:a16="http://schemas.microsoft.com/office/drawing/2014/main" id="{1B749B7D-B408-D84B-8824-D3DFD0CAC968}"/>
              </a:ext>
            </a:extLst>
          </p:cNvPr>
          <p:cNvSpPr txBox="1"/>
          <p:nvPr/>
        </p:nvSpPr>
        <p:spPr>
          <a:xfrm>
            <a:off x="4787896" y="1318695"/>
            <a:ext cx="3896655" cy="49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C79"/>
              </a:buClr>
              <a:buSzPct val="25000"/>
              <a:buFont typeface="Arial"/>
              <a:buNone/>
            </a:pPr>
            <a:r>
              <a:rPr lang="sv-SE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Utveckling med kategoristyrning:</a:t>
            </a:r>
          </a:p>
        </p:txBody>
      </p:sp>
      <p:sp>
        <p:nvSpPr>
          <p:cNvPr id="15" name="Shape 257">
            <a:extLst>
              <a:ext uri="{FF2B5EF4-FFF2-40B4-BE49-F238E27FC236}">
                <a16:creationId xmlns:a16="http://schemas.microsoft.com/office/drawing/2014/main" id="{688DEF7F-7B85-9147-9FB5-3EDE0DB9FA27}"/>
              </a:ext>
            </a:extLst>
          </p:cNvPr>
          <p:cNvSpPr/>
          <p:nvPr/>
        </p:nvSpPr>
        <p:spPr>
          <a:xfrm>
            <a:off x="4816696" y="1877150"/>
            <a:ext cx="3896655" cy="232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Köp som företag </a:t>
            </a:r>
          </a:p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Utveckla kategoristrategier</a:t>
            </a:r>
            <a:endParaRPr lang="sv-SE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Tydliggör </a:t>
            </a: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kontraktssituationen: sparar tid för </a:t>
            </a: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offentlig verksamhet  </a:t>
            </a:r>
            <a:r>
              <a:rPr lang="sv-SE" sz="16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och </a:t>
            </a:r>
            <a:r>
              <a:rPr lang="sv-SE" sz="1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företag</a:t>
            </a:r>
            <a:endParaRPr lang="sv-SE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Ett </a:t>
            </a:r>
            <a:r>
              <a:rPr lang="sv-SE" sz="16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gemensamt</a:t>
            </a:r>
            <a:r>
              <a:rPr lang="sv-SE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förhållningssätt</a:t>
            </a:r>
          </a:p>
        </p:txBody>
      </p:sp>
    </p:spTree>
    <p:extLst>
      <p:ext uri="{BB962C8B-B14F-4D97-AF65-F5344CB8AC3E}">
        <p14:creationId xmlns:p14="http://schemas.microsoft.com/office/powerpoint/2010/main" val="351916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5">
            <a:extLst>
              <a:ext uri="{FF2B5EF4-FFF2-40B4-BE49-F238E27FC236}">
                <a16:creationId xmlns:a16="http://schemas.microsoft.com/office/drawing/2014/main" id="{1DE3D992-9D48-7C46-A493-D2912A6A4E33}"/>
              </a:ext>
            </a:extLst>
          </p:cNvPr>
          <p:cNvSpPr/>
          <p:nvPr/>
        </p:nvSpPr>
        <p:spPr bwMode="auto">
          <a:xfrm>
            <a:off x="853712" y="4776973"/>
            <a:ext cx="6236684" cy="17751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Rektangel 5">
            <a:extLst>
              <a:ext uri="{FF2B5EF4-FFF2-40B4-BE49-F238E27FC236}">
                <a16:creationId xmlns:a16="http://schemas.microsoft.com/office/drawing/2014/main" id="{1D18C177-C0BD-E24C-BAF8-CEDA6BC388FA}"/>
              </a:ext>
            </a:extLst>
          </p:cNvPr>
          <p:cNvSpPr/>
          <p:nvPr/>
        </p:nvSpPr>
        <p:spPr bwMode="auto">
          <a:xfrm>
            <a:off x="833817" y="1482823"/>
            <a:ext cx="6236684" cy="2677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type="sldNum" idx="12"/>
          </p:nvPr>
        </p:nvSpPr>
        <p:spPr>
          <a:xfrm>
            <a:off x="6553200" y="6215062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" sz="1200">
                <a:solidFill>
                  <a:schemeClr val="lt1"/>
                </a:solidFill>
              </a:rPr>
              <a:t>2</a:t>
            </a:r>
            <a:endParaRPr lang="en" sz="9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995381" y="1597078"/>
            <a:ext cx="5740270" cy="26867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100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sv-S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Identifiera nyckelkategorier av produkter och tjänster</a:t>
            </a:r>
            <a:endParaRPr lang="sv-SE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00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sv-S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Utveckla inköpstrategier för att dra nytta av det bästa förhandlade priset </a:t>
            </a:r>
          </a:p>
          <a:p>
            <a:pPr lvl="0">
              <a:spcBef>
                <a:spcPts val="100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sv-S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Utveckla verktyg och expertis kring specifika kategorier för snabbare och smartare inköp</a:t>
            </a:r>
            <a:endParaRPr lang="sv-SE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826725" y="267775"/>
            <a:ext cx="7886700" cy="81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sv-SE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Kategoristyrning och offentlig upphandling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AF77BC-A3F6-284C-B723-85A928F8763B}"/>
              </a:ext>
            </a:extLst>
          </p:cNvPr>
          <p:cNvSpPr/>
          <p:nvPr/>
        </p:nvSpPr>
        <p:spPr>
          <a:xfrm>
            <a:off x="875760" y="4281172"/>
            <a:ext cx="6593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buClr>
                <a:schemeClr val="dk1"/>
              </a:buClr>
              <a:buSzPct val="25000"/>
            </a:pPr>
            <a:r>
              <a:rPr lang="sv-SE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Målet för offentlig upphandling med kategoristyrning är…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19F0E2-C25E-E74D-A37B-7C9696A6B4EE}"/>
              </a:ext>
            </a:extLst>
          </p:cNvPr>
          <p:cNvSpPr/>
          <p:nvPr/>
        </p:nvSpPr>
        <p:spPr>
          <a:xfrm>
            <a:off x="995380" y="4801266"/>
            <a:ext cx="5740269" cy="1585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Eliminera slöseri </a:t>
            </a:r>
          </a:p>
          <a:p>
            <a:pPr marL="342900" indent="-342900"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Förbättra effektivitet</a:t>
            </a:r>
          </a:p>
          <a:p>
            <a:pPr marL="342900" indent="-342900"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Leverera besparingar </a:t>
            </a:r>
            <a:r>
              <a:rPr lang="sv-SE" i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och</a:t>
            </a:r>
            <a:r>
              <a:rPr lang="sv-S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mer värde</a:t>
            </a:r>
          </a:p>
          <a:p>
            <a:pPr marL="342900" indent="-342900">
              <a:spcBef>
                <a:spcPts val="100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Perspektiv: Total offentlig upphandling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6F1B79-DCA2-E94F-8695-EA50979D92B0}"/>
              </a:ext>
            </a:extLst>
          </p:cNvPr>
          <p:cNvSpPr/>
          <p:nvPr/>
        </p:nvSpPr>
        <p:spPr>
          <a:xfrm>
            <a:off x="853712" y="1051734"/>
            <a:ext cx="6455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sv-SE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Implementering för offentlig upphandling inkluderar att…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5">
            <a:extLst>
              <a:ext uri="{FF2B5EF4-FFF2-40B4-BE49-F238E27FC236}">
                <a16:creationId xmlns:a16="http://schemas.microsoft.com/office/drawing/2014/main" id="{ED450D16-D448-114B-B1F9-A1FCF0E04B09}"/>
              </a:ext>
            </a:extLst>
          </p:cNvPr>
          <p:cNvSpPr/>
          <p:nvPr/>
        </p:nvSpPr>
        <p:spPr bwMode="auto">
          <a:xfrm>
            <a:off x="685077" y="3535270"/>
            <a:ext cx="7476367" cy="22950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E415D-278A-0E4C-951B-2E38DB4C0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97" y="470564"/>
            <a:ext cx="7737588" cy="831131"/>
          </a:xfr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ct val="25000"/>
              <a:buFont typeface="Arial"/>
            </a:pPr>
            <a:r>
              <a:rPr lang="en-SE" sz="2400" dirty="0">
                <a:solidFill>
                  <a:srgbClr val="000000"/>
                </a:solidFill>
                <a:latin typeface="Arial"/>
                <a:cs typeface="Arial"/>
              </a:rPr>
              <a:t>K</a:t>
            </a:r>
            <a:r>
              <a:rPr lang="en-GB" sz="240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SE" sz="2400" dirty="0">
                <a:solidFill>
                  <a:srgbClr val="000000"/>
                </a:solidFill>
                <a:latin typeface="Arial"/>
                <a:cs typeface="Arial"/>
              </a:rPr>
              <a:t>tegoristyrning och spendanalys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0FA539-38EE-5C45-AAA2-663C15A4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4CF7-84AA-E747-BFD0-B42710ABD3CF}" type="datetime1">
              <a:rPr lang="sv-SE" smtClean="0"/>
              <a:t>2022-04-07</a:t>
            </a:fld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9A8BD-105C-5D4A-A2FC-4B3257C6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E740F-C26A-E840-9735-51FAF6A424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84" y="2908299"/>
            <a:ext cx="7737587" cy="2793072"/>
          </a:xfr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</a:pP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Spendanalys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/>
            <a:r>
              <a:rPr lang="en-GB" sz="1600" dirty="0" err="1">
                <a:latin typeface="+mn-lt"/>
                <a:cs typeface="+mn-cs"/>
              </a:rPr>
              <a:t>Vad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köper</a:t>
            </a:r>
            <a:r>
              <a:rPr lang="en-GB" sz="1600" dirty="0">
                <a:latin typeface="+mn-lt"/>
                <a:cs typeface="+mn-cs"/>
              </a:rPr>
              <a:t> vi?</a:t>
            </a:r>
          </a:p>
          <a:p>
            <a:pPr marL="457200" lvl="1"/>
            <a:r>
              <a:rPr lang="en-GB" sz="1600" dirty="0" err="1">
                <a:latin typeface="+mn-lt"/>
                <a:cs typeface="+mn-cs"/>
              </a:rPr>
              <a:t>Hur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mycket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köper</a:t>
            </a:r>
            <a:r>
              <a:rPr lang="en-GB" sz="1600" dirty="0">
                <a:latin typeface="+mn-lt"/>
                <a:cs typeface="+mn-cs"/>
              </a:rPr>
              <a:t> vi </a:t>
            </a:r>
            <a:r>
              <a:rPr lang="en-GB" sz="1600" dirty="0" err="1">
                <a:latin typeface="+mn-lt"/>
                <a:cs typeface="+mn-cs"/>
              </a:rPr>
              <a:t>för</a:t>
            </a:r>
            <a:r>
              <a:rPr lang="en-GB" sz="1600" dirty="0">
                <a:latin typeface="+mn-lt"/>
                <a:cs typeface="+mn-cs"/>
              </a:rPr>
              <a:t>?</a:t>
            </a:r>
          </a:p>
          <a:p>
            <a:pPr marL="457200" lvl="1"/>
            <a:r>
              <a:rPr lang="en-GB" sz="1600" dirty="0" err="1">
                <a:latin typeface="+mn-lt"/>
                <a:cs typeface="+mn-cs"/>
              </a:rPr>
              <a:t>Från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vilka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leverantörer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köper</a:t>
            </a:r>
            <a:r>
              <a:rPr lang="en-GB" sz="1600" dirty="0">
                <a:latin typeface="+mn-lt"/>
                <a:cs typeface="+mn-cs"/>
              </a:rPr>
              <a:t> vi?</a:t>
            </a:r>
          </a:p>
          <a:p>
            <a:pPr marL="457200" lvl="1"/>
            <a:r>
              <a:rPr lang="en-GB" sz="1600" dirty="0" err="1">
                <a:latin typeface="+mn-lt"/>
                <a:cs typeface="+mn-cs"/>
              </a:rPr>
              <a:t>Hur</a:t>
            </a:r>
            <a:r>
              <a:rPr lang="en-GB" sz="1600" dirty="0">
                <a:latin typeface="+mn-lt"/>
                <a:cs typeface="+mn-cs"/>
              </a:rPr>
              <a:t> </a:t>
            </a:r>
            <a:r>
              <a:rPr lang="en-GB" sz="1600" dirty="0" err="1">
                <a:latin typeface="+mn-lt"/>
                <a:cs typeface="+mn-cs"/>
              </a:rPr>
              <a:t>köper</a:t>
            </a:r>
            <a:r>
              <a:rPr lang="en-GB" sz="1600" dirty="0">
                <a:latin typeface="+mn-lt"/>
                <a:cs typeface="+mn-cs"/>
              </a:rPr>
              <a:t> vi?</a:t>
            </a:r>
          </a:p>
          <a:p>
            <a:pPr marL="457200" lvl="1"/>
            <a:r>
              <a:rPr lang="en-GB" sz="1600" dirty="0">
                <a:latin typeface="+mn-lt"/>
                <a:cs typeface="+mn-cs"/>
              </a:rPr>
              <a:t>Vem </a:t>
            </a:r>
            <a:r>
              <a:rPr lang="en-GB" sz="1600" dirty="0" err="1">
                <a:latin typeface="+mn-lt"/>
                <a:cs typeface="+mn-cs"/>
              </a:rPr>
              <a:t>köper</a:t>
            </a:r>
            <a:r>
              <a:rPr lang="en-GB" sz="1600" dirty="0">
                <a:latin typeface="+mn-lt"/>
                <a:cs typeface="+mn-cs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ED9D1-4C50-F847-83BC-D7CA5045A26E}"/>
              </a:ext>
            </a:extLst>
          </p:cNvPr>
          <p:cNvSpPr txBox="1"/>
          <p:nvPr/>
        </p:nvSpPr>
        <p:spPr>
          <a:xfrm>
            <a:off x="6629684" y="6090807"/>
            <a:ext cx="1483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Cf. </a:t>
            </a:r>
            <a:r>
              <a:rPr lang="en-GB" sz="1400" i="1" dirty="0" err="1"/>
              <a:t>Dussart</a:t>
            </a:r>
            <a:r>
              <a:rPr lang="en-GB" sz="1400" i="1" dirty="0"/>
              <a:t> (1998)</a:t>
            </a:r>
            <a:endParaRPr lang="en-GB" sz="1400" dirty="0"/>
          </a:p>
        </p:txBody>
      </p:sp>
      <p:sp>
        <p:nvSpPr>
          <p:cNvPr id="9" name="Rektangel 5">
            <a:extLst>
              <a:ext uri="{FF2B5EF4-FFF2-40B4-BE49-F238E27FC236}">
                <a16:creationId xmlns:a16="http://schemas.microsoft.com/office/drawing/2014/main" id="{A7BD3E26-535B-414B-B606-66A2204F0143}"/>
              </a:ext>
            </a:extLst>
          </p:cNvPr>
          <p:cNvSpPr/>
          <p:nvPr/>
        </p:nvSpPr>
        <p:spPr bwMode="auto">
          <a:xfrm>
            <a:off x="709697" y="1782465"/>
            <a:ext cx="7476367" cy="14923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23C809-0AAF-744E-B01C-86479E6DA25F}"/>
              </a:ext>
            </a:extLst>
          </p:cNvPr>
          <p:cNvSpPr/>
          <p:nvPr/>
        </p:nvSpPr>
        <p:spPr>
          <a:xfrm>
            <a:off x="802466" y="1830423"/>
            <a:ext cx="72908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Uppdelning av direkta och indirekta produkter eller tjänster eller av produkter eller tjänster efter värde, leverantör, typ eller volym.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Val av produkter och kategorier med högst volym och var fokus bör vara.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Teorier/verktyg: </a:t>
            </a:r>
            <a:r>
              <a:rPr lang="sv-SE" sz="1600" dirty="0" err="1">
                <a:latin typeface="Arial" panose="020B0604020202020204" pitchFamily="34" charset="0"/>
                <a:cs typeface="Arial" panose="020B0604020202020204" pitchFamily="34" charset="0"/>
              </a:rPr>
              <a:t>Pareto</a:t>
            </a: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 (80/20 regel), ABC analys och </a:t>
            </a:r>
            <a:r>
              <a:rPr lang="sv-SE" sz="1600" dirty="0" err="1">
                <a:latin typeface="Arial" panose="020B0604020202020204" pitchFamily="34" charset="0"/>
                <a:cs typeface="Arial" panose="020B0604020202020204" pitchFamily="34" charset="0"/>
              </a:rPr>
              <a:t>Kraljics</a:t>
            </a: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 matris</a:t>
            </a:r>
          </a:p>
        </p:txBody>
      </p:sp>
    </p:spTree>
    <p:extLst>
      <p:ext uri="{BB962C8B-B14F-4D97-AF65-F5344CB8AC3E}">
        <p14:creationId xmlns:p14="http://schemas.microsoft.com/office/powerpoint/2010/main" val="3533186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2552700" y="3414715"/>
            <a:ext cx="1943100" cy="1943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sv-SE"/>
            </a:defPPr>
            <a:lvl1pPr algn="ctr" fontAlgn="auto">
              <a:spcBef>
                <a:spcPts val="0"/>
              </a:spcBef>
              <a:spcAft>
                <a:spcPts val="0"/>
              </a:spcAft>
              <a:defRPr b="1" i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4495800" y="3414715"/>
            <a:ext cx="1943100" cy="1943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sv-SE"/>
            </a:defPPr>
            <a:lvl1pPr algn="ctr" fontAlgn="auto">
              <a:spcBef>
                <a:spcPts val="0"/>
              </a:spcBef>
              <a:spcAft>
                <a:spcPts val="0"/>
              </a:spcAft>
              <a:defRPr b="1" i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endParaRPr lang="sv-SE" dirty="0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2552700" y="1477963"/>
            <a:ext cx="1947292" cy="1943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sv-SE"/>
            </a:defPPr>
            <a:lvl1pPr algn="ctr" fontAlgn="auto">
              <a:spcBef>
                <a:spcPts val="0"/>
              </a:spcBef>
              <a:spcAft>
                <a:spcPts val="0"/>
              </a:spcAft>
              <a:defRPr b="1" i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4495800" y="1477963"/>
            <a:ext cx="1943100" cy="19431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sv-SE"/>
            </a:defPPr>
            <a:lvl1pPr algn="ctr" fontAlgn="auto">
              <a:spcBef>
                <a:spcPts val="0"/>
              </a:spcBef>
              <a:spcAft>
                <a:spcPts val="0"/>
              </a:spcAft>
              <a:defRPr b="1" i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547266" name="Oval 2"/>
          <p:cNvSpPr>
            <a:spLocks noChangeArrowheads="1"/>
          </p:cNvSpPr>
          <p:nvPr/>
        </p:nvSpPr>
        <p:spPr bwMode="auto">
          <a:xfrm>
            <a:off x="2555776" y="1484784"/>
            <a:ext cx="1944216" cy="19124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Använd </a:t>
            </a:r>
            <a:b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marknaden</a:t>
            </a:r>
          </a:p>
        </p:txBody>
      </p:sp>
      <p:sp>
        <p:nvSpPr>
          <p:cNvPr id="1547267" name="Oval 3"/>
          <p:cNvSpPr>
            <a:spLocks noChangeArrowheads="1"/>
          </p:cNvSpPr>
          <p:nvPr/>
        </p:nvSpPr>
        <p:spPr bwMode="auto">
          <a:xfrm>
            <a:off x="4499992" y="3443290"/>
            <a:ext cx="1944216" cy="191722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Säkra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leverans</a:t>
            </a:r>
          </a:p>
        </p:txBody>
      </p:sp>
      <p:sp>
        <p:nvSpPr>
          <p:cNvPr id="1547268" name="Oval 4"/>
          <p:cNvSpPr>
            <a:spLocks noChangeArrowheads="1"/>
          </p:cNvSpPr>
          <p:nvPr/>
        </p:nvSpPr>
        <p:spPr bwMode="auto">
          <a:xfrm>
            <a:off x="4499992" y="1484784"/>
            <a:ext cx="1944216" cy="194421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Leverantörs-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samarbete</a:t>
            </a:r>
          </a:p>
        </p:txBody>
      </p:sp>
      <p:sp>
        <p:nvSpPr>
          <p:cNvPr id="1547269" name="Oval 5"/>
          <p:cNvSpPr>
            <a:spLocks noChangeArrowheads="1"/>
          </p:cNvSpPr>
          <p:nvPr/>
        </p:nvSpPr>
        <p:spPr bwMode="auto">
          <a:xfrm>
            <a:off x="2555776" y="3444878"/>
            <a:ext cx="1944215" cy="19156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Reducera</a:t>
            </a:r>
            <a:b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sv-SE" b="1" i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administration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5536" y="76201"/>
            <a:ext cx="7406640" cy="959315"/>
          </a:xfrm>
          <a:noFill/>
          <a:ln>
            <a:noFill/>
          </a:ln>
        </p:spPr>
        <p:txBody>
          <a:bodyPr vert="horz"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ct val="25000"/>
              <a:buFont typeface="Arial"/>
            </a:pPr>
            <a:r>
              <a:rPr lang="en-GB" sz="2400" b="1" dirty="0" err="1">
                <a:solidFill>
                  <a:srgbClr val="000000"/>
                </a:solidFill>
                <a:latin typeface="Arial"/>
                <a:cs typeface="Arial"/>
              </a:rPr>
              <a:t>Inköpsstrategi</a:t>
            </a:r>
            <a:endParaRPr lang="en-GB" sz="2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597972" y="5387978"/>
            <a:ext cx="22225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sv-SE" sz="1600" b="1" i="0" dirty="0">
                <a:latin typeface="+mn-lt"/>
              </a:rPr>
              <a:t>Leveransrisk </a:t>
            </a:r>
            <a:r>
              <a:rPr lang="sv-SE" sz="1600" i="0" dirty="0">
                <a:latin typeface="+mn-lt"/>
              </a:rPr>
              <a:t>Komplexitet och antal potentiella leverantörer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H="1" flipV="1">
            <a:off x="2547938" y="1371602"/>
            <a:ext cx="7838" cy="400161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sv-SE" dirty="0">
              <a:latin typeface="Century Gothic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" y="1273175"/>
            <a:ext cx="2606675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sv-SE" sz="1600" b="1" i="0" dirty="0">
                <a:latin typeface="+mn-lt"/>
              </a:rPr>
              <a:t> Finansiell risk </a:t>
            </a:r>
            <a:r>
              <a:rPr lang="sv-SE" sz="1600" i="0" dirty="0">
                <a:latin typeface="+mn-lt"/>
              </a:rPr>
              <a:t>Inköpsvolym </a:t>
            </a:r>
            <a:r>
              <a:rPr lang="sv-SE" sz="1400" i="0" dirty="0">
                <a:latin typeface="+mn-lt"/>
              </a:rPr>
              <a:t>(SEK/£/$)</a:t>
            </a:r>
          </a:p>
          <a:p>
            <a:pPr algn="ctr"/>
            <a:endParaRPr lang="sv-SE" sz="1600" i="0" dirty="0">
              <a:latin typeface="+mn-lt"/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304925" y="2182813"/>
            <a:ext cx="13208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sv-SE" sz="1600" b="1" i="0" dirty="0">
                <a:latin typeface="+mn-lt"/>
              </a:rPr>
              <a:t>Hög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304925" y="3962402"/>
            <a:ext cx="132080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sv-SE" sz="1600" b="1" i="0" dirty="0">
                <a:latin typeface="+mn-lt"/>
              </a:rPr>
              <a:t>Låg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2844676" y="5373688"/>
            <a:ext cx="15113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sv-SE" sz="1600" b="1" i="0" dirty="0">
                <a:latin typeface="+mn-lt"/>
              </a:rPr>
              <a:t>Låg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716016" y="5373688"/>
            <a:ext cx="15097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sv-SE" sz="1600" b="1" i="0" dirty="0">
                <a:latin typeface="+mn-lt"/>
              </a:rPr>
              <a:t>Hög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2932446" y="5845175"/>
            <a:ext cx="1279517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sv-SE" sz="1600" i="0" dirty="0">
                <a:latin typeface="+mn-lt"/>
              </a:rPr>
              <a:t>många</a:t>
            </a:r>
          </a:p>
          <a:p>
            <a:pPr algn="ctr" eaLnBrk="0" hangingPunct="0"/>
            <a:r>
              <a:rPr lang="sv-SE" sz="1600" i="0" dirty="0">
                <a:latin typeface="+mn-lt"/>
              </a:rPr>
              <a:t>leverantörer</a:t>
            </a: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4691865" y="5845175"/>
            <a:ext cx="1279517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sv-SE" sz="1600" i="0" dirty="0">
                <a:latin typeface="+mn-lt"/>
              </a:rPr>
              <a:t>få</a:t>
            </a:r>
          </a:p>
          <a:p>
            <a:pPr algn="ctr" eaLnBrk="0" hangingPunct="0"/>
            <a:r>
              <a:rPr lang="sv-SE" sz="1600" i="0" dirty="0">
                <a:latin typeface="+mn-lt"/>
              </a:rPr>
              <a:t>leverantörer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7005204" y="3059113"/>
            <a:ext cx="1267695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sv-SE" sz="1600" b="1" i="0" dirty="0">
                <a:solidFill>
                  <a:srgbClr val="000000"/>
                </a:solidFill>
                <a:latin typeface="+mn-lt"/>
              </a:rPr>
              <a:t>KRALJIC’S </a:t>
            </a:r>
          </a:p>
          <a:p>
            <a:pPr algn="ctr" eaLnBrk="0" hangingPunct="0"/>
            <a:r>
              <a:rPr lang="sv-SE" sz="1600" b="1" i="0" dirty="0">
                <a:solidFill>
                  <a:srgbClr val="000000"/>
                </a:solidFill>
                <a:latin typeface="+mn-lt"/>
              </a:rPr>
              <a:t>MATRIS</a:t>
            </a: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2547942" y="5365751"/>
            <a:ext cx="40465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sv-SE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8019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alvtid_RJ" id="{C503E220-30C5-CE4C-83AA-1E813A06B015}" vid="{09082E7B-106D-B848-846C-E80AA6A6002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LIU Färger 3">
    <a:dk1>
      <a:sysClr val="windowText" lastClr="000000"/>
    </a:dk1>
    <a:lt1>
      <a:sysClr val="window" lastClr="FFFFFF"/>
    </a:lt1>
    <a:dk2>
      <a:srgbClr val="646464"/>
    </a:dk2>
    <a:lt2>
      <a:srgbClr val="C8C8C8"/>
    </a:lt2>
    <a:accent1>
      <a:srgbClr val="1BC8A6"/>
    </a:accent1>
    <a:accent2>
      <a:srgbClr val="43D9C0"/>
    </a:accent2>
    <a:accent3>
      <a:srgbClr val="70E4D2"/>
    </a:accent3>
    <a:accent4>
      <a:srgbClr val="A5F0E4"/>
    </a:accent4>
    <a:accent5>
      <a:srgbClr val="C3F3EC"/>
    </a:accent5>
    <a:accent6>
      <a:srgbClr val="1EBCC8"/>
    </a:accent6>
    <a:hlink>
      <a:srgbClr val="14A3E1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7D87C78E2DE34F8B1DDEC34A1AE62A" ma:contentTypeVersion="10" ma:contentTypeDescription="Skapa ett nytt dokument." ma:contentTypeScope="" ma:versionID="48c955a579751e185238c09931b27d08">
  <xsd:schema xmlns:xsd="http://www.w3.org/2001/XMLSchema" xmlns:xs="http://www.w3.org/2001/XMLSchema" xmlns:p="http://schemas.microsoft.com/office/2006/metadata/properties" xmlns:ns2="7cb6a11d-8025-4f7e-b812-5adfc83f902e" targetNamespace="http://schemas.microsoft.com/office/2006/metadata/properties" ma:root="true" ma:fieldsID="233d6dac4687fffd1255e298f04c9dbc" ns2:_="">
    <xsd:import namespace="7cb6a11d-8025-4f7e-b812-5adfc83f9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6a11d-8025-4f7e-b812-5adfc83f90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44C970-A7F1-4EE6-89F8-C0093ACB310F}"/>
</file>

<file path=customXml/itemProps2.xml><?xml version="1.0" encoding="utf-8"?>
<ds:datastoreItem xmlns:ds="http://schemas.openxmlformats.org/officeDocument/2006/customXml" ds:itemID="{4C5670C5-EF02-4706-A82F-B8F246BA6A00}"/>
</file>

<file path=customXml/itemProps3.xml><?xml version="1.0" encoding="utf-8"?>
<ds:datastoreItem xmlns:ds="http://schemas.openxmlformats.org/officeDocument/2006/customXml" ds:itemID="{F5EEB59B-1541-4FC7-92AD-F0D048161D1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9050</TotalTime>
  <Words>1664</Words>
  <Application>Microsoft Office PowerPoint</Application>
  <PresentationFormat>Bildspel på skärmen (4:3)</PresentationFormat>
  <Paragraphs>283</Paragraphs>
  <Slides>20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Georgia</vt:lpstr>
      <vt:lpstr>KorolevLiU Medium</vt:lpstr>
      <vt:lpstr>Times New Roman</vt:lpstr>
      <vt:lpstr>Wingdings</vt:lpstr>
      <vt:lpstr>Office-tema</vt:lpstr>
      <vt:lpstr>Category Management  Kategoristyrning och offentlig upphandling</vt:lpstr>
      <vt:lpstr>Varifrån kommer kategoristyrning?</vt:lpstr>
      <vt:lpstr>Handel: Varför var/är kategoristyrning bra? </vt:lpstr>
      <vt:lpstr>Handel: Saker som förhindrat utveckling</vt:lpstr>
      <vt:lpstr>Kategoristyrning har därefter annamats av företag som ett sätt att förbättra inköp</vt:lpstr>
      <vt:lpstr>Spendera mindre på gemensamma inköp</vt:lpstr>
      <vt:lpstr>Kategoristyrning och offentlig upphandling</vt:lpstr>
      <vt:lpstr>Kategoristyrning och spendanalys</vt:lpstr>
      <vt:lpstr>Inköpsstrategi</vt:lpstr>
      <vt:lpstr>Operativ modell för kategoristyrning</vt:lpstr>
      <vt:lpstr>PowerPoint-presentation</vt:lpstr>
      <vt:lpstr>Vad säger forskningen om fördelar med kategoristyrning?</vt:lpstr>
      <vt:lpstr>Men det finns även stora risker…</vt:lpstr>
      <vt:lpstr>Olika inköpsintressenter – the Buying Centre</vt:lpstr>
      <vt:lpstr>Värde=Fördelar-Uppoffringar Investeringsbeslut</vt:lpstr>
      <vt:lpstr>Tre olika värdebaserade förhållningssätt till inköp</vt:lpstr>
      <vt:lpstr>Inköpsfokus och utveckling</vt:lpstr>
      <vt:lpstr>PowerPoint-presentation</vt:lpstr>
      <vt:lpstr>Kategoristyrning -  en sammanfattning 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Proactive market shaping - Actors, activities and behaviors</dc:title>
  <dc:subject/>
  <dc:creator>Daniel Kindström</dc:creator>
  <cp:keywords/>
  <dc:description/>
  <cp:lastModifiedBy>Cecilia Lind</cp:lastModifiedBy>
  <cp:revision>99</cp:revision>
  <cp:lastPrinted>2021-01-26T09:46:59Z</cp:lastPrinted>
  <dcterms:created xsi:type="dcterms:W3CDTF">2020-11-03T09:38:27Z</dcterms:created>
  <dcterms:modified xsi:type="dcterms:W3CDTF">2022-04-07T06:37:11Z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0x010100497D87C78E2DE34F8B1DDEC34A1AE62A</vt:lpwstr>
  </property>
</Properties>
</file>