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692" r:id="rId3"/>
    <p:sldMasterId id="2147483711" r:id="rId4"/>
  </p:sldMasterIdLst>
  <p:notesMasterIdLst>
    <p:notesMasterId r:id="rId41"/>
  </p:notesMasterIdLst>
  <p:sldIdLst>
    <p:sldId id="22518" r:id="rId5"/>
    <p:sldId id="22546" r:id="rId6"/>
    <p:sldId id="22515" r:id="rId7"/>
    <p:sldId id="22543" r:id="rId8"/>
    <p:sldId id="22513" r:id="rId9"/>
    <p:sldId id="567" r:id="rId10"/>
    <p:sldId id="22519" r:id="rId11"/>
    <p:sldId id="22520" r:id="rId12"/>
    <p:sldId id="22526" r:id="rId13"/>
    <p:sldId id="22534" r:id="rId14"/>
    <p:sldId id="22545" r:id="rId15"/>
    <p:sldId id="22544" r:id="rId16"/>
    <p:sldId id="22531" r:id="rId17"/>
    <p:sldId id="22525" r:id="rId18"/>
    <p:sldId id="22530" r:id="rId19"/>
    <p:sldId id="22522" r:id="rId20"/>
    <p:sldId id="22533" r:id="rId21"/>
    <p:sldId id="22547" r:id="rId22"/>
    <p:sldId id="548" r:id="rId23"/>
    <p:sldId id="22538" r:id="rId24"/>
    <p:sldId id="22509" r:id="rId25"/>
    <p:sldId id="22516" r:id="rId26"/>
    <p:sldId id="470" r:id="rId27"/>
    <p:sldId id="22514" r:id="rId28"/>
    <p:sldId id="22511" r:id="rId29"/>
    <p:sldId id="22506" r:id="rId30"/>
    <p:sldId id="319" r:id="rId31"/>
    <p:sldId id="305" r:id="rId32"/>
    <p:sldId id="22548" r:id="rId33"/>
    <p:sldId id="256" r:id="rId34"/>
    <p:sldId id="22550" r:id="rId35"/>
    <p:sldId id="22549" r:id="rId36"/>
    <p:sldId id="22551" r:id="rId37"/>
    <p:sldId id="22552" r:id="rId38"/>
    <p:sldId id="22553" r:id="rId39"/>
    <p:sldId id="355" r:id="rId40"/>
  </p:sldIdLst>
  <p:sldSz cx="9144000" cy="5715000" type="screen16x10"/>
  <p:notesSz cx="6794500" cy="99314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2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8"/>
    <a:srgbClr val="4D7579"/>
    <a:srgbClr val="003C58"/>
    <a:srgbClr val="13567D"/>
    <a:srgbClr val="623D5A"/>
    <a:srgbClr val="DDDEDD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148" autoAdjust="0"/>
  </p:normalViewPr>
  <p:slideViewPr>
    <p:cSldViewPr snapToObjects="1" showGuides="1">
      <p:cViewPr varScale="1">
        <p:scale>
          <a:sx n="109" d="100"/>
          <a:sy n="109" d="100"/>
        </p:scale>
        <p:origin x="1710" y="78"/>
      </p:cViewPr>
      <p:guideLst>
        <p:guide orient="horz" pos="1800"/>
        <p:guide pos="2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lklhet\AppData\Local\Microsoft\Windows\INetCache\Content.Outlook\L6LLPHV3\Bedolkning%20diagram%2090000%20till%20203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Blad1!$A$2:$A$7</c:f>
              <c:numCache>
                <c:formatCode>General</c:formatCode>
                <c:ptCount val="6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2010</c:v>
                </c:pt>
                <c:pt idx="5">
                  <c:v>2020</c:v>
                </c:pt>
              </c:numCache>
            </c:numRef>
          </c:cat>
          <c:val>
            <c:numRef>
              <c:f>Blad1!$B$2:$B$7</c:f>
              <c:numCache>
                <c:formatCode>#,##0</c:formatCode>
                <c:ptCount val="6"/>
                <c:pt idx="0">
                  <c:v>71000</c:v>
                </c:pt>
                <c:pt idx="1">
                  <c:v>74000</c:v>
                </c:pt>
                <c:pt idx="2">
                  <c:v>75000</c:v>
                </c:pt>
                <c:pt idx="3">
                  <c:v>72000</c:v>
                </c:pt>
                <c:pt idx="4">
                  <c:v>71000</c:v>
                </c:pt>
                <c:pt idx="5">
                  <c:v>72000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D1-4E9A-8C2C-BBFA6ED77F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6382704"/>
        <c:axId val="642827264"/>
      </c:lineChart>
      <c:catAx>
        <c:axId val="35638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42827264"/>
        <c:crosses val="autoZero"/>
        <c:auto val="1"/>
        <c:lblAlgn val="ctr"/>
        <c:lblOffset val="100"/>
        <c:noMultiLvlLbl val="0"/>
      </c:catAx>
      <c:valAx>
        <c:axId val="642827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5638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Blad1!$A$3</c:f>
              <c:strCache>
                <c:ptCount val="1"/>
                <c:pt idx="0">
                  <c:v>Totalt</c:v>
                </c:pt>
              </c:strCache>
            </c:strRef>
          </c:tx>
          <c:spPr>
            <a:ln w="28575" cap="rnd">
              <a:solidFill>
                <a:schemeClr val="accent1">
                  <a:shade val="8600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chemeClr val="accent1">
                    <a:shade val="86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Blad1!$B$2:$V$2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Blad1!$B$3:$V$3</c:f>
              <c:numCache>
                <c:formatCode>General</c:formatCode>
                <c:ptCount val="21"/>
                <c:pt idx="0">
                  <c:v>71641</c:v>
                </c:pt>
                <c:pt idx="1">
                  <c:v>71580</c:v>
                </c:pt>
                <c:pt idx="2">
                  <c:v>71774</c:v>
                </c:pt>
                <c:pt idx="3">
                  <c:v>71988</c:v>
                </c:pt>
                <c:pt idx="4">
                  <c:v>72024</c:v>
                </c:pt>
                <c:pt idx="5">
                  <c:v>72031</c:v>
                </c:pt>
                <c:pt idx="6">
                  <c:v>72266</c:v>
                </c:pt>
                <c:pt idx="7">
                  <c:v>72723</c:v>
                </c:pt>
                <c:pt idx="8">
                  <c:v>72467</c:v>
                </c:pt>
                <c:pt idx="9">
                  <c:v>72589</c:v>
                </c:pt>
                <c:pt idx="10">
                  <c:v>72840</c:v>
                </c:pt>
                <c:pt idx="11">
                  <c:v>73440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CA-4606-A04C-6BC755068977}"/>
            </c:ext>
          </c:extLst>
        </c:ser>
        <c:ser>
          <c:idx val="2"/>
          <c:order val="1"/>
          <c:tx>
            <c:strRef>
              <c:f>Blad1!$A$4</c:f>
              <c:strCache>
                <c:ptCount val="1"/>
                <c:pt idx="0">
                  <c:v>2030</c:v>
                </c:pt>
              </c:strCache>
            </c:strRef>
          </c:tx>
          <c:spPr>
            <a:ln w="63500" cap="rnd">
              <a:solidFill>
                <a:schemeClr val="tx1">
                  <a:lumMod val="95000"/>
                  <a:lumOff val="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Blad1!$B$2:$V$2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Blad1!$B$4:$V$4</c:f>
              <c:numCache>
                <c:formatCode>#,##0</c:formatCode>
                <c:ptCount val="21"/>
                <c:pt idx="0">
                  <c:v>90000</c:v>
                </c:pt>
                <c:pt idx="1">
                  <c:v>90000</c:v>
                </c:pt>
                <c:pt idx="2">
                  <c:v>90000</c:v>
                </c:pt>
                <c:pt idx="3">
                  <c:v>90000</c:v>
                </c:pt>
                <c:pt idx="4">
                  <c:v>90000</c:v>
                </c:pt>
                <c:pt idx="5">
                  <c:v>90000</c:v>
                </c:pt>
                <c:pt idx="6">
                  <c:v>90000</c:v>
                </c:pt>
                <c:pt idx="7">
                  <c:v>90000</c:v>
                </c:pt>
                <c:pt idx="8">
                  <c:v>90000</c:v>
                </c:pt>
                <c:pt idx="9">
                  <c:v>90000</c:v>
                </c:pt>
                <c:pt idx="10">
                  <c:v>90000</c:v>
                </c:pt>
                <c:pt idx="11">
                  <c:v>90000</c:v>
                </c:pt>
                <c:pt idx="12">
                  <c:v>90000</c:v>
                </c:pt>
                <c:pt idx="13">
                  <c:v>90000</c:v>
                </c:pt>
                <c:pt idx="14">
                  <c:v>90000</c:v>
                </c:pt>
                <c:pt idx="15">
                  <c:v>90000</c:v>
                </c:pt>
                <c:pt idx="16">
                  <c:v>90000</c:v>
                </c:pt>
                <c:pt idx="17">
                  <c:v>90000</c:v>
                </c:pt>
                <c:pt idx="18">
                  <c:v>90000</c:v>
                </c:pt>
                <c:pt idx="19">
                  <c:v>90000</c:v>
                </c:pt>
                <c:pt idx="20">
                  <c:v>90000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CA-4606-A04C-6BC755068977}"/>
            </c:ext>
          </c:extLst>
        </c:ser>
        <c:ser>
          <c:idx val="3"/>
          <c:order val="2"/>
          <c:spPr>
            <a:ln w="28575" cap="rnd">
              <a:solidFill>
                <a:schemeClr val="accent1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Blad1!$B$2:$V$2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Blad1!$B$5:$V$5</c:f>
              <c:numCache>
                <c:formatCode>General</c:formatCode>
                <c:ptCount val="21"/>
                <c:pt idx="10" formatCode="#,##0">
                  <c:v>72840</c:v>
                </c:pt>
                <c:pt idx="11" formatCode="#,##0">
                  <c:v>73560.000173295237</c:v>
                </c:pt>
                <c:pt idx="12" formatCode="#,##0">
                  <c:v>74659.951477689116</c:v>
                </c:pt>
                <c:pt idx="13" formatCode="#,##0">
                  <c:v>77211.639331451108</c:v>
                </c:pt>
                <c:pt idx="14" formatCode="#,##0">
                  <c:v>79127.232925526958</c:v>
                </c:pt>
                <c:pt idx="15" formatCode="#,##0">
                  <c:v>81263.998542059388</c:v>
                </c:pt>
                <c:pt idx="16" formatCode="#,##0">
                  <c:v>83011.199263265022</c:v>
                </c:pt>
                <c:pt idx="17" formatCode="#,##0">
                  <c:v>84758.400008847311</c:v>
                </c:pt>
                <c:pt idx="18" formatCode="#,##0">
                  <c:v>86505.600795065446</c:v>
                </c:pt>
                <c:pt idx="19" formatCode="#,##0">
                  <c:v>88252.801610633251</c:v>
                </c:pt>
                <c:pt idx="20" formatCode="#,##0">
                  <c:v>90000.00246392806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CA-4606-A04C-6BC7550689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20682335"/>
        <c:axId val="1320682751"/>
      </c:lineChart>
      <c:catAx>
        <c:axId val="1320682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20682751"/>
        <c:crosses val="autoZero"/>
        <c:auto val="0"/>
        <c:lblAlgn val="ctr"/>
        <c:lblOffset val="0"/>
        <c:tickLblSkip val="2"/>
        <c:noMultiLvlLbl val="0"/>
      </c:catAx>
      <c:valAx>
        <c:axId val="1320682751"/>
        <c:scaling>
          <c:orientation val="minMax"/>
          <c:max val="96000"/>
          <c:min val="7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20682335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accent1">
          <a:lumMod val="75000"/>
          <a:alpha val="97000"/>
        </a:schemeClr>
      </a:solidFill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330216535433076E-2"/>
          <c:y val="0.13135949803149607"/>
          <c:w val="0.90891978346456692"/>
          <c:h val="0.689982037401574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c:spPr>
          <c:invertIfNegative val="0"/>
          <c:cat>
            <c:numRef>
              <c:f>Blad1!$A$2:$A$5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2018</c:v>
                </c:pt>
                <c:pt idx="2">
                  <c:v>2020</c:v>
                </c:pt>
                <c:pt idx="3">
                  <c:v>2022</c:v>
                </c:pt>
              </c:numCache>
            </c:numRef>
          </c:cat>
          <c:val>
            <c:numRef>
              <c:f>Blad1!$B$2:$B$5</c:f>
              <c:numCache>
                <c:formatCode>General</c:formatCode>
                <c:ptCount val="4"/>
                <c:pt idx="0">
                  <c:v>1.5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C5-4919-8D89-534E51AF88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8365984"/>
        <c:axId val="903319120"/>
      </c:barChart>
      <c:catAx>
        <c:axId val="80836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903319120"/>
        <c:crosses val="autoZero"/>
        <c:auto val="1"/>
        <c:lblAlgn val="ctr"/>
        <c:lblOffset val="100"/>
        <c:noMultiLvlLbl val="0"/>
      </c:catAx>
      <c:valAx>
        <c:axId val="903319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08365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9260E-6903-4924-B559-D968AE483310}" type="datetimeFigureOut">
              <a:rPr lang="sv-SE" smtClean="0"/>
              <a:t>2022-03-24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44538"/>
            <a:ext cx="59563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0D976-A653-431B-B3FD-47FFD445D2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927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D976-A653-431B-B3FD-47FFD445D2BF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0419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D976-A653-431B-B3FD-47FFD445D2B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98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D976-A653-431B-B3FD-47FFD445D2BF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330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9D5A0-1441-1248-8B5B-5A504D94CF0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8485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7729">
              <a:defRPr/>
            </a:pPr>
            <a:endParaRPr lang="sv-SE" dirty="0"/>
          </a:p>
          <a:p>
            <a:pPr defTabSz="477729"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9955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EBACC-22FD-4A5A-9151-B53E386A487A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3752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86140-025C-40BD-90A0-3ADE907C2539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2643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d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Skellefteå kommun_SVART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010400" y="4762500"/>
            <a:ext cx="1565428" cy="491166"/>
          </a:xfrm>
          <a:prstGeom prst="rect">
            <a:avLst/>
          </a:prstGeom>
        </p:spPr>
      </p:pic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52500"/>
          </a:xfrm>
        </p:spPr>
        <p:txBody>
          <a:bodyPr>
            <a:normAutofit/>
          </a:bodyPr>
          <a:lstStyle>
            <a:lvl1pPr algn="l">
              <a:defRPr sz="3000"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0"/>
          </p:nvPr>
        </p:nvSpPr>
        <p:spPr>
          <a:xfrm>
            <a:off x="457200" y="1562100"/>
            <a:ext cx="8229600" cy="2895600"/>
          </a:xfrm>
        </p:spPr>
        <p:txBody>
          <a:bodyPr>
            <a:normAutofit/>
          </a:bodyPr>
          <a:lstStyle>
            <a:lvl1pPr marL="0">
              <a:spcBef>
                <a:spcPts val="0"/>
              </a:spcBef>
              <a:buNone/>
              <a:defRPr sz="1800">
                <a:latin typeface="Open Sans Light"/>
                <a:cs typeface="Open Sans Light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Rubrik och innehåll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type" descr="Skellefteå kommun_SVART.eps">
            <a:extLst>
              <a:ext uri="{FF2B5EF4-FFF2-40B4-BE49-F238E27FC236}">
                <a16:creationId xmlns:a16="http://schemas.microsoft.com/office/drawing/2014/main" id="{73C88217-CB8E-6043-9129-08D537CB8D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758" y="4788455"/>
            <a:ext cx="1174071" cy="40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47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kel textsida,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457200" y="609600"/>
            <a:ext cx="8229600" cy="952500"/>
          </a:xfrm>
        </p:spPr>
        <p:txBody>
          <a:bodyPr>
            <a:noAutofit/>
          </a:bodyPr>
          <a:lstStyle>
            <a:lvl1pPr algn="l">
              <a:defRPr sz="225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457200" y="1562365"/>
            <a:ext cx="8229600" cy="3034771"/>
          </a:xfrm>
        </p:spPr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5" name="Logotyp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30" y="4788000"/>
            <a:ext cx="1176083" cy="4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8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innehåll"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986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601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24E3D0-4B7F-A94A-AE29-B503F4D2F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868EFA-9E45-6149-AFDB-5CA070919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BF3EBB0-0056-EF45-A38B-A7E596703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E8A0-9CFE-7E48-85EF-ADAB7C53325D}" type="datetimeFigureOut">
              <a:rPr lang="sv-SE" smtClean="0"/>
              <a:t>2022-03-24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C84B8CB-F0A0-894D-8DE0-D21AF22EB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F527A91-B054-624E-98D8-666D9C3BC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5791-1393-B449-AA36-A850F9416A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0787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Rubrik och innehåll"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681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/3 text,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sitter, full av färg, tåg, liten&#10;&#10;Automatiskt genererad beskrivning">
            <a:extLst>
              <a:ext uri="{FF2B5EF4-FFF2-40B4-BE49-F238E27FC236}">
                <a16:creationId xmlns:a16="http://schemas.microsoft.com/office/drawing/2014/main" id="{9295ADF5-5460-3740-89D2-7EFDF018E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0D3AC0F-B770-314A-B7CA-012DBACC64E6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</p:spTree>
    <p:extLst>
      <p:ext uri="{BB962C8B-B14F-4D97-AF65-F5344CB8AC3E}">
        <p14:creationId xmlns:p14="http://schemas.microsoft.com/office/powerpoint/2010/main" val="116676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E103F0-5C02-4F21-AEB2-FC717949F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2ED2208-C59E-47BD-B9D5-220C2964A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9D8AA6-E8D8-4063-B30F-19AB90457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0B3F-E5C0-490A-8D72-E5C07FFED9C0}" type="datetimeFigureOut">
              <a:rPr lang="sv-SE" smtClean="0"/>
              <a:t>2022-03-24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4B7DA6-2834-44D9-9A9A-FFF93832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FDDB9A2-A77C-4433-814C-7E125EECD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1A2F-1AE4-44C4-B24F-3EAF754CE6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2848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6346AF-7BA3-4AFD-BA5F-A0679A611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72606CE-3388-4FB4-BBFF-5BA75F61E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2431BA-E257-49BC-A1F4-D714BBA02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0B3F-E5C0-490A-8D72-E5C07FFED9C0}" type="datetimeFigureOut">
              <a:rPr lang="sv-SE" smtClean="0"/>
              <a:t>2022-03-24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739E909-CCC5-4723-8D64-76D8DFA62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D73AE97-18D5-4C7D-8E77-39938DDB4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1A2F-1AE4-44C4-B24F-3EAF754CE6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3942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CB90DD-4E78-434C-9114-70B491A3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329B2E7-0881-481C-9E9A-118D9B388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B68A2A6-B95D-4177-AE52-8185658D1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0B3F-E5C0-490A-8D72-E5C07FFED9C0}" type="datetimeFigureOut">
              <a:rPr lang="sv-SE" smtClean="0"/>
              <a:t>2022-03-24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0ED6938-0027-463C-9D47-9543686C5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5369402-A6AE-4C71-9C38-2D44B73C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1A2F-1AE4-44C4-B24F-3EAF754CE6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679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 descr="Skellefteå kommun_SVART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010400" y="4762500"/>
            <a:ext cx="1565428" cy="491166"/>
          </a:xfrm>
          <a:prstGeom prst="rect">
            <a:avLst/>
          </a:prstGeom>
        </p:spPr>
      </p:pic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52500"/>
          </a:xfrm>
        </p:spPr>
        <p:txBody>
          <a:bodyPr>
            <a:normAutofit/>
          </a:bodyPr>
          <a:lstStyle>
            <a:lvl1pPr algn="l">
              <a:defRPr sz="3000"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0"/>
          </p:nvPr>
        </p:nvSpPr>
        <p:spPr>
          <a:xfrm>
            <a:off x="457200" y="1562100"/>
            <a:ext cx="8229600" cy="2895600"/>
          </a:xfrm>
        </p:spPr>
        <p:txBody>
          <a:bodyPr>
            <a:normAutofit/>
          </a:bodyPr>
          <a:lstStyle>
            <a:lvl1pPr marL="0">
              <a:spcBef>
                <a:spcPts val="0"/>
              </a:spcBef>
              <a:buNone/>
              <a:defRPr sz="1800">
                <a:latin typeface="Open Sans Light"/>
                <a:cs typeface="Open Sans Light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705092-5AE4-4173-BA77-5BA5E0BEE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FF528AD-7249-48A0-BEDC-2CA5AFC1D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E60E4CA-8510-4973-84D9-81297264A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1A54993-B5F2-4A8A-AA61-C09BA929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0B3F-E5C0-490A-8D72-E5C07FFED9C0}" type="datetimeFigureOut">
              <a:rPr lang="sv-SE" smtClean="0"/>
              <a:t>2022-03-24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115C1DF-2E51-4A1C-A89C-10D37C09B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DE635BA-2182-4FFB-8725-61271569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1A2F-1AE4-44C4-B24F-3EAF754CE6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7303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3255E-D6C9-4759-91C2-EA916C62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6795C09-0E7B-4C3D-A5D2-758B84A4A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E14F256-A2EB-452F-99BA-3C53511F7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B897E1A-E8BD-48CB-AF7C-CA5F5B513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2BEBAFA-D825-45CE-B5A9-B1275FEB10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16CF2F7-3EAF-4392-8EFD-6942CD0C0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0B3F-E5C0-490A-8D72-E5C07FFED9C0}" type="datetimeFigureOut">
              <a:rPr lang="sv-SE" smtClean="0"/>
              <a:t>2022-03-24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C29F1B3-57EC-4832-AF0F-2B47779C4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6E29D0C-430D-4D80-9CA3-86159BEC8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1A2F-1AE4-44C4-B24F-3EAF754CE6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89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D299FB-2129-468E-9E05-2A1337D78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078E8E5-12CC-4415-868D-D34A1A3D8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0B3F-E5C0-490A-8D72-E5C07FFED9C0}" type="datetimeFigureOut">
              <a:rPr lang="sv-SE" smtClean="0"/>
              <a:t>2022-03-24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228F58E-EEBA-4988-836A-20C51940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FCC3A91-B66C-4E73-9693-0F672170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1A2F-1AE4-44C4-B24F-3EAF754CE6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2799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CC3F588-6457-4CFC-B810-3EECF6EF6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0B3F-E5C0-490A-8D72-E5C07FFED9C0}" type="datetimeFigureOut">
              <a:rPr lang="sv-SE" smtClean="0"/>
              <a:t>2022-03-24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DEC5A74-A96F-4B2E-9C9C-20BA51C6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C69A709-4EAA-4990-A84B-6D8C76F04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1A2F-1AE4-44C4-B24F-3EAF754CE6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3568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A748F6-057E-47C3-B467-C1862EC83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0D103D2-826A-4C36-A2F1-701968232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0B777B-252F-4968-93C7-6BB0587EB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EF9DED5-4F89-4BA8-B56E-AD86F50A9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0B3F-E5C0-490A-8D72-E5C07FFED9C0}" type="datetimeFigureOut">
              <a:rPr lang="sv-SE" smtClean="0"/>
              <a:t>2022-03-24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49AF951-4888-4879-988E-CAF44E274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39EF001-3C8B-4C11-9501-1A4986A9E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1A2F-1AE4-44C4-B24F-3EAF754CE6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5772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576251-7BFB-4077-9AB8-43F50B9FA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AF93225A-C5D0-4C05-8AFC-FBF461357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EDFE6A0-777A-455B-96DB-DD28110BF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4672C39-1110-4C9D-95CC-9FFA82EBB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0B3F-E5C0-490A-8D72-E5C07FFED9C0}" type="datetimeFigureOut">
              <a:rPr lang="sv-SE" smtClean="0"/>
              <a:t>2022-03-24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176BD92-BC3D-4838-888C-D5E21472E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0B87569-8F58-422F-A8BF-EFEA5C82F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1A2F-1AE4-44C4-B24F-3EAF754CE6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8908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BFC41B-241E-46F8-AAB7-D0696149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1BC72D7-1A25-4C11-BC3E-7D5832FCD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E0029CE-61AA-4421-8C32-5472B08FF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0B3F-E5C0-490A-8D72-E5C07FFED9C0}" type="datetimeFigureOut">
              <a:rPr lang="sv-SE" smtClean="0"/>
              <a:t>2022-03-24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56CDAB-C015-4535-B15D-831FD1263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4803238-2505-4587-8632-2500A05FF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1A2F-1AE4-44C4-B24F-3EAF754CE6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5166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B056070-31F0-4093-9D01-E4F4BEA4FB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2D44F16-CFD8-4A58-BDE2-F35E53037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06C401C-63B5-4137-BE8F-F7842585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0B3F-E5C0-490A-8D72-E5C07FFED9C0}" type="datetimeFigureOut">
              <a:rPr lang="sv-SE" smtClean="0"/>
              <a:t>2022-03-24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12BEAB3-305B-4E7A-8321-B00CED177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B167FBB-3CE1-4B70-95F9-342DA3A3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1A2F-1AE4-44C4-B24F-3EAF754CE6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8484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20"/>
          </a:p>
        </p:txBody>
      </p:sp>
      <p:pic>
        <p:nvPicPr>
          <p:cNvPr id="7" name="Bildobjekt 6" descr="Skellefteå kommun_SVART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010400" y="4762500"/>
            <a:ext cx="1565428" cy="491166"/>
          </a:xfrm>
          <a:prstGeom prst="rect">
            <a:avLst/>
          </a:prstGeom>
        </p:spPr>
      </p:pic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52500"/>
          </a:xfrm>
        </p:spPr>
        <p:txBody>
          <a:bodyPr>
            <a:normAutofit/>
          </a:bodyPr>
          <a:lstStyle>
            <a:lvl1pPr algn="l">
              <a:defRPr sz="2700"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0"/>
          </p:nvPr>
        </p:nvSpPr>
        <p:spPr>
          <a:xfrm>
            <a:off x="457200" y="1562100"/>
            <a:ext cx="8229600" cy="2895600"/>
          </a:xfrm>
        </p:spPr>
        <p:txBody>
          <a:bodyPr>
            <a:normAutofit/>
          </a:bodyPr>
          <a:lstStyle>
            <a:lvl1pPr marL="0">
              <a:spcBef>
                <a:spcPts val="0"/>
              </a:spcBef>
              <a:buNone/>
              <a:defRPr sz="1620">
                <a:latin typeface="Open Sans Light"/>
                <a:cs typeface="Open Sans Light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145342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3812400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 descr="Skellefteå kommun_SVART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010400" y="4762500"/>
            <a:ext cx="1565428" cy="491166"/>
          </a:xfrm>
          <a:prstGeom prst="rect">
            <a:avLst/>
          </a:prstGeom>
        </p:spPr>
      </p:pic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952500"/>
          </a:xfrm>
        </p:spPr>
        <p:txBody>
          <a:bodyPr>
            <a:normAutofit/>
          </a:bodyPr>
          <a:lstStyle>
            <a:lvl1pPr algn="l">
              <a:defRPr sz="3000"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0"/>
          </p:nvPr>
        </p:nvSpPr>
        <p:spPr>
          <a:xfrm>
            <a:off x="457200" y="1219200"/>
            <a:ext cx="8229600" cy="2324100"/>
          </a:xfrm>
        </p:spPr>
        <p:txBody>
          <a:bodyPr>
            <a:normAutofit/>
          </a:bodyPr>
          <a:lstStyle>
            <a:lvl1pPr marL="0">
              <a:spcBef>
                <a:spcPts val="0"/>
              </a:spcBef>
              <a:buNone/>
              <a:defRPr sz="1800">
                <a:latin typeface="Open Sans Light"/>
                <a:cs typeface="Open Sans Light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4838700"/>
            <a:ext cx="4095750" cy="246063"/>
          </a:xfrm>
        </p:spPr>
        <p:txBody>
          <a:bodyPr>
            <a:normAutofit/>
          </a:bodyPr>
          <a:lstStyle>
            <a:lvl1pPr marL="0">
              <a:spcBef>
                <a:spcPts val="0"/>
              </a:spcBef>
              <a:buNone/>
              <a:defRPr sz="1000" baseline="0">
                <a:latin typeface="Open Sans Extrabold"/>
                <a:cs typeface="Open Sans Extrabold"/>
              </a:defRPr>
            </a:lvl1pPr>
          </a:lstStyle>
          <a:p>
            <a:pPr lvl="0"/>
            <a:r>
              <a:rPr lang="sv-SE" dirty="0"/>
              <a:t>Klicka för att lägga till text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3812400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 descr="Skellefteå kommun_SVART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010400" y="4762500"/>
            <a:ext cx="1565428" cy="491166"/>
          </a:xfrm>
          <a:prstGeom prst="rect">
            <a:avLst/>
          </a:prstGeom>
        </p:spPr>
      </p:pic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457200" y="266700"/>
            <a:ext cx="3733800" cy="952500"/>
          </a:xfrm>
        </p:spPr>
        <p:txBody>
          <a:bodyPr>
            <a:normAutofit/>
          </a:bodyPr>
          <a:lstStyle>
            <a:lvl1pPr algn="l">
              <a:defRPr sz="2400"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0"/>
          </p:nvPr>
        </p:nvSpPr>
        <p:spPr>
          <a:xfrm>
            <a:off x="457200" y="1219200"/>
            <a:ext cx="3733800" cy="2324100"/>
          </a:xfrm>
        </p:spPr>
        <p:txBody>
          <a:bodyPr>
            <a:normAutofit/>
          </a:bodyPr>
          <a:lstStyle>
            <a:lvl1pPr marL="0">
              <a:spcBef>
                <a:spcPts val="0"/>
              </a:spcBef>
              <a:buNone/>
              <a:defRPr sz="1200">
                <a:latin typeface="Open Sans Light"/>
                <a:cs typeface="Open Sans Light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4838700"/>
            <a:ext cx="4095750" cy="246063"/>
          </a:xfrm>
        </p:spPr>
        <p:txBody>
          <a:bodyPr>
            <a:normAutofit/>
          </a:bodyPr>
          <a:lstStyle>
            <a:lvl1pPr marL="0">
              <a:spcBef>
                <a:spcPts val="0"/>
              </a:spcBef>
              <a:buNone/>
              <a:defRPr sz="1000" baseline="0">
                <a:latin typeface="Open Sans Extrabold"/>
                <a:cs typeface="Open Sans Extrabold"/>
              </a:defRPr>
            </a:lvl1pPr>
          </a:lstStyle>
          <a:p>
            <a:pPr lvl="0"/>
            <a:r>
              <a:rPr lang="sv-SE" dirty="0"/>
              <a:t>Klicka för att lägga till text</a:t>
            </a:r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3812400"/>
          </a:xfrm>
        </p:spPr>
        <p:txBody>
          <a:bodyPr anchor="ctr">
            <a:normAutofit/>
          </a:bodyPr>
          <a:lstStyle>
            <a:lvl1pPr algn="ctr">
              <a:defRPr sz="1400">
                <a:latin typeface="Open Sans Light"/>
                <a:cs typeface="Open Sans Light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3812400"/>
          </a:xfrm>
        </p:spPr>
        <p:txBody>
          <a:bodyPr anchor="ctr">
            <a:normAutofit/>
          </a:bodyPr>
          <a:lstStyle>
            <a:lvl1pPr algn="ctr">
              <a:defRPr sz="1400">
                <a:latin typeface="Open Sans Light"/>
                <a:cs typeface="Open Sans Light"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7" name="Bildobjekt 6" descr="Skellefteå kommun_SVART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010400" y="4762500"/>
            <a:ext cx="1565428" cy="491166"/>
          </a:xfrm>
          <a:prstGeom prst="rect">
            <a:avLst/>
          </a:prstGeom>
        </p:spPr>
      </p:pic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533400" y="1485900"/>
            <a:ext cx="3733800" cy="952500"/>
          </a:xfrm>
        </p:spPr>
        <p:txBody>
          <a:bodyPr>
            <a:normAutofit/>
          </a:bodyPr>
          <a:lstStyle>
            <a:lvl1pPr algn="l">
              <a:defRPr sz="2400"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4838700"/>
            <a:ext cx="4095750" cy="246063"/>
          </a:xfrm>
        </p:spPr>
        <p:txBody>
          <a:bodyPr>
            <a:normAutofit/>
          </a:bodyPr>
          <a:lstStyle>
            <a:lvl1pPr marL="0">
              <a:spcBef>
                <a:spcPts val="0"/>
              </a:spcBef>
              <a:buNone/>
              <a:defRPr sz="1000" baseline="0">
                <a:latin typeface="Open Sans Extrabold"/>
                <a:cs typeface="Open Sans Extrabold"/>
              </a:defRPr>
            </a:lvl1pPr>
          </a:lstStyle>
          <a:p>
            <a:pPr lvl="0"/>
            <a:r>
              <a:rPr lang="sv-SE" dirty="0"/>
              <a:t>Klicka för att lägga till text</a:t>
            </a:r>
          </a:p>
        </p:txBody>
      </p:sp>
      <p:sp>
        <p:nvSpPr>
          <p:cNvPr id="9" name="Platshållare för text 9"/>
          <p:cNvSpPr>
            <a:spLocks noGrp="1"/>
          </p:cNvSpPr>
          <p:nvPr>
            <p:ph type="body" sz="quarter" idx="10"/>
          </p:nvPr>
        </p:nvSpPr>
        <p:spPr>
          <a:xfrm>
            <a:off x="533400" y="2438400"/>
            <a:ext cx="3733800" cy="952500"/>
          </a:xfrm>
        </p:spPr>
        <p:txBody>
          <a:bodyPr>
            <a:normAutofit/>
          </a:bodyPr>
          <a:lstStyle>
            <a:lvl1pPr marL="0">
              <a:spcBef>
                <a:spcPts val="0"/>
              </a:spcBef>
              <a:buNone/>
              <a:defRPr sz="1200">
                <a:latin typeface="Open Sans Light"/>
                <a:cs typeface="Open Sans Light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74B6-035F-42DB-A38B-4F8F2D5F27A5}" type="datetime1">
              <a:rPr lang="sv-SE" smtClean="0"/>
              <a:t>2022-03-24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Bisnode 2016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9B44-D908-40B3-987F-69607D9637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963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/3 text,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457200" y="609600"/>
            <a:ext cx="8229600" cy="952500"/>
          </a:xfrm>
        </p:spPr>
        <p:txBody>
          <a:bodyPr>
            <a:noAutofit/>
          </a:bodyPr>
          <a:lstStyle>
            <a:lvl1pPr algn="l">
              <a:defRPr sz="2250" baseline="0">
                <a:solidFill>
                  <a:schemeClr val="tx1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457200" y="1562366"/>
            <a:ext cx="8229600" cy="1895202"/>
          </a:xfrm>
        </p:spPr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VitRuta"/>
          <p:cNvSpPr/>
          <p:nvPr userDrawn="1"/>
        </p:nvSpPr>
        <p:spPr>
          <a:xfrm>
            <a:off x="0" y="3814899"/>
            <a:ext cx="9144000" cy="19001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v-SE" sz="1650">
              <a:solidFill>
                <a:srgbClr val="FFFFFF"/>
              </a:solidFill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52" y="4837720"/>
            <a:ext cx="4537075" cy="240027"/>
          </a:xfrm>
        </p:spPr>
        <p:txBody>
          <a:bodyPr/>
          <a:lstStyle>
            <a:lvl1pPr>
              <a:defRPr sz="750" baseline="0">
                <a:solidFill>
                  <a:schemeClr val="tx1"/>
                </a:solidFill>
                <a:latin typeface="+mj-lt"/>
              </a:defRPr>
            </a:lvl1pPr>
            <a:lvl2pPr>
              <a:defRPr sz="750">
                <a:latin typeface="+mj-lt"/>
              </a:defRPr>
            </a:lvl2pPr>
            <a:lvl3pPr>
              <a:defRPr sz="750">
                <a:solidFill>
                  <a:schemeClr val="tx1"/>
                </a:solidFill>
                <a:latin typeface="+mj-lt"/>
              </a:defRPr>
            </a:lvl3pPr>
            <a:lvl4pPr>
              <a:defRPr sz="750">
                <a:solidFill>
                  <a:schemeClr val="tx1"/>
                </a:solidFill>
                <a:latin typeface="+mj-lt"/>
              </a:defRPr>
            </a:lvl4pPr>
            <a:lvl5pPr>
              <a:defRPr sz="75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text</a:t>
            </a:r>
          </a:p>
          <a:p>
            <a:pPr lvl="4"/>
            <a:endParaRPr lang="sv-SE"/>
          </a:p>
        </p:txBody>
      </p:sp>
      <p:pic>
        <p:nvPicPr>
          <p:cNvPr id="10" name="Logotype" descr="Skellefteå kommun_SVART.ep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1758" y="4788455"/>
            <a:ext cx="1174071" cy="40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92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/>
        </p:nvSpPr>
        <p:spPr>
          <a:xfrm>
            <a:off x="1" y="-7482"/>
            <a:ext cx="9148077" cy="5722483"/>
          </a:xfrm>
          <a:prstGeom prst="rect">
            <a:avLst/>
          </a:prstGeom>
          <a:solidFill>
            <a:srgbClr val="13567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27838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" name="Rektangel 1"/>
          <p:cNvSpPr/>
          <p:nvPr userDrawn="1"/>
        </p:nvSpPr>
        <p:spPr>
          <a:xfrm>
            <a:off x="541" y="4702662"/>
            <a:ext cx="9142921" cy="22467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812" tIns="19812" rIns="19812" bIns="19812" numCol="1" spcCol="14859" rtlCol="0" anchor="ctr">
            <a:spAutoFit/>
          </a:bodyPr>
          <a:lstStyle/>
          <a:p>
            <a:pPr algn="ctr" defTabSz="321945" latinLnBrk="1" hangingPunct="0"/>
            <a:endParaRPr lang="sv-SE" sz="12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4" name="Skellefteå kommun_SVART.pdf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7351272" y="4852903"/>
            <a:ext cx="1239685" cy="43218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43"/>
          <p:cNvSpPr/>
          <p:nvPr userDrawn="1"/>
        </p:nvSpPr>
        <p:spPr>
          <a:xfrm>
            <a:off x="447423" y="4971153"/>
            <a:ext cx="3736600" cy="30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584200">
              <a:lnSpc>
                <a:spcPct val="90000"/>
              </a:lnSpc>
              <a:defRPr sz="2000"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sv-SE" sz="11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KULTURHUS SKELLEFTEÅ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sv-SE" sz="1100" kern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 – KOMMUNSTYRELSEN 29 AUGUSTI 2016</a:t>
            </a:r>
            <a:endParaRPr lang="sv-SE" sz="11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54053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457200" y="228867"/>
            <a:ext cx="8229600" cy="487627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75FA9C3-E7C3-42F4-8F57-48F5ED4DAB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AC41D28-3A2F-4857-A54D-164B844008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F0F36FA-80A6-44D9-ACEC-C9435A85E0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3CBFE-3FCE-4EFD-9D0A-B82293B3A6D2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756298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6BA79-F2AE-9145-9209-1674DACC0F18}" type="datetimeFigureOut">
              <a:rPr lang="sv-SE" smtClean="0"/>
              <a:pPr/>
              <a:t>2022-03-24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01A26-2D80-0E46-9B4D-60A1952FE66D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8" r:id="rId6"/>
    <p:sldLayoutId id="2147483682" r:id="rId7"/>
    <p:sldLayoutId id="2147483687" r:id="rId8"/>
    <p:sldLayoutId id="2147483688" r:id="rId9"/>
    <p:sldLayoutId id="2147483710" r:id="rId10"/>
    <p:sldLayoutId id="214748372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A79B646-4FD2-CA44-969F-A1FD994A05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186" y="4986130"/>
            <a:ext cx="965581" cy="33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0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433C533E-3751-DC42-B970-8B8162F496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3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7513DB7-1759-4B53-B859-A038B7ED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070AFA5-8E04-40AB-ADCA-FB3DDE020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3CC433F-33BD-4012-9EF6-0556904789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E0B3F-E5C0-490A-8D72-E5C07FFED9C0}" type="datetimeFigureOut">
              <a:rPr lang="sv-SE" smtClean="0"/>
              <a:t>2022-03-24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44914F-26CC-495A-BDFD-C726D2ADE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3E403B2-5DD6-4B66-B1F1-48AD4826B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1A2F-1AE4-44C4-B24F-3EAF754CE6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346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0A0164-13B4-47A4-90DF-76819668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9B93075-2C3C-4368-9CAD-0A65EFD9E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544" y="1"/>
            <a:ext cx="10104922" cy="5809828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5E7A0F09-0792-494C-9431-4C1210291C21}"/>
              </a:ext>
            </a:extLst>
          </p:cNvPr>
          <p:cNvSpPr txBox="1"/>
          <p:nvPr/>
        </p:nvSpPr>
        <p:spPr>
          <a:xfrm>
            <a:off x="6156176" y="4139356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0" dirty="0">
                <a:solidFill>
                  <a:schemeClr val="bg1"/>
                </a:solidFill>
                <a:effectLst/>
                <a:latin typeface="museo-sans"/>
              </a:rPr>
              <a:t>Skellefteå växer – från stagnation till expansion </a:t>
            </a:r>
            <a:endParaRPr lang="sv-S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21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A6B7D7-954F-4302-BF2F-D3C4CCC3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Bostäder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53449E0-86FC-4E77-BCCA-CCEC5C5667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sv-SE" dirty="0"/>
          </a:p>
          <a:p>
            <a:r>
              <a:rPr lang="sv-SE" dirty="0"/>
              <a:t>100 presumtiva byggherrar   (5 </a:t>
            </a:r>
            <a:r>
              <a:rPr lang="sv-SE" dirty="0" err="1"/>
              <a:t>st</a:t>
            </a:r>
            <a:r>
              <a:rPr lang="sv-SE" dirty="0"/>
              <a:t> 2017)</a:t>
            </a:r>
          </a:p>
          <a:p>
            <a:endParaRPr lang="sv-SE" dirty="0"/>
          </a:p>
          <a:p>
            <a:r>
              <a:rPr lang="sv-SE" dirty="0"/>
              <a:t>Målsättningar</a:t>
            </a:r>
          </a:p>
          <a:p>
            <a:endParaRPr lang="sv-SE" dirty="0"/>
          </a:p>
          <a:p>
            <a:r>
              <a:rPr lang="sv-SE" dirty="0"/>
              <a:t>5 000 nya bostäder tom 2025</a:t>
            </a:r>
          </a:p>
          <a:p>
            <a:r>
              <a:rPr lang="sv-SE" dirty="0"/>
              <a:t>10 000 nya bostäder tom 2030</a:t>
            </a:r>
          </a:p>
          <a:p>
            <a:endParaRPr lang="sv-SE" dirty="0"/>
          </a:p>
          <a:p>
            <a:r>
              <a:rPr lang="sv-SE" dirty="0"/>
              <a:t>90 % bostäder i lägenheter tom 2025 </a:t>
            </a:r>
          </a:p>
          <a:p>
            <a:endParaRPr lang="sv-SE" dirty="0"/>
          </a:p>
          <a:p>
            <a:r>
              <a:rPr lang="sv-SE" dirty="0"/>
              <a:t>50 % bostäder i småhus från 2025</a:t>
            </a:r>
          </a:p>
        </p:txBody>
      </p:sp>
    </p:spTree>
    <p:extLst>
      <p:ext uri="{BB962C8B-B14F-4D97-AF65-F5344CB8AC3E}">
        <p14:creationId xmlns:p14="http://schemas.microsoft.com/office/powerpoint/2010/main" val="4146218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41C0C3-21DB-483C-A429-08F770E9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Bostadsproduktion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B09FC4A-2B8C-43BA-A0E8-AE498CA8A0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fontAlgn="t"/>
            <a:endParaRPr lang="sv-SE" dirty="0"/>
          </a:p>
          <a:p>
            <a:pPr algn="ctr" fontAlgn="t"/>
            <a:r>
              <a:rPr lang="sv-SE" b="1" dirty="0">
                <a:solidFill>
                  <a:srgbClr val="FFFFFF"/>
                </a:solidFill>
                <a:latin typeface="Calibri" panose="020F0502020204030204" pitchFamily="34" charset="0"/>
              </a:rPr>
              <a:t>2018</a:t>
            </a:r>
            <a:endParaRPr lang="sv-SE" dirty="0">
              <a:latin typeface="Arial" panose="020B0604020202020204" pitchFamily="34" charset="0"/>
            </a:endParaRPr>
          </a:p>
          <a:p>
            <a:pPr algn="ctr" fontAlgn="t"/>
            <a:r>
              <a:rPr lang="sv-SE" b="1" dirty="0">
                <a:solidFill>
                  <a:srgbClr val="FFFFFF"/>
                </a:solidFill>
                <a:latin typeface="Calibri" panose="020F0502020204030204" pitchFamily="34" charset="0"/>
              </a:rPr>
              <a:t>2019</a:t>
            </a:r>
            <a:endParaRPr lang="sv-SE" dirty="0">
              <a:latin typeface="Arial" panose="020B0604020202020204" pitchFamily="34" charset="0"/>
            </a:endParaRPr>
          </a:p>
          <a:p>
            <a:pPr algn="ctr" fontAlgn="t"/>
            <a:r>
              <a:rPr lang="sv-SE" b="1" dirty="0">
                <a:solidFill>
                  <a:srgbClr val="FFFFFF"/>
                </a:solidFill>
                <a:latin typeface="Calibri" panose="020F0502020204030204" pitchFamily="34" charset="0"/>
              </a:rPr>
              <a:t>2020</a:t>
            </a:r>
            <a:endParaRPr lang="sv-SE" dirty="0">
              <a:latin typeface="Arial" panose="020B0604020202020204" pitchFamily="34" charset="0"/>
            </a:endParaRPr>
          </a:p>
          <a:p>
            <a:endParaRPr lang="sv-SE" dirty="0"/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73479A91-891F-4548-B829-9F81B0E7E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667451"/>
              </p:ext>
            </p:extLst>
          </p:nvPr>
        </p:nvGraphicFramePr>
        <p:xfrm>
          <a:off x="683569" y="1912558"/>
          <a:ext cx="6768753" cy="8117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56183">
                  <a:extLst>
                    <a:ext uri="{9D8B030D-6E8A-4147-A177-3AD203B41FA5}">
                      <a16:colId xmlns:a16="http://schemas.microsoft.com/office/drawing/2014/main" val="150356212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55411164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60749369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69703427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859263692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591295757"/>
                    </a:ext>
                  </a:extLst>
                </a:gridCol>
              </a:tblGrid>
              <a:tr h="440886"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288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Antal bostäder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114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842348"/>
                  </a:ext>
                </a:extLst>
              </a:tr>
            </a:tbl>
          </a:graphicData>
        </a:graphic>
      </p:graphicFrame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7D525926-C385-4B8B-ACCB-3148C64A1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071226"/>
              </p:ext>
            </p:extLst>
          </p:nvPr>
        </p:nvGraphicFramePr>
        <p:xfrm>
          <a:off x="683569" y="3361556"/>
          <a:ext cx="6768753" cy="8117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56183">
                  <a:extLst>
                    <a:ext uri="{9D8B030D-6E8A-4147-A177-3AD203B41FA5}">
                      <a16:colId xmlns:a16="http://schemas.microsoft.com/office/drawing/2014/main" val="223295106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39615134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425599311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03715571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622039354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3075752935"/>
                    </a:ext>
                  </a:extLst>
                </a:gridCol>
              </a:tblGrid>
              <a:tr h="440886"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814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Antal bostäder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1 000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1 000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1 500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2 000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2 000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24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591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F5EB0C-B237-440C-B277-F5FA1BBB9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Prisutveckling bostäder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AFD106F-6766-4806-85C3-2D4763E69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26" y="2281436"/>
            <a:ext cx="8830594" cy="1224135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95E6E6F-3C78-4314-83F5-0ABE60CE3A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FA59D4D-374F-47BF-81BC-536F1BC947E3}"/>
              </a:ext>
            </a:extLst>
          </p:cNvPr>
          <p:cNvSpPr txBox="1"/>
          <p:nvPr/>
        </p:nvSpPr>
        <p:spPr>
          <a:xfrm>
            <a:off x="539552" y="3517559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Avyttring av </a:t>
            </a:r>
          </a:p>
          <a:p>
            <a:r>
              <a:rPr lang="sv-SE" b="1" dirty="0"/>
              <a:t>-verksamhetslokaler</a:t>
            </a:r>
          </a:p>
          <a:p>
            <a:r>
              <a:rPr lang="sv-SE" b="1" dirty="0"/>
              <a:t>-bostäder </a:t>
            </a:r>
          </a:p>
          <a:p>
            <a:r>
              <a:rPr lang="sv-SE" b="1" dirty="0"/>
              <a:t>Villkorad nyproduktion  </a:t>
            </a:r>
          </a:p>
        </p:txBody>
      </p:sp>
    </p:spTree>
    <p:extLst>
      <p:ext uri="{BB962C8B-B14F-4D97-AF65-F5344CB8AC3E}">
        <p14:creationId xmlns:p14="http://schemas.microsoft.com/office/powerpoint/2010/main" val="3785606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155112-A961-41B4-B6A5-346DC31F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Investeringar &gt; 100 miljarder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9C2F3DF-2078-4D6D-8D21-C89ED3108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sz="1000" dirty="0"/>
          </a:p>
          <a:p>
            <a:endParaRPr lang="sv-SE" sz="1000" dirty="0"/>
          </a:p>
          <a:p>
            <a:r>
              <a:rPr lang="sv-SE" sz="1400" dirty="0"/>
              <a:t>Planerade investeringar inom Skellefteå </a:t>
            </a:r>
          </a:p>
          <a:p>
            <a:r>
              <a:rPr lang="sv-SE" sz="1400" dirty="0"/>
              <a:t>Kommun de kommande 10 åren uppgår </a:t>
            </a:r>
          </a:p>
          <a:p>
            <a:r>
              <a:rPr lang="sv-SE" sz="1400" dirty="0"/>
              <a:t>till över 10 miljarder kronor per år </a:t>
            </a:r>
          </a:p>
          <a:p>
            <a:endParaRPr lang="sv-SE" sz="1400" dirty="0"/>
          </a:p>
          <a:p>
            <a:r>
              <a:rPr lang="sv-SE" sz="1200" dirty="0"/>
              <a:t>Bostäder – 20 miljarder kr</a:t>
            </a:r>
          </a:p>
          <a:p>
            <a:r>
              <a:rPr lang="sv-SE" sz="1200" dirty="0"/>
              <a:t>Näringsliv - 50 miljarder kr (Northvolt, Boliden m </a:t>
            </a:r>
            <a:r>
              <a:rPr lang="sv-SE" sz="1200" dirty="0" err="1"/>
              <a:t>fl</a:t>
            </a:r>
            <a:r>
              <a:rPr lang="sv-SE" sz="1200" dirty="0"/>
              <a:t>)</a:t>
            </a:r>
          </a:p>
          <a:p>
            <a:r>
              <a:rPr lang="sv-SE" sz="1200" dirty="0"/>
              <a:t>Infrastruktur – 10 miljarder kr (E4, </a:t>
            </a:r>
            <a:r>
              <a:rPr lang="sv-SE" sz="1200" dirty="0" err="1"/>
              <a:t>Norrbotniabanan</a:t>
            </a:r>
            <a:r>
              <a:rPr lang="sv-SE" sz="1200" dirty="0"/>
              <a:t> m m)</a:t>
            </a:r>
          </a:p>
          <a:p>
            <a:r>
              <a:rPr lang="sv-SE" sz="1200" dirty="0"/>
              <a:t>Offentliga investeringar – 20 miljarder kronor (skolor m m)</a:t>
            </a:r>
          </a:p>
        </p:txBody>
      </p:sp>
      <p:pic>
        <p:nvPicPr>
          <p:cNvPr id="1026" name="Picture 2" descr="Grunnan">
            <a:extLst>
              <a:ext uri="{FF2B5EF4-FFF2-40B4-BE49-F238E27FC236}">
                <a16:creationId xmlns:a16="http://schemas.microsoft.com/office/drawing/2014/main" id="{80615B72-772C-4C99-95AC-04FF1558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42" y="1671836"/>
            <a:ext cx="4000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34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7C52FD-EDB2-4D46-846A-1B31F8770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Kommunens utveckling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D55D2E4-7D9A-4FF9-8C69-5F918EEC5F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sz="2000" b="1" dirty="0"/>
              <a:t>Tillväxt på 30-40 % fram till 2040</a:t>
            </a:r>
          </a:p>
          <a:p>
            <a:pPr>
              <a:buFont typeface="Arial" panose="020B0604020202020204" pitchFamily="34" charset="0"/>
              <a:buChar char="•"/>
            </a:pPr>
            <a:endParaRPr lang="sv-SE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sv-SE" sz="2000" b="1" dirty="0"/>
              <a:t>Nytt planeringsmål för 2040 ?</a:t>
            </a:r>
          </a:p>
          <a:p>
            <a:pPr>
              <a:buFont typeface="Arial" panose="020B0604020202020204" pitchFamily="34" charset="0"/>
              <a:buChar char="•"/>
            </a:pPr>
            <a:endParaRPr lang="sv-SE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sv-SE" sz="2000" b="1" dirty="0"/>
              <a:t>Inriktning att möjliggöra bostäder och </a:t>
            </a:r>
          </a:p>
          <a:p>
            <a:pPr indent="0"/>
            <a:r>
              <a:rPr lang="sv-SE" sz="2000" b="1" dirty="0"/>
              <a:t>samhällsstruktur för 125 000 invånare 2050</a:t>
            </a:r>
          </a:p>
        </p:txBody>
      </p:sp>
    </p:spTree>
    <p:extLst>
      <p:ext uri="{BB962C8B-B14F-4D97-AF65-F5344CB8AC3E}">
        <p14:creationId xmlns:p14="http://schemas.microsoft.com/office/powerpoint/2010/main" val="2799249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1D02E8-AFB9-4A6F-8643-2455217C9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Planeringunderlag</a:t>
            </a:r>
            <a:r>
              <a:rPr lang="sv-SE" dirty="0"/>
              <a:t>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006B4A8-713A-448B-8705-B754322A91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Utvecklingsstrategi Skellefteå 2030</a:t>
            </a:r>
          </a:p>
          <a:p>
            <a:r>
              <a:rPr lang="sv-SE" dirty="0"/>
              <a:t>Översiktsplaner (30-tal)</a:t>
            </a:r>
          </a:p>
          <a:p>
            <a:r>
              <a:rPr lang="sv-SE" dirty="0"/>
              <a:t>Träbyggnadsprogram</a:t>
            </a:r>
          </a:p>
          <a:p>
            <a:r>
              <a:rPr lang="sv-SE" dirty="0"/>
              <a:t>Program för hållbart byggande </a:t>
            </a:r>
          </a:p>
          <a:p>
            <a:r>
              <a:rPr lang="sv-SE" dirty="0"/>
              <a:t>Miljö- och klimatprogram</a:t>
            </a:r>
          </a:p>
          <a:p>
            <a:r>
              <a:rPr lang="sv-SE" dirty="0"/>
              <a:t>VA-plan</a:t>
            </a:r>
          </a:p>
          <a:p>
            <a:r>
              <a:rPr lang="sv-SE" dirty="0"/>
              <a:t>Cykelplan</a:t>
            </a:r>
          </a:p>
          <a:p>
            <a:r>
              <a:rPr lang="sv-SE" dirty="0"/>
              <a:t>Avfallsplan</a:t>
            </a:r>
          </a:p>
          <a:p>
            <a:r>
              <a:rPr lang="sv-SE" dirty="0"/>
              <a:t>Program för renare stadsluft </a:t>
            </a:r>
          </a:p>
        </p:txBody>
      </p:sp>
    </p:spTree>
    <p:extLst>
      <p:ext uri="{BB962C8B-B14F-4D97-AF65-F5344CB8AC3E}">
        <p14:creationId xmlns:p14="http://schemas.microsoft.com/office/powerpoint/2010/main" val="4029533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B1A802-CCD6-4FFE-A719-1509E7CC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Planering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6E07632-DF5C-447A-9CBB-740599222B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Befintliga planer </a:t>
            </a:r>
          </a:p>
          <a:p>
            <a:r>
              <a:rPr lang="sv-SE" dirty="0"/>
              <a:t>Färdiga tomter och byggrätter 2 000 bostäder </a:t>
            </a:r>
          </a:p>
          <a:p>
            <a:endParaRPr lang="sv-SE" dirty="0"/>
          </a:p>
          <a:p>
            <a:r>
              <a:rPr lang="sv-SE" b="1" dirty="0"/>
              <a:t>Nya översiktsplaner som produceras  </a:t>
            </a:r>
          </a:p>
          <a:p>
            <a:r>
              <a:rPr lang="sv-SE" dirty="0" err="1"/>
              <a:t>Skelleftedalen</a:t>
            </a:r>
            <a:r>
              <a:rPr lang="sv-SE" dirty="0"/>
              <a:t>  2 000 bostäder</a:t>
            </a:r>
          </a:p>
          <a:p>
            <a:r>
              <a:rPr lang="sv-SE" dirty="0"/>
              <a:t>Kåge 2 000 bostäder </a:t>
            </a:r>
          </a:p>
          <a:p>
            <a:r>
              <a:rPr lang="sv-SE" dirty="0"/>
              <a:t>Bureå 2 000 bostäder</a:t>
            </a:r>
          </a:p>
          <a:p>
            <a:r>
              <a:rPr lang="sv-SE" dirty="0"/>
              <a:t>Byske 2 000 bostäder</a:t>
            </a:r>
          </a:p>
          <a:p>
            <a:r>
              <a:rPr lang="sv-SE" dirty="0"/>
              <a:t>Övriga tätorter 2 000 bostäder</a:t>
            </a:r>
          </a:p>
          <a:p>
            <a:r>
              <a:rPr lang="sv-SE" dirty="0"/>
              <a:t>Landsbygd 3 000 bostäder</a:t>
            </a:r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Vilket motsvarar 25 000 bostäder för 125 000 invånare 2050</a:t>
            </a:r>
          </a:p>
        </p:txBody>
      </p:sp>
    </p:spTree>
    <p:extLst>
      <p:ext uri="{BB962C8B-B14F-4D97-AF65-F5344CB8AC3E}">
        <p14:creationId xmlns:p14="http://schemas.microsoft.com/office/powerpoint/2010/main" val="3708442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391EB3-D07D-4605-B4A0-68C85DB28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Investeringar i skolan</a:t>
            </a:r>
          </a:p>
        </p:txBody>
      </p:sp>
      <p:pic>
        <p:nvPicPr>
          <p:cNvPr id="3074" name="Picture 2" descr="Visa källbilden">
            <a:extLst>
              <a:ext uri="{FF2B5EF4-FFF2-40B4-BE49-F238E27FC236}">
                <a16:creationId xmlns:a16="http://schemas.microsoft.com/office/drawing/2014/main" id="{8DE3ECFF-D8E9-41DB-B60B-3F063C53D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3283"/>
            <a:ext cx="5003065" cy="281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E061D786-B806-4BF8-B7E6-38AD7D1DD7F2}"/>
              </a:ext>
            </a:extLst>
          </p:cNvPr>
          <p:cNvSpPr txBox="1"/>
          <p:nvPr/>
        </p:nvSpPr>
        <p:spPr>
          <a:xfrm>
            <a:off x="457200" y="1623283"/>
            <a:ext cx="2530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4-5 000 fler elever</a:t>
            </a:r>
          </a:p>
          <a:p>
            <a:endParaRPr lang="sv-SE" dirty="0"/>
          </a:p>
          <a:p>
            <a:r>
              <a:rPr lang="sv-SE" dirty="0"/>
              <a:t>20-30 förskolor</a:t>
            </a:r>
          </a:p>
          <a:p>
            <a:r>
              <a:rPr lang="sv-SE" dirty="0"/>
              <a:t>2-3 nya skolor</a:t>
            </a:r>
          </a:p>
          <a:p>
            <a:r>
              <a:rPr lang="sv-SE" dirty="0"/>
              <a:t>Ny gymnasieskola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Skolor och förskolor</a:t>
            </a:r>
          </a:p>
          <a:p>
            <a:r>
              <a:rPr lang="sv-SE" dirty="0"/>
              <a:t>i bank (ex Moröskolan)</a:t>
            </a:r>
          </a:p>
        </p:txBody>
      </p:sp>
    </p:spTree>
    <p:extLst>
      <p:ext uri="{BB962C8B-B14F-4D97-AF65-F5344CB8AC3E}">
        <p14:creationId xmlns:p14="http://schemas.microsoft.com/office/powerpoint/2010/main" val="3356033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8548D9-CE9C-4E92-B959-AD7A7FCD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Investering i omsorg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75CBBB2-6BE0-44ED-828F-54F597E1D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34" y="1489348"/>
            <a:ext cx="3773751" cy="3779848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51F42F1-9CB3-4C16-BE39-0470DF8C82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6016" y="1562100"/>
            <a:ext cx="3485719" cy="2895600"/>
          </a:xfrm>
        </p:spPr>
        <p:txBody>
          <a:bodyPr/>
          <a:lstStyle/>
          <a:p>
            <a:r>
              <a:rPr lang="sv-SE" dirty="0"/>
              <a:t>Åldersstrukturen och tillväxten innebär att 2-4 äldreboenden behöver byggas till 2040 </a:t>
            </a:r>
          </a:p>
        </p:txBody>
      </p:sp>
    </p:spTree>
    <p:extLst>
      <p:ext uri="{BB962C8B-B14F-4D97-AF65-F5344CB8AC3E}">
        <p14:creationId xmlns:p14="http://schemas.microsoft.com/office/powerpoint/2010/main" val="4209774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Bildobjekt 2" descr="En bild som visar elektronik, tangentbord, bord, dator&#10;&#10;Automatiskt genererad beskriv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176" y="1806146"/>
            <a:ext cx="6129824" cy="363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 1">
            <a:extLst>
              <a:ext uri="{FF2B5EF4-FFF2-40B4-BE49-F238E27FC236}">
                <a16:creationId xmlns:a16="http://schemas.microsoft.com/office/drawing/2014/main" id="{BA21BAC5-5C57-BA41-A2D9-0A527F1A6CC2}"/>
              </a:ext>
            </a:extLst>
          </p:cNvPr>
          <p:cNvSpPr/>
          <p:nvPr/>
        </p:nvSpPr>
        <p:spPr>
          <a:xfrm>
            <a:off x="716623" y="2857500"/>
            <a:ext cx="1028915" cy="1028915"/>
          </a:xfrm>
          <a:prstGeom prst="ellipse">
            <a:avLst/>
          </a:prstGeom>
          <a:ln>
            <a:solidFill>
              <a:srgbClr val="BBE0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A34FFBC-79C9-824A-AC03-B7DD37090C81}"/>
              </a:ext>
            </a:extLst>
          </p:cNvPr>
          <p:cNvSpPr txBox="1"/>
          <p:nvPr/>
        </p:nvSpPr>
        <p:spPr>
          <a:xfrm>
            <a:off x="821851" y="3175750"/>
            <a:ext cx="923687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1719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ACET</a:t>
            </a:r>
          </a:p>
        </p:txBody>
      </p:sp>
      <p:cxnSp>
        <p:nvCxnSpPr>
          <p:cNvPr id="5" name="Rak 4">
            <a:extLst>
              <a:ext uri="{FF2B5EF4-FFF2-40B4-BE49-F238E27FC236}">
                <a16:creationId xmlns:a16="http://schemas.microsoft.com/office/drawing/2014/main" id="{E3CFE0AC-B464-0045-99B9-365812ACBA73}"/>
              </a:ext>
            </a:extLst>
          </p:cNvPr>
          <p:cNvCxnSpPr>
            <a:cxnSpLocks/>
          </p:cNvCxnSpPr>
          <p:nvPr/>
        </p:nvCxnSpPr>
        <p:spPr>
          <a:xfrm>
            <a:off x="1676263" y="3568165"/>
            <a:ext cx="3779315" cy="770741"/>
          </a:xfrm>
          <a:prstGeom prst="line">
            <a:avLst/>
          </a:prstGeom>
          <a:ln w="38100">
            <a:solidFill>
              <a:srgbClr val="BBE0E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Ellips 13">
            <a:extLst>
              <a:ext uri="{FF2B5EF4-FFF2-40B4-BE49-F238E27FC236}">
                <a16:creationId xmlns:a16="http://schemas.microsoft.com/office/drawing/2014/main" id="{C956C5C5-A2A2-0F4F-8BFA-0C8FC204CEE0}"/>
              </a:ext>
            </a:extLst>
          </p:cNvPr>
          <p:cNvSpPr/>
          <p:nvPr/>
        </p:nvSpPr>
        <p:spPr>
          <a:xfrm>
            <a:off x="3981895" y="527015"/>
            <a:ext cx="1028915" cy="1028915"/>
          </a:xfrm>
          <a:prstGeom prst="ellipse">
            <a:avLst/>
          </a:prstGeom>
          <a:solidFill>
            <a:srgbClr val="E1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26B77310-03F6-6F47-8551-C531DD591F6B}"/>
              </a:ext>
            </a:extLst>
          </p:cNvPr>
          <p:cNvSpPr txBox="1"/>
          <p:nvPr/>
        </p:nvSpPr>
        <p:spPr>
          <a:xfrm>
            <a:off x="4012981" y="852097"/>
            <a:ext cx="923687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1719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T2</a:t>
            </a:r>
          </a:p>
        </p:txBody>
      </p:sp>
      <p:cxnSp>
        <p:nvCxnSpPr>
          <p:cNvPr id="16" name="Rak 15">
            <a:extLst>
              <a:ext uri="{FF2B5EF4-FFF2-40B4-BE49-F238E27FC236}">
                <a16:creationId xmlns:a16="http://schemas.microsoft.com/office/drawing/2014/main" id="{258338BD-DDB6-964C-914B-B16C372BD60F}"/>
              </a:ext>
            </a:extLst>
          </p:cNvPr>
          <p:cNvCxnSpPr>
            <a:cxnSpLocks/>
          </p:cNvCxnSpPr>
          <p:nvPr/>
        </p:nvCxnSpPr>
        <p:spPr>
          <a:xfrm>
            <a:off x="4735728" y="1244512"/>
            <a:ext cx="1899851" cy="2460971"/>
          </a:xfrm>
          <a:prstGeom prst="line">
            <a:avLst/>
          </a:prstGeom>
          <a:ln w="38100">
            <a:solidFill>
              <a:srgbClr val="E1D90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Ellips 18">
            <a:extLst>
              <a:ext uri="{FF2B5EF4-FFF2-40B4-BE49-F238E27FC236}">
                <a16:creationId xmlns:a16="http://schemas.microsoft.com/office/drawing/2014/main" id="{323C404D-6501-A44D-99E5-906D66633ED7}"/>
              </a:ext>
            </a:extLst>
          </p:cNvPr>
          <p:cNvSpPr/>
          <p:nvPr/>
        </p:nvSpPr>
        <p:spPr>
          <a:xfrm>
            <a:off x="1865399" y="1244512"/>
            <a:ext cx="1028915" cy="1028915"/>
          </a:xfrm>
          <a:prstGeom prst="ellipse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8F82A64E-2F2B-0B4C-B47A-991B352CB9E4}"/>
              </a:ext>
            </a:extLst>
          </p:cNvPr>
          <p:cNvSpPr txBox="1"/>
          <p:nvPr/>
        </p:nvSpPr>
        <p:spPr>
          <a:xfrm>
            <a:off x="1896485" y="1569593"/>
            <a:ext cx="923687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1719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T2X</a:t>
            </a:r>
          </a:p>
        </p:txBody>
      </p:sp>
      <p:cxnSp>
        <p:nvCxnSpPr>
          <p:cNvPr id="21" name="Rak 20">
            <a:extLst>
              <a:ext uri="{FF2B5EF4-FFF2-40B4-BE49-F238E27FC236}">
                <a16:creationId xmlns:a16="http://schemas.microsoft.com/office/drawing/2014/main" id="{973C219A-C7E5-0140-89E4-FA6B587CAC09}"/>
              </a:ext>
            </a:extLst>
          </p:cNvPr>
          <p:cNvCxnSpPr>
            <a:cxnSpLocks/>
          </p:cNvCxnSpPr>
          <p:nvPr/>
        </p:nvCxnSpPr>
        <p:spPr>
          <a:xfrm>
            <a:off x="2818973" y="1962009"/>
            <a:ext cx="3343959" cy="1993183"/>
          </a:xfrm>
          <a:prstGeom prst="line">
            <a:avLst/>
          </a:prstGeom>
          <a:ln w="38100">
            <a:solidFill>
              <a:srgbClr val="FF4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ruta 21">
            <a:extLst>
              <a:ext uri="{FF2B5EF4-FFF2-40B4-BE49-F238E27FC236}">
                <a16:creationId xmlns:a16="http://schemas.microsoft.com/office/drawing/2014/main" id="{ACA367FE-5076-3C41-A4DB-32204944D58C}"/>
              </a:ext>
            </a:extLst>
          </p:cNvPr>
          <p:cNvSpPr txBox="1"/>
          <p:nvPr/>
        </p:nvSpPr>
        <p:spPr>
          <a:xfrm>
            <a:off x="5104728" y="663915"/>
            <a:ext cx="1734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 dirty="0"/>
              <a:t>-insteg teknik och industri</a:t>
            </a:r>
          </a:p>
          <a:p>
            <a:r>
              <a:rPr lang="sv-SE" sz="900" dirty="0"/>
              <a:t>-metall, trä och plast</a:t>
            </a:r>
          </a:p>
          <a:p>
            <a:r>
              <a:rPr lang="sv-SE" sz="900" dirty="0"/>
              <a:t>-CAD, CAM, CNC-styrda maskiner</a:t>
            </a:r>
          </a:p>
          <a:p>
            <a:r>
              <a:rPr lang="sv-SE" sz="900" dirty="0"/>
              <a:t>-additiv tillverkning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F3E7B600-37D8-564D-A606-5CD8ABA75909}"/>
              </a:ext>
            </a:extLst>
          </p:cNvPr>
          <p:cNvSpPr txBox="1"/>
          <p:nvPr/>
        </p:nvSpPr>
        <p:spPr>
          <a:xfrm>
            <a:off x="2925400" y="1449803"/>
            <a:ext cx="101822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 dirty="0"/>
              <a:t>-automationslabb</a:t>
            </a:r>
          </a:p>
          <a:p>
            <a:r>
              <a:rPr lang="sv-SE" sz="900" dirty="0"/>
              <a:t>-robotik</a:t>
            </a:r>
          </a:p>
          <a:p>
            <a:r>
              <a:rPr lang="sv-SE" sz="900" dirty="0"/>
              <a:t>-industri 4.0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BD597419-FC45-5C49-A9BD-7EDD92D3A402}"/>
              </a:ext>
            </a:extLst>
          </p:cNvPr>
          <p:cNvSpPr txBox="1"/>
          <p:nvPr/>
        </p:nvSpPr>
        <p:spPr>
          <a:xfrm>
            <a:off x="1772380" y="3095327"/>
            <a:ext cx="1311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-forskning och utveckling energi</a:t>
            </a:r>
          </a:p>
        </p:txBody>
      </p:sp>
      <p:sp>
        <p:nvSpPr>
          <p:cNvPr id="24" name="Båge 23">
            <a:extLst>
              <a:ext uri="{FF2B5EF4-FFF2-40B4-BE49-F238E27FC236}">
                <a16:creationId xmlns:a16="http://schemas.microsoft.com/office/drawing/2014/main" id="{C8CA7D5F-A82F-844E-88D0-94E974FC67E7}"/>
              </a:ext>
            </a:extLst>
          </p:cNvPr>
          <p:cNvSpPr/>
          <p:nvPr/>
        </p:nvSpPr>
        <p:spPr>
          <a:xfrm rot="17327270">
            <a:off x="6311410" y="3836601"/>
            <a:ext cx="558791" cy="558791"/>
          </a:xfrm>
          <a:prstGeom prst="arc">
            <a:avLst/>
          </a:prstGeom>
          <a:ln w="25400">
            <a:solidFill>
              <a:schemeClr val="tx1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30" name="Båge 29">
            <a:extLst>
              <a:ext uri="{FF2B5EF4-FFF2-40B4-BE49-F238E27FC236}">
                <a16:creationId xmlns:a16="http://schemas.microsoft.com/office/drawing/2014/main" id="{861418EC-9160-BA4B-9E9A-373022D700EB}"/>
              </a:ext>
            </a:extLst>
          </p:cNvPr>
          <p:cNvSpPr/>
          <p:nvPr/>
        </p:nvSpPr>
        <p:spPr>
          <a:xfrm rot="17327270">
            <a:off x="5639740" y="4123563"/>
            <a:ext cx="665464" cy="665464"/>
          </a:xfrm>
          <a:prstGeom prst="arc">
            <a:avLst/>
          </a:prstGeom>
          <a:ln w="25400">
            <a:solidFill>
              <a:schemeClr val="tx1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D48789E4-E354-4493-A3FA-D8B80A26D70F}"/>
              </a:ext>
            </a:extLst>
          </p:cNvPr>
          <p:cNvSpPr txBox="1"/>
          <p:nvPr/>
        </p:nvSpPr>
        <p:spPr>
          <a:xfrm>
            <a:off x="611560" y="527015"/>
            <a:ext cx="1838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Högre utbildning </a:t>
            </a:r>
          </a:p>
          <a:p>
            <a:r>
              <a:rPr lang="sv-SE" b="1" dirty="0"/>
              <a:t>Forskning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8D20E53-AD26-47CB-A12E-4E12C0F10746}"/>
              </a:ext>
            </a:extLst>
          </p:cNvPr>
          <p:cNvSpPr txBox="1"/>
          <p:nvPr/>
        </p:nvSpPr>
        <p:spPr>
          <a:xfrm>
            <a:off x="537418" y="4034129"/>
            <a:ext cx="4682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Ny Campusplan</a:t>
            </a:r>
          </a:p>
          <a:p>
            <a:r>
              <a:rPr lang="sv-SE" dirty="0"/>
              <a:t>-fokus på huvudsyftet</a:t>
            </a:r>
          </a:p>
          <a:p>
            <a:r>
              <a:rPr lang="sv-SE" dirty="0"/>
              <a:t>-ny förvaltning</a:t>
            </a:r>
          </a:p>
          <a:p>
            <a:r>
              <a:rPr lang="sv-SE" dirty="0"/>
              <a:t>-etablering lokaler</a:t>
            </a:r>
          </a:p>
          <a:p>
            <a:r>
              <a:rPr lang="sv-SE" dirty="0"/>
              <a:t>-bostäder ?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3812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D1441A-CC6B-4B1D-80A9-BB9305AE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40" y="609600"/>
            <a:ext cx="3754760" cy="952500"/>
          </a:xfrm>
        </p:spPr>
        <p:txBody>
          <a:bodyPr/>
          <a:lstStyle/>
          <a:p>
            <a:r>
              <a:rPr lang="sv-SE" dirty="0"/>
              <a:t>Skellefteå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E791A58-8D80-4EC7-AA4A-E39A51950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1425"/>
            <a:ext cx="4359018" cy="468823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DC78661-A2DD-4C34-A49A-5D883AA35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2040" y="1562100"/>
            <a:ext cx="3754760" cy="2895600"/>
          </a:xfrm>
        </p:spPr>
        <p:txBody>
          <a:bodyPr>
            <a:normAutofit/>
          </a:bodyPr>
          <a:lstStyle/>
          <a:p>
            <a:r>
              <a:rPr lang="sv-SE" dirty="0"/>
              <a:t>Skogs- och träindustri</a:t>
            </a:r>
          </a:p>
          <a:p>
            <a:r>
              <a:rPr lang="sv-SE" dirty="0"/>
              <a:t>Gruvnäring och metallproduktion</a:t>
            </a:r>
          </a:p>
          <a:p>
            <a:r>
              <a:rPr lang="sv-SE" dirty="0"/>
              <a:t>Energiproduktion </a:t>
            </a:r>
          </a:p>
          <a:p>
            <a:endParaRPr lang="sv-SE" dirty="0"/>
          </a:p>
          <a:p>
            <a:r>
              <a:rPr lang="sv-SE" dirty="0"/>
              <a:t>Verkstad och IT</a:t>
            </a:r>
          </a:p>
          <a:p>
            <a:endParaRPr lang="sv-SE" dirty="0"/>
          </a:p>
          <a:p>
            <a:r>
              <a:rPr lang="sv-SE" dirty="0"/>
              <a:t>73 000 invånare varav i tätorten bor 36 000 </a:t>
            </a:r>
          </a:p>
          <a:p>
            <a:endParaRPr lang="sv-SE" dirty="0"/>
          </a:p>
          <a:p>
            <a:r>
              <a:rPr lang="sv-SE" dirty="0"/>
              <a:t>9 900 km2, lite mindre än Skåne </a:t>
            </a:r>
          </a:p>
        </p:txBody>
      </p:sp>
    </p:spTree>
    <p:extLst>
      <p:ext uri="{BB962C8B-B14F-4D97-AF65-F5344CB8AC3E}">
        <p14:creationId xmlns:p14="http://schemas.microsoft.com/office/powerpoint/2010/main" val="2956204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AC2173-CD5B-480F-AB25-0D399716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Hållbart resande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895AD96-9797-49A0-966F-4D7C50E81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2730"/>
            <a:ext cx="3810000" cy="253365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6DBE9E5-760A-434A-81C5-5B1DA0BB0E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6056" y="1562100"/>
            <a:ext cx="3610744" cy="2895600"/>
          </a:xfrm>
        </p:spPr>
        <p:txBody>
          <a:bodyPr/>
          <a:lstStyle/>
          <a:p>
            <a:r>
              <a:rPr lang="sv-SE" b="1" dirty="0"/>
              <a:t>Kollektivtrafik </a:t>
            </a:r>
          </a:p>
          <a:p>
            <a:endParaRPr lang="sv-SE" dirty="0"/>
          </a:p>
          <a:p>
            <a:r>
              <a:rPr lang="sv-SE" dirty="0"/>
              <a:t>Nya linjer</a:t>
            </a:r>
          </a:p>
          <a:p>
            <a:r>
              <a:rPr lang="sv-SE" dirty="0"/>
              <a:t>Ny tidtabell</a:t>
            </a:r>
          </a:p>
          <a:p>
            <a:r>
              <a:rPr lang="sv-SE" dirty="0"/>
              <a:t>Fossilfri trafik – el, biogas, HVO</a:t>
            </a:r>
          </a:p>
        </p:txBody>
      </p:sp>
    </p:spTree>
    <p:extLst>
      <p:ext uri="{BB962C8B-B14F-4D97-AF65-F5344CB8AC3E}">
        <p14:creationId xmlns:p14="http://schemas.microsoft.com/office/powerpoint/2010/main" val="34134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2BB0F1-46BB-42A4-BCEB-667A78992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44" y="609600"/>
            <a:ext cx="4618856" cy="952500"/>
          </a:xfrm>
        </p:spPr>
        <p:txBody>
          <a:bodyPr>
            <a:normAutofit/>
          </a:bodyPr>
          <a:lstStyle/>
          <a:p>
            <a:r>
              <a:rPr lang="sv-SE" dirty="0"/>
              <a:t>Hållbart resande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5047AA8-C81F-4003-88CD-2AE19EE926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7944" y="1562100"/>
            <a:ext cx="4618856" cy="2895600"/>
          </a:xfrm>
        </p:spPr>
        <p:txBody>
          <a:bodyPr/>
          <a:lstStyle/>
          <a:p>
            <a:r>
              <a:rPr lang="sv-SE" dirty="0"/>
              <a:t>Gång och cykel</a:t>
            </a:r>
          </a:p>
        </p:txBody>
      </p:sp>
      <p:pic>
        <p:nvPicPr>
          <p:cNvPr id="4" name="Bildobjekt 3" descr="En bild som visar person, utomhus, gata&#10;&#10;Automatiskt genererad beskrivning">
            <a:extLst>
              <a:ext uri="{FF2B5EF4-FFF2-40B4-BE49-F238E27FC236}">
                <a16:creationId xmlns:a16="http://schemas.microsoft.com/office/drawing/2014/main" id="{F8DFABE5-8B03-4ACA-BD25-ADB5A375D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12204"/>
            <a:ext cx="3937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75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15042C3-806D-4FB3-820D-D6DA34B3D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Investering i exploateringsområden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46E7349-6B9C-4AA7-8DA6-AED77B7130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6136" y="1562100"/>
            <a:ext cx="2890664" cy="2895600"/>
          </a:xfrm>
        </p:spPr>
        <p:txBody>
          <a:bodyPr/>
          <a:lstStyle/>
          <a:p>
            <a:pPr indent="0"/>
            <a:r>
              <a:rPr lang="sv-SE" dirty="0"/>
              <a:t>-Hedensbyn Site </a:t>
            </a:r>
            <a:r>
              <a:rPr lang="sv-SE" dirty="0" err="1"/>
              <a:t>East</a:t>
            </a:r>
            <a:endParaRPr lang="sv-SE" dirty="0"/>
          </a:p>
          <a:p>
            <a:pPr indent="0"/>
            <a:r>
              <a:rPr lang="sv-SE" dirty="0"/>
              <a:t>-Bergsbyns             företagspark</a:t>
            </a:r>
          </a:p>
          <a:p>
            <a:pPr indent="0"/>
            <a:r>
              <a:rPr lang="sv-SE" dirty="0"/>
              <a:t>-Näsudden </a:t>
            </a:r>
          </a:p>
          <a:p>
            <a:pPr indent="0"/>
            <a:r>
              <a:rPr lang="sv-SE" dirty="0"/>
              <a:t>-Hammarängen Skellefteå   Söder</a:t>
            </a:r>
          </a:p>
          <a:p>
            <a:pPr indent="0"/>
            <a:r>
              <a:rPr lang="sv-SE" dirty="0"/>
              <a:t>-Anderstorps företagspark </a:t>
            </a:r>
          </a:p>
          <a:p>
            <a:endParaRPr lang="sv-SE" dirty="0"/>
          </a:p>
        </p:txBody>
      </p:sp>
      <p:pic>
        <p:nvPicPr>
          <p:cNvPr id="2050" name="Bildobjekt 1" descr="image003">
            <a:extLst>
              <a:ext uri="{FF2B5EF4-FFF2-40B4-BE49-F238E27FC236}">
                <a16:creationId xmlns:a16="http://schemas.microsoft.com/office/drawing/2014/main" id="{3305A0C2-FF39-446B-8691-38EF389D0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5601"/>
            <a:ext cx="5092700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317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ACEBAF-84BC-4EA0-980A-885E8473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9343E0F-80EA-4E9A-AA46-1D348750B9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A631D80-A55E-40A0-A50F-0ABF436BD3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26" name="Picture 2" descr="https://cached-images.bonnier.news/cms30/UploadedImages/2019/10/31/8a76f8b6-179f-4b73-a6b2-d099dc89e14e/bigOriginal.png?output-quality=80&amp;output-format=auto">
            <a:extLst>
              <a:ext uri="{FF2B5EF4-FFF2-40B4-BE49-F238E27FC236}">
                <a16:creationId xmlns:a16="http://schemas.microsoft.com/office/drawing/2014/main" id="{DD0EDEB6-8A94-49F9-9F34-80711C929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50505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AC19570-539F-41B5-8AB3-02FA79B7BF36}"/>
              </a:ext>
            </a:extLst>
          </p:cNvPr>
          <p:cNvSpPr txBox="1"/>
          <p:nvPr/>
        </p:nvSpPr>
        <p:spPr>
          <a:xfrm>
            <a:off x="4644008" y="913284"/>
            <a:ext cx="332341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/>
              <a:t>Investeringar i energi</a:t>
            </a:r>
          </a:p>
          <a:p>
            <a:r>
              <a:rPr lang="sv-SE" sz="2800" b="1" dirty="0"/>
              <a:t>-energiproduktion</a:t>
            </a:r>
          </a:p>
          <a:p>
            <a:r>
              <a:rPr lang="sv-SE" sz="2800" b="1" dirty="0"/>
              <a:t>-återvinning </a:t>
            </a:r>
          </a:p>
          <a:p>
            <a:r>
              <a:rPr lang="sv-SE" sz="2800" b="1" dirty="0"/>
              <a:t>-distribution</a:t>
            </a:r>
          </a:p>
          <a:p>
            <a:endParaRPr lang="sv-SE" sz="4000" b="1" dirty="0"/>
          </a:p>
        </p:txBody>
      </p:sp>
    </p:spTree>
    <p:extLst>
      <p:ext uri="{BB962C8B-B14F-4D97-AF65-F5344CB8AC3E}">
        <p14:creationId xmlns:p14="http://schemas.microsoft.com/office/powerpoint/2010/main" val="1129445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6E4F9A-0193-4199-B59C-38B92C5B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300" y="609600"/>
            <a:ext cx="4000500" cy="952500"/>
          </a:xfrm>
        </p:spPr>
        <p:txBody>
          <a:bodyPr/>
          <a:lstStyle/>
          <a:p>
            <a:r>
              <a:rPr lang="sv-SE" dirty="0" err="1"/>
              <a:t>Norrbotniabanan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78521F1-0C23-450F-B531-1D898E0C8E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88024" y="1562100"/>
            <a:ext cx="3898776" cy="2895600"/>
          </a:xfrm>
        </p:spPr>
        <p:txBody>
          <a:bodyPr/>
          <a:lstStyle/>
          <a:p>
            <a:r>
              <a:rPr lang="sv-SE" dirty="0"/>
              <a:t>Projektering </a:t>
            </a:r>
          </a:p>
          <a:p>
            <a:r>
              <a:rPr lang="sv-SE" dirty="0"/>
              <a:t>Anläggningsarbeten 2023/24</a:t>
            </a:r>
          </a:p>
          <a:p>
            <a:r>
              <a:rPr lang="sv-SE" dirty="0"/>
              <a:t>Resecentrum</a:t>
            </a:r>
          </a:p>
          <a:p>
            <a:r>
              <a:rPr lang="sv-SE" dirty="0"/>
              <a:t>Godsterminal</a:t>
            </a:r>
          </a:p>
          <a:p>
            <a:endParaRPr lang="sv-SE" dirty="0"/>
          </a:p>
        </p:txBody>
      </p:sp>
      <p:pic>
        <p:nvPicPr>
          <p:cNvPr id="1026" name="Picture 2" descr="Visa källbilden">
            <a:extLst>
              <a:ext uri="{FF2B5EF4-FFF2-40B4-BE49-F238E27FC236}">
                <a16:creationId xmlns:a16="http://schemas.microsoft.com/office/drawing/2014/main" id="{D31515D2-3A8E-4A95-A9AC-7EE87F28B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40005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637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263315-9FCD-4B63-B5DA-A8540BD1A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141F803-1D87-470D-9F02-19A205D3C5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En bild som visar karta&#10;&#10;Automatiskt genererad beskrivning">
            <a:extLst>
              <a:ext uri="{FF2B5EF4-FFF2-40B4-BE49-F238E27FC236}">
                <a16:creationId xmlns:a16="http://schemas.microsoft.com/office/drawing/2014/main" id="{3E6AA4A5-E5CE-4796-B473-37383B563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0568" y="0"/>
            <a:ext cx="9874910" cy="5624531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71DA5EE-CA97-47CA-B34F-5040DCD401BF}"/>
              </a:ext>
            </a:extLst>
          </p:cNvPr>
          <p:cNvSpPr txBox="1"/>
          <p:nvPr/>
        </p:nvSpPr>
        <p:spPr>
          <a:xfrm>
            <a:off x="179512" y="415588"/>
            <a:ext cx="18699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400" b="1" dirty="0"/>
              <a:t>Sjöfart </a:t>
            </a:r>
          </a:p>
        </p:txBody>
      </p:sp>
    </p:spTree>
    <p:extLst>
      <p:ext uri="{BB962C8B-B14F-4D97-AF65-F5344CB8AC3E}">
        <p14:creationId xmlns:p14="http://schemas.microsoft.com/office/powerpoint/2010/main" val="687466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1A559A0-AB72-45F1-9814-17D008C5E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573" y="0"/>
            <a:ext cx="967314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7501467" cy="5745905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63" y="3206793"/>
            <a:ext cx="3919536" cy="2677543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67" y="1387086"/>
            <a:ext cx="3919537" cy="2237891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63" y="-379400"/>
            <a:ext cx="3919536" cy="2237500"/>
          </a:xfrm>
          <a:prstGeom prst="rect">
            <a:avLst/>
          </a:prstGeom>
        </p:spPr>
      </p:pic>
      <p:sp>
        <p:nvSpPr>
          <p:cNvPr id="6" name="Ellips 5"/>
          <p:cNvSpPr/>
          <p:nvPr/>
        </p:nvSpPr>
        <p:spPr>
          <a:xfrm>
            <a:off x="239540" y="97194"/>
            <a:ext cx="1089383" cy="907819"/>
          </a:xfrm>
          <a:prstGeom prst="ellipse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77680"/>
            <a:ext cx="1622220" cy="1067835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38958BBB-0354-406D-A90A-6A7FC5B27249}"/>
              </a:ext>
            </a:extLst>
          </p:cNvPr>
          <p:cNvSpPr txBox="1"/>
          <p:nvPr/>
        </p:nvSpPr>
        <p:spPr>
          <a:xfrm>
            <a:off x="384345" y="1102206"/>
            <a:ext cx="44557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solidFill>
                  <a:schemeClr val="bg1"/>
                </a:solidFill>
              </a:rPr>
              <a:t>Offentliga investeringar i </a:t>
            </a:r>
          </a:p>
          <a:p>
            <a:r>
              <a:rPr lang="sv-SE" sz="2800" b="1" dirty="0">
                <a:solidFill>
                  <a:schemeClr val="bg1"/>
                </a:solidFill>
              </a:rPr>
              <a:t>samverkan med näringslivet </a:t>
            </a:r>
          </a:p>
        </p:txBody>
      </p:sp>
    </p:spTree>
    <p:extLst>
      <p:ext uri="{BB962C8B-B14F-4D97-AF65-F5344CB8AC3E}">
        <p14:creationId xmlns:p14="http://schemas.microsoft.com/office/powerpoint/2010/main" val="8964511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2" r="1830"/>
          <a:stretch/>
        </p:blipFill>
        <p:spPr bwMode="auto">
          <a:xfrm>
            <a:off x="3321619" y="-22820"/>
            <a:ext cx="5822381" cy="313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t="28588" r="6926" b="-60"/>
          <a:stretch/>
        </p:blipFill>
        <p:spPr bwMode="auto">
          <a:xfrm>
            <a:off x="-36513" y="-22820"/>
            <a:ext cx="3698389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857500"/>
            <a:ext cx="334402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7"/>
          <a:stretch/>
        </p:blipFill>
        <p:spPr bwMode="auto">
          <a:xfrm>
            <a:off x="3312368" y="2857500"/>
            <a:ext cx="5868144" cy="290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7D1D30EC-131D-43FF-8429-1890093BB1DA}"/>
              </a:ext>
            </a:extLst>
          </p:cNvPr>
          <p:cNvSpPr txBox="1"/>
          <p:nvPr/>
        </p:nvSpPr>
        <p:spPr>
          <a:xfrm>
            <a:off x="1763688" y="3361556"/>
            <a:ext cx="266925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/>
              <a:t>Stadsförnyelse</a:t>
            </a:r>
          </a:p>
          <a:p>
            <a:r>
              <a:rPr lang="sv-SE" b="1" dirty="0"/>
              <a:t>-fritid och kultur</a:t>
            </a:r>
          </a:p>
          <a:p>
            <a:r>
              <a:rPr lang="sv-SE" b="1" dirty="0"/>
              <a:t>-attraktiv stad </a:t>
            </a:r>
          </a:p>
        </p:txBody>
      </p:sp>
    </p:spTree>
    <p:extLst>
      <p:ext uri="{BB962C8B-B14F-4D97-AF65-F5344CB8AC3E}">
        <p14:creationId xmlns:p14="http://schemas.microsoft.com/office/powerpoint/2010/main" val="3350887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6AE961-3929-4C8E-8D95-3DD4BA329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Investeringar - kommunkoncernen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7C946D5-9F11-46A4-B965-EB470CC35D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0825504"/>
              </p:ext>
            </p:extLst>
          </p:nvPr>
        </p:nvGraphicFramePr>
        <p:xfrm>
          <a:off x="1115616" y="1345332"/>
          <a:ext cx="6096000" cy="3505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ruta 6">
            <a:extLst>
              <a:ext uri="{FF2B5EF4-FFF2-40B4-BE49-F238E27FC236}">
                <a16:creationId xmlns:a16="http://schemas.microsoft.com/office/drawing/2014/main" id="{5064D788-3A57-4E45-83E8-42B52B3363FE}"/>
              </a:ext>
            </a:extLst>
          </p:cNvPr>
          <p:cNvSpPr txBox="1"/>
          <p:nvPr/>
        </p:nvSpPr>
        <p:spPr>
          <a:xfrm>
            <a:off x="3059832" y="4666238"/>
            <a:ext cx="1713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miljarder kronor</a:t>
            </a:r>
          </a:p>
        </p:txBody>
      </p:sp>
    </p:spTree>
    <p:extLst>
      <p:ext uri="{BB962C8B-B14F-4D97-AF65-F5344CB8AC3E}">
        <p14:creationId xmlns:p14="http://schemas.microsoft.com/office/powerpoint/2010/main" val="3027829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917029-D54B-4967-B876-0385E038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Sysselsättning 2020-2040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FD49E805-A8CA-4EE7-80A3-68701BF9431D}"/>
              </a:ext>
            </a:extLst>
          </p:cNvPr>
          <p:cNvGraphicFramePr>
            <a:graphicFrameLocks noGrp="1"/>
          </p:cNvGraphicFramePr>
          <p:nvPr/>
        </p:nvGraphicFramePr>
        <p:xfrm>
          <a:off x="560797" y="1788702"/>
          <a:ext cx="4625084" cy="16687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82576">
                  <a:extLst>
                    <a:ext uri="{9D8B030D-6E8A-4147-A177-3AD203B41FA5}">
                      <a16:colId xmlns:a16="http://schemas.microsoft.com/office/drawing/2014/main" val="2800309966"/>
                    </a:ext>
                  </a:extLst>
                </a:gridCol>
                <a:gridCol w="2342508">
                  <a:extLst>
                    <a:ext uri="{9D8B030D-6E8A-4147-A177-3AD203B41FA5}">
                      <a16:colId xmlns:a16="http://schemas.microsoft.com/office/drawing/2014/main" val="380322663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sv-SE" sz="1000" dirty="0"/>
                        <a:t>Verksamhet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Förväntad ökad sysselsättning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4011309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sv-SE" sz="1000" dirty="0"/>
                        <a:t>Ny industri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/>
                        <a:t>5 000 - 6 000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1661752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sv-SE" sz="1000" dirty="0"/>
                        <a:t>Industriella följdetableringar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/>
                        <a:t>2 000 - 3 000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303657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sv-SE" sz="1000" dirty="0"/>
                        <a:t>Service och tjänster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/>
                        <a:t>13 000 - 20 000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228959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sv-SE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6049128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sv-SE" sz="1000" dirty="0"/>
                        <a:t>Summa ökad sysselsättning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/>
                        <a:t>20 000 – 30 000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3323603"/>
                  </a:ext>
                </a:extLst>
              </a:tr>
            </a:tbl>
          </a:graphicData>
        </a:graphic>
      </p:graphicFrame>
      <p:sp>
        <p:nvSpPr>
          <p:cNvPr id="5" name="textruta 4">
            <a:extLst>
              <a:ext uri="{FF2B5EF4-FFF2-40B4-BE49-F238E27FC236}">
                <a16:creationId xmlns:a16="http://schemas.microsoft.com/office/drawing/2014/main" id="{D8ACD1FE-E123-45A7-B761-F49C81463EBA}"/>
              </a:ext>
            </a:extLst>
          </p:cNvPr>
          <p:cNvSpPr txBox="1"/>
          <p:nvPr/>
        </p:nvSpPr>
        <p:spPr>
          <a:xfrm>
            <a:off x="560797" y="3629988"/>
            <a:ext cx="6821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sv-SE" sz="1350" dirty="0">
                <a:solidFill>
                  <a:prstClr val="black"/>
                </a:solidFill>
                <a:latin typeface="Calibri" panose="020F0502020204030204"/>
              </a:rPr>
              <a:t>I Skellefteå kommun pågår flera industrietableringar och sammankopplade investeringar.</a:t>
            </a:r>
          </a:p>
          <a:p>
            <a:pPr defTabSz="685800"/>
            <a:r>
              <a:rPr lang="sv-SE" sz="1350" dirty="0">
                <a:solidFill>
                  <a:prstClr val="black"/>
                </a:solidFill>
                <a:latin typeface="Calibri" panose="020F0502020204030204"/>
              </a:rPr>
              <a:t>Investeringar sker både inom näringslivet och i det offentliga som sammantaget</a:t>
            </a:r>
          </a:p>
          <a:p>
            <a:pPr defTabSz="685800"/>
            <a:r>
              <a:rPr lang="sv-SE" sz="1350" dirty="0">
                <a:solidFill>
                  <a:prstClr val="black"/>
                </a:solidFill>
                <a:latin typeface="Calibri" panose="020F0502020204030204"/>
              </a:rPr>
              <a:t>uppgår till i storleksordningen 10 miljarder kronor per år. Det innebär helt nya förutsättningar för utvecklingen i kommunen. </a:t>
            </a:r>
          </a:p>
        </p:txBody>
      </p:sp>
    </p:spTree>
    <p:extLst>
      <p:ext uri="{BB962C8B-B14F-4D97-AF65-F5344CB8AC3E}">
        <p14:creationId xmlns:p14="http://schemas.microsoft.com/office/powerpoint/2010/main" val="940873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9525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sv-SE" sz="4000" dirty="0"/>
              <a:t>Inköpsenheten</a:t>
            </a:r>
          </a:p>
        </p:txBody>
      </p:sp>
    </p:spTree>
    <p:extLst>
      <p:ext uri="{BB962C8B-B14F-4D97-AF65-F5344CB8AC3E}">
        <p14:creationId xmlns:p14="http://schemas.microsoft.com/office/powerpoint/2010/main" val="806098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FCE598E6-D230-4298-84BE-96474B3F0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952500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Investeringar, inköpskostnader och upphandling statistik</a:t>
            </a:r>
          </a:p>
        </p:txBody>
      </p:sp>
    </p:spTree>
    <p:extLst>
      <p:ext uri="{BB962C8B-B14F-4D97-AF65-F5344CB8AC3E}">
        <p14:creationId xmlns:p14="http://schemas.microsoft.com/office/powerpoint/2010/main" val="3086421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5A21B48-F7C8-4D32-BDCA-347013AA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94" y="228867"/>
            <a:ext cx="7473212" cy="48762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5028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E0D8D83-0120-48BF-BF72-6D6932785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741" y="0"/>
            <a:ext cx="6604517" cy="5663374"/>
          </a:xfrm>
          <a:prstGeom prst="rect">
            <a:avLst/>
          </a:prstGeom>
          <a:noFill/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49FD5FBA-14E9-416D-ADFA-573CB7A0CB3A}"/>
              </a:ext>
            </a:extLst>
          </p:cNvPr>
          <p:cNvSpPr txBox="1"/>
          <p:nvPr/>
        </p:nvSpPr>
        <p:spPr>
          <a:xfrm>
            <a:off x="2340781" y="148703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95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D9EDC4B-D753-4B66-8DAB-5E7618D1D538}"/>
              </a:ext>
            </a:extLst>
          </p:cNvPr>
          <p:cNvSpPr txBox="1"/>
          <p:nvPr/>
        </p:nvSpPr>
        <p:spPr>
          <a:xfrm>
            <a:off x="2287543" y="1856370"/>
            <a:ext cx="75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6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A693F43-F015-4EB5-A4BB-E23A20D4943A}"/>
              </a:ext>
            </a:extLst>
          </p:cNvPr>
          <p:cNvSpPr txBox="1"/>
          <p:nvPr/>
        </p:nvSpPr>
        <p:spPr>
          <a:xfrm>
            <a:off x="3877815" y="128723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105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62CC310-18A9-4022-B853-5DD2D719350A}"/>
              </a:ext>
            </a:extLst>
          </p:cNvPr>
          <p:cNvSpPr txBox="1"/>
          <p:nvPr/>
        </p:nvSpPr>
        <p:spPr>
          <a:xfrm>
            <a:off x="3877815" y="162671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7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38019F4D-838C-4BB6-BE00-EC56CD09A3FE}"/>
              </a:ext>
            </a:extLst>
          </p:cNvPr>
          <p:cNvSpPr txBox="1"/>
          <p:nvPr/>
        </p:nvSpPr>
        <p:spPr>
          <a:xfrm>
            <a:off x="5379201" y="85641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121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F631BA13-ACC5-41A0-8E10-214930F1E79E}"/>
              </a:ext>
            </a:extLst>
          </p:cNvPr>
          <p:cNvSpPr txBox="1"/>
          <p:nvPr/>
        </p:nvSpPr>
        <p:spPr>
          <a:xfrm>
            <a:off x="5409118" y="121811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8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7A19415F-479C-45D5-B9B1-D6DC5F451C92}"/>
              </a:ext>
            </a:extLst>
          </p:cNvPr>
          <p:cNvSpPr txBox="1"/>
          <p:nvPr/>
        </p:nvSpPr>
        <p:spPr>
          <a:xfrm>
            <a:off x="6426911" y="51777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143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B5DF6F88-5B86-4AF4-92CF-6521D69D5C5C}"/>
              </a:ext>
            </a:extLst>
          </p:cNvPr>
          <p:cNvSpPr txBox="1"/>
          <p:nvPr/>
        </p:nvSpPr>
        <p:spPr>
          <a:xfrm>
            <a:off x="7445732" y="492402"/>
            <a:ext cx="82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8 =&gt;10</a:t>
            </a:r>
          </a:p>
        </p:txBody>
      </p:sp>
    </p:spTree>
    <p:extLst>
      <p:ext uri="{BB962C8B-B14F-4D97-AF65-F5344CB8AC3E}">
        <p14:creationId xmlns:p14="http://schemas.microsoft.com/office/powerpoint/2010/main" val="318698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ADA5231-3576-4919-A332-724B6EFA4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247019"/>
            <a:ext cx="8963025" cy="5220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3568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436EB9A-78EE-4F5C-A122-8A16A08A2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224612"/>
            <a:ext cx="8963025" cy="5265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9200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Helena Renström\10. Bilder, loggor\Conny, norrsken ci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756" y="0"/>
            <a:ext cx="1028951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97627"/>
            <a:ext cx="2169181" cy="1427875"/>
          </a:xfrm>
          <a:prstGeom prst="rect">
            <a:avLst/>
          </a:prstGeom>
        </p:spPr>
      </p:pic>
      <p:sp>
        <p:nvSpPr>
          <p:cNvPr id="4" name="Ellips 3"/>
          <p:cNvSpPr/>
          <p:nvPr/>
        </p:nvSpPr>
        <p:spPr>
          <a:xfrm>
            <a:off x="8676456" y="4434139"/>
            <a:ext cx="665820" cy="554850"/>
          </a:xfrm>
          <a:prstGeom prst="ellipse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 1"/>
          <p:cNvSpPr txBox="1">
            <a:spLocks/>
          </p:cNvSpPr>
          <p:nvPr/>
        </p:nvSpPr>
        <p:spPr>
          <a:xfrm>
            <a:off x="143508" y="1297327"/>
            <a:ext cx="8856984" cy="11284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5400" i="1" dirty="0">
                <a:solidFill>
                  <a:schemeClr val="bg1"/>
                </a:solidFill>
                <a:latin typeface="Adobe Garamond Pro Bold" pitchFamily="18" charset="0"/>
              </a:rPr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420328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4D853D-FC68-48C5-BAA8-5F786AA9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Skellefteå kommun befolkning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AFE60CF-A256-43A2-9393-38F96AA03C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4717820"/>
              </p:ext>
            </p:extLst>
          </p:nvPr>
        </p:nvGraphicFramePr>
        <p:xfrm>
          <a:off x="455886" y="1562100"/>
          <a:ext cx="7500489" cy="2735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450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93D38D-A031-4A35-8DA3-C12BDC20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Skellefteå kommun befolkning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C9E6E76-897D-4A1E-A950-AB9E513E9F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16216" y="1705372"/>
            <a:ext cx="2448272" cy="2752328"/>
          </a:xfrm>
        </p:spPr>
        <p:txBody>
          <a:bodyPr>
            <a:normAutofit/>
          </a:bodyPr>
          <a:lstStyle/>
          <a:p>
            <a:r>
              <a:rPr lang="sv-SE" dirty="0"/>
              <a:t>Kommunens befolkningsmål är</a:t>
            </a:r>
          </a:p>
          <a:p>
            <a:r>
              <a:rPr lang="sv-SE" dirty="0"/>
              <a:t>90 000 år 2030 </a:t>
            </a:r>
          </a:p>
          <a:p>
            <a:endParaRPr lang="sv-SE" dirty="0"/>
          </a:p>
          <a:p>
            <a:r>
              <a:rPr lang="sv-SE" dirty="0"/>
              <a:t>Nationell prognos minskning med 4-7 % år 2040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D13D078-149B-4CA2-9C85-E37E48AFCA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2562860"/>
              </p:ext>
            </p:extLst>
          </p:nvPr>
        </p:nvGraphicFramePr>
        <p:xfrm>
          <a:off x="683568" y="1705372"/>
          <a:ext cx="5718175" cy="363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0128A5C0-34A9-4AC3-ABE2-621DAD213CF8}"/>
              </a:ext>
            </a:extLst>
          </p:cNvPr>
          <p:cNvCxnSpPr/>
          <p:nvPr/>
        </p:nvCxnSpPr>
        <p:spPr>
          <a:xfrm>
            <a:off x="3851920" y="4729708"/>
            <a:ext cx="2549823" cy="60786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20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71E626-FF14-44DC-86D4-296AD8504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DCB5D32-8E14-4454-82F2-941ABB1A6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2359"/>
            <a:ext cx="8665632" cy="433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10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81438A-AB21-4FA3-A1E5-1CB4610E1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4B49148-E5D8-4CE3-A70B-EE49ED2417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26" name="9C1EEE9D-C631-45E2-AF0D-A329D370C2B8" descr="9C1EEE9D-C631-45E2-AF0D-A329D370C2B8">
            <a:extLst>
              <a:ext uri="{FF2B5EF4-FFF2-40B4-BE49-F238E27FC236}">
                <a16:creationId xmlns:a16="http://schemas.microsoft.com/office/drawing/2014/main" id="{21CC2FF3-B67D-4C99-AA16-8E33B89FB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258584" y="-1029968"/>
            <a:ext cx="11311582" cy="825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489EF03A-B6F3-466E-BC59-F9317120D511}"/>
              </a:ext>
            </a:extLst>
          </p:cNvPr>
          <p:cNvSpPr txBox="1"/>
          <p:nvPr/>
        </p:nvSpPr>
        <p:spPr>
          <a:xfrm>
            <a:off x="323528" y="1562100"/>
            <a:ext cx="5695790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En hållbar plats för</a:t>
            </a:r>
          </a:p>
          <a:p>
            <a:r>
              <a:rPr lang="sv-SE" sz="4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en bättre vardag</a:t>
            </a:r>
          </a:p>
          <a:p>
            <a:endParaRPr lang="sv-SE" sz="44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r>
              <a:rPr lang="sv-SE" sz="2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Ny </a:t>
            </a:r>
          </a:p>
          <a:p>
            <a:r>
              <a:rPr lang="sv-SE" sz="2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-vision</a:t>
            </a:r>
          </a:p>
          <a:p>
            <a:r>
              <a:rPr lang="sv-SE" sz="2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lang="sv-SE" sz="2000" dirty="0" err="1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utvecklingstrategi</a:t>
            </a:r>
            <a:endParaRPr lang="sv-SE" sz="20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r>
              <a:rPr lang="sv-SE" sz="2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-översiktsplan</a:t>
            </a:r>
          </a:p>
        </p:txBody>
      </p:sp>
    </p:spTree>
    <p:extLst>
      <p:ext uri="{BB962C8B-B14F-4D97-AF65-F5344CB8AC3E}">
        <p14:creationId xmlns:p14="http://schemas.microsoft.com/office/powerpoint/2010/main" val="322489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E30606-35C1-4A74-93EB-09A3798FA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5B5323F-1215-488C-A0D5-DC280D7D39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DAF8135-DD3A-4B6E-A777-82A2EBAB6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57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484406-1E38-4996-B343-164B97676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176" y="609600"/>
            <a:ext cx="2530624" cy="952500"/>
          </a:xfrm>
        </p:spPr>
        <p:txBody>
          <a:bodyPr>
            <a:normAutofit fontScale="90000"/>
          </a:bodyPr>
          <a:lstStyle/>
          <a:p>
            <a:r>
              <a:rPr lang="sv-SE" dirty="0"/>
              <a:t>Etableringar</a:t>
            </a:r>
            <a:br>
              <a:rPr lang="sv-SE" dirty="0"/>
            </a:br>
            <a:br>
              <a:rPr lang="sv-SE" dirty="0"/>
            </a:br>
            <a:r>
              <a:rPr lang="sv-SE" sz="1300" dirty="0"/>
              <a:t>-nya verksamhetsområden</a:t>
            </a:r>
            <a:br>
              <a:rPr lang="sv-SE" sz="1300" dirty="0"/>
            </a:br>
            <a:r>
              <a:rPr lang="sv-SE" sz="1300" dirty="0"/>
              <a:t>-hållbar expansion</a:t>
            </a:r>
            <a:br>
              <a:rPr lang="sv-SE" sz="1300" dirty="0"/>
            </a:br>
            <a:endParaRPr lang="sv-SE" sz="1300" dirty="0"/>
          </a:p>
        </p:txBody>
      </p:sp>
      <p:pic>
        <p:nvPicPr>
          <p:cNvPr id="4" name="Platshållare för bild 5">
            <a:extLst>
              <a:ext uri="{FF2B5EF4-FFF2-40B4-BE49-F238E27FC236}">
                <a16:creationId xmlns:a16="http://schemas.microsoft.com/office/drawing/2014/main" id="{88A7B6BA-3BC5-4178-9BDE-A3DE8E031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10886" y="-801566"/>
            <a:ext cx="6021990" cy="731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71598"/>
      </p:ext>
    </p:extLst>
  </p:cSld>
  <p:clrMapOvr>
    <a:masterClrMapping/>
  </p:clrMapOvr>
</p:sld>
</file>

<file path=ppt/theme/theme1.xml><?xml version="1.0" encoding="utf-8"?>
<a:theme xmlns:a="http://schemas.openxmlformats.org/drawingml/2006/main" name="Skekom_mall_16;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Vit bakgrund - Logotyp">
  <a:themeElements>
    <a:clrScheme name="Skellefteå Kommun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623D5A"/>
      </a:accent1>
      <a:accent2>
        <a:srgbClr val="FFC01D"/>
      </a:accent2>
      <a:accent3>
        <a:srgbClr val="8F2970"/>
      </a:accent3>
      <a:accent4>
        <a:srgbClr val="72AE9F"/>
      </a:accent4>
      <a:accent5>
        <a:srgbClr val="143C1E"/>
      </a:accent5>
      <a:accent6>
        <a:srgbClr val="81786B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kellefteå Triangeln Karta Zoom">
  <a:themeElements>
    <a:clrScheme name="Skellefteå Kommun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623D5A"/>
      </a:accent1>
      <a:accent2>
        <a:srgbClr val="FFC01D"/>
      </a:accent2>
      <a:accent3>
        <a:srgbClr val="8F2970"/>
      </a:accent3>
      <a:accent4>
        <a:srgbClr val="72AE9F"/>
      </a:accent4>
      <a:accent5>
        <a:srgbClr val="143C1E"/>
      </a:accent5>
      <a:accent6>
        <a:srgbClr val="81786B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Skekom_mall_16;10</Template>
  <TotalTime>4844</TotalTime>
  <Words>585</Words>
  <Application>Microsoft Office PowerPoint</Application>
  <PresentationFormat>Bildspel på skärmen (16:10)</PresentationFormat>
  <Paragraphs>204</Paragraphs>
  <Slides>36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36</vt:i4>
      </vt:variant>
    </vt:vector>
  </HeadingPairs>
  <TitlesOfParts>
    <vt:vector size="48" baseType="lpstr">
      <vt:lpstr>Adobe Garamond Pro Bold</vt:lpstr>
      <vt:lpstr>Arial</vt:lpstr>
      <vt:lpstr>Calibri</vt:lpstr>
      <vt:lpstr>Calibri Light</vt:lpstr>
      <vt:lpstr>museo-sans</vt:lpstr>
      <vt:lpstr>Open Sans</vt:lpstr>
      <vt:lpstr>Open Sans Extrabold</vt:lpstr>
      <vt:lpstr>Open Sans Light</vt:lpstr>
      <vt:lpstr>Skekom_mall_16;10</vt:lpstr>
      <vt:lpstr>2_Vit bakgrund - Logotyp</vt:lpstr>
      <vt:lpstr>Skellefteå Triangeln Karta Zoom</vt:lpstr>
      <vt:lpstr>Office-tema</vt:lpstr>
      <vt:lpstr>PowerPoint-presentation</vt:lpstr>
      <vt:lpstr>Skellefteå</vt:lpstr>
      <vt:lpstr>Sysselsättning 2020-2040</vt:lpstr>
      <vt:lpstr>Skellefteå kommun befolkning </vt:lpstr>
      <vt:lpstr>Skellefteå kommun befolkning</vt:lpstr>
      <vt:lpstr>PowerPoint-presentation</vt:lpstr>
      <vt:lpstr>PowerPoint-presentation</vt:lpstr>
      <vt:lpstr>PowerPoint-presentation</vt:lpstr>
      <vt:lpstr>Etableringar  -nya verksamhetsområden -hållbar expansion </vt:lpstr>
      <vt:lpstr>Bostäder</vt:lpstr>
      <vt:lpstr>Bostadsproduktion</vt:lpstr>
      <vt:lpstr>Prisutveckling bostäder</vt:lpstr>
      <vt:lpstr>Investeringar &gt; 100 miljarder</vt:lpstr>
      <vt:lpstr>Kommunens utveckling</vt:lpstr>
      <vt:lpstr>Planeringunderlag </vt:lpstr>
      <vt:lpstr>Planering </vt:lpstr>
      <vt:lpstr>Investeringar i skolan</vt:lpstr>
      <vt:lpstr>Investering i omsorg</vt:lpstr>
      <vt:lpstr>PowerPoint-presentation</vt:lpstr>
      <vt:lpstr>Hållbart resande</vt:lpstr>
      <vt:lpstr>Hållbart resande </vt:lpstr>
      <vt:lpstr>Investering i exploateringsområden </vt:lpstr>
      <vt:lpstr>PowerPoint-presentation</vt:lpstr>
      <vt:lpstr>Norrbotniabanan</vt:lpstr>
      <vt:lpstr>PowerPoint-presentation</vt:lpstr>
      <vt:lpstr>PowerPoint-presentation</vt:lpstr>
      <vt:lpstr>PowerPoint-presentation</vt:lpstr>
      <vt:lpstr>PowerPoint-presentation</vt:lpstr>
      <vt:lpstr>Investeringar - kommunkoncernen</vt:lpstr>
      <vt:lpstr>Inköpsenheten</vt:lpstr>
      <vt:lpstr>Investeringar, inköpskostnader och upphandling statistik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Skellefteå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80 000 invånare år 2030</dc:title>
  <dc:creator>Gabriella Hahr Werkmäster</dc:creator>
  <cp:lastModifiedBy>Inger Lindback</cp:lastModifiedBy>
  <cp:revision>289</cp:revision>
  <cp:lastPrinted>2021-05-05T03:34:06Z</cp:lastPrinted>
  <dcterms:created xsi:type="dcterms:W3CDTF">2015-11-18T13:38:09Z</dcterms:created>
  <dcterms:modified xsi:type="dcterms:W3CDTF">2022-03-24T13:42:35Z</dcterms:modified>
</cp:coreProperties>
</file>