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5" r:id="rId1"/>
  </p:sldMasterIdLst>
  <p:notesMasterIdLst>
    <p:notesMasterId r:id="rId22"/>
  </p:notesMasterIdLst>
  <p:sldIdLst>
    <p:sldId id="1214" r:id="rId2"/>
    <p:sldId id="1213" r:id="rId3"/>
    <p:sldId id="1194" r:id="rId4"/>
    <p:sldId id="1224" r:id="rId5"/>
    <p:sldId id="401" r:id="rId6"/>
    <p:sldId id="1222" r:id="rId7"/>
    <p:sldId id="393" r:id="rId8"/>
    <p:sldId id="394" r:id="rId9"/>
    <p:sldId id="402" r:id="rId10"/>
    <p:sldId id="397" r:id="rId11"/>
    <p:sldId id="398" r:id="rId12"/>
    <p:sldId id="391" r:id="rId13"/>
    <p:sldId id="1223" r:id="rId14"/>
    <p:sldId id="1220" r:id="rId15"/>
    <p:sldId id="1221" r:id="rId16"/>
    <p:sldId id="1225" r:id="rId17"/>
    <p:sldId id="1215" r:id="rId18"/>
    <p:sldId id="404" r:id="rId19"/>
    <p:sldId id="399" r:id="rId20"/>
    <p:sldId id="387" r:id="rId21"/>
  </p:sldIdLst>
  <p:sldSz cx="12192000" cy="6858000"/>
  <p:notesSz cx="6794500" cy="99314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ansson Per (Upphandlare)" initials="JP(" lastIdx="1" clrIdx="0">
    <p:extLst>
      <p:ext uri="{19B8F6BF-5375-455C-9EA6-DF929625EA0E}">
        <p15:presenceInfo xmlns:p15="http://schemas.microsoft.com/office/powerpoint/2012/main" userId="S::per.johansson@uppsala.se::66e608e5-57d8-463b-8845-7b93890442a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2262"/>
    <a:srgbClr val="199CD9"/>
    <a:srgbClr val="456024"/>
    <a:srgbClr val="20305C"/>
    <a:srgbClr val="45005C"/>
    <a:srgbClr val="00555C"/>
    <a:srgbClr val="FEDD00"/>
    <a:srgbClr val="1C9CD8"/>
    <a:srgbClr val="A6CE39"/>
    <a:srgbClr val="FF3E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14" autoAdjust="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28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F51B1A-607C-4CFA-89EC-F8CC3C816118}" type="datetimeFigureOut">
              <a:rPr lang="sv-SE" smtClean="0"/>
              <a:t>2022-03-24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87313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77BC01-6843-4605-B090-3EA872172D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1692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sida_blå">
    <p:bg>
      <p:bgPr>
        <a:solidFill>
          <a:srgbClr val="2622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objekt 13">
            <a:extLst>
              <a:ext uri="{FF2B5EF4-FFF2-40B4-BE49-F238E27FC236}">
                <a16:creationId xmlns:a16="http://schemas.microsoft.com/office/drawing/2014/main" id="{A1742BB7-34A3-4595-9362-B59D8B0AA4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5617" y="206979"/>
            <a:ext cx="2582530" cy="1110191"/>
          </a:xfrm>
          <a:prstGeom prst="rect">
            <a:avLst/>
          </a:prstGeom>
        </p:spPr>
      </p:pic>
      <p:sp>
        <p:nvSpPr>
          <p:cNvPr id="7" name="Rubrik 1">
            <a:extLst>
              <a:ext uri="{FF2B5EF4-FFF2-40B4-BE49-F238E27FC236}">
                <a16:creationId xmlns:a16="http://schemas.microsoft.com/office/drawing/2014/main" id="{13AFAC1C-44E0-4894-84F3-D0259B6A9BE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1978" y="1697572"/>
            <a:ext cx="8206597" cy="2059338"/>
          </a:xfrm>
        </p:spPr>
        <p:txBody>
          <a:bodyPr anchor="b">
            <a:noAutofit/>
          </a:bodyPr>
          <a:lstStyle>
            <a:lvl1pPr algn="l">
              <a:defRPr sz="7200" spc="-150" baseline="0">
                <a:solidFill>
                  <a:srgbClr val="199CD9"/>
                </a:solidFill>
                <a:latin typeface="Source Sans Pro Semibold" panose="020B0603030403020204" pitchFamily="34" charset="0"/>
              </a:defRPr>
            </a:lvl1pPr>
          </a:lstStyle>
          <a:p>
            <a:r>
              <a:rPr lang="sv-SE" dirty="0"/>
              <a:t>Presentationens rubrik skrivs här</a:t>
            </a:r>
          </a:p>
        </p:txBody>
      </p:sp>
      <p:sp>
        <p:nvSpPr>
          <p:cNvPr id="8" name="Platshållare för text 8">
            <a:extLst>
              <a:ext uri="{FF2B5EF4-FFF2-40B4-BE49-F238E27FC236}">
                <a16:creationId xmlns:a16="http://schemas.microsoft.com/office/drawing/2014/main" id="{0F641A72-8DD5-4A24-88E9-4E68B956CB7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4280" y="3974946"/>
            <a:ext cx="8182867" cy="320622"/>
          </a:xfrm>
        </p:spPr>
        <p:txBody>
          <a:bodyPr/>
          <a:lstStyle>
            <a:lvl1pPr marL="0" indent="0" algn="l">
              <a:buNone/>
              <a:defRPr sz="1800" baseline="0">
                <a:solidFill>
                  <a:schemeClr val="bg1"/>
                </a:solidFill>
                <a:latin typeface="Source Sans Pro" panose="020B0503030403020204" pitchFamily="34" charset="0"/>
              </a:defRPr>
            </a:lvl1pPr>
          </a:lstStyle>
          <a:p>
            <a:pPr lvl="0"/>
            <a:r>
              <a:rPr lang="sv-SE" dirty="0"/>
              <a:t>Namn</a:t>
            </a:r>
          </a:p>
        </p:txBody>
      </p:sp>
      <p:sp>
        <p:nvSpPr>
          <p:cNvPr id="10" name="Platshållare för text 10">
            <a:extLst>
              <a:ext uri="{FF2B5EF4-FFF2-40B4-BE49-F238E27FC236}">
                <a16:creationId xmlns:a16="http://schemas.microsoft.com/office/drawing/2014/main" id="{B4C2D811-DBB8-4967-8307-4F04CC10BD2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280" y="4329868"/>
            <a:ext cx="8182867" cy="352822"/>
          </a:xfrm>
        </p:spPr>
        <p:txBody>
          <a:bodyPr/>
          <a:lstStyle>
            <a:lvl1pPr marL="0" indent="0" algn="l">
              <a:buNone/>
              <a:defRPr sz="1800" baseline="0">
                <a:solidFill>
                  <a:schemeClr val="bg1"/>
                </a:solidFill>
                <a:latin typeface="Source Sans Pro" panose="020B0503030403020204" pitchFamily="34" charset="0"/>
              </a:defRPr>
            </a:lvl1pPr>
          </a:lstStyle>
          <a:p>
            <a:pPr lvl="0"/>
            <a:r>
              <a:rPr lang="sv-SE" dirty="0"/>
              <a:t>Organisation/Förvaltning</a:t>
            </a:r>
          </a:p>
        </p:txBody>
      </p:sp>
      <p:sp>
        <p:nvSpPr>
          <p:cNvPr id="12" name="Platshållare för text 12">
            <a:extLst>
              <a:ext uri="{FF2B5EF4-FFF2-40B4-BE49-F238E27FC236}">
                <a16:creationId xmlns:a16="http://schemas.microsoft.com/office/drawing/2014/main" id="{44C03BEE-69FC-4395-A685-7FA5CE9C02D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4280" y="4720045"/>
            <a:ext cx="8182867" cy="367716"/>
          </a:xfrm>
        </p:spPr>
        <p:txBody>
          <a:bodyPr/>
          <a:lstStyle>
            <a:lvl1pPr marL="0" indent="0" algn="l">
              <a:buNone/>
              <a:defRPr lang="sv-SE" sz="1800" kern="1200" baseline="0" dirty="0" smtClean="0">
                <a:solidFill>
                  <a:schemeClr val="bg1"/>
                </a:solidFill>
                <a:latin typeface="Source Sans Pro" panose="020B0503030403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sv-SE" dirty="0"/>
              <a:t>Datum (Skrivs datum, månad, år, t ex 21 maj 2016</a:t>
            </a:r>
          </a:p>
        </p:txBody>
      </p:sp>
    </p:spTree>
    <p:extLst>
      <p:ext uri="{BB962C8B-B14F-4D97-AF65-F5344CB8AC3E}">
        <p14:creationId xmlns:p14="http://schemas.microsoft.com/office/powerpoint/2010/main" val="1580953940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å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200" y="1072803"/>
            <a:ext cx="9371646" cy="1503854"/>
          </a:xfrm>
        </p:spPr>
        <p:txBody>
          <a:bodyPr anchor="b" anchorCtr="0"/>
          <a:lstStyle>
            <a:lvl1pPr>
              <a:defRPr>
                <a:solidFill>
                  <a:srgbClr val="20305C"/>
                </a:solidFill>
                <a:latin typeface="Source Sans Pro Semibold" panose="020B0603030403020204" pitchFamily="34" charset="0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838200" y="2634712"/>
            <a:ext cx="9371646" cy="3542250"/>
          </a:xfrm>
        </p:spPr>
        <p:txBody>
          <a:bodyPr/>
          <a:lstStyle>
            <a:lvl1pPr marL="0" indent="0">
              <a:spcAft>
                <a:spcPts val="600"/>
              </a:spcAft>
              <a:buNone/>
              <a:defRPr sz="2400">
                <a:latin typeface="Source Sans Pro" panose="020B0503030403020204" pitchFamily="34" charset="0"/>
              </a:defRPr>
            </a:lvl1pPr>
            <a:lvl2pPr>
              <a:spcAft>
                <a:spcPts val="600"/>
              </a:spcAft>
              <a:defRPr sz="2000">
                <a:latin typeface="Source Sans Pro" panose="020B0503030403020204" pitchFamily="34" charset="0"/>
              </a:defRPr>
            </a:lvl2pPr>
            <a:lvl3pPr>
              <a:spcAft>
                <a:spcPts val="600"/>
              </a:spcAft>
              <a:defRPr sz="1800">
                <a:latin typeface="Source Sans Pro" panose="020B0503030403020204" pitchFamily="34" charset="0"/>
              </a:defRPr>
            </a:lvl3pPr>
            <a:lvl4pPr>
              <a:spcAft>
                <a:spcPts val="600"/>
              </a:spcAft>
              <a:defRPr>
                <a:latin typeface="Source Sans Pro" panose="020B0503030403020204" pitchFamily="34" charset="0"/>
              </a:defRPr>
            </a:lvl4pPr>
            <a:lvl5pPr>
              <a:spcAft>
                <a:spcPts val="600"/>
              </a:spcAft>
              <a:defRPr>
                <a:latin typeface="Source Sans Pro" panose="020B0503030403020204" pitchFamily="34" charset="0"/>
              </a:defRPr>
            </a:lvl5pPr>
          </a:lstStyle>
          <a:p>
            <a:pPr lvl="0"/>
            <a:r>
              <a:rPr lang="sv-SE" dirty="0"/>
              <a:t>Klicka här för att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160727" y="6356350"/>
            <a:ext cx="2743200" cy="365125"/>
          </a:xfrm>
        </p:spPr>
        <p:txBody>
          <a:bodyPr/>
          <a:lstStyle/>
          <a:p>
            <a:fld id="{D02B33C2-54EE-4A44-9B78-6F01870CE737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A84AABD9-1448-4DFC-9F69-B2160AE14F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9846" y="224833"/>
            <a:ext cx="1690305" cy="726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665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200" y="995679"/>
            <a:ext cx="9371646" cy="1255857"/>
          </a:xfrm>
        </p:spPr>
        <p:txBody>
          <a:bodyPr anchor="b" anchorCtr="0">
            <a:normAutofit/>
          </a:bodyPr>
          <a:lstStyle>
            <a:lvl1pPr>
              <a:defRPr sz="4000">
                <a:solidFill>
                  <a:schemeClr val="accent1"/>
                </a:solidFill>
                <a:latin typeface="Source Sans Pro Semibold" panose="020B0603030403020204" pitchFamily="34" charset="0"/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838200" y="2309592"/>
            <a:ext cx="9371646" cy="3542250"/>
          </a:xfrm>
        </p:spPr>
        <p:txBody>
          <a:bodyPr/>
          <a:lstStyle>
            <a:lvl1pPr marL="0" indent="0">
              <a:spcAft>
                <a:spcPts val="600"/>
              </a:spcAft>
              <a:buNone/>
              <a:defRPr sz="2400">
                <a:latin typeface="Source Sans Pro" panose="020B0503030403020204" pitchFamily="34" charset="0"/>
              </a:defRPr>
            </a:lvl1pPr>
            <a:lvl2pPr>
              <a:spcAft>
                <a:spcPts val="600"/>
              </a:spcAft>
              <a:defRPr sz="2000">
                <a:latin typeface="Source Sans Pro" panose="020B0503030403020204" pitchFamily="34" charset="0"/>
              </a:defRPr>
            </a:lvl2pPr>
            <a:lvl3pPr>
              <a:spcAft>
                <a:spcPts val="600"/>
              </a:spcAft>
              <a:defRPr sz="1800">
                <a:latin typeface="Source Sans Pro" panose="020B0503030403020204" pitchFamily="34" charset="0"/>
              </a:defRPr>
            </a:lvl3pPr>
            <a:lvl4pPr>
              <a:spcAft>
                <a:spcPts val="600"/>
              </a:spcAft>
              <a:defRPr>
                <a:latin typeface="Source Sans Pro" panose="020B0503030403020204" pitchFamily="34" charset="0"/>
              </a:defRPr>
            </a:lvl4pPr>
            <a:lvl5pPr>
              <a:spcAft>
                <a:spcPts val="600"/>
              </a:spcAft>
              <a:defRPr>
                <a:latin typeface="Source Sans Pro" panose="020B0503030403020204" pitchFamily="34" charset="0"/>
              </a:defRPr>
            </a:lvl5pPr>
          </a:lstStyle>
          <a:p>
            <a:pPr lvl="0"/>
            <a:r>
              <a:rPr lang="sv-SE" dirty="0"/>
              <a:t>Klicka här för att skriva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160727" y="6356350"/>
            <a:ext cx="2743200" cy="365125"/>
          </a:xfrm>
        </p:spPr>
        <p:txBody>
          <a:bodyPr/>
          <a:lstStyle/>
          <a:p>
            <a:fld id="{D02B33C2-54EE-4A44-9B78-6F01870CE737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A84AABD9-1448-4DFC-9F69-B2160AE14F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9846" y="224833"/>
            <a:ext cx="1690305" cy="726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041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vå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200" y="971791"/>
            <a:ext cx="9371646" cy="1279746"/>
          </a:xfrm>
        </p:spPr>
        <p:txBody>
          <a:bodyPr anchor="b" anchorCtr="0">
            <a:normAutofit/>
          </a:bodyPr>
          <a:lstStyle>
            <a:lvl1pPr>
              <a:defRPr sz="4000" spc="-150" baseline="0">
                <a:solidFill>
                  <a:schemeClr val="accent1"/>
                </a:solidFill>
                <a:latin typeface="Source Sans Pro Semibold" panose="020B0603030403020204" pitchFamily="34" charset="0"/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838200" y="2357120"/>
            <a:ext cx="4541874" cy="3494721"/>
          </a:xfrm>
        </p:spPr>
        <p:txBody>
          <a:bodyPr/>
          <a:lstStyle>
            <a:lvl1pPr marL="0" indent="0">
              <a:spcAft>
                <a:spcPts val="600"/>
              </a:spcAft>
              <a:buNone/>
              <a:defRPr sz="2400">
                <a:latin typeface="Source Sans Pro" panose="020B0503030403020204" pitchFamily="34" charset="0"/>
              </a:defRPr>
            </a:lvl1pPr>
            <a:lvl2pPr>
              <a:spcAft>
                <a:spcPts val="600"/>
              </a:spcAft>
              <a:defRPr sz="2000">
                <a:latin typeface="Source Sans Pro" panose="020B0503030403020204" pitchFamily="34" charset="0"/>
              </a:defRPr>
            </a:lvl2pPr>
            <a:lvl3pPr>
              <a:spcAft>
                <a:spcPts val="600"/>
              </a:spcAft>
              <a:defRPr sz="1800">
                <a:latin typeface="Source Sans Pro" panose="020B0503030403020204" pitchFamily="34" charset="0"/>
              </a:defRPr>
            </a:lvl3pPr>
            <a:lvl4pPr>
              <a:spcAft>
                <a:spcPts val="600"/>
              </a:spcAft>
              <a:defRPr>
                <a:latin typeface="Source Sans Pro" panose="020B0503030403020204" pitchFamily="34" charset="0"/>
              </a:defRPr>
            </a:lvl4pPr>
            <a:lvl5pPr>
              <a:spcAft>
                <a:spcPts val="600"/>
              </a:spcAft>
              <a:defRPr>
                <a:latin typeface="Source Sans Pro" panose="020B0503030403020204" pitchFamily="34" charset="0"/>
              </a:defRPr>
            </a:lvl5pPr>
          </a:lstStyle>
          <a:p>
            <a:pPr lvl="0"/>
            <a:r>
              <a:rPr lang="sv-SE" dirty="0"/>
              <a:t>Klicka här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160727" y="6356350"/>
            <a:ext cx="2743200" cy="365125"/>
          </a:xfrm>
        </p:spPr>
        <p:txBody>
          <a:bodyPr/>
          <a:lstStyle/>
          <a:p>
            <a:fld id="{D02B33C2-54EE-4A44-9B78-6F01870CE737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A84AABD9-1448-4DFC-9F69-B2160AE14F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9846" y="224833"/>
            <a:ext cx="1690305" cy="726637"/>
          </a:xfrm>
          <a:prstGeom prst="rect">
            <a:avLst/>
          </a:prstGeom>
        </p:spPr>
      </p:pic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7D5C7BD4-2145-4C07-8407-A2DF885128BC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5610311" y="2357120"/>
            <a:ext cx="4541874" cy="3494721"/>
          </a:xfrm>
        </p:spPr>
        <p:txBody>
          <a:bodyPr/>
          <a:lstStyle>
            <a:lvl1pPr marL="0" indent="0">
              <a:spcAft>
                <a:spcPts val="600"/>
              </a:spcAft>
              <a:buNone/>
              <a:defRPr sz="2400">
                <a:latin typeface="Source Sans Pro" panose="020B0503030403020204" pitchFamily="34" charset="0"/>
              </a:defRPr>
            </a:lvl1pPr>
            <a:lvl2pPr>
              <a:spcAft>
                <a:spcPts val="600"/>
              </a:spcAft>
              <a:defRPr sz="2000">
                <a:latin typeface="Source Sans Pro" panose="020B0503030403020204" pitchFamily="34" charset="0"/>
              </a:defRPr>
            </a:lvl2pPr>
            <a:lvl3pPr>
              <a:spcAft>
                <a:spcPts val="600"/>
              </a:spcAft>
              <a:defRPr sz="1800">
                <a:latin typeface="Source Sans Pro" panose="020B0503030403020204" pitchFamily="34" charset="0"/>
              </a:defRPr>
            </a:lvl3pPr>
            <a:lvl4pPr>
              <a:spcAft>
                <a:spcPts val="600"/>
              </a:spcAft>
              <a:defRPr>
                <a:latin typeface="Source Sans Pro" panose="020B0503030403020204" pitchFamily="34" charset="0"/>
              </a:defRPr>
            </a:lvl4pPr>
            <a:lvl5pPr>
              <a:spcAft>
                <a:spcPts val="600"/>
              </a:spcAft>
              <a:defRPr>
                <a:latin typeface="Source Sans Pro" panose="020B0503030403020204" pitchFamily="34" charset="0"/>
              </a:defRPr>
            </a:lvl5pPr>
          </a:lstStyle>
          <a:p>
            <a:pPr lvl="0"/>
            <a:r>
              <a:rPr lang="sv-SE" dirty="0"/>
              <a:t>Klicka här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410399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bild">
    <p:bg>
      <p:bgPr>
        <a:solidFill>
          <a:srgbClr val="2622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145858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02B33C2-54EE-4A44-9B78-6F01870CE737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6BDCDAAA-750D-42AA-98E5-8271C45780F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6311" y="206980"/>
            <a:ext cx="1731835" cy="744490"/>
          </a:xfrm>
          <a:prstGeom prst="rect">
            <a:avLst/>
          </a:prstGeom>
        </p:spPr>
      </p:pic>
      <p:sp>
        <p:nvSpPr>
          <p:cNvPr id="8" name="Rubrik 1">
            <a:extLst>
              <a:ext uri="{FF2B5EF4-FFF2-40B4-BE49-F238E27FC236}">
                <a16:creationId xmlns:a16="http://schemas.microsoft.com/office/drawing/2014/main" id="{2799875D-D8A9-4841-8D7E-A35C501517B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1186" y="1122363"/>
            <a:ext cx="8206597" cy="2980080"/>
          </a:xfrm>
        </p:spPr>
        <p:txBody>
          <a:bodyPr anchor="b">
            <a:normAutofit/>
          </a:bodyPr>
          <a:lstStyle>
            <a:lvl1pPr algn="l">
              <a:defRPr sz="5400" spc="-150" baseline="0">
                <a:solidFill>
                  <a:srgbClr val="199CD9"/>
                </a:solidFill>
                <a:latin typeface="Source Sans Pro Semibold" panose="020B0603030403020204" pitchFamily="34" charset="0"/>
              </a:defRPr>
            </a:lvl1pPr>
          </a:lstStyle>
          <a:p>
            <a:r>
              <a:rPr lang="sv-SE" dirty="0"/>
              <a:t>Rubrik för avsnittet</a:t>
            </a:r>
          </a:p>
        </p:txBody>
      </p:sp>
      <p:sp>
        <p:nvSpPr>
          <p:cNvPr id="9" name="Platshållare för text 7">
            <a:extLst>
              <a:ext uri="{FF2B5EF4-FFF2-40B4-BE49-F238E27FC236}">
                <a16:creationId xmlns:a16="http://schemas.microsoft.com/office/drawing/2014/main" id="{0776DC2C-AFFD-4118-AF33-ABB7FB720F9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3488" y="4102100"/>
            <a:ext cx="8207375" cy="1666875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4023493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ående bild m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C638CB14-7B33-4E9A-ACFD-F32595E4C15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58615" y="0"/>
            <a:ext cx="4080998" cy="6858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200" y="1195709"/>
            <a:ext cx="6529039" cy="1380947"/>
          </a:xfrm>
        </p:spPr>
        <p:txBody>
          <a:bodyPr anchor="b" anchorCtr="0">
            <a:normAutofit/>
          </a:bodyPr>
          <a:lstStyle>
            <a:lvl1pPr>
              <a:defRPr sz="4000" spc="-150" baseline="0">
                <a:solidFill>
                  <a:schemeClr val="accent1"/>
                </a:solidFill>
                <a:latin typeface="Source Sans Pro Semibold" panose="020B0603030403020204" pitchFamily="34" charset="0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2634712"/>
            <a:ext cx="6529039" cy="3542250"/>
          </a:xfrm>
        </p:spPr>
        <p:txBody>
          <a:bodyPr/>
          <a:lstStyle>
            <a:lvl1pPr marL="0" indent="0">
              <a:buNone/>
              <a:defRPr sz="2400">
                <a:latin typeface="Source Sans Pro" panose="020B0503030403020204" pitchFamily="34" charset="0"/>
              </a:defRPr>
            </a:lvl1pPr>
            <a:lvl2pPr>
              <a:defRPr sz="2000">
                <a:latin typeface="Source Sans Pro" panose="020B0503030403020204" pitchFamily="34" charset="0"/>
              </a:defRPr>
            </a:lvl2pPr>
            <a:lvl3pPr>
              <a:defRPr sz="1800">
                <a:latin typeface="Source Sans Pro" panose="020B0503030403020204" pitchFamily="34" charset="0"/>
              </a:defRPr>
            </a:lvl3pPr>
            <a:lvl4pPr>
              <a:defRPr>
                <a:latin typeface="Source Sans Pro" panose="020B0503030403020204" pitchFamily="34" charset="0"/>
              </a:defRPr>
            </a:lvl4pPr>
            <a:lvl5pPr>
              <a:defRPr>
                <a:latin typeface="Source Sans Pro" panose="020B050303040302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7B7A8CB7-9EA9-405B-9ECF-57257BC613E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769" y="212679"/>
            <a:ext cx="1273361" cy="547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705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gande bild m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C638CB14-7B33-4E9A-ACFD-F32595E4C15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099823" y="0"/>
            <a:ext cx="7084393" cy="4723492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200" y="1128911"/>
            <a:ext cx="3827745" cy="1433232"/>
          </a:xfrm>
        </p:spPr>
        <p:txBody>
          <a:bodyPr anchor="b" anchorCtr="0">
            <a:normAutofit/>
          </a:bodyPr>
          <a:lstStyle>
            <a:lvl1pPr>
              <a:defRPr sz="4000" spc="-150" baseline="0">
                <a:solidFill>
                  <a:schemeClr val="accent1"/>
                </a:solidFill>
                <a:latin typeface="Source Sans Pro Semibold" panose="020B0603030403020204" pitchFamily="34" charset="0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2634712"/>
            <a:ext cx="3827745" cy="3542250"/>
          </a:xfrm>
        </p:spPr>
        <p:txBody>
          <a:bodyPr/>
          <a:lstStyle>
            <a:lvl1pPr marL="0" indent="0">
              <a:buNone/>
              <a:defRPr sz="2000">
                <a:latin typeface="Source Sans Pro" panose="020B0503030403020204" pitchFamily="34" charset="0"/>
              </a:defRPr>
            </a:lvl1pPr>
            <a:lvl2pPr>
              <a:defRPr sz="1800">
                <a:latin typeface="Source Sans Pro" panose="020B0503030403020204" pitchFamily="34" charset="0"/>
              </a:defRPr>
            </a:lvl2pPr>
            <a:lvl3pPr>
              <a:defRPr sz="1600">
                <a:latin typeface="Source Sans Pro" panose="020B0503030403020204" pitchFamily="34" charset="0"/>
              </a:defRPr>
            </a:lvl3pPr>
            <a:lvl4pPr>
              <a:defRPr sz="1600">
                <a:latin typeface="Source Sans Pro" panose="020B0503030403020204" pitchFamily="34" charset="0"/>
              </a:defRPr>
            </a:lvl4pPr>
            <a:lvl5pPr>
              <a:defRPr sz="1600">
                <a:latin typeface="Source Sans Pro" panose="020B050303040302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F76741C6-43D3-4ADE-B7A9-DC22F67F18B0}"/>
              </a:ext>
            </a:extLst>
          </p:cNvPr>
          <p:cNvSpPr/>
          <p:nvPr userDrawn="1"/>
        </p:nvSpPr>
        <p:spPr>
          <a:xfrm>
            <a:off x="5099823" y="4723492"/>
            <a:ext cx="7084394" cy="2134508"/>
          </a:xfrm>
          <a:prstGeom prst="rect">
            <a:avLst/>
          </a:prstGeom>
          <a:solidFill>
            <a:srgbClr val="2622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7099BE6B-7AFC-4461-ACF5-D64108E5869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769" y="212679"/>
            <a:ext cx="1273361" cy="547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378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C638CB14-7B33-4E9A-ACFD-F32595E4C15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79944" y="0"/>
            <a:ext cx="10512058" cy="6858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F76741C6-43D3-4ADE-B7A9-DC22F67F18B0}"/>
              </a:ext>
            </a:extLst>
          </p:cNvPr>
          <p:cNvSpPr/>
          <p:nvPr userDrawn="1"/>
        </p:nvSpPr>
        <p:spPr>
          <a:xfrm>
            <a:off x="1" y="0"/>
            <a:ext cx="1679944" cy="6858000"/>
          </a:xfrm>
          <a:prstGeom prst="rect">
            <a:avLst/>
          </a:prstGeom>
          <a:solidFill>
            <a:srgbClr val="2622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17E15A73-46D0-4D7F-8112-A8693DEF85B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6" y="188235"/>
            <a:ext cx="1340760" cy="576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79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200" y="224833"/>
            <a:ext cx="7774172" cy="717553"/>
          </a:xfrm>
        </p:spPr>
        <p:txBody>
          <a:bodyPr anchor="b" anchorCtr="0">
            <a:normAutofit/>
          </a:bodyPr>
          <a:lstStyle>
            <a:lvl1pPr>
              <a:defRPr sz="3200" spc="-150" baseline="0">
                <a:solidFill>
                  <a:srgbClr val="20305C"/>
                </a:solidFill>
                <a:latin typeface="Source Sans Pro Semibold" panose="020B0603030403020204" pitchFamily="34" charset="0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251D4C7A-8179-41C9-8075-7E07771269D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38200" y="951470"/>
            <a:ext cx="9167037" cy="526857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2405207A-686B-4280-A519-BF69BE0D48D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9846" y="224833"/>
            <a:ext cx="1690305" cy="726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533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vslutsbild">
    <p:bg>
      <p:bgPr>
        <a:solidFill>
          <a:srgbClr val="2622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05B88CC4-EE60-49E6-9BAA-C69AF816066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2253" y="2683688"/>
            <a:ext cx="3467493" cy="149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671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1140108"/>
            <a:ext cx="9371646" cy="11215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2306319"/>
            <a:ext cx="9371646" cy="38706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B33C2-54EE-4A44-9B78-6F01870CE7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8790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878" r:id="rId2"/>
    <p:sldLayoutId id="2147483704" r:id="rId3"/>
    <p:sldLayoutId id="2147483659" r:id="rId4"/>
    <p:sldLayoutId id="2147483714" r:id="rId5"/>
    <p:sldLayoutId id="2147483718" r:id="rId6"/>
    <p:sldLayoutId id="2147483722" r:id="rId7"/>
    <p:sldLayoutId id="2147483724" r:id="rId8"/>
    <p:sldLayoutId id="2147483874" r:id="rId9"/>
    <p:sldLayoutId id="2147483879" r:id="rId1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Source Sans Pro Semibold" panose="020B06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bibbinorlund/27027940005/" TargetMode="External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D2482B6-96E9-444B-A921-BE7A8C4553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Prisjusteringar och indexuppräkningar i praktiken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98CBC36-258E-4A6D-B3DD-B392BD78342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Alf Hemlin / Per Johansson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DF433B6-1FDA-4744-8D50-B7E6340168B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dirty="0"/>
              <a:t>Uppsala kommun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D385090A-4836-41D6-AC92-198EAA246CA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sv-SE" dirty="0"/>
              <a:t>SOI Luleå 30 mars 2022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3D26C120-33CF-4824-A549-C02BBA663E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0525" y="4522493"/>
            <a:ext cx="3242505" cy="1755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75163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F87A86-A715-4BED-BC4A-9815FAD23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Hur stor andel av priset ska justeras?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75DB356-B6FB-4351-AAC7-D76A86B1EA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09592"/>
            <a:ext cx="9371646" cy="3110133"/>
          </a:xfrm>
        </p:spPr>
        <p:txBody>
          <a:bodyPr/>
          <a:lstStyle/>
          <a:p>
            <a:r>
              <a:rPr lang="sv-SE" dirty="0"/>
              <a:t>90 % för att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prisjusteringen inte ska påverka leverantörens marginal/vinst i kronor?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det finns möjlighet för leverantören att effektivisera leveransen och därmed minska sina kostnader?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motverka den inflationsdrivande verkan som tillämpning av fullständig indexreglering kan ha?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5274E22F-5C18-45F0-9F5F-8E651C1AA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10</a:t>
            </a:fld>
            <a:endParaRPr lang="sv-SE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269ACB66-7586-4B13-B13E-2D05E1A987AD}"/>
              </a:ext>
            </a:extLst>
          </p:cNvPr>
          <p:cNvSpPr txBox="1"/>
          <p:nvPr/>
        </p:nvSpPr>
        <p:spPr>
          <a:xfrm rot="21262182">
            <a:off x="3422878" y="5230860"/>
            <a:ext cx="71609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Eller för att…….?</a:t>
            </a:r>
          </a:p>
        </p:txBody>
      </p:sp>
    </p:spTree>
    <p:extLst>
      <p:ext uri="{BB962C8B-B14F-4D97-AF65-F5344CB8AC3E}">
        <p14:creationId xmlns:p14="http://schemas.microsoft.com/office/powerpoint/2010/main" val="1250568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3743949-6B54-4D6B-B8BA-8C012F275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8472" y="429768"/>
            <a:ext cx="9371646" cy="999642"/>
          </a:xfrm>
        </p:spPr>
        <p:txBody>
          <a:bodyPr/>
          <a:lstStyle/>
          <a:p>
            <a:r>
              <a:rPr lang="sv-SE" dirty="0"/>
              <a:t>Prisjustering där index saknas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6BAF369-D7B7-48A8-AC35-6F622C78AF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7528"/>
            <a:ext cx="9371646" cy="3542250"/>
          </a:xfrm>
        </p:spPr>
        <p:txBody>
          <a:bodyPr/>
          <a:lstStyle/>
          <a:p>
            <a:r>
              <a:rPr lang="sv-SE" dirty="0"/>
              <a:t>Kostnadsökningar får inte vara orsakade av leverantören.</a:t>
            </a:r>
          </a:p>
          <a:p>
            <a:r>
              <a:rPr lang="sv-SE" dirty="0"/>
              <a:t>Leverantören ska styrka de kostnadsökningar som ligger till grund för begärd prisjustering.</a:t>
            </a:r>
          </a:p>
          <a:p>
            <a:r>
              <a:rPr lang="sv-SE" dirty="0"/>
              <a:t>Grunderna för prisjusteringar ska vara väldokumenterade.</a:t>
            </a:r>
          </a:p>
          <a:p>
            <a:r>
              <a:rPr lang="sv-SE" dirty="0"/>
              <a:t>Baserat på dokumentationen avgör vi om begärd prisjustering är skälig.</a:t>
            </a:r>
          </a:p>
          <a:p>
            <a:r>
              <a:rPr lang="sv-SE" dirty="0"/>
              <a:t>Tidigare pris gäller så länge parterna inte är överens.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5E00E35B-1A3B-4D51-91C7-FB2B81DB6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11</a:t>
            </a:fld>
            <a:endParaRPr lang="sv-SE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8357CAD4-8CF6-40BD-9FBF-9648B3982DED}"/>
              </a:ext>
            </a:extLst>
          </p:cNvPr>
          <p:cNvSpPr txBox="1"/>
          <p:nvPr/>
        </p:nvSpPr>
        <p:spPr>
          <a:xfrm rot="21262182">
            <a:off x="3404865" y="5154425"/>
            <a:ext cx="79424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Blir parterna inte överens kan avtalet sägas upp.</a:t>
            </a:r>
          </a:p>
        </p:txBody>
      </p:sp>
    </p:spTree>
    <p:extLst>
      <p:ext uri="{BB962C8B-B14F-4D97-AF65-F5344CB8AC3E}">
        <p14:creationId xmlns:p14="http://schemas.microsoft.com/office/powerpoint/2010/main" val="3249469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DAE7801-2ACF-4C09-969B-3BDBCAD3D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2865"/>
            <a:ext cx="9371646" cy="1279746"/>
          </a:xfrm>
        </p:spPr>
        <p:txBody>
          <a:bodyPr/>
          <a:lstStyle/>
          <a:p>
            <a:r>
              <a:rPr lang="sv-SE" dirty="0"/>
              <a:t>Beräkning av prisjustering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3904E28-57D3-43EB-B398-F7DD1DA7C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57120"/>
            <a:ext cx="4953000" cy="3494721"/>
          </a:xfrm>
        </p:spPr>
        <p:txBody>
          <a:bodyPr/>
          <a:lstStyle/>
          <a:p>
            <a:r>
              <a:rPr lang="sv-SE" u="sng" dirty="0"/>
              <a:t>A. Indexpåslag</a:t>
            </a:r>
          </a:p>
          <a:p>
            <a:r>
              <a:rPr lang="sv-SE" dirty="0"/>
              <a:t>Indexpåslag =</a:t>
            </a:r>
          </a:p>
          <a:p>
            <a:r>
              <a:rPr lang="sv-SE" dirty="0"/>
              <a:t>(</a:t>
            </a:r>
            <a:r>
              <a:rPr lang="sv-SE" dirty="0" err="1"/>
              <a:t>jp-bp</a:t>
            </a:r>
            <a:r>
              <a:rPr lang="sv-SE" dirty="0"/>
              <a:t>) / </a:t>
            </a:r>
            <a:r>
              <a:rPr lang="sv-SE" dirty="0" err="1"/>
              <a:t>bp</a:t>
            </a:r>
            <a:r>
              <a:rPr lang="sv-SE" dirty="0"/>
              <a:t> x 0,9 x grundpris</a:t>
            </a:r>
          </a:p>
          <a:p>
            <a:r>
              <a:rPr lang="sv-SE" dirty="0"/>
              <a:t>Exempel:</a:t>
            </a:r>
          </a:p>
          <a:p>
            <a:r>
              <a:rPr lang="sv-SE" dirty="0"/>
              <a:t>(110 – 100) / 100 x 0,9 x 100 kr = 9 kr.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47DBB948-D058-4FB6-AAEA-653291639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12</a:t>
            </a:fld>
            <a:endParaRPr lang="sv-SE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C6004A5D-7B0F-4944-8842-7739DA78097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976562" y="2357120"/>
            <a:ext cx="6368330" cy="3494721"/>
          </a:xfrm>
        </p:spPr>
        <p:txBody>
          <a:bodyPr/>
          <a:lstStyle/>
          <a:p>
            <a:r>
              <a:rPr lang="sv-SE" u="sng" dirty="0"/>
              <a:t>B. Slutligt pris inklusive indexpåslag</a:t>
            </a:r>
          </a:p>
          <a:p>
            <a:r>
              <a:rPr lang="sv-SE" dirty="0"/>
              <a:t>Slutligt pris inklusive indexpåslag =</a:t>
            </a:r>
          </a:p>
          <a:p>
            <a:r>
              <a:rPr lang="sv-SE" dirty="0" err="1"/>
              <a:t>jp</a:t>
            </a:r>
            <a:r>
              <a:rPr lang="sv-SE" dirty="0"/>
              <a:t> / </a:t>
            </a:r>
            <a:r>
              <a:rPr lang="sv-SE" dirty="0" err="1"/>
              <a:t>bp</a:t>
            </a:r>
            <a:r>
              <a:rPr lang="sv-SE" dirty="0"/>
              <a:t> x grundpris</a:t>
            </a:r>
          </a:p>
          <a:p>
            <a:r>
              <a:rPr lang="sv-SE" dirty="0"/>
              <a:t>Exempel:</a:t>
            </a:r>
          </a:p>
          <a:p>
            <a:r>
              <a:rPr lang="sv-SE" dirty="0"/>
              <a:t>110 / 100 * 100 kr = 110 kr.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4CF3D968-230A-4F05-8964-9E4301D1AC64}"/>
              </a:ext>
            </a:extLst>
          </p:cNvPr>
          <p:cNvSpPr txBox="1"/>
          <p:nvPr/>
        </p:nvSpPr>
        <p:spPr>
          <a:xfrm>
            <a:off x="1584878" y="5126777"/>
            <a:ext cx="8854522" cy="7571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indent="0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 u="sng">
                <a:latin typeface="Source Sans Pro" panose="020B050303040302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latin typeface="Source Sans Pro" panose="020B0503030403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>
                <a:latin typeface="Source Sans Pro" panose="020B0503030403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>
                <a:latin typeface="Source Sans Pro" panose="020B0503030403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>
                <a:latin typeface="Source Sans Pro" panose="020B0503030403020204" pitchFamily="34" charset="0"/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sv-SE" u="none" dirty="0" err="1"/>
              <a:t>bp</a:t>
            </a:r>
            <a:r>
              <a:rPr lang="sv-SE" u="none" dirty="0"/>
              <a:t> = Indextal för basperioden (tidpunkt 1). Exempel = 100.</a:t>
            </a:r>
            <a:br>
              <a:rPr lang="sv-SE" u="none" dirty="0"/>
            </a:br>
            <a:r>
              <a:rPr lang="sv-SE" u="none" dirty="0" err="1"/>
              <a:t>jp</a:t>
            </a:r>
            <a:r>
              <a:rPr lang="sv-SE" u="none" dirty="0"/>
              <a:t> = Indextal för jämförelseperioden (tidpunkt 2). Exempel = 110.</a:t>
            </a:r>
          </a:p>
          <a:p>
            <a:r>
              <a:rPr lang="sv-SE" sz="1600" u="none" dirty="0"/>
              <a:t>Konstanten 0,9 i vänstra formeln anger att endast 90 % av indexförändringen ska påverka priset. Högra formeln går inte att använda om endast en del av indexförändringen ska påverka priset.</a:t>
            </a:r>
          </a:p>
        </p:txBody>
      </p:sp>
    </p:spTree>
    <p:extLst>
      <p:ext uri="{BB962C8B-B14F-4D97-AF65-F5344CB8AC3E}">
        <p14:creationId xmlns:p14="http://schemas.microsoft.com/office/powerpoint/2010/main" val="33922670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2FBFCD-C1C2-4D52-9F24-73D4EE5A0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En fälla – val av basperiod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76F778D-F7D9-49B7-979F-4DFE2610C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95521"/>
            <a:ext cx="9371646" cy="2856321"/>
          </a:xfrm>
        </p:spPr>
        <p:txBody>
          <a:bodyPr/>
          <a:lstStyle/>
          <a:p>
            <a:r>
              <a:rPr lang="sv-SE" dirty="0"/>
              <a:t>Mars 2020 har index sjunkit. Leverantörerna begär ingen prisjustering.</a:t>
            </a:r>
          </a:p>
          <a:p>
            <a:r>
              <a:rPr lang="sv-SE" u="sng" dirty="0"/>
              <a:t>Prisjustering 2021 </a:t>
            </a:r>
          </a:p>
          <a:p>
            <a:r>
              <a:rPr lang="sv-SE" dirty="0">
                <a:solidFill>
                  <a:srgbClr val="FF0000"/>
                </a:solidFill>
              </a:rPr>
              <a:t>Basperiod = Mars 2020: (148,8 - 139,5) / 139,5 = 6,6 % </a:t>
            </a:r>
          </a:p>
          <a:p>
            <a:r>
              <a:rPr lang="sv-SE" dirty="0"/>
              <a:t>Basperiod = Mars 2019: (148,8 - 140,1) / 140,1 = 6,2 %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F2DA2C72-9170-4419-8A91-9E01B590B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13</a:t>
            </a:fld>
            <a:endParaRPr lang="sv-SE"/>
          </a:p>
        </p:txBody>
      </p:sp>
      <p:sp>
        <p:nvSpPr>
          <p:cNvPr id="5" name="Platshållare för bildnummer 3">
            <a:extLst>
              <a:ext uri="{FF2B5EF4-FFF2-40B4-BE49-F238E27FC236}">
                <a16:creationId xmlns:a16="http://schemas.microsoft.com/office/drawing/2014/main" id="{FD0AC2B1-FC9A-4E34-9EAF-FB970F88CF9C}"/>
              </a:ext>
            </a:extLst>
          </p:cNvPr>
          <p:cNvSpPr txBox="1">
            <a:spLocks/>
          </p:cNvSpPr>
          <p:nvPr/>
        </p:nvSpPr>
        <p:spPr>
          <a:xfrm>
            <a:off x="9069287" y="248582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02B33C2-54EE-4A44-9B78-6F01870CE737}" type="slidenum">
              <a:rPr lang="sv-SE" smtClean="0"/>
              <a:pPr/>
              <a:t>13</a:t>
            </a:fld>
            <a:endParaRPr lang="sv-SE"/>
          </a:p>
        </p:txBody>
      </p:sp>
      <p:cxnSp>
        <p:nvCxnSpPr>
          <p:cNvPr id="6" name="Rak koppling 5">
            <a:extLst>
              <a:ext uri="{FF2B5EF4-FFF2-40B4-BE49-F238E27FC236}">
                <a16:creationId xmlns:a16="http://schemas.microsoft.com/office/drawing/2014/main" id="{16C09618-023B-491D-BB4A-7E3A6F27D7FA}"/>
              </a:ext>
            </a:extLst>
          </p:cNvPr>
          <p:cNvCxnSpPr>
            <a:cxnSpLocks/>
          </p:cNvCxnSpPr>
          <p:nvPr/>
        </p:nvCxnSpPr>
        <p:spPr>
          <a:xfrm flipV="1">
            <a:off x="455404" y="2287636"/>
            <a:ext cx="11145520" cy="5361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k koppling 6">
            <a:extLst>
              <a:ext uri="{FF2B5EF4-FFF2-40B4-BE49-F238E27FC236}">
                <a16:creationId xmlns:a16="http://schemas.microsoft.com/office/drawing/2014/main" id="{8E68288E-D057-4BE1-9420-24B05E1B764A}"/>
              </a:ext>
            </a:extLst>
          </p:cNvPr>
          <p:cNvCxnSpPr/>
          <p:nvPr/>
        </p:nvCxnSpPr>
        <p:spPr>
          <a:xfrm>
            <a:off x="386080" y="2199609"/>
            <a:ext cx="0" cy="28327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k koppling 7">
            <a:extLst>
              <a:ext uri="{FF2B5EF4-FFF2-40B4-BE49-F238E27FC236}">
                <a16:creationId xmlns:a16="http://schemas.microsoft.com/office/drawing/2014/main" id="{563C8BFF-82ED-4D73-9999-8FE67A0121CC}"/>
              </a:ext>
            </a:extLst>
          </p:cNvPr>
          <p:cNvCxnSpPr/>
          <p:nvPr/>
        </p:nvCxnSpPr>
        <p:spPr>
          <a:xfrm>
            <a:off x="5768975" y="2150015"/>
            <a:ext cx="0" cy="28327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k koppling 8">
            <a:extLst>
              <a:ext uri="{FF2B5EF4-FFF2-40B4-BE49-F238E27FC236}">
                <a16:creationId xmlns:a16="http://schemas.microsoft.com/office/drawing/2014/main" id="{B34AB4A9-18AA-437A-8C40-5C3509B50AF2}"/>
              </a:ext>
            </a:extLst>
          </p:cNvPr>
          <p:cNvCxnSpPr/>
          <p:nvPr/>
        </p:nvCxnSpPr>
        <p:spPr>
          <a:xfrm>
            <a:off x="11670247" y="2145999"/>
            <a:ext cx="0" cy="28327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ruta 9">
            <a:extLst>
              <a:ext uri="{FF2B5EF4-FFF2-40B4-BE49-F238E27FC236}">
                <a16:creationId xmlns:a16="http://schemas.microsoft.com/office/drawing/2014/main" id="{6DA36894-646C-4B22-B10C-5973A96A720B}"/>
              </a:ext>
            </a:extLst>
          </p:cNvPr>
          <p:cNvSpPr txBox="1"/>
          <p:nvPr/>
        </p:nvSpPr>
        <p:spPr>
          <a:xfrm>
            <a:off x="0" y="2570912"/>
            <a:ext cx="1861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Mars 2019 (140,1)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78A73E27-F427-425A-9239-C1EAB7EA6584}"/>
              </a:ext>
            </a:extLst>
          </p:cNvPr>
          <p:cNvSpPr txBox="1"/>
          <p:nvPr/>
        </p:nvSpPr>
        <p:spPr>
          <a:xfrm>
            <a:off x="4838271" y="2551035"/>
            <a:ext cx="1861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Mars 2020 (139,5)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7A902598-3E34-4446-BA76-685AAAE60922}"/>
              </a:ext>
            </a:extLst>
          </p:cNvPr>
          <p:cNvSpPr txBox="1"/>
          <p:nvPr/>
        </p:nvSpPr>
        <p:spPr>
          <a:xfrm>
            <a:off x="9972356" y="2485821"/>
            <a:ext cx="1861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Mars 2021 (148,8)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CD0BFDFA-0B68-4BEB-9817-23E12B6B65B9}"/>
              </a:ext>
            </a:extLst>
          </p:cNvPr>
          <p:cNvSpPr txBox="1"/>
          <p:nvPr/>
        </p:nvSpPr>
        <p:spPr>
          <a:xfrm rot="21262182">
            <a:off x="3409548" y="5249641"/>
            <a:ext cx="60013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Räkna alltid från samma basperiod.</a:t>
            </a:r>
          </a:p>
        </p:txBody>
      </p:sp>
      <p:pic>
        <p:nvPicPr>
          <p:cNvPr id="15" name="Picture 2">
            <a:extLst>
              <a:ext uri="{FF2B5EF4-FFF2-40B4-BE49-F238E27FC236}">
                <a16:creationId xmlns:a16="http://schemas.microsoft.com/office/drawing/2014/main" id="{8E162B2A-68E8-4597-AA5F-206E170F29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7826" y="4353565"/>
            <a:ext cx="1844040" cy="1355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5018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/>
      <p:bldP spid="12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2F0296-E660-4C67-B6FF-B20437FE7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En fälla – Vad gäller </a:t>
            </a:r>
            <a:r>
              <a:rPr lang="sv-SE"/>
              <a:t>för avropsavtal?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6E8B93A-EF4F-4E23-814A-980C5721BF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Alternativ 1: Priserna i tecknade avropsavtal får inte justeras utan gäller under hela avropsavtalets giltighetstid.</a:t>
            </a:r>
          </a:p>
          <a:p>
            <a:r>
              <a:rPr lang="sv-SE" dirty="0"/>
              <a:t>Alternativ 2: Prisjustering kan även omfatta tecknade avropsavtal.</a:t>
            </a:r>
          </a:p>
          <a:p>
            <a:endParaRPr lang="sv-SE" dirty="0"/>
          </a:p>
          <a:p>
            <a:r>
              <a:rPr lang="sv-SE" dirty="0"/>
              <a:t>Alternativ 2 kan vara lämpligt när avropsavtalen förväntas löpa 1 år eller mer.</a:t>
            </a:r>
          </a:p>
          <a:p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E3E2AFE3-0107-4654-93F9-79D7D2044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14</a:t>
            </a:fld>
            <a:endParaRPr lang="sv-SE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A5B15985-6323-4755-B78E-55E64CD999A7}"/>
              </a:ext>
            </a:extLst>
          </p:cNvPr>
          <p:cNvSpPr txBox="1"/>
          <p:nvPr/>
        </p:nvSpPr>
        <p:spPr>
          <a:xfrm rot="21262182">
            <a:off x="3404865" y="4938983"/>
            <a:ext cx="79424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Kom ihåg att reglera vad som gäller för tecknade avropsavtal.</a:t>
            </a:r>
          </a:p>
        </p:txBody>
      </p:sp>
    </p:spTree>
    <p:extLst>
      <p:ext uri="{BB962C8B-B14F-4D97-AF65-F5344CB8AC3E}">
        <p14:creationId xmlns:p14="http://schemas.microsoft.com/office/powerpoint/2010/main" val="19307488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D0DF667-9765-403C-ADE5-EA5BCA6A4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95679"/>
            <a:ext cx="9371646" cy="1255857"/>
          </a:xfrm>
        </p:spPr>
        <p:txBody>
          <a:bodyPr anchor="b">
            <a:normAutofit/>
          </a:bodyPr>
          <a:lstStyle/>
          <a:p>
            <a:r>
              <a:rPr lang="sv-SE" dirty="0"/>
              <a:t>En fälla – Vem initierar prisjusteringen?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56F9778F-1F83-4106-8618-387FE8D33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60727" y="6356350"/>
            <a:ext cx="27432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D02B33C2-54EE-4A44-9B78-6F01870CE737}" type="slidenum">
              <a:rPr lang="sv-SE" smtClean="0"/>
              <a:pPr>
                <a:spcAft>
                  <a:spcPts val="600"/>
                </a:spcAft>
              </a:pPr>
              <a:t>15</a:t>
            </a:fld>
            <a:endParaRPr lang="sv-SE"/>
          </a:p>
        </p:txBody>
      </p:sp>
      <p:graphicFrame>
        <p:nvGraphicFramePr>
          <p:cNvPr id="7" name="Tabell 6">
            <a:extLst>
              <a:ext uri="{FF2B5EF4-FFF2-40B4-BE49-F238E27FC236}">
                <a16:creationId xmlns:a16="http://schemas.microsoft.com/office/drawing/2014/main" id="{67254754-5A8C-43B3-9F5D-806D1D6965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3527637"/>
              </p:ext>
            </p:extLst>
          </p:nvPr>
        </p:nvGraphicFramePr>
        <p:xfrm>
          <a:off x="838199" y="3223847"/>
          <a:ext cx="9371648" cy="3497628"/>
        </p:xfrm>
        <a:graphic>
          <a:graphicData uri="http://schemas.openxmlformats.org/drawingml/2006/table">
            <a:tbl>
              <a:tblPr firstRow="1" bandRow="1"/>
              <a:tblGrid>
                <a:gridCol w="3740924">
                  <a:extLst>
                    <a:ext uri="{9D8B030D-6E8A-4147-A177-3AD203B41FA5}">
                      <a16:colId xmlns:a16="http://schemas.microsoft.com/office/drawing/2014/main" val="4059750076"/>
                    </a:ext>
                  </a:extLst>
                </a:gridCol>
                <a:gridCol w="1687635">
                  <a:extLst>
                    <a:ext uri="{9D8B030D-6E8A-4147-A177-3AD203B41FA5}">
                      <a16:colId xmlns:a16="http://schemas.microsoft.com/office/drawing/2014/main" val="3885416593"/>
                    </a:ext>
                  </a:extLst>
                </a:gridCol>
                <a:gridCol w="2255454">
                  <a:extLst>
                    <a:ext uri="{9D8B030D-6E8A-4147-A177-3AD203B41FA5}">
                      <a16:colId xmlns:a16="http://schemas.microsoft.com/office/drawing/2014/main" val="1256145911"/>
                    </a:ext>
                  </a:extLst>
                </a:gridCol>
                <a:gridCol w="1687635">
                  <a:extLst>
                    <a:ext uri="{9D8B030D-6E8A-4147-A177-3AD203B41FA5}">
                      <a16:colId xmlns:a16="http://schemas.microsoft.com/office/drawing/2014/main" val="3813127760"/>
                    </a:ext>
                  </a:extLst>
                </a:gridCol>
              </a:tblGrid>
              <a:tr h="582938">
                <a:tc>
                  <a:txBody>
                    <a:bodyPr/>
                    <a:lstStyle/>
                    <a:p>
                      <a:pPr algn="l" fontAlgn="b"/>
                      <a:r>
                        <a:rPr lang="sv-SE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Rangordnat ramavtal</a:t>
                      </a:r>
                    </a:p>
                  </a:txBody>
                  <a:tcPr marL="17580" marR="17580" marT="17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Pris</a:t>
                      </a:r>
                    </a:p>
                  </a:txBody>
                  <a:tcPr marL="17580" marR="17580" marT="17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Prisjustering</a:t>
                      </a:r>
                    </a:p>
                  </a:txBody>
                  <a:tcPr marL="17580" marR="17580" marT="17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Nytt pris</a:t>
                      </a:r>
                    </a:p>
                  </a:txBody>
                  <a:tcPr marL="17580" marR="17580" marT="17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1154281"/>
                  </a:ext>
                </a:extLst>
              </a:tr>
              <a:tr h="582938">
                <a:tc>
                  <a:txBody>
                    <a:bodyPr/>
                    <a:lstStyle/>
                    <a:p>
                      <a:pPr algn="l" fontAlgn="b"/>
                      <a:r>
                        <a:rPr lang="sv-S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Leverantör A (Rang 1)</a:t>
                      </a:r>
                    </a:p>
                  </a:txBody>
                  <a:tcPr marL="17580" marR="17580" marT="17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990</a:t>
                      </a:r>
                    </a:p>
                  </a:txBody>
                  <a:tcPr marL="17580" marR="17580" marT="17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5,0%</a:t>
                      </a:r>
                    </a:p>
                  </a:txBody>
                  <a:tcPr marL="17580" marR="17580" marT="17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1 040</a:t>
                      </a:r>
                    </a:p>
                  </a:txBody>
                  <a:tcPr marL="17580" marR="17580" marT="17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5290539"/>
                  </a:ext>
                </a:extLst>
              </a:tr>
              <a:tr h="582938">
                <a:tc>
                  <a:txBody>
                    <a:bodyPr/>
                    <a:lstStyle/>
                    <a:p>
                      <a:pPr algn="l" fontAlgn="b"/>
                      <a:r>
                        <a:rPr lang="sv-S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Leverantör B (Rang 2)</a:t>
                      </a:r>
                    </a:p>
                  </a:txBody>
                  <a:tcPr marL="17580" marR="17580" marT="17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1 020</a:t>
                      </a:r>
                    </a:p>
                  </a:txBody>
                  <a:tcPr marL="17580" marR="17580" marT="17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580" marR="17580" marT="17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1 020</a:t>
                      </a:r>
                    </a:p>
                  </a:txBody>
                  <a:tcPr marL="17580" marR="17580" marT="17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737609"/>
                  </a:ext>
                </a:extLst>
              </a:tr>
              <a:tr h="582938">
                <a:tc>
                  <a:txBody>
                    <a:bodyPr/>
                    <a:lstStyle/>
                    <a:p>
                      <a:pPr algn="l" fontAlgn="b"/>
                      <a:r>
                        <a:rPr lang="sv-S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Leverantör C (Rang 3)</a:t>
                      </a:r>
                    </a:p>
                  </a:txBody>
                  <a:tcPr marL="17580" marR="17580" marT="17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1 200</a:t>
                      </a:r>
                    </a:p>
                  </a:txBody>
                  <a:tcPr marL="17580" marR="17580" marT="17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5,0%</a:t>
                      </a:r>
                    </a:p>
                  </a:txBody>
                  <a:tcPr marL="17580" marR="17580" marT="17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1 260</a:t>
                      </a:r>
                    </a:p>
                  </a:txBody>
                  <a:tcPr marL="17580" marR="17580" marT="17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3417907"/>
                  </a:ext>
                </a:extLst>
              </a:tr>
              <a:tr h="582938">
                <a:tc>
                  <a:txBody>
                    <a:bodyPr/>
                    <a:lstStyle/>
                    <a:p>
                      <a:pPr algn="l" fontAlgn="b"/>
                      <a:r>
                        <a:rPr lang="sv-S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Leverantör D (Rang 4)</a:t>
                      </a:r>
                    </a:p>
                  </a:txBody>
                  <a:tcPr marL="17580" marR="17580" marT="17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1 230</a:t>
                      </a:r>
                    </a:p>
                  </a:txBody>
                  <a:tcPr marL="17580" marR="17580" marT="17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580" marR="17580" marT="17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1 230</a:t>
                      </a:r>
                    </a:p>
                  </a:txBody>
                  <a:tcPr marL="17580" marR="17580" marT="17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1628304"/>
                  </a:ext>
                </a:extLst>
              </a:tr>
              <a:tr h="582938">
                <a:tc>
                  <a:txBody>
                    <a:bodyPr/>
                    <a:lstStyle/>
                    <a:p>
                      <a:pPr algn="l" fontAlgn="b"/>
                      <a:r>
                        <a:rPr lang="sv-S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Leverantör E (Rang 5)</a:t>
                      </a:r>
                    </a:p>
                  </a:txBody>
                  <a:tcPr marL="17580" marR="17580" marT="17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1 300</a:t>
                      </a:r>
                    </a:p>
                  </a:txBody>
                  <a:tcPr marL="17580" marR="17580" marT="17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5,0%</a:t>
                      </a:r>
                    </a:p>
                  </a:txBody>
                  <a:tcPr marL="17580" marR="17580" marT="17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1 365</a:t>
                      </a:r>
                    </a:p>
                  </a:txBody>
                  <a:tcPr marL="17580" marR="17580" marT="17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2907645"/>
                  </a:ext>
                </a:extLst>
              </a:tr>
            </a:tbl>
          </a:graphicData>
        </a:graphic>
      </p:graphicFrame>
      <p:sp>
        <p:nvSpPr>
          <p:cNvPr id="8" name="textruta 7">
            <a:extLst>
              <a:ext uri="{FF2B5EF4-FFF2-40B4-BE49-F238E27FC236}">
                <a16:creationId xmlns:a16="http://schemas.microsoft.com/office/drawing/2014/main" id="{F920DE3F-5C5A-4971-BA0A-58A328939BFA}"/>
              </a:ext>
            </a:extLst>
          </p:cNvPr>
          <p:cNvSpPr txBox="1"/>
          <p:nvPr/>
        </p:nvSpPr>
        <p:spPr>
          <a:xfrm>
            <a:off x="838197" y="2304109"/>
            <a:ext cx="83225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>
                <a:cs typeface="Calibri" panose="020F0502020204030204" pitchFamily="34" charset="0"/>
              </a:rPr>
              <a:t>Leverantör A, C och E begär prisjustering. Leverantör B och D begär inte prisjustering. </a:t>
            </a:r>
          </a:p>
        </p:txBody>
      </p:sp>
    </p:spTree>
    <p:extLst>
      <p:ext uri="{BB962C8B-B14F-4D97-AF65-F5344CB8AC3E}">
        <p14:creationId xmlns:p14="http://schemas.microsoft.com/office/powerpoint/2010/main" val="5950444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D0DF667-9765-403C-ADE5-EA5BCA6A4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95679"/>
            <a:ext cx="9677400" cy="1255857"/>
          </a:xfrm>
        </p:spPr>
        <p:txBody>
          <a:bodyPr anchor="b">
            <a:normAutofit/>
          </a:bodyPr>
          <a:lstStyle/>
          <a:p>
            <a:r>
              <a:rPr lang="sv-SE" dirty="0"/>
              <a:t>En fälla – preliminärt eller definitivt index?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56F9778F-1F83-4106-8618-387FE8D33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60727" y="6356350"/>
            <a:ext cx="27432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D02B33C2-54EE-4A44-9B78-6F01870CE737}" type="slidenum">
              <a:rPr lang="sv-SE" smtClean="0"/>
              <a:pPr>
                <a:spcAft>
                  <a:spcPts val="600"/>
                </a:spcAft>
              </a:pPr>
              <a:t>16</a:t>
            </a:fld>
            <a:endParaRPr lang="sv-SE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F920DE3F-5C5A-4971-BA0A-58A328939BFA}"/>
              </a:ext>
            </a:extLst>
          </p:cNvPr>
          <p:cNvSpPr txBox="1"/>
          <p:nvPr/>
        </p:nvSpPr>
        <p:spPr>
          <a:xfrm>
            <a:off x="838199" y="2351734"/>
            <a:ext cx="1033462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>
                <a:cs typeface="Calibri" panose="020F0502020204030204" pitchFamily="34" charset="0"/>
              </a:rPr>
              <a:t>I vissa fall publiceras först ett preliminärt index och senare ett definitivt index.</a:t>
            </a:r>
          </a:p>
          <a:p>
            <a:endParaRPr lang="sv-SE" sz="2400" dirty="0">
              <a:cs typeface="Calibri" panose="020F0502020204030204" pitchFamily="34" charset="0"/>
            </a:endParaRPr>
          </a:p>
          <a:p>
            <a:r>
              <a:rPr lang="sv-SE" sz="2400" dirty="0">
                <a:cs typeface="Calibri" panose="020F0502020204030204" pitchFamily="34" charset="0"/>
              </a:rPr>
              <a:t>AKI (Arbetskostnadsindex)</a:t>
            </a:r>
          </a:p>
          <a:p>
            <a:r>
              <a:rPr lang="sv-SE" sz="2400" dirty="0">
                <a:cs typeface="Calibri" panose="020F0502020204030204" pitchFamily="34" charset="0"/>
              </a:rPr>
              <a:t>Preliminära indextal publiceras cirka två månader efter referensmånaden.</a:t>
            </a:r>
          </a:p>
          <a:p>
            <a:r>
              <a:rPr lang="sv-SE" sz="2400" dirty="0">
                <a:cs typeface="Calibri" panose="020F0502020204030204" pitchFamily="34" charset="0"/>
              </a:rPr>
              <a:t>Definitiva indextal publiceras 12 månader efter den preliminära publiceringen.</a:t>
            </a:r>
          </a:p>
          <a:p>
            <a:endParaRPr lang="sv-SE" sz="2400" dirty="0">
              <a:cs typeface="Calibri" panose="020F0502020204030204" pitchFamily="34" charset="0"/>
            </a:endParaRPr>
          </a:p>
          <a:p>
            <a:r>
              <a:rPr lang="sv-SE" sz="2400" dirty="0">
                <a:cs typeface="Calibri" panose="020F0502020204030204" pitchFamily="34" charset="0"/>
              </a:rPr>
              <a:t>Definitiva indextal innehåller nytillkomna uppgifter från företag, retroaktivt utbetalda löner och prognostiserade arbetsgivaravgifter ut mot utfall.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FD2715A8-4677-4918-BB3F-86FB6FD080FD}"/>
              </a:ext>
            </a:extLst>
          </p:cNvPr>
          <p:cNvSpPr txBox="1"/>
          <p:nvPr/>
        </p:nvSpPr>
        <p:spPr>
          <a:xfrm rot="21262182">
            <a:off x="3337146" y="5603595"/>
            <a:ext cx="83743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För AKI är det preliminärt index tillräckligt tillförlitligt.</a:t>
            </a:r>
          </a:p>
          <a:p>
            <a:r>
              <a:rPr lang="sv-SE" sz="2800" dirty="0"/>
              <a:t>		För OPI är det inte tillräckligt tillförlitligt.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C37C24D3-863E-4DFA-BB56-7CFAE5DF35E4}"/>
              </a:ext>
            </a:extLst>
          </p:cNvPr>
          <p:cNvSpPr txBox="1"/>
          <p:nvPr/>
        </p:nvSpPr>
        <p:spPr>
          <a:xfrm>
            <a:off x="8562975" y="6375311"/>
            <a:ext cx="2486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OPI = Omsorgsprisindex</a:t>
            </a: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55A24EE5-E01D-4F39-8809-DE67F22435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76" y="5280415"/>
            <a:ext cx="3259968" cy="1522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6613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D2A11C-9C1B-4635-8B6D-3D60CC4EE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En väg framåt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3B06337-54ED-4632-A3C7-EAFD5C35B1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20071"/>
            <a:ext cx="9371646" cy="354225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Inventera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Ta ställning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Strukturera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Förenkla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Utbilda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>
              <a:solidFill>
                <a:srgbClr val="FF0000"/>
              </a:solidFill>
            </a:endParaRPr>
          </a:p>
          <a:p>
            <a:endParaRPr lang="sv-SE" dirty="0">
              <a:solidFill>
                <a:srgbClr val="FF0000"/>
              </a:solidFill>
            </a:endParaRP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E2F0EF46-733E-4D5F-8852-D80E12831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17</a:t>
            </a:fld>
            <a:endParaRPr lang="sv-SE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8179A26B-1E82-48C8-B4E2-B3F2D9F97DBB}"/>
              </a:ext>
            </a:extLst>
          </p:cNvPr>
          <p:cNvSpPr txBox="1"/>
          <p:nvPr/>
        </p:nvSpPr>
        <p:spPr>
          <a:xfrm rot="21262182">
            <a:off x="3417077" y="5150740"/>
            <a:ext cx="95658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Man lär sig genom att arbeta med index</a:t>
            </a:r>
          </a:p>
        </p:txBody>
      </p:sp>
      <p:pic>
        <p:nvPicPr>
          <p:cNvPr id="10" name="Bildobjekt 9" descr="En bild som visar gräs, himmel, väg, utomhus&#10;&#10;Automatiskt genererad beskrivning">
            <a:extLst>
              <a:ext uri="{FF2B5EF4-FFF2-40B4-BE49-F238E27FC236}">
                <a16:creationId xmlns:a16="http://schemas.microsoft.com/office/drawing/2014/main" id="{4935F231-8F6F-4C78-8FFC-9ECC3522F8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694792" y="1732379"/>
            <a:ext cx="4515054" cy="2998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629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7E64559-A43D-41B1-A512-46CEC921B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1638"/>
            <a:ext cx="9371646" cy="1255857"/>
          </a:xfrm>
        </p:spPr>
        <p:txBody>
          <a:bodyPr/>
          <a:lstStyle/>
          <a:p>
            <a:r>
              <a:rPr lang="sv-SE" dirty="0"/>
              <a:t>Frågor och funderingar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DB2C9FE-D8C6-437F-9581-E4A9347FB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20071"/>
            <a:ext cx="9371646" cy="3542250"/>
          </a:xfrm>
        </p:spPr>
        <p:txBody>
          <a:bodyPr/>
          <a:lstStyle/>
          <a:p>
            <a:r>
              <a:rPr lang="sv-SE" dirty="0"/>
              <a:t>Ska köparen ta hela kostnadshöjningen eller ska leverantören bidra med kostnadseffektiviseringar?</a:t>
            </a:r>
          </a:p>
          <a:p>
            <a:r>
              <a:rPr lang="sv-SE" dirty="0"/>
              <a:t>Är det bäst att använda index eller ska leverantören styrka kostnadsökningar?</a:t>
            </a:r>
          </a:p>
          <a:p>
            <a:r>
              <a:rPr lang="sv-SE" dirty="0"/>
              <a:t>Hur ofta är det lämpligt att tillåta justering av priset?</a:t>
            </a:r>
          </a:p>
          <a:p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176F121-A6F9-4D49-944E-95B60AD08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18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84237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AB3B498-9387-4547-BEFC-8D5FB91C2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4351"/>
            <a:ext cx="9371646" cy="682624"/>
          </a:xfrm>
        </p:spPr>
        <p:txBody>
          <a:bodyPr/>
          <a:lstStyle/>
          <a:p>
            <a:r>
              <a:rPr lang="sv-SE" dirty="0"/>
              <a:t>Om ni har frågor kontakta oss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5ACC961-6CF9-463C-9654-3739DE3AA1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r>
              <a:rPr lang="sv-SE" sz="4000" dirty="0"/>
              <a:t>Tack!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9FD1EF4-CC50-4D30-ACDE-483B30E58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19</a:t>
            </a:fld>
            <a:endParaRPr lang="sv-SE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4E50C079-EA1F-4465-8D07-AB078FD330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38832" y="1400175"/>
            <a:ext cx="3381375" cy="4752975"/>
          </a:xfrm>
          <a:prstGeom prst="rect">
            <a:avLst/>
          </a:prstGeom>
        </p:spPr>
      </p:pic>
      <p:grpSp>
        <p:nvGrpSpPr>
          <p:cNvPr id="8" name="Grupp 7">
            <a:extLst>
              <a:ext uri="{FF2B5EF4-FFF2-40B4-BE49-F238E27FC236}">
                <a16:creationId xmlns:a16="http://schemas.microsoft.com/office/drawing/2014/main" id="{3C363131-327C-43DF-9738-6A104978465F}"/>
              </a:ext>
            </a:extLst>
          </p:cNvPr>
          <p:cNvGrpSpPr/>
          <p:nvPr/>
        </p:nvGrpSpPr>
        <p:grpSpPr>
          <a:xfrm>
            <a:off x="4821555" y="1343025"/>
            <a:ext cx="2914650" cy="4810125"/>
            <a:chOff x="4821555" y="1343025"/>
            <a:chExt cx="2914650" cy="4810125"/>
          </a:xfrm>
        </p:grpSpPr>
        <p:pic>
          <p:nvPicPr>
            <p:cNvPr id="5" name="Bildobjekt 4">
              <a:extLst>
                <a:ext uri="{FF2B5EF4-FFF2-40B4-BE49-F238E27FC236}">
                  <a16:creationId xmlns:a16="http://schemas.microsoft.com/office/drawing/2014/main" id="{13E88E11-AE92-4BE8-8834-54CAD9C316C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821555" y="1343025"/>
              <a:ext cx="2914650" cy="4810125"/>
            </a:xfrm>
            <a:prstGeom prst="rect">
              <a:avLst/>
            </a:prstGeom>
          </p:spPr>
        </p:pic>
        <p:sp>
          <p:nvSpPr>
            <p:cNvPr id="7" name="textruta 6">
              <a:extLst>
                <a:ext uri="{FF2B5EF4-FFF2-40B4-BE49-F238E27FC236}">
                  <a16:creationId xmlns:a16="http://schemas.microsoft.com/office/drawing/2014/main" id="{3CC99B67-9022-4210-8D68-D840C39C0173}"/>
                </a:ext>
              </a:extLst>
            </p:cNvPr>
            <p:cNvSpPr txBox="1"/>
            <p:nvPr/>
          </p:nvSpPr>
          <p:spPr>
            <a:xfrm>
              <a:off x="5385966" y="5842316"/>
              <a:ext cx="1538178" cy="30008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sv-SE" sz="1350" dirty="0">
                  <a:solidFill>
                    <a:srgbClr val="222222"/>
                  </a:solidFill>
                  <a:effectLst/>
                  <a:latin typeface="Verdan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Avtalscontroller</a:t>
              </a:r>
              <a:endParaRPr lang="sv-SE" sz="1350" dirty="0"/>
            </a:p>
          </p:txBody>
        </p:sp>
      </p:grpSp>
    </p:spTree>
    <p:extLst>
      <p:ext uri="{BB962C8B-B14F-4D97-AF65-F5344CB8AC3E}">
        <p14:creationId xmlns:p14="http://schemas.microsoft.com/office/powerpoint/2010/main" val="2666288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97F7376-01C4-4DCC-89D4-C794713DB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Vilka är vi?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AC4040B-68D6-4B9C-8F9E-84D6E6D4B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2</a:t>
            </a:fld>
            <a:endParaRPr lang="sv-SE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3D5EA140-EB45-4012-B15F-4D81DC48FD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5552" y="1538258"/>
            <a:ext cx="3381375" cy="4752975"/>
          </a:xfrm>
          <a:prstGeom prst="rect">
            <a:avLst/>
          </a:prstGeom>
        </p:spPr>
      </p:pic>
      <p:grpSp>
        <p:nvGrpSpPr>
          <p:cNvPr id="3" name="Grupp 2">
            <a:extLst>
              <a:ext uri="{FF2B5EF4-FFF2-40B4-BE49-F238E27FC236}">
                <a16:creationId xmlns:a16="http://schemas.microsoft.com/office/drawing/2014/main" id="{7631C646-F04C-4AD2-A5B7-07AD4BCB571F}"/>
              </a:ext>
            </a:extLst>
          </p:cNvPr>
          <p:cNvGrpSpPr/>
          <p:nvPr/>
        </p:nvGrpSpPr>
        <p:grpSpPr>
          <a:xfrm>
            <a:off x="3978275" y="1481108"/>
            <a:ext cx="2914650" cy="4810125"/>
            <a:chOff x="3978275" y="1481108"/>
            <a:chExt cx="2914650" cy="4810125"/>
          </a:xfrm>
        </p:grpSpPr>
        <p:pic>
          <p:nvPicPr>
            <p:cNvPr id="10" name="Bildobjekt 9">
              <a:extLst>
                <a:ext uri="{FF2B5EF4-FFF2-40B4-BE49-F238E27FC236}">
                  <a16:creationId xmlns:a16="http://schemas.microsoft.com/office/drawing/2014/main" id="{0A08B144-124E-48B4-8203-DC9DF142433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978275" y="1481108"/>
              <a:ext cx="2914650" cy="4810125"/>
            </a:xfrm>
            <a:prstGeom prst="rect">
              <a:avLst/>
            </a:prstGeom>
          </p:spPr>
        </p:pic>
        <p:sp>
          <p:nvSpPr>
            <p:cNvPr id="6" name="textruta 5">
              <a:extLst>
                <a:ext uri="{FF2B5EF4-FFF2-40B4-BE49-F238E27FC236}">
                  <a16:creationId xmlns:a16="http://schemas.microsoft.com/office/drawing/2014/main" id="{E2AF9675-1375-40A4-A18D-E1828AB44045}"/>
                </a:ext>
              </a:extLst>
            </p:cNvPr>
            <p:cNvSpPr txBox="1"/>
            <p:nvPr/>
          </p:nvSpPr>
          <p:spPr>
            <a:xfrm>
              <a:off x="4529774" y="5985659"/>
              <a:ext cx="1538178" cy="30008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sv-SE" sz="1350" dirty="0">
                  <a:solidFill>
                    <a:srgbClr val="222222"/>
                  </a:solidFill>
                  <a:effectLst/>
                  <a:latin typeface="Verdan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Avtalscontroller</a:t>
              </a:r>
              <a:endParaRPr lang="sv-SE" sz="1350" dirty="0"/>
            </a:p>
          </p:txBody>
        </p:sp>
      </p:grpSp>
    </p:spTree>
    <p:extLst>
      <p:ext uri="{BB962C8B-B14F-4D97-AF65-F5344CB8AC3E}">
        <p14:creationId xmlns:p14="http://schemas.microsoft.com/office/powerpoint/2010/main" val="37820241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1179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8" name="Picture 10" descr="Tillsammans är vi starka – dreamproject.nu">
            <a:extLst>
              <a:ext uri="{FF2B5EF4-FFF2-40B4-BE49-F238E27FC236}">
                <a16:creationId xmlns:a16="http://schemas.microsoft.com/office/drawing/2014/main" id="{9AA3EBCE-F004-41F8-B6BB-59B24AC039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58615" y="1388501"/>
            <a:ext cx="4080998" cy="4080998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110F26B7-EF17-4A4A-A196-8F09A61CF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95709"/>
            <a:ext cx="6974840" cy="1380947"/>
          </a:xfrm>
        </p:spPr>
        <p:txBody>
          <a:bodyPr anchor="b">
            <a:normAutofit/>
          </a:bodyPr>
          <a:lstStyle/>
          <a:p>
            <a:r>
              <a:rPr lang="sv-SE" dirty="0"/>
              <a:t>Om oss – Avdelning Upphandling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4642A8DF-9B4E-4C1C-81F4-E38BE805C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34712"/>
            <a:ext cx="7220415" cy="35422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sv-SE" altLang="sv-SE" sz="2000" dirty="0"/>
              <a:t>Ca 70 medarbetare, varav ca 20 upphandlare</a:t>
            </a:r>
          </a:p>
          <a:p>
            <a:pPr>
              <a:defRPr/>
            </a:pPr>
            <a:r>
              <a:rPr lang="sv-SE" altLang="sv-SE" sz="2000" dirty="0"/>
              <a:t>Förvaltar cirka 1 500 avtal</a:t>
            </a:r>
          </a:p>
          <a:p>
            <a:pPr>
              <a:defRPr/>
            </a:pPr>
            <a:r>
              <a:rPr lang="sv-SE" altLang="sv-SE" sz="2000" dirty="0"/>
              <a:t>Genomför cirka 200 upphandlingar per år</a:t>
            </a:r>
          </a:p>
          <a:p>
            <a:pPr>
              <a:defRPr/>
            </a:pPr>
            <a:r>
              <a:rPr lang="sv-SE" altLang="sv-SE" sz="2000" dirty="0"/>
              <a:t>Upphandlar ett värde av cirka 3,5 - 4 miljarder kronor per år</a:t>
            </a:r>
          </a:p>
          <a:p>
            <a:r>
              <a:rPr lang="sv-SE" altLang="sv-SE" sz="2000" dirty="0"/>
              <a:t>Upphandlingschef Helena Sköld Lövgren</a:t>
            </a:r>
          </a:p>
          <a:p>
            <a:endParaRPr lang="sv-SE" sz="2000" b="1" dirty="0"/>
          </a:p>
          <a:p>
            <a:endParaRPr lang="sv-SE" sz="2000" dirty="0"/>
          </a:p>
        </p:txBody>
      </p:sp>
      <p:sp>
        <p:nvSpPr>
          <p:cNvPr id="4" name="Platshållare för bildnummer 3" hidden="1">
            <a:extLst>
              <a:ext uri="{FF2B5EF4-FFF2-40B4-BE49-F238E27FC236}">
                <a16:creationId xmlns:a16="http://schemas.microsoft.com/office/drawing/2014/main" id="{105E7335-3DE6-4958-9905-9411E47C107C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160727" y="6356350"/>
            <a:ext cx="274320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D02B33C2-54EE-4A44-9B78-6F01870CE737}" type="slidenum">
              <a:rPr lang="sv-SE" smtClean="0"/>
              <a:pPr>
                <a:spcAft>
                  <a:spcPts val="600"/>
                </a:spcAft>
              </a:pPr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9485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031"/>
    </mc:Choice>
    <mc:Fallback xmlns="">
      <p:transition spd="slow" advTm="1103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F02C9F2-857B-40DA-ADEF-4296EB845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Vad är ett index?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5076A513-3BB1-42C9-8105-739FF0B84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4</a:t>
            </a:fld>
            <a:endParaRPr lang="sv-SE"/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04FE4853-296D-4F35-BD97-FDB5120CE79D}"/>
              </a:ext>
            </a:extLst>
          </p:cNvPr>
          <p:cNvSpPr txBox="1"/>
          <p:nvPr/>
        </p:nvSpPr>
        <p:spPr>
          <a:xfrm rot="21262182">
            <a:off x="3359216" y="5159248"/>
            <a:ext cx="87185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Relativ förändring jämfört med en fast bastidpunkt.</a:t>
            </a:r>
            <a:endParaRPr lang="sv-SE" sz="1200" dirty="0"/>
          </a:p>
        </p:txBody>
      </p:sp>
      <p:graphicFrame>
        <p:nvGraphicFramePr>
          <p:cNvPr id="9" name="Tabell 8">
            <a:extLst>
              <a:ext uri="{FF2B5EF4-FFF2-40B4-BE49-F238E27FC236}">
                <a16:creationId xmlns:a16="http://schemas.microsoft.com/office/drawing/2014/main" id="{890ED709-A4E3-42B8-8D6D-D6EC795110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1404990"/>
              </p:ext>
            </p:extLst>
          </p:nvPr>
        </p:nvGraphicFramePr>
        <p:xfrm>
          <a:off x="838199" y="2498995"/>
          <a:ext cx="9371647" cy="2604770"/>
        </p:xfrm>
        <a:graphic>
          <a:graphicData uri="http://schemas.openxmlformats.org/drawingml/2006/table">
            <a:tbl>
              <a:tblPr/>
              <a:tblGrid>
                <a:gridCol w="1149015">
                  <a:extLst>
                    <a:ext uri="{9D8B030D-6E8A-4147-A177-3AD203B41FA5}">
                      <a16:colId xmlns:a16="http://schemas.microsoft.com/office/drawing/2014/main" val="3566635201"/>
                    </a:ext>
                  </a:extLst>
                </a:gridCol>
                <a:gridCol w="1149015">
                  <a:extLst>
                    <a:ext uri="{9D8B030D-6E8A-4147-A177-3AD203B41FA5}">
                      <a16:colId xmlns:a16="http://schemas.microsoft.com/office/drawing/2014/main" val="1698946196"/>
                    </a:ext>
                  </a:extLst>
                </a:gridCol>
                <a:gridCol w="3662482">
                  <a:extLst>
                    <a:ext uri="{9D8B030D-6E8A-4147-A177-3AD203B41FA5}">
                      <a16:colId xmlns:a16="http://schemas.microsoft.com/office/drawing/2014/main" val="3312978680"/>
                    </a:ext>
                  </a:extLst>
                </a:gridCol>
                <a:gridCol w="3411135">
                  <a:extLst>
                    <a:ext uri="{9D8B030D-6E8A-4147-A177-3AD203B41FA5}">
                      <a16:colId xmlns:a16="http://schemas.microsoft.com/office/drawing/2014/main" val="34580723"/>
                    </a:ext>
                  </a:extLst>
                </a:gridCol>
              </a:tblGrid>
              <a:tr h="184150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Big Mac index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277515"/>
                  </a:ext>
                </a:extLst>
              </a:tr>
              <a:tr h="274685">
                <a:tc>
                  <a:txBody>
                    <a:bodyPr/>
                    <a:lstStyle/>
                    <a:p>
                      <a:pPr algn="l" fontAlgn="b"/>
                      <a:r>
                        <a:rPr lang="sv-S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År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Pris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Index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411559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sv-S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16,50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100,0 (Bas)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Basperiod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440657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sv-SE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26,00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157,6 (26/16,50*100)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Jämföresleperioder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708228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sv-SE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30,00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181,8 (30/16,50*100)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1786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sv-SE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48,00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290,9 (48/16,50*100)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780459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sv-S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50,00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303,0 (50/16,50*100)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91724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5068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125AC08-7E96-44E4-8974-CCBCA5630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Varför har vi lagt tid på projektet?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A0E5F5F-1DA4-4A3A-BB4A-CBF70E6CA9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09592"/>
            <a:ext cx="9371646" cy="2456482"/>
          </a:xfrm>
        </p:spPr>
        <p:txBody>
          <a:bodyPr/>
          <a:lstStyle/>
          <a:p>
            <a:r>
              <a:rPr lang="sv-SE" b="1" dirty="0"/>
              <a:t>Tråkig</a:t>
            </a:r>
            <a:r>
              <a:rPr lang="sv-SE" dirty="0"/>
              <a:t> men viktig fråga.</a:t>
            </a:r>
          </a:p>
          <a:p>
            <a:r>
              <a:rPr lang="sv-SE" b="1" dirty="0"/>
              <a:t>Svårt</a:t>
            </a:r>
            <a:r>
              <a:rPr lang="sv-SE" dirty="0"/>
              <a:t> för upphandlare att veta hur de ska reglera prisjusteringar i avtal.</a:t>
            </a:r>
          </a:p>
          <a:p>
            <a:r>
              <a:rPr lang="sv-SE" b="1" dirty="0"/>
              <a:t>Många frågor </a:t>
            </a:r>
            <a:r>
              <a:rPr lang="sv-SE" dirty="0"/>
              <a:t>och osäkerhet om prisjusteringar.</a:t>
            </a:r>
          </a:p>
          <a:p>
            <a:r>
              <a:rPr lang="sv-SE" b="1" dirty="0"/>
              <a:t>Accepterad</a:t>
            </a:r>
            <a:r>
              <a:rPr lang="sv-SE" dirty="0"/>
              <a:t> metod av leverantörerna för prisjusteringar</a:t>
            </a:r>
          </a:p>
          <a:p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5FE753C7-ED86-49A0-AF0E-405E24C80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5</a:t>
            </a:fld>
            <a:endParaRPr lang="sv-SE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982E28F5-6DDE-4EBD-BEBF-7B36370B3800}"/>
              </a:ext>
            </a:extLst>
          </p:cNvPr>
          <p:cNvSpPr txBox="1"/>
          <p:nvPr/>
        </p:nvSpPr>
        <p:spPr>
          <a:xfrm rot="21262182">
            <a:off x="3404865" y="5154424"/>
            <a:ext cx="79424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Index, upphandlarens bästa vän.</a:t>
            </a:r>
          </a:p>
        </p:txBody>
      </p:sp>
    </p:spTree>
    <p:extLst>
      <p:ext uri="{BB962C8B-B14F-4D97-AF65-F5344CB8AC3E}">
        <p14:creationId xmlns:p14="http://schemas.microsoft.com/office/powerpoint/2010/main" val="444632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7400A4-99E6-4636-8C05-C87186128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Mål för projektet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F65D44B-6410-48D8-ADB0-D2A54915AE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Att upphandlare ska få </a:t>
            </a:r>
            <a:r>
              <a:rPr lang="sv-SE" b="1" dirty="0"/>
              <a:t>stöd </a:t>
            </a:r>
            <a:r>
              <a:rPr lang="sv-SE" dirty="0"/>
              <a:t>för att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på ett </a:t>
            </a:r>
            <a:r>
              <a:rPr lang="sv-SE" b="1" dirty="0"/>
              <a:t>tillförlitligt, transparent</a:t>
            </a:r>
            <a:r>
              <a:rPr lang="sv-SE" dirty="0"/>
              <a:t> och mer </a:t>
            </a:r>
            <a:r>
              <a:rPr lang="sv-SE" b="1" dirty="0"/>
              <a:t>strukturerat</a:t>
            </a:r>
            <a:r>
              <a:rPr lang="sv-SE" dirty="0"/>
              <a:t> sätt göra prisjusteringar och indexuppräkningar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b="1" dirty="0"/>
              <a:t>anpassa</a:t>
            </a:r>
            <a:r>
              <a:rPr lang="sv-SE" dirty="0"/>
              <a:t> prisjusteringsklausulen till den aktuella upphandlingen.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  <a:p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B4F885C-86E3-48C9-9938-01C894CAB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6</a:t>
            </a:fld>
            <a:endParaRPr lang="sv-SE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4A3768C4-1415-46A2-9E35-25FE0103595B}"/>
              </a:ext>
            </a:extLst>
          </p:cNvPr>
          <p:cNvSpPr txBox="1"/>
          <p:nvPr/>
        </p:nvSpPr>
        <p:spPr>
          <a:xfrm rot="21262182">
            <a:off x="2844026" y="5184581"/>
            <a:ext cx="92349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Det ska vara enkelt och tydligt både för köpare och säljare. </a:t>
            </a:r>
            <a:endParaRPr lang="sv-SE" sz="1200" dirty="0"/>
          </a:p>
        </p:txBody>
      </p:sp>
    </p:spTree>
    <p:extLst>
      <p:ext uri="{BB962C8B-B14F-4D97-AF65-F5344CB8AC3E}">
        <p14:creationId xmlns:p14="http://schemas.microsoft.com/office/powerpoint/2010/main" val="402601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24FEA28-F573-4839-A0AC-F738321F1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Hur har vi gjort?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F3C5411-718D-492E-9191-408F0C20A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/>
              <a:t>Inventering </a:t>
            </a:r>
            <a:r>
              <a:rPr lang="sv-SE" dirty="0"/>
              <a:t>av vilka index upphandlarna använde.</a:t>
            </a:r>
          </a:p>
          <a:p>
            <a:r>
              <a:rPr lang="sv-SE" b="1" dirty="0"/>
              <a:t>Strukturering</a:t>
            </a:r>
            <a:r>
              <a:rPr lang="sv-SE" dirty="0"/>
              <a:t> av information om de index som användes.</a:t>
            </a:r>
          </a:p>
          <a:p>
            <a:r>
              <a:rPr lang="sv-SE" b="1" dirty="0"/>
              <a:t>Val</a:t>
            </a:r>
            <a:r>
              <a:rPr lang="sv-SE" dirty="0"/>
              <a:t> av rekommenderade index.</a:t>
            </a:r>
          </a:p>
          <a:p>
            <a:r>
              <a:rPr lang="sv-SE" b="1" dirty="0"/>
              <a:t>Texter</a:t>
            </a:r>
            <a:r>
              <a:rPr lang="sv-SE" dirty="0"/>
              <a:t> för prisjustering.</a:t>
            </a:r>
          </a:p>
          <a:p>
            <a:r>
              <a:rPr lang="sv-SE" sz="2400" b="1" dirty="0"/>
              <a:t>Dialog</a:t>
            </a:r>
            <a:r>
              <a:rPr lang="sv-SE" sz="2400" dirty="0"/>
              <a:t> och remiss.</a:t>
            </a:r>
          </a:p>
          <a:p>
            <a:r>
              <a:rPr lang="sv-SE" b="1" dirty="0"/>
              <a:t>Utbildning</a:t>
            </a:r>
            <a:r>
              <a:rPr lang="sv-SE" dirty="0"/>
              <a:t> för upphandlare och avtalsansvariga.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0061D45-9217-4D26-8E7F-ED2A9050E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7</a:t>
            </a:fld>
            <a:endParaRPr lang="sv-SE"/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E19EAF9C-0D93-421A-824E-B07538E769B9}"/>
              </a:ext>
            </a:extLst>
          </p:cNvPr>
          <p:cNvSpPr txBox="1"/>
          <p:nvPr/>
        </p:nvSpPr>
        <p:spPr>
          <a:xfrm rot="21262182">
            <a:off x="3404865" y="5344925"/>
            <a:ext cx="79424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Inventera – Ta ställning – Strukturera – Förenkla.</a:t>
            </a:r>
          </a:p>
        </p:txBody>
      </p:sp>
    </p:spTree>
    <p:extLst>
      <p:ext uri="{BB962C8B-B14F-4D97-AF65-F5344CB8AC3E}">
        <p14:creationId xmlns:p14="http://schemas.microsoft.com/office/powerpoint/2010/main" val="11991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7400A4-99E6-4636-8C05-C87186128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Resultat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F65D44B-6410-48D8-ADB0-D2A54915AE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309592"/>
            <a:ext cx="10182225" cy="2576733"/>
          </a:xfrm>
        </p:spPr>
        <p:txBody>
          <a:bodyPr/>
          <a:lstStyle/>
          <a:p>
            <a:r>
              <a:rPr lang="sv-SE" b="1" dirty="0"/>
              <a:t>Förteckning</a:t>
            </a:r>
            <a:r>
              <a:rPr lang="sv-SE" dirty="0"/>
              <a:t> med de index som vi bör använda (17 st.).</a:t>
            </a:r>
          </a:p>
          <a:p>
            <a:r>
              <a:rPr lang="sv-SE" b="1" dirty="0"/>
              <a:t>Generella texter</a:t>
            </a:r>
            <a:r>
              <a:rPr lang="sv-SE" dirty="0"/>
              <a:t> samt texter kopplade till varje index.</a:t>
            </a:r>
          </a:p>
          <a:p>
            <a:r>
              <a:rPr lang="sv-SE" b="1" dirty="0"/>
              <a:t>Alternativ text </a:t>
            </a:r>
            <a:r>
              <a:rPr lang="sv-SE" dirty="0"/>
              <a:t>för kostnadsrelaterade prisjusteringar som kan användas när det inte finns ett lämpligt index.</a:t>
            </a:r>
          </a:p>
          <a:p>
            <a:r>
              <a:rPr lang="sv-SE" b="1" dirty="0"/>
              <a:t>Förståelse</a:t>
            </a:r>
            <a:r>
              <a:rPr lang="sv-SE" dirty="0"/>
              <a:t> för hur index och kostnadsrelaterade prisjusteringar fungerar. </a:t>
            </a:r>
          </a:p>
          <a:p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B4F885C-86E3-48C9-9938-01C894CAB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8</a:t>
            </a:fld>
            <a:endParaRPr lang="sv-SE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853FDD40-CA00-4E0F-8D77-B774DC1BFDC6}"/>
              </a:ext>
            </a:extLst>
          </p:cNvPr>
          <p:cNvSpPr txBox="1"/>
          <p:nvPr/>
        </p:nvSpPr>
        <p:spPr>
          <a:xfrm rot="21262182">
            <a:off x="3404865" y="5154425"/>
            <a:ext cx="79424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Utbildning i hur man beräknar prisjusteringar.</a:t>
            </a:r>
          </a:p>
        </p:txBody>
      </p:sp>
    </p:spTree>
    <p:extLst>
      <p:ext uri="{BB962C8B-B14F-4D97-AF65-F5344CB8AC3E}">
        <p14:creationId xmlns:p14="http://schemas.microsoft.com/office/powerpoint/2010/main" val="979335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F87A86-A715-4BED-BC4A-9815FAD23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dirty="0"/>
              <a:t>Historien om den skurna steken</a:t>
            </a:r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5274E22F-5C18-45F0-9F5F-8E651C1AA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9</a:t>
            </a:fld>
            <a:endParaRPr lang="sv-SE"/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865E1D26-2ECB-45D7-A4CE-73BE7541A8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616996"/>
            <a:ext cx="11065727" cy="2268642"/>
          </a:xfrm>
        </p:spPr>
        <p:txBody>
          <a:bodyPr/>
          <a:lstStyle/>
          <a:p>
            <a:r>
              <a:rPr lang="sv-SE" dirty="0"/>
              <a:t>En man skar alltid ändarna av steken när han skulle lägga den i grytan. Han fick frågan varför? Jo, han hade fått lära sig det av sin mor.</a:t>
            </a:r>
          </a:p>
          <a:p>
            <a:r>
              <a:rPr lang="sv-SE" dirty="0"/>
              <a:t>Mannen började också fundera varför ändarna skulle skäras bort och frågade sin mor. </a:t>
            </a:r>
          </a:p>
          <a:p>
            <a:r>
              <a:rPr lang="sv-SE" dirty="0"/>
              <a:t>Modern svarade att när hon var ung hade de bara råd med en liten gryta, som hela steken inte fick rum i, därför var de tvungna att skära bort ändarna.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8D324466-BA99-48C7-91A1-77960ACA9627}"/>
              </a:ext>
            </a:extLst>
          </p:cNvPr>
          <p:cNvSpPr txBox="1"/>
          <p:nvPr/>
        </p:nvSpPr>
        <p:spPr>
          <a:xfrm rot="21262182">
            <a:off x="3362973" y="5235654"/>
            <a:ext cx="71609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Hur stor andel av priset ska justeras?</a:t>
            </a:r>
            <a:endParaRPr lang="sv-SE" sz="1200" dirty="0"/>
          </a:p>
        </p:txBody>
      </p:sp>
    </p:spTree>
    <p:extLst>
      <p:ext uri="{BB962C8B-B14F-4D97-AF65-F5344CB8AC3E}">
        <p14:creationId xmlns:p14="http://schemas.microsoft.com/office/powerpoint/2010/main" val="10600822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Uppsala">
  <a:themeElements>
    <a:clrScheme name="Uppsala kommun_Office_färger">
      <a:dk1>
        <a:sysClr val="windowText" lastClr="000000"/>
      </a:dk1>
      <a:lt1>
        <a:sysClr val="window" lastClr="FFFFFF"/>
      </a:lt1>
      <a:dk2>
        <a:srgbClr val="44546A"/>
      </a:dk2>
      <a:lt2>
        <a:srgbClr val="FEDD00"/>
      </a:lt2>
      <a:accent1>
        <a:srgbClr val="252E6F"/>
      </a:accent1>
      <a:accent2>
        <a:srgbClr val="1C9CD9"/>
      </a:accent2>
      <a:accent3>
        <a:srgbClr val="008A01"/>
      </a:accent3>
      <a:accent4>
        <a:srgbClr val="A6CF38"/>
      </a:accent4>
      <a:accent5>
        <a:srgbClr val="841072"/>
      </a:accent5>
      <a:accent6>
        <a:srgbClr val="FF3D9C"/>
      </a:accent6>
      <a:hlink>
        <a:srgbClr val="0563C1"/>
      </a:hlink>
      <a:folHlink>
        <a:srgbClr val="954F72"/>
      </a:folHlink>
    </a:clrScheme>
    <a:fontScheme name="Uppsala">
      <a:majorFont>
        <a:latin typeface="Source Sans Pro SemiBold"/>
        <a:ea typeface=""/>
        <a:cs typeface=""/>
      </a:majorFont>
      <a:minorFont>
        <a:latin typeface="Source Sans Pro"/>
        <a:ea typeface="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ppsala_mall_2019_blå.pptx" id="{B9415DEF-00EA-4D6A-AFC0-156BB66153A5}" vid="{5382DF21-B5A1-4BF4-A750-0CBEB540301B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97D87C78E2DE34F8B1DDEC34A1AE62A" ma:contentTypeVersion="10" ma:contentTypeDescription="Skapa ett nytt dokument." ma:contentTypeScope="" ma:versionID="48c955a579751e185238c09931b27d08">
  <xsd:schema xmlns:xsd="http://www.w3.org/2001/XMLSchema" xmlns:xs="http://www.w3.org/2001/XMLSchema" xmlns:p="http://schemas.microsoft.com/office/2006/metadata/properties" xmlns:ns2="7cb6a11d-8025-4f7e-b812-5adfc83f902e" targetNamespace="http://schemas.microsoft.com/office/2006/metadata/properties" ma:root="true" ma:fieldsID="233d6dac4687fffd1255e298f04c9dbc" ns2:_="">
    <xsd:import namespace="7cb6a11d-8025-4f7e-b812-5adfc83f902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b6a11d-8025-4f7e-b812-5adfc83f90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7BC43FF-4234-4816-ADE4-97065251B29F}"/>
</file>

<file path=customXml/itemProps2.xml><?xml version="1.0" encoding="utf-8"?>
<ds:datastoreItem xmlns:ds="http://schemas.openxmlformats.org/officeDocument/2006/customXml" ds:itemID="{7BF10C74-EE66-4C9B-8569-FE4B31D4537D}"/>
</file>

<file path=customXml/itemProps3.xml><?xml version="1.0" encoding="utf-8"?>
<ds:datastoreItem xmlns:ds="http://schemas.openxmlformats.org/officeDocument/2006/customXml" ds:itemID="{66DFD1DF-ADF4-4EC0-8F47-30C2A95C55BF}"/>
</file>

<file path=docProps/app.xml><?xml version="1.0" encoding="utf-8"?>
<Properties xmlns="http://schemas.openxmlformats.org/officeDocument/2006/extended-properties" xmlns:vt="http://schemas.openxmlformats.org/officeDocument/2006/docPropsVTypes">
  <Template>Uppsala_mall_blå</Template>
  <TotalTime>819</TotalTime>
  <Words>1015</Words>
  <Application>Microsoft Office PowerPoint</Application>
  <PresentationFormat>Bredbild</PresentationFormat>
  <Paragraphs>182</Paragraphs>
  <Slides>20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20</vt:i4>
      </vt:variant>
    </vt:vector>
  </HeadingPairs>
  <TitlesOfParts>
    <vt:vector size="26" baseType="lpstr">
      <vt:lpstr>Arial</vt:lpstr>
      <vt:lpstr>Calibri</vt:lpstr>
      <vt:lpstr>Source Sans Pro</vt:lpstr>
      <vt:lpstr>Source Sans Pro Semibold</vt:lpstr>
      <vt:lpstr>Verdana</vt:lpstr>
      <vt:lpstr>Tema Uppsala</vt:lpstr>
      <vt:lpstr>Prisjusteringar och indexuppräkningar i praktiken</vt:lpstr>
      <vt:lpstr>Vilka är vi?</vt:lpstr>
      <vt:lpstr>Om oss – Avdelning Upphandling</vt:lpstr>
      <vt:lpstr>Vad är ett index?</vt:lpstr>
      <vt:lpstr>Varför har vi lagt tid på projektet?</vt:lpstr>
      <vt:lpstr>Mål för projektet</vt:lpstr>
      <vt:lpstr>Hur har vi gjort?</vt:lpstr>
      <vt:lpstr>Resultat</vt:lpstr>
      <vt:lpstr>Historien om den skurna steken</vt:lpstr>
      <vt:lpstr>Hur stor andel av priset ska justeras?</vt:lpstr>
      <vt:lpstr>Prisjustering där index saknas</vt:lpstr>
      <vt:lpstr>Beräkning av prisjustering</vt:lpstr>
      <vt:lpstr>En fälla – val av basperiod</vt:lpstr>
      <vt:lpstr>En fälla – Vad gäller för avropsavtal?</vt:lpstr>
      <vt:lpstr>En fälla – Vem initierar prisjusteringen?</vt:lpstr>
      <vt:lpstr>En fälla – preliminärt eller definitivt index?</vt:lpstr>
      <vt:lpstr>En väg framåt</vt:lpstr>
      <vt:lpstr>Frågor och funderingar</vt:lpstr>
      <vt:lpstr>Om ni har frågor kontakta oss</vt:lpstr>
      <vt:lpstr>PowerPoint-presentation</vt:lpstr>
    </vt:vector>
  </TitlesOfParts>
  <Company>Uppsala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Indexreglering av avtal</dc:title>
  <dc:creator>Johansson Per (Upphandlare)</dc:creator>
  <cp:lastModifiedBy>Inger Lindback</cp:lastModifiedBy>
  <cp:revision>98</cp:revision>
  <cp:lastPrinted>2016-04-19T07:45:19Z</cp:lastPrinted>
  <dcterms:created xsi:type="dcterms:W3CDTF">2021-10-08T05:48:10Z</dcterms:created>
  <dcterms:modified xsi:type="dcterms:W3CDTF">2022-03-24T13:53:39Z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0x010100497D87C78E2DE34F8B1DDEC34A1AE62A</vt:lpwstr>
  </property>
</Properties>
</file>