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</p:sldMasterIdLst>
  <p:notesMasterIdLst>
    <p:notesMasterId r:id="rId22"/>
  </p:notesMasterIdLst>
  <p:sldIdLst>
    <p:sldId id="1214" r:id="rId2"/>
    <p:sldId id="1213" r:id="rId3"/>
    <p:sldId id="1194" r:id="rId4"/>
    <p:sldId id="1224" r:id="rId5"/>
    <p:sldId id="401" r:id="rId6"/>
    <p:sldId id="1222" r:id="rId7"/>
    <p:sldId id="393" r:id="rId8"/>
    <p:sldId id="394" r:id="rId9"/>
    <p:sldId id="402" r:id="rId10"/>
    <p:sldId id="397" r:id="rId11"/>
    <p:sldId id="398" r:id="rId12"/>
    <p:sldId id="391" r:id="rId13"/>
    <p:sldId id="1223" r:id="rId14"/>
    <p:sldId id="1220" r:id="rId15"/>
    <p:sldId id="1221" r:id="rId16"/>
    <p:sldId id="1225" r:id="rId17"/>
    <p:sldId id="1215" r:id="rId18"/>
    <p:sldId id="404" r:id="rId19"/>
    <p:sldId id="399" r:id="rId20"/>
    <p:sldId id="387" r:id="rId21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sson Per (Upphandlare)" initials="JP(" lastIdx="1" clrIdx="0">
    <p:extLst>
      <p:ext uri="{19B8F6BF-5375-455C-9EA6-DF929625EA0E}">
        <p15:presenceInfo xmlns:p15="http://schemas.microsoft.com/office/powerpoint/2012/main" userId="S::per.johansson@uppsala.se::66e608e5-57d8-463b-8845-7b93890442a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262"/>
    <a:srgbClr val="199CD9"/>
    <a:srgbClr val="456024"/>
    <a:srgbClr val="20305C"/>
    <a:srgbClr val="45005C"/>
    <a:srgbClr val="00555C"/>
    <a:srgbClr val="FEDD00"/>
    <a:srgbClr val="1C9CD8"/>
    <a:srgbClr val="A6CE39"/>
    <a:srgbClr val="FF3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4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51B1A-607C-4CFA-89EC-F8CC3C816118}" type="datetimeFigureOut">
              <a:rPr lang="sv-SE" smtClean="0"/>
              <a:t>2022-03-24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7BC01-6843-4605-B090-3EA872172D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69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_blå">
    <p:bg>
      <p:bgPr>
        <a:solidFill>
          <a:srgbClr val="2622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A1742BB7-34A3-4595-9362-B59D8B0AA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13AFAC1C-44E0-4894-84F3-D0259B6A9B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1978" y="169757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rgbClr val="199CD9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Presentationens rubrik skrivs här</a:t>
            </a:r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0F641A72-8DD5-4A24-88E9-4E68B956C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397494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Namn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B4C2D811-DBB8-4967-8307-4F04CC10BD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32986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Organisation/Förvaltning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44C03BEE-69FC-4395-A685-7FA5CE9C02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472004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dirty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158095394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å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072803"/>
            <a:ext cx="9371646" cy="1503854"/>
          </a:xfrm>
        </p:spPr>
        <p:txBody>
          <a:bodyPr anchor="b" anchorCtr="0"/>
          <a:lstStyle>
            <a:lvl1pPr>
              <a:defRPr>
                <a:solidFill>
                  <a:srgbClr val="2030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634712"/>
            <a:ext cx="9371646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66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95679"/>
            <a:ext cx="9371646" cy="1255857"/>
          </a:xfrm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09592"/>
            <a:ext cx="9371646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skriva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4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71791"/>
            <a:ext cx="9371646" cy="1279746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7D5C7BD4-2145-4C07-8407-A2DF885128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610311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1039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">
    <p:bg>
      <p:bgPr>
        <a:solidFill>
          <a:srgbClr val="2622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4585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2B33C2-54EE-4A44-9B78-6F01870CE73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BDCDAAA-750D-42AA-98E5-8271C45780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311" y="206980"/>
            <a:ext cx="1731835" cy="744490"/>
          </a:xfrm>
          <a:prstGeom prst="rect">
            <a:avLst/>
          </a:prstGeom>
        </p:spPr>
      </p:pic>
      <p:sp>
        <p:nvSpPr>
          <p:cNvPr id="8" name="Rubrik 1">
            <a:extLst>
              <a:ext uri="{FF2B5EF4-FFF2-40B4-BE49-F238E27FC236}">
                <a16:creationId xmlns:a16="http://schemas.microsoft.com/office/drawing/2014/main" id="{2799875D-D8A9-4841-8D7E-A35C501517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1186" y="1122363"/>
            <a:ext cx="8206597" cy="2980080"/>
          </a:xfrm>
        </p:spPr>
        <p:txBody>
          <a:bodyPr anchor="b">
            <a:normAutofit/>
          </a:bodyPr>
          <a:lstStyle>
            <a:lvl1pPr algn="l">
              <a:defRPr sz="5400" spc="-150" baseline="0">
                <a:solidFill>
                  <a:srgbClr val="199CD9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0776DC2C-AFFD-4118-AF33-ABB7FB720F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488" y="4102100"/>
            <a:ext cx="8207375" cy="16668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402349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58615" y="0"/>
            <a:ext cx="4080998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95709"/>
            <a:ext cx="6529039" cy="1380947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6529039" cy="3542250"/>
          </a:xfrm>
        </p:spPr>
        <p:txBody>
          <a:bodyPr/>
          <a:lstStyle>
            <a:lvl1pPr marL="0" indent="0">
              <a:buNone/>
              <a:defRPr sz="2400">
                <a:latin typeface="Source Sans Pro" panose="020B0503030403020204" pitchFamily="34" charset="0"/>
              </a:defRPr>
            </a:lvl1pPr>
            <a:lvl2pPr>
              <a:defRPr sz="2000">
                <a:latin typeface="Source Sans Pro" panose="020B0503030403020204" pitchFamily="34" charset="0"/>
              </a:defRPr>
            </a:lvl2pPr>
            <a:lvl3pPr>
              <a:defRPr sz="1800"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7A8CB7-9EA9-405B-9ECF-57257BC613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0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9823" y="0"/>
            <a:ext cx="7084393" cy="4723492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28911"/>
            <a:ext cx="3827745" cy="1433232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3827745" cy="3542250"/>
          </a:xfrm>
        </p:spPr>
        <p:txBody>
          <a:bodyPr/>
          <a:lstStyle>
            <a:lvl1pPr marL="0" indent="0">
              <a:buNone/>
              <a:defRPr sz="2000">
                <a:latin typeface="Source Sans Pro" panose="020B0503030403020204" pitchFamily="34" charset="0"/>
              </a:defRPr>
            </a:lvl1pPr>
            <a:lvl2pPr>
              <a:defRPr sz="1800">
                <a:latin typeface="Source Sans Pro" panose="020B0503030403020204" pitchFamily="34" charset="0"/>
              </a:defRPr>
            </a:lvl2pPr>
            <a:lvl3pPr>
              <a:defRPr sz="1600">
                <a:latin typeface="Source Sans Pro" panose="020B0503030403020204" pitchFamily="34" charset="0"/>
              </a:defRPr>
            </a:lvl3pPr>
            <a:lvl4pPr>
              <a:defRPr sz="1600">
                <a:latin typeface="Source Sans Pro" panose="020B0503030403020204" pitchFamily="34" charset="0"/>
              </a:defRPr>
            </a:lvl4pPr>
            <a:lvl5pPr>
              <a:defRPr sz="160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5099823" y="4723492"/>
            <a:ext cx="7084394" cy="2134508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099BE6B-7AFC-4461-ACF5-D64108E58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7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9944" y="0"/>
            <a:ext cx="10512058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1" y="0"/>
            <a:ext cx="1679944" cy="6858000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7E15A73-46D0-4D7F-8112-A8693DEF8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" y="188235"/>
            <a:ext cx="1340760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224833"/>
            <a:ext cx="7774172" cy="717553"/>
          </a:xfrm>
        </p:spPr>
        <p:txBody>
          <a:bodyPr anchor="b" anchorCtr="0">
            <a:normAutofit/>
          </a:bodyPr>
          <a:lstStyle>
            <a:lvl1pPr>
              <a:defRPr sz="3200" spc="-150" baseline="0">
                <a:solidFill>
                  <a:srgbClr val="2030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51D4C7A-8179-41C9-8075-7E07771269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951470"/>
            <a:ext cx="9167037" cy="5268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405207A-686B-4280-A519-BF69BE0D4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3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lutsbild">
    <p:bg>
      <p:bgPr>
        <a:solidFill>
          <a:srgbClr val="2622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5B88CC4-EE60-49E6-9BAA-C69AF81606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253" y="2683688"/>
            <a:ext cx="3467493" cy="14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7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40108"/>
            <a:ext cx="9371646" cy="11215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306319"/>
            <a:ext cx="9371646" cy="387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79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878" r:id="rId2"/>
    <p:sldLayoutId id="2147483704" r:id="rId3"/>
    <p:sldLayoutId id="2147483659" r:id="rId4"/>
    <p:sldLayoutId id="2147483714" r:id="rId5"/>
    <p:sldLayoutId id="2147483718" r:id="rId6"/>
    <p:sldLayoutId id="2147483722" r:id="rId7"/>
    <p:sldLayoutId id="2147483724" r:id="rId8"/>
    <p:sldLayoutId id="2147483874" r:id="rId9"/>
    <p:sldLayoutId id="2147483879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Source Sans Pro Semibold" panose="020B06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bibbinorlund/27027940005/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2482B6-96E9-444B-A921-BE7A8C4553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Prisjusteringar och indexuppräkningar i praktiken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98CBC36-258E-4A6D-B3DD-B392BD7834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Alf Hemlin / Per Johansson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DF433B6-1FDA-4744-8D50-B7E6340168B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Uppsala kommun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85090A-4836-41D6-AC92-198EAA246C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SOI Luleå 30 mars 2022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3D26C120-33CF-4824-A549-C02BBA663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525" y="4522493"/>
            <a:ext cx="3242505" cy="175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516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F87A86-A715-4BED-BC4A-9815FAD23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Hur stor andel av priset ska justeras?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5DB356-B6FB-4351-AAC7-D76A86B1E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9592"/>
            <a:ext cx="9371646" cy="3110133"/>
          </a:xfrm>
        </p:spPr>
        <p:txBody>
          <a:bodyPr/>
          <a:lstStyle/>
          <a:p>
            <a:r>
              <a:rPr lang="sv-SE" dirty="0"/>
              <a:t>90 % för att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prisjusteringen inte ska påverka leverantörens marginal/vinst i kronor?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det finns möjlighet för leverantören att effektivisera leveransen och därmed minska sina kostnader?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motverka den inflationsdrivande verkan som tillämpning av fullständig indexreglering kan ha?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274E22F-5C18-45F0-9F5F-8E651C1AA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10</a:t>
            </a:fld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69ACB66-7586-4B13-B13E-2D05E1A987AD}"/>
              </a:ext>
            </a:extLst>
          </p:cNvPr>
          <p:cNvSpPr txBox="1"/>
          <p:nvPr/>
        </p:nvSpPr>
        <p:spPr>
          <a:xfrm rot="21262182">
            <a:off x="3422878" y="5230860"/>
            <a:ext cx="716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Eller för att…….?</a:t>
            </a:r>
          </a:p>
        </p:txBody>
      </p:sp>
    </p:spTree>
    <p:extLst>
      <p:ext uri="{BB962C8B-B14F-4D97-AF65-F5344CB8AC3E}">
        <p14:creationId xmlns:p14="http://schemas.microsoft.com/office/powerpoint/2010/main" val="125056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743949-6B54-4D6B-B8BA-8C012F275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472" y="429768"/>
            <a:ext cx="9371646" cy="999642"/>
          </a:xfrm>
        </p:spPr>
        <p:txBody>
          <a:bodyPr/>
          <a:lstStyle/>
          <a:p>
            <a:r>
              <a:rPr lang="sv-SE" dirty="0"/>
              <a:t>Prisjustering där index saknas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BAF369-D7B7-48A8-AC35-6F622C78A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7528"/>
            <a:ext cx="9371646" cy="3542250"/>
          </a:xfrm>
        </p:spPr>
        <p:txBody>
          <a:bodyPr/>
          <a:lstStyle/>
          <a:p>
            <a:r>
              <a:rPr lang="sv-SE" dirty="0"/>
              <a:t>Kostnadsökningar får inte vara orsakade av leverantören.</a:t>
            </a:r>
          </a:p>
          <a:p>
            <a:r>
              <a:rPr lang="sv-SE" dirty="0"/>
              <a:t>Leverantören ska styrka de kostnadsökningar som ligger till grund för begärd prisjustering.</a:t>
            </a:r>
          </a:p>
          <a:p>
            <a:r>
              <a:rPr lang="sv-SE" dirty="0"/>
              <a:t>Grunderna för prisjusteringar ska vara väldokumenterade.</a:t>
            </a:r>
          </a:p>
          <a:p>
            <a:r>
              <a:rPr lang="sv-SE" dirty="0"/>
              <a:t>Baserat på dokumentationen avgör vi om begärd prisjustering är skälig.</a:t>
            </a:r>
          </a:p>
          <a:p>
            <a:r>
              <a:rPr lang="sv-SE" dirty="0"/>
              <a:t>Tidigare pris gäller så länge parterna inte är överens.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E00E35B-1A3B-4D51-91C7-FB2B81DB6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11</a:t>
            </a:fld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8357CAD4-8CF6-40BD-9FBF-9648B3982DED}"/>
              </a:ext>
            </a:extLst>
          </p:cNvPr>
          <p:cNvSpPr txBox="1"/>
          <p:nvPr/>
        </p:nvSpPr>
        <p:spPr>
          <a:xfrm rot="21262182">
            <a:off x="3404865" y="5154425"/>
            <a:ext cx="794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Blir parterna inte överens kan avtalet sägas upp.</a:t>
            </a:r>
          </a:p>
        </p:txBody>
      </p:sp>
    </p:spTree>
    <p:extLst>
      <p:ext uri="{BB962C8B-B14F-4D97-AF65-F5344CB8AC3E}">
        <p14:creationId xmlns:p14="http://schemas.microsoft.com/office/powerpoint/2010/main" val="324946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AE7801-2ACF-4C09-969B-3BDBCAD3D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2865"/>
            <a:ext cx="9371646" cy="1279746"/>
          </a:xfrm>
        </p:spPr>
        <p:txBody>
          <a:bodyPr/>
          <a:lstStyle/>
          <a:p>
            <a:r>
              <a:rPr lang="sv-SE" dirty="0"/>
              <a:t>Beräkning av prisjustering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904E28-57D3-43EB-B398-F7DD1DA7C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7120"/>
            <a:ext cx="4953000" cy="3494721"/>
          </a:xfrm>
        </p:spPr>
        <p:txBody>
          <a:bodyPr/>
          <a:lstStyle/>
          <a:p>
            <a:r>
              <a:rPr lang="sv-SE" u="sng" dirty="0"/>
              <a:t>A. Indexpåslag</a:t>
            </a:r>
          </a:p>
          <a:p>
            <a:r>
              <a:rPr lang="sv-SE" dirty="0"/>
              <a:t>Indexpåslag =</a:t>
            </a:r>
          </a:p>
          <a:p>
            <a:r>
              <a:rPr lang="sv-SE" dirty="0"/>
              <a:t>(</a:t>
            </a:r>
            <a:r>
              <a:rPr lang="sv-SE" dirty="0" err="1"/>
              <a:t>jp-bp</a:t>
            </a:r>
            <a:r>
              <a:rPr lang="sv-SE" dirty="0"/>
              <a:t>) / </a:t>
            </a:r>
            <a:r>
              <a:rPr lang="sv-SE" dirty="0" err="1"/>
              <a:t>bp</a:t>
            </a:r>
            <a:r>
              <a:rPr lang="sv-SE" dirty="0"/>
              <a:t> x 0,9 x grundpris</a:t>
            </a:r>
          </a:p>
          <a:p>
            <a:r>
              <a:rPr lang="sv-SE" dirty="0"/>
              <a:t>Exempel:</a:t>
            </a:r>
          </a:p>
          <a:p>
            <a:r>
              <a:rPr lang="sv-SE" dirty="0"/>
              <a:t>(110 – 100) / 100 x 0,9 x 100 kr = 9 kr.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7DBB948-D058-4FB6-AAEA-653291639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12</a:t>
            </a:fld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C6004A5D-7B0F-4944-8842-7739DA78097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976562" y="2357120"/>
            <a:ext cx="6368330" cy="3494721"/>
          </a:xfrm>
        </p:spPr>
        <p:txBody>
          <a:bodyPr/>
          <a:lstStyle/>
          <a:p>
            <a:r>
              <a:rPr lang="sv-SE" u="sng" dirty="0"/>
              <a:t>B. Slutligt pris inklusive indexpåslag</a:t>
            </a:r>
          </a:p>
          <a:p>
            <a:r>
              <a:rPr lang="sv-SE" dirty="0"/>
              <a:t>Slutligt pris inklusive indexpåslag =</a:t>
            </a:r>
          </a:p>
          <a:p>
            <a:r>
              <a:rPr lang="sv-SE" dirty="0" err="1"/>
              <a:t>jp</a:t>
            </a:r>
            <a:r>
              <a:rPr lang="sv-SE" dirty="0"/>
              <a:t> / </a:t>
            </a:r>
            <a:r>
              <a:rPr lang="sv-SE" dirty="0" err="1"/>
              <a:t>bp</a:t>
            </a:r>
            <a:r>
              <a:rPr lang="sv-SE" dirty="0"/>
              <a:t> x grundpris</a:t>
            </a:r>
          </a:p>
          <a:p>
            <a:r>
              <a:rPr lang="sv-SE" dirty="0"/>
              <a:t>Exempel:</a:t>
            </a:r>
          </a:p>
          <a:p>
            <a:r>
              <a:rPr lang="sv-SE" dirty="0"/>
              <a:t>110 / 100 * 100 kr = 110 kr.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CF3D968-230A-4F05-8964-9E4301D1AC64}"/>
              </a:ext>
            </a:extLst>
          </p:cNvPr>
          <p:cNvSpPr txBox="1"/>
          <p:nvPr/>
        </p:nvSpPr>
        <p:spPr>
          <a:xfrm>
            <a:off x="1584878" y="5126777"/>
            <a:ext cx="8854522" cy="7571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 u="sng">
                <a:latin typeface="Source Sans Pro" panose="020B0503030403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latin typeface="Source Sans Pro" panose="020B0503030403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latin typeface="Source Sans Pro" panose="020B0503030403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latin typeface="Source Sans Pro" panose="020B0503030403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latin typeface="Source Sans Pro" panose="020B0503030403020204" pitchFamily="34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sv-SE" u="none" dirty="0" err="1"/>
              <a:t>bp</a:t>
            </a:r>
            <a:r>
              <a:rPr lang="sv-SE" u="none" dirty="0"/>
              <a:t> = Indextal för basperioden (tidpunkt 1). Exempel = 100.</a:t>
            </a:r>
            <a:br>
              <a:rPr lang="sv-SE" u="none" dirty="0"/>
            </a:br>
            <a:r>
              <a:rPr lang="sv-SE" u="none" dirty="0" err="1"/>
              <a:t>jp</a:t>
            </a:r>
            <a:r>
              <a:rPr lang="sv-SE" u="none" dirty="0"/>
              <a:t> = Indextal för jämförelseperioden (tidpunkt 2). Exempel = 110.</a:t>
            </a:r>
          </a:p>
          <a:p>
            <a:r>
              <a:rPr lang="sv-SE" sz="1600" u="none" dirty="0"/>
              <a:t>Konstanten 0,9 i vänstra formeln anger att endast 90 % av indexförändringen ska påverka priset. Högra formeln går inte att använda om endast en del av indexförändringen ska påverka priset.</a:t>
            </a:r>
          </a:p>
        </p:txBody>
      </p:sp>
    </p:spTree>
    <p:extLst>
      <p:ext uri="{BB962C8B-B14F-4D97-AF65-F5344CB8AC3E}">
        <p14:creationId xmlns:p14="http://schemas.microsoft.com/office/powerpoint/2010/main" val="3392267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BFCD-C1C2-4D52-9F24-73D4EE5A0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 fälla – val av basperiod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6F778D-F7D9-49B7-979F-4DFE2610C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95521"/>
            <a:ext cx="9371646" cy="2856321"/>
          </a:xfrm>
        </p:spPr>
        <p:txBody>
          <a:bodyPr/>
          <a:lstStyle/>
          <a:p>
            <a:r>
              <a:rPr lang="sv-SE" dirty="0"/>
              <a:t>Mars 2020 har index sjunkit. Leverantörerna begär ingen prisjustering.</a:t>
            </a:r>
          </a:p>
          <a:p>
            <a:r>
              <a:rPr lang="sv-SE" u="sng" dirty="0"/>
              <a:t>Prisjustering 2021 </a:t>
            </a:r>
          </a:p>
          <a:p>
            <a:r>
              <a:rPr lang="sv-SE" dirty="0">
                <a:solidFill>
                  <a:srgbClr val="FF0000"/>
                </a:solidFill>
              </a:rPr>
              <a:t>Basperiod = Mars 2020: (148,8 - 139,5) / 139,5 = 6,6 % </a:t>
            </a:r>
          </a:p>
          <a:p>
            <a:r>
              <a:rPr lang="sv-SE" dirty="0"/>
              <a:t>Basperiod = Mars 2019: (148,8 - 140,1) / 140,1 = 6,2 %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2DA2C72-9170-4419-8A91-9E01B590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13</a:t>
            </a:fld>
            <a:endParaRPr lang="sv-SE"/>
          </a:p>
        </p:txBody>
      </p:sp>
      <p:sp>
        <p:nvSpPr>
          <p:cNvPr id="5" name="Platshållare för bildnummer 3">
            <a:extLst>
              <a:ext uri="{FF2B5EF4-FFF2-40B4-BE49-F238E27FC236}">
                <a16:creationId xmlns:a16="http://schemas.microsoft.com/office/drawing/2014/main" id="{FD0AC2B1-FC9A-4E34-9EAF-FB970F88CF9C}"/>
              </a:ext>
            </a:extLst>
          </p:cNvPr>
          <p:cNvSpPr txBox="1">
            <a:spLocks/>
          </p:cNvSpPr>
          <p:nvPr/>
        </p:nvSpPr>
        <p:spPr>
          <a:xfrm>
            <a:off x="9069287" y="248582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2B33C2-54EE-4A44-9B78-6F01870CE737}" type="slidenum">
              <a:rPr lang="sv-SE" smtClean="0"/>
              <a:pPr/>
              <a:t>13</a:t>
            </a:fld>
            <a:endParaRPr lang="sv-SE"/>
          </a:p>
        </p:txBody>
      </p:sp>
      <p:cxnSp>
        <p:nvCxnSpPr>
          <p:cNvPr id="6" name="Rak koppling 5">
            <a:extLst>
              <a:ext uri="{FF2B5EF4-FFF2-40B4-BE49-F238E27FC236}">
                <a16:creationId xmlns:a16="http://schemas.microsoft.com/office/drawing/2014/main" id="{16C09618-023B-491D-BB4A-7E3A6F27D7FA}"/>
              </a:ext>
            </a:extLst>
          </p:cNvPr>
          <p:cNvCxnSpPr>
            <a:cxnSpLocks/>
          </p:cNvCxnSpPr>
          <p:nvPr/>
        </p:nvCxnSpPr>
        <p:spPr>
          <a:xfrm flipV="1">
            <a:off x="455404" y="2287636"/>
            <a:ext cx="11145520" cy="5361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8E68288E-D057-4BE1-9420-24B05E1B764A}"/>
              </a:ext>
            </a:extLst>
          </p:cNvPr>
          <p:cNvCxnSpPr/>
          <p:nvPr/>
        </p:nvCxnSpPr>
        <p:spPr>
          <a:xfrm>
            <a:off x="386080" y="2199609"/>
            <a:ext cx="0" cy="2832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563C8BFF-82ED-4D73-9999-8FE67A0121CC}"/>
              </a:ext>
            </a:extLst>
          </p:cNvPr>
          <p:cNvCxnSpPr/>
          <p:nvPr/>
        </p:nvCxnSpPr>
        <p:spPr>
          <a:xfrm>
            <a:off x="5768975" y="2150015"/>
            <a:ext cx="0" cy="2832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B34AB4A9-18AA-437A-8C40-5C3509B50AF2}"/>
              </a:ext>
            </a:extLst>
          </p:cNvPr>
          <p:cNvCxnSpPr/>
          <p:nvPr/>
        </p:nvCxnSpPr>
        <p:spPr>
          <a:xfrm>
            <a:off x="11670247" y="2145999"/>
            <a:ext cx="0" cy="2832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ruta 9">
            <a:extLst>
              <a:ext uri="{FF2B5EF4-FFF2-40B4-BE49-F238E27FC236}">
                <a16:creationId xmlns:a16="http://schemas.microsoft.com/office/drawing/2014/main" id="{6DA36894-646C-4B22-B10C-5973A96A720B}"/>
              </a:ext>
            </a:extLst>
          </p:cNvPr>
          <p:cNvSpPr txBox="1"/>
          <p:nvPr/>
        </p:nvSpPr>
        <p:spPr>
          <a:xfrm>
            <a:off x="0" y="2570912"/>
            <a:ext cx="186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Mars 2019 (140,1)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78A73E27-F427-425A-9239-C1EAB7EA6584}"/>
              </a:ext>
            </a:extLst>
          </p:cNvPr>
          <p:cNvSpPr txBox="1"/>
          <p:nvPr/>
        </p:nvSpPr>
        <p:spPr>
          <a:xfrm>
            <a:off x="4838271" y="2551035"/>
            <a:ext cx="186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Mars 2020 (139,5)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A902598-3E34-4446-BA76-685AAAE60922}"/>
              </a:ext>
            </a:extLst>
          </p:cNvPr>
          <p:cNvSpPr txBox="1"/>
          <p:nvPr/>
        </p:nvSpPr>
        <p:spPr>
          <a:xfrm>
            <a:off x="9972356" y="2485821"/>
            <a:ext cx="186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Mars 2021 (148,8)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CD0BFDFA-0B68-4BEB-9817-23E12B6B65B9}"/>
              </a:ext>
            </a:extLst>
          </p:cNvPr>
          <p:cNvSpPr txBox="1"/>
          <p:nvPr/>
        </p:nvSpPr>
        <p:spPr>
          <a:xfrm rot="21262182">
            <a:off x="3409548" y="5249641"/>
            <a:ext cx="6001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Räkna alltid från samma basperiod.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8E162B2A-68E8-4597-AA5F-206E170F2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826" y="4353565"/>
            <a:ext cx="1844040" cy="135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01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2F0296-E660-4C67-B6FF-B20437FE7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 fälla – Vad gäller </a:t>
            </a:r>
            <a:r>
              <a:rPr lang="sv-SE"/>
              <a:t>för avropsavtal?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E8B93A-EF4F-4E23-814A-980C5721B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Alternativ 1: Priserna i tecknade avropsavtal får inte justeras utan gäller under hela avropsavtalets giltighetstid.</a:t>
            </a:r>
          </a:p>
          <a:p>
            <a:r>
              <a:rPr lang="sv-SE" dirty="0"/>
              <a:t>Alternativ 2: Prisjustering kan även omfatta tecknade avropsavtal.</a:t>
            </a:r>
          </a:p>
          <a:p>
            <a:endParaRPr lang="sv-SE" dirty="0"/>
          </a:p>
          <a:p>
            <a:r>
              <a:rPr lang="sv-SE" dirty="0"/>
              <a:t>Alternativ 2 kan vara lämpligt när avropsavtalen förväntas löpa 1 år eller mer.</a:t>
            </a:r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3E2AFE3-0107-4654-93F9-79D7D2044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14</a:t>
            </a:fld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A5B15985-6323-4755-B78E-55E64CD999A7}"/>
              </a:ext>
            </a:extLst>
          </p:cNvPr>
          <p:cNvSpPr txBox="1"/>
          <p:nvPr/>
        </p:nvSpPr>
        <p:spPr>
          <a:xfrm rot="21262182">
            <a:off x="3404865" y="4938983"/>
            <a:ext cx="79424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Kom ihåg att reglera vad som gäller för tecknade avropsavtal.</a:t>
            </a:r>
          </a:p>
        </p:txBody>
      </p:sp>
    </p:spTree>
    <p:extLst>
      <p:ext uri="{BB962C8B-B14F-4D97-AF65-F5344CB8AC3E}">
        <p14:creationId xmlns:p14="http://schemas.microsoft.com/office/powerpoint/2010/main" val="1930748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0DF667-9765-403C-ADE5-EA5BCA6A4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5679"/>
            <a:ext cx="9371646" cy="1255857"/>
          </a:xfrm>
        </p:spPr>
        <p:txBody>
          <a:bodyPr anchor="b">
            <a:normAutofit/>
          </a:bodyPr>
          <a:lstStyle/>
          <a:p>
            <a:r>
              <a:rPr lang="sv-SE" dirty="0"/>
              <a:t>En fälla – Vem initierar prisjusteringen?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6F9778F-1F83-4106-8618-387FE8D3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02B33C2-54EE-4A44-9B78-6F01870CE737}" type="slidenum">
              <a:rPr lang="sv-SE" smtClean="0"/>
              <a:pPr>
                <a:spcAft>
                  <a:spcPts val="600"/>
                </a:spcAft>
              </a:pPr>
              <a:t>15</a:t>
            </a:fld>
            <a:endParaRPr lang="sv-SE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67254754-5A8C-43B3-9F5D-806D1D6965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527637"/>
              </p:ext>
            </p:extLst>
          </p:nvPr>
        </p:nvGraphicFramePr>
        <p:xfrm>
          <a:off x="838199" y="3223847"/>
          <a:ext cx="9371648" cy="3497628"/>
        </p:xfrm>
        <a:graphic>
          <a:graphicData uri="http://schemas.openxmlformats.org/drawingml/2006/table">
            <a:tbl>
              <a:tblPr firstRow="1" bandRow="1"/>
              <a:tblGrid>
                <a:gridCol w="3740924">
                  <a:extLst>
                    <a:ext uri="{9D8B030D-6E8A-4147-A177-3AD203B41FA5}">
                      <a16:colId xmlns:a16="http://schemas.microsoft.com/office/drawing/2014/main" val="4059750076"/>
                    </a:ext>
                  </a:extLst>
                </a:gridCol>
                <a:gridCol w="1687635">
                  <a:extLst>
                    <a:ext uri="{9D8B030D-6E8A-4147-A177-3AD203B41FA5}">
                      <a16:colId xmlns:a16="http://schemas.microsoft.com/office/drawing/2014/main" val="3885416593"/>
                    </a:ext>
                  </a:extLst>
                </a:gridCol>
                <a:gridCol w="2255454">
                  <a:extLst>
                    <a:ext uri="{9D8B030D-6E8A-4147-A177-3AD203B41FA5}">
                      <a16:colId xmlns:a16="http://schemas.microsoft.com/office/drawing/2014/main" val="1256145911"/>
                    </a:ext>
                  </a:extLst>
                </a:gridCol>
                <a:gridCol w="1687635">
                  <a:extLst>
                    <a:ext uri="{9D8B030D-6E8A-4147-A177-3AD203B41FA5}">
                      <a16:colId xmlns:a16="http://schemas.microsoft.com/office/drawing/2014/main" val="3813127760"/>
                    </a:ext>
                  </a:extLst>
                </a:gridCol>
              </a:tblGrid>
              <a:tr h="582938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Rangordnat ramavtal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Pris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Prisjustering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Nytt pris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154281"/>
                  </a:ext>
                </a:extLst>
              </a:tr>
              <a:tr h="582938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Leverantör A (Rang 1)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990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5,0%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1 040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290539"/>
                  </a:ext>
                </a:extLst>
              </a:tr>
              <a:tr h="582938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Leverantör B (Rang 2)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1 020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1 020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37609"/>
                  </a:ext>
                </a:extLst>
              </a:tr>
              <a:tr h="582938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Leverantör C (Rang 3)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1 200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5,0%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1 260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417907"/>
                  </a:ext>
                </a:extLst>
              </a:tr>
              <a:tr h="582938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Leverantör D (Rang 4)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1 230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1 230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628304"/>
                  </a:ext>
                </a:extLst>
              </a:tr>
              <a:tr h="582938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Leverantör E (Rang 5)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1 300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5,0%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1 365</a:t>
                      </a:r>
                    </a:p>
                  </a:txBody>
                  <a:tcPr marL="17580" marR="17580" marT="17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907645"/>
                  </a:ext>
                </a:extLst>
              </a:tr>
            </a:tbl>
          </a:graphicData>
        </a:graphic>
      </p:graphicFrame>
      <p:sp>
        <p:nvSpPr>
          <p:cNvPr id="8" name="textruta 7">
            <a:extLst>
              <a:ext uri="{FF2B5EF4-FFF2-40B4-BE49-F238E27FC236}">
                <a16:creationId xmlns:a16="http://schemas.microsoft.com/office/drawing/2014/main" id="{F920DE3F-5C5A-4971-BA0A-58A328939BFA}"/>
              </a:ext>
            </a:extLst>
          </p:cNvPr>
          <p:cNvSpPr txBox="1"/>
          <p:nvPr/>
        </p:nvSpPr>
        <p:spPr>
          <a:xfrm>
            <a:off x="838197" y="2304109"/>
            <a:ext cx="83225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cs typeface="Calibri" panose="020F0502020204030204" pitchFamily="34" charset="0"/>
              </a:rPr>
              <a:t>Leverantör A, C och E begär prisjustering. Leverantör B och D begär inte prisjustering. </a:t>
            </a:r>
          </a:p>
        </p:txBody>
      </p:sp>
    </p:spTree>
    <p:extLst>
      <p:ext uri="{BB962C8B-B14F-4D97-AF65-F5344CB8AC3E}">
        <p14:creationId xmlns:p14="http://schemas.microsoft.com/office/powerpoint/2010/main" val="595044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0DF667-9765-403C-ADE5-EA5BCA6A4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5679"/>
            <a:ext cx="9677400" cy="1255857"/>
          </a:xfrm>
        </p:spPr>
        <p:txBody>
          <a:bodyPr anchor="b">
            <a:normAutofit/>
          </a:bodyPr>
          <a:lstStyle/>
          <a:p>
            <a:r>
              <a:rPr lang="sv-SE" dirty="0"/>
              <a:t>En fälla – preliminärt eller definitivt index?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6F9778F-1F83-4106-8618-387FE8D3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02B33C2-54EE-4A44-9B78-6F01870CE737}" type="slidenum">
              <a:rPr lang="sv-SE" smtClean="0"/>
              <a:pPr>
                <a:spcAft>
                  <a:spcPts val="600"/>
                </a:spcAft>
              </a:pPr>
              <a:t>16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920DE3F-5C5A-4971-BA0A-58A328939BFA}"/>
              </a:ext>
            </a:extLst>
          </p:cNvPr>
          <p:cNvSpPr txBox="1"/>
          <p:nvPr/>
        </p:nvSpPr>
        <p:spPr>
          <a:xfrm>
            <a:off x="838199" y="2351734"/>
            <a:ext cx="103346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cs typeface="Calibri" panose="020F0502020204030204" pitchFamily="34" charset="0"/>
              </a:rPr>
              <a:t>I vissa fall publiceras först ett preliminärt index och senare ett definitivt index.</a:t>
            </a:r>
          </a:p>
          <a:p>
            <a:endParaRPr lang="sv-SE" sz="2400" dirty="0">
              <a:cs typeface="Calibri" panose="020F0502020204030204" pitchFamily="34" charset="0"/>
            </a:endParaRPr>
          </a:p>
          <a:p>
            <a:r>
              <a:rPr lang="sv-SE" sz="2400" dirty="0">
                <a:cs typeface="Calibri" panose="020F0502020204030204" pitchFamily="34" charset="0"/>
              </a:rPr>
              <a:t>AKI (Arbetskostnadsindex)</a:t>
            </a:r>
          </a:p>
          <a:p>
            <a:r>
              <a:rPr lang="sv-SE" sz="2400" dirty="0">
                <a:cs typeface="Calibri" panose="020F0502020204030204" pitchFamily="34" charset="0"/>
              </a:rPr>
              <a:t>Preliminära indextal publiceras cirka två månader efter referensmånaden.</a:t>
            </a:r>
          </a:p>
          <a:p>
            <a:r>
              <a:rPr lang="sv-SE" sz="2400" dirty="0">
                <a:cs typeface="Calibri" panose="020F0502020204030204" pitchFamily="34" charset="0"/>
              </a:rPr>
              <a:t>Definitiva indextal publiceras 12 månader efter den preliminära publiceringen.</a:t>
            </a:r>
          </a:p>
          <a:p>
            <a:endParaRPr lang="sv-SE" sz="2400" dirty="0">
              <a:cs typeface="Calibri" panose="020F0502020204030204" pitchFamily="34" charset="0"/>
            </a:endParaRPr>
          </a:p>
          <a:p>
            <a:r>
              <a:rPr lang="sv-SE" sz="2400" dirty="0">
                <a:cs typeface="Calibri" panose="020F0502020204030204" pitchFamily="34" charset="0"/>
              </a:rPr>
              <a:t>Definitiva indextal innehåller nytillkomna uppgifter från företag, retroaktivt utbetalda löner och prognostiserade arbetsgivaravgifter ut mot utfall.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FD2715A8-4677-4918-BB3F-86FB6FD080FD}"/>
              </a:ext>
            </a:extLst>
          </p:cNvPr>
          <p:cNvSpPr txBox="1"/>
          <p:nvPr/>
        </p:nvSpPr>
        <p:spPr>
          <a:xfrm rot="21262182">
            <a:off x="3337146" y="5603595"/>
            <a:ext cx="83743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För AKI är det preliminärt index tillräckligt tillförlitligt.</a:t>
            </a:r>
          </a:p>
          <a:p>
            <a:r>
              <a:rPr lang="sv-SE" sz="2800" dirty="0"/>
              <a:t>		För OPI är det inte tillräckligt tillförlitligt.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C37C24D3-863E-4DFA-BB56-7CFAE5DF35E4}"/>
              </a:ext>
            </a:extLst>
          </p:cNvPr>
          <p:cNvSpPr txBox="1"/>
          <p:nvPr/>
        </p:nvSpPr>
        <p:spPr>
          <a:xfrm>
            <a:off x="8562975" y="6375311"/>
            <a:ext cx="2486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OPI = Omsorgsprisindex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5A24EE5-E01D-4F39-8809-DE67F2243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6" y="5280415"/>
            <a:ext cx="3259968" cy="1522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661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D2A11C-9C1B-4635-8B6D-3D60CC4EE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 väg framåt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B06337-54ED-4632-A3C7-EAFD5C35B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0071"/>
            <a:ext cx="9371646" cy="35422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Inventera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Ta ställning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Strukturera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Förenkla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Utbilda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rgbClr val="FF0000"/>
              </a:solidFill>
            </a:endParaRPr>
          </a:p>
          <a:p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2F0EF46-733E-4D5F-8852-D80E1283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17</a:t>
            </a:fld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8179A26B-1E82-48C8-B4E2-B3F2D9F97DBB}"/>
              </a:ext>
            </a:extLst>
          </p:cNvPr>
          <p:cNvSpPr txBox="1"/>
          <p:nvPr/>
        </p:nvSpPr>
        <p:spPr>
          <a:xfrm rot="21262182">
            <a:off x="3417077" y="5150740"/>
            <a:ext cx="9565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Man lär sig genom att arbeta med index</a:t>
            </a:r>
          </a:p>
        </p:txBody>
      </p:sp>
      <p:pic>
        <p:nvPicPr>
          <p:cNvPr id="10" name="Bildobjekt 9" descr="En bild som visar gräs, himmel, väg, utomhus&#10;&#10;Automatiskt genererad beskrivning">
            <a:extLst>
              <a:ext uri="{FF2B5EF4-FFF2-40B4-BE49-F238E27FC236}">
                <a16:creationId xmlns:a16="http://schemas.microsoft.com/office/drawing/2014/main" id="{4935F231-8F6F-4C78-8FFC-9ECC3522F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694792" y="1732379"/>
            <a:ext cx="4515054" cy="299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62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E64559-A43D-41B1-A512-46CEC921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638"/>
            <a:ext cx="9371646" cy="1255857"/>
          </a:xfrm>
        </p:spPr>
        <p:txBody>
          <a:bodyPr/>
          <a:lstStyle/>
          <a:p>
            <a:r>
              <a:rPr lang="sv-SE" dirty="0"/>
              <a:t>Frågor och funderingar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B2C9FE-D8C6-437F-9581-E4A9347FB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0071"/>
            <a:ext cx="9371646" cy="3542250"/>
          </a:xfrm>
        </p:spPr>
        <p:txBody>
          <a:bodyPr/>
          <a:lstStyle/>
          <a:p>
            <a:r>
              <a:rPr lang="sv-SE" dirty="0"/>
              <a:t>Ska köparen ta hela kostnadshöjningen eller ska leverantören bidra med kostnadseffektiviseringar?</a:t>
            </a:r>
          </a:p>
          <a:p>
            <a:r>
              <a:rPr lang="sv-SE" dirty="0"/>
              <a:t>Är det bäst att använda index eller ska leverantören styrka kostnadsökningar?</a:t>
            </a:r>
          </a:p>
          <a:p>
            <a:r>
              <a:rPr lang="sv-SE" dirty="0"/>
              <a:t>Hur ofta är det lämpligt att tillåta justering av priset?</a:t>
            </a:r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176F121-A6F9-4D49-944E-95B60AD08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8423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B3B498-9387-4547-BEFC-8D5FB91C2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4351"/>
            <a:ext cx="9371646" cy="682624"/>
          </a:xfrm>
        </p:spPr>
        <p:txBody>
          <a:bodyPr/>
          <a:lstStyle/>
          <a:p>
            <a:r>
              <a:rPr lang="sv-SE" dirty="0"/>
              <a:t>Om ni har frågor kontakta oss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5ACC961-6CF9-463C-9654-3739DE3AA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sz="4000" dirty="0"/>
              <a:t>Tack!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9FD1EF4-CC50-4D30-ACDE-483B30E5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19</a:t>
            </a:fld>
            <a:endParaRPr lang="sv-SE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4E50C079-EA1F-4465-8D07-AB078FD33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8832" y="1400175"/>
            <a:ext cx="3381375" cy="4752975"/>
          </a:xfrm>
          <a:prstGeom prst="rect">
            <a:avLst/>
          </a:prstGeom>
        </p:spPr>
      </p:pic>
      <p:grpSp>
        <p:nvGrpSpPr>
          <p:cNvPr id="8" name="Grupp 7">
            <a:extLst>
              <a:ext uri="{FF2B5EF4-FFF2-40B4-BE49-F238E27FC236}">
                <a16:creationId xmlns:a16="http://schemas.microsoft.com/office/drawing/2014/main" id="{3C363131-327C-43DF-9738-6A104978465F}"/>
              </a:ext>
            </a:extLst>
          </p:cNvPr>
          <p:cNvGrpSpPr/>
          <p:nvPr/>
        </p:nvGrpSpPr>
        <p:grpSpPr>
          <a:xfrm>
            <a:off x="4821555" y="1343025"/>
            <a:ext cx="2914650" cy="4810125"/>
            <a:chOff x="4821555" y="1343025"/>
            <a:chExt cx="2914650" cy="4810125"/>
          </a:xfrm>
        </p:grpSpPr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13E88E11-AE92-4BE8-8834-54CAD9C31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21555" y="1343025"/>
              <a:ext cx="2914650" cy="4810125"/>
            </a:xfrm>
            <a:prstGeom prst="rect">
              <a:avLst/>
            </a:prstGeom>
          </p:spPr>
        </p:pic>
        <p:sp>
          <p:nvSpPr>
            <p:cNvPr id="7" name="textruta 6">
              <a:extLst>
                <a:ext uri="{FF2B5EF4-FFF2-40B4-BE49-F238E27FC236}">
                  <a16:creationId xmlns:a16="http://schemas.microsoft.com/office/drawing/2014/main" id="{3CC99B67-9022-4210-8D68-D840C39C0173}"/>
                </a:ext>
              </a:extLst>
            </p:cNvPr>
            <p:cNvSpPr txBox="1"/>
            <p:nvPr/>
          </p:nvSpPr>
          <p:spPr>
            <a:xfrm>
              <a:off x="5385966" y="5842316"/>
              <a:ext cx="1538178" cy="30008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sv-SE" sz="1350" dirty="0">
                  <a:solidFill>
                    <a:srgbClr val="222222"/>
                  </a:solidFill>
                  <a:effectLst/>
                  <a:latin typeface="Verdana" panose="020B060403050404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Avtalscontroller</a:t>
              </a:r>
              <a:endParaRPr lang="sv-SE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266628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7F7376-01C4-4DCC-89D4-C794713DB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Vilka är vi?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AC4040B-68D6-4B9C-8F9E-84D6E6D4B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2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3D5EA140-EB45-4012-B15F-4D81DC48FD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5552" y="1538258"/>
            <a:ext cx="3381375" cy="4752975"/>
          </a:xfrm>
          <a:prstGeom prst="rect">
            <a:avLst/>
          </a:prstGeom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7631C646-F04C-4AD2-A5B7-07AD4BCB571F}"/>
              </a:ext>
            </a:extLst>
          </p:cNvPr>
          <p:cNvGrpSpPr/>
          <p:nvPr/>
        </p:nvGrpSpPr>
        <p:grpSpPr>
          <a:xfrm>
            <a:off x="3978275" y="1481108"/>
            <a:ext cx="2914650" cy="4810125"/>
            <a:chOff x="3978275" y="1481108"/>
            <a:chExt cx="2914650" cy="4810125"/>
          </a:xfrm>
        </p:grpSpPr>
        <p:pic>
          <p:nvPicPr>
            <p:cNvPr id="10" name="Bildobjekt 9">
              <a:extLst>
                <a:ext uri="{FF2B5EF4-FFF2-40B4-BE49-F238E27FC236}">
                  <a16:creationId xmlns:a16="http://schemas.microsoft.com/office/drawing/2014/main" id="{0A08B144-124E-48B4-8203-DC9DF1424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78275" y="1481108"/>
              <a:ext cx="2914650" cy="4810125"/>
            </a:xfrm>
            <a:prstGeom prst="rect">
              <a:avLst/>
            </a:prstGeom>
          </p:spPr>
        </p:pic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E2AF9675-1375-40A4-A18D-E1828AB44045}"/>
                </a:ext>
              </a:extLst>
            </p:cNvPr>
            <p:cNvSpPr txBox="1"/>
            <p:nvPr/>
          </p:nvSpPr>
          <p:spPr>
            <a:xfrm>
              <a:off x="4529774" y="5985659"/>
              <a:ext cx="1538178" cy="30008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sv-SE" sz="1350" dirty="0">
                  <a:solidFill>
                    <a:srgbClr val="222222"/>
                  </a:solidFill>
                  <a:effectLst/>
                  <a:latin typeface="Verdana" panose="020B060403050404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Avtalscontroller</a:t>
              </a:r>
              <a:endParaRPr lang="sv-SE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3782024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179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Tillsammans är vi starka – dreamproject.nu">
            <a:extLst>
              <a:ext uri="{FF2B5EF4-FFF2-40B4-BE49-F238E27FC236}">
                <a16:creationId xmlns:a16="http://schemas.microsoft.com/office/drawing/2014/main" id="{9AA3EBCE-F004-41F8-B6BB-59B24AC03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58615" y="1388501"/>
            <a:ext cx="4080998" cy="4080998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10F26B7-EF17-4A4A-A196-8F09A61C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709"/>
            <a:ext cx="6974840" cy="1380947"/>
          </a:xfrm>
        </p:spPr>
        <p:txBody>
          <a:bodyPr anchor="b">
            <a:normAutofit/>
          </a:bodyPr>
          <a:lstStyle/>
          <a:p>
            <a:r>
              <a:rPr lang="sv-SE" dirty="0"/>
              <a:t>Om oss – Avdelning Upphandling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642A8DF-9B4E-4C1C-81F4-E38BE805C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4712"/>
            <a:ext cx="7220415" cy="35422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v-SE" altLang="sv-SE" sz="2000" dirty="0"/>
              <a:t>Ca 70 medarbetare, varav ca 20 upphandlare</a:t>
            </a:r>
          </a:p>
          <a:p>
            <a:pPr>
              <a:defRPr/>
            </a:pPr>
            <a:r>
              <a:rPr lang="sv-SE" altLang="sv-SE" sz="2000" dirty="0"/>
              <a:t>Förvaltar cirka 1 500 avtal</a:t>
            </a:r>
          </a:p>
          <a:p>
            <a:pPr>
              <a:defRPr/>
            </a:pPr>
            <a:r>
              <a:rPr lang="sv-SE" altLang="sv-SE" sz="2000" dirty="0"/>
              <a:t>Genomför cirka 200 upphandlingar per år</a:t>
            </a:r>
          </a:p>
          <a:p>
            <a:pPr>
              <a:defRPr/>
            </a:pPr>
            <a:r>
              <a:rPr lang="sv-SE" altLang="sv-SE" sz="2000" dirty="0"/>
              <a:t>Upphandlar ett värde av cirka 3,5 - 4 miljarder kronor per år</a:t>
            </a:r>
          </a:p>
          <a:p>
            <a:r>
              <a:rPr lang="sv-SE" altLang="sv-SE" sz="2000" dirty="0"/>
              <a:t>Upphandlingschef Helena Sköld Lövgren</a:t>
            </a:r>
          </a:p>
          <a:p>
            <a:endParaRPr lang="sv-SE" sz="2000" b="1" dirty="0"/>
          </a:p>
          <a:p>
            <a:endParaRPr lang="sv-SE" sz="2000" dirty="0"/>
          </a:p>
        </p:txBody>
      </p:sp>
      <p:sp>
        <p:nvSpPr>
          <p:cNvPr id="4" name="Platshållare för bildnummer 3" hidden="1">
            <a:extLst>
              <a:ext uri="{FF2B5EF4-FFF2-40B4-BE49-F238E27FC236}">
                <a16:creationId xmlns:a16="http://schemas.microsoft.com/office/drawing/2014/main" id="{105E7335-3DE6-4958-9905-9411E47C107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D02B33C2-54EE-4A44-9B78-6F01870CE737}" type="slidenum">
              <a:rPr lang="sv-SE" smtClean="0"/>
              <a:pPr>
                <a:spcAft>
                  <a:spcPts val="600"/>
                </a:spcAft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948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31"/>
    </mc:Choice>
    <mc:Fallback xmlns="">
      <p:transition spd="slow" advTm="1103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02C9F2-857B-40DA-ADEF-4296EB845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är ett index?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076A513-3BB1-42C9-8105-739FF0B84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4</a:t>
            </a:fld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4FE4853-296D-4F35-BD97-FDB5120CE79D}"/>
              </a:ext>
            </a:extLst>
          </p:cNvPr>
          <p:cNvSpPr txBox="1"/>
          <p:nvPr/>
        </p:nvSpPr>
        <p:spPr>
          <a:xfrm rot="21262182">
            <a:off x="3359216" y="5159248"/>
            <a:ext cx="8718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Relativ förändring jämfört med en fast bastidpunkt.</a:t>
            </a:r>
            <a:endParaRPr lang="sv-SE" sz="1200" dirty="0"/>
          </a:p>
        </p:txBody>
      </p:sp>
      <p:graphicFrame>
        <p:nvGraphicFramePr>
          <p:cNvPr id="9" name="Tabell 8">
            <a:extLst>
              <a:ext uri="{FF2B5EF4-FFF2-40B4-BE49-F238E27FC236}">
                <a16:creationId xmlns:a16="http://schemas.microsoft.com/office/drawing/2014/main" id="{890ED709-A4E3-42B8-8D6D-D6EC7951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404990"/>
              </p:ext>
            </p:extLst>
          </p:nvPr>
        </p:nvGraphicFramePr>
        <p:xfrm>
          <a:off x="838199" y="2498995"/>
          <a:ext cx="9371647" cy="2604770"/>
        </p:xfrm>
        <a:graphic>
          <a:graphicData uri="http://schemas.openxmlformats.org/drawingml/2006/table">
            <a:tbl>
              <a:tblPr/>
              <a:tblGrid>
                <a:gridCol w="1149015">
                  <a:extLst>
                    <a:ext uri="{9D8B030D-6E8A-4147-A177-3AD203B41FA5}">
                      <a16:colId xmlns:a16="http://schemas.microsoft.com/office/drawing/2014/main" val="3566635201"/>
                    </a:ext>
                  </a:extLst>
                </a:gridCol>
                <a:gridCol w="1149015">
                  <a:extLst>
                    <a:ext uri="{9D8B030D-6E8A-4147-A177-3AD203B41FA5}">
                      <a16:colId xmlns:a16="http://schemas.microsoft.com/office/drawing/2014/main" val="1698946196"/>
                    </a:ext>
                  </a:extLst>
                </a:gridCol>
                <a:gridCol w="3662482">
                  <a:extLst>
                    <a:ext uri="{9D8B030D-6E8A-4147-A177-3AD203B41FA5}">
                      <a16:colId xmlns:a16="http://schemas.microsoft.com/office/drawing/2014/main" val="3312978680"/>
                    </a:ext>
                  </a:extLst>
                </a:gridCol>
                <a:gridCol w="3411135">
                  <a:extLst>
                    <a:ext uri="{9D8B030D-6E8A-4147-A177-3AD203B41FA5}">
                      <a16:colId xmlns:a16="http://schemas.microsoft.com/office/drawing/2014/main" val="34580723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Big Mac index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77515"/>
                  </a:ext>
                </a:extLst>
              </a:tr>
              <a:tr h="274685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År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11559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 (Bas)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Basperiod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40657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157,6 (26/16,50*100)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Jämföresleperioder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08228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181,8 (30/16,50*100)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786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48,00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290,9 (48/16,50*100)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80459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303,0 (50/16,50*100)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172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06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25AC08-7E96-44E4-8974-CCBCA5630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har vi lagt tid på projektet?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0E5F5F-1DA4-4A3A-BB4A-CBF70E6CA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9592"/>
            <a:ext cx="9371646" cy="2456482"/>
          </a:xfrm>
        </p:spPr>
        <p:txBody>
          <a:bodyPr/>
          <a:lstStyle/>
          <a:p>
            <a:r>
              <a:rPr lang="sv-SE" b="1" dirty="0"/>
              <a:t>Tråkig</a:t>
            </a:r>
            <a:r>
              <a:rPr lang="sv-SE" dirty="0"/>
              <a:t> men viktig fråga.</a:t>
            </a:r>
          </a:p>
          <a:p>
            <a:r>
              <a:rPr lang="sv-SE" b="1" dirty="0"/>
              <a:t>Svårt</a:t>
            </a:r>
            <a:r>
              <a:rPr lang="sv-SE" dirty="0"/>
              <a:t> för upphandlare att veta hur de ska reglera prisjusteringar i avtal.</a:t>
            </a:r>
          </a:p>
          <a:p>
            <a:r>
              <a:rPr lang="sv-SE" b="1" dirty="0"/>
              <a:t>Många frågor </a:t>
            </a:r>
            <a:r>
              <a:rPr lang="sv-SE" dirty="0"/>
              <a:t>och osäkerhet om prisjusteringar.</a:t>
            </a:r>
          </a:p>
          <a:p>
            <a:r>
              <a:rPr lang="sv-SE" b="1" dirty="0"/>
              <a:t>Accepterad</a:t>
            </a:r>
            <a:r>
              <a:rPr lang="sv-SE" dirty="0"/>
              <a:t> metod av leverantörerna för prisjusteringar</a:t>
            </a:r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FE753C7-ED86-49A0-AF0E-405E24C8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5</a:t>
            </a:fld>
            <a:endParaRPr lang="sv-SE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982E28F5-6DDE-4EBD-BEBF-7B36370B3800}"/>
              </a:ext>
            </a:extLst>
          </p:cNvPr>
          <p:cNvSpPr txBox="1"/>
          <p:nvPr/>
        </p:nvSpPr>
        <p:spPr>
          <a:xfrm rot="21262182">
            <a:off x="3404865" y="5154424"/>
            <a:ext cx="794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Index, upphandlarens bästa vän.</a:t>
            </a:r>
          </a:p>
        </p:txBody>
      </p:sp>
    </p:spTree>
    <p:extLst>
      <p:ext uri="{BB962C8B-B14F-4D97-AF65-F5344CB8AC3E}">
        <p14:creationId xmlns:p14="http://schemas.microsoft.com/office/powerpoint/2010/main" val="44463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7400A4-99E6-4636-8C05-C87186128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 för projektet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65D44B-6410-48D8-ADB0-D2A54915A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Att upphandlare ska få </a:t>
            </a:r>
            <a:r>
              <a:rPr lang="sv-SE" b="1" dirty="0"/>
              <a:t>stöd </a:t>
            </a:r>
            <a:r>
              <a:rPr lang="sv-SE" dirty="0"/>
              <a:t>för att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på ett </a:t>
            </a:r>
            <a:r>
              <a:rPr lang="sv-SE" b="1" dirty="0"/>
              <a:t>tillförlitligt, transparent</a:t>
            </a:r>
            <a:r>
              <a:rPr lang="sv-SE" dirty="0"/>
              <a:t> och mer </a:t>
            </a:r>
            <a:r>
              <a:rPr lang="sv-SE" b="1" dirty="0"/>
              <a:t>strukturerat</a:t>
            </a:r>
            <a:r>
              <a:rPr lang="sv-SE" dirty="0"/>
              <a:t> sätt göra prisjusteringar och indexuppräkningar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anpassa</a:t>
            </a:r>
            <a:r>
              <a:rPr lang="sv-SE" dirty="0"/>
              <a:t> prisjusteringsklausulen till den aktuella upphandlingen.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B4F885C-86E3-48C9-9938-01C894CAB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6</a:t>
            </a:fld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A3768C4-1415-46A2-9E35-25FE0103595B}"/>
              </a:ext>
            </a:extLst>
          </p:cNvPr>
          <p:cNvSpPr txBox="1"/>
          <p:nvPr/>
        </p:nvSpPr>
        <p:spPr>
          <a:xfrm rot="21262182">
            <a:off x="2844026" y="5184581"/>
            <a:ext cx="9234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Det ska vara enkelt och tydligt både för köpare och säljare. 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40260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4FEA28-F573-4839-A0AC-F738321F1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har vi gjort?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3C5411-718D-492E-9191-408F0C20A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Inventering </a:t>
            </a:r>
            <a:r>
              <a:rPr lang="sv-SE" dirty="0"/>
              <a:t>av vilka index upphandlarna använde.</a:t>
            </a:r>
          </a:p>
          <a:p>
            <a:r>
              <a:rPr lang="sv-SE" b="1" dirty="0"/>
              <a:t>Strukturering</a:t>
            </a:r>
            <a:r>
              <a:rPr lang="sv-SE" dirty="0"/>
              <a:t> av information om de index som användes.</a:t>
            </a:r>
          </a:p>
          <a:p>
            <a:r>
              <a:rPr lang="sv-SE" b="1" dirty="0"/>
              <a:t>Val</a:t>
            </a:r>
            <a:r>
              <a:rPr lang="sv-SE" dirty="0"/>
              <a:t> av rekommenderade index.</a:t>
            </a:r>
          </a:p>
          <a:p>
            <a:r>
              <a:rPr lang="sv-SE" b="1" dirty="0"/>
              <a:t>Texter</a:t>
            </a:r>
            <a:r>
              <a:rPr lang="sv-SE" dirty="0"/>
              <a:t> för prisjustering.</a:t>
            </a:r>
          </a:p>
          <a:p>
            <a:r>
              <a:rPr lang="sv-SE" sz="2400" b="1" dirty="0"/>
              <a:t>Dialog</a:t>
            </a:r>
            <a:r>
              <a:rPr lang="sv-SE" sz="2400" dirty="0"/>
              <a:t> och remiss.</a:t>
            </a:r>
          </a:p>
          <a:p>
            <a:r>
              <a:rPr lang="sv-SE" b="1" dirty="0"/>
              <a:t>Utbildning</a:t>
            </a:r>
            <a:r>
              <a:rPr lang="sv-SE" dirty="0"/>
              <a:t> för upphandlare och avtalsansvariga.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0061D45-9217-4D26-8E7F-ED2A9050E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7</a:t>
            </a:fld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19EAF9C-0D93-421A-824E-B07538E769B9}"/>
              </a:ext>
            </a:extLst>
          </p:cNvPr>
          <p:cNvSpPr txBox="1"/>
          <p:nvPr/>
        </p:nvSpPr>
        <p:spPr>
          <a:xfrm rot="21262182">
            <a:off x="3404865" y="5344925"/>
            <a:ext cx="794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Inventera – Ta ställning – Strukturera – Förenkla.</a:t>
            </a:r>
          </a:p>
        </p:txBody>
      </p:sp>
    </p:spTree>
    <p:extLst>
      <p:ext uri="{BB962C8B-B14F-4D97-AF65-F5344CB8AC3E}">
        <p14:creationId xmlns:p14="http://schemas.microsoft.com/office/powerpoint/2010/main" val="1199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7400A4-99E6-4636-8C05-C87186128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65D44B-6410-48D8-ADB0-D2A54915A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09592"/>
            <a:ext cx="10182225" cy="2576733"/>
          </a:xfrm>
        </p:spPr>
        <p:txBody>
          <a:bodyPr/>
          <a:lstStyle/>
          <a:p>
            <a:r>
              <a:rPr lang="sv-SE" b="1" dirty="0"/>
              <a:t>Förteckning</a:t>
            </a:r>
            <a:r>
              <a:rPr lang="sv-SE" dirty="0"/>
              <a:t> med de index som vi bör använda (17 st.).</a:t>
            </a:r>
          </a:p>
          <a:p>
            <a:r>
              <a:rPr lang="sv-SE" b="1" dirty="0"/>
              <a:t>Generella texter</a:t>
            </a:r>
            <a:r>
              <a:rPr lang="sv-SE" dirty="0"/>
              <a:t> samt texter kopplade till varje index.</a:t>
            </a:r>
          </a:p>
          <a:p>
            <a:r>
              <a:rPr lang="sv-SE" b="1" dirty="0"/>
              <a:t>Alternativ text </a:t>
            </a:r>
            <a:r>
              <a:rPr lang="sv-SE" dirty="0"/>
              <a:t>för kostnadsrelaterade prisjusteringar som kan användas när det inte finns ett lämpligt index.</a:t>
            </a:r>
          </a:p>
          <a:p>
            <a:r>
              <a:rPr lang="sv-SE" b="1" dirty="0"/>
              <a:t>Förståelse</a:t>
            </a:r>
            <a:r>
              <a:rPr lang="sv-SE" dirty="0"/>
              <a:t> för hur index och kostnadsrelaterade prisjusteringar fungerar. </a:t>
            </a:r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B4F885C-86E3-48C9-9938-01C894CAB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8</a:t>
            </a:fld>
            <a:endParaRPr lang="sv-SE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853FDD40-CA00-4E0F-8D77-B774DC1BFDC6}"/>
              </a:ext>
            </a:extLst>
          </p:cNvPr>
          <p:cNvSpPr txBox="1"/>
          <p:nvPr/>
        </p:nvSpPr>
        <p:spPr>
          <a:xfrm rot="21262182">
            <a:off x="3404865" y="5154425"/>
            <a:ext cx="794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Utbildning i hur man beräknar prisjusteringar.</a:t>
            </a:r>
          </a:p>
        </p:txBody>
      </p:sp>
    </p:spTree>
    <p:extLst>
      <p:ext uri="{BB962C8B-B14F-4D97-AF65-F5344CB8AC3E}">
        <p14:creationId xmlns:p14="http://schemas.microsoft.com/office/powerpoint/2010/main" val="97933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F87A86-A715-4BED-BC4A-9815FAD23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Historien om den skurna steken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274E22F-5C18-45F0-9F5F-8E651C1AA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9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865E1D26-2ECB-45D7-A4CE-73BE7541A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616996"/>
            <a:ext cx="11065727" cy="2268642"/>
          </a:xfrm>
        </p:spPr>
        <p:txBody>
          <a:bodyPr/>
          <a:lstStyle/>
          <a:p>
            <a:r>
              <a:rPr lang="sv-SE" dirty="0"/>
              <a:t>En man skar alltid ändarna av steken när han skulle lägga den i grytan. Han fick frågan varför? Jo, han hade fått lära sig det av sin mor.</a:t>
            </a:r>
          </a:p>
          <a:p>
            <a:r>
              <a:rPr lang="sv-SE" dirty="0"/>
              <a:t>Mannen började också fundera varför ändarna skulle skäras bort och frågade sin mor. </a:t>
            </a:r>
          </a:p>
          <a:p>
            <a:r>
              <a:rPr lang="sv-SE" dirty="0"/>
              <a:t>Modern svarade att när hon var ung hade de bara råd med en liten gryta, som hela steken inte fick rum i, därför var de tvungna att skära bort ändarna.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8D324466-BA99-48C7-91A1-77960ACA9627}"/>
              </a:ext>
            </a:extLst>
          </p:cNvPr>
          <p:cNvSpPr txBox="1"/>
          <p:nvPr/>
        </p:nvSpPr>
        <p:spPr>
          <a:xfrm rot="21262182">
            <a:off x="3362973" y="5235654"/>
            <a:ext cx="716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Hur stor andel av priset ska justeras?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060082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Uppsala">
  <a:themeElements>
    <a:clrScheme name="Uppsala kommun_Office_färger">
      <a:dk1>
        <a:sysClr val="windowText" lastClr="000000"/>
      </a:dk1>
      <a:lt1>
        <a:sysClr val="window" lastClr="FFFFFF"/>
      </a:lt1>
      <a:dk2>
        <a:srgbClr val="44546A"/>
      </a:dk2>
      <a:lt2>
        <a:srgbClr val="FEDD00"/>
      </a:lt2>
      <a:accent1>
        <a:srgbClr val="252E6F"/>
      </a:accent1>
      <a:accent2>
        <a:srgbClr val="1C9CD9"/>
      </a:accent2>
      <a:accent3>
        <a:srgbClr val="008A01"/>
      </a:accent3>
      <a:accent4>
        <a:srgbClr val="A6CF38"/>
      </a:accent4>
      <a:accent5>
        <a:srgbClr val="841072"/>
      </a:accent5>
      <a:accent6>
        <a:srgbClr val="FF3D9C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9_blå.pptx" id="{B9415DEF-00EA-4D6A-AFC0-156BB66153A5}" vid="{5382DF21-B5A1-4BF4-A750-0CBEB540301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7D87C78E2DE34F8B1DDEC34A1AE62A" ma:contentTypeVersion="10" ma:contentTypeDescription="Skapa ett nytt dokument." ma:contentTypeScope="" ma:versionID="48c955a579751e185238c09931b27d08">
  <xsd:schema xmlns:xsd="http://www.w3.org/2001/XMLSchema" xmlns:xs="http://www.w3.org/2001/XMLSchema" xmlns:p="http://schemas.microsoft.com/office/2006/metadata/properties" xmlns:ns2="7cb6a11d-8025-4f7e-b812-5adfc83f902e" targetNamespace="http://schemas.microsoft.com/office/2006/metadata/properties" ma:root="true" ma:fieldsID="233d6dac4687fffd1255e298f04c9dbc" ns2:_="">
    <xsd:import namespace="7cb6a11d-8025-4f7e-b812-5adfc83f90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b6a11d-8025-4f7e-b812-5adfc83f90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BC43FF-4234-4816-ADE4-97065251B29F}"/>
</file>

<file path=customXml/itemProps2.xml><?xml version="1.0" encoding="utf-8"?>
<ds:datastoreItem xmlns:ds="http://schemas.openxmlformats.org/officeDocument/2006/customXml" ds:itemID="{7BF10C74-EE66-4C9B-8569-FE4B31D4537D}"/>
</file>

<file path=customXml/itemProps3.xml><?xml version="1.0" encoding="utf-8"?>
<ds:datastoreItem xmlns:ds="http://schemas.openxmlformats.org/officeDocument/2006/customXml" ds:itemID="{66DFD1DF-ADF4-4EC0-8F47-30C2A95C55BF}"/>
</file>

<file path=docProps/app.xml><?xml version="1.0" encoding="utf-8"?>
<Properties xmlns="http://schemas.openxmlformats.org/officeDocument/2006/extended-properties" xmlns:vt="http://schemas.openxmlformats.org/officeDocument/2006/docPropsVTypes">
  <Template>Uppsala_mall_blå</Template>
  <TotalTime>819</TotalTime>
  <Words>1015</Words>
  <Application>Microsoft Office PowerPoint</Application>
  <PresentationFormat>Bredbild</PresentationFormat>
  <Paragraphs>182</Paragraphs>
  <Slides>20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6" baseType="lpstr">
      <vt:lpstr>Arial</vt:lpstr>
      <vt:lpstr>Calibri</vt:lpstr>
      <vt:lpstr>Source Sans Pro</vt:lpstr>
      <vt:lpstr>Source Sans Pro Semibold</vt:lpstr>
      <vt:lpstr>Verdana</vt:lpstr>
      <vt:lpstr>Tema Uppsala</vt:lpstr>
      <vt:lpstr>Prisjusteringar och indexuppräkningar i praktiken</vt:lpstr>
      <vt:lpstr>Vilka är vi?</vt:lpstr>
      <vt:lpstr>Om oss – Avdelning Upphandling</vt:lpstr>
      <vt:lpstr>Vad är ett index?</vt:lpstr>
      <vt:lpstr>Varför har vi lagt tid på projektet?</vt:lpstr>
      <vt:lpstr>Mål för projektet</vt:lpstr>
      <vt:lpstr>Hur har vi gjort?</vt:lpstr>
      <vt:lpstr>Resultat</vt:lpstr>
      <vt:lpstr>Historien om den skurna steken</vt:lpstr>
      <vt:lpstr>Hur stor andel av priset ska justeras?</vt:lpstr>
      <vt:lpstr>Prisjustering där index saknas</vt:lpstr>
      <vt:lpstr>Beräkning av prisjustering</vt:lpstr>
      <vt:lpstr>En fälla – val av basperiod</vt:lpstr>
      <vt:lpstr>En fälla – Vad gäller för avropsavtal?</vt:lpstr>
      <vt:lpstr>En fälla – Vem initierar prisjusteringen?</vt:lpstr>
      <vt:lpstr>En fälla – preliminärt eller definitivt index?</vt:lpstr>
      <vt:lpstr>En väg framåt</vt:lpstr>
      <vt:lpstr>Frågor och funderingar</vt:lpstr>
      <vt:lpstr>Om ni har frågor kontakta oss</vt:lpstr>
      <vt:lpstr>PowerPoint-presentation</vt:lpstr>
    </vt:vector>
  </TitlesOfParts>
  <Company>Uppsala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Indexreglering av avtal</dc:title>
  <dc:creator>Johansson Per (Upphandlare)</dc:creator>
  <cp:lastModifiedBy>Inger Lindback</cp:lastModifiedBy>
  <cp:revision>98</cp:revision>
  <cp:lastPrinted>2016-04-19T07:45:19Z</cp:lastPrinted>
  <dcterms:created xsi:type="dcterms:W3CDTF">2021-10-08T05:48:10Z</dcterms:created>
  <dcterms:modified xsi:type="dcterms:W3CDTF">2022-03-24T13:53:39Z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0x010100497D87C78E2DE34F8B1DDEC34A1AE62A</vt:lpwstr>
  </property>
</Properties>
</file>