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365" r:id="rId5"/>
    <p:sldId id="2370" r:id="rId6"/>
    <p:sldId id="2340" r:id="rId7"/>
    <p:sldId id="2338" r:id="rId8"/>
    <p:sldId id="2346" r:id="rId9"/>
    <p:sldId id="2353" r:id="rId10"/>
    <p:sldId id="2361" r:id="rId11"/>
    <p:sldId id="2362" r:id="rId12"/>
    <p:sldId id="2374" r:id="rId13"/>
    <p:sldId id="2352" r:id="rId14"/>
    <p:sldId id="2355" r:id="rId15"/>
    <p:sldId id="1132" r:id="rId16"/>
    <p:sldId id="2375" r:id="rId17"/>
    <p:sldId id="2373" r:id="rId18"/>
    <p:sldId id="2405" r:id="rId19"/>
    <p:sldId id="2406" r:id="rId20"/>
    <p:sldId id="2407" r:id="rId21"/>
    <p:sldId id="2408" r:id="rId22"/>
    <p:sldId id="2409" r:id="rId23"/>
    <p:sldId id="2410" r:id="rId24"/>
    <p:sldId id="2411" r:id="rId25"/>
    <p:sldId id="1135" r:id="rId26"/>
    <p:sldId id="2348" r:id="rId27"/>
    <p:sldId id="2414" r:id="rId28"/>
    <p:sldId id="2416" r:id="rId2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90AB0A-EC4B-6C88-9F18-87ED2BAF1486}" name="Per Danielsson" initials="PD" userId="S::per.danielsson2@regionvarmland.se::7d1ad4e3-1137-4f14-bab6-91dafad08562" providerId="AD"/>
  <p188:author id="{E869474A-DB93-2374-B7DC-F07FB27A1D61}" name="Lina Svensberg" initials="LS" userId="S::lina.svensberg@compare.se::07c408ef-f1e4-4110-b751-3c9c04d6e27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0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BC123E-AACB-1F4E-B606-A087C901D1A4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B1CFD-E86A-854E-AB9E-9353B3CBE6F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3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Något vi lärt oss genom många års projekt och satsningar kring digital hälsa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850EB-F11E-403B-9133-E757B315303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050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altern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15E9C-08CC-4488-AEE8-F48A3E83A5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8418" y="1752194"/>
            <a:ext cx="9203635" cy="167680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BEYOND TOMORROW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CC348D-A637-1844-B13D-19C682055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729" y="3632704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E66E43E-4E85-1746-B446-C0F549960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728" y="720628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BE6F6E2-0F9A-1C4E-833E-44D6C6E7A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6" y="5841918"/>
            <a:ext cx="1560110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2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19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99806B-8BE2-404C-A81A-96CE4C7F21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7" y="5841918"/>
            <a:ext cx="1560108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3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och 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32546164-F87A-4B47-B57E-B0C2F707B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8FAAA3-A47C-6949-B152-58DF9BBB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337784"/>
            <a:ext cx="11245774" cy="3898095"/>
          </a:xfrm>
        </p:spPr>
        <p:txBody>
          <a:bodyPr anchor="ctr"/>
          <a:lstStyle>
            <a:lvl1pPr algn="ctr">
              <a:defRPr sz="6600">
                <a:solidFill>
                  <a:schemeClr val="accent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9103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sida alternativ">
    <p:bg>
      <p:bgPr>
        <a:solidFill>
          <a:srgbClr val="15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15E9C-08CC-4488-AEE8-F48A3E83A5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60391" y="679622"/>
            <a:ext cx="8921579" cy="936092"/>
          </a:xfrm>
        </p:spPr>
        <p:txBody>
          <a:bodyPr anchor="b">
            <a:noAutofit/>
          </a:bodyPr>
          <a:lstStyle>
            <a:lvl1pPr algn="l">
              <a:lnSpc>
                <a:spcPts val="7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BEYOND TOMORROW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8234BF0-8EAB-9249-916A-F0E6DCFD0E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60391" y="3036888"/>
            <a:ext cx="9008613" cy="3352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686535B0-8432-E84C-A53F-5B43DA2592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729" y="1747838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5D041AC-582F-FA4F-AC37-F2E996210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6" y="5841918"/>
            <a:ext cx="1560110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36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19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_dark">
    <p:bg>
      <p:bgPr>
        <a:solidFill>
          <a:srgbClr val="150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397997-ED0B-4A46-8693-47E64EF6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50" y="703297"/>
            <a:ext cx="5369528" cy="53020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7ADE9BA-6C11-DD44-B3D5-AC16AE4EE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81569" y="679621"/>
            <a:ext cx="4961269" cy="159402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v-SE"/>
              <a:t>BEYOND TOMORROW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015F2C08-454F-7141-9140-2A619DA48D2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8908" y="2413202"/>
            <a:ext cx="4401666" cy="12890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C5B8D0-005C-AF41-B436-45D44221F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6" y="5841918"/>
            <a:ext cx="1560110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76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rtsida altern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888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19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sida alternativ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15E9C-08CC-4488-AEE8-F48A3E83A5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8418" y="1752194"/>
            <a:ext cx="9203635" cy="167680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BEYOND TOMORROW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CC348D-A637-1844-B13D-19C682055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729" y="3632704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E66E43E-4E85-1746-B446-C0F549960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728" y="720628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BE6F6E2-0F9A-1C4E-833E-44D6C6E7A6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6" y="5841918"/>
            <a:ext cx="1560110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35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19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sida alternativ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15E9C-08CC-4488-AEE8-F48A3E83A5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8418" y="1752194"/>
            <a:ext cx="9203635" cy="167680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sv-SE"/>
              <a:t>Skriv rubrik här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CC348D-A637-1844-B13D-19C6820558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729" y="3632704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E66E43E-4E85-1746-B446-C0F5499600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728" y="720628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2CC3591-C302-B54B-91DF-8009258E35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7" y="5841918"/>
            <a:ext cx="1560108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3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78">
          <p15:clr>
            <a:srgbClr val="FBAE40"/>
          </p15:clr>
        </p15:guide>
        <p15:guide id="2" pos="19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397997-ED0B-4A46-8693-47E64EF6F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90" y="2349499"/>
            <a:ext cx="10093410" cy="38274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 marL="457200" indent="0">
              <a:buFontTx/>
              <a:buNone/>
              <a:defRPr sz="2200"/>
            </a:lvl2pPr>
            <a:lvl3pPr marL="914400" indent="0">
              <a:buFontTx/>
              <a:buNone/>
              <a:defRPr sz="22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E5D67A-20EF-4CF1-A5E9-6173BC56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90" y="897171"/>
            <a:ext cx="10093409" cy="1325563"/>
          </a:xfrm>
        </p:spPr>
        <p:txBody>
          <a:bodyPr anchor="b">
            <a:normAutofit/>
          </a:bodyPr>
          <a:lstStyle>
            <a:lvl1pPr>
              <a:defRPr sz="3200" cap="all" baseline="0">
                <a:solidFill>
                  <a:srgbClr val="150C33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D7299D-E07E-45F5-BED6-44501B4D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703B-29CA-47AB-B227-CA98D0873FC1}" type="datetimeFigureOut">
              <a:rPr lang="sv-SE" smtClean="0"/>
              <a:t>2023-04-18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EB7FCEE-8632-C745-A893-B1E11DC54E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7" y="5841918"/>
            <a:ext cx="1560108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34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D7299D-E07E-45F5-BED6-44501B4D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703B-29CA-47AB-B227-CA98D0873F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8799A7A-76FB-8346-B9E0-F942A052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90" y="897171"/>
            <a:ext cx="5313405" cy="527979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338BD58E-C148-DB41-ADCD-BDB43A400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908" y="897171"/>
            <a:ext cx="4374891" cy="1325563"/>
          </a:xfrm>
        </p:spPr>
        <p:txBody>
          <a:bodyPr anchor="b">
            <a:normAutofit/>
          </a:bodyPr>
          <a:lstStyle>
            <a:lvl1pPr>
              <a:defRPr sz="3200" cap="all" baseline="0">
                <a:solidFill>
                  <a:srgbClr val="150C33"/>
                </a:solidFill>
              </a:defRPr>
            </a:lvl1pPr>
          </a:lstStyle>
          <a:p>
            <a:r>
              <a:rPr lang="sv-SE"/>
              <a:t>Klicka här för att ändra mall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FE709C7E-C39B-744F-8C0D-F7A00B4F8C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8908" y="2413202"/>
            <a:ext cx="4401666" cy="1289050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200">
                <a:solidFill>
                  <a:schemeClr val="tx1"/>
                </a:solidFill>
              </a:defRPr>
            </a:lvl2pPr>
            <a:lvl3pPr marL="914400" indent="0">
              <a:buNone/>
              <a:defRPr sz="22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ED3F7DA-5AF4-7444-813C-BFBDE055E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7" y="5841918"/>
            <a:ext cx="1560108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_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CD7299D-E07E-45F5-BED6-44501B4DD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703B-29CA-47AB-B227-CA98D0873FC1}" type="datetimeFigureOut">
              <a:rPr lang="sv-SE" smtClean="0"/>
              <a:t>2023-04-18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499ED3E6-4865-834F-B556-9D0B19BC63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8418" y="1752194"/>
            <a:ext cx="9203635" cy="1676806"/>
          </a:xfrm>
        </p:spPr>
        <p:txBody>
          <a:bodyPr anchor="b">
            <a:noAutofit/>
          </a:bodyPr>
          <a:lstStyle>
            <a:lvl1pPr algn="l">
              <a:lnSpc>
                <a:spcPts val="7000"/>
              </a:lnSpc>
              <a:defRPr sz="4400" b="0">
                <a:solidFill>
                  <a:srgbClr val="150C33"/>
                </a:solidFill>
              </a:defRPr>
            </a:lvl1pPr>
          </a:lstStyle>
          <a:p>
            <a:r>
              <a:rPr lang="sv-SE"/>
              <a:t>BEYOND TOMORROW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81D55470-ECED-074D-B766-C25018ADF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729" y="3632704"/>
            <a:ext cx="7915275" cy="128905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BCD4A4F4-C636-F74E-AD8A-340D24A151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7728" y="720628"/>
            <a:ext cx="7915275" cy="1289050"/>
          </a:xfrm>
        </p:spPr>
        <p:txBody>
          <a:bodyPr>
            <a:noAutofit/>
          </a:bodyPr>
          <a:lstStyle>
            <a:lvl1pPr marL="0" indent="0">
              <a:buNone/>
              <a:defRPr sz="1600" spc="3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EB7B029-96F3-9B48-84EA-91982B5D9B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3157" y="5841918"/>
            <a:ext cx="1560108" cy="5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6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EA760C1-8DBA-4073-871D-47291B25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044" y="12053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D4865F-105D-4D8D-A8B2-82F52D0C9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687" y="26658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7BC880-73C0-498C-94B1-F50706FCB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3703B-29CA-47AB-B227-CA98D0873FC1}" type="datetimeFigureOut">
              <a:rPr lang="sv-SE" smtClean="0"/>
              <a:t>2023-04-18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425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0" r:id="rId2"/>
    <p:sldLayoutId id="2147483667" r:id="rId3"/>
    <p:sldLayoutId id="2147483683" r:id="rId4"/>
    <p:sldLayoutId id="2147483681" r:id="rId5"/>
    <p:sldLayoutId id="2147483682" r:id="rId6"/>
    <p:sldLayoutId id="2147483668" r:id="rId7"/>
    <p:sldLayoutId id="2147483669" r:id="rId8"/>
    <p:sldLayoutId id="2147483670" r:id="rId9"/>
    <p:sldLayoutId id="2147483671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150C33"/>
          </a:solidFill>
          <a:latin typeface="Work Sans Blac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igitalwellarena.se/upplev-min-verklighet-rfi/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eambroker.com/channel/w472itv9/fqyb2fdj#/" TargetMode="Externa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77CE41-27F5-C6D8-E95C-E11C18A72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EFTERFRÅGEACCELERATION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F6DC8F7-C55D-1FE8-601F-AD837B7255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2800" dirty="0">
                <a:solidFill>
                  <a:schemeClr val="tx1"/>
                </a:solidFill>
              </a:rPr>
              <a:t>En modell för att driva innovation med upphandling som verktyg</a:t>
            </a:r>
          </a:p>
        </p:txBody>
      </p:sp>
    </p:spTree>
    <p:extLst>
      <p:ext uri="{BB962C8B-B14F-4D97-AF65-F5344CB8AC3E}">
        <p14:creationId xmlns:p14="http://schemas.microsoft.com/office/powerpoint/2010/main" val="91430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6C449B1C-D183-9FFA-9995-579C3343326B}"/>
              </a:ext>
            </a:extLst>
          </p:cNvPr>
          <p:cNvSpPr txBox="1"/>
          <p:nvPr/>
        </p:nvSpPr>
        <p:spPr>
          <a:xfrm>
            <a:off x="5214366" y="386697"/>
            <a:ext cx="60944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dirty="0">
                <a:latin typeface="-apple-system"/>
              </a:rPr>
              <a:t>”Att staten finansiellt stödjer projekt och forskning kring innovationsupphandling kan bidra till att innovationer i större utsträckning kommer ut i samhället, </a:t>
            </a:r>
            <a:r>
              <a:rPr lang="sv-SE" sz="2800" b="1" dirty="0">
                <a:latin typeface="-apple-system"/>
              </a:rPr>
              <a:t>men åtgärderna riktar sig inte specifikt till att utveckla det samspel mellan olika aktörer </a:t>
            </a:r>
            <a:r>
              <a:rPr lang="sv-SE" sz="2800" dirty="0">
                <a:latin typeface="-apple-system"/>
              </a:rPr>
              <a:t>som är centralt för att samordna såväl</a:t>
            </a:r>
            <a:r>
              <a:rPr lang="sv-SE" sz="2800" b="1" dirty="0">
                <a:latin typeface="-apple-system"/>
              </a:rPr>
              <a:t> köpkraft som att anpassa marknader </a:t>
            </a:r>
            <a:r>
              <a:rPr lang="sv-SE" sz="2800" dirty="0">
                <a:latin typeface="-apple-system"/>
              </a:rPr>
              <a:t>efter brukarnas behov.”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688EE8-55FC-B676-F20F-696CBE11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8" y="473783"/>
            <a:ext cx="3753374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62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RECAP: Innovation Begränsas inte av utbud utan av efterfrågan…</a:t>
            </a:r>
          </a:p>
        </p:txBody>
      </p:sp>
    </p:spTree>
    <p:extLst>
      <p:ext uri="{BB962C8B-B14F-4D97-AF65-F5344CB8AC3E}">
        <p14:creationId xmlns:p14="http://schemas.microsoft.com/office/powerpoint/2010/main" val="4112326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9C1FFB-32E5-4C43-AEFD-0FE6D5D430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DIGITALWELL EFTERFRÅGEACCELERATOR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26637CB-7946-42C2-8902-8A3BA547DB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Ett samarbete mellan Karlstads kommun, </a:t>
            </a:r>
            <a:r>
              <a:rPr lang="sv-SE" dirty="0" err="1"/>
              <a:t>Vinnova</a:t>
            </a:r>
            <a:r>
              <a:rPr lang="sv-SE" dirty="0"/>
              <a:t> och DigitalWell Arena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2A6A33-5408-4B1E-AA2A-821CAAF73D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sz="2000" dirty="0"/>
              <a:t>…en hypotes som lade grunden till en helt ny satsning</a:t>
            </a:r>
          </a:p>
        </p:txBody>
      </p:sp>
    </p:spTree>
    <p:extLst>
      <p:ext uri="{BB962C8B-B14F-4D97-AF65-F5344CB8AC3E}">
        <p14:creationId xmlns:p14="http://schemas.microsoft.com/office/powerpoint/2010/main" val="193636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233" y="2765745"/>
            <a:ext cx="9203635" cy="1676806"/>
          </a:xfrm>
        </p:spPr>
        <p:txBody>
          <a:bodyPr/>
          <a:lstStyle/>
          <a:p>
            <a:r>
              <a:rPr lang="sv-SE" dirty="0"/>
              <a:t>VAD HÄNDER OM VI SKAPAR EN INNOVATIONSPROCESS MED MÅLET ATT RESULTATET SKA KUNNA SPRIDAS TILL MÅNGA?</a:t>
            </a:r>
          </a:p>
        </p:txBody>
      </p:sp>
    </p:spTree>
    <p:extLst>
      <p:ext uri="{BB962C8B-B14F-4D97-AF65-F5344CB8AC3E}">
        <p14:creationId xmlns:p14="http://schemas.microsoft.com/office/powerpoint/2010/main" val="1264291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Principer</a:t>
            </a:r>
          </a:p>
        </p:txBody>
      </p:sp>
    </p:spTree>
    <p:extLst>
      <p:ext uri="{BB962C8B-B14F-4D97-AF65-F5344CB8AC3E}">
        <p14:creationId xmlns:p14="http://schemas.microsoft.com/office/powerpoint/2010/main" val="361196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3" y="2416222"/>
            <a:ext cx="9203635" cy="3470228"/>
          </a:xfrm>
        </p:spPr>
        <p:txBody>
          <a:bodyPr/>
          <a:lstStyle/>
          <a:p>
            <a:br>
              <a:rPr lang="en-US"/>
            </a:br>
            <a:r>
              <a:rPr lang="en-US"/>
              <a:t>1. 	</a:t>
            </a:r>
            <a:r>
              <a:rPr lang="en-US" err="1"/>
              <a:t>UPPHANDLInG</a:t>
            </a:r>
            <a:r>
              <a:rPr lang="en-US"/>
              <a:t> KAN DRIVA 	INNOVATION OCH 	UTVECKLING</a:t>
            </a:r>
            <a:br>
              <a:rPr lang="en-US"/>
            </a:b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5299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3" y="2416222"/>
            <a:ext cx="9203635" cy="3470228"/>
          </a:xfrm>
        </p:spPr>
        <p:txBody>
          <a:bodyPr/>
          <a:lstStyle/>
          <a:p>
            <a:br>
              <a:rPr lang="en-US"/>
            </a:br>
            <a:r>
              <a:rPr lang="en-US"/>
              <a:t>2. 	INNOVATION KRÄVER 	UTRYMME FÖR 	EXPERIMENTERANDE </a:t>
            </a:r>
            <a:r>
              <a:rPr lang="en-US" err="1"/>
              <a:t>oCH</a:t>
            </a:r>
            <a:r>
              <a:rPr lang="en-US"/>
              <a:t> 	LÄRANDE</a:t>
            </a: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3836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3" y="2416222"/>
            <a:ext cx="9203635" cy="3470228"/>
          </a:xfrm>
        </p:spPr>
        <p:txBody>
          <a:bodyPr/>
          <a:lstStyle/>
          <a:p>
            <a:br>
              <a:rPr lang="en-US"/>
            </a:br>
            <a:r>
              <a:rPr lang="en-US"/>
              <a:t>3. 	FRAMGÅNG KAN INTE 	ANALYSERAS FRAM, DEN 	FRAMTRÄDER EFTERHAND</a:t>
            </a:r>
            <a:br>
              <a:rPr lang="en-US"/>
            </a:b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76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3" y="2416222"/>
            <a:ext cx="9203635" cy="3470228"/>
          </a:xfrm>
        </p:spPr>
        <p:txBody>
          <a:bodyPr/>
          <a:lstStyle/>
          <a:p>
            <a:br>
              <a:rPr lang="en-US"/>
            </a:br>
            <a:r>
              <a:rPr lang="en-US"/>
              <a:t>4. 	INTERAKTION TRIGGAR 	INSIKTER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960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3" y="2416222"/>
            <a:ext cx="9203635" cy="3470228"/>
          </a:xfrm>
        </p:spPr>
        <p:txBody>
          <a:bodyPr/>
          <a:lstStyle/>
          <a:p>
            <a:br>
              <a:rPr lang="en-US"/>
            </a:br>
            <a:r>
              <a:rPr lang="en-US"/>
              <a:t>5. 	SKALBARA LÖSNINGAR 	TRIGGAR DET 	GEMENSAMMA VÄRDET</a:t>
            </a:r>
            <a:br>
              <a:rPr lang="en-US"/>
            </a:b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84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FDE4CE7-570D-DE1E-0941-368B12DC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73" y="167667"/>
            <a:ext cx="4250454" cy="611155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6026B4D8-C74D-327C-C74D-ECAC6029EB7F}"/>
              </a:ext>
            </a:extLst>
          </p:cNvPr>
          <p:cNvSpPr txBox="1"/>
          <p:nvPr/>
        </p:nvSpPr>
        <p:spPr>
          <a:xfrm>
            <a:off x="5364678" y="630358"/>
            <a:ext cx="60979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-apple-system"/>
              </a:rPr>
              <a:t>”Strategisk användning av upphandling är en förutsättning för att den offentliga sektorn ska nå sina verksamhetsmål och göra goda affärer samt för att </a:t>
            </a:r>
            <a:r>
              <a:rPr lang="sv-SE" sz="2400" b="1" dirty="0">
                <a:latin typeface="-apple-system"/>
              </a:rPr>
              <a:t>uppnå de globala målen i Agenda 2030.”</a:t>
            </a:r>
          </a:p>
          <a:p>
            <a:endParaRPr lang="sv-SE" sz="2400" dirty="0">
              <a:solidFill>
                <a:srgbClr val="000000"/>
              </a:solidFill>
              <a:latin typeface="IBM Plex Sans" panose="020B0503050203000203" pitchFamily="34" charset="0"/>
            </a:endParaRPr>
          </a:p>
          <a:p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69B88EB-BAC3-0960-9187-C5DB63F70E92}"/>
              </a:ext>
            </a:extLst>
          </p:cNvPr>
          <p:cNvSpPr txBox="1"/>
          <p:nvPr/>
        </p:nvSpPr>
        <p:spPr>
          <a:xfrm>
            <a:off x="5364678" y="3158440"/>
            <a:ext cx="60979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>
                <a:latin typeface="-apple-system"/>
              </a:rPr>
              <a:t>”Det är </a:t>
            </a:r>
            <a:r>
              <a:rPr lang="sv-SE" sz="2400" b="1" dirty="0">
                <a:latin typeface="-apple-system"/>
              </a:rPr>
              <a:t>avgörande för samhällets utveckling </a:t>
            </a:r>
            <a:r>
              <a:rPr lang="sv-SE" sz="2400" dirty="0">
                <a:latin typeface="-apple-system"/>
              </a:rPr>
              <a:t>att verksamhetens innovationspotential frigörs och tillvaratas genom offentlig upphandling</a:t>
            </a:r>
            <a:r>
              <a:rPr lang="sv-SE" sz="2400" b="0" i="0" dirty="0">
                <a:solidFill>
                  <a:srgbClr val="000000"/>
                </a:solidFill>
                <a:effectLst/>
                <a:latin typeface="IBM Plex Sans" panose="020B0503050203000203" pitchFamily="34" charset="0"/>
              </a:rPr>
              <a:t>.” 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58604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3" y="2416222"/>
            <a:ext cx="9203635" cy="3470228"/>
          </a:xfrm>
        </p:spPr>
        <p:txBody>
          <a:bodyPr/>
          <a:lstStyle/>
          <a:p>
            <a:br>
              <a:rPr lang="en-US"/>
            </a:br>
            <a:r>
              <a:rPr lang="en-US"/>
              <a:t>6. 	IMMATERIELLA 	TILLGÅNGAR TILLHÖR 	LEVERANTÖREN</a:t>
            </a:r>
            <a:br>
              <a:rPr lang="en-US"/>
            </a:br>
            <a:br>
              <a:rPr lang="en-US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4234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Praktik</a:t>
            </a:r>
          </a:p>
        </p:txBody>
      </p:sp>
    </p:spTree>
    <p:extLst>
      <p:ext uri="{BB962C8B-B14F-4D97-AF65-F5344CB8AC3E}">
        <p14:creationId xmlns:p14="http://schemas.microsoft.com/office/powerpoint/2010/main" val="887930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9E70AF0-6825-4F23-8CF7-DE2E3DD7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715" y="418306"/>
            <a:ext cx="10093409" cy="1325563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RFI</a:t>
            </a:r>
            <a:r>
              <a:rPr lang="en-US" sz="2800" dirty="0"/>
              <a:t> och UPPHANDLING – Crowdfunding style</a:t>
            </a:r>
          </a:p>
          <a:p>
            <a:endParaRPr lang="en-US" sz="1300" dirty="0"/>
          </a:p>
          <a:p>
            <a:endParaRPr lang="en-US" sz="13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440A131-0294-4D1B-8E3D-9E9C7820D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968" y="1568930"/>
            <a:ext cx="8649461" cy="499763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335DE4A-1F1F-CF16-763B-7F84E9AB05D9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/>
              <a:t>https://digitalwellarena.se/upplev-min-verklighet-rfi/</a:t>
            </a:r>
          </a:p>
        </p:txBody>
      </p:sp>
    </p:spTree>
    <p:extLst>
      <p:ext uri="{BB962C8B-B14F-4D97-AF65-F5344CB8AC3E}">
        <p14:creationId xmlns:p14="http://schemas.microsoft.com/office/powerpoint/2010/main" val="3499201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DE3D1826-40E1-8455-9A0F-0A8216A3171E}"/>
              </a:ext>
            </a:extLst>
          </p:cNvPr>
          <p:cNvSpPr txBox="1"/>
          <p:nvPr/>
        </p:nvSpPr>
        <p:spPr>
          <a:xfrm>
            <a:off x="765837" y="363915"/>
            <a:ext cx="9711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>
              <a:solidFill>
                <a:schemeClr val="bg1"/>
              </a:solidFill>
              <a:latin typeface="Work Sans" pitchFamily="2" charset="77"/>
            </a:endParaRPr>
          </a:p>
          <a:p>
            <a:endParaRPr lang="sv-SE" sz="2400" dirty="0">
              <a:solidFill>
                <a:schemeClr val="bg1"/>
              </a:solidFill>
              <a:latin typeface="Work Sans" pitchFamily="2" charset="77"/>
            </a:endParaRPr>
          </a:p>
          <a:p>
            <a:endParaRPr lang="sv-SE" sz="2400" dirty="0">
              <a:solidFill>
                <a:schemeClr val="bg1"/>
              </a:solidFill>
              <a:latin typeface="Work Sans" pitchFamily="2" charset="77"/>
            </a:endParaRPr>
          </a:p>
          <a:p>
            <a:pPr marL="342900" indent="-342900">
              <a:buFontTx/>
              <a:buChar char="-"/>
            </a:pPr>
            <a:endParaRPr lang="sv-SE" sz="2400" dirty="0">
              <a:solidFill>
                <a:schemeClr val="bg1"/>
              </a:solidFill>
              <a:latin typeface="Work Sans" pitchFamily="2" charset="77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11B0591-AC1B-FEA8-1A87-4FD4347A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15" y="1364518"/>
            <a:ext cx="5403295" cy="309731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FE7AAB-908C-F9DB-E1EA-3AD82E3C9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284" y="2610684"/>
            <a:ext cx="5435879" cy="305450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1E62D4E7-25F8-56B1-9D6D-7742094DA735}"/>
              </a:ext>
            </a:extLst>
          </p:cNvPr>
          <p:cNvSpPr txBox="1"/>
          <p:nvPr/>
        </p:nvSpPr>
        <p:spPr>
          <a:xfrm>
            <a:off x="545815" y="5262649"/>
            <a:ext cx="7978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i="0" dirty="0" err="1"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sv-SE" sz="2400" i="0" dirty="0">
                <a:effectLst/>
                <a:latin typeface="-apple-syste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film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48576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9F98AD1-EE1D-570F-7DC7-EF8AC425D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Framgångs-</a:t>
            </a:r>
            <a:br>
              <a:rPr lang="sv-SE" dirty="0"/>
            </a:br>
            <a:r>
              <a:rPr lang="sv-SE" dirty="0"/>
              <a:t>Faktorer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9031D2D-088A-487D-A7E3-39282B4CA7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v-SE" dirty="0"/>
              <a:t>Tvärfunktionellt samarbete</a:t>
            </a:r>
          </a:p>
          <a:p>
            <a:pPr marL="342900" indent="-342900">
              <a:buFontTx/>
              <a:buChar char="-"/>
            </a:pPr>
            <a:r>
              <a:rPr lang="sv-SE" dirty="0"/>
              <a:t>Trygg organisation – vågade ta risker</a:t>
            </a:r>
          </a:p>
          <a:p>
            <a:pPr marL="342900" indent="-342900">
              <a:buFontTx/>
              <a:buChar char="-"/>
            </a:pPr>
            <a:r>
              <a:rPr lang="sv-SE" dirty="0"/>
              <a:t>Budget</a:t>
            </a:r>
          </a:p>
          <a:p>
            <a:pPr marL="342900" indent="-342900">
              <a:buFontTx/>
              <a:buChar char="-"/>
            </a:pPr>
            <a:r>
              <a:rPr lang="sv-SE" dirty="0"/>
              <a:t>Engagemanget från verksamheten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CFD41BB-3DF8-9E13-C830-EE2EEC0A2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90" y="806536"/>
            <a:ext cx="3737495" cy="55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04F553B-4842-4101-4D33-0A8001D8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70" y="444674"/>
            <a:ext cx="6266353" cy="64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F694C8-BA06-9D4C-07CD-D03D7AD32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10" y="700007"/>
            <a:ext cx="7622535" cy="753012"/>
          </a:xfrm>
        </p:spPr>
        <p:txBody>
          <a:bodyPr/>
          <a:lstStyle/>
          <a:p>
            <a:r>
              <a:rPr lang="sv-SE" sz="3200" dirty="0"/>
              <a:t>Efterfråge-</a:t>
            </a:r>
            <a:br>
              <a:rPr lang="sv-SE" sz="3200" dirty="0"/>
            </a:br>
            <a:r>
              <a:rPr lang="sv-SE" sz="3200" dirty="0"/>
              <a:t>Acceleration</a:t>
            </a:r>
          </a:p>
        </p:txBody>
      </p:sp>
    </p:spTree>
    <p:extLst>
      <p:ext uri="{BB962C8B-B14F-4D97-AF65-F5344CB8AC3E}">
        <p14:creationId xmlns:p14="http://schemas.microsoft.com/office/powerpoint/2010/main" val="291052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6C449B1C-D183-9FFA-9995-579C3343326B}"/>
              </a:ext>
            </a:extLst>
          </p:cNvPr>
          <p:cNvSpPr txBox="1"/>
          <p:nvPr/>
        </p:nvSpPr>
        <p:spPr>
          <a:xfrm>
            <a:off x="4940046" y="473783"/>
            <a:ext cx="6094476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/>
              <a:t>”Inom området cirkulär ekonomi har cirkulära materialflöden och cirkulär upphandling identifierats som ett effektivt sätt att minska klimatutsläpp som en följd av våra konsumtionsmönster. </a:t>
            </a:r>
            <a:r>
              <a:rPr lang="sv-SE" sz="1600" b="1" dirty="0"/>
              <a:t>Offentlig upphandling är det enda styrmedel som direkt kan påverka utländska leverantörers miljöarbete</a:t>
            </a:r>
            <a:r>
              <a:rPr lang="sv-SE" sz="1600" dirty="0"/>
              <a:t>. Det finns dock inga officiella klimatmål satta i Sverige för den offentliga upphandlingen på samma sätt med s.k. färdplaner för fossilfrihet som gjorts på många håll i flera branscher inom näringslivet.”</a:t>
            </a:r>
          </a:p>
          <a:p>
            <a:r>
              <a:rPr lang="sv-SE" sz="2000" dirty="0"/>
              <a:t>---------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463C7A5-41E0-6F62-B1CA-3F09B6A95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0" y="261256"/>
            <a:ext cx="4267504" cy="617686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8469085-9401-76F7-745E-A8E31583346C}"/>
              </a:ext>
            </a:extLst>
          </p:cNvPr>
          <p:cNvSpPr txBox="1"/>
          <p:nvPr/>
        </p:nvSpPr>
        <p:spPr>
          <a:xfrm>
            <a:off x="4876278" y="2983286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/>
              <a:t>”Det förekommer en hel del forskning och pågående aktiviteter i praktiken som anknyter till cirkulär upphandling. Detta har sammantaget lett till uppbyggnad av en allt större kunskapsbas inom området. </a:t>
            </a:r>
            <a:r>
              <a:rPr lang="sv-SE" sz="1600" b="1" dirty="0"/>
              <a:t>En mycket liten del av dessa resultat och erfarenheter kommer emellertid till allmän kännedom och praktisk användning </a:t>
            </a:r>
            <a:r>
              <a:rPr lang="sv-SE" sz="1600" dirty="0"/>
              <a:t>då det saknas vedertagna rutiner </a:t>
            </a:r>
          </a:p>
          <a:p>
            <a:r>
              <a:rPr lang="sv-SE" sz="1600" dirty="0"/>
              <a:t>för att återföra dessa till relevanta myndigheter och instanser.”</a:t>
            </a:r>
          </a:p>
        </p:txBody>
      </p:sp>
    </p:spTree>
    <p:extLst>
      <p:ext uri="{BB962C8B-B14F-4D97-AF65-F5344CB8AC3E}">
        <p14:creationId xmlns:p14="http://schemas.microsoft.com/office/powerpoint/2010/main" val="7913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6C449B1C-D183-9FFA-9995-579C3343326B}"/>
              </a:ext>
            </a:extLst>
          </p:cNvPr>
          <p:cNvSpPr txBox="1"/>
          <p:nvPr/>
        </p:nvSpPr>
        <p:spPr>
          <a:xfrm>
            <a:off x="4940046" y="473783"/>
            <a:ext cx="60944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800" b="0" i="0" dirty="0">
                <a:effectLst/>
                <a:latin typeface="-apple-system"/>
              </a:rPr>
              <a:t>"</a:t>
            </a:r>
            <a:r>
              <a:rPr lang="sv-SE" sz="2800" b="0" i="0" dirty="0" err="1">
                <a:effectLst/>
                <a:latin typeface="-apple-system"/>
              </a:rPr>
              <a:t>Vinnova</a:t>
            </a:r>
            <a:r>
              <a:rPr lang="sv-SE" sz="2800" b="0" i="0" dirty="0">
                <a:effectLst/>
                <a:latin typeface="-apple-system"/>
              </a:rPr>
              <a:t>, Energimyndigheten Formas och Naturvårdsverket är svenska myndigheter som finansierar forskning, utveckling och innovation. De utlysningar och finansieringssatsningar som genomförs idag inriktas sällan på upphandling, det vill säga </a:t>
            </a:r>
            <a:r>
              <a:rPr lang="sv-SE" sz="2800" b="1" i="0" dirty="0">
                <a:effectLst/>
                <a:latin typeface="-apple-system"/>
              </a:rPr>
              <a:t>offentlig sektors efterfrågan av innovationer."</a:t>
            </a:r>
            <a:endParaRPr lang="sv-SE" sz="2800" b="1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5688EE8-55FC-B676-F20F-696CBE11B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58" y="473783"/>
            <a:ext cx="3753374" cy="5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9FF727B7-D530-FBFF-1297-AAC826A08742}"/>
              </a:ext>
            </a:extLst>
          </p:cNvPr>
          <p:cNvSpPr txBox="1"/>
          <p:nvPr/>
        </p:nvSpPr>
        <p:spPr>
          <a:xfrm>
            <a:off x="1234440" y="1545337"/>
            <a:ext cx="865936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200" dirty="0">
                <a:solidFill>
                  <a:srgbClr val="000000"/>
                </a:solidFill>
                <a:latin typeface="open_sansregular"/>
              </a:rPr>
              <a:t>”</a:t>
            </a:r>
            <a:r>
              <a:rPr lang="en-US" sz="3200" dirty="0">
                <a:solidFill>
                  <a:srgbClr val="000000"/>
                </a:solidFill>
                <a:latin typeface="open_sansregular"/>
              </a:rPr>
              <a:t> Accounting for over 14% of GDP, EU public procurement could create a huge market for innovative products and services, but </a:t>
            </a:r>
            <a:r>
              <a:rPr lang="en-US" sz="3200" b="1" dirty="0">
                <a:solidFill>
                  <a:srgbClr val="000000"/>
                </a:solidFill>
                <a:latin typeface="open_sansregular"/>
              </a:rPr>
              <a:t>its potential in this area remains </a:t>
            </a:r>
            <a:r>
              <a:rPr lang="en-US" sz="3200" b="1" dirty="0" err="1">
                <a:solidFill>
                  <a:srgbClr val="000000"/>
                </a:solidFill>
                <a:latin typeface="open_sansregular"/>
              </a:rPr>
              <a:t>underutilised</a:t>
            </a:r>
            <a:r>
              <a:rPr lang="en-US" sz="3200" b="1" dirty="0">
                <a:solidFill>
                  <a:srgbClr val="000000"/>
                </a:solidFill>
                <a:latin typeface="open_sansregular"/>
              </a:rPr>
              <a:t>.</a:t>
            </a:r>
            <a:r>
              <a:rPr lang="sv-SE" sz="3200" b="1" dirty="0">
                <a:solidFill>
                  <a:srgbClr val="000000"/>
                </a:solidFill>
                <a:latin typeface="open_sansregular"/>
              </a:rPr>
              <a:t>”</a:t>
            </a:r>
          </a:p>
          <a:p>
            <a:endParaRPr lang="sv-SE" sz="3200" b="0" i="0" dirty="0">
              <a:solidFill>
                <a:srgbClr val="000000"/>
              </a:solidFill>
              <a:effectLst/>
              <a:latin typeface="open_sansregular"/>
            </a:endParaRPr>
          </a:p>
          <a:p>
            <a:pPr algn="r"/>
            <a:r>
              <a:rPr lang="sv-SE" dirty="0">
                <a:solidFill>
                  <a:srgbClr val="000000"/>
                </a:solidFill>
                <a:latin typeface="open_sansregular"/>
              </a:rPr>
              <a:t>Källa: </a:t>
            </a:r>
            <a:r>
              <a:rPr lang="sv-SE" dirty="0" err="1">
                <a:solidFill>
                  <a:srgbClr val="000000"/>
                </a:solidFill>
                <a:latin typeface="open_sansregular"/>
              </a:rPr>
              <a:t>European</a:t>
            </a:r>
            <a:r>
              <a:rPr lang="sv-SE" dirty="0">
                <a:solidFill>
                  <a:srgbClr val="000000"/>
                </a:solidFill>
                <a:latin typeface="open_sansregular"/>
              </a:rPr>
              <a:t> Commission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394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VARFÖR SER DET UT SÅHÄR?</a:t>
            </a:r>
          </a:p>
        </p:txBody>
      </p:sp>
    </p:spTree>
    <p:extLst>
      <p:ext uri="{BB962C8B-B14F-4D97-AF65-F5344CB8AC3E}">
        <p14:creationId xmlns:p14="http://schemas.microsoft.com/office/powerpoint/2010/main" val="697291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558" y="2568622"/>
            <a:ext cx="10269553" cy="1491749"/>
          </a:xfrm>
        </p:spPr>
        <p:txBody>
          <a:bodyPr/>
          <a:lstStyle/>
          <a:p>
            <a:r>
              <a:rPr lang="sv-SE" dirty="0"/>
              <a:t>VI MÅSTE ÖKA KUNSKAPERNA OM INNOVATIONSUPPHANDLING SÅ DET används mer!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EA8D26F-30BC-5530-B53F-8938E04B7E5B}"/>
              </a:ext>
            </a:extLst>
          </p:cNvPr>
          <p:cNvSpPr txBox="1">
            <a:spLocks/>
          </p:cNvSpPr>
          <p:nvPr/>
        </p:nvSpPr>
        <p:spPr>
          <a:xfrm>
            <a:off x="1149557" y="3973285"/>
            <a:ext cx="10269553" cy="1491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sv-SE" dirty="0"/>
              <a:t>ÄR DET VANLIGA SVARET…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5E88DF5-A403-9810-2780-4B9B2EFA062E}"/>
              </a:ext>
            </a:extLst>
          </p:cNvPr>
          <p:cNvSpPr txBox="1">
            <a:spLocks/>
          </p:cNvSpPr>
          <p:nvPr/>
        </p:nvSpPr>
        <p:spPr>
          <a:xfrm>
            <a:off x="1149557" y="5333593"/>
            <a:ext cx="10269553" cy="1491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sv-SE" dirty="0"/>
              <a:t>MEN…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648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732" y="2416222"/>
            <a:ext cx="9203635" cy="1676806"/>
          </a:xfrm>
        </p:spPr>
        <p:txBody>
          <a:bodyPr/>
          <a:lstStyle/>
          <a:p>
            <a:r>
              <a:rPr lang="sv-SE" dirty="0"/>
              <a:t>Innovation Begränsas inte av utbud utan av </a:t>
            </a:r>
            <a:r>
              <a:rPr lang="sv-SE" dirty="0" err="1"/>
              <a:t>efterfrågAN</a:t>
            </a:r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8525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10B820-31EA-47ED-ADC4-4ABD30E3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9556" y="1867102"/>
            <a:ext cx="10269553" cy="1491749"/>
          </a:xfrm>
        </p:spPr>
        <p:txBody>
          <a:bodyPr/>
          <a:lstStyle/>
          <a:p>
            <a:r>
              <a:rPr lang="sv-SE" sz="3200" dirty="0"/>
              <a:t>Innovation handlar inte bara om att skapa en produkt</a:t>
            </a:r>
            <a:br>
              <a:rPr lang="sv-SE" dirty="0"/>
            </a:br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1EA8D26F-30BC-5530-B53F-8938E04B7E5B}"/>
              </a:ext>
            </a:extLst>
          </p:cNvPr>
          <p:cNvSpPr txBox="1">
            <a:spLocks/>
          </p:cNvSpPr>
          <p:nvPr/>
        </p:nvSpPr>
        <p:spPr>
          <a:xfrm>
            <a:off x="1149555" y="3429000"/>
            <a:ext cx="10269553" cy="1491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sv-SE" sz="3200" dirty="0"/>
              <a:t>Det handlar även om att skapa en marknad</a:t>
            </a:r>
            <a:br>
              <a:rPr lang="sv-SE" dirty="0"/>
            </a:br>
            <a:endParaRPr lang="sv-SE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75E88DF5-A403-9810-2780-4B9B2EFA062E}"/>
              </a:ext>
            </a:extLst>
          </p:cNvPr>
          <p:cNvSpPr txBox="1">
            <a:spLocks/>
          </p:cNvSpPr>
          <p:nvPr/>
        </p:nvSpPr>
        <p:spPr>
          <a:xfrm>
            <a:off x="1149554" y="4174874"/>
            <a:ext cx="10269553" cy="14917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0" i="0" kern="1200" cap="all" baseline="0">
                <a:solidFill>
                  <a:schemeClr val="accent1"/>
                </a:solidFill>
                <a:latin typeface="Work Sans Black" pitchFamily="2" charset="77"/>
                <a:ea typeface="+mj-ea"/>
                <a:cs typeface="+mj-cs"/>
              </a:defRPr>
            </a:lvl1pPr>
          </a:lstStyle>
          <a:p>
            <a:r>
              <a:rPr lang="sv-SE" sz="3200" dirty="0"/>
              <a:t>Den marknaden </a:t>
            </a:r>
            <a:r>
              <a:rPr lang="sv-SE" sz="3200" dirty="0" err="1"/>
              <a:t>beståR</a:t>
            </a:r>
            <a:r>
              <a:rPr lang="sv-SE" sz="3200" dirty="0"/>
              <a:t> SÄLLAN AV BARA EN KUND</a:t>
            </a:r>
          </a:p>
        </p:txBody>
      </p:sp>
    </p:spTree>
    <p:extLst>
      <p:ext uri="{BB962C8B-B14F-4D97-AF65-F5344CB8AC3E}">
        <p14:creationId xmlns:p14="http://schemas.microsoft.com/office/powerpoint/2010/main" val="42163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Compare grund">
  <a:themeElements>
    <a:clrScheme name="DWA_2021">
      <a:dk1>
        <a:srgbClr val="000000"/>
      </a:dk1>
      <a:lt1>
        <a:srgbClr val="FFFFFF"/>
      </a:lt1>
      <a:dk2>
        <a:srgbClr val="002D39"/>
      </a:dk2>
      <a:lt2>
        <a:srgbClr val="F2F1ED"/>
      </a:lt2>
      <a:accent1>
        <a:srgbClr val="150C33"/>
      </a:accent1>
      <a:accent2>
        <a:srgbClr val="6EDCC8"/>
      </a:accent2>
      <a:accent3>
        <a:srgbClr val="FF97A0"/>
      </a:accent3>
      <a:accent4>
        <a:srgbClr val="3B377A"/>
      </a:accent4>
      <a:accent5>
        <a:srgbClr val="556FA7"/>
      </a:accent5>
      <a:accent6>
        <a:srgbClr val="E46E8D"/>
      </a:accent6>
      <a:hlink>
        <a:srgbClr val="EBD861"/>
      </a:hlink>
      <a:folHlink>
        <a:srgbClr val="3D7139"/>
      </a:folHlink>
    </a:clrScheme>
    <a:fontScheme name="Comper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mpare grund" id="{53AEE790-DBC2-4C96-9003-C22E631873D5}" vid="{16B120F6-F22C-4027-BF9F-78388A2509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fb665-3f78-4217-94da-456282004488" xsi:nil="true"/>
    <lcf76f155ced4ddcb4097134ff3c332f xmlns="7cb6a11d-8025-4f7e-b812-5adfc83f902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55257-FC1C-441F-B7DE-0DE97983F1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EC379-9871-4306-9EF3-9B41B5E399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0e78f46e-3330-4a2b-b21c-a4c7d720df0e"/>
    <ds:schemaRef ds:uri="bfe04bc1-db2c-4cf7-893a-a4b16e83414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89232A-61A5-4BA2-8B6F-CD18813AB59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580</Words>
  <Application>Microsoft Office PowerPoint</Application>
  <PresentationFormat>Bredbild</PresentationFormat>
  <Paragraphs>47</Paragraphs>
  <Slides>25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3" baseType="lpstr">
      <vt:lpstr>-apple-system</vt:lpstr>
      <vt:lpstr>Arial</vt:lpstr>
      <vt:lpstr>Calibri</vt:lpstr>
      <vt:lpstr>IBM Plex Sans</vt:lpstr>
      <vt:lpstr>open_sansregular</vt:lpstr>
      <vt:lpstr>Work Sans</vt:lpstr>
      <vt:lpstr>Work Sans Black</vt:lpstr>
      <vt:lpstr>Compare grund</vt:lpstr>
      <vt:lpstr>EFTERFRÅGEACCELERATION</vt:lpstr>
      <vt:lpstr>PowerPoint-presentation</vt:lpstr>
      <vt:lpstr>PowerPoint-presentation</vt:lpstr>
      <vt:lpstr>PowerPoint-presentation</vt:lpstr>
      <vt:lpstr>PowerPoint-presentation</vt:lpstr>
      <vt:lpstr>VARFÖR SER DET UT SÅHÄR?</vt:lpstr>
      <vt:lpstr>VI MÅSTE ÖKA KUNSKAPERNA OM INNOVATIONSUPPHANDLING SÅ DET används mer!  </vt:lpstr>
      <vt:lpstr>Innovation Begränsas inte av utbud utan av efterfrågAN…</vt:lpstr>
      <vt:lpstr>Innovation handlar inte bara om att skapa en produkt </vt:lpstr>
      <vt:lpstr>PowerPoint-presentation</vt:lpstr>
      <vt:lpstr>RECAP: Innovation Begränsas inte av utbud utan av efterfrågan…</vt:lpstr>
      <vt:lpstr>DIGITALWELL EFTERFRÅGEACCELERATOR</vt:lpstr>
      <vt:lpstr>VAD HÄNDER OM VI SKAPAR EN INNOVATIONSPROCESS MED MÅLET ATT RESULTATET SKA KUNNA SPRIDAS TILL MÅNGA?</vt:lpstr>
      <vt:lpstr>Principer</vt:lpstr>
      <vt:lpstr> 1.  UPPHANDLInG KAN DRIVA  INNOVATION OCH  UTVECKLING  </vt:lpstr>
      <vt:lpstr> 2.  INNOVATION KRÄVER  UTRYMME FÖR  EXPERIMENTERANDE oCH  LÄRANDE </vt:lpstr>
      <vt:lpstr> 3.  FRAMGÅNG KAN INTE  ANALYSERAS FRAM, DEN  FRAMTRÄDER EFTERHAND  </vt:lpstr>
      <vt:lpstr> 4.  INTERAKTION TRIGGAR  INSIKTER   </vt:lpstr>
      <vt:lpstr> 5.  SKALBARA LÖSNINGAR  TRIGGAR DET  GEMENSAMMA VÄRDET  </vt:lpstr>
      <vt:lpstr> 6.  IMMATERIELLA  TILLGÅNGAR TILLHÖR  LEVERANTÖREN  </vt:lpstr>
      <vt:lpstr>Praktik</vt:lpstr>
      <vt:lpstr>RFI och UPPHANDLING – Crowdfunding style  </vt:lpstr>
      <vt:lpstr>PowerPoint-presentation</vt:lpstr>
      <vt:lpstr>Framgångs- Faktorer</vt:lpstr>
      <vt:lpstr>Efterfråge- Acceleration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kommunikationsplattform</dc:title>
  <dc:creator>Catharina Szasz</dc:creator>
  <cp:lastModifiedBy>Lina Svensberg</cp:lastModifiedBy>
  <cp:revision>7</cp:revision>
  <dcterms:created xsi:type="dcterms:W3CDTF">2020-08-12T08:08:33Z</dcterms:created>
  <dcterms:modified xsi:type="dcterms:W3CDTF">2023-04-18T13:41:37Z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0x010100F227969A60D5EC40AAA553FC4E2DC1FB</vt:lpwstr>
  </property>
  <property fmtid="{D5CDD505-2E9C-101B-9397-08002B2CF9AE}" pid="3" name="MediaServiceImageTags">
    <vt:lpwstr/>
  </property>
  <property fmtid="{D5CDD505-2E9C-101B-9397-08002B2CF9AE}" pid="4" name="Order">
    <vt:r8>3390100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