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21"/>
  </p:notesMasterIdLst>
  <p:sldIdLst>
    <p:sldId id="264" r:id="rId2"/>
    <p:sldId id="283" r:id="rId3"/>
    <p:sldId id="279" r:id="rId4"/>
    <p:sldId id="280" r:id="rId5"/>
    <p:sldId id="281" r:id="rId6"/>
    <p:sldId id="282" r:id="rId7"/>
    <p:sldId id="267" r:id="rId8"/>
    <p:sldId id="268" r:id="rId9"/>
    <p:sldId id="269" r:id="rId10"/>
    <p:sldId id="270" r:id="rId11"/>
    <p:sldId id="271" r:id="rId12"/>
    <p:sldId id="284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8000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803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84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0F4E63-821D-49B4-A5C0-6B04941676D2}" type="doc">
      <dgm:prSet loTypeId="urn:microsoft.com/office/officeart/2005/8/layout/radial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v-SE"/>
        </a:p>
      </dgm:t>
    </dgm:pt>
    <dgm:pt modelId="{56974E1E-7BF4-4490-96C1-DE0B38EFF2E0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sv-SE" sz="1200" dirty="0" smtClean="0"/>
            <a:t>Mål?</a:t>
          </a:r>
          <a:endParaRPr lang="sv-SE" sz="1200" dirty="0"/>
        </a:p>
      </dgm:t>
    </dgm:pt>
    <dgm:pt modelId="{00156D34-2D67-4BD3-B355-383EE682748B}" type="parTrans" cxnId="{B9180D1B-0AC5-45B4-BC17-A920A6CF796F}">
      <dgm:prSet/>
      <dgm:spPr/>
      <dgm:t>
        <a:bodyPr/>
        <a:lstStyle/>
        <a:p>
          <a:endParaRPr lang="sv-SE"/>
        </a:p>
      </dgm:t>
    </dgm:pt>
    <dgm:pt modelId="{BE71AC7A-BCA5-44DB-B980-58DFC41335FA}" type="sibTrans" cxnId="{B9180D1B-0AC5-45B4-BC17-A920A6CF796F}">
      <dgm:prSet/>
      <dgm:spPr/>
      <dgm:t>
        <a:bodyPr/>
        <a:lstStyle/>
        <a:p>
          <a:endParaRPr lang="sv-SE"/>
        </a:p>
      </dgm:t>
    </dgm:pt>
    <dgm:pt modelId="{2C1CD15B-2DAE-431E-9F3A-F08838F20FF3}">
      <dgm:prSet phldrT="[Text]"/>
      <dgm:spPr/>
      <dgm:t>
        <a:bodyPr/>
        <a:lstStyle/>
        <a:p>
          <a:r>
            <a:rPr lang="sv-SE" dirty="0" smtClean="0"/>
            <a:t>Vilka?</a:t>
          </a:r>
          <a:endParaRPr lang="sv-SE" dirty="0"/>
        </a:p>
      </dgm:t>
    </dgm:pt>
    <dgm:pt modelId="{19B65196-0A4E-4FDD-91D3-F6E635FB0D8F}" type="parTrans" cxnId="{31B949B3-8050-4B99-9B5C-B7DAB8F996E0}">
      <dgm:prSet/>
      <dgm:spPr/>
      <dgm:t>
        <a:bodyPr/>
        <a:lstStyle/>
        <a:p>
          <a:endParaRPr lang="sv-SE"/>
        </a:p>
      </dgm:t>
    </dgm:pt>
    <dgm:pt modelId="{10A4139C-0237-4ED8-B299-01F2CC97AB13}" type="sibTrans" cxnId="{31B949B3-8050-4B99-9B5C-B7DAB8F996E0}">
      <dgm:prSet/>
      <dgm:spPr/>
      <dgm:t>
        <a:bodyPr/>
        <a:lstStyle/>
        <a:p>
          <a:endParaRPr lang="sv-SE"/>
        </a:p>
      </dgm:t>
    </dgm:pt>
    <dgm:pt modelId="{6FEAE6AA-3699-4CD5-A8E9-F661C3D59B95}">
      <dgm:prSet phldrT="[Text]"/>
      <dgm:spPr/>
      <dgm:t>
        <a:bodyPr/>
        <a:lstStyle/>
        <a:p>
          <a:r>
            <a:rPr lang="sv-SE" dirty="0" smtClean="0"/>
            <a:t>Hur?</a:t>
          </a:r>
          <a:endParaRPr lang="sv-SE" dirty="0"/>
        </a:p>
      </dgm:t>
    </dgm:pt>
    <dgm:pt modelId="{A0C5CA5B-CEBD-414B-837B-76BE69F26330}" type="parTrans" cxnId="{3E9E4C81-BD2A-4678-A3B2-E0F00CD0620A}">
      <dgm:prSet/>
      <dgm:spPr/>
      <dgm:t>
        <a:bodyPr/>
        <a:lstStyle/>
        <a:p>
          <a:endParaRPr lang="sv-SE"/>
        </a:p>
      </dgm:t>
    </dgm:pt>
    <dgm:pt modelId="{7CBFAC34-FC83-4745-A5A8-8FA4CD81FB43}" type="sibTrans" cxnId="{3E9E4C81-BD2A-4678-A3B2-E0F00CD0620A}">
      <dgm:prSet/>
      <dgm:spPr/>
      <dgm:t>
        <a:bodyPr/>
        <a:lstStyle/>
        <a:p>
          <a:endParaRPr lang="sv-SE"/>
        </a:p>
      </dgm:t>
    </dgm:pt>
    <dgm:pt modelId="{2CA09702-994B-4575-ADA0-DCC4C08BE0AC}">
      <dgm:prSet phldrT="[Text]"/>
      <dgm:spPr/>
      <dgm:t>
        <a:bodyPr/>
        <a:lstStyle/>
        <a:p>
          <a:r>
            <a:rPr lang="sv-SE" dirty="0" smtClean="0"/>
            <a:t>Varför?</a:t>
          </a:r>
          <a:endParaRPr lang="sv-SE" dirty="0"/>
        </a:p>
      </dgm:t>
    </dgm:pt>
    <dgm:pt modelId="{5EF65D81-25A0-44CB-8078-E0CEFF29048B}" type="parTrans" cxnId="{6FB6E0A4-9041-4667-8CD2-CA17EE7A6E70}">
      <dgm:prSet/>
      <dgm:spPr/>
      <dgm:t>
        <a:bodyPr/>
        <a:lstStyle/>
        <a:p>
          <a:endParaRPr lang="sv-SE"/>
        </a:p>
      </dgm:t>
    </dgm:pt>
    <dgm:pt modelId="{61F7D71F-F344-46DB-AE68-BE85A4CCBE5E}" type="sibTrans" cxnId="{6FB6E0A4-9041-4667-8CD2-CA17EE7A6E70}">
      <dgm:prSet/>
      <dgm:spPr/>
      <dgm:t>
        <a:bodyPr/>
        <a:lstStyle/>
        <a:p>
          <a:endParaRPr lang="sv-SE"/>
        </a:p>
      </dgm:t>
    </dgm:pt>
    <dgm:pt modelId="{F964C832-EFAB-4C27-92D9-3BD9F8457145}">
      <dgm:prSet phldrT="[Text]"/>
      <dgm:spPr/>
      <dgm:t>
        <a:bodyPr/>
        <a:lstStyle/>
        <a:p>
          <a:r>
            <a:rPr lang="sv-SE" dirty="0" smtClean="0"/>
            <a:t>Nuläge?</a:t>
          </a:r>
          <a:endParaRPr lang="sv-SE" dirty="0"/>
        </a:p>
      </dgm:t>
    </dgm:pt>
    <dgm:pt modelId="{2E087D34-C8E2-48A8-ACAA-F31B6C14389D}" type="parTrans" cxnId="{2A01208E-C73F-4B22-8EE9-314B37883345}">
      <dgm:prSet/>
      <dgm:spPr/>
      <dgm:t>
        <a:bodyPr/>
        <a:lstStyle/>
        <a:p>
          <a:endParaRPr lang="sv-SE"/>
        </a:p>
      </dgm:t>
    </dgm:pt>
    <dgm:pt modelId="{A78A6C88-7C10-4A82-872A-FFB26587B13B}" type="sibTrans" cxnId="{2A01208E-C73F-4B22-8EE9-314B37883345}">
      <dgm:prSet/>
      <dgm:spPr/>
      <dgm:t>
        <a:bodyPr/>
        <a:lstStyle/>
        <a:p>
          <a:endParaRPr lang="sv-SE"/>
        </a:p>
      </dgm:t>
    </dgm:pt>
    <dgm:pt modelId="{73D9D89D-0619-46E7-9C99-8C7B88A1754D}" type="pres">
      <dgm:prSet presAssocID="{DB0F4E63-821D-49B4-A5C0-6B04941676D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2BFB9A59-5FC7-407E-9284-72C407CAE5B6}" type="pres">
      <dgm:prSet presAssocID="{56974E1E-7BF4-4490-96C1-DE0B38EFF2E0}" presName="centerShape" presStyleLbl="node0" presStyleIdx="0" presStyleCnt="1"/>
      <dgm:spPr/>
      <dgm:t>
        <a:bodyPr/>
        <a:lstStyle/>
        <a:p>
          <a:endParaRPr lang="sv-SE"/>
        </a:p>
      </dgm:t>
    </dgm:pt>
    <dgm:pt modelId="{0F6DD162-B458-4CA8-A0E1-1A2D934A4F3D}" type="pres">
      <dgm:prSet presAssocID="{19B65196-0A4E-4FDD-91D3-F6E635FB0D8F}" presName="Name9" presStyleLbl="parChTrans1D2" presStyleIdx="0" presStyleCnt="4"/>
      <dgm:spPr/>
      <dgm:t>
        <a:bodyPr/>
        <a:lstStyle/>
        <a:p>
          <a:endParaRPr lang="sv-SE"/>
        </a:p>
      </dgm:t>
    </dgm:pt>
    <dgm:pt modelId="{CFFE9A3E-DFB2-4871-B985-8B74DAD6B870}" type="pres">
      <dgm:prSet presAssocID="{19B65196-0A4E-4FDD-91D3-F6E635FB0D8F}" presName="connTx" presStyleLbl="parChTrans1D2" presStyleIdx="0" presStyleCnt="4"/>
      <dgm:spPr/>
      <dgm:t>
        <a:bodyPr/>
        <a:lstStyle/>
        <a:p>
          <a:endParaRPr lang="sv-SE"/>
        </a:p>
      </dgm:t>
    </dgm:pt>
    <dgm:pt modelId="{5DB3B039-8287-4825-BF33-623F7ADA43AC}" type="pres">
      <dgm:prSet presAssocID="{2C1CD15B-2DAE-431E-9F3A-F08838F20F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F022FE4-2734-4AF0-8681-74D6D5097E4E}" type="pres">
      <dgm:prSet presAssocID="{A0C5CA5B-CEBD-414B-837B-76BE69F26330}" presName="Name9" presStyleLbl="parChTrans1D2" presStyleIdx="1" presStyleCnt="4"/>
      <dgm:spPr/>
      <dgm:t>
        <a:bodyPr/>
        <a:lstStyle/>
        <a:p>
          <a:endParaRPr lang="sv-SE"/>
        </a:p>
      </dgm:t>
    </dgm:pt>
    <dgm:pt modelId="{2893D3D3-5F38-433A-93E4-8C4C0F3AA452}" type="pres">
      <dgm:prSet presAssocID="{A0C5CA5B-CEBD-414B-837B-76BE69F26330}" presName="connTx" presStyleLbl="parChTrans1D2" presStyleIdx="1" presStyleCnt="4"/>
      <dgm:spPr/>
      <dgm:t>
        <a:bodyPr/>
        <a:lstStyle/>
        <a:p>
          <a:endParaRPr lang="sv-SE"/>
        </a:p>
      </dgm:t>
    </dgm:pt>
    <dgm:pt modelId="{86D21B7E-CB95-4D13-BD42-294DDBAB82B2}" type="pres">
      <dgm:prSet presAssocID="{6FEAE6AA-3699-4CD5-A8E9-F661C3D59B9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8D892B8-9733-4600-AA50-DA9F8462187C}" type="pres">
      <dgm:prSet presAssocID="{5EF65D81-25A0-44CB-8078-E0CEFF29048B}" presName="Name9" presStyleLbl="parChTrans1D2" presStyleIdx="2" presStyleCnt="4"/>
      <dgm:spPr/>
      <dgm:t>
        <a:bodyPr/>
        <a:lstStyle/>
        <a:p>
          <a:endParaRPr lang="sv-SE"/>
        </a:p>
      </dgm:t>
    </dgm:pt>
    <dgm:pt modelId="{3F14E6F8-0379-46D6-ACB7-8BD7539D3F21}" type="pres">
      <dgm:prSet presAssocID="{5EF65D81-25A0-44CB-8078-E0CEFF29048B}" presName="connTx" presStyleLbl="parChTrans1D2" presStyleIdx="2" presStyleCnt="4"/>
      <dgm:spPr/>
      <dgm:t>
        <a:bodyPr/>
        <a:lstStyle/>
        <a:p>
          <a:endParaRPr lang="sv-SE"/>
        </a:p>
      </dgm:t>
    </dgm:pt>
    <dgm:pt modelId="{B54BF8FA-A035-4736-BBBB-2CBEE045137C}" type="pres">
      <dgm:prSet presAssocID="{2CA09702-994B-4575-ADA0-DCC4C08BE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9786333-CEAE-42C3-8AA4-2853C4FBC8FC}" type="pres">
      <dgm:prSet presAssocID="{2E087D34-C8E2-48A8-ACAA-F31B6C14389D}" presName="Name9" presStyleLbl="parChTrans1D2" presStyleIdx="3" presStyleCnt="4"/>
      <dgm:spPr/>
      <dgm:t>
        <a:bodyPr/>
        <a:lstStyle/>
        <a:p>
          <a:endParaRPr lang="sv-SE"/>
        </a:p>
      </dgm:t>
    </dgm:pt>
    <dgm:pt modelId="{1BFE04FF-6BEC-418F-803E-6D26BE3207C2}" type="pres">
      <dgm:prSet presAssocID="{2E087D34-C8E2-48A8-ACAA-F31B6C14389D}" presName="connTx" presStyleLbl="parChTrans1D2" presStyleIdx="3" presStyleCnt="4"/>
      <dgm:spPr/>
      <dgm:t>
        <a:bodyPr/>
        <a:lstStyle/>
        <a:p>
          <a:endParaRPr lang="sv-SE"/>
        </a:p>
      </dgm:t>
    </dgm:pt>
    <dgm:pt modelId="{D1F50FA8-C97A-4E9F-91B3-DAF4E12034CE}" type="pres">
      <dgm:prSet presAssocID="{F964C832-EFAB-4C27-92D9-3BD9F84571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2A01208E-C73F-4B22-8EE9-314B37883345}" srcId="{56974E1E-7BF4-4490-96C1-DE0B38EFF2E0}" destId="{F964C832-EFAB-4C27-92D9-3BD9F8457145}" srcOrd="3" destOrd="0" parTransId="{2E087D34-C8E2-48A8-ACAA-F31B6C14389D}" sibTransId="{A78A6C88-7C10-4A82-872A-FFB26587B13B}"/>
    <dgm:cxn modelId="{560ECDB6-C778-442D-B340-BEE24240C860}" type="presOf" srcId="{5EF65D81-25A0-44CB-8078-E0CEFF29048B}" destId="{3F14E6F8-0379-46D6-ACB7-8BD7539D3F21}" srcOrd="1" destOrd="0" presId="urn:microsoft.com/office/officeart/2005/8/layout/radial1"/>
    <dgm:cxn modelId="{74DA98E5-2129-41B8-A1BD-A8F32C03B44A}" type="presOf" srcId="{DB0F4E63-821D-49B4-A5C0-6B04941676D2}" destId="{73D9D89D-0619-46E7-9C99-8C7B88A1754D}" srcOrd="0" destOrd="0" presId="urn:microsoft.com/office/officeart/2005/8/layout/radial1"/>
    <dgm:cxn modelId="{12811047-B759-408C-844F-BF2E740369AE}" type="presOf" srcId="{5EF65D81-25A0-44CB-8078-E0CEFF29048B}" destId="{38D892B8-9733-4600-AA50-DA9F8462187C}" srcOrd="0" destOrd="0" presId="urn:microsoft.com/office/officeart/2005/8/layout/radial1"/>
    <dgm:cxn modelId="{3E9E4C81-BD2A-4678-A3B2-E0F00CD0620A}" srcId="{56974E1E-7BF4-4490-96C1-DE0B38EFF2E0}" destId="{6FEAE6AA-3699-4CD5-A8E9-F661C3D59B95}" srcOrd="1" destOrd="0" parTransId="{A0C5CA5B-CEBD-414B-837B-76BE69F26330}" sibTransId="{7CBFAC34-FC83-4745-A5A8-8FA4CD81FB43}"/>
    <dgm:cxn modelId="{89D7E494-7708-469F-9E3C-D015358C2B83}" type="presOf" srcId="{A0C5CA5B-CEBD-414B-837B-76BE69F26330}" destId="{2893D3D3-5F38-433A-93E4-8C4C0F3AA452}" srcOrd="1" destOrd="0" presId="urn:microsoft.com/office/officeart/2005/8/layout/radial1"/>
    <dgm:cxn modelId="{1BC16777-9FA0-4ECF-9756-63C4BC7223F4}" type="presOf" srcId="{19B65196-0A4E-4FDD-91D3-F6E635FB0D8F}" destId="{0F6DD162-B458-4CA8-A0E1-1A2D934A4F3D}" srcOrd="0" destOrd="0" presId="urn:microsoft.com/office/officeart/2005/8/layout/radial1"/>
    <dgm:cxn modelId="{6216F121-7427-41F0-B4D6-FFA7BE119161}" type="presOf" srcId="{F964C832-EFAB-4C27-92D9-3BD9F8457145}" destId="{D1F50FA8-C97A-4E9F-91B3-DAF4E12034CE}" srcOrd="0" destOrd="0" presId="urn:microsoft.com/office/officeart/2005/8/layout/radial1"/>
    <dgm:cxn modelId="{B9180D1B-0AC5-45B4-BC17-A920A6CF796F}" srcId="{DB0F4E63-821D-49B4-A5C0-6B04941676D2}" destId="{56974E1E-7BF4-4490-96C1-DE0B38EFF2E0}" srcOrd="0" destOrd="0" parTransId="{00156D34-2D67-4BD3-B355-383EE682748B}" sibTransId="{BE71AC7A-BCA5-44DB-B980-58DFC41335FA}"/>
    <dgm:cxn modelId="{5EA24760-FA47-470A-A751-BC6676A4D890}" type="presOf" srcId="{6FEAE6AA-3699-4CD5-A8E9-F661C3D59B95}" destId="{86D21B7E-CB95-4D13-BD42-294DDBAB82B2}" srcOrd="0" destOrd="0" presId="urn:microsoft.com/office/officeart/2005/8/layout/radial1"/>
    <dgm:cxn modelId="{6FB6E0A4-9041-4667-8CD2-CA17EE7A6E70}" srcId="{56974E1E-7BF4-4490-96C1-DE0B38EFF2E0}" destId="{2CA09702-994B-4575-ADA0-DCC4C08BE0AC}" srcOrd="2" destOrd="0" parTransId="{5EF65D81-25A0-44CB-8078-E0CEFF29048B}" sibTransId="{61F7D71F-F344-46DB-AE68-BE85A4CCBE5E}"/>
    <dgm:cxn modelId="{06A44B03-D1DB-4D17-A937-A75DFF5F9EEF}" type="presOf" srcId="{2E087D34-C8E2-48A8-ACAA-F31B6C14389D}" destId="{1BFE04FF-6BEC-418F-803E-6D26BE3207C2}" srcOrd="1" destOrd="0" presId="urn:microsoft.com/office/officeart/2005/8/layout/radial1"/>
    <dgm:cxn modelId="{E0E704DB-1DDD-433D-9325-6FE3595FF2EC}" type="presOf" srcId="{2C1CD15B-2DAE-431E-9F3A-F08838F20FF3}" destId="{5DB3B039-8287-4825-BF33-623F7ADA43AC}" srcOrd="0" destOrd="0" presId="urn:microsoft.com/office/officeart/2005/8/layout/radial1"/>
    <dgm:cxn modelId="{DF28D87D-390D-4671-97AE-757939384C1E}" type="presOf" srcId="{56974E1E-7BF4-4490-96C1-DE0B38EFF2E0}" destId="{2BFB9A59-5FC7-407E-9284-72C407CAE5B6}" srcOrd="0" destOrd="0" presId="urn:microsoft.com/office/officeart/2005/8/layout/radial1"/>
    <dgm:cxn modelId="{540A43D5-CB04-4755-A571-45774AA117C3}" type="presOf" srcId="{19B65196-0A4E-4FDD-91D3-F6E635FB0D8F}" destId="{CFFE9A3E-DFB2-4871-B985-8B74DAD6B870}" srcOrd="1" destOrd="0" presId="urn:microsoft.com/office/officeart/2005/8/layout/radial1"/>
    <dgm:cxn modelId="{F96D79B7-BD3B-49B5-8D26-7A73F11DF5DD}" type="presOf" srcId="{2CA09702-994B-4575-ADA0-DCC4C08BE0AC}" destId="{B54BF8FA-A035-4736-BBBB-2CBEE045137C}" srcOrd="0" destOrd="0" presId="urn:microsoft.com/office/officeart/2005/8/layout/radial1"/>
    <dgm:cxn modelId="{64515DA2-2216-4A6C-9F25-2C40D6299675}" type="presOf" srcId="{A0C5CA5B-CEBD-414B-837B-76BE69F26330}" destId="{6F022FE4-2734-4AF0-8681-74D6D5097E4E}" srcOrd="0" destOrd="0" presId="urn:microsoft.com/office/officeart/2005/8/layout/radial1"/>
    <dgm:cxn modelId="{31B949B3-8050-4B99-9B5C-B7DAB8F996E0}" srcId="{56974E1E-7BF4-4490-96C1-DE0B38EFF2E0}" destId="{2C1CD15B-2DAE-431E-9F3A-F08838F20FF3}" srcOrd="0" destOrd="0" parTransId="{19B65196-0A4E-4FDD-91D3-F6E635FB0D8F}" sibTransId="{10A4139C-0237-4ED8-B299-01F2CC97AB13}"/>
    <dgm:cxn modelId="{B845AB4C-4E3A-44E1-8160-0D134B950D52}" type="presOf" srcId="{2E087D34-C8E2-48A8-ACAA-F31B6C14389D}" destId="{49786333-CEAE-42C3-8AA4-2853C4FBC8FC}" srcOrd="0" destOrd="0" presId="urn:microsoft.com/office/officeart/2005/8/layout/radial1"/>
    <dgm:cxn modelId="{B46024C7-F979-412F-ABBD-27E329D3A16E}" type="presParOf" srcId="{73D9D89D-0619-46E7-9C99-8C7B88A1754D}" destId="{2BFB9A59-5FC7-407E-9284-72C407CAE5B6}" srcOrd="0" destOrd="0" presId="urn:microsoft.com/office/officeart/2005/8/layout/radial1"/>
    <dgm:cxn modelId="{5CBB4CA3-0182-4434-B76B-D2D7090DFE1C}" type="presParOf" srcId="{73D9D89D-0619-46E7-9C99-8C7B88A1754D}" destId="{0F6DD162-B458-4CA8-A0E1-1A2D934A4F3D}" srcOrd="1" destOrd="0" presId="urn:microsoft.com/office/officeart/2005/8/layout/radial1"/>
    <dgm:cxn modelId="{ACF8206B-0EA9-4FF8-BC43-43DFBE7BA805}" type="presParOf" srcId="{0F6DD162-B458-4CA8-A0E1-1A2D934A4F3D}" destId="{CFFE9A3E-DFB2-4871-B985-8B74DAD6B870}" srcOrd="0" destOrd="0" presId="urn:microsoft.com/office/officeart/2005/8/layout/radial1"/>
    <dgm:cxn modelId="{1583ECC1-8BF2-4228-8205-3DC7D183FBB0}" type="presParOf" srcId="{73D9D89D-0619-46E7-9C99-8C7B88A1754D}" destId="{5DB3B039-8287-4825-BF33-623F7ADA43AC}" srcOrd="2" destOrd="0" presId="urn:microsoft.com/office/officeart/2005/8/layout/radial1"/>
    <dgm:cxn modelId="{9AE4D793-DF34-4212-97DE-BC062A676706}" type="presParOf" srcId="{73D9D89D-0619-46E7-9C99-8C7B88A1754D}" destId="{6F022FE4-2734-4AF0-8681-74D6D5097E4E}" srcOrd="3" destOrd="0" presId="urn:microsoft.com/office/officeart/2005/8/layout/radial1"/>
    <dgm:cxn modelId="{6FCED88F-9241-45B6-8A18-5CBB96F1BF8E}" type="presParOf" srcId="{6F022FE4-2734-4AF0-8681-74D6D5097E4E}" destId="{2893D3D3-5F38-433A-93E4-8C4C0F3AA452}" srcOrd="0" destOrd="0" presId="urn:microsoft.com/office/officeart/2005/8/layout/radial1"/>
    <dgm:cxn modelId="{C1FA205B-8A57-4CE9-B75E-3937192490D2}" type="presParOf" srcId="{73D9D89D-0619-46E7-9C99-8C7B88A1754D}" destId="{86D21B7E-CB95-4D13-BD42-294DDBAB82B2}" srcOrd="4" destOrd="0" presId="urn:microsoft.com/office/officeart/2005/8/layout/radial1"/>
    <dgm:cxn modelId="{08BC5298-7E57-4473-9AAD-E07FC612A24E}" type="presParOf" srcId="{73D9D89D-0619-46E7-9C99-8C7B88A1754D}" destId="{38D892B8-9733-4600-AA50-DA9F8462187C}" srcOrd="5" destOrd="0" presId="urn:microsoft.com/office/officeart/2005/8/layout/radial1"/>
    <dgm:cxn modelId="{3D1AC1A5-70F8-418F-BC3F-03FD2936D293}" type="presParOf" srcId="{38D892B8-9733-4600-AA50-DA9F8462187C}" destId="{3F14E6F8-0379-46D6-ACB7-8BD7539D3F21}" srcOrd="0" destOrd="0" presId="urn:microsoft.com/office/officeart/2005/8/layout/radial1"/>
    <dgm:cxn modelId="{3F378B9E-A7F0-43E7-BADD-B55C8FE14E60}" type="presParOf" srcId="{73D9D89D-0619-46E7-9C99-8C7B88A1754D}" destId="{B54BF8FA-A035-4736-BBBB-2CBEE045137C}" srcOrd="6" destOrd="0" presId="urn:microsoft.com/office/officeart/2005/8/layout/radial1"/>
    <dgm:cxn modelId="{FDCE609A-52D8-46D5-B66A-30417E9F4C32}" type="presParOf" srcId="{73D9D89D-0619-46E7-9C99-8C7B88A1754D}" destId="{49786333-CEAE-42C3-8AA4-2853C4FBC8FC}" srcOrd="7" destOrd="0" presId="urn:microsoft.com/office/officeart/2005/8/layout/radial1"/>
    <dgm:cxn modelId="{125FBECA-7D78-4CE4-AA1E-D31D739E4F24}" type="presParOf" srcId="{49786333-CEAE-42C3-8AA4-2853C4FBC8FC}" destId="{1BFE04FF-6BEC-418F-803E-6D26BE3207C2}" srcOrd="0" destOrd="0" presId="urn:microsoft.com/office/officeart/2005/8/layout/radial1"/>
    <dgm:cxn modelId="{A2863EEC-D41E-477E-82DF-B57A73CBFB07}" type="presParOf" srcId="{73D9D89D-0619-46E7-9C99-8C7B88A1754D}" destId="{D1F50FA8-C97A-4E9F-91B3-DAF4E12034C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CE6824-A342-4843-A4D0-F4D9D692A6C9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v-SE"/>
        </a:p>
      </dgm:t>
    </dgm:pt>
    <dgm:pt modelId="{E2147D68-153E-424B-98F2-C44EE93968D5}">
      <dgm:prSet phldrT="[Text]"/>
      <dgm:spPr/>
      <dgm:t>
        <a:bodyPr/>
        <a:lstStyle/>
        <a:p>
          <a:r>
            <a:rPr lang="sv-SE" dirty="0" smtClean="0"/>
            <a:t>Jan</a:t>
          </a:r>
          <a:endParaRPr lang="sv-SE" dirty="0"/>
        </a:p>
      </dgm:t>
    </dgm:pt>
    <dgm:pt modelId="{6C25D723-8CAB-4BB6-AC85-D4996CCFB0D4}" type="parTrans" cxnId="{5F4D9B15-0D26-42A3-BA76-08BA4CF79EEE}">
      <dgm:prSet/>
      <dgm:spPr/>
      <dgm:t>
        <a:bodyPr/>
        <a:lstStyle/>
        <a:p>
          <a:endParaRPr lang="sv-SE"/>
        </a:p>
      </dgm:t>
    </dgm:pt>
    <dgm:pt modelId="{53276DDA-9981-4462-A075-CA52363D6F44}" type="sibTrans" cxnId="{5F4D9B15-0D26-42A3-BA76-08BA4CF79EEE}">
      <dgm:prSet/>
      <dgm:spPr/>
      <dgm:t>
        <a:bodyPr/>
        <a:lstStyle/>
        <a:p>
          <a:endParaRPr lang="sv-SE"/>
        </a:p>
      </dgm:t>
    </dgm:pt>
    <dgm:pt modelId="{A056AA5A-EDDE-4FE0-9521-0AC74172A78F}">
      <dgm:prSet phldrT="[Text]"/>
      <dgm:spPr/>
      <dgm:t>
        <a:bodyPr/>
        <a:lstStyle/>
        <a:p>
          <a:r>
            <a:rPr lang="sv-SE" dirty="0" smtClean="0"/>
            <a:t>Feb</a:t>
          </a:r>
          <a:endParaRPr lang="sv-SE" dirty="0"/>
        </a:p>
      </dgm:t>
    </dgm:pt>
    <dgm:pt modelId="{F1CF4391-9FC1-4730-AE05-2AE0E52B766E}" type="parTrans" cxnId="{CA423599-0535-434B-9C7C-3E64F4EA05E7}">
      <dgm:prSet/>
      <dgm:spPr/>
      <dgm:t>
        <a:bodyPr/>
        <a:lstStyle/>
        <a:p>
          <a:endParaRPr lang="sv-SE"/>
        </a:p>
      </dgm:t>
    </dgm:pt>
    <dgm:pt modelId="{61CAF5FB-E9F1-4108-BB6A-A8EAF210572A}" type="sibTrans" cxnId="{CA423599-0535-434B-9C7C-3E64F4EA05E7}">
      <dgm:prSet/>
      <dgm:spPr/>
      <dgm:t>
        <a:bodyPr/>
        <a:lstStyle/>
        <a:p>
          <a:endParaRPr lang="sv-SE"/>
        </a:p>
      </dgm:t>
    </dgm:pt>
    <dgm:pt modelId="{D9DB36F9-1B11-44D2-87DD-9B91CE874257}">
      <dgm:prSet phldrT="[Text]"/>
      <dgm:spPr/>
      <dgm:t>
        <a:bodyPr/>
        <a:lstStyle/>
        <a:p>
          <a:r>
            <a:rPr lang="sv-SE" dirty="0" smtClean="0"/>
            <a:t>Mars</a:t>
          </a:r>
          <a:endParaRPr lang="sv-SE" dirty="0"/>
        </a:p>
      </dgm:t>
    </dgm:pt>
    <dgm:pt modelId="{FA10E29E-2734-4FD9-9847-225963C44039}" type="parTrans" cxnId="{95D769E2-763A-4A63-BD01-22FD19DDC529}">
      <dgm:prSet/>
      <dgm:spPr/>
      <dgm:t>
        <a:bodyPr/>
        <a:lstStyle/>
        <a:p>
          <a:endParaRPr lang="sv-SE"/>
        </a:p>
      </dgm:t>
    </dgm:pt>
    <dgm:pt modelId="{1CB8A283-B156-4C5B-B70C-450C450846BF}" type="sibTrans" cxnId="{95D769E2-763A-4A63-BD01-22FD19DDC529}">
      <dgm:prSet/>
      <dgm:spPr/>
      <dgm:t>
        <a:bodyPr/>
        <a:lstStyle/>
        <a:p>
          <a:endParaRPr lang="sv-SE"/>
        </a:p>
      </dgm:t>
    </dgm:pt>
    <dgm:pt modelId="{20EC04A7-6063-4BC6-88C3-569562FD933D}">
      <dgm:prSet phldrT="[Text]"/>
      <dgm:spPr/>
      <dgm:t>
        <a:bodyPr/>
        <a:lstStyle/>
        <a:p>
          <a:r>
            <a:rPr lang="sv-SE" dirty="0" smtClean="0"/>
            <a:t>Maj</a:t>
          </a:r>
          <a:endParaRPr lang="sv-SE" dirty="0"/>
        </a:p>
      </dgm:t>
    </dgm:pt>
    <dgm:pt modelId="{915D828D-E743-4A86-8F82-D50DAD590CE5}" type="parTrans" cxnId="{71E567A0-AB07-479B-8955-9A4E68B44783}">
      <dgm:prSet/>
      <dgm:spPr/>
      <dgm:t>
        <a:bodyPr/>
        <a:lstStyle/>
        <a:p>
          <a:endParaRPr lang="sv-SE"/>
        </a:p>
      </dgm:t>
    </dgm:pt>
    <dgm:pt modelId="{6DE2113A-C6AA-4014-BE6D-80EB69AC39B2}" type="sibTrans" cxnId="{71E567A0-AB07-479B-8955-9A4E68B44783}">
      <dgm:prSet/>
      <dgm:spPr/>
      <dgm:t>
        <a:bodyPr/>
        <a:lstStyle/>
        <a:p>
          <a:endParaRPr lang="sv-SE"/>
        </a:p>
      </dgm:t>
    </dgm:pt>
    <dgm:pt modelId="{B0294BA8-1CFE-4965-BDEA-55C06FD83C10}">
      <dgm:prSet phldrT="[Text]"/>
      <dgm:spPr/>
      <dgm:t>
        <a:bodyPr/>
        <a:lstStyle/>
        <a:p>
          <a:r>
            <a:rPr lang="sv-SE" dirty="0" smtClean="0"/>
            <a:t>Aug</a:t>
          </a:r>
          <a:endParaRPr lang="sv-SE" dirty="0"/>
        </a:p>
      </dgm:t>
    </dgm:pt>
    <dgm:pt modelId="{15CA3A32-E34E-46F1-9CE9-13F3118889CA}" type="parTrans" cxnId="{FB440B39-15A6-44CD-8344-B2AE5656B843}">
      <dgm:prSet/>
      <dgm:spPr/>
      <dgm:t>
        <a:bodyPr/>
        <a:lstStyle/>
        <a:p>
          <a:endParaRPr lang="sv-SE"/>
        </a:p>
      </dgm:t>
    </dgm:pt>
    <dgm:pt modelId="{B1AF59A6-BFCE-4978-AE0D-49A8526A8C61}" type="sibTrans" cxnId="{FB440B39-15A6-44CD-8344-B2AE5656B843}">
      <dgm:prSet/>
      <dgm:spPr/>
      <dgm:t>
        <a:bodyPr/>
        <a:lstStyle/>
        <a:p>
          <a:endParaRPr lang="sv-SE"/>
        </a:p>
      </dgm:t>
    </dgm:pt>
    <dgm:pt modelId="{AAE4CB6A-5D57-4FF5-AF4C-2C29ED385B38}">
      <dgm:prSet phldrT="[Text]"/>
      <dgm:spPr/>
      <dgm:t>
        <a:bodyPr/>
        <a:lstStyle/>
        <a:p>
          <a:r>
            <a:rPr lang="sv-SE" dirty="0" smtClean="0"/>
            <a:t>Okt</a:t>
          </a:r>
          <a:endParaRPr lang="sv-SE" dirty="0"/>
        </a:p>
      </dgm:t>
    </dgm:pt>
    <dgm:pt modelId="{4053C116-57D4-432C-AB00-BC37B419BD7F}" type="parTrans" cxnId="{11AC926E-B56F-46BC-8AFC-86BDC27FC6D7}">
      <dgm:prSet/>
      <dgm:spPr/>
      <dgm:t>
        <a:bodyPr/>
        <a:lstStyle/>
        <a:p>
          <a:endParaRPr lang="sv-SE"/>
        </a:p>
      </dgm:t>
    </dgm:pt>
    <dgm:pt modelId="{C9FE5789-D6F3-48F4-A420-87D8DA0CAE13}" type="sibTrans" cxnId="{11AC926E-B56F-46BC-8AFC-86BDC27FC6D7}">
      <dgm:prSet/>
      <dgm:spPr/>
      <dgm:t>
        <a:bodyPr/>
        <a:lstStyle/>
        <a:p>
          <a:endParaRPr lang="sv-SE"/>
        </a:p>
      </dgm:t>
    </dgm:pt>
    <dgm:pt modelId="{D9932CEB-0D58-4C15-8003-3B3AC20B7D0D}">
      <dgm:prSet phldrT="[Text]"/>
      <dgm:spPr/>
      <dgm:t>
        <a:bodyPr/>
        <a:lstStyle/>
        <a:p>
          <a:r>
            <a:rPr lang="sv-SE" dirty="0" smtClean="0"/>
            <a:t>Nov</a:t>
          </a:r>
          <a:endParaRPr lang="sv-SE" dirty="0"/>
        </a:p>
      </dgm:t>
    </dgm:pt>
    <dgm:pt modelId="{AC64A809-E8D8-4B05-B514-7A83A45CB62D}" type="parTrans" cxnId="{AD4C65D2-D937-48DD-93F7-A26A00132D8D}">
      <dgm:prSet/>
      <dgm:spPr/>
      <dgm:t>
        <a:bodyPr/>
        <a:lstStyle/>
        <a:p>
          <a:endParaRPr lang="sv-SE"/>
        </a:p>
      </dgm:t>
    </dgm:pt>
    <dgm:pt modelId="{82083B39-7205-43A2-BBEB-70B25D4EA8B5}" type="sibTrans" cxnId="{AD4C65D2-D937-48DD-93F7-A26A00132D8D}">
      <dgm:prSet/>
      <dgm:spPr/>
      <dgm:t>
        <a:bodyPr/>
        <a:lstStyle/>
        <a:p>
          <a:endParaRPr lang="sv-SE"/>
        </a:p>
      </dgm:t>
    </dgm:pt>
    <dgm:pt modelId="{93D1AB6E-D4F3-4DE1-87BB-06C500A40DFC}">
      <dgm:prSet phldrT="[Text]"/>
      <dgm:spPr/>
      <dgm:t>
        <a:bodyPr/>
        <a:lstStyle/>
        <a:p>
          <a:r>
            <a:rPr lang="sv-SE" dirty="0" smtClean="0"/>
            <a:t>Dec</a:t>
          </a:r>
          <a:endParaRPr lang="sv-SE" dirty="0"/>
        </a:p>
      </dgm:t>
    </dgm:pt>
    <dgm:pt modelId="{B804BAFC-9466-496B-88C4-58D12ED7FC21}" type="parTrans" cxnId="{F929DBD3-5C8A-4707-8115-D67E824EF027}">
      <dgm:prSet/>
      <dgm:spPr/>
      <dgm:t>
        <a:bodyPr/>
        <a:lstStyle/>
        <a:p>
          <a:endParaRPr lang="sv-SE"/>
        </a:p>
      </dgm:t>
    </dgm:pt>
    <dgm:pt modelId="{4AFB1B49-290F-4836-A52C-C2E366D309C5}" type="sibTrans" cxnId="{F929DBD3-5C8A-4707-8115-D67E824EF027}">
      <dgm:prSet/>
      <dgm:spPr/>
      <dgm:t>
        <a:bodyPr/>
        <a:lstStyle/>
        <a:p>
          <a:endParaRPr lang="sv-SE"/>
        </a:p>
      </dgm:t>
    </dgm:pt>
    <dgm:pt modelId="{56B9231E-8B29-4DA4-ACF8-4900AFB35547}">
      <dgm:prSet phldrT="[Text]"/>
      <dgm:spPr/>
      <dgm:t>
        <a:bodyPr/>
        <a:lstStyle/>
        <a:p>
          <a:r>
            <a:rPr lang="sv-SE" dirty="0" smtClean="0"/>
            <a:t>April</a:t>
          </a:r>
          <a:endParaRPr lang="sv-SE" dirty="0"/>
        </a:p>
      </dgm:t>
    </dgm:pt>
    <dgm:pt modelId="{019F34DB-59EE-4907-B5D9-327094619520}" type="parTrans" cxnId="{CF896579-E2F6-44CA-934D-5AC5F068525F}">
      <dgm:prSet/>
      <dgm:spPr/>
      <dgm:t>
        <a:bodyPr/>
        <a:lstStyle/>
        <a:p>
          <a:endParaRPr lang="sv-SE"/>
        </a:p>
      </dgm:t>
    </dgm:pt>
    <dgm:pt modelId="{54ABC089-5842-4FEC-A96B-2D8976380117}" type="sibTrans" cxnId="{CF896579-E2F6-44CA-934D-5AC5F068525F}">
      <dgm:prSet/>
      <dgm:spPr/>
      <dgm:t>
        <a:bodyPr/>
        <a:lstStyle/>
        <a:p>
          <a:endParaRPr lang="sv-SE"/>
        </a:p>
      </dgm:t>
    </dgm:pt>
    <dgm:pt modelId="{F45114BF-2B26-4238-887A-8A20B728CE6D}">
      <dgm:prSet phldrT="[Text]"/>
      <dgm:spPr/>
      <dgm:t>
        <a:bodyPr/>
        <a:lstStyle/>
        <a:p>
          <a:r>
            <a:rPr lang="sv-SE" dirty="0" smtClean="0"/>
            <a:t>Sep</a:t>
          </a:r>
          <a:endParaRPr lang="sv-SE" dirty="0"/>
        </a:p>
      </dgm:t>
    </dgm:pt>
    <dgm:pt modelId="{2D70FEB8-A831-47F1-ABE7-7B9A18D1790D}" type="parTrans" cxnId="{48AD55A1-E363-46A6-B113-BEACECD92E24}">
      <dgm:prSet/>
      <dgm:spPr/>
      <dgm:t>
        <a:bodyPr/>
        <a:lstStyle/>
        <a:p>
          <a:endParaRPr lang="sv-SE"/>
        </a:p>
      </dgm:t>
    </dgm:pt>
    <dgm:pt modelId="{3D5F03ED-4CE4-4AAD-9204-4C9A9C7F88C3}" type="sibTrans" cxnId="{48AD55A1-E363-46A6-B113-BEACECD92E24}">
      <dgm:prSet/>
      <dgm:spPr/>
      <dgm:t>
        <a:bodyPr/>
        <a:lstStyle/>
        <a:p>
          <a:endParaRPr lang="sv-SE"/>
        </a:p>
      </dgm:t>
    </dgm:pt>
    <dgm:pt modelId="{66512744-29FD-45F4-8A93-72C0BD6E2CB8}" type="pres">
      <dgm:prSet presAssocID="{CCCE6824-A342-4843-A4D0-F4D9D692A6C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8E9D4883-5294-4C0B-AA0E-40487A18D171}" type="pres">
      <dgm:prSet presAssocID="{E2147D68-153E-424B-98F2-C44EE93968D5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742D54E-FEF2-4C01-80A2-5311F7F8C08F}" type="pres">
      <dgm:prSet presAssocID="{E2147D68-153E-424B-98F2-C44EE93968D5}" presName="spNode" presStyleCnt="0"/>
      <dgm:spPr/>
    </dgm:pt>
    <dgm:pt modelId="{E2887D60-0D69-49C9-952C-52F2A7BDE35E}" type="pres">
      <dgm:prSet presAssocID="{53276DDA-9981-4462-A075-CA52363D6F44}" presName="sibTrans" presStyleLbl="sibTrans1D1" presStyleIdx="0" presStyleCnt="10"/>
      <dgm:spPr/>
      <dgm:t>
        <a:bodyPr/>
        <a:lstStyle/>
        <a:p>
          <a:endParaRPr lang="sv-SE"/>
        </a:p>
      </dgm:t>
    </dgm:pt>
    <dgm:pt modelId="{AC6D3023-0550-43F3-AFB3-2219B16B05E7}" type="pres">
      <dgm:prSet presAssocID="{A056AA5A-EDDE-4FE0-9521-0AC74172A78F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89AD833-1B9E-466A-B9D8-A8F33EC0AB7F}" type="pres">
      <dgm:prSet presAssocID="{A056AA5A-EDDE-4FE0-9521-0AC74172A78F}" presName="spNode" presStyleCnt="0"/>
      <dgm:spPr/>
    </dgm:pt>
    <dgm:pt modelId="{7A089B47-3359-413E-9075-E310978A14BD}" type="pres">
      <dgm:prSet presAssocID="{61CAF5FB-E9F1-4108-BB6A-A8EAF210572A}" presName="sibTrans" presStyleLbl="sibTrans1D1" presStyleIdx="1" presStyleCnt="10"/>
      <dgm:spPr/>
      <dgm:t>
        <a:bodyPr/>
        <a:lstStyle/>
        <a:p>
          <a:endParaRPr lang="sv-SE"/>
        </a:p>
      </dgm:t>
    </dgm:pt>
    <dgm:pt modelId="{A45CFCA0-6394-4316-87A9-66EB11C92371}" type="pres">
      <dgm:prSet presAssocID="{D9DB36F9-1B11-44D2-87DD-9B91CE874257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6BC8A39-2222-4FFA-9412-72F0EE95ED9E}" type="pres">
      <dgm:prSet presAssocID="{D9DB36F9-1B11-44D2-87DD-9B91CE874257}" presName="spNode" presStyleCnt="0"/>
      <dgm:spPr/>
    </dgm:pt>
    <dgm:pt modelId="{41B99B30-AB24-478D-8BB1-FB6825A7122C}" type="pres">
      <dgm:prSet presAssocID="{1CB8A283-B156-4C5B-B70C-450C450846BF}" presName="sibTrans" presStyleLbl="sibTrans1D1" presStyleIdx="2" presStyleCnt="10"/>
      <dgm:spPr/>
      <dgm:t>
        <a:bodyPr/>
        <a:lstStyle/>
        <a:p>
          <a:endParaRPr lang="sv-SE"/>
        </a:p>
      </dgm:t>
    </dgm:pt>
    <dgm:pt modelId="{EA1F8E9E-12CA-4218-9C3D-66B073A54368}" type="pres">
      <dgm:prSet presAssocID="{56B9231E-8B29-4DA4-ACF8-4900AFB35547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E737B35-6A95-4AE3-B496-61BEB9E79D81}" type="pres">
      <dgm:prSet presAssocID="{56B9231E-8B29-4DA4-ACF8-4900AFB35547}" presName="spNode" presStyleCnt="0"/>
      <dgm:spPr/>
    </dgm:pt>
    <dgm:pt modelId="{2503BF3E-9255-45C4-94C5-D3174EC09F17}" type="pres">
      <dgm:prSet presAssocID="{54ABC089-5842-4FEC-A96B-2D8976380117}" presName="sibTrans" presStyleLbl="sibTrans1D1" presStyleIdx="3" presStyleCnt="10"/>
      <dgm:spPr/>
      <dgm:t>
        <a:bodyPr/>
        <a:lstStyle/>
        <a:p>
          <a:endParaRPr lang="sv-SE"/>
        </a:p>
      </dgm:t>
    </dgm:pt>
    <dgm:pt modelId="{1508585A-BB09-461F-A838-D8B3AF790F21}" type="pres">
      <dgm:prSet presAssocID="{20EC04A7-6063-4BC6-88C3-569562FD933D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4D8457A-795F-4303-9C44-E556D4521653}" type="pres">
      <dgm:prSet presAssocID="{20EC04A7-6063-4BC6-88C3-569562FD933D}" presName="spNode" presStyleCnt="0"/>
      <dgm:spPr/>
    </dgm:pt>
    <dgm:pt modelId="{1052D0B0-7F59-4A48-9356-89D75746E759}" type="pres">
      <dgm:prSet presAssocID="{6DE2113A-C6AA-4014-BE6D-80EB69AC39B2}" presName="sibTrans" presStyleLbl="sibTrans1D1" presStyleIdx="4" presStyleCnt="10"/>
      <dgm:spPr/>
      <dgm:t>
        <a:bodyPr/>
        <a:lstStyle/>
        <a:p>
          <a:endParaRPr lang="sv-SE"/>
        </a:p>
      </dgm:t>
    </dgm:pt>
    <dgm:pt modelId="{13476504-C7DD-4F0D-A677-DDFB6C8FD6A8}" type="pres">
      <dgm:prSet presAssocID="{B0294BA8-1CFE-4965-BDEA-55C06FD83C10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21FCE82-977D-463A-8DD5-5EDFDD71C5E3}" type="pres">
      <dgm:prSet presAssocID="{B0294BA8-1CFE-4965-BDEA-55C06FD83C10}" presName="spNode" presStyleCnt="0"/>
      <dgm:spPr/>
    </dgm:pt>
    <dgm:pt modelId="{A644495D-B5DB-4DD1-A00A-D5C2DD6FA3BA}" type="pres">
      <dgm:prSet presAssocID="{B1AF59A6-BFCE-4978-AE0D-49A8526A8C61}" presName="sibTrans" presStyleLbl="sibTrans1D1" presStyleIdx="5" presStyleCnt="10"/>
      <dgm:spPr/>
      <dgm:t>
        <a:bodyPr/>
        <a:lstStyle/>
        <a:p>
          <a:endParaRPr lang="sv-SE"/>
        </a:p>
      </dgm:t>
    </dgm:pt>
    <dgm:pt modelId="{D1C970FD-2FF5-47D6-8B2E-94C4B6F7D2E9}" type="pres">
      <dgm:prSet presAssocID="{F45114BF-2B26-4238-887A-8A20B728CE6D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1D39D87-DF1B-4C40-9127-A94F71F1A279}" type="pres">
      <dgm:prSet presAssocID="{F45114BF-2B26-4238-887A-8A20B728CE6D}" presName="spNode" presStyleCnt="0"/>
      <dgm:spPr/>
    </dgm:pt>
    <dgm:pt modelId="{A4F159B3-6521-49E2-92D4-FFA83426A99A}" type="pres">
      <dgm:prSet presAssocID="{3D5F03ED-4CE4-4AAD-9204-4C9A9C7F88C3}" presName="sibTrans" presStyleLbl="sibTrans1D1" presStyleIdx="6" presStyleCnt="10"/>
      <dgm:spPr/>
      <dgm:t>
        <a:bodyPr/>
        <a:lstStyle/>
        <a:p>
          <a:endParaRPr lang="sv-SE"/>
        </a:p>
      </dgm:t>
    </dgm:pt>
    <dgm:pt modelId="{012B483C-C2C5-40B3-A13C-6ABE47992C31}" type="pres">
      <dgm:prSet presAssocID="{AAE4CB6A-5D57-4FF5-AF4C-2C29ED385B38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169D9E0-4AA7-426B-8DB3-ED5ED3CA72D9}" type="pres">
      <dgm:prSet presAssocID="{AAE4CB6A-5D57-4FF5-AF4C-2C29ED385B38}" presName="spNode" presStyleCnt="0"/>
      <dgm:spPr/>
    </dgm:pt>
    <dgm:pt modelId="{B6284F83-8D05-42F6-A65A-CD06EAB42303}" type="pres">
      <dgm:prSet presAssocID="{C9FE5789-D6F3-48F4-A420-87D8DA0CAE13}" presName="sibTrans" presStyleLbl="sibTrans1D1" presStyleIdx="7" presStyleCnt="10"/>
      <dgm:spPr/>
      <dgm:t>
        <a:bodyPr/>
        <a:lstStyle/>
        <a:p>
          <a:endParaRPr lang="sv-SE"/>
        </a:p>
      </dgm:t>
    </dgm:pt>
    <dgm:pt modelId="{B842280F-A0A0-48EA-B9C6-A52CD36C4486}" type="pres">
      <dgm:prSet presAssocID="{D9932CEB-0D58-4C15-8003-3B3AC20B7D0D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2926109-B7F2-42CD-B500-3AB495BC9C8C}" type="pres">
      <dgm:prSet presAssocID="{D9932CEB-0D58-4C15-8003-3B3AC20B7D0D}" presName="spNode" presStyleCnt="0"/>
      <dgm:spPr/>
    </dgm:pt>
    <dgm:pt modelId="{F02F4DB6-F358-4396-ACC1-AE15D0857A21}" type="pres">
      <dgm:prSet presAssocID="{82083B39-7205-43A2-BBEB-70B25D4EA8B5}" presName="sibTrans" presStyleLbl="sibTrans1D1" presStyleIdx="8" presStyleCnt="10"/>
      <dgm:spPr/>
      <dgm:t>
        <a:bodyPr/>
        <a:lstStyle/>
        <a:p>
          <a:endParaRPr lang="sv-SE"/>
        </a:p>
      </dgm:t>
    </dgm:pt>
    <dgm:pt modelId="{A20969B4-3C0A-4BCB-B76C-5E9D06817033}" type="pres">
      <dgm:prSet presAssocID="{93D1AB6E-D4F3-4DE1-87BB-06C500A40DFC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2C436C7-BF46-45E8-94CF-EE138210B1EB}" type="pres">
      <dgm:prSet presAssocID="{93D1AB6E-D4F3-4DE1-87BB-06C500A40DFC}" presName="spNode" presStyleCnt="0"/>
      <dgm:spPr/>
    </dgm:pt>
    <dgm:pt modelId="{EDA55905-5C87-4357-A0D1-2D0D105B6C98}" type="pres">
      <dgm:prSet presAssocID="{4AFB1B49-290F-4836-A52C-C2E366D309C5}" presName="sibTrans" presStyleLbl="sibTrans1D1" presStyleIdx="9" presStyleCnt="10"/>
      <dgm:spPr/>
      <dgm:t>
        <a:bodyPr/>
        <a:lstStyle/>
        <a:p>
          <a:endParaRPr lang="sv-SE"/>
        </a:p>
      </dgm:t>
    </dgm:pt>
  </dgm:ptLst>
  <dgm:cxnLst>
    <dgm:cxn modelId="{95D769E2-763A-4A63-BD01-22FD19DDC529}" srcId="{CCCE6824-A342-4843-A4D0-F4D9D692A6C9}" destId="{D9DB36F9-1B11-44D2-87DD-9B91CE874257}" srcOrd="2" destOrd="0" parTransId="{FA10E29E-2734-4FD9-9847-225963C44039}" sibTransId="{1CB8A283-B156-4C5B-B70C-450C450846BF}"/>
    <dgm:cxn modelId="{A39EEEC6-0CEB-42B9-BF86-98FFBF05B95D}" type="presOf" srcId="{CCCE6824-A342-4843-A4D0-F4D9D692A6C9}" destId="{66512744-29FD-45F4-8A93-72C0BD6E2CB8}" srcOrd="0" destOrd="0" presId="urn:microsoft.com/office/officeart/2005/8/layout/cycle5"/>
    <dgm:cxn modelId="{FB440B39-15A6-44CD-8344-B2AE5656B843}" srcId="{CCCE6824-A342-4843-A4D0-F4D9D692A6C9}" destId="{B0294BA8-1CFE-4965-BDEA-55C06FD83C10}" srcOrd="5" destOrd="0" parTransId="{15CA3A32-E34E-46F1-9CE9-13F3118889CA}" sibTransId="{B1AF59A6-BFCE-4978-AE0D-49A8526A8C61}"/>
    <dgm:cxn modelId="{D33E14FD-19DE-48EF-BCCB-BE0067A286B6}" type="presOf" srcId="{E2147D68-153E-424B-98F2-C44EE93968D5}" destId="{8E9D4883-5294-4C0B-AA0E-40487A18D171}" srcOrd="0" destOrd="0" presId="urn:microsoft.com/office/officeart/2005/8/layout/cycle5"/>
    <dgm:cxn modelId="{B1B1CA06-844B-4485-95BC-CE1DA11887D7}" type="presOf" srcId="{B1AF59A6-BFCE-4978-AE0D-49A8526A8C61}" destId="{A644495D-B5DB-4DD1-A00A-D5C2DD6FA3BA}" srcOrd="0" destOrd="0" presId="urn:microsoft.com/office/officeart/2005/8/layout/cycle5"/>
    <dgm:cxn modelId="{19A767F8-1D17-4050-9247-B33A3489CA41}" type="presOf" srcId="{1CB8A283-B156-4C5B-B70C-450C450846BF}" destId="{41B99B30-AB24-478D-8BB1-FB6825A7122C}" srcOrd="0" destOrd="0" presId="urn:microsoft.com/office/officeart/2005/8/layout/cycle5"/>
    <dgm:cxn modelId="{C9D28BD3-397E-4A3F-AD6D-54AC2F6419E3}" type="presOf" srcId="{C9FE5789-D6F3-48F4-A420-87D8DA0CAE13}" destId="{B6284F83-8D05-42F6-A65A-CD06EAB42303}" srcOrd="0" destOrd="0" presId="urn:microsoft.com/office/officeart/2005/8/layout/cycle5"/>
    <dgm:cxn modelId="{101935B7-307E-4675-91DD-0E55464D5974}" type="presOf" srcId="{6DE2113A-C6AA-4014-BE6D-80EB69AC39B2}" destId="{1052D0B0-7F59-4A48-9356-89D75746E759}" srcOrd="0" destOrd="0" presId="urn:microsoft.com/office/officeart/2005/8/layout/cycle5"/>
    <dgm:cxn modelId="{F929DBD3-5C8A-4707-8115-D67E824EF027}" srcId="{CCCE6824-A342-4843-A4D0-F4D9D692A6C9}" destId="{93D1AB6E-D4F3-4DE1-87BB-06C500A40DFC}" srcOrd="9" destOrd="0" parTransId="{B804BAFC-9466-496B-88C4-58D12ED7FC21}" sibTransId="{4AFB1B49-290F-4836-A52C-C2E366D309C5}"/>
    <dgm:cxn modelId="{F9951C9D-1E24-4D2B-84E0-5856BF13978E}" type="presOf" srcId="{B0294BA8-1CFE-4965-BDEA-55C06FD83C10}" destId="{13476504-C7DD-4F0D-A677-DDFB6C8FD6A8}" srcOrd="0" destOrd="0" presId="urn:microsoft.com/office/officeart/2005/8/layout/cycle5"/>
    <dgm:cxn modelId="{DD33D42E-5DC4-4256-9F10-E5D4323E9386}" type="presOf" srcId="{D9932CEB-0D58-4C15-8003-3B3AC20B7D0D}" destId="{B842280F-A0A0-48EA-B9C6-A52CD36C4486}" srcOrd="0" destOrd="0" presId="urn:microsoft.com/office/officeart/2005/8/layout/cycle5"/>
    <dgm:cxn modelId="{59EAC6F6-8D85-48BF-BEC7-C80747803C80}" type="presOf" srcId="{20EC04A7-6063-4BC6-88C3-569562FD933D}" destId="{1508585A-BB09-461F-A838-D8B3AF790F21}" srcOrd="0" destOrd="0" presId="urn:microsoft.com/office/officeart/2005/8/layout/cycle5"/>
    <dgm:cxn modelId="{CA423599-0535-434B-9C7C-3E64F4EA05E7}" srcId="{CCCE6824-A342-4843-A4D0-F4D9D692A6C9}" destId="{A056AA5A-EDDE-4FE0-9521-0AC74172A78F}" srcOrd="1" destOrd="0" parTransId="{F1CF4391-9FC1-4730-AE05-2AE0E52B766E}" sibTransId="{61CAF5FB-E9F1-4108-BB6A-A8EAF210572A}"/>
    <dgm:cxn modelId="{EA008D59-AC7A-4B3C-957E-6D94019BF974}" type="presOf" srcId="{93D1AB6E-D4F3-4DE1-87BB-06C500A40DFC}" destId="{A20969B4-3C0A-4BCB-B76C-5E9D06817033}" srcOrd="0" destOrd="0" presId="urn:microsoft.com/office/officeart/2005/8/layout/cycle5"/>
    <dgm:cxn modelId="{CF896579-E2F6-44CA-934D-5AC5F068525F}" srcId="{CCCE6824-A342-4843-A4D0-F4D9D692A6C9}" destId="{56B9231E-8B29-4DA4-ACF8-4900AFB35547}" srcOrd="3" destOrd="0" parTransId="{019F34DB-59EE-4907-B5D9-327094619520}" sibTransId="{54ABC089-5842-4FEC-A96B-2D8976380117}"/>
    <dgm:cxn modelId="{13196131-D131-4C63-A920-ED484534BBCC}" type="presOf" srcId="{61CAF5FB-E9F1-4108-BB6A-A8EAF210572A}" destId="{7A089B47-3359-413E-9075-E310978A14BD}" srcOrd="0" destOrd="0" presId="urn:microsoft.com/office/officeart/2005/8/layout/cycle5"/>
    <dgm:cxn modelId="{5F4D9B15-0D26-42A3-BA76-08BA4CF79EEE}" srcId="{CCCE6824-A342-4843-A4D0-F4D9D692A6C9}" destId="{E2147D68-153E-424B-98F2-C44EE93968D5}" srcOrd="0" destOrd="0" parTransId="{6C25D723-8CAB-4BB6-AC85-D4996CCFB0D4}" sibTransId="{53276DDA-9981-4462-A075-CA52363D6F44}"/>
    <dgm:cxn modelId="{999E588B-4948-4DC4-A38D-16C53722DA3D}" type="presOf" srcId="{82083B39-7205-43A2-BBEB-70B25D4EA8B5}" destId="{F02F4DB6-F358-4396-ACC1-AE15D0857A21}" srcOrd="0" destOrd="0" presId="urn:microsoft.com/office/officeart/2005/8/layout/cycle5"/>
    <dgm:cxn modelId="{48AD55A1-E363-46A6-B113-BEACECD92E24}" srcId="{CCCE6824-A342-4843-A4D0-F4D9D692A6C9}" destId="{F45114BF-2B26-4238-887A-8A20B728CE6D}" srcOrd="6" destOrd="0" parTransId="{2D70FEB8-A831-47F1-ABE7-7B9A18D1790D}" sibTransId="{3D5F03ED-4CE4-4AAD-9204-4C9A9C7F88C3}"/>
    <dgm:cxn modelId="{45C2BD4D-0F97-4FC7-AB4C-7766F699E476}" type="presOf" srcId="{3D5F03ED-4CE4-4AAD-9204-4C9A9C7F88C3}" destId="{A4F159B3-6521-49E2-92D4-FFA83426A99A}" srcOrd="0" destOrd="0" presId="urn:microsoft.com/office/officeart/2005/8/layout/cycle5"/>
    <dgm:cxn modelId="{CFCA7AFF-9E4E-4700-97AC-B2C52A472DC1}" type="presOf" srcId="{D9DB36F9-1B11-44D2-87DD-9B91CE874257}" destId="{A45CFCA0-6394-4316-87A9-66EB11C92371}" srcOrd="0" destOrd="0" presId="urn:microsoft.com/office/officeart/2005/8/layout/cycle5"/>
    <dgm:cxn modelId="{71E567A0-AB07-479B-8955-9A4E68B44783}" srcId="{CCCE6824-A342-4843-A4D0-F4D9D692A6C9}" destId="{20EC04A7-6063-4BC6-88C3-569562FD933D}" srcOrd="4" destOrd="0" parTransId="{915D828D-E743-4A86-8F82-D50DAD590CE5}" sibTransId="{6DE2113A-C6AA-4014-BE6D-80EB69AC39B2}"/>
    <dgm:cxn modelId="{AD4C65D2-D937-48DD-93F7-A26A00132D8D}" srcId="{CCCE6824-A342-4843-A4D0-F4D9D692A6C9}" destId="{D9932CEB-0D58-4C15-8003-3B3AC20B7D0D}" srcOrd="8" destOrd="0" parTransId="{AC64A809-E8D8-4B05-B514-7A83A45CB62D}" sibTransId="{82083B39-7205-43A2-BBEB-70B25D4EA8B5}"/>
    <dgm:cxn modelId="{97F3808C-E727-46A0-9507-59368EDBC730}" type="presOf" srcId="{AAE4CB6A-5D57-4FF5-AF4C-2C29ED385B38}" destId="{012B483C-C2C5-40B3-A13C-6ABE47992C31}" srcOrd="0" destOrd="0" presId="urn:microsoft.com/office/officeart/2005/8/layout/cycle5"/>
    <dgm:cxn modelId="{A978799C-A398-4B41-A45E-AFE0EF9D6CBF}" type="presOf" srcId="{F45114BF-2B26-4238-887A-8A20B728CE6D}" destId="{D1C970FD-2FF5-47D6-8B2E-94C4B6F7D2E9}" srcOrd="0" destOrd="0" presId="urn:microsoft.com/office/officeart/2005/8/layout/cycle5"/>
    <dgm:cxn modelId="{F775DABF-8C11-4703-BE35-D91B6E5B383E}" type="presOf" srcId="{53276DDA-9981-4462-A075-CA52363D6F44}" destId="{E2887D60-0D69-49C9-952C-52F2A7BDE35E}" srcOrd="0" destOrd="0" presId="urn:microsoft.com/office/officeart/2005/8/layout/cycle5"/>
    <dgm:cxn modelId="{51833498-86E1-4DBA-8278-6E44CF41B8E9}" type="presOf" srcId="{A056AA5A-EDDE-4FE0-9521-0AC74172A78F}" destId="{AC6D3023-0550-43F3-AFB3-2219B16B05E7}" srcOrd="0" destOrd="0" presId="urn:microsoft.com/office/officeart/2005/8/layout/cycle5"/>
    <dgm:cxn modelId="{BFBE8841-D1CC-486A-83AC-5C400469B3FE}" type="presOf" srcId="{4AFB1B49-290F-4836-A52C-C2E366D309C5}" destId="{EDA55905-5C87-4357-A0D1-2D0D105B6C98}" srcOrd="0" destOrd="0" presId="urn:microsoft.com/office/officeart/2005/8/layout/cycle5"/>
    <dgm:cxn modelId="{718B3570-40B2-40F7-A299-20D749C49363}" type="presOf" srcId="{56B9231E-8B29-4DA4-ACF8-4900AFB35547}" destId="{EA1F8E9E-12CA-4218-9C3D-66B073A54368}" srcOrd="0" destOrd="0" presId="urn:microsoft.com/office/officeart/2005/8/layout/cycle5"/>
    <dgm:cxn modelId="{11AC926E-B56F-46BC-8AFC-86BDC27FC6D7}" srcId="{CCCE6824-A342-4843-A4D0-F4D9D692A6C9}" destId="{AAE4CB6A-5D57-4FF5-AF4C-2C29ED385B38}" srcOrd="7" destOrd="0" parTransId="{4053C116-57D4-432C-AB00-BC37B419BD7F}" sibTransId="{C9FE5789-D6F3-48F4-A420-87D8DA0CAE13}"/>
    <dgm:cxn modelId="{56D8B469-C76A-4F13-8B9D-DDBDFAA86072}" type="presOf" srcId="{54ABC089-5842-4FEC-A96B-2D8976380117}" destId="{2503BF3E-9255-45C4-94C5-D3174EC09F17}" srcOrd="0" destOrd="0" presId="urn:microsoft.com/office/officeart/2005/8/layout/cycle5"/>
    <dgm:cxn modelId="{6DBF0C40-F2F3-4275-BD68-A1C7C09ABFCB}" type="presParOf" srcId="{66512744-29FD-45F4-8A93-72C0BD6E2CB8}" destId="{8E9D4883-5294-4C0B-AA0E-40487A18D171}" srcOrd="0" destOrd="0" presId="urn:microsoft.com/office/officeart/2005/8/layout/cycle5"/>
    <dgm:cxn modelId="{5254E987-CB4B-485E-B647-48E3B2F375B9}" type="presParOf" srcId="{66512744-29FD-45F4-8A93-72C0BD6E2CB8}" destId="{7742D54E-FEF2-4C01-80A2-5311F7F8C08F}" srcOrd="1" destOrd="0" presId="urn:microsoft.com/office/officeart/2005/8/layout/cycle5"/>
    <dgm:cxn modelId="{AD173DBD-6100-411B-880B-B001CBF17786}" type="presParOf" srcId="{66512744-29FD-45F4-8A93-72C0BD6E2CB8}" destId="{E2887D60-0D69-49C9-952C-52F2A7BDE35E}" srcOrd="2" destOrd="0" presId="urn:microsoft.com/office/officeart/2005/8/layout/cycle5"/>
    <dgm:cxn modelId="{DF034FDF-C318-43C8-815E-F577E8201B49}" type="presParOf" srcId="{66512744-29FD-45F4-8A93-72C0BD6E2CB8}" destId="{AC6D3023-0550-43F3-AFB3-2219B16B05E7}" srcOrd="3" destOrd="0" presId="urn:microsoft.com/office/officeart/2005/8/layout/cycle5"/>
    <dgm:cxn modelId="{E9925DC6-C6D9-4DA3-A04E-6BD8BEC8BF78}" type="presParOf" srcId="{66512744-29FD-45F4-8A93-72C0BD6E2CB8}" destId="{989AD833-1B9E-466A-B9D8-A8F33EC0AB7F}" srcOrd="4" destOrd="0" presId="urn:microsoft.com/office/officeart/2005/8/layout/cycle5"/>
    <dgm:cxn modelId="{07CEF13F-BEF8-493E-A842-0E07582E66A3}" type="presParOf" srcId="{66512744-29FD-45F4-8A93-72C0BD6E2CB8}" destId="{7A089B47-3359-413E-9075-E310978A14BD}" srcOrd="5" destOrd="0" presId="urn:microsoft.com/office/officeart/2005/8/layout/cycle5"/>
    <dgm:cxn modelId="{CCB846EF-3300-417A-8634-1B427BC5F6BC}" type="presParOf" srcId="{66512744-29FD-45F4-8A93-72C0BD6E2CB8}" destId="{A45CFCA0-6394-4316-87A9-66EB11C92371}" srcOrd="6" destOrd="0" presId="urn:microsoft.com/office/officeart/2005/8/layout/cycle5"/>
    <dgm:cxn modelId="{904D5196-F364-4F4F-B350-A5BE9F1782BA}" type="presParOf" srcId="{66512744-29FD-45F4-8A93-72C0BD6E2CB8}" destId="{26BC8A39-2222-4FFA-9412-72F0EE95ED9E}" srcOrd="7" destOrd="0" presId="urn:microsoft.com/office/officeart/2005/8/layout/cycle5"/>
    <dgm:cxn modelId="{B6A9F808-A848-4E7F-908F-BEB3DA7DC955}" type="presParOf" srcId="{66512744-29FD-45F4-8A93-72C0BD6E2CB8}" destId="{41B99B30-AB24-478D-8BB1-FB6825A7122C}" srcOrd="8" destOrd="0" presId="urn:microsoft.com/office/officeart/2005/8/layout/cycle5"/>
    <dgm:cxn modelId="{533A99D7-F13F-40A5-B415-037D009E0B77}" type="presParOf" srcId="{66512744-29FD-45F4-8A93-72C0BD6E2CB8}" destId="{EA1F8E9E-12CA-4218-9C3D-66B073A54368}" srcOrd="9" destOrd="0" presId="urn:microsoft.com/office/officeart/2005/8/layout/cycle5"/>
    <dgm:cxn modelId="{03F582C2-7406-471D-BDF7-2A9310265FFD}" type="presParOf" srcId="{66512744-29FD-45F4-8A93-72C0BD6E2CB8}" destId="{4E737B35-6A95-4AE3-B496-61BEB9E79D81}" srcOrd="10" destOrd="0" presId="urn:microsoft.com/office/officeart/2005/8/layout/cycle5"/>
    <dgm:cxn modelId="{544CE3ED-2E98-4796-9FEC-2EAB5F4F5E6E}" type="presParOf" srcId="{66512744-29FD-45F4-8A93-72C0BD6E2CB8}" destId="{2503BF3E-9255-45C4-94C5-D3174EC09F17}" srcOrd="11" destOrd="0" presId="urn:microsoft.com/office/officeart/2005/8/layout/cycle5"/>
    <dgm:cxn modelId="{F7958A42-3ED9-4485-992D-8CAD9A884FC4}" type="presParOf" srcId="{66512744-29FD-45F4-8A93-72C0BD6E2CB8}" destId="{1508585A-BB09-461F-A838-D8B3AF790F21}" srcOrd="12" destOrd="0" presId="urn:microsoft.com/office/officeart/2005/8/layout/cycle5"/>
    <dgm:cxn modelId="{C2E5F080-8582-4655-8730-02F0F43F1393}" type="presParOf" srcId="{66512744-29FD-45F4-8A93-72C0BD6E2CB8}" destId="{04D8457A-795F-4303-9C44-E556D4521653}" srcOrd="13" destOrd="0" presId="urn:microsoft.com/office/officeart/2005/8/layout/cycle5"/>
    <dgm:cxn modelId="{0DAEBD1E-1AB0-4C49-9F89-3D714A8C505E}" type="presParOf" srcId="{66512744-29FD-45F4-8A93-72C0BD6E2CB8}" destId="{1052D0B0-7F59-4A48-9356-89D75746E759}" srcOrd="14" destOrd="0" presId="urn:microsoft.com/office/officeart/2005/8/layout/cycle5"/>
    <dgm:cxn modelId="{2E0001DC-6F5C-4991-99B7-80F2F3B53A8F}" type="presParOf" srcId="{66512744-29FD-45F4-8A93-72C0BD6E2CB8}" destId="{13476504-C7DD-4F0D-A677-DDFB6C8FD6A8}" srcOrd="15" destOrd="0" presId="urn:microsoft.com/office/officeart/2005/8/layout/cycle5"/>
    <dgm:cxn modelId="{BAD7A018-29E3-42AB-9090-D728ABE4AD1A}" type="presParOf" srcId="{66512744-29FD-45F4-8A93-72C0BD6E2CB8}" destId="{D21FCE82-977D-463A-8DD5-5EDFDD71C5E3}" srcOrd="16" destOrd="0" presId="urn:microsoft.com/office/officeart/2005/8/layout/cycle5"/>
    <dgm:cxn modelId="{90DD9311-7B3B-4763-BF41-4BB5EC1D49A8}" type="presParOf" srcId="{66512744-29FD-45F4-8A93-72C0BD6E2CB8}" destId="{A644495D-B5DB-4DD1-A00A-D5C2DD6FA3BA}" srcOrd="17" destOrd="0" presId="urn:microsoft.com/office/officeart/2005/8/layout/cycle5"/>
    <dgm:cxn modelId="{D1B0DA6C-3C90-40D9-8D6C-0DF83796F0E0}" type="presParOf" srcId="{66512744-29FD-45F4-8A93-72C0BD6E2CB8}" destId="{D1C970FD-2FF5-47D6-8B2E-94C4B6F7D2E9}" srcOrd="18" destOrd="0" presId="urn:microsoft.com/office/officeart/2005/8/layout/cycle5"/>
    <dgm:cxn modelId="{9C41EAAB-B367-49C1-850D-95440BADA374}" type="presParOf" srcId="{66512744-29FD-45F4-8A93-72C0BD6E2CB8}" destId="{21D39D87-DF1B-4C40-9127-A94F71F1A279}" srcOrd="19" destOrd="0" presId="urn:microsoft.com/office/officeart/2005/8/layout/cycle5"/>
    <dgm:cxn modelId="{0DD157DF-4347-46F0-AE83-FE7B54BBCD76}" type="presParOf" srcId="{66512744-29FD-45F4-8A93-72C0BD6E2CB8}" destId="{A4F159B3-6521-49E2-92D4-FFA83426A99A}" srcOrd="20" destOrd="0" presId="urn:microsoft.com/office/officeart/2005/8/layout/cycle5"/>
    <dgm:cxn modelId="{B00637B3-2FFD-4CB7-8165-6B658756AD4D}" type="presParOf" srcId="{66512744-29FD-45F4-8A93-72C0BD6E2CB8}" destId="{012B483C-C2C5-40B3-A13C-6ABE47992C31}" srcOrd="21" destOrd="0" presId="urn:microsoft.com/office/officeart/2005/8/layout/cycle5"/>
    <dgm:cxn modelId="{2EDAF179-C048-4CBE-899E-70F6F50F211E}" type="presParOf" srcId="{66512744-29FD-45F4-8A93-72C0BD6E2CB8}" destId="{0169D9E0-4AA7-426B-8DB3-ED5ED3CA72D9}" srcOrd="22" destOrd="0" presId="urn:microsoft.com/office/officeart/2005/8/layout/cycle5"/>
    <dgm:cxn modelId="{F3267CF5-9D07-4381-B35A-5AE70682EE26}" type="presParOf" srcId="{66512744-29FD-45F4-8A93-72C0BD6E2CB8}" destId="{B6284F83-8D05-42F6-A65A-CD06EAB42303}" srcOrd="23" destOrd="0" presId="urn:microsoft.com/office/officeart/2005/8/layout/cycle5"/>
    <dgm:cxn modelId="{1DEE6CA6-4179-47A4-81DD-AE5ABD67F93F}" type="presParOf" srcId="{66512744-29FD-45F4-8A93-72C0BD6E2CB8}" destId="{B842280F-A0A0-48EA-B9C6-A52CD36C4486}" srcOrd="24" destOrd="0" presId="urn:microsoft.com/office/officeart/2005/8/layout/cycle5"/>
    <dgm:cxn modelId="{92B351A9-5CC2-411A-9AD3-54089A5AD317}" type="presParOf" srcId="{66512744-29FD-45F4-8A93-72C0BD6E2CB8}" destId="{B2926109-B7F2-42CD-B500-3AB495BC9C8C}" srcOrd="25" destOrd="0" presId="urn:microsoft.com/office/officeart/2005/8/layout/cycle5"/>
    <dgm:cxn modelId="{6144A565-3561-44A8-A489-9B2F745EDC8A}" type="presParOf" srcId="{66512744-29FD-45F4-8A93-72C0BD6E2CB8}" destId="{F02F4DB6-F358-4396-ACC1-AE15D0857A21}" srcOrd="26" destOrd="0" presId="urn:microsoft.com/office/officeart/2005/8/layout/cycle5"/>
    <dgm:cxn modelId="{5929AC49-6187-4E6F-8FB9-937FBE96CAD0}" type="presParOf" srcId="{66512744-29FD-45F4-8A93-72C0BD6E2CB8}" destId="{A20969B4-3C0A-4BCB-B76C-5E9D06817033}" srcOrd="27" destOrd="0" presId="urn:microsoft.com/office/officeart/2005/8/layout/cycle5"/>
    <dgm:cxn modelId="{7B433510-CB45-489B-872F-522FD4CC239C}" type="presParOf" srcId="{66512744-29FD-45F4-8A93-72C0BD6E2CB8}" destId="{62C436C7-BF46-45E8-94CF-EE138210B1EB}" srcOrd="28" destOrd="0" presId="urn:microsoft.com/office/officeart/2005/8/layout/cycle5"/>
    <dgm:cxn modelId="{F136FC13-630C-496E-8F05-38A17B10DBEB}" type="presParOf" srcId="{66512744-29FD-45F4-8A93-72C0BD6E2CB8}" destId="{EDA55905-5C87-4357-A0D1-2D0D105B6C98}" srcOrd="29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B9A59-5FC7-407E-9284-72C407CAE5B6}">
      <dsp:nvSpPr>
        <dsp:cNvPr id="0" name=""/>
        <dsp:cNvSpPr/>
      </dsp:nvSpPr>
      <dsp:spPr>
        <a:xfrm>
          <a:off x="1638263" y="969355"/>
          <a:ext cx="736920" cy="73692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smtClean="0"/>
            <a:t>Mål?</a:t>
          </a:r>
          <a:endParaRPr lang="sv-SE" sz="1200" kern="1200" dirty="0"/>
        </a:p>
      </dsp:txBody>
      <dsp:txXfrm>
        <a:off x="1746182" y="1077274"/>
        <a:ext cx="521082" cy="521082"/>
      </dsp:txXfrm>
    </dsp:sp>
    <dsp:sp modelId="{0F6DD162-B458-4CA8-A0E1-1A2D934A4F3D}">
      <dsp:nvSpPr>
        <dsp:cNvPr id="0" name=""/>
        <dsp:cNvSpPr/>
      </dsp:nvSpPr>
      <dsp:spPr>
        <a:xfrm rot="16200000">
          <a:off x="1895310" y="841417"/>
          <a:ext cx="22282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22826" y="1652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2001153" y="852371"/>
        <a:ext cx="11141" cy="11141"/>
      </dsp:txXfrm>
    </dsp:sp>
    <dsp:sp modelId="{5DB3B039-8287-4825-BF33-623F7ADA43AC}">
      <dsp:nvSpPr>
        <dsp:cNvPr id="0" name=""/>
        <dsp:cNvSpPr/>
      </dsp:nvSpPr>
      <dsp:spPr>
        <a:xfrm>
          <a:off x="1638263" y="9608"/>
          <a:ext cx="736920" cy="7369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Vilka?</a:t>
          </a:r>
          <a:endParaRPr lang="sv-SE" sz="1000" kern="1200" dirty="0"/>
        </a:p>
      </dsp:txBody>
      <dsp:txXfrm>
        <a:off x="1746182" y="117527"/>
        <a:ext cx="521082" cy="521082"/>
      </dsp:txXfrm>
    </dsp:sp>
    <dsp:sp modelId="{6F022FE4-2734-4AF0-8681-74D6D5097E4E}">
      <dsp:nvSpPr>
        <dsp:cNvPr id="0" name=""/>
        <dsp:cNvSpPr/>
      </dsp:nvSpPr>
      <dsp:spPr>
        <a:xfrm>
          <a:off x="2375184" y="1321290"/>
          <a:ext cx="22282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22826" y="1652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2481026" y="1332245"/>
        <a:ext cx="11141" cy="11141"/>
      </dsp:txXfrm>
    </dsp:sp>
    <dsp:sp modelId="{86D21B7E-CB95-4D13-BD42-294DDBAB82B2}">
      <dsp:nvSpPr>
        <dsp:cNvPr id="0" name=""/>
        <dsp:cNvSpPr/>
      </dsp:nvSpPr>
      <dsp:spPr>
        <a:xfrm>
          <a:off x="2598010" y="969355"/>
          <a:ext cx="736920" cy="736920"/>
        </a:xfrm>
        <a:prstGeom prst="ellipse">
          <a:avLst/>
        </a:prstGeom>
        <a:solidFill>
          <a:schemeClr val="accent3">
            <a:hueOff val="784624"/>
            <a:satOff val="18598"/>
            <a:lumOff val="-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Hur?</a:t>
          </a:r>
          <a:endParaRPr lang="sv-SE" sz="1000" kern="1200" dirty="0"/>
        </a:p>
      </dsp:txBody>
      <dsp:txXfrm>
        <a:off x="2705929" y="1077274"/>
        <a:ext cx="521082" cy="521082"/>
      </dsp:txXfrm>
    </dsp:sp>
    <dsp:sp modelId="{38D892B8-9733-4600-AA50-DA9F8462187C}">
      <dsp:nvSpPr>
        <dsp:cNvPr id="0" name=""/>
        <dsp:cNvSpPr/>
      </dsp:nvSpPr>
      <dsp:spPr>
        <a:xfrm rot="5400000">
          <a:off x="1895310" y="1801164"/>
          <a:ext cx="22282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22826" y="1652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2001153" y="1812118"/>
        <a:ext cx="11141" cy="11141"/>
      </dsp:txXfrm>
    </dsp:sp>
    <dsp:sp modelId="{B54BF8FA-A035-4736-BBBB-2CBEE045137C}">
      <dsp:nvSpPr>
        <dsp:cNvPr id="0" name=""/>
        <dsp:cNvSpPr/>
      </dsp:nvSpPr>
      <dsp:spPr>
        <a:xfrm>
          <a:off x="1638263" y="1929102"/>
          <a:ext cx="736920" cy="736920"/>
        </a:xfrm>
        <a:prstGeom prst="ellipse">
          <a:avLst/>
        </a:prstGeom>
        <a:solidFill>
          <a:schemeClr val="accent3">
            <a:hueOff val="1569249"/>
            <a:satOff val="37196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Varför?</a:t>
          </a:r>
          <a:endParaRPr lang="sv-SE" sz="1000" kern="1200" dirty="0"/>
        </a:p>
      </dsp:txBody>
      <dsp:txXfrm>
        <a:off x="1746182" y="2037021"/>
        <a:ext cx="521082" cy="521082"/>
      </dsp:txXfrm>
    </dsp:sp>
    <dsp:sp modelId="{49786333-CEAE-42C3-8AA4-2853C4FBC8FC}">
      <dsp:nvSpPr>
        <dsp:cNvPr id="0" name=""/>
        <dsp:cNvSpPr/>
      </dsp:nvSpPr>
      <dsp:spPr>
        <a:xfrm rot="10800000">
          <a:off x="1415437" y="1321290"/>
          <a:ext cx="22282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22826" y="1652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 rot="10800000">
        <a:off x="1521279" y="1332245"/>
        <a:ext cx="11141" cy="11141"/>
      </dsp:txXfrm>
    </dsp:sp>
    <dsp:sp modelId="{D1F50FA8-C97A-4E9F-91B3-DAF4E12034CE}">
      <dsp:nvSpPr>
        <dsp:cNvPr id="0" name=""/>
        <dsp:cNvSpPr/>
      </dsp:nvSpPr>
      <dsp:spPr>
        <a:xfrm>
          <a:off x="678516" y="969355"/>
          <a:ext cx="736920" cy="736920"/>
        </a:xfrm>
        <a:prstGeom prst="ellipse">
          <a:avLst/>
        </a:prstGeom>
        <a:solidFill>
          <a:schemeClr val="accent3">
            <a:hueOff val="2353873"/>
            <a:satOff val="55794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Nuläge?</a:t>
          </a:r>
          <a:endParaRPr lang="sv-SE" sz="1000" kern="1200" dirty="0"/>
        </a:p>
      </dsp:txBody>
      <dsp:txXfrm>
        <a:off x="786435" y="1077274"/>
        <a:ext cx="521082" cy="521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D4883-5294-4C0B-AA0E-40487A18D171}">
      <dsp:nvSpPr>
        <dsp:cNvPr id="0" name=""/>
        <dsp:cNvSpPr/>
      </dsp:nvSpPr>
      <dsp:spPr>
        <a:xfrm>
          <a:off x="2692833" y="1543"/>
          <a:ext cx="393660" cy="2558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Jan</a:t>
          </a:r>
          <a:endParaRPr lang="sv-SE" sz="1000" kern="1200" dirty="0"/>
        </a:p>
      </dsp:txBody>
      <dsp:txXfrm>
        <a:off x="2705324" y="14034"/>
        <a:ext cx="368678" cy="230897"/>
      </dsp:txXfrm>
    </dsp:sp>
    <dsp:sp modelId="{E2887D60-0D69-49C9-952C-52F2A7BDE35E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1310821" y="28427"/>
              </a:moveTo>
              <a:arcTo wR="1066254" hR="1066254" stAng="16995598" swAng="47372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D3023-0550-43F3-AFB3-2219B16B05E7}">
      <dsp:nvSpPr>
        <dsp:cNvPr id="0" name=""/>
        <dsp:cNvSpPr/>
      </dsp:nvSpPr>
      <dsp:spPr>
        <a:xfrm>
          <a:off x="3319562" y="205180"/>
          <a:ext cx="393660" cy="2558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Feb</a:t>
          </a:r>
          <a:endParaRPr lang="sv-SE" sz="1000" kern="1200" dirty="0"/>
        </a:p>
      </dsp:txBody>
      <dsp:txXfrm>
        <a:off x="3332053" y="217671"/>
        <a:ext cx="368678" cy="230897"/>
      </dsp:txXfrm>
    </dsp:sp>
    <dsp:sp modelId="{7A089B47-3359-413E-9075-E310978A14BD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1883787" y="381755"/>
              </a:moveTo>
              <a:arcTo wR="1066254" hR="1066254" stAng="19203684" swAng="65516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5CFCA0-6394-4316-87A9-66EB11C92371}">
      <dsp:nvSpPr>
        <dsp:cNvPr id="0" name=""/>
        <dsp:cNvSpPr/>
      </dsp:nvSpPr>
      <dsp:spPr>
        <a:xfrm>
          <a:off x="3706902" y="738307"/>
          <a:ext cx="393660" cy="2558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Mars</a:t>
          </a:r>
          <a:endParaRPr lang="sv-SE" sz="1000" kern="1200" dirty="0"/>
        </a:p>
      </dsp:txBody>
      <dsp:txXfrm>
        <a:off x="3719393" y="750798"/>
        <a:ext cx="368678" cy="230897"/>
      </dsp:txXfrm>
    </dsp:sp>
    <dsp:sp modelId="{41B99B30-AB24-478D-8BB1-FB6825A7122C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2125520" y="944371"/>
              </a:moveTo>
              <a:arcTo wR="1066254" hR="1066254" stAng="21206170" swAng="787661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F8E9E-12CA-4218-9C3D-66B073A54368}">
      <dsp:nvSpPr>
        <dsp:cNvPr id="0" name=""/>
        <dsp:cNvSpPr/>
      </dsp:nvSpPr>
      <dsp:spPr>
        <a:xfrm>
          <a:off x="3706902" y="1397289"/>
          <a:ext cx="393660" cy="2558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April</a:t>
          </a:r>
          <a:endParaRPr lang="sv-SE" sz="1000" kern="1200" dirty="0"/>
        </a:p>
      </dsp:txBody>
      <dsp:txXfrm>
        <a:off x="3719393" y="1409780"/>
        <a:ext cx="368678" cy="230897"/>
      </dsp:txXfrm>
    </dsp:sp>
    <dsp:sp modelId="{2503BF3E-9255-45C4-94C5-D3174EC09F17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1998650" y="1583496"/>
              </a:moveTo>
              <a:arcTo wR="1066254" hR="1066254" stAng="1741146" swAng="65516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8585A-BB09-461F-A838-D8B3AF790F21}">
      <dsp:nvSpPr>
        <dsp:cNvPr id="0" name=""/>
        <dsp:cNvSpPr/>
      </dsp:nvSpPr>
      <dsp:spPr>
        <a:xfrm>
          <a:off x="3319562" y="1930416"/>
          <a:ext cx="393660" cy="25587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Maj</a:t>
          </a:r>
          <a:endParaRPr lang="sv-SE" sz="1000" kern="1200" dirty="0"/>
        </a:p>
      </dsp:txBody>
      <dsp:txXfrm>
        <a:off x="3332053" y="1942907"/>
        <a:ext cx="368678" cy="230897"/>
      </dsp:txXfrm>
    </dsp:sp>
    <dsp:sp modelId="{1052D0B0-7F59-4A48-9356-89D75746E759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1451063" y="2060650"/>
              </a:moveTo>
              <a:arcTo wR="1066254" hR="1066254" stAng="4130682" swAng="473720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76504-C7DD-4F0D-A677-DDFB6C8FD6A8}">
      <dsp:nvSpPr>
        <dsp:cNvPr id="0" name=""/>
        <dsp:cNvSpPr/>
      </dsp:nvSpPr>
      <dsp:spPr>
        <a:xfrm>
          <a:off x="2692833" y="2134053"/>
          <a:ext cx="393660" cy="2558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Aug</a:t>
          </a:r>
          <a:endParaRPr lang="sv-SE" sz="1000" kern="1200" dirty="0"/>
        </a:p>
      </dsp:txBody>
      <dsp:txXfrm>
        <a:off x="2705324" y="2146544"/>
        <a:ext cx="368678" cy="230897"/>
      </dsp:txXfrm>
    </dsp:sp>
    <dsp:sp modelId="{A644495D-B5DB-4DD1-A00A-D5C2DD6FA3BA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821688" y="2104082"/>
              </a:moveTo>
              <a:arcTo wR="1066254" hR="1066254" stAng="6195598" swAng="47372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970FD-2FF5-47D6-8B2E-94C4B6F7D2E9}">
      <dsp:nvSpPr>
        <dsp:cNvPr id="0" name=""/>
        <dsp:cNvSpPr/>
      </dsp:nvSpPr>
      <dsp:spPr>
        <a:xfrm>
          <a:off x="2066104" y="1930416"/>
          <a:ext cx="393660" cy="2558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Sep</a:t>
          </a:r>
          <a:endParaRPr lang="sv-SE" sz="1000" kern="1200" dirty="0"/>
        </a:p>
      </dsp:txBody>
      <dsp:txXfrm>
        <a:off x="2078595" y="1942907"/>
        <a:ext cx="368678" cy="230897"/>
      </dsp:txXfrm>
    </dsp:sp>
    <dsp:sp modelId="{A4F159B3-6521-49E2-92D4-FFA83426A99A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248722" y="1750754"/>
              </a:moveTo>
              <a:arcTo wR="1066254" hR="1066254" stAng="8403684" swAng="65516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B483C-C2C5-40B3-A13C-6ABE47992C31}">
      <dsp:nvSpPr>
        <dsp:cNvPr id="0" name=""/>
        <dsp:cNvSpPr/>
      </dsp:nvSpPr>
      <dsp:spPr>
        <a:xfrm>
          <a:off x="1678765" y="1397289"/>
          <a:ext cx="393660" cy="2558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Okt</a:t>
          </a:r>
          <a:endParaRPr lang="sv-SE" sz="1000" kern="1200" dirty="0"/>
        </a:p>
      </dsp:txBody>
      <dsp:txXfrm>
        <a:off x="1691256" y="1409780"/>
        <a:ext cx="368678" cy="230897"/>
      </dsp:txXfrm>
    </dsp:sp>
    <dsp:sp modelId="{B6284F83-8D05-42F6-A65A-CD06EAB42303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6989" y="1188138"/>
              </a:moveTo>
              <a:arcTo wR="1066254" hR="1066254" stAng="10406170" swAng="787661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2280F-A0A0-48EA-B9C6-A52CD36C4486}">
      <dsp:nvSpPr>
        <dsp:cNvPr id="0" name=""/>
        <dsp:cNvSpPr/>
      </dsp:nvSpPr>
      <dsp:spPr>
        <a:xfrm>
          <a:off x="1678765" y="738307"/>
          <a:ext cx="393660" cy="2558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Nov</a:t>
          </a:r>
          <a:endParaRPr lang="sv-SE" sz="1000" kern="1200" dirty="0"/>
        </a:p>
      </dsp:txBody>
      <dsp:txXfrm>
        <a:off x="1691256" y="750798"/>
        <a:ext cx="368678" cy="230897"/>
      </dsp:txXfrm>
    </dsp:sp>
    <dsp:sp modelId="{F02F4DB6-F358-4396-ACC1-AE15D0857A21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133859" y="549013"/>
              </a:moveTo>
              <a:arcTo wR="1066254" hR="1066254" stAng="12541146" swAng="65516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969B4-3C0A-4BCB-B76C-5E9D06817033}">
      <dsp:nvSpPr>
        <dsp:cNvPr id="0" name=""/>
        <dsp:cNvSpPr/>
      </dsp:nvSpPr>
      <dsp:spPr>
        <a:xfrm>
          <a:off x="2066104" y="205180"/>
          <a:ext cx="393660" cy="25587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Dec</a:t>
          </a:r>
          <a:endParaRPr lang="sv-SE" sz="1000" kern="1200" dirty="0"/>
        </a:p>
      </dsp:txBody>
      <dsp:txXfrm>
        <a:off x="2078595" y="217671"/>
        <a:ext cx="368678" cy="230897"/>
      </dsp:txXfrm>
    </dsp:sp>
    <dsp:sp modelId="{EDA55905-5C87-4357-A0D1-2D0D105B6C98}">
      <dsp:nvSpPr>
        <dsp:cNvPr id="0" name=""/>
        <dsp:cNvSpPr/>
      </dsp:nvSpPr>
      <dsp:spPr>
        <a:xfrm>
          <a:off x="1823409" y="129483"/>
          <a:ext cx="2132509" cy="2132509"/>
        </a:xfrm>
        <a:custGeom>
          <a:avLst/>
          <a:gdLst/>
          <a:ahLst/>
          <a:cxnLst/>
          <a:rect l="0" t="0" r="0" b="0"/>
          <a:pathLst>
            <a:path>
              <a:moveTo>
                <a:pt x="681446" y="71859"/>
              </a:moveTo>
              <a:arcTo wR="1066254" hR="1066254" stAng="14930682" swAng="473720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4E97506-FEDF-3C2D-9A32-6C682EEA47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24FB15A-3ACD-A681-A271-C411618F7A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7EBD15-CAD9-1C4A-AC11-147E3B4DEF02}" type="datetimeFigureOut">
              <a:rPr lang="sv-SE"/>
              <a:pPr>
                <a:defRPr/>
              </a:pPr>
              <a:t>2023-04-25</a:t>
            </a:fld>
            <a:endParaRPr 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7AB5D3EF-FA54-8368-3DA2-783620870F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82E415EF-E78F-589C-F365-035626536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A148D3-35B4-2811-3F08-9EF37B58D3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8B6248-C495-BF64-AA63-F511E6981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875545-B105-B641-9056-047F480DC9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r>
              <a:rPr lang="sv-SE" dirty="0" smtClean="0"/>
              <a:t>Helen</a:t>
            </a:r>
          </a:p>
          <a:p>
            <a:r>
              <a:rPr lang="sv-SE" dirty="0" smtClean="0"/>
              <a:t>Tack.</a:t>
            </a:r>
          </a:p>
          <a:p>
            <a:r>
              <a:rPr lang="sv-SE" dirty="0"/>
              <a:t>Strategiskt inköp - det </a:t>
            </a:r>
            <a:r>
              <a:rPr lang="sv-SE" dirty="0" smtClean="0"/>
              <a:t>är ju ett </a:t>
            </a:r>
            <a:r>
              <a:rPr lang="sv-SE" dirty="0"/>
              <a:t>verktyg som </a:t>
            </a:r>
            <a:r>
              <a:rPr lang="sv-SE" dirty="0" smtClean="0"/>
              <a:t>öppnar så många möjligheter  för en organisation.</a:t>
            </a:r>
            <a:endParaRPr lang="sv-SE" dirty="0"/>
          </a:p>
          <a:p>
            <a:r>
              <a:rPr lang="sv-SE" dirty="0"/>
              <a:t>Mitt intresse för det här rivstartade det vid första </a:t>
            </a:r>
            <a:r>
              <a:rPr lang="sv-SE" dirty="0" smtClean="0"/>
              <a:t>chefsjobbet (och jobbet)  </a:t>
            </a:r>
            <a:r>
              <a:rPr lang="sv-SE" dirty="0"/>
              <a:t>inom offentligt </a:t>
            </a:r>
            <a:r>
              <a:rPr lang="sv-SE" dirty="0" smtClean="0"/>
              <a:t>inköp. En </a:t>
            </a:r>
            <a:r>
              <a:rPr lang="sv-SE" dirty="0"/>
              <a:t>äldre inköpare – tittade på </a:t>
            </a:r>
            <a:r>
              <a:rPr lang="sv-SE" dirty="0" err="1"/>
              <a:t>kravspec</a:t>
            </a:r>
            <a:r>
              <a:rPr lang="sv-SE" dirty="0"/>
              <a:t> – strök hälften </a:t>
            </a:r>
            <a:r>
              <a:rPr lang="sv-SE" dirty="0" err="1"/>
              <a:t>hälften</a:t>
            </a:r>
            <a:r>
              <a:rPr lang="sv-SE" dirty="0"/>
              <a:t> av kraven  med orden  ”det är blir för dyrt –det behöver de inte”</a:t>
            </a:r>
          </a:p>
          <a:p>
            <a:r>
              <a:rPr lang="sv-SE" dirty="0"/>
              <a:t>Själv tänkte jag att du skämtar -  Visade sig att det gjorde hen inte så när avtalet var på plats så hade jag  ett par irriterade samtal från chefer lite högre upp i organisationen.</a:t>
            </a:r>
          </a:p>
          <a:p>
            <a:r>
              <a:rPr lang="sv-SE" dirty="0" smtClean="0"/>
              <a:t>-- Kände att det här är fel arbetssätt på så många olika sätt.</a:t>
            </a:r>
          </a:p>
          <a:p>
            <a:endParaRPr lang="sv-SE" dirty="0" smtClean="0"/>
          </a:p>
          <a:p>
            <a:r>
              <a:rPr lang="sv-SE" dirty="0" smtClean="0"/>
              <a:t>Det här </a:t>
            </a:r>
            <a:r>
              <a:rPr lang="sv-SE" dirty="0"/>
              <a:t>passet ska handla om </a:t>
            </a:r>
            <a:r>
              <a:rPr lang="sv-SE" dirty="0" err="1"/>
              <a:t>Sjöfartverkets</a:t>
            </a:r>
            <a:r>
              <a:rPr lang="sv-SE" dirty="0"/>
              <a:t> resa inom området strategiskt inköp</a:t>
            </a:r>
          </a:p>
          <a:p>
            <a:r>
              <a:rPr lang="sv-SE" dirty="0" smtClean="0"/>
              <a:t>Ge en bild av inköpssidan här</a:t>
            </a:r>
            <a:endParaRPr lang="sv-SE" dirty="0"/>
          </a:p>
          <a:p>
            <a:r>
              <a:rPr lang="sv-SE" dirty="0" smtClean="0"/>
              <a:t>Vi har en grundvolym på ca 2 miljarder kr/ år (lite högre beroende på vad vi ska köpa – var 50 år smyger det sig in en isbrytare eller två isbrytare i planen.) och vi gör ca 170 upphandlingar per år av olika slag.  Sjöfartsverkets resa har…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591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Katarina</a:t>
            </a:r>
          </a:p>
          <a:p>
            <a:r>
              <a:rPr lang="sv-SE" dirty="0" smtClean="0"/>
              <a:t>- Väl </a:t>
            </a:r>
            <a:r>
              <a:rPr lang="sv-SE" dirty="0"/>
              <a:t>grundade beslut make/</a:t>
            </a:r>
            <a:r>
              <a:rPr lang="sv-SE" dirty="0" err="1"/>
              <a:t>buy</a:t>
            </a:r>
            <a:endParaRPr lang="sv-SE" dirty="0"/>
          </a:p>
          <a:p>
            <a:pPr>
              <a:buFontTx/>
              <a:buChar char="-"/>
            </a:pPr>
            <a:r>
              <a:rPr lang="sv-SE" dirty="0"/>
              <a:t>Rätt kvalitet nu och i framtiden – utveckla tillsammans med marknaden</a:t>
            </a:r>
          </a:p>
          <a:p>
            <a:pPr>
              <a:buFontTx/>
              <a:buChar char="-"/>
            </a:pPr>
            <a:r>
              <a:rPr lang="sv-SE" dirty="0"/>
              <a:t>Kostnadseffektivitet och kontroll </a:t>
            </a:r>
          </a:p>
          <a:p>
            <a:pPr>
              <a:buFontTx/>
              <a:buChar char="-"/>
            </a:pPr>
            <a:r>
              <a:rPr lang="sv-SE" dirty="0"/>
              <a:t>Ordning och reda – lagefterlevnad, tillförlitlighet, utrymme för innovation samt god arbetsmiljö</a:t>
            </a:r>
          </a:p>
          <a:p>
            <a:pPr>
              <a:buFontTx/>
              <a:buChar char="-"/>
            </a:pPr>
            <a:r>
              <a:rPr lang="sv-SE" dirty="0"/>
              <a:t>Hög etik – värnar demokratin och skapar trovärdighet</a:t>
            </a:r>
          </a:p>
          <a:p>
            <a:pPr>
              <a:buFontTx/>
              <a:buChar char="-"/>
            </a:pPr>
            <a:r>
              <a:rPr lang="sv-SE" dirty="0"/>
              <a:t>Avgörande i höjd beredskap och </a:t>
            </a:r>
            <a:r>
              <a:rPr lang="sv-SE" dirty="0" smtClean="0"/>
              <a:t>krig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1983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Katarina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0266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2983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057650"/>
          </a:xfrm>
        </p:spPr>
        <p:txBody>
          <a:bodyPr/>
          <a:lstStyle/>
          <a:p>
            <a:r>
              <a:rPr lang="sv-SE" dirty="0" smtClean="0"/>
              <a:t>Vad innebär det att ta sig an utmaningen att arbete med en så inköpsorienterad ledning?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För det första – redan klart att inköp är viktigt – som ID har jag ett starkt mandat och position gällande inköpsfrågor. Jag ingår i högsta ledningen och kan: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Kan företräda och besvara mina frågor i högsta ledningen</a:t>
            </a:r>
            <a:br>
              <a:rPr lang="sv-SE" dirty="0" smtClean="0"/>
            </a:br>
            <a:r>
              <a:rPr lang="sv-SE" dirty="0" smtClean="0"/>
              <a:t>(behöver inte gå genom någon annan - lita på att någon annan brinner lika mycket för området )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Lättare att koppla inköp till myndighetens behov och framtida utveckling (vad är på g i horisonten?)</a:t>
            </a:r>
            <a:r>
              <a:rPr lang="sv-SE" dirty="0"/>
              <a:t> </a:t>
            </a:r>
            <a:r>
              <a:rPr lang="sv-SE" dirty="0" smtClean="0"/>
              <a:t>Större </a:t>
            </a:r>
            <a:r>
              <a:rPr lang="sv-SE" dirty="0"/>
              <a:t>möjlighet att komma in vid rätt tillfälle diskutera val av </a:t>
            </a:r>
            <a:r>
              <a:rPr lang="sv-SE" dirty="0" err="1" smtClean="0"/>
              <a:t>upph</a:t>
            </a:r>
            <a:endParaRPr lang="sv-SE" dirty="0" smtClean="0"/>
          </a:p>
          <a:p>
            <a:pPr marL="171450" indent="-171450">
              <a:buFontTx/>
              <a:buChar char="-"/>
            </a:pPr>
            <a:r>
              <a:rPr lang="sv-SE" dirty="0" smtClean="0"/>
              <a:t>Lättare att komma ut i organisationen – är inköp är viktigt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Kommer också med stort ansvar  att hitta bra </a:t>
            </a:r>
            <a:r>
              <a:rPr lang="sv-SE" b="1" dirty="0" smtClean="0"/>
              <a:t>samarbete</a:t>
            </a:r>
            <a:r>
              <a:rPr lang="sv-SE" dirty="0" smtClean="0"/>
              <a:t> – även om jag har mandat har mina chefskollegor kvar sitt verksamhetsansvar</a:t>
            </a:r>
          </a:p>
          <a:p>
            <a:r>
              <a:rPr lang="sv-SE" dirty="0" smtClean="0"/>
              <a:t>Det innebär också att det ställs tydliga krav (vilket är bra!)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Större upphandlingar  så ska vi ska jobba med strategier som GD/Styrelse godkänner beroende på belopp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Vi ska levererar 10 mkr/år i besparingar 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Vi har också krav på att inköpsarbetet i organisationen – och hos oss – ska effektiviseras (enklare- snabbare)- krav på svarstid?)</a:t>
            </a:r>
          </a:p>
          <a:p>
            <a:pPr marL="628650" lvl="1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4895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917950"/>
          </a:xfrm>
        </p:spPr>
        <p:txBody>
          <a:bodyPr/>
          <a:lstStyle/>
          <a:p>
            <a:r>
              <a:rPr lang="sv-SE" dirty="0" smtClean="0"/>
              <a:t>Kikar lite på resan i praktiken…hur tankarna gått</a:t>
            </a:r>
            <a:endParaRPr lang="sv-SE" baseline="0" dirty="0" smtClean="0"/>
          </a:p>
          <a:p>
            <a:r>
              <a:rPr lang="sv-SE" baseline="0" dirty="0" smtClean="0"/>
              <a:t>Det här är målet!</a:t>
            </a:r>
          </a:p>
          <a:p>
            <a:r>
              <a:rPr lang="sv-SE" baseline="0" dirty="0" smtClean="0"/>
              <a:t>- En inköpsorganisation som både ser till lagefterlevnad, riktlinjer ’så här </a:t>
            </a:r>
            <a:r>
              <a:rPr lang="sv-SE" b="1" baseline="0" dirty="0" smtClean="0"/>
              <a:t>ska</a:t>
            </a:r>
            <a:r>
              <a:rPr lang="sv-SE" baseline="0" dirty="0" smtClean="0"/>
              <a:t> vi….’  och som också ser till de affärsmässiga delarna, guidar och ger stöd – ’</a:t>
            </a:r>
            <a:r>
              <a:rPr lang="sv-SE" dirty="0" smtClean="0"/>
              <a:t>det </a:t>
            </a:r>
            <a:r>
              <a:rPr lang="sv-SE" baseline="0" dirty="0" smtClean="0"/>
              <a:t>här kan vi åstadkomma ….’ (bättre</a:t>
            </a:r>
            <a:r>
              <a:rPr lang="sv-SE" dirty="0" smtClean="0"/>
              <a:t> affär, långsiktigt tänk, bättre samarbete leverantörer…)</a:t>
            </a:r>
            <a:endParaRPr lang="sv-SE" baseline="0" dirty="0" smtClean="0"/>
          </a:p>
          <a:p>
            <a:r>
              <a:rPr lang="sv-SE" baseline="0" dirty="0" smtClean="0"/>
              <a:t>Mycket är generellt strategiskt arbete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 smtClean="0"/>
              <a:t>För att komma någonstans måste man lyfta inköpsfrågan och kika på</a:t>
            </a:r>
            <a:r>
              <a:rPr lang="sv-SE" dirty="0" smtClean="0"/>
              <a:t> nuläget både  i organisationen och inköp, hur ser det ut just nu </a:t>
            </a:r>
            <a:r>
              <a:rPr lang="sv-SE" baseline="0" dirty="0" smtClean="0"/>
              <a:t>, varför vi behöver ändra – hur vi ska göra – vilka som behöver engageras- och har alla inblandade parter har samma mål vad inköp</a:t>
            </a:r>
            <a:r>
              <a:rPr lang="sv-SE" dirty="0" smtClean="0"/>
              <a:t> ska stå för</a:t>
            </a:r>
            <a:r>
              <a:rPr lang="sv-SE" baseline="0" dirty="0" smtClean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 smtClean="0"/>
              <a:t>Vi behöver ett antal byggklossar (medarbetare, verktyg (kan vara digitala, organisation, </a:t>
            </a:r>
            <a:r>
              <a:rPr lang="sv-SE" baseline="0" dirty="0" err="1" smtClean="0"/>
              <a:t>samverkansforum</a:t>
            </a:r>
            <a:r>
              <a:rPr lang="sv-SE" baseline="0" dirty="0" smtClean="0"/>
              <a:t>… mm – lite mer senare)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 smtClean="0"/>
              <a:t>Behöver analysera vad vi lägger tid på för att ta bort onödigheter (ta</a:t>
            </a:r>
            <a:r>
              <a:rPr lang="sv-SE" dirty="0" smtClean="0"/>
              <a:t> in </a:t>
            </a:r>
            <a:r>
              <a:rPr lang="sv-SE" baseline="0" dirty="0" smtClean="0"/>
              <a:t>digitala stöd/effektivisera )( och få tid till viktiga uppgifter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 smtClean="0"/>
              <a:t>Behöver också fundera på vad ska gör vi suveränt, </a:t>
            </a:r>
            <a:r>
              <a:rPr lang="sv-SE" dirty="0"/>
              <a:t>vad behöver vi lägga till (arbetsuppgifter, stöd, andra </a:t>
            </a:r>
            <a:r>
              <a:rPr lang="sv-SE" dirty="0" smtClean="0"/>
              <a:t>kompetenser), </a:t>
            </a:r>
            <a:r>
              <a:rPr lang="sv-SE" baseline="0" dirty="0" smtClean="0"/>
              <a:t>vad behöver vi sluta med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smtClean="0"/>
              <a:t>Men framför allt – behövs ett stort engagemang – det vi gör är viktigt – det är roligt – det gör skillnad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9603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393700" y="4400550"/>
            <a:ext cx="6121400" cy="4616450"/>
          </a:xfrm>
        </p:spPr>
        <p:txBody>
          <a:bodyPr/>
          <a:lstStyle/>
          <a:p>
            <a:r>
              <a:rPr lang="sv-SE" sz="1000" dirty="0" err="1" smtClean="0"/>
              <a:t>Byggstenarana</a:t>
            </a:r>
            <a:r>
              <a:rPr lang="sv-SE" sz="1000" dirty="0" smtClean="0"/>
              <a:t>  </a:t>
            </a:r>
            <a:r>
              <a:rPr lang="sv-SE" sz="1000" dirty="0"/>
              <a:t>då? Har vi ett par stycken</a:t>
            </a:r>
          </a:p>
          <a:p>
            <a:r>
              <a:rPr lang="sv-SE" sz="1000" b="1" dirty="0" smtClean="0"/>
              <a:t>Medarbetarskap</a:t>
            </a:r>
          </a:p>
          <a:p>
            <a:pPr marL="171450" indent="-171450">
              <a:buFontTx/>
              <a:buChar char="-"/>
            </a:pPr>
            <a:r>
              <a:rPr lang="sv-SE" sz="1000" dirty="0" smtClean="0"/>
              <a:t>Som medarbetare är min inställning viktig – min kunskap hjälper dig…Vad behöver du hjälp med? Internkonsult</a:t>
            </a:r>
          </a:p>
          <a:p>
            <a:pPr marL="171450" indent="-171450">
              <a:buFontTx/>
              <a:buChar char="-"/>
            </a:pPr>
            <a:r>
              <a:rPr lang="sv-SE" sz="1000" dirty="0" smtClean="0"/>
              <a:t>Vilja att </a:t>
            </a:r>
            <a:r>
              <a:rPr lang="sv-SE" sz="1000" dirty="0"/>
              <a:t>a</a:t>
            </a:r>
            <a:r>
              <a:rPr lang="sv-SE" sz="1000" dirty="0" smtClean="0"/>
              <a:t>nsvara och leda processen, För att göra det behövs förutom kompetens och nyfikenhet,  och vilja att lära nytt &amp; förändra</a:t>
            </a:r>
          </a:p>
          <a:p>
            <a:r>
              <a:rPr lang="sv-SE" sz="1000" b="1" dirty="0" smtClean="0"/>
              <a:t>Verktyg, information &amp; analyser</a:t>
            </a:r>
          </a:p>
          <a:p>
            <a:pPr marL="171450" indent="-171450">
              <a:buFontTx/>
              <a:buChar char="-"/>
            </a:pPr>
            <a:r>
              <a:rPr lang="sv-SE" sz="1000" dirty="0" smtClean="0"/>
              <a:t>Vi jobbar mycket digitalt för att jobba effektivare (upphandlingsverktyg, e-handel, </a:t>
            </a:r>
            <a:r>
              <a:rPr lang="sv-SE" sz="1000" dirty="0" err="1" smtClean="0"/>
              <a:t>spend</a:t>
            </a:r>
            <a:r>
              <a:rPr lang="sv-SE" sz="1000" dirty="0" smtClean="0"/>
              <a:t>, e-signering, ärendehantering, interna hjälpmedel </a:t>
            </a:r>
            <a:r>
              <a:rPr lang="sv-SE" sz="1000" dirty="0" err="1" smtClean="0"/>
              <a:t>Onenote</a:t>
            </a:r>
            <a:r>
              <a:rPr lang="sv-SE" sz="1000" dirty="0" smtClean="0"/>
              <a:t> – dela info, planera möten ta upp punkter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 smtClean="0"/>
              <a:t>Det finns mycket tillgänglig information (</a:t>
            </a:r>
            <a:r>
              <a:rPr lang="sv-SE" sz="1000" dirty="0" err="1" smtClean="0"/>
              <a:t>spend</a:t>
            </a:r>
            <a:r>
              <a:rPr lang="sv-SE" sz="1000" dirty="0" smtClean="0"/>
              <a:t>, avtal som går ut, investeringslista, andras VP, myndighetetens </a:t>
            </a:r>
            <a:r>
              <a:rPr lang="sv-SE" sz="1000" dirty="0" err="1" smtClean="0"/>
              <a:t>mål,statistik</a:t>
            </a:r>
            <a:r>
              <a:rPr lang="sv-SE" sz="1000" dirty="0" smtClean="0"/>
              <a:t> i e-handel, återkommande frågor i ärendehanteringsflödet). Rätt mycket underlag som kan sammanställas som stöd för inköps verksamhet eller stöd åt andra eller skaka om lite och visa på mönster.</a:t>
            </a:r>
          </a:p>
          <a:p>
            <a:r>
              <a:rPr lang="sv-SE" sz="1000" b="1" dirty="0" smtClean="0"/>
              <a:t>Marknad &amp; leverantörer</a:t>
            </a:r>
          </a:p>
          <a:p>
            <a:pPr marL="171450" indent="-171450">
              <a:buFontTx/>
              <a:buChar char="-"/>
            </a:pPr>
            <a:r>
              <a:rPr lang="sv-SE" sz="1000" dirty="0" smtClean="0"/>
              <a:t>Hur samverka, samarbeta nyttja kunskap och kompetens eller hur Samarbeta/samverka avtal?</a:t>
            </a:r>
          </a:p>
          <a:p>
            <a:r>
              <a:rPr lang="sv-SE" sz="1000" b="1" dirty="0" smtClean="0"/>
              <a:t>Övriga verksamheters förväntningar och behov</a:t>
            </a:r>
            <a:endParaRPr lang="sv-SE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 smtClean="0"/>
              <a:t>Vilka är deras </a:t>
            </a:r>
            <a:r>
              <a:rPr lang="sv-SE" sz="1000" dirty="0"/>
              <a:t>b</a:t>
            </a:r>
            <a:r>
              <a:rPr lang="sv-SE" sz="1000" dirty="0" smtClean="0"/>
              <a:t>ehov </a:t>
            </a:r>
            <a:r>
              <a:rPr lang="sv-SE" sz="1000" dirty="0"/>
              <a:t>&amp; </a:t>
            </a:r>
            <a:r>
              <a:rPr lang="sv-SE" sz="1000" dirty="0" smtClean="0"/>
              <a:t>ansvar (hitta samarbetet – ändå inte går in och löser inte frågor som andra ansvarar för).</a:t>
            </a:r>
            <a:endParaRPr lang="sv-SE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 smtClean="0"/>
              <a:t>Vi har utveckla stöd som hjälper verksamheten att göra rätt -  enkla frågor klara själva.</a:t>
            </a:r>
            <a:br>
              <a:rPr lang="sv-SE" sz="1000" dirty="0" smtClean="0"/>
            </a:br>
            <a:r>
              <a:rPr lang="sv-SE" sz="1000" dirty="0" smtClean="0"/>
              <a:t>Vet man inte hur man gör – lätt att inköpet hamnar fel, dölja kostnader, exempelvis på det konto man köper mest av  - hos oss fanns det ett uttryck innan ’sätt det på kätting’ </a:t>
            </a:r>
          </a:p>
          <a:p>
            <a:r>
              <a:rPr lang="sv-SE" sz="1000" b="1" dirty="0" smtClean="0"/>
              <a:t>Inköps </a:t>
            </a:r>
            <a:r>
              <a:rPr lang="sv-SE" sz="1000" b="1" dirty="0"/>
              <a:t>organisation &amp; struktur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 smtClean="0"/>
              <a:t>Roller, mandat, strukturerat </a:t>
            </a:r>
            <a:r>
              <a:rPr lang="sv-SE" sz="1000" dirty="0"/>
              <a:t>arbetssätt </a:t>
            </a:r>
            <a:r>
              <a:rPr lang="sv-SE" sz="1000" dirty="0" smtClean="0"/>
              <a:t>(inte lika men likartat, rätten att bli överkörd av bussen, inte önska någon men saker händer – både medarbetare och organisation måste klara ut snabbt)</a:t>
            </a:r>
            <a:endParaRPr lang="sv-SE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 smtClean="0"/>
              <a:t>Bygga en </a:t>
            </a:r>
            <a:r>
              <a:rPr lang="sv-SE" sz="1000" dirty="0" err="1" smtClean="0"/>
              <a:t>organistation</a:t>
            </a:r>
            <a:r>
              <a:rPr lang="sv-SE" sz="1000" dirty="0" smtClean="0"/>
              <a:t> där det är självklart med till erfarenhetsutbyte  och ha möjlighet att växa (testa nya roller)</a:t>
            </a:r>
            <a:endParaRPr lang="sv-SE" sz="1000" dirty="0"/>
          </a:p>
          <a:p>
            <a:r>
              <a:rPr lang="sv-SE" sz="1000" dirty="0" smtClean="0"/>
              <a:t>Ledarskap – två viktiga uppgifter – sitter det här andra</a:t>
            </a:r>
            <a:endParaRPr lang="sv-SE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Tillit till </a:t>
            </a:r>
            <a:r>
              <a:rPr lang="sv-SE" sz="1000" dirty="0" smtClean="0"/>
              <a:t>professionen  -vet att mina medarbetare är uppskattade och vet vad de håller på med -</a:t>
            </a:r>
            <a:r>
              <a:rPr lang="sv-SE" sz="1000" dirty="0" err="1" smtClean="0"/>
              <a:t>checkpoints</a:t>
            </a:r>
            <a:endParaRPr lang="sv-SE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Säkra </a:t>
            </a:r>
            <a:r>
              <a:rPr lang="sv-SE" sz="1000" dirty="0" smtClean="0"/>
              <a:t>avdelningen (singelkompetens, </a:t>
            </a:r>
            <a:r>
              <a:rPr lang="sv-SE" sz="1000" dirty="0" err="1" smtClean="0"/>
              <a:t>succesionsordning</a:t>
            </a:r>
            <a:r>
              <a:rPr lang="sv-SE" sz="1000" dirty="0" smtClean="0"/>
              <a:t>, kompetensbehov)</a:t>
            </a:r>
            <a:endParaRPr lang="sv-SE" sz="1000" dirty="0"/>
          </a:p>
          <a:p>
            <a:pPr marL="171450" indent="-171450">
              <a:buFontTx/>
              <a:buChar char="-"/>
            </a:pP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1852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Helen </a:t>
            </a:r>
            <a:r>
              <a:rPr lang="sv-SE" baseline="0" dirty="0" smtClean="0"/>
              <a:t>---</a:t>
            </a:r>
            <a:endParaRPr lang="sv-SE" dirty="0" smtClean="0"/>
          </a:p>
          <a:p>
            <a:r>
              <a:rPr lang="sv-SE" dirty="0" smtClean="0"/>
              <a:t>Hur jobbar vi</a:t>
            </a:r>
            <a:r>
              <a:rPr lang="sv-SE" baseline="0" dirty="0" smtClean="0"/>
              <a:t> på inköp? Organisationen </a:t>
            </a:r>
            <a:r>
              <a:rPr lang="sv-SE" dirty="0" smtClean="0"/>
              <a:t>– förutsättning för ordning och reda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Och</a:t>
            </a:r>
            <a:r>
              <a:rPr lang="sv-SE" baseline="0" dirty="0" smtClean="0"/>
              <a:t> så här ser vår organisation &amp; arbetssätt ut idag</a:t>
            </a:r>
            <a:r>
              <a:rPr lang="sv-SE" dirty="0" smtClean="0"/>
              <a:t> (under utveckling)</a:t>
            </a:r>
            <a:endParaRPr lang="sv-SE" baseline="0" dirty="0" smtClean="0"/>
          </a:p>
          <a:p>
            <a:pPr marL="171450" indent="-171450">
              <a:buFontTx/>
              <a:buChar char="-"/>
            </a:pPr>
            <a:r>
              <a:rPr lang="sv-SE" baseline="0" dirty="0" smtClean="0"/>
              <a:t>ID är jag – stöd av inköpscontroller</a:t>
            </a:r>
          </a:p>
          <a:p>
            <a:pPr marL="171450" indent="-171450">
              <a:buFontTx/>
              <a:buChar char="-"/>
            </a:pPr>
            <a:r>
              <a:rPr lang="sv-SE" baseline="0" dirty="0" smtClean="0"/>
              <a:t>Tre enheter – </a:t>
            </a:r>
            <a:r>
              <a:rPr lang="sv-SE" baseline="0" dirty="0" err="1" smtClean="0"/>
              <a:t>SoL</a:t>
            </a:r>
            <a:r>
              <a:rPr lang="sv-SE" baseline="0" dirty="0" smtClean="0"/>
              <a:t> (standarder &amp; riktlinjer  för  ’sånt som alla använder ingen känner ansvar för,</a:t>
            </a:r>
            <a:r>
              <a:rPr lang="sv-SE" dirty="0" smtClean="0"/>
              <a:t> exempelvis  lokalvård, bilar, avfall, arbetskläder) men också </a:t>
            </a:r>
            <a:r>
              <a:rPr lang="sv-SE" baseline="0" dirty="0" smtClean="0"/>
              <a:t>avtalsförvaltning, </a:t>
            </a:r>
            <a:r>
              <a:rPr lang="sv-SE" baseline="0" dirty="0" err="1" smtClean="0"/>
              <a:t>ehandel</a:t>
            </a:r>
            <a:r>
              <a:rPr lang="sv-SE" baseline="0" dirty="0" smtClean="0"/>
              <a:t>, logistik), två</a:t>
            </a:r>
            <a:r>
              <a:rPr lang="sv-SE" dirty="0" smtClean="0"/>
              <a:t> inköpsenheter med chefer tillika strategiska inköpare -&gt; ge bra stöd till sina kollegor.</a:t>
            </a:r>
            <a:endParaRPr lang="sv-SE" baseline="0" dirty="0" smtClean="0"/>
          </a:p>
          <a:p>
            <a:pPr marL="171450" indent="-171450">
              <a:buFontTx/>
              <a:buChar char="-"/>
            </a:pPr>
            <a:r>
              <a:rPr lang="sv-SE" baseline="0" dirty="0" smtClean="0"/>
              <a:t>Team–knutna till</a:t>
            </a:r>
            <a:r>
              <a:rPr lang="sv-SE" dirty="0" smtClean="0"/>
              <a:t> vå</a:t>
            </a:r>
            <a:r>
              <a:rPr lang="sv-SE" baseline="0" dirty="0" smtClean="0"/>
              <a:t>ra kategorier – teamansvarig. Ärenden kommer in via ärendehanteringssystem.</a:t>
            </a:r>
            <a:r>
              <a:rPr lang="sv-SE" dirty="0" smtClean="0"/>
              <a:t> </a:t>
            </a:r>
            <a:r>
              <a:rPr lang="sv-SE" baseline="0" dirty="0" smtClean="0"/>
              <a:t>Teamen prioriterar och fördelar ärenden, reflektion över vad kan vi göra bättre</a:t>
            </a:r>
            <a:r>
              <a:rPr lang="sv-SE" dirty="0" smtClean="0"/>
              <a:t> </a:t>
            </a:r>
            <a:r>
              <a:rPr lang="sv-SE" baseline="0" dirty="0" smtClean="0"/>
              <a:t>/hur funkar det,</a:t>
            </a:r>
            <a:r>
              <a:rPr lang="sv-SE" dirty="0" smtClean="0"/>
              <a:t> var behövs nya </a:t>
            </a:r>
            <a:r>
              <a:rPr lang="sv-SE" dirty="0" err="1" smtClean="0"/>
              <a:t>angrepssätt</a:t>
            </a:r>
            <a:r>
              <a:rPr lang="sv-SE" dirty="0" smtClean="0"/>
              <a:t> mm</a:t>
            </a:r>
            <a:r>
              <a:rPr lang="sv-SE" baseline="0" dirty="0" smtClean="0"/>
              <a:t/>
            </a:r>
            <a:br>
              <a:rPr lang="sv-SE" baseline="0" dirty="0" smtClean="0"/>
            </a:br>
            <a:r>
              <a:rPr lang="sv-SE" baseline="0" dirty="0" smtClean="0"/>
              <a:t>Teamen har inneburit större insyn, mer samarbete, mindre risker för singelkompetens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1845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Helen – </a:t>
            </a:r>
          </a:p>
          <a:p>
            <a:r>
              <a:rPr lang="sv-SE" dirty="0" smtClean="0"/>
              <a:t>Förutom</a:t>
            </a:r>
            <a:r>
              <a:rPr lang="sv-SE" baseline="0" dirty="0" smtClean="0"/>
              <a:t> organisationen så har vi också formaliserat interna arbete med arbetsgrupper för ex mallar/standardtexter, informationsstruktur (var lägger vi vilken </a:t>
            </a:r>
            <a:r>
              <a:rPr lang="sv-SE" dirty="0"/>
              <a:t>i</a:t>
            </a:r>
            <a:r>
              <a:rPr lang="sv-SE" baseline="0" dirty="0" smtClean="0"/>
              <a:t>nfo), processarbetet och vi har också formaliserat möten med inte bara verksamheternas avdelningar/enheter utan också de som är extra intressanta ex</a:t>
            </a:r>
            <a:br>
              <a:rPr lang="sv-SE" baseline="0" dirty="0" smtClean="0"/>
            </a:br>
            <a:r>
              <a:rPr lang="sv-SE" baseline="0" dirty="0" smtClean="0"/>
              <a:t>ekonomerna (investeringar, investeringslista, miljö-och hållbarhet, fackliga representanter) och ett inköpsråd med deltagare från samtliga avdelningar (lyfta frågor)</a:t>
            </a:r>
            <a:br>
              <a:rPr lang="sv-SE" baseline="0" dirty="0" smtClean="0"/>
            </a:br>
            <a:r>
              <a:rPr lang="sv-SE" baseline="0" dirty="0" smtClean="0"/>
              <a:t>Och vi har börjat jobba med </a:t>
            </a:r>
            <a:r>
              <a:rPr lang="sv-SE" baseline="0" dirty="0" err="1" smtClean="0"/>
              <a:t>årshjul</a:t>
            </a:r>
            <a:r>
              <a:rPr lang="sv-SE" baseline="0" dirty="0" smtClean="0"/>
              <a:t> – när gör vi vad? </a:t>
            </a:r>
            <a:r>
              <a:rPr lang="sv-SE" baseline="0" dirty="0" err="1" smtClean="0"/>
              <a:t>Exemeplvis</a:t>
            </a:r>
            <a:r>
              <a:rPr lang="sv-SE" baseline="0" dirty="0" smtClean="0"/>
              <a:t>…möten verksamhet (ta upp på hösten, våren), möten samarbetsforum när…</a:t>
            </a:r>
          </a:p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5252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Helen</a:t>
            </a:r>
          </a:p>
          <a:p>
            <a:r>
              <a:rPr lang="sv-SE" dirty="0" smtClean="0"/>
              <a:t>Jag</a:t>
            </a:r>
            <a:r>
              <a:rPr lang="sv-SE" baseline="0" dirty="0" smtClean="0"/>
              <a:t> ser framför mig att</a:t>
            </a:r>
            <a:r>
              <a:rPr lang="sv-SE" dirty="0"/>
              <a:t> </a:t>
            </a:r>
            <a:r>
              <a:rPr lang="sv-SE" dirty="0" smtClean="0"/>
              <a:t>vi behöver fortsätta med….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Arbetssätt – vi  är inte klara – just startat – sätta sig – förändra – förbättra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Revisioner av våra leverantörer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Avtalsförvaltning – fortsätta bygga – testar ett sätt med pilot i verksamheten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Inköpsstrategier &amp; kategoristrategier – fortsätta utveckla efter där v ser att de gör nytta</a:t>
            </a:r>
          </a:p>
          <a:p>
            <a:pPr marL="171450" indent="-171450">
              <a:buFontTx/>
              <a:buChar char="-"/>
            </a:pPr>
            <a:r>
              <a:rPr lang="sv-SE" dirty="0" smtClean="0"/>
              <a:t>Produktutveckling – fortsätta och fördjupa samverkan på olika sätt med leverantörer – använda ny teknik för nytta och säkerhet för Sjöfarten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0910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Helen </a:t>
            </a:r>
          </a:p>
          <a:p>
            <a:r>
              <a:rPr lang="sv-SE" dirty="0" smtClean="0"/>
              <a:t>Innan vi slutar  - En liten uppföljning på historien i början med han som strök en massa krav.</a:t>
            </a:r>
          </a:p>
          <a:p>
            <a:endParaRPr lang="sv-SE" dirty="0" smtClean="0"/>
          </a:p>
          <a:p>
            <a:r>
              <a:rPr lang="sv-SE" dirty="0" smtClean="0"/>
              <a:t>Hade han rätt – absolut – men helt fel ändå</a:t>
            </a:r>
          </a:p>
          <a:p>
            <a:r>
              <a:rPr lang="sv-SE" dirty="0" smtClean="0"/>
              <a:t>Så här är det att verksamheterna</a:t>
            </a:r>
            <a:r>
              <a:rPr lang="sv-SE" baseline="0" dirty="0" smtClean="0"/>
              <a:t> kan ha alldeles för höga/många/krångliga krav  och inköpare</a:t>
            </a:r>
            <a:r>
              <a:rPr lang="sv-SE" dirty="0" smtClean="0"/>
              <a:t> behöver ta ansvar och driva en upphandling i mål  </a:t>
            </a:r>
            <a:r>
              <a:rPr lang="sv-SE" baseline="0" dirty="0" smtClean="0"/>
              <a:t>men för att göra </a:t>
            </a:r>
            <a:r>
              <a:rPr lang="sv-SE" dirty="0" smtClean="0"/>
              <a:t> </a:t>
            </a:r>
            <a:r>
              <a:rPr lang="sv-SE" baseline="0" dirty="0" smtClean="0"/>
              <a:t>det behöver man ett helt annat arbetssätt och synsätt på inköp – vi måste </a:t>
            </a:r>
            <a:r>
              <a:rPr lang="sv-SE" dirty="0" smtClean="0"/>
              <a:t>ha ett nära och br</a:t>
            </a:r>
            <a:r>
              <a:rPr lang="sv-SE" dirty="0"/>
              <a:t>a</a:t>
            </a:r>
            <a:r>
              <a:rPr lang="sv-SE" baseline="0" dirty="0" smtClean="0"/>
              <a:t> samarbete med andra i samma organisation, se till att beslut tas på rätt nivå,  veta vad som är viktigt, kunna ifrågasätta </a:t>
            </a:r>
            <a:r>
              <a:rPr lang="sv-SE" dirty="0" smtClean="0"/>
              <a:t> </a:t>
            </a:r>
            <a:r>
              <a:rPr lang="sv-SE" baseline="0" dirty="0" smtClean="0"/>
              <a:t>och visa resultat!</a:t>
            </a:r>
          </a:p>
          <a:p>
            <a:endParaRPr lang="sv-SE" baseline="0" dirty="0" smtClean="0"/>
          </a:p>
          <a:p>
            <a:r>
              <a:rPr lang="sv-SE" baseline="0" dirty="0" smtClean="0"/>
              <a:t>Tack för oss.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614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Helen</a:t>
            </a:r>
          </a:p>
          <a:p>
            <a:endParaRPr lang="sv-SE" dirty="0"/>
          </a:p>
          <a:p>
            <a:r>
              <a:rPr lang="sv-SE" dirty="0" smtClean="0"/>
              <a:t>… pågått under fem år – och vad har vi så här långt fått för resultat?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333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Helen</a:t>
            </a:r>
          </a:p>
          <a:p>
            <a:endParaRPr lang="sv-SE" dirty="0" smtClean="0"/>
          </a:p>
          <a:p>
            <a:r>
              <a:rPr lang="sv-SE" dirty="0" smtClean="0"/>
              <a:t>Avdelningen har gått från 6 inköpare till snart 25 medarbetare inom olika roller kopplade till inköp.</a:t>
            </a:r>
          </a:p>
          <a:p>
            <a:r>
              <a:rPr lang="sv-SE" dirty="0" smtClean="0"/>
              <a:t>Varje ny roll numera föregås av Business Case för att analysera nyttan – varför behöver vi det här i inköpsorganisationen?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0113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Helen</a:t>
            </a:r>
          </a:p>
          <a:p>
            <a:endParaRPr lang="sv-SE" dirty="0" smtClean="0"/>
          </a:p>
          <a:p>
            <a:r>
              <a:rPr lang="sv-SE" dirty="0" smtClean="0"/>
              <a:t>Vi har gått från att inte mäta vad inköp åstadkommer till att leverera i snitt 15 miljoner kr/år i besparingar. Mäter både plus och minus.</a:t>
            </a:r>
          </a:p>
          <a:p>
            <a:endParaRPr lang="sv-SE" dirty="0"/>
          </a:p>
          <a:p>
            <a:r>
              <a:rPr lang="sv-SE" dirty="0" smtClean="0"/>
              <a:t>Innebär att vi både tjänar in vår egen kostnad och bidrar till verksamhetens resultat.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655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Helen</a:t>
            </a:r>
          </a:p>
          <a:p>
            <a:endParaRPr lang="sv-SE" dirty="0" smtClean="0"/>
          </a:p>
          <a:p>
            <a:r>
              <a:rPr lang="sv-SE" dirty="0" smtClean="0"/>
              <a:t>Vi har ökat leverantörstroheten från 72% till 91%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6822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Helen</a:t>
            </a:r>
          </a:p>
          <a:p>
            <a:endParaRPr lang="sv-SE" dirty="0" smtClean="0"/>
          </a:p>
          <a:p>
            <a:r>
              <a:rPr lang="sv-SE" dirty="0" smtClean="0"/>
              <a:t>Vi har minskat antalet leverantörer (den berömda svansen) – ett exempel här från 217 </a:t>
            </a:r>
            <a:r>
              <a:rPr lang="sv-SE" dirty="0" err="1" smtClean="0"/>
              <a:t>st</a:t>
            </a:r>
            <a:r>
              <a:rPr lang="sv-SE" dirty="0" smtClean="0"/>
              <a:t> i mån till 149 st.</a:t>
            </a:r>
          </a:p>
          <a:p>
            <a:r>
              <a:rPr lang="sv-SE" dirty="0" smtClean="0"/>
              <a:t>En hel del försvunnit – en del kommit till – vi vet att vi har rätt leverantörer  och att de är hela och rena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7869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För</a:t>
            </a:r>
            <a:r>
              <a:rPr lang="sv-SE" baseline="0" dirty="0" smtClean="0"/>
              <a:t> att lyckas med ett strategiskt inköpsarbete behövs en sponsor i organisationen – i mitt fall en GD, </a:t>
            </a:r>
            <a:r>
              <a:rPr lang="sv-SE" dirty="0" smtClean="0"/>
              <a:t>tidigare</a:t>
            </a:r>
            <a:r>
              <a:rPr lang="sv-SE" baseline="0" dirty="0" smtClean="0"/>
              <a:t> </a:t>
            </a:r>
            <a:r>
              <a:rPr lang="sv-SE" dirty="0" smtClean="0"/>
              <a:t>inköpsdirektör Trafikverket – välkommen Katarina Norén. </a:t>
            </a:r>
            <a:br>
              <a:rPr lang="sv-SE" dirty="0" smtClean="0"/>
            </a:br>
            <a:r>
              <a:rPr lang="sv-SE" dirty="0" smtClean="0"/>
              <a:t>Inköp är ett område som du satsat mycket på under fem år - har intressant att höra varför strategisk inköpsarbete viktigt för dig – och vad har du för krav – och hur ser du på vad som behövs för en effektiv inköpsorganisation?</a:t>
            </a:r>
          </a:p>
          <a:p>
            <a:endParaRPr lang="sv-SE" dirty="0"/>
          </a:p>
          <a:p>
            <a:r>
              <a:rPr lang="sv-SE" dirty="0" smtClean="0"/>
              <a:t>Helen 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8207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Katarina</a:t>
            </a:r>
            <a:br>
              <a:rPr lang="sv-SE" dirty="0" smtClean="0"/>
            </a:br>
            <a:endParaRPr lang="sv-SE" dirty="0" smtClean="0"/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Vårt uppdrag – bidar till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säker sjöfart för både människa och miljö genom att lotsa fartyg, bryta is, rädda liv och erbjuda navigationsstöd till de tusentals fartyg som rör sig i våra farvatten.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9F57D-EE5D-A94D-A0B0-9CD01A7CBA4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5011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Katarina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Vi är både en expert och servicemyndighet- ett affärsverk där</a:t>
            </a:r>
            <a:r>
              <a:rPr lang="sv-SE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vi levererar service till våra kunder som betalar för våra tjänster</a:t>
            </a:r>
            <a:br>
              <a:rPr lang="sv-SE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Vi finns i hela landet 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längs kusterna, kanalerna</a:t>
            </a:r>
            <a:r>
              <a:rPr lang="sv-SE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med olika typer av fartyg, helikoptrar, fyrar, bojar och medarbetare</a:t>
            </a:r>
            <a:br>
              <a:rPr lang="sv-SE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med olika kompetenser bland annat båtsmän, lotsar, nautiker, helikopterpiloter , IT, ekonomer och en och annan inom inköp.</a:t>
            </a:r>
            <a:br>
              <a:rPr lang="sv-SE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532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7068FE3B-203C-01B6-C52B-E6B76267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64EE591-E0A0-CB49-9E7B-01187A3D92EE}" type="datetime1">
              <a:rPr lang="sv-SE" smtClean="0"/>
              <a:t>2023-04-25</a:t>
            </a:fld>
            <a:endParaRPr lang="sv-SE" dirty="0"/>
          </a:p>
        </p:txBody>
      </p:sp>
      <p:pic>
        <p:nvPicPr>
          <p:cNvPr id="8" name="Bildobjekt 7" descr="Sjöfartsverkets logotyp">
            <a:extLst>
              <a:ext uri="{FF2B5EF4-FFF2-40B4-BE49-F238E27FC236}">
                <a16:creationId xmlns:a16="http://schemas.microsoft.com/office/drawing/2014/main" id="{5ACB86BA-7E2A-6B7C-D877-26CE6C95A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  <p:sp>
        <p:nvSpPr>
          <p:cNvPr id="16" name="Rubrik 1">
            <a:extLst>
              <a:ext uri="{FF2B5EF4-FFF2-40B4-BE49-F238E27FC236}">
                <a16:creationId xmlns:a16="http://schemas.microsoft.com/office/drawing/2014/main" id="{F988F2F6-9D6B-99C1-F18B-92DF7721B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480ED1AB-88DE-C8B2-F470-81F400709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07026246-173E-9ACA-1390-BF799949D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654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C1FCB1F-496D-3DC6-EFBA-7BE3F7CFE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84E74BC7-5652-37A6-E80E-99ED3DA8C7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>
            <a:extLst>
              <a:ext uri="{FF2B5EF4-FFF2-40B4-BE49-F238E27FC236}">
                <a16:creationId xmlns:a16="http://schemas.microsoft.com/office/drawing/2014/main" id="{129F2624-5C89-BCBD-FDB0-C63B76BE4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6">
            <a:extLst>
              <a:ext uri="{FF2B5EF4-FFF2-40B4-BE49-F238E27FC236}">
                <a16:creationId xmlns:a16="http://schemas.microsoft.com/office/drawing/2014/main" id="{5C47D776-D4F1-D7C9-6C47-2198C0862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00" y="6294438"/>
            <a:ext cx="140493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60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O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940F707-7AA7-139E-8826-EFA0622B0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1FF7D2BD-1B74-0C93-69A0-4E857B1E1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9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I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Isbrytare&#10;">
            <a:extLst>
              <a:ext uri="{FF2B5EF4-FFF2-40B4-BE49-F238E27FC236}">
                <a16:creationId xmlns:a16="http://schemas.microsoft.com/office/drawing/2014/main" id="{DE5C0381-1864-62EA-A533-B847B7027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" y="0"/>
            <a:ext cx="12207479" cy="686783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A15A72FF-BD3F-5C84-B11E-A70519DB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70B7D85-6D1E-05EA-BC05-6FDC2A0F3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4" name="Bildobjekt 3" descr="Sjöfartsverkets logotyp">
            <a:extLst>
              <a:ext uri="{FF2B5EF4-FFF2-40B4-BE49-F238E27FC236}">
                <a16:creationId xmlns:a16="http://schemas.microsoft.com/office/drawing/2014/main" id="{08414245-282D-4050-D28C-2A407D792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3D212CAC-48AA-A00C-4416-2F21EE35D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F6796E03-ED7E-6853-A23D-F957A8905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2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8ED33EEE-245C-433D-D1F9-8D4A6B68E2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6D64AB71-710F-AA20-6CDD-642E7204F3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jurid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B8E4D766-8330-D041-F79D-FD8141BE80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8C43D687-4BF7-3171-921F-77FD7FA5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9D93E08-A7C8-4916-5BDE-484FCAC28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B229995D-8ECD-34DB-C9DD-DADF70E1D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10BADC8-CB31-6B9C-2F47-2B072D5058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7" name="Bildobjekt 6" descr="Sjöfartsverkets logotyp">
            <a:extLst>
              <a:ext uri="{FF2B5EF4-FFF2-40B4-BE49-F238E27FC236}">
                <a16:creationId xmlns:a16="http://schemas.microsoft.com/office/drawing/2014/main" id="{B62E3A0F-4D0F-3768-28D6-FEC9F4549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86CF690-D66C-0BCC-EFBB-CD0AA1E676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2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B14DDB5-0288-058E-E121-E17FA7E6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593900-1662-644E-A85D-F75C0C402231}" type="datetime1">
              <a:rPr lang="sv-SE" smtClean="0"/>
              <a:t>2023-04-25</a:t>
            </a:fld>
            <a:endParaRPr lang="sv-SE" dirty="0"/>
          </a:p>
        </p:txBody>
      </p:sp>
      <p:sp>
        <p:nvSpPr>
          <p:cNvPr id="4" name="Platshållare för sidfot 2">
            <a:extLst>
              <a:ext uri="{FF2B5EF4-FFF2-40B4-BE49-F238E27FC236}">
                <a16:creationId xmlns:a16="http://schemas.microsoft.com/office/drawing/2014/main" id="{CB05DB1A-360A-41F7-9725-F9B135DB6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08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9739DF73-4AEB-0460-3B85-ECEEF4A10B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4010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8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CC79F8C-10BC-546F-2F83-4545519E4A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0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40EA3668-BAE0-4282-C7BE-6FB75D3F7D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002"/>
            <a:ext cx="3971925" cy="68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2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A4690A4-02E2-ECC2-CFF3-9FF0183A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9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62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541FF8B-52E0-5272-1348-70C862CC26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3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0644AF9D-7CEF-8682-0D0D-E93D7CCE7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398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46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DFE8A09-5045-4135-C97D-3BAD5C15AF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7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4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54DC094-BE5D-4247-172C-7DA2150B67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51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D0283AB-B26D-AFF8-735F-53CAAEC34A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/>
          <a:stretch>
            <a:fillRect/>
          </a:stretch>
        </p:blipFill>
        <p:spPr bwMode="auto">
          <a:xfrm>
            <a:off x="-88900" y="-84138"/>
            <a:ext cx="406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4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02DFC484-4124-69A2-18E4-66DE50D21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7938"/>
            <a:ext cx="40894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0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688D0EA4-3F94-56A3-7D1E-4691AC5A0A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EEEBC4A-F632-F48B-6EE4-4169140CA0A3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2023-04-25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 descr="Sjöfartsverkets logotyp">
            <a:extLst>
              <a:ext uri="{FF2B5EF4-FFF2-40B4-BE49-F238E27FC236}">
                <a16:creationId xmlns:a16="http://schemas.microsoft.com/office/drawing/2014/main" id="{B9890A1C-E381-DA77-78DE-3236714EA1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193BA6C5-F461-1191-34F9-03E46E5ED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9057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5" name="Bildobjekt 4" descr="Sjöfartsverkets logotyp">
            <a:extLst>
              <a:ext uri="{FF2B5EF4-FFF2-40B4-BE49-F238E27FC236}">
                <a16:creationId xmlns:a16="http://schemas.microsoft.com/office/drawing/2014/main" id="{2BDEF2A3-BDD2-2CBE-0240-6C3270538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080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E1CB62B9-5D03-FF9E-221C-2659B9048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339558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 descr="Sjöfartsverkets logotyp">
            <a:extLst>
              <a:ext uri="{FF2B5EF4-FFF2-40B4-BE49-F238E27FC236}">
                <a16:creationId xmlns:a16="http://schemas.microsoft.com/office/drawing/2014/main" id="{7DA3E80D-74F1-0CA8-7C69-F517A3845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0F1CE2-CB45-58AC-E5F3-F8429B28AF72}"/>
              </a:ext>
            </a:extLst>
          </p:cNvPr>
          <p:cNvSpPr/>
          <p:nvPr userDrawn="1"/>
        </p:nvSpPr>
        <p:spPr>
          <a:xfrm>
            <a:off x="10360025" y="6215063"/>
            <a:ext cx="1517650" cy="506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2F5E2299-3E26-4B9D-C228-6ACA34A9B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7529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3" descr="Sjöfartsverkets logotyp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3298216D-9D18-DD13-61A7-91A809419B61}"/>
              </a:ext>
            </a:extLst>
          </p:cNvPr>
          <p:cNvSpPr/>
          <p:nvPr userDrawn="1"/>
        </p:nvSpPr>
        <p:spPr>
          <a:xfrm>
            <a:off x="1720850" y="457200"/>
            <a:ext cx="1727200" cy="1728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9" name="Bildobjekt 8" descr="Sjöfartsverkets logotyp">
            <a:extLst>
              <a:ext uri="{FF2B5EF4-FFF2-40B4-BE49-F238E27FC236}">
                <a16:creationId xmlns:a16="http://schemas.microsoft.com/office/drawing/2014/main" id="{416F4E61-EDF8-49A2-C1AA-A248D23D4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24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518A09DD-AFF7-B778-111B-0469565F18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 descr="Sjöfartsverkets logotyp">
            <a:extLst>
              <a:ext uri="{FF2B5EF4-FFF2-40B4-BE49-F238E27FC236}">
                <a16:creationId xmlns:a16="http://schemas.microsoft.com/office/drawing/2014/main" id="{312E3992-3552-D0FF-01E2-531D55C6FE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5BDFE9D-F62A-07DB-6318-EA5191369701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2023-04-25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A0B038C4-947B-1C68-2ADE-CA282429F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7623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7" name="Bildobjekt 6" descr="Sjöfartsverkets logotyp">
            <a:extLst>
              <a:ext uri="{FF2B5EF4-FFF2-40B4-BE49-F238E27FC236}">
                <a16:creationId xmlns:a16="http://schemas.microsoft.com/office/drawing/2014/main" id="{7A8829D5-4060-E0CD-2C96-CECE44018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516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9032F8-6CD6-63C3-D4FA-1B4C4EBE1F4B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3" name="Bildobjekt 6">
            <a:extLst>
              <a:ext uri="{FF2B5EF4-FFF2-40B4-BE49-F238E27FC236}">
                <a16:creationId xmlns:a16="http://schemas.microsoft.com/office/drawing/2014/main" id="{0C79237B-1F8A-982D-40BF-1B5FB5E26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00" y="6181725"/>
            <a:ext cx="1404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15354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C476FED-3907-EA1E-E03F-EA7FEC15A974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3" name="Platshållare fö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medieklipp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330472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D594CEA-3146-4F4F-CF6E-CBAE268A18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 descr="Sjöfartsverkets logotyp">
            <a:extLst>
              <a:ext uri="{FF2B5EF4-FFF2-40B4-BE49-F238E27FC236}">
                <a16:creationId xmlns:a16="http://schemas.microsoft.com/office/drawing/2014/main" id="{DDBFA5F9-BFAF-1B17-2D88-5C87E41DD1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2505878"/>
            <a:ext cx="5010912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66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7E1AA44-CB87-128C-6663-7E26F45579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 descr="Sjöfartsverkets logotyp">
            <a:extLst>
              <a:ext uri="{FF2B5EF4-FFF2-40B4-BE49-F238E27FC236}">
                <a16:creationId xmlns:a16="http://schemas.microsoft.com/office/drawing/2014/main" id="{2DB1F327-2DD9-56EC-BB04-6CD001F9D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2505878"/>
            <a:ext cx="5010912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0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5">
            <a:extLst>
              <a:ext uri="{FF2B5EF4-FFF2-40B4-BE49-F238E27FC236}">
                <a16:creationId xmlns:a16="http://schemas.microsoft.com/office/drawing/2014/main" id="{8D532AF3-0C84-896F-9ECA-7B22A404F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 descr="Sjöfartsverkets logotyp">
            <a:extLst>
              <a:ext uri="{FF2B5EF4-FFF2-40B4-BE49-F238E27FC236}">
                <a16:creationId xmlns:a16="http://schemas.microsoft.com/office/drawing/2014/main" id="{75F14F1F-77CF-CE9E-4EE6-2C12A33828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2505878"/>
            <a:ext cx="5010912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5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Kapitelsida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088" y="6199275"/>
            <a:ext cx="1333142" cy="332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80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1"/>
          </p:nvPr>
        </p:nvSpPr>
        <p:spPr>
          <a:xfrm>
            <a:off x="1298575" y="1339849"/>
            <a:ext cx="9725025" cy="459467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sv-SE" dirty="0" smtClean="0"/>
              <a:t>Klicka här för att ändra format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63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4B571D28-703A-4E2D-4337-C4FCBE421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1862810-82F7-AE3E-BAD8-0A9ABB47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4583F2A-17CC-3741-B3DB-E03B3233D91B}" type="datetime1">
              <a:rPr lang="sv-SE" smtClean="0"/>
              <a:t>2023-04-25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76A48FC9-C605-6DD3-9757-4ADA86A3F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941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EDE7A65-D09F-F4F8-464F-E7F69A7233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7972E3A2-9013-E226-2639-64C19B792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5">
            <a:extLst>
              <a:ext uri="{FF2B5EF4-FFF2-40B4-BE49-F238E27FC236}">
                <a16:creationId xmlns:a16="http://schemas.microsoft.com/office/drawing/2014/main" id="{1B94722C-C0B8-3884-0EB5-C4C8592BF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12312650" cy="69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BF45822F-329A-36CF-95D3-EDA53FAEE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0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ar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DF1163C4-9801-D73D-7431-D99009737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BFAE690E-6DF8-2C83-782F-48445B54C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00CAF894-C98E-0C72-44F3-4662CCC8E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225708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 descr="Sjöfartsverkets logotyp">
            <a:extLst>
              <a:ext uri="{FF2B5EF4-FFF2-40B4-BE49-F238E27FC236}">
                <a16:creationId xmlns:a16="http://schemas.microsoft.com/office/drawing/2014/main" id="{8058B0F5-B732-2C18-EE10-F947AC391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8" y="6293487"/>
            <a:ext cx="1411227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060AEA72-0D19-C576-5B58-5C26C440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63663"/>
            <a:ext cx="1051560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Redigera format för bakgrundstext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F7BFD5-9217-E968-071D-BD5AEBEC2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F6DE85B-5F98-AA40-96E2-4C7D62CAFC7D}" type="datetime1">
              <a:rPr lang="sv-SE" smtClean="0"/>
              <a:t>2023-04-25</a:t>
            </a:fld>
            <a:endParaRPr lang="sv-SE" dirty="0"/>
          </a:p>
        </p:txBody>
      </p:sp>
      <p:pic>
        <p:nvPicPr>
          <p:cNvPr id="2" name="Bildobjekt 1" descr="Sjöfartsverkets logotyp">
            <a:extLst>
              <a:ext uri="{FF2B5EF4-FFF2-40B4-BE49-F238E27FC236}">
                <a16:creationId xmlns:a16="http://schemas.microsoft.com/office/drawing/2014/main" id="{738EF18F-13DE-98FE-82D0-1D3880244DEF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50" y="6293738"/>
            <a:ext cx="1411986" cy="351977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9D733C-0CC6-2832-F2F5-80E3223C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rubrik 5">
            <a:extLst>
              <a:ext uri="{FF2B5EF4-FFF2-40B4-BE49-F238E27FC236}">
                <a16:creationId xmlns:a16="http://schemas.microsoft.com/office/drawing/2014/main" id="{0B75084D-BBDD-BC4D-3866-B9297FB5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6" r:id="rId2"/>
    <p:sldLayoutId id="2147483957" r:id="rId3"/>
    <p:sldLayoutId id="2147483959" r:id="rId4"/>
    <p:sldLayoutId id="2147483960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4012" r:id="rId11"/>
    <p:sldLayoutId id="2147483991" r:id="rId12"/>
    <p:sldLayoutId id="2147484008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3977" r:id="rId30"/>
    <p:sldLayoutId id="2147483980" r:id="rId31"/>
    <p:sldLayoutId id="2147483961" r:id="rId32"/>
    <p:sldLayoutId id="2147483964" r:id="rId33"/>
    <p:sldLayoutId id="2147483965" r:id="rId34"/>
    <p:sldLayoutId id="2147483967" r:id="rId35"/>
    <p:sldLayoutId id="2147483968" r:id="rId36"/>
    <p:sldLayoutId id="2147483969" r:id="rId37"/>
    <p:sldLayoutId id="2147483971" r:id="rId38"/>
    <p:sldLayoutId id="2147483972" r:id="rId39"/>
    <p:sldLayoutId id="2147483973" r:id="rId40"/>
    <p:sldLayoutId id="2147483976" r:id="rId41"/>
    <p:sldLayoutId id="2147483981" r:id="rId42"/>
    <p:sldLayoutId id="2147483982" r:id="rId43"/>
    <p:sldLayoutId id="2147484009" r:id="rId44"/>
    <p:sldLayoutId id="2147484010" r:id="rId45"/>
    <p:sldLayoutId id="2147484011" r:id="rId46"/>
    <p:sldLayoutId id="2147484013" r:id="rId47"/>
    <p:sldLayoutId id="2147484014" r:id="rId48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11" Type="http://schemas.microsoft.com/office/2007/relationships/hdphoto" Target="../media/hdphoto6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1.png"/><Relationship Id="rId4" Type="http://schemas.openxmlformats.org/officeDocument/2006/relationships/diagramLayout" Target="../diagrams/layout1.xml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jpg"/><Relationship Id="rId18" Type="http://schemas.openxmlformats.org/officeDocument/2006/relationships/slide" Target="slide19.xml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12" Type="http://schemas.openxmlformats.org/officeDocument/2006/relationships/image" Target="../media/image50.svg"/><Relationship Id="rId17" Type="http://schemas.openxmlformats.org/officeDocument/2006/relationships/slide" Target="slide17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5" Type="http://schemas.openxmlformats.org/officeDocument/2006/relationships/image" Target="../media/image47.jpg"/><Relationship Id="rId19" Type="http://schemas.openxmlformats.org/officeDocument/2006/relationships/image" Target="../media/image49.jpeg"/><Relationship Id="rId4" Type="http://schemas.openxmlformats.org/officeDocument/2006/relationships/image" Target="../media/image40.jpg"/><Relationship Id="rId1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D20DF7-E033-7876-BE03-1B930EA9A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Sjöfartsverkets strategiska inköpsarbete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99C57EB-103A-5FB0-E94A-9BA99CAFA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v-SE" b="0" dirty="0"/>
              <a:t>Att ha gehör i ledningen kopplat till det strategiska inköpsarbetet.</a:t>
            </a:r>
            <a:br>
              <a:rPr lang="sv-SE" b="0" dirty="0"/>
            </a:br>
            <a:r>
              <a:rPr lang="sv-SE" b="0" dirty="0"/>
              <a:t>Från vision till </a:t>
            </a:r>
            <a:r>
              <a:rPr lang="sv-SE" b="0" dirty="0" smtClean="0"/>
              <a:t>implementation</a:t>
            </a:r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1200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Varför är inköp viktigt?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44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Mina krav som GD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Lagefterlevnad</a:t>
            </a:r>
          </a:p>
          <a:p>
            <a:r>
              <a:rPr lang="sv-SE" dirty="0" smtClean="0"/>
              <a:t>Besparingar netto &gt; 10 mkr/år</a:t>
            </a:r>
          </a:p>
          <a:p>
            <a:r>
              <a:rPr lang="sv-SE" dirty="0" smtClean="0"/>
              <a:t>Framförhållning </a:t>
            </a:r>
            <a:endParaRPr lang="sv-SE" dirty="0"/>
          </a:p>
          <a:p>
            <a:r>
              <a:rPr lang="sv-SE" dirty="0" smtClean="0"/>
              <a:t>Försörjningsstrategier </a:t>
            </a:r>
            <a:r>
              <a:rPr lang="sv-SE" dirty="0"/>
              <a:t>inom kritiska </a:t>
            </a:r>
            <a:r>
              <a:rPr lang="sv-SE" dirty="0" smtClean="0"/>
              <a:t>områden</a:t>
            </a:r>
            <a:endParaRPr lang="sv-SE" dirty="0"/>
          </a:p>
          <a:p>
            <a:r>
              <a:rPr lang="sv-SE" dirty="0" smtClean="0"/>
              <a:t>Inköpsstrategier &gt;1 mkr eller kategoristrategi</a:t>
            </a:r>
          </a:p>
          <a:p>
            <a:r>
              <a:rPr lang="sv-SE" dirty="0" smtClean="0"/>
              <a:t>Noll omedvetna avvikelser</a:t>
            </a:r>
          </a:p>
          <a:p>
            <a:r>
              <a:rPr lang="sv-SE" dirty="0" smtClean="0"/>
              <a:t>Väl avvägda miljökrav och sociala krav som följs upp</a:t>
            </a:r>
          </a:p>
          <a:p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17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Mandat för en effektiv inköpsverksamhet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b="1" dirty="0" smtClean="0"/>
              <a:t>GD beslutar</a:t>
            </a:r>
          </a:p>
          <a:p>
            <a:pPr>
              <a:buFontTx/>
              <a:buChar char="-"/>
            </a:pPr>
            <a:r>
              <a:rPr lang="sv-SE" sz="2000" dirty="0" smtClean="0"/>
              <a:t>Kategoristrategier</a:t>
            </a:r>
          </a:p>
          <a:p>
            <a:pPr>
              <a:buFontTx/>
              <a:buChar char="-"/>
            </a:pPr>
            <a:r>
              <a:rPr lang="sv-SE" sz="2000" dirty="0" smtClean="0"/>
              <a:t>Inköpsstrategier &gt; 1mkr om kategoristrategi saknas. Styrelsebeslut i strategiska inköp &gt; 10 mkr.</a:t>
            </a:r>
          </a:p>
          <a:p>
            <a:pPr>
              <a:buFontTx/>
              <a:buChar char="-"/>
            </a:pPr>
            <a:r>
              <a:rPr lang="sv-SE" sz="2000" dirty="0" smtClean="0"/>
              <a:t>Särskilt samråd i större upphandlingar</a:t>
            </a:r>
          </a:p>
          <a:p>
            <a:pPr marL="0" indent="0">
              <a:buNone/>
            </a:pPr>
            <a:r>
              <a:rPr lang="sv-SE" sz="2000" b="1" dirty="0" smtClean="0"/>
              <a:t>Inköpsdirektör</a:t>
            </a:r>
          </a:p>
          <a:p>
            <a:pPr>
              <a:buFontTx/>
              <a:buChar char="-"/>
            </a:pPr>
            <a:r>
              <a:rPr lang="sv-SE" sz="2000" dirty="0"/>
              <a:t>Medlem i högsta </a:t>
            </a:r>
            <a:r>
              <a:rPr lang="sv-SE" sz="2000" dirty="0" smtClean="0"/>
              <a:t>ledningen</a:t>
            </a:r>
          </a:p>
          <a:p>
            <a:pPr>
              <a:buFontTx/>
              <a:buChar char="-"/>
            </a:pPr>
            <a:r>
              <a:rPr lang="sv-SE" sz="2000" dirty="0" smtClean="0"/>
              <a:t>Inköpsstrategier där kategoristrategi är fastställd</a:t>
            </a:r>
          </a:p>
          <a:p>
            <a:pPr>
              <a:buFontTx/>
              <a:buChar char="-"/>
            </a:pPr>
            <a:r>
              <a:rPr lang="sv-SE" sz="2000" dirty="0" smtClean="0"/>
              <a:t>Styrande dokument  och standarder för </a:t>
            </a:r>
            <a:r>
              <a:rPr lang="sv-SE" sz="2000" dirty="0"/>
              <a:t>inköp</a:t>
            </a:r>
          </a:p>
          <a:p>
            <a:pPr>
              <a:buFontTx/>
              <a:buChar char="-"/>
            </a:pPr>
            <a:r>
              <a:rPr lang="sv-SE" sz="2000" dirty="0" smtClean="0"/>
              <a:t>Kontraktstecknande och avbrytandebeslut</a:t>
            </a:r>
          </a:p>
          <a:p>
            <a:pPr marL="0" indent="0">
              <a:buNone/>
            </a:pPr>
            <a:r>
              <a:rPr lang="sv-SE" sz="2000" b="1" dirty="0" smtClean="0"/>
              <a:t>Inköpare beslutar</a:t>
            </a:r>
          </a:p>
          <a:p>
            <a:pPr>
              <a:buFontTx/>
              <a:buChar char="-"/>
            </a:pPr>
            <a:r>
              <a:rPr lang="sv-SE" sz="2000" dirty="0" smtClean="0"/>
              <a:t>Inköpare verkställer inköpsprocessen</a:t>
            </a:r>
          </a:p>
          <a:p>
            <a:pPr>
              <a:buFontTx/>
              <a:buChar char="-"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1130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Att </a:t>
            </a:r>
            <a:r>
              <a:rPr lang="sv-SE" dirty="0" smtClean="0"/>
              <a:t>ta sig an utmaningen…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Starkt mandat och position  </a:t>
            </a:r>
          </a:p>
          <a:p>
            <a:pPr lvl="1"/>
            <a:r>
              <a:rPr lang="sv-SE" dirty="0"/>
              <a:t>Företräda egna frågor i verksledningen </a:t>
            </a:r>
            <a:endParaRPr lang="sv-SE" dirty="0" smtClean="0"/>
          </a:p>
          <a:p>
            <a:pPr lvl="1"/>
            <a:r>
              <a:rPr lang="sv-SE" dirty="0" smtClean="0"/>
              <a:t>Koppla </a:t>
            </a:r>
            <a:r>
              <a:rPr lang="sv-SE" dirty="0"/>
              <a:t>inköp till myndighetens behov och framtida </a:t>
            </a:r>
            <a:r>
              <a:rPr lang="sv-SE" dirty="0" smtClean="0"/>
              <a:t>utveckling</a:t>
            </a:r>
          </a:p>
          <a:p>
            <a:pPr lvl="1"/>
            <a:r>
              <a:rPr lang="sv-SE" dirty="0"/>
              <a:t>Lättare att få access till </a:t>
            </a:r>
            <a:r>
              <a:rPr lang="sv-SE" dirty="0" smtClean="0"/>
              <a:t>organisationen</a:t>
            </a:r>
          </a:p>
          <a:p>
            <a:pPr lvl="1"/>
            <a:r>
              <a:rPr lang="sv-SE" dirty="0"/>
              <a:t>Större möjlighet att komma in vid rätt </a:t>
            </a:r>
            <a:r>
              <a:rPr lang="sv-SE" dirty="0" smtClean="0"/>
              <a:t>tillfälle</a:t>
            </a:r>
          </a:p>
          <a:p>
            <a:pPr lvl="1"/>
            <a:r>
              <a:rPr lang="sv-SE" dirty="0" smtClean="0"/>
              <a:t>Samarbete</a:t>
            </a:r>
          </a:p>
          <a:p>
            <a:r>
              <a:rPr lang="sv-SE" dirty="0" smtClean="0"/>
              <a:t>Tydliga krav på leverans</a:t>
            </a:r>
            <a:endParaRPr lang="sv-SE" dirty="0"/>
          </a:p>
          <a:p>
            <a:pPr lvl="1"/>
            <a:r>
              <a:rPr lang="sv-SE" dirty="0" smtClean="0"/>
              <a:t>Inköpsstrategier eller kategoristrategier</a:t>
            </a:r>
          </a:p>
          <a:p>
            <a:pPr lvl="1"/>
            <a:r>
              <a:rPr lang="sv-SE" dirty="0" smtClean="0"/>
              <a:t>Efterfrågan på </a:t>
            </a:r>
            <a:r>
              <a:rPr lang="sv-SE" dirty="0"/>
              <a:t>resultat</a:t>
            </a:r>
          </a:p>
          <a:p>
            <a:pPr lvl="1"/>
            <a:r>
              <a:rPr lang="sv-SE" dirty="0" smtClean="0"/>
              <a:t>Effektivisering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4" r="282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9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Strategiskt inköpsarbete i praktiken</a:t>
            </a:r>
            <a:endParaRPr lang="sv-SE" dirty="0"/>
          </a:p>
        </p:txBody>
      </p:sp>
      <p:grpSp>
        <p:nvGrpSpPr>
          <p:cNvPr id="18" name="Grupp 17"/>
          <p:cNvGrpSpPr/>
          <p:nvPr/>
        </p:nvGrpSpPr>
        <p:grpSpPr>
          <a:xfrm>
            <a:off x="9290117" y="1586717"/>
            <a:ext cx="1941599" cy="1199436"/>
            <a:chOff x="3046395" y="3131730"/>
            <a:chExt cx="1941599" cy="1199436"/>
          </a:xfrm>
        </p:grpSpPr>
        <p:sp>
          <p:nvSpPr>
            <p:cNvPr id="11" name="Kub 10"/>
            <p:cNvSpPr/>
            <p:nvPr/>
          </p:nvSpPr>
          <p:spPr>
            <a:xfrm>
              <a:off x="3046395" y="3965892"/>
              <a:ext cx="1941599" cy="365274"/>
            </a:xfrm>
            <a:prstGeom prst="cub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Kub 11"/>
            <p:cNvSpPr/>
            <p:nvPr/>
          </p:nvSpPr>
          <p:spPr>
            <a:xfrm>
              <a:off x="3804614" y="3687838"/>
              <a:ext cx="456613" cy="371634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Kub 12"/>
            <p:cNvSpPr/>
            <p:nvPr/>
          </p:nvSpPr>
          <p:spPr>
            <a:xfrm>
              <a:off x="3232210" y="3687838"/>
              <a:ext cx="456613" cy="371634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Kub 13"/>
            <p:cNvSpPr/>
            <p:nvPr/>
          </p:nvSpPr>
          <p:spPr>
            <a:xfrm>
              <a:off x="3510379" y="3409784"/>
              <a:ext cx="456613" cy="371634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Kub 14"/>
            <p:cNvSpPr/>
            <p:nvPr/>
          </p:nvSpPr>
          <p:spPr>
            <a:xfrm>
              <a:off x="4352874" y="3687838"/>
              <a:ext cx="456613" cy="371634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Kub 15"/>
            <p:cNvSpPr/>
            <p:nvPr/>
          </p:nvSpPr>
          <p:spPr>
            <a:xfrm>
              <a:off x="4072072" y="3412864"/>
              <a:ext cx="456613" cy="371634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Kub 16"/>
            <p:cNvSpPr/>
            <p:nvPr/>
          </p:nvSpPr>
          <p:spPr>
            <a:xfrm>
              <a:off x="3807261" y="3131730"/>
              <a:ext cx="456613" cy="371634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5" name="Hjärta 34"/>
          <p:cNvSpPr/>
          <p:nvPr/>
        </p:nvSpPr>
        <p:spPr>
          <a:xfrm>
            <a:off x="5707137" y="2692715"/>
            <a:ext cx="929579" cy="776699"/>
          </a:xfrm>
          <a:prstGeom prst="hear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41" name="Diagram 40"/>
          <p:cNvGraphicFramePr/>
          <p:nvPr>
            <p:extLst/>
          </p:nvPr>
        </p:nvGraphicFramePr>
        <p:xfrm>
          <a:off x="138580" y="1598255"/>
          <a:ext cx="4013448" cy="2675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8" name="Grupp 47"/>
          <p:cNvGrpSpPr/>
          <p:nvPr/>
        </p:nvGrpSpPr>
        <p:grpSpPr>
          <a:xfrm>
            <a:off x="4405470" y="2465989"/>
            <a:ext cx="3627110" cy="1903755"/>
            <a:chOff x="3780883" y="2415370"/>
            <a:chExt cx="4691785" cy="2462569"/>
          </a:xfrm>
        </p:grpSpPr>
        <p:sp>
          <p:nvSpPr>
            <p:cNvPr id="49" name="Likbent triangel 48"/>
            <p:cNvSpPr/>
            <p:nvPr/>
          </p:nvSpPr>
          <p:spPr>
            <a:xfrm>
              <a:off x="5766865" y="4166660"/>
              <a:ext cx="711279" cy="711279"/>
            </a:xfrm>
            <a:prstGeom prst="triangle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Rektangel 49"/>
            <p:cNvSpPr/>
            <p:nvPr/>
          </p:nvSpPr>
          <p:spPr>
            <a:xfrm rot="21360000">
              <a:off x="3988015" y="3861869"/>
              <a:ext cx="4268979" cy="298516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51" name="Picture 8" descr="Free vector light bulb yellow glowing cartoon vector illustration, idea symbol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07168">
              <a:off x="3780883" y="2663238"/>
              <a:ext cx="871308" cy="138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Paragraph symbol yellow square icon"/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6068" b="85580" l="14688" r="83867"/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1" t="7379" r="7485" b="5731"/>
            <a:stretch/>
          </p:blipFill>
          <p:spPr bwMode="auto">
            <a:xfrm rot="985038">
              <a:off x="7021751" y="2415370"/>
              <a:ext cx="1450917" cy="145789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p 4"/>
          <p:cNvGrpSpPr/>
          <p:nvPr/>
        </p:nvGrpSpPr>
        <p:grpSpPr>
          <a:xfrm>
            <a:off x="1084458" y="5208027"/>
            <a:ext cx="3040749" cy="637530"/>
            <a:chOff x="1084458" y="5208027"/>
            <a:chExt cx="3040749" cy="637530"/>
          </a:xfrm>
        </p:grpSpPr>
        <p:cxnSp>
          <p:nvCxnSpPr>
            <p:cNvPr id="8" name="Rak pilkoppling 7"/>
            <p:cNvCxnSpPr/>
            <p:nvPr/>
          </p:nvCxnSpPr>
          <p:spPr>
            <a:xfrm flipV="1">
              <a:off x="1132732" y="5398099"/>
              <a:ext cx="2948683" cy="41097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Rak koppling 20"/>
            <p:cNvCxnSpPr/>
            <p:nvPr/>
          </p:nvCxnSpPr>
          <p:spPr>
            <a:xfrm>
              <a:off x="2432082" y="5208027"/>
              <a:ext cx="0" cy="380144"/>
            </a:xfrm>
            <a:prstGeom prst="line">
              <a:avLst/>
            </a:prstGeom>
            <a:ln w="476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pilkoppling 22"/>
            <p:cNvCxnSpPr/>
            <p:nvPr/>
          </p:nvCxnSpPr>
          <p:spPr>
            <a:xfrm flipH="1">
              <a:off x="1216020" y="5237139"/>
              <a:ext cx="1216062" cy="0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ruta 23"/>
            <p:cNvSpPr txBox="1"/>
            <p:nvPr/>
          </p:nvSpPr>
          <p:spPr>
            <a:xfrm>
              <a:off x="1268884" y="5476225"/>
              <a:ext cx="1163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chemeClr val="bg1"/>
                  </a:solidFill>
                </a:rPr>
                <a:t>Onödigt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sp>
          <p:nvSpPr>
            <p:cNvPr id="25" name="textruta 24"/>
            <p:cNvSpPr txBox="1"/>
            <p:nvPr/>
          </p:nvSpPr>
          <p:spPr>
            <a:xfrm>
              <a:off x="2607073" y="5465831"/>
              <a:ext cx="1163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chemeClr val="bg1"/>
                  </a:solidFill>
                </a:rPr>
                <a:t>Viktigt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Rak koppling 26"/>
            <p:cNvCxnSpPr/>
            <p:nvPr/>
          </p:nvCxnSpPr>
          <p:spPr>
            <a:xfrm>
              <a:off x="1084458" y="5237139"/>
              <a:ext cx="0" cy="38014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ak koppling 35"/>
            <p:cNvCxnSpPr/>
            <p:nvPr/>
          </p:nvCxnSpPr>
          <p:spPr>
            <a:xfrm>
              <a:off x="4125207" y="5237139"/>
              <a:ext cx="0" cy="38014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 6"/>
          <p:cNvGrpSpPr/>
          <p:nvPr/>
        </p:nvGrpSpPr>
        <p:grpSpPr>
          <a:xfrm>
            <a:off x="6355121" y="3181358"/>
            <a:ext cx="7509698" cy="3207803"/>
            <a:chOff x="6355121" y="3181358"/>
            <a:chExt cx="7509698" cy="3207803"/>
          </a:xfrm>
        </p:grpSpPr>
        <p:sp>
          <p:nvSpPr>
            <p:cNvPr id="32" name="Båge 31"/>
            <p:cNvSpPr/>
            <p:nvPr/>
          </p:nvSpPr>
          <p:spPr>
            <a:xfrm flipV="1">
              <a:off x="6355121" y="3181358"/>
              <a:ext cx="3688422" cy="2185058"/>
            </a:xfrm>
            <a:prstGeom prst="arc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6" name="Grupp 5"/>
            <p:cNvGrpSpPr/>
            <p:nvPr/>
          </p:nvGrpSpPr>
          <p:grpSpPr>
            <a:xfrm>
              <a:off x="7679454" y="3827548"/>
              <a:ext cx="6185365" cy="2561613"/>
              <a:chOff x="7679454" y="3827548"/>
              <a:chExt cx="6185365" cy="2561613"/>
            </a:xfrm>
          </p:grpSpPr>
          <p:grpSp>
            <p:nvGrpSpPr>
              <p:cNvPr id="42" name="Grupp 41"/>
              <p:cNvGrpSpPr/>
              <p:nvPr/>
            </p:nvGrpSpPr>
            <p:grpSpPr>
              <a:xfrm>
                <a:off x="7679454" y="3827548"/>
                <a:ext cx="2948683" cy="2187479"/>
                <a:chOff x="6534956" y="1597854"/>
                <a:chExt cx="2948683" cy="2187479"/>
              </a:xfrm>
            </p:grpSpPr>
            <p:grpSp>
              <p:nvGrpSpPr>
                <p:cNvPr id="38" name="Grupp 37"/>
                <p:cNvGrpSpPr/>
                <p:nvPr/>
              </p:nvGrpSpPr>
              <p:grpSpPr>
                <a:xfrm>
                  <a:off x="6534956" y="1597854"/>
                  <a:ext cx="2948683" cy="1760623"/>
                  <a:chOff x="6948249" y="2958959"/>
                  <a:chExt cx="2948683" cy="1760623"/>
                </a:xfrm>
              </p:grpSpPr>
              <p:cxnSp>
                <p:nvCxnSpPr>
                  <p:cNvPr id="19" name="Rak pilkoppling 18"/>
                  <p:cNvCxnSpPr/>
                  <p:nvPr/>
                </p:nvCxnSpPr>
                <p:spPr>
                  <a:xfrm flipV="1">
                    <a:off x="6948249" y="4497831"/>
                    <a:ext cx="2948683" cy="41097"/>
                  </a:xfrm>
                  <a:prstGeom prst="straightConnector1">
                    <a:avLst/>
                  </a:prstGeom>
                  <a:ln w="38100">
                    <a:headEnd type="none" w="med" len="med"/>
                    <a:tailEnd type="arrow" w="med" len="med"/>
                  </a:ln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Rak koppling 28"/>
                  <p:cNvCxnSpPr/>
                  <p:nvPr/>
                </p:nvCxnSpPr>
                <p:spPr>
                  <a:xfrm>
                    <a:off x="6962828" y="4339438"/>
                    <a:ext cx="0" cy="38014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5-uddig stjärna 33"/>
                  <p:cNvSpPr/>
                  <p:nvPr/>
                </p:nvSpPr>
                <p:spPr>
                  <a:xfrm>
                    <a:off x="9314985" y="2958959"/>
                    <a:ext cx="429455" cy="462336"/>
                  </a:xfrm>
                  <a:prstGeom prst="star5">
                    <a:avLst/>
                  </a:prstGeom>
                  <a:solidFill>
                    <a:srgbClr val="FFFF00"/>
                  </a:solidFill>
                  <a:ln>
                    <a:solidFill>
                      <a:srgbClr val="FF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sp>
              <p:nvSpPr>
                <p:cNvPr id="40" name="Rektangel 39"/>
                <p:cNvSpPr/>
                <p:nvPr/>
              </p:nvSpPr>
              <p:spPr>
                <a:xfrm>
                  <a:off x="6534956" y="3416001"/>
                  <a:ext cx="1847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sv-SE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" name="Rektangel 3"/>
              <p:cNvSpPr/>
              <p:nvPr/>
            </p:nvSpPr>
            <p:spPr>
              <a:xfrm>
                <a:off x="7768819" y="5465831"/>
                <a:ext cx="6096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sv-SE" dirty="0">
                    <a:solidFill>
                      <a:schemeClr val="bg1"/>
                    </a:solidFill>
                  </a:rPr>
                  <a:t>Ta med</a:t>
                </a:r>
              </a:p>
              <a:p>
                <a:r>
                  <a:rPr lang="sv-SE" dirty="0">
                    <a:solidFill>
                      <a:schemeClr val="bg1"/>
                    </a:solidFill>
                  </a:rPr>
                  <a:t>Lägga till</a:t>
                </a:r>
              </a:p>
              <a:p>
                <a:r>
                  <a:rPr lang="sv-SE" dirty="0">
                    <a:solidFill>
                      <a:schemeClr val="bg1"/>
                    </a:solidFill>
                  </a:rPr>
                  <a:t>Sluta </a:t>
                </a:r>
                <a:r>
                  <a:rPr lang="sv-SE" dirty="0" smtClean="0">
                    <a:solidFill>
                      <a:schemeClr val="bg1"/>
                    </a:solidFill>
                  </a:rPr>
                  <a:t>med</a:t>
                </a:r>
                <a:endParaRPr lang="sv-SE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66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Graphic spid="4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b 3"/>
          <p:cNvSpPr/>
          <p:nvPr/>
        </p:nvSpPr>
        <p:spPr>
          <a:xfrm>
            <a:off x="1384038" y="4591324"/>
            <a:ext cx="7952102" cy="936019"/>
          </a:xfrm>
          <a:prstGeom prst="cube">
            <a:avLst>
              <a:gd name="adj" fmla="val 4230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Byggstenar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-76200" y="1363663"/>
            <a:ext cx="10515600" cy="4741862"/>
          </a:xfrm>
          <a:ln>
            <a:noFill/>
          </a:ln>
        </p:spPr>
        <p:txBody>
          <a:bodyPr/>
          <a:lstStyle/>
          <a:p>
            <a:pPr lvl="1"/>
            <a:endParaRPr lang="sv-SE" dirty="0" smtClean="0"/>
          </a:p>
          <a:p>
            <a:pPr lvl="1"/>
            <a:endParaRPr lang="sv-SE" dirty="0"/>
          </a:p>
        </p:txBody>
      </p:sp>
      <p:sp>
        <p:nvSpPr>
          <p:cNvPr id="12" name="Kub 11"/>
          <p:cNvSpPr/>
          <p:nvPr/>
        </p:nvSpPr>
        <p:spPr>
          <a:xfrm>
            <a:off x="4378244" y="3971777"/>
            <a:ext cx="2013238" cy="936019"/>
          </a:xfrm>
          <a:prstGeom prst="cube">
            <a:avLst/>
          </a:prstGeom>
          <a:solidFill>
            <a:srgbClr val="008000"/>
          </a:solidFill>
          <a:ln>
            <a:solidFill>
              <a:srgbClr val="0033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Inköps </a:t>
            </a:r>
            <a:r>
              <a:rPr lang="sv-SE" sz="1600" dirty="0" smtClean="0"/>
              <a:t>organisation</a:t>
            </a:r>
            <a:endParaRPr lang="sv-SE" sz="1600" dirty="0"/>
          </a:p>
        </p:txBody>
      </p:sp>
      <p:sp>
        <p:nvSpPr>
          <p:cNvPr id="13" name="Kub 12"/>
          <p:cNvSpPr/>
          <p:nvPr/>
        </p:nvSpPr>
        <p:spPr>
          <a:xfrm>
            <a:off x="2129339" y="3971777"/>
            <a:ext cx="2013238" cy="936019"/>
          </a:xfrm>
          <a:prstGeom prst="cube">
            <a:avLst/>
          </a:prstGeom>
          <a:solidFill>
            <a:srgbClr val="FF99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Övriga verksamheter</a:t>
            </a:r>
          </a:p>
        </p:txBody>
      </p:sp>
      <p:sp>
        <p:nvSpPr>
          <p:cNvPr id="14" name="Kub 13"/>
          <p:cNvSpPr/>
          <p:nvPr/>
        </p:nvSpPr>
        <p:spPr>
          <a:xfrm>
            <a:off x="3396399" y="3237801"/>
            <a:ext cx="2013238" cy="936019"/>
          </a:xfrm>
          <a:prstGeom prst="cub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Verktyg, info &amp; analys</a:t>
            </a:r>
            <a:endParaRPr lang="sv-SE" sz="1600" dirty="0"/>
          </a:p>
        </p:txBody>
      </p:sp>
      <p:sp>
        <p:nvSpPr>
          <p:cNvPr id="15" name="Kub 14"/>
          <p:cNvSpPr/>
          <p:nvPr/>
        </p:nvSpPr>
        <p:spPr>
          <a:xfrm>
            <a:off x="6709847" y="3971777"/>
            <a:ext cx="2013238" cy="93601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Ledarskap</a:t>
            </a:r>
            <a:endParaRPr lang="sv-SE" sz="1600" dirty="0"/>
          </a:p>
        </p:txBody>
      </p:sp>
      <p:sp>
        <p:nvSpPr>
          <p:cNvPr id="16" name="Kub 15"/>
          <p:cNvSpPr/>
          <p:nvPr/>
        </p:nvSpPr>
        <p:spPr>
          <a:xfrm>
            <a:off x="5828793" y="3218004"/>
            <a:ext cx="2013238" cy="936019"/>
          </a:xfrm>
          <a:prstGeom prst="cub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Marknad &amp; leverantörer</a:t>
            </a:r>
            <a:endParaRPr lang="sv-SE" sz="1600" dirty="0"/>
          </a:p>
        </p:txBody>
      </p:sp>
      <p:sp>
        <p:nvSpPr>
          <p:cNvPr id="17" name="Kub 16"/>
          <p:cNvSpPr/>
          <p:nvPr/>
        </p:nvSpPr>
        <p:spPr>
          <a:xfrm>
            <a:off x="4612596" y="2497811"/>
            <a:ext cx="2013238" cy="936019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Medarbetarskap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699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Organisation &amp; </a:t>
            </a:r>
            <a:r>
              <a:rPr lang="sv-SE" dirty="0" smtClean="0"/>
              <a:t>team</a:t>
            </a:r>
            <a:endParaRPr lang="sv-SE" dirty="0"/>
          </a:p>
        </p:txBody>
      </p:sp>
      <p:grpSp>
        <p:nvGrpSpPr>
          <p:cNvPr id="19" name="Grupp 18"/>
          <p:cNvGrpSpPr/>
          <p:nvPr/>
        </p:nvGrpSpPr>
        <p:grpSpPr>
          <a:xfrm>
            <a:off x="3570431" y="1952966"/>
            <a:ext cx="1491231" cy="745615"/>
            <a:chOff x="1360840" y="3178909"/>
            <a:chExt cx="1491231" cy="745615"/>
          </a:xfrm>
        </p:grpSpPr>
        <p:sp>
          <p:nvSpPr>
            <p:cNvPr id="32" name="Rektangel 31"/>
            <p:cNvSpPr/>
            <p:nvPr/>
          </p:nvSpPr>
          <p:spPr>
            <a:xfrm>
              <a:off x="1360840" y="3178909"/>
              <a:ext cx="1491231" cy="74561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33" name="textruta 32"/>
            <p:cNvSpPr txBox="1"/>
            <p:nvPr/>
          </p:nvSpPr>
          <p:spPr>
            <a:xfrm>
              <a:off x="1360840" y="3178909"/>
              <a:ext cx="1491231" cy="745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kern="1200" dirty="0" smtClean="0"/>
                <a:t>Team</a:t>
              </a:r>
              <a:br>
                <a:rPr lang="sv-SE" sz="1300" kern="1200" dirty="0" smtClean="0"/>
              </a:br>
              <a:r>
                <a:rPr lang="sv-SE" sz="1300" kern="1200" dirty="0" smtClean="0"/>
                <a:t>Fordon, material &amp; teknik</a:t>
              </a:r>
              <a:endParaRPr lang="sv-SE" sz="1300" kern="1200" dirty="0"/>
            </a:p>
          </p:txBody>
        </p:sp>
      </p:grpSp>
      <p:grpSp>
        <p:nvGrpSpPr>
          <p:cNvPr id="20" name="Grupp 19"/>
          <p:cNvGrpSpPr/>
          <p:nvPr/>
        </p:nvGrpSpPr>
        <p:grpSpPr>
          <a:xfrm>
            <a:off x="5278615" y="1962027"/>
            <a:ext cx="1491231" cy="745615"/>
            <a:chOff x="3165230" y="3178909"/>
            <a:chExt cx="1491231" cy="745615"/>
          </a:xfrm>
        </p:grpSpPr>
        <p:sp>
          <p:nvSpPr>
            <p:cNvPr id="30" name="Rektangel 29"/>
            <p:cNvSpPr/>
            <p:nvPr/>
          </p:nvSpPr>
          <p:spPr>
            <a:xfrm>
              <a:off x="3165230" y="3178909"/>
              <a:ext cx="1491231" cy="74561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31" name="textruta 30"/>
            <p:cNvSpPr txBox="1"/>
            <p:nvPr/>
          </p:nvSpPr>
          <p:spPr>
            <a:xfrm>
              <a:off x="3165230" y="3178909"/>
              <a:ext cx="1491231" cy="745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kern="1200" dirty="0" smtClean="0"/>
                <a:t>Team</a:t>
              </a:r>
              <a:br>
                <a:rPr lang="sv-SE" sz="1300" kern="1200" dirty="0" smtClean="0"/>
              </a:br>
              <a:r>
                <a:rPr lang="sv-SE" sz="1300" kern="1200" dirty="0" smtClean="0"/>
                <a:t>Verksamhetsstöd</a:t>
              </a:r>
              <a:endParaRPr lang="sv-SE" sz="1300" kern="1200" dirty="0"/>
            </a:p>
          </p:txBody>
        </p:sp>
      </p:grpSp>
      <p:grpSp>
        <p:nvGrpSpPr>
          <p:cNvPr id="21" name="Grupp 20"/>
          <p:cNvGrpSpPr/>
          <p:nvPr/>
        </p:nvGrpSpPr>
        <p:grpSpPr>
          <a:xfrm>
            <a:off x="6986799" y="1962026"/>
            <a:ext cx="1491231" cy="745615"/>
            <a:chOff x="3165230" y="4237684"/>
            <a:chExt cx="1491231" cy="745615"/>
          </a:xfrm>
        </p:grpSpPr>
        <p:sp>
          <p:nvSpPr>
            <p:cNvPr id="28" name="Rektangel 27"/>
            <p:cNvSpPr/>
            <p:nvPr/>
          </p:nvSpPr>
          <p:spPr>
            <a:xfrm>
              <a:off x="3165230" y="4237684"/>
              <a:ext cx="1491231" cy="74561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9" name="textruta 28"/>
            <p:cNvSpPr txBox="1"/>
            <p:nvPr/>
          </p:nvSpPr>
          <p:spPr>
            <a:xfrm>
              <a:off x="3165230" y="4237684"/>
              <a:ext cx="1491231" cy="745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kern="1200" dirty="0" smtClean="0"/>
                <a:t>Team</a:t>
              </a:r>
              <a:br>
                <a:rPr lang="sv-SE" sz="1300" kern="1200" dirty="0" smtClean="0"/>
              </a:br>
              <a:r>
                <a:rPr lang="sv-SE" sz="1300" kern="1200" dirty="0" smtClean="0"/>
                <a:t>Entreprenad</a:t>
              </a:r>
              <a:endParaRPr lang="sv-SE" sz="1300" kern="1200" dirty="0"/>
            </a:p>
          </p:txBody>
        </p:sp>
      </p:grpSp>
      <p:grpSp>
        <p:nvGrpSpPr>
          <p:cNvPr id="22" name="Grupp 21"/>
          <p:cNvGrpSpPr/>
          <p:nvPr/>
        </p:nvGrpSpPr>
        <p:grpSpPr>
          <a:xfrm>
            <a:off x="8694983" y="1974525"/>
            <a:ext cx="1491231" cy="745615"/>
            <a:chOff x="4998491" y="3187051"/>
            <a:chExt cx="1491231" cy="745615"/>
          </a:xfrm>
        </p:grpSpPr>
        <p:sp>
          <p:nvSpPr>
            <p:cNvPr id="26" name="Rektangel 25"/>
            <p:cNvSpPr/>
            <p:nvPr/>
          </p:nvSpPr>
          <p:spPr>
            <a:xfrm>
              <a:off x="4998491" y="3187051"/>
              <a:ext cx="1491231" cy="74561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7" name="textruta 26"/>
            <p:cNvSpPr txBox="1"/>
            <p:nvPr/>
          </p:nvSpPr>
          <p:spPr>
            <a:xfrm>
              <a:off x="4998491" y="3187051"/>
              <a:ext cx="1491231" cy="745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kern="1200" dirty="0" smtClean="0"/>
                <a:t>Team</a:t>
              </a:r>
              <a:br>
                <a:rPr lang="sv-SE" sz="1300" kern="1200" dirty="0" smtClean="0"/>
              </a:br>
              <a:r>
                <a:rPr lang="sv-SE" sz="1300" kern="1200" dirty="0" smtClean="0"/>
                <a:t>Logistik &amp; inköpsutveckling</a:t>
              </a:r>
              <a:endParaRPr lang="sv-SE" sz="1300" kern="1200" dirty="0"/>
            </a:p>
          </p:txBody>
        </p:sp>
      </p:grpSp>
      <p:pic>
        <p:nvPicPr>
          <p:cNvPr id="34" name="Picture 2" descr="Free vector abstract tre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t="10957" r="15116" b="8814"/>
          <a:stretch/>
        </p:blipFill>
        <p:spPr bwMode="auto">
          <a:xfrm>
            <a:off x="10586133" y="365125"/>
            <a:ext cx="1152733" cy="1311003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Rak koppling 35"/>
          <p:cNvCxnSpPr>
            <a:stCxn id="6" idx="0"/>
            <a:endCxn id="16" idx="2"/>
          </p:cNvCxnSpPr>
          <p:nvPr/>
        </p:nvCxnSpPr>
        <p:spPr>
          <a:xfrm flipH="1" flipV="1">
            <a:off x="6903794" y="4600075"/>
            <a:ext cx="589" cy="86801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Vinklad koppling 39"/>
          <p:cNvCxnSpPr/>
          <p:nvPr/>
        </p:nvCxnSpPr>
        <p:spPr>
          <a:xfrm rot="16200000" flipV="1">
            <a:off x="5126326" y="3822549"/>
            <a:ext cx="1398095" cy="2158021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Vinklad koppling 41"/>
          <p:cNvCxnSpPr/>
          <p:nvPr/>
        </p:nvCxnSpPr>
        <p:spPr>
          <a:xfrm rot="5400000" flipH="1" flipV="1">
            <a:off x="7231669" y="3872913"/>
            <a:ext cx="1400408" cy="2054980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Vinklad koppling 43"/>
          <p:cNvCxnSpPr>
            <a:stCxn id="18" idx="0"/>
            <a:endCxn id="33" idx="2"/>
          </p:cNvCxnSpPr>
          <p:nvPr/>
        </p:nvCxnSpPr>
        <p:spPr>
          <a:xfrm rot="16200000" flipV="1">
            <a:off x="3953266" y="3061362"/>
            <a:ext cx="1155878" cy="430315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Vinklad koppling 47"/>
          <p:cNvCxnSpPr>
            <a:stCxn id="16" idx="0"/>
            <a:endCxn id="30" idx="2"/>
          </p:cNvCxnSpPr>
          <p:nvPr/>
        </p:nvCxnSpPr>
        <p:spPr>
          <a:xfrm rot="16200000" flipV="1">
            <a:off x="5890604" y="2841269"/>
            <a:ext cx="1146818" cy="879563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inklad koppling 49"/>
          <p:cNvCxnSpPr>
            <a:stCxn id="16" idx="0"/>
            <a:endCxn id="29" idx="2"/>
          </p:cNvCxnSpPr>
          <p:nvPr/>
        </p:nvCxnSpPr>
        <p:spPr>
          <a:xfrm rot="5400000" flipH="1" flipV="1">
            <a:off x="6744695" y="2866741"/>
            <a:ext cx="1146819" cy="828621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 9"/>
          <p:cNvGrpSpPr/>
          <p:nvPr/>
        </p:nvGrpSpPr>
        <p:grpSpPr>
          <a:xfrm>
            <a:off x="4000746" y="3854459"/>
            <a:ext cx="1491231" cy="745615"/>
            <a:chOff x="988032" y="2120135"/>
            <a:chExt cx="1491231" cy="745615"/>
          </a:xfrm>
        </p:grpSpPr>
        <p:sp>
          <p:nvSpPr>
            <p:cNvPr id="17" name="Rektangel 16"/>
            <p:cNvSpPr/>
            <p:nvPr/>
          </p:nvSpPr>
          <p:spPr>
            <a:xfrm>
              <a:off x="988032" y="2120135"/>
              <a:ext cx="1491231" cy="74561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ruta 17"/>
            <p:cNvSpPr txBox="1"/>
            <p:nvPr/>
          </p:nvSpPr>
          <p:spPr>
            <a:xfrm>
              <a:off x="988032" y="2120135"/>
              <a:ext cx="1491231" cy="745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kern="1200" dirty="0" smtClean="0"/>
                <a:t>Tekniska inköpsenheten</a:t>
              </a:r>
              <a:br>
                <a:rPr lang="sv-SE" sz="1300" kern="1200" dirty="0" smtClean="0"/>
              </a:br>
              <a:r>
                <a:rPr lang="sv-SE" sz="1300" kern="1200" dirty="0" smtClean="0"/>
                <a:t>(TIE)</a:t>
              </a:r>
              <a:endParaRPr lang="sv-SE" sz="1300" kern="1200" dirty="0"/>
            </a:p>
          </p:txBody>
        </p:sp>
      </p:grpSp>
      <p:grpSp>
        <p:nvGrpSpPr>
          <p:cNvPr id="11" name="Grupp 10"/>
          <p:cNvGrpSpPr/>
          <p:nvPr/>
        </p:nvGrpSpPr>
        <p:grpSpPr>
          <a:xfrm>
            <a:off x="6158178" y="3854460"/>
            <a:ext cx="1491231" cy="745615"/>
            <a:chOff x="2792422" y="2120135"/>
            <a:chExt cx="1491231" cy="745615"/>
          </a:xfrm>
        </p:grpSpPr>
        <p:sp>
          <p:nvSpPr>
            <p:cNvPr id="15" name="Rektangel 14"/>
            <p:cNvSpPr/>
            <p:nvPr/>
          </p:nvSpPr>
          <p:spPr>
            <a:xfrm>
              <a:off x="2792422" y="2120135"/>
              <a:ext cx="1491231" cy="74561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ruta 15"/>
            <p:cNvSpPr txBox="1"/>
            <p:nvPr/>
          </p:nvSpPr>
          <p:spPr>
            <a:xfrm>
              <a:off x="2792422" y="2120135"/>
              <a:ext cx="1491231" cy="745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kern="1200" dirty="0" smtClean="0"/>
                <a:t>Inköpsenheten för </a:t>
              </a:r>
              <a:br>
                <a:rPr lang="sv-SE" sz="1300" kern="1200" dirty="0" smtClean="0"/>
              </a:br>
              <a:r>
                <a:rPr lang="sv-SE" sz="1300" kern="1200" dirty="0" smtClean="0"/>
                <a:t>verksamhetsstöd &amp;</a:t>
              </a:r>
              <a:br>
                <a:rPr lang="sv-SE" sz="1300" kern="1200" dirty="0" smtClean="0"/>
              </a:br>
              <a:r>
                <a:rPr lang="sv-SE" sz="1300" kern="1200" dirty="0" smtClean="0"/>
                <a:t>entreprenad (IVE)</a:t>
              </a:r>
              <a:endParaRPr lang="sv-SE" sz="1300" kern="1200" dirty="0"/>
            </a:p>
          </p:txBody>
        </p:sp>
      </p:grpSp>
      <p:grpSp>
        <p:nvGrpSpPr>
          <p:cNvPr id="12" name="Grupp 11"/>
          <p:cNvGrpSpPr/>
          <p:nvPr/>
        </p:nvGrpSpPr>
        <p:grpSpPr>
          <a:xfrm>
            <a:off x="8213747" y="3852146"/>
            <a:ext cx="1491231" cy="745615"/>
            <a:chOff x="4596813" y="2120135"/>
            <a:chExt cx="1491231" cy="745615"/>
          </a:xfrm>
        </p:grpSpPr>
        <p:sp>
          <p:nvSpPr>
            <p:cNvPr id="13" name="Rektangel 12"/>
            <p:cNvSpPr/>
            <p:nvPr/>
          </p:nvSpPr>
          <p:spPr>
            <a:xfrm>
              <a:off x="4596813" y="2120135"/>
              <a:ext cx="1491231" cy="74561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ruta 13"/>
            <p:cNvSpPr txBox="1"/>
            <p:nvPr/>
          </p:nvSpPr>
          <p:spPr>
            <a:xfrm>
              <a:off x="4596813" y="2120135"/>
              <a:ext cx="1491231" cy="745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kern="1200" dirty="0" smtClean="0"/>
                <a:t>Samordning &amp; logistikutveckling </a:t>
              </a:r>
              <a:br>
                <a:rPr lang="sv-SE" sz="1300" kern="1200" dirty="0" smtClean="0"/>
              </a:br>
              <a:r>
                <a:rPr lang="sv-SE" sz="1300" kern="1200" dirty="0" smtClean="0"/>
                <a:t>(</a:t>
              </a:r>
              <a:r>
                <a:rPr lang="sv-SE" sz="1300" kern="1200" dirty="0" err="1" smtClean="0"/>
                <a:t>SoL</a:t>
              </a:r>
              <a:r>
                <a:rPr lang="sv-SE" sz="1300" kern="1200" dirty="0" smtClean="0"/>
                <a:t>)</a:t>
              </a:r>
              <a:endParaRPr lang="sv-SE" sz="1300" kern="1200" dirty="0"/>
            </a:p>
          </p:txBody>
        </p:sp>
      </p:grpSp>
      <p:cxnSp>
        <p:nvCxnSpPr>
          <p:cNvPr id="52" name="Vinklad koppling 51"/>
          <p:cNvCxnSpPr>
            <a:stCxn id="14" idx="0"/>
            <a:endCxn id="27" idx="2"/>
          </p:cNvCxnSpPr>
          <p:nvPr/>
        </p:nvCxnSpPr>
        <p:spPr>
          <a:xfrm rot="5400000" flipH="1" flipV="1">
            <a:off x="8633978" y="3045525"/>
            <a:ext cx="1132006" cy="481236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ruta 52"/>
          <p:cNvSpPr txBox="1"/>
          <p:nvPr/>
        </p:nvSpPr>
        <p:spPr>
          <a:xfrm>
            <a:off x="255378" y="3811646"/>
            <a:ext cx="303946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>
                <a:solidFill>
                  <a:schemeClr val="bg1"/>
                </a:solidFill>
              </a:rPr>
              <a:t>Enhetschefer ansvarar för:</a:t>
            </a:r>
          </a:p>
          <a:p>
            <a:pPr marL="285750" indent="-285750">
              <a:buFontTx/>
              <a:buChar char="-"/>
            </a:pPr>
            <a:r>
              <a:rPr lang="sv-SE" sz="1200" dirty="0" smtClean="0">
                <a:solidFill>
                  <a:schemeClr val="bg1"/>
                </a:solidFill>
              </a:rPr>
              <a:t>Personalfrågor </a:t>
            </a:r>
          </a:p>
          <a:p>
            <a:pPr marL="285750" indent="-285750">
              <a:buFontTx/>
              <a:buChar char="-"/>
            </a:pPr>
            <a:r>
              <a:rPr lang="sv-SE" sz="1200" dirty="0" smtClean="0">
                <a:solidFill>
                  <a:schemeClr val="bg1"/>
                </a:solidFill>
              </a:rPr>
              <a:t>Dagliga frågor</a:t>
            </a:r>
          </a:p>
          <a:p>
            <a:pPr marL="285750" indent="-285750">
              <a:buFontTx/>
              <a:buChar char="-"/>
            </a:pPr>
            <a:r>
              <a:rPr lang="sv-SE" sz="1200" dirty="0" smtClean="0">
                <a:solidFill>
                  <a:schemeClr val="bg1"/>
                </a:solidFill>
              </a:rPr>
              <a:t>Arbetssätt</a:t>
            </a:r>
            <a:endParaRPr lang="sv-SE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sv-SE" sz="1200" dirty="0" smtClean="0">
                <a:solidFill>
                  <a:schemeClr val="bg1"/>
                </a:solidFill>
              </a:rPr>
              <a:t>Ej löst prioritering</a:t>
            </a:r>
          </a:p>
        </p:txBody>
      </p:sp>
      <p:sp>
        <p:nvSpPr>
          <p:cNvPr id="56" name="textruta 55"/>
          <p:cNvSpPr txBox="1"/>
          <p:nvPr/>
        </p:nvSpPr>
        <p:spPr>
          <a:xfrm>
            <a:off x="215671" y="1952559"/>
            <a:ext cx="3039460" cy="138499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200" dirty="0" smtClean="0"/>
              <a:t>Teamen ansvarar för 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Fördelning uppdrag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Prioriteringar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Reflektion arbetssätt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Innovationsidéer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Urval strategier/standarder/riktlinjer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Eskalering</a:t>
            </a:r>
          </a:p>
        </p:txBody>
      </p:sp>
      <p:grpSp>
        <p:nvGrpSpPr>
          <p:cNvPr id="4" name="Grupp 3"/>
          <p:cNvGrpSpPr/>
          <p:nvPr/>
        </p:nvGrpSpPr>
        <p:grpSpPr>
          <a:xfrm>
            <a:off x="6158767" y="5468087"/>
            <a:ext cx="1491231" cy="745615"/>
            <a:chOff x="2792422" y="2585"/>
            <a:chExt cx="1491231" cy="745615"/>
          </a:xfrm>
        </p:grpSpPr>
        <p:sp>
          <p:nvSpPr>
            <p:cNvPr id="5" name="Rektangel 4"/>
            <p:cNvSpPr/>
            <p:nvPr/>
          </p:nvSpPr>
          <p:spPr>
            <a:xfrm>
              <a:off x="2792422" y="2585"/>
              <a:ext cx="1491231" cy="745615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ruta 5"/>
            <p:cNvSpPr txBox="1"/>
            <p:nvPr/>
          </p:nvSpPr>
          <p:spPr>
            <a:xfrm>
              <a:off x="2792422" y="2585"/>
              <a:ext cx="1491231" cy="745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300" kern="1200" dirty="0" smtClean="0"/>
                <a:t>ID &amp; stab</a:t>
              </a:r>
              <a:endParaRPr lang="sv-SE" sz="1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89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ubrik 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/>
              <a:t>Arbetsgrupper, samarbetsforum &amp; </a:t>
            </a:r>
            <a:r>
              <a:rPr lang="sv-SE" sz="3200" dirty="0" err="1" smtClean="0"/>
              <a:t>årshjul</a:t>
            </a:r>
            <a:endParaRPr lang="sv-SE" sz="3200" dirty="0"/>
          </a:p>
        </p:txBody>
      </p:sp>
      <p:sp>
        <p:nvSpPr>
          <p:cNvPr id="68" name="Platshållare för innehåll 1"/>
          <p:cNvSpPr>
            <a:spLocks noGrp="1"/>
          </p:cNvSpPr>
          <p:nvPr>
            <p:ph sz="half" idx="1"/>
          </p:nvPr>
        </p:nvSpPr>
        <p:spPr>
          <a:xfrm>
            <a:off x="887614" y="1901626"/>
            <a:ext cx="1735464" cy="1353819"/>
          </a:xfrm>
          <a:solidFill>
            <a:schemeClr val="accent1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Ansvariga IT-stöd:</a:t>
            </a:r>
          </a:p>
          <a:p>
            <a:pPr marL="0" indent="0">
              <a:buNone/>
            </a:pPr>
            <a:r>
              <a:rPr lang="sv-SE" sz="800" dirty="0" smtClean="0"/>
              <a:t>Ansvarar för att behörigheter och licenser är uppdaterade.</a:t>
            </a:r>
          </a:p>
          <a:p>
            <a:pPr marL="0" indent="0">
              <a:buNone/>
            </a:pPr>
            <a:endParaRPr lang="sv-SE" sz="1000" dirty="0"/>
          </a:p>
        </p:txBody>
      </p:sp>
      <p:sp>
        <p:nvSpPr>
          <p:cNvPr id="28" name="Platshållare för innehåll 1"/>
          <p:cNvSpPr>
            <a:spLocks noGrp="1"/>
          </p:cNvSpPr>
          <p:nvPr>
            <p:ph sz="half" idx="1"/>
          </p:nvPr>
        </p:nvSpPr>
        <p:spPr>
          <a:xfrm>
            <a:off x="4273343" y="1894378"/>
            <a:ext cx="1735464" cy="1384145"/>
          </a:xfr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1400" b="1" dirty="0" smtClean="0"/>
              <a:t>Inköpsråd</a:t>
            </a:r>
          </a:p>
          <a:p>
            <a:pPr marL="0" indent="0">
              <a:buNone/>
            </a:pPr>
            <a:r>
              <a:rPr lang="sv-SE" sz="1000" dirty="0" smtClean="0"/>
              <a:t>Möten med representanter från resp. verksamhet för utbyte av information kring inköpsstrategier, standarder, riktlinjer, frågor från/till verksamheten, </a:t>
            </a:r>
            <a:br>
              <a:rPr lang="sv-SE" sz="1000" dirty="0" smtClean="0"/>
            </a:br>
            <a:r>
              <a:rPr lang="sv-SE" sz="1000" dirty="0" smtClean="0"/>
              <a:t>E-handel och avtalsförvaltning</a:t>
            </a:r>
            <a:endParaRPr lang="sv-SE" sz="1000" b="1" dirty="0"/>
          </a:p>
          <a:p>
            <a:pPr marL="0" indent="0">
              <a:buNone/>
            </a:pPr>
            <a:endParaRPr lang="sv-SE" sz="1000" b="1" dirty="0"/>
          </a:p>
          <a:p>
            <a:pPr marL="0" indent="0">
              <a:buNone/>
            </a:pPr>
            <a:endParaRPr lang="sv-SE" sz="1000" b="1" dirty="0" smtClean="0"/>
          </a:p>
        </p:txBody>
      </p:sp>
      <p:graphicFrame>
        <p:nvGraphicFramePr>
          <p:cNvPr id="12" name="Platshållare för innehåll 9"/>
          <p:cNvGraphicFramePr>
            <a:graphicFrameLocks noGrp="1"/>
          </p:cNvGraphicFramePr>
          <p:nvPr>
            <p:ph idx="1"/>
            <p:extLst/>
          </p:nvPr>
        </p:nvGraphicFramePr>
        <p:xfrm>
          <a:off x="6412672" y="1951895"/>
          <a:ext cx="5779328" cy="2391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1167222" y="2223562"/>
            <a:ext cx="1735464" cy="1353819"/>
          </a:xfrm>
          <a:solidFill>
            <a:schemeClr val="accent1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v-SE" sz="1800" b="1" dirty="0" err="1"/>
              <a:t>Mallgruppen</a:t>
            </a:r>
            <a:endParaRPr lang="sv-SE" sz="1800" b="1" dirty="0"/>
          </a:p>
          <a:p>
            <a:pPr marL="0" indent="0">
              <a:buNone/>
            </a:pPr>
            <a:r>
              <a:rPr lang="sv-SE" sz="1000" dirty="0" smtClean="0"/>
              <a:t>Ansvarar för att upphandlingsmallar med tillhörande mallar och bilagor hålls uppdaterade. Fokus -23 totalförsvarsperspektiv i mallarna.</a:t>
            </a:r>
          </a:p>
          <a:p>
            <a:pPr marL="0" indent="0">
              <a:buNone/>
            </a:pPr>
            <a:r>
              <a:rPr lang="sv-SE" sz="1000" dirty="0" smtClean="0"/>
              <a:t>Representant från gruppen ingår i Kammarkollegiets nätverk för försörjningstrygghet.</a:t>
            </a:r>
          </a:p>
        </p:txBody>
      </p:sp>
      <p:sp>
        <p:nvSpPr>
          <p:cNvPr id="61" name="Platshållare för innehåll 1"/>
          <p:cNvSpPr>
            <a:spLocks noGrp="1"/>
          </p:cNvSpPr>
          <p:nvPr>
            <p:ph sz="half" idx="1"/>
          </p:nvPr>
        </p:nvSpPr>
        <p:spPr>
          <a:xfrm>
            <a:off x="1426627" y="2526295"/>
            <a:ext cx="1735464" cy="1353819"/>
          </a:xfrm>
          <a:solidFill>
            <a:schemeClr val="accent1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Informations-struktur</a:t>
            </a:r>
          </a:p>
          <a:p>
            <a:pPr marL="0" indent="0">
              <a:buNone/>
            </a:pPr>
            <a:r>
              <a:rPr lang="sv-SE" sz="1000" dirty="0"/>
              <a:t>Ansvarar för struktur för informationen på webb, avtalskatalog och ärendehanteringssystem</a:t>
            </a:r>
            <a:r>
              <a:rPr lang="sv-SE" sz="1000" dirty="0" smtClean="0"/>
              <a:t>.</a:t>
            </a:r>
            <a:endParaRPr lang="sv-SE" sz="1000" dirty="0"/>
          </a:p>
          <a:p>
            <a:pPr marL="0" indent="0">
              <a:spcBef>
                <a:spcPts val="0"/>
              </a:spcBef>
              <a:buNone/>
            </a:pPr>
            <a:endParaRPr lang="sv-SE" sz="1000" dirty="0"/>
          </a:p>
          <a:p>
            <a:pPr marL="0" indent="0">
              <a:spcBef>
                <a:spcPts val="0"/>
              </a:spcBef>
              <a:buNone/>
            </a:pPr>
            <a:endParaRPr lang="sv-SE" sz="1000" b="1" dirty="0" smtClean="0"/>
          </a:p>
          <a:p>
            <a:pPr marL="0" indent="0">
              <a:spcBef>
                <a:spcPts val="0"/>
              </a:spcBef>
              <a:buNone/>
            </a:pPr>
            <a:endParaRPr lang="sv-SE" sz="1000" b="1" dirty="0"/>
          </a:p>
          <a:p>
            <a:pPr marL="0" indent="0">
              <a:spcBef>
                <a:spcPts val="0"/>
              </a:spcBef>
              <a:buNone/>
            </a:pPr>
            <a:endParaRPr lang="sv-SE" sz="1000" b="1" dirty="0" smtClean="0"/>
          </a:p>
          <a:p>
            <a:pPr marL="0" indent="0">
              <a:spcBef>
                <a:spcPts val="0"/>
              </a:spcBef>
              <a:buNone/>
            </a:pPr>
            <a:endParaRPr lang="sv-SE" sz="1000" b="1" dirty="0"/>
          </a:p>
        </p:txBody>
      </p:sp>
      <p:sp>
        <p:nvSpPr>
          <p:cNvPr id="51" name="Platshållare för innehåll 1"/>
          <p:cNvSpPr>
            <a:spLocks noGrp="1"/>
          </p:cNvSpPr>
          <p:nvPr>
            <p:ph sz="half" idx="1"/>
          </p:nvPr>
        </p:nvSpPr>
        <p:spPr>
          <a:xfrm>
            <a:off x="1661983" y="2989552"/>
            <a:ext cx="1735464" cy="1353819"/>
          </a:xfrm>
          <a:solidFill>
            <a:schemeClr val="accent1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v-SE" sz="1500" b="1" dirty="0" smtClean="0"/>
              <a:t>Inköpsprocessen</a:t>
            </a:r>
          </a:p>
          <a:p>
            <a:pPr marL="0" indent="0">
              <a:buNone/>
            </a:pPr>
            <a:r>
              <a:rPr lang="sv-SE" sz="900" dirty="0"/>
              <a:t>Ansvarar för att rutiner, riktlinjer, checklistor och mallar för arbete i inköpsprocessen finns och är uppdaterade (även checklistor/information ut till  kravställare) i ledningssystemet.</a:t>
            </a:r>
          </a:p>
        </p:txBody>
      </p:sp>
      <p:sp>
        <p:nvSpPr>
          <p:cNvPr id="27" name="Platshållare för innehåll 1"/>
          <p:cNvSpPr>
            <a:spLocks noGrp="1"/>
          </p:cNvSpPr>
          <p:nvPr>
            <p:ph sz="half" idx="1"/>
          </p:nvPr>
        </p:nvSpPr>
        <p:spPr>
          <a:xfrm>
            <a:off x="4552951" y="2195730"/>
            <a:ext cx="1735464" cy="1384145"/>
          </a:xfr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v-SE" sz="1400" b="1" dirty="0" smtClean="0"/>
              <a:t>Samarbete fackliga</a:t>
            </a:r>
          </a:p>
          <a:p>
            <a:pPr marL="0" indent="0">
              <a:buNone/>
            </a:pPr>
            <a:r>
              <a:rPr lang="sv-SE" sz="1000" dirty="0" smtClean="0"/>
              <a:t>Information kring kommande upphandlingar/standarder/riktlinjer med ATO och  AMO för att definiera upphandlingar som är viktiga ur arbetsmiljösynpunkt</a:t>
            </a:r>
            <a:endParaRPr lang="sv-SE" sz="1000" dirty="0"/>
          </a:p>
          <a:p>
            <a:pPr marL="0" indent="0">
              <a:buNone/>
            </a:pPr>
            <a:endParaRPr lang="sv-SE" sz="1000" dirty="0"/>
          </a:p>
        </p:txBody>
      </p:sp>
      <p:sp>
        <p:nvSpPr>
          <p:cNvPr id="26" name="Platshållare för innehåll 1"/>
          <p:cNvSpPr>
            <a:spLocks noGrp="1"/>
          </p:cNvSpPr>
          <p:nvPr>
            <p:ph sz="half" idx="1"/>
          </p:nvPr>
        </p:nvSpPr>
        <p:spPr>
          <a:xfrm>
            <a:off x="4873701" y="2512533"/>
            <a:ext cx="1735464" cy="1327071"/>
          </a:xfr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 smtClean="0"/>
              <a:t>Samarbete </a:t>
            </a:r>
            <a:r>
              <a:rPr lang="sv-SE" sz="1400" b="1" dirty="0" err="1" smtClean="0"/>
              <a:t>MoH</a:t>
            </a:r>
            <a:endParaRPr lang="sv-SE" sz="1400" b="1" dirty="0" smtClean="0"/>
          </a:p>
          <a:p>
            <a:pPr marL="0" indent="0">
              <a:buNone/>
            </a:pPr>
            <a:r>
              <a:rPr lang="sv-SE" sz="1000" dirty="0" smtClean="0"/>
              <a:t>Information/planering/ uppföljning med miljö- och hållbarhet för att hitta upphandlingar som vi ska ställa specifika miljökrav i eller där vi ställt krav.</a:t>
            </a:r>
          </a:p>
        </p:txBody>
      </p:sp>
      <p:sp>
        <p:nvSpPr>
          <p:cNvPr id="29" name="Platshållare för innehåll 1"/>
          <p:cNvSpPr>
            <a:spLocks noGrp="1"/>
          </p:cNvSpPr>
          <p:nvPr>
            <p:ph sz="half" idx="1"/>
          </p:nvPr>
        </p:nvSpPr>
        <p:spPr>
          <a:xfrm>
            <a:off x="5141075" y="2982304"/>
            <a:ext cx="1735464" cy="1331128"/>
          </a:xfr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 smtClean="0"/>
              <a:t>Ekonomi</a:t>
            </a:r>
            <a:endParaRPr lang="sv-SE" sz="1400" dirty="0" smtClean="0"/>
          </a:p>
          <a:p>
            <a:pPr marL="0" indent="0">
              <a:buNone/>
            </a:pPr>
            <a:r>
              <a:rPr lang="sv-SE" sz="1000" dirty="0" smtClean="0"/>
              <a:t>Möte med controller-enheten kring besparingar, inventeringslistan etc.</a:t>
            </a:r>
            <a:r>
              <a:rPr lang="sv-SE" sz="1000" dirty="0"/>
              <a:t/>
            </a:r>
            <a:br>
              <a:rPr lang="sv-SE" sz="1000" dirty="0"/>
            </a:br>
            <a:endParaRPr lang="sv-SE" sz="1000" dirty="0" smtClean="0"/>
          </a:p>
        </p:txBody>
      </p:sp>
    </p:spTree>
    <p:extLst>
      <p:ext uri="{BB962C8B-B14F-4D97-AF65-F5344CB8AC3E}">
        <p14:creationId xmlns:p14="http://schemas.microsoft.com/office/powerpoint/2010/main" val="39031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Framåt?</a:t>
            </a:r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 b="11358"/>
          <a:stretch>
            <a:fillRect/>
          </a:stretch>
        </p:blipFill>
        <p:spPr>
          <a:xfrm rot="5400000">
            <a:off x="-1441450" y="1441450"/>
            <a:ext cx="6858000" cy="3975100"/>
          </a:xfrm>
        </p:spPr>
      </p:pic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000" dirty="0"/>
              <a:t>Fortsätta utveckla </a:t>
            </a:r>
            <a:r>
              <a:rPr lang="sv-SE" sz="2000" dirty="0" smtClean="0"/>
              <a:t>arbetssätt</a:t>
            </a:r>
            <a:endParaRPr lang="sv-SE" sz="2000" dirty="0"/>
          </a:p>
          <a:p>
            <a:r>
              <a:rPr lang="sv-SE" sz="2000" dirty="0" smtClean="0"/>
              <a:t>Revisioner– miljö, etiska </a:t>
            </a:r>
            <a:r>
              <a:rPr lang="sv-SE" sz="2000" dirty="0"/>
              <a:t>och sociala </a:t>
            </a:r>
            <a:r>
              <a:rPr lang="sv-SE" sz="2000" dirty="0" smtClean="0"/>
              <a:t>krav</a:t>
            </a:r>
          </a:p>
          <a:p>
            <a:r>
              <a:rPr lang="sv-SE" sz="2000" dirty="0" smtClean="0"/>
              <a:t>Avtalsförvaltning</a:t>
            </a:r>
            <a:endParaRPr lang="sv-SE" sz="2000" dirty="0"/>
          </a:p>
          <a:p>
            <a:r>
              <a:rPr lang="sv-SE" sz="2000" dirty="0"/>
              <a:t>Kategoristrategier</a:t>
            </a:r>
          </a:p>
          <a:p>
            <a:r>
              <a:rPr lang="sv-SE" sz="2000" dirty="0"/>
              <a:t>Produktutveckling genom </a:t>
            </a:r>
            <a:r>
              <a:rPr lang="sv-SE" sz="2000" dirty="0" smtClean="0"/>
              <a:t>marknaden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95053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3664771" y="1279525"/>
            <a:ext cx="7058025" cy="822325"/>
          </a:xfrm>
        </p:spPr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Tack för att ni lyssnat!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66474" y="2738800"/>
            <a:ext cx="1862959" cy="822325"/>
          </a:xfrm>
        </p:spPr>
        <p:txBody>
          <a:bodyPr>
            <a:noAutofit/>
          </a:bodyPr>
          <a:lstStyle/>
          <a:p>
            <a:r>
              <a:rPr lang="sv-SE" sz="6000" dirty="0" smtClean="0"/>
              <a:t>5 år</a:t>
            </a:r>
            <a:endParaRPr lang="sv-SE" sz="6000" dirty="0"/>
          </a:p>
        </p:txBody>
      </p:sp>
      <p:pic>
        <p:nvPicPr>
          <p:cNvPr id="28" name="Bildobjekt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5368" y="824667"/>
            <a:ext cx="4581179" cy="466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 5"/>
          <p:cNvGrpSpPr/>
          <p:nvPr/>
        </p:nvGrpSpPr>
        <p:grpSpPr>
          <a:xfrm flipH="1">
            <a:off x="2001840" y="3667017"/>
            <a:ext cx="276017" cy="571750"/>
            <a:chOff x="1177179" y="3615554"/>
            <a:chExt cx="294289" cy="609600"/>
          </a:xfrm>
        </p:grpSpPr>
        <p:sp>
          <p:nvSpPr>
            <p:cNvPr id="3" name="Ellips 2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Likbent triangel 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8" name="Grupp 17"/>
          <p:cNvGrpSpPr/>
          <p:nvPr/>
        </p:nvGrpSpPr>
        <p:grpSpPr>
          <a:xfrm flipH="1">
            <a:off x="2402891" y="3667017"/>
            <a:ext cx="276017" cy="571750"/>
            <a:chOff x="1177179" y="3615554"/>
            <a:chExt cx="294289" cy="609600"/>
          </a:xfrm>
        </p:grpSpPr>
        <p:sp>
          <p:nvSpPr>
            <p:cNvPr id="19" name="Ellips 18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Likbent triangel 19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1" name="Grupp 20"/>
          <p:cNvGrpSpPr/>
          <p:nvPr/>
        </p:nvGrpSpPr>
        <p:grpSpPr>
          <a:xfrm flipH="1">
            <a:off x="2776027" y="3667017"/>
            <a:ext cx="276017" cy="571750"/>
            <a:chOff x="1177179" y="3615554"/>
            <a:chExt cx="294289" cy="609600"/>
          </a:xfrm>
        </p:grpSpPr>
        <p:sp>
          <p:nvSpPr>
            <p:cNvPr id="22" name="Ellips 21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Likbent triangel 22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4" name="Grupp 23"/>
          <p:cNvGrpSpPr/>
          <p:nvPr/>
        </p:nvGrpSpPr>
        <p:grpSpPr>
          <a:xfrm flipH="1">
            <a:off x="2402890" y="2891033"/>
            <a:ext cx="276017" cy="571750"/>
            <a:chOff x="1177179" y="3615554"/>
            <a:chExt cx="294289" cy="609600"/>
          </a:xfrm>
        </p:grpSpPr>
        <p:sp>
          <p:nvSpPr>
            <p:cNvPr id="25" name="Ellips 24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Likbent triangel 25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7" name="Grupp 26"/>
          <p:cNvGrpSpPr/>
          <p:nvPr/>
        </p:nvGrpSpPr>
        <p:grpSpPr>
          <a:xfrm flipH="1">
            <a:off x="2132384" y="4348967"/>
            <a:ext cx="276017" cy="571750"/>
            <a:chOff x="1177179" y="3615554"/>
            <a:chExt cx="294289" cy="609600"/>
          </a:xfrm>
        </p:grpSpPr>
        <p:sp>
          <p:nvSpPr>
            <p:cNvPr id="28" name="Ellips 27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Likbent triangel 28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0" name="Grupp 29"/>
          <p:cNvGrpSpPr/>
          <p:nvPr/>
        </p:nvGrpSpPr>
        <p:grpSpPr>
          <a:xfrm flipH="1">
            <a:off x="2722264" y="4411067"/>
            <a:ext cx="276017" cy="571750"/>
            <a:chOff x="1177179" y="3615554"/>
            <a:chExt cx="294289" cy="609600"/>
          </a:xfrm>
        </p:grpSpPr>
        <p:sp>
          <p:nvSpPr>
            <p:cNvPr id="31" name="Ellips 30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Likbent triangel 31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3" name="Grupp 32"/>
          <p:cNvGrpSpPr/>
          <p:nvPr/>
        </p:nvGrpSpPr>
        <p:grpSpPr>
          <a:xfrm flipH="1">
            <a:off x="7879519" y="2958777"/>
            <a:ext cx="276017" cy="571750"/>
            <a:chOff x="1177179" y="3615554"/>
            <a:chExt cx="294289" cy="609600"/>
          </a:xfrm>
          <a:solidFill>
            <a:schemeClr val="accent3"/>
          </a:solidFill>
        </p:grpSpPr>
        <p:sp>
          <p:nvSpPr>
            <p:cNvPr id="34" name="Ellips 33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Likbent triangel 3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6" name="Grupp 35"/>
          <p:cNvGrpSpPr/>
          <p:nvPr/>
        </p:nvGrpSpPr>
        <p:grpSpPr>
          <a:xfrm flipH="1">
            <a:off x="7432473" y="3731092"/>
            <a:ext cx="276017" cy="571750"/>
            <a:chOff x="1177179" y="3615554"/>
            <a:chExt cx="294289" cy="609600"/>
          </a:xfrm>
        </p:grpSpPr>
        <p:sp>
          <p:nvSpPr>
            <p:cNvPr id="37" name="Ellips 36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Likbent triangel 37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9" name="Grupp 38"/>
          <p:cNvGrpSpPr/>
          <p:nvPr/>
        </p:nvGrpSpPr>
        <p:grpSpPr>
          <a:xfrm flipH="1">
            <a:off x="7594050" y="4374684"/>
            <a:ext cx="276017" cy="571750"/>
            <a:chOff x="1177179" y="3615554"/>
            <a:chExt cx="294289" cy="609600"/>
          </a:xfrm>
          <a:solidFill>
            <a:schemeClr val="accent4"/>
          </a:solidFill>
        </p:grpSpPr>
        <p:sp>
          <p:nvSpPr>
            <p:cNvPr id="40" name="Ellips 39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Likbent triangel 40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42" name="Grupp 41"/>
          <p:cNvGrpSpPr/>
          <p:nvPr/>
        </p:nvGrpSpPr>
        <p:grpSpPr>
          <a:xfrm flipH="1">
            <a:off x="8409467" y="2680571"/>
            <a:ext cx="276017" cy="571750"/>
            <a:chOff x="1177179" y="3615554"/>
            <a:chExt cx="294289" cy="609600"/>
          </a:xfrm>
          <a:solidFill>
            <a:schemeClr val="accent4"/>
          </a:solidFill>
        </p:grpSpPr>
        <p:sp>
          <p:nvSpPr>
            <p:cNvPr id="43" name="Ellips 42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Likbent triangel 43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45" name="Grupp 44"/>
          <p:cNvGrpSpPr/>
          <p:nvPr/>
        </p:nvGrpSpPr>
        <p:grpSpPr>
          <a:xfrm flipH="1">
            <a:off x="8282864" y="3396209"/>
            <a:ext cx="276017" cy="571750"/>
            <a:chOff x="1177179" y="3615554"/>
            <a:chExt cx="294289" cy="609600"/>
          </a:xfrm>
          <a:solidFill>
            <a:schemeClr val="accent6"/>
          </a:solidFill>
        </p:grpSpPr>
        <p:sp>
          <p:nvSpPr>
            <p:cNvPr id="46" name="Ellips 45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Likbent triangel 46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48" name="Grupp 47"/>
          <p:cNvGrpSpPr/>
          <p:nvPr/>
        </p:nvGrpSpPr>
        <p:grpSpPr>
          <a:xfrm flipH="1">
            <a:off x="7868378" y="3652511"/>
            <a:ext cx="276017" cy="571750"/>
            <a:chOff x="1177179" y="3615554"/>
            <a:chExt cx="294289" cy="609600"/>
          </a:xfrm>
        </p:grpSpPr>
        <p:sp>
          <p:nvSpPr>
            <p:cNvPr id="49" name="Ellips 48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Likbent triangel 49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1" name="Grupp 50"/>
          <p:cNvGrpSpPr/>
          <p:nvPr/>
        </p:nvGrpSpPr>
        <p:grpSpPr>
          <a:xfrm flipH="1">
            <a:off x="8950821" y="2919584"/>
            <a:ext cx="276017" cy="571750"/>
            <a:chOff x="1177179" y="3615554"/>
            <a:chExt cx="294289" cy="609600"/>
          </a:xfrm>
        </p:grpSpPr>
        <p:sp>
          <p:nvSpPr>
            <p:cNvPr id="52" name="Ellips 51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Likbent triangel 52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4" name="Grupp 53"/>
          <p:cNvGrpSpPr/>
          <p:nvPr/>
        </p:nvGrpSpPr>
        <p:grpSpPr>
          <a:xfrm flipH="1">
            <a:off x="8257648" y="4786734"/>
            <a:ext cx="276017" cy="571750"/>
            <a:chOff x="1177179" y="3615554"/>
            <a:chExt cx="294289" cy="609600"/>
          </a:xfrm>
        </p:grpSpPr>
        <p:sp>
          <p:nvSpPr>
            <p:cNvPr id="55" name="Ellips 54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Likbent triangel 55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7" name="Grupp 56"/>
          <p:cNvGrpSpPr/>
          <p:nvPr/>
        </p:nvGrpSpPr>
        <p:grpSpPr>
          <a:xfrm flipH="1">
            <a:off x="8892464" y="4005809"/>
            <a:ext cx="276017" cy="571750"/>
            <a:chOff x="1177179" y="3615554"/>
            <a:chExt cx="294289" cy="609600"/>
          </a:xfrm>
          <a:solidFill>
            <a:schemeClr val="accent3"/>
          </a:solidFill>
        </p:grpSpPr>
        <p:sp>
          <p:nvSpPr>
            <p:cNvPr id="58" name="Ellips 57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9" name="Likbent triangel 58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60" name="Grupp 59"/>
          <p:cNvGrpSpPr/>
          <p:nvPr/>
        </p:nvGrpSpPr>
        <p:grpSpPr>
          <a:xfrm flipH="1">
            <a:off x="9447451" y="3538867"/>
            <a:ext cx="276017" cy="571750"/>
            <a:chOff x="1177179" y="3615554"/>
            <a:chExt cx="294289" cy="609600"/>
          </a:xfrm>
          <a:solidFill>
            <a:schemeClr val="accent4"/>
          </a:solidFill>
        </p:grpSpPr>
        <p:sp>
          <p:nvSpPr>
            <p:cNvPr id="61" name="Ellips 60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2" name="Likbent triangel 61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63" name="Grupp 62"/>
          <p:cNvGrpSpPr/>
          <p:nvPr/>
        </p:nvGrpSpPr>
        <p:grpSpPr>
          <a:xfrm flipH="1">
            <a:off x="8950820" y="4850809"/>
            <a:ext cx="276017" cy="571750"/>
            <a:chOff x="1177179" y="3615554"/>
            <a:chExt cx="294289" cy="609600"/>
          </a:xfrm>
        </p:grpSpPr>
        <p:sp>
          <p:nvSpPr>
            <p:cNvPr id="64" name="Ellips 63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Likbent triangel 6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66" name="Grupp 65"/>
          <p:cNvGrpSpPr/>
          <p:nvPr/>
        </p:nvGrpSpPr>
        <p:grpSpPr>
          <a:xfrm flipH="1">
            <a:off x="9349664" y="4463009"/>
            <a:ext cx="276017" cy="571750"/>
            <a:chOff x="1177179" y="3615554"/>
            <a:chExt cx="294289" cy="609600"/>
          </a:xfrm>
          <a:solidFill>
            <a:schemeClr val="accent6"/>
          </a:solidFill>
        </p:grpSpPr>
        <p:sp>
          <p:nvSpPr>
            <p:cNvPr id="67" name="Ellips 66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8" name="Likbent triangel 67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69" name="Grupp 68"/>
          <p:cNvGrpSpPr/>
          <p:nvPr/>
        </p:nvGrpSpPr>
        <p:grpSpPr>
          <a:xfrm flipH="1">
            <a:off x="7605300" y="5131225"/>
            <a:ext cx="276017" cy="571750"/>
            <a:chOff x="1177179" y="3615554"/>
            <a:chExt cx="294289" cy="609600"/>
          </a:xfrm>
        </p:grpSpPr>
        <p:sp>
          <p:nvSpPr>
            <p:cNvPr id="70" name="Ellips 69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1" name="Likbent triangel 70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72" name="Grupp 71"/>
          <p:cNvGrpSpPr/>
          <p:nvPr/>
        </p:nvGrpSpPr>
        <p:grpSpPr>
          <a:xfrm flipH="1">
            <a:off x="9630183" y="2779819"/>
            <a:ext cx="276017" cy="571750"/>
            <a:chOff x="1177179" y="3615554"/>
            <a:chExt cx="294289" cy="609600"/>
          </a:xfrm>
          <a:solidFill>
            <a:schemeClr val="accent6"/>
          </a:solidFill>
        </p:grpSpPr>
        <p:sp>
          <p:nvSpPr>
            <p:cNvPr id="73" name="Ellips 72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4" name="Likbent triangel 73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75" name="Grupp 74"/>
          <p:cNvGrpSpPr/>
          <p:nvPr/>
        </p:nvGrpSpPr>
        <p:grpSpPr>
          <a:xfrm flipH="1">
            <a:off x="9806864" y="4920209"/>
            <a:ext cx="276017" cy="571750"/>
            <a:chOff x="1177179" y="3615554"/>
            <a:chExt cx="294289" cy="609600"/>
          </a:xfrm>
        </p:grpSpPr>
        <p:sp>
          <p:nvSpPr>
            <p:cNvPr id="76" name="Ellips 75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7" name="Likbent triangel 76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78" name="Grupp 77"/>
          <p:cNvGrpSpPr/>
          <p:nvPr/>
        </p:nvGrpSpPr>
        <p:grpSpPr>
          <a:xfrm flipH="1">
            <a:off x="10147083" y="5459646"/>
            <a:ext cx="276017" cy="571750"/>
            <a:chOff x="1177179" y="3615554"/>
            <a:chExt cx="294289" cy="609600"/>
          </a:xfrm>
          <a:solidFill>
            <a:schemeClr val="accent6"/>
          </a:solidFill>
        </p:grpSpPr>
        <p:sp>
          <p:nvSpPr>
            <p:cNvPr id="79" name="Ellips 78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Likbent triangel 79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81" name="Grupp 80"/>
          <p:cNvGrpSpPr/>
          <p:nvPr/>
        </p:nvGrpSpPr>
        <p:grpSpPr>
          <a:xfrm flipH="1">
            <a:off x="10092912" y="2867649"/>
            <a:ext cx="276017" cy="571750"/>
            <a:chOff x="1177179" y="3615554"/>
            <a:chExt cx="294289" cy="609600"/>
          </a:xfrm>
        </p:grpSpPr>
        <p:sp>
          <p:nvSpPr>
            <p:cNvPr id="82" name="Ellips 81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3" name="Likbent triangel 82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84" name="Grupp 83"/>
          <p:cNvGrpSpPr/>
          <p:nvPr/>
        </p:nvGrpSpPr>
        <p:grpSpPr>
          <a:xfrm flipH="1">
            <a:off x="10255518" y="4500859"/>
            <a:ext cx="276017" cy="571750"/>
            <a:chOff x="1177179" y="3615554"/>
            <a:chExt cx="294289" cy="609600"/>
          </a:xfrm>
          <a:solidFill>
            <a:schemeClr val="accent4"/>
          </a:solidFill>
        </p:grpSpPr>
        <p:sp>
          <p:nvSpPr>
            <p:cNvPr id="85" name="Ellips 84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6" name="Likbent triangel 85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87" name="Grupp 86"/>
          <p:cNvGrpSpPr/>
          <p:nvPr/>
        </p:nvGrpSpPr>
        <p:grpSpPr>
          <a:xfrm flipH="1">
            <a:off x="8291410" y="5439509"/>
            <a:ext cx="276017" cy="571750"/>
            <a:chOff x="1177179" y="3615554"/>
            <a:chExt cx="294289" cy="609600"/>
          </a:xfrm>
          <a:solidFill>
            <a:schemeClr val="accent6"/>
          </a:solidFill>
        </p:grpSpPr>
        <p:sp>
          <p:nvSpPr>
            <p:cNvPr id="88" name="Ellips 87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9" name="Likbent triangel 88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0" name="Grupp 89"/>
          <p:cNvGrpSpPr/>
          <p:nvPr/>
        </p:nvGrpSpPr>
        <p:grpSpPr>
          <a:xfrm flipH="1">
            <a:off x="8351079" y="4133959"/>
            <a:ext cx="276017" cy="571750"/>
            <a:chOff x="1177179" y="3615554"/>
            <a:chExt cx="294289" cy="609600"/>
          </a:xfrm>
        </p:grpSpPr>
        <p:sp>
          <p:nvSpPr>
            <p:cNvPr id="91" name="Ellips 90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2" name="Likbent triangel 91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3" name="Grupp 92"/>
          <p:cNvGrpSpPr/>
          <p:nvPr/>
        </p:nvGrpSpPr>
        <p:grpSpPr>
          <a:xfrm flipH="1">
            <a:off x="9073647" y="5509044"/>
            <a:ext cx="276017" cy="571750"/>
            <a:chOff x="1177179" y="3615554"/>
            <a:chExt cx="294289" cy="609600"/>
          </a:xfrm>
          <a:solidFill>
            <a:schemeClr val="accent3"/>
          </a:solidFill>
        </p:grpSpPr>
        <p:sp>
          <p:nvSpPr>
            <p:cNvPr id="94" name="Ellips 93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5" name="Likbent triangel 9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6" name="Grupp 95"/>
          <p:cNvGrpSpPr/>
          <p:nvPr/>
        </p:nvGrpSpPr>
        <p:grpSpPr>
          <a:xfrm flipH="1">
            <a:off x="9879284" y="3789349"/>
            <a:ext cx="276017" cy="571750"/>
            <a:chOff x="1177179" y="3615554"/>
            <a:chExt cx="294289" cy="609600"/>
          </a:xfrm>
        </p:grpSpPr>
        <p:sp>
          <p:nvSpPr>
            <p:cNvPr id="97" name="Ellips 96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8" name="Likbent triangel 97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9" name="Grupp 98"/>
          <p:cNvGrpSpPr/>
          <p:nvPr/>
        </p:nvGrpSpPr>
        <p:grpSpPr>
          <a:xfrm flipH="1">
            <a:off x="10359951" y="3809020"/>
            <a:ext cx="276017" cy="571750"/>
            <a:chOff x="1177179" y="3615554"/>
            <a:chExt cx="294289" cy="609600"/>
          </a:xfrm>
          <a:solidFill>
            <a:schemeClr val="accent3"/>
          </a:solidFill>
        </p:grpSpPr>
        <p:sp>
          <p:nvSpPr>
            <p:cNvPr id="100" name="Ellips 99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1" name="Likbent triangel 100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7" name="Streckad högerpil 16"/>
          <p:cNvSpPr/>
          <p:nvPr/>
        </p:nvSpPr>
        <p:spPr>
          <a:xfrm>
            <a:off x="4317309" y="1775054"/>
            <a:ext cx="3069020" cy="544641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" name="textruta 101"/>
          <p:cNvSpPr txBox="1"/>
          <p:nvPr/>
        </p:nvSpPr>
        <p:spPr>
          <a:xfrm>
            <a:off x="2326548" y="1734920"/>
            <a:ext cx="154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  <a:latin typeface="+mj-lt"/>
              </a:rPr>
              <a:t>6 </a:t>
            </a:r>
            <a:r>
              <a:rPr lang="sv-SE" sz="3200" dirty="0" err="1" smtClean="0">
                <a:solidFill>
                  <a:schemeClr val="bg1"/>
                </a:solidFill>
                <a:latin typeface="+mj-lt"/>
              </a:rPr>
              <a:t>st</a:t>
            </a:r>
            <a:r>
              <a:rPr lang="sv-SE" sz="3200" dirty="0" smtClean="0">
                <a:solidFill>
                  <a:schemeClr val="bg1"/>
                </a:solidFill>
                <a:latin typeface="+mj-lt"/>
              </a:rPr>
              <a:t> </a:t>
            </a:r>
            <a:endParaRPr lang="sv-SE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4" name="textruta 103"/>
          <p:cNvSpPr txBox="1"/>
          <p:nvPr/>
        </p:nvSpPr>
        <p:spPr>
          <a:xfrm>
            <a:off x="8282864" y="1791378"/>
            <a:ext cx="154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  <a:latin typeface="+mj-lt"/>
              </a:rPr>
              <a:t>25 </a:t>
            </a:r>
            <a:r>
              <a:rPr lang="sv-SE" sz="3200" dirty="0" err="1" smtClean="0">
                <a:solidFill>
                  <a:schemeClr val="bg1"/>
                </a:solidFill>
                <a:latin typeface="+mj-lt"/>
              </a:rPr>
              <a:t>st</a:t>
            </a:r>
            <a:r>
              <a:rPr lang="sv-SE" sz="3200" dirty="0" smtClean="0">
                <a:solidFill>
                  <a:schemeClr val="bg1"/>
                </a:solidFill>
                <a:latin typeface="+mj-lt"/>
              </a:rPr>
              <a:t> </a:t>
            </a:r>
            <a:endParaRPr lang="sv-SE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3" name="Rubrik 10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Medarbetare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48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ruta 101"/>
          <p:cNvSpPr txBox="1"/>
          <p:nvPr/>
        </p:nvSpPr>
        <p:spPr>
          <a:xfrm>
            <a:off x="1555719" y="2120905"/>
            <a:ext cx="309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  <a:latin typeface="+mj-lt"/>
              </a:rPr>
              <a:t>Inte mäta</a:t>
            </a:r>
            <a:endParaRPr lang="sv-SE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4" name="textruta 103"/>
          <p:cNvSpPr txBox="1"/>
          <p:nvPr/>
        </p:nvSpPr>
        <p:spPr>
          <a:xfrm>
            <a:off x="7431315" y="2120904"/>
            <a:ext cx="4310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  <a:latin typeface="+mj-lt"/>
              </a:rPr>
              <a:t>Leverera 15 mkr/år </a:t>
            </a:r>
            <a:endParaRPr lang="sv-SE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Free vector mone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19" y="3454471"/>
            <a:ext cx="1352818" cy="13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old coin stacks mockup cash heap wealth isolated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409" y="2307227"/>
            <a:ext cx="59626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Free vector gold coin stacks mockup cash heap wealth isolated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09" y="2307228"/>
            <a:ext cx="59626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Besparing</a:t>
            </a:r>
            <a:endParaRPr lang="sv-SE" dirty="0"/>
          </a:p>
        </p:txBody>
      </p:sp>
      <p:sp>
        <p:nvSpPr>
          <p:cNvPr id="107" name="Streckad högerpil 106"/>
          <p:cNvSpPr/>
          <p:nvPr/>
        </p:nvSpPr>
        <p:spPr>
          <a:xfrm>
            <a:off x="3848073" y="2161039"/>
            <a:ext cx="3069020" cy="544641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11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ruta 101"/>
          <p:cNvSpPr txBox="1"/>
          <p:nvPr/>
        </p:nvSpPr>
        <p:spPr>
          <a:xfrm>
            <a:off x="2258669" y="2112623"/>
            <a:ext cx="102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  <a:latin typeface="+mj-lt"/>
              </a:rPr>
              <a:t>72%</a:t>
            </a:r>
            <a:endParaRPr lang="sv-SE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4" name="textruta 103"/>
          <p:cNvSpPr txBox="1"/>
          <p:nvPr/>
        </p:nvSpPr>
        <p:spPr>
          <a:xfrm>
            <a:off x="7213686" y="2041201"/>
            <a:ext cx="154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  <a:latin typeface="+mj-lt"/>
              </a:rPr>
              <a:t>91%</a:t>
            </a:r>
            <a:endParaRPr lang="sv-SE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Leverantörstrohet</a:t>
            </a:r>
            <a:endParaRPr lang="sv-SE" dirty="0"/>
          </a:p>
        </p:txBody>
      </p:sp>
      <p:sp>
        <p:nvSpPr>
          <p:cNvPr id="103" name="Streckad högerpil 102"/>
          <p:cNvSpPr/>
          <p:nvPr/>
        </p:nvSpPr>
        <p:spPr>
          <a:xfrm>
            <a:off x="3715681" y="2112623"/>
            <a:ext cx="3069020" cy="544641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371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Bildobjekt 18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795" y="3825860"/>
            <a:ext cx="9327688" cy="245690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Antal leverantörer - kategoriexempel</a:t>
            </a:r>
            <a:endParaRPr lang="sv-SE" dirty="0"/>
          </a:p>
        </p:txBody>
      </p:sp>
      <p:grpSp>
        <p:nvGrpSpPr>
          <p:cNvPr id="3" name="Grupp 2"/>
          <p:cNvGrpSpPr/>
          <p:nvPr/>
        </p:nvGrpSpPr>
        <p:grpSpPr>
          <a:xfrm flipH="1">
            <a:off x="2277613" y="4770104"/>
            <a:ext cx="276017" cy="571750"/>
            <a:chOff x="1177179" y="3615554"/>
            <a:chExt cx="294289" cy="609600"/>
          </a:xfrm>
        </p:grpSpPr>
        <p:sp>
          <p:nvSpPr>
            <p:cNvPr id="4" name="Ellips 3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Likbent triangel 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6" name="Grupp 5"/>
          <p:cNvGrpSpPr/>
          <p:nvPr/>
        </p:nvGrpSpPr>
        <p:grpSpPr>
          <a:xfrm flipH="1">
            <a:off x="2678664" y="4770104"/>
            <a:ext cx="276017" cy="571750"/>
            <a:chOff x="1177179" y="3615554"/>
            <a:chExt cx="294289" cy="609600"/>
          </a:xfrm>
        </p:grpSpPr>
        <p:sp>
          <p:nvSpPr>
            <p:cNvPr id="7" name="Ellips 6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Likbent triangel 7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8" name="Grupp 17"/>
          <p:cNvGrpSpPr/>
          <p:nvPr/>
        </p:nvGrpSpPr>
        <p:grpSpPr>
          <a:xfrm flipH="1">
            <a:off x="2998037" y="5514154"/>
            <a:ext cx="276017" cy="571750"/>
            <a:chOff x="1177179" y="3615554"/>
            <a:chExt cx="294289" cy="609600"/>
          </a:xfrm>
        </p:grpSpPr>
        <p:sp>
          <p:nvSpPr>
            <p:cNvPr id="19" name="Ellips 18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Likbent triangel 19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1" name="Grupp 20"/>
          <p:cNvGrpSpPr/>
          <p:nvPr/>
        </p:nvGrpSpPr>
        <p:grpSpPr>
          <a:xfrm flipH="1">
            <a:off x="3484083" y="4484229"/>
            <a:ext cx="276017" cy="571750"/>
            <a:chOff x="1177179" y="3615554"/>
            <a:chExt cx="294289" cy="609600"/>
          </a:xfrm>
        </p:grpSpPr>
        <p:sp>
          <p:nvSpPr>
            <p:cNvPr id="22" name="Ellips 21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Likbent triangel 22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4" name="Grupp 23"/>
          <p:cNvGrpSpPr/>
          <p:nvPr/>
        </p:nvGrpSpPr>
        <p:grpSpPr>
          <a:xfrm flipH="1">
            <a:off x="3885134" y="4484229"/>
            <a:ext cx="276017" cy="571750"/>
            <a:chOff x="1177179" y="3615554"/>
            <a:chExt cx="294289" cy="609600"/>
          </a:xfrm>
        </p:grpSpPr>
        <p:sp>
          <p:nvSpPr>
            <p:cNvPr id="25" name="Ellips 24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Likbent triangel 25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0" name="Grupp 29"/>
          <p:cNvGrpSpPr/>
          <p:nvPr/>
        </p:nvGrpSpPr>
        <p:grpSpPr>
          <a:xfrm flipH="1">
            <a:off x="3885133" y="3708245"/>
            <a:ext cx="276017" cy="571750"/>
            <a:chOff x="1177179" y="3615554"/>
            <a:chExt cx="294289" cy="609600"/>
          </a:xfrm>
        </p:grpSpPr>
        <p:sp>
          <p:nvSpPr>
            <p:cNvPr id="31" name="Ellips 30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Likbent triangel 31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3" name="Grupp 32"/>
          <p:cNvGrpSpPr/>
          <p:nvPr/>
        </p:nvGrpSpPr>
        <p:grpSpPr>
          <a:xfrm flipH="1">
            <a:off x="3614627" y="5166179"/>
            <a:ext cx="276017" cy="571750"/>
            <a:chOff x="1177179" y="3615554"/>
            <a:chExt cx="294289" cy="609600"/>
          </a:xfrm>
          <a:solidFill>
            <a:schemeClr val="accent3">
              <a:lumMod val="75000"/>
            </a:schemeClr>
          </a:solidFill>
        </p:grpSpPr>
        <p:sp>
          <p:nvSpPr>
            <p:cNvPr id="34" name="Ellips 33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Likbent triangel 3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9" name="Grupp 38"/>
          <p:cNvGrpSpPr/>
          <p:nvPr/>
        </p:nvGrpSpPr>
        <p:grpSpPr>
          <a:xfrm flipH="1">
            <a:off x="4568627" y="4898254"/>
            <a:ext cx="276017" cy="571750"/>
            <a:chOff x="1177179" y="3615554"/>
            <a:chExt cx="294289" cy="609600"/>
          </a:xfrm>
        </p:grpSpPr>
        <p:sp>
          <p:nvSpPr>
            <p:cNvPr id="40" name="Ellips 39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Likbent triangel 40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45" name="Grupp 44"/>
          <p:cNvGrpSpPr/>
          <p:nvPr/>
        </p:nvGrpSpPr>
        <p:grpSpPr>
          <a:xfrm flipH="1">
            <a:off x="5342814" y="4898254"/>
            <a:ext cx="276017" cy="571750"/>
            <a:chOff x="1177179" y="3615554"/>
            <a:chExt cx="294289" cy="609600"/>
          </a:xfrm>
          <a:solidFill>
            <a:schemeClr val="accent3">
              <a:lumMod val="75000"/>
            </a:schemeClr>
          </a:solidFill>
        </p:grpSpPr>
        <p:sp>
          <p:nvSpPr>
            <p:cNvPr id="46" name="Ellips 45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Likbent triangel 46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48" name="Grupp 47"/>
          <p:cNvGrpSpPr/>
          <p:nvPr/>
        </p:nvGrpSpPr>
        <p:grpSpPr>
          <a:xfrm flipH="1">
            <a:off x="4969677" y="4122270"/>
            <a:ext cx="276017" cy="571750"/>
            <a:chOff x="1177179" y="3615554"/>
            <a:chExt cx="294289" cy="609600"/>
          </a:xfrm>
        </p:grpSpPr>
        <p:sp>
          <p:nvSpPr>
            <p:cNvPr id="49" name="Ellips 48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Likbent triangel 49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60" name="Grupp 59"/>
          <p:cNvGrpSpPr/>
          <p:nvPr/>
        </p:nvGrpSpPr>
        <p:grpSpPr>
          <a:xfrm flipH="1">
            <a:off x="6038603" y="4311929"/>
            <a:ext cx="276017" cy="571750"/>
            <a:chOff x="1177179" y="3615554"/>
            <a:chExt cx="294289" cy="609600"/>
          </a:xfrm>
        </p:grpSpPr>
        <p:sp>
          <p:nvSpPr>
            <p:cNvPr id="61" name="Ellips 60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2" name="Likbent triangel 61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63" name="Grupp 62"/>
          <p:cNvGrpSpPr/>
          <p:nvPr/>
        </p:nvGrpSpPr>
        <p:grpSpPr>
          <a:xfrm flipH="1">
            <a:off x="6940616" y="4862679"/>
            <a:ext cx="276017" cy="571750"/>
            <a:chOff x="1177179" y="3615554"/>
            <a:chExt cx="294289" cy="609600"/>
          </a:xfrm>
        </p:grpSpPr>
        <p:sp>
          <p:nvSpPr>
            <p:cNvPr id="64" name="Ellips 63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Likbent triangel 6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66" name="Grupp 65"/>
          <p:cNvGrpSpPr/>
          <p:nvPr/>
        </p:nvGrpSpPr>
        <p:grpSpPr>
          <a:xfrm flipH="1">
            <a:off x="6408106" y="3593002"/>
            <a:ext cx="276017" cy="571750"/>
            <a:chOff x="1177179" y="3615554"/>
            <a:chExt cx="294289" cy="609600"/>
          </a:xfrm>
        </p:grpSpPr>
        <p:sp>
          <p:nvSpPr>
            <p:cNvPr id="67" name="Ellips 66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8" name="Likbent triangel 67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75" name="Grupp 74"/>
          <p:cNvGrpSpPr/>
          <p:nvPr/>
        </p:nvGrpSpPr>
        <p:grpSpPr>
          <a:xfrm flipH="1">
            <a:off x="958950" y="4940736"/>
            <a:ext cx="276017" cy="571750"/>
            <a:chOff x="1177179" y="3615554"/>
            <a:chExt cx="294289" cy="609600"/>
          </a:xfrm>
        </p:grpSpPr>
        <p:sp>
          <p:nvSpPr>
            <p:cNvPr id="76" name="Ellips 75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7" name="Likbent triangel 76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78" name="Grupp 77"/>
          <p:cNvGrpSpPr/>
          <p:nvPr/>
        </p:nvGrpSpPr>
        <p:grpSpPr>
          <a:xfrm flipH="1">
            <a:off x="1360001" y="4940736"/>
            <a:ext cx="276017" cy="571750"/>
            <a:chOff x="1177179" y="3615554"/>
            <a:chExt cx="294289" cy="609600"/>
          </a:xfrm>
          <a:solidFill>
            <a:schemeClr val="accent3">
              <a:lumMod val="75000"/>
            </a:schemeClr>
          </a:solidFill>
        </p:grpSpPr>
        <p:sp>
          <p:nvSpPr>
            <p:cNvPr id="79" name="Ellips 78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Likbent triangel 79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84" name="Grupp 83"/>
          <p:cNvGrpSpPr/>
          <p:nvPr/>
        </p:nvGrpSpPr>
        <p:grpSpPr>
          <a:xfrm flipH="1">
            <a:off x="1360000" y="4164752"/>
            <a:ext cx="276017" cy="571750"/>
            <a:chOff x="1177179" y="3615554"/>
            <a:chExt cx="294289" cy="609600"/>
          </a:xfrm>
        </p:grpSpPr>
        <p:sp>
          <p:nvSpPr>
            <p:cNvPr id="85" name="Ellips 84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6" name="Likbent triangel 85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87" name="Grupp 86"/>
          <p:cNvGrpSpPr/>
          <p:nvPr/>
        </p:nvGrpSpPr>
        <p:grpSpPr>
          <a:xfrm flipH="1">
            <a:off x="1089494" y="5622686"/>
            <a:ext cx="276017" cy="571750"/>
            <a:chOff x="1177179" y="3615554"/>
            <a:chExt cx="294289" cy="609600"/>
          </a:xfrm>
        </p:grpSpPr>
        <p:sp>
          <p:nvSpPr>
            <p:cNvPr id="88" name="Ellips 87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9" name="Likbent triangel 88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0" name="Grupp 89"/>
          <p:cNvGrpSpPr/>
          <p:nvPr/>
        </p:nvGrpSpPr>
        <p:grpSpPr>
          <a:xfrm flipH="1">
            <a:off x="1679374" y="5684786"/>
            <a:ext cx="276017" cy="571750"/>
            <a:chOff x="1177179" y="3615554"/>
            <a:chExt cx="294289" cy="609600"/>
          </a:xfrm>
        </p:grpSpPr>
        <p:sp>
          <p:nvSpPr>
            <p:cNvPr id="91" name="Ellips 90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2" name="Likbent triangel 91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3" name="Grupp 92"/>
          <p:cNvGrpSpPr/>
          <p:nvPr/>
        </p:nvGrpSpPr>
        <p:grpSpPr>
          <a:xfrm flipH="1">
            <a:off x="7408565" y="4940736"/>
            <a:ext cx="276017" cy="571750"/>
            <a:chOff x="1177179" y="3615554"/>
            <a:chExt cx="294289" cy="609600"/>
          </a:xfrm>
        </p:grpSpPr>
        <p:sp>
          <p:nvSpPr>
            <p:cNvPr id="94" name="Ellips 93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5" name="Likbent triangel 9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9" name="Grupp 98"/>
          <p:cNvGrpSpPr/>
          <p:nvPr/>
        </p:nvGrpSpPr>
        <p:grpSpPr>
          <a:xfrm flipH="1">
            <a:off x="8182752" y="4940736"/>
            <a:ext cx="276017" cy="571750"/>
            <a:chOff x="1177179" y="3615554"/>
            <a:chExt cx="294289" cy="609600"/>
          </a:xfrm>
          <a:solidFill>
            <a:schemeClr val="accent3">
              <a:lumMod val="75000"/>
            </a:schemeClr>
          </a:solidFill>
        </p:grpSpPr>
        <p:sp>
          <p:nvSpPr>
            <p:cNvPr id="100" name="Ellips 99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1" name="Likbent triangel 100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02" name="Grupp 101"/>
          <p:cNvGrpSpPr/>
          <p:nvPr/>
        </p:nvGrpSpPr>
        <p:grpSpPr>
          <a:xfrm flipH="1">
            <a:off x="7809615" y="4164752"/>
            <a:ext cx="276017" cy="571750"/>
            <a:chOff x="1177179" y="3615554"/>
            <a:chExt cx="294289" cy="609600"/>
          </a:xfrm>
          <a:solidFill>
            <a:schemeClr val="accent3">
              <a:lumMod val="75000"/>
            </a:schemeClr>
          </a:solidFill>
        </p:grpSpPr>
        <p:sp>
          <p:nvSpPr>
            <p:cNvPr id="103" name="Ellips 102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4" name="Likbent triangel 103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05" name="Grupp 104"/>
          <p:cNvGrpSpPr/>
          <p:nvPr/>
        </p:nvGrpSpPr>
        <p:grpSpPr>
          <a:xfrm flipH="1">
            <a:off x="7539109" y="5622686"/>
            <a:ext cx="276017" cy="571750"/>
            <a:chOff x="1177179" y="3615554"/>
            <a:chExt cx="294289" cy="609600"/>
          </a:xfrm>
        </p:grpSpPr>
        <p:sp>
          <p:nvSpPr>
            <p:cNvPr id="106" name="Ellips 105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7" name="Likbent triangel 106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14" name="Grupp 113"/>
          <p:cNvGrpSpPr/>
          <p:nvPr/>
        </p:nvGrpSpPr>
        <p:grpSpPr>
          <a:xfrm flipH="1">
            <a:off x="9016086" y="4654861"/>
            <a:ext cx="276017" cy="571750"/>
            <a:chOff x="1177179" y="3615554"/>
            <a:chExt cx="294289" cy="609600"/>
          </a:xfrm>
        </p:grpSpPr>
        <p:sp>
          <p:nvSpPr>
            <p:cNvPr id="115" name="Ellips 114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6" name="Likbent triangel 115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23" name="Grupp 122"/>
          <p:cNvGrpSpPr/>
          <p:nvPr/>
        </p:nvGrpSpPr>
        <p:grpSpPr>
          <a:xfrm flipH="1">
            <a:off x="8745579" y="5336811"/>
            <a:ext cx="276017" cy="571750"/>
            <a:chOff x="1177179" y="3615554"/>
            <a:chExt cx="294289" cy="609600"/>
          </a:xfrm>
        </p:grpSpPr>
        <p:sp>
          <p:nvSpPr>
            <p:cNvPr id="124" name="Ellips 123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5" name="Likbent triangel 12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26" name="Grupp 125"/>
          <p:cNvGrpSpPr/>
          <p:nvPr/>
        </p:nvGrpSpPr>
        <p:grpSpPr>
          <a:xfrm flipH="1">
            <a:off x="9335459" y="5398911"/>
            <a:ext cx="276017" cy="571750"/>
            <a:chOff x="1177179" y="3615554"/>
            <a:chExt cx="294289" cy="609600"/>
          </a:xfrm>
        </p:grpSpPr>
        <p:sp>
          <p:nvSpPr>
            <p:cNvPr id="127" name="Ellips 126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8" name="Likbent triangel 127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29" name="Grupp 128"/>
          <p:cNvGrpSpPr/>
          <p:nvPr/>
        </p:nvGrpSpPr>
        <p:grpSpPr>
          <a:xfrm flipH="1">
            <a:off x="9699579" y="5068886"/>
            <a:ext cx="276017" cy="571750"/>
            <a:chOff x="1177179" y="3615554"/>
            <a:chExt cx="294289" cy="609600"/>
          </a:xfrm>
        </p:grpSpPr>
        <p:sp>
          <p:nvSpPr>
            <p:cNvPr id="130" name="Ellips 129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1" name="Likbent triangel 130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32" name="Grupp 131"/>
          <p:cNvGrpSpPr/>
          <p:nvPr/>
        </p:nvGrpSpPr>
        <p:grpSpPr>
          <a:xfrm flipH="1">
            <a:off x="10100630" y="5068886"/>
            <a:ext cx="276017" cy="571750"/>
            <a:chOff x="1177179" y="3615554"/>
            <a:chExt cx="294289" cy="609600"/>
          </a:xfrm>
        </p:grpSpPr>
        <p:sp>
          <p:nvSpPr>
            <p:cNvPr id="133" name="Ellips 132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4" name="Likbent triangel 133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38" name="Grupp 137"/>
          <p:cNvGrpSpPr/>
          <p:nvPr/>
        </p:nvGrpSpPr>
        <p:grpSpPr>
          <a:xfrm flipH="1">
            <a:off x="10100629" y="4292902"/>
            <a:ext cx="276017" cy="571750"/>
            <a:chOff x="1177179" y="3615554"/>
            <a:chExt cx="294289" cy="609600"/>
          </a:xfrm>
        </p:grpSpPr>
        <p:sp>
          <p:nvSpPr>
            <p:cNvPr id="139" name="Ellips 138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0" name="Likbent triangel 139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44" name="Grupp 143"/>
          <p:cNvGrpSpPr/>
          <p:nvPr/>
        </p:nvGrpSpPr>
        <p:grpSpPr>
          <a:xfrm flipH="1">
            <a:off x="10420003" y="5653282"/>
            <a:ext cx="276017" cy="571750"/>
            <a:chOff x="1177179" y="3615554"/>
            <a:chExt cx="294289" cy="609600"/>
          </a:xfrm>
        </p:grpSpPr>
        <p:sp>
          <p:nvSpPr>
            <p:cNvPr id="145" name="Ellips 144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6" name="Likbent triangel 145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50" name="Grupp 149"/>
          <p:cNvGrpSpPr/>
          <p:nvPr/>
        </p:nvGrpSpPr>
        <p:grpSpPr>
          <a:xfrm flipH="1">
            <a:off x="11169555" y="4482561"/>
            <a:ext cx="276017" cy="571750"/>
            <a:chOff x="1177179" y="3615554"/>
            <a:chExt cx="294289" cy="609600"/>
          </a:xfrm>
        </p:grpSpPr>
        <p:sp>
          <p:nvSpPr>
            <p:cNvPr id="151" name="Ellips 150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2" name="Likbent triangel 151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53" name="Grupp 152"/>
          <p:cNvGrpSpPr/>
          <p:nvPr/>
        </p:nvGrpSpPr>
        <p:grpSpPr>
          <a:xfrm flipH="1">
            <a:off x="11767052" y="4539618"/>
            <a:ext cx="276017" cy="571750"/>
            <a:chOff x="1177179" y="3615554"/>
            <a:chExt cx="294289" cy="609600"/>
          </a:xfrm>
        </p:grpSpPr>
        <p:sp>
          <p:nvSpPr>
            <p:cNvPr id="154" name="Ellips 153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5" name="Likbent triangel 154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56" name="Grupp 155"/>
          <p:cNvGrpSpPr/>
          <p:nvPr/>
        </p:nvGrpSpPr>
        <p:grpSpPr>
          <a:xfrm flipH="1">
            <a:off x="11539058" y="3763634"/>
            <a:ext cx="276017" cy="571750"/>
            <a:chOff x="1177179" y="3615554"/>
            <a:chExt cx="294289" cy="609600"/>
          </a:xfrm>
        </p:grpSpPr>
        <p:sp>
          <p:nvSpPr>
            <p:cNvPr id="157" name="Ellips 156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8" name="Likbent triangel 157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59" name="Grupp 158"/>
          <p:cNvGrpSpPr/>
          <p:nvPr/>
        </p:nvGrpSpPr>
        <p:grpSpPr>
          <a:xfrm flipH="1">
            <a:off x="10899048" y="5164511"/>
            <a:ext cx="276017" cy="571750"/>
            <a:chOff x="1177179" y="3615554"/>
            <a:chExt cx="294289" cy="609600"/>
          </a:xfrm>
          <a:solidFill>
            <a:schemeClr val="accent3">
              <a:lumMod val="75000"/>
            </a:schemeClr>
          </a:solidFill>
        </p:grpSpPr>
        <p:sp>
          <p:nvSpPr>
            <p:cNvPr id="160" name="Ellips 159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1" name="Likbent triangel 160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62" name="Grupp 161"/>
          <p:cNvGrpSpPr/>
          <p:nvPr/>
        </p:nvGrpSpPr>
        <p:grpSpPr>
          <a:xfrm flipH="1">
            <a:off x="11597176" y="5283668"/>
            <a:ext cx="276017" cy="571750"/>
            <a:chOff x="1177179" y="3615554"/>
            <a:chExt cx="294289" cy="609600"/>
          </a:xfrm>
        </p:grpSpPr>
        <p:sp>
          <p:nvSpPr>
            <p:cNvPr id="163" name="Ellips 162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4" name="Likbent triangel 163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65" name="Grupp 164"/>
          <p:cNvGrpSpPr/>
          <p:nvPr/>
        </p:nvGrpSpPr>
        <p:grpSpPr>
          <a:xfrm flipH="1">
            <a:off x="6089902" y="5111368"/>
            <a:ext cx="276017" cy="571750"/>
            <a:chOff x="1177179" y="3615554"/>
            <a:chExt cx="294289" cy="609600"/>
          </a:xfrm>
        </p:grpSpPr>
        <p:sp>
          <p:nvSpPr>
            <p:cNvPr id="166" name="Ellips 165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7" name="Likbent triangel 166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71" name="Grupp 170"/>
          <p:cNvGrpSpPr/>
          <p:nvPr/>
        </p:nvGrpSpPr>
        <p:grpSpPr>
          <a:xfrm flipH="1">
            <a:off x="7183694" y="5427162"/>
            <a:ext cx="276017" cy="571750"/>
            <a:chOff x="1177179" y="3615554"/>
            <a:chExt cx="294289" cy="609600"/>
          </a:xfrm>
        </p:grpSpPr>
        <p:sp>
          <p:nvSpPr>
            <p:cNvPr id="172" name="Ellips 171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3" name="Likbent triangel 172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77" name="Grupp 176"/>
          <p:cNvGrpSpPr/>
          <p:nvPr/>
        </p:nvGrpSpPr>
        <p:grpSpPr>
          <a:xfrm flipH="1">
            <a:off x="6220446" y="5793318"/>
            <a:ext cx="276017" cy="571750"/>
            <a:chOff x="1177179" y="3615554"/>
            <a:chExt cx="294289" cy="609600"/>
          </a:xfrm>
        </p:grpSpPr>
        <p:sp>
          <p:nvSpPr>
            <p:cNvPr id="178" name="Ellips 177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9" name="Likbent triangel 178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80" name="Grupp 179"/>
          <p:cNvGrpSpPr/>
          <p:nvPr/>
        </p:nvGrpSpPr>
        <p:grpSpPr>
          <a:xfrm flipH="1">
            <a:off x="6810326" y="5855418"/>
            <a:ext cx="276017" cy="571750"/>
            <a:chOff x="1177179" y="3615554"/>
            <a:chExt cx="294289" cy="609600"/>
          </a:xfrm>
        </p:grpSpPr>
        <p:sp>
          <p:nvSpPr>
            <p:cNvPr id="181" name="Ellips 180"/>
            <p:cNvSpPr/>
            <p:nvPr/>
          </p:nvSpPr>
          <p:spPr>
            <a:xfrm>
              <a:off x="1177179" y="3615554"/>
              <a:ext cx="294289" cy="2732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2" name="Likbent triangel 181"/>
            <p:cNvSpPr/>
            <p:nvPr/>
          </p:nvSpPr>
          <p:spPr>
            <a:xfrm>
              <a:off x="1208709" y="3752188"/>
              <a:ext cx="231227" cy="4729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83" name="textruta 182"/>
          <p:cNvSpPr txBox="1"/>
          <p:nvPr/>
        </p:nvSpPr>
        <p:spPr>
          <a:xfrm>
            <a:off x="958951" y="2112623"/>
            <a:ext cx="232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  <a:latin typeface="+mj-lt"/>
              </a:rPr>
              <a:t>217 </a:t>
            </a:r>
            <a:r>
              <a:rPr lang="sv-SE" sz="3200" dirty="0" err="1" smtClean="0">
                <a:solidFill>
                  <a:schemeClr val="bg1"/>
                </a:solidFill>
                <a:latin typeface="+mj-lt"/>
              </a:rPr>
              <a:t>st</a:t>
            </a:r>
            <a:r>
              <a:rPr lang="sv-SE" sz="3200" dirty="0" smtClean="0">
                <a:solidFill>
                  <a:schemeClr val="bg1"/>
                </a:solidFill>
                <a:latin typeface="+mj-lt"/>
              </a:rPr>
              <a:t>/mån</a:t>
            </a:r>
            <a:endParaRPr lang="sv-SE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4" name="textruta 183"/>
          <p:cNvSpPr txBox="1"/>
          <p:nvPr/>
        </p:nvSpPr>
        <p:spPr>
          <a:xfrm>
            <a:off x="7213685" y="2041201"/>
            <a:ext cx="3133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  <a:latin typeface="+mj-lt"/>
              </a:rPr>
              <a:t>149 </a:t>
            </a:r>
            <a:r>
              <a:rPr lang="sv-SE" sz="3200" dirty="0" err="1" smtClean="0">
                <a:solidFill>
                  <a:schemeClr val="bg1"/>
                </a:solidFill>
                <a:latin typeface="+mj-lt"/>
              </a:rPr>
              <a:t>st</a:t>
            </a:r>
            <a:r>
              <a:rPr lang="sv-SE" sz="3200" dirty="0" smtClean="0">
                <a:solidFill>
                  <a:schemeClr val="bg1"/>
                </a:solidFill>
                <a:latin typeface="+mj-lt"/>
              </a:rPr>
              <a:t>/ mån</a:t>
            </a:r>
            <a:endParaRPr lang="sv-SE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5" name="Streckad högerpil 184"/>
          <p:cNvSpPr/>
          <p:nvPr/>
        </p:nvSpPr>
        <p:spPr>
          <a:xfrm>
            <a:off x="3715681" y="2112623"/>
            <a:ext cx="3069020" cy="544641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05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lyckat strategiskt inköpsarbete…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…</a:t>
            </a:r>
            <a:r>
              <a:rPr lang="sv-SE" sz="3200" b="0" dirty="0"/>
              <a:t>kräver en engagerad </a:t>
            </a:r>
            <a:r>
              <a:rPr lang="sv-SE" sz="3200" b="0" dirty="0" smtClean="0"/>
              <a:t>sponsor…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282341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ktangel med rundade hörn 56">
            <a:extLst>
              <a:ext uri="{FF2B5EF4-FFF2-40B4-BE49-F238E27FC236}">
                <a16:creationId xmlns:a16="http://schemas.microsoft.com/office/drawing/2014/main" id="{7F02C229-69AF-C246-B018-CCDE35663FB0}"/>
              </a:ext>
            </a:extLst>
          </p:cNvPr>
          <p:cNvSpPr/>
          <p:nvPr/>
        </p:nvSpPr>
        <p:spPr>
          <a:xfrm>
            <a:off x="9081740" y="3262528"/>
            <a:ext cx="1880680" cy="1321290"/>
          </a:xfrm>
          <a:prstGeom prst="roundRect">
            <a:avLst>
              <a:gd name="adj" fmla="val 1895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sp>
        <p:nvSpPr>
          <p:cNvPr id="55" name="Rektangel med rundade hörn 54">
            <a:extLst>
              <a:ext uri="{FF2B5EF4-FFF2-40B4-BE49-F238E27FC236}">
                <a16:creationId xmlns:a16="http://schemas.microsoft.com/office/drawing/2014/main" id="{2112F6C5-61D2-1349-B575-E386D5E8854C}"/>
              </a:ext>
            </a:extLst>
          </p:cNvPr>
          <p:cNvSpPr/>
          <p:nvPr/>
        </p:nvSpPr>
        <p:spPr>
          <a:xfrm>
            <a:off x="5040436" y="3262528"/>
            <a:ext cx="1880680" cy="1321290"/>
          </a:xfrm>
          <a:prstGeom prst="roundRect">
            <a:avLst>
              <a:gd name="adj" fmla="val 1895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sp>
        <p:nvSpPr>
          <p:cNvPr id="56" name="Rektangel med rundade hörn 55">
            <a:extLst>
              <a:ext uri="{FF2B5EF4-FFF2-40B4-BE49-F238E27FC236}">
                <a16:creationId xmlns:a16="http://schemas.microsoft.com/office/drawing/2014/main" id="{6699B9D8-0E55-ED44-8873-61E647AFBED7}"/>
              </a:ext>
            </a:extLst>
          </p:cNvPr>
          <p:cNvSpPr/>
          <p:nvPr/>
        </p:nvSpPr>
        <p:spPr>
          <a:xfrm>
            <a:off x="7067148" y="3262528"/>
            <a:ext cx="1880680" cy="1321290"/>
          </a:xfrm>
          <a:prstGeom prst="roundRect">
            <a:avLst>
              <a:gd name="adj" fmla="val 1895"/>
            </a:avLst>
          </a:prstGeom>
          <a:blipFill dpi="0" rotWithShape="1">
            <a:blip r:embed="rId5"/>
            <a:srcRect/>
            <a:stretch>
              <a:fillRect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sp>
        <p:nvSpPr>
          <p:cNvPr id="54" name="Rektangel med rundade hörn 53">
            <a:extLst>
              <a:ext uri="{FF2B5EF4-FFF2-40B4-BE49-F238E27FC236}">
                <a16:creationId xmlns:a16="http://schemas.microsoft.com/office/drawing/2014/main" id="{CFCA4FE7-5DA6-4847-A881-271DDE3C3109}"/>
              </a:ext>
            </a:extLst>
          </p:cNvPr>
          <p:cNvSpPr/>
          <p:nvPr/>
        </p:nvSpPr>
        <p:spPr>
          <a:xfrm>
            <a:off x="3025844" y="3262528"/>
            <a:ext cx="1880680" cy="1321290"/>
          </a:xfrm>
          <a:prstGeom prst="roundRect">
            <a:avLst>
              <a:gd name="adj" fmla="val 1895"/>
            </a:avLst>
          </a:prstGeom>
          <a:blipFill dpi="0" rotWithShape="1">
            <a:blip r:embed="rId6"/>
            <a:srcRect/>
            <a:stretch>
              <a:fillRect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sp>
        <p:nvSpPr>
          <p:cNvPr id="53" name="Rektangel med rundade hörn 52">
            <a:extLst>
              <a:ext uri="{FF2B5EF4-FFF2-40B4-BE49-F238E27FC236}">
                <a16:creationId xmlns:a16="http://schemas.microsoft.com/office/drawing/2014/main" id="{232C56E0-A12C-A348-BA09-60C22D0B2C39}"/>
              </a:ext>
            </a:extLst>
          </p:cNvPr>
          <p:cNvSpPr/>
          <p:nvPr/>
        </p:nvSpPr>
        <p:spPr>
          <a:xfrm>
            <a:off x="999132" y="3262528"/>
            <a:ext cx="1880680" cy="1321290"/>
          </a:xfrm>
          <a:prstGeom prst="roundRect">
            <a:avLst>
              <a:gd name="adj" fmla="val 1895"/>
            </a:avLst>
          </a:prstGeom>
          <a:blipFill dpi="0" rotWithShape="1">
            <a:blip r:embed="rId7"/>
            <a:srcRect/>
            <a:stretch>
              <a:fillRect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53F6718-AF86-B243-93D2-82F3743900C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Sjöfartsverket på 2 min - vårt </a:t>
            </a:r>
            <a:r>
              <a:rPr lang="sv-SE" dirty="0">
                <a:solidFill>
                  <a:schemeClr val="bg1"/>
                </a:solidFill>
              </a:rPr>
              <a:t>uppdrag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977656AB-CC63-844E-A2FB-DEA2BDF8191D}"/>
              </a:ext>
            </a:extLst>
          </p:cNvPr>
          <p:cNvSpPr txBox="1">
            <a:spLocks/>
          </p:cNvSpPr>
          <p:nvPr/>
        </p:nvSpPr>
        <p:spPr>
          <a:xfrm>
            <a:off x="1057923" y="3220312"/>
            <a:ext cx="1763098" cy="1014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Sjögeografisk </a:t>
            </a:r>
            <a:b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information</a:t>
            </a:r>
          </a:p>
        </p:txBody>
      </p:sp>
      <p:pic>
        <p:nvPicPr>
          <p:cNvPr id="20" name="Bild 19">
            <a:hlinkClick r:id="" action="ppaction://noaction"/>
            <a:extLst>
              <a:ext uri="{FF2B5EF4-FFF2-40B4-BE49-F238E27FC236}">
                <a16:creationId xmlns:a16="http://schemas.microsoft.com/office/drawing/2014/main" id="{9463A532-E099-D845-8A8B-2A034DA4B1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45162" y="4181384"/>
            <a:ext cx="229681" cy="229681"/>
          </a:xfrm>
          <a:prstGeom prst="rect">
            <a:avLst/>
          </a:prstGeom>
        </p:spPr>
      </p:pic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E59B0D19-52AA-1544-BCFC-378500DCBA20}"/>
              </a:ext>
            </a:extLst>
          </p:cNvPr>
          <p:cNvSpPr txBox="1">
            <a:spLocks/>
          </p:cNvSpPr>
          <p:nvPr/>
        </p:nvSpPr>
        <p:spPr>
          <a:xfrm>
            <a:off x="3078575" y="3220312"/>
            <a:ext cx="1827950" cy="877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Sjömansservice</a:t>
            </a:r>
          </a:p>
        </p:txBody>
      </p:sp>
      <p:pic>
        <p:nvPicPr>
          <p:cNvPr id="23" name="Bild 22">
            <a:hlinkClick r:id="" action="ppaction://noaction"/>
            <a:extLst>
              <a:ext uri="{FF2B5EF4-FFF2-40B4-BE49-F238E27FC236}">
                <a16:creationId xmlns:a16="http://schemas.microsoft.com/office/drawing/2014/main" id="{F581E822-4219-BC47-94AE-A3D6856093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65814" y="4181384"/>
            <a:ext cx="229681" cy="229681"/>
          </a:xfrm>
          <a:prstGeom prst="rect">
            <a:avLst/>
          </a:prstGeom>
        </p:spPr>
      </p:pic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07606F7B-C6D4-6640-B1A6-C11D5211917A}"/>
              </a:ext>
            </a:extLst>
          </p:cNvPr>
          <p:cNvSpPr txBox="1">
            <a:spLocks/>
          </p:cNvSpPr>
          <p:nvPr/>
        </p:nvSpPr>
        <p:spPr>
          <a:xfrm>
            <a:off x="5085171" y="3229595"/>
            <a:ext cx="1763098" cy="1014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Forskning och innovation</a:t>
            </a:r>
          </a:p>
        </p:txBody>
      </p:sp>
      <p:pic>
        <p:nvPicPr>
          <p:cNvPr id="26" name="Bild 25">
            <a:hlinkClick r:id="" action="ppaction://noaction"/>
            <a:extLst>
              <a:ext uri="{FF2B5EF4-FFF2-40B4-BE49-F238E27FC236}">
                <a16:creationId xmlns:a16="http://schemas.microsoft.com/office/drawing/2014/main" id="{62E24654-FB29-5243-849E-7DF030D85F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186466" y="4181384"/>
            <a:ext cx="229681" cy="229681"/>
          </a:xfrm>
          <a:prstGeom prst="rect">
            <a:avLst/>
          </a:prstGeom>
        </p:spPr>
      </p:pic>
      <p:sp>
        <p:nvSpPr>
          <p:cNvPr id="28" name="Platshållare för text 4">
            <a:extLst>
              <a:ext uri="{FF2B5EF4-FFF2-40B4-BE49-F238E27FC236}">
                <a16:creationId xmlns:a16="http://schemas.microsoft.com/office/drawing/2014/main" id="{2F1F8626-F42E-C440-8E6E-C6944E695412}"/>
              </a:ext>
            </a:extLst>
          </p:cNvPr>
          <p:cNvSpPr txBox="1">
            <a:spLocks/>
          </p:cNvSpPr>
          <p:nvPr/>
        </p:nvSpPr>
        <p:spPr>
          <a:xfrm>
            <a:off x="7119879" y="3232591"/>
            <a:ext cx="1763098" cy="1014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Infrastruktur</a:t>
            </a:r>
          </a:p>
        </p:txBody>
      </p:sp>
      <p:pic>
        <p:nvPicPr>
          <p:cNvPr id="29" name="Bild 28">
            <a:hlinkClick r:id="" action="ppaction://noaction"/>
            <a:extLst>
              <a:ext uri="{FF2B5EF4-FFF2-40B4-BE49-F238E27FC236}">
                <a16:creationId xmlns:a16="http://schemas.microsoft.com/office/drawing/2014/main" id="{1C930A75-5066-614B-B8FA-3DF985B917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07118" y="4181384"/>
            <a:ext cx="229681" cy="229681"/>
          </a:xfrm>
          <a:prstGeom prst="rect">
            <a:avLst/>
          </a:prstGeom>
        </p:spPr>
      </p:pic>
      <p:sp>
        <p:nvSpPr>
          <p:cNvPr id="31" name="Platshållare för text 4">
            <a:extLst>
              <a:ext uri="{FF2B5EF4-FFF2-40B4-BE49-F238E27FC236}">
                <a16:creationId xmlns:a16="http://schemas.microsoft.com/office/drawing/2014/main" id="{CD2F84FE-08AA-9843-9B25-B87582DB345C}"/>
              </a:ext>
            </a:extLst>
          </p:cNvPr>
          <p:cNvSpPr txBox="1">
            <a:spLocks/>
          </p:cNvSpPr>
          <p:nvPr/>
        </p:nvSpPr>
        <p:spPr>
          <a:xfrm>
            <a:off x="9140531" y="3326692"/>
            <a:ext cx="1763098" cy="1014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Rederi</a:t>
            </a:r>
          </a:p>
        </p:txBody>
      </p:sp>
      <p:pic>
        <p:nvPicPr>
          <p:cNvPr id="32" name="Bild 31">
            <a:hlinkClick r:id="" action="ppaction://noaction"/>
            <a:extLst>
              <a:ext uri="{FF2B5EF4-FFF2-40B4-BE49-F238E27FC236}">
                <a16:creationId xmlns:a16="http://schemas.microsoft.com/office/drawing/2014/main" id="{B59E4A27-1079-4945-A0AF-5E191B6DBA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227770" y="4181384"/>
            <a:ext cx="229681" cy="229681"/>
          </a:xfrm>
          <a:prstGeom prst="rect">
            <a:avLst/>
          </a:prstGeom>
        </p:spPr>
      </p:pic>
      <p:sp>
        <p:nvSpPr>
          <p:cNvPr id="47" name="Rektangel med rundade hörn 46">
            <a:extLst>
              <a:ext uri="{FF2B5EF4-FFF2-40B4-BE49-F238E27FC236}">
                <a16:creationId xmlns:a16="http://schemas.microsoft.com/office/drawing/2014/main" id="{BA1AB7A1-401E-1E4B-AF4C-82AF5EE82235}"/>
              </a:ext>
            </a:extLst>
          </p:cNvPr>
          <p:cNvSpPr/>
          <p:nvPr/>
        </p:nvSpPr>
        <p:spPr>
          <a:xfrm>
            <a:off x="1005191" y="1791978"/>
            <a:ext cx="1880680" cy="1321290"/>
          </a:xfrm>
          <a:prstGeom prst="roundRect">
            <a:avLst>
              <a:gd name="adj" fmla="val 1895"/>
            </a:avLst>
          </a:prstGeom>
          <a:blipFill dpi="0" rotWithShape="1">
            <a:blip r:embed="rId13"/>
            <a:srcRect/>
            <a:stretch>
              <a:fillRect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sp>
        <p:nvSpPr>
          <p:cNvPr id="48" name="Rektangel med rundade hörn 47">
            <a:extLst>
              <a:ext uri="{FF2B5EF4-FFF2-40B4-BE49-F238E27FC236}">
                <a16:creationId xmlns:a16="http://schemas.microsoft.com/office/drawing/2014/main" id="{57F2C560-85AD-7A42-B06F-60F84C288E37}"/>
              </a:ext>
            </a:extLst>
          </p:cNvPr>
          <p:cNvSpPr/>
          <p:nvPr/>
        </p:nvSpPr>
        <p:spPr>
          <a:xfrm>
            <a:off x="3025844" y="1791978"/>
            <a:ext cx="1880680" cy="1321290"/>
          </a:xfrm>
          <a:prstGeom prst="roundRect">
            <a:avLst>
              <a:gd name="adj" fmla="val 1895"/>
            </a:avLst>
          </a:prstGeom>
          <a:blipFill>
            <a:blip r:embed="rId14"/>
            <a:stretch>
              <a:fillRect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sp>
        <p:nvSpPr>
          <p:cNvPr id="49" name="Rektangel med rundade hörn 48">
            <a:extLst>
              <a:ext uri="{FF2B5EF4-FFF2-40B4-BE49-F238E27FC236}">
                <a16:creationId xmlns:a16="http://schemas.microsoft.com/office/drawing/2014/main" id="{9A3B71F1-A273-904B-8BCB-F6B2857BBA08}"/>
              </a:ext>
            </a:extLst>
          </p:cNvPr>
          <p:cNvSpPr/>
          <p:nvPr/>
        </p:nvSpPr>
        <p:spPr>
          <a:xfrm>
            <a:off x="5052556" y="1791978"/>
            <a:ext cx="1880680" cy="1321290"/>
          </a:xfrm>
          <a:prstGeom prst="roundRect">
            <a:avLst>
              <a:gd name="adj" fmla="val 1895"/>
            </a:avLst>
          </a:prstGeom>
          <a:blipFill dpi="0" rotWithShape="1">
            <a:blip r:embed="rId15"/>
            <a:srcRect/>
            <a:stretch>
              <a:fillRect b="-23000"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sp>
        <p:nvSpPr>
          <p:cNvPr id="51" name="Rektangel med rundade hörn 50">
            <a:extLst>
              <a:ext uri="{FF2B5EF4-FFF2-40B4-BE49-F238E27FC236}">
                <a16:creationId xmlns:a16="http://schemas.microsoft.com/office/drawing/2014/main" id="{4F06AF9E-C682-054F-AAB1-2C407A4D8044}"/>
              </a:ext>
            </a:extLst>
          </p:cNvPr>
          <p:cNvSpPr/>
          <p:nvPr/>
        </p:nvSpPr>
        <p:spPr>
          <a:xfrm>
            <a:off x="9081740" y="1791978"/>
            <a:ext cx="1880680" cy="1321290"/>
          </a:xfrm>
          <a:prstGeom prst="roundRect">
            <a:avLst>
              <a:gd name="adj" fmla="val 1895"/>
            </a:avLst>
          </a:prstGeom>
          <a:blipFill dpi="0" rotWithShape="1">
            <a:blip r:embed="rId16"/>
            <a:srcRect/>
            <a:stretch>
              <a:fillRect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pic>
        <p:nvPicPr>
          <p:cNvPr id="3" name="Bild 2">
            <a:hlinkClick r:id="" action="ppaction://noaction"/>
            <a:extLst>
              <a:ext uri="{FF2B5EF4-FFF2-40B4-BE49-F238E27FC236}">
                <a16:creationId xmlns:a16="http://schemas.microsoft.com/office/drawing/2014/main" id="{4D42E2A3-33D7-D14E-9470-FF72E17EAF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45162" y="2713722"/>
            <a:ext cx="229681" cy="229681"/>
          </a:xfrm>
          <a:prstGeom prst="rect">
            <a:avLst/>
          </a:prstGeom>
        </p:spPr>
      </p:pic>
      <p:sp>
        <p:nvSpPr>
          <p:cNvPr id="34" name="Platshållare för text 4">
            <a:extLst>
              <a:ext uri="{FF2B5EF4-FFF2-40B4-BE49-F238E27FC236}">
                <a16:creationId xmlns:a16="http://schemas.microsoft.com/office/drawing/2014/main" id="{747BF68B-04C0-FA4F-ABAC-043FF1FBEFA0}"/>
              </a:ext>
            </a:extLst>
          </p:cNvPr>
          <p:cNvSpPr txBox="1">
            <a:spLocks/>
          </p:cNvSpPr>
          <p:nvPr/>
        </p:nvSpPr>
        <p:spPr>
          <a:xfrm>
            <a:off x="3084635" y="1832006"/>
            <a:ext cx="1763098" cy="1014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Farledshållning</a:t>
            </a:r>
          </a:p>
        </p:txBody>
      </p:sp>
      <p:pic>
        <p:nvPicPr>
          <p:cNvPr id="35" name="Bild 34">
            <a:hlinkClick r:id="rId17" action="ppaction://hlinksldjump"/>
            <a:extLst>
              <a:ext uri="{FF2B5EF4-FFF2-40B4-BE49-F238E27FC236}">
                <a16:creationId xmlns:a16="http://schemas.microsoft.com/office/drawing/2014/main" id="{A317E90D-E87F-6C4B-AFD7-2CBB9497C2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65814" y="2713722"/>
            <a:ext cx="229681" cy="229681"/>
          </a:xfrm>
          <a:prstGeom prst="rect">
            <a:avLst/>
          </a:prstGeom>
        </p:spPr>
      </p:pic>
      <p:sp>
        <p:nvSpPr>
          <p:cNvPr id="37" name="Platshållare för text 4">
            <a:extLst>
              <a:ext uri="{FF2B5EF4-FFF2-40B4-BE49-F238E27FC236}">
                <a16:creationId xmlns:a16="http://schemas.microsoft.com/office/drawing/2014/main" id="{BCA6D27F-E029-894D-905A-5A63F5ED6422}"/>
              </a:ext>
            </a:extLst>
          </p:cNvPr>
          <p:cNvSpPr txBox="1">
            <a:spLocks/>
          </p:cNvSpPr>
          <p:nvPr/>
        </p:nvSpPr>
        <p:spPr>
          <a:xfrm>
            <a:off x="5085171" y="1838113"/>
            <a:ext cx="1763098" cy="1014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Sjö- och flygräddning</a:t>
            </a:r>
          </a:p>
        </p:txBody>
      </p:sp>
      <p:pic>
        <p:nvPicPr>
          <p:cNvPr id="38" name="Bild 37">
            <a:hlinkClick r:id="" action="ppaction://noaction"/>
            <a:extLst>
              <a:ext uri="{FF2B5EF4-FFF2-40B4-BE49-F238E27FC236}">
                <a16:creationId xmlns:a16="http://schemas.microsoft.com/office/drawing/2014/main" id="{5ED1896A-2DB3-5744-BDA3-7090D324DA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186466" y="2713722"/>
            <a:ext cx="229681" cy="229681"/>
          </a:xfrm>
          <a:prstGeom prst="rect">
            <a:avLst/>
          </a:prstGeom>
        </p:spPr>
      </p:pic>
      <p:pic>
        <p:nvPicPr>
          <p:cNvPr id="41" name="Bild 40">
            <a:hlinkClick r:id="" action="ppaction://noaction"/>
            <a:extLst>
              <a:ext uri="{FF2B5EF4-FFF2-40B4-BE49-F238E27FC236}">
                <a16:creationId xmlns:a16="http://schemas.microsoft.com/office/drawing/2014/main" id="{869F4563-8A9C-4449-99A0-FEA3AE49A2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07118" y="2713722"/>
            <a:ext cx="229681" cy="229681"/>
          </a:xfrm>
          <a:prstGeom prst="rect">
            <a:avLst/>
          </a:prstGeom>
        </p:spPr>
      </p:pic>
      <p:sp>
        <p:nvSpPr>
          <p:cNvPr id="43" name="Platshållare för text 4">
            <a:extLst>
              <a:ext uri="{FF2B5EF4-FFF2-40B4-BE49-F238E27FC236}">
                <a16:creationId xmlns:a16="http://schemas.microsoft.com/office/drawing/2014/main" id="{7C295466-5335-C745-938A-1C0DB6AE7E6D}"/>
              </a:ext>
            </a:extLst>
          </p:cNvPr>
          <p:cNvSpPr txBox="1">
            <a:spLocks/>
          </p:cNvSpPr>
          <p:nvPr/>
        </p:nvSpPr>
        <p:spPr>
          <a:xfrm>
            <a:off x="9140531" y="1860707"/>
            <a:ext cx="1763098" cy="1014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Isbrytning</a:t>
            </a:r>
          </a:p>
        </p:txBody>
      </p:sp>
      <p:pic>
        <p:nvPicPr>
          <p:cNvPr id="44" name="Bild 43">
            <a:hlinkClick r:id="rId18" action="ppaction://hlinksldjump"/>
            <a:extLst>
              <a:ext uri="{FF2B5EF4-FFF2-40B4-BE49-F238E27FC236}">
                <a16:creationId xmlns:a16="http://schemas.microsoft.com/office/drawing/2014/main" id="{34F7F04F-9C44-9847-BFA1-65F0B8FD4D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227770" y="2713722"/>
            <a:ext cx="229681" cy="22968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053584" y="1845072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Lotsning</a:t>
            </a:r>
          </a:p>
        </p:txBody>
      </p:sp>
      <p:sp>
        <p:nvSpPr>
          <p:cNvPr id="50" name="Rektangel med rundade hörn 49">
            <a:extLst>
              <a:ext uri="{FF2B5EF4-FFF2-40B4-BE49-F238E27FC236}">
                <a16:creationId xmlns:a16="http://schemas.microsoft.com/office/drawing/2014/main" id="{DADF6BDB-846E-6443-A233-BC0467335CA0}"/>
              </a:ext>
            </a:extLst>
          </p:cNvPr>
          <p:cNvSpPr/>
          <p:nvPr/>
        </p:nvSpPr>
        <p:spPr>
          <a:xfrm>
            <a:off x="7067148" y="1817631"/>
            <a:ext cx="1880680" cy="1321290"/>
          </a:xfrm>
          <a:prstGeom prst="roundRect">
            <a:avLst>
              <a:gd name="adj" fmla="val 1895"/>
            </a:avLst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Helvetica Neue" panose="02000503000000020004" pitchFamily="2" charset="0"/>
            </a:endParaRPr>
          </a:p>
        </p:txBody>
      </p:sp>
      <p:sp>
        <p:nvSpPr>
          <p:cNvPr id="40" name="Platshållare för text 4">
            <a:extLst>
              <a:ext uri="{FF2B5EF4-FFF2-40B4-BE49-F238E27FC236}">
                <a16:creationId xmlns:a16="http://schemas.microsoft.com/office/drawing/2014/main" id="{264F1D45-3770-3047-975C-2B02DF8D3C4E}"/>
              </a:ext>
            </a:extLst>
          </p:cNvPr>
          <p:cNvSpPr txBox="1">
            <a:spLocks/>
          </p:cNvSpPr>
          <p:nvPr/>
        </p:nvSpPr>
        <p:spPr>
          <a:xfrm>
            <a:off x="7119879" y="1847855"/>
            <a:ext cx="1763098" cy="1014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dirty="0">
                <a:solidFill>
                  <a:srgbClr val="EFF6FC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Sjötrafik-information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3966184" y="5042630"/>
            <a:ext cx="3983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>
                <a:solidFill>
                  <a:schemeClr val="bg1"/>
                </a:solidFill>
              </a:rPr>
              <a:t>9</a:t>
            </a:r>
            <a:r>
              <a:rPr lang="sv-SE" sz="4400" dirty="0" smtClean="0">
                <a:solidFill>
                  <a:schemeClr val="bg1"/>
                </a:solidFill>
              </a:rPr>
              <a:t>0 % sjövägen </a:t>
            </a:r>
            <a:endParaRPr lang="sv-S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ktangel 49"/>
          <p:cNvSpPr/>
          <p:nvPr/>
        </p:nvSpPr>
        <p:spPr>
          <a:xfrm>
            <a:off x="0" y="1119636"/>
            <a:ext cx="12192000" cy="490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15141" r="5838" b="11002"/>
          <a:stretch/>
        </p:blipFill>
        <p:spPr>
          <a:xfrm>
            <a:off x="8332717" y="1161190"/>
            <a:ext cx="3866512" cy="5696809"/>
          </a:xfrm>
          <a:prstGeom prst="rect">
            <a:avLst/>
          </a:prstGeom>
        </p:spPr>
      </p:pic>
      <p:grpSp>
        <p:nvGrpSpPr>
          <p:cNvPr id="47" name="Grupp 46"/>
          <p:cNvGrpSpPr/>
          <p:nvPr/>
        </p:nvGrpSpPr>
        <p:grpSpPr>
          <a:xfrm>
            <a:off x="1720373" y="1193447"/>
            <a:ext cx="5159141" cy="5198787"/>
            <a:chOff x="5932208" y="1012321"/>
            <a:chExt cx="5159141" cy="5198787"/>
          </a:xfrm>
        </p:grpSpPr>
        <p:grpSp>
          <p:nvGrpSpPr>
            <p:cNvPr id="7" name="Grupp 6"/>
            <p:cNvGrpSpPr/>
            <p:nvPr/>
          </p:nvGrpSpPr>
          <p:grpSpPr>
            <a:xfrm>
              <a:off x="5932208" y="1027401"/>
              <a:ext cx="5159141" cy="5183707"/>
              <a:chOff x="5950881" y="1618544"/>
              <a:chExt cx="5159141" cy="5183707"/>
            </a:xfrm>
          </p:grpSpPr>
          <p:sp>
            <p:nvSpPr>
              <p:cNvPr id="6" name="Rektangel 5"/>
              <p:cNvSpPr/>
              <p:nvPr/>
            </p:nvSpPr>
            <p:spPr>
              <a:xfrm>
                <a:off x="5950881" y="1618544"/>
                <a:ext cx="5159141" cy="518370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9" name="Grupp 8"/>
              <p:cNvGrpSpPr/>
              <p:nvPr/>
            </p:nvGrpSpPr>
            <p:grpSpPr>
              <a:xfrm>
                <a:off x="6240021" y="2443757"/>
                <a:ext cx="4706358" cy="2748408"/>
                <a:chOff x="9460462" y="1031184"/>
                <a:chExt cx="4470890" cy="3117423"/>
              </a:xfrm>
            </p:grpSpPr>
            <p:sp>
              <p:nvSpPr>
                <p:cNvPr id="10" name="textruta 9"/>
                <p:cNvSpPr txBox="1"/>
                <p:nvPr/>
              </p:nvSpPr>
              <p:spPr>
                <a:xfrm>
                  <a:off x="9546206" y="3764597"/>
                  <a:ext cx="2084886" cy="384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600" b="1" dirty="0" smtClean="0"/>
                    <a:t>3 sjömätningsfartyg</a:t>
                  </a:r>
                  <a:endParaRPr lang="sv-SE" sz="1600" b="1" dirty="0"/>
                </a:p>
              </p:txBody>
            </p:sp>
            <p:sp>
              <p:nvSpPr>
                <p:cNvPr id="14" name="textruta 13"/>
                <p:cNvSpPr txBox="1"/>
                <p:nvPr/>
              </p:nvSpPr>
              <p:spPr>
                <a:xfrm>
                  <a:off x="9557546" y="2477892"/>
                  <a:ext cx="1745285" cy="384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600" b="1" dirty="0" smtClean="0"/>
                    <a:t>5 isbrytare</a:t>
                  </a:r>
                  <a:endParaRPr lang="sv-SE" sz="1600" b="1" dirty="0"/>
                </a:p>
              </p:txBody>
            </p:sp>
            <p:sp>
              <p:nvSpPr>
                <p:cNvPr id="16" name="textruta 15"/>
                <p:cNvSpPr txBox="1"/>
                <p:nvPr/>
              </p:nvSpPr>
              <p:spPr>
                <a:xfrm>
                  <a:off x="12056447" y="1031184"/>
                  <a:ext cx="1745285" cy="384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600" b="1" dirty="0" smtClean="0"/>
                    <a:t>14 arbetsfartyg</a:t>
                  </a:r>
                  <a:endParaRPr lang="sv-SE" sz="1600" b="1" dirty="0"/>
                </a:p>
              </p:txBody>
            </p:sp>
            <p:sp>
              <p:nvSpPr>
                <p:cNvPr id="17" name="textruta 16"/>
                <p:cNvSpPr txBox="1"/>
                <p:nvPr/>
              </p:nvSpPr>
              <p:spPr>
                <a:xfrm>
                  <a:off x="12118617" y="2360060"/>
                  <a:ext cx="1745285" cy="384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600" b="1" dirty="0" smtClean="0"/>
                    <a:t>71 lotsbåtar</a:t>
                  </a:r>
                  <a:endParaRPr lang="sv-SE" sz="1600" b="1" dirty="0"/>
                </a:p>
              </p:txBody>
            </p:sp>
            <p:sp>
              <p:nvSpPr>
                <p:cNvPr id="18" name="textruta 17"/>
                <p:cNvSpPr txBox="1"/>
                <p:nvPr/>
              </p:nvSpPr>
              <p:spPr>
                <a:xfrm>
                  <a:off x="11934036" y="3764597"/>
                  <a:ext cx="1997316" cy="384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600" b="1" dirty="0" smtClean="0"/>
                    <a:t>8 utbildningsfartyg</a:t>
                  </a:r>
                </a:p>
              </p:txBody>
            </p:sp>
            <p:sp>
              <p:nvSpPr>
                <p:cNvPr id="20" name="textruta 19"/>
                <p:cNvSpPr txBox="1"/>
                <p:nvPr/>
              </p:nvSpPr>
              <p:spPr>
                <a:xfrm>
                  <a:off x="9460462" y="1081080"/>
                  <a:ext cx="2317582" cy="384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600" b="1" dirty="0"/>
                    <a:t>7</a:t>
                  </a:r>
                  <a:r>
                    <a:rPr lang="sv-SE" sz="1600" b="1" dirty="0" smtClean="0"/>
                    <a:t> räddningshelikoptrar</a:t>
                  </a:r>
                  <a:endParaRPr lang="sv-SE" sz="1600" b="1" dirty="0"/>
                </a:p>
              </p:txBody>
            </p:sp>
          </p:grpSp>
        </p:grpSp>
        <p:sp>
          <p:nvSpPr>
            <p:cNvPr id="23" name="textruta 22"/>
            <p:cNvSpPr txBox="1"/>
            <p:nvPr/>
          </p:nvSpPr>
          <p:spPr>
            <a:xfrm>
              <a:off x="8668423" y="5807609"/>
              <a:ext cx="2408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 smtClean="0"/>
                <a:t>1363 anställda</a:t>
              </a:r>
              <a:endParaRPr lang="sv-SE" sz="1600" dirty="0"/>
            </a:p>
          </p:txBody>
        </p:sp>
        <p:pic>
          <p:nvPicPr>
            <p:cNvPr id="8" name="Bildobjekt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47" b="10448"/>
            <a:stretch/>
          </p:blipFill>
          <p:spPr>
            <a:xfrm>
              <a:off x="6107200" y="2240363"/>
              <a:ext cx="1813910" cy="833718"/>
            </a:xfrm>
            <a:prstGeom prst="rect">
              <a:avLst/>
            </a:prstGeom>
          </p:spPr>
        </p:pic>
        <p:pic>
          <p:nvPicPr>
            <p:cNvPr id="38" name="Bildobjekt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6" t="15220" r="8576" b="14621"/>
            <a:stretch/>
          </p:blipFill>
          <p:spPr>
            <a:xfrm>
              <a:off x="6251851" y="3362642"/>
              <a:ext cx="1710719" cy="935050"/>
            </a:xfrm>
            <a:prstGeom prst="rect">
              <a:avLst/>
            </a:prstGeom>
          </p:spPr>
        </p:pic>
        <p:pic>
          <p:nvPicPr>
            <p:cNvPr id="39" name="Bildobjekt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0632" y="2143861"/>
              <a:ext cx="1690392" cy="1001867"/>
            </a:xfrm>
            <a:prstGeom prst="rect">
              <a:avLst/>
            </a:prstGeom>
          </p:spPr>
        </p:pic>
        <p:pic>
          <p:nvPicPr>
            <p:cNvPr id="40" name="Bildobjekt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196" y="1083186"/>
              <a:ext cx="1758828" cy="888369"/>
            </a:xfrm>
            <a:prstGeom prst="rect">
              <a:avLst/>
            </a:prstGeom>
          </p:spPr>
        </p:pic>
        <p:pic>
          <p:nvPicPr>
            <p:cNvPr id="41" name="Bildobjekt 4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4" t="24706" r="7243" b="15795"/>
            <a:stretch/>
          </p:blipFill>
          <p:spPr>
            <a:xfrm>
              <a:off x="9152631" y="3591485"/>
              <a:ext cx="1182335" cy="603979"/>
            </a:xfrm>
            <a:prstGeom prst="rect">
              <a:avLst/>
            </a:prstGeom>
          </p:spPr>
        </p:pic>
        <p:pic>
          <p:nvPicPr>
            <p:cNvPr id="42" name="Bildobjekt 4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93" t="14303" r="26464"/>
            <a:stretch/>
          </p:blipFill>
          <p:spPr>
            <a:xfrm>
              <a:off x="6663554" y="4634752"/>
              <a:ext cx="1157189" cy="1133691"/>
            </a:xfrm>
            <a:prstGeom prst="rect">
              <a:avLst/>
            </a:prstGeom>
          </p:spPr>
        </p:pic>
        <p:sp>
          <p:nvSpPr>
            <p:cNvPr id="43" name="textruta 42"/>
            <p:cNvSpPr txBox="1"/>
            <p:nvPr/>
          </p:nvSpPr>
          <p:spPr>
            <a:xfrm>
              <a:off x="6398974" y="5779564"/>
              <a:ext cx="18372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dirty="0"/>
                <a:t>c</a:t>
              </a:r>
              <a:r>
                <a:rPr lang="sv-SE" sz="1600" b="1" dirty="0" smtClean="0"/>
                <a:t>a 1 100 fyrar</a:t>
              </a:r>
              <a:endParaRPr lang="sv-SE" sz="1100" b="1" dirty="0" smtClean="0"/>
            </a:p>
          </p:txBody>
        </p:sp>
        <p:pic>
          <p:nvPicPr>
            <p:cNvPr id="44" name="Bildobjekt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196" y="4672509"/>
              <a:ext cx="2110096" cy="1189621"/>
            </a:xfrm>
            <a:prstGeom prst="rect">
              <a:avLst/>
            </a:prstGeom>
          </p:spPr>
        </p:pic>
        <p:pic>
          <p:nvPicPr>
            <p:cNvPr id="45" name="Bildobjekt 4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974" y="1012321"/>
              <a:ext cx="1783648" cy="985936"/>
            </a:xfrm>
            <a:prstGeom prst="rect">
              <a:avLst/>
            </a:prstGeom>
          </p:spPr>
        </p:pic>
      </p:grpSp>
      <p:sp>
        <p:nvSpPr>
          <p:cNvPr id="21" name="Rektangel 20"/>
          <p:cNvSpPr/>
          <p:nvPr/>
        </p:nvSpPr>
        <p:spPr>
          <a:xfrm>
            <a:off x="0" y="-24806"/>
            <a:ext cx="12192000" cy="12182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Kort om oss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jÖV">
  <a:themeElements>
    <a:clrScheme name="SjöV">
      <a:dk1>
        <a:srgbClr val="002850"/>
      </a:dk1>
      <a:lt1>
        <a:srgbClr val="FFFFFF"/>
      </a:lt1>
      <a:dk2>
        <a:srgbClr val="00508C"/>
      </a:dk2>
      <a:lt2>
        <a:srgbClr val="FFFFFF"/>
      </a:lt2>
      <a:accent1>
        <a:srgbClr val="00508C"/>
      </a:accent1>
      <a:accent2>
        <a:srgbClr val="002850"/>
      </a:accent2>
      <a:accent3>
        <a:srgbClr val="41A883"/>
      </a:accent3>
      <a:accent4>
        <a:srgbClr val="009EE0"/>
      </a:accent4>
      <a:accent5>
        <a:srgbClr val="4472C4"/>
      </a:accent5>
      <a:accent6>
        <a:srgbClr val="D43F00"/>
      </a:accent6>
      <a:hlink>
        <a:srgbClr val="00508C"/>
      </a:hlink>
      <a:folHlink>
        <a:srgbClr val="009E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ofartsverket_mall" id="{0B8145B5-2876-D04C-AFD7-6A9ABC045EE4}" vid="{5CF2A559-D62B-E44A-8FA0-8E774C366A4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7D87C78E2DE34F8B1DDEC34A1AE62A" ma:contentTypeVersion="14" ma:contentTypeDescription="Skapa ett nytt dokument." ma:contentTypeScope="" ma:versionID="d903233acffda9a02e315c4fdc5eca93">
  <xsd:schema xmlns:xsd="http://www.w3.org/2001/XMLSchema" xmlns:xs="http://www.w3.org/2001/XMLSchema" xmlns:p="http://schemas.microsoft.com/office/2006/metadata/properties" xmlns:ns2="7cb6a11d-8025-4f7e-b812-5adfc83f902e" xmlns:ns3="9d5fb665-3f78-4217-94da-456282004488" targetNamespace="http://schemas.microsoft.com/office/2006/metadata/properties" ma:root="true" ma:fieldsID="60f40ad9d6b7c569f9152a805818aef2" ns2:_="" ns3:_="">
    <xsd:import namespace="7cb6a11d-8025-4f7e-b812-5adfc83f902e"/>
    <xsd:import namespace="9d5fb665-3f78-4217-94da-4562820044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6a11d-8025-4f7e-b812-5adfc83f90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50422717-dbc4-4c88-9406-613b8b4efb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fb665-3f78-4217-94da-45628200448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7d0637c-d891-4939-9122-aabb0f37189e}" ma:internalName="TaxCatchAll" ma:showField="CatchAllData" ma:web="9d5fb665-3f78-4217-94da-4562820044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596331-B44D-4821-BAE8-D8A8D573A48F}"/>
</file>

<file path=customXml/itemProps2.xml><?xml version="1.0" encoding="utf-8"?>
<ds:datastoreItem xmlns:ds="http://schemas.openxmlformats.org/officeDocument/2006/customXml" ds:itemID="{12FABCEF-5E64-45D4-9FFA-64BE8C0D0EA3}"/>
</file>

<file path=docProps/app.xml><?xml version="1.0" encoding="utf-8"?>
<Properties xmlns="http://schemas.openxmlformats.org/officeDocument/2006/extended-properties" xmlns:vt="http://schemas.openxmlformats.org/officeDocument/2006/docPropsVTypes">
  <Template>Sjofartsverket_SE_mall</Template>
  <TotalTime>606</TotalTime>
  <Words>2317</Words>
  <Application>Microsoft Office PowerPoint</Application>
  <PresentationFormat>Bredbild</PresentationFormat>
  <Paragraphs>270</Paragraphs>
  <Slides>19</Slides>
  <Notes>19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3" baseType="lpstr">
      <vt:lpstr>Helvetica Neue</vt:lpstr>
      <vt:lpstr>Arial</vt:lpstr>
      <vt:lpstr>Calibri</vt:lpstr>
      <vt:lpstr>SjÖV</vt:lpstr>
      <vt:lpstr>Sjöfartsverkets strategiska inköpsarbete</vt:lpstr>
      <vt:lpstr>5 år</vt:lpstr>
      <vt:lpstr>Medarbetare</vt:lpstr>
      <vt:lpstr>Besparing</vt:lpstr>
      <vt:lpstr>Leverantörstrohet</vt:lpstr>
      <vt:lpstr>Antal leverantörer - kategoriexempel</vt:lpstr>
      <vt:lpstr>Ett lyckat strategiskt inköpsarbete…</vt:lpstr>
      <vt:lpstr>Sjöfartsverket på 2 min - vårt uppdrag</vt:lpstr>
      <vt:lpstr>Kort om oss</vt:lpstr>
      <vt:lpstr>Varför är inköp viktigt?</vt:lpstr>
      <vt:lpstr>Mina krav som GD</vt:lpstr>
      <vt:lpstr>Mandat för en effektiv inköpsverksamhet</vt:lpstr>
      <vt:lpstr>Att ta sig an utmaningen…</vt:lpstr>
      <vt:lpstr>Strategiskt inköpsarbete i praktiken</vt:lpstr>
      <vt:lpstr>Byggstenar</vt:lpstr>
      <vt:lpstr>Organisation &amp; team</vt:lpstr>
      <vt:lpstr>Arbetsgrupper, samarbetsforum &amp; årshjul</vt:lpstr>
      <vt:lpstr>Framåt?</vt:lpstr>
      <vt:lpstr>Tack för att ni lyssnat!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 för presentationen</dc:title>
  <dc:creator>Widin, Helen</dc:creator>
  <cp:lastModifiedBy>Widin, Helen</cp:lastModifiedBy>
  <cp:revision>73</cp:revision>
  <dcterms:created xsi:type="dcterms:W3CDTF">2023-04-19T18:15:24Z</dcterms:created>
  <dcterms:modified xsi:type="dcterms:W3CDTF">2023-04-25T21:49:21Z</dcterms:modified>
</cp:coreProperties>
</file>