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5" r:id="rId2"/>
    <p:sldId id="274" r:id="rId3"/>
    <p:sldId id="257" r:id="rId4"/>
    <p:sldId id="867" r:id="rId5"/>
    <p:sldId id="256" r:id="rId6"/>
    <p:sldId id="860" r:id="rId7"/>
    <p:sldId id="861" r:id="rId8"/>
    <p:sldId id="266" r:id="rId9"/>
    <p:sldId id="267" r:id="rId10"/>
    <p:sldId id="862" r:id="rId11"/>
    <p:sldId id="268" r:id="rId12"/>
    <p:sldId id="261" r:id="rId13"/>
    <p:sldId id="866" r:id="rId14"/>
    <p:sldId id="863" r:id="rId15"/>
    <p:sldId id="269" r:id="rId16"/>
    <p:sldId id="270" r:id="rId17"/>
    <p:sldId id="864" r:id="rId18"/>
    <p:sldId id="276" r:id="rId19"/>
    <p:sldId id="272" r:id="rId20"/>
    <p:sldId id="278" r:id="rId21"/>
    <p:sldId id="865" r:id="rId22"/>
    <p:sldId id="262" r:id="rId23"/>
    <p:sldId id="630" r:id="rId24"/>
    <p:sldId id="856" r:id="rId25"/>
    <p:sldId id="854" r:id="rId26"/>
    <p:sldId id="855" r:id="rId27"/>
    <p:sldId id="263" r:id="rId28"/>
    <p:sldId id="26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r Ehnsmyr" initials="EE" lastIdx="1" clrIdx="0">
    <p:extLst>
      <p:ext uri="{19B8F6BF-5375-455C-9EA6-DF929625EA0E}">
        <p15:presenceInfo xmlns:p15="http://schemas.microsoft.com/office/powerpoint/2012/main" userId="Ester Ehnsmy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8A6"/>
    <a:srgbClr val="005462"/>
    <a:srgbClr val="8CA974"/>
    <a:srgbClr val="00A0AC"/>
    <a:srgbClr val="FF8078"/>
    <a:srgbClr val="F0EFF4"/>
    <a:srgbClr val="1C3F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3" autoAdjust="0"/>
    <p:restoredTop sz="94660"/>
  </p:normalViewPr>
  <p:slideViewPr>
    <p:cSldViewPr snapToGrid="0" showGuides="1">
      <p:cViewPr varScale="1">
        <p:scale>
          <a:sx n="103" d="100"/>
          <a:sy n="103" d="100"/>
        </p:scale>
        <p:origin x="120" y="56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F5275-327E-429C-A2E7-A7B6A7B718AF}" type="datetimeFigureOut">
              <a:rPr lang="sv-SE" smtClean="0"/>
              <a:t>2023-04-04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F0D1C-D627-4097-AB4E-C98E5592DDB2}" type="slidenum">
              <a:rPr lang="sv-SE" smtClean="0"/>
              <a:t>‹#›</a:t>
            </a:fld>
            <a:endParaRPr lang="sv-SE"/>
          </a:p>
        </p:txBody>
      </p:sp>
    </p:spTree>
    <p:extLst>
      <p:ext uri="{BB962C8B-B14F-4D97-AF65-F5344CB8AC3E}">
        <p14:creationId xmlns:p14="http://schemas.microsoft.com/office/powerpoint/2010/main" val="404083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After a second round of validation testing</a:t>
            </a:r>
            <a:r>
              <a:rPr lang="en-US" sz="1200" b="0" i="0" kern="1200" baseline="0" dirty="0">
                <a:solidFill>
                  <a:schemeClr val="tx1"/>
                </a:solidFill>
                <a:effectLst/>
                <a:latin typeface="Arial" panose="020B0604020202020204" pitchFamily="34" charset="0"/>
                <a:ea typeface="+mn-ea"/>
                <a:cs typeface="+mn-cs"/>
              </a:rPr>
              <a:t> t</a:t>
            </a:r>
            <a:r>
              <a:rPr lang="en-US" sz="1200" b="0" i="0" kern="1200" dirty="0">
                <a:solidFill>
                  <a:schemeClr val="tx1"/>
                </a:solidFill>
                <a:effectLst/>
                <a:latin typeface="Arial" panose="020B0604020202020204" pitchFamily="34" charset="0"/>
                <a:ea typeface="+mn-ea"/>
                <a:cs typeface="+mn-cs"/>
              </a:rPr>
              <a:t>ask findability increased from 51% to 75% (up 24% points), and task completion increased from 54% to 87% (up 34% points).</a:t>
            </a:r>
            <a:endParaRPr lang="sv-SE" dirty="0"/>
          </a:p>
        </p:txBody>
      </p:sp>
      <p:sp>
        <p:nvSpPr>
          <p:cNvPr id="4" name="Platshållare för bildnummer 3"/>
          <p:cNvSpPr>
            <a:spLocks noGrp="1"/>
          </p:cNvSpPr>
          <p:nvPr>
            <p:ph type="sldNum" sz="quarter" idx="10"/>
          </p:nvPr>
        </p:nvSpPr>
        <p:spPr/>
        <p:txBody>
          <a:bodyPr/>
          <a:lstStyle/>
          <a:p>
            <a:fld id="{EAAF0AE7-A773-467A-AD52-4747DCF1E709}" type="slidenum">
              <a:rPr lang="sv-SE" altLang="sv-SE" smtClean="0"/>
              <a:pPr/>
              <a:t>20</a:t>
            </a:fld>
            <a:endParaRPr lang="sv-SE" altLang="sv-SE"/>
          </a:p>
        </p:txBody>
      </p:sp>
    </p:spTree>
    <p:extLst>
      <p:ext uri="{BB962C8B-B14F-4D97-AF65-F5344CB8AC3E}">
        <p14:creationId xmlns:p14="http://schemas.microsoft.com/office/powerpoint/2010/main" val="333219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a:extLst>
              <a:ext uri="{FF2B5EF4-FFF2-40B4-BE49-F238E27FC236}">
                <a16:creationId xmlns:a16="http://schemas.microsoft.com/office/drawing/2014/main" id="{DC96053B-4179-41F3-9761-2061046A6376}"/>
              </a:ext>
            </a:extLst>
          </p:cNvPr>
          <p:cNvSpPr>
            <a:spLocks noGrp="1" noRot="1" noChangeAspect="1" noTextEdit="1"/>
          </p:cNvSpPr>
          <p:nvPr>
            <p:ph type="sldImg"/>
          </p:nvPr>
        </p:nvSpPr>
        <p:spPr>
          <a:ln/>
        </p:spPr>
      </p:sp>
      <p:sp>
        <p:nvSpPr>
          <p:cNvPr id="15363" name="Platshållare för anteckningar 2">
            <a:extLst>
              <a:ext uri="{FF2B5EF4-FFF2-40B4-BE49-F238E27FC236}">
                <a16:creationId xmlns:a16="http://schemas.microsoft.com/office/drawing/2014/main" id="{ABF806AF-5082-48EE-B773-75BFBD2AF9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anose="020B0604020202020204" pitchFamily="34" charset="0"/>
              </a:rPr>
              <a:t>DISKUSSION</a:t>
            </a:r>
          </a:p>
        </p:txBody>
      </p:sp>
      <p:sp>
        <p:nvSpPr>
          <p:cNvPr id="15364" name="Platshållare för bildnummer 3">
            <a:extLst>
              <a:ext uri="{FF2B5EF4-FFF2-40B4-BE49-F238E27FC236}">
                <a16:creationId xmlns:a16="http://schemas.microsoft.com/office/drawing/2014/main" id="{A26F070D-5C34-4572-9ACB-7FE828D8C1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Verdana" panose="020B0604030504040204" pitchFamily="34" charset="0"/>
                <a:cs typeface="Arial" panose="020B0604020202020204" pitchFamily="34" charset="0"/>
              </a:defRPr>
            </a:lvl1pPr>
            <a:lvl2pPr marL="742950" indent="-285750">
              <a:defRPr sz="3200" b="1">
                <a:solidFill>
                  <a:schemeClr val="tx1"/>
                </a:solidFill>
                <a:latin typeface="Verdana" panose="020B0604030504040204" pitchFamily="34" charset="0"/>
                <a:cs typeface="Arial" panose="020B0604020202020204" pitchFamily="34" charset="0"/>
              </a:defRPr>
            </a:lvl2pPr>
            <a:lvl3pPr marL="1143000" indent="-228600">
              <a:defRPr sz="3200" b="1">
                <a:solidFill>
                  <a:schemeClr val="tx1"/>
                </a:solidFill>
                <a:latin typeface="Verdana" panose="020B0604030504040204" pitchFamily="34" charset="0"/>
                <a:cs typeface="Arial" panose="020B0604020202020204" pitchFamily="34" charset="0"/>
              </a:defRPr>
            </a:lvl3pPr>
            <a:lvl4pPr marL="1600200" indent="-228600">
              <a:defRPr sz="3200" b="1">
                <a:solidFill>
                  <a:schemeClr val="tx1"/>
                </a:solidFill>
                <a:latin typeface="Verdana" panose="020B0604030504040204" pitchFamily="34" charset="0"/>
                <a:cs typeface="Arial" panose="020B0604020202020204" pitchFamily="34" charset="0"/>
              </a:defRPr>
            </a:lvl4pPr>
            <a:lvl5pPr marL="2057400" indent="-228600">
              <a:defRPr sz="3200" b="1">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Verdana" panose="020B0604030504040204" pitchFamily="34" charset="0"/>
                <a:cs typeface="Arial" panose="020B0604020202020204" pitchFamily="34" charset="0"/>
              </a:defRPr>
            </a:lvl9pPr>
          </a:lstStyle>
          <a:p>
            <a:fld id="{8E33963E-794E-49B1-A446-6DE9581367F9}" type="slidenum">
              <a:rPr lang="sv-SE" altLang="sv-SE" sz="1200" b="0" smtClean="0">
                <a:latin typeface="Arial" panose="020B0604020202020204" pitchFamily="34" charset="0"/>
              </a:rPr>
              <a:pPr/>
              <a:t>21</a:t>
            </a:fld>
            <a:endParaRPr lang="sv-SE" altLang="sv-SE" sz="1200" b="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AAF0AE7-A773-467A-AD52-4747DCF1E709}" type="slidenum">
              <a:rPr lang="sv-SE" altLang="sv-SE" smtClean="0"/>
              <a:pPr/>
              <a:t>27</a:t>
            </a:fld>
            <a:endParaRPr lang="sv-SE" altLang="sv-SE"/>
          </a:p>
        </p:txBody>
      </p:sp>
    </p:spTree>
    <p:extLst>
      <p:ext uri="{BB962C8B-B14F-4D97-AF65-F5344CB8AC3E}">
        <p14:creationId xmlns:p14="http://schemas.microsoft.com/office/powerpoint/2010/main" val="4052114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F87EA7-AFE6-44BC-A4C1-2705484E76CF}"/>
              </a:ext>
            </a:extLst>
          </p:cNvPr>
          <p:cNvSpPr>
            <a:spLocks noGrp="1"/>
          </p:cNvSpPr>
          <p:nvPr>
            <p:ph type="title" hasCustomPrompt="1"/>
          </p:nvPr>
        </p:nvSpPr>
        <p:spPr>
          <a:xfrm>
            <a:off x="838200" y="2593576"/>
            <a:ext cx="10515600" cy="1571105"/>
          </a:xfrm>
          <a:prstGeom prst="rect">
            <a:avLst/>
          </a:prstGeom>
        </p:spPr>
        <p:txBody>
          <a:bodyPr/>
          <a:lstStyle>
            <a:lvl1pPr>
              <a:defRPr sz="5000"/>
            </a:lvl1pPr>
          </a:lstStyle>
          <a:p>
            <a:r>
              <a:rPr lang="sv-SE" dirty="0"/>
              <a:t>Titel</a:t>
            </a:r>
          </a:p>
        </p:txBody>
      </p:sp>
      <p:pic>
        <p:nvPicPr>
          <p:cNvPr id="3" name="Bildobjekt 2">
            <a:extLst>
              <a:ext uri="{FF2B5EF4-FFF2-40B4-BE49-F238E27FC236}">
                <a16:creationId xmlns:a16="http://schemas.microsoft.com/office/drawing/2014/main" id="{66D014FE-C780-4240-89CF-DB422CB9B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36" y="259130"/>
            <a:ext cx="1932308" cy="1325563"/>
          </a:xfrm>
          <a:prstGeom prst="rect">
            <a:avLst/>
          </a:prstGeom>
        </p:spPr>
      </p:pic>
      <p:sp>
        <p:nvSpPr>
          <p:cNvPr id="5" name="Platshållare för text 4">
            <a:extLst>
              <a:ext uri="{FF2B5EF4-FFF2-40B4-BE49-F238E27FC236}">
                <a16:creationId xmlns:a16="http://schemas.microsoft.com/office/drawing/2014/main" id="{DC1EFD89-D029-477D-8335-78C433C04BDF}"/>
              </a:ext>
            </a:extLst>
          </p:cNvPr>
          <p:cNvSpPr>
            <a:spLocks noGrp="1"/>
          </p:cNvSpPr>
          <p:nvPr>
            <p:ph type="body" sz="quarter" idx="10" hasCustomPrompt="1"/>
          </p:nvPr>
        </p:nvSpPr>
        <p:spPr>
          <a:xfrm>
            <a:off x="838200" y="5594350"/>
            <a:ext cx="10718800" cy="565150"/>
          </a:xfrm>
          <a:prstGeom prst="rect">
            <a:avLst/>
          </a:prstGeom>
        </p:spPr>
        <p:txBody>
          <a:bodyPr/>
          <a:lstStyle>
            <a:lvl1pPr>
              <a:defRPr/>
            </a:lvl1pPr>
          </a:lstStyle>
          <a:p>
            <a:pPr lvl="0"/>
            <a:r>
              <a:rPr lang="sv-SE" dirty="0"/>
              <a:t>Namn Efternamn</a:t>
            </a:r>
          </a:p>
        </p:txBody>
      </p:sp>
    </p:spTree>
    <p:extLst>
      <p:ext uri="{BB962C8B-B14F-4D97-AF65-F5344CB8AC3E}">
        <p14:creationId xmlns:p14="http://schemas.microsoft.com/office/powerpoint/2010/main" val="339265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presentation av Isof">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838200" y="2818021"/>
            <a:ext cx="10515600" cy="701731"/>
          </a:xfrm>
          <a:prstGeom prst="rect">
            <a:avLst/>
          </a:prstGeom>
        </p:spPr>
        <p:txBody>
          <a:bodyPr wrap="none">
            <a:noAutofit/>
          </a:bodyPr>
          <a:lstStyle>
            <a:lvl1pPr>
              <a:defRPr b="0">
                <a:solidFill>
                  <a:srgbClr val="000000"/>
                </a:solidFill>
              </a:defRPr>
            </a:lvl1pPr>
          </a:lstStyle>
          <a:p>
            <a:r>
              <a:rPr lang="sv-SE" dirty="0"/>
              <a:t>Språk och kultur</a:t>
            </a:r>
            <a:endParaRPr lang="en-US" dirty="0"/>
          </a:p>
        </p:txBody>
      </p:sp>
      <p:sp>
        <p:nvSpPr>
          <p:cNvPr id="8" name="Rektangel 7"/>
          <p:cNvSpPr/>
          <p:nvPr userDrawn="1"/>
        </p:nvSpPr>
        <p:spPr>
          <a:xfrm>
            <a:off x="0" y="6328063"/>
            <a:ext cx="12192000" cy="526473"/>
          </a:xfrm>
          <a:prstGeom prst="rect">
            <a:avLst/>
          </a:prstGeom>
          <a:solidFill>
            <a:srgbClr val="005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11597" y="6328058"/>
            <a:ext cx="425449" cy="538162"/>
          </a:xfrm>
          <a:prstGeom prst="rect">
            <a:avLst/>
          </a:prstGeom>
        </p:spPr>
      </p:pic>
      <p:pic>
        <p:nvPicPr>
          <p:cNvPr id="3" name="Bildobjekt 2">
            <a:extLst>
              <a:ext uri="{FF2B5EF4-FFF2-40B4-BE49-F238E27FC236}">
                <a16:creationId xmlns:a16="http://schemas.microsoft.com/office/drawing/2014/main" id="{8EF7EA62-B203-4CF3-9806-DE6B6424C5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7635" y="-250765"/>
            <a:ext cx="4590473" cy="7362939"/>
          </a:xfrm>
          <a:prstGeom prst="rect">
            <a:avLst/>
          </a:prstGeom>
        </p:spPr>
      </p:pic>
      <p:pic>
        <p:nvPicPr>
          <p:cNvPr id="10" name="Bildobjekt 9">
            <a:extLst>
              <a:ext uri="{FF2B5EF4-FFF2-40B4-BE49-F238E27FC236}">
                <a16:creationId xmlns:a16="http://schemas.microsoft.com/office/drawing/2014/main" id="{24CF70DB-937E-4CFE-9002-BB3D698131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4089" y="307160"/>
            <a:ext cx="1932308" cy="1325563"/>
          </a:xfrm>
          <a:prstGeom prst="rect">
            <a:avLst/>
          </a:prstGeom>
        </p:spPr>
      </p:pic>
      <p:sp>
        <p:nvSpPr>
          <p:cNvPr id="6" name="Platshållare för text 5">
            <a:extLst>
              <a:ext uri="{FF2B5EF4-FFF2-40B4-BE49-F238E27FC236}">
                <a16:creationId xmlns:a16="http://schemas.microsoft.com/office/drawing/2014/main" id="{6D595E8F-774E-427A-A81B-2506DFEF6E11}"/>
              </a:ext>
            </a:extLst>
          </p:cNvPr>
          <p:cNvSpPr>
            <a:spLocks noGrp="1"/>
          </p:cNvSpPr>
          <p:nvPr>
            <p:ph type="body" sz="quarter" idx="11" hasCustomPrompt="1"/>
          </p:nvPr>
        </p:nvSpPr>
        <p:spPr>
          <a:xfrm>
            <a:off x="838203" y="3590930"/>
            <a:ext cx="6244244" cy="2593975"/>
          </a:xfrm>
          <a:prstGeom prst="rect">
            <a:avLst/>
          </a:prstGeom>
        </p:spPr>
        <p:txBody>
          <a:bodyPr/>
          <a:lstStyle>
            <a:lvl1pPr>
              <a:defRPr sz="2000"/>
            </a:lvl1pPr>
          </a:lstStyle>
          <a:p>
            <a:pPr lvl="0"/>
            <a:r>
              <a:rPr lang="sv-SE" dirty="0"/>
              <a:t>Institutet för språk och folkminnen (Isof) är en statlig myndighet. Vi samlar in, bygger upp och sprider kunskap om språk och kultur i vårt flerspråkiga Sverige.</a:t>
            </a:r>
          </a:p>
          <a:p>
            <a:pPr lvl="0"/>
            <a:r>
              <a:rPr lang="sv-SE" dirty="0"/>
              <a:t>Läs mer om oss på isof.se!</a:t>
            </a:r>
          </a:p>
        </p:txBody>
      </p:sp>
    </p:spTree>
    <p:extLst>
      <p:ext uri="{BB962C8B-B14F-4D97-AF65-F5344CB8AC3E}">
        <p14:creationId xmlns:p14="http://schemas.microsoft.com/office/powerpoint/2010/main" val="87332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ed punktlista">
    <p:spTree>
      <p:nvGrpSpPr>
        <p:cNvPr id="1" name=""/>
        <p:cNvGrpSpPr/>
        <p:nvPr/>
      </p:nvGrpSpPr>
      <p:grpSpPr>
        <a:xfrm>
          <a:off x="0" y="0"/>
          <a:ext cx="0" cy="0"/>
          <a:chOff x="0" y="0"/>
          <a:chExt cx="0" cy="0"/>
        </a:xfrm>
      </p:grpSpPr>
      <p:sp>
        <p:nvSpPr>
          <p:cNvPr id="5" name="Rubrik 4"/>
          <p:cNvSpPr>
            <a:spLocks noGrp="1"/>
          </p:cNvSpPr>
          <p:nvPr>
            <p:ph type="title"/>
          </p:nvPr>
        </p:nvSpPr>
        <p:spPr>
          <a:xfrm>
            <a:off x="838200" y="365126"/>
            <a:ext cx="10515600" cy="1242002"/>
          </a:xfrm>
          <a:prstGeom prst="rect">
            <a:avLst/>
          </a:prstGeom>
        </p:spPr>
        <p:txBody>
          <a:bodyPr/>
          <a:lstStyle>
            <a:lvl1pPr>
              <a:defRPr b="0"/>
            </a:lvl1p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27F201DE-FABE-4DE5-9A5F-8812CAA5BBC3}"/>
              </a:ext>
            </a:extLst>
          </p:cNvPr>
          <p:cNvSpPr>
            <a:spLocks noGrp="1"/>
          </p:cNvSpPr>
          <p:nvPr>
            <p:ph type="body" sz="quarter" idx="10"/>
          </p:nvPr>
        </p:nvSpPr>
        <p:spPr>
          <a:xfrm>
            <a:off x="838200" y="1606550"/>
            <a:ext cx="10515600" cy="4503738"/>
          </a:xfrm>
          <a:prstGeom prst="rect">
            <a:avLst/>
          </a:prstGeom>
        </p:spPr>
        <p:txBody>
          <a:bodyPr/>
          <a:lstStyle>
            <a:lvl3pPr>
              <a:defRPr/>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23398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838200" y="427448"/>
            <a:ext cx="10515600" cy="701731"/>
          </a:xfrm>
          <a:prstGeom prst="rect">
            <a:avLst/>
          </a:prstGeom>
        </p:spPr>
        <p:txBody>
          <a:bodyPr wrap="none">
            <a:noAutofit/>
          </a:bodyPr>
          <a:lstStyle>
            <a:lvl1pPr>
              <a:defRPr b="0">
                <a:solidFill>
                  <a:srgbClr val="000000"/>
                </a:solidFill>
              </a:defRPr>
            </a:lvl1pPr>
          </a:lstStyle>
          <a:p>
            <a:r>
              <a:rPr lang="sv-SE" dirty="0"/>
              <a:t>Rubrik</a:t>
            </a:r>
            <a:endParaRPr lang="en-US" dirty="0"/>
          </a:p>
        </p:txBody>
      </p:sp>
      <p:sp>
        <p:nvSpPr>
          <p:cNvPr id="9" name="Platshållare för bild 8"/>
          <p:cNvSpPr>
            <a:spLocks noGrp="1" noChangeAspect="1"/>
          </p:cNvSpPr>
          <p:nvPr>
            <p:ph type="pic" sz="quarter" idx="10"/>
          </p:nvPr>
        </p:nvSpPr>
        <p:spPr>
          <a:xfrm>
            <a:off x="838200" y="1366840"/>
            <a:ext cx="10515600" cy="4304289"/>
          </a:xfrm>
          <a:prstGeom prst="rect">
            <a:avLst/>
          </a:prstGeom>
        </p:spPr>
        <p:txBody>
          <a:bodyPr/>
          <a:lstStyle/>
          <a:p>
            <a:r>
              <a:rPr lang="sv-SE"/>
              <a:t>Klicka på ikonen för att lägga till en bild</a:t>
            </a:r>
            <a:endParaRPr lang="en-US" dirty="0"/>
          </a:p>
        </p:txBody>
      </p:sp>
      <p:sp>
        <p:nvSpPr>
          <p:cNvPr id="10" name="Platshållare för text 8"/>
          <p:cNvSpPr>
            <a:spLocks noGrp="1"/>
          </p:cNvSpPr>
          <p:nvPr>
            <p:ph type="body" sz="quarter" idx="11" hasCustomPrompt="1"/>
          </p:nvPr>
        </p:nvSpPr>
        <p:spPr>
          <a:xfrm>
            <a:off x="6993423" y="5677882"/>
            <a:ext cx="4360380" cy="261938"/>
          </a:xfrm>
          <a:prstGeom prst="rect">
            <a:avLst/>
          </a:prstGeom>
        </p:spPr>
        <p:txBody>
          <a:bodyPr>
            <a:noAutofit/>
          </a:bodyPr>
          <a:lstStyle>
            <a:lvl1pPr algn="r">
              <a:defRPr sz="1200" baseline="0"/>
            </a:lvl1pPr>
            <a:lvl2pPr>
              <a:defRPr sz="1600"/>
            </a:lvl2pPr>
            <a:lvl3pPr>
              <a:defRPr sz="1600"/>
            </a:lvl3pPr>
            <a:lvl4pPr>
              <a:defRPr sz="1600"/>
            </a:lvl4pPr>
            <a:lvl5pPr>
              <a:defRPr sz="1600"/>
            </a:lvl5pPr>
          </a:lstStyle>
          <a:p>
            <a:pPr lvl="0"/>
            <a:r>
              <a:rPr lang="sv-SE" dirty="0"/>
              <a:t>Foto: Namn på fotograf</a:t>
            </a:r>
            <a:endParaRPr lang="en-US" dirty="0"/>
          </a:p>
        </p:txBody>
      </p:sp>
    </p:spTree>
    <p:extLst>
      <p:ext uri="{BB962C8B-B14F-4D97-AF65-F5344CB8AC3E}">
        <p14:creationId xmlns:p14="http://schemas.microsoft.com/office/powerpoint/2010/main" val="57986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lvl1pPr>
              <a:defRPr b="0"/>
            </a:lvl1pPr>
          </a:lstStyle>
          <a:p>
            <a:r>
              <a:rPr lang="sv-SE"/>
              <a:t>Klicka här för att ändra mall för rubrikformat</a:t>
            </a:r>
            <a:endParaRPr lang="en-US"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199" y="2505075"/>
            <a:ext cx="5183188" cy="3249180"/>
          </a:xfrm>
          <a:prstGeom prst="rect">
            <a:avLst/>
          </a:prstGeom>
        </p:spPr>
        <p:txBody>
          <a:bodyPr/>
          <a:lstStyle/>
          <a:p>
            <a:pPr lvl="0"/>
            <a:r>
              <a:rPr lang="sv-SE"/>
              <a:t>Redigera format för bakgrundstext</a:t>
            </a:r>
          </a:p>
          <a:p>
            <a:pPr lvl="1"/>
            <a:r>
              <a:rPr lang="sv-SE"/>
              <a:t>Nivå två</a:t>
            </a:r>
          </a:p>
          <a:p>
            <a:pPr lvl="2"/>
            <a:r>
              <a:rPr lang="sv-SE"/>
              <a:t>Nivå tre</a:t>
            </a:r>
          </a:p>
        </p:txBody>
      </p:sp>
      <p:sp>
        <p:nvSpPr>
          <p:cNvPr id="10" name="Platshållare för text 8"/>
          <p:cNvSpPr>
            <a:spLocks noGrp="1"/>
          </p:cNvSpPr>
          <p:nvPr>
            <p:ph type="body" sz="quarter" idx="10" hasCustomPrompt="1"/>
          </p:nvPr>
        </p:nvSpPr>
        <p:spPr>
          <a:xfrm>
            <a:off x="6995007" y="5763492"/>
            <a:ext cx="4360380" cy="261938"/>
          </a:xfrm>
          <a:prstGeom prst="rect">
            <a:avLst/>
          </a:prstGeom>
        </p:spPr>
        <p:txBody>
          <a:bodyPr>
            <a:noAutofit/>
          </a:bodyPr>
          <a:lstStyle>
            <a:lvl1pPr algn="r">
              <a:defRPr sz="1200" baseline="0"/>
            </a:lvl1pPr>
            <a:lvl2pPr>
              <a:defRPr sz="1600"/>
            </a:lvl2pPr>
            <a:lvl3pPr>
              <a:defRPr sz="1600"/>
            </a:lvl3pPr>
            <a:lvl4pPr>
              <a:defRPr sz="1600"/>
            </a:lvl4pPr>
            <a:lvl5pPr>
              <a:defRPr sz="1600"/>
            </a:lvl5pPr>
          </a:lstStyle>
          <a:p>
            <a:pPr lvl="0"/>
            <a:r>
              <a:rPr lang="sv-SE" dirty="0"/>
              <a:t>Foto: Namn på fotograf</a:t>
            </a:r>
            <a:endParaRPr lang="en-US" dirty="0"/>
          </a:p>
        </p:txBody>
      </p:sp>
      <p:sp>
        <p:nvSpPr>
          <p:cNvPr id="7" name="Text Placeholder 4">
            <a:extLst>
              <a:ext uri="{FF2B5EF4-FFF2-40B4-BE49-F238E27FC236}">
                <a16:creationId xmlns:a16="http://schemas.microsoft.com/office/drawing/2014/main" id="{44C44773-4961-4EB1-A8C7-92813FF5F0C6}"/>
              </a:ext>
            </a:extLst>
          </p:cNvPr>
          <p:cNvSpPr>
            <a:spLocks noGrp="1"/>
          </p:cNvSpPr>
          <p:nvPr>
            <p:ph type="body" sz="quarter" idx="11"/>
          </p:nvPr>
        </p:nvSpPr>
        <p:spPr>
          <a:xfrm>
            <a:off x="83661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8" name="Content Placeholder 5">
            <a:extLst>
              <a:ext uri="{FF2B5EF4-FFF2-40B4-BE49-F238E27FC236}">
                <a16:creationId xmlns:a16="http://schemas.microsoft.com/office/drawing/2014/main" id="{DF4A1B03-5A63-426E-863F-3C257272A976}"/>
              </a:ext>
            </a:extLst>
          </p:cNvPr>
          <p:cNvSpPr>
            <a:spLocks noGrp="1"/>
          </p:cNvSpPr>
          <p:nvPr>
            <p:ph sz="quarter" idx="12"/>
          </p:nvPr>
        </p:nvSpPr>
        <p:spPr>
          <a:xfrm>
            <a:off x="836610" y="2514312"/>
            <a:ext cx="5183188" cy="3249180"/>
          </a:xfrm>
          <a:prstGeom prst="rect">
            <a:avLst/>
          </a:prstGeom>
        </p:spPr>
        <p:txBody>
          <a:body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93024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Ref idx="1001">
        <a:schemeClr val="bg2"/>
      </p:bgRef>
    </p:bg>
    <p:spTree>
      <p:nvGrpSpPr>
        <p:cNvPr id="1" name=""/>
        <p:cNvGrpSpPr/>
        <p:nvPr/>
      </p:nvGrpSpPr>
      <p:grpSpPr>
        <a:xfrm>
          <a:off x="0" y="0"/>
          <a:ext cx="0" cy="0"/>
          <a:chOff x="0" y="0"/>
          <a:chExt cx="0" cy="0"/>
        </a:xfrm>
      </p:grpSpPr>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0545" y="2669852"/>
            <a:ext cx="2660073" cy="1775881"/>
          </a:xfrm>
          <a:prstGeom prst="rect">
            <a:avLst/>
          </a:prstGeom>
        </p:spPr>
      </p:pic>
    </p:spTree>
    <p:extLst>
      <p:ext uri="{BB962C8B-B14F-4D97-AF65-F5344CB8AC3E}">
        <p14:creationId xmlns:p14="http://schemas.microsoft.com/office/powerpoint/2010/main" val="28668269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5672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sv-SE"/>
              <a:t>26.5.2010</a:t>
            </a:r>
          </a:p>
        </p:txBody>
      </p:sp>
      <p:sp>
        <p:nvSpPr>
          <p:cNvPr id="3" name="Rectangle 6"/>
          <p:cNvSpPr>
            <a:spLocks noGrp="1" noChangeArrowheads="1"/>
          </p:cNvSpPr>
          <p:nvPr>
            <p:ph type="ftr" sz="quarter" idx="11"/>
          </p:nvPr>
        </p:nvSpPr>
        <p:spPr>
          <a:ln/>
        </p:spPr>
        <p:txBody>
          <a:bodyPr/>
          <a:lstStyle>
            <a:lvl1pPr>
              <a:defRPr/>
            </a:lvl1pPr>
          </a:lstStyle>
          <a:p>
            <a:pPr>
              <a:defRPr/>
            </a:pPr>
            <a:r>
              <a:rPr lang="sv-SE"/>
              <a:t>Ola Karlsson, Språkrådet</a:t>
            </a:r>
          </a:p>
        </p:txBody>
      </p:sp>
      <p:sp>
        <p:nvSpPr>
          <p:cNvPr id="4" name="Rectangle 7"/>
          <p:cNvSpPr>
            <a:spLocks noGrp="1" noChangeArrowheads="1"/>
          </p:cNvSpPr>
          <p:nvPr>
            <p:ph type="sldNum" sz="quarter" idx="12"/>
          </p:nvPr>
        </p:nvSpPr>
        <p:spPr>
          <a:ln/>
        </p:spPr>
        <p:txBody>
          <a:bodyPr/>
          <a:lstStyle>
            <a:lvl1pPr>
              <a:defRPr/>
            </a:lvl1pPr>
          </a:lstStyle>
          <a:p>
            <a:pPr>
              <a:defRPr/>
            </a:pPr>
            <a:fld id="{CE36C725-89E9-4B15-AA05-2BCBF8BB0401}" type="slidenum">
              <a:rPr lang="sv-SE" altLang="sv-SE"/>
              <a:pPr>
                <a:defRPr/>
              </a:pPr>
              <a:t>‹#›</a:t>
            </a:fld>
            <a:endParaRPr lang="sv-SE" altLang="sv-SE"/>
          </a:p>
        </p:txBody>
      </p:sp>
    </p:spTree>
    <p:extLst>
      <p:ext uri="{BB962C8B-B14F-4D97-AF65-F5344CB8AC3E}">
        <p14:creationId xmlns:p14="http://schemas.microsoft.com/office/powerpoint/2010/main" val="387965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ktangel 9"/>
          <p:cNvSpPr/>
          <p:nvPr userDrawn="1"/>
        </p:nvSpPr>
        <p:spPr>
          <a:xfrm>
            <a:off x="0" y="6336452"/>
            <a:ext cx="12192000" cy="526473"/>
          </a:xfrm>
          <a:prstGeom prst="rect">
            <a:avLst/>
          </a:prstGeom>
          <a:solidFill>
            <a:srgbClr val="005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Bildobjekt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368430" y="6336452"/>
            <a:ext cx="324803" cy="538162"/>
          </a:xfrm>
          <a:prstGeom prst="rect">
            <a:avLst/>
          </a:prstGeom>
        </p:spPr>
      </p:pic>
    </p:spTree>
    <p:extLst>
      <p:ext uri="{BB962C8B-B14F-4D97-AF65-F5344CB8AC3E}">
        <p14:creationId xmlns:p14="http://schemas.microsoft.com/office/powerpoint/2010/main" val="1871076070"/>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67" r:id="rId3"/>
    <p:sldLayoutId id="2147483663" r:id="rId4"/>
    <p:sldLayoutId id="2147483665" r:id="rId5"/>
    <p:sldLayoutId id="2147483661" r:id="rId6"/>
    <p:sldLayoutId id="2147483671" r:id="rId7"/>
    <p:sldLayoutId id="2147483672" r:id="rId8"/>
  </p:sldLayoutIdLst>
  <p:txStyles>
    <p:titleStyle>
      <a:lvl1pPr algn="l" defTabSz="914400" rtl="0" eaLnBrk="1" latinLnBrk="0" hangingPunct="1">
        <a:lnSpc>
          <a:spcPct val="90000"/>
        </a:lnSpc>
        <a:spcBef>
          <a:spcPct val="0"/>
        </a:spcBef>
        <a:buNone/>
        <a:defRPr sz="4400" b="0" kern="1200">
          <a:solidFill>
            <a:srgbClr val="00000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sof.se/frageladan" TargetMode="External"/><Relationship Id="rId3" Type="http://schemas.openxmlformats.org/officeDocument/2006/relationships/image" Target="../media/image10.JPG"/><Relationship Id="rId7" Type="http://schemas.openxmlformats.org/officeDocument/2006/relationships/hyperlink" Target="https://svenska.se/"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2.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7.jpe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isof.se/klarsprakshjalpen" TargetMode="External"/><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BA6D14-E8A0-4BF3-A960-B714E6B899BD}"/>
              </a:ext>
            </a:extLst>
          </p:cNvPr>
          <p:cNvSpPr>
            <a:spLocks noGrp="1"/>
          </p:cNvSpPr>
          <p:nvPr>
            <p:ph type="title"/>
          </p:nvPr>
        </p:nvSpPr>
        <p:spPr>
          <a:xfrm>
            <a:off x="838200" y="2220713"/>
            <a:ext cx="10515600" cy="1571105"/>
          </a:xfrm>
        </p:spPr>
        <p:txBody>
          <a:bodyPr/>
          <a:lstStyle/>
          <a:p>
            <a:r>
              <a:rPr lang="sv-SE" sz="9600" dirty="0">
                <a:solidFill>
                  <a:srgbClr val="005462"/>
                </a:solidFill>
              </a:rPr>
              <a:t>Klarspråk</a:t>
            </a:r>
            <a:r>
              <a:rPr lang="sv-SE" dirty="0">
                <a:solidFill>
                  <a:srgbClr val="005462"/>
                </a:solidFill>
              </a:rPr>
              <a:t> </a:t>
            </a:r>
            <a:br>
              <a:rPr lang="sv-SE" dirty="0">
                <a:solidFill>
                  <a:srgbClr val="005462"/>
                </a:solidFill>
              </a:rPr>
            </a:br>
            <a:r>
              <a:rPr lang="sv-SE" dirty="0">
                <a:solidFill>
                  <a:srgbClr val="005462"/>
                </a:solidFill>
              </a:rPr>
              <a:t>– vårdat, enkelt och begripligt</a:t>
            </a:r>
          </a:p>
        </p:txBody>
      </p:sp>
      <p:sp>
        <p:nvSpPr>
          <p:cNvPr id="3" name="Platshållare för text 2">
            <a:extLst>
              <a:ext uri="{FF2B5EF4-FFF2-40B4-BE49-F238E27FC236}">
                <a16:creationId xmlns:a16="http://schemas.microsoft.com/office/drawing/2014/main" id="{52CB157C-1988-4846-8BA3-B60A3B47549D}"/>
              </a:ext>
            </a:extLst>
          </p:cNvPr>
          <p:cNvSpPr>
            <a:spLocks noGrp="1"/>
          </p:cNvSpPr>
          <p:nvPr>
            <p:ph type="body" sz="quarter" idx="10"/>
          </p:nvPr>
        </p:nvSpPr>
        <p:spPr/>
        <p:txBody>
          <a:bodyPr/>
          <a:lstStyle/>
          <a:p>
            <a:r>
              <a:rPr lang="sv-SE" dirty="0">
                <a:solidFill>
                  <a:srgbClr val="00A0AC"/>
                </a:solidFill>
              </a:rPr>
              <a:t>Ingrid Olsson, Språkrådet</a:t>
            </a:r>
          </a:p>
        </p:txBody>
      </p:sp>
    </p:spTree>
    <p:extLst>
      <p:ext uri="{BB962C8B-B14F-4D97-AF65-F5344CB8AC3E}">
        <p14:creationId xmlns:p14="http://schemas.microsoft.com/office/powerpoint/2010/main" val="121632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innehåll 4">
            <a:extLst>
              <a:ext uri="{FF2B5EF4-FFF2-40B4-BE49-F238E27FC236}">
                <a16:creationId xmlns:a16="http://schemas.microsoft.com/office/drawing/2014/main" id="{810DE2EE-5413-48D1-B235-7B4E4DFFC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466804" y="14118"/>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ktangel 11">
            <a:extLst>
              <a:ext uri="{FF2B5EF4-FFF2-40B4-BE49-F238E27FC236}">
                <a16:creationId xmlns:a16="http://schemas.microsoft.com/office/drawing/2014/main" id="{277B4048-0CE5-46AF-884E-7F8F49FA89EE}"/>
              </a:ext>
            </a:extLst>
          </p:cNvPr>
          <p:cNvSpPr/>
          <p:nvPr/>
        </p:nvSpPr>
        <p:spPr bwMode="auto">
          <a:xfrm>
            <a:off x="7433098" y="-64006"/>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pic>
        <p:nvPicPr>
          <p:cNvPr id="13" name="Bildobjekt 12">
            <a:extLst>
              <a:ext uri="{FF2B5EF4-FFF2-40B4-BE49-F238E27FC236}">
                <a16:creationId xmlns:a16="http://schemas.microsoft.com/office/drawing/2014/main" id="{F6BEF891-F4D2-4653-BDB6-83B09B5C96F1}"/>
              </a:ext>
            </a:extLst>
          </p:cNvPr>
          <p:cNvPicPr>
            <a:picLocks noChangeAspect="1"/>
          </p:cNvPicPr>
          <p:nvPr/>
        </p:nvPicPr>
        <p:blipFill rotWithShape="1">
          <a:blip r:embed="rId3">
            <a:extLst>
              <a:ext uri="{28A0092B-C50C-407E-A947-70E740481C1C}">
                <a14:useLocalDpi xmlns:a14="http://schemas.microsoft.com/office/drawing/2010/main" val="0"/>
              </a:ext>
            </a:extLst>
          </a:blip>
          <a:srcRect r="34824"/>
          <a:stretch/>
        </p:blipFill>
        <p:spPr>
          <a:xfrm>
            <a:off x="5104661" y="0"/>
            <a:ext cx="5855409" cy="4441371"/>
          </a:xfrm>
          <a:prstGeom prst="rect">
            <a:avLst/>
          </a:prstGeom>
        </p:spPr>
      </p:pic>
      <p:sp>
        <p:nvSpPr>
          <p:cNvPr id="3" name="textruta 2"/>
          <p:cNvSpPr txBox="1"/>
          <p:nvPr/>
        </p:nvSpPr>
        <p:spPr>
          <a:xfrm>
            <a:off x="6340483" y="3813461"/>
            <a:ext cx="4780156" cy="1938992"/>
          </a:xfrm>
          <a:prstGeom prst="rect">
            <a:avLst/>
          </a:prstGeom>
          <a:noFill/>
        </p:spPr>
        <p:txBody>
          <a:bodyPr wrap="square" rtlCol="0">
            <a:spAutoFit/>
          </a:bodyPr>
          <a:lstStyle/>
          <a:p>
            <a:pPr>
              <a:buNone/>
            </a:pPr>
            <a:r>
              <a:rPr lang="sv-SE" sz="4000" b="0" dirty="0">
                <a:solidFill>
                  <a:srgbClr val="005462"/>
                </a:solidFill>
                <a:latin typeface="Calibri Light" panose="020F0302020204030204" pitchFamily="34" charset="0"/>
                <a:cs typeface="Calibri Light" panose="020F0302020204030204" pitchFamily="34" charset="0"/>
              </a:rPr>
              <a:t>Följ den officiella språkvårdens rekommendationer</a:t>
            </a:r>
          </a:p>
        </p:txBody>
      </p:sp>
      <p:pic>
        <p:nvPicPr>
          <p:cNvPr id="6" name="Picture 8" descr="Omslag Myndigheternas skrivreg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3276">
            <a:off x="681439" y="381001"/>
            <a:ext cx="2237302" cy="348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9515">
            <a:off x="2387334" y="2941047"/>
            <a:ext cx="2251273" cy="31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p 13"/>
          <p:cNvGrpSpPr/>
          <p:nvPr/>
        </p:nvGrpSpPr>
        <p:grpSpPr>
          <a:xfrm>
            <a:off x="5235226" y="3295395"/>
            <a:ext cx="5594276" cy="3030357"/>
            <a:chOff x="3482161" y="3918800"/>
            <a:chExt cx="5594276" cy="3030357"/>
          </a:xfrm>
        </p:grpSpPr>
        <p:pic>
          <p:nvPicPr>
            <p:cNvPr id="10" name="Bildobjekt 9"/>
            <p:cNvPicPr>
              <a:picLocks noChangeAspect="1"/>
            </p:cNvPicPr>
            <p:nvPr/>
          </p:nvPicPr>
          <p:blipFill rotWithShape="1">
            <a:blip r:embed="rId6"/>
            <a:srcRect l="1038" t="8679" r="-129" b="5438"/>
            <a:stretch/>
          </p:blipFill>
          <p:spPr>
            <a:xfrm>
              <a:off x="3482161" y="3918800"/>
              <a:ext cx="5594276" cy="3030357"/>
            </a:xfrm>
            <a:prstGeom prst="rect">
              <a:avLst/>
            </a:prstGeom>
          </p:spPr>
        </p:pic>
        <p:sp>
          <p:nvSpPr>
            <p:cNvPr id="11" name="Rektangel 10"/>
            <p:cNvSpPr/>
            <p:nvPr/>
          </p:nvSpPr>
          <p:spPr>
            <a:xfrm>
              <a:off x="7256805" y="6007605"/>
              <a:ext cx="1702068" cy="523220"/>
            </a:xfrm>
            <a:prstGeom prst="rect">
              <a:avLst/>
            </a:prstGeom>
            <a:solidFill>
              <a:schemeClr val="bg1"/>
            </a:solidFill>
          </p:spPr>
          <p:txBody>
            <a:bodyPr wrap="none" lIns="91440" tIns="45720" rIns="91440" bIns="45720">
              <a:spAutoFit/>
            </a:bodyPr>
            <a:lstStyle/>
            <a:p>
              <a:pPr algn="ctr">
                <a:buNone/>
              </a:pPr>
              <a:r>
                <a:rPr lang="sv-SE" sz="2800" dirty="0">
                  <a:solidFill>
                    <a:srgbClr val="00A0AC"/>
                  </a:solidFill>
                  <a:latin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svenska.se</a:t>
              </a:r>
              <a:endParaRPr lang="sv-SE" sz="2800" dirty="0">
                <a:solidFill>
                  <a:srgbClr val="00A0AC"/>
                </a:solidFill>
                <a:latin typeface="Calibri Light" panose="020F0302020204030204" pitchFamily="34" charset="0"/>
                <a:cs typeface="Calibri Light" panose="020F0302020204030204" pitchFamily="34" charset="0"/>
              </a:endParaRPr>
            </a:p>
          </p:txBody>
        </p:sp>
      </p:grpSp>
      <p:sp>
        <p:nvSpPr>
          <p:cNvPr id="16" name="Rektangel 15">
            <a:extLst>
              <a:ext uri="{FF2B5EF4-FFF2-40B4-BE49-F238E27FC236}">
                <a16:creationId xmlns:a16="http://schemas.microsoft.com/office/drawing/2014/main" id="{066DBEC0-D599-483A-A239-690D2E5573E1}"/>
              </a:ext>
            </a:extLst>
          </p:cNvPr>
          <p:cNvSpPr/>
          <p:nvPr/>
        </p:nvSpPr>
        <p:spPr>
          <a:xfrm>
            <a:off x="8032364" y="2551836"/>
            <a:ext cx="2927705" cy="523220"/>
          </a:xfrm>
          <a:prstGeom prst="rect">
            <a:avLst/>
          </a:prstGeom>
          <a:solidFill>
            <a:schemeClr val="bg1"/>
          </a:solidFill>
        </p:spPr>
        <p:txBody>
          <a:bodyPr wrap="square" lIns="91440" tIns="45720" rIns="91440" bIns="45720">
            <a:spAutoFit/>
          </a:bodyPr>
          <a:lstStyle/>
          <a:p>
            <a:pPr algn="ctr">
              <a:buNone/>
            </a:pPr>
            <a:r>
              <a:rPr lang="sv-SE" sz="2800" dirty="0">
                <a:solidFill>
                  <a:srgbClr val="00A0AC"/>
                </a:solidFill>
                <a:latin typeface="Calibri Light" panose="020F0302020204030204" pitchFamily="34" charset="0"/>
                <a:cs typeface="Calibri Light" panose="020F0302020204030204" pitchFamily="34" charset="0"/>
                <a:hlinkClick r:id="rId8">
                  <a:extLst>
                    <a:ext uri="{A12FA001-AC4F-418D-AE19-62706E023703}">
                      <ahyp:hlinkClr xmlns:ahyp="http://schemas.microsoft.com/office/drawing/2018/hyperlinkcolor" val="tx"/>
                    </a:ext>
                  </a:extLst>
                </a:hlinkClick>
              </a:rPr>
              <a:t>isof.se/</a:t>
            </a:r>
            <a:r>
              <a:rPr lang="sv-SE" sz="2800" dirty="0" err="1">
                <a:solidFill>
                  <a:srgbClr val="00A0AC"/>
                </a:solidFill>
                <a:latin typeface="Calibri Light" panose="020F0302020204030204" pitchFamily="34" charset="0"/>
                <a:cs typeface="Calibri Light" panose="020F0302020204030204" pitchFamily="34" charset="0"/>
                <a:hlinkClick r:id="rId8">
                  <a:extLst>
                    <a:ext uri="{A12FA001-AC4F-418D-AE19-62706E023703}">
                      <ahyp:hlinkClr xmlns:ahyp="http://schemas.microsoft.com/office/drawing/2018/hyperlinkcolor" val="tx"/>
                    </a:ext>
                  </a:extLst>
                </a:hlinkClick>
              </a:rPr>
              <a:t>frageladan</a:t>
            </a:r>
            <a:endParaRPr lang="sv-SE" sz="2800" dirty="0">
              <a:solidFill>
                <a:srgbClr val="00A0AC"/>
              </a:solidFill>
              <a:latin typeface="Calibri Light" panose="020F0302020204030204" pitchFamily="34" charset="0"/>
              <a:cs typeface="Calibri Light" panose="020F0302020204030204" pitchFamily="34" charset="0"/>
            </a:endParaRPr>
          </a:p>
        </p:txBody>
      </p:sp>
      <p:pic>
        <p:nvPicPr>
          <p:cNvPr id="17" name="Bildobjekt 16">
            <a:extLst>
              <a:ext uri="{FF2B5EF4-FFF2-40B4-BE49-F238E27FC236}">
                <a16:creationId xmlns:a16="http://schemas.microsoft.com/office/drawing/2014/main" id="{1C7B264C-FDE0-4385-AC3F-5221A944F7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38255">
            <a:off x="3979519" y="691644"/>
            <a:ext cx="2511413" cy="3922508"/>
          </a:xfrm>
          <a:prstGeom prst="rect">
            <a:avLst/>
          </a:prstGeom>
        </p:spPr>
      </p:pic>
    </p:spTree>
    <p:extLst>
      <p:ext uri="{BB962C8B-B14F-4D97-AF65-F5344CB8AC3E}">
        <p14:creationId xmlns:p14="http://schemas.microsoft.com/office/powerpoint/2010/main" val="23906358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14:presetBounceEnd="22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2000">
                                          <p:cBhvr additive="base">
                                            <p:cTn id="27" dur="500" fill="hold"/>
                                            <p:tgtEl>
                                              <p:spTgt spid="17"/>
                                            </p:tgtEl>
                                            <p:attrNameLst>
                                              <p:attrName>ppt_x</p:attrName>
                                            </p:attrNameLst>
                                          </p:cBhvr>
                                          <p:tavLst>
                                            <p:tav tm="0">
                                              <p:val>
                                                <p:strVal val="1+#ppt_w/2"/>
                                              </p:val>
                                            </p:tav>
                                            <p:tav tm="100000">
                                              <p:val>
                                                <p:strVal val="#ppt_x"/>
                                              </p:val>
                                            </p:tav>
                                          </p:tavLst>
                                        </p:anim>
                                        <p:anim calcmode="lin" valueType="num" p14:bounceEnd="22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819469" y="1705855"/>
            <a:ext cx="8491091" cy="4689292"/>
          </a:xfrm>
        </p:spPr>
        <p:txBody>
          <a:bodyPr/>
          <a:lstStyle/>
          <a:p>
            <a:pPr marL="0" indent="0">
              <a:buNone/>
            </a:pPr>
            <a:r>
              <a:rPr lang="sv-SE" altLang="sv-SE" sz="6600" dirty="0">
                <a:solidFill>
                  <a:srgbClr val="005462"/>
                </a:solidFill>
              </a:rPr>
              <a:t>Språket </a:t>
            </a:r>
          </a:p>
          <a:p>
            <a:pPr marL="0" indent="0">
              <a:buNone/>
            </a:pPr>
            <a:r>
              <a:rPr lang="sv-SE" altLang="sv-SE" sz="6600" dirty="0">
                <a:solidFill>
                  <a:srgbClr val="005462"/>
                </a:solidFill>
              </a:rPr>
              <a:t>i offentlig verksamhet ska vara vårdat, </a:t>
            </a:r>
            <a:r>
              <a:rPr lang="sv-SE" altLang="sv-SE" sz="7200" b="1" dirty="0">
                <a:solidFill>
                  <a:srgbClr val="00A0AC"/>
                </a:solidFill>
                <a:effectLst>
                  <a:outerShdw blurRad="38100" dist="38100" dir="2700000" algn="tl">
                    <a:srgbClr val="000000">
                      <a:alpha val="43137"/>
                    </a:srgbClr>
                  </a:outerShdw>
                </a:effectLst>
              </a:rPr>
              <a:t>enkelt</a:t>
            </a:r>
            <a:r>
              <a:rPr lang="sv-SE" altLang="sv-SE" sz="6600" dirty="0">
                <a:solidFill>
                  <a:srgbClr val="005462"/>
                </a:solidFill>
              </a:rPr>
              <a:t> och begripligt.</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91353" y="0"/>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723940" y="0"/>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Tree>
    <p:extLst>
      <p:ext uri="{BB962C8B-B14F-4D97-AF65-F5344CB8AC3E}">
        <p14:creationId xmlns:p14="http://schemas.microsoft.com/office/powerpoint/2010/main" val="322392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2">
            <a:extLst>
              <a:ext uri="{28A0092B-C50C-407E-A947-70E740481C1C}">
                <a14:useLocalDpi xmlns:a14="http://schemas.microsoft.com/office/drawing/2010/main" val="0"/>
              </a:ext>
            </a:extLst>
          </a:blip>
          <a:srcRect l="23445" t="24412" r="45211" b="20453"/>
          <a:stretch/>
        </p:blipFill>
        <p:spPr>
          <a:xfrm>
            <a:off x="780165" y="-1435542"/>
            <a:ext cx="7868302" cy="7783927"/>
          </a:xfrm>
          <a:prstGeom prst="rect">
            <a:avLst/>
          </a:prstGeom>
        </p:spPr>
      </p:pic>
      <p:pic>
        <p:nvPicPr>
          <p:cNvPr id="5" name="Platshållare för innehåll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32442" y="0"/>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732443" y="0"/>
            <a:ext cx="3459557" cy="2594668"/>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Tree>
    <p:extLst>
      <p:ext uri="{BB962C8B-B14F-4D97-AF65-F5344CB8AC3E}">
        <p14:creationId xmlns:p14="http://schemas.microsoft.com/office/powerpoint/2010/main" val="151302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B9D4A0F-17CC-4F65-B50F-CD2A8A079CCB}"/>
              </a:ext>
            </a:extLst>
          </p:cNvPr>
          <p:cNvPicPr>
            <a:picLocks noChangeAspect="1"/>
          </p:cNvPicPr>
          <p:nvPr/>
        </p:nvPicPr>
        <p:blipFill>
          <a:blip r:embed="rId2"/>
          <a:stretch>
            <a:fillRect/>
          </a:stretch>
        </p:blipFill>
        <p:spPr>
          <a:xfrm>
            <a:off x="1232133" y="116630"/>
            <a:ext cx="7500025" cy="6187230"/>
          </a:xfrm>
          <a:prstGeom prst="rect">
            <a:avLst/>
          </a:prstGeom>
        </p:spPr>
      </p:pic>
      <p:pic>
        <p:nvPicPr>
          <p:cNvPr id="3" name="Picture 4">
            <a:extLst>
              <a:ext uri="{FF2B5EF4-FFF2-40B4-BE49-F238E27FC236}">
                <a16:creationId xmlns:a16="http://schemas.microsoft.com/office/drawing/2014/main" id="{C844E091-C0C7-4A13-850B-078F47A395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051"/>
          <a:stretch/>
        </p:blipFill>
        <p:spPr bwMode="auto">
          <a:xfrm>
            <a:off x="9145293" y="0"/>
            <a:ext cx="3046707" cy="2435290"/>
          </a:xfrm>
          <a:prstGeom prst="rect">
            <a:avLst/>
          </a:prstGeom>
          <a:noFill/>
          <a:extLst>
            <a:ext uri="{909E8E84-426E-40DD-AFC4-6F175D3DCCD1}">
              <a14:hiddenFill xmlns:a14="http://schemas.microsoft.com/office/drawing/2010/main">
                <a:solidFill>
                  <a:srgbClr val="FFFFFF"/>
                </a:solidFill>
              </a14:hiddenFill>
            </a:ext>
          </a:extLst>
        </p:spPr>
      </p:pic>
      <p:sp>
        <p:nvSpPr>
          <p:cNvPr id="4" name="Pratbubbla: oval 3">
            <a:extLst>
              <a:ext uri="{FF2B5EF4-FFF2-40B4-BE49-F238E27FC236}">
                <a16:creationId xmlns:a16="http://schemas.microsoft.com/office/drawing/2014/main" id="{720B981D-8036-4746-BC15-47054912AFE9}"/>
              </a:ext>
            </a:extLst>
          </p:cNvPr>
          <p:cNvSpPr/>
          <p:nvPr/>
        </p:nvSpPr>
        <p:spPr>
          <a:xfrm>
            <a:off x="7325097" y="2705375"/>
            <a:ext cx="4702063" cy="1184822"/>
          </a:xfrm>
          <a:prstGeom prst="wedgeEllipseCallout">
            <a:avLst>
              <a:gd name="adj1" fmla="val 19901"/>
              <a:gd name="adj2" fmla="val -93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sv-SE" sz="2400" dirty="0"/>
            </a:br>
            <a:r>
              <a:rPr lang="sv-SE" sz="2400" dirty="0"/>
              <a:t>Upphandlingsdokument är otroligt snåriga. </a:t>
            </a:r>
            <a:br>
              <a:rPr lang="sv-SE" sz="2400" dirty="0"/>
            </a:br>
            <a:endParaRPr lang="sv-SE" sz="2400" dirty="0"/>
          </a:p>
        </p:txBody>
      </p:sp>
      <p:sp>
        <p:nvSpPr>
          <p:cNvPr id="5" name="Pratbubbla: oval 4">
            <a:extLst>
              <a:ext uri="{FF2B5EF4-FFF2-40B4-BE49-F238E27FC236}">
                <a16:creationId xmlns:a16="http://schemas.microsoft.com/office/drawing/2014/main" id="{4B57000F-D4B2-4D75-835D-2E0B2E72B9A5}"/>
              </a:ext>
            </a:extLst>
          </p:cNvPr>
          <p:cNvSpPr/>
          <p:nvPr/>
        </p:nvSpPr>
        <p:spPr>
          <a:xfrm>
            <a:off x="4753184" y="1652067"/>
            <a:ext cx="2756569" cy="1450853"/>
          </a:xfrm>
          <a:prstGeom prst="wedgeEllipseCallout">
            <a:avLst>
              <a:gd name="adj1" fmla="val 67116"/>
              <a:gd name="adj2" fmla="val -323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400" dirty="0"/>
              <a:t>Det är inte lätt att förstå. </a:t>
            </a:r>
            <a:br>
              <a:rPr lang="sv-SE" sz="2400" dirty="0"/>
            </a:br>
            <a:endParaRPr lang="sv-SE" sz="2400" dirty="0"/>
          </a:p>
        </p:txBody>
      </p:sp>
      <p:sp>
        <p:nvSpPr>
          <p:cNvPr id="7" name="Pratbubbla: oval 6">
            <a:extLst>
              <a:ext uri="{FF2B5EF4-FFF2-40B4-BE49-F238E27FC236}">
                <a16:creationId xmlns:a16="http://schemas.microsoft.com/office/drawing/2014/main" id="{9CC532F0-D0D5-48A1-900E-73D571A51C1E}"/>
              </a:ext>
            </a:extLst>
          </p:cNvPr>
          <p:cNvSpPr/>
          <p:nvPr/>
        </p:nvSpPr>
        <p:spPr>
          <a:xfrm>
            <a:off x="3585005" y="3876201"/>
            <a:ext cx="3509874" cy="1128642"/>
          </a:xfrm>
          <a:prstGeom prst="wedgeEllipseCallout">
            <a:avLst>
              <a:gd name="adj1" fmla="val 63170"/>
              <a:gd name="adj2" fmla="val -666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t>Detta är ju inte klokt! </a:t>
            </a:r>
            <a:endParaRPr lang="sv-SE" sz="2400" dirty="0"/>
          </a:p>
        </p:txBody>
      </p:sp>
      <p:sp>
        <p:nvSpPr>
          <p:cNvPr id="8" name="Pratbubbla: oval 7">
            <a:extLst>
              <a:ext uri="{FF2B5EF4-FFF2-40B4-BE49-F238E27FC236}">
                <a16:creationId xmlns:a16="http://schemas.microsoft.com/office/drawing/2014/main" id="{27FC4505-BC23-4318-B498-4B4F19D9C553}"/>
              </a:ext>
            </a:extLst>
          </p:cNvPr>
          <p:cNvSpPr/>
          <p:nvPr/>
        </p:nvSpPr>
        <p:spPr>
          <a:xfrm>
            <a:off x="7670744" y="4440522"/>
            <a:ext cx="3699219" cy="1632024"/>
          </a:xfrm>
          <a:prstGeom prst="wedgeEllipseCallout">
            <a:avLst>
              <a:gd name="adj1" fmla="val 15439"/>
              <a:gd name="adj2" fmla="val -71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Mycket frustrerande och tidskrävande.</a:t>
            </a:r>
          </a:p>
        </p:txBody>
      </p:sp>
    </p:spTree>
    <p:extLst>
      <p:ext uri="{BB962C8B-B14F-4D97-AF65-F5344CB8AC3E}">
        <p14:creationId xmlns:p14="http://schemas.microsoft.com/office/powerpoint/2010/main" val="13874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7F4F19-9FFC-40B4-B48F-394F6A56B1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03" t="3249" r="2931" b="-133"/>
          <a:stretch/>
        </p:blipFill>
        <p:spPr>
          <a:xfrm>
            <a:off x="0" y="2179187"/>
            <a:ext cx="4679577" cy="4180115"/>
          </a:xfrm>
          <a:prstGeom prst="rect">
            <a:avLst/>
          </a:prstGeom>
        </p:spPr>
      </p:pic>
      <p:pic>
        <p:nvPicPr>
          <p:cNvPr id="5" name="Platshållare för innehåll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32442" y="0"/>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98735" y="-32004"/>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
        <p:nvSpPr>
          <p:cNvPr id="3" name="Rektangel 2"/>
          <p:cNvSpPr/>
          <p:nvPr/>
        </p:nvSpPr>
        <p:spPr>
          <a:xfrm>
            <a:off x="4738486" y="2867884"/>
            <a:ext cx="7120722" cy="3170099"/>
          </a:xfrm>
          <a:prstGeom prst="rect">
            <a:avLst/>
          </a:prstGeom>
        </p:spPr>
        <p:txBody>
          <a:bodyPr wrap="square">
            <a:spAutoFit/>
          </a:bodyPr>
          <a:lstStyle/>
          <a:p>
            <a:r>
              <a:rPr lang="sv-SE" sz="2000" b="1" dirty="0">
                <a:solidFill>
                  <a:srgbClr val="005462"/>
                </a:solidFill>
              </a:rPr>
              <a:t>1177</a:t>
            </a:r>
            <a:r>
              <a:rPr lang="sv-SE" sz="2000" dirty="0">
                <a:solidFill>
                  <a:srgbClr val="005462"/>
                </a:solidFill>
              </a:rPr>
              <a:t>: ”Mensvärk innebär att det gör ont i nedre delen av magen, ryggen och ryggslutet i samband med mens. (…) Mensvärken är oftast starkast under första och andra dagen av mensen.”</a:t>
            </a:r>
            <a:br>
              <a:rPr lang="sv-SE" sz="2000" dirty="0">
                <a:solidFill>
                  <a:srgbClr val="005462"/>
                </a:solidFill>
              </a:rPr>
            </a:br>
            <a:endParaRPr lang="sv-SE" sz="2000" dirty="0">
              <a:solidFill>
                <a:srgbClr val="005462"/>
              </a:solidFill>
            </a:endParaRPr>
          </a:p>
          <a:p>
            <a:r>
              <a:rPr lang="sv-SE" sz="2000" b="1" dirty="0">
                <a:solidFill>
                  <a:srgbClr val="005462"/>
                </a:solidFill>
              </a:rPr>
              <a:t>UMO</a:t>
            </a:r>
            <a:r>
              <a:rPr lang="sv-SE" sz="2000" dirty="0">
                <a:solidFill>
                  <a:srgbClr val="005462"/>
                </a:solidFill>
              </a:rPr>
              <a:t>: ”Precis när mensen börjar är det vanligt att få ont i magen eller ryggen. Några personer får mycket ont, men mensvärk är ofarligt.”</a:t>
            </a:r>
          </a:p>
          <a:p>
            <a:endParaRPr lang="sv-SE" sz="2000" dirty="0">
              <a:solidFill>
                <a:srgbClr val="005462"/>
              </a:solidFill>
            </a:endParaRPr>
          </a:p>
          <a:p>
            <a:r>
              <a:rPr lang="sv-SE" sz="2000" b="1" dirty="0" err="1">
                <a:solidFill>
                  <a:srgbClr val="005462"/>
                </a:solidFill>
              </a:rPr>
              <a:t>Youmo</a:t>
            </a:r>
            <a:r>
              <a:rPr lang="sv-SE" sz="2000" dirty="0">
                <a:solidFill>
                  <a:srgbClr val="005462"/>
                </a:solidFill>
              </a:rPr>
              <a:t>: ”Det är vanligt att få ont i magen eller ryggen i början av mensen. Några personer får mycket ont. Mensvärk är </a:t>
            </a:r>
            <a:r>
              <a:rPr lang="sv-SE" sz="2000" dirty="0"/>
              <a:t>ofarligt.”</a:t>
            </a:r>
          </a:p>
        </p:txBody>
      </p:sp>
      <p:grpSp>
        <p:nvGrpSpPr>
          <p:cNvPr id="11" name="Grupp 10"/>
          <p:cNvGrpSpPr/>
          <p:nvPr/>
        </p:nvGrpSpPr>
        <p:grpSpPr>
          <a:xfrm>
            <a:off x="1873350" y="573343"/>
            <a:ext cx="3194493" cy="1010014"/>
            <a:chOff x="623048" y="945136"/>
            <a:chExt cx="3194493" cy="1010014"/>
          </a:xfrm>
        </p:grpSpPr>
        <p:pic>
          <p:nvPicPr>
            <p:cNvPr id="8" name="Bildobjekt 7" descr="En bild som visar objekt&#10;&#10;Beskrivning genererad med mycket hög exakthet">
              <a:extLst>
                <a:ext uri="{FF2B5EF4-FFF2-40B4-BE49-F238E27FC236}">
                  <a16:creationId xmlns:a16="http://schemas.microsoft.com/office/drawing/2014/main" id="{B2B0D382-DC89-4A51-BAC4-B74A0390E0F0}"/>
                </a:ext>
              </a:extLst>
            </p:cNvPr>
            <p:cNvPicPr>
              <a:picLocks noChangeAspect="1"/>
            </p:cNvPicPr>
            <p:nvPr/>
          </p:nvPicPr>
          <p:blipFill rotWithShape="1">
            <a:blip r:embed="rId4">
              <a:extLst>
                <a:ext uri="{28A0092B-C50C-407E-A947-70E740481C1C}">
                  <a14:useLocalDpi xmlns:a14="http://schemas.microsoft.com/office/drawing/2010/main" val="0"/>
                </a:ext>
              </a:extLst>
            </a:blip>
            <a:srcRect t="1078" r="2412"/>
            <a:stretch/>
          </p:blipFill>
          <p:spPr>
            <a:xfrm>
              <a:off x="623048" y="960504"/>
              <a:ext cx="990600" cy="971437"/>
            </a:xfrm>
            <a:prstGeom prst="rect">
              <a:avLst/>
            </a:prstGeom>
          </p:spPr>
        </p:pic>
        <p:pic>
          <p:nvPicPr>
            <p:cNvPr id="9" name="Picture 2" descr="https://www.informationsverige.se/Svenska/Barn-och-foraldrar/PublishingImages/logo%20yuomo.PNG">
              <a:extLst>
                <a:ext uri="{FF2B5EF4-FFF2-40B4-BE49-F238E27FC236}">
                  <a16:creationId xmlns:a16="http://schemas.microsoft.com/office/drawing/2014/main" id="{84085EFE-035C-4D2E-83DA-346D478252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6011" y="1200552"/>
              <a:ext cx="1071530" cy="618445"/>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descr="En bild som visar objekt&#10;&#10;Beskrivning genererad med mycket hög exakthet">
              <a:extLst>
                <a:ext uri="{FF2B5EF4-FFF2-40B4-BE49-F238E27FC236}">
                  <a16:creationId xmlns:a16="http://schemas.microsoft.com/office/drawing/2014/main" id="{5B1CE741-1D4B-407D-9962-5CCAE9D1F295}"/>
                </a:ext>
              </a:extLst>
            </p:cNvPr>
            <p:cNvPicPr>
              <a:picLocks noChangeAspect="1"/>
            </p:cNvPicPr>
            <p:nvPr/>
          </p:nvPicPr>
          <p:blipFill rotWithShape="1">
            <a:blip r:embed="rId6">
              <a:extLst>
                <a:ext uri="{28A0092B-C50C-407E-A947-70E740481C1C}">
                  <a14:useLocalDpi xmlns:a14="http://schemas.microsoft.com/office/drawing/2010/main" val="0"/>
                </a:ext>
              </a:extLst>
            </a:blip>
            <a:srcRect l="16240" t="1822" r="-1"/>
            <a:stretch/>
          </p:blipFill>
          <p:spPr>
            <a:xfrm>
              <a:off x="1675119" y="945136"/>
              <a:ext cx="930201" cy="1010014"/>
            </a:xfrm>
            <a:prstGeom prst="rect">
              <a:avLst/>
            </a:prstGeom>
          </p:spPr>
        </p:pic>
      </p:grpSp>
      <p:pic>
        <p:nvPicPr>
          <p:cNvPr id="4" name="Bildobjekt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4599" y="0"/>
            <a:ext cx="4057401" cy="2677885"/>
          </a:xfrm>
          <a:prstGeom prst="rect">
            <a:avLst/>
          </a:prstGeom>
        </p:spPr>
      </p:pic>
    </p:spTree>
    <p:extLst>
      <p:ext uri="{BB962C8B-B14F-4D97-AF65-F5344CB8AC3E}">
        <p14:creationId xmlns:p14="http://schemas.microsoft.com/office/powerpoint/2010/main" val="28565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854843" y="1749215"/>
            <a:ext cx="7964487" cy="4689292"/>
          </a:xfrm>
        </p:spPr>
        <p:txBody>
          <a:bodyPr/>
          <a:lstStyle/>
          <a:p>
            <a:pPr marL="0" indent="0">
              <a:buNone/>
            </a:pPr>
            <a:r>
              <a:rPr lang="sv-SE" altLang="sv-SE" sz="6600" dirty="0">
                <a:solidFill>
                  <a:srgbClr val="005462"/>
                </a:solidFill>
              </a:rPr>
              <a:t>Språket </a:t>
            </a:r>
          </a:p>
          <a:p>
            <a:pPr marL="0" indent="0">
              <a:buNone/>
            </a:pPr>
            <a:r>
              <a:rPr lang="sv-SE" altLang="sv-SE" sz="6600" dirty="0">
                <a:solidFill>
                  <a:srgbClr val="005462"/>
                </a:solidFill>
              </a:rPr>
              <a:t>i offentlig verksamhet ska vara vårdat, enkelt </a:t>
            </a:r>
            <a:r>
              <a:rPr lang="sv-SE" altLang="sv-SE" sz="7200" b="1" dirty="0">
                <a:solidFill>
                  <a:srgbClr val="00A0AC"/>
                </a:solidFill>
                <a:effectLst>
                  <a:outerShdw blurRad="38100" dist="38100" dir="2700000" algn="tl">
                    <a:srgbClr val="000000">
                      <a:alpha val="43137"/>
                    </a:srgbClr>
                  </a:outerShdw>
                </a:effectLst>
              </a:rPr>
              <a:t>och</a:t>
            </a:r>
            <a:r>
              <a:rPr lang="sv-SE" altLang="sv-SE" sz="6600" dirty="0">
                <a:solidFill>
                  <a:srgbClr val="005462"/>
                </a:solidFill>
              </a:rPr>
              <a:t> begripligt.</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32473" y="0"/>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65060" y="-32004"/>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Tree>
    <p:extLst>
      <p:ext uri="{BB962C8B-B14F-4D97-AF65-F5344CB8AC3E}">
        <p14:creationId xmlns:p14="http://schemas.microsoft.com/office/powerpoint/2010/main" val="72944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806543" y="1712441"/>
            <a:ext cx="7964487" cy="4689292"/>
          </a:xfrm>
        </p:spPr>
        <p:txBody>
          <a:bodyPr>
            <a:normAutofit fontScale="92500"/>
          </a:bodyPr>
          <a:lstStyle/>
          <a:p>
            <a:pPr marL="0" indent="0">
              <a:buNone/>
            </a:pPr>
            <a:r>
              <a:rPr lang="sv-SE" altLang="sv-SE" sz="6600" dirty="0">
                <a:solidFill>
                  <a:srgbClr val="005462"/>
                </a:solidFill>
              </a:rPr>
              <a:t>Språket </a:t>
            </a:r>
          </a:p>
          <a:p>
            <a:pPr marL="0" indent="0">
              <a:buNone/>
            </a:pPr>
            <a:r>
              <a:rPr lang="sv-SE" altLang="sv-SE" sz="6600" dirty="0">
                <a:solidFill>
                  <a:srgbClr val="005462"/>
                </a:solidFill>
              </a:rPr>
              <a:t>i offentlig verksamhet ska vara vårdat, enkelt och </a:t>
            </a:r>
            <a:r>
              <a:rPr lang="sv-SE" altLang="sv-SE" sz="12000" b="1" dirty="0">
                <a:solidFill>
                  <a:srgbClr val="00A0AC"/>
                </a:solidFill>
                <a:effectLst>
                  <a:outerShdw blurRad="38100" dist="38100" dir="2700000" algn="tl">
                    <a:srgbClr val="000000">
                      <a:alpha val="43137"/>
                    </a:srgbClr>
                  </a:outerShdw>
                </a:effectLst>
              </a:rPr>
              <a:t>begripligt</a:t>
            </a:r>
            <a:r>
              <a:rPr lang="sv-SE" altLang="sv-SE" sz="6600" dirty="0">
                <a:solidFill>
                  <a:srgbClr val="005462"/>
                </a:solidFill>
              </a:rPr>
              <a:t>.</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32442" y="0"/>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98735" y="0"/>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Tree>
    <p:extLst>
      <p:ext uri="{BB962C8B-B14F-4D97-AF65-F5344CB8AC3E}">
        <p14:creationId xmlns:p14="http://schemas.microsoft.com/office/powerpoint/2010/main" val="358522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1" y="0"/>
            <a:ext cx="9143999" cy="6858000"/>
          </a:xfrm>
        </p:spPr>
      </p:pic>
      <p:sp>
        <p:nvSpPr>
          <p:cNvPr id="6" name="Rektangel 5"/>
          <p:cNvSpPr/>
          <p:nvPr/>
        </p:nvSpPr>
        <p:spPr bwMode="auto">
          <a:xfrm>
            <a:off x="1378004" y="3"/>
            <a:ext cx="8772604" cy="6857998"/>
          </a:xfrm>
          <a:prstGeom prst="rect">
            <a:avLst/>
          </a:prstGeom>
          <a:solidFill>
            <a:schemeClr val="bg1">
              <a:alpha val="1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
        <p:nvSpPr>
          <p:cNvPr id="4" name="Rektangel 3">
            <a:extLst>
              <a:ext uri="{FF2B5EF4-FFF2-40B4-BE49-F238E27FC236}">
                <a16:creationId xmlns:a16="http://schemas.microsoft.com/office/drawing/2014/main" id="{BD136963-C7A5-482B-AF38-0A77B39B6CDA}"/>
              </a:ext>
            </a:extLst>
          </p:cNvPr>
          <p:cNvSpPr/>
          <p:nvPr/>
        </p:nvSpPr>
        <p:spPr bwMode="auto">
          <a:xfrm>
            <a:off x="1530404" y="152403"/>
            <a:ext cx="8772604" cy="6857998"/>
          </a:xfrm>
          <a:prstGeom prst="rect">
            <a:avLst/>
          </a:prstGeom>
          <a:solidFill>
            <a:schemeClr val="bg1">
              <a:alpha val="1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pic>
        <p:nvPicPr>
          <p:cNvPr id="7" name="Platshållare för innehåll 4">
            <a:extLst>
              <a:ext uri="{FF2B5EF4-FFF2-40B4-BE49-F238E27FC236}">
                <a16:creationId xmlns:a16="http://schemas.microsoft.com/office/drawing/2014/main" id="{5A6BD291-6E99-4311-A6EF-574B5B310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30888" y="-1"/>
            <a:ext cx="8478416" cy="63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77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2"/>
          <a:srcRect l="45699" t="28384" r="23249" b="4435"/>
          <a:stretch/>
        </p:blipFill>
        <p:spPr>
          <a:xfrm>
            <a:off x="4525621" y="595680"/>
            <a:ext cx="4139408" cy="5596873"/>
          </a:xfrm>
          <a:prstGeom prst="rect">
            <a:avLst/>
          </a:prstGeom>
        </p:spPr>
      </p:pic>
      <p:pic>
        <p:nvPicPr>
          <p:cNvPr id="5" name="Platshållare för innehåll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32442" y="1"/>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65029" y="0"/>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pic>
        <p:nvPicPr>
          <p:cNvPr id="8" name="Bildobjekt 7"/>
          <p:cNvPicPr>
            <a:picLocks noChangeAspect="1"/>
          </p:cNvPicPr>
          <p:nvPr/>
        </p:nvPicPr>
        <p:blipFill rotWithShape="1">
          <a:blip r:embed="rId2"/>
          <a:srcRect l="12034" t="28353" r="54120" b="3629"/>
          <a:stretch/>
        </p:blipFill>
        <p:spPr>
          <a:xfrm>
            <a:off x="0" y="595680"/>
            <a:ext cx="4511654" cy="5666639"/>
          </a:xfrm>
          <a:prstGeom prst="rect">
            <a:avLst/>
          </a:prstGeom>
        </p:spPr>
      </p:pic>
      <p:sp>
        <p:nvSpPr>
          <p:cNvPr id="3" name="Rektangel 2">
            <a:extLst>
              <a:ext uri="{FF2B5EF4-FFF2-40B4-BE49-F238E27FC236}">
                <a16:creationId xmlns:a16="http://schemas.microsoft.com/office/drawing/2014/main" id="{581A9F46-F483-42F3-B753-2F7C4C4FBD98}"/>
              </a:ext>
            </a:extLst>
          </p:cNvPr>
          <p:cNvSpPr/>
          <p:nvPr/>
        </p:nvSpPr>
        <p:spPr>
          <a:xfrm>
            <a:off x="2780522" y="2267339"/>
            <a:ext cx="354564"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B05B5FF-A337-452A-9D51-4CE3553D3C56}"/>
              </a:ext>
            </a:extLst>
          </p:cNvPr>
          <p:cNvSpPr/>
          <p:nvPr/>
        </p:nvSpPr>
        <p:spPr>
          <a:xfrm>
            <a:off x="7631382" y="2510694"/>
            <a:ext cx="354564"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8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32442" y="1"/>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65029" y="0"/>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348794297"/>
              </p:ext>
            </p:extLst>
          </p:nvPr>
        </p:nvGraphicFramePr>
        <p:xfrm>
          <a:off x="142811" y="271819"/>
          <a:ext cx="4213296" cy="5962432"/>
        </p:xfrm>
        <a:graphic>
          <a:graphicData uri="http://schemas.openxmlformats.org/presentationml/2006/ole">
            <mc:AlternateContent xmlns:mc="http://schemas.openxmlformats.org/markup-compatibility/2006">
              <mc:Choice xmlns:v="urn:schemas-microsoft-com:vml" Requires="v">
                <p:oleObj spid="_x0000_s2084" name="Acrobat Document" r:id="rId4" imgW="5667119" imgH="8019915" progId="AcroExch.Document.DC">
                  <p:embed/>
                </p:oleObj>
              </mc:Choice>
              <mc:Fallback>
                <p:oleObj name="Acrobat Document" r:id="rId4" imgW="5667119" imgH="8019915" progId="AcroExch.Document.DC">
                  <p:embed/>
                  <p:pic>
                    <p:nvPicPr>
                      <p:cNvPr id="6" name="Objekt 5"/>
                      <p:cNvPicPr/>
                      <p:nvPr/>
                    </p:nvPicPr>
                    <p:blipFill>
                      <a:blip r:embed="rId5"/>
                      <a:stretch>
                        <a:fillRect/>
                      </a:stretch>
                    </p:blipFill>
                    <p:spPr>
                      <a:xfrm>
                        <a:off x="142811" y="271819"/>
                        <a:ext cx="4213296" cy="5962432"/>
                      </a:xfrm>
                      <a:prstGeom prst="rect">
                        <a:avLst/>
                      </a:prstGeom>
                      <a:ln>
                        <a:solidFill>
                          <a:schemeClr val="tx1"/>
                        </a:solidFill>
                      </a:ln>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035394507"/>
              </p:ext>
            </p:extLst>
          </p:nvPr>
        </p:nvGraphicFramePr>
        <p:xfrm>
          <a:off x="4519146" y="271819"/>
          <a:ext cx="4213296" cy="5962432"/>
        </p:xfrm>
        <a:graphic>
          <a:graphicData uri="http://schemas.openxmlformats.org/presentationml/2006/ole">
            <mc:AlternateContent xmlns:mc="http://schemas.openxmlformats.org/markup-compatibility/2006">
              <mc:Choice xmlns:v="urn:schemas-microsoft-com:vml" Requires="v">
                <p:oleObj spid="_x0000_s2085" name="Acrobat Document" r:id="rId6" imgW="5667119" imgH="8019915" progId="AcroExch.Document.DC">
                  <p:embed/>
                </p:oleObj>
              </mc:Choice>
              <mc:Fallback>
                <p:oleObj name="Acrobat Document" r:id="rId6" imgW="5667119" imgH="8019915" progId="AcroExch.Document.DC">
                  <p:embed/>
                  <p:pic>
                    <p:nvPicPr>
                      <p:cNvPr id="7" name="Objekt 6"/>
                      <p:cNvPicPr/>
                      <p:nvPr/>
                    </p:nvPicPr>
                    <p:blipFill>
                      <a:blip r:embed="rId7"/>
                      <a:stretch>
                        <a:fillRect/>
                      </a:stretch>
                    </p:blipFill>
                    <p:spPr>
                      <a:xfrm>
                        <a:off x="4519146" y="271819"/>
                        <a:ext cx="4213296" cy="5962432"/>
                      </a:xfrm>
                      <a:prstGeom prst="rect">
                        <a:avLst/>
                      </a:prstGeom>
                      <a:ln>
                        <a:solidFill>
                          <a:schemeClr val="tx1"/>
                        </a:solidFill>
                      </a:ln>
                    </p:spPr>
                  </p:pic>
                </p:oleObj>
              </mc:Fallback>
            </mc:AlternateContent>
          </a:graphicData>
        </a:graphic>
      </p:graphicFrame>
      <p:sp>
        <p:nvSpPr>
          <p:cNvPr id="8" name="Rektangel 7">
            <a:extLst>
              <a:ext uri="{FF2B5EF4-FFF2-40B4-BE49-F238E27FC236}">
                <a16:creationId xmlns:a16="http://schemas.microsoft.com/office/drawing/2014/main" id="{055368CF-D563-4DF2-928E-891D2F778F34}"/>
              </a:ext>
            </a:extLst>
          </p:cNvPr>
          <p:cNvSpPr/>
          <p:nvPr/>
        </p:nvSpPr>
        <p:spPr>
          <a:xfrm>
            <a:off x="2840477" y="983289"/>
            <a:ext cx="829631" cy="15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570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www.exponerat.info/wp-content/uploads/2013/02/Sveriges-Rikes-lagb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08" y="-414292"/>
            <a:ext cx="12465908" cy="82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bildnummer 1"/>
          <p:cNvSpPr>
            <a:spLocks noGrp="1"/>
          </p:cNvSpPr>
          <p:nvPr>
            <p:ph type="sldNum" sz="quarter" idx="12"/>
          </p:nvPr>
        </p:nvSpPr>
        <p:spPr/>
        <p:txBody>
          <a:bodyPr/>
          <a:lstStyle/>
          <a:p>
            <a:fld id="{21F876C0-DF3C-439C-A09E-C7D92DB7C148}" type="slidenum">
              <a:rPr lang="sv-SE" altLang="sv-SE" smtClean="0"/>
              <a:pPr/>
              <a:t>2</a:t>
            </a:fld>
            <a:endParaRPr lang="sv-SE" altLang="sv-SE"/>
          </a:p>
        </p:txBody>
      </p:sp>
      <p:sp>
        <p:nvSpPr>
          <p:cNvPr id="5" name="Rektangel 4"/>
          <p:cNvSpPr/>
          <p:nvPr/>
        </p:nvSpPr>
        <p:spPr bwMode="auto">
          <a:xfrm>
            <a:off x="-471941" y="-93305"/>
            <a:ext cx="13062858" cy="8085564"/>
          </a:xfrm>
          <a:prstGeom prst="rect">
            <a:avLst/>
          </a:prstGeom>
          <a:solidFill>
            <a:schemeClr val="bg1">
              <a:alpha val="71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
        <p:nvSpPr>
          <p:cNvPr id="3" name="Rektangel 2"/>
          <p:cNvSpPr/>
          <p:nvPr/>
        </p:nvSpPr>
        <p:spPr>
          <a:xfrm>
            <a:off x="2118048" y="408191"/>
            <a:ext cx="9787813" cy="2800767"/>
          </a:xfrm>
          <a:prstGeom prst="rect">
            <a:avLst/>
          </a:prstGeom>
          <a:solidFill>
            <a:srgbClr val="EEE9D2"/>
          </a:solidFill>
        </p:spPr>
        <p:txBody>
          <a:bodyPr wrap="square">
            <a:spAutoFit/>
          </a:bodyPr>
          <a:lstStyle/>
          <a:p>
            <a:r>
              <a:rPr lang="sv-SE" altLang="sv-SE" sz="4800" b="1" dirty="0">
                <a:solidFill>
                  <a:srgbClr val="005462"/>
                </a:solidFill>
                <a:latin typeface="+mj-lt"/>
                <a:ea typeface="+mj-ea"/>
                <a:cs typeface="+mj-cs"/>
              </a:rPr>
              <a:t>Språklagen </a:t>
            </a:r>
            <a:br>
              <a:rPr lang="sv-SE" altLang="sv-SE" sz="4800" b="1" dirty="0">
                <a:solidFill>
                  <a:srgbClr val="005462"/>
                </a:solidFill>
                <a:latin typeface="+mj-lt"/>
                <a:ea typeface="+mj-ea"/>
                <a:cs typeface="+mj-cs"/>
              </a:rPr>
            </a:br>
            <a:r>
              <a:rPr lang="sv-SE" altLang="sv-SE" sz="4800" b="1" dirty="0">
                <a:solidFill>
                  <a:srgbClr val="005462"/>
                </a:solidFill>
                <a:latin typeface="+mj-lt"/>
                <a:ea typeface="+mj-ea"/>
                <a:cs typeface="+mj-cs"/>
              </a:rPr>
              <a:t>11 § </a:t>
            </a:r>
            <a:br>
              <a:rPr lang="sv-SE" altLang="sv-SE" sz="5000" dirty="0">
                <a:solidFill>
                  <a:srgbClr val="005462"/>
                </a:solidFill>
                <a:latin typeface="+mj-lt"/>
                <a:ea typeface="+mj-ea"/>
                <a:cs typeface="+mj-cs"/>
              </a:rPr>
            </a:br>
            <a:r>
              <a:rPr lang="sv-SE" altLang="sv-SE" sz="4000" dirty="0">
                <a:solidFill>
                  <a:srgbClr val="005462"/>
                </a:solidFill>
                <a:latin typeface="+mj-lt"/>
                <a:ea typeface="+mj-ea"/>
                <a:cs typeface="+mj-cs"/>
              </a:rPr>
              <a:t>Språket i offentlig verksamhet ska vara vårdat, enkelt och begripligt.</a:t>
            </a:r>
            <a:endParaRPr lang="sv-SE" sz="4000" dirty="0">
              <a:solidFill>
                <a:srgbClr val="005462"/>
              </a:solidFill>
              <a:latin typeface="+mj-lt"/>
              <a:ea typeface="+mj-ea"/>
              <a:cs typeface="+mj-cs"/>
            </a:endParaRPr>
          </a:p>
        </p:txBody>
      </p:sp>
    </p:spTree>
    <p:extLst>
      <p:ext uri="{BB962C8B-B14F-4D97-AF65-F5344CB8AC3E}">
        <p14:creationId xmlns:p14="http://schemas.microsoft.com/office/powerpoint/2010/main" val="236517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32442" y="1"/>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98735" y="0"/>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dirty="0"/>
          </a:p>
        </p:txBody>
      </p:sp>
      <p:pic>
        <p:nvPicPr>
          <p:cNvPr id="6" name="Picture 2" descr="Image of two phones showing EpiPen information update page, labelled 'Before' and '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042" y="1098818"/>
            <a:ext cx="6361435" cy="4607286"/>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1687597" y="1212125"/>
            <a:ext cx="1306286" cy="523220"/>
          </a:xfrm>
          <a:prstGeom prst="rect">
            <a:avLst/>
          </a:prstGeom>
          <a:solidFill>
            <a:schemeClr val="tx1"/>
          </a:solidFill>
        </p:spPr>
        <p:txBody>
          <a:bodyPr wrap="square" rtlCol="0">
            <a:spAutoFit/>
          </a:bodyPr>
          <a:lstStyle/>
          <a:p>
            <a:pPr algn="ctr"/>
            <a:r>
              <a:rPr lang="sv-SE" sz="2800" b="1" dirty="0">
                <a:solidFill>
                  <a:schemeClr val="bg1"/>
                </a:solidFill>
              </a:rPr>
              <a:t>Före</a:t>
            </a:r>
          </a:p>
        </p:txBody>
      </p:sp>
      <p:sp>
        <p:nvSpPr>
          <p:cNvPr id="10" name="textruta 9"/>
          <p:cNvSpPr txBox="1"/>
          <p:nvPr/>
        </p:nvSpPr>
        <p:spPr>
          <a:xfrm>
            <a:off x="5781128" y="1098818"/>
            <a:ext cx="1048040" cy="523220"/>
          </a:xfrm>
          <a:prstGeom prst="rect">
            <a:avLst/>
          </a:prstGeom>
          <a:solidFill>
            <a:schemeClr val="tx1"/>
          </a:solidFill>
        </p:spPr>
        <p:txBody>
          <a:bodyPr wrap="square" rtlCol="0">
            <a:spAutoFit/>
          </a:bodyPr>
          <a:lstStyle/>
          <a:p>
            <a:pPr algn="ctr"/>
            <a:r>
              <a:rPr lang="sv-SE" sz="2800" b="1" dirty="0">
                <a:solidFill>
                  <a:schemeClr val="bg1"/>
                </a:solidFill>
              </a:rPr>
              <a:t>Efter</a:t>
            </a:r>
          </a:p>
        </p:txBody>
      </p:sp>
      <p:sp>
        <p:nvSpPr>
          <p:cNvPr id="4" name="textruta 3"/>
          <p:cNvSpPr txBox="1"/>
          <p:nvPr/>
        </p:nvSpPr>
        <p:spPr>
          <a:xfrm>
            <a:off x="3680732" y="3212893"/>
            <a:ext cx="1760054" cy="646331"/>
          </a:xfrm>
          <a:prstGeom prst="rect">
            <a:avLst/>
          </a:prstGeom>
          <a:solidFill>
            <a:schemeClr val="bg1"/>
          </a:solidFill>
        </p:spPr>
        <p:txBody>
          <a:bodyPr wrap="square" rtlCol="0">
            <a:spAutoFit/>
          </a:bodyPr>
          <a:lstStyle/>
          <a:p>
            <a:pPr algn="ctr"/>
            <a:r>
              <a:rPr lang="sv-SE" dirty="0">
                <a:solidFill>
                  <a:srgbClr val="005462"/>
                </a:solidFill>
              </a:rPr>
              <a:t>Vad ska jag göra?</a:t>
            </a:r>
          </a:p>
        </p:txBody>
      </p:sp>
      <p:sp>
        <p:nvSpPr>
          <p:cNvPr id="11" name="textruta 10"/>
          <p:cNvSpPr txBox="1"/>
          <p:nvPr/>
        </p:nvSpPr>
        <p:spPr>
          <a:xfrm>
            <a:off x="3680732" y="1735345"/>
            <a:ext cx="1760054" cy="923330"/>
          </a:xfrm>
          <a:prstGeom prst="rect">
            <a:avLst/>
          </a:prstGeom>
          <a:solidFill>
            <a:schemeClr val="bg1"/>
          </a:solidFill>
        </p:spPr>
        <p:txBody>
          <a:bodyPr wrap="square" rtlCol="0">
            <a:spAutoFit/>
          </a:bodyPr>
          <a:lstStyle/>
          <a:p>
            <a:pPr algn="ctr"/>
            <a:r>
              <a:rPr lang="sv-SE" dirty="0">
                <a:solidFill>
                  <a:srgbClr val="C00000"/>
                </a:solidFill>
              </a:rPr>
              <a:t>För mycket information, </a:t>
            </a:r>
          </a:p>
          <a:p>
            <a:pPr algn="ctr"/>
            <a:r>
              <a:rPr lang="sv-SE" dirty="0">
                <a:solidFill>
                  <a:srgbClr val="C00000"/>
                </a:solidFill>
              </a:rPr>
              <a:t>för smått</a:t>
            </a:r>
          </a:p>
        </p:txBody>
      </p:sp>
    </p:spTree>
    <p:extLst>
      <p:ext uri="{BB962C8B-B14F-4D97-AF65-F5344CB8AC3E}">
        <p14:creationId xmlns:p14="http://schemas.microsoft.com/office/powerpoint/2010/main" val="1270494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AF3CE027-A62F-4608-80E1-F404A75488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7569" y="1205136"/>
            <a:ext cx="6090139" cy="4608512"/>
          </a:xfrm>
        </p:spPr>
      </p:pic>
      <p:pic>
        <p:nvPicPr>
          <p:cNvPr id="3" name="Bildobjekt 2">
            <a:extLst>
              <a:ext uri="{FF2B5EF4-FFF2-40B4-BE49-F238E27FC236}">
                <a16:creationId xmlns:a16="http://schemas.microsoft.com/office/drawing/2014/main" id="{CE72AB61-C93F-47AE-9B52-D907817C7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05" y="767543"/>
            <a:ext cx="7033849" cy="5322913"/>
          </a:xfrm>
          <a:prstGeom prst="rect">
            <a:avLst/>
          </a:prstGeom>
        </p:spPr>
      </p:pic>
      <p:pic>
        <p:nvPicPr>
          <p:cNvPr id="7" name="Platshållare för innehåll 4">
            <a:extLst>
              <a:ext uri="{FF2B5EF4-FFF2-40B4-BE49-F238E27FC236}">
                <a16:creationId xmlns:a16="http://schemas.microsoft.com/office/drawing/2014/main" id="{B7A5D858-48BD-48A6-A8DA-24E700ABC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732442" y="1"/>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a:extLst>
              <a:ext uri="{FF2B5EF4-FFF2-40B4-BE49-F238E27FC236}">
                <a16:creationId xmlns:a16="http://schemas.microsoft.com/office/drawing/2014/main" id="{059F64C8-2013-4577-94E0-0332FA2DF064}"/>
              </a:ext>
            </a:extLst>
          </p:cNvPr>
          <p:cNvSpPr/>
          <p:nvPr/>
        </p:nvSpPr>
        <p:spPr bwMode="auto">
          <a:xfrm>
            <a:off x="8665029" y="0"/>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pic>
        <p:nvPicPr>
          <p:cNvPr id="5" name="Platshållare för innehåll 3">
            <a:extLst>
              <a:ext uri="{FF2B5EF4-FFF2-40B4-BE49-F238E27FC236}">
                <a16:creationId xmlns:a16="http://schemas.microsoft.com/office/drawing/2014/main" id="{588F6E69-4ABA-4120-9146-25D4EEFC38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8661" y="0"/>
            <a:ext cx="5023339" cy="633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EAAA4CB8-9800-40AE-B454-07E917A4442B}"/>
              </a:ext>
            </a:extLst>
          </p:cNvPr>
          <p:cNvSpPr/>
          <p:nvPr/>
        </p:nvSpPr>
        <p:spPr>
          <a:xfrm>
            <a:off x="3813244" y="2594670"/>
            <a:ext cx="642024" cy="187442"/>
          </a:xfrm>
          <a:prstGeom prst="rect">
            <a:avLst/>
          </a:prstGeom>
          <a:solidFill>
            <a:srgbClr val="A9A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917412" y="2658675"/>
            <a:ext cx="7315200" cy="3392488"/>
          </a:xfrm>
        </p:spPr>
        <p:txBody>
          <a:bodyPr/>
          <a:lstStyle/>
          <a:p>
            <a:pPr marL="0" indent="0">
              <a:buNone/>
            </a:pPr>
            <a:r>
              <a:rPr lang="en-US" altLang="sv-SE" sz="3600" dirty="0">
                <a:solidFill>
                  <a:srgbClr val="005462"/>
                </a:solidFill>
              </a:rPr>
              <a:t>A communication is in plain language if its wording, structure, and design are so clear that the intended audience can easily find what they need, understand what they find, and use that information.</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91353" y="0"/>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723940" y="0"/>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
        <p:nvSpPr>
          <p:cNvPr id="4" name="textruta 3"/>
          <p:cNvSpPr txBox="1"/>
          <p:nvPr/>
        </p:nvSpPr>
        <p:spPr>
          <a:xfrm>
            <a:off x="1810203" y="2594669"/>
            <a:ext cx="8034510" cy="3693319"/>
          </a:xfrm>
          <a:prstGeom prst="rect">
            <a:avLst/>
          </a:prstGeom>
          <a:solidFill>
            <a:schemeClr val="bg1"/>
          </a:solidFill>
        </p:spPr>
        <p:txBody>
          <a:bodyPr wrap="square" rtlCol="0">
            <a:spAutoFit/>
          </a:bodyPr>
          <a:lstStyle/>
          <a:p>
            <a:pPr>
              <a:buNone/>
            </a:pPr>
            <a:r>
              <a:rPr lang="en-US" altLang="sv-SE" sz="3600" dirty="0" err="1">
                <a:solidFill>
                  <a:srgbClr val="005462"/>
                </a:solidFill>
                <a:latin typeface="Calibri" panose="020F0502020204030204" pitchFamily="34" charset="0"/>
                <a:cs typeface="Calibri" panose="020F0502020204030204" pitchFamily="34" charset="0"/>
              </a:rPr>
              <a:t>Ett</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meddelande</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är</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på</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klarspråk</a:t>
            </a:r>
            <a:r>
              <a:rPr lang="en-US" altLang="sv-SE" sz="3600" dirty="0">
                <a:solidFill>
                  <a:srgbClr val="005462"/>
                </a:solidFill>
                <a:latin typeface="Calibri" panose="020F0502020204030204" pitchFamily="34" charset="0"/>
                <a:cs typeface="Calibri" panose="020F0502020204030204" pitchFamily="34" charset="0"/>
              </a:rPr>
              <a:t> </a:t>
            </a:r>
            <a:br>
              <a:rPr lang="en-US" altLang="sv-SE" sz="3600" dirty="0">
                <a:solidFill>
                  <a:srgbClr val="005462"/>
                </a:solidFill>
                <a:latin typeface="Calibri" panose="020F0502020204030204" pitchFamily="34" charset="0"/>
                <a:cs typeface="Calibri" panose="020F0502020204030204" pitchFamily="34" charset="0"/>
              </a:rPr>
            </a:br>
            <a:r>
              <a:rPr lang="en-US" altLang="sv-SE" sz="3600" dirty="0">
                <a:solidFill>
                  <a:srgbClr val="005462"/>
                </a:solidFill>
                <a:latin typeface="Calibri" panose="020F0502020204030204" pitchFamily="34" charset="0"/>
                <a:cs typeface="Calibri" panose="020F0502020204030204" pitchFamily="34" charset="0"/>
              </a:rPr>
              <a:t>om </a:t>
            </a:r>
            <a:r>
              <a:rPr lang="en-US" altLang="sv-SE" sz="3600" dirty="0" err="1">
                <a:solidFill>
                  <a:srgbClr val="005462"/>
                </a:solidFill>
                <a:latin typeface="Calibri" panose="020F0502020204030204" pitchFamily="34" charset="0"/>
                <a:cs typeface="Calibri" panose="020F0502020204030204" pitchFamily="34" charset="0"/>
              </a:rPr>
              <a:t>orden</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strukturen</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och</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designen</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är</a:t>
            </a:r>
            <a:r>
              <a:rPr lang="en-US" altLang="sv-SE" sz="3600" dirty="0">
                <a:solidFill>
                  <a:srgbClr val="005462"/>
                </a:solidFill>
                <a:latin typeface="Calibri" panose="020F0502020204030204" pitchFamily="34" charset="0"/>
                <a:cs typeface="Calibri" panose="020F0502020204030204" pitchFamily="34" charset="0"/>
              </a:rPr>
              <a:t> </a:t>
            </a:r>
            <a:br>
              <a:rPr lang="en-US" altLang="sv-SE" sz="3600" dirty="0">
                <a:solidFill>
                  <a:srgbClr val="005462"/>
                </a:solidFill>
                <a:latin typeface="Calibri" panose="020F0502020204030204" pitchFamily="34" charset="0"/>
                <a:cs typeface="Calibri" panose="020F0502020204030204" pitchFamily="34" charset="0"/>
              </a:rPr>
            </a:br>
            <a:r>
              <a:rPr lang="en-US" altLang="sv-SE" sz="3600" dirty="0" err="1">
                <a:solidFill>
                  <a:srgbClr val="005462"/>
                </a:solidFill>
                <a:latin typeface="Calibri" panose="020F0502020204030204" pitchFamily="34" charset="0"/>
                <a:cs typeface="Calibri" panose="020F0502020204030204" pitchFamily="34" charset="0"/>
              </a:rPr>
              <a:t>så</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tydliga</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att</a:t>
            </a:r>
            <a:r>
              <a:rPr lang="en-US" altLang="sv-SE" sz="3600" dirty="0">
                <a:solidFill>
                  <a:srgbClr val="005462"/>
                </a:solidFill>
                <a:latin typeface="Calibri" panose="020F0502020204030204" pitchFamily="34" charset="0"/>
                <a:cs typeface="Calibri" panose="020F0502020204030204" pitchFamily="34" charset="0"/>
              </a:rPr>
              <a:t> de </a:t>
            </a:r>
            <a:r>
              <a:rPr lang="en-US" altLang="sv-SE" sz="3600" dirty="0" err="1">
                <a:solidFill>
                  <a:srgbClr val="005462"/>
                </a:solidFill>
                <a:latin typeface="Calibri" panose="020F0502020204030204" pitchFamily="34" charset="0"/>
                <a:cs typeface="Calibri" panose="020F0502020204030204" pitchFamily="34" charset="0"/>
              </a:rPr>
              <a:t>avsedda</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mottagarna</a:t>
            </a:r>
            <a:r>
              <a:rPr lang="en-US" altLang="sv-SE" sz="3600" dirty="0">
                <a:solidFill>
                  <a:srgbClr val="005462"/>
                </a:solidFill>
                <a:latin typeface="Calibri" panose="020F0502020204030204" pitchFamily="34" charset="0"/>
                <a:cs typeface="Calibri" panose="020F0502020204030204" pitchFamily="34" charset="0"/>
              </a:rPr>
              <a:t> </a:t>
            </a:r>
            <a:br>
              <a:rPr lang="en-US" altLang="sv-SE" sz="3600" dirty="0">
                <a:solidFill>
                  <a:srgbClr val="005462"/>
                </a:solidFill>
                <a:latin typeface="Calibri" panose="020F0502020204030204" pitchFamily="34" charset="0"/>
                <a:cs typeface="Calibri" panose="020F0502020204030204" pitchFamily="34" charset="0"/>
              </a:rPr>
            </a:br>
            <a:r>
              <a:rPr lang="en-US" altLang="sv-SE" sz="3600" dirty="0" err="1">
                <a:solidFill>
                  <a:srgbClr val="005462"/>
                </a:solidFill>
                <a:latin typeface="Calibri" panose="020F0502020204030204" pitchFamily="34" charset="0"/>
                <a:cs typeface="Calibri" panose="020F0502020204030204" pitchFamily="34" charset="0"/>
              </a:rPr>
              <a:t>lätt</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kan</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hitta</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det</a:t>
            </a:r>
            <a:r>
              <a:rPr lang="en-US" altLang="sv-SE" sz="3600" dirty="0">
                <a:solidFill>
                  <a:srgbClr val="005462"/>
                </a:solidFill>
                <a:latin typeface="Calibri" panose="020F0502020204030204" pitchFamily="34" charset="0"/>
                <a:cs typeface="Calibri" panose="020F0502020204030204" pitchFamily="34" charset="0"/>
              </a:rPr>
              <a:t> de </a:t>
            </a:r>
            <a:r>
              <a:rPr lang="en-US" altLang="sv-SE" sz="3600" dirty="0" err="1">
                <a:solidFill>
                  <a:srgbClr val="005462"/>
                </a:solidFill>
                <a:latin typeface="Calibri" panose="020F0502020204030204" pitchFamily="34" charset="0"/>
                <a:cs typeface="Calibri" panose="020F0502020204030204" pitchFamily="34" charset="0"/>
              </a:rPr>
              <a:t>behöver</a:t>
            </a:r>
            <a:r>
              <a:rPr lang="en-US" altLang="sv-SE" sz="3600" dirty="0">
                <a:solidFill>
                  <a:srgbClr val="005462"/>
                </a:solidFill>
                <a:latin typeface="Calibri" panose="020F0502020204030204" pitchFamily="34" charset="0"/>
                <a:cs typeface="Calibri" panose="020F0502020204030204" pitchFamily="34" charset="0"/>
              </a:rPr>
              <a:t>,</a:t>
            </a:r>
            <a:br>
              <a:rPr lang="en-US" altLang="sv-SE" sz="3600" dirty="0">
                <a:solidFill>
                  <a:srgbClr val="005462"/>
                </a:solidFill>
                <a:latin typeface="Calibri" panose="020F0502020204030204" pitchFamily="34" charset="0"/>
                <a:cs typeface="Calibri" panose="020F0502020204030204" pitchFamily="34" charset="0"/>
              </a:rPr>
            </a:br>
            <a:r>
              <a:rPr lang="en-US" altLang="sv-SE" sz="3600" dirty="0" err="1">
                <a:solidFill>
                  <a:srgbClr val="005462"/>
                </a:solidFill>
                <a:latin typeface="Calibri" panose="020F0502020204030204" pitchFamily="34" charset="0"/>
                <a:cs typeface="Calibri" panose="020F0502020204030204" pitchFamily="34" charset="0"/>
              </a:rPr>
              <a:t>förstå</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det</a:t>
            </a:r>
            <a:r>
              <a:rPr lang="en-US" altLang="sv-SE" sz="3600" dirty="0">
                <a:solidFill>
                  <a:srgbClr val="005462"/>
                </a:solidFill>
                <a:latin typeface="Calibri" panose="020F0502020204030204" pitchFamily="34" charset="0"/>
                <a:cs typeface="Calibri" panose="020F0502020204030204" pitchFamily="34" charset="0"/>
              </a:rPr>
              <a:t> de </a:t>
            </a:r>
            <a:r>
              <a:rPr lang="en-US" altLang="sv-SE" sz="3600" dirty="0" err="1">
                <a:solidFill>
                  <a:srgbClr val="005462"/>
                </a:solidFill>
                <a:latin typeface="Calibri" panose="020F0502020204030204" pitchFamily="34" charset="0"/>
                <a:cs typeface="Calibri" panose="020F0502020204030204" pitchFamily="34" charset="0"/>
              </a:rPr>
              <a:t>hittar</a:t>
            </a:r>
            <a:r>
              <a:rPr lang="en-US" altLang="sv-SE" sz="3600" dirty="0">
                <a:solidFill>
                  <a:srgbClr val="005462"/>
                </a:solidFill>
                <a:latin typeface="Calibri" panose="020F0502020204030204" pitchFamily="34" charset="0"/>
                <a:cs typeface="Calibri" panose="020F0502020204030204" pitchFamily="34" charset="0"/>
              </a:rPr>
              <a:t> </a:t>
            </a:r>
            <a:r>
              <a:rPr lang="en-US" altLang="sv-SE" sz="3600" dirty="0" err="1">
                <a:solidFill>
                  <a:srgbClr val="005462"/>
                </a:solidFill>
                <a:latin typeface="Calibri" panose="020F0502020204030204" pitchFamily="34" charset="0"/>
                <a:cs typeface="Calibri" panose="020F0502020204030204" pitchFamily="34" charset="0"/>
              </a:rPr>
              <a:t>och</a:t>
            </a:r>
            <a:r>
              <a:rPr lang="en-US" altLang="sv-SE" sz="3600" dirty="0">
                <a:solidFill>
                  <a:srgbClr val="005462"/>
                </a:solidFill>
                <a:latin typeface="Calibri" panose="020F0502020204030204" pitchFamily="34" charset="0"/>
                <a:cs typeface="Calibri" panose="020F0502020204030204" pitchFamily="34" charset="0"/>
              </a:rPr>
              <a:t> </a:t>
            </a:r>
            <a:br>
              <a:rPr lang="en-US" altLang="sv-SE" sz="3600" dirty="0">
                <a:solidFill>
                  <a:srgbClr val="005462"/>
                </a:solidFill>
                <a:latin typeface="Calibri" panose="020F0502020204030204" pitchFamily="34" charset="0"/>
                <a:cs typeface="Calibri" panose="020F0502020204030204" pitchFamily="34" charset="0"/>
              </a:rPr>
            </a:br>
            <a:r>
              <a:rPr lang="en-US" altLang="sv-SE" sz="3600" dirty="0" err="1">
                <a:solidFill>
                  <a:srgbClr val="005462"/>
                </a:solidFill>
                <a:latin typeface="Calibri" panose="020F0502020204030204" pitchFamily="34" charset="0"/>
                <a:cs typeface="Calibri" panose="020F0502020204030204" pitchFamily="34" charset="0"/>
              </a:rPr>
              <a:t>använda</a:t>
            </a:r>
            <a:r>
              <a:rPr lang="en-US" altLang="sv-SE" sz="3600" dirty="0">
                <a:solidFill>
                  <a:srgbClr val="005462"/>
                </a:solidFill>
                <a:latin typeface="Calibri" panose="020F0502020204030204" pitchFamily="34" charset="0"/>
                <a:cs typeface="Calibri" panose="020F0502020204030204" pitchFamily="34" charset="0"/>
              </a:rPr>
              <a:t> den </a:t>
            </a:r>
            <a:r>
              <a:rPr lang="en-US" altLang="sv-SE" sz="3600" dirty="0" err="1">
                <a:solidFill>
                  <a:srgbClr val="005462"/>
                </a:solidFill>
                <a:latin typeface="Calibri" panose="020F0502020204030204" pitchFamily="34" charset="0"/>
                <a:cs typeface="Calibri" panose="020F0502020204030204" pitchFamily="34" charset="0"/>
              </a:rPr>
              <a:t>informationen</a:t>
            </a:r>
            <a:r>
              <a:rPr lang="en-US" altLang="sv-SE" sz="3600" dirty="0">
                <a:solidFill>
                  <a:srgbClr val="005462"/>
                </a:solidFill>
                <a:latin typeface="Calibri" panose="020F0502020204030204" pitchFamily="34" charset="0"/>
                <a:cs typeface="Calibri" panose="020F0502020204030204" pitchFamily="34" charset="0"/>
              </a:rPr>
              <a:t>.</a:t>
            </a:r>
            <a:endParaRPr lang="sv-SE" altLang="sv-SE" sz="3600" dirty="0">
              <a:solidFill>
                <a:srgbClr val="005462"/>
              </a:solidFill>
              <a:latin typeface="Calibri" panose="020F0502020204030204" pitchFamily="34" charset="0"/>
              <a:cs typeface="Calibri" panose="020F0502020204030204" pitchFamily="34" charset="0"/>
            </a:endParaRPr>
          </a:p>
          <a:p>
            <a:endParaRPr lang="sv-SE" dirty="0"/>
          </a:p>
        </p:txBody>
      </p:sp>
      <p:pic>
        <p:nvPicPr>
          <p:cNvPr id="1029" name="Picture 5" descr="PLAIN Languag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203" y="921756"/>
            <a:ext cx="52387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4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9854"/>
            <a:ext cx="12192000" cy="637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ruta 2"/>
          <p:cNvSpPr txBox="1">
            <a:spLocks noChangeArrowheads="1"/>
          </p:cNvSpPr>
          <p:nvPr/>
        </p:nvSpPr>
        <p:spPr bwMode="auto">
          <a:xfrm rot="489477">
            <a:off x="4915749" y="1679614"/>
            <a:ext cx="58496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30000"/>
              </a:spcBef>
              <a:spcAft>
                <a:spcPct val="30000"/>
              </a:spcAft>
              <a:buSzPct val="150000"/>
              <a:buFont typeface="Wingdings" panose="05000000000000000000" pitchFamily="2" charset="2"/>
              <a:buChar char="§"/>
              <a:defRPr sz="2400">
                <a:solidFill>
                  <a:schemeClr val="tx1"/>
                </a:solidFill>
                <a:latin typeface="Verdana" panose="020B0604030504040204" pitchFamily="34" charset="0"/>
              </a:defRPr>
            </a:lvl1pPr>
            <a:lvl2pPr marL="742950" indent="-285750">
              <a:spcBef>
                <a:spcPct val="20000"/>
              </a:spcBef>
              <a:buChar char="–"/>
              <a:defRPr sz="2800">
                <a:solidFill>
                  <a:srgbClr val="000099"/>
                </a:solidFill>
                <a:latin typeface="Verdana" panose="020B0604030504040204" pitchFamily="34" charset="0"/>
              </a:defRPr>
            </a:lvl2pPr>
            <a:lvl3pPr marL="1143000" indent="-228600">
              <a:spcBef>
                <a:spcPct val="20000"/>
              </a:spcBef>
              <a:buChar char="•"/>
              <a:defRPr sz="2400">
                <a:solidFill>
                  <a:srgbClr val="000099"/>
                </a:solidFill>
                <a:latin typeface="Verdana" panose="020B0604030504040204" pitchFamily="34" charset="0"/>
              </a:defRPr>
            </a:lvl3pPr>
            <a:lvl4pPr marL="1600200" indent="-228600">
              <a:spcBef>
                <a:spcPct val="20000"/>
              </a:spcBef>
              <a:buChar char="–"/>
              <a:defRPr sz="2000">
                <a:solidFill>
                  <a:srgbClr val="000099"/>
                </a:solidFill>
                <a:latin typeface="Verdana" panose="020B0604030504040204" pitchFamily="34" charset="0"/>
              </a:defRPr>
            </a:lvl4pPr>
            <a:lvl5pPr marL="2057400" indent="-228600">
              <a:spcBef>
                <a:spcPct val="20000"/>
              </a:spcBef>
              <a:buChar char="»"/>
              <a:defRPr sz="2000">
                <a:solidFill>
                  <a:srgbClr val="000099"/>
                </a:solidFill>
                <a:latin typeface="Verdana" panose="020B0604030504040204" pitchFamily="34" charset="0"/>
              </a:defRPr>
            </a:lvl5pPr>
            <a:lvl6pPr marL="2514600" indent="-228600" eaLnBrk="0" fontAlgn="base" hangingPunct="0">
              <a:spcBef>
                <a:spcPct val="20000"/>
              </a:spcBef>
              <a:spcAft>
                <a:spcPct val="0"/>
              </a:spcAft>
              <a:buChar char="»"/>
              <a:defRPr sz="2000">
                <a:solidFill>
                  <a:srgbClr val="000099"/>
                </a:solidFill>
                <a:latin typeface="Verdana" panose="020B0604030504040204" pitchFamily="34" charset="0"/>
              </a:defRPr>
            </a:lvl6pPr>
            <a:lvl7pPr marL="2971800" indent="-228600" eaLnBrk="0" fontAlgn="base" hangingPunct="0">
              <a:spcBef>
                <a:spcPct val="20000"/>
              </a:spcBef>
              <a:spcAft>
                <a:spcPct val="0"/>
              </a:spcAft>
              <a:buChar char="»"/>
              <a:defRPr sz="2000">
                <a:solidFill>
                  <a:srgbClr val="000099"/>
                </a:solidFill>
                <a:latin typeface="Verdana" panose="020B0604030504040204" pitchFamily="34" charset="0"/>
              </a:defRPr>
            </a:lvl7pPr>
            <a:lvl8pPr marL="3429000" indent="-228600" eaLnBrk="0" fontAlgn="base" hangingPunct="0">
              <a:spcBef>
                <a:spcPct val="20000"/>
              </a:spcBef>
              <a:spcAft>
                <a:spcPct val="0"/>
              </a:spcAft>
              <a:buChar char="»"/>
              <a:defRPr sz="2000">
                <a:solidFill>
                  <a:srgbClr val="000099"/>
                </a:solidFill>
                <a:latin typeface="Verdana" panose="020B0604030504040204" pitchFamily="34" charset="0"/>
              </a:defRPr>
            </a:lvl8pPr>
            <a:lvl9pPr marL="3886200" indent="-228600" eaLnBrk="0" fontAlgn="base" hangingPunct="0">
              <a:spcBef>
                <a:spcPct val="20000"/>
              </a:spcBef>
              <a:spcAft>
                <a:spcPct val="0"/>
              </a:spcAft>
              <a:buChar char="»"/>
              <a:defRPr sz="2000">
                <a:solidFill>
                  <a:srgbClr val="000099"/>
                </a:solidFill>
                <a:latin typeface="Verdana" panose="020B0604030504040204" pitchFamily="34" charset="0"/>
              </a:defRPr>
            </a:lvl9pPr>
          </a:lstStyle>
          <a:p>
            <a:pPr eaLnBrk="1" hangingPunct="1">
              <a:lnSpc>
                <a:spcPct val="100000"/>
              </a:lnSpc>
              <a:spcBef>
                <a:spcPct val="0"/>
              </a:spcBef>
              <a:spcAft>
                <a:spcPct val="0"/>
              </a:spcAft>
              <a:buSzTx/>
              <a:buFontTx/>
              <a:buNone/>
            </a:pPr>
            <a:r>
              <a:rPr lang="sv-SE" altLang="sv-SE" sz="4000" dirty="0">
                <a:solidFill>
                  <a:srgbClr val="00A0AC"/>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isof.se/</a:t>
            </a:r>
            <a:r>
              <a:rPr lang="sv-SE" altLang="sv-SE" sz="4000" dirty="0" err="1">
                <a:solidFill>
                  <a:srgbClr val="00A0AC"/>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klarsprakshjalpen</a:t>
            </a:r>
            <a:endParaRPr lang="sv-SE" altLang="sv-SE" sz="4000" dirty="0">
              <a:solidFill>
                <a:srgbClr val="00A0AC"/>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C8DFBCC-6B82-42C7-9433-90AEA57F8C07}"/>
              </a:ext>
            </a:extLst>
          </p:cNvPr>
          <p:cNvPicPr>
            <a:picLocks noChangeAspect="1"/>
          </p:cNvPicPr>
          <p:nvPr/>
        </p:nvPicPr>
        <p:blipFill>
          <a:blip r:embed="rId2"/>
          <a:stretch>
            <a:fillRect/>
          </a:stretch>
        </p:blipFill>
        <p:spPr>
          <a:xfrm>
            <a:off x="-578498" y="0"/>
            <a:ext cx="13849744" cy="6858001"/>
          </a:xfrm>
          <a:prstGeom prst="rect">
            <a:avLst/>
          </a:prstGeom>
        </p:spPr>
      </p:pic>
    </p:spTree>
    <p:extLst>
      <p:ext uri="{BB962C8B-B14F-4D97-AF65-F5344CB8AC3E}">
        <p14:creationId xmlns:p14="http://schemas.microsoft.com/office/powerpoint/2010/main" val="600872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4A6A8EE-18B7-4D66-88B2-689FE7480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577" y="-382931"/>
            <a:ext cx="14173577" cy="7240931"/>
          </a:xfrm>
          <a:prstGeom prst="rect">
            <a:avLst/>
          </a:prstGeom>
        </p:spPr>
      </p:pic>
    </p:spTree>
    <p:extLst>
      <p:ext uri="{BB962C8B-B14F-4D97-AF65-F5344CB8AC3E}">
        <p14:creationId xmlns:p14="http://schemas.microsoft.com/office/powerpoint/2010/main" val="5479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2DF18EF-28E2-4B9D-BB38-DDBA360EFFE5}"/>
              </a:ext>
            </a:extLst>
          </p:cNvPr>
          <p:cNvPicPr>
            <a:picLocks noChangeAspect="1"/>
          </p:cNvPicPr>
          <p:nvPr/>
        </p:nvPicPr>
        <p:blipFill>
          <a:blip r:embed="rId2"/>
          <a:stretch>
            <a:fillRect/>
          </a:stretch>
        </p:blipFill>
        <p:spPr>
          <a:xfrm>
            <a:off x="0" y="0"/>
            <a:ext cx="13946834" cy="6858000"/>
          </a:xfrm>
          <a:prstGeom prst="rect">
            <a:avLst/>
          </a:prstGeom>
        </p:spPr>
      </p:pic>
    </p:spTree>
    <p:extLst>
      <p:ext uri="{BB962C8B-B14F-4D97-AF65-F5344CB8AC3E}">
        <p14:creationId xmlns:p14="http://schemas.microsoft.com/office/powerpoint/2010/main" val="3881347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8459755" cy="634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p:cNvSpPr/>
          <p:nvPr/>
        </p:nvSpPr>
        <p:spPr bwMode="auto">
          <a:xfrm>
            <a:off x="0" y="-205"/>
            <a:ext cx="9333063" cy="6344816"/>
          </a:xfrm>
          <a:prstGeom prst="rect">
            <a:avLst/>
          </a:prstGeom>
          <a:solidFill>
            <a:schemeClr val="bg1">
              <a:alpha val="6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
        <p:nvSpPr>
          <p:cNvPr id="8200" name="Rectangle 8"/>
          <p:cNvSpPr>
            <a:spLocks noGrp="1" noChangeArrowheads="1"/>
          </p:cNvSpPr>
          <p:nvPr>
            <p:ph type="title"/>
          </p:nvPr>
        </p:nvSpPr>
        <p:spPr>
          <a:xfrm>
            <a:off x="8733818" y="2568430"/>
            <a:ext cx="5695336" cy="931862"/>
          </a:xfrm>
        </p:spPr>
        <p:txBody>
          <a:bodyPr>
            <a:normAutofit fontScale="90000"/>
          </a:bodyPr>
          <a:lstStyle/>
          <a:p>
            <a:r>
              <a:rPr lang="sv-SE" altLang="sv-SE" sz="6600" b="1" dirty="0">
                <a:solidFill>
                  <a:srgbClr val="00A0AC"/>
                </a:solidFill>
              </a:rPr>
              <a:t>Tack!</a:t>
            </a:r>
          </a:p>
        </p:txBody>
      </p:sp>
      <p:sp>
        <p:nvSpPr>
          <p:cNvPr id="8201" name="Rectangle 9"/>
          <p:cNvSpPr>
            <a:spLocks noGrp="1" noChangeArrowheads="1"/>
          </p:cNvSpPr>
          <p:nvPr>
            <p:ph idx="1"/>
          </p:nvPr>
        </p:nvSpPr>
        <p:spPr>
          <a:xfrm>
            <a:off x="8735405" y="3720403"/>
            <a:ext cx="5693749" cy="2330294"/>
          </a:xfrm>
        </p:spPr>
        <p:txBody>
          <a:bodyPr/>
          <a:lstStyle/>
          <a:p>
            <a:pPr marL="0" indent="0">
              <a:buNone/>
            </a:pPr>
            <a:r>
              <a:rPr lang="sv-SE" altLang="sv-SE" sz="2400" dirty="0">
                <a:solidFill>
                  <a:srgbClr val="005462"/>
                </a:solidFill>
              </a:rPr>
              <a:t>ingrid.olsson@isof.se</a:t>
            </a:r>
          </a:p>
          <a:p>
            <a:endParaRPr lang="sv-SE" altLang="sv-SE" sz="1200" dirty="0">
              <a:solidFill>
                <a:srgbClr val="005462"/>
              </a:solidFill>
            </a:endParaRPr>
          </a:p>
          <a:p>
            <a:pPr marL="0" indent="0">
              <a:buNone/>
            </a:pPr>
            <a:r>
              <a:rPr lang="sv-SE" altLang="sv-SE" sz="2400" dirty="0">
                <a:solidFill>
                  <a:srgbClr val="005462"/>
                </a:solidFill>
              </a:rPr>
              <a:t>klarsprak@isof.se</a:t>
            </a:r>
          </a:p>
          <a:p>
            <a:endParaRPr lang="sv-SE" altLang="sv-SE" sz="1200" dirty="0">
              <a:solidFill>
                <a:srgbClr val="005462"/>
              </a:solidFill>
            </a:endParaRPr>
          </a:p>
          <a:p>
            <a:pPr marL="0" indent="0">
              <a:buNone/>
            </a:pPr>
            <a:r>
              <a:rPr lang="sv-SE" altLang="sv-SE" sz="2400" dirty="0">
                <a:solidFill>
                  <a:srgbClr val="005462"/>
                </a:solidFill>
              </a:rPr>
              <a:t>svenska@isof.se</a:t>
            </a:r>
          </a:p>
        </p:txBody>
      </p:sp>
    </p:spTree>
    <p:extLst>
      <p:ext uri="{BB962C8B-B14F-4D97-AF65-F5344CB8AC3E}">
        <p14:creationId xmlns:p14="http://schemas.microsoft.com/office/powerpoint/2010/main" val="3335270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1" y="0"/>
            <a:ext cx="9143999" cy="6858000"/>
          </a:xfrm>
        </p:spPr>
      </p:pic>
      <p:pic>
        <p:nvPicPr>
          <p:cNvPr id="7" name="Platshållare för innehåll 4">
            <a:extLst>
              <a:ext uri="{FF2B5EF4-FFF2-40B4-BE49-F238E27FC236}">
                <a16:creationId xmlns:a16="http://schemas.microsoft.com/office/drawing/2014/main" id="{5A6BD291-6E99-4311-A6EF-574B5B310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66122" y="0"/>
            <a:ext cx="8459755" cy="634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objekt 2">
            <a:extLst>
              <a:ext uri="{FF2B5EF4-FFF2-40B4-BE49-F238E27FC236}">
                <a16:creationId xmlns:a16="http://schemas.microsoft.com/office/drawing/2014/main" id="{BBFB7DE4-E532-4FAA-8165-551F9A795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194" y="0"/>
            <a:ext cx="5186013" cy="6266432"/>
          </a:xfrm>
          <a:prstGeom prst="rect">
            <a:avLst/>
          </a:prstGeom>
        </p:spPr>
      </p:pic>
      <p:pic>
        <p:nvPicPr>
          <p:cNvPr id="3076" name="Picture 4">
            <a:extLst>
              <a:ext uri="{FF2B5EF4-FFF2-40B4-BE49-F238E27FC236}">
                <a16:creationId xmlns:a16="http://schemas.microsoft.com/office/drawing/2014/main" id="{65D0279B-BDB1-4B54-A1D1-1C30069B7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00241" y="164926"/>
            <a:ext cx="4605250" cy="6140333"/>
          </a:xfrm>
          <a:prstGeom prst="rect">
            <a:avLst/>
          </a:prstGeom>
          <a:noFill/>
          <a:extLst>
            <a:ext uri="{909E8E84-426E-40DD-AFC4-6F175D3DCCD1}">
              <a14:hiddenFill xmlns:a14="http://schemas.microsoft.com/office/drawing/2010/main">
                <a:solidFill>
                  <a:srgbClr val="FFFFFF"/>
                </a:solidFill>
              </a14:hiddenFill>
            </a:ext>
          </a:extLst>
        </p:spPr>
      </p:pic>
      <p:sp>
        <p:nvSpPr>
          <p:cNvPr id="4" name="Pratbubbla: oval 3">
            <a:extLst>
              <a:ext uri="{FF2B5EF4-FFF2-40B4-BE49-F238E27FC236}">
                <a16:creationId xmlns:a16="http://schemas.microsoft.com/office/drawing/2014/main" id="{EB027101-BC25-469E-8C1E-FD03764B7A6C}"/>
              </a:ext>
            </a:extLst>
          </p:cNvPr>
          <p:cNvSpPr/>
          <p:nvPr/>
        </p:nvSpPr>
        <p:spPr>
          <a:xfrm>
            <a:off x="6985406" y="77655"/>
            <a:ext cx="4971454" cy="3409589"/>
          </a:xfrm>
          <a:prstGeom prst="wedgeEllipseCallout">
            <a:avLst>
              <a:gd name="adj1" fmla="val -58555"/>
              <a:gd name="adj2" fmla="val 27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bg1"/>
                </a:solidFill>
              </a:rPr>
              <a:t>Hej!</a:t>
            </a:r>
            <a:br>
              <a:rPr lang="sv-SE" sz="2400" dirty="0">
                <a:solidFill>
                  <a:schemeClr val="bg1"/>
                </a:solidFill>
              </a:rPr>
            </a:br>
            <a:r>
              <a:rPr lang="sv-SE" sz="2400" dirty="0">
                <a:solidFill>
                  <a:schemeClr val="bg1"/>
                </a:solidFill>
              </a:rPr>
              <a:t>Jag har ett par reflektioner kring klarspråk i upphandlings-sammanhang.</a:t>
            </a:r>
          </a:p>
        </p:txBody>
      </p:sp>
      <p:sp>
        <p:nvSpPr>
          <p:cNvPr id="10" name="Pratbubbla: oval 9">
            <a:extLst>
              <a:ext uri="{FF2B5EF4-FFF2-40B4-BE49-F238E27FC236}">
                <a16:creationId xmlns:a16="http://schemas.microsoft.com/office/drawing/2014/main" id="{FEF1A9C9-9474-4D5B-867C-0B5C1352FFEB}"/>
              </a:ext>
            </a:extLst>
          </p:cNvPr>
          <p:cNvSpPr/>
          <p:nvPr/>
        </p:nvSpPr>
        <p:spPr>
          <a:xfrm>
            <a:off x="6700752" y="2531001"/>
            <a:ext cx="5491248" cy="4249344"/>
          </a:xfrm>
          <a:prstGeom prst="wedgeEllipseCallout">
            <a:avLst>
              <a:gd name="adj1" fmla="val -52791"/>
              <a:gd name="adj2" fmla="val -40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400" dirty="0"/>
              <a:t>Min erfarenhet är att upphandlingsdokument är otroligt snåriga. </a:t>
            </a:r>
            <a:br>
              <a:rPr lang="sv-SE" sz="2400" dirty="0"/>
            </a:br>
            <a:r>
              <a:rPr lang="sv-SE" sz="2400" dirty="0"/>
              <a:t>Man får som deltagare lägga massor av tid på att navigera i de olika dokumenten och förstå vad som menas. </a:t>
            </a:r>
            <a:br>
              <a:rPr lang="sv-SE" sz="2400" dirty="0"/>
            </a:br>
            <a:r>
              <a:rPr lang="sv-SE" sz="2400" dirty="0"/>
              <a:t>Mycket frustrerande och tidskrävande.</a:t>
            </a:r>
          </a:p>
        </p:txBody>
      </p:sp>
      <p:sp>
        <p:nvSpPr>
          <p:cNvPr id="12" name="Pratbubbla: oval 11">
            <a:extLst>
              <a:ext uri="{FF2B5EF4-FFF2-40B4-BE49-F238E27FC236}">
                <a16:creationId xmlns:a16="http://schemas.microsoft.com/office/drawing/2014/main" id="{9F95BB13-D921-4F6C-BF51-03B818F7CAF7}"/>
              </a:ext>
            </a:extLst>
          </p:cNvPr>
          <p:cNvSpPr/>
          <p:nvPr/>
        </p:nvSpPr>
        <p:spPr>
          <a:xfrm>
            <a:off x="0" y="-53879"/>
            <a:ext cx="4971455" cy="5033722"/>
          </a:xfrm>
          <a:prstGeom prst="wedgeEllipseCallout">
            <a:avLst>
              <a:gd name="adj1" fmla="val 60628"/>
              <a:gd name="adj2" fmla="val 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400" dirty="0"/>
              <a:t>Nu har jag även fått anledning att studera </a:t>
            </a:r>
            <a:br>
              <a:rPr lang="sv-SE" sz="2400" dirty="0"/>
            </a:br>
            <a:r>
              <a:rPr lang="sv-SE" sz="2400" dirty="0"/>
              <a:t>ett ramavtal. Det är inte lätt att förstå. </a:t>
            </a:r>
            <a:br>
              <a:rPr lang="sv-SE" sz="2400" dirty="0"/>
            </a:br>
            <a:r>
              <a:rPr lang="sv-SE" sz="2400" dirty="0"/>
              <a:t>Jag har även ställt frågor till dem som är ansvariga men har ändå svårt att </a:t>
            </a:r>
            <a:br>
              <a:rPr lang="sv-SE" sz="2400" dirty="0"/>
            </a:br>
            <a:r>
              <a:rPr lang="sv-SE" sz="2400" dirty="0"/>
              <a:t>få raka svar. </a:t>
            </a:r>
            <a:br>
              <a:rPr lang="sv-SE" sz="2400" dirty="0"/>
            </a:br>
            <a:r>
              <a:rPr lang="sv-SE" sz="2400" dirty="0"/>
              <a:t>Man kan tro att de själva inte förstår vad som gäller.</a:t>
            </a:r>
          </a:p>
        </p:txBody>
      </p:sp>
      <p:sp>
        <p:nvSpPr>
          <p:cNvPr id="13" name="Pratbubbla: oval 12">
            <a:extLst>
              <a:ext uri="{FF2B5EF4-FFF2-40B4-BE49-F238E27FC236}">
                <a16:creationId xmlns:a16="http://schemas.microsoft.com/office/drawing/2014/main" id="{06964048-ED72-4DE3-AD9B-AC8926EF12F4}"/>
              </a:ext>
            </a:extLst>
          </p:cNvPr>
          <p:cNvSpPr/>
          <p:nvPr/>
        </p:nvSpPr>
        <p:spPr>
          <a:xfrm>
            <a:off x="64599" y="2381176"/>
            <a:ext cx="5005170" cy="4142577"/>
          </a:xfrm>
          <a:prstGeom prst="wedgeEllipseCallout">
            <a:avLst>
              <a:gd name="adj1" fmla="val 62518"/>
              <a:gd name="adj2" fmla="val -362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t>Detta är ju inte klokt! </a:t>
            </a:r>
            <a:r>
              <a:rPr lang="sv-SE" sz="2400" dirty="0"/>
              <a:t>Språklagen gäller väl även handlingar som dessa? Vad kan man göra för att påtala brister? För det är ju en fråga om både demokrati och rättssäkerhet.</a:t>
            </a:r>
          </a:p>
        </p:txBody>
      </p:sp>
    </p:spTree>
    <p:extLst>
      <p:ext uri="{BB962C8B-B14F-4D97-AF65-F5344CB8AC3E}">
        <p14:creationId xmlns:p14="http://schemas.microsoft.com/office/powerpoint/2010/main" val="228500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1" y="0"/>
            <a:ext cx="9143999" cy="6858000"/>
          </a:xfrm>
        </p:spPr>
      </p:pic>
      <p:pic>
        <p:nvPicPr>
          <p:cNvPr id="7" name="Platshållare för innehåll 4">
            <a:extLst>
              <a:ext uri="{FF2B5EF4-FFF2-40B4-BE49-F238E27FC236}">
                <a16:creationId xmlns:a16="http://schemas.microsoft.com/office/drawing/2014/main" id="{5A6BD291-6E99-4311-A6EF-574B5B3105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66122" y="0"/>
            <a:ext cx="8459755" cy="634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0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32442" y="2076"/>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98735" y="0"/>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
        <p:nvSpPr>
          <p:cNvPr id="6" name="Rectangle 9"/>
          <p:cNvSpPr>
            <a:spLocks noGrp="1" noChangeArrowheads="1"/>
          </p:cNvSpPr>
          <p:nvPr>
            <p:ph idx="1"/>
          </p:nvPr>
        </p:nvSpPr>
        <p:spPr>
          <a:xfrm>
            <a:off x="1761538" y="1854680"/>
            <a:ext cx="7964487" cy="4689292"/>
          </a:xfrm>
        </p:spPr>
        <p:txBody>
          <a:bodyPr>
            <a:normAutofit/>
          </a:bodyPr>
          <a:lstStyle/>
          <a:p>
            <a:pPr marL="0" indent="0">
              <a:buNone/>
            </a:pPr>
            <a:r>
              <a:rPr lang="sv-SE" altLang="sv-SE" sz="6600" dirty="0">
                <a:solidFill>
                  <a:srgbClr val="005462"/>
                </a:solidFill>
              </a:rPr>
              <a:t>Språket </a:t>
            </a:r>
            <a:br>
              <a:rPr lang="sv-SE" altLang="sv-SE" sz="6600" dirty="0">
                <a:solidFill>
                  <a:srgbClr val="005462"/>
                </a:solidFill>
              </a:rPr>
            </a:br>
            <a:r>
              <a:rPr lang="sv-SE" altLang="sv-SE" sz="6600" dirty="0">
                <a:solidFill>
                  <a:srgbClr val="005462"/>
                </a:solidFill>
              </a:rPr>
              <a:t>i offentlig verksamhet ska vara vårdat, enkelt och begripligt.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812580" y="1653714"/>
            <a:ext cx="7964487" cy="4689292"/>
          </a:xfrm>
        </p:spPr>
        <p:txBody>
          <a:bodyPr/>
          <a:lstStyle/>
          <a:p>
            <a:pPr marL="0" indent="0">
              <a:buNone/>
            </a:pPr>
            <a:r>
              <a:rPr lang="sv-SE" altLang="sv-SE" sz="7200" b="1" dirty="0">
                <a:solidFill>
                  <a:srgbClr val="00A0AC"/>
                </a:solidFill>
                <a:effectLst>
                  <a:outerShdw blurRad="38100" dist="38100" dir="2700000" algn="tl">
                    <a:srgbClr val="000000">
                      <a:alpha val="43137"/>
                    </a:srgbClr>
                  </a:outerShdw>
                </a:effectLst>
              </a:rPr>
              <a:t>Språket</a:t>
            </a:r>
            <a:r>
              <a:rPr lang="sv-SE" altLang="sv-SE" sz="7200" b="1" dirty="0">
                <a:solidFill>
                  <a:srgbClr val="005462"/>
                </a:solidFill>
                <a:effectLst>
                  <a:outerShdw blurRad="38100" dist="38100" dir="2700000" algn="tl">
                    <a:srgbClr val="000000">
                      <a:alpha val="43137"/>
                    </a:srgbClr>
                  </a:outerShdw>
                </a:effectLst>
              </a:rPr>
              <a:t> </a:t>
            </a:r>
          </a:p>
          <a:p>
            <a:pPr marL="0" indent="0">
              <a:buNone/>
            </a:pPr>
            <a:r>
              <a:rPr lang="sv-SE" altLang="sv-SE" sz="6600" dirty="0">
                <a:solidFill>
                  <a:srgbClr val="005462"/>
                </a:solidFill>
              </a:rPr>
              <a:t>i offentlig verksamhet ska vara vårdat, enkelt och begripligt.</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32442" y="0"/>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98735" y="-32004"/>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Tree>
    <p:extLst>
      <p:ext uri="{BB962C8B-B14F-4D97-AF65-F5344CB8AC3E}">
        <p14:creationId xmlns:p14="http://schemas.microsoft.com/office/powerpoint/2010/main" val="232757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782943" y="1696524"/>
            <a:ext cx="9227179" cy="4689292"/>
          </a:xfrm>
        </p:spPr>
        <p:txBody>
          <a:bodyPr>
            <a:normAutofit/>
          </a:bodyPr>
          <a:lstStyle/>
          <a:p>
            <a:pPr marL="0" indent="0">
              <a:buNone/>
            </a:pPr>
            <a:r>
              <a:rPr lang="sv-SE" altLang="sv-SE" sz="6600" dirty="0">
                <a:solidFill>
                  <a:srgbClr val="005462"/>
                </a:solidFill>
              </a:rPr>
              <a:t>Språket </a:t>
            </a:r>
          </a:p>
          <a:p>
            <a:pPr marL="0" indent="0">
              <a:buNone/>
            </a:pPr>
            <a:r>
              <a:rPr lang="sv-SE" altLang="sv-SE" sz="7200" b="1" dirty="0">
                <a:solidFill>
                  <a:srgbClr val="00A0AC"/>
                </a:solidFill>
                <a:effectLst>
                  <a:outerShdw blurRad="38100" dist="38100" dir="2700000" algn="tl">
                    <a:srgbClr val="000000">
                      <a:alpha val="43137"/>
                    </a:srgbClr>
                  </a:outerShdw>
                </a:effectLst>
              </a:rPr>
              <a:t>i offentlig verksamhet</a:t>
            </a:r>
            <a:r>
              <a:rPr lang="sv-SE" altLang="sv-SE" sz="7200" b="1" dirty="0">
                <a:solidFill>
                  <a:srgbClr val="005462"/>
                </a:solidFill>
                <a:effectLst>
                  <a:outerShdw blurRad="38100" dist="38100" dir="2700000" algn="tl">
                    <a:srgbClr val="000000">
                      <a:alpha val="43137"/>
                    </a:srgbClr>
                  </a:outerShdw>
                </a:effectLst>
              </a:rPr>
              <a:t> </a:t>
            </a:r>
            <a:r>
              <a:rPr lang="sv-SE" altLang="sv-SE" sz="6600" dirty="0">
                <a:solidFill>
                  <a:srgbClr val="005462"/>
                </a:solidFill>
              </a:rPr>
              <a:t>ska vara vårdat, enkelt och begripligt.</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32442" y="1"/>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65029" y="1"/>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Tree>
    <p:extLst>
      <p:ext uri="{BB962C8B-B14F-4D97-AF65-F5344CB8AC3E}">
        <p14:creationId xmlns:p14="http://schemas.microsoft.com/office/powerpoint/2010/main" val="191969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853196" y="1668532"/>
            <a:ext cx="7964487" cy="4689292"/>
          </a:xfrm>
        </p:spPr>
        <p:txBody>
          <a:bodyPr/>
          <a:lstStyle/>
          <a:p>
            <a:pPr marL="0" indent="0">
              <a:buNone/>
            </a:pPr>
            <a:r>
              <a:rPr lang="sv-SE" altLang="sv-SE" sz="6600" dirty="0">
                <a:solidFill>
                  <a:srgbClr val="005462"/>
                </a:solidFill>
              </a:rPr>
              <a:t>Språket </a:t>
            </a:r>
          </a:p>
          <a:p>
            <a:pPr marL="0" indent="0">
              <a:buNone/>
            </a:pPr>
            <a:r>
              <a:rPr lang="sv-SE" altLang="sv-SE" sz="6600" dirty="0">
                <a:solidFill>
                  <a:srgbClr val="005462"/>
                </a:solidFill>
              </a:rPr>
              <a:t>i offentlig verksamhet </a:t>
            </a:r>
            <a:r>
              <a:rPr lang="sv-SE" altLang="sv-SE" sz="7200" b="1" dirty="0">
                <a:solidFill>
                  <a:srgbClr val="00A0AC"/>
                </a:solidFill>
                <a:effectLst>
                  <a:outerShdw blurRad="38100" dist="38100" dir="2700000" algn="tl">
                    <a:srgbClr val="000000">
                      <a:alpha val="43137"/>
                    </a:srgbClr>
                  </a:outerShdw>
                </a:effectLst>
              </a:rPr>
              <a:t>ska vara </a:t>
            </a:r>
            <a:r>
              <a:rPr lang="sv-SE" altLang="sv-SE" sz="6600" dirty="0">
                <a:solidFill>
                  <a:srgbClr val="005462"/>
                </a:solidFill>
              </a:rPr>
              <a:t>vårdat, enkelt och begripligt.</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32442" y="1"/>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65029" y="-32003"/>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Tree>
    <p:extLst>
      <p:ext uri="{BB962C8B-B14F-4D97-AF65-F5344CB8AC3E}">
        <p14:creationId xmlns:p14="http://schemas.microsoft.com/office/powerpoint/2010/main" val="169970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843865" y="1832391"/>
            <a:ext cx="7964487" cy="4689292"/>
          </a:xfrm>
        </p:spPr>
        <p:txBody>
          <a:bodyPr/>
          <a:lstStyle/>
          <a:p>
            <a:pPr marL="0" indent="0">
              <a:buNone/>
            </a:pPr>
            <a:r>
              <a:rPr lang="sv-SE" altLang="sv-SE" sz="6600" dirty="0">
                <a:solidFill>
                  <a:srgbClr val="005462"/>
                </a:solidFill>
              </a:rPr>
              <a:t>Språket </a:t>
            </a:r>
          </a:p>
          <a:p>
            <a:pPr marL="0" indent="0">
              <a:buNone/>
            </a:pPr>
            <a:r>
              <a:rPr lang="sv-SE" altLang="sv-SE" sz="6600" dirty="0">
                <a:solidFill>
                  <a:srgbClr val="005462"/>
                </a:solidFill>
              </a:rPr>
              <a:t>i offentlig verksamhet ska vara </a:t>
            </a:r>
            <a:r>
              <a:rPr lang="sv-SE" altLang="sv-SE" sz="7200" b="1" dirty="0">
                <a:solidFill>
                  <a:srgbClr val="00A0AC"/>
                </a:solidFill>
                <a:effectLst>
                  <a:outerShdw blurRad="38100" dist="38100" dir="2700000" algn="tl">
                    <a:srgbClr val="000000">
                      <a:alpha val="43137"/>
                    </a:srgbClr>
                  </a:outerShdw>
                </a:effectLst>
              </a:rPr>
              <a:t>vårdat</a:t>
            </a:r>
            <a:r>
              <a:rPr lang="sv-SE" altLang="sv-SE" sz="6600" dirty="0">
                <a:solidFill>
                  <a:srgbClr val="005462"/>
                </a:solidFill>
              </a:rPr>
              <a:t>, enkelt och begripligt.</a:t>
            </a:r>
          </a:p>
        </p:txBody>
      </p:sp>
      <p:pic>
        <p:nvPicPr>
          <p:cNvPr id="5" name="Platshållare för innehåll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32442" y="1"/>
            <a:ext cx="3459558" cy="25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bwMode="auto">
          <a:xfrm>
            <a:off x="8698735" y="-32003"/>
            <a:ext cx="3526971" cy="2658675"/>
          </a:xfrm>
          <a:prstGeom prst="rect">
            <a:avLst/>
          </a:prstGeom>
          <a:solidFill>
            <a:schemeClr val="bg1">
              <a:alpha val="50000"/>
            </a:schemeClr>
          </a:solidFill>
          <a:ln>
            <a:noFill/>
          </a:ln>
          <a:effectLst/>
          <a:extLst/>
        </p:spPr>
        <p:txBody>
          <a:bodyPr vert="horz" wrap="square" lIns="0" tIns="0" rIns="0" bIns="0" numCol="1" rtlCol="0" anchor="t" anchorCtr="0" compatLnSpc="1">
            <a:prstTxWarp prst="textNoShape">
              <a:avLst/>
            </a:prstTxWarp>
          </a:bodyPr>
          <a:lstStyle/>
          <a:p>
            <a:endParaRPr lang="sv-SE"/>
          </a:p>
        </p:txBody>
      </p:sp>
    </p:spTree>
    <p:extLst>
      <p:ext uri="{BB962C8B-B14F-4D97-AF65-F5344CB8AC3E}">
        <p14:creationId xmlns:p14="http://schemas.microsoft.com/office/powerpoint/2010/main" val="3762163728"/>
      </p:ext>
    </p:extLst>
  </p:cSld>
  <p:clrMapOvr>
    <a:masterClrMapping/>
  </p:clrMapOvr>
</p:sld>
</file>

<file path=ppt/theme/theme1.xml><?xml version="1.0" encoding="utf-8"?>
<a:theme xmlns:a="http://schemas.openxmlformats.org/drawingml/2006/main" name="Office-tema">
  <a:themeElements>
    <a:clrScheme name="Isof 2021">
      <a:dk1>
        <a:sysClr val="windowText" lastClr="000000"/>
      </a:dk1>
      <a:lt1>
        <a:sysClr val="window" lastClr="FFFFFF"/>
      </a:lt1>
      <a:dk2>
        <a:srgbClr val="005462"/>
      </a:dk2>
      <a:lt2>
        <a:srgbClr val="FFE146"/>
      </a:lt2>
      <a:accent1>
        <a:srgbClr val="00A0AA"/>
      </a:accent1>
      <a:accent2>
        <a:srgbClr val="DD7560"/>
      </a:accent2>
      <a:accent3>
        <a:srgbClr val="FFE146"/>
      </a:accent3>
      <a:accent4>
        <a:srgbClr val="005462"/>
      </a:accent4>
      <a:accent5>
        <a:srgbClr val="FFFFFF"/>
      </a:accent5>
      <a:accent6>
        <a:srgbClr val="DD7560"/>
      </a:accent6>
      <a:hlink>
        <a:srgbClr val="00B050"/>
      </a:hlink>
      <a:folHlink>
        <a:srgbClr val="000000"/>
      </a:folHlink>
    </a:clrScheme>
    <a:fontScheme name="Isof 2021">
      <a:majorFont>
        <a:latin typeface="Source Sans Pro"/>
        <a:ea typeface=""/>
        <a:cs typeface=""/>
      </a:majorFont>
      <a:minorFont>
        <a:latin typeface="Source Sans Pro"/>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f_generell_bred.potx" id="{87BB0B57-84A6-4800-BD9C-7B0274822357}" vid="{0E35A825-C2A4-43D5-9772-AAEFD756E36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7D87C78E2DE34F8B1DDEC34A1AE62A" ma:contentTypeVersion="14" ma:contentTypeDescription="Skapa ett nytt dokument." ma:contentTypeScope="" ma:versionID="d903233acffda9a02e315c4fdc5eca93">
  <xsd:schema xmlns:xsd="http://www.w3.org/2001/XMLSchema" xmlns:xs="http://www.w3.org/2001/XMLSchema" xmlns:p="http://schemas.microsoft.com/office/2006/metadata/properties" xmlns:ns2="7cb6a11d-8025-4f7e-b812-5adfc83f902e" xmlns:ns3="9d5fb665-3f78-4217-94da-456282004488" targetNamespace="http://schemas.microsoft.com/office/2006/metadata/properties" ma:root="true" ma:fieldsID="60f40ad9d6b7c569f9152a805818aef2" ns2:_="" ns3:_="">
    <xsd:import namespace="7cb6a11d-8025-4f7e-b812-5adfc83f902e"/>
    <xsd:import namespace="9d5fb665-3f78-4217-94da-4562820044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6a11d-8025-4f7e-b812-5adfc83f9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50422717-dbc4-4c88-9406-613b8b4efbad"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fb665-3f78-4217-94da-45628200448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7d0637c-d891-4939-9122-aabb0f37189e}" ma:internalName="TaxCatchAll" ma:showField="CatchAllData" ma:web="9d5fb665-3f78-4217-94da-4562820044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823C2-6738-46F6-A082-3A07F60C9EC9}"/>
</file>

<file path=customXml/itemProps2.xml><?xml version="1.0" encoding="utf-8"?>
<ds:datastoreItem xmlns:ds="http://schemas.openxmlformats.org/officeDocument/2006/customXml" ds:itemID="{1A6E76A2-D4F0-45AA-8555-8EBED0E9F1D6}"/>
</file>

<file path=docProps/app.xml><?xml version="1.0" encoding="utf-8"?>
<Properties xmlns="http://schemas.openxmlformats.org/officeDocument/2006/extended-properties" xmlns:vt="http://schemas.openxmlformats.org/officeDocument/2006/docPropsVTypes">
  <Template>Isof_generell_bred</Template>
  <TotalTime>1507</TotalTime>
  <Words>555</Words>
  <Application>Microsoft Office PowerPoint</Application>
  <PresentationFormat>Bredbild</PresentationFormat>
  <Paragraphs>53</Paragraphs>
  <Slides>28</Slides>
  <Notes>3</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28</vt:i4>
      </vt:variant>
    </vt:vector>
  </HeadingPairs>
  <TitlesOfParts>
    <vt:vector size="34" baseType="lpstr">
      <vt:lpstr>Arial</vt:lpstr>
      <vt:lpstr>Calibri</vt:lpstr>
      <vt:lpstr>Calibri Light</vt:lpstr>
      <vt:lpstr>Source Sans Pro</vt:lpstr>
      <vt:lpstr>Office-tema</vt:lpstr>
      <vt:lpstr>Acrobat Document</vt:lpstr>
      <vt:lpstr>Klarspråk  – vårdat, enkelt och begripligt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Tack!</vt:lpstr>
      <vt:lpstr>PowerPoint-presentation</vt:lpstr>
    </vt:vector>
  </TitlesOfParts>
  <Company>Uppsala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Klarspråk  – vårdat, enkelt och begripligt</dc:title>
  <dc:creator>Ingrid Olsson</dc:creator>
  <cp:lastModifiedBy>Ingrid Olsson</cp:lastModifiedBy>
  <cp:revision>72</cp:revision>
  <dcterms:created xsi:type="dcterms:W3CDTF">2021-09-20T07:58:42Z</dcterms:created>
  <dcterms:modified xsi:type="dcterms:W3CDTF">2023-04-04T11:29:12Z</dcterms:modified>
</cp:coreProperties>
</file>