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56" r:id="rId2"/>
    <p:sldId id="257" r:id="rId3"/>
    <p:sldId id="258" r:id="rId4"/>
    <p:sldId id="259" r:id="rId5"/>
    <p:sldId id="261" r:id="rId6"/>
    <p:sldId id="262" r:id="rId7"/>
    <p:sldId id="263" r:id="rId8"/>
    <p:sldId id="264" r:id="rId9"/>
    <p:sldId id="265" r:id="rId10"/>
    <p:sldId id="271" r:id="rId11"/>
    <p:sldId id="266" r:id="rId12"/>
    <p:sldId id="276" r:id="rId13"/>
    <p:sldId id="268" r:id="rId14"/>
    <p:sldId id="267" r:id="rId15"/>
    <p:sldId id="270" r:id="rId16"/>
    <p:sldId id="277" r:id="rId17"/>
    <p:sldId id="269" r:id="rId18"/>
    <p:sldId id="272" r:id="rId19"/>
    <p:sldId id="273" r:id="rId20"/>
    <p:sldId id="274" r:id="rId21"/>
    <p:sldId id="275" r:id="rId22"/>
    <p:sldId id="48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Poppins" pitchFamily="2" charset="77"/>
      <p:regular r:id="rId29"/>
      <p:bold r:id="rId30"/>
      <p:italic r:id="rId31"/>
      <p:boldItalic r:id="rId32"/>
    </p:embeddedFont>
    <p:embeddedFont>
      <p:font typeface="Zona Pro" panose="02010A03040002020004" pitchFamily="2" charset="0"/>
      <p:bold r:id="rId3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B7A"/>
    <a:srgbClr val="E66728"/>
    <a:srgbClr val="4A6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E144A-B864-B447-AD47-E5BBFC5E23E0}" v="16" dt="2023-04-18T06:37:1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6" autoAdjust="0"/>
    <p:restoredTop sz="94694"/>
  </p:normalViewPr>
  <p:slideViewPr>
    <p:cSldViewPr snapToGrid="0">
      <p:cViewPr varScale="1">
        <p:scale>
          <a:sx n="120" d="100"/>
          <a:sy n="120" d="100"/>
        </p:scale>
        <p:origin x="200" y="2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Ulfsdotter" userId="4f5b1c4c-8a1b-47ad-adfb-924b8f3af0a5" providerId="ADAL" clId="{E7C31427-F8DC-AC4B-B827-1F4BD1525415}"/>
    <pc:docChg chg="modSld">
      <pc:chgData name="Anna Ulfsdotter" userId="4f5b1c4c-8a1b-47ad-adfb-924b8f3af0a5" providerId="ADAL" clId="{E7C31427-F8DC-AC4B-B827-1F4BD1525415}" dt="2023-04-18T10:58:57.567" v="0" actId="114"/>
      <pc:docMkLst>
        <pc:docMk/>
      </pc:docMkLst>
      <pc:sldChg chg="modSp mod">
        <pc:chgData name="Anna Ulfsdotter" userId="4f5b1c4c-8a1b-47ad-adfb-924b8f3af0a5" providerId="ADAL" clId="{E7C31427-F8DC-AC4B-B827-1F4BD1525415}" dt="2023-04-18T10:58:57.567" v="0" actId="114"/>
        <pc:sldMkLst>
          <pc:docMk/>
          <pc:sldMk cId="3006621556" sldId="274"/>
        </pc:sldMkLst>
        <pc:spChg chg="mod">
          <ac:chgData name="Anna Ulfsdotter" userId="4f5b1c4c-8a1b-47ad-adfb-924b8f3af0a5" providerId="ADAL" clId="{E7C31427-F8DC-AC4B-B827-1F4BD1525415}" dt="2023-04-18T10:58:57.567" v="0" actId="114"/>
          <ac:spMkLst>
            <pc:docMk/>
            <pc:sldMk cId="3006621556" sldId="274"/>
            <ac:spMk id="3" creationId="{7B7749E5-FD16-C7DC-6CC2-A4859CB307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13A27-ABDD-7243-B98F-939FC80BF9D3}" type="datetimeFigureOut">
              <a:rPr lang="sv-SE" smtClean="0"/>
              <a:t>2023-04-18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BE3E-0649-C84C-932D-FBEF0F1C1B3B}" type="slidenum">
              <a:rPr lang="sv-SE" smtClean="0"/>
              <a:t>‹#›</a:t>
            </a:fld>
            <a:endParaRPr lang="sv-SE"/>
          </a:p>
        </p:txBody>
      </p:sp>
    </p:spTree>
    <p:extLst>
      <p:ext uri="{BB962C8B-B14F-4D97-AF65-F5344CB8AC3E}">
        <p14:creationId xmlns:p14="http://schemas.microsoft.com/office/powerpoint/2010/main" val="44502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FR GBG den 9 september 2021, mål nr 508-21</a:t>
            </a:r>
          </a:p>
          <a:p>
            <a:pPr marL="228600" indent="-228600">
              <a:buAutoNum type="arabicPeriod"/>
            </a:pPr>
            <a:r>
              <a:rPr lang="sv-SE" dirty="0"/>
              <a:t>KR STO den 21 februari 2022, mål nr 8185-21</a:t>
            </a:r>
          </a:p>
        </p:txBody>
      </p:sp>
      <p:sp>
        <p:nvSpPr>
          <p:cNvPr id="4" name="Platshållare för bildnummer 3"/>
          <p:cNvSpPr>
            <a:spLocks noGrp="1"/>
          </p:cNvSpPr>
          <p:nvPr>
            <p:ph type="sldNum" sz="quarter" idx="5"/>
          </p:nvPr>
        </p:nvSpPr>
        <p:spPr/>
        <p:txBody>
          <a:bodyPr/>
          <a:lstStyle/>
          <a:p>
            <a:fld id="{A00EBE3E-0649-C84C-932D-FBEF0F1C1B3B}" type="slidenum">
              <a:rPr lang="sv-SE" smtClean="0"/>
              <a:t>17</a:t>
            </a:fld>
            <a:endParaRPr lang="sv-SE"/>
          </a:p>
        </p:txBody>
      </p:sp>
    </p:spTree>
    <p:extLst>
      <p:ext uri="{BB962C8B-B14F-4D97-AF65-F5344CB8AC3E}">
        <p14:creationId xmlns:p14="http://schemas.microsoft.com/office/powerpoint/2010/main" val="328334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3. KR STO den 7 september 2015, mål nr 1534-15</a:t>
            </a:r>
          </a:p>
          <a:p>
            <a:pPr marL="228600" indent="-228600">
              <a:buAutoNum type="arabicPeriod"/>
            </a:pPr>
            <a:r>
              <a:rPr lang="sv-SE" dirty="0"/>
              <a:t>4. KR JKP den 31 oktober 2013, mål nr 3484-12</a:t>
            </a:r>
          </a:p>
          <a:p>
            <a:pPr marL="228600" indent="-228600">
              <a:buAutoNum type="arabicPeriod"/>
            </a:pPr>
            <a:r>
              <a:rPr lang="sv-SE" dirty="0"/>
              <a:t>5. KR JKP den 25 oktober 2013, mål nr 982-13</a:t>
            </a:r>
          </a:p>
        </p:txBody>
      </p:sp>
      <p:sp>
        <p:nvSpPr>
          <p:cNvPr id="4" name="Platshållare för bildnummer 3"/>
          <p:cNvSpPr>
            <a:spLocks noGrp="1"/>
          </p:cNvSpPr>
          <p:nvPr>
            <p:ph type="sldNum" sz="quarter" idx="5"/>
          </p:nvPr>
        </p:nvSpPr>
        <p:spPr/>
        <p:txBody>
          <a:bodyPr/>
          <a:lstStyle/>
          <a:p>
            <a:fld id="{A00EBE3E-0649-C84C-932D-FBEF0F1C1B3B}" type="slidenum">
              <a:rPr lang="sv-SE" smtClean="0"/>
              <a:t>18</a:t>
            </a:fld>
            <a:endParaRPr lang="sv-SE"/>
          </a:p>
        </p:txBody>
      </p:sp>
    </p:spTree>
    <p:extLst>
      <p:ext uri="{BB962C8B-B14F-4D97-AF65-F5344CB8AC3E}">
        <p14:creationId xmlns:p14="http://schemas.microsoft.com/office/powerpoint/2010/main" val="318934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Adda i sina 19 kap upphandlingar. Får utesluta i upphandlingar av sociala tjänster om det har förekommit eller förekommer missförhållanden i leverantörens verksamhet som har eller har haft betydelse för enskildas möjligheter att få de insatser de har rätt till och IVO har förelagt leverantörerna att åtgärda bristerna</a:t>
            </a:r>
          </a:p>
        </p:txBody>
      </p:sp>
      <p:sp>
        <p:nvSpPr>
          <p:cNvPr id="4" name="Platshållare för bildnummer 3"/>
          <p:cNvSpPr>
            <a:spLocks noGrp="1"/>
          </p:cNvSpPr>
          <p:nvPr>
            <p:ph type="sldNum" sz="quarter" idx="5"/>
          </p:nvPr>
        </p:nvSpPr>
        <p:spPr/>
        <p:txBody>
          <a:bodyPr/>
          <a:lstStyle/>
          <a:p>
            <a:fld id="{A00EBE3E-0649-C84C-932D-FBEF0F1C1B3B}" type="slidenum">
              <a:rPr lang="sv-SE" smtClean="0"/>
              <a:t>20</a:t>
            </a:fld>
            <a:endParaRPr lang="sv-SE"/>
          </a:p>
        </p:txBody>
      </p:sp>
    </p:spTree>
    <p:extLst>
      <p:ext uri="{BB962C8B-B14F-4D97-AF65-F5344CB8AC3E}">
        <p14:creationId xmlns:p14="http://schemas.microsoft.com/office/powerpoint/2010/main" val="196334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Utredaren heter </a:t>
            </a:r>
            <a:r>
              <a:rPr lang="sv-SE" b="0" i="0" u="none" strike="noStrike" dirty="0">
                <a:solidFill>
                  <a:srgbClr val="000000"/>
                </a:solidFill>
                <a:effectLst/>
                <a:latin typeface="AlmegaSans"/>
              </a:rPr>
              <a:t>Annika </a:t>
            </a:r>
            <a:r>
              <a:rPr lang="sv-SE" b="0" i="0" u="none" strike="noStrike" dirty="0" err="1">
                <a:solidFill>
                  <a:srgbClr val="000000"/>
                </a:solidFill>
                <a:effectLst/>
                <a:latin typeface="AlmegaSans"/>
              </a:rPr>
              <a:t>Bränström</a:t>
            </a:r>
            <a:r>
              <a:rPr lang="sv-SE" b="0" i="0" u="none" strike="noStrike" dirty="0">
                <a:solidFill>
                  <a:srgbClr val="000000"/>
                </a:solidFill>
                <a:effectLst/>
                <a:latin typeface="AlmegaSans"/>
              </a:rPr>
              <a:t>, tidigare bland annat generaldirektör för Bolagsverket.</a:t>
            </a:r>
            <a:endParaRPr lang="sv-SE" dirty="0"/>
          </a:p>
        </p:txBody>
      </p:sp>
      <p:sp>
        <p:nvSpPr>
          <p:cNvPr id="4" name="Platshållare för bildnummer 3"/>
          <p:cNvSpPr>
            <a:spLocks noGrp="1"/>
          </p:cNvSpPr>
          <p:nvPr>
            <p:ph type="sldNum" sz="quarter" idx="5"/>
          </p:nvPr>
        </p:nvSpPr>
        <p:spPr/>
        <p:txBody>
          <a:bodyPr/>
          <a:lstStyle/>
          <a:p>
            <a:fld id="{A00EBE3E-0649-C84C-932D-FBEF0F1C1B3B}" type="slidenum">
              <a:rPr lang="sv-SE" smtClean="0"/>
              <a:t>21</a:t>
            </a:fld>
            <a:endParaRPr lang="sv-SE"/>
          </a:p>
        </p:txBody>
      </p:sp>
    </p:spTree>
    <p:extLst>
      <p:ext uri="{BB962C8B-B14F-4D97-AF65-F5344CB8AC3E}">
        <p14:creationId xmlns:p14="http://schemas.microsoft.com/office/powerpoint/2010/main" val="130480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5487" y="4519283"/>
            <a:ext cx="11215956" cy="730811"/>
          </a:xfrm>
        </p:spPr>
        <p:txBody>
          <a:bodyPr anchor="t">
            <a:normAutofit/>
          </a:bodyPr>
          <a:lstStyle>
            <a:lvl1pPr algn="l">
              <a:defRPr sz="3600">
                <a:solidFill>
                  <a:schemeClr val="bg1"/>
                </a:solidFill>
              </a:defRPr>
            </a:lvl1pPr>
          </a:lstStyle>
          <a:p>
            <a:r>
              <a:rPr lang="en-US" dirty="0"/>
              <a:t>Click to edit Master title style</a:t>
            </a:r>
            <a:endParaRPr lang="sv-SE" dirty="0"/>
          </a:p>
        </p:txBody>
      </p:sp>
      <p:sp>
        <p:nvSpPr>
          <p:cNvPr id="3" name="Subtitle 2"/>
          <p:cNvSpPr>
            <a:spLocks noGrp="1"/>
          </p:cNvSpPr>
          <p:nvPr>
            <p:ph type="subTitle" idx="1"/>
          </p:nvPr>
        </p:nvSpPr>
        <p:spPr>
          <a:xfrm>
            <a:off x="455487" y="5250094"/>
            <a:ext cx="11123488" cy="47163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sv-SE" dirty="0"/>
          </a:p>
        </p:txBody>
      </p:sp>
      <p:sp>
        <p:nvSpPr>
          <p:cNvPr id="9" name="Picture Placeholder 2"/>
          <p:cNvSpPr>
            <a:spLocks noGrp="1"/>
          </p:cNvSpPr>
          <p:nvPr>
            <p:ph type="pic" idx="10"/>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798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179397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129263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
    <p:bg>
      <p:bgPr>
        <a:solidFill>
          <a:srgbClr val="E667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
        <p:nvSpPr>
          <p:cNvPr id="6" name="Platshållare för datum 5">
            <a:extLst>
              <a:ext uri="{FF2B5EF4-FFF2-40B4-BE49-F238E27FC236}">
                <a16:creationId xmlns:a16="http://schemas.microsoft.com/office/drawing/2014/main" id="{095D8613-D958-4943-B112-5A5B761E3BB3}"/>
              </a:ext>
            </a:extLst>
          </p:cNvPr>
          <p:cNvSpPr>
            <a:spLocks noGrp="1"/>
          </p:cNvSpPr>
          <p:nvPr>
            <p:ph type="dt" sz="half" idx="11"/>
          </p:nvPr>
        </p:nvSpPr>
        <p:spPr/>
        <p:txBody>
          <a:bodyPr/>
          <a:lstStyle>
            <a:lvl1pPr>
              <a:defRPr>
                <a:solidFill>
                  <a:schemeClr val="bg1"/>
                </a:solidFill>
              </a:defRPr>
            </a:lvl1pPr>
          </a:lstStyle>
          <a:p>
            <a:fld id="{5DEAD33C-CBC5-419C-BDB8-5F0598D5FE49}" type="datetimeFigureOut">
              <a:rPr lang="sv-SE" smtClean="0"/>
              <a:pPr/>
              <a:t>2023-04-18</a:t>
            </a:fld>
            <a:endParaRPr lang="sv-SE"/>
          </a:p>
        </p:txBody>
      </p:sp>
      <p:sp>
        <p:nvSpPr>
          <p:cNvPr id="8" name="Platshållare för sidfot 7">
            <a:extLst>
              <a:ext uri="{FF2B5EF4-FFF2-40B4-BE49-F238E27FC236}">
                <a16:creationId xmlns:a16="http://schemas.microsoft.com/office/drawing/2014/main" id="{F5A16376-9430-E245-A97F-C57363512E3B}"/>
              </a:ext>
            </a:extLst>
          </p:cNvPr>
          <p:cNvSpPr>
            <a:spLocks noGrp="1"/>
          </p:cNvSpPr>
          <p:nvPr>
            <p:ph type="ftr" sz="quarter" idx="12"/>
          </p:nvPr>
        </p:nvSpPr>
        <p:spPr/>
        <p:txBody>
          <a:bodyPr/>
          <a:lstStyle>
            <a:lvl1pPr>
              <a:defRPr>
                <a:solidFill>
                  <a:schemeClr val="bg1"/>
                </a:solidFill>
              </a:defRPr>
            </a:lvl1pPr>
          </a:lstStyle>
          <a:p>
            <a:endParaRPr lang="sv-SE"/>
          </a:p>
        </p:txBody>
      </p:sp>
      <p:sp>
        <p:nvSpPr>
          <p:cNvPr id="9" name="Platshållare för bildnummer 8">
            <a:extLst>
              <a:ext uri="{FF2B5EF4-FFF2-40B4-BE49-F238E27FC236}">
                <a16:creationId xmlns:a16="http://schemas.microsoft.com/office/drawing/2014/main" id="{FE2E5019-9E2C-B248-A40E-FD1B80D220BC}"/>
              </a:ext>
            </a:extLst>
          </p:cNvPr>
          <p:cNvSpPr>
            <a:spLocks noGrp="1"/>
          </p:cNvSpPr>
          <p:nvPr>
            <p:ph type="sldNum" sz="quarter" idx="13"/>
          </p:nvPr>
        </p:nvSpPr>
        <p:spPr/>
        <p:txBody>
          <a:bodyPr/>
          <a:lstStyle>
            <a:lvl1pPr>
              <a:defRPr>
                <a:solidFill>
                  <a:schemeClr val="bg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362060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667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sv-SE" dirty="0"/>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103363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4A60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sv-SE" dirty="0"/>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3109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839B7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sv-SE" dirty="0"/>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349368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v-SE" dirty="0"/>
          </a:p>
        </p:txBody>
      </p:sp>
      <p:sp>
        <p:nvSpPr>
          <p:cNvPr id="3" name="Content Placeholder 2"/>
          <p:cNvSpPr>
            <a:spLocks noGrp="1"/>
          </p:cNvSpPr>
          <p:nvPr>
            <p:ph idx="1"/>
          </p:nvPr>
        </p:nvSpPr>
        <p:spPr>
          <a:xfrm>
            <a:off x="838200" y="1825625"/>
            <a:ext cx="10515600" cy="3986214"/>
          </a:xfrm>
        </p:spPr>
        <p:txBody>
          <a:bodyPr/>
          <a:lstStyle>
            <a:lvl1pPr>
              <a:buClr>
                <a:srgbClr val="E66728"/>
              </a:buClr>
              <a:defRPr/>
            </a:lvl1pPr>
            <a:lvl2pPr>
              <a:buClr>
                <a:srgbClr val="E66728"/>
              </a:buClr>
              <a:defRPr/>
            </a:lvl2pPr>
            <a:lvl3pPr>
              <a:buClr>
                <a:srgbClr val="E66728"/>
              </a:buClr>
              <a:defRPr/>
            </a:lvl3pPr>
            <a:lvl4pPr>
              <a:buClr>
                <a:srgbClr val="E66728"/>
              </a:buClr>
              <a:defRPr/>
            </a:lvl4pPr>
            <a:lvl5pPr>
              <a:buClr>
                <a:srgbClr val="E6672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922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
        <p:nvSpPr>
          <p:cNvPr id="11" name="Rectangle 10"/>
          <p:cNvSpPr/>
          <p:nvPr userDrawn="1"/>
        </p:nvSpPr>
        <p:spPr>
          <a:xfrm>
            <a:off x="0" y="0"/>
            <a:ext cx="6133672" cy="6858000"/>
          </a:xfrm>
          <a:prstGeom prst="rect">
            <a:avLst/>
          </a:prstGeom>
          <a:solidFill>
            <a:srgbClr val="E6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1"/>
          <p:cNvSpPr>
            <a:spLocks noGrp="1"/>
          </p:cNvSpPr>
          <p:nvPr>
            <p:ph type="title"/>
          </p:nvPr>
        </p:nvSpPr>
        <p:spPr>
          <a:xfrm>
            <a:off x="626723" y="2486591"/>
            <a:ext cx="4624227" cy="1536332"/>
          </a:xfrm>
        </p:spPr>
        <p:txBody>
          <a:bodyPr>
            <a:normAutofit/>
          </a:bodyPr>
          <a:lstStyle>
            <a:lvl1pPr>
              <a:defRPr sz="3200">
                <a:solidFill>
                  <a:schemeClr val="bg1"/>
                </a:solidFill>
              </a:defRPr>
            </a:lvl1pPr>
          </a:lstStyle>
          <a:p>
            <a:r>
              <a:rPr lang="en-US" dirty="0"/>
              <a:t>Click to edit Master title style</a:t>
            </a:r>
            <a:endParaRPr lang="sv-SE" dirty="0"/>
          </a:p>
        </p:txBody>
      </p:sp>
      <p:sp>
        <p:nvSpPr>
          <p:cNvPr id="13" name="Content Placeholder 2"/>
          <p:cNvSpPr>
            <a:spLocks noGrp="1"/>
          </p:cNvSpPr>
          <p:nvPr>
            <p:ph idx="1"/>
          </p:nvPr>
        </p:nvSpPr>
        <p:spPr>
          <a:xfrm>
            <a:off x="6729572" y="1191802"/>
            <a:ext cx="4624227" cy="4620037"/>
          </a:xfrm>
        </p:spPr>
        <p:txBody>
          <a:bodyPr/>
          <a:lstStyle>
            <a:lvl1pPr>
              <a:buClr>
                <a:srgbClr val="E66728"/>
              </a:buClr>
              <a:defRPr>
                <a:solidFill>
                  <a:schemeClr val="tx1"/>
                </a:solidFill>
              </a:defRPr>
            </a:lvl1pPr>
            <a:lvl2pPr>
              <a:buClr>
                <a:srgbClr val="E66728"/>
              </a:buClr>
              <a:defRPr>
                <a:solidFill>
                  <a:schemeClr val="tx1"/>
                </a:solidFill>
              </a:defRPr>
            </a:lvl2pPr>
            <a:lvl3pPr>
              <a:buClr>
                <a:srgbClr val="E66728"/>
              </a:buClr>
              <a:defRPr>
                <a:solidFill>
                  <a:schemeClr val="tx1"/>
                </a:solidFill>
              </a:defRPr>
            </a:lvl3pPr>
            <a:lvl4pPr>
              <a:buClr>
                <a:srgbClr val="E66728"/>
              </a:buClr>
              <a:defRPr>
                <a:solidFill>
                  <a:schemeClr val="tx1"/>
                </a:solidFill>
              </a:defRPr>
            </a:lvl4pPr>
            <a:lvl5pPr>
              <a:buClr>
                <a:srgbClr val="E66728"/>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34934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
        <p:nvSpPr>
          <p:cNvPr id="11" name="Rectangle 10"/>
          <p:cNvSpPr/>
          <p:nvPr userDrawn="1"/>
        </p:nvSpPr>
        <p:spPr>
          <a:xfrm>
            <a:off x="0" y="0"/>
            <a:ext cx="6133672" cy="6858000"/>
          </a:xfrm>
          <a:prstGeom prst="rect">
            <a:avLst/>
          </a:prstGeom>
          <a:solidFill>
            <a:srgbClr val="4A6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1"/>
          <p:cNvSpPr>
            <a:spLocks noGrp="1"/>
          </p:cNvSpPr>
          <p:nvPr>
            <p:ph type="title"/>
          </p:nvPr>
        </p:nvSpPr>
        <p:spPr>
          <a:xfrm>
            <a:off x="626723" y="2486591"/>
            <a:ext cx="4624227" cy="1536332"/>
          </a:xfrm>
        </p:spPr>
        <p:txBody>
          <a:bodyPr>
            <a:normAutofit/>
          </a:bodyPr>
          <a:lstStyle>
            <a:lvl1pPr>
              <a:defRPr sz="3200">
                <a:solidFill>
                  <a:schemeClr val="bg1"/>
                </a:solidFill>
              </a:defRPr>
            </a:lvl1pPr>
          </a:lstStyle>
          <a:p>
            <a:r>
              <a:rPr lang="en-US" dirty="0"/>
              <a:t>Click to edit Master title style</a:t>
            </a:r>
            <a:endParaRPr lang="sv-SE" dirty="0"/>
          </a:p>
        </p:txBody>
      </p:sp>
      <p:sp>
        <p:nvSpPr>
          <p:cNvPr id="13" name="Content Placeholder 2"/>
          <p:cNvSpPr>
            <a:spLocks noGrp="1"/>
          </p:cNvSpPr>
          <p:nvPr>
            <p:ph idx="1"/>
          </p:nvPr>
        </p:nvSpPr>
        <p:spPr>
          <a:xfrm>
            <a:off x="6729572" y="1191802"/>
            <a:ext cx="4624227" cy="4620037"/>
          </a:xfrm>
        </p:spPr>
        <p:txBody>
          <a:bodyPr/>
          <a:lstStyle>
            <a:lvl1pPr>
              <a:buClr>
                <a:srgbClr val="4A606D"/>
              </a:buClr>
              <a:defRPr>
                <a:solidFill>
                  <a:schemeClr val="tx1"/>
                </a:solidFill>
              </a:defRPr>
            </a:lvl1pPr>
            <a:lvl2pPr>
              <a:buClr>
                <a:srgbClr val="4A606D"/>
              </a:buClr>
              <a:defRPr>
                <a:solidFill>
                  <a:schemeClr val="tx1"/>
                </a:solidFill>
              </a:defRPr>
            </a:lvl2pPr>
            <a:lvl3pPr>
              <a:buClr>
                <a:srgbClr val="4A606D"/>
              </a:buClr>
              <a:defRPr>
                <a:solidFill>
                  <a:schemeClr val="tx1"/>
                </a:solidFill>
              </a:defRPr>
            </a:lvl3pPr>
            <a:lvl4pPr>
              <a:buClr>
                <a:srgbClr val="4A606D"/>
              </a:buClr>
              <a:defRPr>
                <a:solidFill>
                  <a:schemeClr val="tx1"/>
                </a:solidFill>
              </a:defRPr>
            </a:lvl4pPr>
            <a:lvl5pPr>
              <a:buClr>
                <a:srgbClr val="4A606D"/>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17827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
        <p:nvSpPr>
          <p:cNvPr id="11" name="Rectangle 10"/>
          <p:cNvSpPr/>
          <p:nvPr userDrawn="1"/>
        </p:nvSpPr>
        <p:spPr>
          <a:xfrm>
            <a:off x="0" y="0"/>
            <a:ext cx="6133672" cy="6858000"/>
          </a:xfrm>
          <a:prstGeom prst="rect">
            <a:avLst/>
          </a:prstGeom>
          <a:solidFill>
            <a:srgbClr val="839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1"/>
          <p:cNvSpPr>
            <a:spLocks noGrp="1"/>
          </p:cNvSpPr>
          <p:nvPr>
            <p:ph type="title"/>
          </p:nvPr>
        </p:nvSpPr>
        <p:spPr>
          <a:xfrm>
            <a:off x="626723" y="2486591"/>
            <a:ext cx="4624227" cy="1536332"/>
          </a:xfrm>
        </p:spPr>
        <p:txBody>
          <a:bodyPr>
            <a:normAutofit/>
          </a:bodyPr>
          <a:lstStyle>
            <a:lvl1pPr>
              <a:defRPr sz="3200">
                <a:solidFill>
                  <a:schemeClr val="bg1"/>
                </a:solidFill>
              </a:defRPr>
            </a:lvl1pPr>
          </a:lstStyle>
          <a:p>
            <a:r>
              <a:rPr lang="en-US" dirty="0"/>
              <a:t>Click to edit Master title style</a:t>
            </a:r>
            <a:endParaRPr lang="sv-SE" dirty="0"/>
          </a:p>
        </p:txBody>
      </p:sp>
      <p:sp>
        <p:nvSpPr>
          <p:cNvPr id="13" name="Content Placeholder 2"/>
          <p:cNvSpPr>
            <a:spLocks noGrp="1"/>
          </p:cNvSpPr>
          <p:nvPr>
            <p:ph idx="1"/>
          </p:nvPr>
        </p:nvSpPr>
        <p:spPr>
          <a:xfrm>
            <a:off x="6729572" y="1191802"/>
            <a:ext cx="4624227" cy="4620037"/>
          </a:xfrm>
        </p:spPr>
        <p:txBody>
          <a:bodyPr/>
          <a:lstStyle>
            <a:lvl1pPr marL="457200" indent="-457200">
              <a:buClr>
                <a:srgbClr val="839B7A"/>
              </a:buClr>
              <a:buFont typeface="Arial" panose="020B0604020202020204" pitchFamily="34" charset="0"/>
              <a:buChar char="•"/>
              <a:defRPr>
                <a:solidFill>
                  <a:schemeClr val="tx1"/>
                </a:solidFill>
              </a:defRPr>
            </a:lvl1pPr>
            <a:lvl2pPr marL="800100" indent="-342900">
              <a:buClr>
                <a:srgbClr val="839B7A"/>
              </a:buClr>
              <a:buFont typeface="Arial" panose="020B0604020202020204" pitchFamily="34" charset="0"/>
              <a:buChar char="•"/>
              <a:defRPr>
                <a:solidFill>
                  <a:schemeClr val="tx1"/>
                </a:solidFill>
              </a:defRPr>
            </a:lvl2pPr>
            <a:lvl3pPr marL="1257300" indent="-342900">
              <a:buClr>
                <a:srgbClr val="839B7A"/>
              </a:buClr>
              <a:buFont typeface="Arial" panose="020B0604020202020204" pitchFamily="34" charset="0"/>
              <a:buChar char="•"/>
              <a:defRPr>
                <a:solidFill>
                  <a:schemeClr val="tx1"/>
                </a:solidFill>
              </a:defRPr>
            </a:lvl3pPr>
            <a:lvl4pPr marL="1657350" indent="-285750">
              <a:buClr>
                <a:srgbClr val="839B7A"/>
              </a:buClr>
              <a:buFont typeface="Arial" panose="020B0604020202020204" pitchFamily="34" charset="0"/>
              <a:buChar char="•"/>
              <a:defRPr>
                <a:solidFill>
                  <a:schemeClr val="tx1"/>
                </a:solidFill>
              </a:defRPr>
            </a:lvl4pPr>
            <a:lvl5pPr marL="2114550" indent="-285750">
              <a:buClr>
                <a:srgbClr val="839B7A"/>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62351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p:cNvSpPr>
            <a:spLocks noGrp="1"/>
          </p:cNvSpPr>
          <p:nvPr>
            <p:ph type="body" idx="1" hasCustomPrompt="1"/>
          </p:nvPr>
        </p:nvSpPr>
        <p:spPr>
          <a:xfrm>
            <a:off x="839788" y="1681163"/>
            <a:ext cx="515778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82017"/>
          </a:xfrm>
        </p:spPr>
        <p:txBody>
          <a:bodyPr/>
          <a:lstStyle>
            <a:lvl1pPr>
              <a:buClr>
                <a:srgbClr val="E66728"/>
              </a:buClr>
              <a:defRPr sz="2400"/>
            </a:lvl1pPr>
            <a:lvl2pPr>
              <a:buClr>
                <a:srgbClr val="E66728"/>
              </a:buClr>
              <a:defRPr/>
            </a:lvl2pPr>
            <a:lvl3pPr>
              <a:buClr>
                <a:srgbClr val="E66728"/>
              </a:buClr>
              <a:defRPr/>
            </a:lvl3pPr>
            <a:lvl4pPr>
              <a:buClr>
                <a:srgbClr val="E66728"/>
              </a:buClr>
              <a:defRPr/>
            </a:lvl4pPr>
            <a:lvl5pPr>
              <a:buClr>
                <a:srgbClr val="E6672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Text Placeholder 4"/>
          <p:cNvSpPr>
            <a:spLocks noGrp="1"/>
          </p:cNvSpPr>
          <p:nvPr>
            <p:ph type="body" sz="quarter" idx="3" hasCustomPrompt="1"/>
          </p:nvPr>
        </p:nvSpPr>
        <p:spPr>
          <a:xfrm>
            <a:off x="6172200" y="1681163"/>
            <a:ext cx="5183188"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82017"/>
          </a:xfrm>
        </p:spPr>
        <p:txBody>
          <a:bodyPr/>
          <a:lstStyle>
            <a:lvl1pPr>
              <a:buClr>
                <a:srgbClr val="E66728"/>
              </a:buClr>
              <a:defRPr sz="2400"/>
            </a:lvl1pPr>
            <a:lvl2pPr>
              <a:buClr>
                <a:srgbClr val="E66728"/>
              </a:buClr>
              <a:defRPr/>
            </a:lvl2pPr>
            <a:lvl3pPr>
              <a:buClr>
                <a:srgbClr val="E66728"/>
              </a:buClr>
              <a:defRPr/>
            </a:lvl3pPr>
            <a:lvl4pPr>
              <a:buClr>
                <a:srgbClr val="E66728"/>
              </a:buClr>
              <a:defRPr/>
            </a:lvl4pPr>
            <a:lvl5pPr>
              <a:buClr>
                <a:srgbClr val="E6672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0" cy="542390"/>
          </a:xfrm>
          <a:prstGeom prst="rect">
            <a:avLst/>
          </a:prstGeom>
        </p:spPr>
      </p:pic>
    </p:spTree>
    <p:extLst>
      <p:ext uri="{BB962C8B-B14F-4D97-AF65-F5344CB8AC3E}">
        <p14:creationId xmlns:p14="http://schemas.microsoft.com/office/powerpoint/2010/main" val="284394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AD33C-CBC5-419C-BDB8-5F0598D5FE49}" type="datetimeFigureOut">
              <a:rPr lang="sv-SE" smtClean="0"/>
              <a:t>2023-04-18</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5529C-EB0F-4578-A8FE-4B392E769A47}" type="slidenum">
              <a:rPr lang="sv-SE" smtClean="0"/>
              <a:t>‹#›</a:t>
            </a:fld>
            <a:endParaRPr lang="sv-SE"/>
          </a:p>
        </p:txBody>
      </p:sp>
    </p:spTree>
    <p:extLst>
      <p:ext uri="{BB962C8B-B14F-4D97-AF65-F5344CB8AC3E}">
        <p14:creationId xmlns:p14="http://schemas.microsoft.com/office/powerpoint/2010/main" val="356409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51" r:id="rId6"/>
    <p:sldLayoutId id="2147483663" r:id="rId7"/>
    <p:sldLayoutId id="2147483664" r:id="rId8"/>
    <p:sldLayoutId id="2147483653" r:id="rId9"/>
    <p:sldLayoutId id="2147483654" r:id="rId10"/>
    <p:sldLayoutId id="2147483655" r:id="rId11"/>
    <p:sldLayoutId id="2147483665" r:id="rId12"/>
  </p:sldLayoutIdLst>
  <p:txStyles>
    <p:titleStyle>
      <a:lvl1pPr algn="l" defTabSz="914400" rtl="0" eaLnBrk="1" latinLnBrk="0" hangingPunct="1">
        <a:lnSpc>
          <a:spcPct val="90000"/>
        </a:lnSpc>
        <a:spcBef>
          <a:spcPct val="0"/>
        </a:spcBef>
        <a:buNone/>
        <a:defRPr sz="4400" kern="1200">
          <a:solidFill>
            <a:srgbClr val="E66728"/>
          </a:solidFill>
          <a:latin typeface="Zona Pro" panose="02010A03040002020004" pitchFamily="50" charset="0"/>
          <a:ea typeface="+mj-ea"/>
          <a:cs typeface="+mj-cs"/>
        </a:defRPr>
      </a:lvl1pPr>
    </p:titleStyle>
    <p:bodyStyle>
      <a:lvl1pPr marL="228600" indent="-228600" algn="l" defTabSz="914400" rtl="0" eaLnBrk="1" latinLnBrk="0" hangingPunct="1">
        <a:lnSpc>
          <a:spcPct val="90000"/>
        </a:lnSpc>
        <a:spcBef>
          <a:spcPts val="1000"/>
        </a:spcBef>
        <a:buClr>
          <a:srgbClr val="E66728"/>
        </a:buClr>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Clr>
          <a:srgbClr val="E66728"/>
        </a:buClr>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Clr>
          <a:srgbClr val="E66728"/>
        </a:buClr>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Clr>
          <a:srgbClr val="E66728"/>
        </a:buClr>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Clr>
          <a:srgbClr val="E66728"/>
        </a:buClr>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idx="10"/>
          </p:nvPr>
        </p:nvPicPr>
        <p:blipFill>
          <a:blip r:embed="rId2">
            <a:extLst>
              <a:ext uri="{28A0092B-C50C-407E-A947-70E740481C1C}">
                <a14:useLocalDpi xmlns:a14="http://schemas.microsoft.com/office/drawing/2010/main" val="0"/>
              </a:ext>
            </a:extLst>
          </a:blip>
          <a:srcRect t="31198" b="31198"/>
          <a:stretch/>
        </p:blipFill>
        <p:spPr>
          <a:xfrm>
            <a:off x="0" y="0"/>
            <a:ext cx="12192000" cy="6858000"/>
          </a:xfrm>
        </p:spPr>
      </p:pic>
      <p:sp>
        <p:nvSpPr>
          <p:cNvPr id="3" name="Rubrik 2"/>
          <p:cNvSpPr>
            <a:spLocks noGrp="1"/>
          </p:cNvSpPr>
          <p:nvPr>
            <p:ph type="ctrTitle"/>
          </p:nvPr>
        </p:nvSpPr>
        <p:spPr>
          <a:xfrm>
            <a:off x="455487" y="5065383"/>
            <a:ext cx="11215956" cy="730811"/>
          </a:xfrm>
        </p:spPr>
        <p:txBody>
          <a:bodyPr>
            <a:normAutofit/>
          </a:bodyPr>
          <a:lstStyle/>
          <a:p>
            <a:r>
              <a:rPr lang="sv-SE" b="1" dirty="0">
                <a:solidFill>
                  <a:srgbClr val="E66728"/>
                </a:solidFill>
              </a:rPr>
              <a:t>Hur får vi bort oseriösa leverantörer?</a:t>
            </a:r>
            <a:endParaRPr lang="sv-SE" dirty="0">
              <a:solidFill>
                <a:srgbClr val="E66728"/>
              </a:solidFill>
            </a:endParaRPr>
          </a:p>
        </p:txBody>
      </p:sp>
      <p:sp>
        <p:nvSpPr>
          <p:cNvPr id="4" name="Underrubrik 3"/>
          <p:cNvSpPr>
            <a:spLocks noGrp="1"/>
          </p:cNvSpPr>
          <p:nvPr>
            <p:ph type="subTitle" idx="1"/>
          </p:nvPr>
        </p:nvSpPr>
        <p:spPr>
          <a:xfrm>
            <a:off x="455487" y="5796194"/>
            <a:ext cx="11123488" cy="471639"/>
          </a:xfrm>
        </p:spPr>
        <p:txBody>
          <a:bodyPr>
            <a:normAutofit/>
          </a:bodyPr>
          <a:lstStyle/>
          <a:p>
            <a:r>
              <a:rPr lang="sv-SE" dirty="0">
                <a:solidFill>
                  <a:srgbClr val="E66728"/>
                </a:solidFill>
              </a:rPr>
              <a:t>SOI:s årskonferens, Linköping den 26 april 2023, Anna Ulfsdotter</a:t>
            </a:r>
          </a:p>
        </p:txBody>
      </p:sp>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2286" t="6730"/>
          <a:stretch/>
        </p:blipFill>
        <p:spPr>
          <a:xfrm>
            <a:off x="0" y="0"/>
            <a:ext cx="6719390" cy="1972233"/>
          </a:xfrm>
          <a:prstGeom prst="rect">
            <a:avLst/>
          </a:prstGeom>
        </p:spPr>
      </p:pic>
    </p:spTree>
    <p:extLst>
      <p:ext uri="{BB962C8B-B14F-4D97-AF65-F5344CB8AC3E}">
        <p14:creationId xmlns:p14="http://schemas.microsoft.com/office/powerpoint/2010/main" val="72063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a:bodyPr>
          <a:lstStyle/>
          <a:p>
            <a:pPr marL="0" indent="0">
              <a:buNone/>
            </a:pPr>
            <a:r>
              <a:rPr lang="sv-SE" b="1" dirty="0"/>
              <a:t>Upphandlingar över tröskelvärdena – Fakultativa uteslutningsgrunder </a:t>
            </a:r>
          </a:p>
          <a:p>
            <a:r>
              <a:rPr lang="sv-SE" b="1" dirty="0"/>
              <a:t>Allvarligt fel i yrkesutövningen</a:t>
            </a:r>
            <a:r>
              <a:rPr lang="sv-SE" dirty="0"/>
              <a:t> omfattar alla felaktiga ageranden som inverkar på den aktuella leverantörens trovärdighet i professionellt hänseende</a:t>
            </a:r>
          </a:p>
          <a:p>
            <a:r>
              <a:rPr lang="sv-SE" dirty="0"/>
              <a:t>C-465/11, </a:t>
            </a:r>
            <a:r>
              <a:rPr lang="sv-SE" i="1" dirty="0" err="1"/>
              <a:t>Forposta</a:t>
            </a:r>
            <a:endParaRPr lang="sv-SE" i="1" dirty="0"/>
          </a:p>
        </p:txBody>
      </p:sp>
    </p:spTree>
    <p:extLst>
      <p:ext uri="{BB962C8B-B14F-4D97-AF65-F5344CB8AC3E}">
        <p14:creationId xmlns:p14="http://schemas.microsoft.com/office/powerpoint/2010/main" val="42403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lnSpcReduction="10000"/>
          </a:bodyPr>
          <a:lstStyle/>
          <a:p>
            <a:pPr marL="0" indent="0">
              <a:buNone/>
            </a:pPr>
            <a:r>
              <a:rPr lang="sv-SE" b="1" dirty="0"/>
              <a:t>Upphandlingar över tröskelvärdena – Fakultativa uteslutningsgrunder </a:t>
            </a:r>
          </a:p>
          <a:p>
            <a:r>
              <a:rPr lang="sv-SE" b="1" dirty="0"/>
              <a:t>Missförhållanden i övrigt i fråga om en leverantörs verksamhet</a:t>
            </a:r>
            <a:r>
              <a:rPr lang="sv-SE" dirty="0"/>
              <a:t>, se 13 kap. 3 § LOU</a:t>
            </a:r>
          </a:p>
          <a:p>
            <a:r>
              <a:rPr lang="sv-SE" dirty="0"/>
              <a:t>Här finns också den situationen när leverantören har visat allvarliga och ihållande brister i fullgörande av något väsentligt krav i ett tidigare kontrakt enligt LOU, LUF, LUK eller LUFS och det tidigare kontraktet har sagts upp i förtid eller lett till skadestånd eller jämförbara påföljder</a:t>
            </a:r>
          </a:p>
        </p:txBody>
      </p:sp>
    </p:spTree>
    <p:extLst>
      <p:ext uri="{BB962C8B-B14F-4D97-AF65-F5344CB8AC3E}">
        <p14:creationId xmlns:p14="http://schemas.microsoft.com/office/powerpoint/2010/main" val="139195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lnSpcReduction="10000"/>
          </a:bodyPr>
          <a:lstStyle/>
          <a:p>
            <a:pPr marL="0" indent="0">
              <a:buNone/>
            </a:pPr>
            <a:r>
              <a:rPr lang="sv-SE" b="1" dirty="0"/>
              <a:t>Upphandlingar över tröskelvärdena – Fakultativa uteslutningsgrunder </a:t>
            </a:r>
          </a:p>
          <a:p>
            <a:r>
              <a:rPr lang="sv-SE" b="1" dirty="0"/>
              <a:t>Missförhållanden i övrigt i fråga om en leverantörs verksamhet</a:t>
            </a:r>
            <a:r>
              <a:rPr lang="sv-SE" dirty="0"/>
              <a:t>, se 13 kap. 3 § LOU</a:t>
            </a:r>
          </a:p>
          <a:p>
            <a:r>
              <a:rPr lang="sv-SE" dirty="0"/>
              <a:t>Här finns också den situationen när leverantören i allvarlig omfattning har lämnat oriktiga uppgifter rörande uteslutningsgrunder eller uppfyllande av kvalificeringskrav, har undanhållit sådan information eller inte har lämnat in begärda kompletterande dokument</a:t>
            </a:r>
          </a:p>
        </p:txBody>
      </p:sp>
    </p:spTree>
    <p:extLst>
      <p:ext uri="{BB962C8B-B14F-4D97-AF65-F5344CB8AC3E}">
        <p14:creationId xmlns:p14="http://schemas.microsoft.com/office/powerpoint/2010/main" val="79948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fontScale="92500" lnSpcReduction="10000"/>
          </a:bodyPr>
          <a:lstStyle/>
          <a:p>
            <a:pPr marL="0" indent="0">
              <a:buNone/>
            </a:pPr>
            <a:r>
              <a:rPr lang="sv-SE" b="1" dirty="0"/>
              <a:t>Upphandlingar över tröskelvärdena – Obligatoriska och fakultativa uteslutningsgrunder </a:t>
            </a:r>
          </a:p>
          <a:p>
            <a:r>
              <a:rPr lang="sv-SE" b="1" dirty="0"/>
              <a:t>Utredningsskyldighet </a:t>
            </a:r>
            <a:r>
              <a:rPr lang="sv-SE" dirty="0"/>
              <a:t>– UM måste låta leverantören få yttra sig, 13 kap. 5 § LOU</a:t>
            </a:r>
          </a:p>
          <a:p>
            <a:r>
              <a:rPr lang="sv-SE" b="1" dirty="0"/>
              <a:t>Självrättelse eller </a:t>
            </a:r>
            <a:r>
              <a:rPr lang="sv-SE" b="1" dirty="0" err="1"/>
              <a:t>self</a:t>
            </a:r>
            <a:r>
              <a:rPr lang="sv-SE" b="1" dirty="0"/>
              <a:t> </a:t>
            </a:r>
            <a:r>
              <a:rPr lang="sv-SE" b="1" dirty="0" err="1"/>
              <a:t>cleaning</a:t>
            </a:r>
            <a:r>
              <a:rPr lang="sv-SE" b="1" dirty="0"/>
              <a:t> </a:t>
            </a:r>
            <a:r>
              <a:rPr lang="sv-SE" dirty="0"/>
              <a:t>– ska inte uteslutas om 1) leverantören visar att den har ersatt skador, 2) klargjort förhållanden samt aktivt samarbetat och 3) vidtagit konkreta tekniska, organisatoriska och personalmässiga åtgärder  så att brister inte uppstår igen, 13 kap. 6 § LOU</a:t>
            </a:r>
          </a:p>
          <a:p>
            <a:r>
              <a:rPr lang="sv-SE" b="1" dirty="0"/>
              <a:t>Uteslutning kan ske när som helst </a:t>
            </a:r>
            <a:r>
              <a:rPr lang="sv-SE" dirty="0"/>
              <a:t>under upphandlingen</a:t>
            </a:r>
            <a:endParaRPr lang="sv-SE" b="1" dirty="0"/>
          </a:p>
        </p:txBody>
      </p:sp>
    </p:spTree>
    <p:extLst>
      <p:ext uri="{BB962C8B-B14F-4D97-AF65-F5344CB8AC3E}">
        <p14:creationId xmlns:p14="http://schemas.microsoft.com/office/powerpoint/2010/main" val="380870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lnSpcReduction="10000"/>
          </a:bodyPr>
          <a:lstStyle/>
          <a:p>
            <a:pPr marL="0" indent="0">
              <a:buNone/>
            </a:pPr>
            <a:r>
              <a:rPr lang="sv-SE" b="1" dirty="0"/>
              <a:t>Upphandlingar enligt 19 kap. LOU – 19 kap. 17 § LOU </a:t>
            </a:r>
          </a:p>
          <a:p>
            <a:r>
              <a:rPr lang="sv-SE" dirty="0"/>
              <a:t>Får uteslutas i enlighet med 13 kap. 1, 2 och 3 §§ LOU</a:t>
            </a:r>
          </a:p>
          <a:p>
            <a:r>
              <a:rPr lang="sv-SE" dirty="0"/>
              <a:t>En leverantör </a:t>
            </a:r>
            <a:r>
              <a:rPr lang="sv-SE" b="1" u="sng" dirty="0"/>
              <a:t>får också uteslutas om den på andra grunder som anges i upphandlingsdokumenten är olämplig att delta i upphandlingen</a:t>
            </a:r>
          </a:p>
          <a:p>
            <a:r>
              <a:rPr lang="sv-SE" dirty="0"/>
              <a:t>Utredningsskyldighet</a:t>
            </a:r>
          </a:p>
          <a:p>
            <a:pPr marL="0" indent="0">
              <a:buNone/>
            </a:pPr>
            <a:endParaRPr lang="sv-SE" b="1" dirty="0"/>
          </a:p>
          <a:p>
            <a:pPr marL="0" indent="0">
              <a:buNone/>
            </a:pPr>
            <a:r>
              <a:rPr lang="sv-SE" b="1" dirty="0"/>
              <a:t>Alltså kan såväl en oseriös som en olämplig leverantör uteslutas!</a:t>
            </a:r>
          </a:p>
        </p:txBody>
      </p:sp>
    </p:spTree>
    <p:extLst>
      <p:ext uri="{BB962C8B-B14F-4D97-AF65-F5344CB8AC3E}">
        <p14:creationId xmlns:p14="http://schemas.microsoft.com/office/powerpoint/2010/main" val="312201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a:bodyPr>
          <a:lstStyle/>
          <a:p>
            <a:pPr marL="0" indent="0">
              <a:buNone/>
            </a:pPr>
            <a:r>
              <a:rPr lang="sv-SE" b="1" dirty="0"/>
              <a:t>Upphandlingar över och under tröskelvärdena</a:t>
            </a:r>
          </a:p>
          <a:p>
            <a:r>
              <a:rPr lang="sv-SE" dirty="0"/>
              <a:t>UM måste </a:t>
            </a:r>
            <a:r>
              <a:rPr lang="sv-SE" b="1" dirty="0"/>
              <a:t>göra sannolikt </a:t>
            </a:r>
            <a:r>
              <a:rPr lang="sv-SE" dirty="0"/>
              <a:t>att leverantören har gjort sig skyldig till bristen i fråga</a:t>
            </a:r>
          </a:p>
          <a:p>
            <a:r>
              <a:rPr lang="sv-SE" dirty="0"/>
              <a:t>Bedömningen tar sikte på förhållandena vid tidpunkten för uteslutningsbeslutet</a:t>
            </a:r>
          </a:p>
          <a:p>
            <a:r>
              <a:rPr lang="sv-SE" dirty="0"/>
              <a:t>HFD 2013 ref. 61</a:t>
            </a:r>
          </a:p>
        </p:txBody>
      </p:sp>
    </p:spTree>
    <p:extLst>
      <p:ext uri="{BB962C8B-B14F-4D97-AF65-F5344CB8AC3E}">
        <p14:creationId xmlns:p14="http://schemas.microsoft.com/office/powerpoint/2010/main" val="291359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lnSpcReduction="10000"/>
          </a:bodyPr>
          <a:lstStyle/>
          <a:p>
            <a:pPr marL="0" indent="0">
              <a:buNone/>
            </a:pPr>
            <a:r>
              <a:rPr lang="sv-SE" b="1" dirty="0"/>
              <a:t>Hur sker kontrollen?</a:t>
            </a:r>
          </a:p>
          <a:p>
            <a:r>
              <a:rPr lang="sv-SE" dirty="0"/>
              <a:t>Finns inget samlat register utan slagningar måste göras i många register</a:t>
            </a:r>
          </a:p>
          <a:p>
            <a:r>
              <a:rPr lang="sv-SE" dirty="0"/>
              <a:t>Sekretessproblem</a:t>
            </a:r>
          </a:p>
          <a:p>
            <a:r>
              <a:rPr lang="sv-SE" dirty="0"/>
              <a:t>Lösningen – att leverantören intygar på heder och samvete att några sådana omständigheter inte föreligger</a:t>
            </a:r>
          </a:p>
          <a:p>
            <a:r>
              <a:rPr lang="sv-SE" dirty="0"/>
              <a:t>Inte heltäckande och säkert – för att upptäcka missförhållanden krävs detektivarbete…</a:t>
            </a:r>
          </a:p>
        </p:txBody>
      </p:sp>
    </p:spTree>
    <p:extLst>
      <p:ext uri="{BB962C8B-B14F-4D97-AF65-F5344CB8AC3E}">
        <p14:creationId xmlns:p14="http://schemas.microsoft.com/office/powerpoint/2010/main" val="199518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1505E-A5D1-B7E9-9831-647AA81E2585}"/>
              </a:ext>
            </a:extLst>
          </p:cNvPr>
          <p:cNvSpPr>
            <a:spLocks noGrp="1"/>
          </p:cNvSpPr>
          <p:nvPr>
            <p:ph type="title"/>
          </p:nvPr>
        </p:nvSpPr>
        <p:spPr/>
        <p:txBody>
          <a:bodyPr>
            <a:normAutofit/>
          </a:bodyPr>
          <a:lstStyle/>
          <a:p>
            <a:r>
              <a:rPr lang="sv-SE" dirty="0"/>
              <a:t>5. Exempel baserade på verkliga fall och praxis</a:t>
            </a:r>
          </a:p>
        </p:txBody>
      </p:sp>
      <p:sp>
        <p:nvSpPr>
          <p:cNvPr id="3" name="Platshållare för innehåll 2">
            <a:extLst>
              <a:ext uri="{FF2B5EF4-FFF2-40B4-BE49-F238E27FC236}">
                <a16:creationId xmlns:a16="http://schemas.microsoft.com/office/drawing/2014/main" id="{C645F695-BA13-C210-ABFD-C04C464C74F5}"/>
              </a:ext>
            </a:extLst>
          </p:cNvPr>
          <p:cNvSpPr>
            <a:spLocks noGrp="1"/>
          </p:cNvSpPr>
          <p:nvPr>
            <p:ph idx="1"/>
          </p:nvPr>
        </p:nvSpPr>
        <p:spPr/>
        <p:txBody>
          <a:bodyPr>
            <a:normAutofit lnSpcReduction="10000"/>
          </a:bodyPr>
          <a:lstStyle/>
          <a:p>
            <a:r>
              <a:rPr lang="sv-SE" dirty="0"/>
              <a:t>Upphandlingar över tröskelvärdet och fråga om allvarligt fel i yrkesutövningen</a:t>
            </a:r>
          </a:p>
          <a:p>
            <a:pPr marL="514350" indent="-514350">
              <a:buFont typeface="+mj-lt"/>
              <a:buAutoNum type="arabicPeriod"/>
            </a:pPr>
            <a:r>
              <a:rPr lang="sv-SE" dirty="0"/>
              <a:t>Vid en kontroll hos Skatteverket visade det sig att SKV höjt skatteunderlaget för en av deltagarna på grund av oredovisad lön, oredovisade varukostnader och arbetsgivaravgifter för år 2016. SKV:s beslut april 2018. OK att utesluta i februari 2021 </a:t>
            </a:r>
          </a:p>
          <a:p>
            <a:pPr marL="514350" indent="-514350">
              <a:buFont typeface="+mj-lt"/>
              <a:buAutoNum type="arabicPeriod"/>
            </a:pPr>
            <a:r>
              <a:rPr lang="sv-SE" dirty="0"/>
              <a:t>OK att utesluta leverantör som haft för långa svarstider i sin larmcentral och brustit i skyldighet att lämna statistik</a:t>
            </a:r>
          </a:p>
          <a:p>
            <a:endParaRPr lang="sv-SE" dirty="0"/>
          </a:p>
        </p:txBody>
      </p:sp>
    </p:spTree>
    <p:extLst>
      <p:ext uri="{BB962C8B-B14F-4D97-AF65-F5344CB8AC3E}">
        <p14:creationId xmlns:p14="http://schemas.microsoft.com/office/powerpoint/2010/main" val="2619668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1505E-A5D1-B7E9-9831-647AA81E2585}"/>
              </a:ext>
            </a:extLst>
          </p:cNvPr>
          <p:cNvSpPr>
            <a:spLocks noGrp="1"/>
          </p:cNvSpPr>
          <p:nvPr>
            <p:ph type="title"/>
          </p:nvPr>
        </p:nvSpPr>
        <p:spPr/>
        <p:txBody>
          <a:bodyPr>
            <a:normAutofit/>
          </a:bodyPr>
          <a:lstStyle/>
          <a:p>
            <a:r>
              <a:rPr lang="sv-SE" dirty="0"/>
              <a:t>5. Exempel baserade på verkliga fall och praxis, forts.</a:t>
            </a:r>
          </a:p>
        </p:txBody>
      </p:sp>
      <p:sp>
        <p:nvSpPr>
          <p:cNvPr id="3" name="Platshållare för innehåll 2">
            <a:extLst>
              <a:ext uri="{FF2B5EF4-FFF2-40B4-BE49-F238E27FC236}">
                <a16:creationId xmlns:a16="http://schemas.microsoft.com/office/drawing/2014/main" id="{C645F695-BA13-C210-ABFD-C04C464C74F5}"/>
              </a:ext>
            </a:extLst>
          </p:cNvPr>
          <p:cNvSpPr>
            <a:spLocks noGrp="1"/>
          </p:cNvSpPr>
          <p:nvPr>
            <p:ph idx="1"/>
          </p:nvPr>
        </p:nvSpPr>
        <p:spPr/>
        <p:txBody>
          <a:bodyPr>
            <a:normAutofit/>
          </a:bodyPr>
          <a:lstStyle/>
          <a:p>
            <a:r>
              <a:rPr lang="sv-SE" dirty="0"/>
              <a:t>Upphandlingar över tröskelvärdet och fråga om allvarligt fel i yrkesutövningen</a:t>
            </a:r>
          </a:p>
          <a:p>
            <a:pPr marL="514350" indent="-514350">
              <a:buFont typeface="+mj-lt"/>
              <a:buAutoNum type="arabicPeriod" startAt="3"/>
            </a:pPr>
            <a:r>
              <a:rPr lang="sv-SE" dirty="0"/>
              <a:t>Anlitat underleverantörer på otillåtet sätt, felfaktureringar, uteblivna rabatter, </a:t>
            </a:r>
            <a:r>
              <a:rPr lang="sv-SE" b="1" dirty="0"/>
              <a:t>personal arbetat utan ID-handlingar</a:t>
            </a:r>
            <a:r>
              <a:rPr lang="sv-SE" dirty="0"/>
              <a:t> och </a:t>
            </a:r>
            <a:r>
              <a:rPr lang="sv-SE" b="1" dirty="0"/>
              <a:t>fordon utan tillstånd </a:t>
            </a:r>
            <a:r>
              <a:rPr lang="sv-SE" dirty="0"/>
              <a:t>– OK att utesluta</a:t>
            </a:r>
          </a:p>
          <a:p>
            <a:pPr marL="514350" indent="-514350">
              <a:buFont typeface="+mj-lt"/>
              <a:buAutoNum type="arabicPeriod" startAt="3"/>
            </a:pPr>
            <a:r>
              <a:rPr lang="sv-SE" dirty="0"/>
              <a:t>Tidigare felaktigt utförda uppdrag – OK att utesluta</a:t>
            </a:r>
          </a:p>
          <a:p>
            <a:pPr marL="514350" indent="-514350">
              <a:buFont typeface="+mj-lt"/>
              <a:buAutoNum type="arabicPeriod" startAt="3"/>
            </a:pPr>
            <a:r>
              <a:rPr lang="sv-SE" dirty="0"/>
              <a:t>Omfattande överdebiteringar – OK att utesluta trots att leverantören vidtagit vissa förbättringsåtgärder</a:t>
            </a:r>
          </a:p>
        </p:txBody>
      </p:sp>
    </p:spTree>
    <p:extLst>
      <p:ext uri="{BB962C8B-B14F-4D97-AF65-F5344CB8AC3E}">
        <p14:creationId xmlns:p14="http://schemas.microsoft.com/office/powerpoint/2010/main" val="27813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5D6EB9-A685-822F-575C-532C1C72671F}"/>
              </a:ext>
            </a:extLst>
          </p:cNvPr>
          <p:cNvSpPr>
            <a:spLocks noGrp="1"/>
          </p:cNvSpPr>
          <p:nvPr>
            <p:ph type="title"/>
          </p:nvPr>
        </p:nvSpPr>
        <p:spPr/>
        <p:txBody>
          <a:bodyPr>
            <a:normAutofit fontScale="90000"/>
          </a:bodyPr>
          <a:lstStyle/>
          <a:p>
            <a:r>
              <a:rPr lang="sv-SE" dirty="0"/>
              <a:t>6. Förslag på hur UM kan jobba för att enbart få bra och seriösa leverantörer</a:t>
            </a:r>
          </a:p>
        </p:txBody>
      </p:sp>
      <p:sp>
        <p:nvSpPr>
          <p:cNvPr id="3" name="Platshållare för innehåll 2">
            <a:extLst>
              <a:ext uri="{FF2B5EF4-FFF2-40B4-BE49-F238E27FC236}">
                <a16:creationId xmlns:a16="http://schemas.microsoft.com/office/drawing/2014/main" id="{7B7749E5-FD16-C7DC-6CC2-A4859CB30745}"/>
              </a:ext>
            </a:extLst>
          </p:cNvPr>
          <p:cNvSpPr>
            <a:spLocks noGrp="1"/>
          </p:cNvSpPr>
          <p:nvPr>
            <p:ph idx="1"/>
          </p:nvPr>
        </p:nvSpPr>
        <p:spPr/>
        <p:txBody>
          <a:bodyPr>
            <a:normAutofit fontScale="92500" lnSpcReduction="10000"/>
          </a:bodyPr>
          <a:lstStyle/>
          <a:p>
            <a:r>
              <a:rPr lang="sv-SE" dirty="0"/>
              <a:t>Kontrollera era leverantörer!</a:t>
            </a:r>
          </a:p>
          <a:p>
            <a:r>
              <a:rPr lang="sv-SE" dirty="0"/>
              <a:t>Det är dock tids- och arbetskrävande men kanske ett ljus i tunneln?</a:t>
            </a:r>
          </a:p>
          <a:p>
            <a:r>
              <a:rPr lang="sv-SE" dirty="0"/>
              <a:t>Gå till botten med onormalt låga anbud - är det för bra för att vara sant? Kolla extra</a:t>
            </a:r>
          </a:p>
          <a:p>
            <a:r>
              <a:rPr lang="sv-SE" dirty="0"/>
              <a:t>Kolla fler referenser, se t.ex. 15 kap. 11 § punkten 1 LOU, byggentreprenader</a:t>
            </a:r>
          </a:p>
          <a:p>
            <a:r>
              <a:rPr lang="sv-SE" dirty="0"/>
              <a:t>Skriv in en möjlighet för er att säga upp avtalet i förtid om uteslutningsskäl uppstår under avtalstiden</a:t>
            </a:r>
          </a:p>
          <a:p>
            <a:r>
              <a:rPr lang="sv-SE" dirty="0"/>
              <a:t>Håll dig uppdaterad!</a:t>
            </a:r>
          </a:p>
        </p:txBody>
      </p:sp>
    </p:spTree>
    <p:extLst>
      <p:ext uri="{BB962C8B-B14F-4D97-AF65-F5344CB8AC3E}">
        <p14:creationId xmlns:p14="http://schemas.microsoft.com/office/powerpoint/2010/main" val="426768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Hur får vi bort oseriösa leverantörer?</a:t>
            </a:r>
          </a:p>
        </p:txBody>
      </p:sp>
      <p:sp>
        <p:nvSpPr>
          <p:cNvPr id="3" name="Content Placeholder 2"/>
          <p:cNvSpPr>
            <a:spLocks noGrp="1"/>
          </p:cNvSpPr>
          <p:nvPr>
            <p:ph idx="1"/>
          </p:nvPr>
        </p:nvSpPr>
        <p:spPr/>
        <p:txBody>
          <a:bodyPr>
            <a:normAutofit lnSpcReduction="10000"/>
          </a:bodyPr>
          <a:lstStyle/>
          <a:p>
            <a:pPr marL="514350" indent="-514350">
              <a:buClr>
                <a:schemeClr val="bg1"/>
              </a:buClr>
              <a:buFont typeface="+mj-lt"/>
              <a:buAutoNum type="arabicPeriod"/>
            </a:pPr>
            <a:r>
              <a:rPr lang="sv-SE" dirty="0"/>
              <a:t>Inledning</a:t>
            </a:r>
          </a:p>
          <a:p>
            <a:pPr marL="514350" indent="-514350">
              <a:buClr>
                <a:schemeClr val="bg1"/>
              </a:buClr>
              <a:buFont typeface="+mj-lt"/>
              <a:buAutoNum type="arabicPeriod"/>
            </a:pPr>
            <a:r>
              <a:rPr lang="sv-SE" dirty="0"/>
              <a:t>Vad är en oseriös leverantör?</a:t>
            </a:r>
          </a:p>
          <a:p>
            <a:pPr marL="514350" indent="-514350">
              <a:buClr>
                <a:schemeClr val="bg1"/>
              </a:buClr>
              <a:buFont typeface="+mj-lt"/>
              <a:buAutoNum type="arabicPeriod"/>
            </a:pPr>
            <a:r>
              <a:rPr lang="sv-SE" dirty="0"/>
              <a:t>Vilka problem kan uppstå, dvs. varför hör de inte hemma på upphandlingsområdet?</a:t>
            </a:r>
          </a:p>
          <a:p>
            <a:pPr marL="514350" indent="-514350">
              <a:buClr>
                <a:schemeClr val="bg1"/>
              </a:buClr>
              <a:buFont typeface="+mj-lt"/>
              <a:buAutoNum type="arabicPeriod"/>
            </a:pPr>
            <a:r>
              <a:rPr lang="sv-SE" dirty="0"/>
              <a:t>Översiktlig genomgång av reglerna </a:t>
            </a:r>
          </a:p>
          <a:p>
            <a:pPr marL="514350" indent="-514350">
              <a:buClr>
                <a:schemeClr val="bg1"/>
              </a:buClr>
              <a:buFont typeface="+mj-lt"/>
              <a:buAutoNum type="arabicPeriod"/>
            </a:pPr>
            <a:r>
              <a:rPr lang="sv-SE" dirty="0"/>
              <a:t>Exempel baserade på verkliga fall och praxis</a:t>
            </a:r>
          </a:p>
          <a:p>
            <a:pPr marL="514350" indent="-514350">
              <a:buClr>
                <a:schemeClr val="bg1"/>
              </a:buClr>
              <a:buFont typeface="+mj-lt"/>
              <a:buAutoNum type="arabicPeriod"/>
            </a:pPr>
            <a:r>
              <a:rPr lang="sv-SE" dirty="0"/>
              <a:t>Förslag på hur UM kan jobba för att enbart få bra och seriösa leverantörer</a:t>
            </a:r>
          </a:p>
          <a:p>
            <a:pPr marL="514350" indent="-514350">
              <a:buClr>
                <a:schemeClr val="bg1"/>
              </a:buClr>
              <a:buFont typeface="+mj-lt"/>
              <a:buAutoNum type="arabicPeriod"/>
            </a:pPr>
            <a:r>
              <a:rPr lang="sv-SE" dirty="0"/>
              <a:t>Avslutning</a:t>
            </a:r>
          </a:p>
          <a:p>
            <a:pPr marL="0" indent="0">
              <a:buClr>
                <a:schemeClr val="bg1"/>
              </a:buClr>
              <a:buNone/>
            </a:pPr>
            <a:endParaRPr lang="sv-SE" dirty="0"/>
          </a:p>
        </p:txBody>
      </p:sp>
    </p:spTree>
    <p:extLst>
      <p:ext uri="{BB962C8B-B14F-4D97-AF65-F5344CB8AC3E}">
        <p14:creationId xmlns:p14="http://schemas.microsoft.com/office/powerpoint/2010/main" val="328969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5D6EB9-A685-822F-575C-532C1C72671F}"/>
              </a:ext>
            </a:extLst>
          </p:cNvPr>
          <p:cNvSpPr>
            <a:spLocks noGrp="1"/>
          </p:cNvSpPr>
          <p:nvPr>
            <p:ph type="title"/>
          </p:nvPr>
        </p:nvSpPr>
        <p:spPr/>
        <p:txBody>
          <a:bodyPr>
            <a:normAutofit fontScale="90000"/>
          </a:bodyPr>
          <a:lstStyle/>
          <a:p>
            <a:r>
              <a:rPr lang="sv-SE" dirty="0"/>
              <a:t>6. Förslag på hur UM kan jobba för att enbart få bra och seriösa leverantörer, forts.</a:t>
            </a:r>
          </a:p>
        </p:txBody>
      </p:sp>
      <p:sp>
        <p:nvSpPr>
          <p:cNvPr id="3" name="Platshållare för innehåll 2">
            <a:extLst>
              <a:ext uri="{FF2B5EF4-FFF2-40B4-BE49-F238E27FC236}">
                <a16:creationId xmlns:a16="http://schemas.microsoft.com/office/drawing/2014/main" id="{7B7749E5-FD16-C7DC-6CC2-A4859CB30745}"/>
              </a:ext>
            </a:extLst>
          </p:cNvPr>
          <p:cNvSpPr>
            <a:spLocks noGrp="1"/>
          </p:cNvSpPr>
          <p:nvPr>
            <p:ph idx="1"/>
          </p:nvPr>
        </p:nvSpPr>
        <p:spPr/>
        <p:txBody>
          <a:bodyPr>
            <a:normAutofit/>
          </a:bodyPr>
          <a:lstStyle/>
          <a:p>
            <a:r>
              <a:rPr lang="sv-SE" dirty="0"/>
              <a:t>En vanlig fråga:</a:t>
            </a:r>
          </a:p>
          <a:p>
            <a:endParaRPr lang="sv-SE" dirty="0"/>
          </a:p>
          <a:p>
            <a:r>
              <a:rPr lang="sv-SE" i="1" dirty="0"/>
              <a:t>Måste jag tilldela den leverantör jag är i domstolsprocess med?</a:t>
            </a:r>
          </a:p>
          <a:p>
            <a:endParaRPr lang="sv-SE" dirty="0"/>
          </a:p>
          <a:p>
            <a:r>
              <a:rPr lang="sv-SE" dirty="0"/>
              <a:t>Svaret – kanske, se </a:t>
            </a:r>
            <a:r>
              <a:rPr lang="sv-SE" i="1" dirty="0" err="1"/>
              <a:t>Forposta</a:t>
            </a:r>
            <a:r>
              <a:rPr lang="sv-SE" dirty="0"/>
              <a:t> och överväg använda möjligheten i 19 kap. 17 § LOU</a:t>
            </a:r>
          </a:p>
          <a:p>
            <a:endParaRPr lang="sv-SE" dirty="0"/>
          </a:p>
          <a:p>
            <a:endParaRPr lang="sv-SE" dirty="0"/>
          </a:p>
        </p:txBody>
      </p:sp>
    </p:spTree>
    <p:extLst>
      <p:ext uri="{BB962C8B-B14F-4D97-AF65-F5344CB8AC3E}">
        <p14:creationId xmlns:p14="http://schemas.microsoft.com/office/powerpoint/2010/main" val="300662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3455B-E39D-5BDC-DCB4-5429500B8CD2}"/>
              </a:ext>
            </a:extLst>
          </p:cNvPr>
          <p:cNvSpPr>
            <a:spLocks noGrp="1"/>
          </p:cNvSpPr>
          <p:nvPr>
            <p:ph type="title"/>
          </p:nvPr>
        </p:nvSpPr>
        <p:spPr/>
        <p:txBody>
          <a:bodyPr/>
          <a:lstStyle/>
          <a:p>
            <a:r>
              <a:rPr lang="sv-SE" dirty="0"/>
              <a:t>7. Avslutning</a:t>
            </a:r>
          </a:p>
        </p:txBody>
      </p:sp>
      <p:sp>
        <p:nvSpPr>
          <p:cNvPr id="3" name="Platshållare för innehåll 2">
            <a:extLst>
              <a:ext uri="{FF2B5EF4-FFF2-40B4-BE49-F238E27FC236}">
                <a16:creationId xmlns:a16="http://schemas.microsoft.com/office/drawing/2014/main" id="{AFBC57E0-8C42-38AD-AF70-C7ACC6F508E3}"/>
              </a:ext>
            </a:extLst>
          </p:cNvPr>
          <p:cNvSpPr>
            <a:spLocks noGrp="1"/>
          </p:cNvSpPr>
          <p:nvPr>
            <p:ph idx="1"/>
          </p:nvPr>
        </p:nvSpPr>
        <p:spPr/>
        <p:txBody>
          <a:bodyPr/>
          <a:lstStyle/>
          <a:p>
            <a:r>
              <a:rPr lang="sv-SE" dirty="0"/>
              <a:t>Ett ljus i tunneln?</a:t>
            </a:r>
          </a:p>
          <a:p>
            <a:r>
              <a:rPr lang="sv-SE" dirty="0"/>
              <a:t>Utredning arbetar med att föreslå ett effektivt och tillförlitligt system för leverantörskontroll i samband med offentlig upphandling – för att identifiera oseriösa och olämpliga leverantörer</a:t>
            </a:r>
          </a:p>
          <a:p>
            <a:r>
              <a:rPr lang="sv-SE" dirty="0"/>
              <a:t>Ska slutredovisas den 31 augusti 2023</a:t>
            </a:r>
          </a:p>
          <a:p>
            <a:r>
              <a:rPr lang="sv-SE" dirty="0"/>
              <a:t>Kan komma att förenkla kontrollerna</a:t>
            </a:r>
          </a:p>
          <a:p>
            <a:r>
              <a:rPr lang="sv-SE" dirty="0"/>
              <a:t>Våga kontrollera och följ upp!</a:t>
            </a:r>
          </a:p>
          <a:p>
            <a:endParaRPr lang="sv-SE" dirty="0"/>
          </a:p>
        </p:txBody>
      </p:sp>
    </p:spTree>
    <p:extLst>
      <p:ext uri="{BB962C8B-B14F-4D97-AF65-F5344CB8AC3E}">
        <p14:creationId xmlns:p14="http://schemas.microsoft.com/office/powerpoint/2010/main" val="412686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B005AD-03A8-0C41-A049-A1E4B47D4EE7}"/>
              </a:ext>
            </a:extLst>
          </p:cNvPr>
          <p:cNvSpPr>
            <a:spLocks noGrp="1"/>
          </p:cNvSpPr>
          <p:nvPr>
            <p:ph type="title"/>
          </p:nvPr>
        </p:nvSpPr>
        <p:spPr>
          <a:xfrm>
            <a:off x="2716595" y="1076109"/>
            <a:ext cx="7886700" cy="994172"/>
          </a:xfrm>
        </p:spPr>
        <p:txBody>
          <a:bodyPr/>
          <a:lstStyle/>
          <a:p>
            <a:r>
              <a:rPr lang="sv-SE"/>
              <a:t>Tack för att ni lyssnade!</a:t>
            </a:r>
          </a:p>
        </p:txBody>
      </p:sp>
      <p:sp>
        <p:nvSpPr>
          <p:cNvPr id="3" name="Platshållare för innehåll 2">
            <a:extLst>
              <a:ext uri="{FF2B5EF4-FFF2-40B4-BE49-F238E27FC236}">
                <a16:creationId xmlns:a16="http://schemas.microsoft.com/office/drawing/2014/main" id="{C83AF3C5-F1D5-8E4F-89B0-80E011C3D3A5}"/>
              </a:ext>
            </a:extLst>
          </p:cNvPr>
          <p:cNvSpPr>
            <a:spLocks noGrp="1"/>
          </p:cNvSpPr>
          <p:nvPr>
            <p:ph idx="1"/>
          </p:nvPr>
        </p:nvSpPr>
        <p:spPr>
          <a:xfrm>
            <a:off x="5262673" y="2289139"/>
            <a:ext cx="4486736" cy="956554"/>
          </a:xfrm>
        </p:spPr>
        <p:txBody>
          <a:bodyPr>
            <a:normAutofit fontScale="62500" lnSpcReduction="20000"/>
          </a:bodyPr>
          <a:lstStyle/>
          <a:p>
            <a:pPr marL="0" indent="0">
              <a:buNone/>
            </a:pPr>
            <a:r>
              <a:rPr lang="sv-SE"/>
              <a:t>Anna </a:t>
            </a:r>
            <a:r>
              <a:rPr lang="sv-SE" dirty="0"/>
              <a:t>Ulfsdotter</a:t>
            </a:r>
            <a:endParaRPr lang="sv-SE"/>
          </a:p>
          <a:p>
            <a:pPr marL="0" indent="0">
              <a:buNone/>
            </a:pPr>
            <a:r>
              <a:rPr lang="sv-SE" err="1"/>
              <a:t>anna@ulfsdotterlaw.com</a:t>
            </a:r>
            <a:r>
              <a:rPr lang="sv-SE"/>
              <a:t> </a:t>
            </a:r>
          </a:p>
          <a:p>
            <a:pPr marL="0" indent="0">
              <a:buNone/>
            </a:pPr>
            <a:r>
              <a:rPr lang="sv-SE"/>
              <a:t>+46 72 50 77 300</a:t>
            </a:r>
          </a:p>
        </p:txBody>
      </p:sp>
      <p:sp>
        <p:nvSpPr>
          <p:cNvPr id="7" name="Platshållare för innehåll 2">
            <a:extLst>
              <a:ext uri="{FF2B5EF4-FFF2-40B4-BE49-F238E27FC236}">
                <a16:creationId xmlns:a16="http://schemas.microsoft.com/office/drawing/2014/main" id="{23297CF5-D5F5-A34E-B421-48BD5D08E3D4}"/>
              </a:ext>
            </a:extLst>
          </p:cNvPr>
          <p:cNvSpPr txBox="1">
            <a:spLocks/>
          </p:cNvSpPr>
          <p:nvPr/>
        </p:nvSpPr>
        <p:spPr>
          <a:xfrm>
            <a:off x="3977884" y="3721029"/>
            <a:ext cx="4486736" cy="95655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bg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p>
        </p:txBody>
      </p:sp>
      <p:pic>
        <p:nvPicPr>
          <p:cNvPr id="8" name="Bildobjekt 7" descr="En bild som visar person, kvinna, dam&#10;&#10;Automatiskt genererad beskrivning">
            <a:extLst>
              <a:ext uri="{FF2B5EF4-FFF2-40B4-BE49-F238E27FC236}">
                <a16:creationId xmlns:a16="http://schemas.microsoft.com/office/drawing/2014/main" id="{F0395A2F-5180-1D44-959D-5AE3A158D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595" y="2289139"/>
            <a:ext cx="2146752" cy="2863778"/>
          </a:xfrm>
          <a:prstGeom prst="rect">
            <a:avLst/>
          </a:prstGeom>
        </p:spPr>
      </p:pic>
    </p:spTree>
    <p:extLst>
      <p:ext uri="{BB962C8B-B14F-4D97-AF65-F5344CB8AC3E}">
        <p14:creationId xmlns:p14="http://schemas.microsoft.com/office/powerpoint/2010/main" val="58703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FCC07-3B4E-D374-727E-030E17485853}"/>
              </a:ext>
            </a:extLst>
          </p:cNvPr>
          <p:cNvSpPr>
            <a:spLocks noGrp="1"/>
          </p:cNvSpPr>
          <p:nvPr>
            <p:ph type="title"/>
          </p:nvPr>
        </p:nvSpPr>
        <p:spPr/>
        <p:txBody>
          <a:bodyPr/>
          <a:lstStyle/>
          <a:p>
            <a:r>
              <a:rPr lang="sv-SE" dirty="0"/>
              <a:t>1. Inledning</a:t>
            </a:r>
          </a:p>
        </p:txBody>
      </p:sp>
      <p:sp>
        <p:nvSpPr>
          <p:cNvPr id="3" name="Platshållare för innehåll 2">
            <a:extLst>
              <a:ext uri="{FF2B5EF4-FFF2-40B4-BE49-F238E27FC236}">
                <a16:creationId xmlns:a16="http://schemas.microsoft.com/office/drawing/2014/main" id="{510F09DC-613B-301E-7476-2956EA28D090}"/>
              </a:ext>
            </a:extLst>
          </p:cNvPr>
          <p:cNvSpPr>
            <a:spLocks noGrp="1"/>
          </p:cNvSpPr>
          <p:nvPr>
            <p:ph idx="1"/>
          </p:nvPr>
        </p:nvSpPr>
        <p:spPr/>
        <p:txBody>
          <a:bodyPr/>
          <a:lstStyle/>
          <a:p>
            <a:r>
              <a:rPr lang="sv-SE" dirty="0"/>
              <a:t>Den offentliga upphandlingen har stor betydelse och omsätter stora värden</a:t>
            </a:r>
          </a:p>
          <a:p>
            <a:r>
              <a:rPr lang="sv-SE" dirty="0"/>
              <a:t>Får ännu större betydelse i lågkonjunkturer när kampen om de offentliga kontrakten blir ännu större</a:t>
            </a:r>
          </a:p>
          <a:p>
            <a:r>
              <a:rPr lang="sv-SE" dirty="0"/>
              <a:t>Vissa tar till fula knep i syfte att vinna kontrakt</a:t>
            </a:r>
          </a:p>
          <a:p>
            <a:r>
              <a:rPr lang="sv-SE" dirty="0"/>
              <a:t>Risken ökar att UM tilldelar kontrakt till ”fel leverantörer”</a:t>
            </a:r>
          </a:p>
          <a:p>
            <a:r>
              <a:rPr lang="sv-SE" dirty="0"/>
              <a:t>Vilka är dessa och hur kan UM upptäcka dem?</a:t>
            </a:r>
          </a:p>
          <a:p>
            <a:r>
              <a:rPr lang="sv-SE" dirty="0"/>
              <a:t>Vad kan UM göra för att göra rätt?</a:t>
            </a:r>
          </a:p>
        </p:txBody>
      </p:sp>
    </p:spTree>
    <p:extLst>
      <p:ext uri="{BB962C8B-B14F-4D97-AF65-F5344CB8AC3E}">
        <p14:creationId xmlns:p14="http://schemas.microsoft.com/office/powerpoint/2010/main" val="37931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A6C2E-E17F-1450-F741-BCDB8D261654}"/>
              </a:ext>
            </a:extLst>
          </p:cNvPr>
          <p:cNvSpPr>
            <a:spLocks noGrp="1"/>
          </p:cNvSpPr>
          <p:nvPr>
            <p:ph type="title"/>
          </p:nvPr>
        </p:nvSpPr>
        <p:spPr/>
        <p:txBody>
          <a:bodyPr/>
          <a:lstStyle/>
          <a:p>
            <a:r>
              <a:rPr lang="sv-SE" dirty="0"/>
              <a:t>2. Vad är en oseriös leverantör?</a:t>
            </a:r>
          </a:p>
        </p:txBody>
      </p:sp>
      <p:sp>
        <p:nvSpPr>
          <p:cNvPr id="3" name="Platshållare för innehåll 2">
            <a:extLst>
              <a:ext uri="{FF2B5EF4-FFF2-40B4-BE49-F238E27FC236}">
                <a16:creationId xmlns:a16="http://schemas.microsoft.com/office/drawing/2014/main" id="{3FC7D542-26A4-3AD8-C431-884CFBE74133}"/>
              </a:ext>
            </a:extLst>
          </p:cNvPr>
          <p:cNvSpPr>
            <a:spLocks noGrp="1"/>
          </p:cNvSpPr>
          <p:nvPr>
            <p:ph idx="1"/>
          </p:nvPr>
        </p:nvSpPr>
        <p:spPr/>
        <p:txBody>
          <a:bodyPr>
            <a:normAutofit/>
          </a:bodyPr>
          <a:lstStyle/>
          <a:p>
            <a:pPr marL="0" indent="0" algn="ctr">
              <a:buNone/>
            </a:pPr>
            <a:endParaRPr lang="sv-SE" sz="9600" dirty="0"/>
          </a:p>
          <a:p>
            <a:pPr marL="0" indent="0" algn="ctr">
              <a:buNone/>
            </a:pPr>
            <a:r>
              <a:rPr lang="sv-SE" sz="9600" dirty="0"/>
              <a:t>?</a:t>
            </a:r>
          </a:p>
        </p:txBody>
      </p:sp>
    </p:spTree>
    <p:extLst>
      <p:ext uri="{BB962C8B-B14F-4D97-AF65-F5344CB8AC3E}">
        <p14:creationId xmlns:p14="http://schemas.microsoft.com/office/powerpoint/2010/main" val="126230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01713-7075-C951-DC62-30EC3CF1F4BF}"/>
              </a:ext>
            </a:extLst>
          </p:cNvPr>
          <p:cNvSpPr>
            <a:spLocks noGrp="1"/>
          </p:cNvSpPr>
          <p:nvPr>
            <p:ph type="title"/>
          </p:nvPr>
        </p:nvSpPr>
        <p:spPr/>
        <p:txBody>
          <a:bodyPr/>
          <a:lstStyle/>
          <a:p>
            <a:r>
              <a:rPr lang="sv-SE" dirty="0"/>
              <a:t>2. Vad är en oseriös leverantör? En leverantör som…</a:t>
            </a:r>
          </a:p>
        </p:txBody>
      </p:sp>
      <p:sp>
        <p:nvSpPr>
          <p:cNvPr id="3" name="Platshållare för innehåll 2">
            <a:extLst>
              <a:ext uri="{FF2B5EF4-FFF2-40B4-BE49-F238E27FC236}">
                <a16:creationId xmlns:a16="http://schemas.microsoft.com/office/drawing/2014/main" id="{80CCE3C4-E688-FFF6-EB39-7418117359C2}"/>
              </a:ext>
            </a:extLst>
          </p:cNvPr>
          <p:cNvSpPr>
            <a:spLocks noGrp="1"/>
          </p:cNvSpPr>
          <p:nvPr>
            <p:ph idx="1"/>
          </p:nvPr>
        </p:nvSpPr>
        <p:spPr/>
        <p:txBody>
          <a:bodyPr>
            <a:normAutofit lnSpcReduction="10000"/>
          </a:bodyPr>
          <a:lstStyle/>
          <a:p>
            <a:r>
              <a:rPr lang="sv-SE" dirty="0"/>
              <a:t>UM inte kan lita på</a:t>
            </a:r>
          </a:p>
          <a:p>
            <a:r>
              <a:rPr lang="sv-SE" dirty="0"/>
              <a:t>skor sig på UM eller andra</a:t>
            </a:r>
          </a:p>
          <a:p>
            <a:r>
              <a:rPr lang="sv-SE" dirty="0"/>
              <a:t>har onda avsikter</a:t>
            </a:r>
          </a:p>
          <a:p>
            <a:r>
              <a:rPr lang="sv-SE" dirty="0"/>
              <a:t>vars företrädare begår brott</a:t>
            </a:r>
          </a:p>
          <a:p>
            <a:r>
              <a:rPr lang="sv-SE" dirty="0"/>
              <a:t>inte betalar skatter etc.</a:t>
            </a:r>
          </a:p>
          <a:p>
            <a:r>
              <a:rPr lang="sv-SE" dirty="0"/>
              <a:t>lovar runt och håller tunt</a:t>
            </a:r>
          </a:p>
          <a:p>
            <a:r>
              <a:rPr lang="sv-SE" dirty="0"/>
              <a:t>inte levererar det den ska etc. </a:t>
            </a:r>
          </a:p>
          <a:p>
            <a:endParaRPr lang="sv-SE" dirty="0"/>
          </a:p>
          <a:p>
            <a:endParaRPr lang="sv-SE" dirty="0"/>
          </a:p>
          <a:p>
            <a:endParaRPr lang="sv-SE" dirty="0"/>
          </a:p>
        </p:txBody>
      </p:sp>
    </p:spTree>
    <p:extLst>
      <p:ext uri="{BB962C8B-B14F-4D97-AF65-F5344CB8AC3E}">
        <p14:creationId xmlns:p14="http://schemas.microsoft.com/office/powerpoint/2010/main" val="126421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22F3EB-933C-0103-4F65-63DA4778BE85}"/>
              </a:ext>
            </a:extLst>
          </p:cNvPr>
          <p:cNvSpPr>
            <a:spLocks noGrp="1"/>
          </p:cNvSpPr>
          <p:nvPr>
            <p:ph type="title"/>
          </p:nvPr>
        </p:nvSpPr>
        <p:spPr/>
        <p:txBody>
          <a:bodyPr>
            <a:normAutofit/>
          </a:bodyPr>
          <a:lstStyle/>
          <a:p>
            <a:r>
              <a:rPr lang="sv-SE" dirty="0"/>
              <a:t>3. Vilka problem kan uppstå?</a:t>
            </a:r>
          </a:p>
        </p:txBody>
      </p:sp>
      <p:sp>
        <p:nvSpPr>
          <p:cNvPr id="3" name="Platshållare för innehåll 2">
            <a:extLst>
              <a:ext uri="{FF2B5EF4-FFF2-40B4-BE49-F238E27FC236}">
                <a16:creationId xmlns:a16="http://schemas.microsoft.com/office/drawing/2014/main" id="{EEBFCB5E-50B2-8554-EC0A-68ABC844C9D6}"/>
              </a:ext>
            </a:extLst>
          </p:cNvPr>
          <p:cNvSpPr>
            <a:spLocks noGrp="1"/>
          </p:cNvSpPr>
          <p:nvPr>
            <p:ph idx="1"/>
          </p:nvPr>
        </p:nvSpPr>
        <p:spPr/>
        <p:txBody>
          <a:bodyPr>
            <a:normAutofit fontScale="92500" lnSpcReduction="10000"/>
          </a:bodyPr>
          <a:lstStyle/>
          <a:p>
            <a:r>
              <a:rPr lang="sv-SE" dirty="0"/>
              <a:t>… dvs. varför hör de inte hemma på upphandlingsområdet?</a:t>
            </a:r>
          </a:p>
          <a:p>
            <a:r>
              <a:rPr lang="sv-SE" dirty="0"/>
              <a:t>Problem i utförande av leverans, för UM tidskrävande och ofta fördyrande</a:t>
            </a:r>
          </a:p>
          <a:p>
            <a:r>
              <a:rPr lang="sv-SE" dirty="0"/>
              <a:t>Skattemedel till leverantörer som inte gör rätt för sig</a:t>
            </a:r>
          </a:p>
          <a:p>
            <a:r>
              <a:rPr lang="sv-SE" dirty="0"/>
              <a:t>UM får inte vad den behöver/har betalt för</a:t>
            </a:r>
          </a:p>
          <a:p>
            <a:r>
              <a:rPr lang="sv-SE" dirty="0"/>
              <a:t>Om de oseriösa leverantörerna får fortsätta agera på marknaden finns en risk att de seriösa och bra företagen lämnar marknaden samt att fler oseriösa leverantörer tillkommer</a:t>
            </a:r>
          </a:p>
          <a:p>
            <a:r>
              <a:rPr lang="sv-SE" dirty="0"/>
              <a:t>Leder till en marknad med osund och bristande konkurrens</a:t>
            </a:r>
          </a:p>
          <a:p>
            <a:pPr marL="0" indent="0">
              <a:buNone/>
            </a:pPr>
            <a:endParaRPr lang="sv-SE" dirty="0"/>
          </a:p>
        </p:txBody>
      </p:sp>
    </p:spTree>
    <p:extLst>
      <p:ext uri="{BB962C8B-B14F-4D97-AF65-F5344CB8AC3E}">
        <p14:creationId xmlns:p14="http://schemas.microsoft.com/office/powerpoint/2010/main" val="232821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lnSpcReduction="10000"/>
          </a:bodyPr>
          <a:lstStyle/>
          <a:p>
            <a:pPr marL="0" indent="0">
              <a:buNone/>
            </a:pPr>
            <a:r>
              <a:rPr lang="sv-SE" b="1" dirty="0"/>
              <a:t>Upphandlingar över tröskelvärdena - Obligatoriska uteslutningsgrunder </a:t>
            </a:r>
          </a:p>
          <a:p>
            <a:r>
              <a:rPr lang="sv-SE" b="1" dirty="0"/>
              <a:t>Brott</a:t>
            </a:r>
            <a:r>
              <a:rPr lang="sv-SE" dirty="0"/>
              <a:t> som anges i 13 kap. 1 § LOU </a:t>
            </a:r>
          </a:p>
          <a:p>
            <a:r>
              <a:rPr lang="sv-SE" dirty="0"/>
              <a:t>Krävs en dom och den får inte vara mer än fem år gammal (13 kap. 1 a § LOU)</a:t>
            </a:r>
          </a:p>
          <a:p>
            <a:r>
              <a:rPr lang="sv-SE" b="1" dirty="0"/>
              <a:t>Obetalda skatter eller socialförsäkringsavgifter </a:t>
            </a:r>
            <a:r>
              <a:rPr lang="sv-SE" dirty="0"/>
              <a:t>enligt 13 kap. 2 § första stycket LOU</a:t>
            </a:r>
          </a:p>
          <a:p>
            <a:r>
              <a:rPr lang="sv-SE" dirty="0"/>
              <a:t>Krävs ett bindande domstolsavgörande eller myndighetsbeslut -ingen uttrycklig tidsgräns</a:t>
            </a:r>
          </a:p>
        </p:txBody>
      </p:sp>
    </p:spTree>
    <p:extLst>
      <p:ext uri="{BB962C8B-B14F-4D97-AF65-F5344CB8AC3E}">
        <p14:creationId xmlns:p14="http://schemas.microsoft.com/office/powerpoint/2010/main" val="424311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fontScale="92500" lnSpcReduction="10000"/>
          </a:bodyPr>
          <a:lstStyle/>
          <a:p>
            <a:pPr marL="0" indent="0">
              <a:buNone/>
            </a:pPr>
            <a:r>
              <a:rPr lang="sv-SE" b="1" dirty="0"/>
              <a:t>Upphandlingar över tröskelvärdena – Fakultativa uteslutningsgrunder </a:t>
            </a:r>
          </a:p>
          <a:p>
            <a:r>
              <a:rPr lang="sv-SE" b="1" dirty="0"/>
              <a:t>Obetalda skatter eller socialförsäkringsavgifter </a:t>
            </a:r>
            <a:r>
              <a:rPr lang="sv-SE" dirty="0"/>
              <a:t>enligt 13 kap. 2 § andra stycket LOU</a:t>
            </a:r>
          </a:p>
          <a:p>
            <a:r>
              <a:rPr lang="sv-SE" dirty="0"/>
              <a:t>Om UM på annat sätt (än dom/beslut) kan visa att skyldigheterna inte har fullgjorts -ingen uttrycklig tidsgräns</a:t>
            </a:r>
          </a:p>
          <a:p>
            <a:r>
              <a:rPr lang="sv-SE" b="1" dirty="0"/>
              <a:t>Missförhållanden i övrigt i fråga om en leverantörs verksamhet</a:t>
            </a:r>
            <a:r>
              <a:rPr lang="sv-SE" dirty="0"/>
              <a:t>, se 13 kap. 3 § LOU</a:t>
            </a:r>
          </a:p>
          <a:p>
            <a:r>
              <a:rPr lang="sv-SE" dirty="0"/>
              <a:t>Det får inte ha gått mer än tre år från händelsen (eller beslut från myndighet, se C-124/17 </a:t>
            </a:r>
            <a:r>
              <a:rPr lang="sv-SE" i="1" dirty="0" err="1"/>
              <a:t>Vossloh</a:t>
            </a:r>
            <a:r>
              <a:rPr lang="sv-SE" i="1" dirty="0"/>
              <a:t> </a:t>
            </a:r>
            <a:r>
              <a:rPr lang="sv-SE" i="1" dirty="0" err="1"/>
              <a:t>Laeis</a:t>
            </a:r>
            <a:r>
              <a:rPr lang="sv-SE" dirty="0"/>
              <a:t>)</a:t>
            </a:r>
          </a:p>
        </p:txBody>
      </p:sp>
    </p:spTree>
    <p:extLst>
      <p:ext uri="{BB962C8B-B14F-4D97-AF65-F5344CB8AC3E}">
        <p14:creationId xmlns:p14="http://schemas.microsoft.com/office/powerpoint/2010/main" val="70827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E7BB8-34A8-46E6-C19A-569BC80FD8CA}"/>
              </a:ext>
            </a:extLst>
          </p:cNvPr>
          <p:cNvSpPr>
            <a:spLocks noGrp="1"/>
          </p:cNvSpPr>
          <p:nvPr>
            <p:ph type="title"/>
          </p:nvPr>
        </p:nvSpPr>
        <p:spPr/>
        <p:txBody>
          <a:bodyPr/>
          <a:lstStyle/>
          <a:p>
            <a:r>
              <a:rPr lang="sv-SE" dirty="0"/>
              <a:t>4. Översiktlig genomgång av reglerna, forts.</a:t>
            </a:r>
          </a:p>
        </p:txBody>
      </p:sp>
      <p:sp>
        <p:nvSpPr>
          <p:cNvPr id="3" name="Platshållare för innehåll 2">
            <a:extLst>
              <a:ext uri="{FF2B5EF4-FFF2-40B4-BE49-F238E27FC236}">
                <a16:creationId xmlns:a16="http://schemas.microsoft.com/office/drawing/2014/main" id="{8C58C35A-534B-F628-E441-2D924A3A1B70}"/>
              </a:ext>
            </a:extLst>
          </p:cNvPr>
          <p:cNvSpPr>
            <a:spLocks noGrp="1"/>
          </p:cNvSpPr>
          <p:nvPr>
            <p:ph idx="1"/>
          </p:nvPr>
        </p:nvSpPr>
        <p:spPr/>
        <p:txBody>
          <a:bodyPr>
            <a:normAutofit/>
          </a:bodyPr>
          <a:lstStyle/>
          <a:p>
            <a:pPr marL="0" indent="0">
              <a:buNone/>
            </a:pPr>
            <a:r>
              <a:rPr lang="sv-SE" b="1" dirty="0"/>
              <a:t>Upphandlingar över tröskelvärdena – Fakultativa uteslutningsgrunder </a:t>
            </a:r>
          </a:p>
          <a:p>
            <a:r>
              <a:rPr lang="sv-SE" b="1" dirty="0"/>
              <a:t>Missförhållanden i övrigt i fråga om en leverantörs verksamhet</a:t>
            </a:r>
            <a:r>
              <a:rPr lang="sv-SE" dirty="0"/>
              <a:t>, se 13 kap. 3 § LOU</a:t>
            </a:r>
          </a:p>
          <a:p>
            <a:r>
              <a:rPr lang="sv-SE" dirty="0"/>
              <a:t>Här finns bl.a. allvarligt fel i yrkesutövningen som gör att leverantörens redbarhet kan ifrågasättas</a:t>
            </a:r>
          </a:p>
        </p:txBody>
      </p:sp>
    </p:spTree>
    <p:extLst>
      <p:ext uri="{BB962C8B-B14F-4D97-AF65-F5344CB8AC3E}">
        <p14:creationId xmlns:p14="http://schemas.microsoft.com/office/powerpoint/2010/main" val="1883267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4" ma:contentTypeDescription="Skapa ett nytt dokument." ma:contentTypeScope="" ma:versionID="d903233acffda9a02e315c4fdc5eca93">
  <xsd:schema xmlns:xsd="http://www.w3.org/2001/XMLSchema" xmlns:xs="http://www.w3.org/2001/XMLSchema" xmlns:p="http://schemas.microsoft.com/office/2006/metadata/properties" xmlns:ns2="7cb6a11d-8025-4f7e-b812-5adfc83f902e" xmlns:ns3="9d5fb665-3f78-4217-94da-456282004488" targetNamespace="http://schemas.microsoft.com/office/2006/metadata/properties" ma:root="true" ma:fieldsID="60f40ad9d6b7c569f9152a805818aef2" ns2:_="" ns3:_="">
    <xsd:import namespace="7cb6a11d-8025-4f7e-b812-5adfc83f902e"/>
    <xsd:import namespace="9d5fb665-3f78-4217-94da-4562820044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0422717-dbc4-4c88-9406-613b8b4efbad"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fb665-3f78-4217-94da-45628200448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7d0637c-d891-4939-9122-aabb0f37189e}" ma:internalName="TaxCatchAll" ma:showField="CatchAllData" ma:web="9d5fb665-3f78-4217-94da-456282004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F02293-F2E4-477A-8FDB-009C5F8D686D}"/>
</file>

<file path=customXml/itemProps2.xml><?xml version="1.0" encoding="utf-8"?>
<ds:datastoreItem xmlns:ds="http://schemas.openxmlformats.org/officeDocument/2006/customXml" ds:itemID="{D805C301-A01A-4B45-839B-4FA062D971A8}"/>
</file>

<file path=docProps/app.xml><?xml version="1.0" encoding="utf-8"?>
<Properties xmlns="http://schemas.openxmlformats.org/officeDocument/2006/extended-properties" xmlns:vt="http://schemas.openxmlformats.org/officeDocument/2006/docPropsVTypes">
  <TotalTime>1416</TotalTime>
  <Words>1401</Words>
  <Application>Microsoft Macintosh PowerPoint</Application>
  <PresentationFormat>Bredbild</PresentationFormat>
  <Paragraphs>130</Paragraphs>
  <Slides>22</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Poppins</vt:lpstr>
      <vt:lpstr>Arial</vt:lpstr>
      <vt:lpstr>Zona Pro</vt:lpstr>
      <vt:lpstr>Calibri</vt:lpstr>
      <vt:lpstr>AlmegaSans</vt:lpstr>
      <vt:lpstr>Office Theme</vt:lpstr>
      <vt:lpstr>Hur får vi bort oseriösa leverantörer?</vt:lpstr>
      <vt:lpstr>Hur får vi bort oseriösa leverantörer?</vt:lpstr>
      <vt:lpstr>1. Inledning</vt:lpstr>
      <vt:lpstr>2. Vad är en oseriös leverantör?</vt:lpstr>
      <vt:lpstr>2. Vad är en oseriös leverantör? En leverantör som…</vt:lpstr>
      <vt:lpstr>3. Vilka problem kan uppstå?</vt:lpstr>
      <vt:lpstr>4. Översiktlig genomgång av reglerna</vt:lpstr>
      <vt:lpstr>4. Översiktlig genomgång av reglerna, forts.</vt:lpstr>
      <vt:lpstr>4. Översiktlig genomgång av reglerna, forts.</vt:lpstr>
      <vt:lpstr>4. Översiktlig genomgång av reglerna, forts.</vt:lpstr>
      <vt:lpstr>4. Översiktlig genomgång av reglerna, forts.</vt:lpstr>
      <vt:lpstr>4. Översiktlig genomgång av reglerna, forts.</vt:lpstr>
      <vt:lpstr>4. Översiktlig genomgång av reglerna, forts.</vt:lpstr>
      <vt:lpstr>4. Översiktlig genomgång av reglerna, forts.</vt:lpstr>
      <vt:lpstr>4. Översiktlig genomgång av reglerna, forts.</vt:lpstr>
      <vt:lpstr>4. Översiktlig genomgång av reglerna, forts.</vt:lpstr>
      <vt:lpstr>5. Exempel baserade på verkliga fall och praxis</vt:lpstr>
      <vt:lpstr>5. Exempel baserade på verkliga fall och praxis, forts.</vt:lpstr>
      <vt:lpstr>6. Förslag på hur UM kan jobba för att enbart få bra och seriösa leverantörer</vt:lpstr>
      <vt:lpstr>6. Förslag på hur UM kan jobba för att enbart få bra och seriösa leverantörer, forts.</vt:lpstr>
      <vt:lpstr>7. Avslutning</vt:lpstr>
      <vt:lpstr>Tack för att ni lyssnade!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Katalin Seiner</dc:creator>
  <cp:lastModifiedBy>Anna Ulfsdotter</cp:lastModifiedBy>
  <cp:revision>20</cp:revision>
  <dcterms:created xsi:type="dcterms:W3CDTF">2019-01-02T10:27:45Z</dcterms:created>
  <dcterms:modified xsi:type="dcterms:W3CDTF">2023-04-18T10:59:07Z</dcterms:modified>
</cp:coreProperties>
</file>