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jpg!s" ContentType="image/jpeg"/>
  <Default Extension="xml" ContentType="application/xml"/>
  <Default Extension="jpg!d" ContentType="image/jpe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26"/>
  </p:notesMasterIdLst>
  <p:handoutMasterIdLst>
    <p:handoutMasterId r:id="rId27"/>
  </p:handoutMasterIdLst>
  <p:sldIdLst>
    <p:sldId id="256" r:id="rId2"/>
    <p:sldId id="298" r:id="rId3"/>
    <p:sldId id="335" r:id="rId4"/>
    <p:sldId id="305" r:id="rId5"/>
    <p:sldId id="334" r:id="rId6"/>
    <p:sldId id="336" r:id="rId7"/>
    <p:sldId id="337" r:id="rId8"/>
    <p:sldId id="332" r:id="rId9"/>
    <p:sldId id="338" r:id="rId10"/>
    <p:sldId id="339" r:id="rId11"/>
    <p:sldId id="340" r:id="rId12"/>
    <p:sldId id="341" r:id="rId13"/>
    <p:sldId id="342" r:id="rId14"/>
    <p:sldId id="343" r:id="rId15"/>
    <p:sldId id="333" r:id="rId16"/>
    <p:sldId id="344" r:id="rId17"/>
    <p:sldId id="345" r:id="rId18"/>
    <p:sldId id="346" r:id="rId19"/>
    <p:sldId id="347" r:id="rId20"/>
    <p:sldId id="348" r:id="rId21"/>
    <p:sldId id="351" r:id="rId22"/>
    <p:sldId id="349" r:id="rId23"/>
    <p:sldId id="350" r:id="rId24"/>
    <p:sldId id="295" r:id="rId25"/>
  </p:sldIdLst>
  <p:sldSz cx="10707688" cy="7524750"/>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5613" indent="1588"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2813" indent="1588"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0013" indent="1588"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5625" indent="3175"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370">
          <p15:clr>
            <a:srgbClr val="A4A3A4"/>
          </p15:clr>
        </p15:guide>
        <p15:guide id="2" pos="337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2ED"/>
    <a:srgbClr val="FDDA7F"/>
    <a:srgbClr val="DDDFB3"/>
    <a:srgbClr val="A4CE82"/>
    <a:srgbClr val="FFFF99"/>
    <a:srgbClr val="0098BE"/>
    <a:srgbClr val="F0EF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0" autoAdjust="0"/>
    <p:restoredTop sz="82956" autoAdjust="0"/>
  </p:normalViewPr>
  <p:slideViewPr>
    <p:cSldViewPr snapToGrid="0">
      <p:cViewPr varScale="1">
        <p:scale>
          <a:sx n="99" d="100"/>
          <a:sy n="99" d="100"/>
        </p:scale>
        <p:origin x="192" y="520"/>
      </p:cViewPr>
      <p:guideLst>
        <p:guide orient="horz" pos="2370"/>
        <p:guide pos="33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4" d="100"/>
          <a:sy n="94" d="100"/>
        </p:scale>
        <p:origin x="404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D6B641-D8B6-4545-A0E8-1B1345F1E141}" type="datetimeFigureOut">
              <a:rPr lang="en-US"/>
              <a:pPr>
                <a:defRPr/>
              </a:pPr>
              <a:t>4/24/23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8D437AF-EACC-684E-83F2-DC479168416B}" type="slidenum">
              <a:rPr lang="en-US"/>
              <a:pPr>
                <a:defRPr/>
              </a:pPr>
              <a:t>‹#›</a:t>
            </a:fld>
            <a:endParaRPr lang="en-US"/>
          </a:p>
        </p:txBody>
      </p:sp>
    </p:spTree>
    <p:extLst>
      <p:ext uri="{BB962C8B-B14F-4D97-AF65-F5344CB8AC3E}">
        <p14:creationId xmlns:p14="http://schemas.microsoft.com/office/powerpoint/2010/main" val="2179212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5124" name="Rectangle 4"/>
          <p:cNvSpPr>
            <a:spLocks noGrp="1" noRot="1" noChangeAspect="1" noChangeArrowheads="1" noTextEdit="1"/>
          </p:cNvSpPr>
          <p:nvPr>
            <p:ph type="sldImg" idx="2"/>
          </p:nvPr>
        </p:nvSpPr>
        <p:spPr bwMode="auto">
          <a:xfrm>
            <a:off x="989013" y="685800"/>
            <a:ext cx="487997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C9D53B0C-2157-154D-A47E-8947C774AE16}" type="slidenum">
              <a:rPr lang="sv-SE"/>
              <a:pPr>
                <a:defRPr/>
              </a:pPr>
              <a:t>‹#›</a:t>
            </a:fld>
            <a:endParaRPr lang="sv-SE"/>
          </a:p>
        </p:txBody>
      </p:sp>
    </p:spTree>
    <p:extLst>
      <p:ext uri="{BB962C8B-B14F-4D97-AF65-F5344CB8AC3E}">
        <p14:creationId xmlns:p14="http://schemas.microsoft.com/office/powerpoint/2010/main" val="1040907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5613"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2813"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0013"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5625"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3414" algn="l" defTabSz="456683" rtl="0" eaLnBrk="1" latinLnBrk="0" hangingPunct="1">
      <a:defRPr sz="1200" kern="1200">
        <a:solidFill>
          <a:schemeClr val="tx1"/>
        </a:solidFill>
        <a:latin typeface="+mn-lt"/>
        <a:ea typeface="+mn-ea"/>
        <a:cs typeface="+mn-cs"/>
      </a:defRPr>
    </a:lvl6pPr>
    <a:lvl7pPr marL="2740097" algn="l" defTabSz="456683" rtl="0" eaLnBrk="1" latinLnBrk="0" hangingPunct="1">
      <a:defRPr sz="1200" kern="1200">
        <a:solidFill>
          <a:schemeClr val="tx1"/>
        </a:solidFill>
        <a:latin typeface="+mn-lt"/>
        <a:ea typeface="+mn-ea"/>
        <a:cs typeface="+mn-cs"/>
      </a:defRPr>
    </a:lvl7pPr>
    <a:lvl8pPr marL="3196779" algn="l" defTabSz="456683" rtl="0" eaLnBrk="1" latinLnBrk="0" hangingPunct="1">
      <a:defRPr sz="1200" kern="1200">
        <a:solidFill>
          <a:schemeClr val="tx1"/>
        </a:solidFill>
        <a:latin typeface="+mn-lt"/>
        <a:ea typeface="+mn-ea"/>
        <a:cs typeface="+mn-cs"/>
      </a:defRPr>
    </a:lvl8pPr>
    <a:lvl9pPr marL="3653463" algn="l" defTabSz="4566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2</a:t>
            </a:fld>
            <a:endParaRPr lang="sv-SE"/>
          </a:p>
        </p:txBody>
      </p:sp>
    </p:spTree>
    <p:extLst>
      <p:ext uri="{BB962C8B-B14F-4D97-AF65-F5344CB8AC3E}">
        <p14:creationId xmlns:p14="http://schemas.microsoft.com/office/powerpoint/2010/main" val="2980671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11</a:t>
            </a:fld>
            <a:endParaRPr lang="sv-SE"/>
          </a:p>
        </p:txBody>
      </p:sp>
    </p:spTree>
    <p:extLst>
      <p:ext uri="{BB962C8B-B14F-4D97-AF65-F5344CB8AC3E}">
        <p14:creationId xmlns:p14="http://schemas.microsoft.com/office/powerpoint/2010/main" val="70369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12</a:t>
            </a:fld>
            <a:endParaRPr lang="sv-SE"/>
          </a:p>
        </p:txBody>
      </p:sp>
    </p:spTree>
    <p:extLst>
      <p:ext uri="{BB962C8B-B14F-4D97-AF65-F5344CB8AC3E}">
        <p14:creationId xmlns:p14="http://schemas.microsoft.com/office/powerpoint/2010/main" val="256454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13</a:t>
            </a:fld>
            <a:endParaRPr lang="sv-SE"/>
          </a:p>
        </p:txBody>
      </p:sp>
    </p:spTree>
    <p:extLst>
      <p:ext uri="{BB962C8B-B14F-4D97-AF65-F5344CB8AC3E}">
        <p14:creationId xmlns:p14="http://schemas.microsoft.com/office/powerpoint/2010/main" val="169584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14</a:t>
            </a:fld>
            <a:endParaRPr lang="sv-SE"/>
          </a:p>
        </p:txBody>
      </p:sp>
    </p:spTree>
    <p:extLst>
      <p:ext uri="{BB962C8B-B14F-4D97-AF65-F5344CB8AC3E}">
        <p14:creationId xmlns:p14="http://schemas.microsoft.com/office/powerpoint/2010/main" val="21858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3</a:t>
            </a:fld>
            <a:endParaRPr lang="sv-SE"/>
          </a:p>
        </p:txBody>
      </p:sp>
    </p:spTree>
    <p:extLst>
      <p:ext uri="{BB962C8B-B14F-4D97-AF65-F5344CB8AC3E}">
        <p14:creationId xmlns:p14="http://schemas.microsoft.com/office/powerpoint/2010/main" val="122473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dirty="0">
                <a:solidFill>
                  <a:srgbClr val="374151"/>
                </a:solidFill>
                <a:effectLst/>
                <a:latin typeface="+mn-lt"/>
              </a:rPr>
              <a:t>En affärsmodell är en plan eller strategi som beskriver hur ett företag skapar, levererar och fångar värde för sina kunder och samtidigt genererar lönsamhet för företaget självt. Det handlar om hur företaget organiserar sin verksamhet, vilka produkter eller tjänster det erbjuder, vilka kunder det riktar sig till, hur det skapar och upprätthåller relationer med kunderna och hur det skiljer sig från sina konkurrenter.</a:t>
            </a:r>
          </a:p>
          <a:p>
            <a:pPr algn="l"/>
            <a:endParaRPr lang="sv-SE" sz="1200" b="0" i="0" u="none" strike="noStrike" dirty="0">
              <a:solidFill>
                <a:srgbClr val="374151"/>
              </a:solidFill>
              <a:effectLst/>
              <a:latin typeface="+mn-lt"/>
            </a:endParaRPr>
          </a:p>
          <a:p>
            <a:pPr algn="l"/>
            <a:r>
              <a:rPr lang="sv-SE" sz="1200" b="0" i="0" u="none" strike="noStrike" dirty="0">
                <a:solidFill>
                  <a:srgbClr val="374151"/>
                </a:solidFill>
                <a:effectLst/>
                <a:latin typeface="+mn-lt"/>
              </a:rPr>
              <a:t>En affärsmodell kan inkludera olika element, såsom intäktsströmmar, kostnadsstrukturer, kundsegment, värdeerbjudanden, distributionskanaler, partnerskap, nyckelresurser och nyckelaktiviteter. En framgångsrik affärsmodell är anpassad till företagets specifika situation och bransch, och kan hjälpa företaget att skapa hållbar konkurrensfördel och öka sin lönsamhet.</a:t>
            </a:r>
          </a:p>
          <a:p>
            <a:pPr algn="l"/>
            <a:endParaRPr lang="sv-SE" sz="1200" b="0" i="0" u="none" strike="noStrike" dirty="0">
              <a:solidFill>
                <a:srgbClr val="374151"/>
              </a:solidFill>
              <a:effectLst/>
              <a:latin typeface="+mn-lt"/>
            </a:endParaRPr>
          </a:p>
          <a:p>
            <a:pPr algn="l"/>
            <a:r>
              <a:rPr lang="sv-SE" sz="1200" b="0" i="0" u="none" strike="noStrike" dirty="0">
                <a:solidFill>
                  <a:srgbClr val="374151"/>
                </a:solidFill>
                <a:effectLst/>
                <a:latin typeface="+mn-lt"/>
              </a:rPr>
              <a:t>Affärsmodellen kan också förändras över tid beroende på förändringar i företagets omvärld, såsom teknologisk utveckling, marknadsförändringar eller nya kundbehov.</a:t>
            </a:r>
          </a:p>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4</a:t>
            </a:fld>
            <a:endParaRPr lang="sv-SE"/>
          </a:p>
        </p:txBody>
      </p:sp>
    </p:spTree>
    <p:extLst>
      <p:ext uri="{BB962C8B-B14F-4D97-AF65-F5344CB8AC3E}">
        <p14:creationId xmlns:p14="http://schemas.microsoft.com/office/powerpoint/2010/main" val="252886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5</a:t>
            </a:fld>
            <a:endParaRPr lang="sv-SE"/>
          </a:p>
        </p:txBody>
      </p:sp>
    </p:spTree>
    <p:extLst>
      <p:ext uri="{BB962C8B-B14F-4D97-AF65-F5344CB8AC3E}">
        <p14:creationId xmlns:p14="http://schemas.microsoft.com/office/powerpoint/2010/main" val="370132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dirty="0">
                <a:solidFill>
                  <a:srgbClr val="374151"/>
                </a:solidFill>
                <a:effectLst/>
                <a:latin typeface="+mn-lt"/>
              </a:rPr>
              <a:t>En affärsmodell är en plan eller strategi som beskriver hur ett företag skapar, levererar och fångar värde för sina kunder och samtidigt genererar lönsamhet för företaget självt. Det handlar om hur företaget organiserar sin verksamhet, vilka produkter eller tjänster det erbjuder, vilka kunder det riktar sig till, hur det skapar och upprätthåller relationer med kunderna och hur det skiljer sig från sina konkurrenter.</a:t>
            </a:r>
          </a:p>
          <a:p>
            <a:pPr algn="l"/>
            <a:endParaRPr lang="sv-SE" sz="1200" b="0" i="0" u="none" strike="noStrike" dirty="0">
              <a:solidFill>
                <a:srgbClr val="374151"/>
              </a:solidFill>
              <a:effectLst/>
              <a:latin typeface="+mn-lt"/>
            </a:endParaRPr>
          </a:p>
          <a:p>
            <a:pPr algn="l"/>
            <a:r>
              <a:rPr lang="sv-SE" sz="1200" b="0" i="0" u="none" strike="noStrike" dirty="0">
                <a:solidFill>
                  <a:srgbClr val="374151"/>
                </a:solidFill>
                <a:effectLst/>
                <a:latin typeface="+mn-lt"/>
              </a:rPr>
              <a:t>En affärsmodell kan inkludera olika element, såsom intäktsströmmar, kostnadsstrukturer, kundsegment, värdeerbjudanden, distributionskanaler, partnerskap, nyckelresurser och nyckelaktiviteter. En framgångsrik affärsmodell är anpassad till företagets specifika situation och bransch, och kan hjälpa företaget att skapa hållbar konkurrensfördel och öka sin lönsamhet.</a:t>
            </a:r>
          </a:p>
          <a:p>
            <a:pPr algn="l"/>
            <a:endParaRPr lang="sv-SE" sz="1200" b="0" i="0" u="none" strike="noStrike" dirty="0">
              <a:solidFill>
                <a:srgbClr val="374151"/>
              </a:solidFill>
              <a:effectLst/>
              <a:latin typeface="+mn-lt"/>
            </a:endParaRPr>
          </a:p>
          <a:p>
            <a:pPr algn="l"/>
            <a:r>
              <a:rPr lang="sv-SE" sz="1200" b="0" i="0" u="none" strike="noStrike" dirty="0">
                <a:solidFill>
                  <a:srgbClr val="374151"/>
                </a:solidFill>
                <a:effectLst/>
                <a:latin typeface="+mn-lt"/>
              </a:rPr>
              <a:t>Affärsmodellen kan också förändras över tid beroende på förändringar i företagets omvärld, såsom teknologisk utveckling, marknadsförändringar eller nya kundbehov.</a:t>
            </a:r>
          </a:p>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6</a:t>
            </a:fld>
            <a:endParaRPr lang="sv-SE"/>
          </a:p>
        </p:txBody>
      </p:sp>
    </p:spTree>
    <p:extLst>
      <p:ext uri="{BB962C8B-B14F-4D97-AF65-F5344CB8AC3E}">
        <p14:creationId xmlns:p14="http://schemas.microsoft.com/office/powerpoint/2010/main" val="28208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7</a:t>
            </a:fld>
            <a:endParaRPr lang="sv-SE"/>
          </a:p>
        </p:txBody>
      </p:sp>
    </p:spTree>
    <p:extLst>
      <p:ext uri="{BB962C8B-B14F-4D97-AF65-F5344CB8AC3E}">
        <p14:creationId xmlns:p14="http://schemas.microsoft.com/office/powerpoint/2010/main" val="35564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8</a:t>
            </a:fld>
            <a:endParaRPr lang="sv-SE"/>
          </a:p>
        </p:txBody>
      </p:sp>
    </p:spTree>
    <p:extLst>
      <p:ext uri="{BB962C8B-B14F-4D97-AF65-F5344CB8AC3E}">
        <p14:creationId xmlns:p14="http://schemas.microsoft.com/office/powerpoint/2010/main" val="170823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9</a:t>
            </a:fld>
            <a:endParaRPr lang="sv-SE"/>
          </a:p>
        </p:txBody>
      </p:sp>
    </p:spTree>
    <p:extLst>
      <p:ext uri="{BB962C8B-B14F-4D97-AF65-F5344CB8AC3E}">
        <p14:creationId xmlns:p14="http://schemas.microsoft.com/office/powerpoint/2010/main" val="114938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D53B0C-2157-154D-A47E-8947C774AE16}" type="slidenum">
              <a:rPr lang="sv-SE" smtClean="0"/>
              <a:pPr>
                <a:defRPr/>
              </a:pPr>
              <a:t>10</a:t>
            </a:fld>
            <a:endParaRPr lang="sv-SE"/>
          </a:p>
        </p:txBody>
      </p:sp>
    </p:spTree>
    <p:extLst>
      <p:ext uri="{BB962C8B-B14F-4D97-AF65-F5344CB8AC3E}">
        <p14:creationId xmlns:p14="http://schemas.microsoft.com/office/powerpoint/2010/main" val="1310717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7" descr="s_kontor_sthlm116"/>
          <p:cNvPicPr>
            <a:picLocks noChangeAspect="1" noChangeArrowheads="1"/>
          </p:cNvPicPr>
          <p:nvPr userDrawn="1"/>
        </p:nvPicPr>
        <p:blipFill>
          <a:blip r:embed="rId2">
            <a:extLst>
              <a:ext uri="{28A0092B-C50C-407E-A947-70E740481C1C}">
                <a14:useLocalDpi xmlns:a14="http://schemas.microsoft.com/office/drawing/2010/main" val="0"/>
              </a:ext>
            </a:extLst>
          </a:blip>
          <a:srcRect r="-177" b="-48"/>
          <a:stretch>
            <a:fillRect/>
          </a:stretch>
        </p:blipFill>
        <p:spPr bwMode="auto">
          <a:xfrm>
            <a:off x="304800" y="303213"/>
            <a:ext cx="10077450" cy="689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descr="R_logo_vit"/>
          <p:cNvPicPr>
            <a:picLocks noChangeAspect="1" noChangeArrowheads="1"/>
          </p:cNvPicPr>
          <p:nvPr userDrawn="1"/>
        </p:nvPicPr>
        <p:blipFill>
          <a:blip r:embed="rId3">
            <a:extLst>
              <a:ext uri="{28A0092B-C50C-407E-A947-70E740481C1C}">
                <a14:useLocalDpi xmlns:a14="http://schemas.microsoft.com/office/drawing/2010/main" val="0"/>
              </a:ext>
            </a:extLst>
          </a:blip>
          <a:srcRect r="-2539" b="-1820"/>
          <a:stretch>
            <a:fillRect/>
          </a:stretch>
        </p:blipFill>
        <p:spPr bwMode="auto">
          <a:xfrm>
            <a:off x="534988" y="530225"/>
            <a:ext cx="1027112"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1986322" y="2047036"/>
            <a:ext cx="8242677" cy="1440506"/>
          </a:xfrm>
        </p:spPr>
        <p:txBody>
          <a:bodyPr anchor="b"/>
          <a:lstStyle>
            <a:lvl1pPr>
              <a:defRPr>
                <a:solidFill>
                  <a:schemeClr val="bg1"/>
                </a:solidFill>
              </a:defRPr>
            </a:lvl1pPr>
          </a:lstStyle>
          <a:p>
            <a:pPr lvl="0"/>
            <a:r>
              <a:rPr lang="sv-SE" noProof="0"/>
              <a:t>Klicka här för att ändra format</a:t>
            </a:r>
            <a:endParaRPr lang="sv-SE" noProof="0" dirty="0"/>
          </a:p>
        </p:txBody>
      </p:sp>
      <p:sp>
        <p:nvSpPr>
          <p:cNvPr id="3075" name="Rectangle 3"/>
          <p:cNvSpPr>
            <a:spLocks noGrp="1" noChangeArrowheads="1"/>
          </p:cNvSpPr>
          <p:nvPr>
            <p:ph type="subTitle" idx="1"/>
          </p:nvPr>
        </p:nvSpPr>
        <p:spPr>
          <a:xfrm>
            <a:off x="1984731" y="3487542"/>
            <a:ext cx="8244267" cy="1516323"/>
          </a:xfrm>
        </p:spPr>
        <p:txBody>
          <a:bodyPr/>
          <a:lstStyle>
            <a:lvl1pPr marL="0" indent="0">
              <a:buFont typeface="Times" charset="0"/>
              <a:buNone/>
              <a:defRPr sz="2200">
                <a:solidFill>
                  <a:srgbClr val="F0EFEE"/>
                </a:solidFill>
              </a:defRPr>
            </a:lvl1pPr>
          </a:lstStyle>
          <a:p>
            <a:pPr lvl="0"/>
            <a:r>
              <a:rPr lang="sv-SE" noProof="0"/>
              <a:t>Klicka om du vill redigera mall för underrubrikformat</a:t>
            </a:r>
            <a:endParaRPr lang="sv-SE" noProof="0" dirty="0"/>
          </a:p>
        </p:txBody>
      </p:sp>
      <p:sp>
        <p:nvSpPr>
          <p:cNvPr id="9" name="Rectangle 6"/>
          <p:cNvSpPr>
            <a:spLocks noGrp="1" noChangeArrowheads="1"/>
          </p:cNvSpPr>
          <p:nvPr>
            <p:ph type="sldNum" sz="quarter" idx="12"/>
          </p:nvPr>
        </p:nvSpPr>
        <p:spPr/>
        <p:txBody>
          <a:bodyPr/>
          <a:lstStyle>
            <a:lvl1pPr>
              <a:defRPr>
                <a:solidFill>
                  <a:srgbClr val="F0EFEE"/>
                </a:solidFill>
              </a:defRPr>
            </a:lvl1pPr>
          </a:lstStyle>
          <a:p>
            <a:pPr>
              <a:defRPr/>
            </a:pPr>
            <a:fld id="{CC8CADE8-CA34-AD49-A353-1F0D642D12C3}" type="slidenum">
              <a:rPr lang="sv-SE"/>
              <a:pPr>
                <a:defRPr/>
              </a:pPr>
              <a:t>‹#›</a:t>
            </a:fld>
            <a:endParaRPr lang="sv-SE"/>
          </a:p>
        </p:txBody>
      </p:sp>
    </p:spTree>
    <p:extLst>
      <p:ext uri="{BB962C8B-B14F-4D97-AF65-F5344CB8AC3E}">
        <p14:creationId xmlns:p14="http://schemas.microsoft.com/office/powerpoint/2010/main" val="249862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a:xfrm>
            <a:off x="1984732" y="1909058"/>
            <a:ext cx="8320603" cy="5293475"/>
          </a:xfrm>
        </p:spPr>
        <p:txBody>
          <a:bodyPr/>
          <a:lstStyle>
            <a:lvl2pPr marL="846766" indent="-326655">
              <a:buFont typeface="Lucida Grande"/>
              <a:buChar char="–"/>
              <a:defRPr/>
            </a:lvl2pPr>
            <a:lvl4pPr marL="1772817" indent="-285426">
              <a:buFont typeface="Lucida Grande"/>
              <a:buChar char="−"/>
              <a:defRPr/>
            </a:lvl4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pic>
        <p:nvPicPr>
          <p:cNvPr id="4" name="Picture 6" descr="Rlogo1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8522" y="534573"/>
            <a:ext cx="862771" cy="121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64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771650" y="304800"/>
            <a:ext cx="8642350" cy="6899275"/>
          </a:xfrm>
          <a:prstGeom prst="rect">
            <a:avLst/>
          </a:prstGeom>
          <a:solidFill>
            <a:srgbClr val="BBE2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2" name="Title 1"/>
          <p:cNvSpPr>
            <a:spLocks noGrp="1"/>
          </p:cNvSpPr>
          <p:nvPr>
            <p:ph type="title"/>
          </p:nvPr>
        </p:nvSpPr>
        <p:spPr/>
        <p:txBody>
          <a:bodyPr/>
          <a:lstStyle/>
          <a:p>
            <a:r>
              <a:rPr lang="sv-SE"/>
              <a:t>Klicka här för att ändra format</a:t>
            </a:r>
            <a:endParaRPr lang="en-US"/>
          </a:p>
        </p:txBody>
      </p:sp>
      <p:sp>
        <p:nvSpPr>
          <p:cNvPr id="6" name="Content Placeholder 2"/>
          <p:cNvSpPr>
            <a:spLocks noGrp="1"/>
          </p:cNvSpPr>
          <p:nvPr>
            <p:ph idx="1"/>
          </p:nvPr>
        </p:nvSpPr>
        <p:spPr>
          <a:xfrm>
            <a:off x="1984732" y="1909058"/>
            <a:ext cx="8320603" cy="5293475"/>
          </a:xfrm>
        </p:spPr>
        <p:txBody>
          <a:bodyPr/>
          <a:lstStyle>
            <a:lvl2pPr marL="846766" indent="-326655">
              <a:buFont typeface="Lucida Grande"/>
              <a:buChar char="–"/>
              <a:defRPr/>
            </a:lvl2pPr>
            <a:lvl4pPr marL="1772817" indent="-285426">
              <a:buFont typeface="Lucida Grande"/>
              <a:buChar char="−"/>
              <a:defRPr/>
            </a:lvl4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2"/>
          <p:cNvSpPr>
            <a:spLocks noGrp="1"/>
          </p:cNvSpPr>
          <p:nvPr>
            <p:ph type="dt" sz="half" idx="10"/>
          </p:nvPr>
        </p:nvSpPr>
        <p:spPr/>
        <p:txBody>
          <a:bodyPr/>
          <a:lstStyle>
            <a:lvl1pPr>
              <a:defRPr smtClean="0"/>
            </a:lvl1pPr>
          </a:lstStyle>
          <a:p>
            <a:pPr>
              <a:defRPr/>
            </a:pPr>
            <a:fld id="{4B59EFC2-349E-1044-B6FD-FB9CC9B513D5}" type="datetime1">
              <a:rPr lang="sv-SE"/>
              <a:pPr>
                <a:defRPr/>
              </a:pPr>
              <a:t>2023-04-24</a:t>
            </a:fld>
            <a:endParaRPr lang="sv-SE"/>
          </a:p>
        </p:txBody>
      </p:sp>
      <p:sp>
        <p:nvSpPr>
          <p:cNvPr id="7" name="Footer Placeholder 3"/>
          <p:cNvSpPr>
            <a:spLocks noGrp="1"/>
          </p:cNvSpPr>
          <p:nvPr>
            <p:ph type="ftr" sz="quarter" idx="11"/>
          </p:nvPr>
        </p:nvSpPr>
        <p:spPr/>
        <p:txBody>
          <a:bodyPr/>
          <a:lstStyle>
            <a:lvl1pPr>
              <a:defRPr smtClean="0"/>
            </a:lvl1pPr>
          </a:lstStyle>
          <a:p>
            <a:pPr>
              <a:defRPr/>
            </a:pPr>
            <a:r>
              <a:rPr lang="sv-SE"/>
              <a:t>Powerpoint-mall för att visa hur det skulle kunna se ut.</a:t>
            </a:r>
          </a:p>
        </p:txBody>
      </p:sp>
      <p:sp>
        <p:nvSpPr>
          <p:cNvPr id="8" name="Slide Number Placeholder 4"/>
          <p:cNvSpPr>
            <a:spLocks noGrp="1"/>
          </p:cNvSpPr>
          <p:nvPr>
            <p:ph type="sldNum" sz="quarter" idx="12"/>
          </p:nvPr>
        </p:nvSpPr>
        <p:spPr/>
        <p:txBody>
          <a:bodyPr/>
          <a:lstStyle>
            <a:lvl1pPr>
              <a:defRPr smtClean="0"/>
            </a:lvl1pPr>
          </a:lstStyle>
          <a:p>
            <a:pPr>
              <a:defRPr/>
            </a:pPr>
            <a:fld id="{3D90CB67-517D-3446-A638-3C901303855A}" type="slidenum">
              <a:rPr lang="sv-SE"/>
              <a:pPr>
                <a:defRPr/>
              </a:pPr>
              <a:t>‹#›</a:t>
            </a:fld>
            <a:endParaRPr lang="sv-SE">
              <a:solidFill>
                <a:schemeClr val="tx1"/>
              </a:solidFill>
            </a:endParaRPr>
          </a:p>
        </p:txBody>
      </p:sp>
    </p:spTree>
    <p:extLst>
      <p:ext uri="{BB962C8B-B14F-4D97-AF65-F5344CB8AC3E}">
        <p14:creationId xmlns:p14="http://schemas.microsoft.com/office/powerpoint/2010/main" val="65275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771650" y="304800"/>
            <a:ext cx="8642350" cy="6899275"/>
          </a:xfrm>
          <a:prstGeom prst="rect">
            <a:avLst/>
          </a:prstGeom>
          <a:solidFill>
            <a:srgbClr val="F0EFE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2" name="Title 1"/>
          <p:cNvSpPr>
            <a:spLocks noGrp="1"/>
          </p:cNvSpPr>
          <p:nvPr>
            <p:ph type="title"/>
          </p:nvPr>
        </p:nvSpPr>
        <p:spPr/>
        <p:txBody>
          <a:bodyPr/>
          <a:lstStyle/>
          <a:p>
            <a:r>
              <a:rPr lang="sv-SE"/>
              <a:t>Klicka här för att ändra format</a:t>
            </a:r>
            <a:endParaRPr lang="en-US"/>
          </a:p>
        </p:txBody>
      </p:sp>
      <p:sp>
        <p:nvSpPr>
          <p:cNvPr id="6" name="Content Placeholder 2"/>
          <p:cNvSpPr>
            <a:spLocks noGrp="1"/>
          </p:cNvSpPr>
          <p:nvPr>
            <p:ph idx="1"/>
          </p:nvPr>
        </p:nvSpPr>
        <p:spPr>
          <a:xfrm>
            <a:off x="1984732" y="1909058"/>
            <a:ext cx="8320603" cy="5293475"/>
          </a:xfrm>
        </p:spPr>
        <p:txBody>
          <a:bodyPr/>
          <a:lstStyle>
            <a:lvl2pPr marL="846766" indent="-326655">
              <a:buFont typeface="Lucida Grande"/>
              <a:buChar char="–"/>
              <a:defRPr/>
            </a:lvl2pPr>
            <a:lvl4pPr marL="1772817" indent="-285426">
              <a:buFont typeface="Lucida Grande"/>
              <a:buChar char="−"/>
              <a:defRPr/>
            </a:lvl4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2"/>
          <p:cNvSpPr>
            <a:spLocks noGrp="1"/>
          </p:cNvSpPr>
          <p:nvPr>
            <p:ph type="dt" sz="half" idx="10"/>
          </p:nvPr>
        </p:nvSpPr>
        <p:spPr/>
        <p:txBody>
          <a:bodyPr/>
          <a:lstStyle>
            <a:lvl1pPr>
              <a:defRPr smtClean="0"/>
            </a:lvl1pPr>
          </a:lstStyle>
          <a:p>
            <a:pPr>
              <a:defRPr/>
            </a:pPr>
            <a:fld id="{94B2C92E-99F5-104C-AE3D-0E80110F82E2}" type="datetime1">
              <a:rPr lang="sv-SE"/>
              <a:pPr>
                <a:defRPr/>
              </a:pPr>
              <a:t>2023-04-24</a:t>
            </a:fld>
            <a:endParaRPr lang="sv-SE"/>
          </a:p>
        </p:txBody>
      </p:sp>
      <p:sp>
        <p:nvSpPr>
          <p:cNvPr id="7" name="Footer Placeholder 3"/>
          <p:cNvSpPr>
            <a:spLocks noGrp="1"/>
          </p:cNvSpPr>
          <p:nvPr>
            <p:ph type="ftr" sz="quarter" idx="11"/>
          </p:nvPr>
        </p:nvSpPr>
        <p:spPr/>
        <p:txBody>
          <a:bodyPr/>
          <a:lstStyle>
            <a:lvl1pPr>
              <a:defRPr smtClean="0"/>
            </a:lvl1pPr>
          </a:lstStyle>
          <a:p>
            <a:pPr>
              <a:defRPr/>
            </a:pPr>
            <a:r>
              <a:rPr lang="sv-SE"/>
              <a:t>Powerpoint-mall för att visa hur det skulle kunna se ut.</a:t>
            </a:r>
          </a:p>
        </p:txBody>
      </p:sp>
      <p:sp>
        <p:nvSpPr>
          <p:cNvPr id="8" name="Slide Number Placeholder 4"/>
          <p:cNvSpPr>
            <a:spLocks noGrp="1"/>
          </p:cNvSpPr>
          <p:nvPr>
            <p:ph type="sldNum" sz="quarter" idx="12"/>
          </p:nvPr>
        </p:nvSpPr>
        <p:spPr/>
        <p:txBody>
          <a:bodyPr/>
          <a:lstStyle>
            <a:lvl1pPr>
              <a:defRPr smtClean="0"/>
            </a:lvl1pPr>
          </a:lstStyle>
          <a:p>
            <a:pPr>
              <a:defRPr/>
            </a:pPr>
            <a:fld id="{F5FDA098-4637-B940-A014-281D9355617C}" type="slidenum">
              <a:rPr lang="sv-SE"/>
              <a:pPr>
                <a:defRPr/>
              </a:pPr>
              <a:t>‹#›</a:t>
            </a:fld>
            <a:endParaRPr lang="sv-SE">
              <a:solidFill>
                <a:schemeClr val="tx1"/>
              </a:solidFill>
            </a:endParaRPr>
          </a:p>
        </p:txBody>
      </p:sp>
    </p:spTree>
    <p:extLst>
      <p:ext uri="{BB962C8B-B14F-4D97-AF65-F5344CB8AC3E}">
        <p14:creationId xmlns:p14="http://schemas.microsoft.com/office/powerpoint/2010/main" val="186997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984731" y="1922992"/>
            <a:ext cx="4083966" cy="5279540"/>
          </a:xfrm>
        </p:spPr>
        <p:txBody>
          <a:bodyPr/>
          <a:lstStyle>
            <a:lvl1pPr>
              <a:defRPr sz="2600"/>
            </a:lvl1pPr>
            <a:lvl2pPr marL="846766" indent="-326655">
              <a:buFont typeface="Lucida Grande"/>
              <a:buChar char="−"/>
              <a:defRPr sz="2200"/>
            </a:lvl2pPr>
            <a:lvl3pPr>
              <a:defRPr sz="2000"/>
            </a:lvl3pPr>
            <a:lvl4pPr marL="1749032" indent="-261642">
              <a:buFont typeface="Lucida Grande"/>
              <a:buChar cha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21369" y="1922992"/>
            <a:ext cx="4083966" cy="5279540"/>
          </a:xfrm>
        </p:spPr>
        <p:txBody>
          <a:bodyPr/>
          <a:lstStyle>
            <a:lvl1pPr>
              <a:defRPr sz="2600"/>
            </a:lvl1pPr>
            <a:lvl2pPr marL="846766" indent="-326655">
              <a:buFont typeface="Lucida Grande"/>
              <a:buChar char="−"/>
              <a:defRPr sz="2200"/>
            </a:lvl2pPr>
            <a:lvl3pPr>
              <a:defRPr sz="2000"/>
            </a:lvl3pPr>
            <a:lvl4pPr marL="1772817" indent="-285426">
              <a:buFont typeface="Lucida Grande"/>
              <a:buChar cha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F21B1C27-88A6-4549-9817-3163F44BD4B1}" type="datetime1">
              <a:rPr lang="sv-SE"/>
              <a:pPr>
                <a:defRPr/>
              </a:pPr>
              <a:t>2023-04-24</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Powerpoint-mall för att visa hur det skulle kunna se ut.</a:t>
            </a:r>
          </a:p>
        </p:txBody>
      </p:sp>
      <p:sp>
        <p:nvSpPr>
          <p:cNvPr id="7" name="Rectangle 6"/>
          <p:cNvSpPr>
            <a:spLocks noGrp="1" noChangeArrowheads="1"/>
          </p:cNvSpPr>
          <p:nvPr>
            <p:ph type="sldNum" sz="quarter" idx="12"/>
          </p:nvPr>
        </p:nvSpPr>
        <p:spPr>
          <a:ln/>
        </p:spPr>
        <p:txBody>
          <a:bodyPr/>
          <a:lstStyle>
            <a:lvl1pPr>
              <a:defRPr/>
            </a:lvl1pPr>
          </a:lstStyle>
          <a:p>
            <a:pPr>
              <a:defRPr/>
            </a:pPr>
            <a:fld id="{4402DCE8-4E9B-3D41-B1A7-D56412641D8D}" type="slidenum">
              <a:rPr lang="sv-SE"/>
              <a:pPr>
                <a:defRPr/>
              </a:pPr>
              <a:t>‹#›</a:t>
            </a:fld>
            <a:endParaRPr lang="sv-SE">
              <a:solidFill>
                <a:schemeClr val="tx1"/>
              </a:solidFill>
            </a:endParaRPr>
          </a:p>
        </p:txBody>
      </p:sp>
    </p:spTree>
    <p:extLst>
      <p:ext uri="{BB962C8B-B14F-4D97-AF65-F5344CB8AC3E}">
        <p14:creationId xmlns:p14="http://schemas.microsoft.com/office/powerpoint/2010/main" val="381991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C50AD35-918D-1B4F-9CC1-2CC94E6BA206}" type="datetime1">
              <a:rPr lang="sv-SE"/>
              <a:pPr>
                <a:defRPr/>
              </a:pPr>
              <a:t>2023-04-24</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Powerpoint-mall för att visa hur det skulle kunna se ut.</a:t>
            </a:r>
          </a:p>
        </p:txBody>
      </p:sp>
      <p:sp>
        <p:nvSpPr>
          <p:cNvPr id="5" name="Rectangle 6"/>
          <p:cNvSpPr>
            <a:spLocks noGrp="1" noChangeArrowheads="1"/>
          </p:cNvSpPr>
          <p:nvPr>
            <p:ph type="sldNum" sz="quarter" idx="12"/>
          </p:nvPr>
        </p:nvSpPr>
        <p:spPr>
          <a:ln/>
        </p:spPr>
        <p:txBody>
          <a:bodyPr/>
          <a:lstStyle>
            <a:lvl1pPr>
              <a:defRPr/>
            </a:lvl1pPr>
          </a:lstStyle>
          <a:p>
            <a:pPr>
              <a:defRPr/>
            </a:pPr>
            <a:fld id="{5D4C05C4-8551-4844-B2E2-30FF34A60CBA}" type="slidenum">
              <a:rPr lang="sv-SE"/>
              <a:pPr>
                <a:defRPr/>
              </a:pPr>
              <a:t>‹#›</a:t>
            </a:fld>
            <a:endParaRPr lang="sv-SE">
              <a:solidFill>
                <a:schemeClr val="tx1"/>
              </a:solidFill>
            </a:endParaRPr>
          </a:p>
        </p:txBody>
      </p:sp>
    </p:spTree>
    <p:extLst>
      <p:ext uri="{BB962C8B-B14F-4D97-AF65-F5344CB8AC3E}">
        <p14:creationId xmlns:p14="http://schemas.microsoft.com/office/powerpoint/2010/main" val="422283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A667503-92B4-9541-A207-5F795083A7FB}" type="datetime1">
              <a:rPr lang="sv-SE"/>
              <a:pPr>
                <a:defRPr/>
              </a:pPr>
              <a:t>2023-04-24</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Powerpoint-mall för att visa hur det skulle kunna se ut.</a:t>
            </a:r>
          </a:p>
        </p:txBody>
      </p:sp>
      <p:sp>
        <p:nvSpPr>
          <p:cNvPr id="4" name="Rectangle 6"/>
          <p:cNvSpPr>
            <a:spLocks noGrp="1" noChangeArrowheads="1"/>
          </p:cNvSpPr>
          <p:nvPr>
            <p:ph type="sldNum" sz="quarter" idx="12"/>
          </p:nvPr>
        </p:nvSpPr>
        <p:spPr>
          <a:ln/>
        </p:spPr>
        <p:txBody>
          <a:bodyPr/>
          <a:lstStyle>
            <a:lvl1pPr>
              <a:defRPr/>
            </a:lvl1pPr>
          </a:lstStyle>
          <a:p>
            <a:pPr>
              <a:defRPr/>
            </a:pPr>
            <a:fld id="{EAD33B4E-92F7-0C42-B73C-E6CAAB9DA762}" type="slidenum">
              <a:rPr lang="sv-SE"/>
              <a:pPr>
                <a:defRPr/>
              </a:pPr>
              <a:t>‹#›</a:t>
            </a:fld>
            <a:endParaRPr lang="sv-SE">
              <a:solidFill>
                <a:schemeClr val="tx1"/>
              </a:solidFill>
            </a:endParaRPr>
          </a:p>
        </p:txBody>
      </p:sp>
    </p:spTree>
    <p:extLst>
      <p:ext uri="{BB962C8B-B14F-4D97-AF65-F5344CB8AC3E}">
        <p14:creationId xmlns:p14="http://schemas.microsoft.com/office/powerpoint/2010/main" val="277198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099234" y="5697267"/>
            <a:ext cx="6424931" cy="620744"/>
          </a:xfrm>
        </p:spPr>
        <p:txBody>
          <a:bodyPr/>
          <a:lstStyle>
            <a:lvl1pPr algn="l">
              <a:defRPr sz="2000" b="1"/>
            </a:lvl1pPr>
          </a:lstStyle>
          <a:p>
            <a:r>
              <a:rPr lang="sv-SE"/>
              <a:t>Klicka här för att ändra format</a:t>
            </a:r>
            <a:endParaRPr lang="en-US" dirty="0"/>
          </a:p>
        </p:txBody>
      </p:sp>
      <p:sp>
        <p:nvSpPr>
          <p:cNvPr id="3" name="Picture Placeholder 2"/>
          <p:cNvSpPr>
            <a:spLocks noGrp="1"/>
          </p:cNvSpPr>
          <p:nvPr>
            <p:ph type="pic" idx="1"/>
          </p:nvPr>
        </p:nvSpPr>
        <p:spPr>
          <a:xfrm>
            <a:off x="2099234" y="328537"/>
            <a:ext cx="6424931" cy="5370308"/>
          </a:xfrm>
        </p:spPr>
        <p:txBody>
          <a:bodyPr/>
          <a:lstStyle>
            <a:lvl1pPr marL="0" indent="0">
              <a:buNone/>
              <a:defRPr sz="3200"/>
            </a:lvl1pPr>
            <a:lvl2pPr marL="456683" indent="0">
              <a:buNone/>
              <a:defRPr sz="2800"/>
            </a:lvl2pPr>
            <a:lvl3pPr marL="913365" indent="0">
              <a:buNone/>
              <a:defRPr sz="2400"/>
            </a:lvl3pPr>
            <a:lvl4pPr marL="1370049" indent="0">
              <a:buNone/>
              <a:defRPr sz="2000"/>
            </a:lvl4pPr>
            <a:lvl5pPr marL="1826731" indent="0">
              <a:buNone/>
              <a:defRPr sz="2000"/>
            </a:lvl5pPr>
            <a:lvl6pPr marL="2283414" indent="0">
              <a:buNone/>
              <a:defRPr sz="2000"/>
            </a:lvl6pPr>
            <a:lvl7pPr marL="2740097" indent="0">
              <a:buNone/>
              <a:defRPr sz="2000"/>
            </a:lvl7pPr>
            <a:lvl8pPr marL="3196779" indent="0">
              <a:buNone/>
              <a:defRPr sz="2000"/>
            </a:lvl8pPr>
            <a:lvl9pPr marL="3653463" indent="0">
              <a:buNone/>
              <a:defRPr sz="2000"/>
            </a:lvl9pPr>
          </a:lstStyle>
          <a:p>
            <a:pPr lvl="0"/>
            <a:r>
              <a:rPr lang="sv-SE" noProof="0"/>
              <a:t>Klicka på ikonen för att lägga till en bild</a:t>
            </a:r>
            <a:endParaRPr lang="en-US" noProof="0"/>
          </a:p>
        </p:txBody>
      </p:sp>
      <p:sp>
        <p:nvSpPr>
          <p:cNvPr id="4" name="Text Placeholder 3"/>
          <p:cNvSpPr>
            <a:spLocks noGrp="1"/>
          </p:cNvSpPr>
          <p:nvPr>
            <p:ph type="body" sz="half" idx="2"/>
          </p:nvPr>
        </p:nvSpPr>
        <p:spPr>
          <a:xfrm>
            <a:off x="2099234" y="6318010"/>
            <a:ext cx="6424931" cy="884521"/>
          </a:xfrm>
        </p:spPr>
        <p:txBody>
          <a:bodyPr/>
          <a:lstStyle>
            <a:lvl1pPr marL="0" indent="0">
              <a:buNone/>
              <a:defRPr sz="1400"/>
            </a:lvl1pPr>
            <a:lvl2pPr marL="456683" indent="0">
              <a:buNone/>
              <a:defRPr sz="1200"/>
            </a:lvl2pPr>
            <a:lvl3pPr marL="913365" indent="0">
              <a:buNone/>
              <a:defRPr sz="1000"/>
            </a:lvl3pPr>
            <a:lvl4pPr marL="1370049" indent="0">
              <a:buNone/>
              <a:defRPr sz="900"/>
            </a:lvl4pPr>
            <a:lvl5pPr marL="1826731" indent="0">
              <a:buNone/>
              <a:defRPr sz="900"/>
            </a:lvl5pPr>
            <a:lvl6pPr marL="2283414" indent="0">
              <a:buNone/>
              <a:defRPr sz="900"/>
            </a:lvl6pPr>
            <a:lvl7pPr marL="2740097" indent="0">
              <a:buNone/>
              <a:defRPr sz="900"/>
            </a:lvl7pPr>
            <a:lvl8pPr marL="3196779" indent="0">
              <a:buNone/>
              <a:defRPr sz="900"/>
            </a:lvl8pPr>
            <a:lvl9pPr marL="3653463" indent="0">
              <a:buNone/>
              <a:defRPr sz="900"/>
            </a:lvl9pPr>
          </a:lstStyle>
          <a:p>
            <a:pPr lvl="0"/>
            <a:r>
              <a:rPr lang="sv-SE"/>
              <a:t>Redigera format för bakgrundstext</a:t>
            </a:r>
          </a:p>
        </p:txBody>
      </p:sp>
      <p:sp>
        <p:nvSpPr>
          <p:cNvPr id="5" name="Rectangle 4"/>
          <p:cNvSpPr>
            <a:spLocks noGrp="1" noChangeArrowheads="1"/>
          </p:cNvSpPr>
          <p:nvPr>
            <p:ph type="dt" sz="half" idx="10"/>
          </p:nvPr>
        </p:nvSpPr>
        <p:spPr>
          <a:ln/>
        </p:spPr>
        <p:txBody>
          <a:bodyPr/>
          <a:lstStyle>
            <a:lvl1pPr>
              <a:defRPr/>
            </a:lvl1pPr>
          </a:lstStyle>
          <a:p>
            <a:pPr>
              <a:defRPr/>
            </a:pPr>
            <a:fld id="{42FAB25E-877D-3E4E-8146-85A8CE36A901}" type="datetime1">
              <a:rPr lang="sv-SE"/>
              <a:pPr>
                <a:defRPr/>
              </a:pPr>
              <a:t>2023-04-24</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Powerpoint-mall för att visa hur det skulle kunna se ut.</a:t>
            </a:r>
          </a:p>
        </p:txBody>
      </p:sp>
      <p:sp>
        <p:nvSpPr>
          <p:cNvPr id="7" name="Rectangle 6"/>
          <p:cNvSpPr>
            <a:spLocks noGrp="1" noChangeArrowheads="1"/>
          </p:cNvSpPr>
          <p:nvPr>
            <p:ph type="sldNum" sz="quarter" idx="12"/>
          </p:nvPr>
        </p:nvSpPr>
        <p:spPr>
          <a:ln/>
        </p:spPr>
        <p:txBody>
          <a:bodyPr/>
          <a:lstStyle>
            <a:lvl1pPr>
              <a:defRPr/>
            </a:lvl1pPr>
          </a:lstStyle>
          <a:p>
            <a:pPr>
              <a:defRPr/>
            </a:pPr>
            <a:fld id="{07539C2F-F403-3242-9D23-D74B0A32E662}" type="slidenum">
              <a:rPr lang="sv-SE"/>
              <a:pPr>
                <a:defRPr/>
              </a:pPr>
              <a:t>‹#›</a:t>
            </a:fld>
            <a:endParaRPr lang="sv-SE">
              <a:solidFill>
                <a:schemeClr val="tx1"/>
              </a:solidFill>
            </a:endParaRPr>
          </a:p>
        </p:txBody>
      </p:sp>
    </p:spTree>
    <p:extLst>
      <p:ext uri="{BB962C8B-B14F-4D97-AF65-F5344CB8AC3E}">
        <p14:creationId xmlns:p14="http://schemas.microsoft.com/office/powerpoint/2010/main" val="246537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984375" y="303213"/>
            <a:ext cx="8321675" cy="160496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ctr" anchorCtr="0" compatLnSpc="1">
            <a:prstTxWarp prst="textNoShape">
              <a:avLst/>
            </a:prstTxWarp>
          </a:bodyPr>
          <a:lstStyle/>
          <a:p>
            <a:pPr lvl="0"/>
            <a:r>
              <a:rPr lang="sv-SE"/>
              <a:t>Klicka här för att ändra format</a:t>
            </a:r>
          </a:p>
        </p:txBody>
      </p:sp>
      <p:sp>
        <p:nvSpPr>
          <p:cNvPr id="1028" name="Rectangle 3"/>
          <p:cNvSpPr>
            <a:spLocks noGrp="1" noChangeArrowheads="1"/>
          </p:cNvSpPr>
          <p:nvPr>
            <p:ph type="body" idx="1"/>
          </p:nvPr>
        </p:nvSpPr>
        <p:spPr bwMode="auto">
          <a:xfrm>
            <a:off x="1984375" y="1909763"/>
            <a:ext cx="8321675" cy="52927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ectangle 4"/>
          <p:cNvSpPr>
            <a:spLocks noGrp="1" noChangeArrowheads="1"/>
          </p:cNvSpPr>
          <p:nvPr>
            <p:ph type="dt" sz="half" idx="2"/>
          </p:nvPr>
        </p:nvSpPr>
        <p:spPr bwMode="auto">
          <a:xfrm>
            <a:off x="381000" y="5003800"/>
            <a:ext cx="1222375" cy="22701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t" anchorCtr="0" compatLnSpc="1">
            <a:prstTxWarp prst="textNoShape">
              <a:avLst/>
            </a:prstTxWarp>
          </a:bodyPr>
          <a:lstStyle>
            <a:lvl1pPr defTabSz="1041808">
              <a:defRPr sz="1200">
                <a:solidFill>
                  <a:schemeClr val="bg1"/>
                </a:solidFill>
              </a:defRPr>
            </a:lvl1pPr>
          </a:lstStyle>
          <a:p>
            <a:pPr>
              <a:defRPr/>
            </a:pPr>
            <a:fld id="{FC146C8A-A5A7-924F-BB59-9E69C0185191}" type="datetime1">
              <a:rPr lang="sv-SE"/>
              <a:pPr>
                <a:defRPr/>
              </a:pPr>
              <a:t>2023-04-24</a:t>
            </a:fld>
            <a:endParaRPr lang="sv-SE"/>
          </a:p>
        </p:txBody>
      </p:sp>
      <p:sp>
        <p:nvSpPr>
          <p:cNvPr id="1029" name="Rectangle 5"/>
          <p:cNvSpPr>
            <a:spLocks noGrp="1" noChangeArrowheads="1"/>
          </p:cNvSpPr>
          <p:nvPr>
            <p:ph type="ftr" sz="quarter" idx="3"/>
          </p:nvPr>
        </p:nvSpPr>
        <p:spPr bwMode="auto">
          <a:xfrm>
            <a:off x="381000" y="5230813"/>
            <a:ext cx="1222375" cy="11382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t" anchorCtr="0" compatLnSpc="1">
            <a:prstTxWarp prst="textNoShape">
              <a:avLst/>
            </a:prstTxWarp>
          </a:bodyPr>
          <a:lstStyle>
            <a:lvl1pPr defTabSz="1041808">
              <a:defRPr sz="1200">
                <a:solidFill>
                  <a:srgbClr val="F0EFEE"/>
                </a:solidFill>
              </a:defRPr>
            </a:lvl1pPr>
          </a:lstStyle>
          <a:p>
            <a:pPr>
              <a:defRPr/>
            </a:pPr>
            <a:r>
              <a:rPr lang="sv-SE"/>
              <a:t>Powerpoint-mall för att visa hur det skulle kunna se ut.</a:t>
            </a:r>
          </a:p>
        </p:txBody>
      </p:sp>
      <p:sp>
        <p:nvSpPr>
          <p:cNvPr id="1030" name="Rectangle 6"/>
          <p:cNvSpPr>
            <a:spLocks noGrp="1" noChangeArrowheads="1"/>
          </p:cNvSpPr>
          <p:nvPr>
            <p:ph type="sldNum" sz="quarter" idx="4"/>
          </p:nvPr>
        </p:nvSpPr>
        <p:spPr bwMode="auto">
          <a:xfrm>
            <a:off x="381000" y="6746875"/>
            <a:ext cx="1222375" cy="37941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t" anchorCtr="0" compatLnSpc="1">
            <a:prstTxWarp prst="textNoShape">
              <a:avLst/>
            </a:prstTxWarp>
          </a:bodyPr>
          <a:lstStyle>
            <a:lvl1pPr defTabSz="1041808">
              <a:defRPr sz="1200">
                <a:solidFill>
                  <a:schemeClr val="bg1"/>
                </a:solidFill>
              </a:defRPr>
            </a:lvl1pPr>
          </a:lstStyle>
          <a:p>
            <a:pPr>
              <a:defRPr/>
            </a:pPr>
            <a:fld id="{3E698AC8-CC12-A147-B0D8-386A52332E20}" type="slidenum">
              <a:rPr lang="sv-SE"/>
              <a:pPr>
                <a:defRPr/>
              </a:pPr>
              <a:t>‹#›</a:t>
            </a:fld>
            <a:endParaRPr lang="sv-SE">
              <a:solidFill>
                <a:schemeClr val="tx1"/>
              </a:solidFill>
            </a:endParaRPr>
          </a:p>
        </p:txBody>
      </p:sp>
      <p:pic>
        <p:nvPicPr>
          <p:cNvPr id="1032" name="Picture 8" descr="R_logo_vit"/>
          <p:cNvPicPr>
            <a:picLocks noChangeAspect="1" noChangeArrowheads="1"/>
          </p:cNvPicPr>
          <p:nvPr userDrawn="1"/>
        </p:nvPicPr>
        <p:blipFill>
          <a:blip r:embed="rId10">
            <a:extLst>
              <a:ext uri="{28A0092B-C50C-407E-A947-70E740481C1C}">
                <a14:useLocalDpi xmlns:a14="http://schemas.microsoft.com/office/drawing/2010/main" val="0"/>
              </a:ext>
            </a:extLst>
          </a:blip>
          <a:srcRect r="-2539" b="-1820"/>
          <a:stretch>
            <a:fillRect/>
          </a:stretch>
        </p:blipFill>
        <p:spPr bwMode="auto">
          <a:xfrm>
            <a:off x="534988" y="530225"/>
            <a:ext cx="1027112"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0" r:id="rId2"/>
    <p:sldLayoutId id="2147483676" r:id="rId3"/>
    <p:sldLayoutId id="2147483677" r:id="rId4"/>
    <p:sldLayoutId id="2147483671" r:id="rId5"/>
    <p:sldLayoutId id="2147483672" r:id="rId6"/>
    <p:sldLayoutId id="2147483673" r:id="rId7"/>
    <p:sldLayoutId id="2147483674" r:id="rId8"/>
  </p:sldLayoutIdLst>
  <p:hf hdr="0"/>
  <p:txStyles>
    <p:titleStyle>
      <a:lvl1pPr algn="l" defTabSz="1041400" rtl="0" eaLnBrk="1" fontAlgn="base" hangingPunct="1">
        <a:lnSpc>
          <a:spcPct val="90000"/>
        </a:lnSpc>
        <a:spcBef>
          <a:spcPct val="0"/>
        </a:spcBef>
        <a:spcAft>
          <a:spcPct val="0"/>
        </a:spcAft>
        <a:defRPr sz="3500">
          <a:solidFill>
            <a:schemeClr val="tx2"/>
          </a:solidFill>
          <a:latin typeface="+mj-lt"/>
          <a:ea typeface="+mj-ea"/>
          <a:cs typeface="+mj-cs"/>
        </a:defRPr>
      </a:lvl1pPr>
      <a:lvl2pPr algn="l" defTabSz="1041400" rtl="0" eaLnBrk="1" fontAlgn="base" hangingPunct="1">
        <a:lnSpc>
          <a:spcPct val="90000"/>
        </a:lnSpc>
        <a:spcBef>
          <a:spcPct val="0"/>
        </a:spcBef>
        <a:spcAft>
          <a:spcPct val="0"/>
        </a:spcAft>
        <a:defRPr sz="3500">
          <a:solidFill>
            <a:schemeClr val="tx2"/>
          </a:solidFill>
          <a:latin typeface="Arial" charset="0"/>
          <a:ea typeface="ヒラギノ角ゴ Pro W3" charset="0"/>
          <a:cs typeface="ヒラギノ角ゴ Pro W3" charset="0"/>
        </a:defRPr>
      </a:lvl2pPr>
      <a:lvl3pPr algn="l" defTabSz="1041400" rtl="0" eaLnBrk="1" fontAlgn="base" hangingPunct="1">
        <a:lnSpc>
          <a:spcPct val="90000"/>
        </a:lnSpc>
        <a:spcBef>
          <a:spcPct val="0"/>
        </a:spcBef>
        <a:spcAft>
          <a:spcPct val="0"/>
        </a:spcAft>
        <a:defRPr sz="3500">
          <a:solidFill>
            <a:schemeClr val="tx2"/>
          </a:solidFill>
          <a:latin typeface="Arial" charset="0"/>
          <a:ea typeface="ヒラギノ角ゴ Pro W3" charset="0"/>
          <a:cs typeface="ヒラギノ角ゴ Pro W3" charset="0"/>
        </a:defRPr>
      </a:lvl3pPr>
      <a:lvl4pPr algn="l" defTabSz="1041400" rtl="0" eaLnBrk="1" fontAlgn="base" hangingPunct="1">
        <a:lnSpc>
          <a:spcPct val="90000"/>
        </a:lnSpc>
        <a:spcBef>
          <a:spcPct val="0"/>
        </a:spcBef>
        <a:spcAft>
          <a:spcPct val="0"/>
        </a:spcAft>
        <a:defRPr sz="3500">
          <a:solidFill>
            <a:schemeClr val="tx2"/>
          </a:solidFill>
          <a:latin typeface="Arial" charset="0"/>
          <a:ea typeface="ヒラギノ角ゴ Pro W3" charset="0"/>
          <a:cs typeface="ヒラギノ角ゴ Pro W3" charset="0"/>
        </a:defRPr>
      </a:lvl4pPr>
      <a:lvl5pPr algn="l" defTabSz="1041400" rtl="0" eaLnBrk="1" fontAlgn="base" hangingPunct="1">
        <a:lnSpc>
          <a:spcPct val="90000"/>
        </a:lnSpc>
        <a:spcBef>
          <a:spcPct val="0"/>
        </a:spcBef>
        <a:spcAft>
          <a:spcPct val="0"/>
        </a:spcAft>
        <a:defRPr sz="3500">
          <a:solidFill>
            <a:schemeClr val="tx2"/>
          </a:solidFill>
          <a:latin typeface="Arial" charset="0"/>
          <a:ea typeface="ヒラギノ角ゴ Pro W3" charset="0"/>
          <a:cs typeface="ヒラギノ角ゴ Pro W3" charset="0"/>
        </a:defRPr>
      </a:lvl5pPr>
      <a:lvl6pPr marL="456683" algn="l" defTabSz="1041808" rtl="0" eaLnBrk="1" fontAlgn="base" hangingPunct="1">
        <a:spcBef>
          <a:spcPct val="0"/>
        </a:spcBef>
        <a:spcAft>
          <a:spcPct val="0"/>
        </a:spcAft>
        <a:defRPr sz="3600">
          <a:solidFill>
            <a:schemeClr val="tx2"/>
          </a:solidFill>
          <a:latin typeface="Arial" charset="0"/>
          <a:ea typeface="ヒラギノ角ゴ Pro W3" charset="0"/>
          <a:cs typeface="ヒラギノ角ゴ Pro W3" charset="0"/>
        </a:defRPr>
      </a:lvl6pPr>
      <a:lvl7pPr marL="913365" algn="l" defTabSz="1041808" rtl="0" eaLnBrk="1" fontAlgn="base" hangingPunct="1">
        <a:spcBef>
          <a:spcPct val="0"/>
        </a:spcBef>
        <a:spcAft>
          <a:spcPct val="0"/>
        </a:spcAft>
        <a:defRPr sz="3600">
          <a:solidFill>
            <a:schemeClr val="tx2"/>
          </a:solidFill>
          <a:latin typeface="Arial" charset="0"/>
          <a:ea typeface="ヒラギノ角ゴ Pro W3" charset="0"/>
          <a:cs typeface="ヒラギノ角ゴ Pro W3" charset="0"/>
        </a:defRPr>
      </a:lvl7pPr>
      <a:lvl8pPr marL="1370049" algn="l" defTabSz="1041808" rtl="0" eaLnBrk="1" fontAlgn="base" hangingPunct="1">
        <a:spcBef>
          <a:spcPct val="0"/>
        </a:spcBef>
        <a:spcAft>
          <a:spcPct val="0"/>
        </a:spcAft>
        <a:defRPr sz="3600">
          <a:solidFill>
            <a:schemeClr val="tx2"/>
          </a:solidFill>
          <a:latin typeface="Arial" charset="0"/>
          <a:ea typeface="ヒラギノ角ゴ Pro W3" charset="0"/>
          <a:cs typeface="ヒラギノ角ゴ Pro W3" charset="0"/>
        </a:defRPr>
      </a:lvl8pPr>
      <a:lvl9pPr marL="1826731" algn="l" defTabSz="1041808" rtl="0" eaLnBrk="1" fontAlgn="base" hangingPunct="1">
        <a:spcBef>
          <a:spcPct val="0"/>
        </a:spcBef>
        <a:spcAft>
          <a:spcPct val="0"/>
        </a:spcAft>
        <a:defRPr sz="3600">
          <a:solidFill>
            <a:schemeClr val="tx2"/>
          </a:solidFill>
          <a:latin typeface="Arial" charset="0"/>
          <a:ea typeface="ヒラギノ角ゴ Pro W3" charset="0"/>
          <a:cs typeface="ヒラギノ角ゴ Pro W3" charset="0"/>
        </a:defRPr>
      </a:lvl9pPr>
    </p:titleStyle>
    <p:bodyStyle>
      <a:lvl1pPr marL="388938" indent="-388938" algn="l" defTabSz="1041400" rtl="0" eaLnBrk="1" fontAlgn="base" hangingPunct="1">
        <a:spcBef>
          <a:spcPct val="20000"/>
        </a:spcBef>
        <a:spcAft>
          <a:spcPts val="1000"/>
        </a:spcAft>
        <a:buFont typeface="Times" charset="0"/>
        <a:buChar char="•"/>
        <a:defRPr sz="2600">
          <a:solidFill>
            <a:schemeClr val="tx1"/>
          </a:solidFill>
          <a:latin typeface="+mn-lt"/>
          <a:ea typeface="+mn-ea"/>
          <a:cs typeface="+mn-cs"/>
        </a:defRPr>
      </a:lvl1pPr>
      <a:lvl2pPr marL="846138" indent="-325438" algn="l" defTabSz="1041400" rtl="0" eaLnBrk="1" fontAlgn="base" hangingPunct="1">
        <a:spcBef>
          <a:spcPct val="20000"/>
        </a:spcBef>
        <a:spcAft>
          <a:spcPts val="800"/>
        </a:spcAft>
        <a:buFont typeface="Lucida Grande" charset="0"/>
        <a:buChar char="−"/>
        <a:defRPr sz="2200">
          <a:solidFill>
            <a:schemeClr val="tx1"/>
          </a:solidFill>
          <a:latin typeface="+mn-lt"/>
          <a:ea typeface="+mn-ea"/>
          <a:cs typeface="+mn-cs"/>
        </a:defRPr>
      </a:lvl2pPr>
      <a:lvl3pPr marL="1296988" indent="-258763" algn="l" defTabSz="1041400" rtl="0" eaLnBrk="1" fontAlgn="base" hangingPunct="1">
        <a:spcBef>
          <a:spcPct val="20000"/>
        </a:spcBef>
        <a:spcAft>
          <a:spcPts val="600"/>
        </a:spcAft>
        <a:buFont typeface="Times" charset="0"/>
        <a:buChar char="•"/>
        <a:defRPr sz="2000">
          <a:solidFill>
            <a:schemeClr val="tx1"/>
          </a:solidFill>
          <a:latin typeface="+mn-lt"/>
          <a:ea typeface="+mn-ea"/>
          <a:cs typeface="+mn-cs"/>
        </a:defRPr>
      </a:lvl3pPr>
      <a:lvl4pPr marL="1747838" indent="-260350" algn="l" defTabSz="1041400" rtl="0" eaLnBrk="1" fontAlgn="base" hangingPunct="1">
        <a:spcBef>
          <a:spcPct val="20000"/>
        </a:spcBef>
        <a:spcAft>
          <a:spcPts val="500"/>
        </a:spcAft>
        <a:buFont typeface="Lucida Grande" charset="0"/>
        <a:buChar char="−"/>
        <a:defRPr sz="1600">
          <a:solidFill>
            <a:schemeClr val="tx1"/>
          </a:solidFill>
          <a:latin typeface="+mn-lt"/>
          <a:ea typeface="+mn-ea"/>
          <a:cs typeface="+mn-cs"/>
        </a:defRPr>
      </a:lvl4pPr>
      <a:lvl5pPr marL="2198688" indent="-258763" algn="l" defTabSz="1041400" rtl="0" eaLnBrk="1" fontAlgn="base" hangingPunct="1">
        <a:spcBef>
          <a:spcPct val="20000"/>
        </a:spcBef>
        <a:spcAft>
          <a:spcPts val="500"/>
        </a:spcAft>
        <a:buFont typeface="Times" charset="0"/>
        <a:buChar char="•"/>
        <a:defRPr sz="1400">
          <a:solidFill>
            <a:schemeClr val="tx1"/>
          </a:solidFill>
          <a:latin typeface="+mn-lt"/>
          <a:ea typeface="+mn-ea"/>
          <a:cs typeface="+mn-cs"/>
        </a:defRPr>
      </a:lvl5pPr>
      <a:lvl6pPr marL="2656055"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6pPr>
      <a:lvl7pPr marL="3112738"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7pPr>
      <a:lvl8pPr marL="3569421"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8pPr>
      <a:lvl9pPr marL="4026103"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9pPr>
    </p:bodyStyle>
    <p:otherStyle>
      <a:defPPr>
        <a:defRPr lang="en-US"/>
      </a:defPPr>
      <a:lvl1pPr marL="0" algn="l" defTabSz="456683" rtl="0" eaLnBrk="1" latinLnBrk="0" hangingPunct="1">
        <a:defRPr sz="1800" kern="1200">
          <a:solidFill>
            <a:schemeClr val="tx1"/>
          </a:solidFill>
          <a:latin typeface="+mn-lt"/>
          <a:ea typeface="+mn-ea"/>
          <a:cs typeface="+mn-cs"/>
        </a:defRPr>
      </a:lvl1pPr>
      <a:lvl2pPr marL="456683" algn="l" defTabSz="456683" rtl="0" eaLnBrk="1" latinLnBrk="0" hangingPunct="1">
        <a:defRPr sz="1800" kern="1200">
          <a:solidFill>
            <a:schemeClr val="tx1"/>
          </a:solidFill>
          <a:latin typeface="+mn-lt"/>
          <a:ea typeface="+mn-ea"/>
          <a:cs typeface="+mn-cs"/>
        </a:defRPr>
      </a:lvl2pPr>
      <a:lvl3pPr marL="913365" algn="l" defTabSz="456683" rtl="0" eaLnBrk="1" latinLnBrk="0" hangingPunct="1">
        <a:defRPr sz="1800" kern="1200">
          <a:solidFill>
            <a:schemeClr val="tx1"/>
          </a:solidFill>
          <a:latin typeface="+mn-lt"/>
          <a:ea typeface="+mn-ea"/>
          <a:cs typeface="+mn-cs"/>
        </a:defRPr>
      </a:lvl3pPr>
      <a:lvl4pPr marL="1370049" algn="l" defTabSz="456683" rtl="0" eaLnBrk="1" latinLnBrk="0" hangingPunct="1">
        <a:defRPr sz="1800" kern="1200">
          <a:solidFill>
            <a:schemeClr val="tx1"/>
          </a:solidFill>
          <a:latin typeface="+mn-lt"/>
          <a:ea typeface="+mn-ea"/>
          <a:cs typeface="+mn-cs"/>
        </a:defRPr>
      </a:lvl4pPr>
      <a:lvl5pPr marL="1826731" algn="l" defTabSz="456683" rtl="0" eaLnBrk="1" latinLnBrk="0" hangingPunct="1">
        <a:defRPr sz="1800" kern="1200">
          <a:solidFill>
            <a:schemeClr val="tx1"/>
          </a:solidFill>
          <a:latin typeface="+mn-lt"/>
          <a:ea typeface="+mn-ea"/>
          <a:cs typeface="+mn-cs"/>
        </a:defRPr>
      </a:lvl5pPr>
      <a:lvl6pPr marL="2283414" algn="l" defTabSz="456683" rtl="0" eaLnBrk="1" latinLnBrk="0" hangingPunct="1">
        <a:defRPr sz="1800" kern="1200">
          <a:solidFill>
            <a:schemeClr val="tx1"/>
          </a:solidFill>
          <a:latin typeface="+mn-lt"/>
          <a:ea typeface="+mn-ea"/>
          <a:cs typeface="+mn-cs"/>
        </a:defRPr>
      </a:lvl6pPr>
      <a:lvl7pPr marL="2740097" algn="l" defTabSz="456683" rtl="0" eaLnBrk="1" latinLnBrk="0" hangingPunct="1">
        <a:defRPr sz="1800" kern="1200">
          <a:solidFill>
            <a:schemeClr val="tx1"/>
          </a:solidFill>
          <a:latin typeface="+mn-lt"/>
          <a:ea typeface="+mn-ea"/>
          <a:cs typeface="+mn-cs"/>
        </a:defRPr>
      </a:lvl7pPr>
      <a:lvl8pPr marL="3196779" algn="l" defTabSz="456683" rtl="0" eaLnBrk="1" latinLnBrk="0" hangingPunct="1">
        <a:defRPr sz="1800" kern="1200">
          <a:solidFill>
            <a:schemeClr val="tx1"/>
          </a:solidFill>
          <a:latin typeface="+mn-lt"/>
          <a:ea typeface="+mn-ea"/>
          <a:cs typeface="+mn-cs"/>
        </a:defRPr>
      </a:lvl8pPr>
      <a:lvl9pPr marL="3653463" algn="l" defTabSz="4566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de/st%C3%A4dtischen-fabrik-schornstein-rot-2308434/" TargetMode="External"/><Relationship Id="rId7" Type="http://schemas.openxmlformats.org/officeDocument/2006/relationships/hyperlink" Target="https://pixnio.com/de/innen-aussen/interior/fabrik-industrie-architektur-gebaeude-stahl-lager"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pxhere.com/sv/photo/845609" TargetMode="External"/><Relationship Id="rId4" Type="http://schemas.openxmlformats.org/officeDocument/2006/relationships/image" Target="../media/image5.jpg!d"/></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de/st%C3%A4dtischen-fabrik-schornstein-rot-2308434/" TargetMode="External"/><Relationship Id="rId7" Type="http://schemas.openxmlformats.org/officeDocument/2006/relationships/hyperlink" Target="https://fotkyzadarmo.sk/vrak-lode/"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pixnio.com/de/innen-aussen/interior/fabrik-industrie-architektur-gebaeude-stahl-lager"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pixabay.com/de/st%C3%A4dtischen-fabrik-schornstein-rot-2308434/" TargetMode="External"/><Relationship Id="rId7" Type="http://schemas.openxmlformats.org/officeDocument/2006/relationships/hyperlink" Target="https://fotkyzadarmo.sk/vrak-lode/"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hyperlink" Target="https://pxhere.com/sv/photo/802654" TargetMode="External"/><Relationship Id="rId5" Type="http://schemas.openxmlformats.org/officeDocument/2006/relationships/hyperlink" Target="https://pixnio.com/de/innen-aussen/interior/fabrik-industrie-architektur-gebaeude-stahl-lager" TargetMode="External"/><Relationship Id="rId10" Type="http://schemas.openxmlformats.org/officeDocument/2006/relationships/image" Target="../media/image9.jpg"/><Relationship Id="rId4" Type="http://schemas.openxmlformats.org/officeDocument/2006/relationships/image" Target="../media/image6.jpg"/><Relationship Id="rId9" Type="http://schemas.openxmlformats.org/officeDocument/2006/relationships/hyperlink" Target="https://www.publicdomainpictures.net/se/view-image.php?image=302506&amp;picture=flygplan-som-flyg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de/st%C3%A4dtischen-fabrik-schornstein-rot-2308434/"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pixnio.com/de/innen-aussen/interior/fabrik-industrie-architektur-gebaeude-stahl-lager" TargetMode="Externa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pixabay.com/de/st%C3%A4dtischen-fabrik-schornstein-rot-2308434/" TargetMode="External"/><Relationship Id="rId7" Type="http://schemas.openxmlformats.org/officeDocument/2006/relationships/hyperlink" Target="https://pixnio.com/de/innen-aussen/interior/fabrik-industrie-architektur-gebaeude-stahl-lager"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hyperlink" Target="https://pxhere.com/sv/photo/802654" TargetMode="External"/><Relationship Id="rId5" Type="http://schemas.openxmlformats.org/officeDocument/2006/relationships/hyperlink" Target="https://pxhere.com/sv/photo/845609" TargetMode="External"/><Relationship Id="rId10" Type="http://schemas.openxmlformats.org/officeDocument/2006/relationships/image" Target="../media/image9.jpg"/><Relationship Id="rId4" Type="http://schemas.openxmlformats.org/officeDocument/2006/relationships/image" Target="../media/image5.jpg!d"/><Relationship Id="rId9" Type="http://schemas.openxmlformats.org/officeDocument/2006/relationships/hyperlink" Target="https://www.publicdomainpictures.net/se/view-image.php?image=302506&amp;picture=flygplan-som-flyg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g!d"/><Relationship Id="rId13" Type="http://schemas.openxmlformats.org/officeDocument/2006/relationships/hyperlink" Target="https://pxhere.com/sv/photo/512898" TargetMode="External"/><Relationship Id="rId3" Type="http://schemas.openxmlformats.org/officeDocument/2006/relationships/hyperlink" Target="https://picryl.com/media/us-navy-operations-specialist-secound-class-surface-warfare-frank-bias-stands-d62ed9" TargetMode="External"/><Relationship Id="rId7" Type="http://schemas.openxmlformats.org/officeDocument/2006/relationships/hyperlink" Target="http://dan.wikitrans.net/USA:s_h%C3%B6gsta_domstol" TargetMode="External"/><Relationship Id="rId12" Type="http://schemas.openxmlformats.org/officeDocument/2006/relationships/image" Target="../media/image15.jpg!s"/><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hyperlink" Target="https://sv.wikipedia.org/wiki/Arken_(kontorsbyggnad)" TargetMode="External"/><Relationship Id="rId5" Type="http://schemas.openxmlformats.org/officeDocument/2006/relationships/hyperlink" Target="https://www.raa.se/2017/12/illegalt-utfort-foremal-aterlamnas-till-sverige/" TargetMode="External"/><Relationship Id="rId10" Type="http://schemas.openxmlformats.org/officeDocument/2006/relationships/image" Target="../media/image14.jpg"/><Relationship Id="rId4" Type="http://schemas.openxmlformats.org/officeDocument/2006/relationships/image" Target="../media/image11.jpg"/><Relationship Id="rId9" Type="http://schemas.openxmlformats.org/officeDocument/2006/relationships/hyperlink" Target="https://pxhere.com/sv/photo/360346"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3.jpg!d"/><Relationship Id="rId13" Type="http://schemas.openxmlformats.org/officeDocument/2006/relationships/hyperlink" Target="https://pxhere.com/sv/photo/512898" TargetMode="External"/><Relationship Id="rId3" Type="http://schemas.openxmlformats.org/officeDocument/2006/relationships/hyperlink" Target="https://picryl.com/media/us-navy-operations-specialist-secound-class-surface-warfare-frank-bias-stands-d62ed9" TargetMode="External"/><Relationship Id="rId7" Type="http://schemas.openxmlformats.org/officeDocument/2006/relationships/hyperlink" Target="http://dan.wikitrans.net/USA:s_h%C3%B6gsta_domstol" TargetMode="External"/><Relationship Id="rId12" Type="http://schemas.openxmlformats.org/officeDocument/2006/relationships/image" Target="../media/image15.jpg!s"/><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hyperlink" Target="https://sv.wikipedia.org/wiki/Arken_(kontorsbyggnad)" TargetMode="External"/><Relationship Id="rId5" Type="http://schemas.openxmlformats.org/officeDocument/2006/relationships/hyperlink" Target="https://www.raa.se/2017/12/illegalt-utfort-foremal-aterlamnas-till-sverige/" TargetMode="External"/><Relationship Id="rId10" Type="http://schemas.openxmlformats.org/officeDocument/2006/relationships/image" Target="../media/image14.jpg"/><Relationship Id="rId4" Type="http://schemas.openxmlformats.org/officeDocument/2006/relationships/image" Target="../media/image11.jpg"/><Relationship Id="rId9" Type="http://schemas.openxmlformats.org/officeDocument/2006/relationships/hyperlink" Target="https://pxhere.com/sv/photo/360346"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3.jpg!d"/><Relationship Id="rId13" Type="http://schemas.openxmlformats.org/officeDocument/2006/relationships/hyperlink" Target="https://pxhere.com/sv/photo/512898" TargetMode="External"/><Relationship Id="rId3" Type="http://schemas.openxmlformats.org/officeDocument/2006/relationships/hyperlink" Target="https://picryl.com/media/us-navy-operations-specialist-secound-class-surface-warfare-frank-bias-stands-d62ed9" TargetMode="External"/><Relationship Id="rId7" Type="http://schemas.openxmlformats.org/officeDocument/2006/relationships/hyperlink" Target="http://dan.wikitrans.net/USA:s_h%C3%B6gsta_domstol" TargetMode="External"/><Relationship Id="rId12" Type="http://schemas.openxmlformats.org/officeDocument/2006/relationships/image" Target="../media/image15.jpg!s"/><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hyperlink" Target="https://sv.wikipedia.org/wiki/Arken_(kontorsbyggnad)" TargetMode="External"/><Relationship Id="rId5" Type="http://schemas.openxmlformats.org/officeDocument/2006/relationships/hyperlink" Target="https://www.raa.se/2017/12/illegalt-utfort-foremal-aterlamnas-till-sverige/" TargetMode="External"/><Relationship Id="rId10" Type="http://schemas.openxmlformats.org/officeDocument/2006/relationships/image" Target="../media/image14.jpg"/><Relationship Id="rId4" Type="http://schemas.openxmlformats.org/officeDocument/2006/relationships/image" Target="../media/image11.jpg"/><Relationship Id="rId9" Type="http://schemas.openxmlformats.org/officeDocument/2006/relationships/hyperlink" Target="https://pxhere.com/sv/photo/36034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bjorn.bergstrom@ramberglaw.se" TargetMode="External"/><Relationship Id="rId2" Type="http://schemas.openxmlformats.org/officeDocument/2006/relationships/hyperlink" Target="http://www.ramberglaw.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Nya affärsmodeller på grund av krav på beredskap</a:t>
            </a:r>
          </a:p>
        </p:txBody>
      </p:sp>
      <p:sp>
        <p:nvSpPr>
          <p:cNvPr id="3" name="Underrubrik 2"/>
          <p:cNvSpPr>
            <a:spLocks noGrp="1"/>
          </p:cNvSpPr>
          <p:nvPr>
            <p:ph type="subTitle" idx="1"/>
          </p:nvPr>
        </p:nvSpPr>
        <p:spPr/>
        <p:txBody>
          <a:bodyPr/>
          <a:lstStyle/>
          <a:p>
            <a:endParaRPr lang="sv-SE" dirty="0"/>
          </a:p>
          <a:p>
            <a:r>
              <a:rPr lang="sv-SE" dirty="0"/>
              <a:t>Linköping den 26 april 2023</a:t>
            </a:r>
          </a:p>
        </p:txBody>
      </p:sp>
    </p:spTree>
    <p:extLst>
      <p:ext uri="{BB962C8B-B14F-4D97-AF65-F5344CB8AC3E}">
        <p14:creationId xmlns:p14="http://schemas.microsoft.com/office/powerpoint/2010/main" val="324419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Rak pil 9">
            <a:extLst>
              <a:ext uri="{FF2B5EF4-FFF2-40B4-BE49-F238E27FC236}">
                <a16:creationId xmlns:a16="http://schemas.microsoft.com/office/drawing/2014/main" id="{E8EB106D-D27F-9ECA-9A57-4A3E39F68772}"/>
              </a:ext>
            </a:extLst>
          </p:cNvPr>
          <p:cNvCxnSpPr/>
          <p:nvPr/>
        </p:nvCxnSpPr>
        <p:spPr bwMode="auto">
          <a:xfrm>
            <a:off x="7632192" y="1304544"/>
            <a:ext cx="0" cy="4425696"/>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 name="textruta 14">
            <a:extLst>
              <a:ext uri="{FF2B5EF4-FFF2-40B4-BE49-F238E27FC236}">
                <a16:creationId xmlns:a16="http://schemas.microsoft.com/office/drawing/2014/main" id="{120C2DA3-C3A6-35E1-C39C-206EDA951132}"/>
              </a:ext>
            </a:extLst>
          </p:cNvPr>
          <p:cNvSpPr txBox="1"/>
          <p:nvPr/>
        </p:nvSpPr>
        <p:spPr>
          <a:xfrm>
            <a:off x="7845551" y="1304544"/>
            <a:ext cx="1456937" cy="1200329"/>
          </a:xfrm>
          <a:prstGeom prst="rect">
            <a:avLst/>
          </a:prstGeom>
          <a:noFill/>
        </p:spPr>
        <p:txBody>
          <a:bodyPr wrap="square" rtlCol="0">
            <a:spAutoFit/>
          </a:bodyPr>
          <a:lstStyle/>
          <a:p>
            <a:r>
              <a:rPr lang="sv-SE" dirty="0"/>
              <a:t>24/7/365 eller volym</a:t>
            </a:r>
          </a:p>
        </p:txBody>
      </p:sp>
      <p:sp>
        <p:nvSpPr>
          <p:cNvPr id="16" name="textruta 15">
            <a:extLst>
              <a:ext uri="{FF2B5EF4-FFF2-40B4-BE49-F238E27FC236}">
                <a16:creationId xmlns:a16="http://schemas.microsoft.com/office/drawing/2014/main" id="{43EF6AB4-67CA-D925-5285-7256D1A33CC6}"/>
              </a:ext>
            </a:extLst>
          </p:cNvPr>
          <p:cNvSpPr txBox="1"/>
          <p:nvPr/>
        </p:nvSpPr>
        <p:spPr>
          <a:xfrm>
            <a:off x="7845551" y="4651246"/>
            <a:ext cx="1883662" cy="1200329"/>
          </a:xfrm>
          <a:prstGeom prst="rect">
            <a:avLst/>
          </a:prstGeom>
          <a:noFill/>
        </p:spPr>
        <p:txBody>
          <a:bodyPr wrap="square" rtlCol="0">
            <a:spAutoFit/>
          </a:bodyPr>
          <a:lstStyle/>
          <a:p>
            <a:r>
              <a:rPr lang="sv-SE" dirty="0"/>
              <a:t>Ingen tillgänglighet/leverans</a:t>
            </a:r>
          </a:p>
        </p:txBody>
      </p:sp>
    </p:spTree>
    <p:extLst>
      <p:ext uri="{BB962C8B-B14F-4D97-AF65-F5344CB8AC3E}">
        <p14:creationId xmlns:p14="http://schemas.microsoft.com/office/powerpoint/2010/main" val="162367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Rak pil 9">
            <a:extLst>
              <a:ext uri="{FF2B5EF4-FFF2-40B4-BE49-F238E27FC236}">
                <a16:creationId xmlns:a16="http://schemas.microsoft.com/office/drawing/2014/main" id="{E8EB106D-D27F-9ECA-9A57-4A3E39F68772}"/>
              </a:ext>
            </a:extLst>
          </p:cNvPr>
          <p:cNvCxnSpPr/>
          <p:nvPr/>
        </p:nvCxnSpPr>
        <p:spPr bwMode="auto">
          <a:xfrm>
            <a:off x="7632192" y="1304544"/>
            <a:ext cx="0" cy="4425696"/>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Rak pil 10">
            <a:extLst>
              <a:ext uri="{FF2B5EF4-FFF2-40B4-BE49-F238E27FC236}">
                <a16:creationId xmlns:a16="http://schemas.microsoft.com/office/drawing/2014/main" id="{651F7C4D-656B-7BF1-CE45-616995B2B407}"/>
              </a:ext>
            </a:extLst>
          </p:cNvPr>
          <p:cNvCxnSpPr>
            <a:cxnSpLocks/>
          </p:cNvCxnSpPr>
          <p:nvPr/>
        </p:nvCxnSpPr>
        <p:spPr bwMode="auto">
          <a:xfrm>
            <a:off x="2420112" y="5730240"/>
            <a:ext cx="5212080" cy="0"/>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textruta 12">
            <a:extLst>
              <a:ext uri="{FF2B5EF4-FFF2-40B4-BE49-F238E27FC236}">
                <a16:creationId xmlns:a16="http://schemas.microsoft.com/office/drawing/2014/main" id="{00835468-8D34-B01E-E916-4C543F7C9490}"/>
              </a:ext>
            </a:extLst>
          </p:cNvPr>
          <p:cNvSpPr txBox="1"/>
          <p:nvPr/>
        </p:nvSpPr>
        <p:spPr>
          <a:xfrm>
            <a:off x="1889760" y="5864352"/>
            <a:ext cx="1219200" cy="461665"/>
          </a:xfrm>
          <a:prstGeom prst="rect">
            <a:avLst/>
          </a:prstGeom>
          <a:noFill/>
        </p:spPr>
        <p:txBody>
          <a:bodyPr wrap="square" rtlCol="0">
            <a:spAutoFit/>
          </a:bodyPr>
          <a:lstStyle/>
          <a:p>
            <a:r>
              <a:rPr lang="sv-SE" dirty="0"/>
              <a:t>Nuläge</a:t>
            </a:r>
          </a:p>
        </p:txBody>
      </p:sp>
      <p:sp>
        <p:nvSpPr>
          <p:cNvPr id="14" name="textruta 13">
            <a:extLst>
              <a:ext uri="{FF2B5EF4-FFF2-40B4-BE49-F238E27FC236}">
                <a16:creationId xmlns:a16="http://schemas.microsoft.com/office/drawing/2014/main" id="{7FA60F2A-1671-4585-A40E-7027101E08EC}"/>
              </a:ext>
            </a:extLst>
          </p:cNvPr>
          <p:cNvSpPr txBox="1"/>
          <p:nvPr/>
        </p:nvSpPr>
        <p:spPr>
          <a:xfrm>
            <a:off x="7022592" y="5864351"/>
            <a:ext cx="1219200" cy="461665"/>
          </a:xfrm>
          <a:prstGeom prst="rect">
            <a:avLst/>
          </a:prstGeom>
          <a:noFill/>
        </p:spPr>
        <p:txBody>
          <a:bodyPr wrap="square" rtlCol="0">
            <a:spAutoFit/>
          </a:bodyPr>
          <a:lstStyle/>
          <a:p>
            <a:r>
              <a:rPr lang="sv-SE" dirty="0"/>
              <a:t>Krig</a:t>
            </a:r>
          </a:p>
        </p:txBody>
      </p:sp>
      <p:sp>
        <p:nvSpPr>
          <p:cNvPr id="15" name="textruta 14">
            <a:extLst>
              <a:ext uri="{FF2B5EF4-FFF2-40B4-BE49-F238E27FC236}">
                <a16:creationId xmlns:a16="http://schemas.microsoft.com/office/drawing/2014/main" id="{120C2DA3-C3A6-35E1-C39C-206EDA951132}"/>
              </a:ext>
            </a:extLst>
          </p:cNvPr>
          <p:cNvSpPr txBox="1"/>
          <p:nvPr/>
        </p:nvSpPr>
        <p:spPr>
          <a:xfrm>
            <a:off x="7845551" y="1304544"/>
            <a:ext cx="1456937" cy="1200329"/>
          </a:xfrm>
          <a:prstGeom prst="rect">
            <a:avLst/>
          </a:prstGeom>
          <a:noFill/>
        </p:spPr>
        <p:txBody>
          <a:bodyPr wrap="square" rtlCol="0">
            <a:spAutoFit/>
          </a:bodyPr>
          <a:lstStyle/>
          <a:p>
            <a:r>
              <a:rPr lang="sv-SE" dirty="0"/>
              <a:t>24/7/365 eller volym</a:t>
            </a:r>
          </a:p>
        </p:txBody>
      </p:sp>
      <p:sp>
        <p:nvSpPr>
          <p:cNvPr id="16" name="textruta 15">
            <a:extLst>
              <a:ext uri="{FF2B5EF4-FFF2-40B4-BE49-F238E27FC236}">
                <a16:creationId xmlns:a16="http://schemas.microsoft.com/office/drawing/2014/main" id="{43EF6AB4-67CA-D925-5285-7256D1A33CC6}"/>
              </a:ext>
            </a:extLst>
          </p:cNvPr>
          <p:cNvSpPr txBox="1"/>
          <p:nvPr/>
        </p:nvSpPr>
        <p:spPr>
          <a:xfrm>
            <a:off x="7845551" y="4651246"/>
            <a:ext cx="1883662" cy="1200329"/>
          </a:xfrm>
          <a:prstGeom prst="rect">
            <a:avLst/>
          </a:prstGeom>
          <a:noFill/>
        </p:spPr>
        <p:txBody>
          <a:bodyPr wrap="square" rtlCol="0">
            <a:spAutoFit/>
          </a:bodyPr>
          <a:lstStyle/>
          <a:p>
            <a:r>
              <a:rPr lang="sv-SE" dirty="0"/>
              <a:t>Ingen tillgänglighet/leverans</a:t>
            </a:r>
          </a:p>
        </p:txBody>
      </p:sp>
      <p:sp>
        <p:nvSpPr>
          <p:cNvPr id="2" name="textruta 1">
            <a:extLst>
              <a:ext uri="{FF2B5EF4-FFF2-40B4-BE49-F238E27FC236}">
                <a16:creationId xmlns:a16="http://schemas.microsoft.com/office/drawing/2014/main" id="{CE9D0D4B-964B-281B-3E7C-330591A309AE}"/>
              </a:ext>
            </a:extLst>
          </p:cNvPr>
          <p:cNvSpPr txBox="1"/>
          <p:nvPr/>
        </p:nvSpPr>
        <p:spPr>
          <a:xfrm>
            <a:off x="3236976" y="5864351"/>
            <a:ext cx="1219200" cy="461665"/>
          </a:xfrm>
          <a:prstGeom prst="rect">
            <a:avLst/>
          </a:prstGeom>
          <a:noFill/>
        </p:spPr>
        <p:txBody>
          <a:bodyPr wrap="square" rtlCol="0">
            <a:spAutoFit/>
          </a:bodyPr>
          <a:lstStyle/>
          <a:p>
            <a:r>
              <a:rPr lang="sv-SE" dirty="0">
                <a:solidFill>
                  <a:srgbClr val="FF0000"/>
                </a:solidFill>
              </a:rPr>
              <a:t>Elbrist</a:t>
            </a:r>
          </a:p>
        </p:txBody>
      </p:sp>
      <p:sp>
        <p:nvSpPr>
          <p:cNvPr id="3" name="textruta 2">
            <a:extLst>
              <a:ext uri="{FF2B5EF4-FFF2-40B4-BE49-F238E27FC236}">
                <a16:creationId xmlns:a16="http://schemas.microsoft.com/office/drawing/2014/main" id="{082C813D-516D-ADC7-2FC3-3321C38CDC26}"/>
              </a:ext>
            </a:extLst>
          </p:cNvPr>
          <p:cNvSpPr txBox="1"/>
          <p:nvPr/>
        </p:nvSpPr>
        <p:spPr>
          <a:xfrm>
            <a:off x="4416552" y="6229293"/>
            <a:ext cx="1636518" cy="830997"/>
          </a:xfrm>
          <a:prstGeom prst="rect">
            <a:avLst/>
          </a:prstGeom>
          <a:noFill/>
        </p:spPr>
        <p:txBody>
          <a:bodyPr wrap="square" rtlCol="0">
            <a:spAutoFit/>
          </a:bodyPr>
          <a:lstStyle/>
          <a:p>
            <a:r>
              <a:rPr lang="sv-SE" dirty="0">
                <a:solidFill>
                  <a:srgbClr val="FF0000"/>
                </a:solidFill>
              </a:rPr>
              <a:t>Vatten-försörjning</a:t>
            </a:r>
          </a:p>
        </p:txBody>
      </p:sp>
      <p:sp>
        <p:nvSpPr>
          <p:cNvPr id="4" name="textruta 3">
            <a:extLst>
              <a:ext uri="{FF2B5EF4-FFF2-40B4-BE49-F238E27FC236}">
                <a16:creationId xmlns:a16="http://schemas.microsoft.com/office/drawing/2014/main" id="{5EFE56E2-0B59-C76E-25C9-B698ABE812A6}"/>
              </a:ext>
            </a:extLst>
          </p:cNvPr>
          <p:cNvSpPr txBox="1"/>
          <p:nvPr/>
        </p:nvSpPr>
        <p:spPr>
          <a:xfrm>
            <a:off x="5596128" y="5807566"/>
            <a:ext cx="1636518" cy="461665"/>
          </a:xfrm>
          <a:prstGeom prst="rect">
            <a:avLst/>
          </a:prstGeom>
          <a:noFill/>
        </p:spPr>
        <p:txBody>
          <a:bodyPr wrap="square" rtlCol="0">
            <a:spAutoFit/>
          </a:bodyPr>
          <a:lstStyle/>
          <a:p>
            <a:r>
              <a:rPr lang="sv-SE" dirty="0">
                <a:solidFill>
                  <a:srgbClr val="FF0000"/>
                </a:solidFill>
              </a:rPr>
              <a:t>Pandemi</a:t>
            </a:r>
          </a:p>
        </p:txBody>
      </p:sp>
      <p:sp>
        <p:nvSpPr>
          <p:cNvPr id="5" name="textruta 4">
            <a:extLst>
              <a:ext uri="{FF2B5EF4-FFF2-40B4-BE49-F238E27FC236}">
                <a16:creationId xmlns:a16="http://schemas.microsoft.com/office/drawing/2014/main" id="{D9F881A0-D2A5-8DD2-9928-DCC66808858C}"/>
              </a:ext>
            </a:extLst>
          </p:cNvPr>
          <p:cNvSpPr txBox="1"/>
          <p:nvPr/>
        </p:nvSpPr>
        <p:spPr>
          <a:xfrm>
            <a:off x="2850449" y="6326016"/>
            <a:ext cx="608205" cy="461665"/>
          </a:xfrm>
          <a:prstGeom prst="rect">
            <a:avLst/>
          </a:prstGeom>
          <a:noFill/>
        </p:spPr>
        <p:txBody>
          <a:bodyPr wrap="square" rtlCol="0">
            <a:spAutoFit/>
          </a:bodyPr>
          <a:lstStyle/>
          <a:p>
            <a:r>
              <a:rPr lang="sv-SE" dirty="0">
                <a:solidFill>
                  <a:srgbClr val="FF0000"/>
                </a:solidFill>
              </a:rPr>
              <a:t>…</a:t>
            </a:r>
          </a:p>
        </p:txBody>
      </p:sp>
    </p:spTree>
    <p:extLst>
      <p:ext uri="{BB962C8B-B14F-4D97-AF65-F5344CB8AC3E}">
        <p14:creationId xmlns:p14="http://schemas.microsoft.com/office/powerpoint/2010/main" val="44011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20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Rak pil 9">
            <a:extLst>
              <a:ext uri="{FF2B5EF4-FFF2-40B4-BE49-F238E27FC236}">
                <a16:creationId xmlns:a16="http://schemas.microsoft.com/office/drawing/2014/main" id="{E8EB106D-D27F-9ECA-9A57-4A3E39F68772}"/>
              </a:ext>
            </a:extLst>
          </p:cNvPr>
          <p:cNvCxnSpPr/>
          <p:nvPr/>
        </p:nvCxnSpPr>
        <p:spPr bwMode="auto">
          <a:xfrm>
            <a:off x="7632192" y="1304544"/>
            <a:ext cx="0" cy="4425696"/>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Rak pil 10">
            <a:extLst>
              <a:ext uri="{FF2B5EF4-FFF2-40B4-BE49-F238E27FC236}">
                <a16:creationId xmlns:a16="http://schemas.microsoft.com/office/drawing/2014/main" id="{651F7C4D-656B-7BF1-CE45-616995B2B407}"/>
              </a:ext>
            </a:extLst>
          </p:cNvPr>
          <p:cNvCxnSpPr>
            <a:cxnSpLocks/>
          </p:cNvCxnSpPr>
          <p:nvPr/>
        </p:nvCxnSpPr>
        <p:spPr bwMode="auto">
          <a:xfrm>
            <a:off x="2420112" y="5730240"/>
            <a:ext cx="5212080" cy="0"/>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textruta 12">
            <a:extLst>
              <a:ext uri="{FF2B5EF4-FFF2-40B4-BE49-F238E27FC236}">
                <a16:creationId xmlns:a16="http://schemas.microsoft.com/office/drawing/2014/main" id="{00835468-8D34-B01E-E916-4C543F7C9490}"/>
              </a:ext>
            </a:extLst>
          </p:cNvPr>
          <p:cNvSpPr txBox="1"/>
          <p:nvPr/>
        </p:nvSpPr>
        <p:spPr>
          <a:xfrm>
            <a:off x="1889760" y="5864352"/>
            <a:ext cx="1219200" cy="461665"/>
          </a:xfrm>
          <a:prstGeom prst="rect">
            <a:avLst/>
          </a:prstGeom>
          <a:noFill/>
        </p:spPr>
        <p:txBody>
          <a:bodyPr wrap="square" rtlCol="0">
            <a:spAutoFit/>
          </a:bodyPr>
          <a:lstStyle/>
          <a:p>
            <a:r>
              <a:rPr lang="sv-SE" dirty="0"/>
              <a:t>Nuläge</a:t>
            </a:r>
          </a:p>
        </p:txBody>
      </p:sp>
      <p:sp>
        <p:nvSpPr>
          <p:cNvPr id="14" name="textruta 13">
            <a:extLst>
              <a:ext uri="{FF2B5EF4-FFF2-40B4-BE49-F238E27FC236}">
                <a16:creationId xmlns:a16="http://schemas.microsoft.com/office/drawing/2014/main" id="{7FA60F2A-1671-4585-A40E-7027101E08EC}"/>
              </a:ext>
            </a:extLst>
          </p:cNvPr>
          <p:cNvSpPr txBox="1"/>
          <p:nvPr/>
        </p:nvSpPr>
        <p:spPr>
          <a:xfrm>
            <a:off x="7022592" y="5864351"/>
            <a:ext cx="1219200" cy="461665"/>
          </a:xfrm>
          <a:prstGeom prst="rect">
            <a:avLst/>
          </a:prstGeom>
          <a:noFill/>
        </p:spPr>
        <p:txBody>
          <a:bodyPr wrap="square" rtlCol="0">
            <a:spAutoFit/>
          </a:bodyPr>
          <a:lstStyle/>
          <a:p>
            <a:r>
              <a:rPr lang="sv-SE" dirty="0"/>
              <a:t>Krig</a:t>
            </a:r>
          </a:p>
        </p:txBody>
      </p:sp>
      <p:sp>
        <p:nvSpPr>
          <p:cNvPr id="15" name="textruta 14">
            <a:extLst>
              <a:ext uri="{FF2B5EF4-FFF2-40B4-BE49-F238E27FC236}">
                <a16:creationId xmlns:a16="http://schemas.microsoft.com/office/drawing/2014/main" id="{120C2DA3-C3A6-35E1-C39C-206EDA951132}"/>
              </a:ext>
            </a:extLst>
          </p:cNvPr>
          <p:cNvSpPr txBox="1"/>
          <p:nvPr/>
        </p:nvSpPr>
        <p:spPr>
          <a:xfrm>
            <a:off x="7845551" y="1304544"/>
            <a:ext cx="1456937" cy="1200329"/>
          </a:xfrm>
          <a:prstGeom prst="rect">
            <a:avLst/>
          </a:prstGeom>
          <a:noFill/>
        </p:spPr>
        <p:txBody>
          <a:bodyPr wrap="square" rtlCol="0">
            <a:spAutoFit/>
          </a:bodyPr>
          <a:lstStyle/>
          <a:p>
            <a:r>
              <a:rPr lang="sv-SE" dirty="0"/>
              <a:t>24/7/365 eller volym</a:t>
            </a:r>
          </a:p>
        </p:txBody>
      </p:sp>
      <p:sp>
        <p:nvSpPr>
          <p:cNvPr id="16" name="textruta 15">
            <a:extLst>
              <a:ext uri="{FF2B5EF4-FFF2-40B4-BE49-F238E27FC236}">
                <a16:creationId xmlns:a16="http://schemas.microsoft.com/office/drawing/2014/main" id="{43EF6AB4-67CA-D925-5285-7256D1A33CC6}"/>
              </a:ext>
            </a:extLst>
          </p:cNvPr>
          <p:cNvSpPr txBox="1"/>
          <p:nvPr/>
        </p:nvSpPr>
        <p:spPr>
          <a:xfrm>
            <a:off x="7845551" y="4651246"/>
            <a:ext cx="1883662" cy="1200329"/>
          </a:xfrm>
          <a:prstGeom prst="rect">
            <a:avLst/>
          </a:prstGeom>
          <a:noFill/>
        </p:spPr>
        <p:txBody>
          <a:bodyPr wrap="square" rtlCol="0">
            <a:spAutoFit/>
          </a:bodyPr>
          <a:lstStyle/>
          <a:p>
            <a:r>
              <a:rPr lang="sv-SE" dirty="0"/>
              <a:t>Ingen tillgänglighet/leverans</a:t>
            </a:r>
          </a:p>
        </p:txBody>
      </p:sp>
      <p:sp>
        <p:nvSpPr>
          <p:cNvPr id="2" name="textruta 1">
            <a:extLst>
              <a:ext uri="{FF2B5EF4-FFF2-40B4-BE49-F238E27FC236}">
                <a16:creationId xmlns:a16="http://schemas.microsoft.com/office/drawing/2014/main" id="{CE9D0D4B-964B-281B-3E7C-330591A309AE}"/>
              </a:ext>
            </a:extLst>
          </p:cNvPr>
          <p:cNvSpPr txBox="1"/>
          <p:nvPr/>
        </p:nvSpPr>
        <p:spPr>
          <a:xfrm>
            <a:off x="3236976" y="5864351"/>
            <a:ext cx="1219200" cy="461665"/>
          </a:xfrm>
          <a:prstGeom prst="rect">
            <a:avLst/>
          </a:prstGeom>
          <a:noFill/>
        </p:spPr>
        <p:txBody>
          <a:bodyPr wrap="square" rtlCol="0">
            <a:spAutoFit/>
          </a:bodyPr>
          <a:lstStyle/>
          <a:p>
            <a:r>
              <a:rPr lang="sv-SE" dirty="0">
                <a:solidFill>
                  <a:srgbClr val="FF0000"/>
                </a:solidFill>
              </a:rPr>
              <a:t>Elbrist</a:t>
            </a:r>
          </a:p>
        </p:txBody>
      </p:sp>
      <p:sp>
        <p:nvSpPr>
          <p:cNvPr id="3" name="textruta 2">
            <a:extLst>
              <a:ext uri="{FF2B5EF4-FFF2-40B4-BE49-F238E27FC236}">
                <a16:creationId xmlns:a16="http://schemas.microsoft.com/office/drawing/2014/main" id="{082C813D-516D-ADC7-2FC3-3321C38CDC26}"/>
              </a:ext>
            </a:extLst>
          </p:cNvPr>
          <p:cNvSpPr txBox="1"/>
          <p:nvPr/>
        </p:nvSpPr>
        <p:spPr>
          <a:xfrm>
            <a:off x="4416552" y="6229293"/>
            <a:ext cx="1636518" cy="830997"/>
          </a:xfrm>
          <a:prstGeom prst="rect">
            <a:avLst/>
          </a:prstGeom>
          <a:noFill/>
        </p:spPr>
        <p:txBody>
          <a:bodyPr wrap="square" rtlCol="0">
            <a:spAutoFit/>
          </a:bodyPr>
          <a:lstStyle/>
          <a:p>
            <a:r>
              <a:rPr lang="sv-SE" dirty="0">
                <a:solidFill>
                  <a:srgbClr val="FF0000"/>
                </a:solidFill>
              </a:rPr>
              <a:t>Vatten-försörjning</a:t>
            </a:r>
          </a:p>
        </p:txBody>
      </p:sp>
      <p:sp>
        <p:nvSpPr>
          <p:cNvPr id="4" name="textruta 3">
            <a:extLst>
              <a:ext uri="{FF2B5EF4-FFF2-40B4-BE49-F238E27FC236}">
                <a16:creationId xmlns:a16="http://schemas.microsoft.com/office/drawing/2014/main" id="{5EFE56E2-0B59-C76E-25C9-B698ABE812A6}"/>
              </a:ext>
            </a:extLst>
          </p:cNvPr>
          <p:cNvSpPr txBox="1"/>
          <p:nvPr/>
        </p:nvSpPr>
        <p:spPr>
          <a:xfrm>
            <a:off x="5596128" y="5807566"/>
            <a:ext cx="1636518" cy="461665"/>
          </a:xfrm>
          <a:prstGeom prst="rect">
            <a:avLst/>
          </a:prstGeom>
          <a:noFill/>
        </p:spPr>
        <p:txBody>
          <a:bodyPr wrap="square" rtlCol="0">
            <a:spAutoFit/>
          </a:bodyPr>
          <a:lstStyle/>
          <a:p>
            <a:r>
              <a:rPr lang="sv-SE" dirty="0">
                <a:solidFill>
                  <a:srgbClr val="FF0000"/>
                </a:solidFill>
              </a:rPr>
              <a:t>Pandemi</a:t>
            </a:r>
          </a:p>
        </p:txBody>
      </p:sp>
      <p:sp>
        <p:nvSpPr>
          <p:cNvPr id="5" name="textruta 4">
            <a:extLst>
              <a:ext uri="{FF2B5EF4-FFF2-40B4-BE49-F238E27FC236}">
                <a16:creationId xmlns:a16="http://schemas.microsoft.com/office/drawing/2014/main" id="{D9F881A0-D2A5-8DD2-9928-DCC66808858C}"/>
              </a:ext>
            </a:extLst>
          </p:cNvPr>
          <p:cNvSpPr txBox="1"/>
          <p:nvPr/>
        </p:nvSpPr>
        <p:spPr>
          <a:xfrm>
            <a:off x="2850449" y="6326016"/>
            <a:ext cx="608205" cy="461665"/>
          </a:xfrm>
          <a:prstGeom prst="rect">
            <a:avLst/>
          </a:prstGeom>
          <a:noFill/>
        </p:spPr>
        <p:txBody>
          <a:bodyPr wrap="square" rtlCol="0">
            <a:spAutoFit/>
          </a:bodyPr>
          <a:lstStyle/>
          <a:p>
            <a:r>
              <a:rPr lang="sv-SE" dirty="0">
                <a:solidFill>
                  <a:srgbClr val="FF0000"/>
                </a:solidFill>
              </a:rPr>
              <a:t>…</a:t>
            </a:r>
          </a:p>
        </p:txBody>
      </p:sp>
      <p:sp>
        <p:nvSpPr>
          <p:cNvPr id="6" name="Frihandsfigur 5">
            <a:extLst>
              <a:ext uri="{FF2B5EF4-FFF2-40B4-BE49-F238E27FC236}">
                <a16:creationId xmlns:a16="http://schemas.microsoft.com/office/drawing/2014/main" id="{7EC7E679-B2CF-83A8-E1D1-D5DEB8FCCD5D}"/>
              </a:ext>
            </a:extLst>
          </p:cNvPr>
          <p:cNvSpPr/>
          <p:nvPr/>
        </p:nvSpPr>
        <p:spPr bwMode="auto">
          <a:xfrm>
            <a:off x="2472744" y="1635545"/>
            <a:ext cx="4932608" cy="3979644"/>
          </a:xfrm>
          <a:custGeom>
            <a:avLst/>
            <a:gdLst>
              <a:gd name="connsiteX0" fmla="*/ 0 w 4932608"/>
              <a:gd name="connsiteY0" fmla="*/ 3979644 h 3979644"/>
              <a:gd name="connsiteX1" fmla="*/ 1210614 w 4932608"/>
              <a:gd name="connsiteY1" fmla="*/ 72 h 3979644"/>
              <a:gd name="connsiteX2" fmla="*/ 2524259 w 4932608"/>
              <a:gd name="connsiteY2" fmla="*/ 3863734 h 3979644"/>
              <a:gd name="connsiteX3" fmla="*/ 4932608 w 4932608"/>
              <a:gd name="connsiteY3" fmla="*/ 128861 h 3979644"/>
              <a:gd name="connsiteX4" fmla="*/ 4932608 w 4932608"/>
              <a:gd name="connsiteY4" fmla="*/ 128861 h 397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2608" h="3979644">
                <a:moveTo>
                  <a:pt x="0" y="3979644"/>
                </a:moveTo>
                <a:cubicBezTo>
                  <a:pt x="394952" y="1999517"/>
                  <a:pt x="789904" y="19390"/>
                  <a:pt x="1210614" y="72"/>
                </a:cubicBezTo>
                <a:cubicBezTo>
                  <a:pt x="1631324" y="-19246"/>
                  <a:pt x="1903927" y="3842269"/>
                  <a:pt x="2524259" y="3863734"/>
                </a:cubicBezTo>
                <a:cubicBezTo>
                  <a:pt x="3144591" y="3885199"/>
                  <a:pt x="4932608" y="128861"/>
                  <a:pt x="4932608" y="128861"/>
                </a:cubicBezTo>
                <a:lnTo>
                  <a:pt x="4932608" y="128861"/>
                </a:lnTo>
              </a:path>
            </a:pathLst>
          </a:custGeom>
          <a:no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7" name="textruta 6">
            <a:extLst>
              <a:ext uri="{FF2B5EF4-FFF2-40B4-BE49-F238E27FC236}">
                <a16:creationId xmlns:a16="http://schemas.microsoft.com/office/drawing/2014/main" id="{A652EBBB-A6C0-09FD-AD4B-4FDC0ACE5549}"/>
              </a:ext>
            </a:extLst>
          </p:cNvPr>
          <p:cNvSpPr txBox="1"/>
          <p:nvPr/>
        </p:nvSpPr>
        <p:spPr>
          <a:xfrm>
            <a:off x="2017776" y="2824895"/>
            <a:ext cx="1219200" cy="461665"/>
          </a:xfrm>
          <a:prstGeom prst="rect">
            <a:avLst/>
          </a:prstGeom>
          <a:noFill/>
        </p:spPr>
        <p:txBody>
          <a:bodyPr wrap="square" rtlCol="0">
            <a:spAutoFit/>
          </a:bodyPr>
          <a:lstStyle/>
          <a:p>
            <a:r>
              <a:rPr lang="sv-SE" dirty="0"/>
              <a:t>Bränsle</a:t>
            </a:r>
          </a:p>
        </p:txBody>
      </p:sp>
      <p:sp>
        <p:nvSpPr>
          <p:cNvPr id="8" name="Frihandsfigur 7">
            <a:extLst>
              <a:ext uri="{FF2B5EF4-FFF2-40B4-BE49-F238E27FC236}">
                <a16:creationId xmlns:a16="http://schemas.microsoft.com/office/drawing/2014/main" id="{FCD3987E-4D40-AC33-9552-4CAEF9A481C7}"/>
              </a:ext>
            </a:extLst>
          </p:cNvPr>
          <p:cNvSpPr/>
          <p:nvPr/>
        </p:nvSpPr>
        <p:spPr bwMode="auto">
          <a:xfrm>
            <a:off x="2678806" y="3567448"/>
            <a:ext cx="4687909" cy="2085330"/>
          </a:xfrm>
          <a:custGeom>
            <a:avLst/>
            <a:gdLst>
              <a:gd name="connsiteX0" fmla="*/ 0 w 4687909"/>
              <a:gd name="connsiteY0" fmla="*/ 0 h 2085330"/>
              <a:gd name="connsiteX1" fmla="*/ 991673 w 4687909"/>
              <a:gd name="connsiteY1" fmla="*/ 1906073 h 2085330"/>
              <a:gd name="connsiteX2" fmla="*/ 4687909 w 4687909"/>
              <a:gd name="connsiteY2" fmla="*/ 1893194 h 2085330"/>
            </a:gdLst>
            <a:ahLst/>
            <a:cxnLst>
              <a:cxn ang="0">
                <a:pos x="connsiteX0" y="connsiteY0"/>
              </a:cxn>
              <a:cxn ang="0">
                <a:pos x="connsiteX1" y="connsiteY1"/>
              </a:cxn>
              <a:cxn ang="0">
                <a:pos x="connsiteX2" y="connsiteY2"/>
              </a:cxn>
            </a:cxnLst>
            <a:rect l="l" t="t" r="r" b="b"/>
            <a:pathLst>
              <a:path w="4687909" h="2085330">
                <a:moveTo>
                  <a:pt x="0" y="0"/>
                </a:moveTo>
                <a:cubicBezTo>
                  <a:pt x="105177" y="795270"/>
                  <a:pt x="210355" y="1590541"/>
                  <a:pt x="991673" y="1906073"/>
                </a:cubicBezTo>
                <a:cubicBezTo>
                  <a:pt x="1772991" y="2221605"/>
                  <a:pt x="3230450" y="2057399"/>
                  <a:pt x="4687909" y="1893194"/>
                </a:cubicBezTo>
              </a:path>
            </a:pathLst>
          </a:cu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textruta 8">
            <a:extLst>
              <a:ext uri="{FF2B5EF4-FFF2-40B4-BE49-F238E27FC236}">
                <a16:creationId xmlns:a16="http://schemas.microsoft.com/office/drawing/2014/main" id="{479460B2-3BFF-E21E-32F2-87F1F6B891C7}"/>
              </a:ext>
            </a:extLst>
          </p:cNvPr>
          <p:cNvSpPr txBox="1"/>
          <p:nvPr/>
        </p:nvSpPr>
        <p:spPr>
          <a:xfrm>
            <a:off x="1936468" y="4421896"/>
            <a:ext cx="1219200" cy="461665"/>
          </a:xfrm>
          <a:prstGeom prst="rect">
            <a:avLst/>
          </a:prstGeom>
          <a:noFill/>
        </p:spPr>
        <p:txBody>
          <a:bodyPr wrap="square" rtlCol="0">
            <a:spAutoFit/>
          </a:bodyPr>
          <a:lstStyle/>
          <a:p>
            <a:r>
              <a:rPr lang="sv-SE" dirty="0"/>
              <a:t>Pennor</a:t>
            </a:r>
          </a:p>
        </p:txBody>
      </p:sp>
    </p:spTree>
    <p:extLst>
      <p:ext uri="{BB962C8B-B14F-4D97-AF65-F5344CB8AC3E}">
        <p14:creationId xmlns:p14="http://schemas.microsoft.com/office/powerpoint/2010/main" val="32492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Effect transition="in" filter="fade">
                                      <p:cBhvr>
                                        <p:cTn id="25" dur="20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2"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2000" fill="hold"/>
                                        <p:tgtEl>
                                          <p:spTgt spid="7"/>
                                        </p:tgtEl>
                                        <p:attrNameLst>
                                          <p:attrName>ppt_w</p:attrName>
                                        </p:attrNameLst>
                                      </p:cBhvr>
                                      <p:tavLst>
                                        <p:tav tm="0">
                                          <p:val>
                                            <p:fltVal val="0"/>
                                          </p:val>
                                        </p:tav>
                                        <p:tav tm="100000">
                                          <p:val>
                                            <p:strVal val="#ppt_w"/>
                                          </p:val>
                                        </p:tav>
                                      </p:tavLst>
                                    </p:anim>
                                    <p:anim calcmode="lin" valueType="num">
                                      <p:cBhvr>
                                        <p:cTn id="34" dur="2000" fill="hold"/>
                                        <p:tgtEl>
                                          <p:spTgt spid="7"/>
                                        </p:tgtEl>
                                        <p:attrNameLst>
                                          <p:attrName>ppt_h</p:attrName>
                                        </p:attrNameLst>
                                      </p:cBhvr>
                                      <p:tavLst>
                                        <p:tav tm="0">
                                          <p:val>
                                            <p:fltVal val="0"/>
                                          </p:val>
                                        </p:tav>
                                        <p:tav tm="100000">
                                          <p:val>
                                            <p:strVal val="#ppt_h"/>
                                          </p:val>
                                        </p:tav>
                                      </p:tavLst>
                                    </p:anim>
                                    <p:animEffect transition="in" filter="fade">
                                      <p:cBhvr>
                                        <p:cTn id="35" dur="2000"/>
                                        <p:tgtEl>
                                          <p:spTgt spid="7"/>
                                        </p:tgtEl>
                                      </p:cBhvr>
                                    </p:animEffect>
                                  </p:childTnLst>
                                </p:cTn>
                              </p:par>
                              <p:par>
                                <p:cTn id="36" presetID="53" presetClass="entr" presetSubtype="16" fill="hold" grpId="2"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2000" fill="hold"/>
                                        <p:tgtEl>
                                          <p:spTgt spid="6"/>
                                        </p:tgtEl>
                                        <p:attrNameLst>
                                          <p:attrName>ppt_w</p:attrName>
                                        </p:attrNameLst>
                                      </p:cBhvr>
                                      <p:tavLst>
                                        <p:tav tm="0">
                                          <p:val>
                                            <p:fltVal val="0"/>
                                          </p:val>
                                        </p:tav>
                                        <p:tav tm="100000">
                                          <p:val>
                                            <p:strVal val="#ppt_w"/>
                                          </p:val>
                                        </p:tav>
                                      </p:tavLst>
                                    </p:anim>
                                    <p:anim calcmode="lin" valueType="num">
                                      <p:cBhvr>
                                        <p:cTn id="39" dur="2000" fill="hold"/>
                                        <p:tgtEl>
                                          <p:spTgt spid="6"/>
                                        </p:tgtEl>
                                        <p:attrNameLst>
                                          <p:attrName>ppt_h</p:attrName>
                                        </p:attrNameLst>
                                      </p:cBhvr>
                                      <p:tavLst>
                                        <p:tav tm="0">
                                          <p:val>
                                            <p:fltVal val="0"/>
                                          </p:val>
                                        </p:tav>
                                        <p:tav tm="100000">
                                          <p:val>
                                            <p:strVal val="#ppt_h"/>
                                          </p:val>
                                        </p:tav>
                                      </p:tavLst>
                                    </p:anim>
                                    <p:animEffect transition="in" filter="fad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p:bldP spid="7" grpId="2"/>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D641B0B6-3E85-020A-0ED2-54932DF550AA}"/>
              </a:ext>
            </a:extLst>
          </p:cNvPr>
          <p:cNvGrpSpPr/>
          <p:nvPr/>
        </p:nvGrpSpPr>
        <p:grpSpPr>
          <a:xfrm>
            <a:off x="1889760" y="1304544"/>
            <a:ext cx="3287547" cy="2605331"/>
            <a:chOff x="1889760" y="1304544"/>
            <a:chExt cx="7839453" cy="5660285"/>
          </a:xfrm>
        </p:grpSpPr>
        <p:cxnSp>
          <p:nvCxnSpPr>
            <p:cNvPr id="10" name="Rak pil 9">
              <a:extLst>
                <a:ext uri="{FF2B5EF4-FFF2-40B4-BE49-F238E27FC236}">
                  <a16:creationId xmlns:a16="http://schemas.microsoft.com/office/drawing/2014/main" id="{E8EB106D-D27F-9ECA-9A57-4A3E39F68772}"/>
                </a:ext>
              </a:extLst>
            </p:cNvPr>
            <p:cNvCxnSpPr/>
            <p:nvPr/>
          </p:nvCxnSpPr>
          <p:spPr bwMode="auto">
            <a:xfrm>
              <a:off x="7632192" y="1304544"/>
              <a:ext cx="0" cy="4425696"/>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Rak pil 10">
              <a:extLst>
                <a:ext uri="{FF2B5EF4-FFF2-40B4-BE49-F238E27FC236}">
                  <a16:creationId xmlns:a16="http://schemas.microsoft.com/office/drawing/2014/main" id="{651F7C4D-656B-7BF1-CE45-616995B2B407}"/>
                </a:ext>
              </a:extLst>
            </p:cNvPr>
            <p:cNvCxnSpPr>
              <a:cxnSpLocks/>
            </p:cNvCxnSpPr>
            <p:nvPr/>
          </p:nvCxnSpPr>
          <p:spPr bwMode="auto">
            <a:xfrm>
              <a:off x="2420112" y="5730240"/>
              <a:ext cx="5212080" cy="0"/>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textruta 12">
              <a:extLst>
                <a:ext uri="{FF2B5EF4-FFF2-40B4-BE49-F238E27FC236}">
                  <a16:creationId xmlns:a16="http://schemas.microsoft.com/office/drawing/2014/main" id="{00835468-8D34-B01E-E916-4C543F7C9490}"/>
                </a:ext>
              </a:extLst>
            </p:cNvPr>
            <p:cNvSpPr txBox="1"/>
            <p:nvPr/>
          </p:nvSpPr>
          <p:spPr>
            <a:xfrm>
              <a:off x="1889760" y="5864351"/>
              <a:ext cx="1219201" cy="468069"/>
            </a:xfrm>
            <a:prstGeom prst="rect">
              <a:avLst/>
            </a:prstGeom>
            <a:noFill/>
          </p:spPr>
          <p:txBody>
            <a:bodyPr wrap="square" rtlCol="0">
              <a:spAutoFit/>
            </a:bodyPr>
            <a:lstStyle/>
            <a:p>
              <a:r>
                <a:rPr lang="sv-SE" sz="800" dirty="0"/>
                <a:t>Nuläge</a:t>
              </a:r>
            </a:p>
          </p:txBody>
        </p:sp>
        <p:sp>
          <p:nvSpPr>
            <p:cNvPr id="14" name="textruta 13">
              <a:extLst>
                <a:ext uri="{FF2B5EF4-FFF2-40B4-BE49-F238E27FC236}">
                  <a16:creationId xmlns:a16="http://schemas.microsoft.com/office/drawing/2014/main" id="{7FA60F2A-1671-4585-A40E-7027101E08EC}"/>
                </a:ext>
              </a:extLst>
            </p:cNvPr>
            <p:cNvSpPr txBox="1"/>
            <p:nvPr/>
          </p:nvSpPr>
          <p:spPr>
            <a:xfrm>
              <a:off x="7022591" y="5864351"/>
              <a:ext cx="1219201" cy="468069"/>
            </a:xfrm>
            <a:prstGeom prst="rect">
              <a:avLst/>
            </a:prstGeom>
            <a:noFill/>
          </p:spPr>
          <p:txBody>
            <a:bodyPr wrap="square" rtlCol="0">
              <a:spAutoFit/>
            </a:bodyPr>
            <a:lstStyle/>
            <a:p>
              <a:r>
                <a:rPr lang="sv-SE" sz="800" dirty="0"/>
                <a:t>Krig</a:t>
              </a:r>
            </a:p>
          </p:txBody>
        </p:sp>
        <p:sp>
          <p:nvSpPr>
            <p:cNvPr id="15" name="textruta 14">
              <a:extLst>
                <a:ext uri="{FF2B5EF4-FFF2-40B4-BE49-F238E27FC236}">
                  <a16:creationId xmlns:a16="http://schemas.microsoft.com/office/drawing/2014/main" id="{120C2DA3-C3A6-35E1-C39C-206EDA951132}"/>
                </a:ext>
              </a:extLst>
            </p:cNvPr>
            <p:cNvSpPr txBox="1"/>
            <p:nvPr/>
          </p:nvSpPr>
          <p:spPr>
            <a:xfrm>
              <a:off x="7845551" y="1304544"/>
              <a:ext cx="1456937" cy="1003003"/>
            </a:xfrm>
            <a:prstGeom prst="rect">
              <a:avLst/>
            </a:prstGeom>
            <a:noFill/>
          </p:spPr>
          <p:txBody>
            <a:bodyPr wrap="square" rtlCol="0">
              <a:spAutoFit/>
            </a:bodyPr>
            <a:lstStyle/>
            <a:p>
              <a:r>
                <a:rPr lang="sv-SE" sz="800" dirty="0"/>
                <a:t>24/7/365 eller volym</a:t>
              </a:r>
            </a:p>
          </p:txBody>
        </p:sp>
        <p:sp>
          <p:nvSpPr>
            <p:cNvPr id="16" name="textruta 15">
              <a:extLst>
                <a:ext uri="{FF2B5EF4-FFF2-40B4-BE49-F238E27FC236}">
                  <a16:creationId xmlns:a16="http://schemas.microsoft.com/office/drawing/2014/main" id="{43EF6AB4-67CA-D925-5285-7256D1A33CC6}"/>
                </a:ext>
              </a:extLst>
            </p:cNvPr>
            <p:cNvSpPr txBox="1"/>
            <p:nvPr/>
          </p:nvSpPr>
          <p:spPr>
            <a:xfrm>
              <a:off x="7845551" y="4651246"/>
              <a:ext cx="1883662" cy="1003003"/>
            </a:xfrm>
            <a:prstGeom prst="rect">
              <a:avLst/>
            </a:prstGeom>
            <a:noFill/>
          </p:spPr>
          <p:txBody>
            <a:bodyPr wrap="square" rtlCol="0">
              <a:spAutoFit/>
            </a:bodyPr>
            <a:lstStyle/>
            <a:p>
              <a:r>
                <a:rPr lang="sv-SE" sz="800" dirty="0"/>
                <a:t>Ingen tillgänglighet/leverans</a:t>
              </a:r>
            </a:p>
          </p:txBody>
        </p:sp>
        <p:sp>
          <p:nvSpPr>
            <p:cNvPr id="2" name="textruta 1">
              <a:extLst>
                <a:ext uri="{FF2B5EF4-FFF2-40B4-BE49-F238E27FC236}">
                  <a16:creationId xmlns:a16="http://schemas.microsoft.com/office/drawing/2014/main" id="{CE9D0D4B-964B-281B-3E7C-330591A309AE}"/>
                </a:ext>
              </a:extLst>
            </p:cNvPr>
            <p:cNvSpPr txBox="1"/>
            <p:nvPr/>
          </p:nvSpPr>
          <p:spPr>
            <a:xfrm>
              <a:off x="3236975" y="5864351"/>
              <a:ext cx="1219201" cy="468069"/>
            </a:xfrm>
            <a:prstGeom prst="rect">
              <a:avLst/>
            </a:prstGeom>
            <a:noFill/>
          </p:spPr>
          <p:txBody>
            <a:bodyPr wrap="square" rtlCol="0">
              <a:spAutoFit/>
            </a:bodyPr>
            <a:lstStyle/>
            <a:p>
              <a:r>
                <a:rPr lang="sv-SE" sz="800" dirty="0">
                  <a:solidFill>
                    <a:srgbClr val="FF0000"/>
                  </a:solidFill>
                </a:rPr>
                <a:t>Elbrist</a:t>
              </a:r>
            </a:p>
          </p:txBody>
        </p:sp>
        <p:sp>
          <p:nvSpPr>
            <p:cNvPr id="3" name="textruta 2">
              <a:extLst>
                <a:ext uri="{FF2B5EF4-FFF2-40B4-BE49-F238E27FC236}">
                  <a16:creationId xmlns:a16="http://schemas.microsoft.com/office/drawing/2014/main" id="{082C813D-516D-ADC7-2FC3-3321C38CDC26}"/>
                </a:ext>
              </a:extLst>
            </p:cNvPr>
            <p:cNvSpPr txBox="1"/>
            <p:nvPr/>
          </p:nvSpPr>
          <p:spPr>
            <a:xfrm>
              <a:off x="4416553" y="6229294"/>
              <a:ext cx="1636518" cy="735535"/>
            </a:xfrm>
            <a:prstGeom prst="rect">
              <a:avLst/>
            </a:prstGeom>
            <a:noFill/>
          </p:spPr>
          <p:txBody>
            <a:bodyPr wrap="square" rtlCol="0">
              <a:spAutoFit/>
            </a:bodyPr>
            <a:lstStyle/>
            <a:p>
              <a:r>
                <a:rPr lang="sv-SE" sz="800" dirty="0">
                  <a:solidFill>
                    <a:srgbClr val="FF0000"/>
                  </a:solidFill>
                </a:rPr>
                <a:t>Vatten-försörjning</a:t>
              </a:r>
            </a:p>
          </p:txBody>
        </p:sp>
        <p:sp>
          <p:nvSpPr>
            <p:cNvPr id="4" name="textruta 3">
              <a:extLst>
                <a:ext uri="{FF2B5EF4-FFF2-40B4-BE49-F238E27FC236}">
                  <a16:creationId xmlns:a16="http://schemas.microsoft.com/office/drawing/2014/main" id="{5EFE56E2-0B59-C76E-25C9-B698ABE812A6}"/>
                </a:ext>
              </a:extLst>
            </p:cNvPr>
            <p:cNvSpPr txBox="1"/>
            <p:nvPr/>
          </p:nvSpPr>
          <p:spPr>
            <a:xfrm>
              <a:off x="5596129" y="5807566"/>
              <a:ext cx="1636518" cy="468069"/>
            </a:xfrm>
            <a:prstGeom prst="rect">
              <a:avLst/>
            </a:prstGeom>
            <a:noFill/>
          </p:spPr>
          <p:txBody>
            <a:bodyPr wrap="square" rtlCol="0">
              <a:spAutoFit/>
            </a:bodyPr>
            <a:lstStyle/>
            <a:p>
              <a:r>
                <a:rPr lang="sv-SE" sz="800" dirty="0">
                  <a:solidFill>
                    <a:srgbClr val="FF0000"/>
                  </a:solidFill>
                </a:rPr>
                <a:t>Pandemi</a:t>
              </a:r>
            </a:p>
          </p:txBody>
        </p:sp>
        <p:sp>
          <p:nvSpPr>
            <p:cNvPr id="5" name="textruta 4">
              <a:extLst>
                <a:ext uri="{FF2B5EF4-FFF2-40B4-BE49-F238E27FC236}">
                  <a16:creationId xmlns:a16="http://schemas.microsoft.com/office/drawing/2014/main" id="{D9F881A0-D2A5-8DD2-9928-DCC66808858C}"/>
                </a:ext>
              </a:extLst>
            </p:cNvPr>
            <p:cNvSpPr txBox="1"/>
            <p:nvPr/>
          </p:nvSpPr>
          <p:spPr>
            <a:xfrm>
              <a:off x="2850449" y="6326015"/>
              <a:ext cx="608204" cy="468069"/>
            </a:xfrm>
            <a:prstGeom prst="rect">
              <a:avLst/>
            </a:prstGeom>
            <a:noFill/>
          </p:spPr>
          <p:txBody>
            <a:bodyPr wrap="square" rtlCol="0">
              <a:spAutoFit/>
            </a:bodyPr>
            <a:lstStyle/>
            <a:p>
              <a:r>
                <a:rPr lang="sv-SE" sz="800" dirty="0">
                  <a:solidFill>
                    <a:srgbClr val="FF0000"/>
                  </a:solidFill>
                </a:rPr>
                <a:t>…</a:t>
              </a:r>
            </a:p>
          </p:txBody>
        </p:sp>
        <p:sp>
          <p:nvSpPr>
            <p:cNvPr id="6" name="Frihandsfigur 5">
              <a:extLst>
                <a:ext uri="{FF2B5EF4-FFF2-40B4-BE49-F238E27FC236}">
                  <a16:creationId xmlns:a16="http://schemas.microsoft.com/office/drawing/2014/main" id="{7EC7E679-B2CF-83A8-E1D1-D5DEB8FCCD5D}"/>
                </a:ext>
              </a:extLst>
            </p:cNvPr>
            <p:cNvSpPr/>
            <p:nvPr/>
          </p:nvSpPr>
          <p:spPr bwMode="auto">
            <a:xfrm>
              <a:off x="2472744" y="1635545"/>
              <a:ext cx="4932608" cy="3979644"/>
            </a:xfrm>
            <a:custGeom>
              <a:avLst/>
              <a:gdLst>
                <a:gd name="connsiteX0" fmla="*/ 0 w 4932608"/>
                <a:gd name="connsiteY0" fmla="*/ 3979644 h 3979644"/>
                <a:gd name="connsiteX1" fmla="*/ 1210614 w 4932608"/>
                <a:gd name="connsiteY1" fmla="*/ 72 h 3979644"/>
                <a:gd name="connsiteX2" fmla="*/ 2524259 w 4932608"/>
                <a:gd name="connsiteY2" fmla="*/ 3863734 h 3979644"/>
                <a:gd name="connsiteX3" fmla="*/ 4932608 w 4932608"/>
                <a:gd name="connsiteY3" fmla="*/ 128861 h 3979644"/>
                <a:gd name="connsiteX4" fmla="*/ 4932608 w 4932608"/>
                <a:gd name="connsiteY4" fmla="*/ 128861 h 397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2608" h="3979644">
                  <a:moveTo>
                    <a:pt x="0" y="3979644"/>
                  </a:moveTo>
                  <a:cubicBezTo>
                    <a:pt x="394952" y="1999517"/>
                    <a:pt x="789904" y="19390"/>
                    <a:pt x="1210614" y="72"/>
                  </a:cubicBezTo>
                  <a:cubicBezTo>
                    <a:pt x="1631324" y="-19246"/>
                    <a:pt x="1903927" y="3842269"/>
                    <a:pt x="2524259" y="3863734"/>
                  </a:cubicBezTo>
                  <a:cubicBezTo>
                    <a:pt x="3144591" y="3885199"/>
                    <a:pt x="4932608" y="128861"/>
                    <a:pt x="4932608" y="128861"/>
                  </a:cubicBezTo>
                  <a:lnTo>
                    <a:pt x="4932608" y="128861"/>
                  </a:lnTo>
                </a:path>
              </a:pathLst>
            </a:custGeom>
            <a:no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8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7" name="textruta 6">
              <a:extLst>
                <a:ext uri="{FF2B5EF4-FFF2-40B4-BE49-F238E27FC236}">
                  <a16:creationId xmlns:a16="http://schemas.microsoft.com/office/drawing/2014/main" id="{A652EBBB-A6C0-09FD-AD4B-4FDC0ACE5549}"/>
                </a:ext>
              </a:extLst>
            </p:cNvPr>
            <p:cNvSpPr txBox="1"/>
            <p:nvPr/>
          </p:nvSpPr>
          <p:spPr>
            <a:xfrm>
              <a:off x="2017777" y="2824895"/>
              <a:ext cx="1440877" cy="468069"/>
            </a:xfrm>
            <a:prstGeom prst="rect">
              <a:avLst/>
            </a:prstGeom>
            <a:noFill/>
          </p:spPr>
          <p:txBody>
            <a:bodyPr wrap="square" rtlCol="0">
              <a:spAutoFit/>
            </a:bodyPr>
            <a:lstStyle/>
            <a:p>
              <a:r>
                <a:rPr lang="sv-SE" sz="800" dirty="0"/>
                <a:t>Bränsle</a:t>
              </a:r>
            </a:p>
          </p:txBody>
        </p:sp>
        <p:sp>
          <p:nvSpPr>
            <p:cNvPr id="8" name="Frihandsfigur 7">
              <a:extLst>
                <a:ext uri="{FF2B5EF4-FFF2-40B4-BE49-F238E27FC236}">
                  <a16:creationId xmlns:a16="http://schemas.microsoft.com/office/drawing/2014/main" id="{FCD3987E-4D40-AC33-9552-4CAEF9A481C7}"/>
                </a:ext>
              </a:extLst>
            </p:cNvPr>
            <p:cNvSpPr/>
            <p:nvPr/>
          </p:nvSpPr>
          <p:spPr bwMode="auto">
            <a:xfrm>
              <a:off x="2678806" y="3567448"/>
              <a:ext cx="4687909" cy="2085330"/>
            </a:xfrm>
            <a:custGeom>
              <a:avLst/>
              <a:gdLst>
                <a:gd name="connsiteX0" fmla="*/ 0 w 4687909"/>
                <a:gd name="connsiteY0" fmla="*/ 0 h 2085330"/>
                <a:gd name="connsiteX1" fmla="*/ 991673 w 4687909"/>
                <a:gd name="connsiteY1" fmla="*/ 1906073 h 2085330"/>
                <a:gd name="connsiteX2" fmla="*/ 4687909 w 4687909"/>
                <a:gd name="connsiteY2" fmla="*/ 1893194 h 2085330"/>
              </a:gdLst>
              <a:ahLst/>
              <a:cxnLst>
                <a:cxn ang="0">
                  <a:pos x="connsiteX0" y="connsiteY0"/>
                </a:cxn>
                <a:cxn ang="0">
                  <a:pos x="connsiteX1" y="connsiteY1"/>
                </a:cxn>
                <a:cxn ang="0">
                  <a:pos x="connsiteX2" y="connsiteY2"/>
                </a:cxn>
              </a:cxnLst>
              <a:rect l="l" t="t" r="r" b="b"/>
              <a:pathLst>
                <a:path w="4687909" h="2085330">
                  <a:moveTo>
                    <a:pt x="0" y="0"/>
                  </a:moveTo>
                  <a:cubicBezTo>
                    <a:pt x="105177" y="795270"/>
                    <a:pt x="210355" y="1590541"/>
                    <a:pt x="991673" y="1906073"/>
                  </a:cubicBezTo>
                  <a:cubicBezTo>
                    <a:pt x="1772991" y="2221605"/>
                    <a:pt x="3230450" y="2057399"/>
                    <a:pt x="4687909" y="1893194"/>
                  </a:cubicBezTo>
                </a:path>
              </a:pathLst>
            </a:cu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8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textruta 8">
              <a:extLst>
                <a:ext uri="{FF2B5EF4-FFF2-40B4-BE49-F238E27FC236}">
                  <a16:creationId xmlns:a16="http://schemas.microsoft.com/office/drawing/2014/main" id="{479460B2-3BFF-E21E-32F2-87F1F6B891C7}"/>
                </a:ext>
              </a:extLst>
            </p:cNvPr>
            <p:cNvSpPr txBox="1"/>
            <p:nvPr/>
          </p:nvSpPr>
          <p:spPr>
            <a:xfrm>
              <a:off x="1936467" y="4421896"/>
              <a:ext cx="1440877" cy="468069"/>
            </a:xfrm>
            <a:prstGeom prst="rect">
              <a:avLst/>
            </a:prstGeom>
            <a:noFill/>
          </p:spPr>
          <p:txBody>
            <a:bodyPr wrap="square" rtlCol="0">
              <a:spAutoFit/>
            </a:bodyPr>
            <a:lstStyle/>
            <a:p>
              <a:r>
                <a:rPr lang="sv-SE" sz="800" dirty="0"/>
                <a:t>Pennor</a:t>
              </a:r>
            </a:p>
          </p:txBody>
        </p:sp>
      </p:grpSp>
      <p:sp>
        <p:nvSpPr>
          <p:cNvPr id="17" name="Platshållare för innehåll 2">
            <a:extLst>
              <a:ext uri="{FF2B5EF4-FFF2-40B4-BE49-F238E27FC236}">
                <a16:creationId xmlns:a16="http://schemas.microsoft.com/office/drawing/2014/main" id="{E851D9FE-DAB2-7A53-25DF-32DAD9C24761}"/>
              </a:ext>
            </a:extLst>
          </p:cNvPr>
          <p:cNvSpPr>
            <a:spLocks noGrp="1"/>
          </p:cNvSpPr>
          <p:nvPr>
            <p:ph idx="1"/>
          </p:nvPr>
        </p:nvSpPr>
        <p:spPr>
          <a:xfrm>
            <a:off x="6154147" y="1909058"/>
            <a:ext cx="4151188" cy="3432376"/>
          </a:xfrm>
        </p:spPr>
        <p:txBody>
          <a:bodyPr/>
          <a:lstStyle/>
          <a:p>
            <a:pPr marL="0" indent="0" algn="l">
              <a:buNone/>
            </a:pPr>
            <a:r>
              <a:rPr lang="sv-SE" sz="2800" b="0" i="0" u="none" strike="noStrike" dirty="0">
                <a:solidFill>
                  <a:srgbClr val="374151"/>
                </a:solidFill>
                <a:effectLst/>
              </a:rPr>
              <a:t>Vad kan jag påverka?</a:t>
            </a:r>
          </a:p>
          <a:p>
            <a:pPr marL="0" indent="0" algn="l">
              <a:buNone/>
            </a:pPr>
            <a:r>
              <a:rPr lang="sv-SE" sz="2800" dirty="0">
                <a:solidFill>
                  <a:srgbClr val="000000"/>
                </a:solidFill>
                <a:latin typeface="Arial" panose="020B0604020202020204" pitchFamily="34" charset="0"/>
              </a:rPr>
              <a:t>Vad har jag kontroll över?</a:t>
            </a:r>
          </a:p>
          <a:p>
            <a:pPr marL="0" indent="0" algn="l">
              <a:buNone/>
            </a:pPr>
            <a:r>
              <a:rPr lang="sv-SE" sz="2800" dirty="0">
                <a:solidFill>
                  <a:srgbClr val="000000"/>
                </a:solidFill>
                <a:latin typeface="Arial" panose="020B0604020202020204" pitchFamily="34" charset="0"/>
              </a:rPr>
              <a:t>Vad händer om det inte fungerar?</a:t>
            </a:r>
            <a:endParaRPr lang="sv-SE" sz="2800" dirty="0">
              <a:solidFill>
                <a:srgbClr val="374151"/>
              </a:solidFill>
              <a:latin typeface="Arial" panose="020B0604020202020204" pitchFamily="34" charset="0"/>
            </a:endParaRPr>
          </a:p>
        </p:txBody>
      </p:sp>
    </p:spTree>
    <p:extLst>
      <p:ext uri="{BB962C8B-B14F-4D97-AF65-F5344CB8AC3E}">
        <p14:creationId xmlns:p14="http://schemas.microsoft.com/office/powerpoint/2010/main" val="79603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wedge">
                                      <p:cBhvr>
                                        <p:cTn id="7" dur="20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edge">
                                      <p:cBhvr>
                                        <p:cTn id="12"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D641B0B6-3E85-020A-0ED2-54932DF550AA}"/>
              </a:ext>
            </a:extLst>
          </p:cNvPr>
          <p:cNvGrpSpPr/>
          <p:nvPr/>
        </p:nvGrpSpPr>
        <p:grpSpPr>
          <a:xfrm>
            <a:off x="1889760" y="1304544"/>
            <a:ext cx="3287547" cy="2605331"/>
            <a:chOff x="1889760" y="1304544"/>
            <a:chExt cx="7839453" cy="5660285"/>
          </a:xfrm>
        </p:grpSpPr>
        <p:cxnSp>
          <p:nvCxnSpPr>
            <p:cNvPr id="10" name="Rak pil 9">
              <a:extLst>
                <a:ext uri="{FF2B5EF4-FFF2-40B4-BE49-F238E27FC236}">
                  <a16:creationId xmlns:a16="http://schemas.microsoft.com/office/drawing/2014/main" id="{E8EB106D-D27F-9ECA-9A57-4A3E39F68772}"/>
                </a:ext>
              </a:extLst>
            </p:cNvPr>
            <p:cNvCxnSpPr/>
            <p:nvPr/>
          </p:nvCxnSpPr>
          <p:spPr bwMode="auto">
            <a:xfrm>
              <a:off x="7632192" y="1304544"/>
              <a:ext cx="0" cy="4425696"/>
            </a:xfrm>
            <a:prstGeom prst="straightConnector1">
              <a:avLst/>
            </a:prstGeom>
            <a:solidFill>
              <a:schemeClr val="accent1"/>
            </a:solidFill>
            <a:ln w="28575" cap="flat" cmpd="sng" algn="ctr">
              <a:solidFill>
                <a:schemeClr val="accent3">
                  <a:lumMod val="85000"/>
                </a:schemeClr>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Rak pil 10">
              <a:extLst>
                <a:ext uri="{FF2B5EF4-FFF2-40B4-BE49-F238E27FC236}">
                  <a16:creationId xmlns:a16="http://schemas.microsoft.com/office/drawing/2014/main" id="{651F7C4D-656B-7BF1-CE45-616995B2B407}"/>
                </a:ext>
              </a:extLst>
            </p:cNvPr>
            <p:cNvCxnSpPr>
              <a:cxnSpLocks/>
            </p:cNvCxnSpPr>
            <p:nvPr/>
          </p:nvCxnSpPr>
          <p:spPr bwMode="auto">
            <a:xfrm>
              <a:off x="2420112" y="5730240"/>
              <a:ext cx="5212080" cy="0"/>
            </a:xfrm>
            <a:prstGeom prst="straightConnector1">
              <a:avLst/>
            </a:prstGeom>
            <a:solidFill>
              <a:schemeClr val="accent1"/>
            </a:solidFill>
            <a:ln w="28575" cap="flat" cmpd="sng" algn="ctr">
              <a:solidFill>
                <a:schemeClr val="accent3">
                  <a:lumMod val="85000"/>
                </a:schemeClr>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textruta 12">
              <a:extLst>
                <a:ext uri="{FF2B5EF4-FFF2-40B4-BE49-F238E27FC236}">
                  <a16:creationId xmlns:a16="http://schemas.microsoft.com/office/drawing/2014/main" id="{00835468-8D34-B01E-E916-4C543F7C9490}"/>
                </a:ext>
              </a:extLst>
            </p:cNvPr>
            <p:cNvSpPr txBox="1"/>
            <p:nvPr/>
          </p:nvSpPr>
          <p:spPr>
            <a:xfrm>
              <a:off x="1889760" y="5864351"/>
              <a:ext cx="1219201" cy="468069"/>
            </a:xfrm>
            <a:prstGeom prst="rect">
              <a:avLst/>
            </a:prstGeom>
            <a:noFill/>
          </p:spPr>
          <p:txBody>
            <a:bodyPr wrap="square" rtlCol="0">
              <a:spAutoFit/>
            </a:bodyPr>
            <a:lstStyle/>
            <a:p>
              <a:r>
                <a:rPr lang="sv-SE" sz="800" dirty="0">
                  <a:solidFill>
                    <a:schemeClr val="accent3">
                      <a:lumMod val="85000"/>
                    </a:schemeClr>
                  </a:solidFill>
                </a:rPr>
                <a:t>Nuläge</a:t>
              </a:r>
            </a:p>
          </p:txBody>
        </p:sp>
        <p:sp>
          <p:nvSpPr>
            <p:cNvPr id="14" name="textruta 13">
              <a:extLst>
                <a:ext uri="{FF2B5EF4-FFF2-40B4-BE49-F238E27FC236}">
                  <a16:creationId xmlns:a16="http://schemas.microsoft.com/office/drawing/2014/main" id="{7FA60F2A-1671-4585-A40E-7027101E08EC}"/>
                </a:ext>
              </a:extLst>
            </p:cNvPr>
            <p:cNvSpPr txBox="1"/>
            <p:nvPr/>
          </p:nvSpPr>
          <p:spPr>
            <a:xfrm>
              <a:off x="7022591" y="5864351"/>
              <a:ext cx="1219201" cy="468069"/>
            </a:xfrm>
            <a:prstGeom prst="rect">
              <a:avLst/>
            </a:prstGeom>
            <a:noFill/>
          </p:spPr>
          <p:txBody>
            <a:bodyPr wrap="square" rtlCol="0">
              <a:spAutoFit/>
            </a:bodyPr>
            <a:lstStyle/>
            <a:p>
              <a:r>
                <a:rPr lang="sv-SE" sz="800" dirty="0">
                  <a:solidFill>
                    <a:schemeClr val="accent3">
                      <a:lumMod val="85000"/>
                    </a:schemeClr>
                  </a:solidFill>
                </a:rPr>
                <a:t>Krig</a:t>
              </a:r>
            </a:p>
          </p:txBody>
        </p:sp>
        <p:sp>
          <p:nvSpPr>
            <p:cNvPr id="15" name="textruta 14">
              <a:extLst>
                <a:ext uri="{FF2B5EF4-FFF2-40B4-BE49-F238E27FC236}">
                  <a16:creationId xmlns:a16="http://schemas.microsoft.com/office/drawing/2014/main" id="{120C2DA3-C3A6-35E1-C39C-206EDA951132}"/>
                </a:ext>
              </a:extLst>
            </p:cNvPr>
            <p:cNvSpPr txBox="1"/>
            <p:nvPr/>
          </p:nvSpPr>
          <p:spPr>
            <a:xfrm>
              <a:off x="7845551" y="1304544"/>
              <a:ext cx="1456937" cy="1003003"/>
            </a:xfrm>
            <a:prstGeom prst="rect">
              <a:avLst/>
            </a:prstGeom>
            <a:noFill/>
          </p:spPr>
          <p:txBody>
            <a:bodyPr wrap="square" rtlCol="0">
              <a:spAutoFit/>
            </a:bodyPr>
            <a:lstStyle/>
            <a:p>
              <a:r>
                <a:rPr lang="sv-SE" sz="800" dirty="0">
                  <a:solidFill>
                    <a:schemeClr val="accent3">
                      <a:lumMod val="85000"/>
                    </a:schemeClr>
                  </a:solidFill>
                </a:rPr>
                <a:t>24/7/365 eller volym</a:t>
              </a:r>
            </a:p>
          </p:txBody>
        </p:sp>
        <p:sp>
          <p:nvSpPr>
            <p:cNvPr id="16" name="textruta 15">
              <a:extLst>
                <a:ext uri="{FF2B5EF4-FFF2-40B4-BE49-F238E27FC236}">
                  <a16:creationId xmlns:a16="http://schemas.microsoft.com/office/drawing/2014/main" id="{43EF6AB4-67CA-D925-5285-7256D1A33CC6}"/>
                </a:ext>
              </a:extLst>
            </p:cNvPr>
            <p:cNvSpPr txBox="1"/>
            <p:nvPr/>
          </p:nvSpPr>
          <p:spPr>
            <a:xfrm>
              <a:off x="7845551" y="4651246"/>
              <a:ext cx="1883662" cy="1003003"/>
            </a:xfrm>
            <a:prstGeom prst="rect">
              <a:avLst/>
            </a:prstGeom>
            <a:noFill/>
          </p:spPr>
          <p:txBody>
            <a:bodyPr wrap="square" rtlCol="0">
              <a:spAutoFit/>
            </a:bodyPr>
            <a:lstStyle/>
            <a:p>
              <a:r>
                <a:rPr lang="sv-SE" sz="800" dirty="0">
                  <a:solidFill>
                    <a:schemeClr val="accent3">
                      <a:lumMod val="85000"/>
                    </a:schemeClr>
                  </a:solidFill>
                </a:rPr>
                <a:t>Ingen tillgänglighet/leverans</a:t>
              </a:r>
            </a:p>
          </p:txBody>
        </p:sp>
        <p:sp>
          <p:nvSpPr>
            <p:cNvPr id="2" name="textruta 1">
              <a:extLst>
                <a:ext uri="{FF2B5EF4-FFF2-40B4-BE49-F238E27FC236}">
                  <a16:creationId xmlns:a16="http://schemas.microsoft.com/office/drawing/2014/main" id="{CE9D0D4B-964B-281B-3E7C-330591A309AE}"/>
                </a:ext>
              </a:extLst>
            </p:cNvPr>
            <p:cNvSpPr txBox="1"/>
            <p:nvPr/>
          </p:nvSpPr>
          <p:spPr>
            <a:xfrm>
              <a:off x="3236975" y="5864351"/>
              <a:ext cx="1219201" cy="468069"/>
            </a:xfrm>
            <a:prstGeom prst="rect">
              <a:avLst/>
            </a:prstGeom>
            <a:noFill/>
          </p:spPr>
          <p:txBody>
            <a:bodyPr wrap="square" rtlCol="0">
              <a:spAutoFit/>
            </a:bodyPr>
            <a:lstStyle/>
            <a:p>
              <a:r>
                <a:rPr lang="sv-SE" sz="800" dirty="0">
                  <a:solidFill>
                    <a:schemeClr val="accent3">
                      <a:lumMod val="85000"/>
                    </a:schemeClr>
                  </a:solidFill>
                </a:rPr>
                <a:t>Elbrist</a:t>
              </a:r>
            </a:p>
          </p:txBody>
        </p:sp>
        <p:sp>
          <p:nvSpPr>
            <p:cNvPr id="3" name="textruta 2">
              <a:extLst>
                <a:ext uri="{FF2B5EF4-FFF2-40B4-BE49-F238E27FC236}">
                  <a16:creationId xmlns:a16="http://schemas.microsoft.com/office/drawing/2014/main" id="{082C813D-516D-ADC7-2FC3-3321C38CDC26}"/>
                </a:ext>
              </a:extLst>
            </p:cNvPr>
            <p:cNvSpPr txBox="1"/>
            <p:nvPr/>
          </p:nvSpPr>
          <p:spPr>
            <a:xfrm>
              <a:off x="4416553" y="6229294"/>
              <a:ext cx="1636518" cy="735535"/>
            </a:xfrm>
            <a:prstGeom prst="rect">
              <a:avLst/>
            </a:prstGeom>
            <a:noFill/>
          </p:spPr>
          <p:txBody>
            <a:bodyPr wrap="square" rtlCol="0">
              <a:spAutoFit/>
            </a:bodyPr>
            <a:lstStyle/>
            <a:p>
              <a:r>
                <a:rPr lang="sv-SE" sz="800" dirty="0">
                  <a:solidFill>
                    <a:schemeClr val="accent3">
                      <a:lumMod val="85000"/>
                    </a:schemeClr>
                  </a:solidFill>
                </a:rPr>
                <a:t>Vatten-försörjning</a:t>
              </a:r>
            </a:p>
          </p:txBody>
        </p:sp>
        <p:sp>
          <p:nvSpPr>
            <p:cNvPr id="4" name="textruta 3">
              <a:extLst>
                <a:ext uri="{FF2B5EF4-FFF2-40B4-BE49-F238E27FC236}">
                  <a16:creationId xmlns:a16="http://schemas.microsoft.com/office/drawing/2014/main" id="{5EFE56E2-0B59-C76E-25C9-B698ABE812A6}"/>
                </a:ext>
              </a:extLst>
            </p:cNvPr>
            <p:cNvSpPr txBox="1"/>
            <p:nvPr/>
          </p:nvSpPr>
          <p:spPr>
            <a:xfrm>
              <a:off x="5596129" y="5807566"/>
              <a:ext cx="1636518" cy="468069"/>
            </a:xfrm>
            <a:prstGeom prst="rect">
              <a:avLst/>
            </a:prstGeom>
            <a:noFill/>
          </p:spPr>
          <p:txBody>
            <a:bodyPr wrap="square" rtlCol="0">
              <a:spAutoFit/>
            </a:bodyPr>
            <a:lstStyle/>
            <a:p>
              <a:r>
                <a:rPr lang="sv-SE" sz="800" dirty="0">
                  <a:solidFill>
                    <a:schemeClr val="accent3">
                      <a:lumMod val="85000"/>
                    </a:schemeClr>
                  </a:solidFill>
                </a:rPr>
                <a:t>Pandemi</a:t>
              </a:r>
            </a:p>
          </p:txBody>
        </p:sp>
        <p:sp>
          <p:nvSpPr>
            <p:cNvPr id="5" name="textruta 4">
              <a:extLst>
                <a:ext uri="{FF2B5EF4-FFF2-40B4-BE49-F238E27FC236}">
                  <a16:creationId xmlns:a16="http://schemas.microsoft.com/office/drawing/2014/main" id="{D9F881A0-D2A5-8DD2-9928-DCC66808858C}"/>
                </a:ext>
              </a:extLst>
            </p:cNvPr>
            <p:cNvSpPr txBox="1"/>
            <p:nvPr/>
          </p:nvSpPr>
          <p:spPr>
            <a:xfrm>
              <a:off x="2850449" y="6326015"/>
              <a:ext cx="608204" cy="468069"/>
            </a:xfrm>
            <a:prstGeom prst="rect">
              <a:avLst/>
            </a:prstGeom>
            <a:noFill/>
          </p:spPr>
          <p:txBody>
            <a:bodyPr wrap="square" rtlCol="0">
              <a:spAutoFit/>
            </a:bodyPr>
            <a:lstStyle/>
            <a:p>
              <a:r>
                <a:rPr lang="sv-SE" sz="800" dirty="0">
                  <a:solidFill>
                    <a:schemeClr val="accent3">
                      <a:lumMod val="85000"/>
                    </a:schemeClr>
                  </a:solidFill>
                </a:rPr>
                <a:t>…</a:t>
              </a:r>
            </a:p>
          </p:txBody>
        </p:sp>
        <p:sp>
          <p:nvSpPr>
            <p:cNvPr id="6" name="Frihandsfigur 5">
              <a:extLst>
                <a:ext uri="{FF2B5EF4-FFF2-40B4-BE49-F238E27FC236}">
                  <a16:creationId xmlns:a16="http://schemas.microsoft.com/office/drawing/2014/main" id="{7EC7E679-B2CF-83A8-E1D1-D5DEB8FCCD5D}"/>
                </a:ext>
              </a:extLst>
            </p:cNvPr>
            <p:cNvSpPr/>
            <p:nvPr/>
          </p:nvSpPr>
          <p:spPr bwMode="auto">
            <a:xfrm>
              <a:off x="2472744" y="1635545"/>
              <a:ext cx="4932608" cy="3979644"/>
            </a:xfrm>
            <a:custGeom>
              <a:avLst/>
              <a:gdLst>
                <a:gd name="connsiteX0" fmla="*/ 0 w 4932608"/>
                <a:gd name="connsiteY0" fmla="*/ 3979644 h 3979644"/>
                <a:gd name="connsiteX1" fmla="*/ 1210614 w 4932608"/>
                <a:gd name="connsiteY1" fmla="*/ 72 h 3979644"/>
                <a:gd name="connsiteX2" fmla="*/ 2524259 w 4932608"/>
                <a:gd name="connsiteY2" fmla="*/ 3863734 h 3979644"/>
                <a:gd name="connsiteX3" fmla="*/ 4932608 w 4932608"/>
                <a:gd name="connsiteY3" fmla="*/ 128861 h 3979644"/>
                <a:gd name="connsiteX4" fmla="*/ 4932608 w 4932608"/>
                <a:gd name="connsiteY4" fmla="*/ 128861 h 397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2608" h="3979644">
                  <a:moveTo>
                    <a:pt x="0" y="3979644"/>
                  </a:moveTo>
                  <a:cubicBezTo>
                    <a:pt x="394952" y="1999517"/>
                    <a:pt x="789904" y="19390"/>
                    <a:pt x="1210614" y="72"/>
                  </a:cubicBezTo>
                  <a:cubicBezTo>
                    <a:pt x="1631324" y="-19246"/>
                    <a:pt x="1903927" y="3842269"/>
                    <a:pt x="2524259" y="3863734"/>
                  </a:cubicBezTo>
                  <a:cubicBezTo>
                    <a:pt x="3144591" y="3885199"/>
                    <a:pt x="4932608" y="128861"/>
                    <a:pt x="4932608" y="128861"/>
                  </a:cubicBezTo>
                  <a:lnTo>
                    <a:pt x="4932608" y="128861"/>
                  </a:lnTo>
                </a:path>
              </a:pathLst>
            </a:custGeom>
            <a:noFill/>
            <a:ln w="25400" cap="flat" cmpd="sng" algn="ctr">
              <a:solidFill>
                <a:schemeClr val="accent3">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800" b="0" i="0" u="none" strike="noStrike" cap="none" normalizeH="0" baseline="0">
                <a:ln>
                  <a:noFill/>
                </a:ln>
                <a:solidFill>
                  <a:schemeClr val="accent3">
                    <a:lumMod val="85000"/>
                  </a:schemeClr>
                </a:solidFill>
                <a:effectLst/>
                <a:latin typeface="Arial" charset="0"/>
                <a:ea typeface="ヒラギノ角ゴ Pro W3" charset="0"/>
                <a:cs typeface="ヒラギノ角ゴ Pro W3" charset="0"/>
              </a:endParaRPr>
            </a:p>
          </p:txBody>
        </p:sp>
        <p:sp>
          <p:nvSpPr>
            <p:cNvPr id="7" name="textruta 6">
              <a:extLst>
                <a:ext uri="{FF2B5EF4-FFF2-40B4-BE49-F238E27FC236}">
                  <a16:creationId xmlns:a16="http://schemas.microsoft.com/office/drawing/2014/main" id="{A652EBBB-A6C0-09FD-AD4B-4FDC0ACE5549}"/>
                </a:ext>
              </a:extLst>
            </p:cNvPr>
            <p:cNvSpPr txBox="1"/>
            <p:nvPr/>
          </p:nvSpPr>
          <p:spPr>
            <a:xfrm>
              <a:off x="2017777" y="2824895"/>
              <a:ext cx="1440877" cy="468069"/>
            </a:xfrm>
            <a:prstGeom prst="rect">
              <a:avLst/>
            </a:prstGeom>
            <a:noFill/>
          </p:spPr>
          <p:txBody>
            <a:bodyPr wrap="square" rtlCol="0">
              <a:spAutoFit/>
            </a:bodyPr>
            <a:lstStyle/>
            <a:p>
              <a:r>
                <a:rPr lang="sv-SE" sz="800" dirty="0">
                  <a:solidFill>
                    <a:schemeClr val="accent3">
                      <a:lumMod val="85000"/>
                    </a:schemeClr>
                  </a:solidFill>
                </a:rPr>
                <a:t>Bränsle</a:t>
              </a:r>
            </a:p>
          </p:txBody>
        </p:sp>
        <p:sp>
          <p:nvSpPr>
            <p:cNvPr id="8" name="Frihandsfigur 7">
              <a:extLst>
                <a:ext uri="{FF2B5EF4-FFF2-40B4-BE49-F238E27FC236}">
                  <a16:creationId xmlns:a16="http://schemas.microsoft.com/office/drawing/2014/main" id="{FCD3987E-4D40-AC33-9552-4CAEF9A481C7}"/>
                </a:ext>
              </a:extLst>
            </p:cNvPr>
            <p:cNvSpPr/>
            <p:nvPr/>
          </p:nvSpPr>
          <p:spPr bwMode="auto">
            <a:xfrm>
              <a:off x="2678806" y="3567448"/>
              <a:ext cx="4687909" cy="2085330"/>
            </a:xfrm>
            <a:custGeom>
              <a:avLst/>
              <a:gdLst>
                <a:gd name="connsiteX0" fmla="*/ 0 w 4687909"/>
                <a:gd name="connsiteY0" fmla="*/ 0 h 2085330"/>
                <a:gd name="connsiteX1" fmla="*/ 991673 w 4687909"/>
                <a:gd name="connsiteY1" fmla="*/ 1906073 h 2085330"/>
                <a:gd name="connsiteX2" fmla="*/ 4687909 w 4687909"/>
                <a:gd name="connsiteY2" fmla="*/ 1893194 h 2085330"/>
              </a:gdLst>
              <a:ahLst/>
              <a:cxnLst>
                <a:cxn ang="0">
                  <a:pos x="connsiteX0" y="connsiteY0"/>
                </a:cxn>
                <a:cxn ang="0">
                  <a:pos x="connsiteX1" y="connsiteY1"/>
                </a:cxn>
                <a:cxn ang="0">
                  <a:pos x="connsiteX2" y="connsiteY2"/>
                </a:cxn>
              </a:cxnLst>
              <a:rect l="l" t="t" r="r" b="b"/>
              <a:pathLst>
                <a:path w="4687909" h="2085330">
                  <a:moveTo>
                    <a:pt x="0" y="0"/>
                  </a:moveTo>
                  <a:cubicBezTo>
                    <a:pt x="105177" y="795270"/>
                    <a:pt x="210355" y="1590541"/>
                    <a:pt x="991673" y="1906073"/>
                  </a:cubicBezTo>
                  <a:cubicBezTo>
                    <a:pt x="1772991" y="2221605"/>
                    <a:pt x="3230450" y="2057399"/>
                    <a:pt x="4687909" y="1893194"/>
                  </a:cubicBezTo>
                </a:path>
              </a:pathLst>
            </a:custGeom>
            <a:noFill/>
            <a:ln w="25400" cap="flat" cmpd="sng" algn="ctr">
              <a:solidFill>
                <a:schemeClr val="accent3">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800" b="0" i="0" u="none" strike="noStrike" cap="none" normalizeH="0" baseline="0">
                <a:ln>
                  <a:noFill/>
                </a:ln>
                <a:solidFill>
                  <a:schemeClr val="accent3">
                    <a:lumMod val="85000"/>
                  </a:schemeClr>
                </a:solidFill>
                <a:effectLst/>
                <a:latin typeface="Arial" charset="0"/>
                <a:ea typeface="ヒラギノ角ゴ Pro W3" charset="0"/>
                <a:cs typeface="ヒラギノ角ゴ Pro W3" charset="0"/>
              </a:endParaRPr>
            </a:p>
          </p:txBody>
        </p:sp>
        <p:sp>
          <p:nvSpPr>
            <p:cNvPr id="9" name="textruta 8">
              <a:extLst>
                <a:ext uri="{FF2B5EF4-FFF2-40B4-BE49-F238E27FC236}">
                  <a16:creationId xmlns:a16="http://schemas.microsoft.com/office/drawing/2014/main" id="{479460B2-3BFF-E21E-32F2-87F1F6B891C7}"/>
                </a:ext>
              </a:extLst>
            </p:cNvPr>
            <p:cNvSpPr txBox="1"/>
            <p:nvPr/>
          </p:nvSpPr>
          <p:spPr>
            <a:xfrm>
              <a:off x="1936467" y="4421896"/>
              <a:ext cx="1440877" cy="468069"/>
            </a:xfrm>
            <a:prstGeom prst="rect">
              <a:avLst/>
            </a:prstGeom>
            <a:noFill/>
          </p:spPr>
          <p:txBody>
            <a:bodyPr wrap="square" rtlCol="0">
              <a:spAutoFit/>
            </a:bodyPr>
            <a:lstStyle/>
            <a:p>
              <a:r>
                <a:rPr lang="sv-SE" sz="800" dirty="0">
                  <a:solidFill>
                    <a:schemeClr val="accent3">
                      <a:lumMod val="85000"/>
                    </a:schemeClr>
                  </a:solidFill>
                </a:rPr>
                <a:t>Pennor</a:t>
              </a:r>
            </a:p>
          </p:txBody>
        </p:sp>
      </p:grpSp>
      <p:sp>
        <p:nvSpPr>
          <p:cNvPr id="17" name="Platshållare för innehåll 2">
            <a:extLst>
              <a:ext uri="{FF2B5EF4-FFF2-40B4-BE49-F238E27FC236}">
                <a16:creationId xmlns:a16="http://schemas.microsoft.com/office/drawing/2014/main" id="{E851D9FE-DAB2-7A53-25DF-32DAD9C24761}"/>
              </a:ext>
            </a:extLst>
          </p:cNvPr>
          <p:cNvSpPr>
            <a:spLocks noGrp="1"/>
          </p:cNvSpPr>
          <p:nvPr>
            <p:ph idx="1"/>
          </p:nvPr>
        </p:nvSpPr>
        <p:spPr>
          <a:xfrm>
            <a:off x="6154147" y="1909058"/>
            <a:ext cx="4151188" cy="3432376"/>
          </a:xfrm>
        </p:spPr>
        <p:txBody>
          <a:bodyPr/>
          <a:lstStyle/>
          <a:p>
            <a:pPr marL="0" indent="0" algn="l">
              <a:buNone/>
            </a:pPr>
            <a:r>
              <a:rPr lang="sv-SE" sz="2800" b="0" i="0" u="none" strike="noStrike" dirty="0">
                <a:solidFill>
                  <a:schemeClr val="accent3">
                    <a:lumMod val="85000"/>
                  </a:schemeClr>
                </a:solidFill>
                <a:effectLst/>
              </a:rPr>
              <a:t>Vad kan jag påverka?</a:t>
            </a:r>
          </a:p>
          <a:p>
            <a:pPr marL="0" indent="0" algn="l">
              <a:buNone/>
            </a:pPr>
            <a:r>
              <a:rPr lang="sv-SE" sz="2800" dirty="0">
                <a:solidFill>
                  <a:schemeClr val="accent3">
                    <a:lumMod val="85000"/>
                  </a:schemeClr>
                </a:solidFill>
                <a:latin typeface="Arial" panose="020B0604020202020204" pitchFamily="34" charset="0"/>
              </a:rPr>
              <a:t>Vad har jag kontroll över?</a:t>
            </a:r>
          </a:p>
          <a:p>
            <a:pPr marL="0" indent="0" algn="l">
              <a:buNone/>
            </a:pPr>
            <a:r>
              <a:rPr lang="sv-SE" sz="2800" dirty="0">
                <a:solidFill>
                  <a:schemeClr val="accent3">
                    <a:lumMod val="85000"/>
                  </a:schemeClr>
                </a:solidFill>
                <a:latin typeface="Arial" panose="020B0604020202020204" pitchFamily="34" charset="0"/>
              </a:rPr>
              <a:t>Vad händer om det inte fungerar?</a:t>
            </a:r>
          </a:p>
        </p:txBody>
      </p:sp>
      <p:sp>
        <p:nvSpPr>
          <p:cNvPr id="19" name="Rektangel 18">
            <a:extLst>
              <a:ext uri="{FF2B5EF4-FFF2-40B4-BE49-F238E27FC236}">
                <a16:creationId xmlns:a16="http://schemas.microsoft.com/office/drawing/2014/main" id="{10B88321-5FDB-1723-3D90-1F8B4BE33DC5}"/>
              </a:ext>
            </a:extLst>
          </p:cNvPr>
          <p:cNvSpPr/>
          <p:nvPr/>
        </p:nvSpPr>
        <p:spPr>
          <a:xfrm rot="1663213">
            <a:off x="1312267" y="3109656"/>
            <a:ext cx="8340745" cy="923330"/>
          </a:xfrm>
          <a:prstGeom prst="rect">
            <a:avLst/>
          </a:prstGeom>
          <a:noFill/>
        </p:spPr>
        <p:txBody>
          <a:bodyPr wrap="none" lIns="91440" tIns="45720" rIns="91440" bIns="45720">
            <a:spAutoFit/>
          </a:bodyPr>
          <a:lstStyle/>
          <a:p>
            <a:pPr algn="ctr"/>
            <a:r>
              <a:rPr lang="sv-SE" sz="5400" b="1" cap="none" spc="0" dirty="0">
                <a:ln w="22225">
                  <a:solidFill>
                    <a:schemeClr val="accent2"/>
                  </a:solidFill>
                  <a:prstDash val="solid"/>
                </a:ln>
                <a:solidFill>
                  <a:srgbClr val="FF0000"/>
                </a:solidFill>
                <a:effectLst/>
              </a:rPr>
              <a:t>Ett avtal kan alltid brytas</a:t>
            </a:r>
          </a:p>
        </p:txBody>
      </p:sp>
    </p:spTree>
    <p:extLst>
      <p:ext uri="{BB962C8B-B14F-4D97-AF65-F5344CB8AC3E}">
        <p14:creationId xmlns:p14="http://schemas.microsoft.com/office/powerpoint/2010/main" val="3268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anim calcmode="lin" valueType="num">
                                      <p:cBhvr>
                                        <p:cTn id="10" dur="500" fill="hold"/>
                                        <p:tgtEl>
                                          <p:spTgt spid="19"/>
                                        </p:tgtEl>
                                        <p:attrNameLst>
                                          <p:attrName>ppt_x</p:attrName>
                                        </p:attrNameLst>
                                      </p:cBhvr>
                                      <p:tavLst>
                                        <p:tav tm="0">
                                          <p:val>
                                            <p:fltVal val="0.5"/>
                                          </p:val>
                                        </p:tav>
                                        <p:tav tm="100000">
                                          <p:val>
                                            <p:strVal val="#ppt_x"/>
                                          </p:val>
                                        </p:tav>
                                      </p:tavLst>
                                    </p:anim>
                                    <p:anim calcmode="lin" valueType="num">
                                      <p:cBhvr>
                                        <p:cTn id="11"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64D5E5-CA15-E84E-8D3E-6F5D0311A185}"/>
              </a:ext>
            </a:extLst>
          </p:cNvPr>
          <p:cNvSpPr>
            <a:spLocks noGrp="1"/>
          </p:cNvSpPr>
          <p:nvPr>
            <p:ph type="title"/>
          </p:nvPr>
        </p:nvSpPr>
        <p:spPr/>
        <p:txBody>
          <a:bodyPr/>
          <a:lstStyle/>
          <a:p>
            <a:r>
              <a:rPr lang="sv-SE" dirty="0"/>
              <a:t>En uppenbar åtgärd…</a:t>
            </a:r>
          </a:p>
        </p:txBody>
      </p:sp>
      <p:sp>
        <p:nvSpPr>
          <p:cNvPr id="3" name="Platshållare för innehåll 2">
            <a:extLst>
              <a:ext uri="{FF2B5EF4-FFF2-40B4-BE49-F238E27FC236}">
                <a16:creationId xmlns:a16="http://schemas.microsoft.com/office/drawing/2014/main" id="{C9CF398C-7354-3097-B0DD-33F00CE1F0A7}"/>
              </a:ext>
            </a:extLst>
          </p:cNvPr>
          <p:cNvSpPr>
            <a:spLocks noGrp="1"/>
          </p:cNvSpPr>
          <p:nvPr>
            <p:ph idx="1"/>
          </p:nvPr>
        </p:nvSpPr>
        <p:spPr>
          <a:xfrm>
            <a:off x="414538" y="2759064"/>
            <a:ext cx="1569837" cy="731111"/>
          </a:xfrm>
        </p:spPr>
        <p:txBody>
          <a:bodyPr/>
          <a:lstStyle/>
          <a:p>
            <a:pPr marL="0" indent="0">
              <a:buNone/>
            </a:pPr>
            <a:r>
              <a:rPr lang="sv-SE" dirty="0"/>
              <a:t>Från JIT</a:t>
            </a:r>
          </a:p>
          <a:p>
            <a:pPr>
              <a:buFontTx/>
              <a:buChar char="-"/>
            </a:pPr>
            <a:endParaRPr lang="sv-SE" dirty="0"/>
          </a:p>
        </p:txBody>
      </p:sp>
      <p:sp>
        <p:nvSpPr>
          <p:cNvPr id="4" name="Platshållare för innehåll 2">
            <a:extLst>
              <a:ext uri="{FF2B5EF4-FFF2-40B4-BE49-F238E27FC236}">
                <a16:creationId xmlns:a16="http://schemas.microsoft.com/office/drawing/2014/main" id="{C1FCD085-A694-F776-6880-C9EA6170D641}"/>
              </a:ext>
            </a:extLst>
          </p:cNvPr>
          <p:cNvSpPr txBox="1">
            <a:spLocks/>
          </p:cNvSpPr>
          <p:nvPr/>
        </p:nvSpPr>
        <p:spPr bwMode="auto">
          <a:xfrm>
            <a:off x="1751795" y="2759063"/>
            <a:ext cx="914132" cy="73111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t" anchorCtr="0" compatLnSpc="1">
            <a:prstTxWarp prst="textNoShape">
              <a:avLst/>
            </a:prstTxWarp>
          </a:bodyPr>
          <a:lstStyle>
            <a:lvl1pPr marL="388938" indent="-388938" algn="l" defTabSz="1041400" rtl="0" eaLnBrk="1" fontAlgn="base" hangingPunct="1">
              <a:spcBef>
                <a:spcPct val="20000"/>
              </a:spcBef>
              <a:spcAft>
                <a:spcPts val="1000"/>
              </a:spcAft>
              <a:buFont typeface="Times" charset="0"/>
              <a:buChar char="•"/>
              <a:defRPr sz="2600">
                <a:solidFill>
                  <a:schemeClr val="tx1"/>
                </a:solidFill>
                <a:latin typeface="+mn-lt"/>
                <a:ea typeface="+mn-ea"/>
                <a:cs typeface="+mn-cs"/>
              </a:defRPr>
            </a:lvl1pPr>
            <a:lvl2pPr marL="846766" indent="-326655" algn="l" defTabSz="1041400" rtl="0" eaLnBrk="1" fontAlgn="base" hangingPunct="1">
              <a:spcBef>
                <a:spcPct val="20000"/>
              </a:spcBef>
              <a:spcAft>
                <a:spcPts val="800"/>
              </a:spcAft>
              <a:buFont typeface="Lucida Grande"/>
              <a:buChar char="–"/>
              <a:defRPr sz="2200">
                <a:solidFill>
                  <a:schemeClr val="tx1"/>
                </a:solidFill>
                <a:latin typeface="+mn-lt"/>
                <a:ea typeface="+mn-ea"/>
                <a:cs typeface="+mn-cs"/>
              </a:defRPr>
            </a:lvl2pPr>
            <a:lvl3pPr marL="1296988" indent="-258763" algn="l" defTabSz="1041400" rtl="0" eaLnBrk="1" fontAlgn="base" hangingPunct="1">
              <a:spcBef>
                <a:spcPct val="20000"/>
              </a:spcBef>
              <a:spcAft>
                <a:spcPts val="600"/>
              </a:spcAft>
              <a:buFont typeface="Times" charset="0"/>
              <a:buChar char="•"/>
              <a:defRPr sz="2000">
                <a:solidFill>
                  <a:schemeClr val="tx1"/>
                </a:solidFill>
                <a:latin typeface="+mn-lt"/>
                <a:ea typeface="+mn-ea"/>
                <a:cs typeface="+mn-cs"/>
              </a:defRPr>
            </a:lvl3pPr>
            <a:lvl4pPr marL="1772817" indent="-285426" algn="l" defTabSz="1041400" rtl="0" eaLnBrk="1" fontAlgn="base" hangingPunct="1">
              <a:spcBef>
                <a:spcPct val="20000"/>
              </a:spcBef>
              <a:spcAft>
                <a:spcPts val="500"/>
              </a:spcAft>
              <a:buFont typeface="Lucida Grande"/>
              <a:buChar char="−"/>
              <a:defRPr sz="1600">
                <a:solidFill>
                  <a:schemeClr val="tx1"/>
                </a:solidFill>
                <a:latin typeface="+mn-lt"/>
                <a:ea typeface="+mn-ea"/>
                <a:cs typeface="+mn-cs"/>
              </a:defRPr>
            </a:lvl4pPr>
            <a:lvl5pPr marL="2198688" indent="-258763" algn="l" defTabSz="1041400" rtl="0" eaLnBrk="1" fontAlgn="base" hangingPunct="1">
              <a:spcBef>
                <a:spcPct val="20000"/>
              </a:spcBef>
              <a:spcAft>
                <a:spcPts val="500"/>
              </a:spcAft>
              <a:buFont typeface="Times" charset="0"/>
              <a:buChar char="•"/>
              <a:defRPr sz="1400">
                <a:solidFill>
                  <a:schemeClr val="tx1"/>
                </a:solidFill>
                <a:latin typeface="+mn-lt"/>
                <a:ea typeface="+mn-ea"/>
                <a:cs typeface="+mn-cs"/>
              </a:defRPr>
            </a:lvl5pPr>
            <a:lvl6pPr marL="2656055"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6pPr>
            <a:lvl7pPr marL="3112738"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7pPr>
            <a:lvl8pPr marL="3569421"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8pPr>
            <a:lvl9pPr marL="4026103"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9pPr>
          </a:lstStyle>
          <a:p>
            <a:pPr marL="0" indent="0">
              <a:buFont typeface="Times" charset="0"/>
              <a:buNone/>
            </a:pPr>
            <a:r>
              <a:rPr lang="sv-SE" kern="0" dirty="0"/>
              <a:t>till…</a:t>
            </a:r>
          </a:p>
          <a:p>
            <a:pPr>
              <a:buFontTx/>
              <a:buChar char="-"/>
            </a:pPr>
            <a:endParaRPr lang="sv-SE" kern="0" dirty="0"/>
          </a:p>
        </p:txBody>
      </p:sp>
      <p:pic>
        <p:nvPicPr>
          <p:cNvPr id="6" name="Bildobjekt 5" descr="En bild som visar himmel, utomhus, byggnad, moln&#10;&#10;Automatiskt genererad beskrivning">
            <a:extLst>
              <a:ext uri="{FF2B5EF4-FFF2-40B4-BE49-F238E27FC236}">
                <a16:creationId xmlns:a16="http://schemas.microsoft.com/office/drawing/2014/main" id="{CF67B6EB-5B1F-3AE5-03AC-FBDA783AF2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0503" y="4064103"/>
            <a:ext cx="2422584" cy="1604962"/>
          </a:xfrm>
          <a:prstGeom prst="rect">
            <a:avLst/>
          </a:prstGeom>
        </p:spPr>
      </p:pic>
      <p:pic>
        <p:nvPicPr>
          <p:cNvPr id="8" name="Bildobjekt 7" descr="En bild som visar transport, utomhus, vattenfartyg, vatten&#10;&#10;Automatiskt genererad beskrivning">
            <a:extLst>
              <a:ext uri="{FF2B5EF4-FFF2-40B4-BE49-F238E27FC236}">
                <a16:creationId xmlns:a16="http://schemas.microsoft.com/office/drawing/2014/main" id="{DE83ACA5-F500-09DA-5317-62662901CE7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722628" y="4064103"/>
            <a:ext cx="2422584" cy="1604962"/>
          </a:xfrm>
          <a:prstGeom prst="rect">
            <a:avLst/>
          </a:prstGeom>
        </p:spPr>
      </p:pic>
      <p:pic>
        <p:nvPicPr>
          <p:cNvPr id="10" name="Bildobjekt 9" descr="En bild som visar byggnad, stål, inomhus, innertak&#10;&#10;Automatiskt genererad beskrivning">
            <a:extLst>
              <a:ext uri="{FF2B5EF4-FFF2-40B4-BE49-F238E27FC236}">
                <a16:creationId xmlns:a16="http://schemas.microsoft.com/office/drawing/2014/main" id="{E9B6CA4E-0A19-71F3-9B9E-3AB53CDEB96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070501" y="4064103"/>
            <a:ext cx="2422584" cy="1604962"/>
          </a:xfrm>
          <a:prstGeom prst="rect">
            <a:avLst/>
          </a:prstGeom>
        </p:spPr>
      </p:pic>
      <p:sp>
        <p:nvSpPr>
          <p:cNvPr id="11" name="Ellips 10">
            <a:extLst>
              <a:ext uri="{FF2B5EF4-FFF2-40B4-BE49-F238E27FC236}">
                <a16:creationId xmlns:a16="http://schemas.microsoft.com/office/drawing/2014/main" id="{7606F553-BE0B-7A9E-8DE0-BEC96C6D21AF}"/>
              </a:ext>
            </a:extLst>
          </p:cNvPr>
          <p:cNvSpPr/>
          <p:nvPr/>
        </p:nvSpPr>
        <p:spPr bwMode="auto">
          <a:xfrm>
            <a:off x="6826480" y="3585136"/>
            <a:ext cx="2910626" cy="2562896"/>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7411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0-#ppt_w/2"/>
                                          </p:val>
                                        </p:tav>
                                        <p:tav tm="100000">
                                          <p:val>
                                            <p:strVal val="#ppt_x"/>
                                          </p:val>
                                        </p:tav>
                                      </p:tavLst>
                                    </p:anim>
                                    <p:anim calcmode="lin" valueType="num">
                                      <p:cBhvr additive="base">
                                        <p:cTn id="18" dur="2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000" fill="hold"/>
                                        <p:tgtEl>
                                          <p:spTgt spid="10"/>
                                        </p:tgtEl>
                                        <p:attrNameLst>
                                          <p:attrName>ppt_x</p:attrName>
                                        </p:attrNameLst>
                                      </p:cBhvr>
                                      <p:tavLst>
                                        <p:tav tm="0">
                                          <p:val>
                                            <p:strVal val="0-#ppt_w/2"/>
                                          </p:val>
                                        </p:tav>
                                        <p:tav tm="100000">
                                          <p:val>
                                            <p:strVal val="#ppt_x"/>
                                          </p:val>
                                        </p:tav>
                                      </p:tavLst>
                                    </p:anim>
                                    <p:anim calcmode="lin" valueType="num">
                                      <p:cBhvr additive="base">
                                        <p:cTn id="22"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64D5E5-CA15-E84E-8D3E-6F5D0311A185}"/>
              </a:ext>
            </a:extLst>
          </p:cNvPr>
          <p:cNvSpPr>
            <a:spLocks noGrp="1"/>
          </p:cNvSpPr>
          <p:nvPr>
            <p:ph type="title"/>
          </p:nvPr>
        </p:nvSpPr>
        <p:spPr/>
        <p:txBody>
          <a:bodyPr/>
          <a:lstStyle/>
          <a:p>
            <a:r>
              <a:rPr lang="sv-SE" dirty="0"/>
              <a:t>En uppenbar åtgärd…</a:t>
            </a:r>
          </a:p>
        </p:txBody>
      </p:sp>
      <p:sp>
        <p:nvSpPr>
          <p:cNvPr id="3" name="Platshållare för innehåll 2">
            <a:extLst>
              <a:ext uri="{FF2B5EF4-FFF2-40B4-BE49-F238E27FC236}">
                <a16:creationId xmlns:a16="http://schemas.microsoft.com/office/drawing/2014/main" id="{C9CF398C-7354-3097-B0DD-33F00CE1F0A7}"/>
              </a:ext>
            </a:extLst>
          </p:cNvPr>
          <p:cNvSpPr>
            <a:spLocks noGrp="1"/>
          </p:cNvSpPr>
          <p:nvPr>
            <p:ph idx="1"/>
          </p:nvPr>
        </p:nvSpPr>
        <p:spPr>
          <a:xfrm>
            <a:off x="414538" y="2759064"/>
            <a:ext cx="3706701" cy="731111"/>
          </a:xfrm>
        </p:spPr>
        <p:txBody>
          <a:bodyPr/>
          <a:lstStyle/>
          <a:p>
            <a:pPr marL="0" indent="0">
              <a:buNone/>
            </a:pPr>
            <a:r>
              <a:rPr lang="sv-SE" dirty="0"/>
              <a:t>Men vad händer om…</a:t>
            </a:r>
          </a:p>
        </p:txBody>
      </p:sp>
      <p:pic>
        <p:nvPicPr>
          <p:cNvPr id="6" name="Bildobjekt 5" descr="En bild som visar himmel, utomhus, byggnad, moln&#10;&#10;Automatiskt genererad beskrivning">
            <a:extLst>
              <a:ext uri="{FF2B5EF4-FFF2-40B4-BE49-F238E27FC236}">
                <a16:creationId xmlns:a16="http://schemas.microsoft.com/office/drawing/2014/main" id="{CF67B6EB-5B1F-3AE5-03AC-FBDA783AF2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0503" y="4064103"/>
            <a:ext cx="2422584" cy="1604962"/>
          </a:xfrm>
          <a:prstGeom prst="rect">
            <a:avLst/>
          </a:prstGeom>
        </p:spPr>
      </p:pic>
      <p:pic>
        <p:nvPicPr>
          <p:cNvPr id="10" name="Bildobjekt 9" descr="En bild som visar byggnad, stål, inomhus, innertak&#10;&#10;Automatiskt genererad beskrivning">
            <a:extLst>
              <a:ext uri="{FF2B5EF4-FFF2-40B4-BE49-F238E27FC236}">
                <a16:creationId xmlns:a16="http://schemas.microsoft.com/office/drawing/2014/main" id="{E9B6CA4E-0A19-71F3-9B9E-3AB53CDEB96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70501" y="4064103"/>
            <a:ext cx="2422584" cy="1604962"/>
          </a:xfrm>
          <a:prstGeom prst="rect">
            <a:avLst/>
          </a:prstGeom>
        </p:spPr>
      </p:pic>
      <p:pic>
        <p:nvPicPr>
          <p:cNvPr id="7" name="Bildobjekt 6" descr="En bild som visar utomhus, transport, vatten, vattenfartyg&#10;&#10;Automatiskt genererad beskrivning">
            <a:extLst>
              <a:ext uri="{FF2B5EF4-FFF2-40B4-BE49-F238E27FC236}">
                <a16:creationId xmlns:a16="http://schemas.microsoft.com/office/drawing/2014/main" id="{67184AF1-A410-F177-258B-2CE405B9DA1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881209" y="4064104"/>
            <a:ext cx="2422584" cy="1604962"/>
          </a:xfrm>
          <a:prstGeom prst="rect">
            <a:avLst/>
          </a:prstGeom>
        </p:spPr>
      </p:pic>
      <p:sp>
        <p:nvSpPr>
          <p:cNvPr id="11" name="Ellips 10">
            <a:extLst>
              <a:ext uri="{FF2B5EF4-FFF2-40B4-BE49-F238E27FC236}">
                <a16:creationId xmlns:a16="http://schemas.microsoft.com/office/drawing/2014/main" id="{7606F553-BE0B-7A9E-8DE0-BEC96C6D21AF}"/>
              </a:ext>
            </a:extLst>
          </p:cNvPr>
          <p:cNvSpPr/>
          <p:nvPr/>
        </p:nvSpPr>
        <p:spPr bwMode="auto">
          <a:xfrm>
            <a:off x="3637188" y="3653039"/>
            <a:ext cx="2910626" cy="2562896"/>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13" name="Rak 12">
            <a:extLst>
              <a:ext uri="{FF2B5EF4-FFF2-40B4-BE49-F238E27FC236}">
                <a16:creationId xmlns:a16="http://schemas.microsoft.com/office/drawing/2014/main" id="{1F33D480-835F-EE7C-6EA0-4CACD367D9EF}"/>
              </a:ext>
            </a:extLst>
          </p:cNvPr>
          <p:cNvCxnSpPr/>
          <p:nvPr/>
        </p:nvCxnSpPr>
        <p:spPr bwMode="auto">
          <a:xfrm>
            <a:off x="3881209" y="3762375"/>
            <a:ext cx="2545349" cy="2239180"/>
          </a:xfrm>
          <a:prstGeom prst="line">
            <a:avLst/>
          </a:prstGeom>
          <a:solidFill>
            <a:schemeClr val="accent1"/>
          </a:solidFill>
          <a:ln w="539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Rak 13">
            <a:extLst>
              <a:ext uri="{FF2B5EF4-FFF2-40B4-BE49-F238E27FC236}">
                <a16:creationId xmlns:a16="http://schemas.microsoft.com/office/drawing/2014/main" id="{08CF2913-90AA-D15C-DB18-6D5581FDC6C0}"/>
              </a:ext>
            </a:extLst>
          </p:cNvPr>
          <p:cNvCxnSpPr>
            <a:cxnSpLocks/>
          </p:cNvCxnSpPr>
          <p:nvPr/>
        </p:nvCxnSpPr>
        <p:spPr bwMode="auto">
          <a:xfrm flipH="1">
            <a:off x="3881209" y="3699725"/>
            <a:ext cx="2545349" cy="2301830"/>
          </a:xfrm>
          <a:prstGeom prst="line">
            <a:avLst/>
          </a:prstGeom>
          <a:solidFill>
            <a:schemeClr val="accent1"/>
          </a:solidFill>
          <a:ln w="539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Platshållare för innehåll 2">
            <a:extLst>
              <a:ext uri="{FF2B5EF4-FFF2-40B4-BE49-F238E27FC236}">
                <a16:creationId xmlns:a16="http://schemas.microsoft.com/office/drawing/2014/main" id="{6C979CE6-F8E2-ED0A-1D2C-31A2324B6FE5}"/>
              </a:ext>
            </a:extLst>
          </p:cNvPr>
          <p:cNvSpPr txBox="1">
            <a:spLocks/>
          </p:cNvSpPr>
          <p:nvPr/>
        </p:nvSpPr>
        <p:spPr bwMode="auto">
          <a:xfrm>
            <a:off x="6791835" y="6001555"/>
            <a:ext cx="3706701" cy="10934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t" anchorCtr="0" compatLnSpc="1">
            <a:prstTxWarp prst="textNoShape">
              <a:avLst/>
            </a:prstTxWarp>
          </a:bodyPr>
          <a:lstStyle>
            <a:lvl1pPr marL="388938" indent="-388938" algn="l" defTabSz="1041400" rtl="0" eaLnBrk="1" fontAlgn="base" hangingPunct="1">
              <a:spcBef>
                <a:spcPct val="20000"/>
              </a:spcBef>
              <a:spcAft>
                <a:spcPts val="1000"/>
              </a:spcAft>
              <a:buFont typeface="Times" charset="0"/>
              <a:buChar char="•"/>
              <a:defRPr sz="2600">
                <a:solidFill>
                  <a:schemeClr val="tx1"/>
                </a:solidFill>
                <a:latin typeface="+mn-lt"/>
                <a:ea typeface="+mn-ea"/>
                <a:cs typeface="+mn-cs"/>
              </a:defRPr>
            </a:lvl1pPr>
            <a:lvl2pPr marL="846766" indent="-326655" algn="l" defTabSz="1041400" rtl="0" eaLnBrk="1" fontAlgn="base" hangingPunct="1">
              <a:spcBef>
                <a:spcPct val="20000"/>
              </a:spcBef>
              <a:spcAft>
                <a:spcPts val="800"/>
              </a:spcAft>
              <a:buFont typeface="Lucida Grande"/>
              <a:buChar char="–"/>
              <a:defRPr sz="2200">
                <a:solidFill>
                  <a:schemeClr val="tx1"/>
                </a:solidFill>
                <a:latin typeface="+mn-lt"/>
                <a:ea typeface="+mn-ea"/>
                <a:cs typeface="+mn-cs"/>
              </a:defRPr>
            </a:lvl2pPr>
            <a:lvl3pPr marL="1296988" indent="-258763" algn="l" defTabSz="1041400" rtl="0" eaLnBrk="1" fontAlgn="base" hangingPunct="1">
              <a:spcBef>
                <a:spcPct val="20000"/>
              </a:spcBef>
              <a:spcAft>
                <a:spcPts val="600"/>
              </a:spcAft>
              <a:buFont typeface="Times" charset="0"/>
              <a:buChar char="•"/>
              <a:defRPr sz="2000">
                <a:solidFill>
                  <a:schemeClr val="tx1"/>
                </a:solidFill>
                <a:latin typeface="+mn-lt"/>
                <a:ea typeface="+mn-ea"/>
                <a:cs typeface="+mn-cs"/>
              </a:defRPr>
            </a:lvl3pPr>
            <a:lvl4pPr marL="1772817" indent="-285426" algn="l" defTabSz="1041400" rtl="0" eaLnBrk="1" fontAlgn="base" hangingPunct="1">
              <a:spcBef>
                <a:spcPct val="20000"/>
              </a:spcBef>
              <a:spcAft>
                <a:spcPts val="500"/>
              </a:spcAft>
              <a:buFont typeface="Lucida Grande"/>
              <a:buChar char="−"/>
              <a:defRPr sz="1600">
                <a:solidFill>
                  <a:schemeClr val="tx1"/>
                </a:solidFill>
                <a:latin typeface="+mn-lt"/>
                <a:ea typeface="+mn-ea"/>
                <a:cs typeface="+mn-cs"/>
              </a:defRPr>
            </a:lvl4pPr>
            <a:lvl5pPr marL="2198688" indent="-258763" algn="l" defTabSz="1041400" rtl="0" eaLnBrk="1" fontAlgn="base" hangingPunct="1">
              <a:spcBef>
                <a:spcPct val="20000"/>
              </a:spcBef>
              <a:spcAft>
                <a:spcPts val="500"/>
              </a:spcAft>
              <a:buFont typeface="Times" charset="0"/>
              <a:buChar char="•"/>
              <a:defRPr sz="1400">
                <a:solidFill>
                  <a:schemeClr val="tx1"/>
                </a:solidFill>
                <a:latin typeface="+mn-lt"/>
                <a:ea typeface="+mn-ea"/>
                <a:cs typeface="+mn-cs"/>
              </a:defRPr>
            </a:lvl5pPr>
            <a:lvl6pPr marL="2656055"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6pPr>
            <a:lvl7pPr marL="3112738"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7pPr>
            <a:lvl8pPr marL="3569421"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8pPr>
            <a:lvl9pPr marL="4026103"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9pPr>
          </a:lstStyle>
          <a:p>
            <a:pPr marL="0" indent="0">
              <a:buFont typeface="Times" charset="0"/>
              <a:buNone/>
            </a:pPr>
            <a:r>
              <a:rPr lang="sv-SE" kern="0" dirty="0"/>
              <a:t>Hur stort lager har vi då?</a:t>
            </a:r>
          </a:p>
        </p:txBody>
      </p:sp>
    </p:spTree>
    <p:extLst>
      <p:ext uri="{BB962C8B-B14F-4D97-AF65-F5344CB8AC3E}">
        <p14:creationId xmlns:p14="http://schemas.microsoft.com/office/powerpoint/2010/main" val="932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20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64D5E5-CA15-E84E-8D3E-6F5D0311A185}"/>
              </a:ext>
            </a:extLst>
          </p:cNvPr>
          <p:cNvSpPr>
            <a:spLocks noGrp="1"/>
          </p:cNvSpPr>
          <p:nvPr>
            <p:ph type="title"/>
          </p:nvPr>
        </p:nvSpPr>
        <p:spPr/>
        <p:txBody>
          <a:bodyPr/>
          <a:lstStyle/>
          <a:p>
            <a:r>
              <a:rPr lang="sv-SE" dirty="0"/>
              <a:t>En uppenbar åtgärd…</a:t>
            </a:r>
          </a:p>
        </p:txBody>
      </p:sp>
      <p:pic>
        <p:nvPicPr>
          <p:cNvPr id="6" name="Bildobjekt 5" descr="En bild som visar himmel, utomhus, byggnad, moln&#10;&#10;Automatiskt genererad beskrivning">
            <a:extLst>
              <a:ext uri="{FF2B5EF4-FFF2-40B4-BE49-F238E27FC236}">
                <a16:creationId xmlns:a16="http://schemas.microsoft.com/office/drawing/2014/main" id="{CF67B6EB-5B1F-3AE5-03AC-FBDA783AF2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0503" y="4064103"/>
            <a:ext cx="2422584" cy="1604962"/>
          </a:xfrm>
          <a:prstGeom prst="rect">
            <a:avLst/>
          </a:prstGeom>
        </p:spPr>
      </p:pic>
      <p:pic>
        <p:nvPicPr>
          <p:cNvPr id="10" name="Bildobjekt 9" descr="En bild som visar byggnad, stål, inomhus, innertak&#10;&#10;Automatiskt genererad beskrivning">
            <a:extLst>
              <a:ext uri="{FF2B5EF4-FFF2-40B4-BE49-F238E27FC236}">
                <a16:creationId xmlns:a16="http://schemas.microsoft.com/office/drawing/2014/main" id="{E9B6CA4E-0A19-71F3-9B9E-3AB53CDEB96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70501" y="4064103"/>
            <a:ext cx="2422584" cy="1604962"/>
          </a:xfrm>
          <a:prstGeom prst="rect">
            <a:avLst/>
          </a:prstGeom>
        </p:spPr>
      </p:pic>
      <p:pic>
        <p:nvPicPr>
          <p:cNvPr id="7" name="Bildobjekt 6" descr="En bild som visar utomhus, transport, vatten, vattenfartyg&#10;&#10;Automatiskt genererad beskrivning">
            <a:extLst>
              <a:ext uri="{FF2B5EF4-FFF2-40B4-BE49-F238E27FC236}">
                <a16:creationId xmlns:a16="http://schemas.microsoft.com/office/drawing/2014/main" id="{67184AF1-A410-F177-258B-2CE405B9DA1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881209" y="4064104"/>
            <a:ext cx="2422584" cy="1604962"/>
          </a:xfrm>
          <a:prstGeom prst="rect">
            <a:avLst/>
          </a:prstGeom>
        </p:spPr>
      </p:pic>
      <p:sp>
        <p:nvSpPr>
          <p:cNvPr id="11" name="Ellips 10">
            <a:extLst>
              <a:ext uri="{FF2B5EF4-FFF2-40B4-BE49-F238E27FC236}">
                <a16:creationId xmlns:a16="http://schemas.microsoft.com/office/drawing/2014/main" id="{7606F553-BE0B-7A9E-8DE0-BEC96C6D21AF}"/>
              </a:ext>
            </a:extLst>
          </p:cNvPr>
          <p:cNvSpPr/>
          <p:nvPr/>
        </p:nvSpPr>
        <p:spPr bwMode="auto">
          <a:xfrm>
            <a:off x="3637188" y="3653039"/>
            <a:ext cx="2910626" cy="2562896"/>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13" name="Rak 12">
            <a:extLst>
              <a:ext uri="{FF2B5EF4-FFF2-40B4-BE49-F238E27FC236}">
                <a16:creationId xmlns:a16="http://schemas.microsoft.com/office/drawing/2014/main" id="{1F33D480-835F-EE7C-6EA0-4CACD367D9EF}"/>
              </a:ext>
            </a:extLst>
          </p:cNvPr>
          <p:cNvCxnSpPr/>
          <p:nvPr/>
        </p:nvCxnSpPr>
        <p:spPr bwMode="auto">
          <a:xfrm>
            <a:off x="3881209" y="3762375"/>
            <a:ext cx="2545349" cy="2239180"/>
          </a:xfrm>
          <a:prstGeom prst="line">
            <a:avLst/>
          </a:prstGeom>
          <a:solidFill>
            <a:schemeClr val="accent1"/>
          </a:solidFill>
          <a:ln w="539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Rak 13">
            <a:extLst>
              <a:ext uri="{FF2B5EF4-FFF2-40B4-BE49-F238E27FC236}">
                <a16:creationId xmlns:a16="http://schemas.microsoft.com/office/drawing/2014/main" id="{08CF2913-90AA-D15C-DB18-6D5581FDC6C0}"/>
              </a:ext>
            </a:extLst>
          </p:cNvPr>
          <p:cNvCxnSpPr>
            <a:cxnSpLocks/>
          </p:cNvCxnSpPr>
          <p:nvPr/>
        </p:nvCxnSpPr>
        <p:spPr bwMode="auto">
          <a:xfrm flipH="1">
            <a:off x="3881209" y="3699725"/>
            <a:ext cx="2545349" cy="2301830"/>
          </a:xfrm>
          <a:prstGeom prst="line">
            <a:avLst/>
          </a:prstGeom>
          <a:solidFill>
            <a:schemeClr val="accent1"/>
          </a:solidFill>
          <a:ln w="539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5" name="Bildobjekt 4" descr="En bild som visar himmel, flygmaskin, plan, transport&#10;&#10;Automatiskt genererad beskrivning">
            <a:extLst>
              <a:ext uri="{FF2B5EF4-FFF2-40B4-BE49-F238E27FC236}">
                <a16:creationId xmlns:a16="http://schemas.microsoft.com/office/drawing/2014/main" id="{043860EC-1F53-7480-9240-FB95717CEF8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881209" y="2123976"/>
            <a:ext cx="2422584" cy="1615056"/>
          </a:xfrm>
          <a:prstGeom prst="rect">
            <a:avLst/>
          </a:prstGeom>
        </p:spPr>
      </p:pic>
      <p:pic>
        <p:nvPicPr>
          <p:cNvPr id="15" name="Bildobjekt 14" descr="En bild som visar fordon, utomhus, Landfordon, himmel&#10;&#10;Automatiskt genererad beskrivning">
            <a:extLst>
              <a:ext uri="{FF2B5EF4-FFF2-40B4-BE49-F238E27FC236}">
                <a16:creationId xmlns:a16="http://schemas.microsoft.com/office/drawing/2014/main" id="{6BD72B71-71BF-1BBC-459D-61D514949836}"/>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3887361" y="5919788"/>
            <a:ext cx="2410279" cy="1604962"/>
          </a:xfrm>
          <a:prstGeom prst="rect">
            <a:avLst/>
          </a:prstGeom>
        </p:spPr>
      </p:pic>
      <p:sp>
        <p:nvSpPr>
          <p:cNvPr id="16" name="Platshållare för innehåll 2">
            <a:extLst>
              <a:ext uri="{FF2B5EF4-FFF2-40B4-BE49-F238E27FC236}">
                <a16:creationId xmlns:a16="http://schemas.microsoft.com/office/drawing/2014/main" id="{A3367961-59CD-EE68-2595-AE12E8EB4D15}"/>
              </a:ext>
            </a:extLst>
          </p:cNvPr>
          <p:cNvSpPr txBox="1">
            <a:spLocks/>
          </p:cNvSpPr>
          <p:nvPr/>
        </p:nvSpPr>
        <p:spPr bwMode="auto">
          <a:xfrm>
            <a:off x="7000987" y="2439399"/>
            <a:ext cx="3706701" cy="10934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t" anchorCtr="0" compatLnSpc="1">
            <a:prstTxWarp prst="textNoShape">
              <a:avLst/>
            </a:prstTxWarp>
          </a:bodyPr>
          <a:lstStyle>
            <a:lvl1pPr marL="388938" indent="-388938" algn="l" defTabSz="1041400" rtl="0" eaLnBrk="1" fontAlgn="base" hangingPunct="1">
              <a:spcBef>
                <a:spcPct val="20000"/>
              </a:spcBef>
              <a:spcAft>
                <a:spcPts val="1000"/>
              </a:spcAft>
              <a:buFont typeface="Times" charset="0"/>
              <a:buChar char="•"/>
              <a:defRPr sz="2600">
                <a:solidFill>
                  <a:schemeClr val="tx1"/>
                </a:solidFill>
                <a:latin typeface="+mn-lt"/>
                <a:ea typeface="+mn-ea"/>
                <a:cs typeface="+mn-cs"/>
              </a:defRPr>
            </a:lvl1pPr>
            <a:lvl2pPr marL="846766" indent="-326655" algn="l" defTabSz="1041400" rtl="0" eaLnBrk="1" fontAlgn="base" hangingPunct="1">
              <a:spcBef>
                <a:spcPct val="20000"/>
              </a:spcBef>
              <a:spcAft>
                <a:spcPts val="800"/>
              </a:spcAft>
              <a:buFont typeface="Lucida Grande"/>
              <a:buChar char="–"/>
              <a:defRPr sz="2200">
                <a:solidFill>
                  <a:schemeClr val="tx1"/>
                </a:solidFill>
                <a:latin typeface="+mn-lt"/>
                <a:ea typeface="+mn-ea"/>
                <a:cs typeface="+mn-cs"/>
              </a:defRPr>
            </a:lvl2pPr>
            <a:lvl3pPr marL="1296988" indent="-258763" algn="l" defTabSz="1041400" rtl="0" eaLnBrk="1" fontAlgn="base" hangingPunct="1">
              <a:spcBef>
                <a:spcPct val="20000"/>
              </a:spcBef>
              <a:spcAft>
                <a:spcPts val="600"/>
              </a:spcAft>
              <a:buFont typeface="Times" charset="0"/>
              <a:buChar char="•"/>
              <a:defRPr sz="2000">
                <a:solidFill>
                  <a:schemeClr val="tx1"/>
                </a:solidFill>
                <a:latin typeface="+mn-lt"/>
                <a:ea typeface="+mn-ea"/>
                <a:cs typeface="+mn-cs"/>
              </a:defRPr>
            </a:lvl3pPr>
            <a:lvl4pPr marL="1772817" indent="-285426" algn="l" defTabSz="1041400" rtl="0" eaLnBrk="1" fontAlgn="base" hangingPunct="1">
              <a:spcBef>
                <a:spcPct val="20000"/>
              </a:spcBef>
              <a:spcAft>
                <a:spcPts val="500"/>
              </a:spcAft>
              <a:buFont typeface="Lucida Grande"/>
              <a:buChar char="−"/>
              <a:defRPr sz="1600">
                <a:solidFill>
                  <a:schemeClr val="tx1"/>
                </a:solidFill>
                <a:latin typeface="+mn-lt"/>
                <a:ea typeface="+mn-ea"/>
                <a:cs typeface="+mn-cs"/>
              </a:defRPr>
            </a:lvl4pPr>
            <a:lvl5pPr marL="2198688" indent="-258763" algn="l" defTabSz="1041400" rtl="0" eaLnBrk="1" fontAlgn="base" hangingPunct="1">
              <a:spcBef>
                <a:spcPct val="20000"/>
              </a:spcBef>
              <a:spcAft>
                <a:spcPts val="500"/>
              </a:spcAft>
              <a:buFont typeface="Times" charset="0"/>
              <a:buChar char="•"/>
              <a:defRPr sz="1400">
                <a:solidFill>
                  <a:schemeClr val="tx1"/>
                </a:solidFill>
                <a:latin typeface="+mn-lt"/>
                <a:ea typeface="+mn-ea"/>
                <a:cs typeface="+mn-cs"/>
              </a:defRPr>
            </a:lvl5pPr>
            <a:lvl6pPr marL="2656055"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6pPr>
            <a:lvl7pPr marL="3112738"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7pPr>
            <a:lvl8pPr marL="3569421"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8pPr>
            <a:lvl9pPr marL="4026103"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9pPr>
          </a:lstStyle>
          <a:p>
            <a:pPr marL="0" indent="0">
              <a:buFont typeface="Times" charset="0"/>
              <a:buNone/>
            </a:pPr>
            <a:r>
              <a:rPr lang="sv-SE" kern="0" dirty="0"/>
              <a:t>Vilka alternativa transporter finns?</a:t>
            </a:r>
          </a:p>
        </p:txBody>
      </p:sp>
    </p:spTree>
    <p:extLst>
      <p:ext uri="{BB962C8B-B14F-4D97-AF65-F5344CB8AC3E}">
        <p14:creationId xmlns:p14="http://schemas.microsoft.com/office/powerpoint/2010/main" val="236992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64D5E5-CA15-E84E-8D3E-6F5D0311A185}"/>
              </a:ext>
            </a:extLst>
          </p:cNvPr>
          <p:cNvSpPr>
            <a:spLocks noGrp="1"/>
          </p:cNvSpPr>
          <p:nvPr>
            <p:ph type="title"/>
          </p:nvPr>
        </p:nvSpPr>
        <p:spPr/>
        <p:txBody>
          <a:bodyPr/>
          <a:lstStyle/>
          <a:p>
            <a:r>
              <a:rPr lang="sv-SE" dirty="0"/>
              <a:t>En uppenbar åtgärd…</a:t>
            </a:r>
          </a:p>
        </p:txBody>
      </p:sp>
      <p:pic>
        <p:nvPicPr>
          <p:cNvPr id="6" name="Bildobjekt 5" descr="En bild som visar himmel, utomhus, byggnad, moln&#10;&#10;Automatiskt genererad beskrivning">
            <a:extLst>
              <a:ext uri="{FF2B5EF4-FFF2-40B4-BE49-F238E27FC236}">
                <a16:creationId xmlns:a16="http://schemas.microsoft.com/office/drawing/2014/main" id="{CF67B6EB-5B1F-3AE5-03AC-FBDA783AF2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45323" y="4064103"/>
            <a:ext cx="2422584" cy="1604962"/>
          </a:xfrm>
          <a:prstGeom prst="rect">
            <a:avLst/>
          </a:prstGeom>
        </p:spPr>
      </p:pic>
      <p:pic>
        <p:nvPicPr>
          <p:cNvPr id="10" name="Bildobjekt 9" descr="En bild som visar byggnad, stål, inomhus, innertak&#10;&#10;Automatiskt genererad beskrivning">
            <a:extLst>
              <a:ext uri="{FF2B5EF4-FFF2-40B4-BE49-F238E27FC236}">
                <a16:creationId xmlns:a16="http://schemas.microsoft.com/office/drawing/2014/main" id="{E9B6CA4E-0A19-71F3-9B9E-3AB53CDEB96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70501" y="4064103"/>
            <a:ext cx="2422584" cy="1604962"/>
          </a:xfrm>
          <a:prstGeom prst="rect">
            <a:avLst/>
          </a:prstGeom>
        </p:spPr>
      </p:pic>
      <p:sp>
        <p:nvSpPr>
          <p:cNvPr id="16" name="Platshållare för innehåll 2">
            <a:extLst>
              <a:ext uri="{FF2B5EF4-FFF2-40B4-BE49-F238E27FC236}">
                <a16:creationId xmlns:a16="http://schemas.microsoft.com/office/drawing/2014/main" id="{A3367961-59CD-EE68-2595-AE12E8EB4D15}"/>
              </a:ext>
            </a:extLst>
          </p:cNvPr>
          <p:cNvSpPr txBox="1">
            <a:spLocks/>
          </p:cNvSpPr>
          <p:nvPr/>
        </p:nvSpPr>
        <p:spPr bwMode="auto">
          <a:xfrm>
            <a:off x="3150204" y="2325233"/>
            <a:ext cx="3706701" cy="143714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t" anchorCtr="0" compatLnSpc="1">
            <a:prstTxWarp prst="textNoShape">
              <a:avLst/>
            </a:prstTxWarp>
          </a:bodyPr>
          <a:lstStyle>
            <a:lvl1pPr marL="388938" indent="-388938" algn="l" defTabSz="1041400" rtl="0" eaLnBrk="1" fontAlgn="base" hangingPunct="1">
              <a:spcBef>
                <a:spcPct val="20000"/>
              </a:spcBef>
              <a:spcAft>
                <a:spcPts val="1000"/>
              </a:spcAft>
              <a:buFont typeface="Times" charset="0"/>
              <a:buChar char="•"/>
              <a:defRPr sz="2600">
                <a:solidFill>
                  <a:schemeClr val="tx1"/>
                </a:solidFill>
                <a:latin typeface="+mn-lt"/>
                <a:ea typeface="+mn-ea"/>
                <a:cs typeface="+mn-cs"/>
              </a:defRPr>
            </a:lvl1pPr>
            <a:lvl2pPr marL="846766" indent="-326655" algn="l" defTabSz="1041400" rtl="0" eaLnBrk="1" fontAlgn="base" hangingPunct="1">
              <a:spcBef>
                <a:spcPct val="20000"/>
              </a:spcBef>
              <a:spcAft>
                <a:spcPts val="800"/>
              </a:spcAft>
              <a:buFont typeface="Lucida Grande"/>
              <a:buChar char="–"/>
              <a:defRPr sz="2200">
                <a:solidFill>
                  <a:schemeClr val="tx1"/>
                </a:solidFill>
                <a:latin typeface="+mn-lt"/>
                <a:ea typeface="+mn-ea"/>
                <a:cs typeface="+mn-cs"/>
              </a:defRPr>
            </a:lvl2pPr>
            <a:lvl3pPr marL="1296988" indent="-258763" algn="l" defTabSz="1041400" rtl="0" eaLnBrk="1" fontAlgn="base" hangingPunct="1">
              <a:spcBef>
                <a:spcPct val="20000"/>
              </a:spcBef>
              <a:spcAft>
                <a:spcPts val="600"/>
              </a:spcAft>
              <a:buFont typeface="Times" charset="0"/>
              <a:buChar char="•"/>
              <a:defRPr sz="2000">
                <a:solidFill>
                  <a:schemeClr val="tx1"/>
                </a:solidFill>
                <a:latin typeface="+mn-lt"/>
                <a:ea typeface="+mn-ea"/>
                <a:cs typeface="+mn-cs"/>
              </a:defRPr>
            </a:lvl3pPr>
            <a:lvl4pPr marL="1772817" indent="-285426" algn="l" defTabSz="1041400" rtl="0" eaLnBrk="1" fontAlgn="base" hangingPunct="1">
              <a:spcBef>
                <a:spcPct val="20000"/>
              </a:spcBef>
              <a:spcAft>
                <a:spcPts val="500"/>
              </a:spcAft>
              <a:buFont typeface="Lucida Grande"/>
              <a:buChar char="−"/>
              <a:defRPr sz="1600">
                <a:solidFill>
                  <a:schemeClr val="tx1"/>
                </a:solidFill>
                <a:latin typeface="+mn-lt"/>
                <a:ea typeface="+mn-ea"/>
                <a:cs typeface="+mn-cs"/>
              </a:defRPr>
            </a:lvl4pPr>
            <a:lvl5pPr marL="2198688" indent="-258763" algn="l" defTabSz="1041400" rtl="0" eaLnBrk="1" fontAlgn="base" hangingPunct="1">
              <a:spcBef>
                <a:spcPct val="20000"/>
              </a:spcBef>
              <a:spcAft>
                <a:spcPts val="500"/>
              </a:spcAft>
              <a:buFont typeface="Times" charset="0"/>
              <a:buChar char="•"/>
              <a:defRPr sz="1400">
                <a:solidFill>
                  <a:schemeClr val="tx1"/>
                </a:solidFill>
                <a:latin typeface="+mn-lt"/>
                <a:ea typeface="+mn-ea"/>
                <a:cs typeface="+mn-cs"/>
              </a:defRPr>
            </a:lvl5pPr>
            <a:lvl6pPr marL="2656055"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6pPr>
            <a:lvl7pPr marL="3112738"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7pPr>
            <a:lvl8pPr marL="3569421"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8pPr>
            <a:lvl9pPr marL="4026103" indent="-260055" algn="l" defTabSz="1041808" rtl="0" eaLnBrk="1" fontAlgn="base" hangingPunct="1">
              <a:spcBef>
                <a:spcPct val="20000"/>
              </a:spcBef>
              <a:spcAft>
                <a:spcPct val="0"/>
              </a:spcAft>
              <a:buFont typeface="Times" charset="0"/>
              <a:buChar char="•"/>
              <a:defRPr sz="1200">
                <a:solidFill>
                  <a:schemeClr val="tx1"/>
                </a:solidFill>
                <a:latin typeface="+mn-lt"/>
                <a:ea typeface="+mn-ea"/>
                <a:cs typeface="+mn-cs"/>
              </a:defRPr>
            </a:lvl9pPr>
          </a:lstStyle>
          <a:p>
            <a:pPr marL="0" indent="0">
              <a:buFont typeface="Times" charset="0"/>
              <a:buNone/>
            </a:pPr>
            <a:r>
              <a:rPr lang="sv-SE" kern="0" dirty="0"/>
              <a:t>Eller går det att köpa varorna från en fabrik i närområdet?</a:t>
            </a:r>
          </a:p>
        </p:txBody>
      </p:sp>
    </p:spTree>
    <p:extLst>
      <p:ext uri="{BB962C8B-B14F-4D97-AF65-F5344CB8AC3E}">
        <p14:creationId xmlns:p14="http://schemas.microsoft.com/office/powerpoint/2010/main" val="4143172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628AF8D6-CFC1-BB77-CC79-27594497FA5F}"/>
              </a:ext>
            </a:extLst>
          </p:cNvPr>
          <p:cNvGrpSpPr/>
          <p:nvPr/>
        </p:nvGrpSpPr>
        <p:grpSpPr>
          <a:xfrm>
            <a:off x="1946986" y="1346661"/>
            <a:ext cx="5345142" cy="778353"/>
            <a:chOff x="540503" y="4064103"/>
            <a:chExt cx="8952582" cy="1604962"/>
          </a:xfrm>
        </p:grpSpPr>
        <p:pic>
          <p:nvPicPr>
            <p:cNvPr id="6" name="Bildobjekt 5" descr="En bild som visar himmel, utomhus, byggnad, moln&#10;&#10;Automatiskt genererad beskrivning">
              <a:extLst>
                <a:ext uri="{FF2B5EF4-FFF2-40B4-BE49-F238E27FC236}">
                  <a16:creationId xmlns:a16="http://schemas.microsoft.com/office/drawing/2014/main" id="{CF67B6EB-5B1F-3AE5-03AC-FBDA783AF2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0503" y="4064103"/>
              <a:ext cx="2422584" cy="1604962"/>
            </a:xfrm>
            <a:prstGeom prst="rect">
              <a:avLst/>
            </a:prstGeom>
          </p:spPr>
        </p:pic>
        <p:pic>
          <p:nvPicPr>
            <p:cNvPr id="8" name="Bildobjekt 7" descr="En bild som visar transport, utomhus, vattenfartyg, vatten&#10;&#10;Automatiskt genererad beskrivning">
              <a:extLst>
                <a:ext uri="{FF2B5EF4-FFF2-40B4-BE49-F238E27FC236}">
                  <a16:creationId xmlns:a16="http://schemas.microsoft.com/office/drawing/2014/main" id="{DE83ACA5-F500-09DA-5317-62662901CE7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722628" y="4064103"/>
              <a:ext cx="2422584" cy="1604962"/>
            </a:xfrm>
            <a:prstGeom prst="rect">
              <a:avLst/>
            </a:prstGeom>
          </p:spPr>
        </p:pic>
        <p:pic>
          <p:nvPicPr>
            <p:cNvPr id="10" name="Bildobjekt 9" descr="En bild som visar byggnad, stål, inomhus, innertak&#10;&#10;Automatiskt genererad beskrivning">
              <a:extLst>
                <a:ext uri="{FF2B5EF4-FFF2-40B4-BE49-F238E27FC236}">
                  <a16:creationId xmlns:a16="http://schemas.microsoft.com/office/drawing/2014/main" id="{E9B6CA4E-0A19-71F3-9B9E-3AB53CDEB96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070501" y="4064103"/>
              <a:ext cx="2422584" cy="1604962"/>
            </a:xfrm>
            <a:prstGeom prst="rect">
              <a:avLst/>
            </a:prstGeom>
          </p:spPr>
        </p:pic>
      </p:grpSp>
      <p:grpSp>
        <p:nvGrpSpPr>
          <p:cNvPr id="26" name="Grupp 25">
            <a:extLst>
              <a:ext uri="{FF2B5EF4-FFF2-40B4-BE49-F238E27FC236}">
                <a16:creationId xmlns:a16="http://schemas.microsoft.com/office/drawing/2014/main" id="{0F368A63-984F-0928-43FC-496E1C82E631}"/>
              </a:ext>
            </a:extLst>
          </p:cNvPr>
          <p:cNvGrpSpPr/>
          <p:nvPr/>
        </p:nvGrpSpPr>
        <p:grpSpPr>
          <a:xfrm>
            <a:off x="2869604" y="6147773"/>
            <a:ext cx="3196154" cy="830821"/>
            <a:chOff x="2393277" y="5412616"/>
            <a:chExt cx="6047762" cy="1604962"/>
          </a:xfrm>
        </p:grpSpPr>
        <p:pic>
          <p:nvPicPr>
            <p:cNvPr id="24" name="Bildobjekt 23" descr="En bild som visar himmel, utomhus, byggnad, moln&#10;&#10;Automatiskt genererad beskrivning">
              <a:extLst>
                <a:ext uri="{FF2B5EF4-FFF2-40B4-BE49-F238E27FC236}">
                  <a16:creationId xmlns:a16="http://schemas.microsoft.com/office/drawing/2014/main" id="{D33A5DFA-BEE7-45EC-64F9-35F1D2F4445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93277" y="5412616"/>
              <a:ext cx="2422584" cy="1604962"/>
            </a:xfrm>
            <a:prstGeom prst="rect">
              <a:avLst/>
            </a:prstGeom>
          </p:spPr>
        </p:pic>
        <p:pic>
          <p:nvPicPr>
            <p:cNvPr id="25" name="Bildobjekt 24" descr="En bild som visar byggnad, stål, inomhus, innertak&#10;&#10;Automatiskt genererad beskrivning">
              <a:extLst>
                <a:ext uri="{FF2B5EF4-FFF2-40B4-BE49-F238E27FC236}">
                  <a16:creationId xmlns:a16="http://schemas.microsoft.com/office/drawing/2014/main" id="{36467E41-072C-2787-B1FA-088F6E78251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018455" y="5412616"/>
              <a:ext cx="2422584" cy="1604962"/>
            </a:xfrm>
            <a:prstGeom prst="rect">
              <a:avLst/>
            </a:prstGeom>
          </p:spPr>
        </p:pic>
      </p:grpSp>
      <p:grpSp>
        <p:nvGrpSpPr>
          <p:cNvPr id="27" name="Grupp 26">
            <a:extLst>
              <a:ext uri="{FF2B5EF4-FFF2-40B4-BE49-F238E27FC236}">
                <a16:creationId xmlns:a16="http://schemas.microsoft.com/office/drawing/2014/main" id="{3800F573-F1A7-ECDA-8357-71D2D6006A94}"/>
              </a:ext>
            </a:extLst>
          </p:cNvPr>
          <p:cNvGrpSpPr/>
          <p:nvPr/>
        </p:nvGrpSpPr>
        <p:grpSpPr>
          <a:xfrm>
            <a:off x="7314299" y="849465"/>
            <a:ext cx="3287547" cy="2605331"/>
            <a:chOff x="1889760" y="1304544"/>
            <a:chExt cx="7839453" cy="5660285"/>
          </a:xfrm>
        </p:grpSpPr>
        <p:cxnSp>
          <p:nvCxnSpPr>
            <p:cNvPr id="28" name="Rak pil 27">
              <a:extLst>
                <a:ext uri="{FF2B5EF4-FFF2-40B4-BE49-F238E27FC236}">
                  <a16:creationId xmlns:a16="http://schemas.microsoft.com/office/drawing/2014/main" id="{0CB19034-4A4D-9DE6-AB3A-A73DAFEA629A}"/>
                </a:ext>
              </a:extLst>
            </p:cNvPr>
            <p:cNvCxnSpPr/>
            <p:nvPr/>
          </p:nvCxnSpPr>
          <p:spPr bwMode="auto">
            <a:xfrm>
              <a:off x="7632192" y="1304544"/>
              <a:ext cx="0" cy="4425696"/>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Rak pil 28">
              <a:extLst>
                <a:ext uri="{FF2B5EF4-FFF2-40B4-BE49-F238E27FC236}">
                  <a16:creationId xmlns:a16="http://schemas.microsoft.com/office/drawing/2014/main" id="{B6484833-F6E3-210F-2B8F-52F4731BB6E2}"/>
                </a:ext>
              </a:extLst>
            </p:cNvPr>
            <p:cNvCxnSpPr>
              <a:cxnSpLocks/>
            </p:cNvCxnSpPr>
            <p:nvPr/>
          </p:nvCxnSpPr>
          <p:spPr bwMode="auto">
            <a:xfrm>
              <a:off x="2420112" y="5730240"/>
              <a:ext cx="5212080" cy="0"/>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ruta 29">
              <a:extLst>
                <a:ext uri="{FF2B5EF4-FFF2-40B4-BE49-F238E27FC236}">
                  <a16:creationId xmlns:a16="http://schemas.microsoft.com/office/drawing/2014/main" id="{C196C251-015C-1F35-CC50-05DC3CDF6748}"/>
                </a:ext>
              </a:extLst>
            </p:cNvPr>
            <p:cNvSpPr txBox="1"/>
            <p:nvPr/>
          </p:nvSpPr>
          <p:spPr>
            <a:xfrm>
              <a:off x="1889760" y="5864351"/>
              <a:ext cx="1219201" cy="468069"/>
            </a:xfrm>
            <a:prstGeom prst="rect">
              <a:avLst/>
            </a:prstGeom>
            <a:noFill/>
          </p:spPr>
          <p:txBody>
            <a:bodyPr wrap="square" rtlCol="0">
              <a:spAutoFit/>
            </a:bodyPr>
            <a:lstStyle/>
            <a:p>
              <a:r>
                <a:rPr lang="sv-SE" sz="800" dirty="0"/>
                <a:t>Nuläge</a:t>
              </a:r>
            </a:p>
          </p:txBody>
        </p:sp>
        <p:sp>
          <p:nvSpPr>
            <p:cNvPr id="31" name="textruta 30">
              <a:extLst>
                <a:ext uri="{FF2B5EF4-FFF2-40B4-BE49-F238E27FC236}">
                  <a16:creationId xmlns:a16="http://schemas.microsoft.com/office/drawing/2014/main" id="{1D2B037D-049B-187D-DDFA-F64C5BA9CD4E}"/>
                </a:ext>
              </a:extLst>
            </p:cNvPr>
            <p:cNvSpPr txBox="1"/>
            <p:nvPr/>
          </p:nvSpPr>
          <p:spPr>
            <a:xfrm>
              <a:off x="7022591" y="5864351"/>
              <a:ext cx="1219201" cy="468069"/>
            </a:xfrm>
            <a:prstGeom prst="rect">
              <a:avLst/>
            </a:prstGeom>
            <a:noFill/>
          </p:spPr>
          <p:txBody>
            <a:bodyPr wrap="square" rtlCol="0">
              <a:spAutoFit/>
            </a:bodyPr>
            <a:lstStyle/>
            <a:p>
              <a:r>
                <a:rPr lang="sv-SE" sz="800" dirty="0"/>
                <a:t>Krig</a:t>
              </a:r>
            </a:p>
          </p:txBody>
        </p:sp>
        <p:sp>
          <p:nvSpPr>
            <p:cNvPr id="32" name="textruta 31">
              <a:extLst>
                <a:ext uri="{FF2B5EF4-FFF2-40B4-BE49-F238E27FC236}">
                  <a16:creationId xmlns:a16="http://schemas.microsoft.com/office/drawing/2014/main" id="{CCC7DCAE-F33F-A87E-B0AB-C5BFF3B47DE3}"/>
                </a:ext>
              </a:extLst>
            </p:cNvPr>
            <p:cNvSpPr txBox="1"/>
            <p:nvPr/>
          </p:nvSpPr>
          <p:spPr>
            <a:xfrm>
              <a:off x="7845551" y="1304544"/>
              <a:ext cx="1456937" cy="1003003"/>
            </a:xfrm>
            <a:prstGeom prst="rect">
              <a:avLst/>
            </a:prstGeom>
            <a:noFill/>
          </p:spPr>
          <p:txBody>
            <a:bodyPr wrap="square" rtlCol="0">
              <a:spAutoFit/>
            </a:bodyPr>
            <a:lstStyle/>
            <a:p>
              <a:r>
                <a:rPr lang="sv-SE" sz="800" dirty="0"/>
                <a:t>24/7/365 eller volym</a:t>
              </a:r>
            </a:p>
          </p:txBody>
        </p:sp>
        <p:sp>
          <p:nvSpPr>
            <p:cNvPr id="33" name="textruta 32">
              <a:extLst>
                <a:ext uri="{FF2B5EF4-FFF2-40B4-BE49-F238E27FC236}">
                  <a16:creationId xmlns:a16="http://schemas.microsoft.com/office/drawing/2014/main" id="{AF6B8DE2-3DE7-C825-A951-A6C03B222D06}"/>
                </a:ext>
              </a:extLst>
            </p:cNvPr>
            <p:cNvSpPr txBox="1"/>
            <p:nvPr/>
          </p:nvSpPr>
          <p:spPr>
            <a:xfrm>
              <a:off x="7845551" y="4651246"/>
              <a:ext cx="1883662" cy="1003003"/>
            </a:xfrm>
            <a:prstGeom prst="rect">
              <a:avLst/>
            </a:prstGeom>
            <a:noFill/>
          </p:spPr>
          <p:txBody>
            <a:bodyPr wrap="square" rtlCol="0">
              <a:spAutoFit/>
            </a:bodyPr>
            <a:lstStyle/>
            <a:p>
              <a:r>
                <a:rPr lang="sv-SE" sz="800" dirty="0"/>
                <a:t>Ingen tillgänglighet/leverans</a:t>
              </a:r>
            </a:p>
          </p:txBody>
        </p:sp>
        <p:sp>
          <p:nvSpPr>
            <p:cNvPr id="34" name="textruta 33">
              <a:extLst>
                <a:ext uri="{FF2B5EF4-FFF2-40B4-BE49-F238E27FC236}">
                  <a16:creationId xmlns:a16="http://schemas.microsoft.com/office/drawing/2014/main" id="{3322C249-57F0-5F11-6078-339F3FF9FA30}"/>
                </a:ext>
              </a:extLst>
            </p:cNvPr>
            <p:cNvSpPr txBox="1"/>
            <p:nvPr/>
          </p:nvSpPr>
          <p:spPr>
            <a:xfrm>
              <a:off x="3236975" y="5864351"/>
              <a:ext cx="1219201" cy="468069"/>
            </a:xfrm>
            <a:prstGeom prst="rect">
              <a:avLst/>
            </a:prstGeom>
            <a:noFill/>
          </p:spPr>
          <p:txBody>
            <a:bodyPr wrap="square" rtlCol="0">
              <a:spAutoFit/>
            </a:bodyPr>
            <a:lstStyle/>
            <a:p>
              <a:r>
                <a:rPr lang="sv-SE" sz="800" dirty="0">
                  <a:solidFill>
                    <a:srgbClr val="FF0000"/>
                  </a:solidFill>
                </a:rPr>
                <a:t>Elbrist</a:t>
              </a:r>
            </a:p>
          </p:txBody>
        </p:sp>
        <p:sp>
          <p:nvSpPr>
            <p:cNvPr id="35" name="textruta 34">
              <a:extLst>
                <a:ext uri="{FF2B5EF4-FFF2-40B4-BE49-F238E27FC236}">
                  <a16:creationId xmlns:a16="http://schemas.microsoft.com/office/drawing/2014/main" id="{C6F3C2DE-EB64-6198-5C02-CFCBDCDCCE00}"/>
                </a:ext>
              </a:extLst>
            </p:cNvPr>
            <p:cNvSpPr txBox="1"/>
            <p:nvPr/>
          </p:nvSpPr>
          <p:spPr>
            <a:xfrm>
              <a:off x="4416553" y="6229294"/>
              <a:ext cx="1636518" cy="735535"/>
            </a:xfrm>
            <a:prstGeom prst="rect">
              <a:avLst/>
            </a:prstGeom>
            <a:noFill/>
          </p:spPr>
          <p:txBody>
            <a:bodyPr wrap="square" rtlCol="0">
              <a:spAutoFit/>
            </a:bodyPr>
            <a:lstStyle/>
            <a:p>
              <a:r>
                <a:rPr lang="sv-SE" sz="800" dirty="0">
                  <a:solidFill>
                    <a:srgbClr val="FF0000"/>
                  </a:solidFill>
                </a:rPr>
                <a:t>Vatten-försörjning</a:t>
              </a:r>
            </a:p>
          </p:txBody>
        </p:sp>
        <p:sp>
          <p:nvSpPr>
            <p:cNvPr id="36" name="textruta 35">
              <a:extLst>
                <a:ext uri="{FF2B5EF4-FFF2-40B4-BE49-F238E27FC236}">
                  <a16:creationId xmlns:a16="http://schemas.microsoft.com/office/drawing/2014/main" id="{F14063F3-9C1A-4CF5-A4C6-B7FBFE699AF2}"/>
                </a:ext>
              </a:extLst>
            </p:cNvPr>
            <p:cNvSpPr txBox="1"/>
            <p:nvPr/>
          </p:nvSpPr>
          <p:spPr>
            <a:xfrm>
              <a:off x="5596129" y="5807566"/>
              <a:ext cx="1636518" cy="468069"/>
            </a:xfrm>
            <a:prstGeom prst="rect">
              <a:avLst/>
            </a:prstGeom>
            <a:noFill/>
          </p:spPr>
          <p:txBody>
            <a:bodyPr wrap="square" rtlCol="0">
              <a:spAutoFit/>
            </a:bodyPr>
            <a:lstStyle/>
            <a:p>
              <a:r>
                <a:rPr lang="sv-SE" sz="800" dirty="0">
                  <a:solidFill>
                    <a:srgbClr val="FF0000"/>
                  </a:solidFill>
                </a:rPr>
                <a:t>Pandemi</a:t>
              </a:r>
            </a:p>
          </p:txBody>
        </p:sp>
        <p:sp>
          <p:nvSpPr>
            <p:cNvPr id="37" name="textruta 36">
              <a:extLst>
                <a:ext uri="{FF2B5EF4-FFF2-40B4-BE49-F238E27FC236}">
                  <a16:creationId xmlns:a16="http://schemas.microsoft.com/office/drawing/2014/main" id="{15EB47CD-90B3-54D2-CC79-3EC01F7920E3}"/>
                </a:ext>
              </a:extLst>
            </p:cNvPr>
            <p:cNvSpPr txBox="1"/>
            <p:nvPr/>
          </p:nvSpPr>
          <p:spPr>
            <a:xfrm>
              <a:off x="2850449" y="6326015"/>
              <a:ext cx="608204" cy="468069"/>
            </a:xfrm>
            <a:prstGeom prst="rect">
              <a:avLst/>
            </a:prstGeom>
            <a:noFill/>
          </p:spPr>
          <p:txBody>
            <a:bodyPr wrap="square" rtlCol="0">
              <a:spAutoFit/>
            </a:bodyPr>
            <a:lstStyle/>
            <a:p>
              <a:r>
                <a:rPr lang="sv-SE" sz="800" dirty="0">
                  <a:solidFill>
                    <a:srgbClr val="FF0000"/>
                  </a:solidFill>
                </a:rPr>
                <a:t>…</a:t>
              </a:r>
            </a:p>
          </p:txBody>
        </p:sp>
        <p:sp>
          <p:nvSpPr>
            <p:cNvPr id="38" name="Frihandsfigur 37">
              <a:extLst>
                <a:ext uri="{FF2B5EF4-FFF2-40B4-BE49-F238E27FC236}">
                  <a16:creationId xmlns:a16="http://schemas.microsoft.com/office/drawing/2014/main" id="{D5B982C1-C581-7B96-6E0D-863B021A474D}"/>
                </a:ext>
              </a:extLst>
            </p:cNvPr>
            <p:cNvSpPr/>
            <p:nvPr/>
          </p:nvSpPr>
          <p:spPr bwMode="auto">
            <a:xfrm>
              <a:off x="2472744" y="1635545"/>
              <a:ext cx="4932608" cy="3979644"/>
            </a:xfrm>
            <a:custGeom>
              <a:avLst/>
              <a:gdLst>
                <a:gd name="connsiteX0" fmla="*/ 0 w 4932608"/>
                <a:gd name="connsiteY0" fmla="*/ 3979644 h 3979644"/>
                <a:gd name="connsiteX1" fmla="*/ 1210614 w 4932608"/>
                <a:gd name="connsiteY1" fmla="*/ 72 h 3979644"/>
                <a:gd name="connsiteX2" fmla="*/ 2524259 w 4932608"/>
                <a:gd name="connsiteY2" fmla="*/ 3863734 h 3979644"/>
                <a:gd name="connsiteX3" fmla="*/ 4932608 w 4932608"/>
                <a:gd name="connsiteY3" fmla="*/ 128861 h 3979644"/>
                <a:gd name="connsiteX4" fmla="*/ 4932608 w 4932608"/>
                <a:gd name="connsiteY4" fmla="*/ 128861 h 397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2608" h="3979644">
                  <a:moveTo>
                    <a:pt x="0" y="3979644"/>
                  </a:moveTo>
                  <a:cubicBezTo>
                    <a:pt x="394952" y="1999517"/>
                    <a:pt x="789904" y="19390"/>
                    <a:pt x="1210614" y="72"/>
                  </a:cubicBezTo>
                  <a:cubicBezTo>
                    <a:pt x="1631324" y="-19246"/>
                    <a:pt x="1903927" y="3842269"/>
                    <a:pt x="2524259" y="3863734"/>
                  </a:cubicBezTo>
                  <a:cubicBezTo>
                    <a:pt x="3144591" y="3885199"/>
                    <a:pt x="4932608" y="128861"/>
                    <a:pt x="4932608" y="128861"/>
                  </a:cubicBezTo>
                  <a:lnTo>
                    <a:pt x="4932608" y="128861"/>
                  </a:lnTo>
                </a:path>
              </a:pathLst>
            </a:custGeom>
            <a:no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8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39" name="textruta 38">
              <a:extLst>
                <a:ext uri="{FF2B5EF4-FFF2-40B4-BE49-F238E27FC236}">
                  <a16:creationId xmlns:a16="http://schemas.microsoft.com/office/drawing/2014/main" id="{293C9510-9E73-7474-D72A-E6934FE3F20A}"/>
                </a:ext>
              </a:extLst>
            </p:cNvPr>
            <p:cNvSpPr txBox="1"/>
            <p:nvPr/>
          </p:nvSpPr>
          <p:spPr>
            <a:xfrm>
              <a:off x="2017777" y="2824895"/>
              <a:ext cx="1440877" cy="468069"/>
            </a:xfrm>
            <a:prstGeom prst="rect">
              <a:avLst/>
            </a:prstGeom>
            <a:noFill/>
          </p:spPr>
          <p:txBody>
            <a:bodyPr wrap="square" rtlCol="0">
              <a:spAutoFit/>
            </a:bodyPr>
            <a:lstStyle/>
            <a:p>
              <a:r>
                <a:rPr lang="sv-SE" sz="800" dirty="0"/>
                <a:t>Bränsle</a:t>
              </a:r>
            </a:p>
          </p:txBody>
        </p:sp>
        <p:sp>
          <p:nvSpPr>
            <p:cNvPr id="40" name="Frihandsfigur 39">
              <a:extLst>
                <a:ext uri="{FF2B5EF4-FFF2-40B4-BE49-F238E27FC236}">
                  <a16:creationId xmlns:a16="http://schemas.microsoft.com/office/drawing/2014/main" id="{704664F9-00A5-5760-10F4-B3169A92ABAA}"/>
                </a:ext>
              </a:extLst>
            </p:cNvPr>
            <p:cNvSpPr/>
            <p:nvPr/>
          </p:nvSpPr>
          <p:spPr bwMode="auto">
            <a:xfrm>
              <a:off x="2678806" y="3567448"/>
              <a:ext cx="4687909" cy="2085330"/>
            </a:xfrm>
            <a:custGeom>
              <a:avLst/>
              <a:gdLst>
                <a:gd name="connsiteX0" fmla="*/ 0 w 4687909"/>
                <a:gd name="connsiteY0" fmla="*/ 0 h 2085330"/>
                <a:gd name="connsiteX1" fmla="*/ 991673 w 4687909"/>
                <a:gd name="connsiteY1" fmla="*/ 1906073 h 2085330"/>
                <a:gd name="connsiteX2" fmla="*/ 4687909 w 4687909"/>
                <a:gd name="connsiteY2" fmla="*/ 1893194 h 2085330"/>
              </a:gdLst>
              <a:ahLst/>
              <a:cxnLst>
                <a:cxn ang="0">
                  <a:pos x="connsiteX0" y="connsiteY0"/>
                </a:cxn>
                <a:cxn ang="0">
                  <a:pos x="connsiteX1" y="connsiteY1"/>
                </a:cxn>
                <a:cxn ang="0">
                  <a:pos x="connsiteX2" y="connsiteY2"/>
                </a:cxn>
              </a:cxnLst>
              <a:rect l="l" t="t" r="r" b="b"/>
              <a:pathLst>
                <a:path w="4687909" h="2085330">
                  <a:moveTo>
                    <a:pt x="0" y="0"/>
                  </a:moveTo>
                  <a:cubicBezTo>
                    <a:pt x="105177" y="795270"/>
                    <a:pt x="210355" y="1590541"/>
                    <a:pt x="991673" y="1906073"/>
                  </a:cubicBezTo>
                  <a:cubicBezTo>
                    <a:pt x="1772991" y="2221605"/>
                    <a:pt x="3230450" y="2057399"/>
                    <a:pt x="4687909" y="1893194"/>
                  </a:cubicBezTo>
                </a:path>
              </a:pathLst>
            </a:cu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8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41" name="textruta 40">
              <a:extLst>
                <a:ext uri="{FF2B5EF4-FFF2-40B4-BE49-F238E27FC236}">
                  <a16:creationId xmlns:a16="http://schemas.microsoft.com/office/drawing/2014/main" id="{2C00F5A0-291A-115B-9391-AC0709114B30}"/>
                </a:ext>
              </a:extLst>
            </p:cNvPr>
            <p:cNvSpPr txBox="1"/>
            <p:nvPr/>
          </p:nvSpPr>
          <p:spPr>
            <a:xfrm>
              <a:off x="1936467" y="4421896"/>
              <a:ext cx="1440877" cy="468069"/>
            </a:xfrm>
            <a:prstGeom prst="rect">
              <a:avLst/>
            </a:prstGeom>
            <a:noFill/>
          </p:spPr>
          <p:txBody>
            <a:bodyPr wrap="square" rtlCol="0">
              <a:spAutoFit/>
            </a:bodyPr>
            <a:lstStyle/>
            <a:p>
              <a:r>
                <a:rPr lang="sv-SE" sz="800" dirty="0"/>
                <a:t>Pennor</a:t>
              </a:r>
            </a:p>
          </p:txBody>
        </p:sp>
      </p:grpSp>
      <p:grpSp>
        <p:nvGrpSpPr>
          <p:cNvPr id="43" name="Grupp 42">
            <a:extLst>
              <a:ext uri="{FF2B5EF4-FFF2-40B4-BE49-F238E27FC236}">
                <a16:creationId xmlns:a16="http://schemas.microsoft.com/office/drawing/2014/main" id="{FA748F1C-2540-B940-5410-2395DD3F4D2D}"/>
              </a:ext>
            </a:extLst>
          </p:cNvPr>
          <p:cNvGrpSpPr/>
          <p:nvPr/>
        </p:nvGrpSpPr>
        <p:grpSpPr>
          <a:xfrm>
            <a:off x="2554328" y="2618749"/>
            <a:ext cx="3851193" cy="2795754"/>
            <a:chOff x="2554328" y="2618749"/>
            <a:chExt cx="3851193" cy="2795754"/>
          </a:xfrm>
        </p:grpSpPr>
        <p:grpSp>
          <p:nvGrpSpPr>
            <p:cNvPr id="23" name="Grupp 22">
              <a:extLst>
                <a:ext uri="{FF2B5EF4-FFF2-40B4-BE49-F238E27FC236}">
                  <a16:creationId xmlns:a16="http://schemas.microsoft.com/office/drawing/2014/main" id="{6C18B510-C648-3AB6-A1A5-3DE13564B21C}"/>
                </a:ext>
              </a:extLst>
            </p:cNvPr>
            <p:cNvGrpSpPr/>
            <p:nvPr/>
          </p:nvGrpSpPr>
          <p:grpSpPr>
            <a:xfrm>
              <a:off x="2554328" y="2618749"/>
              <a:ext cx="3851193" cy="2795754"/>
              <a:chOff x="540503" y="2123976"/>
              <a:chExt cx="8952582" cy="5400774"/>
            </a:xfrm>
          </p:grpSpPr>
          <p:pic>
            <p:nvPicPr>
              <p:cNvPr id="14" name="Bildobjekt 13" descr="En bild som visar himmel, utomhus, byggnad, moln&#10;&#10;Automatiskt genererad beskrivning">
                <a:extLst>
                  <a:ext uri="{FF2B5EF4-FFF2-40B4-BE49-F238E27FC236}">
                    <a16:creationId xmlns:a16="http://schemas.microsoft.com/office/drawing/2014/main" id="{55152112-F0E7-DF9F-1629-768E4EABC59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0503" y="4064103"/>
                <a:ext cx="2422584" cy="1604962"/>
              </a:xfrm>
              <a:prstGeom prst="rect">
                <a:avLst/>
              </a:prstGeom>
            </p:spPr>
          </p:pic>
          <p:pic>
            <p:nvPicPr>
              <p:cNvPr id="15" name="Bildobjekt 14" descr="En bild som visar byggnad, stål, inomhus, innertak&#10;&#10;Automatiskt genererad beskrivning">
                <a:extLst>
                  <a:ext uri="{FF2B5EF4-FFF2-40B4-BE49-F238E27FC236}">
                    <a16:creationId xmlns:a16="http://schemas.microsoft.com/office/drawing/2014/main" id="{CF41C982-FFBF-EEEB-831C-424CEB2EE09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070501" y="4064103"/>
                <a:ext cx="2422584" cy="1604962"/>
              </a:xfrm>
              <a:prstGeom prst="rect">
                <a:avLst/>
              </a:prstGeom>
            </p:spPr>
          </p:pic>
          <p:pic>
            <p:nvPicPr>
              <p:cNvPr id="20" name="Bildobjekt 19" descr="En bild som visar himmel, flygmaskin, plan, transport&#10;&#10;Automatiskt genererad beskrivning">
                <a:extLst>
                  <a:ext uri="{FF2B5EF4-FFF2-40B4-BE49-F238E27FC236}">
                    <a16:creationId xmlns:a16="http://schemas.microsoft.com/office/drawing/2014/main" id="{6C0D7D47-31E4-A944-6B99-742A5695130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881209" y="2123976"/>
                <a:ext cx="2422584" cy="1615056"/>
              </a:xfrm>
              <a:prstGeom prst="rect">
                <a:avLst/>
              </a:prstGeom>
            </p:spPr>
          </p:pic>
          <p:pic>
            <p:nvPicPr>
              <p:cNvPr id="21" name="Bildobjekt 20" descr="En bild som visar fordon, utomhus, Landfordon, himmel&#10;&#10;Automatiskt genererad beskrivning">
                <a:extLst>
                  <a:ext uri="{FF2B5EF4-FFF2-40B4-BE49-F238E27FC236}">
                    <a16:creationId xmlns:a16="http://schemas.microsoft.com/office/drawing/2014/main" id="{844339E1-EBEF-A633-1F0E-F18155C2DF2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3887361" y="5919788"/>
                <a:ext cx="2410279" cy="1604962"/>
              </a:xfrm>
              <a:prstGeom prst="rect">
                <a:avLst/>
              </a:prstGeom>
            </p:spPr>
          </p:pic>
        </p:grpSp>
        <p:pic>
          <p:nvPicPr>
            <p:cNvPr id="42" name="Bildobjekt 41" descr="En bild som visar transport, utomhus, vattenfartyg, vatten&#10;&#10;Automatiskt genererad beskrivning">
              <a:extLst>
                <a:ext uri="{FF2B5EF4-FFF2-40B4-BE49-F238E27FC236}">
                  <a16:creationId xmlns:a16="http://schemas.microsoft.com/office/drawing/2014/main" id="{5B8FA5F2-0C80-1F4C-C92D-7AF5F9A1416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88776" y="3623072"/>
              <a:ext cx="1042139" cy="804586"/>
            </a:xfrm>
            <a:prstGeom prst="rect">
              <a:avLst/>
            </a:prstGeom>
          </p:spPr>
        </p:pic>
      </p:grpSp>
      <p:sp>
        <p:nvSpPr>
          <p:cNvPr id="44" name="Platshållare för innehåll 2">
            <a:extLst>
              <a:ext uri="{FF2B5EF4-FFF2-40B4-BE49-F238E27FC236}">
                <a16:creationId xmlns:a16="http://schemas.microsoft.com/office/drawing/2014/main" id="{D5B2DE13-B220-716B-823A-625F996D0270}"/>
              </a:ext>
            </a:extLst>
          </p:cNvPr>
          <p:cNvSpPr>
            <a:spLocks noGrp="1"/>
          </p:cNvSpPr>
          <p:nvPr>
            <p:ph idx="1"/>
          </p:nvPr>
        </p:nvSpPr>
        <p:spPr>
          <a:xfrm>
            <a:off x="7245972" y="3914503"/>
            <a:ext cx="3173878" cy="2060991"/>
          </a:xfrm>
        </p:spPr>
        <p:txBody>
          <a:bodyPr/>
          <a:lstStyle/>
          <a:p>
            <a:pPr marL="0" indent="0" algn="l">
              <a:buNone/>
            </a:pPr>
            <a:r>
              <a:rPr lang="sv-SE" sz="2000" b="0" i="0" u="none" strike="noStrike" dirty="0">
                <a:solidFill>
                  <a:srgbClr val="374151"/>
                </a:solidFill>
                <a:effectLst/>
              </a:rPr>
              <a:t>Vad kan jag påverka?</a:t>
            </a:r>
          </a:p>
          <a:p>
            <a:pPr marL="0" indent="0" algn="l">
              <a:buNone/>
            </a:pPr>
            <a:r>
              <a:rPr lang="sv-SE" sz="2000" dirty="0">
                <a:solidFill>
                  <a:srgbClr val="000000"/>
                </a:solidFill>
                <a:latin typeface="Arial" panose="020B0604020202020204" pitchFamily="34" charset="0"/>
              </a:rPr>
              <a:t>Vad har jag kontroll över?</a:t>
            </a:r>
          </a:p>
          <a:p>
            <a:pPr marL="0" indent="0" algn="l">
              <a:buNone/>
            </a:pPr>
            <a:r>
              <a:rPr lang="sv-SE" sz="2000" dirty="0">
                <a:solidFill>
                  <a:srgbClr val="000000"/>
                </a:solidFill>
                <a:latin typeface="Arial" panose="020B0604020202020204" pitchFamily="34" charset="0"/>
              </a:rPr>
              <a:t>Vad händer om det inte fungerar?</a:t>
            </a:r>
            <a:endParaRPr lang="sv-SE" sz="2000" dirty="0">
              <a:solidFill>
                <a:srgbClr val="374151"/>
              </a:solidFill>
              <a:latin typeface="Arial" panose="020B0604020202020204" pitchFamily="34" charset="0"/>
            </a:endParaRPr>
          </a:p>
        </p:txBody>
      </p:sp>
    </p:spTree>
    <p:extLst>
      <p:ext uri="{BB962C8B-B14F-4D97-AF65-F5344CB8AC3E}">
        <p14:creationId xmlns:p14="http://schemas.microsoft.com/office/powerpoint/2010/main" val="83854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edge">
                                      <p:cBhvr>
                                        <p:cTn id="12" dur="2000"/>
                                        <p:tgtEl>
                                          <p:spTgt spid="44">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44">
                                            <p:txEl>
                                              <p:pRg st="1" end="1"/>
                                            </p:txEl>
                                          </p:spTgt>
                                        </p:tgtEl>
                                        <p:attrNameLst>
                                          <p:attrName>style.visibility</p:attrName>
                                        </p:attrNameLst>
                                      </p:cBhvr>
                                      <p:to>
                                        <p:strVal val="visible"/>
                                      </p:to>
                                    </p:set>
                                    <p:animEffect transition="in" filter="wedge">
                                      <p:cBhvr>
                                        <p:cTn id="15" dur="500"/>
                                        <p:tgtEl>
                                          <p:spTgt spid="44">
                                            <p:txEl>
                                              <p:pRg st="1" end="1"/>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44">
                                            <p:txEl>
                                              <p:pRg st="2" end="2"/>
                                            </p:txEl>
                                          </p:spTgt>
                                        </p:tgtEl>
                                        <p:attrNameLst>
                                          <p:attrName>style.visibility</p:attrName>
                                        </p:attrNameLst>
                                      </p:cBhvr>
                                      <p:to>
                                        <p:strVal val="visible"/>
                                      </p:to>
                                    </p:set>
                                    <p:animEffect transition="in" filter="wedge">
                                      <p:cBhvr>
                                        <p:cTn id="18"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984732" y="1909058"/>
            <a:ext cx="8320603" cy="3432376"/>
          </a:xfrm>
        </p:spPr>
        <p:txBody>
          <a:bodyPr/>
          <a:lstStyle/>
          <a:p>
            <a:pPr marL="0" indent="0" algn="l">
              <a:buNone/>
            </a:pPr>
            <a:r>
              <a:rPr lang="sv-SE" sz="2800" b="0" i="0" u="none" strike="noStrike" dirty="0">
                <a:solidFill>
                  <a:srgbClr val="374151"/>
                </a:solidFill>
                <a:effectLst/>
              </a:rPr>
              <a:t>Beredskap kan definieras som en organisations eller en persons förmåga att snabbt och effektivt agera för att hantera en oväntad händelse eller en kris. Det kan inkludera förberedelser såsom att ha tillräckliga resurser, utbildning och planering för att möta olika situationer, samt snabb respons och samordning när en händelse inträffar.</a:t>
            </a:r>
            <a:endParaRPr lang="sv-SE"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300305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person, klädsel, utomhus, person&#10;&#10;Automatiskt genererad beskrivning">
            <a:extLst>
              <a:ext uri="{FF2B5EF4-FFF2-40B4-BE49-F238E27FC236}">
                <a16:creationId xmlns:a16="http://schemas.microsoft.com/office/drawing/2014/main" id="{63FC58B3-C9B6-836E-1AD8-ADE4259DF4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08907" y="2865750"/>
            <a:ext cx="2689874" cy="1793249"/>
          </a:xfrm>
          <a:prstGeom prst="rect">
            <a:avLst/>
          </a:prstGeom>
        </p:spPr>
      </p:pic>
      <p:pic>
        <p:nvPicPr>
          <p:cNvPr id="9" name="Bildobjekt 8" descr="En bild som visar utomhus, byggnad, himmel, statsbyggnad&#10;&#10;Automatiskt genererad beskrivning">
            <a:extLst>
              <a:ext uri="{FF2B5EF4-FFF2-40B4-BE49-F238E27FC236}">
                <a16:creationId xmlns:a16="http://schemas.microsoft.com/office/drawing/2014/main" id="{74ED6EFF-5D2C-8DE7-C0DF-D059801CA51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64133" y="802471"/>
            <a:ext cx="3555869" cy="2236944"/>
          </a:xfrm>
          <a:prstGeom prst="rect">
            <a:avLst/>
          </a:prstGeom>
        </p:spPr>
      </p:pic>
      <p:pic>
        <p:nvPicPr>
          <p:cNvPr id="14" name="Bildobjekt 13" descr="En bild som visar byggnad, Klassisk arkitektur, Antik romersk arkitektur, himmel&#10;&#10;Automatiskt genererad beskrivning">
            <a:extLst>
              <a:ext uri="{FF2B5EF4-FFF2-40B4-BE49-F238E27FC236}">
                <a16:creationId xmlns:a16="http://schemas.microsoft.com/office/drawing/2014/main" id="{F734EE6E-5BE7-66D5-BA5B-32A83D4F5F4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151282" y="3817376"/>
            <a:ext cx="2982592" cy="2236944"/>
          </a:xfrm>
          <a:prstGeom prst="rect">
            <a:avLst/>
          </a:prstGeom>
        </p:spPr>
      </p:pic>
      <p:pic>
        <p:nvPicPr>
          <p:cNvPr id="17" name="Bildobjekt 16" descr="En bild som visar utomhus, träd, himmel, moln&#10;&#10;Automatiskt genererad beskrivning">
            <a:extLst>
              <a:ext uri="{FF2B5EF4-FFF2-40B4-BE49-F238E27FC236}">
                <a16:creationId xmlns:a16="http://schemas.microsoft.com/office/drawing/2014/main" id="{16F9C8EF-6D6F-8957-4621-924C0F20C6A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964815" y="5087117"/>
            <a:ext cx="3355416" cy="2236944"/>
          </a:xfrm>
          <a:prstGeom prst="rect">
            <a:avLst/>
          </a:prstGeom>
        </p:spPr>
      </p:pic>
      <p:pic>
        <p:nvPicPr>
          <p:cNvPr id="19" name="Bildobjekt 18" descr="En bild som visar utomhus, himmel, träd, moln&#10;&#10;Automatiskt genererad beskrivning">
            <a:extLst>
              <a:ext uri="{FF2B5EF4-FFF2-40B4-BE49-F238E27FC236}">
                <a16:creationId xmlns:a16="http://schemas.microsoft.com/office/drawing/2014/main" id="{4C213A5F-0C52-C9DC-6510-8A5032C29515}"/>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87686" y="2567700"/>
            <a:ext cx="3009900" cy="2146300"/>
          </a:xfrm>
          <a:prstGeom prst="rect">
            <a:avLst/>
          </a:prstGeom>
        </p:spPr>
      </p:pic>
      <p:pic>
        <p:nvPicPr>
          <p:cNvPr id="24" name="Bildobjekt 23" descr="En bild som visar byggnad, himmel, utomhus, arkitektur&#10;&#10;Automatiskt genererad beskrivning">
            <a:extLst>
              <a:ext uri="{FF2B5EF4-FFF2-40B4-BE49-F238E27FC236}">
                <a16:creationId xmlns:a16="http://schemas.microsoft.com/office/drawing/2014/main" id="{CEBBF1D9-7359-7837-AF2E-BA9C6E4C63CE}"/>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3462938" y="200689"/>
            <a:ext cx="3009900" cy="2009226"/>
          </a:xfrm>
          <a:prstGeom prst="rect">
            <a:avLst/>
          </a:prstGeom>
        </p:spPr>
      </p:pic>
    </p:spTree>
    <p:extLst>
      <p:ext uri="{BB962C8B-B14F-4D97-AF65-F5344CB8AC3E}">
        <p14:creationId xmlns:p14="http://schemas.microsoft.com/office/powerpoint/2010/main" val="412105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2000"/>
                                        <p:tgtEl>
                                          <p:spTgt spid="14"/>
                                        </p:tgtEl>
                                      </p:cBhvr>
                                    </p:animEffect>
                                  </p:childTnLst>
                                </p:cTn>
                              </p:par>
                              <p:par>
                                <p:cTn id="13" presetID="18" presetClass="entr" presetSubtype="12" fill="hold" nodeType="withEffect">
                                  <p:stCondLst>
                                    <p:cond delay="400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2000"/>
                                        <p:tgtEl>
                                          <p:spTgt spid="17"/>
                                        </p:tgtEl>
                                      </p:cBhvr>
                                    </p:animEffect>
                                  </p:childTnLst>
                                </p:cTn>
                              </p:par>
                              <p:par>
                                <p:cTn id="16" presetID="18" presetClass="entr" presetSubtype="12" fill="hold" nodeType="withEffect">
                                  <p:stCondLst>
                                    <p:cond delay="6000"/>
                                  </p:stCondLst>
                                  <p:childTnLst>
                                    <p:set>
                                      <p:cBhvr>
                                        <p:cTn id="17" dur="1" fill="hold">
                                          <p:stCondLst>
                                            <p:cond delay="0"/>
                                          </p:stCondLst>
                                        </p:cTn>
                                        <p:tgtEl>
                                          <p:spTgt spid="19"/>
                                        </p:tgtEl>
                                        <p:attrNameLst>
                                          <p:attrName>style.visibility</p:attrName>
                                        </p:attrNameLst>
                                      </p:cBhvr>
                                      <p:to>
                                        <p:strVal val="visible"/>
                                      </p:to>
                                    </p:set>
                                    <p:animEffect transition="in" filter="strips(downLeft)">
                                      <p:cBhvr>
                                        <p:cTn id="18" dur="2000"/>
                                        <p:tgtEl>
                                          <p:spTgt spid="19"/>
                                        </p:tgtEl>
                                      </p:cBhvr>
                                    </p:animEffect>
                                  </p:childTnLst>
                                </p:cTn>
                              </p:par>
                              <p:par>
                                <p:cTn id="19" presetID="18" presetClass="entr" presetSubtype="12" fill="hold" nodeType="withEffect">
                                  <p:stCondLst>
                                    <p:cond delay="8000"/>
                                  </p:stCondLst>
                                  <p:childTnLst>
                                    <p:set>
                                      <p:cBhvr>
                                        <p:cTn id="20" dur="1" fill="hold">
                                          <p:stCondLst>
                                            <p:cond delay="0"/>
                                          </p:stCondLst>
                                        </p:cTn>
                                        <p:tgtEl>
                                          <p:spTgt spid="24"/>
                                        </p:tgtEl>
                                        <p:attrNameLst>
                                          <p:attrName>style.visibility</p:attrName>
                                        </p:attrNameLst>
                                      </p:cBhvr>
                                      <p:to>
                                        <p:strVal val="visible"/>
                                      </p:to>
                                    </p:set>
                                    <p:animEffect transition="in" filter="strips(downLeft)">
                                      <p:cBhvr>
                                        <p:cTn id="2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34212AA3-BB60-D1AA-1A71-395E41EDFE0F}"/>
              </a:ext>
            </a:extLst>
          </p:cNvPr>
          <p:cNvGrpSpPr/>
          <p:nvPr/>
        </p:nvGrpSpPr>
        <p:grpSpPr>
          <a:xfrm>
            <a:off x="480869" y="2480250"/>
            <a:ext cx="3382793" cy="2156145"/>
            <a:chOff x="287686" y="200689"/>
            <a:chExt cx="10132316" cy="7123372"/>
          </a:xfrm>
        </p:grpSpPr>
        <p:pic>
          <p:nvPicPr>
            <p:cNvPr id="4" name="Bildobjekt 3" descr="En bild som visar person, klädsel, utomhus, person&#10;&#10;Automatiskt genererad beskrivning">
              <a:extLst>
                <a:ext uri="{FF2B5EF4-FFF2-40B4-BE49-F238E27FC236}">
                  <a16:creationId xmlns:a16="http://schemas.microsoft.com/office/drawing/2014/main" id="{63FC58B3-C9B6-836E-1AD8-ADE4259DF4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08907" y="2865750"/>
              <a:ext cx="2689874" cy="1793249"/>
            </a:xfrm>
            <a:prstGeom prst="rect">
              <a:avLst/>
            </a:prstGeom>
          </p:spPr>
        </p:pic>
        <p:pic>
          <p:nvPicPr>
            <p:cNvPr id="9" name="Bildobjekt 8" descr="En bild som visar utomhus, byggnad, himmel, statsbyggnad&#10;&#10;Automatiskt genererad beskrivning">
              <a:extLst>
                <a:ext uri="{FF2B5EF4-FFF2-40B4-BE49-F238E27FC236}">
                  <a16:creationId xmlns:a16="http://schemas.microsoft.com/office/drawing/2014/main" id="{74ED6EFF-5D2C-8DE7-C0DF-D059801CA51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64133" y="802471"/>
              <a:ext cx="3555869" cy="2236944"/>
            </a:xfrm>
            <a:prstGeom prst="rect">
              <a:avLst/>
            </a:prstGeom>
          </p:spPr>
        </p:pic>
        <p:pic>
          <p:nvPicPr>
            <p:cNvPr id="14" name="Bildobjekt 13" descr="En bild som visar byggnad, Klassisk arkitektur, Antik romersk arkitektur, himmel&#10;&#10;Automatiskt genererad beskrivning">
              <a:extLst>
                <a:ext uri="{FF2B5EF4-FFF2-40B4-BE49-F238E27FC236}">
                  <a16:creationId xmlns:a16="http://schemas.microsoft.com/office/drawing/2014/main" id="{F734EE6E-5BE7-66D5-BA5B-32A83D4F5F4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151282" y="3817376"/>
              <a:ext cx="2982592" cy="2236944"/>
            </a:xfrm>
            <a:prstGeom prst="rect">
              <a:avLst/>
            </a:prstGeom>
          </p:spPr>
        </p:pic>
        <p:pic>
          <p:nvPicPr>
            <p:cNvPr id="17" name="Bildobjekt 16" descr="En bild som visar utomhus, träd, himmel, moln&#10;&#10;Automatiskt genererad beskrivning">
              <a:extLst>
                <a:ext uri="{FF2B5EF4-FFF2-40B4-BE49-F238E27FC236}">
                  <a16:creationId xmlns:a16="http://schemas.microsoft.com/office/drawing/2014/main" id="{16F9C8EF-6D6F-8957-4621-924C0F20C6A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964815" y="5087117"/>
              <a:ext cx="3355416" cy="2236944"/>
            </a:xfrm>
            <a:prstGeom prst="rect">
              <a:avLst/>
            </a:prstGeom>
          </p:spPr>
        </p:pic>
        <p:pic>
          <p:nvPicPr>
            <p:cNvPr id="19" name="Bildobjekt 18" descr="En bild som visar utomhus, himmel, träd, moln&#10;&#10;Automatiskt genererad beskrivning">
              <a:extLst>
                <a:ext uri="{FF2B5EF4-FFF2-40B4-BE49-F238E27FC236}">
                  <a16:creationId xmlns:a16="http://schemas.microsoft.com/office/drawing/2014/main" id="{4C213A5F-0C52-C9DC-6510-8A5032C29515}"/>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87686" y="2567700"/>
              <a:ext cx="3009900" cy="2146300"/>
            </a:xfrm>
            <a:prstGeom prst="rect">
              <a:avLst/>
            </a:prstGeom>
          </p:spPr>
        </p:pic>
        <p:pic>
          <p:nvPicPr>
            <p:cNvPr id="24" name="Bildobjekt 23" descr="En bild som visar byggnad, himmel, utomhus, arkitektur&#10;&#10;Automatiskt genererad beskrivning">
              <a:extLst>
                <a:ext uri="{FF2B5EF4-FFF2-40B4-BE49-F238E27FC236}">
                  <a16:creationId xmlns:a16="http://schemas.microsoft.com/office/drawing/2014/main" id="{CEBBF1D9-7359-7837-AF2E-BA9C6E4C63CE}"/>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3462938" y="200689"/>
              <a:ext cx="3009900" cy="2009226"/>
            </a:xfrm>
            <a:prstGeom prst="rect">
              <a:avLst/>
            </a:prstGeom>
          </p:spPr>
        </p:pic>
      </p:grpSp>
      <p:sp>
        <p:nvSpPr>
          <p:cNvPr id="41" name="textruta 40">
            <a:extLst>
              <a:ext uri="{FF2B5EF4-FFF2-40B4-BE49-F238E27FC236}">
                <a16:creationId xmlns:a16="http://schemas.microsoft.com/office/drawing/2014/main" id="{401ADB07-1286-7788-576B-8C2583F440B0}"/>
              </a:ext>
            </a:extLst>
          </p:cNvPr>
          <p:cNvSpPr txBox="1"/>
          <p:nvPr/>
        </p:nvSpPr>
        <p:spPr>
          <a:xfrm>
            <a:off x="5660232" y="2605475"/>
            <a:ext cx="4220115" cy="2677656"/>
          </a:xfrm>
          <a:prstGeom prst="rect">
            <a:avLst/>
          </a:prstGeom>
          <a:noFill/>
        </p:spPr>
        <p:txBody>
          <a:bodyPr wrap="square" rtlCol="0">
            <a:spAutoFit/>
          </a:bodyPr>
          <a:lstStyle/>
          <a:p>
            <a:r>
              <a:rPr lang="sv-SE" dirty="0"/>
              <a:t>Alternativ?</a:t>
            </a:r>
          </a:p>
          <a:p>
            <a:pPr marL="342900" indent="-342900">
              <a:buFontTx/>
              <a:buChar char="-"/>
            </a:pPr>
            <a:r>
              <a:rPr lang="sv-SE" dirty="0"/>
              <a:t>Använda specialisten för att utbilda egen personal?</a:t>
            </a:r>
          </a:p>
          <a:p>
            <a:pPr marL="342900" indent="-342900">
              <a:buFontTx/>
              <a:buChar char="-"/>
            </a:pPr>
            <a:r>
              <a:rPr lang="sv-SE" dirty="0"/>
              <a:t>Samarbete med övriga som har liknande behov?</a:t>
            </a:r>
          </a:p>
          <a:p>
            <a:pPr marL="342900" indent="-342900">
              <a:buFontTx/>
              <a:buChar char="-"/>
            </a:pPr>
            <a:r>
              <a:rPr lang="sv-SE" dirty="0"/>
              <a:t>Kan jag byta teknisk lösning/hitta alternativ?</a:t>
            </a:r>
          </a:p>
        </p:txBody>
      </p:sp>
      <p:sp>
        <p:nvSpPr>
          <p:cNvPr id="42" name="Rubrik 1">
            <a:extLst>
              <a:ext uri="{FF2B5EF4-FFF2-40B4-BE49-F238E27FC236}">
                <a16:creationId xmlns:a16="http://schemas.microsoft.com/office/drawing/2014/main" id="{7B89596F-F65B-E612-A04B-06EC700E4F9C}"/>
              </a:ext>
            </a:extLst>
          </p:cNvPr>
          <p:cNvSpPr txBox="1">
            <a:spLocks/>
          </p:cNvSpPr>
          <p:nvPr/>
        </p:nvSpPr>
        <p:spPr bwMode="auto">
          <a:xfrm>
            <a:off x="1967416" y="198490"/>
            <a:ext cx="8321675" cy="160496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169" tIns="52085" rIns="104169" bIns="52085" numCol="1" anchor="ctr" anchorCtr="0" compatLnSpc="1">
            <a:prstTxWarp prst="textNoShape">
              <a:avLst/>
            </a:prstTxWarp>
          </a:bodyPr>
          <a:lstStyle>
            <a:lvl1pPr algn="l" defTabSz="1041400" rtl="0" eaLnBrk="1" fontAlgn="base" hangingPunct="1">
              <a:lnSpc>
                <a:spcPct val="90000"/>
              </a:lnSpc>
              <a:spcBef>
                <a:spcPct val="0"/>
              </a:spcBef>
              <a:spcAft>
                <a:spcPct val="0"/>
              </a:spcAft>
              <a:defRPr sz="3500">
                <a:solidFill>
                  <a:schemeClr val="tx2"/>
                </a:solidFill>
                <a:latin typeface="+mj-lt"/>
                <a:ea typeface="+mj-ea"/>
                <a:cs typeface="+mj-cs"/>
              </a:defRPr>
            </a:lvl1pPr>
            <a:lvl2pPr algn="l" defTabSz="1041400" rtl="0" eaLnBrk="1" fontAlgn="base" hangingPunct="1">
              <a:lnSpc>
                <a:spcPct val="90000"/>
              </a:lnSpc>
              <a:spcBef>
                <a:spcPct val="0"/>
              </a:spcBef>
              <a:spcAft>
                <a:spcPct val="0"/>
              </a:spcAft>
              <a:defRPr sz="3500">
                <a:solidFill>
                  <a:schemeClr val="tx2"/>
                </a:solidFill>
                <a:latin typeface="Arial" charset="0"/>
                <a:ea typeface="ヒラギノ角ゴ Pro W3" charset="0"/>
                <a:cs typeface="ヒラギノ角ゴ Pro W3" charset="0"/>
              </a:defRPr>
            </a:lvl2pPr>
            <a:lvl3pPr algn="l" defTabSz="1041400" rtl="0" eaLnBrk="1" fontAlgn="base" hangingPunct="1">
              <a:lnSpc>
                <a:spcPct val="90000"/>
              </a:lnSpc>
              <a:spcBef>
                <a:spcPct val="0"/>
              </a:spcBef>
              <a:spcAft>
                <a:spcPct val="0"/>
              </a:spcAft>
              <a:defRPr sz="3500">
                <a:solidFill>
                  <a:schemeClr val="tx2"/>
                </a:solidFill>
                <a:latin typeface="Arial" charset="0"/>
                <a:ea typeface="ヒラギノ角ゴ Pro W3" charset="0"/>
                <a:cs typeface="ヒラギノ角ゴ Pro W3" charset="0"/>
              </a:defRPr>
            </a:lvl3pPr>
            <a:lvl4pPr algn="l" defTabSz="1041400" rtl="0" eaLnBrk="1" fontAlgn="base" hangingPunct="1">
              <a:lnSpc>
                <a:spcPct val="90000"/>
              </a:lnSpc>
              <a:spcBef>
                <a:spcPct val="0"/>
              </a:spcBef>
              <a:spcAft>
                <a:spcPct val="0"/>
              </a:spcAft>
              <a:defRPr sz="3500">
                <a:solidFill>
                  <a:schemeClr val="tx2"/>
                </a:solidFill>
                <a:latin typeface="Arial" charset="0"/>
                <a:ea typeface="ヒラギノ角ゴ Pro W3" charset="0"/>
                <a:cs typeface="ヒラギノ角ゴ Pro W3" charset="0"/>
              </a:defRPr>
            </a:lvl4pPr>
            <a:lvl5pPr algn="l" defTabSz="1041400" rtl="0" eaLnBrk="1" fontAlgn="base" hangingPunct="1">
              <a:lnSpc>
                <a:spcPct val="90000"/>
              </a:lnSpc>
              <a:spcBef>
                <a:spcPct val="0"/>
              </a:spcBef>
              <a:spcAft>
                <a:spcPct val="0"/>
              </a:spcAft>
              <a:defRPr sz="3500">
                <a:solidFill>
                  <a:schemeClr val="tx2"/>
                </a:solidFill>
                <a:latin typeface="Arial" charset="0"/>
                <a:ea typeface="ヒラギノ角ゴ Pro W3" charset="0"/>
                <a:cs typeface="ヒラギノ角ゴ Pro W3" charset="0"/>
              </a:defRPr>
            </a:lvl5pPr>
            <a:lvl6pPr marL="456683" algn="l" defTabSz="1041808" rtl="0" eaLnBrk="1" fontAlgn="base" hangingPunct="1">
              <a:spcBef>
                <a:spcPct val="0"/>
              </a:spcBef>
              <a:spcAft>
                <a:spcPct val="0"/>
              </a:spcAft>
              <a:defRPr sz="3600">
                <a:solidFill>
                  <a:schemeClr val="tx2"/>
                </a:solidFill>
                <a:latin typeface="Arial" charset="0"/>
                <a:ea typeface="ヒラギノ角ゴ Pro W3" charset="0"/>
                <a:cs typeface="ヒラギノ角ゴ Pro W3" charset="0"/>
              </a:defRPr>
            </a:lvl6pPr>
            <a:lvl7pPr marL="913365" algn="l" defTabSz="1041808" rtl="0" eaLnBrk="1" fontAlgn="base" hangingPunct="1">
              <a:spcBef>
                <a:spcPct val="0"/>
              </a:spcBef>
              <a:spcAft>
                <a:spcPct val="0"/>
              </a:spcAft>
              <a:defRPr sz="3600">
                <a:solidFill>
                  <a:schemeClr val="tx2"/>
                </a:solidFill>
                <a:latin typeface="Arial" charset="0"/>
                <a:ea typeface="ヒラギノ角ゴ Pro W3" charset="0"/>
                <a:cs typeface="ヒラギノ角ゴ Pro W3" charset="0"/>
              </a:defRPr>
            </a:lvl7pPr>
            <a:lvl8pPr marL="1370049" algn="l" defTabSz="1041808" rtl="0" eaLnBrk="1" fontAlgn="base" hangingPunct="1">
              <a:spcBef>
                <a:spcPct val="0"/>
              </a:spcBef>
              <a:spcAft>
                <a:spcPct val="0"/>
              </a:spcAft>
              <a:defRPr sz="3600">
                <a:solidFill>
                  <a:schemeClr val="tx2"/>
                </a:solidFill>
                <a:latin typeface="Arial" charset="0"/>
                <a:ea typeface="ヒラギノ角ゴ Pro W3" charset="0"/>
                <a:cs typeface="ヒラギノ角ゴ Pro W3" charset="0"/>
              </a:defRPr>
            </a:lvl8pPr>
            <a:lvl9pPr marL="1826731" algn="l" defTabSz="1041808" rtl="0" eaLnBrk="1" fontAlgn="base" hangingPunct="1">
              <a:spcBef>
                <a:spcPct val="0"/>
              </a:spcBef>
              <a:spcAft>
                <a:spcPct val="0"/>
              </a:spcAft>
              <a:defRPr sz="3600">
                <a:solidFill>
                  <a:schemeClr val="tx2"/>
                </a:solidFill>
                <a:latin typeface="Arial" charset="0"/>
                <a:ea typeface="ヒラギノ角ゴ Pro W3" charset="0"/>
                <a:cs typeface="ヒラギノ角ゴ Pro W3" charset="0"/>
              </a:defRPr>
            </a:lvl9pPr>
          </a:lstStyle>
          <a:p>
            <a:r>
              <a:rPr lang="sv-SE" kern="0" dirty="0"/>
              <a:t>Resurser</a:t>
            </a:r>
          </a:p>
        </p:txBody>
      </p:sp>
    </p:spTree>
    <p:extLst>
      <p:ext uri="{BB962C8B-B14F-4D97-AF65-F5344CB8AC3E}">
        <p14:creationId xmlns:p14="http://schemas.microsoft.com/office/powerpoint/2010/main" val="23761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 19">
            <a:extLst>
              <a:ext uri="{FF2B5EF4-FFF2-40B4-BE49-F238E27FC236}">
                <a16:creationId xmlns:a16="http://schemas.microsoft.com/office/drawing/2014/main" id="{5BEE66C3-DA7A-CFF8-9BCB-3E520D1CB759}"/>
              </a:ext>
            </a:extLst>
          </p:cNvPr>
          <p:cNvGrpSpPr/>
          <p:nvPr/>
        </p:nvGrpSpPr>
        <p:grpSpPr>
          <a:xfrm>
            <a:off x="480869" y="2480250"/>
            <a:ext cx="3382793" cy="2156145"/>
            <a:chOff x="287686" y="200689"/>
            <a:chExt cx="10132316" cy="7123372"/>
          </a:xfrm>
        </p:grpSpPr>
        <p:pic>
          <p:nvPicPr>
            <p:cNvPr id="21" name="Bildobjekt 20" descr="En bild som visar person, klädsel, utomhus, person&#10;&#10;Automatiskt genererad beskrivning">
              <a:extLst>
                <a:ext uri="{FF2B5EF4-FFF2-40B4-BE49-F238E27FC236}">
                  <a16:creationId xmlns:a16="http://schemas.microsoft.com/office/drawing/2014/main" id="{25FFB8A3-82F3-70C9-EAE3-E18A6F7559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08907" y="2865750"/>
              <a:ext cx="2689874" cy="1793249"/>
            </a:xfrm>
            <a:prstGeom prst="rect">
              <a:avLst/>
            </a:prstGeom>
          </p:spPr>
        </p:pic>
        <p:pic>
          <p:nvPicPr>
            <p:cNvPr id="22" name="Bildobjekt 21" descr="En bild som visar utomhus, byggnad, himmel, statsbyggnad&#10;&#10;Automatiskt genererad beskrivning">
              <a:extLst>
                <a:ext uri="{FF2B5EF4-FFF2-40B4-BE49-F238E27FC236}">
                  <a16:creationId xmlns:a16="http://schemas.microsoft.com/office/drawing/2014/main" id="{A7966F08-34FE-30FD-5253-9C373C2EDAC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64133" y="802471"/>
              <a:ext cx="3555869" cy="2236944"/>
            </a:xfrm>
            <a:prstGeom prst="rect">
              <a:avLst/>
            </a:prstGeom>
          </p:spPr>
        </p:pic>
        <p:pic>
          <p:nvPicPr>
            <p:cNvPr id="23" name="Bildobjekt 22" descr="En bild som visar byggnad, Klassisk arkitektur, Antik romersk arkitektur, himmel&#10;&#10;Automatiskt genererad beskrivning">
              <a:extLst>
                <a:ext uri="{FF2B5EF4-FFF2-40B4-BE49-F238E27FC236}">
                  <a16:creationId xmlns:a16="http://schemas.microsoft.com/office/drawing/2014/main" id="{10C92E62-D240-E4F0-4B40-8EDDFBA47E2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151282" y="3817376"/>
              <a:ext cx="2982592" cy="2236944"/>
            </a:xfrm>
            <a:prstGeom prst="rect">
              <a:avLst/>
            </a:prstGeom>
          </p:spPr>
        </p:pic>
        <p:pic>
          <p:nvPicPr>
            <p:cNvPr id="24" name="Bildobjekt 23" descr="En bild som visar utomhus, träd, himmel, moln&#10;&#10;Automatiskt genererad beskrivning">
              <a:extLst>
                <a:ext uri="{FF2B5EF4-FFF2-40B4-BE49-F238E27FC236}">
                  <a16:creationId xmlns:a16="http://schemas.microsoft.com/office/drawing/2014/main" id="{2F928F7D-356D-D506-6B54-7AAC650D7DB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964815" y="5087117"/>
              <a:ext cx="3355416" cy="2236944"/>
            </a:xfrm>
            <a:prstGeom prst="rect">
              <a:avLst/>
            </a:prstGeom>
          </p:spPr>
        </p:pic>
        <p:pic>
          <p:nvPicPr>
            <p:cNvPr id="25" name="Bildobjekt 24" descr="En bild som visar utomhus, himmel, träd, moln&#10;&#10;Automatiskt genererad beskrivning">
              <a:extLst>
                <a:ext uri="{FF2B5EF4-FFF2-40B4-BE49-F238E27FC236}">
                  <a16:creationId xmlns:a16="http://schemas.microsoft.com/office/drawing/2014/main" id="{2B692083-D94D-9B13-D335-30D30C0CD306}"/>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87686" y="2567700"/>
              <a:ext cx="3009900" cy="2146300"/>
            </a:xfrm>
            <a:prstGeom prst="rect">
              <a:avLst/>
            </a:prstGeom>
          </p:spPr>
        </p:pic>
        <p:pic>
          <p:nvPicPr>
            <p:cNvPr id="26" name="Bildobjekt 25" descr="En bild som visar byggnad, himmel, utomhus, arkitektur&#10;&#10;Automatiskt genererad beskrivning">
              <a:extLst>
                <a:ext uri="{FF2B5EF4-FFF2-40B4-BE49-F238E27FC236}">
                  <a16:creationId xmlns:a16="http://schemas.microsoft.com/office/drawing/2014/main" id="{488F964E-B302-AA49-EE16-741B293E47FD}"/>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3462938" y="200689"/>
              <a:ext cx="3009900" cy="2009226"/>
            </a:xfrm>
            <a:prstGeom prst="rect">
              <a:avLst/>
            </a:prstGeom>
          </p:spPr>
        </p:pic>
      </p:grpSp>
      <p:grpSp>
        <p:nvGrpSpPr>
          <p:cNvPr id="34" name="Grupp 33">
            <a:extLst>
              <a:ext uri="{FF2B5EF4-FFF2-40B4-BE49-F238E27FC236}">
                <a16:creationId xmlns:a16="http://schemas.microsoft.com/office/drawing/2014/main" id="{20D5E62E-6864-D6C0-B0F2-16B2D558E75C}"/>
              </a:ext>
            </a:extLst>
          </p:cNvPr>
          <p:cNvGrpSpPr/>
          <p:nvPr/>
        </p:nvGrpSpPr>
        <p:grpSpPr>
          <a:xfrm>
            <a:off x="5353844" y="644890"/>
            <a:ext cx="4678798" cy="4035021"/>
            <a:chOff x="5353844" y="644890"/>
            <a:chExt cx="4678798" cy="4035021"/>
          </a:xfrm>
        </p:grpSpPr>
        <p:grpSp>
          <p:nvGrpSpPr>
            <p:cNvPr id="19" name="Grupp 18">
              <a:extLst>
                <a:ext uri="{FF2B5EF4-FFF2-40B4-BE49-F238E27FC236}">
                  <a16:creationId xmlns:a16="http://schemas.microsoft.com/office/drawing/2014/main" id="{C4BCA4AC-4FB4-F8AE-80CA-2FD2F23C5A08}"/>
                </a:ext>
              </a:extLst>
            </p:cNvPr>
            <p:cNvGrpSpPr/>
            <p:nvPr/>
          </p:nvGrpSpPr>
          <p:grpSpPr>
            <a:xfrm>
              <a:off x="5353844" y="644890"/>
              <a:ext cx="4678798" cy="4035021"/>
              <a:chOff x="5353844" y="644890"/>
              <a:chExt cx="4678798" cy="4035021"/>
            </a:xfrm>
          </p:grpSpPr>
          <p:grpSp>
            <p:nvGrpSpPr>
              <p:cNvPr id="3" name="Grupp 2">
                <a:extLst>
                  <a:ext uri="{FF2B5EF4-FFF2-40B4-BE49-F238E27FC236}">
                    <a16:creationId xmlns:a16="http://schemas.microsoft.com/office/drawing/2014/main" id="{F3D74A57-59A3-0754-38DB-FC8BE95DD236}"/>
                  </a:ext>
                </a:extLst>
              </p:cNvPr>
              <p:cNvGrpSpPr/>
              <p:nvPr/>
            </p:nvGrpSpPr>
            <p:grpSpPr>
              <a:xfrm>
                <a:off x="5353844" y="644890"/>
                <a:ext cx="4678798" cy="4035021"/>
                <a:chOff x="1889760" y="1304544"/>
                <a:chExt cx="7839453" cy="5660285"/>
              </a:xfrm>
            </p:grpSpPr>
            <p:cxnSp>
              <p:nvCxnSpPr>
                <p:cNvPr id="4" name="Rak pil 3">
                  <a:extLst>
                    <a:ext uri="{FF2B5EF4-FFF2-40B4-BE49-F238E27FC236}">
                      <a16:creationId xmlns:a16="http://schemas.microsoft.com/office/drawing/2014/main" id="{DD70DC36-22D5-F846-49A4-051F78058B35}"/>
                    </a:ext>
                  </a:extLst>
                </p:cNvPr>
                <p:cNvCxnSpPr/>
                <p:nvPr/>
              </p:nvCxnSpPr>
              <p:spPr bwMode="auto">
                <a:xfrm>
                  <a:off x="7632192" y="1304544"/>
                  <a:ext cx="0" cy="4425696"/>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Rak pil 4">
                  <a:extLst>
                    <a:ext uri="{FF2B5EF4-FFF2-40B4-BE49-F238E27FC236}">
                      <a16:creationId xmlns:a16="http://schemas.microsoft.com/office/drawing/2014/main" id="{AB8A461F-9A00-7F45-E374-367A0831594A}"/>
                    </a:ext>
                  </a:extLst>
                </p:cNvPr>
                <p:cNvCxnSpPr>
                  <a:cxnSpLocks/>
                </p:cNvCxnSpPr>
                <p:nvPr/>
              </p:nvCxnSpPr>
              <p:spPr bwMode="auto">
                <a:xfrm>
                  <a:off x="2420112" y="5730240"/>
                  <a:ext cx="5212080" cy="0"/>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 name="textruta 5">
                  <a:extLst>
                    <a:ext uri="{FF2B5EF4-FFF2-40B4-BE49-F238E27FC236}">
                      <a16:creationId xmlns:a16="http://schemas.microsoft.com/office/drawing/2014/main" id="{4B5487FF-4A5E-0A09-F5D5-EB76D5D96C8A}"/>
                    </a:ext>
                  </a:extLst>
                </p:cNvPr>
                <p:cNvSpPr txBox="1"/>
                <p:nvPr/>
              </p:nvSpPr>
              <p:spPr>
                <a:xfrm>
                  <a:off x="1889760" y="5864351"/>
                  <a:ext cx="1219201" cy="468069"/>
                </a:xfrm>
                <a:prstGeom prst="rect">
                  <a:avLst/>
                </a:prstGeom>
                <a:noFill/>
              </p:spPr>
              <p:txBody>
                <a:bodyPr wrap="square" rtlCol="0">
                  <a:spAutoFit/>
                </a:bodyPr>
                <a:lstStyle/>
                <a:p>
                  <a:r>
                    <a:rPr lang="sv-SE" sz="800" dirty="0"/>
                    <a:t>Nuläge</a:t>
                  </a:r>
                </a:p>
              </p:txBody>
            </p:sp>
            <p:sp>
              <p:nvSpPr>
                <p:cNvPr id="7" name="textruta 6">
                  <a:extLst>
                    <a:ext uri="{FF2B5EF4-FFF2-40B4-BE49-F238E27FC236}">
                      <a16:creationId xmlns:a16="http://schemas.microsoft.com/office/drawing/2014/main" id="{B41B93EA-7B86-5D36-A719-EBAB22E0AA49}"/>
                    </a:ext>
                  </a:extLst>
                </p:cNvPr>
                <p:cNvSpPr txBox="1"/>
                <p:nvPr/>
              </p:nvSpPr>
              <p:spPr>
                <a:xfrm>
                  <a:off x="7022591" y="5864351"/>
                  <a:ext cx="1219201" cy="468069"/>
                </a:xfrm>
                <a:prstGeom prst="rect">
                  <a:avLst/>
                </a:prstGeom>
                <a:noFill/>
              </p:spPr>
              <p:txBody>
                <a:bodyPr wrap="square" rtlCol="0">
                  <a:spAutoFit/>
                </a:bodyPr>
                <a:lstStyle/>
                <a:p>
                  <a:r>
                    <a:rPr lang="sv-SE" sz="800" dirty="0"/>
                    <a:t>Krig</a:t>
                  </a:r>
                </a:p>
              </p:txBody>
            </p:sp>
            <p:sp>
              <p:nvSpPr>
                <p:cNvPr id="8" name="textruta 7">
                  <a:extLst>
                    <a:ext uri="{FF2B5EF4-FFF2-40B4-BE49-F238E27FC236}">
                      <a16:creationId xmlns:a16="http://schemas.microsoft.com/office/drawing/2014/main" id="{909958F7-5A00-020A-912C-DA8D58426192}"/>
                    </a:ext>
                  </a:extLst>
                </p:cNvPr>
                <p:cNvSpPr txBox="1"/>
                <p:nvPr/>
              </p:nvSpPr>
              <p:spPr>
                <a:xfrm>
                  <a:off x="7845551" y="1304544"/>
                  <a:ext cx="1456937" cy="1003003"/>
                </a:xfrm>
                <a:prstGeom prst="rect">
                  <a:avLst/>
                </a:prstGeom>
                <a:noFill/>
              </p:spPr>
              <p:txBody>
                <a:bodyPr wrap="square" rtlCol="0">
                  <a:spAutoFit/>
                </a:bodyPr>
                <a:lstStyle/>
                <a:p>
                  <a:r>
                    <a:rPr lang="sv-SE" sz="800" dirty="0"/>
                    <a:t>24/7/365 eller volym</a:t>
                  </a:r>
                </a:p>
              </p:txBody>
            </p:sp>
            <p:sp>
              <p:nvSpPr>
                <p:cNvPr id="9" name="textruta 8">
                  <a:extLst>
                    <a:ext uri="{FF2B5EF4-FFF2-40B4-BE49-F238E27FC236}">
                      <a16:creationId xmlns:a16="http://schemas.microsoft.com/office/drawing/2014/main" id="{726202D7-8DFC-4374-1213-9EC279ED7BB7}"/>
                    </a:ext>
                  </a:extLst>
                </p:cNvPr>
                <p:cNvSpPr txBox="1"/>
                <p:nvPr/>
              </p:nvSpPr>
              <p:spPr>
                <a:xfrm>
                  <a:off x="7845551" y="4651246"/>
                  <a:ext cx="1883662" cy="1003003"/>
                </a:xfrm>
                <a:prstGeom prst="rect">
                  <a:avLst/>
                </a:prstGeom>
                <a:noFill/>
              </p:spPr>
              <p:txBody>
                <a:bodyPr wrap="square" rtlCol="0">
                  <a:spAutoFit/>
                </a:bodyPr>
                <a:lstStyle/>
                <a:p>
                  <a:r>
                    <a:rPr lang="sv-SE" sz="800" dirty="0"/>
                    <a:t>Ingen tillgänglighet/leverans</a:t>
                  </a:r>
                </a:p>
              </p:txBody>
            </p:sp>
            <p:sp>
              <p:nvSpPr>
                <p:cNvPr id="10" name="textruta 9">
                  <a:extLst>
                    <a:ext uri="{FF2B5EF4-FFF2-40B4-BE49-F238E27FC236}">
                      <a16:creationId xmlns:a16="http://schemas.microsoft.com/office/drawing/2014/main" id="{CAF8B4BA-F54B-24B5-AFDC-401655FA2B12}"/>
                    </a:ext>
                  </a:extLst>
                </p:cNvPr>
                <p:cNvSpPr txBox="1"/>
                <p:nvPr/>
              </p:nvSpPr>
              <p:spPr>
                <a:xfrm>
                  <a:off x="3236975" y="5864351"/>
                  <a:ext cx="1219201" cy="468069"/>
                </a:xfrm>
                <a:prstGeom prst="rect">
                  <a:avLst/>
                </a:prstGeom>
                <a:noFill/>
              </p:spPr>
              <p:txBody>
                <a:bodyPr wrap="square" rtlCol="0">
                  <a:spAutoFit/>
                </a:bodyPr>
                <a:lstStyle/>
                <a:p>
                  <a:r>
                    <a:rPr lang="sv-SE" sz="800" dirty="0">
                      <a:solidFill>
                        <a:srgbClr val="FF0000"/>
                      </a:solidFill>
                    </a:rPr>
                    <a:t>Elbrist</a:t>
                  </a:r>
                </a:p>
              </p:txBody>
            </p:sp>
            <p:sp>
              <p:nvSpPr>
                <p:cNvPr id="11" name="textruta 10">
                  <a:extLst>
                    <a:ext uri="{FF2B5EF4-FFF2-40B4-BE49-F238E27FC236}">
                      <a16:creationId xmlns:a16="http://schemas.microsoft.com/office/drawing/2014/main" id="{383490A3-396D-37D6-5808-526D2D02F929}"/>
                    </a:ext>
                  </a:extLst>
                </p:cNvPr>
                <p:cNvSpPr txBox="1"/>
                <p:nvPr/>
              </p:nvSpPr>
              <p:spPr>
                <a:xfrm>
                  <a:off x="4416553" y="6229294"/>
                  <a:ext cx="1636518" cy="735535"/>
                </a:xfrm>
                <a:prstGeom prst="rect">
                  <a:avLst/>
                </a:prstGeom>
                <a:noFill/>
              </p:spPr>
              <p:txBody>
                <a:bodyPr wrap="square" rtlCol="0">
                  <a:spAutoFit/>
                </a:bodyPr>
                <a:lstStyle/>
                <a:p>
                  <a:r>
                    <a:rPr lang="sv-SE" sz="800" dirty="0">
                      <a:solidFill>
                        <a:srgbClr val="FF0000"/>
                      </a:solidFill>
                    </a:rPr>
                    <a:t>Vatten-försörjning</a:t>
                  </a:r>
                </a:p>
              </p:txBody>
            </p:sp>
            <p:sp>
              <p:nvSpPr>
                <p:cNvPr id="12" name="textruta 11">
                  <a:extLst>
                    <a:ext uri="{FF2B5EF4-FFF2-40B4-BE49-F238E27FC236}">
                      <a16:creationId xmlns:a16="http://schemas.microsoft.com/office/drawing/2014/main" id="{CAC937F0-C42A-5AE1-ED67-330F768E058E}"/>
                    </a:ext>
                  </a:extLst>
                </p:cNvPr>
                <p:cNvSpPr txBox="1"/>
                <p:nvPr/>
              </p:nvSpPr>
              <p:spPr>
                <a:xfrm>
                  <a:off x="5596129" y="5807566"/>
                  <a:ext cx="1636518" cy="468069"/>
                </a:xfrm>
                <a:prstGeom prst="rect">
                  <a:avLst/>
                </a:prstGeom>
                <a:noFill/>
              </p:spPr>
              <p:txBody>
                <a:bodyPr wrap="square" rtlCol="0">
                  <a:spAutoFit/>
                </a:bodyPr>
                <a:lstStyle/>
                <a:p>
                  <a:r>
                    <a:rPr lang="sv-SE" sz="800" dirty="0">
                      <a:solidFill>
                        <a:srgbClr val="FF0000"/>
                      </a:solidFill>
                    </a:rPr>
                    <a:t>Pandemi</a:t>
                  </a:r>
                </a:p>
              </p:txBody>
            </p:sp>
            <p:sp>
              <p:nvSpPr>
                <p:cNvPr id="13" name="textruta 12">
                  <a:extLst>
                    <a:ext uri="{FF2B5EF4-FFF2-40B4-BE49-F238E27FC236}">
                      <a16:creationId xmlns:a16="http://schemas.microsoft.com/office/drawing/2014/main" id="{2EE6B8F7-E0A3-69BC-B8F1-28A470657898}"/>
                    </a:ext>
                  </a:extLst>
                </p:cNvPr>
                <p:cNvSpPr txBox="1"/>
                <p:nvPr/>
              </p:nvSpPr>
              <p:spPr>
                <a:xfrm>
                  <a:off x="2850449" y="6326015"/>
                  <a:ext cx="608204" cy="468069"/>
                </a:xfrm>
                <a:prstGeom prst="rect">
                  <a:avLst/>
                </a:prstGeom>
                <a:noFill/>
              </p:spPr>
              <p:txBody>
                <a:bodyPr wrap="square" rtlCol="0">
                  <a:spAutoFit/>
                </a:bodyPr>
                <a:lstStyle/>
                <a:p>
                  <a:r>
                    <a:rPr lang="sv-SE" sz="800" dirty="0">
                      <a:solidFill>
                        <a:srgbClr val="FF0000"/>
                      </a:solidFill>
                    </a:rPr>
                    <a:t>…</a:t>
                  </a:r>
                </a:p>
              </p:txBody>
            </p:sp>
          </p:grpSp>
          <p:sp>
            <p:nvSpPr>
              <p:cNvPr id="17" name="textruta 16">
                <a:extLst>
                  <a:ext uri="{FF2B5EF4-FFF2-40B4-BE49-F238E27FC236}">
                    <a16:creationId xmlns:a16="http://schemas.microsoft.com/office/drawing/2014/main" id="{38AF5BB0-C44C-87CE-4309-0C8E8E59FE8C}"/>
                  </a:ext>
                </a:extLst>
              </p:cNvPr>
              <p:cNvSpPr txBox="1"/>
              <p:nvPr/>
            </p:nvSpPr>
            <p:spPr>
              <a:xfrm>
                <a:off x="5809715" y="2898199"/>
                <a:ext cx="428671" cy="707886"/>
              </a:xfrm>
              <a:prstGeom prst="rect">
                <a:avLst/>
              </a:prstGeom>
              <a:noFill/>
            </p:spPr>
            <p:txBody>
              <a:bodyPr wrap="square" rtlCol="0">
                <a:spAutoFit/>
              </a:bodyPr>
              <a:lstStyle/>
              <a:p>
                <a:r>
                  <a:rPr lang="sv-SE" sz="4000" dirty="0"/>
                  <a:t>$</a:t>
                </a:r>
              </a:p>
            </p:txBody>
          </p:sp>
          <p:sp>
            <p:nvSpPr>
              <p:cNvPr id="18" name="textruta 17">
                <a:extLst>
                  <a:ext uri="{FF2B5EF4-FFF2-40B4-BE49-F238E27FC236}">
                    <a16:creationId xmlns:a16="http://schemas.microsoft.com/office/drawing/2014/main" id="{2B51C989-43DE-FFC4-E1CE-CF15671FFCDB}"/>
                  </a:ext>
                </a:extLst>
              </p:cNvPr>
              <p:cNvSpPr txBox="1"/>
              <p:nvPr/>
            </p:nvSpPr>
            <p:spPr>
              <a:xfrm>
                <a:off x="8054264" y="1160524"/>
                <a:ext cx="428671" cy="707886"/>
              </a:xfrm>
              <a:prstGeom prst="rect">
                <a:avLst/>
              </a:prstGeom>
              <a:noFill/>
            </p:spPr>
            <p:txBody>
              <a:bodyPr wrap="square" rtlCol="0">
                <a:spAutoFit/>
              </a:bodyPr>
              <a:lstStyle/>
              <a:p>
                <a:r>
                  <a:rPr lang="sv-SE" sz="4000" dirty="0"/>
                  <a:t>$</a:t>
                </a:r>
              </a:p>
            </p:txBody>
          </p:sp>
        </p:grpSp>
        <p:sp>
          <p:nvSpPr>
            <p:cNvPr id="28" name="Frihandsfigur 27">
              <a:extLst>
                <a:ext uri="{FF2B5EF4-FFF2-40B4-BE49-F238E27FC236}">
                  <a16:creationId xmlns:a16="http://schemas.microsoft.com/office/drawing/2014/main" id="{01383F0E-A105-1FD2-ADE3-F5D1255F14D6}"/>
                </a:ext>
              </a:extLst>
            </p:cNvPr>
            <p:cNvSpPr/>
            <p:nvPr/>
          </p:nvSpPr>
          <p:spPr bwMode="auto">
            <a:xfrm>
              <a:off x="5795493" y="798490"/>
              <a:ext cx="2846231" cy="2807595"/>
            </a:xfrm>
            <a:custGeom>
              <a:avLst/>
              <a:gdLst>
                <a:gd name="connsiteX0" fmla="*/ 0 w 2846231"/>
                <a:gd name="connsiteY0" fmla="*/ 2807595 h 2807595"/>
                <a:gd name="connsiteX1" fmla="*/ 2060620 w 2846231"/>
                <a:gd name="connsiteY1" fmla="*/ 2202287 h 2807595"/>
                <a:gd name="connsiteX2" fmla="*/ 2846231 w 2846231"/>
                <a:gd name="connsiteY2" fmla="*/ 0 h 2807595"/>
              </a:gdLst>
              <a:ahLst/>
              <a:cxnLst>
                <a:cxn ang="0">
                  <a:pos x="connsiteX0" y="connsiteY0"/>
                </a:cxn>
                <a:cxn ang="0">
                  <a:pos x="connsiteX1" y="connsiteY1"/>
                </a:cxn>
                <a:cxn ang="0">
                  <a:pos x="connsiteX2" y="connsiteY2"/>
                </a:cxn>
              </a:cxnLst>
              <a:rect l="l" t="t" r="r" b="b"/>
              <a:pathLst>
                <a:path w="2846231" h="2807595">
                  <a:moveTo>
                    <a:pt x="0" y="2807595"/>
                  </a:moveTo>
                  <a:cubicBezTo>
                    <a:pt x="793124" y="2738907"/>
                    <a:pt x="1586248" y="2670219"/>
                    <a:pt x="2060620" y="2202287"/>
                  </a:cubicBezTo>
                  <a:cubicBezTo>
                    <a:pt x="2534992" y="1734355"/>
                    <a:pt x="2690611" y="867177"/>
                    <a:pt x="2846231" y="0"/>
                  </a:cubicBezTo>
                </a:path>
              </a:pathLst>
            </a:custGeom>
            <a:noFill/>
            <a:ln w="38100"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grpSp>
      <p:sp>
        <p:nvSpPr>
          <p:cNvPr id="29" name="textruta 28">
            <a:extLst>
              <a:ext uri="{FF2B5EF4-FFF2-40B4-BE49-F238E27FC236}">
                <a16:creationId xmlns:a16="http://schemas.microsoft.com/office/drawing/2014/main" id="{18A9CB00-D524-4ACE-1D0D-7AA74B6C6A04}"/>
              </a:ext>
            </a:extLst>
          </p:cNvPr>
          <p:cNvSpPr txBox="1"/>
          <p:nvPr/>
        </p:nvSpPr>
        <p:spPr>
          <a:xfrm>
            <a:off x="5353844" y="4797089"/>
            <a:ext cx="4220115" cy="1938992"/>
          </a:xfrm>
          <a:prstGeom prst="rect">
            <a:avLst/>
          </a:prstGeom>
          <a:noFill/>
        </p:spPr>
        <p:txBody>
          <a:bodyPr wrap="square" rtlCol="0">
            <a:spAutoFit/>
          </a:bodyPr>
          <a:lstStyle/>
          <a:p>
            <a:r>
              <a:rPr lang="sv-SE" dirty="0"/>
              <a:t>Löpande prenumeration?</a:t>
            </a:r>
          </a:p>
          <a:p>
            <a:endParaRPr lang="sv-SE" dirty="0"/>
          </a:p>
          <a:p>
            <a:endParaRPr lang="sv-SE" dirty="0"/>
          </a:p>
          <a:p>
            <a:r>
              <a:rPr lang="sv-SE" dirty="0"/>
              <a:t>Garantier för leverans när det väl gäller?</a:t>
            </a:r>
          </a:p>
        </p:txBody>
      </p:sp>
      <p:sp>
        <p:nvSpPr>
          <p:cNvPr id="31" name="textruta 30">
            <a:extLst>
              <a:ext uri="{FF2B5EF4-FFF2-40B4-BE49-F238E27FC236}">
                <a16:creationId xmlns:a16="http://schemas.microsoft.com/office/drawing/2014/main" id="{13BF6C82-DB23-7FE3-2145-38027BDCC6F9}"/>
              </a:ext>
            </a:extLst>
          </p:cNvPr>
          <p:cNvSpPr txBox="1"/>
          <p:nvPr/>
        </p:nvSpPr>
        <p:spPr>
          <a:xfrm>
            <a:off x="775079" y="6068428"/>
            <a:ext cx="2753732" cy="830997"/>
          </a:xfrm>
          <a:prstGeom prst="rect">
            <a:avLst/>
          </a:prstGeom>
          <a:noFill/>
        </p:spPr>
        <p:txBody>
          <a:bodyPr wrap="square">
            <a:spAutoFit/>
          </a:bodyPr>
          <a:lstStyle/>
          <a:p>
            <a:r>
              <a:rPr lang="sv-SE" dirty="0"/>
              <a:t>LOU 17 kap 10 §</a:t>
            </a:r>
          </a:p>
          <a:p>
            <a:r>
              <a:rPr lang="sv-SE" dirty="0"/>
              <a:t>HFD 2016 ref 85</a:t>
            </a:r>
          </a:p>
        </p:txBody>
      </p:sp>
      <p:sp>
        <p:nvSpPr>
          <p:cNvPr id="32" name="Rubrik 1">
            <a:extLst>
              <a:ext uri="{FF2B5EF4-FFF2-40B4-BE49-F238E27FC236}">
                <a16:creationId xmlns:a16="http://schemas.microsoft.com/office/drawing/2014/main" id="{EAE016A4-4C1C-D9B8-1043-8781A8F84858}"/>
              </a:ext>
            </a:extLst>
          </p:cNvPr>
          <p:cNvSpPr>
            <a:spLocks noGrp="1"/>
          </p:cNvSpPr>
          <p:nvPr>
            <p:ph type="title"/>
          </p:nvPr>
        </p:nvSpPr>
        <p:spPr>
          <a:xfrm>
            <a:off x="1984375" y="303213"/>
            <a:ext cx="8321675" cy="1604962"/>
          </a:xfrm>
        </p:spPr>
        <p:txBody>
          <a:bodyPr/>
          <a:lstStyle/>
          <a:p>
            <a:r>
              <a:rPr lang="sv-SE" dirty="0"/>
              <a:t>Ersättningsmodeller</a:t>
            </a:r>
          </a:p>
        </p:txBody>
      </p:sp>
      <p:sp>
        <p:nvSpPr>
          <p:cNvPr id="36" name="textruta 35">
            <a:extLst>
              <a:ext uri="{FF2B5EF4-FFF2-40B4-BE49-F238E27FC236}">
                <a16:creationId xmlns:a16="http://schemas.microsoft.com/office/drawing/2014/main" id="{3EDC884C-249F-1EE3-DCCA-79045C11AE29}"/>
              </a:ext>
            </a:extLst>
          </p:cNvPr>
          <p:cNvSpPr txBox="1"/>
          <p:nvPr/>
        </p:nvSpPr>
        <p:spPr>
          <a:xfrm>
            <a:off x="5375459" y="5362495"/>
            <a:ext cx="5357610" cy="461665"/>
          </a:xfrm>
          <a:prstGeom prst="rect">
            <a:avLst/>
          </a:prstGeom>
          <a:noFill/>
        </p:spPr>
        <p:txBody>
          <a:bodyPr wrap="square">
            <a:spAutoFit/>
          </a:bodyPr>
          <a:lstStyle/>
          <a:p>
            <a:r>
              <a:rPr lang="sv-SE" dirty="0"/>
              <a:t>Ersättning när (om) det väl inträffar?</a:t>
            </a:r>
          </a:p>
        </p:txBody>
      </p:sp>
    </p:spTree>
    <p:extLst>
      <p:ext uri="{BB962C8B-B14F-4D97-AF65-F5344CB8AC3E}">
        <p14:creationId xmlns:p14="http://schemas.microsoft.com/office/powerpoint/2010/main" val="288623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64D5E5-CA15-E84E-8D3E-6F5D0311A185}"/>
              </a:ext>
            </a:extLst>
          </p:cNvPr>
          <p:cNvSpPr>
            <a:spLocks noGrp="1"/>
          </p:cNvSpPr>
          <p:nvPr>
            <p:ph type="title"/>
          </p:nvPr>
        </p:nvSpPr>
        <p:spPr/>
        <p:txBody>
          <a:bodyPr/>
          <a:lstStyle/>
          <a:p>
            <a:r>
              <a:rPr lang="sv-SE" dirty="0"/>
              <a:t>”Partnerskap”</a:t>
            </a:r>
          </a:p>
        </p:txBody>
      </p:sp>
      <p:sp>
        <p:nvSpPr>
          <p:cNvPr id="3" name="textruta 2">
            <a:extLst>
              <a:ext uri="{FF2B5EF4-FFF2-40B4-BE49-F238E27FC236}">
                <a16:creationId xmlns:a16="http://schemas.microsoft.com/office/drawing/2014/main" id="{63E51C1C-5893-FCF5-9515-9AD235DB1EE7}"/>
              </a:ext>
            </a:extLst>
          </p:cNvPr>
          <p:cNvSpPr txBox="1"/>
          <p:nvPr/>
        </p:nvSpPr>
        <p:spPr>
          <a:xfrm>
            <a:off x="1984375" y="2161814"/>
            <a:ext cx="5755828" cy="461665"/>
          </a:xfrm>
          <a:prstGeom prst="rect">
            <a:avLst/>
          </a:prstGeom>
          <a:noFill/>
        </p:spPr>
        <p:txBody>
          <a:bodyPr wrap="square" rtlCol="0">
            <a:spAutoFit/>
          </a:bodyPr>
          <a:lstStyle/>
          <a:p>
            <a:r>
              <a:rPr lang="sv-SE" dirty="0"/>
              <a:t>Som sagt – ett avtal kan alltid brytas</a:t>
            </a:r>
          </a:p>
        </p:txBody>
      </p:sp>
      <p:sp>
        <p:nvSpPr>
          <p:cNvPr id="4" name="textruta 3">
            <a:extLst>
              <a:ext uri="{FF2B5EF4-FFF2-40B4-BE49-F238E27FC236}">
                <a16:creationId xmlns:a16="http://schemas.microsoft.com/office/drawing/2014/main" id="{9F47B304-0034-D78B-E81B-CB11D1395879}"/>
              </a:ext>
            </a:extLst>
          </p:cNvPr>
          <p:cNvSpPr txBox="1"/>
          <p:nvPr/>
        </p:nvSpPr>
        <p:spPr>
          <a:xfrm>
            <a:off x="1984375" y="2900477"/>
            <a:ext cx="5755828" cy="461665"/>
          </a:xfrm>
          <a:prstGeom prst="rect">
            <a:avLst/>
          </a:prstGeom>
          <a:noFill/>
        </p:spPr>
        <p:txBody>
          <a:bodyPr wrap="square" rtlCol="0">
            <a:spAutoFit/>
          </a:bodyPr>
          <a:lstStyle/>
          <a:p>
            <a:r>
              <a:rPr lang="sv-SE" dirty="0"/>
              <a:t>Hur säkerställs ett </a:t>
            </a:r>
            <a:r>
              <a:rPr lang="sv-SE" b="1" dirty="0"/>
              <a:t>åtagande</a:t>
            </a:r>
            <a:r>
              <a:rPr lang="sv-SE" dirty="0"/>
              <a:t>?</a:t>
            </a:r>
          </a:p>
        </p:txBody>
      </p:sp>
      <p:sp>
        <p:nvSpPr>
          <p:cNvPr id="5" name="textruta 4">
            <a:extLst>
              <a:ext uri="{FF2B5EF4-FFF2-40B4-BE49-F238E27FC236}">
                <a16:creationId xmlns:a16="http://schemas.microsoft.com/office/drawing/2014/main" id="{20E5F255-17B6-4D8B-CB36-11E59BEF9241}"/>
              </a:ext>
            </a:extLst>
          </p:cNvPr>
          <p:cNvSpPr txBox="1"/>
          <p:nvPr/>
        </p:nvSpPr>
        <p:spPr>
          <a:xfrm>
            <a:off x="1984375" y="3639140"/>
            <a:ext cx="5755828" cy="461665"/>
          </a:xfrm>
          <a:prstGeom prst="rect">
            <a:avLst/>
          </a:prstGeom>
          <a:noFill/>
        </p:spPr>
        <p:txBody>
          <a:bodyPr wrap="square" rtlCol="0">
            <a:spAutoFit/>
          </a:bodyPr>
          <a:lstStyle/>
          <a:p>
            <a:r>
              <a:rPr lang="sv-SE" dirty="0"/>
              <a:t>Parternas ageranden och intressen</a:t>
            </a:r>
          </a:p>
        </p:txBody>
      </p:sp>
      <p:sp>
        <p:nvSpPr>
          <p:cNvPr id="6" name="textruta 5">
            <a:extLst>
              <a:ext uri="{FF2B5EF4-FFF2-40B4-BE49-F238E27FC236}">
                <a16:creationId xmlns:a16="http://schemas.microsoft.com/office/drawing/2014/main" id="{FC042BA3-EBD3-E8D7-4868-C164E2746B22}"/>
              </a:ext>
            </a:extLst>
          </p:cNvPr>
          <p:cNvSpPr txBox="1"/>
          <p:nvPr/>
        </p:nvSpPr>
        <p:spPr>
          <a:xfrm>
            <a:off x="1984375" y="4377803"/>
            <a:ext cx="5755828" cy="830997"/>
          </a:xfrm>
          <a:prstGeom prst="rect">
            <a:avLst/>
          </a:prstGeom>
          <a:noFill/>
        </p:spPr>
        <p:txBody>
          <a:bodyPr wrap="square" rtlCol="0">
            <a:spAutoFit/>
          </a:bodyPr>
          <a:lstStyle/>
          <a:p>
            <a:r>
              <a:rPr lang="sv-SE" dirty="0"/>
              <a:t>Inget hokus pokus – interaktion, dialog och levandegörande. Förhandling?</a:t>
            </a:r>
          </a:p>
        </p:txBody>
      </p:sp>
    </p:spTree>
    <p:extLst>
      <p:ext uri="{BB962C8B-B14F-4D97-AF65-F5344CB8AC3E}">
        <p14:creationId xmlns:p14="http://schemas.microsoft.com/office/powerpoint/2010/main" val="135865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11670" y="764274"/>
            <a:ext cx="8321675" cy="5368078"/>
          </a:xfrm>
        </p:spPr>
        <p:txBody>
          <a:bodyPr/>
          <a:lstStyle/>
          <a:p>
            <a:pPr>
              <a:lnSpc>
                <a:spcPct val="150000"/>
              </a:lnSpc>
              <a:spcAft>
                <a:spcPts val="1800"/>
              </a:spcAft>
            </a:pPr>
            <a:r>
              <a:rPr lang="sv-SE" sz="2800" dirty="0"/>
              <a:t>Kontaktuppgifter</a:t>
            </a:r>
            <a:br>
              <a:rPr lang="sv-SE" sz="2800" dirty="0"/>
            </a:br>
            <a:br>
              <a:rPr lang="sv-SE" dirty="0"/>
            </a:br>
            <a:r>
              <a:rPr lang="sv-SE" sz="1600" b="1" dirty="0"/>
              <a:t>Ramberg Advokater 			</a:t>
            </a:r>
            <a:br>
              <a:rPr lang="sv-SE" sz="1600" b="1" dirty="0"/>
            </a:br>
            <a:r>
              <a:rPr lang="sv-SE" sz="1600" dirty="0"/>
              <a:t>Jakobsbergsgatan 13			</a:t>
            </a:r>
            <a:br>
              <a:rPr lang="sv-SE" sz="1600" dirty="0"/>
            </a:br>
            <a:r>
              <a:rPr lang="sv-SE" sz="1600" dirty="0"/>
              <a:t>Box 7531				</a:t>
            </a:r>
            <a:br>
              <a:rPr lang="sv-SE" sz="1600" dirty="0"/>
            </a:br>
            <a:r>
              <a:rPr lang="sv-SE" sz="1600" dirty="0"/>
              <a:t>103 93 Stockholm</a:t>
            </a:r>
            <a:br>
              <a:rPr lang="sv-SE" sz="1600" dirty="0"/>
            </a:br>
            <a:r>
              <a:rPr lang="sv-SE" sz="1600" dirty="0">
                <a:hlinkClick r:id="rId2"/>
              </a:rPr>
              <a:t>www.ramberglaw.se</a:t>
            </a:r>
            <a:br>
              <a:rPr lang="sv-SE" dirty="0"/>
            </a:br>
            <a:br>
              <a:rPr lang="sv-SE" dirty="0"/>
            </a:br>
            <a:r>
              <a:rPr lang="sv-SE" sz="1600" b="1" dirty="0"/>
              <a:t>Björn Bergström			</a:t>
            </a:r>
            <a:br>
              <a:rPr lang="sv-SE" sz="1600" b="1" dirty="0"/>
            </a:br>
            <a:r>
              <a:rPr lang="sv-SE" sz="1600" b="1" dirty="0"/>
              <a:t>070-508 47 68			</a:t>
            </a:r>
            <a:br>
              <a:rPr lang="sv-SE" sz="1600" b="1" dirty="0"/>
            </a:br>
            <a:r>
              <a:rPr lang="sv-SE" sz="1600" dirty="0">
                <a:hlinkClick r:id="rId3"/>
              </a:rPr>
              <a:t>bjorn.bergstrom@ramberglaw.se</a:t>
            </a:r>
            <a:r>
              <a:rPr lang="sv-SE" sz="1600" dirty="0"/>
              <a:t>			</a:t>
            </a:r>
            <a:br>
              <a:rPr lang="sv-SE" sz="1600" dirty="0"/>
            </a:br>
            <a:endParaRPr lang="sv-SE" sz="1600" dirty="0"/>
          </a:p>
        </p:txBody>
      </p:sp>
    </p:spTree>
    <p:extLst>
      <p:ext uri="{BB962C8B-B14F-4D97-AF65-F5344CB8AC3E}">
        <p14:creationId xmlns:p14="http://schemas.microsoft.com/office/powerpoint/2010/main" val="39836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776469" y="3079936"/>
            <a:ext cx="5854575" cy="1179830"/>
          </a:xfrm>
        </p:spPr>
        <p:txBody>
          <a:bodyPr/>
          <a:lstStyle/>
          <a:p>
            <a:pPr marL="0" indent="0" algn="l">
              <a:buNone/>
            </a:pPr>
            <a:r>
              <a:rPr lang="sv-SE" sz="2800" b="0" i="0" u="none" strike="noStrike" dirty="0">
                <a:solidFill>
                  <a:srgbClr val="374151"/>
                </a:solidFill>
                <a:effectLst/>
              </a:rPr>
              <a:t>Förmåga att hantera en oförutsedd (och/eller oönskad) händelse.</a:t>
            </a:r>
            <a:endParaRPr lang="sv-SE" sz="2400" strike="sngStrike" dirty="0">
              <a:solidFill>
                <a:srgbClr val="000000"/>
              </a:solidFill>
              <a:latin typeface="Arial" panose="020B0604020202020204" pitchFamily="34" charset="0"/>
            </a:endParaRPr>
          </a:p>
        </p:txBody>
      </p:sp>
    </p:spTree>
    <p:extLst>
      <p:ext uri="{BB962C8B-B14F-4D97-AF65-F5344CB8AC3E}">
        <p14:creationId xmlns:p14="http://schemas.microsoft.com/office/powerpoint/2010/main" val="133870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314C52DA-5AE7-CF81-8863-D87410B516FC}"/>
              </a:ext>
            </a:extLst>
          </p:cNvPr>
          <p:cNvSpPr txBox="1"/>
          <p:nvPr/>
        </p:nvSpPr>
        <p:spPr>
          <a:xfrm>
            <a:off x="2553086" y="2238881"/>
            <a:ext cx="6245226" cy="3046988"/>
          </a:xfrm>
          <a:prstGeom prst="rect">
            <a:avLst/>
          </a:prstGeom>
          <a:noFill/>
        </p:spPr>
        <p:txBody>
          <a:bodyPr wrap="square" rtlCol="0">
            <a:spAutoFit/>
          </a:bodyPr>
          <a:lstStyle/>
          <a:p>
            <a:pPr algn="l"/>
            <a:r>
              <a:rPr lang="sv-SE" b="0" i="0" u="none" strike="noStrike" dirty="0">
                <a:solidFill>
                  <a:srgbClr val="374151"/>
                </a:solidFill>
                <a:effectLst/>
                <a:latin typeface="+mn-lt"/>
              </a:rPr>
              <a:t>Hur skapas och levereras värde?</a:t>
            </a:r>
          </a:p>
          <a:p>
            <a:pPr algn="l"/>
            <a:endParaRPr lang="sv-SE" dirty="0">
              <a:solidFill>
                <a:srgbClr val="374151"/>
              </a:solidFill>
              <a:latin typeface="+mn-lt"/>
            </a:endParaRPr>
          </a:p>
          <a:p>
            <a:pPr algn="l"/>
            <a:r>
              <a:rPr lang="sv-SE" b="0" i="0" u="none" strike="noStrike" dirty="0">
                <a:solidFill>
                  <a:srgbClr val="374151"/>
                </a:solidFill>
                <a:effectLst/>
                <a:latin typeface="+mn-lt"/>
              </a:rPr>
              <a:t>Organisation, produkter/tjänster, relationer</a:t>
            </a:r>
          </a:p>
          <a:p>
            <a:pPr algn="l"/>
            <a:endParaRPr lang="sv-SE" dirty="0">
              <a:solidFill>
                <a:srgbClr val="374151"/>
              </a:solidFill>
              <a:latin typeface="+mn-lt"/>
            </a:endParaRPr>
          </a:p>
          <a:p>
            <a:pPr algn="l"/>
            <a:r>
              <a:rPr lang="sv-SE" b="0" i="0" u="none" strike="noStrike" dirty="0">
                <a:solidFill>
                  <a:srgbClr val="374151"/>
                </a:solidFill>
                <a:effectLst/>
                <a:latin typeface="+mn-lt"/>
              </a:rPr>
              <a:t>Kostnad/intäkt, dis</a:t>
            </a:r>
            <a:r>
              <a:rPr lang="sv-SE" dirty="0">
                <a:solidFill>
                  <a:srgbClr val="374151"/>
                </a:solidFill>
                <a:latin typeface="+mn-lt"/>
              </a:rPr>
              <a:t>tribution, partnerskap, aktiviteter</a:t>
            </a:r>
          </a:p>
          <a:p>
            <a:pPr algn="l"/>
            <a:endParaRPr lang="sv-SE" b="0" i="0" u="none" strike="noStrike" dirty="0">
              <a:solidFill>
                <a:srgbClr val="374151"/>
              </a:solidFill>
              <a:effectLst/>
              <a:latin typeface="+mn-lt"/>
            </a:endParaRPr>
          </a:p>
          <a:p>
            <a:pPr algn="l"/>
            <a:r>
              <a:rPr lang="sv-SE" dirty="0">
                <a:solidFill>
                  <a:srgbClr val="374151"/>
                </a:solidFill>
                <a:latin typeface="+mn-lt"/>
              </a:rPr>
              <a:t>Förändring kan ske över tid</a:t>
            </a:r>
            <a:endParaRPr lang="sv-SE" b="0" i="0" u="none" strike="noStrike" dirty="0">
              <a:solidFill>
                <a:srgbClr val="374151"/>
              </a:solidFill>
              <a:effectLst/>
              <a:latin typeface="+mn-lt"/>
            </a:endParaRPr>
          </a:p>
        </p:txBody>
      </p:sp>
    </p:spTree>
    <p:extLst>
      <p:ext uri="{BB962C8B-B14F-4D97-AF65-F5344CB8AC3E}">
        <p14:creationId xmlns:p14="http://schemas.microsoft.com/office/powerpoint/2010/main" val="916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169589" y="2398455"/>
            <a:ext cx="5832744" cy="3432376"/>
          </a:xfrm>
        </p:spPr>
        <p:txBody>
          <a:bodyPr/>
          <a:lstStyle/>
          <a:p>
            <a:pPr marL="0" indent="0" algn="l">
              <a:buNone/>
            </a:pPr>
            <a:r>
              <a:rPr lang="sv-SE" sz="2800" dirty="0">
                <a:solidFill>
                  <a:srgbClr val="374151"/>
                </a:solidFill>
                <a:latin typeface="Arial" panose="020B0604020202020204" pitchFamily="34" charset="0"/>
              </a:rPr>
              <a:t>Vad omfattas av beredskapen? </a:t>
            </a:r>
          </a:p>
          <a:p>
            <a:pPr marL="0" indent="0" algn="l">
              <a:buNone/>
            </a:pPr>
            <a:r>
              <a:rPr lang="sv-SE" sz="2800" dirty="0">
                <a:solidFill>
                  <a:srgbClr val="374151"/>
                </a:solidFill>
                <a:latin typeface="Arial" panose="020B0604020202020204" pitchFamily="34" charset="0"/>
              </a:rPr>
              <a:t>Vad ska vi egentligen göra? </a:t>
            </a:r>
          </a:p>
          <a:p>
            <a:pPr marL="0" indent="0" algn="l">
              <a:buNone/>
            </a:pPr>
            <a:r>
              <a:rPr lang="sv-SE" sz="2800" dirty="0">
                <a:solidFill>
                  <a:srgbClr val="374151"/>
                </a:solidFill>
                <a:latin typeface="Arial" panose="020B0604020202020204" pitchFamily="34" charset="0"/>
              </a:rPr>
              <a:t>Vad måste vi göra?</a:t>
            </a:r>
          </a:p>
          <a:p>
            <a:pPr marL="0" indent="0" algn="l">
              <a:buNone/>
            </a:pPr>
            <a:r>
              <a:rPr lang="sv-SE" sz="2800" dirty="0">
                <a:solidFill>
                  <a:srgbClr val="374151"/>
                </a:solidFill>
                <a:latin typeface="Arial" panose="020B0604020202020204" pitchFamily="34" charset="0"/>
              </a:rPr>
              <a:t>Vad vill vi göra?</a:t>
            </a:r>
          </a:p>
        </p:txBody>
      </p:sp>
    </p:spTree>
    <p:extLst>
      <p:ext uri="{BB962C8B-B14F-4D97-AF65-F5344CB8AC3E}">
        <p14:creationId xmlns:p14="http://schemas.microsoft.com/office/powerpoint/2010/main" val="18406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314C52DA-5AE7-CF81-8863-D87410B516FC}"/>
              </a:ext>
            </a:extLst>
          </p:cNvPr>
          <p:cNvSpPr txBox="1"/>
          <p:nvPr/>
        </p:nvSpPr>
        <p:spPr>
          <a:xfrm>
            <a:off x="2553086" y="2238881"/>
            <a:ext cx="6245226" cy="830997"/>
          </a:xfrm>
          <a:prstGeom prst="rect">
            <a:avLst/>
          </a:prstGeom>
          <a:noFill/>
        </p:spPr>
        <p:txBody>
          <a:bodyPr wrap="square" rtlCol="0">
            <a:spAutoFit/>
          </a:bodyPr>
          <a:lstStyle/>
          <a:p>
            <a:pPr algn="l"/>
            <a:r>
              <a:rPr lang="sv-SE" b="0" i="0" u="none" strike="noStrike" dirty="0">
                <a:solidFill>
                  <a:srgbClr val="374151"/>
                </a:solidFill>
                <a:effectLst/>
                <a:latin typeface="+mn-lt"/>
              </a:rPr>
              <a:t>Beredskap gäller i grunden </a:t>
            </a:r>
            <a:r>
              <a:rPr lang="sv-SE" b="0" i="0" u="sng" strike="noStrike" dirty="0">
                <a:solidFill>
                  <a:srgbClr val="374151"/>
                </a:solidFill>
                <a:effectLst/>
                <a:latin typeface="+mn-lt"/>
              </a:rPr>
              <a:t>alla</a:t>
            </a:r>
            <a:r>
              <a:rPr lang="sv-SE" b="0" i="0" strike="noStrike" dirty="0">
                <a:solidFill>
                  <a:srgbClr val="374151"/>
                </a:solidFill>
                <a:effectLst/>
                <a:latin typeface="+mn-lt"/>
              </a:rPr>
              <a:t> sätt att skapa en förmåga</a:t>
            </a:r>
            <a:endParaRPr lang="sv-SE" b="0" i="0" u="none" strike="noStrike" dirty="0">
              <a:solidFill>
                <a:srgbClr val="374151"/>
              </a:solidFill>
              <a:effectLst/>
              <a:latin typeface="+mn-lt"/>
            </a:endParaRPr>
          </a:p>
        </p:txBody>
      </p:sp>
      <p:sp>
        <p:nvSpPr>
          <p:cNvPr id="3" name="textruta 2">
            <a:extLst>
              <a:ext uri="{FF2B5EF4-FFF2-40B4-BE49-F238E27FC236}">
                <a16:creationId xmlns:a16="http://schemas.microsoft.com/office/drawing/2014/main" id="{D845A603-4CE6-B514-BA9D-F574801D2768}"/>
              </a:ext>
            </a:extLst>
          </p:cNvPr>
          <p:cNvSpPr txBox="1"/>
          <p:nvPr/>
        </p:nvSpPr>
        <p:spPr>
          <a:xfrm>
            <a:off x="6573571" y="3762376"/>
            <a:ext cx="2345807" cy="1468192"/>
          </a:xfrm>
          <a:prstGeom prst="rect">
            <a:avLst/>
          </a:prstGeom>
          <a:gradFill>
            <a:gsLst>
              <a:gs pos="3000">
                <a:srgbClr val="00B0F0"/>
              </a:gs>
              <a:gs pos="69000">
                <a:schemeClr val="accent1">
                  <a:lumMod val="45000"/>
                  <a:lumOff val="55000"/>
                </a:schemeClr>
              </a:gs>
              <a:gs pos="83000">
                <a:schemeClr val="accent1">
                  <a:lumMod val="45000"/>
                  <a:lumOff val="55000"/>
                </a:schemeClr>
              </a:gs>
              <a:gs pos="100000">
                <a:schemeClr val="accent1">
                  <a:lumMod val="30000"/>
                  <a:lumOff val="70000"/>
                </a:schemeClr>
              </a:gs>
            </a:gsLst>
            <a:lin ang="6000000" scaled="0"/>
          </a:gradFill>
          <a:ln w="9525" cap="flat" cmpd="sng" algn="ctr">
            <a:solidFill>
              <a:schemeClr val="accent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sv-SE"/>
            </a:defPPr>
            <a:lvl1pPr marL="0" marR="0" indent="0" algn="ctr" defTabSz="914400" latinLnBrk="0">
              <a:lnSpc>
                <a:spcPct val="100000"/>
              </a:lnSpc>
              <a:buClrTx/>
              <a:buSzTx/>
              <a:buFontTx/>
              <a:buNone/>
              <a:tabLst/>
              <a:defRPr kumimoji="0" b="0" i="0" u="none" strike="noStrike" cap="none" normalizeH="0" baseline="0">
                <a:ln>
                  <a:noFill/>
                </a:ln>
                <a:solidFill>
                  <a:srgbClr val="000000"/>
                </a:solidFill>
                <a:effectLst/>
              </a:defRPr>
            </a:lvl1pPr>
          </a:lstStyle>
          <a:p>
            <a:r>
              <a:rPr lang="sv-SE" dirty="0"/>
              <a:t>Köpa in varan/tjänsten</a:t>
            </a:r>
          </a:p>
        </p:txBody>
      </p:sp>
      <p:sp>
        <p:nvSpPr>
          <p:cNvPr id="5" name="Rektangel 4">
            <a:extLst>
              <a:ext uri="{FF2B5EF4-FFF2-40B4-BE49-F238E27FC236}">
                <a16:creationId xmlns:a16="http://schemas.microsoft.com/office/drawing/2014/main" id="{C98C18CC-C0D6-5647-3896-5896AF83D88F}"/>
              </a:ext>
            </a:extLst>
          </p:cNvPr>
          <p:cNvSpPr/>
          <p:nvPr/>
        </p:nvSpPr>
        <p:spPr bwMode="auto">
          <a:xfrm>
            <a:off x="1880316" y="3762375"/>
            <a:ext cx="2253803" cy="1468192"/>
          </a:xfrm>
          <a:prstGeom prst="rect">
            <a:avLst/>
          </a:prstGeom>
          <a:gradFill>
            <a:gsLst>
              <a:gs pos="3000">
                <a:srgbClr val="00B0F0"/>
              </a:gs>
              <a:gs pos="69000">
                <a:schemeClr val="accent1">
                  <a:lumMod val="45000"/>
                  <a:lumOff val="55000"/>
                </a:schemeClr>
              </a:gs>
              <a:gs pos="83000">
                <a:schemeClr val="accent1">
                  <a:lumMod val="45000"/>
                  <a:lumOff val="55000"/>
                </a:schemeClr>
              </a:gs>
              <a:gs pos="100000">
                <a:schemeClr val="accent1">
                  <a:lumMod val="30000"/>
                  <a:lumOff val="70000"/>
                </a:schemeClr>
              </a:gs>
            </a:gsLst>
            <a:lin ang="6000000" scaled="0"/>
          </a:gradFill>
          <a:ln w="9525" cap="flat" cmpd="sng" algn="ctr">
            <a:solidFill>
              <a:schemeClr val="accent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a:ln>
                  <a:noFill/>
                </a:ln>
                <a:solidFill>
                  <a:srgbClr val="000000"/>
                </a:solidFill>
                <a:effectLst/>
                <a:latin typeface="Arial" charset="0"/>
                <a:ea typeface="ヒラギノ角ゴ Pro W3" charset="0"/>
                <a:cs typeface="ヒラギノ角ゴ Pro W3" charset="0"/>
              </a:rPr>
              <a:t>Skapa egna resurser/ hantera själv</a:t>
            </a:r>
          </a:p>
        </p:txBody>
      </p:sp>
      <p:sp>
        <p:nvSpPr>
          <p:cNvPr id="8" name="Ellips 7">
            <a:extLst>
              <a:ext uri="{FF2B5EF4-FFF2-40B4-BE49-F238E27FC236}">
                <a16:creationId xmlns:a16="http://schemas.microsoft.com/office/drawing/2014/main" id="{B8BE944D-0607-DD37-9696-0AC3E03AE15C}"/>
              </a:ext>
            </a:extLst>
          </p:cNvPr>
          <p:cNvSpPr/>
          <p:nvPr/>
        </p:nvSpPr>
        <p:spPr bwMode="auto">
          <a:xfrm>
            <a:off x="6362163" y="3335628"/>
            <a:ext cx="2923505" cy="2253803"/>
          </a:xfrm>
          <a:prstGeom prst="ellipse">
            <a:avLst/>
          </a:prstGeom>
          <a:noFill/>
          <a:ln w="317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4777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67027" y="3287349"/>
            <a:ext cx="2973634" cy="950052"/>
          </a:xfrm>
        </p:spPr>
        <p:txBody>
          <a:bodyPr/>
          <a:lstStyle/>
          <a:p>
            <a:pPr marL="0" indent="0" algn="l">
              <a:buNone/>
            </a:pPr>
            <a:r>
              <a:rPr lang="sv-SE" sz="2800" dirty="0">
                <a:solidFill>
                  <a:srgbClr val="374151"/>
                </a:solidFill>
                <a:latin typeface="Arial" panose="020B0604020202020204" pitchFamily="34" charset="0"/>
              </a:rPr>
              <a:t>Prioriteringar!</a:t>
            </a:r>
          </a:p>
        </p:txBody>
      </p:sp>
    </p:spTree>
    <p:extLst>
      <p:ext uri="{BB962C8B-B14F-4D97-AF65-F5344CB8AC3E}">
        <p14:creationId xmlns:p14="http://schemas.microsoft.com/office/powerpoint/2010/main" val="1138812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984732" y="1909058"/>
            <a:ext cx="8320603" cy="3432376"/>
          </a:xfrm>
        </p:spPr>
        <p:txBody>
          <a:bodyPr/>
          <a:lstStyle/>
          <a:p>
            <a:pPr marL="0" indent="0" algn="l">
              <a:buNone/>
            </a:pPr>
            <a:r>
              <a:rPr lang="sv-SE" sz="2800" b="0" i="0" u="none" strike="noStrike" dirty="0">
                <a:solidFill>
                  <a:srgbClr val="374151"/>
                </a:solidFill>
                <a:effectLst/>
              </a:rPr>
              <a:t>Vilken juridik pratar vi om?</a:t>
            </a:r>
          </a:p>
          <a:p>
            <a:pPr marL="0" indent="0" algn="l">
              <a:buNone/>
            </a:pPr>
            <a:endParaRPr lang="sv-SE" sz="2800" dirty="0">
              <a:solidFill>
                <a:srgbClr val="374151"/>
              </a:solidFill>
              <a:latin typeface="Arial" panose="020B0604020202020204" pitchFamily="34" charset="0"/>
            </a:endParaRPr>
          </a:p>
          <a:p>
            <a:pPr marL="0" indent="0" algn="l">
              <a:buNone/>
            </a:pPr>
            <a:r>
              <a:rPr lang="sv-SE" sz="2800" dirty="0">
                <a:solidFill>
                  <a:srgbClr val="374151"/>
                </a:solidFill>
                <a:latin typeface="Arial" panose="020B0604020202020204" pitchFamily="34" charset="0"/>
              </a:rPr>
              <a:t>Delvis LOU såklart… men i första hand avtalsfrågor!</a:t>
            </a:r>
            <a:endParaRPr lang="sv-SE"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6027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ak pil 10">
            <a:extLst>
              <a:ext uri="{FF2B5EF4-FFF2-40B4-BE49-F238E27FC236}">
                <a16:creationId xmlns:a16="http://schemas.microsoft.com/office/drawing/2014/main" id="{651F7C4D-656B-7BF1-CE45-616995B2B407}"/>
              </a:ext>
            </a:extLst>
          </p:cNvPr>
          <p:cNvCxnSpPr>
            <a:cxnSpLocks/>
          </p:cNvCxnSpPr>
          <p:nvPr/>
        </p:nvCxnSpPr>
        <p:spPr bwMode="auto">
          <a:xfrm>
            <a:off x="2420112" y="5730240"/>
            <a:ext cx="5212080" cy="0"/>
          </a:xfrm>
          <a:prstGeom prst="straightConnector1">
            <a:avLst/>
          </a:prstGeom>
          <a:solidFill>
            <a:schemeClr val="accent1"/>
          </a:solidFill>
          <a:ln w="2857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textruta 12">
            <a:extLst>
              <a:ext uri="{FF2B5EF4-FFF2-40B4-BE49-F238E27FC236}">
                <a16:creationId xmlns:a16="http://schemas.microsoft.com/office/drawing/2014/main" id="{00835468-8D34-B01E-E916-4C543F7C9490}"/>
              </a:ext>
            </a:extLst>
          </p:cNvPr>
          <p:cNvSpPr txBox="1"/>
          <p:nvPr/>
        </p:nvSpPr>
        <p:spPr>
          <a:xfrm>
            <a:off x="1889760" y="5864352"/>
            <a:ext cx="1219200" cy="461665"/>
          </a:xfrm>
          <a:prstGeom prst="rect">
            <a:avLst/>
          </a:prstGeom>
          <a:noFill/>
        </p:spPr>
        <p:txBody>
          <a:bodyPr wrap="square" rtlCol="0">
            <a:spAutoFit/>
          </a:bodyPr>
          <a:lstStyle/>
          <a:p>
            <a:r>
              <a:rPr lang="sv-SE" dirty="0"/>
              <a:t>Nuläge</a:t>
            </a:r>
          </a:p>
        </p:txBody>
      </p:sp>
      <p:sp>
        <p:nvSpPr>
          <p:cNvPr id="14" name="textruta 13">
            <a:extLst>
              <a:ext uri="{FF2B5EF4-FFF2-40B4-BE49-F238E27FC236}">
                <a16:creationId xmlns:a16="http://schemas.microsoft.com/office/drawing/2014/main" id="{7FA60F2A-1671-4585-A40E-7027101E08EC}"/>
              </a:ext>
            </a:extLst>
          </p:cNvPr>
          <p:cNvSpPr txBox="1"/>
          <p:nvPr/>
        </p:nvSpPr>
        <p:spPr>
          <a:xfrm>
            <a:off x="7022592" y="5864351"/>
            <a:ext cx="1219200" cy="461665"/>
          </a:xfrm>
          <a:prstGeom prst="rect">
            <a:avLst/>
          </a:prstGeom>
          <a:noFill/>
        </p:spPr>
        <p:txBody>
          <a:bodyPr wrap="square" rtlCol="0">
            <a:spAutoFit/>
          </a:bodyPr>
          <a:lstStyle/>
          <a:p>
            <a:r>
              <a:rPr lang="sv-SE" dirty="0"/>
              <a:t>Krig</a:t>
            </a:r>
          </a:p>
        </p:txBody>
      </p:sp>
    </p:spTree>
    <p:extLst>
      <p:ext uri="{BB962C8B-B14F-4D97-AF65-F5344CB8AC3E}">
        <p14:creationId xmlns:p14="http://schemas.microsoft.com/office/powerpoint/2010/main" val="378233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berg_mall" id="{72D89DB3-4D99-4DBD-8DC7-2C5D3C37A9C3}" vid="{9F68E5DA-5477-4429-ACC7-18E1C88224E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97D87C78E2DE34F8B1DDEC34A1AE62A" ma:contentTypeVersion="14" ma:contentTypeDescription="Skapa ett nytt dokument." ma:contentTypeScope="" ma:versionID="d903233acffda9a02e315c4fdc5eca93">
  <xsd:schema xmlns:xsd="http://www.w3.org/2001/XMLSchema" xmlns:xs="http://www.w3.org/2001/XMLSchema" xmlns:p="http://schemas.microsoft.com/office/2006/metadata/properties" xmlns:ns2="7cb6a11d-8025-4f7e-b812-5adfc83f902e" xmlns:ns3="9d5fb665-3f78-4217-94da-456282004488" targetNamespace="http://schemas.microsoft.com/office/2006/metadata/properties" ma:root="true" ma:fieldsID="60f40ad9d6b7c569f9152a805818aef2" ns2:_="" ns3:_="">
    <xsd:import namespace="7cb6a11d-8025-4f7e-b812-5adfc83f902e"/>
    <xsd:import namespace="9d5fb665-3f78-4217-94da-4562820044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6a11d-8025-4f7e-b812-5adfc83f9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50422717-dbc4-4c88-9406-613b8b4efbad"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fb665-3f78-4217-94da-45628200448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7d0637c-d891-4939-9122-aabb0f37189e}" ma:internalName="TaxCatchAll" ma:showField="CatchAllData" ma:web="9d5fb665-3f78-4217-94da-4562820044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AD0D7D-1771-48CA-9DB3-2E4081EFE9CE}"/>
</file>

<file path=customXml/itemProps2.xml><?xml version="1.0" encoding="utf-8"?>
<ds:datastoreItem xmlns:ds="http://schemas.openxmlformats.org/officeDocument/2006/customXml" ds:itemID="{4E7B2345-11A8-4DBF-90E7-4D4FBA7EE744}"/>
</file>

<file path=docProps/app.xml><?xml version="1.0" encoding="utf-8"?>
<Properties xmlns="http://schemas.openxmlformats.org/officeDocument/2006/extended-properties" xmlns:vt="http://schemas.openxmlformats.org/officeDocument/2006/docPropsVTypes">
  <Template/>
  <TotalTime>0</TotalTime>
  <Words>812</Words>
  <Application>Microsoft Macintosh PowerPoint</Application>
  <PresentationFormat>Anpassad</PresentationFormat>
  <Paragraphs>147</Paragraphs>
  <Slides>24</Slides>
  <Notes>13</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Times</vt:lpstr>
      <vt:lpstr>Arial</vt:lpstr>
      <vt:lpstr>Calibri</vt:lpstr>
      <vt:lpstr>Lucida Grande</vt:lpstr>
      <vt:lpstr>Tom presentation</vt:lpstr>
      <vt:lpstr>Nya affärsmodeller på grund av krav på beredskap</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En uppenbar åtgärd…</vt:lpstr>
      <vt:lpstr>En uppenbar åtgärd…</vt:lpstr>
      <vt:lpstr>En uppenbar åtgärd…</vt:lpstr>
      <vt:lpstr>En uppenbar åtgärd…</vt:lpstr>
      <vt:lpstr>PowerPoint-presentation</vt:lpstr>
      <vt:lpstr>PowerPoint-presentation</vt:lpstr>
      <vt:lpstr>PowerPoint-presentation</vt:lpstr>
      <vt:lpstr>Ersättningsmodeller</vt:lpstr>
      <vt:lpstr>”Partnerskap”</vt:lpstr>
      <vt:lpstr>Kontaktuppgifter  Ramberg Advokater     Jakobsbergsgatan 13    Box 7531     103 93 Stockholm www.ramberglaw.se  Björn Bergström    070-508 47 68    bjorn.bergstrom@ramberglaw.se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Framgångsrika affärer med koll på juridiken</dc:title>
  <dc:creator/>
  <cp:lastModifiedBy/>
  <cp:revision>11</cp:revision>
  <dcterms:created xsi:type="dcterms:W3CDTF">2016-11-16T13:12:34Z</dcterms:created>
  <dcterms:modified xsi:type="dcterms:W3CDTF">2023-04-24T09:13:02Z</dcterms:modified>
</cp:coreProperties>
</file>