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4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2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commentAuthors.xml" ContentType="application/vnd.openxmlformats-officedocument.presentationml.commentAuthors+xml"/>
  <Override PartName="/ppt/diagrams/drawing2.xml" ContentType="application/vnd.ms-office.drawingml.diagramDrawing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1.xml" ContentType="application/vnd.openxmlformats-officedocument.theme+xml"/>
  <Override PartName="/ppt/diagrams/colors2.xml" ContentType="application/vnd.openxmlformats-officedocument.drawingml.diagramColors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59" r:id="rId2"/>
    <p:sldMasterId id="2147483685" r:id="rId3"/>
    <p:sldMasterId id="2147483648" r:id="rId4"/>
  </p:sldMasterIdLst>
  <p:notesMasterIdLst>
    <p:notesMasterId r:id="rId27"/>
  </p:notesMasterIdLst>
  <p:sldIdLst>
    <p:sldId id="261" r:id="rId5"/>
    <p:sldId id="280" r:id="rId6"/>
    <p:sldId id="292" r:id="rId7"/>
    <p:sldId id="296" r:id="rId8"/>
    <p:sldId id="297" r:id="rId9"/>
    <p:sldId id="309" r:id="rId10"/>
    <p:sldId id="303" r:id="rId11"/>
    <p:sldId id="276" r:id="rId12"/>
    <p:sldId id="270" r:id="rId13"/>
    <p:sldId id="308" r:id="rId14"/>
    <p:sldId id="295" r:id="rId15"/>
    <p:sldId id="265" r:id="rId16"/>
    <p:sldId id="263" r:id="rId17"/>
    <p:sldId id="293" r:id="rId18"/>
    <p:sldId id="306" r:id="rId19"/>
    <p:sldId id="284" r:id="rId20"/>
    <p:sldId id="294" r:id="rId21"/>
    <p:sldId id="304" r:id="rId22"/>
    <p:sldId id="275" r:id="rId23"/>
    <p:sldId id="305" r:id="rId24"/>
    <p:sldId id="288" r:id="rId25"/>
    <p:sldId id="291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dberg, Annika AARYG" initials="RAA" lastIdx="0" clrIdx="0">
    <p:extLst>
      <p:ext uri="{19B8F6BF-5375-455C-9EA6-DF929625EA0E}">
        <p15:presenceInfo xmlns:p15="http://schemas.microsoft.com/office/powerpoint/2012/main" userId="S-1-5-21-1177238915-796845957-725345543-1241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0" autoAdjust="0"/>
    <p:restoredTop sz="71429" autoAdjust="0"/>
  </p:normalViewPr>
  <p:slideViewPr>
    <p:cSldViewPr snapToGrid="0">
      <p:cViewPr varScale="1">
        <p:scale>
          <a:sx n="49" d="100"/>
          <a:sy n="49" d="100"/>
        </p:scale>
        <p:origin x="1216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524"/>
    </p:cViewPr>
  </p:sorterViewPr>
  <p:notesViewPr>
    <p:cSldViewPr snapToGrid="0">
      <p:cViewPr varScale="1">
        <p:scale>
          <a:sx n="82" d="100"/>
          <a:sy n="82" d="100"/>
        </p:scale>
        <p:origin x="3140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customXml" Target="../customXml/item2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C334A4-983E-4B3A-B819-6E61E11246D2}" type="doc">
      <dgm:prSet loTypeId="urn:microsoft.com/office/officeart/2005/8/layout/funnel1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sv-SE"/>
        </a:p>
      </dgm:t>
    </dgm:pt>
    <dgm:pt modelId="{E9AB8E85-FD7F-4006-A9C4-4BF7DAB5C8D5}">
      <dgm:prSet phldrT="[Text]"/>
      <dgm:spPr/>
      <dgm:t>
        <a:bodyPr/>
        <a:lstStyle/>
        <a:p>
          <a:r>
            <a:rPr lang="sv-SE" dirty="0" smtClean="0"/>
            <a:t>Krav</a:t>
          </a:r>
          <a:endParaRPr lang="sv-SE" dirty="0"/>
        </a:p>
      </dgm:t>
    </dgm:pt>
    <dgm:pt modelId="{6D3AE152-781D-448E-87CF-FE249A5283C0}" type="parTrans" cxnId="{17F9544A-834B-4724-B1BD-1D74072644DE}">
      <dgm:prSet/>
      <dgm:spPr/>
      <dgm:t>
        <a:bodyPr/>
        <a:lstStyle/>
        <a:p>
          <a:endParaRPr lang="sv-SE"/>
        </a:p>
      </dgm:t>
    </dgm:pt>
    <dgm:pt modelId="{E6FD0A7F-340E-454D-A451-CAD8AB14A574}" type="sibTrans" cxnId="{17F9544A-834B-4724-B1BD-1D74072644DE}">
      <dgm:prSet/>
      <dgm:spPr/>
      <dgm:t>
        <a:bodyPr/>
        <a:lstStyle/>
        <a:p>
          <a:endParaRPr lang="sv-SE"/>
        </a:p>
      </dgm:t>
    </dgm:pt>
    <dgm:pt modelId="{FA01554D-DC7B-47DB-AC1B-000E3A754FA6}">
      <dgm:prSet phldrT="[Text]"/>
      <dgm:spPr/>
      <dgm:t>
        <a:bodyPr/>
        <a:lstStyle/>
        <a:p>
          <a:r>
            <a:rPr lang="sv-SE" dirty="0" smtClean="0"/>
            <a:t>TS</a:t>
          </a:r>
          <a:endParaRPr lang="sv-SE" dirty="0"/>
        </a:p>
      </dgm:t>
    </dgm:pt>
    <dgm:pt modelId="{A1CCFF72-FBEB-426B-AA98-6D417175DEA6}" type="parTrans" cxnId="{A5531E01-6156-4C6D-84C0-2C45AF7B2D63}">
      <dgm:prSet/>
      <dgm:spPr/>
      <dgm:t>
        <a:bodyPr/>
        <a:lstStyle/>
        <a:p>
          <a:endParaRPr lang="sv-SE"/>
        </a:p>
      </dgm:t>
    </dgm:pt>
    <dgm:pt modelId="{B3E28161-A161-4965-8A95-76E487A83BE8}" type="sibTrans" cxnId="{A5531E01-6156-4C6D-84C0-2C45AF7B2D63}">
      <dgm:prSet/>
      <dgm:spPr/>
      <dgm:t>
        <a:bodyPr/>
        <a:lstStyle/>
        <a:p>
          <a:endParaRPr lang="sv-SE"/>
        </a:p>
      </dgm:t>
    </dgm:pt>
    <dgm:pt modelId="{CD727CAA-0DE8-4216-9E3B-20FDF15BE4F6}">
      <dgm:prSet phldrT="[Text]"/>
      <dgm:spPr/>
      <dgm:t>
        <a:bodyPr/>
        <a:lstStyle/>
        <a:p>
          <a:endParaRPr lang="sv-SE"/>
        </a:p>
      </dgm:t>
    </dgm:pt>
    <dgm:pt modelId="{3A4AFD66-F068-4FD5-9674-6967737AB72F}" type="parTrans" cxnId="{F173714B-34C6-463E-9F88-BDA5867948F4}">
      <dgm:prSet/>
      <dgm:spPr/>
      <dgm:t>
        <a:bodyPr/>
        <a:lstStyle/>
        <a:p>
          <a:endParaRPr lang="sv-SE"/>
        </a:p>
      </dgm:t>
    </dgm:pt>
    <dgm:pt modelId="{CD7D556C-5308-4647-A580-F2BF742BE04B}" type="sibTrans" cxnId="{F173714B-34C6-463E-9F88-BDA5867948F4}">
      <dgm:prSet/>
      <dgm:spPr/>
      <dgm:t>
        <a:bodyPr/>
        <a:lstStyle/>
        <a:p>
          <a:endParaRPr lang="sv-SE"/>
        </a:p>
      </dgm:t>
    </dgm:pt>
    <dgm:pt modelId="{E7CEFD15-46BD-4A71-A152-C420FEC3E90F}">
      <dgm:prSet phldrT="[Text]"/>
      <dgm:spPr/>
      <dgm:t>
        <a:bodyPr/>
        <a:lstStyle/>
        <a:p>
          <a:r>
            <a:rPr lang="sv-SE" dirty="0" smtClean="0"/>
            <a:t>Anbud</a:t>
          </a:r>
          <a:endParaRPr lang="sv-SE" dirty="0"/>
        </a:p>
      </dgm:t>
    </dgm:pt>
    <dgm:pt modelId="{5813CC1A-FE3A-4CA6-9751-49AD3974C179}" type="parTrans" cxnId="{E80AB6C5-4F34-42F0-9882-8CDD667523ED}">
      <dgm:prSet/>
      <dgm:spPr/>
      <dgm:t>
        <a:bodyPr/>
        <a:lstStyle/>
        <a:p>
          <a:endParaRPr lang="sv-SE"/>
        </a:p>
      </dgm:t>
    </dgm:pt>
    <dgm:pt modelId="{227633BB-E5AE-4628-ACA0-E27F9847340F}" type="sibTrans" cxnId="{E80AB6C5-4F34-42F0-9882-8CDD667523ED}">
      <dgm:prSet/>
      <dgm:spPr/>
      <dgm:t>
        <a:bodyPr/>
        <a:lstStyle/>
        <a:p>
          <a:endParaRPr lang="sv-SE"/>
        </a:p>
      </dgm:t>
    </dgm:pt>
    <dgm:pt modelId="{3029D9C1-DDA8-43DE-9073-FF6EF9B5BE26}">
      <dgm:prSet phldrT="[Text]"/>
      <dgm:spPr/>
      <dgm:t>
        <a:bodyPr/>
        <a:lstStyle/>
        <a:p>
          <a:r>
            <a:rPr lang="sv-SE" dirty="0" smtClean="0"/>
            <a:t>Fastställda krav</a:t>
          </a:r>
          <a:endParaRPr lang="sv-SE" dirty="0"/>
        </a:p>
      </dgm:t>
    </dgm:pt>
    <dgm:pt modelId="{1BD74C49-40A5-4183-A8B2-1AF319146B7F}" type="parTrans" cxnId="{61CB7047-4F72-47BF-AEB9-589E7FABB996}">
      <dgm:prSet/>
      <dgm:spPr/>
      <dgm:t>
        <a:bodyPr/>
        <a:lstStyle/>
        <a:p>
          <a:endParaRPr lang="sv-SE"/>
        </a:p>
      </dgm:t>
    </dgm:pt>
    <dgm:pt modelId="{FA17792F-A824-44CC-94DF-2C5966FA9A80}" type="sibTrans" cxnId="{61CB7047-4F72-47BF-AEB9-589E7FABB996}">
      <dgm:prSet/>
      <dgm:spPr/>
      <dgm:t>
        <a:bodyPr/>
        <a:lstStyle/>
        <a:p>
          <a:endParaRPr lang="sv-SE"/>
        </a:p>
      </dgm:t>
    </dgm:pt>
    <dgm:pt modelId="{EE65A65C-F16A-444B-A479-99CD8E575DA4}" type="pres">
      <dgm:prSet presAssocID="{0BC334A4-983E-4B3A-B819-6E61E11246D2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9D90740B-74F1-4916-A5CB-19B4EC0F8EA8}" type="pres">
      <dgm:prSet presAssocID="{0BC334A4-983E-4B3A-B819-6E61E11246D2}" presName="ellipse" presStyleLbl="trBgShp" presStyleIdx="0" presStyleCnt="1"/>
      <dgm:spPr/>
    </dgm:pt>
    <dgm:pt modelId="{5084034D-5298-4423-8071-C81F3914099F}" type="pres">
      <dgm:prSet presAssocID="{0BC334A4-983E-4B3A-B819-6E61E11246D2}" presName="arrow1" presStyleLbl="fgShp" presStyleIdx="0" presStyleCnt="1"/>
      <dgm:spPr/>
    </dgm:pt>
    <dgm:pt modelId="{63CF4194-F4B8-4F6C-A9B5-D313835A328E}" type="pres">
      <dgm:prSet presAssocID="{0BC334A4-983E-4B3A-B819-6E61E11246D2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A8A9820C-CCF3-4805-AA71-194069376AD9}" type="pres">
      <dgm:prSet presAssocID="{E7CEFD15-46BD-4A71-A152-C420FEC3E90F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45E6D3D5-B448-4F63-9BA3-2EB2061954F1}" type="pres">
      <dgm:prSet presAssocID="{FA01554D-DC7B-47DB-AC1B-000E3A754FA6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A1B307DD-47BB-414A-9000-B6CE6B890F69}" type="pres">
      <dgm:prSet presAssocID="{3029D9C1-DDA8-43DE-9073-FF6EF9B5BE26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62412B2-3E0A-4EF6-88A2-E0E4C6178ABB}" type="pres">
      <dgm:prSet presAssocID="{0BC334A4-983E-4B3A-B819-6E61E11246D2}" presName="funnel" presStyleLbl="trAlignAcc1" presStyleIdx="0" presStyleCnt="1"/>
      <dgm:spPr/>
      <dgm:t>
        <a:bodyPr/>
        <a:lstStyle/>
        <a:p>
          <a:endParaRPr lang="sv-SE"/>
        </a:p>
      </dgm:t>
    </dgm:pt>
  </dgm:ptLst>
  <dgm:cxnLst>
    <dgm:cxn modelId="{61CB7047-4F72-47BF-AEB9-589E7FABB996}" srcId="{0BC334A4-983E-4B3A-B819-6E61E11246D2}" destId="{3029D9C1-DDA8-43DE-9073-FF6EF9B5BE26}" srcOrd="3" destOrd="0" parTransId="{1BD74C49-40A5-4183-A8B2-1AF319146B7F}" sibTransId="{FA17792F-A824-44CC-94DF-2C5966FA9A80}"/>
    <dgm:cxn modelId="{C376A462-912D-4E32-AE4A-8E2DC8C519B2}" type="presOf" srcId="{E7CEFD15-46BD-4A71-A152-C420FEC3E90F}" destId="{45E6D3D5-B448-4F63-9BA3-2EB2061954F1}" srcOrd="0" destOrd="0" presId="urn:microsoft.com/office/officeart/2005/8/layout/funnel1"/>
    <dgm:cxn modelId="{F173714B-34C6-463E-9F88-BDA5867948F4}" srcId="{0BC334A4-983E-4B3A-B819-6E61E11246D2}" destId="{CD727CAA-0DE8-4216-9E3B-20FDF15BE4F6}" srcOrd="4" destOrd="0" parTransId="{3A4AFD66-F068-4FD5-9674-6967737AB72F}" sibTransId="{CD7D556C-5308-4647-A580-F2BF742BE04B}"/>
    <dgm:cxn modelId="{4CC12818-24AF-4578-A507-9B162F25B33F}" type="presOf" srcId="{3029D9C1-DDA8-43DE-9073-FF6EF9B5BE26}" destId="{63CF4194-F4B8-4F6C-A9B5-D313835A328E}" srcOrd="0" destOrd="0" presId="urn:microsoft.com/office/officeart/2005/8/layout/funnel1"/>
    <dgm:cxn modelId="{6A3CBD96-5D6A-4368-8AF6-37B311C06448}" type="presOf" srcId="{E9AB8E85-FD7F-4006-A9C4-4BF7DAB5C8D5}" destId="{A1B307DD-47BB-414A-9000-B6CE6B890F69}" srcOrd="0" destOrd="0" presId="urn:microsoft.com/office/officeart/2005/8/layout/funnel1"/>
    <dgm:cxn modelId="{A5531E01-6156-4C6D-84C0-2C45AF7B2D63}" srcId="{0BC334A4-983E-4B3A-B819-6E61E11246D2}" destId="{FA01554D-DC7B-47DB-AC1B-000E3A754FA6}" srcOrd="2" destOrd="0" parTransId="{A1CCFF72-FBEB-426B-AA98-6D417175DEA6}" sibTransId="{B3E28161-A161-4965-8A95-76E487A83BE8}"/>
    <dgm:cxn modelId="{17F9544A-834B-4724-B1BD-1D74072644DE}" srcId="{0BC334A4-983E-4B3A-B819-6E61E11246D2}" destId="{E9AB8E85-FD7F-4006-A9C4-4BF7DAB5C8D5}" srcOrd="0" destOrd="0" parTransId="{6D3AE152-781D-448E-87CF-FE249A5283C0}" sibTransId="{E6FD0A7F-340E-454D-A451-CAD8AB14A574}"/>
    <dgm:cxn modelId="{E617C393-1F30-4EDD-8F14-16251BD1F442}" type="presOf" srcId="{FA01554D-DC7B-47DB-AC1B-000E3A754FA6}" destId="{A8A9820C-CCF3-4805-AA71-194069376AD9}" srcOrd="0" destOrd="0" presId="urn:microsoft.com/office/officeart/2005/8/layout/funnel1"/>
    <dgm:cxn modelId="{E80AB6C5-4F34-42F0-9882-8CDD667523ED}" srcId="{0BC334A4-983E-4B3A-B819-6E61E11246D2}" destId="{E7CEFD15-46BD-4A71-A152-C420FEC3E90F}" srcOrd="1" destOrd="0" parTransId="{5813CC1A-FE3A-4CA6-9751-49AD3974C179}" sibTransId="{227633BB-E5AE-4628-ACA0-E27F9847340F}"/>
    <dgm:cxn modelId="{D6BA8194-61FA-4C58-90A3-76769E8FBB5D}" type="presOf" srcId="{0BC334A4-983E-4B3A-B819-6E61E11246D2}" destId="{EE65A65C-F16A-444B-A479-99CD8E575DA4}" srcOrd="0" destOrd="0" presId="urn:microsoft.com/office/officeart/2005/8/layout/funnel1"/>
    <dgm:cxn modelId="{8629B0E8-F75B-4D66-8AD6-FD6A05F0F8E2}" type="presParOf" srcId="{EE65A65C-F16A-444B-A479-99CD8E575DA4}" destId="{9D90740B-74F1-4916-A5CB-19B4EC0F8EA8}" srcOrd="0" destOrd="0" presId="urn:microsoft.com/office/officeart/2005/8/layout/funnel1"/>
    <dgm:cxn modelId="{A2D50979-CA24-425F-B811-D552D2920265}" type="presParOf" srcId="{EE65A65C-F16A-444B-A479-99CD8E575DA4}" destId="{5084034D-5298-4423-8071-C81F3914099F}" srcOrd="1" destOrd="0" presId="urn:microsoft.com/office/officeart/2005/8/layout/funnel1"/>
    <dgm:cxn modelId="{69D30F3A-2335-433E-BBB2-6F6BAE1A7933}" type="presParOf" srcId="{EE65A65C-F16A-444B-A479-99CD8E575DA4}" destId="{63CF4194-F4B8-4F6C-A9B5-D313835A328E}" srcOrd="2" destOrd="0" presId="urn:microsoft.com/office/officeart/2005/8/layout/funnel1"/>
    <dgm:cxn modelId="{362FB893-252A-4CE6-81B9-A49F90AC8860}" type="presParOf" srcId="{EE65A65C-F16A-444B-A479-99CD8E575DA4}" destId="{A8A9820C-CCF3-4805-AA71-194069376AD9}" srcOrd="3" destOrd="0" presId="urn:microsoft.com/office/officeart/2005/8/layout/funnel1"/>
    <dgm:cxn modelId="{FF9A395B-93E5-4271-B18B-C8A1EADDAF97}" type="presParOf" srcId="{EE65A65C-F16A-444B-A479-99CD8E575DA4}" destId="{45E6D3D5-B448-4F63-9BA3-2EB2061954F1}" srcOrd="4" destOrd="0" presId="urn:microsoft.com/office/officeart/2005/8/layout/funnel1"/>
    <dgm:cxn modelId="{F2B2E901-3470-4B89-9977-0A2472E594D5}" type="presParOf" srcId="{EE65A65C-F16A-444B-A479-99CD8E575DA4}" destId="{A1B307DD-47BB-414A-9000-B6CE6B890F69}" srcOrd="5" destOrd="0" presId="urn:microsoft.com/office/officeart/2005/8/layout/funnel1"/>
    <dgm:cxn modelId="{883D631F-D722-4D7F-84F5-1CBFA6A0A175}" type="presParOf" srcId="{EE65A65C-F16A-444B-A479-99CD8E575DA4}" destId="{D62412B2-3E0A-4EF6-88A2-E0E4C6178AB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480B32-5300-4366-B301-9C6E0F1035ED}" type="doc">
      <dgm:prSet loTypeId="urn:microsoft.com/office/officeart/2005/8/layout/chevron1" loCatId="process" qsTypeId="urn:microsoft.com/office/officeart/2005/8/quickstyle/simple1" qsCatId="simple" csTypeId="urn:microsoft.com/office/officeart/2005/8/colors/accent4_1" csCatId="accent4" phldr="1"/>
      <dgm:spPr/>
    </dgm:pt>
    <dgm:pt modelId="{73586FD8-8A4F-4304-A1EA-CEBAD9C57F44}">
      <dgm:prSet phldrT="[Text]"/>
      <dgm:spPr>
        <a:ln w="44450" cmpd="sng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sv-SE" dirty="0" smtClean="0"/>
            <a:t>Behov / krav från Försvarsmakten</a:t>
          </a:r>
          <a:endParaRPr lang="sv-SE" dirty="0"/>
        </a:p>
      </dgm:t>
    </dgm:pt>
    <dgm:pt modelId="{A9731535-6ED2-442F-AAC0-10CC28D15355}" type="parTrans" cxnId="{FE328D9F-F6B0-4DE6-B831-3BF88ECC78C8}">
      <dgm:prSet/>
      <dgm:spPr/>
      <dgm:t>
        <a:bodyPr/>
        <a:lstStyle/>
        <a:p>
          <a:endParaRPr lang="sv-SE"/>
        </a:p>
      </dgm:t>
    </dgm:pt>
    <dgm:pt modelId="{F7CFD414-A3B7-4209-8D4E-07D7D902B198}" type="sibTrans" cxnId="{FE328D9F-F6B0-4DE6-B831-3BF88ECC78C8}">
      <dgm:prSet/>
      <dgm:spPr/>
      <dgm:t>
        <a:bodyPr/>
        <a:lstStyle/>
        <a:p>
          <a:endParaRPr lang="sv-SE"/>
        </a:p>
      </dgm:t>
    </dgm:pt>
    <dgm:pt modelId="{4B426FE8-3806-4EEE-876B-286465EA3363}">
      <dgm:prSet phldrT="[Text]"/>
      <dgm:spPr>
        <a:ln w="44450" cmpd="sng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sv-SE" dirty="0" smtClean="0"/>
            <a:t>Samverkan mellan leverantör och beställare</a:t>
          </a:r>
          <a:endParaRPr lang="sv-SE" dirty="0"/>
        </a:p>
      </dgm:t>
    </dgm:pt>
    <dgm:pt modelId="{04D109EF-C6DA-4633-9123-73E9296D13D7}" type="parTrans" cxnId="{00027E09-9751-470D-B449-3FE6508CDA06}">
      <dgm:prSet/>
      <dgm:spPr/>
      <dgm:t>
        <a:bodyPr/>
        <a:lstStyle/>
        <a:p>
          <a:endParaRPr lang="sv-SE"/>
        </a:p>
      </dgm:t>
    </dgm:pt>
    <dgm:pt modelId="{D4CBB9FB-D143-4D68-AC71-2717086C30B4}" type="sibTrans" cxnId="{00027E09-9751-470D-B449-3FE6508CDA06}">
      <dgm:prSet/>
      <dgm:spPr/>
      <dgm:t>
        <a:bodyPr/>
        <a:lstStyle/>
        <a:p>
          <a:endParaRPr lang="sv-SE"/>
        </a:p>
      </dgm:t>
    </dgm:pt>
    <dgm:pt modelId="{5E84E88F-E2C1-44BF-9881-B4D3BAF086BF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sv-SE" dirty="0" smtClean="0"/>
            <a:t>Förhandling och utvärdering</a:t>
          </a:r>
          <a:endParaRPr lang="sv-SE" dirty="0"/>
        </a:p>
      </dgm:t>
    </dgm:pt>
    <dgm:pt modelId="{8AF3F63C-BD16-493B-9C4C-86679C464692}" type="parTrans" cxnId="{1BBBF86F-5DAD-4501-AC21-CB154EC859D3}">
      <dgm:prSet/>
      <dgm:spPr/>
      <dgm:t>
        <a:bodyPr/>
        <a:lstStyle/>
        <a:p>
          <a:endParaRPr lang="sv-SE"/>
        </a:p>
      </dgm:t>
    </dgm:pt>
    <dgm:pt modelId="{B988B78E-AA92-4DB1-8308-5A9F88B76FEA}" type="sibTrans" cxnId="{1BBBF86F-5DAD-4501-AC21-CB154EC859D3}">
      <dgm:prSet/>
      <dgm:spPr/>
      <dgm:t>
        <a:bodyPr/>
        <a:lstStyle/>
        <a:p>
          <a:endParaRPr lang="sv-SE"/>
        </a:p>
      </dgm:t>
    </dgm:pt>
    <dgm:pt modelId="{1E0CE481-6BF0-4D10-A96E-4562030BAD4B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sv-SE" dirty="0" smtClean="0"/>
            <a:t>Tilldelning</a:t>
          </a:r>
          <a:endParaRPr lang="sv-SE" dirty="0"/>
        </a:p>
      </dgm:t>
    </dgm:pt>
    <dgm:pt modelId="{75701F8B-DD56-44CA-BA88-7A2B53E4F982}" type="parTrans" cxnId="{DE8E1162-31EC-47FB-8AAD-C7FD59F5855D}">
      <dgm:prSet/>
      <dgm:spPr/>
      <dgm:t>
        <a:bodyPr/>
        <a:lstStyle/>
        <a:p>
          <a:endParaRPr lang="sv-SE"/>
        </a:p>
      </dgm:t>
    </dgm:pt>
    <dgm:pt modelId="{2B56FA12-C971-4DA2-949B-60B459C382D3}" type="sibTrans" cxnId="{DE8E1162-31EC-47FB-8AAD-C7FD59F5855D}">
      <dgm:prSet/>
      <dgm:spPr/>
      <dgm:t>
        <a:bodyPr/>
        <a:lstStyle/>
        <a:p>
          <a:endParaRPr lang="sv-SE"/>
        </a:p>
      </dgm:t>
    </dgm:pt>
    <dgm:pt modelId="{EDDDFEF6-FAE4-4E79-AA03-508FD92407F5}">
      <dgm:prSet phldrT="[Text]"/>
      <dgm:spPr>
        <a:ln w="44450" cmpd="sng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sv-SE" dirty="0" smtClean="0"/>
            <a:t>Kontrakt</a:t>
          </a:r>
          <a:endParaRPr lang="sv-SE" dirty="0"/>
        </a:p>
      </dgm:t>
    </dgm:pt>
    <dgm:pt modelId="{6A02318D-6103-4619-830F-DE5B1A59122A}" type="parTrans" cxnId="{5ADD686B-789A-4C95-BFAC-520986393336}">
      <dgm:prSet/>
      <dgm:spPr/>
      <dgm:t>
        <a:bodyPr/>
        <a:lstStyle/>
        <a:p>
          <a:endParaRPr lang="sv-SE"/>
        </a:p>
      </dgm:t>
    </dgm:pt>
    <dgm:pt modelId="{2146C244-2A5C-41BC-AEAE-88F1B95617C0}" type="sibTrans" cxnId="{5ADD686B-789A-4C95-BFAC-520986393336}">
      <dgm:prSet/>
      <dgm:spPr/>
      <dgm:t>
        <a:bodyPr/>
        <a:lstStyle/>
        <a:p>
          <a:endParaRPr lang="sv-SE"/>
        </a:p>
      </dgm:t>
    </dgm:pt>
    <dgm:pt modelId="{1929E379-214B-4373-ADFA-81A881325841}">
      <dgm:prSet phldrT="[Text]"/>
      <dgm:spPr>
        <a:ln w="44450" cmpd="sng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sv-SE" dirty="0" smtClean="0"/>
            <a:t>Leverans</a:t>
          </a:r>
          <a:endParaRPr lang="sv-SE" dirty="0"/>
        </a:p>
      </dgm:t>
    </dgm:pt>
    <dgm:pt modelId="{89BDF3EC-1A50-44CD-A4B1-4F93F5A9650E}" type="parTrans" cxnId="{9C6111A7-57A6-4321-9FBB-9DC62D6B55BA}">
      <dgm:prSet/>
      <dgm:spPr/>
      <dgm:t>
        <a:bodyPr/>
        <a:lstStyle/>
        <a:p>
          <a:endParaRPr lang="sv-SE"/>
        </a:p>
      </dgm:t>
    </dgm:pt>
    <dgm:pt modelId="{158C19A6-FF4E-4779-8590-F82793B60BF7}" type="sibTrans" cxnId="{9C6111A7-57A6-4321-9FBB-9DC62D6B55BA}">
      <dgm:prSet/>
      <dgm:spPr/>
      <dgm:t>
        <a:bodyPr/>
        <a:lstStyle/>
        <a:p>
          <a:endParaRPr lang="sv-SE"/>
        </a:p>
      </dgm:t>
    </dgm:pt>
    <dgm:pt modelId="{EAEF0B01-02A5-4F3E-AF27-5A091EFF561D}">
      <dgm:prSet phldrT="[Text]"/>
      <dgm:spPr>
        <a:ln w="44450" cmpd="sng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sv-SE" dirty="0" smtClean="0"/>
            <a:t>Verifiering och validering</a:t>
          </a:r>
          <a:endParaRPr lang="sv-SE" dirty="0"/>
        </a:p>
      </dgm:t>
    </dgm:pt>
    <dgm:pt modelId="{52CF3B4B-058D-4C49-8AD5-CF78E950CDF7}" type="parTrans" cxnId="{94C227E3-106B-4454-9490-F3AF4767E8FD}">
      <dgm:prSet/>
      <dgm:spPr/>
      <dgm:t>
        <a:bodyPr/>
        <a:lstStyle/>
        <a:p>
          <a:endParaRPr lang="sv-SE"/>
        </a:p>
      </dgm:t>
    </dgm:pt>
    <dgm:pt modelId="{54B50EAA-E990-4543-A57A-C2DB089CDA40}" type="sibTrans" cxnId="{94C227E3-106B-4454-9490-F3AF4767E8FD}">
      <dgm:prSet/>
      <dgm:spPr/>
      <dgm:t>
        <a:bodyPr/>
        <a:lstStyle/>
        <a:p>
          <a:endParaRPr lang="sv-SE"/>
        </a:p>
      </dgm:t>
    </dgm:pt>
    <dgm:pt modelId="{7C42F822-8DAA-4CD7-8D58-DE911E3B701D}">
      <dgm:prSet phldrT="[Text]" custT="1"/>
      <dgm:spPr>
        <a:ln w="44450" cmpd="sng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sv-SE" sz="1000" dirty="0" smtClean="0"/>
            <a:t>Affärsbeslut /Strategi </a:t>
          </a:r>
          <a:endParaRPr lang="sv-SE" sz="700" dirty="0"/>
        </a:p>
      </dgm:t>
    </dgm:pt>
    <dgm:pt modelId="{2D051242-36D2-4BA5-BE03-CFD1271E29E6}" type="parTrans" cxnId="{E166650E-8B4D-4EDA-9122-C64E6BE8AFFE}">
      <dgm:prSet/>
      <dgm:spPr/>
      <dgm:t>
        <a:bodyPr/>
        <a:lstStyle/>
        <a:p>
          <a:endParaRPr lang="sv-SE"/>
        </a:p>
      </dgm:t>
    </dgm:pt>
    <dgm:pt modelId="{13DEE56D-F4AA-43CE-BF0B-B5DEBFAA956E}" type="sibTrans" cxnId="{E166650E-8B4D-4EDA-9122-C64E6BE8AFFE}">
      <dgm:prSet/>
      <dgm:spPr/>
      <dgm:t>
        <a:bodyPr/>
        <a:lstStyle/>
        <a:p>
          <a:endParaRPr lang="sv-SE"/>
        </a:p>
      </dgm:t>
    </dgm:pt>
    <dgm:pt modelId="{B0219849-AF9D-4CF5-8E56-796764A71841}" type="pres">
      <dgm:prSet presAssocID="{B6480B32-5300-4366-B301-9C6E0F1035ED}" presName="Name0" presStyleCnt="0">
        <dgm:presLayoutVars>
          <dgm:dir/>
          <dgm:animLvl val="lvl"/>
          <dgm:resizeHandles val="exact"/>
        </dgm:presLayoutVars>
      </dgm:prSet>
      <dgm:spPr/>
    </dgm:pt>
    <dgm:pt modelId="{EE234AA9-531E-463B-A816-FBC55A8D7FBB}" type="pres">
      <dgm:prSet presAssocID="{73586FD8-8A4F-4304-A1EA-CEBAD9C57F4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BD201D46-6B29-4A14-8E27-6414A361EF5C}" type="pres">
      <dgm:prSet presAssocID="{F7CFD414-A3B7-4209-8D4E-07D7D902B198}" presName="parTxOnlySpace" presStyleCnt="0"/>
      <dgm:spPr/>
    </dgm:pt>
    <dgm:pt modelId="{EEFCA628-B0A0-48FA-8C06-FBA59B6CC7AA}" type="pres">
      <dgm:prSet presAssocID="{7C42F822-8DAA-4CD7-8D58-DE911E3B701D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AB55A72-6F4A-4281-87A0-BEC25283DD24}" type="pres">
      <dgm:prSet presAssocID="{13DEE56D-F4AA-43CE-BF0B-B5DEBFAA956E}" presName="parTxOnlySpace" presStyleCnt="0"/>
      <dgm:spPr/>
    </dgm:pt>
    <dgm:pt modelId="{304D5FBF-82B4-4CD8-B6FE-795A322EDBE6}" type="pres">
      <dgm:prSet presAssocID="{4B426FE8-3806-4EEE-876B-286465EA3363}" presName="parTxOnly" presStyleLbl="node1" presStyleIdx="2" presStyleCnt="8" custScaleX="165315" custLinFactNeighborX="5856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CE92211-F047-4DA7-8C31-48752161CEC7}" type="pres">
      <dgm:prSet presAssocID="{D4CBB9FB-D143-4D68-AC71-2717086C30B4}" presName="parTxOnlySpace" presStyleCnt="0"/>
      <dgm:spPr/>
    </dgm:pt>
    <dgm:pt modelId="{B1899C5E-08E7-4A64-B9C8-8C948B85F1CA}" type="pres">
      <dgm:prSet presAssocID="{5E84E88F-E2C1-44BF-9881-B4D3BAF086BF}" presName="parTxOnly" presStyleLbl="node1" presStyleIdx="3" presStyleCnt="8" custLinFactNeighborX="125" custLinFactNeighborY="-5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0C529BA-4D61-46C6-A8C6-EA1E1574E769}" type="pres">
      <dgm:prSet presAssocID="{B988B78E-AA92-4DB1-8308-5A9F88B76FEA}" presName="parTxOnlySpace" presStyleCnt="0"/>
      <dgm:spPr/>
    </dgm:pt>
    <dgm:pt modelId="{10FEBC8F-7738-449C-9FF8-6B746E71AD4F}" type="pres">
      <dgm:prSet presAssocID="{1E0CE481-6BF0-4D10-A96E-4562030BAD4B}" presName="parTxOnly" presStyleLbl="node1" presStyleIdx="4" presStyleCnt="8" custLinFactNeighborX="125" custLinFactNeighborY="-5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E17AD1B-5736-4557-91E2-3D08C0C0D4E5}" type="pres">
      <dgm:prSet presAssocID="{2B56FA12-C971-4DA2-949B-60B459C382D3}" presName="parTxOnlySpace" presStyleCnt="0"/>
      <dgm:spPr/>
    </dgm:pt>
    <dgm:pt modelId="{615DF5B0-E988-4DA8-BF17-3920E37C4ACB}" type="pres">
      <dgm:prSet presAssocID="{EDDDFEF6-FAE4-4E79-AA03-508FD92407F5}" presName="parTxOnly" presStyleLbl="node1" presStyleIdx="5" presStyleCnt="8" custLinFactNeighborX="125" custLinFactNeighborY="-5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4844B31-1F52-4BED-BF28-7AD638D01B83}" type="pres">
      <dgm:prSet presAssocID="{2146C244-2A5C-41BC-AEAE-88F1B95617C0}" presName="parTxOnlySpace" presStyleCnt="0"/>
      <dgm:spPr/>
    </dgm:pt>
    <dgm:pt modelId="{75633714-1DFF-4417-BE27-614BD82D3AAC}" type="pres">
      <dgm:prSet presAssocID="{1929E379-214B-4373-ADFA-81A881325841}" presName="parTxOnly" presStyleLbl="node1" presStyleIdx="6" presStyleCnt="8" custLinFactNeighborX="15459" custLinFactNeighborY="-5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A3AA960E-EA66-478E-819C-C90DBBF7C4BC}" type="pres">
      <dgm:prSet presAssocID="{158C19A6-FF4E-4779-8590-F82793B60BF7}" presName="parTxOnlySpace" presStyleCnt="0"/>
      <dgm:spPr/>
    </dgm:pt>
    <dgm:pt modelId="{7FC29AED-D49F-45EA-9894-2DB60465B7B6}" type="pres">
      <dgm:prSet presAssocID="{EAEF0B01-02A5-4F3E-AF27-5A091EFF561D}" presName="parTxOnly" presStyleLbl="node1" presStyleIdx="7" presStyleCnt="8" custLinFactNeighborX="125" custLinFactNeighborY="-5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9C6111A7-57A6-4321-9FBB-9DC62D6B55BA}" srcId="{B6480B32-5300-4366-B301-9C6E0F1035ED}" destId="{1929E379-214B-4373-ADFA-81A881325841}" srcOrd="6" destOrd="0" parTransId="{89BDF3EC-1A50-44CD-A4B1-4F93F5A9650E}" sibTransId="{158C19A6-FF4E-4779-8590-F82793B60BF7}"/>
    <dgm:cxn modelId="{AF501F9E-1138-4F82-B859-146B9A71CC93}" type="presOf" srcId="{7C42F822-8DAA-4CD7-8D58-DE911E3B701D}" destId="{EEFCA628-B0A0-48FA-8C06-FBA59B6CC7AA}" srcOrd="0" destOrd="0" presId="urn:microsoft.com/office/officeart/2005/8/layout/chevron1"/>
    <dgm:cxn modelId="{E38DC18D-9A2A-4BCB-82BD-6280C30273B5}" type="presOf" srcId="{5E84E88F-E2C1-44BF-9881-B4D3BAF086BF}" destId="{B1899C5E-08E7-4A64-B9C8-8C948B85F1CA}" srcOrd="0" destOrd="0" presId="urn:microsoft.com/office/officeart/2005/8/layout/chevron1"/>
    <dgm:cxn modelId="{20B2C8FF-C33A-46BE-AC1E-A30B39827845}" type="presOf" srcId="{B6480B32-5300-4366-B301-9C6E0F1035ED}" destId="{B0219849-AF9D-4CF5-8E56-796764A71841}" srcOrd="0" destOrd="0" presId="urn:microsoft.com/office/officeart/2005/8/layout/chevron1"/>
    <dgm:cxn modelId="{E166650E-8B4D-4EDA-9122-C64E6BE8AFFE}" srcId="{B6480B32-5300-4366-B301-9C6E0F1035ED}" destId="{7C42F822-8DAA-4CD7-8D58-DE911E3B701D}" srcOrd="1" destOrd="0" parTransId="{2D051242-36D2-4BA5-BE03-CFD1271E29E6}" sibTransId="{13DEE56D-F4AA-43CE-BF0B-B5DEBFAA956E}"/>
    <dgm:cxn modelId="{35A90114-9CDA-4484-81EE-FA9B7EC59D62}" type="presOf" srcId="{1E0CE481-6BF0-4D10-A96E-4562030BAD4B}" destId="{10FEBC8F-7738-449C-9FF8-6B746E71AD4F}" srcOrd="0" destOrd="0" presId="urn:microsoft.com/office/officeart/2005/8/layout/chevron1"/>
    <dgm:cxn modelId="{DE8E1162-31EC-47FB-8AAD-C7FD59F5855D}" srcId="{B6480B32-5300-4366-B301-9C6E0F1035ED}" destId="{1E0CE481-6BF0-4D10-A96E-4562030BAD4B}" srcOrd="4" destOrd="0" parTransId="{75701F8B-DD56-44CA-BA88-7A2B53E4F982}" sibTransId="{2B56FA12-C971-4DA2-949B-60B459C382D3}"/>
    <dgm:cxn modelId="{1BBBF86F-5DAD-4501-AC21-CB154EC859D3}" srcId="{B6480B32-5300-4366-B301-9C6E0F1035ED}" destId="{5E84E88F-E2C1-44BF-9881-B4D3BAF086BF}" srcOrd="3" destOrd="0" parTransId="{8AF3F63C-BD16-493B-9C4C-86679C464692}" sibTransId="{B988B78E-AA92-4DB1-8308-5A9F88B76FEA}"/>
    <dgm:cxn modelId="{5ADD686B-789A-4C95-BFAC-520986393336}" srcId="{B6480B32-5300-4366-B301-9C6E0F1035ED}" destId="{EDDDFEF6-FAE4-4E79-AA03-508FD92407F5}" srcOrd="5" destOrd="0" parTransId="{6A02318D-6103-4619-830F-DE5B1A59122A}" sibTransId="{2146C244-2A5C-41BC-AEAE-88F1B95617C0}"/>
    <dgm:cxn modelId="{32A9D6AD-EA3F-482B-984B-FBC5BD93786B}" type="presOf" srcId="{EDDDFEF6-FAE4-4E79-AA03-508FD92407F5}" destId="{615DF5B0-E988-4DA8-BF17-3920E37C4ACB}" srcOrd="0" destOrd="0" presId="urn:microsoft.com/office/officeart/2005/8/layout/chevron1"/>
    <dgm:cxn modelId="{00027E09-9751-470D-B449-3FE6508CDA06}" srcId="{B6480B32-5300-4366-B301-9C6E0F1035ED}" destId="{4B426FE8-3806-4EEE-876B-286465EA3363}" srcOrd="2" destOrd="0" parTransId="{04D109EF-C6DA-4633-9123-73E9296D13D7}" sibTransId="{D4CBB9FB-D143-4D68-AC71-2717086C30B4}"/>
    <dgm:cxn modelId="{FE328D9F-F6B0-4DE6-B831-3BF88ECC78C8}" srcId="{B6480B32-5300-4366-B301-9C6E0F1035ED}" destId="{73586FD8-8A4F-4304-A1EA-CEBAD9C57F44}" srcOrd="0" destOrd="0" parTransId="{A9731535-6ED2-442F-AAC0-10CC28D15355}" sibTransId="{F7CFD414-A3B7-4209-8D4E-07D7D902B198}"/>
    <dgm:cxn modelId="{2A89C1A6-A25E-4BAB-B82D-F559553C7DFF}" type="presOf" srcId="{4B426FE8-3806-4EEE-876B-286465EA3363}" destId="{304D5FBF-82B4-4CD8-B6FE-795A322EDBE6}" srcOrd="0" destOrd="0" presId="urn:microsoft.com/office/officeart/2005/8/layout/chevron1"/>
    <dgm:cxn modelId="{EF1DD9F6-87B3-48BE-88EE-2008D9CB1DF7}" type="presOf" srcId="{EAEF0B01-02A5-4F3E-AF27-5A091EFF561D}" destId="{7FC29AED-D49F-45EA-9894-2DB60465B7B6}" srcOrd="0" destOrd="0" presId="urn:microsoft.com/office/officeart/2005/8/layout/chevron1"/>
    <dgm:cxn modelId="{B26354CD-753A-4DE8-8BF4-18E5572A3F08}" type="presOf" srcId="{1929E379-214B-4373-ADFA-81A881325841}" destId="{75633714-1DFF-4417-BE27-614BD82D3AAC}" srcOrd="0" destOrd="0" presId="urn:microsoft.com/office/officeart/2005/8/layout/chevron1"/>
    <dgm:cxn modelId="{94C227E3-106B-4454-9490-F3AF4767E8FD}" srcId="{B6480B32-5300-4366-B301-9C6E0F1035ED}" destId="{EAEF0B01-02A5-4F3E-AF27-5A091EFF561D}" srcOrd="7" destOrd="0" parTransId="{52CF3B4B-058D-4C49-8AD5-CF78E950CDF7}" sibTransId="{54B50EAA-E990-4543-A57A-C2DB089CDA40}"/>
    <dgm:cxn modelId="{96390044-0D34-45BC-9ED7-FC5B7B4BE67C}" type="presOf" srcId="{73586FD8-8A4F-4304-A1EA-CEBAD9C57F44}" destId="{EE234AA9-531E-463B-A816-FBC55A8D7FBB}" srcOrd="0" destOrd="0" presId="urn:microsoft.com/office/officeart/2005/8/layout/chevron1"/>
    <dgm:cxn modelId="{89A3780B-D380-497D-99FF-5BC4A14CF5BE}" type="presParOf" srcId="{B0219849-AF9D-4CF5-8E56-796764A71841}" destId="{EE234AA9-531E-463B-A816-FBC55A8D7FBB}" srcOrd="0" destOrd="0" presId="urn:microsoft.com/office/officeart/2005/8/layout/chevron1"/>
    <dgm:cxn modelId="{F0AAA351-B46B-4962-B26E-C1609501282D}" type="presParOf" srcId="{B0219849-AF9D-4CF5-8E56-796764A71841}" destId="{BD201D46-6B29-4A14-8E27-6414A361EF5C}" srcOrd="1" destOrd="0" presId="urn:microsoft.com/office/officeart/2005/8/layout/chevron1"/>
    <dgm:cxn modelId="{760537E2-21DD-43AF-B07E-C8E9444E7375}" type="presParOf" srcId="{B0219849-AF9D-4CF5-8E56-796764A71841}" destId="{EEFCA628-B0A0-48FA-8C06-FBA59B6CC7AA}" srcOrd="2" destOrd="0" presId="urn:microsoft.com/office/officeart/2005/8/layout/chevron1"/>
    <dgm:cxn modelId="{2C5CAD34-D9C7-49B8-9548-B787BBB2E99C}" type="presParOf" srcId="{B0219849-AF9D-4CF5-8E56-796764A71841}" destId="{8AB55A72-6F4A-4281-87A0-BEC25283DD24}" srcOrd="3" destOrd="0" presId="urn:microsoft.com/office/officeart/2005/8/layout/chevron1"/>
    <dgm:cxn modelId="{B3CF65A2-0B9A-4D66-912F-718758C91C75}" type="presParOf" srcId="{B0219849-AF9D-4CF5-8E56-796764A71841}" destId="{304D5FBF-82B4-4CD8-B6FE-795A322EDBE6}" srcOrd="4" destOrd="0" presId="urn:microsoft.com/office/officeart/2005/8/layout/chevron1"/>
    <dgm:cxn modelId="{604AA410-14DE-44BB-A025-0E3F7EFBD270}" type="presParOf" srcId="{B0219849-AF9D-4CF5-8E56-796764A71841}" destId="{FCE92211-F047-4DA7-8C31-48752161CEC7}" srcOrd="5" destOrd="0" presId="urn:microsoft.com/office/officeart/2005/8/layout/chevron1"/>
    <dgm:cxn modelId="{973D99DF-27CD-4116-A4F2-425CF45E9272}" type="presParOf" srcId="{B0219849-AF9D-4CF5-8E56-796764A71841}" destId="{B1899C5E-08E7-4A64-B9C8-8C948B85F1CA}" srcOrd="6" destOrd="0" presId="urn:microsoft.com/office/officeart/2005/8/layout/chevron1"/>
    <dgm:cxn modelId="{55014B31-8B84-4793-A9CC-1CB51B9B0E2D}" type="presParOf" srcId="{B0219849-AF9D-4CF5-8E56-796764A71841}" destId="{20C529BA-4D61-46C6-A8C6-EA1E1574E769}" srcOrd="7" destOrd="0" presId="urn:microsoft.com/office/officeart/2005/8/layout/chevron1"/>
    <dgm:cxn modelId="{B893A551-17D8-4CD2-A60E-3BD075825737}" type="presParOf" srcId="{B0219849-AF9D-4CF5-8E56-796764A71841}" destId="{10FEBC8F-7738-449C-9FF8-6B746E71AD4F}" srcOrd="8" destOrd="0" presId="urn:microsoft.com/office/officeart/2005/8/layout/chevron1"/>
    <dgm:cxn modelId="{D05FFEA8-1893-4CBF-9E20-EB0767789CED}" type="presParOf" srcId="{B0219849-AF9D-4CF5-8E56-796764A71841}" destId="{DE17AD1B-5736-4557-91E2-3D08C0C0D4E5}" srcOrd="9" destOrd="0" presId="urn:microsoft.com/office/officeart/2005/8/layout/chevron1"/>
    <dgm:cxn modelId="{D02196D4-06F3-44F5-9C20-58877BA0DE3B}" type="presParOf" srcId="{B0219849-AF9D-4CF5-8E56-796764A71841}" destId="{615DF5B0-E988-4DA8-BF17-3920E37C4ACB}" srcOrd="10" destOrd="0" presId="urn:microsoft.com/office/officeart/2005/8/layout/chevron1"/>
    <dgm:cxn modelId="{D64E85AF-AD97-407E-8A83-928F8953BC8F}" type="presParOf" srcId="{B0219849-AF9D-4CF5-8E56-796764A71841}" destId="{F4844B31-1F52-4BED-BF28-7AD638D01B83}" srcOrd="11" destOrd="0" presId="urn:microsoft.com/office/officeart/2005/8/layout/chevron1"/>
    <dgm:cxn modelId="{BD2C772D-C77A-4999-91B9-7F54A911B894}" type="presParOf" srcId="{B0219849-AF9D-4CF5-8E56-796764A71841}" destId="{75633714-1DFF-4417-BE27-614BD82D3AAC}" srcOrd="12" destOrd="0" presId="urn:microsoft.com/office/officeart/2005/8/layout/chevron1"/>
    <dgm:cxn modelId="{FC23C390-2347-4D51-8D25-CC2D63E2B143}" type="presParOf" srcId="{B0219849-AF9D-4CF5-8E56-796764A71841}" destId="{A3AA960E-EA66-478E-819C-C90DBBF7C4BC}" srcOrd="13" destOrd="0" presId="urn:microsoft.com/office/officeart/2005/8/layout/chevron1"/>
    <dgm:cxn modelId="{BAD48BC2-90A3-4E4D-AAF7-18ABEBD89092}" type="presParOf" srcId="{B0219849-AF9D-4CF5-8E56-796764A71841}" destId="{7FC29AED-D49F-45EA-9894-2DB60465B7B6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0740B-74F1-4916-A5CB-19B4EC0F8EA8}">
      <dsp:nvSpPr>
        <dsp:cNvPr id="0" name=""/>
        <dsp:cNvSpPr/>
      </dsp:nvSpPr>
      <dsp:spPr>
        <a:xfrm>
          <a:off x="689507" y="106183"/>
          <a:ext cx="2107324" cy="731846"/>
        </a:xfrm>
        <a:prstGeom prst="ellipse">
          <a:avLst/>
        </a:prstGeom>
        <a:solidFill>
          <a:schemeClr val="dk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4034D-5298-4423-8071-C81F3914099F}">
      <dsp:nvSpPr>
        <dsp:cNvPr id="0" name=""/>
        <dsp:cNvSpPr/>
      </dsp:nvSpPr>
      <dsp:spPr>
        <a:xfrm>
          <a:off x="1542238" y="1898225"/>
          <a:ext cx="408396" cy="261373"/>
        </a:xfrm>
        <a:prstGeom prst="down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F4194-F4B8-4F6C-A9B5-D313835A328E}">
      <dsp:nvSpPr>
        <dsp:cNvPr id="0" name=""/>
        <dsp:cNvSpPr/>
      </dsp:nvSpPr>
      <dsp:spPr>
        <a:xfrm>
          <a:off x="766285" y="2107324"/>
          <a:ext cx="1960302" cy="490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700" kern="1200" dirty="0" smtClean="0"/>
            <a:t>Fastställda krav</a:t>
          </a:r>
          <a:endParaRPr lang="sv-SE" sz="1700" kern="1200" dirty="0"/>
        </a:p>
      </dsp:txBody>
      <dsp:txXfrm>
        <a:off x="766285" y="2107324"/>
        <a:ext cx="1960302" cy="490075"/>
      </dsp:txXfrm>
    </dsp:sp>
    <dsp:sp modelId="{A8A9820C-CCF3-4805-AA71-194069376AD9}">
      <dsp:nvSpPr>
        <dsp:cNvPr id="0" name=""/>
        <dsp:cNvSpPr/>
      </dsp:nvSpPr>
      <dsp:spPr>
        <a:xfrm>
          <a:off x="1455658" y="894551"/>
          <a:ext cx="735113" cy="73511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kern="1200" dirty="0" smtClean="0"/>
            <a:t>TS</a:t>
          </a:r>
          <a:endParaRPr lang="sv-SE" sz="1400" kern="1200" dirty="0"/>
        </a:p>
      </dsp:txBody>
      <dsp:txXfrm>
        <a:off x="1563313" y="1002206"/>
        <a:ext cx="519803" cy="519803"/>
      </dsp:txXfrm>
    </dsp:sp>
    <dsp:sp modelId="{45E6D3D5-B448-4F63-9BA3-2EB2061954F1}">
      <dsp:nvSpPr>
        <dsp:cNvPr id="0" name=""/>
        <dsp:cNvSpPr/>
      </dsp:nvSpPr>
      <dsp:spPr>
        <a:xfrm>
          <a:off x="929643" y="343052"/>
          <a:ext cx="735113" cy="73511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kern="1200" dirty="0" smtClean="0"/>
            <a:t>Anbud</a:t>
          </a:r>
          <a:endParaRPr lang="sv-SE" sz="1400" kern="1200" dirty="0"/>
        </a:p>
      </dsp:txBody>
      <dsp:txXfrm>
        <a:off x="1037298" y="450707"/>
        <a:ext cx="519803" cy="519803"/>
      </dsp:txXfrm>
    </dsp:sp>
    <dsp:sp modelId="{A1B307DD-47BB-414A-9000-B6CE6B890F69}">
      <dsp:nvSpPr>
        <dsp:cNvPr id="0" name=""/>
        <dsp:cNvSpPr/>
      </dsp:nvSpPr>
      <dsp:spPr>
        <a:xfrm>
          <a:off x="1681093" y="165318"/>
          <a:ext cx="735113" cy="73511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kern="1200" dirty="0" smtClean="0"/>
            <a:t>Krav</a:t>
          </a:r>
          <a:endParaRPr lang="sv-SE" sz="1400" kern="1200" dirty="0"/>
        </a:p>
      </dsp:txBody>
      <dsp:txXfrm>
        <a:off x="1788748" y="272973"/>
        <a:ext cx="519803" cy="519803"/>
      </dsp:txXfrm>
    </dsp:sp>
    <dsp:sp modelId="{D62412B2-3E0A-4EF6-88A2-E0E4C6178ABB}">
      <dsp:nvSpPr>
        <dsp:cNvPr id="0" name=""/>
        <dsp:cNvSpPr/>
      </dsp:nvSpPr>
      <dsp:spPr>
        <a:xfrm>
          <a:off x="602926" y="16335"/>
          <a:ext cx="2287019" cy="1829615"/>
        </a:xfrm>
        <a:prstGeom prst="funnel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34AA9-531E-463B-A816-FBC55A8D7FBB}">
      <dsp:nvSpPr>
        <dsp:cNvPr id="0" name=""/>
        <dsp:cNvSpPr/>
      </dsp:nvSpPr>
      <dsp:spPr>
        <a:xfrm>
          <a:off x="186" y="659317"/>
          <a:ext cx="1504012" cy="60160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Behov / krav från Försvarsmakten</a:t>
          </a:r>
          <a:endParaRPr lang="sv-SE" sz="1000" kern="1200" dirty="0"/>
        </a:p>
      </dsp:txBody>
      <dsp:txXfrm>
        <a:off x="300989" y="659317"/>
        <a:ext cx="902407" cy="601605"/>
      </dsp:txXfrm>
    </dsp:sp>
    <dsp:sp modelId="{EEFCA628-B0A0-48FA-8C06-FBA59B6CC7AA}">
      <dsp:nvSpPr>
        <dsp:cNvPr id="0" name=""/>
        <dsp:cNvSpPr/>
      </dsp:nvSpPr>
      <dsp:spPr>
        <a:xfrm>
          <a:off x="1353798" y="659317"/>
          <a:ext cx="1504012" cy="60160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Affärsbeslut /Strategi </a:t>
          </a:r>
          <a:endParaRPr lang="sv-SE" sz="700" kern="1200" dirty="0"/>
        </a:p>
      </dsp:txBody>
      <dsp:txXfrm>
        <a:off x="1654601" y="659317"/>
        <a:ext cx="902407" cy="601605"/>
      </dsp:txXfrm>
    </dsp:sp>
    <dsp:sp modelId="{304D5FBF-82B4-4CD8-B6FE-795A322EDBE6}">
      <dsp:nvSpPr>
        <dsp:cNvPr id="0" name=""/>
        <dsp:cNvSpPr/>
      </dsp:nvSpPr>
      <dsp:spPr>
        <a:xfrm>
          <a:off x="2716217" y="659317"/>
          <a:ext cx="2486359" cy="60160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Samverkan mellan leverantör och beställare</a:t>
          </a:r>
          <a:endParaRPr lang="sv-SE" sz="1000" kern="1200" dirty="0"/>
        </a:p>
      </dsp:txBody>
      <dsp:txXfrm>
        <a:off x="3017020" y="659317"/>
        <a:ext cx="1884754" cy="601605"/>
      </dsp:txXfrm>
    </dsp:sp>
    <dsp:sp modelId="{B1899C5E-08E7-4A64-B9C8-8C948B85F1CA}">
      <dsp:nvSpPr>
        <dsp:cNvPr id="0" name=""/>
        <dsp:cNvSpPr/>
      </dsp:nvSpPr>
      <dsp:spPr>
        <a:xfrm>
          <a:off x="5043555" y="656243"/>
          <a:ext cx="1504012" cy="601605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Förhandling och utvärdering</a:t>
          </a:r>
          <a:endParaRPr lang="sv-SE" sz="1000" kern="1200" dirty="0"/>
        </a:p>
      </dsp:txBody>
      <dsp:txXfrm>
        <a:off x="5344358" y="656243"/>
        <a:ext cx="902407" cy="601605"/>
      </dsp:txXfrm>
    </dsp:sp>
    <dsp:sp modelId="{10FEBC8F-7738-449C-9FF8-6B746E71AD4F}">
      <dsp:nvSpPr>
        <dsp:cNvPr id="0" name=""/>
        <dsp:cNvSpPr/>
      </dsp:nvSpPr>
      <dsp:spPr>
        <a:xfrm>
          <a:off x="6397167" y="656243"/>
          <a:ext cx="1504012" cy="601605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Tilldelning</a:t>
          </a:r>
          <a:endParaRPr lang="sv-SE" sz="1000" kern="1200" dirty="0"/>
        </a:p>
      </dsp:txBody>
      <dsp:txXfrm>
        <a:off x="6697970" y="656243"/>
        <a:ext cx="902407" cy="601605"/>
      </dsp:txXfrm>
    </dsp:sp>
    <dsp:sp modelId="{615DF5B0-E988-4DA8-BF17-3920E37C4ACB}">
      <dsp:nvSpPr>
        <dsp:cNvPr id="0" name=""/>
        <dsp:cNvSpPr/>
      </dsp:nvSpPr>
      <dsp:spPr>
        <a:xfrm>
          <a:off x="7750779" y="656243"/>
          <a:ext cx="1504012" cy="60160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Kontrakt</a:t>
          </a:r>
          <a:endParaRPr lang="sv-SE" sz="1000" kern="1200" dirty="0"/>
        </a:p>
      </dsp:txBody>
      <dsp:txXfrm>
        <a:off x="8051582" y="656243"/>
        <a:ext cx="902407" cy="601605"/>
      </dsp:txXfrm>
    </dsp:sp>
    <dsp:sp modelId="{75633714-1DFF-4417-BE27-614BD82D3AAC}">
      <dsp:nvSpPr>
        <dsp:cNvPr id="0" name=""/>
        <dsp:cNvSpPr/>
      </dsp:nvSpPr>
      <dsp:spPr>
        <a:xfrm>
          <a:off x="9127453" y="656243"/>
          <a:ext cx="1504012" cy="60160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Leverans</a:t>
          </a:r>
          <a:endParaRPr lang="sv-SE" sz="1000" kern="1200" dirty="0"/>
        </a:p>
      </dsp:txBody>
      <dsp:txXfrm>
        <a:off x="9428256" y="656243"/>
        <a:ext cx="902407" cy="601605"/>
      </dsp:txXfrm>
    </dsp:sp>
    <dsp:sp modelId="{7FC29AED-D49F-45EA-9894-2DB60465B7B6}">
      <dsp:nvSpPr>
        <dsp:cNvPr id="0" name=""/>
        <dsp:cNvSpPr/>
      </dsp:nvSpPr>
      <dsp:spPr>
        <a:xfrm>
          <a:off x="10458001" y="656243"/>
          <a:ext cx="1504012" cy="60160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000" kern="1200" dirty="0" smtClean="0"/>
            <a:t>Verifiering och validering</a:t>
          </a:r>
          <a:endParaRPr lang="sv-SE" sz="1000" kern="1200" dirty="0"/>
        </a:p>
      </dsp:txBody>
      <dsp:txXfrm>
        <a:off x="10758804" y="656243"/>
        <a:ext cx="902407" cy="601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80EB5-F9F6-4055-8A57-C3558BEF59CB}" type="datetimeFigureOut">
              <a:rPr lang="sv-SE" smtClean="0"/>
              <a:t>2023-04-21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FC58F-130B-4AF5-9D23-E40E3A4A33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9721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fcdn.screen9.com/media/t/9/t9RdPYY8SFHjZfnolVRINw_src.mp4?auth=2OW8vXB9EXSdvarqvMegurc-UaErvdJrH0yxB9VKPOd7J-1OGGHabMPQtoBL6yvpNb5sU2aI1Rfen2Rp7BpYDvgCQ-F4LOqwKkEqDxHbvFT3UAsqCNlKjB7OQ1MB4txD&amp;Policy=eyJTdGF0ZW1lbnQiOlt7IlJlc291cmNlIjoiaHR0cHM6Ly9jZmNkbi5zY3JlZW45LmNvbS9tZWRpYS90LzkvdDlSZFBZWThTRkhqWmZub2xWUklOd19zcmMubXA0P2F1dGg9Mk9XOHZYQjlFWFNkdmFycXZNZWd1cmMtVWFFcnZkSnJIMHl4QjlWS1BPZDdKLTFPR0dIYWJNUFF0b0JMNnl2cE5iNXNVMmFJMVJmZW4yUnA3QnBZRHZnQ1EtRjRMT3F3S2tFcUR4SGJ2RlQzVUFzcUNObEtqQjdPUTFNQjR0eEQiLCJDb25kaXRpb24iOnsiRGF0ZUxlc3NUaGFuIjp7IkFXUzpFcG9jaFRpbWUiOjIxNDc0NzIwMDB9fX1dfQ__&amp;Signature=HPKybZVXchdDPtY7HrWt49Oerec4VskbGY6yQ0EqEAdBYCgnKb-B6gtB1OLJoFh5jPlUF1JQX3cfW1hG-juHUpQB5ftMQs1MPIzNkw~1OAgoFpEy-RHXwhUNc5oZNAO6~qLd~FsEBUKUmpxmYgaz07FBZFytYcRL3r3hCvvAzeg5WonT3CUAwHrPRrU83IzEunayxpuFToGYbjAvIZhhJEXzgp54ONJB7jJbS1ve1Y8TV7Fz4-Iar7XPGeRS74TWjgUAmWlbBRQ1shPoz0A4OaeHmPZ7qdA4Zyd~3hN7ebtzlePS7rAGrnxNM~5D4qIW1Buberj-HvFB7y2HQCKisg__&amp;Key-Pair-Id=APKAJLADG3ZP7IR3HDDQ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fcdn.screen9.com/media/B/M/BMdewjloJ3agTLDVfkrQ5g_src.mp4?auth=ivuT9iFb4lsYqupZ_J7PaNIhPuuVQrIEX51kmqsp7O7k2yVmzIu64scCdgYY4uaaOGUg5xf3bDdTKdcULC03KcM7rR216HPqt39w_zWfou10oucuUvu-8wQ_lhF19N_V75ojk1qDRIihmojWqX4v8w&amp;Policy=eyJTdGF0ZW1lbnQiOlt7IlJlc291cmNlIjoiaHR0cHM6Ly9jZmNkbi5zY3JlZW45LmNvbS9tZWRpYS9CL00vQk1kZXdqbG9KM2FnVExEVmZrclE1Z19zcmMubXA0P2F1dGg9aXZ1VDlpRmI0bHNZcXVwWl9KN1BhTkloUHV1VlFySUVYNTFrbXFzcDdPN2syeVZtekl1NjRzY0NkZ1lZNHVhYU9HVWc1eGYzYkRkVEtkY1VMQzAzS2NNN3JSMjE2SFBxdDM5d196V2ZvdTEwb3VjdVV2dS04d1FfbGhGMTlOX1Y3NW9qazFxRFJJaWhtb2pXcVg0djh3IiwiQ29uZGl0aW9uIjp7IkRhdGVMZXNzVGhhbiI6eyJBV1M6RXBvY2hUaW1lIjoyMTQ3NDcyMDAwfX19XX0_&amp;Signature=Bs8EdFF2sTDV~ByaPvKLgc9bbF~-LKAxztDAFTaJ~KrQKOlTquzvlc0tan5nPK3SjJGanfIqn6vrloUx1G24bd6Ds5yZ5EfMrWOJrYbplEfNGZunty4OJXZh-TYYCje7ahe4ZDXyVw1CaEWf9bjwfmimY55aEQqZNdkb51cqDCxMzSJ~-5pEGPXDNrgP3-uWDgDQ86x53AfsvNyiqB-eJ6VXsjbHb0KVBayrX7jRmh6EL-POYQP1Rtqk7zitkA05Cv~UGPkuBkkIJ9kS~qUOef9DGUPipoOJSeG-x3bh2jNOpnZCLmHi-rcOBxVtiOVjDUu3KeiSXZFOPa4bCExewA__&amp;Key-Pair-Id=APKAJLADG3ZP7IR3HDDQ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mv.se/upphandling/om-upphandling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linkedin.com/feed/update/urn:li:activity:7023040871793078272/?lipi=urn%3Ali%3Apage%3Ad_flagship3_feed%3BGnlqEMMkS3qwx7ioWsf9Rg%3D%3D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fcdn.screen9.com/media/t/9/t9RdPYY8SFHjZfnolVRINw_src.mp4?auth=2OW8vXB9EXSdvarqvMegurc-UaErvdJrH0yxB9VKPOd7J-1OGGHabMPQtoBL6yvpNb5sU2aI1Rfen2Rp7BpYDvgCQ-F4LOqwKkEqDxHbvFT3UAsqCNlKjB7OQ1MB4txD&amp;Policy=eyJTdGF0ZW1lbnQiOlt7IlJlc291cmNlIjoiaHR0cHM6Ly9jZmNkbi5zY3JlZW45LmNvbS9tZWRpYS90LzkvdDlSZFBZWThTRkhqWmZub2xWUklOd19zcmMubXA0P2F1dGg9Mk9XOHZYQjlFWFNkdmFycXZNZWd1cmMtVWFFcnZkSnJIMHl4QjlWS1BPZDdKLTFPR0dIYWJNUFF0b0JMNnl2cE5iNXNVMmFJMVJmZW4yUnA3QnBZRHZnQ1EtRjRMT3F3S2tFcUR4SGJ2RlQzVUFzcUNObEtqQjdPUTFNQjR0eEQiLCJDb25kaXRpb24iOnsiRGF0ZUxlc3NUaGFuIjp7IkFXUzpFcG9jaFRpbWUiOjIxNDc0NzIwMDB9fX1dfQ__&amp;Signature=HPKybZVXchdDPtY7HrWt49Oerec4VskbGY6yQ0EqEAdBYCgnKb-B6gtB1OLJoFh5jPlUF1JQX3cfW1hG-juHUpQB5ftMQs1MPIzNkw~1OAgoFpEy-RHXwhUNc5oZNAO6~qLd~FsEBUKUmpxmYgaz07FBZFytYcRL3r3hCvvAzeg5WonT3CUAwHrPRrU83IzEunayxpuFToGYbjAvIZhhJEXzgp54ONJB7jJbS1ve1Y8TV7Fz4-Iar7XPGeRS74TWjgUAmWlbBRQ1shPoz0A4OaeHmPZ7qdA4Zyd~3hN7ebtzlePS7rAGrnxNM~5D4qIW1Buberj-HvFB7y2HQCKisg__&amp;Key-Pair-Id=APKAJLADG3ZP7IR3HDDQ</a:t>
            </a:r>
            <a:endParaRPr lang="sv-S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7329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4672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F18F-DF6C-8441-AA3A-362F5CDF0372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6407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u="sng" dirty="0" smtClean="0">
                <a:hlinkClick r:id="rId3"/>
              </a:rPr>
              <a:t>https</a:t>
            </a:r>
            <a:r>
              <a:rPr lang="sv-SE" u="sng" dirty="0" smtClean="0">
                <a:hlinkClick r:id="rId3"/>
              </a:rPr>
              <a:t>://cfcdn.screen9.com/media/B/M/BMdewjloJ3agTLDVfkrQ5g_src.mp4?auth=ivuT9iFb4lsYqupZ_J7PaNIhPuuVQrIEX51kmqsp7O7k2yVmzIu64scCdgYY4uaaOGUg5xf3bDdTKdcULC03KcM7rR216HPqt39w_zWfou10oucuUvu-8wQ_lhF19N_V75ojk1qDRIihmojWqX4v8w&amp;Policy=eyJTdGF0ZW1lbnQiOlt7IlJlc291cmNlIjoiaHR0cHM6Ly9jZmNkbi5zY3JlZW45LmNvbS9tZWRpYS9CL00vQk1kZXdqbG9KM2FnVExEVmZrclE1Z19zcmMubXA0P2F1dGg9aXZ1VDlpRmI0bHNZcXVwWl9KN1BhTkloUHV1VlFySUVYNTFrbXFzcDdPN2syeVZtekl1NjRzY0NkZ1lZNHVhYU9HVWc1eGYzYkRkVEtkY1VMQzAzS2NNN3JSMjE2SFBxdDM5d196V2ZvdTEwb3VjdVV2dS04d1FfbGhGMTlOX1Y3NW9qazFxRFJJaWhtb2pXcVg0djh3IiwiQ29uZGl0aW9uIjp7IkRhdGVMZXNzVGhhbiI6eyJBV1M6RXBvY2hUaW1lIjoyMTQ3NDcyMDAwfX19XX0_&amp;Signature=Bs8EdFF2sTDV~ByaPvKLgc9bbF~-LKAxztDAFTaJ~KrQKOlTquzvlc0tan5nPK3SjJGanfIqn6vrloUx1G24bd6Ds5yZ5EfMrWOJrYbplEfNGZunty4OJXZh-TYYCje7ahe4ZDXyVw1CaEWf9bjwfmimY55aEQqZNdkb51cqDCxMzSJ~-5pEGPXDNrgP3-uWDgDQ86x53AfsvNyiqB-eJ6VXsjbHb0KVBayrX7jRmh6EL-POYQP1Rtqk7zitkA05Cv~UGPkuBkkIJ9kS~qUOef9DGUPipoOJSeG-x3bh2jNOpnZCLmHi-rcOBxVtiOVjDUu3KeiSXZFOPa4bCExewA__&amp;Key-Pair-Id=APKAJLADG3ZP7IR3HDDQ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4426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6417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dirty="0">
              <a:solidFill>
                <a:srgbClr val="050400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F18F-DF6C-8441-AA3A-362F5CDF0372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195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5973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1933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F18F-DF6C-8441-AA3A-362F5CDF0372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0515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9040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3511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0560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3615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2701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2606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1" dirty="0" smtClean="0">
              <a:solidFill>
                <a:srgbClr val="FF0000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4521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F18F-DF6C-8441-AA3A-362F5CDF037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948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F18F-DF6C-8441-AA3A-362F5CDF037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7385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18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015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Om upphandling (fmv.se)</a:t>
            </a:r>
            <a:r>
              <a:rPr lang="sv-SE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(längst ner på sidan) alternativt </a:t>
            </a:r>
            <a:r>
              <a:rPr lang="sv-SE" sz="120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https://www.linkedin.com/feed/update/urn:li:activity:7023040871793078272/?lipi=urn%3Ali%3Apage%3Ad_flagship3_feed%3BGnlqEMMkS3qwx7ioWsf9Rg%3D%3D</a:t>
            </a:r>
            <a:r>
              <a:rPr lang="sv-SE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sv-S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136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C58F-130B-4AF5-9D23-E40E3A4A33F4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9917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397307D-D188-45AA-88B7-61CB8EE5F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8056"/>
            <a:ext cx="12192000" cy="6858000"/>
          </a:xfrm>
          <a:solidFill>
            <a:schemeClr val="bg2"/>
          </a:solidFill>
        </p:spPr>
        <p:txBody>
          <a:bodyPr tIns="1944000" anchor="t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sv-SE" dirty="0"/>
              <a:t>Klicka på ikonen </a:t>
            </a:r>
            <a:r>
              <a:rPr lang="sv-SE" dirty="0" err="1"/>
              <a:t>Bildbank</a:t>
            </a:r>
            <a:r>
              <a:rPr lang="sv-SE" dirty="0"/>
              <a:t> under Start-fliken för att infoga en bild från FMV:s </a:t>
            </a:r>
            <a:r>
              <a:rPr lang="sv-SE" dirty="0" err="1"/>
              <a:t>bildbank</a:t>
            </a:r>
            <a:r>
              <a:rPr lang="sv-SE" dirty="0"/>
              <a:t>. </a:t>
            </a:r>
          </a:p>
        </p:txBody>
      </p:sp>
      <p:sp>
        <p:nvSpPr>
          <p:cNvPr id="217" name="Platshållare för text 216">
            <a:extLst>
              <a:ext uri="{FF2B5EF4-FFF2-40B4-BE49-F238E27FC236}">
                <a16:creationId xmlns:a16="http://schemas.microsoft.com/office/drawing/2014/main" id="{BC9CBC55-BCCC-41AF-A64E-F344280666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8193626" y="5861846"/>
            <a:ext cx="3708000" cy="915974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buNone/>
              <a:defRPr sz="100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C07D9DA-41B5-4330-B2D3-6F2CE0F75DB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5EA46921-664F-4D9D-BA99-07D5E83473DF}" type="datetime1">
              <a:rPr lang="sv-SE" smtClean="0"/>
              <a:t>2023-04-21</a:t>
            </a:fld>
            <a:endParaRPr lang="sv-SE" sz="10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36753E1-8409-4FEA-841C-E3D67E9FCF8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891856"/>
            <a:ext cx="864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Förnamn Efternamn, E-post, Telefonummer</a:t>
            </a:r>
            <a:endParaRPr lang="sv-SE" sz="10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69FA1F0-424B-4D94-B3A1-C0FF7E0980F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sz="100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79DB9FBC-6E7C-4930-5D54-A719D504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42" y="3071507"/>
            <a:ext cx="10969927" cy="12722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847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2">
            <a:extLst>
              <a:ext uri="{FF2B5EF4-FFF2-40B4-BE49-F238E27FC236}">
                <a16:creationId xmlns:a16="http://schemas.microsoft.com/office/drawing/2014/main" id="{561FF24C-AE7C-4F00-91E3-8AC2BEA012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394E5E4F-2739-4CF5-A6A4-2B6A07C974BF}" type="datetime1">
              <a:rPr lang="sv-SE" smtClean="0"/>
              <a:t>2023-04-21</a:t>
            </a:fld>
            <a:endParaRPr lang="sv-SE" sz="100" dirty="0"/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7A85D21B-013A-48E5-9E5D-171E5397731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891856"/>
            <a:ext cx="864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Förnamn Efternamn, E-post, Telefonummer</a:t>
            </a:r>
            <a:endParaRPr lang="sv-SE" sz="10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365C41E-F8E9-4B6F-8BC4-5C0531FC1B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sz="100"/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225E5DB9-0B15-0DF1-7098-36F8EEF52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454" y="2909301"/>
            <a:ext cx="4207091" cy="10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5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782541EB-C98A-4D1E-8CF0-07A2253BCC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tIns="1944000" anchor="t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sv-SE" dirty="0"/>
              <a:t>Klicka på ikonen </a:t>
            </a:r>
            <a:r>
              <a:rPr lang="sv-SE" dirty="0" err="1"/>
              <a:t>Bildbank</a:t>
            </a:r>
            <a:r>
              <a:rPr lang="sv-SE" dirty="0"/>
              <a:t> under Start-fliken för att infoga en bild från FMV:s </a:t>
            </a:r>
            <a:r>
              <a:rPr lang="sv-SE" dirty="0" err="1"/>
              <a:t>bildbank</a:t>
            </a:r>
            <a:r>
              <a:rPr lang="sv-SE" dirty="0"/>
              <a:t>.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503FE21-80EA-440F-B49F-CADF495C69F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9A6A72D8-D088-4242-87DE-48BEA94AB935}" type="datetime1">
              <a:rPr lang="sv-SE" smtClean="0"/>
              <a:t>2023-04-21</a:t>
            </a:fld>
            <a:endParaRPr lang="sv-SE" sz="10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A9438A0-E20A-4F11-9148-B649121E46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891856"/>
            <a:ext cx="864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Förnamn Efternamn, E-post, Telefonummer</a:t>
            </a:r>
            <a:endParaRPr lang="sv-SE" sz="100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F0A285E3-C572-4240-A07D-C40B3C7F17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sz="100"/>
          </a:p>
        </p:txBody>
      </p:sp>
    </p:spTree>
    <p:extLst>
      <p:ext uri="{BB962C8B-B14F-4D97-AF65-F5344CB8AC3E}">
        <p14:creationId xmlns:p14="http://schemas.microsoft.com/office/powerpoint/2010/main" val="4245471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: Rubrik, text (2-spalt) och grafik, m sidf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960002" y="719999"/>
            <a:ext cx="10177812" cy="882000"/>
          </a:xfrm>
        </p:spPr>
        <p:txBody>
          <a:bodyPr>
            <a:noAutofit/>
          </a:bodyPr>
          <a:lstStyle>
            <a:lvl1pPr>
              <a:defRPr sz="5867"/>
            </a:lvl1pPr>
          </a:lstStyle>
          <a:p>
            <a:r>
              <a:rPr lang="sv-SE" dirty="0" smtClean="0"/>
              <a:t>Lägg till rubrik</a:t>
            </a:r>
            <a:endParaRPr lang="sv-SE" dirty="0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67360" y="6380143"/>
            <a:ext cx="28448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sv-SE" dirty="0" smtClean="0">
                <a:solidFill>
                  <a:schemeClr val="bg1"/>
                </a:solidFill>
              </a:rPr>
              <a:t>Sidnr: </a:t>
            </a:r>
            <a:fld id="{346AA032-F20D-492B-B0EA-E91757143A4E}" type="slidenum">
              <a:rPr lang="sv-SE" smtClean="0">
                <a:solidFill>
                  <a:schemeClr val="bg1"/>
                </a:solidFill>
              </a:rPr>
              <a:pPr/>
              <a:t>‹#›</a:t>
            </a:fld>
            <a:endParaRPr lang="sv-SE" dirty="0" smtClean="0">
              <a:solidFill>
                <a:schemeClr val="bg1"/>
              </a:solidFill>
            </a:endParaRPr>
          </a:p>
          <a:p>
            <a:fld id="{0AFEB311-5563-4783-B602-7C7698613412}" type="datetimeFigureOut">
              <a:rPr lang="sv-SE" smtClean="0">
                <a:solidFill>
                  <a:schemeClr val="bg1"/>
                </a:solidFill>
              </a:rPr>
              <a:pPr/>
              <a:t>2023-04-21</a:t>
            </a:fld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60967" y="1601789"/>
            <a:ext cx="10176933" cy="4181475"/>
          </a:xfrm>
        </p:spPr>
        <p:txBody>
          <a:bodyPr numCol="2"/>
          <a:lstStyle>
            <a:lvl1pPr marL="0" indent="0">
              <a:buNone/>
              <a:defRPr baseline="0"/>
            </a:lvl1pPr>
          </a:lstStyle>
          <a:p>
            <a:pPr lvl="0"/>
            <a:r>
              <a:rPr lang="sv-SE" dirty="0" smtClean="0"/>
              <a:t>Skriv text här två spalt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3508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block: 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28A6F533-2B6B-2A26-6B07-2FB24B27DA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9" y="0"/>
            <a:ext cx="6095999" cy="6858000"/>
          </a:xfrm>
          <a:solidFill>
            <a:schemeClr val="bg2"/>
          </a:solidFill>
        </p:spPr>
        <p:txBody>
          <a:bodyPr tIns="2232000"/>
          <a:lstStyle>
            <a:lvl1pPr marL="1080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på ikonen </a:t>
            </a:r>
            <a:r>
              <a:rPr lang="sv-SE" dirty="0" err="1"/>
              <a:t>Bildbank</a:t>
            </a:r>
            <a:r>
              <a:rPr lang="sv-SE" dirty="0"/>
              <a:t> under Start-fliken för att infoga en bild från FMV:s </a:t>
            </a:r>
            <a:r>
              <a:rPr lang="sv-SE" dirty="0" err="1"/>
              <a:t>bildbank</a:t>
            </a:r>
            <a:r>
              <a:rPr lang="sv-SE" dirty="0"/>
              <a:t>.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57BF0BE-B217-4716-AAF4-385429DF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362" y="1122925"/>
            <a:ext cx="4713196" cy="882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95EC61-6AD9-41F5-80CC-1005974D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552B-152F-47B8-AA1F-9F17880045AB}" type="datetime1">
              <a:rPr lang="sv-SE" smtClean="0"/>
              <a:t>2023-04-21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1B7281-E2E8-43CD-8E45-01DF94BB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D7767E-A62C-4E1B-833F-D156316E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739D5BB-6A26-9330-0A00-AEBCCB43E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361" y="2527685"/>
            <a:ext cx="4713196" cy="3309041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text 216">
            <a:extLst>
              <a:ext uri="{FF2B5EF4-FFF2-40B4-BE49-F238E27FC236}">
                <a16:creationId xmlns:a16="http://schemas.microsoft.com/office/drawing/2014/main" id="{10442D7A-05E1-A454-45B9-FC0D95F7D7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247242" y="5861846"/>
            <a:ext cx="1654383" cy="915974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24132"/>
            </a:stretch>
          </a:blipFill>
        </p:spPr>
        <p:txBody>
          <a:bodyPr/>
          <a:lstStyle>
            <a:lvl1pPr algn="ctr">
              <a:buNone/>
              <a:defRPr sz="100"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6855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block: rubrik, text, bild (grö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28A6F533-2B6B-2A26-6B07-2FB24B27DA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9" y="0"/>
            <a:ext cx="6095999" cy="6858000"/>
          </a:xfrm>
          <a:solidFill>
            <a:schemeClr val="bg2"/>
          </a:solidFill>
        </p:spPr>
        <p:txBody>
          <a:bodyPr tIns="2232000"/>
          <a:lstStyle>
            <a:lvl1pPr marL="1080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på ikonen </a:t>
            </a:r>
            <a:r>
              <a:rPr lang="sv-SE" dirty="0" err="1"/>
              <a:t>Bildbank</a:t>
            </a:r>
            <a:r>
              <a:rPr lang="sv-SE" dirty="0"/>
              <a:t> under Start-fliken för att infoga en bild från FMV:s </a:t>
            </a:r>
            <a:r>
              <a:rPr lang="sv-SE" dirty="0" err="1"/>
              <a:t>bildbank</a:t>
            </a:r>
            <a:r>
              <a:rPr lang="sv-SE" dirty="0"/>
              <a:t>.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57BF0BE-B217-4716-AAF4-385429DF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362" y="1122925"/>
            <a:ext cx="4713196" cy="882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95EC61-6AD9-41F5-80CC-1005974D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5846-0B3D-4F03-915A-929BCB6370B0}" type="datetime1">
              <a:rPr lang="sv-SE" smtClean="0"/>
              <a:t>2023-04-21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1B7281-E2E8-43CD-8E45-01DF94BB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D7767E-A62C-4E1B-833F-D156316E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739D5BB-6A26-9330-0A00-AEBCCB43E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361" y="2527685"/>
            <a:ext cx="4713196" cy="3309041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text 216">
            <a:extLst>
              <a:ext uri="{FF2B5EF4-FFF2-40B4-BE49-F238E27FC236}">
                <a16:creationId xmlns:a16="http://schemas.microsoft.com/office/drawing/2014/main" id="{08B4AD78-0C7E-7EAF-3E41-B26914A20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247242" y="5861846"/>
            <a:ext cx="1654383" cy="915974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24132"/>
            </a:stretch>
          </a:blipFill>
        </p:spPr>
        <p:txBody>
          <a:bodyPr/>
          <a:lstStyle>
            <a:lvl1pPr algn="ctr">
              <a:buNone/>
              <a:defRPr sz="100"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2132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block: text.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28A6F533-2B6B-2A26-6B07-2FB24B27DA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9" y="0"/>
            <a:ext cx="6095999" cy="6858000"/>
          </a:xfrm>
          <a:solidFill>
            <a:schemeClr val="bg2"/>
          </a:solidFill>
        </p:spPr>
        <p:txBody>
          <a:bodyPr tIns="2232000"/>
          <a:lstStyle>
            <a:lvl1pPr marL="1080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på ikonen </a:t>
            </a:r>
            <a:r>
              <a:rPr lang="sv-SE" dirty="0" err="1"/>
              <a:t>Bildbank</a:t>
            </a:r>
            <a:r>
              <a:rPr lang="sv-SE" dirty="0"/>
              <a:t> under Start-fliken för att infoga en bild från FMV:s </a:t>
            </a:r>
            <a:r>
              <a:rPr lang="sv-SE" dirty="0" err="1"/>
              <a:t>bildbank</a:t>
            </a:r>
            <a:r>
              <a:rPr lang="sv-SE" dirty="0"/>
              <a:t>. 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95EC61-6AD9-41F5-80CC-1005974D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8F82-4522-4E45-9750-C7941010FDD3}" type="datetime1">
              <a:rPr lang="sv-SE" smtClean="0"/>
              <a:t>2023-04-21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1B7281-E2E8-43CD-8E45-01DF94BB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D7767E-A62C-4E1B-833F-D156316E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739D5BB-6A26-9330-0A00-AEBCCB43E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361" y="1122925"/>
            <a:ext cx="4713196" cy="4713801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text 216">
            <a:extLst>
              <a:ext uri="{FF2B5EF4-FFF2-40B4-BE49-F238E27FC236}">
                <a16:creationId xmlns:a16="http://schemas.microsoft.com/office/drawing/2014/main" id="{7D422359-1436-C914-F191-1982D98E6A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247242" y="5861846"/>
            <a:ext cx="1654383" cy="915974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24132"/>
            </a:stretch>
          </a:blipFill>
        </p:spPr>
        <p:txBody>
          <a:bodyPr/>
          <a:lstStyle>
            <a:lvl1pPr algn="ctr">
              <a:buNone/>
              <a:defRPr sz="100"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535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block: text, innehål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6C379B03-CB55-4C47-4221-4739B0B0D261}"/>
              </a:ext>
            </a:extLst>
          </p:cNvPr>
          <p:cNvSpPr/>
          <p:nvPr userDrawn="1"/>
        </p:nvSpPr>
        <p:spPr>
          <a:xfrm>
            <a:off x="0" y="-1"/>
            <a:ext cx="6096000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6D802BE-AE63-34FE-F05F-65AA928FE2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96000" y="1"/>
            <a:ext cx="6096000" cy="6858000"/>
          </a:xfrm>
          <a:solidFill>
            <a:schemeClr val="bg1"/>
          </a:solidFill>
        </p:spPr>
        <p:txBody>
          <a:bodyPr/>
          <a:lstStyle>
            <a:lvl1pPr marL="10800" indent="0">
              <a:buNone/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95EC61-6AD9-41F5-80CC-1005974D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DADC5-0FA9-43D3-84B7-3C63ADE79AF0}" type="datetime1">
              <a:rPr lang="sv-SE" smtClean="0"/>
              <a:t>2023-04-21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1B7281-E2E8-43CD-8E45-01DF94BB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D7767E-A62C-4E1B-833F-D156316E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739D5BB-6A26-9330-0A00-AEBCCB43E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361" y="1122925"/>
            <a:ext cx="4713196" cy="4713801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text 216">
            <a:extLst>
              <a:ext uri="{FF2B5EF4-FFF2-40B4-BE49-F238E27FC236}">
                <a16:creationId xmlns:a16="http://schemas.microsoft.com/office/drawing/2014/main" id="{4DCD8558-D818-C653-0759-2D5594E1EA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10167730" y="5861846"/>
            <a:ext cx="1733896" cy="915974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13854"/>
            </a:stretch>
          </a:blipFill>
        </p:spPr>
        <p:txBody>
          <a:bodyPr/>
          <a:lstStyle>
            <a:lvl1pPr algn="ctr">
              <a:buNone/>
              <a:defRPr sz="100"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8019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lock: bild, 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28A6F533-2B6B-2A26-6B07-2FB24B27DA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 tIns="2232000"/>
          <a:lstStyle>
            <a:lvl1pPr marL="1080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på ikonen </a:t>
            </a:r>
            <a:r>
              <a:rPr lang="sv-SE" dirty="0" err="1"/>
              <a:t>Bildbank</a:t>
            </a:r>
            <a:r>
              <a:rPr lang="sv-SE" dirty="0"/>
              <a:t> under Start-fliken för att infoga en bild från FMV:s </a:t>
            </a:r>
            <a:r>
              <a:rPr lang="sv-SE" dirty="0" err="1"/>
              <a:t>bildbank</a:t>
            </a:r>
            <a:r>
              <a:rPr lang="sv-SE" dirty="0"/>
              <a:t>.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57BF0BE-B217-4716-AAF4-385429DF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444" y="1122925"/>
            <a:ext cx="4713196" cy="882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95EC61-6AD9-41F5-80CC-1005974D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939FB-DE3A-41A0-849D-E18AB667110B}" type="datetime1">
              <a:rPr lang="sv-SE" smtClean="0"/>
              <a:t>2023-04-21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1B7281-E2E8-43CD-8E45-01DF94BB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D7767E-A62C-4E1B-833F-D156316E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739D5BB-6A26-9330-0A00-AEBCCB43E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94443" y="2527685"/>
            <a:ext cx="4713196" cy="3309041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26668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lock: bild, rubrik, text (grö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28A6F533-2B6B-2A26-6B07-2FB24B27DA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 tIns="2232000"/>
          <a:lstStyle>
            <a:lvl1pPr marL="1080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på ikonen </a:t>
            </a:r>
            <a:r>
              <a:rPr lang="sv-SE" dirty="0" err="1"/>
              <a:t>Bildbank</a:t>
            </a:r>
            <a:r>
              <a:rPr lang="sv-SE" dirty="0"/>
              <a:t> under Start-fliken för att infoga en bild från FMV:s </a:t>
            </a:r>
            <a:r>
              <a:rPr lang="sv-SE" dirty="0" err="1"/>
              <a:t>bildbank</a:t>
            </a:r>
            <a:r>
              <a:rPr lang="sv-SE" dirty="0"/>
              <a:t>.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57BF0BE-B217-4716-AAF4-385429DF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444" y="1122925"/>
            <a:ext cx="4713196" cy="882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95EC61-6AD9-41F5-80CC-1005974D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FC0E-1834-4112-9D7C-3A24128EA6A8}" type="datetime1">
              <a:rPr lang="sv-SE" smtClean="0"/>
              <a:t>2023-04-21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1B7281-E2E8-43CD-8E45-01DF94BB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D7767E-A62C-4E1B-833F-D156316E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739D5BB-6A26-9330-0A00-AEBCCB43E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94443" y="2527685"/>
            <a:ext cx="4713196" cy="3309041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572594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lock: innehåll, 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E2FC3C14-FD58-DF72-21E1-8282594D400E}"/>
              </a:ext>
            </a:extLst>
          </p:cNvPr>
          <p:cNvSpPr/>
          <p:nvPr userDrawn="1"/>
        </p:nvSpPr>
        <p:spPr>
          <a:xfrm>
            <a:off x="0" y="-1"/>
            <a:ext cx="6096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A59CD42-0470-7675-C4EC-3FD9947086E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" y="0"/>
            <a:ext cx="6096000" cy="6858000"/>
          </a:xfrm>
          <a:solidFill>
            <a:schemeClr val="bg1"/>
          </a:solidFill>
        </p:spPr>
        <p:txBody>
          <a:bodyPr/>
          <a:lstStyle>
            <a:lvl1pPr marL="10800" indent="0">
              <a:buNone/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57BF0BE-B217-4716-AAF4-385429DF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444" y="1122925"/>
            <a:ext cx="4713196" cy="882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95EC61-6AD9-41F5-80CC-1005974D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BAF5B8A5-ED74-46D8-9944-88D62C435AAF}" type="datetime1">
              <a:rPr lang="sv-SE" smtClean="0"/>
              <a:t>2023-04-21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1B7281-E2E8-43CD-8E45-01DF94BB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sv-SE"/>
              <a:t>Förnamn Efternamn, E-post, Telefonummer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D7767E-A62C-4E1B-833F-D156316E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739D5BB-6A26-9330-0A00-AEBCCB43E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94443" y="2527685"/>
            <a:ext cx="4713196" cy="3309041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3315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d, v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782541EB-C98A-4D1E-8CF0-07A2253BCC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tIns="1944000" anchor="t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sv-SE" dirty="0"/>
              <a:t>Klicka på ikonen </a:t>
            </a:r>
            <a:r>
              <a:rPr lang="sv-SE" dirty="0" err="1"/>
              <a:t>Bildbank</a:t>
            </a:r>
            <a:r>
              <a:rPr lang="sv-SE" dirty="0"/>
              <a:t> under Start-fliken för att infoga en bild från FMV:s </a:t>
            </a:r>
            <a:r>
              <a:rPr lang="sv-SE" dirty="0" err="1"/>
              <a:t>bildbank</a:t>
            </a:r>
            <a:r>
              <a:rPr lang="sv-SE" dirty="0"/>
              <a:t>.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503FE21-80EA-440F-B49F-CADF495C69F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5D6866EA-24AC-4315-BD27-B896DFEBBB5F}" type="datetime1">
              <a:rPr lang="sv-SE" smtClean="0"/>
              <a:t>2023-04-21</a:t>
            </a:fld>
            <a:endParaRPr lang="sv-SE" sz="10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A9438A0-E20A-4F11-9148-B649121E46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891856"/>
            <a:ext cx="864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Förnamn Efternamn, E-post, Telefonummer</a:t>
            </a:r>
            <a:endParaRPr lang="sv-SE" sz="100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F0A285E3-C572-4240-A07D-C40B3C7F17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6891856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sz="100"/>
          </a:p>
        </p:txBody>
      </p:sp>
      <p:sp>
        <p:nvSpPr>
          <p:cNvPr id="2" name="Platshållare för text 216">
            <a:extLst>
              <a:ext uri="{FF2B5EF4-FFF2-40B4-BE49-F238E27FC236}">
                <a16:creationId xmlns:a16="http://schemas.microsoft.com/office/drawing/2014/main" id="{893A3ADE-90BF-F127-862F-3D28F14C4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0247242" y="5861846"/>
            <a:ext cx="1654383" cy="915974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24132"/>
            </a:stretch>
          </a:blipFill>
        </p:spPr>
        <p:txBody>
          <a:bodyPr/>
          <a:lstStyle>
            <a:lvl1pPr algn="ctr">
              <a:buNone/>
              <a:defRPr sz="100"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9005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block: rubrik, text,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FF329015-8499-4F2D-447F-599B82FC3FC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5998" y="3429000"/>
            <a:ext cx="6095999" cy="3429000"/>
          </a:xfrm>
          <a:solidFill>
            <a:schemeClr val="bg2"/>
          </a:solidFill>
        </p:spPr>
        <p:txBody>
          <a:bodyPr tIns="576000"/>
          <a:lstStyle>
            <a:lvl1pPr marL="1080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på ikonen </a:t>
            </a:r>
            <a:r>
              <a:rPr lang="sv-SE" dirty="0" err="1"/>
              <a:t>Bildbank</a:t>
            </a:r>
            <a:r>
              <a:rPr lang="sv-SE" dirty="0"/>
              <a:t> under Start-fliken för att infoga en bild från FMV:s </a:t>
            </a:r>
            <a:r>
              <a:rPr lang="sv-SE" dirty="0" err="1"/>
              <a:t>bildbank</a:t>
            </a:r>
            <a:r>
              <a:rPr lang="sv-SE" dirty="0"/>
              <a:t>. 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28A6F533-2B6B-2A26-6B07-2FB24B27DA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9" y="0"/>
            <a:ext cx="6095999" cy="3429000"/>
          </a:xfrm>
          <a:solidFill>
            <a:schemeClr val="bg2"/>
          </a:solidFill>
        </p:spPr>
        <p:txBody>
          <a:bodyPr tIns="576000"/>
          <a:lstStyle>
            <a:lvl1pPr marL="1080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på ikonen </a:t>
            </a:r>
            <a:r>
              <a:rPr lang="sv-SE" dirty="0" err="1"/>
              <a:t>Bildbank</a:t>
            </a:r>
            <a:r>
              <a:rPr lang="sv-SE" dirty="0"/>
              <a:t> under Start-fliken för att infoga en bild från FMV:s </a:t>
            </a:r>
            <a:r>
              <a:rPr lang="sv-SE" dirty="0" err="1"/>
              <a:t>bildbank</a:t>
            </a:r>
            <a:r>
              <a:rPr lang="sv-SE" dirty="0"/>
              <a:t>.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57BF0BE-B217-4716-AAF4-385429DF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362" y="1122925"/>
            <a:ext cx="4713196" cy="882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95EC61-6AD9-41F5-80CC-1005974D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CA08-7511-46BE-9A0F-044BBBACA7EC}" type="datetime1">
              <a:rPr lang="sv-SE" smtClean="0"/>
              <a:t>2023-04-21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1B7281-E2E8-43CD-8E45-01DF94BB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D7767E-A62C-4E1B-833F-D156316E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5FE5276-BED3-6A68-0D70-B9A0ACDED8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361" y="2527685"/>
            <a:ext cx="4713196" cy="3309041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216">
            <a:extLst>
              <a:ext uri="{FF2B5EF4-FFF2-40B4-BE49-F238E27FC236}">
                <a16:creationId xmlns:a16="http://schemas.microsoft.com/office/drawing/2014/main" id="{2A234183-9297-8538-7EE5-FB44EBA37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10247242" y="5861846"/>
            <a:ext cx="1654383" cy="915974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24132"/>
            </a:stretch>
          </a:blipFill>
        </p:spPr>
        <p:txBody>
          <a:bodyPr/>
          <a:lstStyle>
            <a:lvl1pPr algn="ctr">
              <a:buNone/>
              <a:defRPr sz="100"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4629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lock: rubrik, bild, tre textdelar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FF329015-8499-4F2D-447F-599B82FC3FC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1998" cy="6858000"/>
          </a:xfrm>
          <a:solidFill>
            <a:schemeClr val="bg2"/>
          </a:solidFill>
        </p:spPr>
        <p:txBody>
          <a:bodyPr lIns="72000" tIns="144000" rIns="7056000"/>
          <a:lstStyle>
            <a:lvl1pPr marL="1080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på ikonen </a:t>
            </a:r>
            <a:r>
              <a:rPr lang="sv-SE" dirty="0" err="1"/>
              <a:t>Bildbank</a:t>
            </a:r>
            <a:r>
              <a:rPr lang="sv-SE" dirty="0"/>
              <a:t> under Start-fliken för att infoga en bild från FMV:s </a:t>
            </a:r>
            <a:r>
              <a:rPr lang="sv-SE" dirty="0" err="1"/>
              <a:t>bildbank</a:t>
            </a:r>
            <a:r>
              <a:rPr lang="sv-SE" dirty="0"/>
              <a:t>.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57BF0BE-B217-4716-AAF4-385429DF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362" y="1122925"/>
            <a:ext cx="4713196" cy="882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E0F5459-DE1B-4B03-8DA7-B80BD2D1F2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"/>
            <a:ext cx="6095999" cy="3428999"/>
          </a:xfrm>
          <a:solidFill>
            <a:schemeClr val="accent4"/>
          </a:solidFill>
        </p:spPr>
        <p:txBody>
          <a:bodyPr lIns="849600" tIns="900000" rIns="828000" bIns="540000"/>
          <a:lstStyle>
            <a:lvl1pPr marL="10800" indent="0">
              <a:buNone/>
              <a:defRPr sz="2000" b="1"/>
            </a:lvl1pPr>
            <a:lvl2pPr marL="190800" indent="0">
              <a:buNone/>
              <a:defRPr sz="1800" b="1"/>
            </a:lvl2pPr>
            <a:lvl3pPr marL="378000" indent="0">
              <a:buNone/>
              <a:defRPr sz="1600" b="1"/>
            </a:lvl3pPr>
            <a:lvl4pPr marL="565200" indent="0">
              <a:buNone/>
              <a:defRPr sz="1400" b="1"/>
            </a:lvl4pPr>
            <a:lvl5pPr marL="752400" indent="0">
              <a:buNone/>
              <a:defRPr sz="1200" b="1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70A172AD-7220-E0F6-0367-915F798831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4705" y="1179860"/>
            <a:ext cx="4562475" cy="1945928"/>
          </a:xfrm>
        </p:spPr>
        <p:txBody>
          <a:bodyPr/>
          <a:lstStyle>
            <a:lvl1pPr marL="187200" indent="-176400">
              <a:buFont typeface="Arial" panose="020B0604020202020204" pitchFamily="34" charset="0"/>
              <a:buChar char="•"/>
              <a:defRPr lang="sv-SE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1600" b="0"/>
            </a:lvl2pPr>
            <a:lvl3pPr>
              <a:defRPr sz="1400" b="0"/>
            </a:lvl3pPr>
            <a:lvl4pPr>
              <a:defRPr sz="1200" b="0"/>
            </a:lvl4pPr>
            <a:lvl5pPr>
              <a:defRPr sz="1100" b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D78A864F-29A8-7272-C3EA-48D7BC915DB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" y="3429001"/>
            <a:ext cx="6095999" cy="3428999"/>
          </a:xfrm>
          <a:solidFill>
            <a:schemeClr val="accent3"/>
          </a:solidFill>
        </p:spPr>
        <p:txBody>
          <a:bodyPr lIns="849600" tIns="900000" rIns="828000" bIns="540000"/>
          <a:lstStyle>
            <a:lvl1pPr marL="10800" indent="0">
              <a:buNone/>
              <a:defRPr sz="2000" b="1"/>
            </a:lvl1pPr>
            <a:lvl2pPr marL="190800" indent="0">
              <a:buNone/>
              <a:defRPr sz="1800" b="1"/>
            </a:lvl2pPr>
            <a:lvl3pPr marL="378000" indent="0">
              <a:buNone/>
              <a:defRPr sz="1600" b="1"/>
            </a:lvl3pPr>
            <a:lvl4pPr marL="565200" indent="0">
              <a:buNone/>
              <a:defRPr sz="1400" b="1"/>
            </a:lvl4pPr>
            <a:lvl5pPr marL="752400" indent="0">
              <a:buNone/>
              <a:defRPr sz="1200" b="1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text 15">
            <a:extLst>
              <a:ext uri="{FF2B5EF4-FFF2-40B4-BE49-F238E27FC236}">
                <a16:creationId xmlns:a16="http://schemas.microsoft.com/office/drawing/2014/main" id="{246792FB-D78A-7368-3303-FD3F92212A9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8706" y="4608860"/>
            <a:ext cx="4562475" cy="1945928"/>
          </a:xfrm>
        </p:spPr>
        <p:txBody>
          <a:bodyPr/>
          <a:lstStyle>
            <a:lvl1pPr marL="187200" indent="-176400">
              <a:buFont typeface="Arial" panose="020B0604020202020204" pitchFamily="34" charset="0"/>
              <a:buChar char="•"/>
              <a:defRPr lang="sv-SE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1600" b="0"/>
            </a:lvl2pPr>
            <a:lvl3pPr>
              <a:defRPr sz="1400" b="0"/>
            </a:lvl3pPr>
            <a:lvl4pPr>
              <a:defRPr sz="1200" b="0"/>
            </a:lvl4pPr>
            <a:lvl5pPr>
              <a:defRPr sz="1100" b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35840C8-74F1-0DD5-9CE6-1A05F635C5A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CE007814-7C57-47E4-BD84-4EA045E9FF57}" type="datetime1">
              <a:rPr lang="sv-SE" smtClean="0"/>
              <a:t>2023-04-21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7A63B7A-D88B-7EFF-DCB1-AB2031A2EB8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F50F69BC-4ABB-06AB-2DA0-CA677003D6B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text 216">
            <a:extLst>
              <a:ext uri="{FF2B5EF4-FFF2-40B4-BE49-F238E27FC236}">
                <a16:creationId xmlns:a16="http://schemas.microsoft.com/office/drawing/2014/main" id="{04BCA171-3C5F-0C9C-68C3-18BB3B255F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0247242" y="5861846"/>
            <a:ext cx="1654383" cy="915974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24132"/>
            </a:stretch>
          </a:blipFill>
        </p:spPr>
        <p:txBody>
          <a:bodyPr/>
          <a:lstStyle>
            <a:lvl1pPr algn="ctr">
              <a:buNone/>
              <a:defRPr sz="100"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517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6" grpId="0" uiExpand="1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 uiExpand="1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7D7A3BC-FD05-42DA-A725-AB8ACE2B0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17F8B-6223-4625-B605-9A64524D36D3}" type="datetime1">
              <a:rPr lang="sv-SE" smtClean="0"/>
              <a:t>2023-04-21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F01CDE3-19F7-45B2-B05F-0D44A9679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474B3E9-C441-4CD9-9D17-3C09EFBB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9054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66421D-13FB-48A6-AA70-4A6E2F097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645" y="2782342"/>
            <a:ext cx="10420710" cy="880200"/>
          </a:xfrm>
          <a:noFill/>
        </p:spPr>
        <p:txBody>
          <a:bodyPr anchor="b"/>
          <a:lstStyle>
            <a:lvl1pPr algn="r">
              <a:defRPr sz="48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56C2F47-F27D-4541-B8B8-154662703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5645" y="3883862"/>
            <a:ext cx="10420710" cy="880200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56308EC-D904-4884-8E8C-C03D9513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F345-B6D6-47B2-860B-46F4810C4D94}" type="datetime1">
              <a:rPr lang="sv-SE" smtClean="0"/>
              <a:t>2023-04-21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1D6F954-9F6B-4167-A198-126A615C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Förnamn Efternamn, E-post, Telefonummer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01A515-98DB-4145-A822-133AEB58B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5334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751477-D184-4A09-90E7-0FFC8C9C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3A2C69B-B18C-46FF-8801-296E66653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2C276A9-182B-4DA1-9B12-4C18D685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039D-8721-4C95-9477-66637A30CE7A}" type="datetime1">
              <a:rPr lang="sv-SE" smtClean="0"/>
              <a:t>2023-04-21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8A732B-A014-4C2F-A012-32FDF64D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85E0DF-712C-48C7-8D8E-EDB9E09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9236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7BF0BE-B217-4716-AAF4-385429DF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7847E4-9CDA-479D-BCF5-46BD54412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718269"/>
            <a:ext cx="5040000" cy="377978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2023D3D-EF7D-4840-B288-75D8B7C24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9445" y="1718269"/>
            <a:ext cx="5040000" cy="3780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95EC61-6AD9-41F5-80CC-1005974D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77E0-C568-4E03-8C63-6D46FC3996CC}" type="datetime1">
              <a:rPr lang="sv-SE" smtClean="0"/>
              <a:t>2023-04-21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1B7281-E2E8-43CD-8E45-01DF94BB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D7767E-A62C-4E1B-833F-D156316E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8522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8F7209-EC6E-463D-889B-48727D2D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10449445" cy="882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4AE3D56-D509-450B-A2E9-F11E94610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657143"/>
            <a:ext cx="5040000" cy="69893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6836E97-A715-43E9-8F44-7CDF9618F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2411219"/>
            <a:ext cx="5040000" cy="3086829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99F606F-C4C3-4985-8814-69C4E2D7B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29445" y="1657143"/>
            <a:ext cx="5040000" cy="69893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09325D2-E1C7-4412-B568-8F5B85109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29445" y="2411219"/>
            <a:ext cx="5040000" cy="30868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BB7DB53-FFC9-490B-8D00-74572D20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02CF-F53B-497D-8FB0-47BC3B49576B}" type="datetime1">
              <a:rPr lang="sv-SE" smtClean="0"/>
              <a:t>2023-04-21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BA6833B-C8E3-454B-84C6-1A02E3AB7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BBC8FC1-5EBB-4E3F-BA2B-402D22A4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0940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EE95AB-3476-4DEA-A3FA-8A2B56BA3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78958C-3A8A-4492-BB93-11F5471E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BFB1-18E4-442F-8FD5-FB7AF34D6BE6}" type="datetime1">
              <a:rPr lang="sv-SE" smtClean="0"/>
              <a:t>2023-04-21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944C648-5395-4098-A795-4C3D8BB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65AAB2F-2B31-45E1-B5BE-76CA5BBF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6992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7D7A3BC-FD05-42DA-A725-AB8ACE2B0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F21F-A804-46D0-A8BF-0A8D7FCD2D02}" type="datetime1">
              <a:rPr lang="sv-SE" smtClean="0"/>
              <a:t>2023-04-21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F01CDE3-19F7-45B2-B05F-0D44A9679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474B3E9-C441-4CD9-9D17-3C09EFBB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1045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4CA8D09D-47B9-4372-A8CD-9748101883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8050266-9DB4-42A0-A3F9-52ED773AB7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7308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6F0A8928-3B90-404E-939D-BFB8EA23EC57}" type="datetime1">
              <a:rPr lang="sv-SE" smtClean="0"/>
              <a:t>2023-04-21</a:t>
            </a:fld>
            <a:endParaRPr lang="sv-SE" sz="100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6DD36C2-CE5D-41CD-8051-E4BF2315C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27470"/>
            <a:ext cx="864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Förnamn Efternamn, E-post, Telefonummer</a:t>
            </a:r>
            <a:endParaRPr lang="sv-SE" sz="10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B2F5CEA-3134-42A2-80A2-05F6980C9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7308"/>
            <a:ext cx="360000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sz="100"/>
          </a:p>
        </p:txBody>
      </p:sp>
    </p:spTree>
    <p:extLst>
      <p:ext uri="{BB962C8B-B14F-4D97-AF65-F5344CB8AC3E}">
        <p14:creationId xmlns:p14="http://schemas.microsoft.com/office/powerpoint/2010/main" val="416109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EE95AB-3476-4DEA-A3FA-8A2B56BA3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78958C-3A8A-4492-BB93-11F5471E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87992-3185-4F0C-8D3C-88C820D81192}" type="datetime1">
              <a:rPr lang="sv-SE" smtClean="0"/>
              <a:t>2023-04-21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944C648-5395-4098-A795-4C3D8BB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65AAB2F-2B31-45E1-B5BE-76CA5BBF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7528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66421D-13FB-48A6-AA70-4A6E2F097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645" y="2782342"/>
            <a:ext cx="10420710" cy="880200"/>
          </a:xfrm>
          <a:noFill/>
        </p:spPr>
        <p:txBody>
          <a:bodyPr anchor="b"/>
          <a:lstStyle>
            <a:lvl1pPr algn="r">
              <a:defRPr sz="48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56C2F47-F27D-4541-B8B8-154662703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5645" y="3883862"/>
            <a:ext cx="10420710" cy="880200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4AD9EEF-0820-4EAA-87AB-9A48B05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75B4-53CB-496C-B993-2836D145AAB9}" type="datetime1">
              <a:rPr lang="sv-SE" smtClean="0"/>
              <a:t>2023-04-21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38B8417-A6B7-4C37-9EAB-27552BAD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7565C73-889D-4ABE-B9A7-988BC080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9753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751477-D184-4A09-90E7-0FFC8C9C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3A2C69B-B18C-46FF-8801-296E66653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2C276A9-182B-4DA1-9B12-4C18D685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537DF-8DD4-443F-8285-1540054AB8F7}" type="datetime1">
              <a:rPr lang="sv-SE" smtClean="0"/>
              <a:t>2023-04-21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8A732B-A014-4C2F-A012-32FDF64D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85E0DF-712C-48C7-8D8E-EDB9E09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1124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7BF0BE-B217-4716-AAF4-385429DF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7847E4-9CDA-479D-BCF5-46BD54412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718269"/>
            <a:ext cx="5040000" cy="377978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2023D3D-EF7D-4840-B288-75D8B7C24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9445" y="1718269"/>
            <a:ext cx="5040000" cy="3780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95EC61-6AD9-41F5-80CC-1005974D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CEE1-D9C6-43B6-9D05-20C7E63385E0}" type="datetime1">
              <a:rPr lang="sv-SE" smtClean="0"/>
              <a:t>2023-04-21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1B7281-E2E8-43CD-8E45-01DF94BB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D7767E-A62C-4E1B-833F-D156316E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942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8F7209-EC6E-463D-889B-48727D2D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10449445" cy="882000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4AE3D56-D509-450B-A2E9-F11E94610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657143"/>
            <a:ext cx="5040000" cy="69893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6836E97-A715-43E9-8F44-7CDF9618F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2411219"/>
            <a:ext cx="5040000" cy="3086829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99F606F-C4C3-4985-8814-69C4E2D7B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29445" y="1657143"/>
            <a:ext cx="5040000" cy="69893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09325D2-E1C7-4412-B568-8F5B85109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29445" y="2411219"/>
            <a:ext cx="5040000" cy="308682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BB7DB53-FFC9-490B-8D00-74572D20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AE7CB-4B25-459F-98C7-BBF1564F73BC}" type="datetime1">
              <a:rPr lang="sv-SE" smtClean="0"/>
              <a:t>2023-04-21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BA6833B-C8E3-454B-84C6-1A02E3AB7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BBC8FC1-5EBB-4E3F-BA2B-402D22A4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2896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EE95AB-3476-4DEA-A3FA-8A2B56BA3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78958C-3A8A-4492-BB93-11F5471E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0C6F-147E-4E46-9FB7-82A6110C4B6A}" type="datetime1">
              <a:rPr lang="sv-SE" smtClean="0"/>
              <a:t>2023-04-21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944C648-5395-4098-A795-4C3D8BB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65AAB2F-2B31-45E1-B5BE-76CA5BBF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397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7D7A3BC-FD05-42DA-A725-AB8ACE2B0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A088-04B5-4C39-8236-A74726E6A32C}" type="datetime1">
              <a:rPr lang="sv-SE" smtClean="0"/>
              <a:t>2023-04-21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F01CDE3-19F7-45B2-B05F-0D44A9679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Förnamn Efternamn, E-post, Telefonummer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474B3E9-C441-4CD9-9D17-3C09EFBB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322D-AE1A-4FC3-BA63-54BA2399C0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607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ext&#10;&#10;Automatiskt genererad beskrivning">
            <a:extLst>
              <a:ext uri="{FF2B5EF4-FFF2-40B4-BE49-F238E27FC236}">
                <a16:creationId xmlns:a16="http://schemas.microsoft.com/office/drawing/2014/main" id="{FFD47E98-E91E-D8B3-E7FD-02F15A268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9"/>
          <a:stretch/>
        </p:blipFill>
        <p:spPr>
          <a:xfrm>
            <a:off x="10142882" y="5861846"/>
            <a:ext cx="1758743" cy="916957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91CFE81-F7FA-43E5-B45D-CDEB2EA9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10449445" cy="88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190A12-B114-407F-92AC-FE350248D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718269"/>
            <a:ext cx="10449445" cy="3779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5C9334-6FD3-41C5-9E25-778C6EB4D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002716"/>
            <a:ext cx="360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E08B8DF-7BED-4AA8-9E66-64D34232CD2A}" type="datetime1">
              <a:rPr lang="sv-SE" smtClean="0"/>
              <a:t>2023-04-21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6B50E6-62C5-4FCE-A55A-6273DBACF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97108"/>
            <a:ext cx="864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sv-SE"/>
              <a:t>Förnamn Efternamn, E-post, Telefonummer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8233C6-0A6B-44C2-A107-B64ECD6FD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000" y="6193146"/>
            <a:ext cx="360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CC6C322D-AE1A-4FC3-BA63-54BA2399C0D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173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3" r:id="rId2"/>
    <p:sldLayoutId id="2147483703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05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45DF78E4-2633-8908-A257-639A2EFA1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1"/>
          <a:stretch/>
        </p:blipFill>
        <p:spPr>
          <a:xfrm>
            <a:off x="10182638" y="5861846"/>
            <a:ext cx="1718987" cy="916957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91CFE81-F7FA-43E5-B45D-CDEB2EA9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10449445" cy="88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190A12-B114-407F-92AC-FE350248D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718269"/>
            <a:ext cx="10449445" cy="3779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5C9334-6FD3-41C5-9E25-778C6EB4D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312308"/>
            <a:ext cx="360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253BC9F3-0D82-4A9B-90B9-BBB88E92D8BE}" type="datetime1">
              <a:rPr lang="sv-SE" smtClean="0"/>
              <a:t>2023-04-21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6B50E6-62C5-4FCE-A55A-6273DBACF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474703"/>
            <a:ext cx="864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sv-SE"/>
              <a:t>Förnamn Efternamn, E-post, Telefonummer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8233C6-0A6B-44C2-A107-B64ECD6FD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9048" y="6312307"/>
            <a:ext cx="385313" cy="135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sv-SE" sz="9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187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4" r:id="rId4"/>
    <p:sldLayoutId id="2147483665" r:id="rId5"/>
    <p:sldLayoutId id="2147483667" r:id="rId6"/>
    <p:sldLayoutId id="2147483669" r:id="rId7"/>
    <p:sldLayoutId id="2147483704" r:id="rId8"/>
    <p:sldLayoutId id="2147483705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7200" indent="-176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367200" indent="-176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554400" indent="-176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741600" indent="-176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928800" indent="-176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91CFE81-F7FA-43E5-B45D-CDEB2EA9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10449445" cy="88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190A12-B114-407F-92AC-FE350248D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718269"/>
            <a:ext cx="10449445" cy="3779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5C9334-6FD3-41C5-9E25-778C6EB4D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312308"/>
            <a:ext cx="360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4BA128B1-9815-4B86-B091-6BC5C60F9A23}" type="datetime1">
              <a:rPr lang="sv-SE" smtClean="0"/>
              <a:t>2023-04-21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6B50E6-62C5-4FCE-A55A-6273DBACF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474703"/>
            <a:ext cx="864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sv-SE"/>
              <a:t>Förnamn Efternamn, E-post, Telefonummer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8233C6-0A6B-44C2-A107-B64ECD6FD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9048" y="6312307"/>
            <a:ext cx="385313" cy="135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sv-SE" sz="9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9339EECC-3475-C3EE-0214-178E63BB8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1"/>
          <a:stretch/>
        </p:blipFill>
        <p:spPr>
          <a:xfrm>
            <a:off x="10182638" y="5861846"/>
            <a:ext cx="1718987" cy="9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5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4" r:id="rId2"/>
    <p:sldLayoutId id="2147483689" r:id="rId3"/>
    <p:sldLayoutId id="2147483693" r:id="rId4"/>
    <p:sldLayoutId id="2147483695" r:id="rId5"/>
    <p:sldLayoutId id="2147483696" r:id="rId6"/>
    <p:sldLayoutId id="2147483697" r:id="rId7"/>
    <p:sldLayoutId id="2147483699" r:id="rId8"/>
    <p:sldLayoutId id="2147483701" r:id="rId9"/>
    <p:sldLayoutId id="2147483702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7200" indent="-176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367200" indent="-176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554400" indent="-176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741600" indent="-176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928800" indent="-176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91CFE81-F7FA-43E5-B45D-CDEB2EA9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10449445" cy="88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190A12-B114-407F-92AC-FE350248D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718269"/>
            <a:ext cx="10449445" cy="3779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5C9334-6FD3-41C5-9E25-778C6EB4D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312308"/>
            <a:ext cx="360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C1E79CC-835E-4EE3-A7F8-334C99899A22}" type="datetime1">
              <a:rPr lang="sv-SE" smtClean="0"/>
              <a:t>2023-04-21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6B50E6-62C5-4FCE-A55A-6273DBACF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474703"/>
            <a:ext cx="8640000" cy="13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sv-SE" dirty="0"/>
              <a:t>Förnamn Efternamn, E-post, </a:t>
            </a:r>
            <a:r>
              <a:rPr lang="sv-SE" dirty="0" err="1"/>
              <a:t>Telefonummer</a:t>
            </a: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8233C6-0A6B-44C2-A107-B64ECD6FD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9048" y="6312307"/>
            <a:ext cx="385313" cy="135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sv-SE" sz="9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C6C322D-AE1A-4FC3-BA63-54BA2399C0D0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B4C68916-F57C-83B9-1A1E-0CC8910DB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9"/>
          <a:stretch/>
        </p:blipFill>
        <p:spPr>
          <a:xfrm>
            <a:off x="10142882" y="5861846"/>
            <a:ext cx="1758743" cy="9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6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7200" indent="-176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7200" indent="-176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54400" indent="-176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41600" indent="-176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28800" indent="-176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0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hyperlink" Target="https://cfcdn.screen9.com/media/t/9/t9RdPYY8SFHjZfnolVRINw_src.mp4?auth=2OW8vXB9EXSdvarqvMegurc-UaErvdJrH0yxB9VKPOd7J-1OGGHabMPQtoBL6yvpNb5sU2aI1Rfen2Rp7BpYDvgCQ-F4LOqwKkEqDxHbvFT3UAsqCNlKjB7OQ1MB4txD&amp;Policy=eyJTdGF0ZW1lbnQiOlt7IlJlc291cmNlIjoiaHR0cHM6Ly9jZmNkbi5zY3JlZW45LmNvbS9tZWRpYS90LzkvdDlSZFBZWThTRkhqWmZub2xWUklOd19zcmMubXA0P2F1dGg9Mk9XOHZYQjlFWFNkdmFycXZNZWd1cmMtVWFFcnZkSnJIMHl4QjlWS1BPZDdKLTFPR0dIYWJNUFF0b0JMNnl2cE5iNXNVMmFJMVJmZW4yUnA3QnBZRHZnQ1EtRjRMT3F3S2tFcUR4SGJ2RlQzVUFzcUNObEtqQjdPUTFNQjR0eEQiLCJDb25kaXRpb24iOnsiRGF0ZUxlc3NUaGFuIjp7IkFXUzpFcG9jaFRpbWUiOjIxNDc0NzIwMDB9fX1dfQ__&amp;Signature=HPKybZVXchdDPtY7HrWt49Oerec4VskbGY6yQ0EqEAdBYCgnKb-B6gtB1OLJoFh5jPlUF1JQX3cfW1hG-juHUpQB5ftMQs1MPIzNkw~1OAgoFpEy-RHXwhUNc5oZNAO6~qLd~FsEBUKUmpxmYgaz07FBZFytYcRL3r3hCvvAzeg5WonT3CUAwHrPRrU83IzEunayxpuFToGYbjAvIZhhJEXzgp54ONJB7jJbS1ve1Y8TV7Fz4-Iar7XPGeRS74TWjgUAmWlbBRQ1shPoz0A4OaeHmPZ7qdA4Zyd~3hN7ebtzlePS7rAGrnxNM~5D4qIW1Buberj-HvFB7y2HQCKisg__&amp;Key-Pair-Id=APKAJLADG3ZP7IR3HDDQ" TargetMode="Externa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fcdn.screen9.com/media/B/M/BMdewjloJ3agTLDVfkrQ5g_src.mp4?auth=ivuT9iFb4lsYqupZ_J7PaNIhPuuVQrIEX51kmqsp7O7k2yVmzIu64scCdgYY4uaaOGUg5xf3bDdTKdcULC03KcM7rR216HPqt39w_zWfou10oucuUvu-8wQ_lhF19N_V75ojk1qDRIihmojWqX4v8w&amp;Policy=eyJTdGF0ZW1lbnQiOlt7IlJlc291cmNlIjoiaHR0cHM6Ly9jZmNkbi5zY3JlZW45LmNvbS9tZWRpYS9CL00vQk1kZXdqbG9KM2FnVExEVmZrclE1Z19zcmMubXA0P2F1dGg9aXZ1VDlpRmI0bHNZcXVwWl9KN1BhTkloUHV1VlFySUVYNTFrbXFzcDdPN2syeVZtekl1NjRzY0NkZ1lZNHVhYU9HVWc1eGYzYkRkVEtkY1VMQzAzS2NNN3JSMjE2SFBxdDM5d196V2ZvdTEwb3VjdVV2dS04d1FfbGhGMTlOX1Y3NW9qazFxRFJJaWhtb2pXcVg0djh3IiwiQ29uZGl0aW9uIjp7IkRhdGVMZXNzVGhhbiI6eyJBV1M6RXBvY2hUaW1lIjoyMTQ3NDcyMDAwfX19XX0_&amp;Signature=Bs8EdFF2sTDV~ByaPvKLgc9bbF~-LKAxztDAFTaJ~KrQKOlTquzvlc0tan5nPK3SjJGanfIqn6vrloUx1G24bd6Ds5yZ5EfMrWOJrYbplEfNGZunty4OJXZh-TYYCje7ahe4ZDXyVw1CaEWf9bjwfmimY55aEQqZNdkb51cqDCxMzSJ~-5pEGPXDNrgP3-uWDgDQ86x53AfsvNyiqB-eJ6VXsjbHb0KVBayrX7jRmh6EL-POYQP1Rtqk7zitkA05Cv~UGPkuBkkIJ9kS~qUOef9DGUPipoOJSeG-x3bh2jNOpnZCLmHi-rcOBxVtiOVjDUu3KeiSXZFOPa4bCExewA__&amp;Key-Pair-Id=APKAJLADG3ZP7IR3HDDQ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fi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3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mv.se/upphandling/om-upphandlin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-30287"/>
            <a:ext cx="12192000" cy="6858000"/>
          </a:xfrm>
        </p:spPr>
      </p:pic>
      <p:sp>
        <p:nvSpPr>
          <p:cNvPr id="3" name="Platshållare för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00148" y="2457808"/>
            <a:ext cx="4476525" cy="1272211"/>
          </a:xfrm>
        </p:spPr>
        <p:txBody>
          <a:bodyPr/>
          <a:lstStyle/>
          <a:p>
            <a:pPr algn="ctr"/>
            <a:r>
              <a:rPr lang="sv-SE" dirty="0" smtClean="0"/>
              <a:t>Rätt materiel för ett starkare försvar</a:t>
            </a:r>
            <a:endParaRPr lang="sv-SE" dirty="0"/>
          </a:p>
        </p:txBody>
      </p:sp>
      <p:sp>
        <p:nvSpPr>
          <p:cNvPr id="8" name="Rektangel 7"/>
          <p:cNvSpPr/>
          <p:nvPr/>
        </p:nvSpPr>
        <p:spPr>
          <a:xfrm>
            <a:off x="164199" y="6200894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sv-SE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FILM 1:</a:t>
            </a:r>
          </a:p>
        </p:txBody>
      </p:sp>
    </p:spTree>
    <p:extLst>
      <p:ext uri="{BB962C8B-B14F-4D97-AF65-F5344CB8AC3E}">
        <p14:creationId xmlns:p14="http://schemas.microsoft.com/office/powerpoint/2010/main" val="826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2"/>
          <p:cNvSpPr txBox="1">
            <a:spLocks/>
          </p:cNvSpPr>
          <p:nvPr/>
        </p:nvSpPr>
        <p:spPr>
          <a:xfrm>
            <a:off x="507282" y="2917592"/>
            <a:ext cx="8558311" cy="3144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400" dirty="0"/>
              <a:t>Förhandlat förfarande </a:t>
            </a:r>
          </a:p>
          <a:p>
            <a:r>
              <a:rPr lang="sv-SE" sz="2400" dirty="0"/>
              <a:t>utan föregående annonsering</a:t>
            </a:r>
          </a:p>
          <a:p>
            <a:r>
              <a:rPr lang="sv-SE" sz="2400" dirty="0" smtClean="0"/>
              <a:t>4§2 - Tekniska skäl eller ensamrätt</a:t>
            </a:r>
          </a:p>
          <a:p>
            <a:endParaRPr lang="sv-SE" sz="2400" dirty="0"/>
          </a:p>
          <a:p>
            <a:endParaRPr lang="sv-SE" sz="2400" dirty="0" smtClean="0"/>
          </a:p>
          <a:p>
            <a:endParaRPr lang="sv-SE" sz="2400" dirty="0"/>
          </a:p>
          <a:p>
            <a:r>
              <a:rPr lang="sv-SE" sz="2400" dirty="0" smtClean="0"/>
              <a:t>Särskilda </a:t>
            </a:r>
            <a:r>
              <a:rPr lang="sv-SE" sz="2400" dirty="0"/>
              <a:t>undantag 10§</a:t>
            </a:r>
          </a:p>
          <a:p>
            <a:r>
              <a:rPr lang="sv-SE" sz="2400" dirty="0" smtClean="0"/>
              <a:t>Väsentligt </a:t>
            </a:r>
            <a:r>
              <a:rPr lang="sv-SE" sz="2400" dirty="0"/>
              <a:t>säkerhetsintresse – </a:t>
            </a:r>
            <a:r>
              <a:rPr lang="sv-SE" sz="2400" dirty="0" smtClean="0"/>
              <a:t>VSI</a:t>
            </a:r>
          </a:p>
          <a:p>
            <a:r>
              <a:rPr lang="sv-SE" sz="2400" dirty="0" err="1"/>
              <a:t>Underättelse</a:t>
            </a:r>
            <a:endParaRPr lang="sv-SE" sz="2400" dirty="0"/>
          </a:p>
          <a:p>
            <a:endParaRPr lang="sv-SE" sz="2400" dirty="0"/>
          </a:p>
          <a:p>
            <a:r>
              <a:rPr lang="sv-SE" sz="2400" dirty="0" smtClean="0"/>
              <a:t> </a:t>
            </a:r>
          </a:p>
          <a:p>
            <a:endParaRPr lang="sv-SE" sz="2400" dirty="0"/>
          </a:p>
          <a:p>
            <a:endParaRPr lang="sv-SE" sz="2400" dirty="0"/>
          </a:p>
          <a:p>
            <a:endParaRPr lang="sv-SE" sz="2400" dirty="0"/>
          </a:p>
          <a:p>
            <a:endParaRPr lang="sv-SE" sz="2400" dirty="0" smtClean="0"/>
          </a:p>
        </p:txBody>
      </p:sp>
      <p:sp>
        <p:nvSpPr>
          <p:cNvPr id="5" name="Rubrik 2"/>
          <p:cNvSpPr txBox="1">
            <a:spLocks/>
          </p:cNvSpPr>
          <p:nvPr/>
        </p:nvSpPr>
        <p:spPr>
          <a:xfrm>
            <a:off x="507282" y="395677"/>
            <a:ext cx="4713196" cy="88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/>
              <a:t>RIKTAD Upphandling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17" y="1405881"/>
            <a:ext cx="5625701" cy="316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7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"/>
          <a:stretch/>
        </p:blipFill>
        <p:spPr/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9068AAD6-4B4C-4923-A636-FC516FD9A8EE}"/>
              </a:ext>
            </a:extLst>
          </p:cNvPr>
          <p:cNvSpPr txBox="1">
            <a:spLocks/>
          </p:cNvSpPr>
          <p:nvPr/>
        </p:nvSpPr>
        <p:spPr>
          <a:xfrm>
            <a:off x="691898" y="437370"/>
            <a:ext cx="10177812" cy="1173600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sv-SE" sz="5400" dirty="0"/>
              <a:t>Sveriges största industriprojekt</a:t>
            </a:r>
          </a:p>
        </p:txBody>
      </p:sp>
      <p:pic>
        <p:nvPicPr>
          <p:cNvPr id="8" name="Bildobjekt 8" descr="bildtextruta.png">
            <a:extLst>
              <a:ext uri="{FF2B5EF4-FFF2-40B4-BE49-F238E27FC236}">
                <a16:creationId xmlns:a16="http://schemas.microsoft.com/office/drawing/2014/main" id="{224016BA-F8BB-4E85-9576-FB1294FD9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8" t="13395" r="1" b="13395"/>
          <a:stretch/>
        </p:blipFill>
        <p:spPr>
          <a:xfrm>
            <a:off x="2" y="4395539"/>
            <a:ext cx="7198580" cy="13746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CB50E0-9EE0-40AB-8E00-A34197ED9612}"/>
              </a:ext>
            </a:extLst>
          </p:cNvPr>
          <p:cNvSpPr txBox="1">
            <a:spLocks/>
          </p:cNvSpPr>
          <p:nvPr/>
        </p:nvSpPr>
        <p:spPr>
          <a:xfrm>
            <a:off x="396933" y="4258081"/>
            <a:ext cx="6356376" cy="1649556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Autofit/>
          </a:bodyPr>
          <a:lstStyle>
            <a:lvl1pPr marL="268288" indent="-269875" algn="l" defTabSz="457200" rtl="0" eaLnBrk="1" latinLnBrk="0" hangingPunct="1">
              <a:spcBef>
                <a:spcPct val="20000"/>
              </a:spcBef>
              <a:buSzPct val="70000"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marR="0" indent="-2762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/>
              <a:defRPr sz="17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08038" indent="-2667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▫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400" dirty="0"/>
              <a:t>Gripensystemet är under ständig utveckling. Första flygningen genomfördes 1988 och nu pågår utvecklingsarbetet med nya JAS39E.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039" y="5718181"/>
            <a:ext cx="1779342" cy="82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9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Tre i relationen </a:t>
            </a:r>
            <a:r>
              <a:rPr lang="sv-SE" dirty="0" smtClean="0"/>
              <a:t>– unikt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20000" y="1718269"/>
            <a:ext cx="9086940" cy="3779780"/>
          </a:xfrm>
        </p:spPr>
        <p:txBody>
          <a:bodyPr/>
          <a:lstStyle/>
          <a:p>
            <a:pPr marL="10800" indent="0">
              <a:buNone/>
            </a:pPr>
            <a:r>
              <a:rPr lang="sv-SE" dirty="0" smtClean="0">
                <a:hlinkClick r:id="rId3"/>
              </a:rPr>
              <a:t>FILM 3: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97" y="2796541"/>
            <a:ext cx="2849801" cy="1108256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971" y="2796541"/>
            <a:ext cx="2391498" cy="1108255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242" y="2783931"/>
            <a:ext cx="2019300" cy="112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1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FMV </a:t>
            </a:r>
            <a:r>
              <a:rPr lang="sv-SE" dirty="0" smtClean="0"/>
              <a:t>upphandlar</a:t>
            </a:r>
            <a:r>
              <a:rPr lang="sv-SE" dirty="0"/>
              <a:t/>
            </a:r>
            <a:br>
              <a:rPr lang="sv-SE" dirty="0"/>
            </a:br>
            <a:r>
              <a:rPr lang="sv-SE" dirty="0"/>
              <a:t>Ur aspekten riktad </a:t>
            </a:r>
            <a:r>
              <a:rPr lang="sv-SE" dirty="0" smtClean="0"/>
              <a:t>upphandling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3200" dirty="0" smtClean="0"/>
              <a:t>Marknadsdialog</a:t>
            </a:r>
            <a:endParaRPr lang="sv-SE" sz="3200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20000" y="2411219"/>
            <a:ext cx="3707220" cy="3086829"/>
          </a:xfrm>
        </p:spPr>
        <p:txBody>
          <a:bodyPr/>
          <a:lstStyle/>
          <a:p>
            <a:r>
              <a:rPr lang="sv-SE" sz="2400" dirty="0" smtClean="0"/>
              <a:t>Genomförbarhet</a:t>
            </a:r>
          </a:p>
          <a:p>
            <a:r>
              <a:rPr lang="sv-SE" sz="2400" dirty="0" smtClean="0"/>
              <a:t>Förutsättningar</a:t>
            </a:r>
          </a:p>
          <a:p>
            <a:r>
              <a:rPr lang="sv-SE" sz="2400" dirty="0" smtClean="0"/>
              <a:t>Kostnadsdrivande</a:t>
            </a:r>
          </a:p>
          <a:p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481368" y="1657143"/>
            <a:ext cx="5040000" cy="698932"/>
          </a:xfrm>
        </p:spPr>
        <p:txBody>
          <a:bodyPr/>
          <a:lstStyle/>
          <a:p>
            <a:r>
              <a:rPr lang="sv-SE" sz="3200" dirty="0"/>
              <a:t>F</a:t>
            </a:r>
            <a:r>
              <a:rPr lang="sv-SE" sz="3200" dirty="0" smtClean="0"/>
              <a:t>örhandling</a:t>
            </a:r>
            <a:endParaRPr lang="sv-SE" sz="3200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481368" y="2411219"/>
            <a:ext cx="5040000" cy="3086829"/>
          </a:xfrm>
        </p:spPr>
        <p:txBody>
          <a:bodyPr/>
          <a:lstStyle/>
          <a:p>
            <a:pPr marL="10800" indent="0">
              <a:buNone/>
            </a:pPr>
            <a:r>
              <a:rPr lang="sv-SE" sz="2400" dirty="0" smtClean="0"/>
              <a:t>Absoluta </a:t>
            </a:r>
            <a:r>
              <a:rPr lang="sv-SE" sz="2400" dirty="0"/>
              <a:t>krav respektive förhandlingsbara </a:t>
            </a:r>
            <a:r>
              <a:rPr lang="sv-SE" sz="2400" dirty="0" smtClean="0"/>
              <a:t>krav</a:t>
            </a:r>
            <a:endParaRPr lang="sv-SE" sz="2400" dirty="0"/>
          </a:p>
          <a:p>
            <a:r>
              <a:rPr lang="sv-SE" sz="2400" dirty="0" smtClean="0"/>
              <a:t>Tid</a:t>
            </a:r>
          </a:p>
          <a:p>
            <a:r>
              <a:rPr lang="sv-SE" sz="2400" dirty="0" smtClean="0"/>
              <a:t>Risker</a:t>
            </a:r>
            <a:endParaRPr lang="sv-SE" sz="2400" dirty="0"/>
          </a:p>
          <a:p>
            <a:r>
              <a:rPr lang="sv-SE" sz="2400" dirty="0" smtClean="0"/>
              <a:t>Kontraktsform</a:t>
            </a:r>
            <a:endParaRPr lang="sv-SE" sz="2400" dirty="0"/>
          </a:p>
          <a:p>
            <a:r>
              <a:rPr lang="sv-SE" sz="2400" dirty="0" smtClean="0"/>
              <a:t>Villkor</a:t>
            </a:r>
            <a:endParaRPr lang="sv-SE" sz="2400" dirty="0"/>
          </a:p>
          <a:p>
            <a:pPr marL="10800" indent="0">
              <a:buNone/>
            </a:pPr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587" y="1892079"/>
            <a:ext cx="3593146" cy="241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Bildobjekt 8" descr="bildtextruta.png">
            <a:extLst>
              <a:ext uri="{FF2B5EF4-FFF2-40B4-BE49-F238E27FC236}">
                <a16:creationId xmlns:a16="http://schemas.microsoft.com/office/drawing/2014/main" id="{224016BA-F8BB-4E85-9576-FB1294FD9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8" t="13395" r="1" b="13395"/>
          <a:stretch/>
        </p:blipFill>
        <p:spPr>
          <a:xfrm>
            <a:off x="1" y="4395539"/>
            <a:ext cx="5292264" cy="13718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4E6280C-C152-4F4C-BEE7-DF174C555C32}"/>
              </a:ext>
            </a:extLst>
          </p:cNvPr>
          <p:cNvSpPr txBox="1">
            <a:spLocks/>
          </p:cNvSpPr>
          <p:nvPr/>
        </p:nvSpPr>
        <p:spPr>
          <a:xfrm>
            <a:off x="418136" y="4256664"/>
            <a:ext cx="4698337" cy="1649555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Autofit/>
          </a:bodyPr>
          <a:lstStyle>
            <a:lvl1pPr marL="268288" indent="-269875" algn="l" defTabSz="457200" rtl="0" eaLnBrk="1" latinLnBrk="0" hangingPunct="1">
              <a:spcBef>
                <a:spcPct val="20000"/>
              </a:spcBef>
              <a:buSzPct val="70000"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marR="0" indent="-2762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/>
              <a:defRPr sz="17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08038" indent="-2667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▫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400" dirty="0"/>
              <a:t>Vi ser till helheten och visar Försvarsmakten på olika lösningar och vägval.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039" y="5718181"/>
            <a:ext cx="1779342" cy="824573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9068AAD6-4B4C-4923-A636-FC516FD9A8EE}"/>
              </a:ext>
            </a:extLst>
          </p:cNvPr>
          <p:cNvSpPr txBox="1">
            <a:spLocks/>
          </p:cNvSpPr>
          <p:nvPr/>
        </p:nvSpPr>
        <p:spPr>
          <a:xfrm>
            <a:off x="571381" y="437370"/>
            <a:ext cx="10177812" cy="1173600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sv-SE" sz="5400" dirty="0" smtClean="0"/>
              <a:t>Teknisk kravställning</a:t>
            </a:r>
            <a:endParaRPr lang="sv-SE" sz="5400" dirty="0"/>
          </a:p>
        </p:txBody>
      </p:sp>
    </p:spTree>
    <p:extLst>
      <p:ext uri="{BB962C8B-B14F-4D97-AF65-F5344CB8AC3E}">
        <p14:creationId xmlns:p14="http://schemas.microsoft.com/office/powerpoint/2010/main" val="209660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37308896"/>
              </p:ext>
            </p:extLst>
          </p:nvPr>
        </p:nvGraphicFramePr>
        <p:xfrm>
          <a:off x="2314632" y="739154"/>
          <a:ext cx="3492873" cy="2613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64385901"/>
              </p:ext>
            </p:extLst>
          </p:nvPr>
        </p:nvGraphicFramePr>
        <p:xfrm>
          <a:off x="83124" y="2601695"/>
          <a:ext cx="11962014" cy="192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Ellips 4"/>
          <p:cNvSpPr txBox="1"/>
          <p:nvPr/>
        </p:nvSpPr>
        <p:spPr>
          <a:xfrm>
            <a:off x="4297141" y="288758"/>
            <a:ext cx="555712" cy="5085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1400" kern="1200" dirty="0" smtClean="0"/>
              <a:t>VÅS</a:t>
            </a:r>
            <a:endParaRPr lang="sv-SE" sz="1400" kern="1200" dirty="0"/>
          </a:p>
        </p:txBody>
      </p:sp>
      <p:grpSp>
        <p:nvGrpSpPr>
          <p:cNvPr id="34" name="Grupp 33"/>
          <p:cNvGrpSpPr/>
          <p:nvPr/>
        </p:nvGrpSpPr>
        <p:grpSpPr>
          <a:xfrm>
            <a:off x="83128" y="4250416"/>
            <a:ext cx="4098921" cy="288914"/>
            <a:chOff x="5043367" y="659317"/>
            <a:chExt cx="1504012" cy="601605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5" name="V-form 34"/>
            <p:cNvSpPr/>
            <p:nvPr/>
          </p:nvSpPr>
          <p:spPr>
            <a:xfrm>
              <a:off x="5043367" y="659317"/>
              <a:ext cx="1504012" cy="601605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V-form 4"/>
            <p:cNvSpPr txBox="1"/>
            <p:nvPr/>
          </p:nvSpPr>
          <p:spPr>
            <a:xfrm>
              <a:off x="5344169" y="747942"/>
              <a:ext cx="902407" cy="4243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13335" rIns="13335" bIns="1333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000" dirty="0">
                  <a:solidFill>
                    <a:schemeClr val="tx1"/>
                  </a:solidFill>
                </a:rPr>
                <a:t>F</a:t>
              </a:r>
              <a:r>
                <a:rPr lang="sv-SE" sz="1000" kern="1200" dirty="0" smtClean="0">
                  <a:solidFill>
                    <a:schemeClr val="tx1"/>
                  </a:solidFill>
                </a:rPr>
                <a:t>örsvarsmakten</a:t>
              </a:r>
              <a:endParaRPr lang="sv-SE" sz="1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upp 36"/>
          <p:cNvGrpSpPr/>
          <p:nvPr/>
        </p:nvGrpSpPr>
        <p:grpSpPr>
          <a:xfrm>
            <a:off x="83128" y="4595732"/>
            <a:ext cx="11962014" cy="238429"/>
            <a:chOff x="6396979" y="659317"/>
            <a:chExt cx="1504012" cy="601605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8" name="V-form 37"/>
            <p:cNvSpPr/>
            <p:nvPr/>
          </p:nvSpPr>
          <p:spPr>
            <a:xfrm>
              <a:off x="6396979" y="659317"/>
              <a:ext cx="1504012" cy="601605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V-form 6"/>
            <p:cNvSpPr txBox="1"/>
            <p:nvPr/>
          </p:nvSpPr>
          <p:spPr>
            <a:xfrm>
              <a:off x="6697781" y="717997"/>
              <a:ext cx="902407" cy="4842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13335" rIns="13335" bIns="1333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000" kern="1200" dirty="0" smtClean="0">
                  <a:solidFill>
                    <a:schemeClr val="tx1"/>
                  </a:solidFill>
                </a:rPr>
                <a:t>FMV</a:t>
              </a:r>
              <a:endParaRPr lang="sv-SE" sz="1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upp 39"/>
          <p:cNvGrpSpPr/>
          <p:nvPr/>
        </p:nvGrpSpPr>
        <p:grpSpPr>
          <a:xfrm>
            <a:off x="2219499" y="4896196"/>
            <a:ext cx="7813964" cy="267455"/>
            <a:chOff x="7750591" y="659317"/>
            <a:chExt cx="1504012" cy="601605"/>
          </a:xfrm>
          <a:solidFill>
            <a:schemeClr val="accent5">
              <a:lumMod val="75000"/>
            </a:schemeClr>
          </a:solidFill>
        </p:grpSpPr>
        <p:sp>
          <p:nvSpPr>
            <p:cNvPr id="41" name="V-form 40"/>
            <p:cNvSpPr/>
            <p:nvPr/>
          </p:nvSpPr>
          <p:spPr>
            <a:xfrm>
              <a:off x="7750591" y="659317"/>
              <a:ext cx="1504012" cy="601605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V-form 8"/>
            <p:cNvSpPr txBox="1"/>
            <p:nvPr/>
          </p:nvSpPr>
          <p:spPr>
            <a:xfrm>
              <a:off x="8051393" y="712606"/>
              <a:ext cx="902407" cy="47477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13335" rIns="13335" bIns="1333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000" kern="1200" dirty="0" smtClean="0">
                  <a:solidFill>
                    <a:schemeClr val="tx1"/>
                  </a:solidFill>
                </a:rPr>
                <a:t>Industri</a:t>
              </a:r>
              <a:endParaRPr lang="sv-SE" sz="10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V-form 42"/>
          <p:cNvSpPr/>
          <p:nvPr/>
        </p:nvSpPr>
        <p:spPr>
          <a:xfrm>
            <a:off x="83124" y="4899666"/>
            <a:ext cx="1812179" cy="267455"/>
          </a:xfrm>
          <a:prstGeom prst="chevr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0" name="Grupp 29"/>
          <p:cNvGrpSpPr/>
          <p:nvPr/>
        </p:nvGrpSpPr>
        <p:grpSpPr>
          <a:xfrm>
            <a:off x="9541879" y="4259518"/>
            <a:ext cx="2503263" cy="270709"/>
            <a:chOff x="5043367" y="659317"/>
            <a:chExt cx="1504012" cy="601605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1" name="V-form 30"/>
            <p:cNvSpPr/>
            <p:nvPr/>
          </p:nvSpPr>
          <p:spPr>
            <a:xfrm>
              <a:off x="5043367" y="659317"/>
              <a:ext cx="1504012" cy="601605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V-form 4"/>
            <p:cNvSpPr txBox="1"/>
            <p:nvPr/>
          </p:nvSpPr>
          <p:spPr>
            <a:xfrm>
              <a:off x="5344169" y="699525"/>
              <a:ext cx="902407" cy="4297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13335" rIns="13335" bIns="1333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000" dirty="0">
                  <a:solidFill>
                    <a:schemeClr val="tx1"/>
                  </a:solidFill>
                </a:rPr>
                <a:t>F</a:t>
              </a:r>
              <a:r>
                <a:rPr lang="sv-SE" sz="1000" kern="1200" dirty="0" smtClean="0">
                  <a:solidFill>
                    <a:schemeClr val="tx1"/>
                  </a:solidFill>
                </a:rPr>
                <a:t>örsvarsmakten</a:t>
              </a:r>
              <a:endParaRPr lang="sv-SE" sz="1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p 63"/>
          <p:cNvGrpSpPr/>
          <p:nvPr/>
        </p:nvGrpSpPr>
        <p:grpSpPr>
          <a:xfrm>
            <a:off x="3289824" y="309562"/>
            <a:ext cx="735113" cy="735113"/>
            <a:chOff x="1681093" y="165318"/>
            <a:chExt cx="735113" cy="735113"/>
          </a:xfrm>
        </p:grpSpPr>
        <p:sp>
          <p:nvSpPr>
            <p:cNvPr id="65" name="Ellips 64"/>
            <p:cNvSpPr/>
            <p:nvPr/>
          </p:nvSpPr>
          <p:spPr>
            <a:xfrm>
              <a:off x="1681093" y="165318"/>
              <a:ext cx="735113" cy="735113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Ellips 4"/>
            <p:cNvSpPr txBox="1"/>
            <p:nvPr/>
          </p:nvSpPr>
          <p:spPr>
            <a:xfrm>
              <a:off x="1788748" y="272973"/>
              <a:ext cx="519803" cy="519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kern="1200" dirty="0" smtClean="0"/>
                <a:t>VÅS</a:t>
              </a:r>
              <a:endParaRPr lang="sv-SE" sz="1400" kern="1200" dirty="0"/>
            </a:p>
          </p:txBody>
        </p:sp>
      </p:grpSp>
      <p:grpSp>
        <p:nvGrpSpPr>
          <p:cNvPr id="67" name="Grupp 66"/>
          <p:cNvGrpSpPr/>
          <p:nvPr/>
        </p:nvGrpSpPr>
        <p:grpSpPr>
          <a:xfrm>
            <a:off x="4347573" y="194681"/>
            <a:ext cx="735113" cy="735113"/>
            <a:chOff x="1681093" y="165318"/>
            <a:chExt cx="735113" cy="735113"/>
          </a:xfrm>
        </p:grpSpPr>
        <p:sp>
          <p:nvSpPr>
            <p:cNvPr id="68" name="Ellips 67"/>
            <p:cNvSpPr/>
            <p:nvPr/>
          </p:nvSpPr>
          <p:spPr>
            <a:xfrm>
              <a:off x="1681093" y="165318"/>
              <a:ext cx="735113" cy="735113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Ellips 4"/>
            <p:cNvSpPr txBox="1"/>
            <p:nvPr/>
          </p:nvSpPr>
          <p:spPr>
            <a:xfrm>
              <a:off x="1788748" y="272973"/>
              <a:ext cx="519803" cy="519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kern="1200" dirty="0" smtClean="0"/>
                <a:t>FFU</a:t>
              </a:r>
              <a:endParaRPr lang="sv-SE" sz="1400" kern="1200" dirty="0"/>
            </a:p>
          </p:txBody>
        </p:sp>
      </p:grpSp>
      <p:sp>
        <p:nvSpPr>
          <p:cNvPr id="71" name="V-form 8"/>
          <p:cNvSpPr txBox="1"/>
          <p:nvPr/>
        </p:nvSpPr>
        <p:spPr>
          <a:xfrm>
            <a:off x="258521" y="4917604"/>
            <a:ext cx="1528714" cy="2110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005" tIns="13335" rIns="13335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1000" kern="1200" dirty="0" smtClean="0">
                <a:solidFill>
                  <a:schemeClr val="tx1"/>
                </a:solidFill>
              </a:rPr>
              <a:t>RFI/ marknadsundersökning</a:t>
            </a:r>
            <a:endParaRPr lang="sv-SE" sz="1000" kern="1200" dirty="0">
              <a:solidFill>
                <a:schemeClr val="tx1"/>
              </a:solidFill>
            </a:endParaRPr>
          </a:p>
        </p:txBody>
      </p:sp>
      <p:sp>
        <p:nvSpPr>
          <p:cNvPr id="25" name="Rubrik 1"/>
          <p:cNvSpPr txBox="1">
            <a:spLocks/>
          </p:cNvSpPr>
          <p:nvPr/>
        </p:nvSpPr>
        <p:spPr>
          <a:xfrm>
            <a:off x="5915160" y="470372"/>
            <a:ext cx="5193325" cy="88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/>
              <a:t>Hur vi samverkar när vi riktat upphandling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78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59040" y="470372"/>
            <a:ext cx="10449445" cy="882000"/>
          </a:xfrm>
        </p:spPr>
        <p:txBody>
          <a:bodyPr/>
          <a:lstStyle/>
          <a:p>
            <a:r>
              <a:rPr lang="sv-SE" dirty="0" smtClean="0"/>
              <a:t>Affärsmässigt kontrakt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59040" y="1520149"/>
            <a:ext cx="10161360" cy="3493811"/>
          </a:xfrm>
        </p:spPr>
        <p:txBody>
          <a:bodyPr/>
          <a:lstStyle/>
          <a:p>
            <a:r>
              <a:rPr lang="sv-SE" sz="2800" dirty="0" smtClean="0"/>
              <a:t>Insyn – säkerställande att priset är rimligt utifrån nivå</a:t>
            </a:r>
            <a:endParaRPr lang="sv-SE" sz="2800" dirty="0"/>
          </a:p>
          <a:p>
            <a:pPr marL="190800" lvl="1" indent="0">
              <a:buNone/>
            </a:pPr>
            <a:endParaRPr lang="sv-SE" dirty="0" smtClean="0"/>
          </a:p>
          <a:p>
            <a:r>
              <a:rPr lang="sv-SE" sz="2800" dirty="0" smtClean="0"/>
              <a:t>Granskningsrätt av interna respektive externa </a:t>
            </a:r>
            <a:r>
              <a:rPr lang="sv-SE" sz="2800" dirty="0" smtClean="0"/>
              <a:t>revisorer</a:t>
            </a:r>
            <a:endParaRPr lang="sv-SE" sz="2800" dirty="0" smtClean="0"/>
          </a:p>
          <a:p>
            <a:pPr marL="10800" indent="0">
              <a:buNone/>
            </a:pPr>
            <a:endParaRPr lang="sv-SE" sz="2800" dirty="0"/>
          </a:p>
          <a:p>
            <a:r>
              <a:rPr lang="sv-SE" sz="2800" dirty="0"/>
              <a:t>Affärsavtal med våra större strategiska leverantörer</a:t>
            </a:r>
          </a:p>
          <a:p>
            <a:pPr lvl="1"/>
            <a:r>
              <a:rPr lang="sv-SE" sz="2400" dirty="0"/>
              <a:t>Grundprinciper och villkor</a:t>
            </a:r>
          </a:p>
          <a:p>
            <a:pPr lvl="1"/>
            <a:r>
              <a:rPr lang="sv-SE" sz="2400" dirty="0"/>
              <a:t>Timpriser och överenskomna </a:t>
            </a:r>
            <a:r>
              <a:rPr lang="sv-SE" sz="2400" dirty="0" smtClean="0"/>
              <a:t>pålägg</a:t>
            </a:r>
          </a:p>
          <a:p>
            <a:pPr marL="10800" indent="0">
              <a:buNone/>
            </a:pPr>
            <a:endParaRPr lang="sv-SE" sz="2800" dirty="0" smtClean="0"/>
          </a:p>
          <a:p>
            <a:r>
              <a:rPr lang="sv-SE" sz="2800" dirty="0"/>
              <a:t>Förhandling och informationsinhämtning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84" y="5498049"/>
            <a:ext cx="9848636" cy="12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Bildobjekt 8" descr="bildtextruta.png">
            <a:extLst>
              <a:ext uri="{FF2B5EF4-FFF2-40B4-BE49-F238E27FC236}">
                <a16:creationId xmlns:a16="http://schemas.microsoft.com/office/drawing/2014/main" id="{224016BA-F8BB-4E85-9576-FB1294FD9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8" t="13395" r="1" b="13395"/>
          <a:stretch/>
        </p:blipFill>
        <p:spPr>
          <a:xfrm>
            <a:off x="1" y="4389967"/>
            <a:ext cx="7145571" cy="139065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D3AD65-066B-49DD-B577-33E5F3677591}"/>
              </a:ext>
            </a:extLst>
          </p:cNvPr>
          <p:cNvSpPr txBox="1">
            <a:spLocks/>
          </p:cNvSpPr>
          <p:nvPr/>
        </p:nvSpPr>
        <p:spPr>
          <a:xfrm>
            <a:off x="414354" y="4263484"/>
            <a:ext cx="5724053" cy="1649552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Autofit/>
          </a:bodyPr>
          <a:lstStyle>
            <a:lvl1pPr marL="268288" indent="-269875" algn="l" defTabSz="457200" rtl="0" eaLnBrk="1" latinLnBrk="0" hangingPunct="1">
              <a:spcBef>
                <a:spcPct val="20000"/>
              </a:spcBef>
              <a:buSzPct val="70000"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marR="0" indent="-2762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/>
              <a:defRPr sz="17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08038" indent="-2667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▫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400" dirty="0"/>
              <a:t>Uppfyller materielen kraven? Vi </a:t>
            </a:r>
            <a:r>
              <a:rPr lang="sv-SE" sz="2400" dirty="0" smtClean="0"/>
              <a:t>verifierar och validerar </a:t>
            </a:r>
            <a:r>
              <a:rPr lang="sv-SE" sz="2400" dirty="0"/>
              <a:t>både delar och hela system innan vi lämnar över materielen till Försvarsmakten.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068AAD6-4B4C-4923-A636-FC516FD9A8EE}"/>
              </a:ext>
            </a:extLst>
          </p:cNvPr>
          <p:cNvSpPr txBox="1">
            <a:spLocks/>
          </p:cNvSpPr>
          <p:nvPr/>
        </p:nvSpPr>
        <p:spPr>
          <a:xfrm>
            <a:off x="518041" y="434584"/>
            <a:ext cx="10177812" cy="1173600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sv-SE" sz="5400" dirty="0"/>
              <a:t>K</a:t>
            </a:r>
            <a:r>
              <a:rPr lang="sv-SE" sz="5400" dirty="0" smtClean="0"/>
              <a:t>valitetssäkring</a:t>
            </a:r>
            <a:endParaRPr lang="sv-SE" sz="5400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039" y="5718181"/>
            <a:ext cx="1779342" cy="82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8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Ellips 63"/>
          <p:cNvSpPr/>
          <p:nvPr/>
        </p:nvSpPr>
        <p:spPr>
          <a:xfrm>
            <a:off x="8095214" y="735688"/>
            <a:ext cx="2951056" cy="1075963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Ellips 1"/>
          <p:cNvSpPr/>
          <p:nvPr/>
        </p:nvSpPr>
        <p:spPr>
          <a:xfrm>
            <a:off x="2937984" y="709989"/>
            <a:ext cx="2951056" cy="1139369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Diagonal rand 4"/>
          <p:cNvSpPr/>
          <p:nvPr/>
        </p:nvSpPr>
        <p:spPr>
          <a:xfrm>
            <a:off x="7088076" y="1589906"/>
            <a:ext cx="2834070" cy="4350258"/>
          </a:xfrm>
          <a:prstGeom prst="diagStripe">
            <a:avLst>
              <a:gd name="adj" fmla="val 73811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>
              <a:solidFill>
                <a:schemeClr val="tx1"/>
              </a:solidFill>
            </a:endParaRPr>
          </a:p>
        </p:txBody>
      </p:sp>
      <p:sp>
        <p:nvSpPr>
          <p:cNvPr id="9" name="Diagonal rand 8"/>
          <p:cNvSpPr/>
          <p:nvPr/>
        </p:nvSpPr>
        <p:spPr>
          <a:xfrm flipH="1">
            <a:off x="4021409" y="1589906"/>
            <a:ext cx="3066668" cy="4350258"/>
          </a:xfrm>
          <a:prstGeom prst="diagStripe">
            <a:avLst>
              <a:gd name="adj" fmla="val 7414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>
              <a:solidFill>
                <a:schemeClr val="tx1"/>
              </a:solidFill>
            </a:endParaRPr>
          </a:p>
        </p:txBody>
      </p:sp>
      <p:cxnSp>
        <p:nvCxnSpPr>
          <p:cNvPr id="10" name="Rak koppling 9"/>
          <p:cNvCxnSpPr/>
          <p:nvPr/>
        </p:nvCxnSpPr>
        <p:spPr>
          <a:xfrm>
            <a:off x="2151866" y="3775894"/>
            <a:ext cx="8636708" cy="4417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Rak koppling 10"/>
          <p:cNvCxnSpPr/>
          <p:nvPr/>
        </p:nvCxnSpPr>
        <p:spPr>
          <a:xfrm>
            <a:off x="2151866" y="2497164"/>
            <a:ext cx="8636708" cy="2934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Flödesschema: Dokument 17"/>
          <p:cNvSpPr/>
          <p:nvPr/>
        </p:nvSpPr>
        <p:spPr>
          <a:xfrm>
            <a:off x="4499406" y="2234315"/>
            <a:ext cx="1108104" cy="439822"/>
          </a:xfrm>
          <a:prstGeom prst="flowChartDocumen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31" dirty="0" smtClean="0">
                <a:solidFill>
                  <a:schemeClr val="tx1"/>
                </a:solidFill>
              </a:rPr>
              <a:t>Beställning</a:t>
            </a:r>
            <a:r>
              <a:rPr lang="sv-SE" sz="831" dirty="0">
                <a:solidFill>
                  <a:schemeClr val="tx1"/>
                </a:solidFill>
              </a:rPr>
              <a:t/>
            </a:r>
            <a:br>
              <a:rPr lang="sv-SE" sz="831" dirty="0">
                <a:solidFill>
                  <a:schemeClr val="tx1"/>
                </a:solidFill>
              </a:rPr>
            </a:br>
            <a:r>
              <a:rPr lang="sv-SE" sz="831" dirty="0" smtClean="0">
                <a:solidFill>
                  <a:schemeClr val="tx1"/>
                </a:solidFill>
              </a:rPr>
              <a:t>(SMS/SSB (SM))</a:t>
            </a:r>
            <a:endParaRPr lang="sv-SE" sz="831" dirty="0">
              <a:solidFill>
                <a:schemeClr val="tx1"/>
              </a:solidFill>
            </a:endParaRPr>
          </a:p>
        </p:txBody>
      </p:sp>
      <p:sp>
        <p:nvSpPr>
          <p:cNvPr id="21" name="Flödesschema: Dokument 20"/>
          <p:cNvSpPr/>
          <p:nvPr/>
        </p:nvSpPr>
        <p:spPr>
          <a:xfrm>
            <a:off x="4847235" y="2912808"/>
            <a:ext cx="1230178" cy="439822"/>
          </a:xfrm>
          <a:prstGeom prst="flowChartDocumen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31" dirty="0" smtClean="0">
                <a:solidFill>
                  <a:schemeClr val="tx1"/>
                </a:solidFill>
              </a:rPr>
              <a:t>Systemarbete</a:t>
            </a:r>
            <a:r>
              <a:rPr lang="sv-SE" sz="831" dirty="0">
                <a:solidFill>
                  <a:schemeClr val="tx1"/>
                </a:solidFill>
              </a:rPr>
              <a:t/>
            </a:r>
            <a:br>
              <a:rPr lang="sv-SE" sz="831" dirty="0">
                <a:solidFill>
                  <a:schemeClr val="tx1"/>
                </a:solidFill>
              </a:rPr>
            </a:br>
            <a:r>
              <a:rPr lang="sv-SE" sz="831" dirty="0" smtClean="0">
                <a:solidFill>
                  <a:schemeClr val="tx1"/>
                </a:solidFill>
              </a:rPr>
              <a:t>(Planering/krav/VoV…)</a:t>
            </a:r>
            <a:endParaRPr lang="sv-SE" sz="831" dirty="0">
              <a:solidFill>
                <a:schemeClr val="tx1"/>
              </a:solidFill>
            </a:endParaRPr>
          </a:p>
        </p:txBody>
      </p:sp>
      <p:sp>
        <p:nvSpPr>
          <p:cNvPr id="22" name="Flödesschema: Dokument 21"/>
          <p:cNvSpPr/>
          <p:nvPr/>
        </p:nvSpPr>
        <p:spPr>
          <a:xfrm>
            <a:off x="5559862" y="3592844"/>
            <a:ext cx="833041" cy="439822"/>
          </a:xfrm>
          <a:prstGeom prst="flowChartDocumen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31" dirty="0" smtClean="0">
                <a:solidFill>
                  <a:schemeClr val="tx1"/>
                </a:solidFill>
              </a:rPr>
              <a:t>Kontrakt</a:t>
            </a:r>
            <a:r>
              <a:rPr lang="sv-SE" sz="831" dirty="0">
                <a:solidFill>
                  <a:schemeClr val="tx1"/>
                </a:solidFill>
              </a:rPr>
              <a:t/>
            </a:r>
            <a:br>
              <a:rPr lang="sv-SE" sz="831" dirty="0">
                <a:solidFill>
                  <a:schemeClr val="tx1"/>
                </a:solidFill>
              </a:rPr>
            </a:br>
            <a:r>
              <a:rPr lang="sv-SE" sz="831" dirty="0" smtClean="0">
                <a:solidFill>
                  <a:schemeClr val="tx1"/>
                </a:solidFill>
              </a:rPr>
              <a:t>(VÅS/TS</a:t>
            </a:r>
            <a:r>
              <a:rPr lang="sv-SE" sz="83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6" name="Sjuhörning 25"/>
          <p:cNvSpPr/>
          <p:nvPr/>
        </p:nvSpPr>
        <p:spPr>
          <a:xfrm>
            <a:off x="6141174" y="4104506"/>
            <a:ext cx="273390" cy="250353"/>
          </a:xfrm>
          <a:prstGeom prst="hept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5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Sjuhörning 26"/>
          <p:cNvSpPr/>
          <p:nvPr/>
        </p:nvSpPr>
        <p:spPr>
          <a:xfrm>
            <a:off x="6526937" y="4683150"/>
            <a:ext cx="273390" cy="250353"/>
          </a:xfrm>
          <a:prstGeom prst="hept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5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8" name="Sjuhörning 27"/>
          <p:cNvSpPr/>
          <p:nvPr/>
        </p:nvSpPr>
        <p:spPr>
          <a:xfrm>
            <a:off x="7351580" y="4664160"/>
            <a:ext cx="273390" cy="250353"/>
          </a:xfrm>
          <a:prstGeom prst="hept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5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9" name="Sjuhörning 28"/>
          <p:cNvSpPr/>
          <p:nvPr/>
        </p:nvSpPr>
        <p:spPr>
          <a:xfrm>
            <a:off x="7666539" y="4104506"/>
            <a:ext cx="273390" cy="250353"/>
          </a:xfrm>
          <a:prstGeom prst="hept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5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Högerpil 30"/>
          <p:cNvSpPr/>
          <p:nvPr/>
        </p:nvSpPr>
        <p:spPr>
          <a:xfrm>
            <a:off x="4779500" y="4039241"/>
            <a:ext cx="1237782" cy="376279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>
                <a:solidFill>
                  <a:schemeClr val="tx1"/>
                </a:solidFill>
              </a:rPr>
              <a:t>Granskning</a:t>
            </a:r>
            <a:endParaRPr lang="sv-SE" sz="900" dirty="0">
              <a:solidFill>
                <a:schemeClr val="tx1"/>
              </a:solidFill>
            </a:endParaRPr>
          </a:p>
        </p:txBody>
      </p:sp>
      <p:sp>
        <p:nvSpPr>
          <p:cNvPr id="32" name="Högerpil 31"/>
          <p:cNvSpPr/>
          <p:nvPr/>
        </p:nvSpPr>
        <p:spPr>
          <a:xfrm>
            <a:off x="5207357" y="4624815"/>
            <a:ext cx="1237782" cy="376279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>
                <a:solidFill>
                  <a:schemeClr val="tx1"/>
                </a:solidFill>
              </a:rPr>
              <a:t>Granskning</a:t>
            </a:r>
            <a:endParaRPr lang="sv-SE" sz="900" dirty="0">
              <a:solidFill>
                <a:schemeClr val="tx1"/>
              </a:solidFill>
            </a:endParaRPr>
          </a:p>
        </p:txBody>
      </p:sp>
      <p:sp>
        <p:nvSpPr>
          <p:cNvPr id="33" name="Högerpil 32"/>
          <p:cNvSpPr/>
          <p:nvPr/>
        </p:nvSpPr>
        <p:spPr>
          <a:xfrm flipH="1">
            <a:off x="7728515" y="4620187"/>
            <a:ext cx="1242118" cy="376279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>
                <a:solidFill>
                  <a:schemeClr val="tx1"/>
                </a:solidFill>
              </a:rPr>
              <a:t>Kravuppfyllnad</a:t>
            </a:r>
            <a:endParaRPr lang="sv-SE" sz="900" dirty="0">
              <a:solidFill>
                <a:schemeClr val="tx1"/>
              </a:solidFill>
            </a:endParaRPr>
          </a:p>
        </p:txBody>
      </p:sp>
      <p:sp>
        <p:nvSpPr>
          <p:cNvPr id="36" name="Flödesschema: Dokument 35"/>
          <p:cNvSpPr/>
          <p:nvPr/>
        </p:nvSpPr>
        <p:spPr>
          <a:xfrm>
            <a:off x="8335022" y="2321694"/>
            <a:ext cx="1360800" cy="439822"/>
          </a:xfrm>
          <a:prstGeom prst="flowChartDocumen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31" dirty="0" smtClean="0">
                <a:solidFill>
                  <a:schemeClr val="tx1"/>
                </a:solidFill>
              </a:rPr>
              <a:t>Överlämning/Driftsättning</a:t>
            </a:r>
            <a:r>
              <a:rPr lang="sv-SE" sz="831" dirty="0">
                <a:solidFill>
                  <a:schemeClr val="tx1"/>
                </a:solidFill>
              </a:rPr>
              <a:t/>
            </a:r>
            <a:br>
              <a:rPr lang="sv-SE" sz="831" dirty="0">
                <a:solidFill>
                  <a:schemeClr val="tx1"/>
                </a:solidFill>
              </a:rPr>
            </a:br>
            <a:r>
              <a:rPr lang="sv-SE" sz="831" dirty="0" smtClean="0">
                <a:solidFill>
                  <a:schemeClr val="tx1"/>
                </a:solidFill>
              </a:rPr>
              <a:t>(ISD/ITSS/VoV-</a:t>
            </a:r>
            <a:r>
              <a:rPr lang="sv-SE" sz="831" dirty="0" err="1" smtClean="0">
                <a:solidFill>
                  <a:schemeClr val="tx1"/>
                </a:solidFill>
              </a:rPr>
              <a:t>rpt</a:t>
            </a:r>
            <a:r>
              <a:rPr lang="sv-SE" sz="831" dirty="0" smtClean="0">
                <a:solidFill>
                  <a:schemeClr val="tx1"/>
                </a:solidFill>
              </a:rPr>
              <a:t>…)</a:t>
            </a:r>
            <a:endParaRPr lang="sv-SE" sz="831" dirty="0">
              <a:solidFill>
                <a:schemeClr val="tx1"/>
              </a:solidFill>
            </a:endParaRPr>
          </a:p>
        </p:txBody>
      </p:sp>
      <p:sp>
        <p:nvSpPr>
          <p:cNvPr id="37" name="Flödesschema: Dokument 36"/>
          <p:cNvSpPr/>
          <p:nvPr/>
        </p:nvSpPr>
        <p:spPr>
          <a:xfrm>
            <a:off x="7498799" y="3589075"/>
            <a:ext cx="1225117" cy="439822"/>
          </a:xfrm>
          <a:prstGeom prst="flowChartDocumen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31" dirty="0" smtClean="0">
                <a:solidFill>
                  <a:schemeClr val="tx1"/>
                </a:solidFill>
              </a:rPr>
              <a:t>Leverans</a:t>
            </a:r>
            <a:r>
              <a:rPr lang="sv-SE" sz="831" dirty="0">
                <a:solidFill>
                  <a:schemeClr val="tx1"/>
                </a:solidFill>
              </a:rPr>
              <a:t/>
            </a:r>
            <a:br>
              <a:rPr lang="sv-SE" sz="831" dirty="0">
                <a:solidFill>
                  <a:schemeClr val="tx1"/>
                </a:solidFill>
              </a:rPr>
            </a:br>
            <a:r>
              <a:rPr lang="sv-SE" sz="831" dirty="0">
                <a:solidFill>
                  <a:schemeClr val="tx1"/>
                </a:solidFill>
              </a:rPr>
              <a:t>(</a:t>
            </a:r>
            <a:r>
              <a:rPr lang="sv-SE" sz="831" dirty="0" err="1" smtClean="0">
                <a:solidFill>
                  <a:schemeClr val="tx1"/>
                </a:solidFill>
              </a:rPr>
              <a:t>CoC</a:t>
            </a:r>
            <a:r>
              <a:rPr lang="sv-SE" sz="831" dirty="0" smtClean="0">
                <a:solidFill>
                  <a:schemeClr val="tx1"/>
                </a:solidFill>
              </a:rPr>
              <a:t>/</a:t>
            </a:r>
            <a:r>
              <a:rPr lang="sv-SE" sz="831" dirty="0" err="1" smtClean="0">
                <a:solidFill>
                  <a:schemeClr val="tx1"/>
                </a:solidFill>
              </a:rPr>
              <a:t>Leverabler</a:t>
            </a:r>
            <a:r>
              <a:rPr lang="sv-SE" sz="831" dirty="0" smtClean="0">
                <a:solidFill>
                  <a:schemeClr val="tx1"/>
                </a:solidFill>
              </a:rPr>
              <a:t>/</a:t>
            </a:r>
            <a:r>
              <a:rPr lang="sv-SE" sz="831" dirty="0" err="1" smtClean="0">
                <a:solidFill>
                  <a:schemeClr val="tx1"/>
                </a:solidFill>
              </a:rPr>
              <a:t>Rpt</a:t>
            </a:r>
            <a:r>
              <a:rPr lang="sv-SE" sz="831" dirty="0" smtClean="0">
                <a:solidFill>
                  <a:schemeClr val="tx1"/>
                </a:solidFill>
              </a:rPr>
              <a:t>…)</a:t>
            </a:r>
            <a:endParaRPr lang="sv-SE" sz="831" dirty="0">
              <a:solidFill>
                <a:schemeClr val="tx1"/>
              </a:solidFill>
            </a:endParaRPr>
          </a:p>
        </p:txBody>
      </p:sp>
      <p:sp>
        <p:nvSpPr>
          <p:cNvPr id="38" name="textruta 37"/>
          <p:cNvSpPr txBox="1"/>
          <p:nvPr/>
        </p:nvSpPr>
        <p:spPr>
          <a:xfrm>
            <a:off x="6626478" y="5035622"/>
            <a:ext cx="954300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sz="1350" dirty="0" smtClean="0">
                <a:solidFill>
                  <a:schemeClr val="bg1"/>
                </a:solidFill>
              </a:rPr>
              <a:t>Realisering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39" name="Högerpil 38"/>
          <p:cNvSpPr/>
          <p:nvPr/>
        </p:nvSpPr>
        <p:spPr>
          <a:xfrm flipH="1">
            <a:off x="8027283" y="4039241"/>
            <a:ext cx="1242118" cy="376279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>
                <a:solidFill>
                  <a:schemeClr val="tx1"/>
                </a:solidFill>
              </a:rPr>
              <a:t>Kravuppfyllnad</a:t>
            </a:r>
          </a:p>
        </p:txBody>
      </p:sp>
      <p:sp>
        <p:nvSpPr>
          <p:cNvPr id="40" name="Vänster-höger-pil 39"/>
          <p:cNvSpPr/>
          <p:nvPr/>
        </p:nvSpPr>
        <p:spPr>
          <a:xfrm>
            <a:off x="6141174" y="2912808"/>
            <a:ext cx="1798755" cy="329387"/>
          </a:xfrm>
          <a:prstGeom prst="left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>
                <a:solidFill>
                  <a:schemeClr val="tx1"/>
                </a:solidFill>
              </a:rPr>
              <a:t>Verifiering</a:t>
            </a:r>
          </a:p>
        </p:txBody>
      </p:sp>
      <p:sp>
        <p:nvSpPr>
          <p:cNvPr id="41" name="Vänster-höger-pil 40"/>
          <p:cNvSpPr/>
          <p:nvPr/>
        </p:nvSpPr>
        <p:spPr>
          <a:xfrm>
            <a:off x="6558294" y="4064399"/>
            <a:ext cx="1007390" cy="329387"/>
          </a:xfrm>
          <a:prstGeom prst="left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smtClean="0">
                <a:solidFill>
                  <a:schemeClr val="tx1"/>
                </a:solidFill>
              </a:rPr>
              <a:t>Verifiering</a:t>
            </a:r>
            <a:endParaRPr lang="sv-SE" sz="1100" dirty="0">
              <a:solidFill>
                <a:schemeClr val="tx1"/>
              </a:solidFill>
            </a:endParaRPr>
          </a:p>
        </p:txBody>
      </p:sp>
      <p:sp>
        <p:nvSpPr>
          <p:cNvPr id="42" name="Vänster-höger-pil 41"/>
          <p:cNvSpPr/>
          <p:nvPr/>
        </p:nvSpPr>
        <p:spPr>
          <a:xfrm>
            <a:off x="5379721" y="1115837"/>
            <a:ext cx="3253740" cy="329387"/>
          </a:xfrm>
          <a:prstGeom prst="left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smtClean="0">
                <a:solidFill>
                  <a:schemeClr val="tx1"/>
                </a:solidFill>
              </a:rPr>
              <a:t>Validering</a:t>
            </a:r>
            <a:endParaRPr lang="sv-SE" sz="1100" dirty="0">
              <a:solidFill>
                <a:schemeClr val="tx1"/>
              </a:solidFill>
            </a:endParaRPr>
          </a:p>
        </p:txBody>
      </p:sp>
      <p:sp>
        <p:nvSpPr>
          <p:cNvPr id="52" name="Ellips 51"/>
          <p:cNvSpPr/>
          <p:nvPr/>
        </p:nvSpPr>
        <p:spPr>
          <a:xfrm>
            <a:off x="8859964" y="3681485"/>
            <a:ext cx="835858" cy="24855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31" dirty="0" smtClean="0">
                <a:solidFill>
                  <a:schemeClr val="tx1"/>
                </a:solidFill>
              </a:rPr>
              <a:t>Leverans</a:t>
            </a:r>
            <a:endParaRPr lang="sv-SE" sz="831" dirty="0">
              <a:solidFill>
                <a:schemeClr val="tx1"/>
              </a:solidFill>
            </a:endParaRPr>
          </a:p>
        </p:txBody>
      </p:sp>
      <p:sp>
        <p:nvSpPr>
          <p:cNvPr id="53" name="Ellips 52"/>
          <p:cNvSpPr/>
          <p:nvPr/>
        </p:nvSpPr>
        <p:spPr>
          <a:xfrm>
            <a:off x="9835038" y="2372884"/>
            <a:ext cx="762002" cy="24855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31" dirty="0" smtClean="0">
                <a:solidFill>
                  <a:schemeClr val="tx1"/>
                </a:solidFill>
              </a:rPr>
              <a:t>ÖVL</a:t>
            </a:r>
            <a:endParaRPr lang="sv-SE" sz="831" dirty="0">
              <a:solidFill>
                <a:schemeClr val="tx1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3787379" y="1144773"/>
            <a:ext cx="12522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dirty="0" smtClean="0"/>
              <a:t>Behov/krav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8800115" y="1133359"/>
            <a:ext cx="14983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dirty="0" smtClean="0"/>
              <a:t>Godkännande</a:t>
            </a:r>
            <a:endParaRPr lang="sv-SE" dirty="0"/>
          </a:p>
        </p:txBody>
      </p:sp>
      <p:sp>
        <p:nvSpPr>
          <p:cNvPr id="61" name="Flödesschema: Dokument 60"/>
          <p:cNvSpPr/>
          <p:nvPr/>
        </p:nvSpPr>
        <p:spPr>
          <a:xfrm>
            <a:off x="8067451" y="2880914"/>
            <a:ext cx="947751" cy="439822"/>
          </a:xfrm>
          <a:prstGeom prst="flowChartDocumen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31" dirty="0" smtClean="0">
                <a:solidFill>
                  <a:schemeClr val="tx1"/>
                </a:solidFill>
              </a:rPr>
              <a:t>Systemarbete</a:t>
            </a:r>
            <a:r>
              <a:rPr lang="sv-SE" sz="831" dirty="0">
                <a:solidFill>
                  <a:schemeClr val="tx1"/>
                </a:solidFill>
              </a:rPr>
              <a:t/>
            </a:r>
            <a:br>
              <a:rPr lang="sv-SE" sz="831" dirty="0">
                <a:solidFill>
                  <a:schemeClr val="tx1"/>
                </a:solidFill>
              </a:rPr>
            </a:br>
            <a:r>
              <a:rPr lang="sv-SE" sz="831" dirty="0" smtClean="0">
                <a:solidFill>
                  <a:schemeClr val="tx1"/>
                </a:solidFill>
              </a:rPr>
              <a:t>(Deklarationer)</a:t>
            </a:r>
            <a:endParaRPr lang="sv-SE" sz="831" dirty="0">
              <a:solidFill>
                <a:schemeClr val="tx1"/>
              </a:solidFill>
            </a:endParaRPr>
          </a:p>
        </p:txBody>
      </p:sp>
      <p:sp>
        <p:nvSpPr>
          <p:cNvPr id="43" name="Högerpil 42"/>
          <p:cNvSpPr/>
          <p:nvPr/>
        </p:nvSpPr>
        <p:spPr>
          <a:xfrm>
            <a:off x="9829484" y="1771030"/>
            <a:ext cx="1185316" cy="376279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>
                <a:solidFill>
                  <a:schemeClr val="tx1"/>
                </a:solidFill>
              </a:rPr>
              <a:t>Vidmakthållande</a:t>
            </a:r>
            <a:endParaRPr lang="sv-SE" sz="900" dirty="0">
              <a:solidFill>
                <a:schemeClr val="tx1"/>
              </a:solidFill>
            </a:endParaRPr>
          </a:p>
        </p:txBody>
      </p:sp>
      <p:sp>
        <p:nvSpPr>
          <p:cNvPr id="3" name="AutoShape 2" descr="FÖRSVARSMAKTEN - Offentligsek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64" y="1634599"/>
            <a:ext cx="2208222" cy="858753"/>
          </a:xfrm>
          <a:prstGeom prst="rect">
            <a:avLst/>
          </a:prstGeom>
        </p:spPr>
      </p:pic>
      <p:sp>
        <p:nvSpPr>
          <p:cNvPr id="12" name="AutoShape 4" descr="FMV logo – AKA-Film A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64" y="2621442"/>
            <a:ext cx="2208222" cy="1023322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64" y="3831687"/>
            <a:ext cx="2206015" cy="1238282"/>
          </a:xfrm>
          <a:prstGeom prst="rect">
            <a:avLst/>
          </a:prstGeom>
        </p:spPr>
      </p:pic>
      <p:sp>
        <p:nvSpPr>
          <p:cNvPr id="44" name="Rubrik 1"/>
          <p:cNvSpPr>
            <a:spLocks noGrp="1"/>
          </p:cNvSpPr>
          <p:nvPr>
            <p:ph type="title"/>
          </p:nvPr>
        </p:nvSpPr>
        <p:spPr>
          <a:xfrm>
            <a:off x="460375" y="321609"/>
            <a:ext cx="10449445" cy="882000"/>
          </a:xfrm>
        </p:spPr>
        <p:txBody>
          <a:bodyPr/>
          <a:lstStyle/>
          <a:p>
            <a:r>
              <a:rPr lang="sv-SE" dirty="0" smtClean="0"/>
              <a:t>V&amp;V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10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4364266"/>
            <a:ext cx="6591300" cy="2128441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585" b="76"/>
          <a:stretch/>
        </p:blipFill>
        <p:spPr>
          <a:xfrm>
            <a:off x="4061460" y="824994"/>
            <a:ext cx="2446020" cy="223858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0921" y="455957"/>
            <a:ext cx="3463380" cy="882000"/>
          </a:xfrm>
        </p:spPr>
        <p:txBody>
          <a:bodyPr/>
          <a:lstStyle/>
          <a:p>
            <a:r>
              <a:rPr lang="sv-SE" dirty="0" smtClean="0"/>
              <a:t>Provplatser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 rot="578642">
            <a:off x="7279932" y="789006"/>
            <a:ext cx="4322684" cy="410881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sv-SE" b="1" dirty="0"/>
              <a:t>B-52:or fällde skarpa bomber över Vidsel</a:t>
            </a:r>
          </a:p>
          <a:p>
            <a:r>
              <a:rPr lang="sv-SE" sz="900" dirty="0"/>
              <a:t>Högkvarteret – 18 augusti 2022 </a:t>
            </a:r>
            <a:r>
              <a:rPr lang="sv-SE" sz="900" dirty="0" err="1"/>
              <a:t>kl</a:t>
            </a:r>
            <a:r>
              <a:rPr lang="sv-SE" sz="900" dirty="0"/>
              <a:t>: </a:t>
            </a:r>
            <a:r>
              <a:rPr lang="sv-SE" sz="900" dirty="0" smtClean="0"/>
              <a:t>16.32</a:t>
            </a:r>
            <a:endParaRPr lang="sv-SE" sz="900" dirty="0"/>
          </a:p>
          <a:p>
            <a:pPr algn="just"/>
            <a:r>
              <a:rPr lang="sv-SE" sz="1200" dirty="0"/>
              <a:t>Under torsdagen samövade Försvarsmakten på nytt med amerikanska Bomber Task Force och norska flygvapnet. Svenska Jas 39 Gripen eskorterade in ett antal B-52 </a:t>
            </a:r>
            <a:r>
              <a:rPr lang="sv-SE" sz="1200" dirty="0" err="1"/>
              <a:t>Stratofortress</a:t>
            </a:r>
            <a:r>
              <a:rPr lang="sv-SE" sz="1200" dirty="0"/>
              <a:t> över svenskt luftrum. Svenska markförband pekade sedan ut mål i terrängen på Vidsel skjutfält som bekämpades med skarpa bomber av B-52:orna</a:t>
            </a:r>
            <a:r>
              <a:rPr lang="sv-SE" sz="1200" dirty="0" smtClean="0"/>
              <a:t>.</a:t>
            </a:r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1026" name="Picture 2" descr="Två svenska Jas 39 Gripen övar tillsammans med en norsk F-35 och en amerikansk B-52 Stratofortress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305">
            <a:off x="7225850" y="2378417"/>
            <a:ext cx="4179380" cy="235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593" y="1433748"/>
            <a:ext cx="2965951" cy="363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0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9980" y="491399"/>
            <a:ext cx="10449445" cy="882000"/>
          </a:xfrm>
        </p:spPr>
        <p:txBody>
          <a:bodyPr/>
          <a:lstStyle/>
          <a:p>
            <a:r>
              <a:rPr lang="sv-SE" sz="5400" dirty="0"/>
              <a:t>FMV har ett samhällsuppdrag</a:t>
            </a:r>
          </a:p>
        </p:txBody>
      </p:sp>
      <p:sp>
        <p:nvSpPr>
          <p:cNvPr id="6" name="Rektangel 5"/>
          <p:cNvSpPr/>
          <p:nvPr/>
        </p:nvSpPr>
        <p:spPr>
          <a:xfrm>
            <a:off x="613320" y="1758618"/>
            <a:ext cx="60694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200" dirty="0" smtClean="0">
                <a:solidFill>
                  <a:schemeClr val="bg1"/>
                </a:solidFill>
              </a:rPr>
              <a:t>Det </a:t>
            </a:r>
            <a:r>
              <a:rPr lang="sv-SE" sz="3200" dirty="0">
                <a:solidFill>
                  <a:schemeClr val="bg1"/>
                </a:solidFill>
              </a:rPr>
              <a:t>handlar om att se till att svenska soldater, piloter och sjömän har rätt utrustning för att kunna öva och för att i skarpt läge kunna försvara Sverige. Vårt mål är att leverera rätt materiel, i tid och till en kostnad som gör att skattemedel används så effektivt som möjligt</a:t>
            </a:r>
          </a:p>
        </p:txBody>
      </p:sp>
      <p:pic>
        <p:nvPicPr>
          <p:cNvPr id="2050" name="Grupp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053" y="1853459"/>
            <a:ext cx="4094432" cy="355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25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24"/>
          <p:cNvSpPr txBox="1">
            <a:spLocks noChangeArrowheads="1"/>
          </p:cNvSpPr>
          <p:nvPr/>
        </p:nvSpPr>
        <p:spPr bwMode="auto">
          <a:xfrm>
            <a:off x="8822056" y="177179"/>
            <a:ext cx="2013584" cy="98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400" b="1" dirty="0" err="1">
                <a:solidFill>
                  <a:schemeClr val="bg1"/>
                </a:solidFill>
              </a:rPr>
              <a:t>Need</a:t>
            </a:r>
            <a:r>
              <a:rPr lang="sv-SE" altLang="sv-SE" sz="1400" b="1" dirty="0">
                <a:solidFill>
                  <a:schemeClr val="bg1"/>
                </a:solidFill>
              </a:rPr>
              <a:t> </a:t>
            </a:r>
            <a:r>
              <a:rPr lang="sv-SE" altLang="sv-SE" sz="1400" b="1" dirty="0" err="1">
                <a:solidFill>
                  <a:schemeClr val="bg1"/>
                </a:solidFill>
              </a:rPr>
              <a:t>of</a:t>
            </a:r>
            <a:r>
              <a:rPr lang="sv-SE" altLang="sv-SE" sz="1400" b="1" dirty="0">
                <a:solidFill>
                  <a:schemeClr val="bg1"/>
                </a:solidFill>
              </a:rPr>
              <a:t> information </a:t>
            </a:r>
            <a:br>
              <a:rPr lang="sv-SE" altLang="sv-SE" sz="1400" b="1" dirty="0">
                <a:solidFill>
                  <a:schemeClr val="bg1"/>
                </a:solidFill>
              </a:rPr>
            </a:br>
            <a:r>
              <a:rPr lang="sv-SE" altLang="sv-SE" sz="1400" b="1" dirty="0">
                <a:solidFill>
                  <a:schemeClr val="bg1"/>
                </a:solidFill>
              </a:rPr>
              <a:t>(Not </a:t>
            </a:r>
            <a:r>
              <a:rPr lang="sv-SE" altLang="sv-SE" sz="1400" b="1" dirty="0" err="1">
                <a:solidFill>
                  <a:schemeClr val="bg1"/>
                </a:solidFill>
              </a:rPr>
              <a:t>resources</a:t>
            </a:r>
            <a:r>
              <a:rPr lang="sv-SE" altLang="sv-SE" sz="1400" b="1" dirty="0">
                <a:solidFill>
                  <a:schemeClr val="bg1"/>
                </a:solidFill>
              </a:rPr>
              <a:t>, flights </a:t>
            </a:r>
            <a:r>
              <a:rPr lang="sv-SE" altLang="sv-SE" sz="1400" b="1" dirty="0" err="1">
                <a:solidFill>
                  <a:schemeClr val="bg1"/>
                </a:solidFill>
              </a:rPr>
              <a:t>etc</a:t>
            </a:r>
            <a:r>
              <a:rPr lang="sv-SE" altLang="sv-SE" sz="1400" b="1" dirty="0">
                <a:solidFill>
                  <a:schemeClr val="bg1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sv-SE" altLang="sv-SE" sz="1400" b="1" dirty="0">
              <a:solidFill>
                <a:prstClr val="black"/>
              </a:solidFill>
            </a:endParaRPr>
          </a:p>
        </p:txBody>
      </p:sp>
      <p:sp>
        <p:nvSpPr>
          <p:cNvPr id="48133" name="Text Box 24"/>
          <p:cNvSpPr txBox="1">
            <a:spLocks noChangeArrowheads="1"/>
          </p:cNvSpPr>
          <p:nvPr/>
        </p:nvSpPr>
        <p:spPr bwMode="auto">
          <a:xfrm>
            <a:off x="8977631" y="4860263"/>
            <a:ext cx="2031232" cy="143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400" b="1" dirty="0">
                <a:solidFill>
                  <a:schemeClr val="bg1"/>
                </a:solidFill>
              </a:rPr>
              <a:t>Common </a:t>
            </a:r>
            <a:r>
              <a:rPr lang="sv-SE" altLang="sv-SE" sz="1400" b="1" dirty="0" err="1">
                <a:solidFill>
                  <a:schemeClr val="bg1"/>
                </a:solidFill>
              </a:rPr>
              <a:t>reporting</a:t>
            </a:r>
            <a:r>
              <a:rPr lang="sv-SE" altLang="sv-SE" sz="1400" b="1" dirty="0">
                <a:solidFill>
                  <a:schemeClr val="bg1"/>
                </a:solidFill>
              </a:rPr>
              <a:t> </a:t>
            </a:r>
            <a:r>
              <a:rPr lang="sv-SE" altLang="sv-SE" sz="1400" b="1" dirty="0" err="1">
                <a:solidFill>
                  <a:schemeClr val="bg1"/>
                </a:solidFill>
              </a:rPr>
              <a:t>based</a:t>
            </a:r>
            <a:r>
              <a:rPr lang="sv-SE" altLang="sv-SE" sz="1400" b="1" dirty="0">
                <a:solidFill>
                  <a:schemeClr val="bg1"/>
                </a:solidFill>
              </a:rPr>
              <a:t> on common tests.  </a:t>
            </a:r>
            <a:r>
              <a:rPr lang="sv-SE" altLang="sv-SE" sz="1400" b="1" dirty="0" err="1">
                <a:solidFill>
                  <a:schemeClr val="bg1"/>
                </a:solidFill>
              </a:rPr>
              <a:t>Separate</a:t>
            </a:r>
            <a:r>
              <a:rPr lang="sv-SE" altLang="sv-SE" sz="1400" b="1" dirty="0">
                <a:solidFill>
                  <a:schemeClr val="bg1"/>
                </a:solidFill>
              </a:rPr>
              <a:t> </a:t>
            </a:r>
            <a:r>
              <a:rPr lang="sv-SE" altLang="sv-SE" sz="1400" b="1" dirty="0" err="1">
                <a:solidFill>
                  <a:schemeClr val="bg1"/>
                </a:solidFill>
              </a:rPr>
              <a:t>reports</a:t>
            </a:r>
            <a:r>
              <a:rPr lang="sv-SE" altLang="sv-SE" sz="1400" b="1" dirty="0">
                <a:solidFill>
                  <a:schemeClr val="bg1"/>
                </a:solidFill>
              </a:rPr>
              <a:t> </a:t>
            </a:r>
            <a:r>
              <a:rPr lang="sv-SE" altLang="sv-SE" sz="1400" b="1" dirty="0" err="1">
                <a:solidFill>
                  <a:schemeClr val="bg1"/>
                </a:solidFill>
              </a:rPr>
              <a:t>when</a:t>
            </a:r>
            <a:r>
              <a:rPr lang="sv-SE" altLang="sv-SE" sz="1400" b="1" dirty="0">
                <a:solidFill>
                  <a:schemeClr val="bg1"/>
                </a:solidFill>
              </a:rPr>
              <a:t> </a:t>
            </a:r>
            <a:r>
              <a:rPr lang="sv-SE" altLang="sv-SE" sz="1400" b="1" dirty="0" err="1">
                <a:solidFill>
                  <a:schemeClr val="bg1"/>
                </a:solidFill>
              </a:rPr>
              <a:t>required</a:t>
            </a:r>
            <a:r>
              <a:rPr lang="sv-SE" altLang="sv-SE" sz="1400" b="1" dirty="0">
                <a:solidFill>
                  <a:schemeClr val="bg1"/>
                </a:solidFill>
              </a:rPr>
              <a:t>, for </a:t>
            </a:r>
            <a:r>
              <a:rPr lang="sv-SE" altLang="sv-SE" sz="1400" b="1" dirty="0" err="1">
                <a:solidFill>
                  <a:schemeClr val="bg1"/>
                </a:solidFill>
              </a:rPr>
              <a:t>instance</a:t>
            </a:r>
            <a:r>
              <a:rPr lang="sv-SE" altLang="sv-SE" sz="1400" b="1" dirty="0">
                <a:solidFill>
                  <a:schemeClr val="bg1"/>
                </a:solidFill>
              </a:rPr>
              <a:t> MTC, MSI etc.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sv-SE" altLang="sv-SE" sz="1400" b="1" dirty="0">
              <a:solidFill>
                <a:prstClr val="black"/>
              </a:solidFill>
            </a:endParaRPr>
          </a:p>
        </p:txBody>
      </p:sp>
      <p:sp>
        <p:nvSpPr>
          <p:cNvPr id="48134" name="AutoShape 5"/>
          <p:cNvSpPr>
            <a:spLocks noChangeArrowheads="1"/>
          </p:cNvSpPr>
          <p:nvPr/>
        </p:nvSpPr>
        <p:spPr bwMode="auto">
          <a:xfrm>
            <a:off x="3092769" y="319484"/>
            <a:ext cx="959461" cy="559688"/>
          </a:xfrm>
          <a:prstGeom prst="flowChartMagneticDisk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000" dirty="0">
                <a:solidFill>
                  <a:prstClr val="black"/>
                </a:solidFill>
              </a:rPr>
              <a:t>Test </a:t>
            </a:r>
            <a:r>
              <a:rPr lang="sv-SE" altLang="sv-SE" sz="1000" dirty="0" err="1">
                <a:solidFill>
                  <a:prstClr val="black"/>
                </a:solidFill>
              </a:rPr>
              <a:t>need</a:t>
            </a:r>
            <a:r>
              <a:rPr lang="sv-SE" altLang="sv-SE" sz="1000" dirty="0">
                <a:solidFill>
                  <a:prstClr val="black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000" dirty="0">
                <a:solidFill>
                  <a:prstClr val="black"/>
                </a:solidFill>
              </a:rPr>
              <a:t>Saab</a:t>
            </a:r>
          </a:p>
        </p:txBody>
      </p:sp>
      <p:sp>
        <p:nvSpPr>
          <p:cNvPr id="48135" name="AutoShape 6"/>
          <p:cNvSpPr>
            <a:spLocks noChangeArrowheads="1"/>
          </p:cNvSpPr>
          <p:nvPr/>
        </p:nvSpPr>
        <p:spPr bwMode="auto">
          <a:xfrm>
            <a:off x="4299269" y="319484"/>
            <a:ext cx="959461" cy="559688"/>
          </a:xfrm>
          <a:prstGeom prst="flowChartMagneticDisk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000" dirty="0">
                <a:solidFill>
                  <a:prstClr val="black"/>
                </a:solidFill>
              </a:rPr>
              <a:t>Test </a:t>
            </a:r>
            <a:r>
              <a:rPr lang="sv-SE" altLang="sv-SE" sz="1000" dirty="0" err="1">
                <a:solidFill>
                  <a:prstClr val="black"/>
                </a:solidFill>
              </a:rPr>
              <a:t>need</a:t>
            </a:r>
            <a:endParaRPr lang="sv-SE" altLang="sv-SE" sz="10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000" dirty="0">
                <a:solidFill>
                  <a:prstClr val="black"/>
                </a:solidFill>
              </a:rPr>
              <a:t>FMV</a:t>
            </a:r>
          </a:p>
        </p:txBody>
      </p:sp>
      <p:sp>
        <p:nvSpPr>
          <p:cNvPr id="48136" name="AutoShape 7"/>
          <p:cNvSpPr>
            <a:spLocks noChangeArrowheads="1"/>
          </p:cNvSpPr>
          <p:nvPr/>
        </p:nvSpPr>
        <p:spPr bwMode="auto">
          <a:xfrm>
            <a:off x="5410519" y="319484"/>
            <a:ext cx="959461" cy="559688"/>
          </a:xfrm>
          <a:prstGeom prst="flowChartMagneticDisk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000">
                <a:solidFill>
                  <a:prstClr val="black"/>
                </a:solidFill>
              </a:rPr>
              <a:t>Test need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000">
                <a:solidFill>
                  <a:prstClr val="black"/>
                </a:solidFill>
              </a:rPr>
              <a:t>FM</a:t>
            </a:r>
          </a:p>
        </p:txBody>
      </p:sp>
      <p:sp>
        <p:nvSpPr>
          <p:cNvPr id="48137" name="AutoShape 8"/>
          <p:cNvSpPr>
            <a:spLocks noChangeArrowheads="1"/>
          </p:cNvSpPr>
          <p:nvPr/>
        </p:nvSpPr>
        <p:spPr bwMode="auto">
          <a:xfrm>
            <a:off x="4204019" y="1318093"/>
            <a:ext cx="1171248" cy="691379"/>
          </a:xfrm>
          <a:prstGeom prst="flowChartMagneticDisk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000">
                <a:solidFill>
                  <a:prstClr val="black"/>
                </a:solidFill>
              </a:rPr>
              <a:t>Net common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200" b="1">
                <a:solidFill>
                  <a:prstClr val="black"/>
                </a:solidFill>
              </a:rPr>
              <a:t>Test need</a:t>
            </a:r>
          </a:p>
        </p:txBody>
      </p:sp>
      <p:sp>
        <p:nvSpPr>
          <p:cNvPr id="48138" name="AutoShape 9"/>
          <p:cNvSpPr>
            <a:spLocks noChangeArrowheads="1"/>
          </p:cNvSpPr>
          <p:nvPr/>
        </p:nvSpPr>
        <p:spPr bwMode="auto">
          <a:xfrm>
            <a:off x="4426269" y="2424182"/>
            <a:ext cx="722002" cy="836240"/>
          </a:xfrm>
          <a:prstGeom prst="flowChartDocumen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000" dirty="0">
                <a:solidFill>
                  <a:schemeClr val="bg1"/>
                </a:solidFill>
              </a:rPr>
              <a:t>Common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000" dirty="0">
                <a:solidFill>
                  <a:schemeClr val="bg1"/>
                </a:solidFill>
              </a:rPr>
              <a:t>Test </a:t>
            </a:r>
            <a:r>
              <a:rPr lang="sv-SE" altLang="sv-SE" sz="1000" dirty="0" err="1">
                <a:solidFill>
                  <a:schemeClr val="bg1"/>
                </a:solidFill>
              </a:rPr>
              <a:t>Request</a:t>
            </a:r>
            <a:r>
              <a:rPr lang="sv-SE" altLang="sv-SE" sz="1000" dirty="0">
                <a:solidFill>
                  <a:schemeClr val="bg1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000" dirty="0" err="1">
                <a:solidFill>
                  <a:schemeClr val="bg1"/>
                </a:solidFill>
              </a:rPr>
              <a:t>Specification</a:t>
            </a:r>
            <a:endParaRPr lang="sv-SE" altLang="sv-SE" sz="1000" dirty="0">
              <a:solidFill>
                <a:schemeClr val="bg1"/>
              </a:solidFill>
            </a:endParaRPr>
          </a:p>
        </p:txBody>
      </p:sp>
      <p:sp>
        <p:nvSpPr>
          <p:cNvPr id="48139" name="AutoShape 10"/>
          <p:cNvSpPr>
            <a:spLocks noChangeArrowheads="1"/>
          </p:cNvSpPr>
          <p:nvPr/>
        </p:nvSpPr>
        <p:spPr bwMode="auto">
          <a:xfrm>
            <a:off x="4940618" y="3970047"/>
            <a:ext cx="558348" cy="757225"/>
          </a:xfrm>
          <a:prstGeom prst="flowChartDocumen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000" dirty="0">
                <a:solidFill>
                  <a:schemeClr val="bg1"/>
                </a:solidFill>
              </a:rPr>
              <a:t>Flight test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000" dirty="0">
                <a:solidFill>
                  <a:schemeClr val="bg1"/>
                </a:solidFill>
              </a:rPr>
              <a:t>plan</a:t>
            </a:r>
          </a:p>
        </p:txBody>
      </p:sp>
      <p:sp>
        <p:nvSpPr>
          <p:cNvPr id="48140" name="Text Box 11"/>
          <p:cNvSpPr txBox="1">
            <a:spLocks noChangeArrowheads="1"/>
          </p:cNvSpPr>
          <p:nvPr/>
        </p:nvSpPr>
        <p:spPr bwMode="auto">
          <a:xfrm>
            <a:off x="3756344" y="4003367"/>
            <a:ext cx="1009198" cy="5539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000" dirty="0" err="1">
                <a:solidFill>
                  <a:schemeClr val="bg1"/>
                </a:solidFill>
              </a:rPr>
              <a:t>Resource</a:t>
            </a:r>
            <a:r>
              <a:rPr lang="sv-SE" altLang="sv-SE" sz="1000" dirty="0">
                <a:solidFill>
                  <a:schemeClr val="bg1"/>
                </a:solidFill>
              </a:rPr>
              <a:t> </a:t>
            </a:r>
            <a:r>
              <a:rPr lang="sv-SE" altLang="sv-SE" sz="1000" dirty="0" err="1">
                <a:solidFill>
                  <a:schemeClr val="bg1"/>
                </a:solidFill>
              </a:rPr>
              <a:t>estimate</a:t>
            </a:r>
            <a:r>
              <a:rPr lang="sv-SE" altLang="sv-SE" sz="1000" dirty="0">
                <a:solidFill>
                  <a:schemeClr val="bg1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000" dirty="0">
                <a:solidFill>
                  <a:schemeClr val="bg1"/>
                </a:solidFill>
              </a:rPr>
              <a:t>(flights, </a:t>
            </a:r>
            <a:r>
              <a:rPr lang="sv-SE" altLang="sv-SE" sz="1000" dirty="0" err="1">
                <a:solidFill>
                  <a:schemeClr val="bg1"/>
                </a:solidFill>
              </a:rPr>
              <a:t>etc</a:t>
            </a:r>
            <a:r>
              <a:rPr lang="sv-SE" altLang="sv-SE" sz="10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48141" name="AutoShape 12"/>
          <p:cNvSpPr>
            <a:spLocks noChangeArrowheads="1"/>
          </p:cNvSpPr>
          <p:nvPr/>
        </p:nvSpPr>
        <p:spPr bwMode="auto">
          <a:xfrm rot="1998638">
            <a:off x="3911351" y="948788"/>
            <a:ext cx="383464" cy="138276"/>
          </a:xfrm>
          <a:prstGeom prst="rightArrow">
            <a:avLst>
              <a:gd name="adj1" fmla="val 50000"/>
              <a:gd name="adj2" fmla="val 7113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sv-SE" sz="1800">
              <a:solidFill>
                <a:prstClr val="black"/>
              </a:solidFill>
            </a:endParaRPr>
          </a:p>
        </p:txBody>
      </p:sp>
      <p:sp>
        <p:nvSpPr>
          <p:cNvPr id="48142" name="AutoShape 13"/>
          <p:cNvSpPr>
            <a:spLocks noChangeArrowheads="1"/>
          </p:cNvSpPr>
          <p:nvPr/>
        </p:nvSpPr>
        <p:spPr bwMode="auto">
          <a:xfrm rot="8844772">
            <a:off x="5164387" y="960819"/>
            <a:ext cx="396298" cy="138276"/>
          </a:xfrm>
          <a:prstGeom prst="rightArrow">
            <a:avLst>
              <a:gd name="adj1" fmla="val 50000"/>
              <a:gd name="adj2" fmla="val 735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sv-SE" sz="1800">
              <a:solidFill>
                <a:prstClr val="black"/>
              </a:solidFill>
            </a:endParaRPr>
          </a:p>
        </p:txBody>
      </p:sp>
      <p:sp>
        <p:nvSpPr>
          <p:cNvPr id="48143" name="AutoShape 14"/>
          <p:cNvSpPr>
            <a:spLocks noChangeArrowheads="1"/>
          </p:cNvSpPr>
          <p:nvPr/>
        </p:nvSpPr>
        <p:spPr bwMode="auto">
          <a:xfrm rot="5400000">
            <a:off x="4610768" y="978096"/>
            <a:ext cx="243627" cy="136378"/>
          </a:xfrm>
          <a:prstGeom prst="rightArrow">
            <a:avLst>
              <a:gd name="adj1" fmla="val 50000"/>
              <a:gd name="adj2" fmla="val 4353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sv-SE" sz="1800">
              <a:solidFill>
                <a:prstClr val="black"/>
              </a:solidFill>
            </a:endParaRPr>
          </a:p>
        </p:txBody>
      </p:sp>
      <p:sp>
        <p:nvSpPr>
          <p:cNvPr id="48144" name="AutoShape 15"/>
          <p:cNvSpPr>
            <a:spLocks noChangeArrowheads="1"/>
          </p:cNvSpPr>
          <p:nvPr/>
        </p:nvSpPr>
        <p:spPr bwMode="auto">
          <a:xfrm rot="5400000">
            <a:off x="4620165" y="2102065"/>
            <a:ext cx="335811" cy="272756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sv-SE" sz="1800">
              <a:solidFill>
                <a:prstClr val="black"/>
              </a:solidFill>
            </a:endParaRPr>
          </a:p>
        </p:txBody>
      </p:sp>
      <p:sp>
        <p:nvSpPr>
          <p:cNvPr id="48145" name="AutoShape 16"/>
          <p:cNvSpPr>
            <a:spLocks noChangeArrowheads="1"/>
          </p:cNvSpPr>
          <p:nvPr/>
        </p:nvSpPr>
        <p:spPr bwMode="auto">
          <a:xfrm rot="5400000">
            <a:off x="4569365" y="3486365"/>
            <a:ext cx="335811" cy="272756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sv-SE" sz="1800">
              <a:solidFill>
                <a:prstClr val="black"/>
              </a:solidFill>
            </a:endParaRPr>
          </a:p>
        </p:txBody>
      </p:sp>
      <p:sp>
        <p:nvSpPr>
          <p:cNvPr id="48146" name="Text Box 17"/>
          <p:cNvSpPr txBox="1">
            <a:spLocks noChangeArrowheads="1"/>
          </p:cNvSpPr>
          <p:nvPr/>
        </p:nvSpPr>
        <p:spPr bwMode="auto">
          <a:xfrm>
            <a:off x="3911919" y="5172046"/>
            <a:ext cx="1715155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800">
                <a:solidFill>
                  <a:prstClr val="black"/>
                </a:solidFill>
              </a:rPr>
              <a:t>Performing test</a:t>
            </a:r>
          </a:p>
        </p:txBody>
      </p:sp>
      <p:sp>
        <p:nvSpPr>
          <p:cNvPr id="48147" name="AutoShape 18"/>
          <p:cNvSpPr>
            <a:spLocks noChangeArrowheads="1"/>
          </p:cNvSpPr>
          <p:nvPr/>
        </p:nvSpPr>
        <p:spPr bwMode="auto">
          <a:xfrm rot="5400000">
            <a:off x="4572540" y="4772240"/>
            <a:ext cx="335811" cy="272756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sv-SE" sz="1800">
              <a:solidFill>
                <a:prstClr val="black"/>
              </a:solidFill>
            </a:endParaRPr>
          </a:p>
        </p:txBody>
      </p:sp>
      <p:sp>
        <p:nvSpPr>
          <p:cNvPr id="48148" name="Line 19"/>
          <p:cNvSpPr>
            <a:spLocks noChangeShapeType="1"/>
          </p:cNvSpPr>
          <p:nvPr/>
        </p:nvSpPr>
        <p:spPr bwMode="auto">
          <a:xfrm>
            <a:off x="3484087" y="1220368"/>
            <a:ext cx="5260988" cy="1646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149" name="Text Box 20"/>
          <p:cNvSpPr txBox="1">
            <a:spLocks noChangeArrowheads="1"/>
          </p:cNvSpPr>
          <p:nvPr/>
        </p:nvSpPr>
        <p:spPr bwMode="auto">
          <a:xfrm>
            <a:off x="6728144" y="362220"/>
            <a:ext cx="1569151" cy="47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200" dirty="0">
                <a:solidFill>
                  <a:schemeClr val="bg1"/>
                </a:solidFill>
              </a:rPr>
              <a:t>Design organisation/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200" dirty="0" err="1">
                <a:solidFill>
                  <a:schemeClr val="bg1"/>
                </a:solidFill>
              </a:rPr>
              <a:t>Ability</a:t>
            </a:r>
            <a:r>
              <a:rPr lang="sv-SE" altLang="sv-SE" sz="1200" dirty="0">
                <a:solidFill>
                  <a:schemeClr val="bg1"/>
                </a:solidFill>
              </a:rPr>
              <a:t> </a:t>
            </a:r>
            <a:r>
              <a:rPr lang="sv-SE" altLang="sv-SE" sz="1200" dirty="0" err="1">
                <a:solidFill>
                  <a:schemeClr val="bg1"/>
                </a:solidFill>
              </a:rPr>
              <a:t>responsible</a:t>
            </a:r>
            <a:r>
              <a:rPr lang="sv-SE" altLang="sv-SE" sz="1200" dirty="0">
                <a:solidFill>
                  <a:schemeClr val="bg1"/>
                </a:solidFill>
              </a:rPr>
              <a:t> </a:t>
            </a:r>
            <a:r>
              <a:rPr lang="sv-SE" altLang="sv-SE" sz="1200" dirty="0" err="1">
                <a:solidFill>
                  <a:schemeClr val="bg1"/>
                </a:solidFill>
              </a:rPr>
              <a:t>etc</a:t>
            </a:r>
            <a:endParaRPr lang="sv-SE" altLang="sv-SE" sz="1200" dirty="0">
              <a:solidFill>
                <a:schemeClr val="bg1"/>
              </a:solidFill>
            </a:endParaRPr>
          </a:p>
        </p:txBody>
      </p:sp>
      <p:sp>
        <p:nvSpPr>
          <p:cNvPr id="48150" name="Line 21"/>
          <p:cNvSpPr>
            <a:spLocks noChangeShapeType="1"/>
          </p:cNvSpPr>
          <p:nvPr/>
        </p:nvSpPr>
        <p:spPr bwMode="auto">
          <a:xfrm>
            <a:off x="3067368" y="3349265"/>
            <a:ext cx="5260988" cy="1646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151" name="Text Box 22"/>
          <p:cNvSpPr txBox="1">
            <a:spLocks noChangeArrowheads="1"/>
          </p:cNvSpPr>
          <p:nvPr/>
        </p:nvSpPr>
        <p:spPr bwMode="auto">
          <a:xfrm>
            <a:off x="5762944" y="1513833"/>
            <a:ext cx="2823217" cy="121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sv-SE" altLang="sv-SE" sz="14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400" dirty="0" err="1">
                <a:solidFill>
                  <a:schemeClr val="bg1"/>
                </a:solidFill>
              </a:rPr>
              <a:t>Integrated</a:t>
            </a:r>
            <a:r>
              <a:rPr lang="sv-SE" altLang="sv-SE" sz="1400" dirty="0">
                <a:solidFill>
                  <a:schemeClr val="bg1"/>
                </a:solidFill>
              </a:rPr>
              <a:t> Product Team (IPT)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400" dirty="0">
                <a:solidFill>
                  <a:schemeClr val="bg1"/>
                </a:solidFill>
              </a:rPr>
              <a:t>or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400" i="1" dirty="0" err="1">
                <a:solidFill>
                  <a:schemeClr val="bg1"/>
                </a:solidFill>
              </a:rPr>
              <a:t>Integrated</a:t>
            </a:r>
            <a:r>
              <a:rPr lang="sv-SE" altLang="sv-SE" sz="1400" i="1" dirty="0">
                <a:solidFill>
                  <a:schemeClr val="bg1"/>
                </a:solidFill>
              </a:rPr>
              <a:t> Test </a:t>
            </a:r>
            <a:r>
              <a:rPr lang="sv-SE" altLang="sv-SE" sz="1400" i="1" dirty="0" err="1">
                <a:solidFill>
                  <a:schemeClr val="bg1"/>
                </a:solidFill>
              </a:rPr>
              <a:t>Request</a:t>
            </a:r>
            <a:r>
              <a:rPr lang="sv-SE" altLang="sv-SE" sz="1400" i="1" dirty="0">
                <a:solidFill>
                  <a:schemeClr val="bg1"/>
                </a:solidFill>
              </a:rPr>
              <a:t> Team (ITRT)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400" dirty="0">
                <a:solidFill>
                  <a:schemeClr val="bg1"/>
                </a:solidFill>
              </a:rPr>
              <a:t>(Saab/FMV/FM)</a:t>
            </a:r>
          </a:p>
        </p:txBody>
      </p:sp>
      <p:sp>
        <p:nvSpPr>
          <p:cNvPr id="48152" name="Text Box 23"/>
          <p:cNvSpPr txBox="1">
            <a:spLocks noChangeArrowheads="1"/>
          </p:cNvSpPr>
          <p:nvPr/>
        </p:nvSpPr>
        <p:spPr bwMode="auto">
          <a:xfrm>
            <a:off x="5877244" y="3783998"/>
            <a:ext cx="1764762" cy="7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400" b="1" dirty="0">
                <a:solidFill>
                  <a:schemeClr val="bg1"/>
                </a:solidFill>
              </a:rPr>
              <a:t>ITT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400" dirty="0" err="1">
                <a:solidFill>
                  <a:schemeClr val="bg1"/>
                </a:solidFill>
              </a:rPr>
              <a:t>Integrated</a:t>
            </a:r>
            <a:r>
              <a:rPr lang="sv-SE" altLang="sv-SE" sz="1400" dirty="0">
                <a:solidFill>
                  <a:schemeClr val="bg1"/>
                </a:solidFill>
              </a:rPr>
              <a:t> Test  Team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400" dirty="0">
                <a:solidFill>
                  <a:schemeClr val="bg1"/>
                </a:solidFill>
              </a:rPr>
              <a:t>(Saab/FMV/FM)</a:t>
            </a:r>
          </a:p>
        </p:txBody>
      </p:sp>
      <p:sp>
        <p:nvSpPr>
          <p:cNvPr id="48153" name="AutoShape 25"/>
          <p:cNvSpPr>
            <a:spLocks noChangeArrowheads="1"/>
          </p:cNvSpPr>
          <p:nvPr/>
        </p:nvSpPr>
        <p:spPr bwMode="auto">
          <a:xfrm>
            <a:off x="6032817" y="2782145"/>
            <a:ext cx="190929" cy="948177"/>
          </a:xfrm>
          <a:prstGeom prst="upDownArrow">
            <a:avLst>
              <a:gd name="adj1" fmla="val 50000"/>
              <a:gd name="adj2" fmla="val 96807"/>
            </a:avLst>
          </a:prstGeom>
          <a:solidFill>
            <a:srgbClr val="FF0000">
              <a:alpha val="3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sv-SE" sz="1800">
              <a:solidFill>
                <a:prstClr val="black"/>
              </a:solidFill>
            </a:endParaRPr>
          </a:p>
        </p:txBody>
      </p:sp>
      <p:sp>
        <p:nvSpPr>
          <p:cNvPr id="48154" name="AutoShape 16"/>
          <p:cNvSpPr>
            <a:spLocks noChangeArrowheads="1"/>
          </p:cNvSpPr>
          <p:nvPr/>
        </p:nvSpPr>
        <p:spPr bwMode="auto">
          <a:xfrm>
            <a:off x="5743892" y="5233826"/>
            <a:ext cx="346561" cy="263383"/>
          </a:xfrm>
          <a:prstGeom prst="rightArrow">
            <a:avLst>
              <a:gd name="adj1" fmla="val 50000"/>
              <a:gd name="adj2" fmla="val 337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sv-SE" sz="1800">
              <a:solidFill>
                <a:prstClr val="black"/>
              </a:solidFill>
            </a:endParaRPr>
          </a:p>
        </p:txBody>
      </p:sp>
      <p:sp>
        <p:nvSpPr>
          <p:cNvPr id="48155" name="Text Box 17"/>
          <p:cNvSpPr txBox="1">
            <a:spLocks noChangeArrowheads="1"/>
          </p:cNvSpPr>
          <p:nvPr/>
        </p:nvSpPr>
        <p:spPr bwMode="auto">
          <a:xfrm>
            <a:off x="7772719" y="5920624"/>
            <a:ext cx="1158412" cy="235399"/>
          </a:xfrm>
          <a:prstGeom prst="rect">
            <a:avLst/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000">
                <a:solidFill>
                  <a:prstClr val="black"/>
                </a:solidFill>
              </a:rPr>
              <a:t>Reporting FMV MSI</a:t>
            </a:r>
          </a:p>
        </p:txBody>
      </p:sp>
      <p:sp>
        <p:nvSpPr>
          <p:cNvPr id="48156" name="Text Box 17"/>
          <p:cNvSpPr txBox="1">
            <a:spLocks noChangeArrowheads="1"/>
          </p:cNvSpPr>
          <p:nvPr/>
        </p:nvSpPr>
        <p:spPr bwMode="auto">
          <a:xfrm>
            <a:off x="7944168" y="6192514"/>
            <a:ext cx="1187292" cy="223402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800">
                <a:solidFill>
                  <a:prstClr val="black"/>
                </a:solidFill>
              </a:rPr>
              <a:t>Reporting  FM IOC</a:t>
            </a:r>
          </a:p>
        </p:txBody>
      </p:sp>
      <p:sp>
        <p:nvSpPr>
          <p:cNvPr id="48157" name="Text Box 17"/>
          <p:cNvSpPr txBox="1">
            <a:spLocks noChangeArrowheads="1"/>
          </p:cNvSpPr>
          <p:nvPr/>
        </p:nvSpPr>
        <p:spPr bwMode="auto">
          <a:xfrm>
            <a:off x="7363144" y="5660701"/>
            <a:ext cx="1089043" cy="223402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800">
                <a:solidFill>
                  <a:prstClr val="black"/>
                </a:solidFill>
              </a:rPr>
              <a:t>Reporting  SAAB MTC</a:t>
            </a:r>
          </a:p>
        </p:txBody>
      </p:sp>
      <p:sp>
        <p:nvSpPr>
          <p:cNvPr id="48158" name="Text Box 24"/>
          <p:cNvSpPr txBox="1">
            <a:spLocks noChangeArrowheads="1"/>
          </p:cNvSpPr>
          <p:nvPr/>
        </p:nvSpPr>
        <p:spPr bwMode="auto">
          <a:xfrm>
            <a:off x="8906194" y="1837745"/>
            <a:ext cx="2011979" cy="54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400" b="1" dirty="0">
                <a:solidFill>
                  <a:schemeClr val="bg1"/>
                </a:solidFill>
              </a:rPr>
              <a:t>Common test </a:t>
            </a:r>
            <a:r>
              <a:rPr lang="sv-SE" altLang="sv-SE" sz="1400" b="1" dirty="0" err="1">
                <a:solidFill>
                  <a:schemeClr val="bg1"/>
                </a:solidFill>
              </a:rPr>
              <a:t>need</a:t>
            </a:r>
            <a:endParaRPr lang="sv-SE" altLang="sv-SE" sz="1400" b="1" dirty="0">
              <a:solidFill>
                <a:schemeClr val="bg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sv-SE" altLang="sv-SE" sz="1400" b="1" dirty="0">
              <a:solidFill>
                <a:prstClr val="black"/>
              </a:solidFill>
            </a:endParaRPr>
          </a:p>
        </p:txBody>
      </p:sp>
      <p:sp>
        <p:nvSpPr>
          <p:cNvPr id="48159" name="Text Box 24"/>
          <p:cNvSpPr txBox="1">
            <a:spLocks noChangeArrowheads="1"/>
          </p:cNvSpPr>
          <p:nvPr/>
        </p:nvSpPr>
        <p:spPr bwMode="auto">
          <a:xfrm>
            <a:off x="8822055" y="3483941"/>
            <a:ext cx="2522194" cy="98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400" b="1" dirty="0">
                <a:solidFill>
                  <a:schemeClr val="bg1"/>
                </a:solidFill>
              </a:rPr>
              <a:t>Common planning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400" b="1" dirty="0">
                <a:solidFill>
                  <a:schemeClr val="bg1"/>
                </a:solidFill>
              </a:rPr>
              <a:t>Common </a:t>
            </a:r>
            <a:r>
              <a:rPr lang="sv-SE" altLang="sv-SE" sz="1400" b="1" dirty="0" err="1">
                <a:solidFill>
                  <a:schemeClr val="bg1"/>
                </a:solidFill>
              </a:rPr>
              <a:t>resource</a:t>
            </a:r>
            <a:r>
              <a:rPr lang="sv-SE" altLang="sv-SE" sz="1400" b="1" dirty="0">
                <a:solidFill>
                  <a:schemeClr val="bg1"/>
                </a:solidFill>
              </a:rPr>
              <a:t> </a:t>
            </a:r>
            <a:r>
              <a:rPr lang="sv-SE" altLang="sv-SE" sz="1400" b="1" dirty="0" err="1">
                <a:solidFill>
                  <a:schemeClr val="bg1"/>
                </a:solidFill>
              </a:rPr>
              <a:t>estimate</a:t>
            </a:r>
            <a:r>
              <a:rPr lang="sv-SE" altLang="sv-SE" sz="1400" b="1" dirty="0">
                <a:solidFill>
                  <a:schemeClr val="bg1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400" b="1" dirty="0">
                <a:solidFill>
                  <a:schemeClr val="bg1"/>
                </a:solidFill>
              </a:rPr>
              <a:t>Common </a:t>
            </a:r>
            <a:r>
              <a:rPr lang="sv-SE" altLang="sv-SE" sz="1400" b="1" dirty="0" err="1">
                <a:solidFill>
                  <a:schemeClr val="bg1"/>
                </a:solidFill>
              </a:rPr>
              <a:t>performing</a:t>
            </a:r>
            <a:endParaRPr lang="sv-SE" altLang="sv-SE" sz="1400" b="1" dirty="0">
              <a:solidFill>
                <a:schemeClr val="bg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sv-SE" altLang="sv-SE" sz="1400" b="1" dirty="0">
              <a:solidFill>
                <a:prstClr val="black"/>
              </a:solidFill>
            </a:endParaRPr>
          </a:p>
        </p:txBody>
      </p:sp>
      <p:sp>
        <p:nvSpPr>
          <p:cNvPr id="48160" name="Rectangle 32"/>
          <p:cNvSpPr>
            <a:spLocks noChangeArrowheads="1"/>
          </p:cNvSpPr>
          <p:nvPr/>
        </p:nvSpPr>
        <p:spPr bwMode="auto">
          <a:xfrm>
            <a:off x="6240779" y="5203031"/>
            <a:ext cx="2175633" cy="41482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sv-SE" sz="1800">
                <a:solidFill>
                  <a:prstClr val="black"/>
                </a:solidFill>
                <a:latin typeface="Arial" panose="020B0604020202020204" pitchFamily="34" charset="0"/>
              </a:rPr>
              <a:t>Reporting</a:t>
            </a:r>
            <a:endParaRPr lang="en-US" altLang="sv-SE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3" name="Rubrik 1"/>
          <p:cNvSpPr txBox="1">
            <a:spLocks/>
          </p:cNvSpPr>
          <p:nvPr/>
        </p:nvSpPr>
        <p:spPr>
          <a:xfrm>
            <a:off x="468728" y="770668"/>
            <a:ext cx="10449445" cy="88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/>
              <a:t>Gemensam</a:t>
            </a:r>
          </a:p>
          <a:p>
            <a:r>
              <a:rPr lang="sv-SE" dirty="0" smtClean="0"/>
              <a:t>V&amp;V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72479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0000" y="719999"/>
            <a:ext cx="3228545" cy="882000"/>
          </a:xfrm>
        </p:spPr>
        <p:txBody>
          <a:bodyPr/>
          <a:lstStyle/>
          <a:p>
            <a:r>
              <a:rPr lang="sv-SE" dirty="0" smtClean="0"/>
              <a:t>FRAMTID …</a:t>
            </a:r>
            <a:endParaRPr lang="sv-SE" dirty="0"/>
          </a:p>
        </p:txBody>
      </p:sp>
      <p:pic>
        <p:nvPicPr>
          <p:cNvPr id="8" name="Picture Placeholder 26" descr="A helicopter flying in the air&#10;&#10;Description generated with very high confidence">
            <a:extLst>
              <a:ext uri="{FF2B5EF4-FFF2-40B4-BE49-F238E27FC236}">
                <a16:creationId xmlns:a16="http://schemas.microsoft.com/office/drawing/2014/main" id="{90D2914E-E6BB-471D-A313-DEC84C571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0" t="12909" r="1681" b="11962"/>
          <a:stretch/>
        </p:blipFill>
        <p:spPr>
          <a:xfrm>
            <a:off x="8167259" y="383720"/>
            <a:ext cx="3158832" cy="1642552"/>
          </a:xfrm>
          <a:prstGeom prst="rect">
            <a:avLst/>
          </a:prstGeom>
        </p:spPr>
      </p:pic>
      <p:pic>
        <p:nvPicPr>
          <p:cNvPr id="9" name="Picture Placeholder 26">
            <a:extLst>
              <a:ext uri="{FF2B5EF4-FFF2-40B4-BE49-F238E27FC236}">
                <a16:creationId xmlns:a16="http://schemas.microsoft.com/office/drawing/2014/main" id="{CE5A0B94-D4D3-41F4-A3A9-85341A7C63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l="5924" t="16783" r="6409" b="16902"/>
          <a:stretch/>
        </p:blipFill>
        <p:spPr>
          <a:xfrm>
            <a:off x="8167259" y="2464107"/>
            <a:ext cx="3158832" cy="1592501"/>
          </a:xfrm>
          <a:prstGeom prst="rect">
            <a:avLst/>
          </a:prstGeom>
        </p:spPr>
      </p:pic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6A9B6E80-E7E9-48B0-A172-AAFCBF8973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66" b="27066"/>
          <a:stretch/>
        </p:blipFill>
        <p:spPr>
          <a:xfrm>
            <a:off x="8167259" y="4451779"/>
            <a:ext cx="3158832" cy="1632915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720000" y="2265218"/>
            <a:ext cx="34427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 smtClean="0">
                <a:solidFill>
                  <a:schemeClr val="bg1"/>
                </a:solidFill>
              </a:rPr>
              <a:t>Ökad tillväxt</a:t>
            </a:r>
          </a:p>
          <a:p>
            <a:r>
              <a:rPr lang="sv-SE" sz="4400" dirty="0" smtClean="0">
                <a:solidFill>
                  <a:schemeClr val="bg1"/>
                </a:solidFill>
              </a:rPr>
              <a:t>Krig i Europa</a:t>
            </a:r>
          </a:p>
          <a:p>
            <a:r>
              <a:rPr lang="sv-SE" sz="4400" dirty="0" smtClean="0">
                <a:solidFill>
                  <a:schemeClr val="bg1"/>
                </a:solidFill>
              </a:rPr>
              <a:t>Nato ansökan</a:t>
            </a:r>
          </a:p>
          <a:p>
            <a:r>
              <a:rPr lang="sv-SE" sz="4400" dirty="0" smtClean="0">
                <a:solidFill>
                  <a:schemeClr val="bg1"/>
                </a:solidFill>
              </a:rPr>
              <a:t>2% 2025</a:t>
            </a:r>
            <a:endParaRPr lang="sv-SE" sz="4400" dirty="0">
              <a:solidFill>
                <a:schemeClr val="bg1"/>
              </a:solidFill>
            </a:endParaRPr>
          </a:p>
        </p:txBody>
      </p:sp>
      <p:pic>
        <p:nvPicPr>
          <p:cNvPr id="12" name="Picture Placeholder 18" descr="Water next to the ocean&#10;&#10;Description generated with high confidence">
            <a:extLst>
              <a:ext uri="{FF2B5EF4-FFF2-40B4-BE49-F238E27FC236}">
                <a16:creationId xmlns:a16="http://schemas.microsoft.com/office/drawing/2014/main" id="{0864186E-282A-43D1-8B76-2F6AFFDDA0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720" b="15546"/>
          <a:stretch/>
        </p:blipFill>
        <p:spPr>
          <a:xfrm>
            <a:off x="4619503" y="383720"/>
            <a:ext cx="3158832" cy="1642552"/>
          </a:xfrm>
          <a:prstGeom prst="rect">
            <a:avLst/>
          </a:prstGeom>
        </p:spPr>
      </p:pic>
      <p:pic>
        <p:nvPicPr>
          <p:cNvPr id="13" name="Picture Placeholder 5" descr="A dog swimming in a body of water&#10;&#10;Description generated with high confidence">
            <a:extLst>
              <a:ext uri="{FF2B5EF4-FFF2-40B4-BE49-F238E27FC236}">
                <a16:creationId xmlns:a16="http://schemas.microsoft.com/office/drawing/2014/main" id="{E308401C-9B6F-490A-8D47-7F316915B7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05" t="-7858" r="211" b="26965"/>
          <a:stretch/>
        </p:blipFill>
        <p:spPr>
          <a:xfrm>
            <a:off x="4619504" y="2270495"/>
            <a:ext cx="3158832" cy="1786113"/>
          </a:xfrm>
          <a:prstGeom prst="rect">
            <a:avLst/>
          </a:prstGeom>
        </p:spPr>
      </p:pic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5D676201-67A4-444E-85AF-C3E7143DF28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7997" b="6145"/>
          <a:stretch/>
        </p:blipFill>
        <p:spPr>
          <a:xfrm>
            <a:off x="4619503" y="4451779"/>
            <a:ext cx="3091032" cy="163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18955" cy="68580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020" y="2011680"/>
            <a:ext cx="4865916" cy="111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2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5400" dirty="0" smtClean="0"/>
              <a:t>En del av totalförsvaret</a:t>
            </a:r>
            <a:endParaRPr lang="sv-SE" sz="5400" dirty="0"/>
          </a:p>
        </p:txBody>
      </p:sp>
      <p:grpSp>
        <p:nvGrpSpPr>
          <p:cNvPr id="5" name="Grupp 4"/>
          <p:cNvGrpSpPr/>
          <p:nvPr/>
        </p:nvGrpSpPr>
        <p:grpSpPr>
          <a:xfrm>
            <a:off x="499324" y="2380491"/>
            <a:ext cx="10771644" cy="2516896"/>
            <a:chOff x="518957" y="1888238"/>
            <a:chExt cx="8078733" cy="1887672"/>
          </a:xfrm>
        </p:grpSpPr>
        <p:cxnSp>
          <p:nvCxnSpPr>
            <p:cNvPr id="6" name="Rak pilkoppling 5"/>
            <p:cNvCxnSpPr/>
            <p:nvPr/>
          </p:nvCxnSpPr>
          <p:spPr>
            <a:xfrm flipV="1">
              <a:off x="4543535" y="2119866"/>
              <a:ext cx="837453" cy="384744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ak pilkoppling 6"/>
            <p:cNvCxnSpPr/>
            <p:nvPr/>
          </p:nvCxnSpPr>
          <p:spPr>
            <a:xfrm>
              <a:off x="4543535" y="3082570"/>
              <a:ext cx="849783" cy="47622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ak pilkoppling 7"/>
            <p:cNvCxnSpPr/>
            <p:nvPr/>
          </p:nvCxnSpPr>
          <p:spPr>
            <a:xfrm flipV="1">
              <a:off x="4565095" y="2599508"/>
              <a:ext cx="815893" cy="9489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ak pilkoppling 8"/>
            <p:cNvCxnSpPr/>
            <p:nvPr/>
          </p:nvCxnSpPr>
          <p:spPr>
            <a:xfrm>
              <a:off x="4565095" y="2922184"/>
              <a:ext cx="833881" cy="15696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ktangel med rundade hörn på samma sida 9"/>
            <p:cNvSpPr/>
            <p:nvPr/>
          </p:nvSpPr>
          <p:spPr>
            <a:xfrm rot="16200000">
              <a:off x="1178583" y="1930529"/>
              <a:ext cx="436274" cy="1755525"/>
            </a:xfrm>
            <a:prstGeom prst="round2SameRect">
              <a:avLst/>
            </a:prstGeom>
            <a:solidFill>
              <a:srgbClr val="0CC6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1" name="Rektangel med rundade hörn på samma sida 10"/>
            <p:cNvSpPr/>
            <p:nvPr/>
          </p:nvSpPr>
          <p:spPr>
            <a:xfrm rot="5400000" flipH="1">
              <a:off x="3173696" y="1745041"/>
              <a:ext cx="734883" cy="2125339"/>
            </a:xfrm>
            <a:prstGeom prst="round2SameRect">
              <a:avLst/>
            </a:prstGeom>
            <a:solidFill>
              <a:srgbClr val="0CC6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2" name="Flödesschema: Manuell åtgärd 11"/>
            <p:cNvSpPr/>
            <p:nvPr/>
          </p:nvSpPr>
          <p:spPr>
            <a:xfrm rot="5400000">
              <a:off x="2008653" y="2705339"/>
              <a:ext cx="734883" cy="204746"/>
            </a:xfrm>
            <a:prstGeom prst="flowChartManualOperation">
              <a:avLst/>
            </a:prstGeom>
            <a:solidFill>
              <a:srgbClr val="0CC6DE">
                <a:alpha val="5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3" name="Rektangel med rundade hörn på samma sida 12"/>
            <p:cNvSpPr/>
            <p:nvPr/>
          </p:nvSpPr>
          <p:spPr>
            <a:xfrm>
              <a:off x="5407375" y="1888238"/>
              <a:ext cx="3190315" cy="440999"/>
            </a:xfrm>
            <a:prstGeom prst="round2SameRect">
              <a:avLst/>
            </a:prstGeom>
            <a:solidFill>
              <a:srgbClr val="85005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4" name="Rektangel med rundade hörn på samma sida 13"/>
            <p:cNvSpPr/>
            <p:nvPr/>
          </p:nvSpPr>
          <p:spPr>
            <a:xfrm flipV="1">
              <a:off x="5407375" y="3334911"/>
              <a:ext cx="3190315" cy="440999"/>
            </a:xfrm>
            <a:prstGeom prst="round2SameRect">
              <a:avLst/>
            </a:prstGeom>
            <a:solidFill>
              <a:srgbClr val="850057">
                <a:alpha val="5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5" name="Rektangel 14"/>
            <p:cNvSpPr/>
            <p:nvPr/>
          </p:nvSpPr>
          <p:spPr>
            <a:xfrm>
              <a:off x="5407375" y="2370087"/>
              <a:ext cx="3190315" cy="437626"/>
            </a:xfrm>
            <a:prstGeom prst="rect">
              <a:avLst/>
            </a:prstGeom>
            <a:solidFill>
              <a:srgbClr val="850057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6" name="Rektangel 15"/>
            <p:cNvSpPr/>
            <p:nvPr/>
          </p:nvSpPr>
          <p:spPr>
            <a:xfrm>
              <a:off x="5407375" y="2851372"/>
              <a:ext cx="3190315" cy="437626"/>
            </a:xfrm>
            <a:prstGeom prst="rect">
              <a:avLst/>
            </a:prstGeom>
            <a:solidFill>
              <a:srgbClr val="850057">
                <a:alpha val="6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  <p:sp>
        <p:nvSpPr>
          <p:cNvPr id="17" name="textruta 16"/>
          <p:cNvSpPr txBox="1"/>
          <p:nvPr/>
        </p:nvSpPr>
        <p:spPr bwMode="gray">
          <a:xfrm>
            <a:off x="794968" y="3430565"/>
            <a:ext cx="1611077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2133" dirty="0">
                <a:solidFill>
                  <a:srgbClr val="FFFFFF"/>
                </a:solidFill>
              </a:rPr>
              <a:t>Riksdag</a:t>
            </a:r>
          </a:p>
        </p:txBody>
      </p:sp>
      <p:sp>
        <p:nvSpPr>
          <p:cNvPr id="18" name="textruta 17"/>
          <p:cNvSpPr txBox="1"/>
          <p:nvPr/>
        </p:nvSpPr>
        <p:spPr bwMode="gray">
          <a:xfrm>
            <a:off x="3080370" y="3258892"/>
            <a:ext cx="2897056" cy="683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2133" dirty="0">
                <a:solidFill>
                  <a:srgbClr val="FFFFFF"/>
                </a:solidFill>
              </a:rPr>
              <a:t>Regering</a:t>
            </a:r>
          </a:p>
          <a:p>
            <a:pPr algn="ctr">
              <a:lnSpc>
                <a:spcPct val="90000"/>
              </a:lnSpc>
            </a:pPr>
            <a:r>
              <a:rPr lang="sv-SE" sz="2133" dirty="0">
                <a:solidFill>
                  <a:srgbClr val="FFFFFF"/>
                </a:solidFill>
              </a:rPr>
              <a:t>Försvarsdepartementet</a:t>
            </a:r>
          </a:p>
        </p:txBody>
      </p:sp>
      <p:sp>
        <p:nvSpPr>
          <p:cNvPr id="19" name="textruta 18"/>
          <p:cNvSpPr txBox="1"/>
          <p:nvPr/>
        </p:nvSpPr>
        <p:spPr bwMode="gray">
          <a:xfrm>
            <a:off x="6982032" y="2480040"/>
            <a:ext cx="3684084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v-SE" sz="2133" dirty="0">
                <a:solidFill>
                  <a:srgbClr val="FFFFFF"/>
                </a:solidFill>
              </a:rPr>
              <a:t>FMV Försvarets materielverk</a:t>
            </a:r>
          </a:p>
        </p:txBody>
      </p:sp>
      <p:sp>
        <p:nvSpPr>
          <p:cNvPr id="20" name="textruta 19"/>
          <p:cNvSpPr txBox="1"/>
          <p:nvPr/>
        </p:nvSpPr>
        <p:spPr bwMode="gray">
          <a:xfrm>
            <a:off x="6982032" y="3119563"/>
            <a:ext cx="3684084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v-SE" sz="2133" dirty="0">
                <a:solidFill>
                  <a:srgbClr val="FFFFFF"/>
                </a:solidFill>
              </a:rPr>
              <a:t>FM Försvarsmakten</a:t>
            </a:r>
          </a:p>
        </p:txBody>
      </p:sp>
      <p:sp>
        <p:nvSpPr>
          <p:cNvPr id="21" name="textruta 20"/>
          <p:cNvSpPr txBox="1"/>
          <p:nvPr/>
        </p:nvSpPr>
        <p:spPr bwMode="gray">
          <a:xfrm>
            <a:off x="7006016" y="3759085"/>
            <a:ext cx="4293699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v-SE" sz="2133" dirty="0">
                <a:solidFill>
                  <a:srgbClr val="FFFFFF"/>
                </a:solidFill>
              </a:rPr>
              <a:t>FOI Totalförsvarets forskningsinstitut</a:t>
            </a:r>
          </a:p>
        </p:txBody>
      </p:sp>
      <p:sp>
        <p:nvSpPr>
          <p:cNvPr id="23" name="textruta 22"/>
          <p:cNvSpPr txBox="1"/>
          <p:nvPr/>
        </p:nvSpPr>
        <p:spPr bwMode="gray">
          <a:xfrm>
            <a:off x="6998472" y="4398607"/>
            <a:ext cx="4293699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v-SE" sz="2133" dirty="0">
                <a:solidFill>
                  <a:srgbClr val="FFFFFF"/>
                </a:solidFill>
              </a:rPr>
              <a:t>FRA Försvarets radioanstalt</a:t>
            </a:r>
          </a:p>
        </p:txBody>
      </p:sp>
    </p:spTree>
    <p:extLst>
      <p:ext uri="{BB962C8B-B14F-4D97-AF65-F5344CB8AC3E}">
        <p14:creationId xmlns:p14="http://schemas.microsoft.com/office/powerpoint/2010/main" val="195350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9068AAD6-4B4C-4923-A636-FC516FD9A8EE}"/>
              </a:ext>
            </a:extLst>
          </p:cNvPr>
          <p:cNvSpPr txBox="1">
            <a:spLocks/>
          </p:cNvSpPr>
          <p:nvPr/>
        </p:nvSpPr>
        <p:spPr>
          <a:xfrm>
            <a:off x="594241" y="368641"/>
            <a:ext cx="10177812" cy="1173600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sv-SE" sz="5400" dirty="0"/>
              <a:t>Internationell verksamhet</a:t>
            </a:r>
          </a:p>
        </p:txBody>
      </p:sp>
      <p:pic>
        <p:nvPicPr>
          <p:cNvPr id="9" name="Bildobjekt 8" descr="bildtextruta.png">
            <a:extLst>
              <a:ext uri="{FF2B5EF4-FFF2-40B4-BE49-F238E27FC236}">
                <a16:creationId xmlns:a16="http://schemas.microsoft.com/office/drawing/2014/main" id="{224016BA-F8BB-4E85-9576-FB1294FD9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8" t="13395" r="1" b="13395"/>
          <a:stretch/>
        </p:blipFill>
        <p:spPr>
          <a:xfrm>
            <a:off x="1" y="4395539"/>
            <a:ext cx="7813480" cy="137464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B3DDCD-BBE7-4630-98C5-6554AB71D06E}"/>
              </a:ext>
            </a:extLst>
          </p:cNvPr>
          <p:cNvSpPr txBox="1">
            <a:spLocks/>
          </p:cNvSpPr>
          <p:nvPr/>
        </p:nvSpPr>
        <p:spPr>
          <a:xfrm>
            <a:off x="402776" y="4258081"/>
            <a:ext cx="6462499" cy="1649556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Autofit/>
          </a:bodyPr>
          <a:lstStyle>
            <a:lvl1pPr marL="268288" indent="-269875" algn="l" defTabSz="457200" rtl="0" eaLnBrk="1" latinLnBrk="0" hangingPunct="1">
              <a:spcBef>
                <a:spcPct val="20000"/>
              </a:spcBef>
              <a:buSzPct val="70000"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marR="0" indent="-2762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/>
              <a:defRPr sz="17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08038" indent="-2667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▫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400" dirty="0"/>
              <a:t>Internationella samarbeten spelar en viktig roll i den svenska materielförsörjningen.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039" y="5718181"/>
            <a:ext cx="1779342" cy="82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8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9068AAD6-4B4C-4923-A636-FC516FD9A8EE}"/>
              </a:ext>
            </a:extLst>
          </p:cNvPr>
          <p:cNvSpPr txBox="1">
            <a:spLocks/>
          </p:cNvSpPr>
          <p:nvPr/>
        </p:nvSpPr>
        <p:spPr>
          <a:xfrm>
            <a:off x="639961" y="486160"/>
            <a:ext cx="10177812" cy="1173600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sv-SE" sz="5400" dirty="0">
                <a:solidFill>
                  <a:schemeClr val="bg1"/>
                </a:solidFill>
              </a:rPr>
              <a:t>FMV i siffror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4533336" y="1395282"/>
            <a:ext cx="2773002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733" b="1" dirty="0" smtClean="0">
                <a:solidFill>
                  <a:schemeClr val="bg1"/>
                </a:solidFill>
              </a:rPr>
              <a:t>2200</a:t>
            </a:r>
            <a:endParaRPr lang="sv-SE" sz="3733" b="1" dirty="0">
              <a:solidFill>
                <a:schemeClr val="bg1"/>
              </a:solidFill>
            </a:endParaRPr>
          </a:p>
          <a:p>
            <a:pPr algn="ctr"/>
            <a:r>
              <a:rPr lang="sv-SE" sz="3733" b="1" dirty="0">
                <a:solidFill>
                  <a:schemeClr val="bg1"/>
                </a:solidFill>
              </a:rPr>
              <a:t>medarbetare</a:t>
            </a:r>
          </a:p>
        </p:txBody>
      </p:sp>
      <p:grpSp>
        <p:nvGrpSpPr>
          <p:cNvPr id="28" name="Grupp 27"/>
          <p:cNvGrpSpPr/>
          <p:nvPr/>
        </p:nvGrpSpPr>
        <p:grpSpPr>
          <a:xfrm>
            <a:off x="4916955" y="3204762"/>
            <a:ext cx="2080920" cy="2599266"/>
            <a:chOff x="3806713" y="2403571"/>
            <a:chExt cx="1560690" cy="1949450"/>
          </a:xfrm>
        </p:grpSpPr>
        <p:pic>
          <p:nvPicPr>
            <p:cNvPr id="23" name="Bildobjekt 2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713" y="2403571"/>
              <a:ext cx="1504323" cy="1949450"/>
            </a:xfrm>
            <a:prstGeom prst="rect">
              <a:avLst/>
            </a:prstGeom>
          </p:spPr>
        </p:pic>
        <p:sp>
          <p:nvSpPr>
            <p:cNvPr id="10" name="textruta 9"/>
            <p:cNvSpPr txBox="1"/>
            <p:nvPr/>
          </p:nvSpPr>
          <p:spPr>
            <a:xfrm>
              <a:off x="4087076" y="2832096"/>
              <a:ext cx="871874" cy="500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667" b="1" dirty="0">
                  <a:solidFill>
                    <a:srgbClr val="850057"/>
                  </a:solidFill>
                </a:rPr>
                <a:t>ca </a:t>
              </a:r>
              <a:r>
                <a:rPr lang="sv-SE" sz="2667" b="1" dirty="0" smtClean="0">
                  <a:solidFill>
                    <a:srgbClr val="850057"/>
                  </a:solidFill>
                </a:rPr>
                <a:t>700</a:t>
              </a:r>
              <a:endParaRPr lang="sv-SE" sz="2667" b="1" dirty="0">
                <a:solidFill>
                  <a:srgbClr val="850057"/>
                </a:solidFill>
              </a:endParaRPr>
            </a:p>
            <a:p>
              <a:pPr algn="ctr"/>
              <a:r>
                <a:rPr lang="sv-SE" sz="1067" dirty="0">
                  <a:solidFill>
                    <a:srgbClr val="850057"/>
                  </a:solidFill>
                </a:rPr>
                <a:t>pågående projekt</a:t>
              </a:r>
              <a:endParaRPr lang="sv-SE" sz="933" dirty="0">
                <a:solidFill>
                  <a:srgbClr val="850057"/>
                </a:solidFill>
              </a:endParaRPr>
            </a:p>
          </p:txBody>
        </p:sp>
        <p:sp>
          <p:nvSpPr>
            <p:cNvPr id="11" name="textruta 10"/>
            <p:cNvSpPr txBox="1"/>
            <p:nvPr/>
          </p:nvSpPr>
          <p:spPr>
            <a:xfrm>
              <a:off x="3810197" y="3999322"/>
              <a:ext cx="1557206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067" dirty="0">
                  <a:solidFill>
                    <a:srgbClr val="850057"/>
                  </a:solidFill>
                </a:rPr>
                <a:t>Ungefär 100 projekt avslutas och lika många nya påbörjas varje år</a:t>
              </a:r>
            </a:p>
          </p:txBody>
        </p:sp>
      </p:grpSp>
      <p:cxnSp>
        <p:nvCxnSpPr>
          <p:cNvPr id="13" name="Rak koppling 12"/>
          <p:cNvCxnSpPr/>
          <p:nvPr/>
        </p:nvCxnSpPr>
        <p:spPr>
          <a:xfrm>
            <a:off x="4066785" y="1572811"/>
            <a:ext cx="0" cy="4224867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ak koppling 13"/>
          <p:cNvCxnSpPr/>
          <p:nvPr/>
        </p:nvCxnSpPr>
        <p:spPr>
          <a:xfrm>
            <a:off x="7841295" y="1572811"/>
            <a:ext cx="0" cy="4224867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/>
          <p:cNvCxnSpPr/>
          <p:nvPr/>
        </p:nvCxnSpPr>
        <p:spPr>
          <a:xfrm flipV="1">
            <a:off x="4066786" y="3036650"/>
            <a:ext cx="3774509" cy="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18"/>
          <p:cNvCxnSpPr/>
          <p:nvPr/>
        </p:nvCxnSpPr>
        <p:spPr>
          <a:xfrm flipV="1">
            <a:off x="7841295" y="3753126"/>
            <a:ext cx="2653539" cy="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upp 31"/>
          <p:cNvGrpSpPr/>
          <p:nvPr/>
        </p:nvGrpSpPr>
        <p:grpSpPr>
          <a:xfrm>
            <a:off x="8079344" y="712787"/>
            <a:ext cx="2350661" cy="2885043"/>
            <a:chOff x="6122138" y="534590"/>
            <a:chExt cx="1762996" cy="2163782"/>
          </a:xfrm>
        </p:grpSpPr>
        <p:sp>
          <p:nvSpPr>
            <p:cNvPr id="21" name="textruta 20"/>
            <p:cNvSpPr txBox="1"/>
            <p:nvPr/>
          </p:nvSpPr>
          <p:spPr>
            <a:xfrm>
              <a:off x="6122138" y="2459797"/>
              <a:ext cx="1762996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67" dirty="0">
                  <a:solidFill>
                    <a:schemeClr val="bg1"/>
                  </a:solidFill>
                </a:rPr>
                <a:t>69 % män och 31 % kvinnor</a:t>
              </a:r>
            </a:p>
          </p:txBody>
        </p:sp>
        <p:pic>
          <p:nvPicPr>
            <p:cNvPr id="24" name="Bildobjekt 2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684" y="534590"/>
              <a:ext cx="1338629" cy="1864825"/>
            </a:xfrm>
            <a:prstGeom prst="rect">
              <a:avLst/>
            </a:prstGeom>
          </p:spPr>
        </p:pic>
      </p:grpSp>
      <p:pic>
        <p:nvPicPr>
          <p:cNvPr id="26" name="Bildobjekt 2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13" y="1572811"/>
            <a:ext cx="1798723" cy="4224867"/>
          </a:xfrm>
          <a:prstGeom prst="rect">
            <a:avLst/>
          </a:prstGeom>
        </p:spPr>
      </p:pic>
      <p:grpSp>
        <p:nvGrpSpPr>
          <p:cNvPr id="31" name="Grupp 30"/>
          <p:cNvGrpSpPr/>
          <p:nvPr/>
        </p:nvGrpSpPr>
        <p:grpSpPr>
          <a:xfrm>
            <a:off x="8135534" y="3888885"/>
            <a:ext cx="2302752" cy="1908793"/>
            <a:chOff x="6164279" y="2916663"/>
            <a:chExt cx="1727064" cy="1431595"/>
          </a:xfrm>
        </p:grpSpPr>
        <p:sp>
          <p:nvSpPr>
            <p:cNvPr id="22" name="textruta 21"/>
            <p:cNvSpPr txBox="1"/>
            <p:nvPr/>
          </p:nvSpPr>
          <p:spPr>
            <a:xfrm>
              <a:off x="6212506" y="3224396"/>
              <a:ext cx="1607310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67" dirty="0">
                  <a:solidFill>
                    <a:schemeClr val="bg1"/>
                  </a:solidFill>
                </a:rPr>
                <a:t>Cirka 20 miljarder SEK/år</a:t>
              </a:r>
            </a:p>
          </p:txBody>
        </p:sp>
        <p:pic>
          <p:nvPicPr>
            <p:cNvPr id="25" name="Bildobjekt 2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279" y="3614299"/>
              <a:ext cx="1727064" cy="733959"/>
            </a:xfrm>
            <a:prstGeom prst="rect">
              <a:avLst/>
            </a:prstGeom>
          </p:spPr>
        </p:pic>
        <p:sp>
          <p:nvSpPr>
            <p:cNvPr id="27" name="textruta 26"/>
            <p:cNvSpPr txBox="1"/>
            <p:nvPr/>
          </p:nvSpPr>
          <p:spPr>
            <a:xfrm>
              <a:off x="6335652" y="2916663"/>
              <a:ext cx="13798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667" b="1" dirty="0">
                  <a:solidFill>
                    <a:schemeClr val="bg1"/>
                  </a:solidFill>
                </a:rPr>
                <a:t>Omsättning</a:t>
              </a:r>
            </a:p>
          </p:txBody>
        </p:sp>
      </p:grpSp>
      <p:sp>
        <p:nvSpPr>
          <p:cNvPr id="33" name="textruta 32"/>
          <p:cNvSpPr txBox="1"/>
          <p:nvPr/>
        </p:nvSpPr>
        <p:spPr>
          <a:xfrm>
            <a:off x="2168565" y="2676518"/>
            <a:ext cx="96454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067" dirty="0">
                <a:solidFill>
                  <a:schemeClr val="bg1"/>
                </a:solidFill>
              </a:rPr>
              <a:t>15-tal orter i Sverige</a:t>
            </a:r>
          </a:p>
        </p:txBody>
      </p:sp>
    </p:spTree>
    <p:extLst>
      <p:ext uri="{BB962C8B-B14F-4D97-AF65-F5344CB8AC3E}">
        <p14:creationId xmlns:p14="http://schemas.microsoft.com/office/powerpoint/2010/main" val="117398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0001" y="719999"/>
            <a:ext cx="3189060" cy="882000"/>
          </a:xfrm>
        </p:spPr>
        <p:txBody>
          <a:bodyPr/>
          <a:lstStyle/>
          <a:p>
            <a:r>
              <a:rPr lang="sv-SE" dirty="0" smtClean="0"/>
              <a:t>Flygsystem</a:t>
            </a:r>
            <a:endParaRPr lang="sv-SE" dirty="0"/>
          </a:p>
        </p:txBody>
      </p:sp>
      <p:pic>
        <p:nvPicPr>
          <p:cNvPr id="3074" name="Picture 2" descr="En helikopter 15 på HMS Carlskronas däck under operation Atalanta.&#10;&#10;Operation Atalanta är en marin EU-insats som i första hand ska skydda World Food Programs mattransporter, motverka piratverksamhet och eskortera handelsfartyg. Det svenska bidraget 2013 är fartyget HMS Carlskrona som med bordningsstyrka, helikopterenhet och besättning patrullerar i Adenbukten och Indiska Oceanen under beteckning ME03. 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128" y="373798"/>
            <a:ext cx="2058652" cy="11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elikopter 14.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940" y="1680721"/>
            <a:ext cx="2188306" cy="123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elikopter 16 i luften.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22" y="1694499"/>
            <a:ext cx="2163811" cy="121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tt stridsflygplan, av typ JAS 39 Gripen, i luften under färd..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476" y="217615"/>
            <a:ext cx="2461125" cy="138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paningsflygplanet S100D.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2538461"/>
            <a:ext cx="2556721" cy="143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lygplan i luften.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15" y="3863628"/>
            <a:ext cx="2318473" cy="130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IGONELLA 20110417. Flygplanet av typen TP84T/C-130 (Hercules) som används vid lufttankningar under FL 01:s insatts i Libyen.&#10;Huvuddelen av det svenska bidraget om cirka 130 personer kommer från EAW (expeditionary air wing) som stått i beredskap åt den nordiska stridsgruppen, cirka 110 personer. Styrkan kompletteras med 20 specialistmedarbetare. Foto: Sergeant Johan Lundahl/Combat Camera/Försvarsmakten.Bilden får användas av media utan kostnad om fullständig byline anges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401" y="4478999"/>
            <a:ext cx="2448958" cy="137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KARLSBORG 20110519 Soldater övar med uav:en Örnen.&#10;Foto: Niclas Ehlén/Combat Camera/Försvarsmakten 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158" y="1835829"/>
            <a:ext cx="2063951" cy="116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TP 100. Transportflygplan.              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69" y="5259722"/>
            <a:ext cx="2349364" cy="132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SUAV Korpen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22" y="1835829"/>
            <a:ext cx="2070302" cy="116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Två flygplan av typ SK60 i luften.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587" y="3166678"/>
            <a:ext cx="2519847" cy="141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C-17 leverar utrustning till Haiti åt MSB, Sverige har 550 flygtimmar per år. 3 stycken C17 finns på basen i  Ungern.Foto:Marco Nilsson/Försvarsmakten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268" y="4479000"/>
            <a:ext cx="2459776" cy="138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92587" y="4716582"/>
            <a:ext cx="2519847" cy="144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/>
          <p:cNvSpPr txBox="1">
            <a:spLocks/>
          </p:cNvSpPr>
          <p:nvPr/>
        </p:nvSpPr>
        <p:spPr>
          <a:xfrm>
            <a:off x="720000" y="719999"/>
            <a:ext cx="10449445" cy="88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mtClean="0"/>
              <a:t>Bassystem &amp; Stridsledningssystem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354" y="1601999"/>
            <a:ext cx="2935546" cy="1621262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760" y="2781871"/>
            <a:ext cx="3005866" cy="1802598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729" y="4356723"/>
            <a:ext cx="3142435" cy="1960257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273" y="3414198"/>
            <a:ext cx="2053855" cy="290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4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0000" y="719999"/>
            <a:ext cx="2897843" cy="882000"/>
          </a:xfrm>
        </p:spPr>
        <p:txBody>
          <a:bodyPr/>
          <a:lstStyle/>
          <a:p>
            <a:r>
              <a:rPr lang="sv-SE" dirty="0" smtClean="0"/>
              <a:t>Upphandlat</a:t>
            </a: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481154" y="5375880"/>
            <a:ext cx="948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 smtClean="0">
                <a:solidFill>
                  <a:schemeClr val="bg1"/>
                </a:solidFill>
                <a:hlinkClick r:id="rId3"/>
              </a:rPr>
              <a:t>FILM 2:</a:t>
            </a:r>
          </a:p>
          <a:p>
            <a:r>
              <a:rPr lang="sv-SE" dirty="0" smtClean="0"/>
              <a:t> </a:t>
            </a:r>
            <a:endParaRPr lang="sv-SE" dirty="0" smtClean="0">
              <a:solidFill>
                <a:schemeClr val="bg1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2631">
            <a:off x="8204103" y="1510338"/>
            <a:ext cx="3530781" cy="3283119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10" y="1539386"/>
            <a:ext cx="3321221" cy="3340272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39734">
            <a:off x="4108495" y="1431049"/>
            <a:ext cx="3645087" cy="387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361" y="1137094"/>
            <a:ext cx="10449445" cy="882000"/>
          </a:xfrm>
        </p:spPr>
        <p:txBody>
          <a:bodyPr/>
          <a:lstStyle/>
          <a:p>
            <a:r>
              <a:rPr lang="sv-SE" dirty="0" smtClean="0"/>
              <a:t>LUFS</a:t>
            </a:r>
            <a:br>
              <a:rPr lang="sv-SE" dirty="0" smtClean="0"/>
            </a:br>
            <a:r>
              <a:rPr lang="sv-SE" sz="3200" dirty="0"/>
              <a:t>Lagen om upphandling på försvars- och säkerhetsområdet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684361" y="1997839"/>
            <a:ext cx="108659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chemeClr val="bg1"/>
                </a:solidFill>
                <a:latin typeface="IBM Plex Sans"/>
              </a:rPr>
              <a:t>M</a:t>
            </a:r>
            <a:r>
              <a:rPr lang="sv-SE" dirty="0" smtClean="0">
                <a:solidFill>
                  <a:schemeClr val="bg1"/>
                </a:solidFill>
                <a:latin typeface="IBM Plex Sans"/>
              </a:rPr>
              <a:t>ilitär utrustning</a:t>
            </a:r>
          </a:p>
          <a:p>
            <a:endParaRPr lang="sv-SE" dirty="0">
              <a:solidFill>
                <a:schemeClr val="bg1"/>
              </a:solidFill>
              <a:latin typeface="IBM Plex Sans"/>
            </a:endParaRPr>
          </a:p>
          <a:p>
            <a:r>
              <a:rPr lang="sv-SE" dirty="0">
                <a:solidFill>
                  <a:schemeClr val="bg1"/>
                </a:solidFill>
                <a:latin typeface="IBM Plex Sans"/>
              </a:rPr>
              <a:t>U</a:t>
            </a:r>
            <a:r>
              <a:rPr lang="sv-SE" dirty="0" smtClean="0">
                <a:solidFill>
                  <a:schemeClr val="bg1"/>
                </a:solidFill>
                <a:latin typeface="IBM Plex Sans"/>
              </a:rPr>
              <a:t>trustning </a:t>
            </a:r>
            <a:r>
              <a:rPr lang="sv-SE" dirty="0">
                <a:solidFill>
                  <a:schemeClr val="bg1"/>
                </a:solidFill>
                <a:latin typeface="IBM Plex Sans"/>
              </a:rPr>
              <a:t>av känslig </a:t>
            </a:r>
            <a:r>
              <a:rPr lang="sv-SE" dirty="0" smtClean="0">
                <a:solidFill>
                  <a:schemeClr val="bg1"/>
                </a:solidFill>
                <a:latin typeface="IBM Plex Sans"/>
              </a:rPr>
              <a:t>karaktär</a:t>
            </a:r>
          </a:p>
          <a:p>
            <a:endParaRPr lang="sv-SE" dirty="0">
              <a:solidFill>
                <a:schemeClr val="bg1"/>
              </a:solidFill>
              <a:latin typeface="IBM Plex Sans"/>
            </a:endParaRPr>
          </a:p>
          <a:p>
            <a:r>
              <a:rPr lang="sv-SE" dirty="0">
                <a:solidFill>
                  <a:schemeClr val="bg1"/>
                </a:solidFill>
                <a:latin typeface="IBM Plex Sans"/>
              </a:rPr>
              <a:t>B</a:t>
            </a:r>
            <a:r>
              <a:rPr lang="sv-SE" dirty="0" smtClean="0">
                <a:solidFill>
                  <a:schemeClr val="bg1"/>
                </a:solidFill>
                <a:latin typeface="IBM Plex Sans"/>
              </a:rPr>
              <a:t>yggentreprenader </a:t>
            </a:r>
            <a:r>
              <a:rPr lang="sv-SE" dirty="0">
                <a:solidFill>
                  <a:schemeClr val="bg1"/>
                </a:solidFill>
                <a:latin typeface="IBM Plex Sans"/>
              </a:rPr>
              <a:t>och tjänster särskilt avsedda för militära syften eller byggentreprenader och tjänster av känslig karaktär. </a:t>
            </a:r>
            <a:endParaRPr lang="sv-SE" b="0" i="0" dirty="0">
              <a:solidFill>
                <a:schemeClr val="bg1"/>
              </a:solidFill>
              <a:effectLst/>
              <a:latin typeface="IBM Plex Sans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720000" y="4612910"/>
            <a:ext cx="2245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LUFS kontra LOU</a:t>
            </a:r>
            <a:endParaRPr lang="sv-SE" sz="2400" dirty="0">
              <a:solidFill>
                <a:schemeClr val="bg1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27788">
            <a:off x="7870430" y="3890298"/>
            <a:ext cx="1919484" cy="2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2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LIB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FILENAME" val="W:\1_Aktuellt\1_JOBB_Pågående\FMV_201\J-2989_N_Apr-18_AE\jpg\system.jpg"/>
</p:tagLst>
</file>

<file path=ppt/theme/theme1.xml><?xml version="1.0" encoding="utf-8"?>
<a:theme xmlns:a="http://schemas.openxmlformats.org/drawingml/2006/main" name="FMV Layout med helbild">
  <a:themeElements>
    <a:clrScheme name="FMV">
      <a:dk1>
        <a:sysClr val="windowText" lastClr="000000"/>
      </a:dk1>
      <a:lt1>
        <a:sysClr val="window" lastClr="FFFFFF"/>
      </a:lt1>
      <a:dk2>
        <a:srgbClr val="57584F"/>
      </a:dk2>
      <a:lt2>
        <a:srgbClr val="E7E6E6"/>
      </a:lt2>
      <a:accent1>
        <a:srgbClr val="E04403"/>
      </a:accent1>
      <a:accent2>
        <a:srgbClr val="FFDD00"/>
      </a:accent2>
      <a:accent3>
        <a:srgbClr val="007167"/>
      </a:accent3>
      <a:accent4>
        <a:srgbClr val="484B43"/>
      </a:accent4>
      <a:accent5>
        <a:srgbClr val="B6B9B1"/>
      </a:accent5>
      <a:accent6>
        <a:srgbClr val="1C1E1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V.potx" id="{3DCFFDF6-BDF1-46A8-84F9-E5421352B3CC}" vid="{5F1C20B8-F44F-4FE7-98B8-7631D01EE242}"/>
    </a:ext>
  </a:extLst>
</a:theme>
</file>

<file path=ppt/theme/theme2.xml><?xml version="1.0" encoding="utf-8"?>
<a:theme xmlns:a="http://schemas.openxmlformats.org/drawingml/2006/main" name="FMV Grå">
  <a:themeElements>
    <a:clrScheme name="FMV">
      <a:dk1>
        <a:sysClr val="windowText" lastClr="000000"/>
      </a:dk1>
      <a:lt1>
        <a:sysClr val="window" lastClr="FFFFFF"/>
      </a:lt1>
      <a:dk2>
        <a:srgbClr val="57584F"/>
      </a:dk2>
      <a:lt2>
        <a:srgbClr val="E7E6E6"/>
      </a:lt2>
      <a:accent1>
        <a:srgbClr val="E04403"/>
      </a:accent1>
      <a:accent2>
        <a:srgbClr val="FFDD00"/>
      </a:accent2>
      <a:accent3>
        <a:srgbClr val="007167"/>
      </a:accent3>
      <a:accent4>
        <a:srgbClr val="484B43"/>
      </a:accent4>
      <a:accent5>
        <a:srgbClr val="B6B9B1"/>
      </a:accent5>
      <a:accent6>
        <a:srgbClr val="1C1E1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V.potx" id="{3DCFFDF6-BDF1-46A8-84F9-E5421352B3CC}" vid="{622BBFF5-6D13-44EB-B82E-1FA257807B13}"/>
    </a:ext>
  </a:extLst>
</a:theme>
</file>

<file path=ppt/theme/theme3.xml><?xml version="1.0" encoding="utf-8"?>
<a:theme xmlns:a="http://schemas.openxmlformats.org/drawingml/2006/main" name="FMV Block">
  <a:themeElements>
    <a:clrScheme name="FMV">
      <a:dk1>
        <a:sysClr val="windowText" lastClr="000000"/>
      </a:dk1>
      <a:lt1>
        <a:sysClr val="window" lastClr="FFFFFF"/>
      </a:lt1>
      <a:dk2>
        <a:srgbClr val="57584F"/>
      </a:dk2>
      <a:lt2>
        <a:srgbClr val="E7E6E6"/>
      </a:lt2>
      <a:accent1>
        <a:srgbClr val="E04403"/>
      </a:accent1>
      <a:accent2>
        <a:srgbClr val="FFDD00"/>
      </a:accent2>
      <a:accent3>
        <a:srgbClr val="007167"/>
      </a:accent3>
      <a:accent4>
        <a:srgbClr val="484B43"/>
      </a:accent4>
      <a:accent5>
        <a:srgbClr val="B6B9B1"/>
      </a:accent5>
      <a:accent6>
        <a:srgbClr val="1C1E1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V.potx" id="{3DCFFDF6-BDF1-46A8-84F9-E5421352B3CC}" vid="{363404CB-F748-4DAC-B38A-76263BA664EC}"/>
    </a:ext>
  </a:extLst>
</a:theme>
</file>

<file path=ppt/theme/theme4.xml><?xml version="1.0" encoding="utf-8"?>
<a:theme xmlns:a="http://schemas.openxmlformats.org/drawingml/2006/main" name="FMV Vit">
  <a:themeElements>
    <a:clrScheme name="FMV">
      <a:dk1>
        <a:sysClr val="windowText" lastClr="000000"/>
      </a:dk1>
      <a:lt1>
        <a:sysClr val="window" lastClr="FFFFFF"/>
      </a:lt1>
      <a:dk2>
        <a:srgbClr val="57584F"/>
      </a:dk2>
      <a:lt2>
        <a:srgbClr val="E7E6E6"/>
      </a:lt2>
      <a:accent1>
        <a:srgbClr val="E04403"/>
      </a:accent1>
      <a:accent2>
        <a:srgbClr val="FFDD00"/>
      </a:accent2>
      <a:accent3>
        <a:srgbClr val="007167"/>
      </a:accent3>
      <a:accent4>
        <a:srgbClr val="484B43"/>
      </a:accent4>
      <a:accent5>
        <a:srgbClr val="B6B9B1"/>
      </a:accent5>
      <a:accent6>
        <a:srgbClr val="1C1E1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V.potx" id="{3DCFFDF6-BDF1-46A8-84F9-E5421352B3CC}" vid="{3670AFD4-9D00-4037-A2CE-DA72E50E0766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7D87C78E2DE34F8B1DDEC34A1AE62A" ma:contentTypeVersion="14" ma:contentTypeDescription="Skapa ett nytt dokument." ma:contentTypeScope="" ma:versionID="d903233acffda9a02e315c4fdc5eca93">
  <xsd:schema xmlns:xsd="http://www.w3.org/2001/XMLSchema" xmlns:xs="http://www.w3.org/2001/XMLSchema" xmlns:p="http://schemas.microsoft.com/office/2006/metadata/properties" xmlns:ns2="7cb6a11d-8025-4f7e-b812-5adfc83f902e" xmlns:ns3="9d5fb665-3f78-4217-94da-456282004488" targetNamespace="http://schemas.microsoft.com/office/2006/metadata/properties" ma:root="true" ma:fieldsID="60f40ad9d6b7c569f9152a805818aef2" ns2:_="" ns3:_="">
    <xsd:import namespace="7cb6a11d-8025-4f7e-b812-5adfc83f902e"/>
    <xsd:import namespace="9d5fb665-3f78-4217-94da-4562820044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6a11d-8025-4f7e-b812-5adfc83f90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eringar" ma:readOnly="false" ma:fieldId="{5cf76f15-5ced-4ddc-b409-7134ff3c332f}" ma:taxonomyMulti="true" ma:sspId="50422717-dbc4-4c88-9406-613b8b4efb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5fb665-3f78-4217-94da-45628200448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97d0637c-d891-4939-9122-aabb0f37189e}" ma:internalName="TaxCatchAll" ma:showField="CatchAllData" ma:web="9d5fb665-3f78-4217-94da-4562820044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E12B72-93A9-40B9-9582-E5409FAC5F47}"/>
</file>

<file path=customXml/itemProps2.xml><?xml version="1.0" encoding="utf-8"?>
<ds:datastoreItem xmlns:ds="http://schemas.openxmlformats.org/officeDocument/2006/customXml" ds:itemID="{4998D14F-4105-492E-AA5E-9F7A73DDFE55}"/>
</file>

<file path=docProps/app.xml><?xml version="1.0" encoding="utf-8"?>
<Properties xmlns="http://schemas.openxmlformats.org/officeDocument/2006/extended-properties" xmlns:vt="http://schemas.openxmlformats.org/officeDocument/2006/docPropsVTypes">
  <Template>FMV</Template>
  <TotalTime>13291</TotalTime>
  <Words>660</Words>
  <Application>Microsoft Office PowerPoint</Application>
  <PresentationFormat>Bredbild</PresentationFormat>
  <Paragraphs>204</Paragraphs>
  <Slides>22</Slides>
  <Notes>22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22</vt:i4>
      </vt:variant>
    </vt:vector>
  </HeadingPairs>
  <TitlesOfParts>
    <vt:vector size="30" baseType="lpstr">
      <vt:lpstr>Arial</vt:lpstr>
      <vt:lpstr>Calibri</vt:lpstr>
      <vt:lpstr>IBM Plex Sans</vt:lpstr>
      <vt:lpstr>Times New Roman</vt:lpstr>
      <vt:lpstr>FMV Layout med helbild</vt:lpstr>
      <vt:lpstr>FMV Grå</vt:lpstr>
      <vt:lpstr>FMV Block</vt:lpstr>
      <vt:lpstr>FMV Vit</vt:lpstr>
      <vt:lpstr>Rätt materiel för ett starkare försvar</vt:lpstr>
      <vt:lpstr>FMV har ett samhällsuppdrag</vt:lpstr>
      <vt:lpstr>En del av totalförsvaret</vt:lpstr>
      <vt:lpstr>PowerPoint-presentation</vt:lpstr>
      <vt:lpstr>PowerPoint-presentation</vt:lpstr>
      <vt:lpstr>Flygsystem</vt:lpstr>
      <vt:lpstr>PowerPoint-presentation</vt:lpstr>
      <vt:lpstr>Upphandlat</vt:lpstr>
      <vt:lpstr>LUFS Lagen om upphandling på försvars- och säkerhetsområdet </vt:lpstr>
      <vt:lpstr>PowerPoint-presentation</vt:lpstr>
      <vt:lpstr>PowerPoint-presentation</vt:lpstr>
      <vt:lpstr>Tre i relationen – unikt </vt:lpstr>
      <vt:lpstr>Hur FMV upphandlar Ur aspekten riktad upphandling </vt:lpstr>
      <vt:lpstr>PowerPoint-presentation</vt:lpstr>
      <vt:lpstr>PowerPoint-presentation</vt:lpstr>
      <vt:lpstr>Affärsmässigt kontrakt</vt:lpstr>
      <vt:lpstr>PowerPoint-presentation</vt:lpstr>
      <vt:lpstr>V&amp;V </vt:lpstr>
      <vt:lpstr>Provplatser</vt:lpstr>
      <vt:lpstr>PowerPoint-presentation</vt:lpstr>
      <vt:lpstr>FRAMTID …</vt:lpstr>
      <vt:lpstr>PowerPoint-presentation</vt:lpstr>
    </vt:vector>
  </TitlesOfParts>
  <Company>FMV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Rydberg, Annika AARYG</dc:creator>
  <cp:lastModifiedBy>Rydberg, Annika AARYG</cp:lastModifiedBy>
  <cp:revision>93</cp:revision>
  <dcterms:created xsi:type="dcterms:W3CDTF">2023-04-11T11:53:13Z</dcterms:created>
  <dcterms:modified xsi:type="dcterms:W3CDTF">2023-04-21T09:13:32Z</dcterms:modified>
</cp:coreProperties>
</file>