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1871" r:id="rId3"/>
    <p:sldId id="1853" r:id="rId4"/>
    <p:sldId id="1870" r:id="rId5"/>
    <p:sldId id="1820" r:id="rId6"/>
    <p:sldId id="258" r:id="rId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890"/>
    <a:srgbClr val="009CA6"/>
    <a:srgbClr val="0099C6"/>
    <a:srgbClr val="2D89B1"/>
    <a:srgbClr val="009BA8"/>
    <a:srgbClr val="17C7D2"/>
    <a:srgbClr val="0CC7D3"/>
    <a:srgbClr val="08CFB5"/>
    <a:srgbClr val="16C7D2"/>
    <a:srgbClr val="FDE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CE9347-65B7-C647-A8FD-C6B53E32026A}" v="2" dt="2023-04-12T20:26:37.7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78"/>
    <p:restoredTop sz="96250"/>
  </p:normalViewPr>
  <p:slideViewPr>
    <p:cSldViewPr snapToGrid="0" snapToObjects="1">
      <p:cViewPr varScale="1">
        <p:scale>
          <a:sx n="169" d="100"/>
          <a:sy n="169" d="100"/>
        </p:scale>
        <p:origin x="409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4/18/2023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4/18/2023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E97-EFBF-4317-87DC-24511685461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49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467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w Section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6" name="Rak 1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52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">
    <p:bg>
      <p:bgPr>
        <a:solidFill>
          <a:srgbClr val="16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39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">
    <p:bg>
      <p:bgPr>
        <a:solidFill>
          <a:srgbClr val="08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9" t="18997" r="6369" b="16385"/>
          <a:stretch/>
        </p:blipFill>
        <p:spPr>
          <a:xfrm>
            <a:off x="687600" y="6256800"/>
            <a:ext cx="1407600" cy="3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14" name="Rak 13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3" y="6255027"/>
            <a:ext cx="1408649" cy="37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1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6FB46F94-CDEE-446A-A9DF-5F0159241724}" type="datetime1">
              <a:rPr lang="sv-SE" smtClean="0"/>
              <a:t>2023-04-18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997FC5B-0161-4DA1-BCCD-77DDCE114F1C}" type="datetime1">
              <a:rPr lang="sv-SE" smtClean="0"/>
              <a:t>2023-04-18</a:t>
            </a:fld>
            <a:endParaRPr lang="sv-SE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icon to add picture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FF265B2B-A632-4DBB-BFE1-A7E84FE95B5C}" type="datetime1">
              <a:rPr lang="sv-SE" smtClean="0"/>
              <a:t>2023-04-18</a:t>
            </a:fld>
            <a:endParaRPr lang="sv-SE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 hasCustomPrompt="1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64BAFCA6-E4CC-4535-A14C-A4D1CC4F8550}" type="datetime1">
              <a:rPr lang="sv-SE" smtClean="0"/>
              <a:t>2023-04-18</a:t>
            </a:fld>
            <a:endParaRPr lang="sv-SE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CCD2D3A7-6FBE-4127-88D0-8FE380FB3171}" type="datetime1">
              <a:rPr lang="sv-SE" smtClean="0"/>
              <a:t>2023-04-18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87388" y="895350"/>
            <a:ext cx="3715200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4764866" y="895350"/>
            <a:ext cx="3716661" cy="5010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24563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397BD688-6C8B-4AD1-94A1-27A91CC8A339}" type="datetime1">
              <a:rPr lang="sv-SE" smtClean="0"/>
              <a:t>2023-04-18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 err="1"/>
              <a:t>Title</a:t>
            </a:r>
            <a:r>
              <a:rPr lang="sv-SE"/>
              <a:t>/</a:t>
            </a:r>
            <a:r>
              <a:rPr lang="sv-SE" err="1"/>
              <a:t>Lecturer</a:t>
            </a:r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16385" r="5430" b="15080"/>
          <a:stretch/>
        </p:blipFill>
        <p:spPr>
          <a:xfrm>
            <a:off x="687600" y="6256800"/>
            <a:ext cx="1407600" cy="391000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3" hasCustomPrompt="1"/>
          </p:nvPr>
        </p:nvSpPr>
        <p:spPr>
          <a:xfrm>
            <a:off x="690465" y="914400"/>
            <a:ext cx="7735078" cy="4870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150042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1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0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9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1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6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err="1">
                <a:solidFill>
                  <a:schemeClr val="bg1"/>
                </a:solidFill>
              </a:rPr>
              <a:t>www.liu.se</a:t>
            </a:r>
            <a:endParaRPr lang="sv-SE" sz="2800">
              <a:solidFill>
                <a:schemeClr val="bg1"/>
              </a:solidFill>
            </a:endParaRPr>
          </a:p>
        </p:txBody>
      </p:sp>
      <p:sp>
        <p:nvSpPr>
          <p:cNvPr id="14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73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5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383723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155981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439999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834063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57078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0547" y="774700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  <p:sp>
        <p:nvSpPr>
          <p:cNvPr id="4" name="Platshållare för text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4637" y="774699"/>
            <a:ext cx="4086841" cy="5028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 err="1"/>
              <a:t>Click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to </a:t>
            </a:r>
            <a:r>
              <a:rPr lang="sv-SE" dirty="0" err="1"/>
              <a:t>change</a:t>
            </a:r>
            <a:r>
              <a:rPr lang="sv-SE" dirty="0"/>
              <a:t>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701650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270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3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002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423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turqoise (dark)">
    <p:bg>
      <p:bgPr>
        <a:solidFill>
          <a:srgbClr val="009C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526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075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pictur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2"/>
          <p:cNvSpPr>
            <a:spLocks noGrp="1"/>
          </p:cNvSpPr>
          <p:nvPr>
            <p:ph type="pic" sz="quarter" idx="10" hasCustomPrompt="1"/>
          </p:nvPr>
        </p:nvSpPr>
        <p:spPr>
          <a:xfrm>
            <a:off x="401216" y="615950"/>
            <a:ext cx="8238931" cy="50942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Picture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234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32441" y="6309323"/>
            <a:ext cx="61156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62D0-6255-C642-8F22-D9B3FD9CAC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textruta 5"/>
          <p:cNvSpPr txBox="1"/>
          <p:nvPr userDrawn="1"/>
        </p:nvSpPr>
        <p:spPr>
          <a:xfrm>
            <a:off x="8218519" y="6577608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i="0">
                <a:latin typeface="Avenir Book"/>
                <a:cs typeface="Avenir Book"/>
              </a:rPr>
              <a:t>Jakob</a:t>
            </a:r>
            <a:r>
              <a:rPr lang="sv-SE" sz="900" i="0" baseline="0">
                <a:latin typeface="Avenir Book"/>
                <a:cs typeface="Avenir Book"/>
              </a:rPr>
              <a:t> Rehme </a:t>
            </a:r>
            <a:endParaRPr lang="sv-SE" sz="900" i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361048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093297"/>
            <a:ext cx="827584" cy="21560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9B6B0-77FE-EE46-BE47-8DB5F2DA2C6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textruta 3"/>
          <p:cNvSpPr txBox="1"/>
          <p:nvPr userDrawn="1"/>
        </p:nvSpPr>
        <p:spPr>
          <a:xfrm>
            <a:off x="8218519" y="6577608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900" i="0">
                <a:latin typeface="Avenir Book"/>
                <a:cs typeface="Avenir Book"/>
              </a:rPr>
              <a:t>Jakob</a:t>
            </a:r>
            <a:r>
              <a:rPr lang="sv-SE" sz="900" i="0" baseline="0">
                <a:latin typeface="Avenir Book"/>
                <a:cs typeface="Avenir Book"/>
              </a:rPr>
              <a:t> Rehme </a:t>
            </a:r>
            <a:endParaRPr lang="sv-SE" sz="900" i="0">
              <a:latin typeface="Avenir Book"/>
              <a:cs typeface="Avenir Book"/>
            </a:endParaRPr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128C469B-4782-594F-BEFA-1827A1EFF3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76" y="6255786"/>
            <a:ext cx="1475136" cy="36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556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5652" y="1700214"/>
            <a:ext cx="37750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3127" y="1700214"/>
            <a:ext cx="3776663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04448" y="6453337"/>
            <a:ext cx="53955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D8A59-9155-1D41-9E63-DE13AC3CAA8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62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 (dark)">
    <p:bg>
      <p:bgPr>
        <a:solidFill>
          <a:srgbClr val="3BA8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 err="1"/>
              <a:t>Title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presentation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Lecturer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4" t="17691" r="6134" b="16385"/>
          <a:stretch/>
        </p:blipFill>
        <p:spPr>
          <a:xfrm>
            <a:off x="399600" y="5929200"/>
            <a:ext cx="2260800" cy="6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3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page blue (dark)">
    <p:bg>
      <p:bgPr>
        <a:solidFill>
          <a:srgbClr val="0099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40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4" r:id="rId3"/>
    <p:sldLayoutId id="2147483678" r:id="rId4"/>
    <p:sldLayoutId id="2147483665" r:id="rId5"/>
    <p:sldLayoutId id="2147483681" r:id="rId6"/>
    <p:sldLayoutId id="2147483668" r:id="rId7"/>
    <p:sldLayoutId id="2147483669" r:id="rId8"/>
    <p:sldLayoutId id="2147483688" r:id="rId9"/>
    <p:sldLayoutId id="2147483670" r:id="rId10"/>
    <p:sldLayoutId id="2147483689" r:id="rId11"/>
    <p:sldLayoutId id="2147483671" r:id="rId12"/>
    <p:sldLayoutId id="2147483690" r:id="rId13"/>
    <p:sldLayoutId id="2147483674" r:id="rId14"/>
    <p:sldLayoutId id="2147483682" r:id="rId15"/>
    <p:sldLayoutId id="2147483675" r:id="rId16"/>
    <p:sldLayoutId id="2147483684" r:id="rId17"/>
    <p:sldLayoutId id="2147483676" r:id="rId18"/>
    <p:sldLayoutId id="2147483686" r:id="rId19"/>
    <p:sldLayoutId id="2147483673" r:id="rId20"/>
    <p:sldLayoutId id="2147483660" r:id="rId21"/>
    <p:sldLayoutId id="2147483661" r:id="rId22"/>
    <p:sldLayoutId id="2147483663" r:id="rId23"/>
    <p:sldLayoutId id="2147483706" r:id="rId24"/>
    <p:sldLayoutId id="2147483707" r:id="rId25"/>
    <p:sldLayoutId id="2147483662" r:id="rId26"/>
    <p:sldLayoutId id="2147483691" r:id="rId27"/>
    <p:sldLayoutId id="2147483666" r:id="rId28"/>
    <p:sldLayoutId id="2147483692" r:id="rId29"/>
    <p:sldLayoutId id="2147483667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9" r:id="rId44"/>
    <p:sldLayoutId id="2147483711" r:id="rId45"/>
    <p:sldLayoutId id="2147483715" r:id="rId4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v-SE" sz="4000" dirty="0"/>
              <a:t>Forskning om offentlig upphandling &amp; hållbarhet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400" dirty="0"/>
              <a:t>Jakob </a:t>
            </a:r>
            <a:r>
              <a:rPr lang="sv-SE" sz="2400" dirty="0" err="1"/>
              <a:t>Rehme</a:t>
            </a:r>
            <a:endParaRPr lang="sv-SE" sz="2400" dirty="0"/>
          </a:p>
          <a:p>
            <a:r>
              <a:rPr lang="sv-SE" sz="2400" dirty="0"/>
              <a:t>Professor Industriell Ekonomi</a:t>
            </a:r>
          </a:p>
          <a:p>
            <a:r>
              <a:rPr lang="sv-SE" sz="2400" dirty="0"/>
              <a:t>Centrum för Affärsmodellsinnovation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0944C3A-F993-3195-B6E4-DC225C4F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Forskning om offentliga affärer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8FB96A-77B6-12DF-3924-6492955332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Offentliga inköp utgör en så stor del av BNP att förbättring av offentliga affärer får en stor effekt på samhället </a:t>
            </a:r>
          </a:p>
          <a:p>
            <a:pPr lvl="1"/>
            <a:r>
              <a:rPr lang="en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Forskning om metoder, verktyg och förhållningssätt till offentliga affärer, kan skapa utveckling och större förändringar. </a:t>
            </a:r>
          </a:p>
          <a:p>
            <a:pPr lvl="1"/>
            <a:r>
              <a:rPr lang="en-SE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</a:t>
            </a:r>
            <a:r>
              <a:rPr lang="en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orskning om offentliga affärer skapa och ge förslag till policyförändringar, och därmed skapa debatt om utveckling av offentlig upphandling. </a:t>
            </a:r>
          </a:p>
          <a:p>
            <a:r>
              <a:rPr lang="en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Bristen på riktade forskningsanslag ger mindre möjligheter att skapa goda förutsättningar för högkvalitativ forskning inom området. </a:t>
            </a:r>
            <a:endParaRPr lang="en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S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Ställer krav på akademi att definiera forskningsfrågor och även på ett ökat engagemang från den offentliga sektorn </a:t>
            </a:r>
            <a:endParaRPr lang="en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4C0C0-1765-0F3E-C459-ACC7EEFB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462D0-6255-C642-8F22-D9B3FD9CAC7A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1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46CA-DFD4-98F0-5B67-EDB43092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721827"/>
            <a:ext cx="7737588" cy="831131"/>
          </a:xfrm>
        </p:spPr>
        <p:txBody>
          <a:bodyPr>
            <a:normAutofit fontScale="90000"/>
          </a:bodyPr>
          <a:lstStyle/>
          <a:p>
            <a:r>
              <a:rPr lang="en-SE" dirty="0"/>
              <a:t>Exempel på forskning om upphandling och hållbarhet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8CE88-D002-46B2-16CA-1048F1A222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51923"/>
            <a:ext cx="7737587" cy="4066288"/>
          </a:xfrm>
        </p:spPr>
        <p:txBody>
          <a:bodyPr/>
          <a:lstStyle/>
          <a:p>
            <a:r>
              <a:rPr lang="sv-SE" sz="1800" dirty="0">
                <a:latin typeface="+mn-lt"/>
              </a:rPr>
              <a:t>Innovationsupphandling och </a:t>
            </a:r>
            <a:r>
              <a:rPr lang="sv-SE" sz="1800" dirty="0" err="1">
                <a:latin typeface="+mn-lt"/>
              </a:rPr>
              <a:t>spillovereffekter</a:t>
            </a:r>
            <a:r>
              <a:rPr lang="sv-SE" sz="1800" dirty="0">
                <a:latin typeface="+mn-lt"/>
              </a:rPr>
              <a:t>, </a:t>
            </a:r>
          </a:p>
          <a:p>
            <a:pPr lvl="1"/>
            <a:r>
              <a:rPr lang="sv-SE" sz="1800" dirty="0">
                <a:latin typeface="+mn-lt"/>
              </a:rPr>
              <a:t>Stärka värdet av det man köper in, och hur inköpsdialog kan påverka upphandlingsunderlaget mot innovation, </a:t>
            </a:r>
          </a:p>
          <a:p>
            <a:pPr lvl="1"/>
            <a:r>
              <a:rPr lang="sv-SE" sz="1800" dirty="0">
                <a:latin typeface="+mn-lt"/>
              </a:rPr>
              <a:t>Hur </a:t>
            </a:r>
            <a:r>
              <a:rPr lang="sv-SE" sz="1800" dirty="0" err="1">
                <a:latin typeface="+mn-lt"/>
              </a:rPr>
              <a:t>spillovereffekter</a:t>
            </a:r>
            <a:r>
              <a:rPr lang="sv-SE" sz="1800" dirty="0">
                <a:latin typeface="+mn-lt"/>
              </a:rPr>
              <a:t>/</a:t>
            </a:r>
            <a:r>
              <a:rPr lang="sv-SE" sz="1800" dirty="0" err="1">
                <a:latin typeface="+mn-lt"/>
              </a:rPr>
              <a:t>externaliteter</a:t>
            </a:r>
            <a:r>
              <a:rPr lang="sv-SE" sz="1800" dirty="0">
                <a:latin typeface="+mn-lt"/>
              </a:rPr>
              <a:t> kan inkluderas i utvärderingen i offentliga upphandlingar</a:t>
            </a:r>
          </a:p>
          <a:p>
            <a:endParaRPr lang="sv-SE" sz="1800" dirty="0">
              <a:latin typeface="+mn-lt"/>
            </a:endParaRPr>
          </a:p>
          <a:p>
            <a:r>
              <a:rPr lang="sv-SE" sz="1800" dirty="0">
                <a:latin typeface="+mn-lt"/>
              </a:rPr>
              <a:t>Hållbarhet i globala värdekedjor </a:t>
            </a:r>
          </a:p>
          <a:p>
            <a:pPr lvl="1"/>
            <a:r>
              <a:rPr lang="sv-SE" sz="1800" dirty="0">
                <a:latin typeface="+mn-lt"/>
              </a:rPr>
              <a:t>Hur man kan ställa krav, utvärdera och värdera social och miljömässig hållbarhet på ett rättssäkert sätt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D94F7-F61F-AF33-41F6-B814F75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FC5B-0161-4DA1-BCCD-77DDCE114F1C}" type="datetime1">
              <a:rPr lang="sv-SE" smtClean="0"/>
              <a:t>2023-04-18</a:t>
            </a:fld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286A6-CAC8-881B-F908-67295C3F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DC5C5-50CE-35E2-E3B1-1B3E4B23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Title/Lecturer</a:t>
            </a:r>
          </a:p>
        </p:txBody>
      </p:sp>
    </p:spTree>
    <p:extLst>
      <p:ext uri="{BB962C8B-B14F-4D97-AF65-F5344CB8AC3E}">
        <p14:creationId xmlns:p14="http://schemas.microsoft.com/office/powerpoint/2010/main" val="176780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199" y="166903"/>
            <a:ext cx="7488832" cy="9906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v-SE" sz="2400" dirty="0">
                <a:cs typeface="+mj-cs"/>
              </a:rPr>
              <a:t>Att </a:t>
            </a:r>
            <a:r>
              <a:rPr lang="sv-SE" sz="2400" dirty="0" err="1">
                <a:cs typeface="+mj-cs"/>
              </a:rPr>
              <a:t>kravställa</a:t>
            </a:r>
            <a:r>
              <a:rPr lang="sv-SE" sz="2400" dirty="0">
                <a:cs typeface="+mj-cs"/>
              </a:rPr>
              <a:t> och utvärdera upphandling av produkter och tjänster som en del av att skapa värde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86885" y="2134019"/>
            <a:ext cx="2880000" cy="45605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i="0" dirty="0"/>
              <a:t>Fördelar</a:t>
            </a:r>
          </a:p>
        </p:txBody>
      </p:sp>
      <p:sp>
        <p:nvSpPr>
          <p:cNvPr id="6" name="Rectangle 5"/>
          <p:cNvSpPr/>
          <p:nvPr/>
        </p:nvSpPr>
        <p:spPr>
          <a:xfrm>
            <a:off x="4690777" y="2134019"/>
            <a:ext cx="2880000" cy="456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i="0" dirty="0"/>
              <a:t>Uppoffringar</a:t>
            </a:r>
          </a:p>
        </p:txBody>
      </p:sp>
      <p:sp>
        <p:nvSpPr>
          <p:cNvPr id="7" name="Rectangle 6"/>
          <p:cNvSpPr/>
          <p:nvPr/>
        </p:nvSpPr>
        <p:spPr>
          <a:xfrm>
            <a:off x="2951212" y="1238308"/>
            <a:ext cx="287003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600" b="1" dirty="0"/>
              <a:t>Inköps</a:t>
            </a:r>
            <a:r>
              <a:rPr lang="sv-SE" sz="1600" b="1" i="0" dirty="0"/>
              <a:t>värde</a:t>
            </a:r>
          </a:p>
        </p:txBody>
      </p:sp>
      <p:sp>
        <p:nvSpPr>
          <p:cNvPr id="45" name="Likbent triangel 44"/>
          <p:cNvSpPr/>
          <p:nvPr/>
        </p:nvSpPr>
        <p:spPr bwMode="auto">
          <a:xfrm>
            <a:off x="1300710" y="1890482"/>
            <a:ext cx="6270068" cy="144016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1300709" y="2556161"/>
            <a:ext cx="2880000" cy="255418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1402796" y="2556162"/>
            <a:ext cx="2880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Bättre offentlig service 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Mer effektiva processer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Mindre lager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Mindre energiförbrukning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Lägre eller eliminerade C02 utsläpp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Säkerställd social hållbarhet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endParaRPr lang="sv-SE" sz="1600" i="0" dirty="0">
              <a:solidFill>
                <a:srgbClr val="000000"/>
              </a:solidFill>
              <a:latin typeface="Calibri" charset="0"/>
            </a:endParaRP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endParaRPr lang="sv-SE" sz="1600" i="0" dirty="0">
              <a:solidFill>
                <a:srgbClr val="000000"/>
              </a:solidFill>
              <a:latin typeface="Calibri" charset="0"/>
            </a:endParaRPr>
          </a:p>
          <a:p>
            <a:pPr>
              <a:spcBef>
                <a:spcPts val="0"/>
              </a:spcBef>
            </a:pPr>
            <a:endParaRPr lang="sv-SE" sz="1600" i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6" name="Rektangel 35"/>
          <p:cNvSpPr/>
          <p:nvPr/>
        </p:nvSpPr>
        <p:spPr bwMode="auto">
          <a:xfrm>
            <a:off x="4690777" y="2556161"/>
            <a:ext cx="2880000" cy="255418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4" name="TextBox 35"/>
          <p:cNvSpPr txBox="1">
            <a:spLocks noChangeArrowheads="1"/>
          </p:cNvSpPr>
          <p:nvPr/>
        </p:nvSpPr>
        <p:spPr bwMode="auto">
          <a:xfrm>
            <a:off x="4703656" y="2556162"/>
            <a:ext cx="288000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b="1" i="0" dirty="0">
                <a:solidFill>
                  <a:srgbClr val="000000"/>
                </a:solidFill>
                <a:latin typeface="Calibri" charset="0"/>
              </a:rPr>
              <a:t>Pris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Kostnader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Miljökonsekvenser</a:t>
            </a:r>
          </a:p>
          <a:p>
            <a:pPr marL="285750" indent="-285750">
              <a:spcBef>
                <a:spcPts val="0"/>
              </a:spcBef>
              <a:buFont typeface="Arial"/>
              <a:buChar char="•"/>
            </a:pPr>
            <a:r>
              <a:rPr lang="sv-SE" sz="1600" i="0" dirty="0">
                <a:solidFill>
                  <a:srgbClr val="000000"/>
                </a:solidFill>
                <a:latin typeface="Calibri" charset="0"/>
              </a:rPr>
              <a:t>Sociala konsekvenser</a:t>
            </a:r>
          </a:p>
        </p:txBody>
      </p:sp>
      <p:sp>
        <p:nvSpPr>
          <p:cNvPr id="18" name="Likbent triangel 17"/>
          <p:cNvSpPr/>
          <p:nvPr/>
        </p:nvSpPr>
        <p:spPr bwMode="auto">
          <a:xfrm rot="10800000">
            <a:off x="1286885" y="5209872"/>
            <a:ext cx="6283892" cy="144016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ktangel 18"/>
          <p:cNvSpPr/>
          <p:nvPr/>
        </p:nvSpPr>
        <p:spPr bwMode="auto">
          <a:xfrm>
            <a:off x="660590" y="5503834"/>
            <a:ext cx="7704856" cy="80978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345D8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22350" indent="-350838">
              <a:defRPr/>
            </a:pPr>
            <a:endParaRPr lang="sv-SE" sz="2400" i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660590" y="550383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i="0" dirty="0"/>
              <a:t>Att definiera </a:t>
            </a:r>
            <a:r>
              <a:rPr lang="sv-SE" sz="1600" dirty="0"/>
              <a:t>fördelar innebär ett tätt samarbete med organisationen som ska använda lösningen och att sätta värden i upphandlingen på hållbarhetsaspekter</a:t>
            </a:r>
            <a:endParaRPr lang="sv-SE" sz="1600" i="0" dirty="0"/>
          </a:p>
        </p:txBody>
      </p:sp>
    </p:spTree>
    <p:extLst>
      <p:ext uri="{BB962C8B-B14F-4D97-AF65-F5344CB8AC3E}">
        <p14:creationId xmlns:p14="http://schemas.microsoft.com/office/powerpoint/2010/main" val="10355346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5">
            <a:extLst>
              <a:ext uri="{FF2B5EF4-FFF2-40B4-BE49-F238E27FC236}">
                <a16:creationId xmlns:a16="http://schemas.microsoft.com/office/drawing/2014/main" id="{4EA517C9-75A3-F747-9595-0717A21DDB4A}"/>
              </a:ext>
            </a:extLst>
          </p:cNvPr>
          <p:cNvSpPr/>
          <p:nvPr/>
        </p:nvSpPr>
        <p:spPr bwMode="auto">
          <a:xfrm>
            <a:off x="530834" y="4686268"/>
            <a:ext cx="7943233" cy="19829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8" name="Rektangel 6">
            <a:extLst>
              <a:ext uri="{FF2B5EF4-FFF2-40B4-BE49-F238E27FC236}">
                <a16:creationId xmlns:a16="http://schemas.microsoft.com/office/drawing/2014/main" id="{A117F6E4-036A-134C-9821-1E953F1D04B8}"/>
              </a:ext>
            </a:extLst>
          </p:cNvPr>
          <p:cNvSpPr/>
          <p:nvPr/>
        </p:nvSpPr>
        <p:spPr bwMode="auto">
          <a:xfrm>
            <a:off x="491181" y="1023270"/>
            <a:ext cx="7914502" cy="32206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marL="575072" indent="-197347" defTabSz="5143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sv-SE" sz="675" i="1" dirty="0">
              <a:latin typeface="Arial" charset="0"/>
            </a:endParaRPr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E95BEA1E-2ADC-C14F-A414-15275630839B}"/>
              </a:ext>
            </a:extLst>
          </p:cNvPr>
          <p:cNvSpPr txBox="1">
            <a:spLocks/>
          </p:cNvSpPr>
          <p:nvPr/>
        </p:nvSpPr>
        <p:spPr>
          <a:xfrm>
            <a:off x="414923" y="184627"/>
            <a:ext cx="7943233" cy="377666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>
              <a:lnSpc>
                <a:spcPct val="85000"/>
              </a:lnSpc>
              <a:spcBef>
                <a:spcPct val="0"/>
              </a:spcBef>
              <a:buNone/>
              <a:defRPr sz="4000" b="1" spc="-50" baseline="0">
                <a:solidFill>
                  <a:schemeClr val="accent3">
                    <a:lumMod val="50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sv-SE" sz="3000" b="0" dirty="0">
                <a:solidFill>
                  <a:schemeClr val="tx1"/>
                </a:solidFill>
              </a:rPr>
              <a:t>Att se offentlig upphandling som en del av värdeskapande i samhället</a:t>
            </a:r>
          </a:p>
          <a:p>
            <a:endParaRPr lang="sv-SE" sz="3000" b="0" dirty="0">
              <a:solidFill>
                <a:schemeClr val="tx1"/>
              </a:solidFill>
            </a:endParaRPr>
          </a:p>
          <a:p>
            <a:endParaRPr lang="sv-SE" sz="3000" b="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67C171A-0EA7-2E4F-B2CA-522F4F4358EC}"/>
              </a:ext>
            </a:extLst>
          </p:cNvPr>
          <p:cNvSpPr/>
          <p:nvPr/>
        </p:nvSpPr>
        <p:spPr>
          <a:xfrm>
            <a:off x="4775200" y="1069993"/>
            <a:ext cx="353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sv-SE" b="1" dirty="0"/>
              <a:t>Värdeerbjudande  </a:t>
            </a:r>
          </a:p>
          <a:p>
            <a:pPr marL="0" lvl="2"/>
            <a:r>
              <a:rPr lang="sv-SE" dirty="0"/>
              <a:t>Vad erbjuder vi som skapar värde och hur är erbjudandet uppbyggt</a:t>
            </a:r>
          </a:p>
          <a:p>
            <a:pPr marL="0" lvl="2"/>
            <a:endParaRPr lang="sv-SE" dirty="0"/>
          </a:p>
          <a:p>
            <a:pPr marL="0" lvl="1"/>
            <a:r>
              <a:rPr lang="sv-SE" b="1" dirty="0"/>
              <a:t>Värdeskapande  </a:t>
            </a:r>
          </a:p>
          <a:p>
            <a:pPr marL="0" lvl="2"/>
            <a:r>
              <a:rPr lang="sv-SE" dirty="0"/>
              <a:t>Nätverket, ekosystemet som skapar värdet</a:t>
            </a:r>
          </a:p>
          <a:p>
            <a:pPr marL="0" lvl="2"/>
            <a:endParaRPr lang="sv-SE" dirty="0"/>
          </a:p>
          <a:p>
            <a:pPr marL="0" lvl="1"/>
            <a:r>
              <a:rPr lang="sv-SE" b="1" dirty="0"/>
              <a:t>Värdefördelning</a:t>
            </a:r>
          </a:p>
          <a:p>
            <a:pPr marL="0" lvl="2"/>
            <a:r>
              <a:rPr lang="sv-SE" dirty="0"/>
              <a:t>Hur fördelar vi värde i samhället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3B2E0211-A228-EF48-A318-35BBF9C12745}"/>
              </a:ext>
            </a:extLst>
          </p:cNvPr>
          <p:cNvSpPr/>
          <p:nvPr/>
        </p:nvSpPr>
        <p:spPr>
          <a:xfrm>
            <a:off x="1179633" y="1744997"/>
            <a:ext cx="2558980" cy="1736033"/>
          </a:xfrm>
          <a:prstGeom prst="triangl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charset="0"/>
              </a:rPr>
              <a:t>Business Model</a:t>
            </a:r>
          </a:p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endParaRPr lang="en-GB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2E5932-E30E-8E4E-A55E-24164AB81DA4}"/>
              </a:ext>
            </a:extLst>
          </p:cNvPr>
          <p:cNvSpPr txBox="1"/>
          <p:nvPr/>
        </p:nvSpPr>
        <p:spPr>
          <a:xfrm>
            <a:off x="1729955" y="1059080"/>
            <a:ext cx="148676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Value offering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F20661-07C6-524A-9B4E-5401A7A7EB44}"/>
              </a:ext>
            </a:extLst>
          </p:cNvPr>
          <p:cNvSpPr txBox="1"/>
          <p:nvPr/>
        </p:nvSpPr>
        <p:spPr>
          <a:xfrm>
            <a:off x="457656" y="3646987"/>
            <a:ext cx="113436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Value Creation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106525-FC38-4948-BFC7-F7207D6E0F3D}"/>
              </a:ext>
            </a:extLst>
          </p:cNvPr>
          <p:cNvSpPr txBox="1"/>
          <p:nvPr/>
        </p:nvSpPr>
        <p:spPr>
          <a:xfrm>
            <a:off x="3362244" y="3595339"/>
            <a:ext cx="113436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Value Sharing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1F92DA6-0CC8-6D41-BB5B-0FE4A9C14943}"/>
              </a:ext>
            </a:extLst>
          </p:cNvPr>
          <p:cNvSpPr/>
          <p:nvPr/>
        </p:nvSpPr>
        <p:spPr>
          <a:xfrm>
            <a:off x="2308974" y="1420933"/>
            <a:ext cx="300297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7A20DD2-A888-0443-BA73-21706D92B883}"/>
              </a:ext>
            </a:extLst>
          </p:cNvPr>
          <p:cNvSpPr/>
          <p:nvPr/>
        </p:nvSpPr>
        <p:spPr>
          <a:xfrm flipH="1">
            <a:off x="857417" y="3321563"/>
            <a:ext cx="300296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0155322-5D36-8E45-945D-940C523C6899}"/>
              </a:ext>
            </a:extLst>
          </p:cNvPr>
          <p:cNvSpPr/>
          <p:nvPr/>
        </p:nvSpPr>
        <p:spPr>
          <a:xfrm flipH="1">
            <a:off x="3756449" y="3321563"/>
            <a:ext cx="300296" cy="318932"/>
          </a:xfrm>
          <a:prstGeom prst="ellipse">
            <a:avLst/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lang="en-SE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8" name="Likbent triangel 93">
            <a:extLst>
              <a:ext uri="{FF2B5EF4-FFF2-40B4-BE49-F238E27FC236}">
                <a16:creationId xmlns:a16="http://schemas.microsoft.com/office/drawing/2014/main" id="{090EA08F-B76F-4448-AB97-F6F478C7D772}"/>
              </a:ext>
            </a:extLst>
          </p:cNvPr>
          <p:cNvSpPr/>
          <p:nvPr/>
        </p:nvSpPr>
        <p:spPr bwMode="auto">
          <a:xfrm rot="10800000">
            <a:off x="491181" y="4445547"/>
            <a:ext cx="7914502" cy="153878"/>
          </a:xfrm>
          <a:prstGeom prst="triangle">
            <a:avLst>
              <a:gd name="adj" fmla="val 50000"/>
            </a:avLst>
          </a:prstGeom>
          <a:solidFill>
            <a:srgbClr val="233E57"/>
          </a:solidFill>
          <a:ln w="9525" cap="flat" cmpd="sng" algn="ctr">
            <a:solidFill>
              <a:srgbClr val="233E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766763" indent="-263129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endParaRPr lang="sv-SE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5EA595-8E3C-0B49-AA79-8F5EAE8D4DCE}"/>
              </a:ext>
            </a:extLst>
          </p:cNvPr>
          <p:cNvSpPr/>
          <p:nvPr/>
        </p:nvSpPr>
        <p:spPr>
          <a:xfrm>
            <a:off x="656282" y="4671275"/>
            <a:ext cx="79145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sv-SE" b="1" dirty="0"/>
              <a:t>1. Värdeerbjudande</a:t>
            </a:r>
          </a:p>
          <a:p>
            <a:pPr marL="0" lvl="1"/>
            <a:r>
              <a:rPr lang="sv-SE" dirty="0"/>
              <a:t>Hur stödjer upphandlingen </a:t>
            </a:r>
            <a:r>
              <a:rPr lang="sv-SE" dirty="0" err="1"/>
              <a:t>cirkularitet</a:t>
            </a:r>
            <a:r>
              <a:rPr lang="sv-SE" dirty="0"/>
              <a:t>, CO2-fritt, end-</a:t>
            </a:r>
            <a:r>
              <a:rPr lang="sv-SE" dirty="0" err="1"/>
              <a:t>of</a:t>
            </a:r>
            <a:r>
              <a:rPr lang="sv-SE" dirty="0"/>
              <a:t>-</a:t>
            </a:r>
            <a:r>
              <a:rPr lang="sv-SE" dirty="0" err="1"/>
              <a:t>life</a:t>
            </a:r>
            <a:r>
              <a:rPr lang="sv-SE" dirty="0"/>
              <a:t>, social hållbarhet…</a:t>
            </a:r>
          </a:p>
          <a:p>
            <a:pPr marL="0" lvl="1"/>
            <a:r>
              <a:rPr lang="sv-SE" b="1" dirty="0"/>
              <a:t>2. Värdeskapande</a:t>
            </a:r>
          </a:p>
          <a:p>
            <a:pPr marL="0" lvl="1"/>
            <a:r>
              <a:rPr lang="sv-SE" dirty="0"/>
              <a:t>Hur säkerställer upphandlingen värdekedjans hållbarhet. Transparens. </a:t>
            </a:r>
          </a:p>
          <a:p>
            <a:pPr marL="0" lvl="1"/>
            <a:r>
              <a:rPr lang="sv-SE" b="1" dirty="0"/>
              <a:t>3. Värdefördelning </a:t>
            </a:r>
          </a:p>
          <a:p>
            <a:pPr marL="0" lvl="1"/>
            <a:r>
              <a:rPr lang="sv-SE" dirty="0"/>
              <a:t>Hur kan upphandling värdera och öppna upp för värdefördelning till andra intressenter, </a:t>
            </a:r>
            <a:r>
              <a:rPr lang="sv-SE" dirty="0" err="1"/>
              <a:t>NGO’s</a:t>
            </a:r>
            <a:r>
              <a:rPr lang="sv-SE" dirty="0"/>
              <a:t>, civilsamhälle …</a:t>
            </a:r>
          </a:p>
        </p:txBody>
      </p:sp>
    </p:spTree>
    <p:extLst>
      <p:ext uri="{BB962C8B-B14F-4D97-AF65-F5344CB8AC3E}">
        <p14:creationId xmlns:p14="http://schemas.microsoft.com/office/powerpoint/2010/main" val="316602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/>
              <a:t>Jakob </a:t>
            </a:r>
            <a:r>
              <a:rPr lang="sv-SE" err="1"/>
              <a:t>Rehme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21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-template-EN" id="{2A10D328-3263-494E-BA6E-DCE85FF6DD20}" vid="{BF2FCDDC-375A-B14D-A7E0-3BE951CBD76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7D87C78E2DE34F8B1DDEC34A1AE62A" ma:contentTypeVersion="14" ma:contentTypeDescription="Skapa ett nytt dokument." ma:contentTypeScope="" ma:versionID="d903233acffda9a02e315c4fdc5eca93">
  <xsd:schema xmlns:xsd="http://www.w3.org/2001/XMLSchema" xmlns:xs="http://www.w3.org/2001/XMLSchema" xmlns:p="http://schemas.microsoft.com/office/2006/metadata/properties" xmlns:ns2="7cb6a11d-8025-4f7e-b812-5adfc83f902e" xmlns:ns3="9d5fb665-3f78-4217-94da-456282004488" targetNamespace="http://schemas.microsoft.com/office/2006/metadata/properties" ma:root="true" ma:fieldsID="60f40ad9d6b7c569f9152a805818aef2" ns2:_="" ns3:_="">
    <xsd:import namespace="7cb6a11d-8025-4f7e-b812-5adfc83f902e"/>
    <xsd:import namespace="9d5fb665-3f78-4217-94da-4562820044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b6a11d-8025-4f7e-b812-5adfc83f90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50422717-dbc4-4c88-9406-613b8b4efb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fb665-3f78-4217-94da-45628200448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7d0637c-d891-4939-9122-aabb0f37189e}" ma:internalName="TaxCatchAll" ma:showField="CatchAllData" ma:web="9d5fb665-3f78-4217-94da-4562820044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D02B94-D305-4E71-96AA-21767AA5D10A}"/>
</file>

<file path=customXml/itemProps2.xml><?xml version="1.0" encoding="utf-8"?>
<ds:datastoreItem xmlns:ds="http://schemas.openxmlformats.org/officeDocument/2006/customXml" ds:itemID="{26BD9C61-2B5E-4D4F-86DA-17192B5997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12244</TotalTime>
  <Words>337</Words>
  <Application>Microsoft Office PowerPoint</Application>
  <PresentationFormat>Bildspel på skärmen (4:3)</PresentationFormat>
  <Paragraphs>61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Avenir Book</vt:lpstr>
      <vt:lpstr>Calibri</vt:lpstr>
      <vt:lpstr>Georgia</vt:lpstr>
      <vt:lpstr>Wingdings</vt:lpstr>
      <vt:lpstr>Office-tema</vt:lpstr>
      <vt:lpstr>Forskning om offentlig upphandling &amp; hållbarhet</vt:lpstr>
      <vt:lpstr>Forskning om offentliga affärer</vt:lpstr>
      <vt:lpstr>Exempel på forskning om upphandling och hållbarhet</vt:lpstr>
      <vt:lpstr>Att kravställa och utvärdera upphandling av produkter och tjänster som en del av att skapa värde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in Value Chains</dc:title>
  <dc:creator>Jakob Rehme</dc:creator>
  <cp:lastModifiedBy>Nygård, Anna</cp:lastModifiedBy>
  <cp:revision>15</cp:revision>
  <cp:lastPrinted>2022-11-02T07:13:36Z</cp:lastPrinted>
  <dcterms:created xsi:type="dcterms:W3CDTF">2020-11-02T10:38:13Z</dcterms:created>
  <dcterms:modified xsi:type="dcterms:W3CDTF">2023-04-18T14:11:28Z</dcterms:modified>
</cp:coreProperties>
</file>