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70" r:id="rId4"/>
    <p:sldId id="261" r:id="rId5"/>
    <p:sldId id="264" r:id="rId6"/>
    <p:sldId id="265" r:id="rId7"/>
    <p:sldId id="268" r:id="rId8"/>
    <p:sldId id="263" r:id="rId9"/>
    <p:sldId id="260" r:id="rId10"/>
    <p:sldId id="271" r:id="rId11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DBD28-8923-4C91-B49A-7992D3B53727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64F91-F61B-4A9B-AE9B-D6FD39B4E7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287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1A03-0679-4E3F-8B29-11E6585497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467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>
              <a:solidFill>
                <a:srgbClr val="393939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1A03-0679-4E3F-8B29-11E65854979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0421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1A03-0679-4E3F-8B29-11E6585497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415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sv-SE" sz="1200" dirty="0">
              <a:solidFill>
                <a:srgbClr val="000000"/>
              </a:solidFill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1A03-0679-4E3F-8B29-11E6585497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5916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64F91-F61B-4A9B-AE9B-D6FD39B4E7D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126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64F91-F61B-4A9B-AE9B-D6FD39B4E7D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9021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64F91-F61B-4A9B-AE9B-D6FD39B4E7D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4937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1EE000-837D-C6E5-EBE3-00BCEBC96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172C86C-020D-B01E-35AE-1F72BDFA7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1F644E-A1B5-2099-012C-FD6CD1DEF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DC420B-3A97-FFB3-195F-D9E0D11B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61A576-721C-0D78-A63E-54FFC68F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42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1237C-2174-56DA-B889-B0213E4A4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977971F-62B8-1A59-2248-9D66E743C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6A0DAC-A59D-F39A-827D-4B0C5E7B4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5E76C1-01F9-28DA-3AF3-63462589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7E4CF5-CC91-E0C7-51F5-7CBAA38E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119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35D05C-85B9-B663-0010-BB1FC1D04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8820901-FCE5-F354-B85E-9278D7F87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F9EA25-B6BA-2462-1B08-7B7319E0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FF55B1-53D3-283E-9482-970BE3E5F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3FF87F-174C-8603-65B3-8D250353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50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B90CB1-D76F-744C-CBB0-27C9724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740DF0-04A6-F419-EF58-4F15950D3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16D90E-FEB4-7777-AC6E-8D3A2558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0E0D48-AE23-3EDA-240D-EC5F9B09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42F81B-9359-8847-A638-59862EF0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81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8D56BB-BF2A-4CFA-6D79-2E980B49E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E072DE-50FE-0810-B748-77876C8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EEDE35-8927-CD9C-B65E-70F5B500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53546D-477E-9AE0-B0EB-50715A07F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B98B64-8483-A3F9-DD2F-27BF5B205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664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8F974-5298-032C-B0E2-7137D5665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4AA2F5-014F-FD02-6D39-403F35C55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26B77DB-22B6-CA21-AC4C-43ED5A57D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AD7AD3-0F45-64B4-9E82-88101391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37662C-E827-15EF-2FD0-A4CFF153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A61B66-16BC-1E0B-837A-ABDF81FB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176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5BF053-0229-F34A-EF8B-73025784A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596FC5-82FF-89E8-965C-B511B9FD5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45CCF53-38A6-DEFB-6469-AB2C44444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2F15917-E34F-25B0-1E41-E4527BCF1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E7DD67B-C072-8233-4C25-56471F106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0D73AC3-40D4-7FE2-12E0-6369C1F5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68C95F8-AF84-2BC6-54B1-061FCB84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D2F7AD1-24E4-0AA5-8C47-72EB2C06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711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8A3EE5-770D-8CAD-1EBA-312BF657E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EFBAA74-832F-1F49-CA85-D16739650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36BFDE5-1975-13B2-D343-89F098F5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F32F2EC-8F84-DBBE-881E-77C7DBC5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86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2EEBF55-5734-E23E-C531-9BDDC81A0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B73C85F-EF3E-E7F6-2988-59F0F4AD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B5BADDF-EF01-6FD0-4116-71D1BD39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021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EA18A5-2637-0A5E-9B53-2A6F0B2B2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FC5DA9-4574-1AFE-7411-148F82F1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A45E5D-A90C-B8D0-38A9-BFF69DC63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FC6F22-4F13-CE2C-6176-B6318919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CAA195-3C6B-4E94-4239-D0A28AD4B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44D45A-F5C9-ADC5-BB0E-9160B9AE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723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B6F752-4E44-3E4C-7A1A-A0FE38E0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BD5D9CB-A996-E8B8-28E3-0B4805FB3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C596BB-B610-6D7C-B33A-942B488F4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062206-28A4-E09A-7157-7D4F1E47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D475242-E895-2B8E-E2E5-8CF5689A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749B06-AAD6-6365-D1F9-F3F59F2B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85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534F182-B958-13C9-DC2E-96BEE9C65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1DEF2B-3180-4730-AC05-422C92183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AB2E7D-2AA9-E67E-A0ED-ABF2D6C32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D80C4-3ABF-460A-AA40-85FEE86B4C35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C9703E-5946-0BDB-D2B2-AA79EAD5B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186352-B91B-1134-1335-19461D2D9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7944-B101-49B7-9410-16D959D74B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0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ohan.Hansson@ipf.s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ohan.Hansson@ipf.s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542496-508B-0A18-3FEB-D3133C3AB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Verksamheten och upphandlingen</a:t>
            </a:r>
            <a:br>
              <a:rPr lang="sv-SE" dirty="0"/>
            </a:br>
            <a:br>
              <a:rPr lang="sv-SE" sz="2700" dirty="0"/>
            </a:br>
            <a:r>
              <a:rPr lang="sv-SE" sz="3600" dirty="0"/>
              <a:t>SOI Årskonferens 2023</a:t>
            </a:r>
            <a:br>
              <a:rPr lang="sv-SE" sz="3600" dirty="0"/>
            </a:br>
            <a:r>
              <a:rPr lang="sv-SE" sz="2400" dirty="0"/>
              <a:t>2023-04-26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8A1187-D370-9A79-F6BA-1BB8913DA2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800" dirty="0">
                <a:hlinkClick r:id="rId2"/>
              </a:rPr>
              <a:t>Johan.Hansson@ipf.se</a:t>
            </a:r>
            <a:endParaRPr lang="sv-SE" sz="2800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1026" name="Picture 2" descr="IPF – Vi sätter forskning i arbete">
            <a:extLst>
              <a:ext uri="{FF2B5EF4-FFF2-40B4-BE49-F238E27FC236}">
                <a16:creationId xmlns:a16="http://schemas.microsoft.com/office/drawing/2014/main" id="{766421E0-1BFB-83AC-794D-8A46FC5F0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615" y="4826895"/>
            <a:ext cx="3112770" cy="183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168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542496-508B-0A18-3FEB-D3133C3AB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Verksamheten och upphandlingen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8A1187-D370-9A79-F6BA-1BB8913DA2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800" dirty="0">
                <a:hlinkClick r:id="rId3"/>
              </a:rPr>
              <a:t>Johan.Hansson@ipf.se</a:t>
            </a:r>
            <a:endParaRPr lang="sv-SE" sz="2800" dirty="0"/>
          </a:p>
          <a:p>
            <a:r>
              <a:rPr lang="sv-SE" dirty="0"/>
              <a:t>(</a:t>
            </a:r>
            <a:r>
              <a:rPr lang="sv-SE" dirty="0" err="1"/>
              <a:t>Ekon.dr</a:t>
            </a:r>
            <a:r>
              <a:rPr lang="sv-SE" dirty="0"/>
              <a:t>)</a:t>
            </a:r>
          </a:p>
          <a:p>
            <a:endParaRPr lang="sv-SE" dirty="0"/>
          </a:p>
        </p:txBody>
      </p:sp>
      <p:pic>
        <p:nvPicPr>
          <p:cNvPr id="1026" name="Picture 2" descr="IPF – Vi sätter forskning i arbete">
            <a:extLst>
              <a:ext uri="{FF2B5EF4-FFF2-40B4-BE49-F238E27FC236}">
                <a16:creationId xmlns:a16="http://schemas.microsoft.com/office/drawing/2014/main" id="{766421E0-1BFB-83AC-794D-8A46FC5F0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615" y="4826895"/>
            <a:ext cx="3112770" cy="183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28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DD1A89-62B3-CC7D-5933-2D76DF1FD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Ingång och fokus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B1271E-BB35-41F0-A518-578333F37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Offentlig sektor: styrning, ledning och organisering</a:t>
            </a:r>
          </a:p>
          <a:p>
            <a:r>
              <a:rPr lang="sv-SE" sz="2400" dirty="0"/>
              <a:t>Verksamheter som behöver samverka internt/externt för att hantera komplexitet</a:t>
            </a:r>
          </a:p>
          <a:p>
            <a:r>
              <a:rPr lang="sv-SE" sz="2400" dirty="0"/>
              <a:t>Upphandling av komplexa tjänster</a:t>
            </a:r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01A982F8-063D-008A-394E-198F54A1D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8847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24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DD1A89-62B3-CC7D-5933-2D76DF1FD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perspektiv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B1271E-BB35-41F0-A518-578333F37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Systemsynsätt</a:t>
            </a:r>
            <a:r>
              <a:rPr lang="sv-SE" sz="2400" dirty="0">
                <a:solidFill>
                  <a:srgbClr val="000000"/>
                </a:solidFill>
              </a:rPr>
              <a:t>:</a:t>
            </a:r>
          </a:p>
          <a:p>
            <a:endParaRPr lang="sv-SE" sz="24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sv-SE" sz="2400" i="1" dirty="0">
                <a:solidFill>
                  <a:srgbClr val="000000"/>
                </a:solidFill>
              </a:rPr>
              <a:t>”ett av syftena med kategoristyrning som arbetssätt är att inkludera flera delar av organisationen som har intresse av eller sakkunskap om en viss kategori” </a:t>
            </a:r>
            <a:r>
              <a:rPr lang="sv-SE" sz="2400" dirty="0">
                <a:solidFill>
                  <a:srgbClr val="000000"/>
                </a:solidFill>
              </a:rPr>
              <a:t>(Upphandlingsmyndigheten)</a:t>
            </a:r>
          </a:p>
          <a:p>
            <a:endParaRPr lang="sv-SE" sz="2400" dirty="0">
              <a:solidFill>
                <a:srgbClr val="000000"/>
              </a:solidFill>
            </a:endParaRPr>
          </a:p>
          <a:p>
            <a:r>
              <a:rPr lang="sv-SE" sz="2400" dirty="0">
                <a:solidFill>
                  <a:srgbClr val="000000"/>
                </a:solidFill>
              </a:rPr>
              <a:t>Upphandling som en </a:t>
            </a:r>
            <a:r>
              <a:rPr lang="sv-SE" sz="2400" i="1" dirty="0">
                <a:solidFill>
                  <a:srgbClr val="000000"/>
                </a:solidFill>
              </a:rPr>
              <a:t>samverkansuppgift</a:t>
            </a:r>
            <a:r>
              <a:rPr lang="sv-SE" sz="2400" dirty="0">
                <a:solidFill>
                  <a:srgbClr val="000000"/>
                </a:solidFill>
              </a:rPr>
              <a:t> i organisationen.</a:t>
            </a:r>
          </a:p>
          <a:p>
            <a:endParaRPr lang="sv-SE" sz="2400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01A982F8-063D-008A-394E-198F54A1D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8847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58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CB27DF-ECD8-F403-BC16-0C63176D2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har vi gjort?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0A58C8-3C47-9324-3B4B-6F63FF52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543050"/>
            <a:ext cx="11134725" cy="4505325"/>
          </a:xfrm>
        </p:spPr>
        <p:txBody>
          <a:bodyPr>
            <a:normAutofit/>
          </a:bodyPr>
          <a:lstStyle/>
          <a:p>
            <a:r>
              <a:rPr lang="sv-SE" sz="2400" dirty="0"/>
              <a:t>Intervjuer med:</a:t>
            </a:r>
          </a:p>
          <a:p>
            <a:pPr>
              <a:buFontTx/>
              <a:buChar char="-"/>
            </a:pPr>
            <a:r>
              <a:rPr lang="sv-SE" sz="2400" dirty="0"/>
              <a:t>beställare av komplexa tjänster inom offentlig sektor (</a:t>
            </a:r>
            <a:r>
              <a:rPr lang="sv-SE" sz="2400" dirty="0" err="1"/>
              <a:t>bl.a</a:t>
            </a:r>
            <a:r>
              <a:rPr lang="sv-SE" sz="2400" dirty="0"/>
              <a:t> HR chefer)</a:t>
            </a:r>
          </a:p>
          <a:p>
            <a:pPr>
              <a:buFontTx/>
              <a:buChar char="-"/>
            </a:pPr>
            <a:r>
              <a:rPr lang="sv-SE" sz="2400" dirty="0"/>
              <a:t>Upphandlingsmyndigheten </a:t>
            </a:r>
          </a:p>
          <a:p>
            <a:pPr>
              <a:buFontTx/>
              <a:buChar char="-"/>
            </a:pPr>
            <a:r>
              <a:rPr lang="sv-SE" sz="2400" dirty="0"/>
              <a:t>Svenskt Näringsliv </a:t>
            </a:r>
          </a:p>
          <a:p>
            <a:pPr>
              <a:buFontTx/>
              <a:buChar char="-"/>
            </a:pPr>
            <a:r>
              <a:rPr lang="sv-SE" sz="2400" dirty="0"/>
              <a:t>SOI</a:t>
            </a:r>
            <a:r>
              <a:rPr lang="sv-SE" sz="2400" dirty="0">
                <a:solidFill>
                  <a:srgbClr val="00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SKR</a:t>
            </a:r>
          </a:p>
          <a:p>
            <a:pPr marL="0" indent="0">
              <a:buNone/>
            </a:pPr>
            <a:endParaRPr lang="sv-SE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939AC2C4-9C9A-9DD9-CDD4-45776714D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8847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43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03D7C9-19FD-D51A-A90E-773B3057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Vad har vi frågat?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19AF91-4D14-2E31-004C-79A197ECF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/>
              <a:t>Före upphandling: inventering och identifiering av behov?</a:t>
            </a:r>
          </a:p>
          <a:p>
            <a:r>
              <a:rPr lang="sv-SE" sz="2400" dirty="0"/>
              <a:t>Under upphandling: hantering av anbud, beslutsprocess, överklaganden?</a:t>
            </a:r>
          </a:p>
          <a:p>
            <a:r>
              <a:rPr lang="sv-SE" sz="2400" dirty="0"/>
              <a:t>Efter upphandling: leverans, uppföljning, utvärdering?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4F6114FA-7DB9-A794-C90E-F62D9DA50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7831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26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EBB3EB-8192-B867-ED3E-7AE414C2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har vi hört?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0F0D47-FC78-F387-8FF3-D99093958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Före upphandling:</a:t>
            </a:r>
          </a:p>
          <a:p>
            <a:pPr>
              <a:buFontTx/>
              <a:buChar char="-"/>
            </a:pPr>
            <a:r>
              <a:rPr lang="sv-SE" sz="2400" dirty="0"/>
              <a:t>Glapp mellan behov och upphandlingsunderlag</a:t>
            </a:r>
          </a:p>
          <a:p>
            <a:pPr>
              <a:buFontTx/>
              <a:buChar char="-"/>
            </a:pPr>
            <a:r>
              <a:rPr lang="sv-SE" sz="2400" dirty="0"/>
              <a:t>Rädsla och försiktighet</a:t>
            </a:r>
          </a:p>
          <a:p>
            <a:pPr>
              <a:buFontTx/>
              <a:buChar char="-"/>
            </a:pPr>
            <a:r>
              <a:rPr lang="sv-SE" sz="2400" dirty="0"/>
              <a:t>Misstänksamhet, prestige och intressekonflikter</a:t>
            </a:r>
          </a:p>
          <a:p>
            <a:r>
              <a:rPr lang="sv-SE" sz="2400" dirty="0"/>
              <a:t>Under och efter upphandling:</a:t>
            </a:r>
          </a:p>
          <a:p>
            <a:pPr>
              <a:buFontTx/>
              <a:buChar char="-"/>
            </a:pPr>
            <a:r>
              <a:rPr lang="sv-SE" sz="2400" dirty="0"/>
              <a:t>Svagt intresse för leverantörens förutsättningar och villkor</a:t>
            </a:r>
          </a:p>
          <a:p>
            <a:pPr>
              <a:buFontTx/>
              <a:buChar char="-"/>
            </a:pPr>
            <a:endParaRPr lang="sv-SE" sz="2400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6CEA3802-AED0-2DF4-35B3-97D805D0A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7831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17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9307A-8E9C-20C4-6426-671C6364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handlar det om?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A03866-4728-7324-C118-A3E230F03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Upphandlingsprocesser hämmas av:</a:t>
            </a:r>
          </a:p>
          <a:p>
            <a:pPr>
              <a:buFontTx/>
              <a:buChar char="-"/>
            </a:pPr>
            <a:r>
              <a:rPr lang="sv-SE" sz="2400" dirty="0"/>
              <a:t>Struktur och roller</a:t>
            </a:r>
          </a:p>
          <a:p>
            <a:pPr>
              <a:buFontTx/>
              <a:buChar char="-"/>
            </a:pPr>
            <a:r>
              <a:rPr lang="sv-SE" sz="2400" dirty="0"/>
              <a:t>Kultur och attityder </a:t>
            </a:r>
          </a:p>
          <a:p>
            <a:pPr>
              <a:buFontTx/>
              <a:buChar char="-"/>
            </a:pPr>
            <a:r>
              <a:rPr lang="sv-SE" sz="2400" dirty="0"/>
              <a:t>Förändringsförmåga och samverkansmognad</a:t>
            </a:r>
          </a:p>
          <a:p>
            <a:pPr>
              <a:buFontTx/>
              <a:buChar char="-"/>
            </a:pPr>
            <a:endParaRPr lang="sv-SE" sz="2400" dirty="0"/>
          </a:p>
          <a:p>
            <a:pPr>
              <a:buFontTx/>
              <a:buChar char="-"/>
            </a:pPr>
            <a:endParaRPr lang="sv-SE" sz="2400" dirty="0">
              <a:solidFill>
                <a:srgbClr val="FF0000"/>
              </a:solidFill>
            </a:endParaRPr>
          </a:p>
          <a:p>
            <a:endParaRPr lang="sv-SE" sz="2400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3DA787C8-B239-F10B-F28A-CA5F26231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7831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812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CB27DF-ECD8-F403-BC16-0C63176D2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kan göras? Praktikens utvecklingsfrågor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0A58C8-3C47-9324-3B4B-6F63FF52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49" y="1690688"/>
            <a:ext cx="11267541" cy="3905251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rgbClr val="000000"/>
                </a:solidFill>
              </a:rPr>
              <a:t>Hur samla verksamheten kring upphandling?</a:t>
            </a:r>
            <a:endParaRPr lang="sv-SE" sz="24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Hur skapa f</a:t>
            </a:r>
            <a:r>
              <a:rPr lang="sv-SE" sz="2400" b="0" i="0" dirty="0">
                <a:solidFill>
                  <a:srgbClr val="000000"/>
                </a:solidFill>
                <a:effectLst/>
              </a:rPr>
              <a:t>örutsättningar att arbeta mer strategiskt med inköp?</a:t>
            </a:r>
          </a:p>
          <a:p>
            <a:pPr>
              <a:buFontTx/>
              <a:buChar char="-"/>
            </a:pPr>
            <a:r>
              <a:rPr lang="sv-SE" sz="2400" b="0" i="0" dirty="0">
                <a:solidFill>
                  <a:srgbClr val="000000"/>
                </a:solidFill>
                <a:effectLst/>
              </a:rPr>
              <a:t>Hur forma tvärfunktionella arbetssätt</a:t>
            </a:r>
            <a:r>
              <a:rPr lang="sv-SE" sz="2400" dirty="0">
                <a:solidFill>
                  <a:srgbClr val="000000"/>
                </a:solidFill>
              </a:rPr>
              <a:t>?</a:t>
            </a:r>
            <a:endParaRPr lang="sv-SE" sz="2400" b="0" i="0" dirty="0">
              <a:solidFill>
                <a:srgbClr val="000000"/>
              </a:solidFill>
              <a:effectLst/>
            </a:endParaRP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Hur i</a:t>
            </a:r>
            <a:r>
              <a:rPr lang="sv-SE" sz="2400" b="0" i="0" dirty="0">
                <a:solidFill>
                  <a:srgbClr val="000000"/>
                </a:solidFill>
                <a:effectLst/>
              </a:rPr>
              <a:t>nkludera flera delar av organisationen, utifrån specifika intressen eller sakkunskap?</a:t>
            </a: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Hur jobba framgångsrikt med förändring?</a:t>
            </a:r>
            <a:endParaRPr lang="sv-SE" sz="2400" b="0" i="0" dirty="0">
              <a:solidFill>
                <a:srgbClr val="000000"/>
              </a:solidFill>
              <a:effectLst/>
            </a:endParaRPr>
          </a:p>
          <a:p>
            <a:endParaRPr lang="sv-SE" sz="2400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endParaRPr lang="sv-SE" sz="2400" dirty="0"/>
          </a:p>
          <a:p>
            <a:endParaRPr lang="sv-SE" sz="2400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1F704F2E-5786-2498-DC6A-FDE8DA9F9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7831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68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64D29A-DF69-6603-080D-D9C526F2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kan det göras?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3DF777-D132-1136-077E-0E3F319F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Kunskapsutveckling:</a:t>
            </a: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Samla ett antal organisationer som vill jobba aktivt med dessa frågor.</a:t>
            </a: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Processa erfarenheter tillsammans – hela systemet i rummet.</a:t>
            </a: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Sök ”rot-orsaker till det goda”.</a:t>
            </a:r>
          </a:p>
          <a:p>
            <a:pPr>
              <a:buFontTx/>
              <a:buChar char="-"/>
            </a:pPr>
            <a:r>
              <a:rPr lang="sv-SE" sz="2400" dirty="0">
                <a:solidFill>
                  <a:srgbClr val="000000"/>
                </a:solidFill>
              </a:rPr>
              <a:t>Kunskapsspridning som integrerad del av projektet</a:t>
            </a:r>
          </a:p>
          <a:p>
            <a:endParaRPr lang="sv-SE" dirty="0"/>
          </a:p>
        </p:txBody>
      </p:sp>
      <p:pic>
        <p:nvPicPr>
          <p:cNvPr id="4" name="Picture 2" descr="IPF – Vi sätter forskning i arbete">
            <a:extLst>
              <a:ext uri="{FF2B5EF4-FFF2-40B4-BE49-F238E27FC236}">
                <a16:creationId xmlns:a16="http://schemas.microsoft.com/office/drawing/2014/main" id="{F21DAB46-89EB-32A1-2747-FCB24CCA2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767" y="5378310"/>
            <a:ext cx="2196465" cy="129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82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304</Words>
  <Application>Microsoft Office PowerPoint</Application>
  <PresentationFormat>Bredbild</PresentationFormat>
  <Paragraphs>60</Paragraphs>
  <Slides>10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Verksamheten och upphandlingen  SOI Årskonferens 2023 2023-04-26</vt:lpstr>
      <vt:lpstr>Ingång och fokus</vt:lpstr>
      <vt:lpstr>Vårt perspektiv</vt:lpstr>
      <vt:lpstr>Vad har vi gjort?</vt:lpstr>
      <vt:lpstr>Vad har vi frågat?</vt:lpstr>
      <vt:lpstr>Vad har vi hört?</vt:lpstr>
      <vt:lpstr>Vad handlar det om?</vt:lpstr>
      <vt:lpstr>Vad kan göras? Praktikens utvecklingsfrågor</vt:lpstr>
      <vt:lpstr>Hur kan det göras?</vt:lpstr>
      <vt:lpstr>Verksamheten och upphandlingen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Helhetssyn på upphandling av komplexa tjänster</dc:title>
  <dc:creator>Johan Hansson</dc:creator>
  <cp:lastModifiedBy>Johan Hansson</cp:lastModifiedBy>
  <cp:revision>5</cp:revision>
  <cp:lastPrinted>2023-04-11T08:52:58Z</cp:lastPrinted>
  <dcterms:created xsi:type="dcterms:W3CDTF">2023-04-04T12:58:45Z</dcterms:created>
  <dcterms:modified xsi:type="dcterms:W3CDTF">2023-04-11T09:51:04Z</dcterms:modified>
</cp:coreProperties>
</file>