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8" r:id="rId5"/>
    <p:sldMasterId id="2147483725" r:id="rId6"/>
  </p:sldMasterIdLst>
  <p:notesMasterIdLst>
    <p:notesMasterId r:id="rId18"/>
  </p:notesMasterIdLst>
  <p:handoutMasterIdLst>
    <p:handoutMasterId r:id="rId19"/>
  </p:handoutMasterIdLst>
  <p:sldIdLst>
    <p:sldId id="270" r:id="rId7"/>
    <p:sldId id="2170" r:id="rId8"/>
    <p:sldId id="2180" r:id="rId9"/>
    <p:sldId id="2182" r:id="rId10"/>
    <p:sldId id="2184" r:id="rId11"/>
    <p:sldId id="2190" r:id="rId12"/>
    <p:sldId id="2188" r:id="rId13"/>
    <p:sldId id="2189" r:id="rId14"/>
    <p:sldId id="2179" r:id="rId15"/>
    <p:sldId id="2177" r:id="rId16"/>
    <p:sldId id="2174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pages" id="{37D48990-819A-4CB4-98B5-CE25C94C5A90}">
          <p14:sldIdLst>
            <p14:sldId id="270"/>
            <p14:sldId id="2170"/>
            <p14:sldId id="2180"/>
            <p14:sldId id="2182"/>
            <p14:sldId id="2184"/>
            <p14:sldId id="2190"/>
            <p14:sldId id="2188"/>
            <p14:sldId id="2189"/>
            <p14:sldId id="2179"/>
            <p14:sldId id="2177"/>
            <p14:sldId id="21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Vårlid" initials="JV" lastIdx="1" clrIdx="0">
    <p:extLst>
      <p:ext uri="{19B8F6BF-5375-455C-9EA6-DF929625EA0E}">
        <p15:presenceInfo xmlns:p15="http://schemas.microsoft.com/office/powerpoint/2012/main" userId="a40184c8bfa60b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A57"/>
    <a:srgbClr val="00D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4CAD2-D476-C147-A5F6-BD3C9F41E3E4}" v="5" dt="2023-02-02T11:01:22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9" autoAdjust="0"/>
    <p:restoredTop sz="79018"/>
  </p:normalViewPr>
  <p:slideViewPr>
    <p:cSldViewPr snapToGrid="0">
      <p:cViewPr varScale="1">
        <p:scale>
          <a:sx n="88" d="100"/>
          <a:sy n="88" d="100"/>
        </p:scale>
        <p:origin x="3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7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F088E-2351-426E-ACC8-811D7E775E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A2EFB-5158-45DB-9C4D-F03991F46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4A27-914F-4925-9240-7A2C9B45F94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310C8-B381-4E83-AB08-340584230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2657A-6661-4D7C-A05F-39A1B90A20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BB656-E80F-4B1F-B135-917DA8C7C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3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9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3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vi bidra till både akademisk och praktisk kunskap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7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8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9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4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41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35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8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3312695"/>
            <a:ext cx="7416800" cy="79038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4222004"/>
            <a:ext cx="7416800" cy="64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81223-4B51-463B-878B-7A1F1302D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06342"/>
            <a:ext cx="1296145" cy="13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76797539-9EB4-5545-9640-44BE7C7E9357}"/>
              </a:ext>
            </a:extLst>
          </p:cNvPr>
          <p:cNvGrpSpPr/>
          <p:nvPr userDrawn="1"/>
        </p:nvGrpSpPr>
        <p:grpSpPr>
          <a:xfrm>
            <a:off x="1" y="4268862"/>
            <a:ext cx="9144000" cy="874638"/>
            <a:chOff x="0" y="5696400"/>
            <a:chExt cx="12194267" cy="1166401"/>
          </a:xfrm>
        </p:grpSpPr>
        <p:pic>
          <p:nvPicPr>
            <p:cNvPr id="17" name="Picture 23" descr="A picture containing indoor, sitting, person&#10;&#10;Description automatically generated">
              <a:extLst>
                <a:ext uri="{FF2B5EF4-FFF2-40B4-BE49-F238E27FC236}">
                  <a16:creationId xmlns:a16="http://schemas.microsoft.com/office/drawing/2014/main" id="{8460C75E-7BBA-EC46-B5C7-80F193CA2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445022" y="5696402"/>
              <a:ext cx="1749245" cy="1166163"/>
            </a:xfrm>
            <a:prstGeom prst="rect">
              <a:avLst/>
            </a:prstGeom>
          </p:spPr>
        </p:pic>
        <p:pic>
          <p:nvPicPr>
            <p:cNvPr id="18" name="Picture 14" descr="A group of people sitting and looking at the camera&#10;&#10;Description automatically generated">
              <a:extLst>
                <a:ext uri="{FF2B5EF4-FFF2-40B4-BE49-F238E27FC236}">
                  <a16:creationId xmlns:a16="http://schemas.microsoft.com/office/drawing/2014/main" id="{B56F471E-5321-B94A-9D54-F0F4DA6BEE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2870" y="5696401"/>
              <a:ext cx="1749600" cy="1166400"/>
            </a:xfrm>
            <a:prstGeom prst="rect">
              <a:avLst/>
            </a:prstGeom>
          </p:spPr>
        </p:pic>
        <p:pic>
          <p:nvPicPr>
            <p:cNvPr id="20" name="Picture 7" descr="A group of people standing in front of a crowd&#10;&#10;Description automatically generated">
              <a:extLst>
                <a:ext uri="{FF2B5EF4-FFF2-40B4-BE49-F238E27FC236}">
                  <a16:creationId xmlns:a16="http://schemas.microsoft.com/office/drawing/2014/main" id="{7E474481-5E33-DD4E-A514-A4BC28CA1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148" y="5696400"/>
              <a:ext cx="1747901" cy="1165376"/>
            </a:xfrm>
            <a:prstGeom prst="rect">
              <a:avLst/>
            </a:prstGeom>
          </p:spPr>
        </p:pic>
        <p:pic>
          <p:nvPicPr>
            <p:cNvPr id="22" name="Picture 10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CE8B18E2-B45A-284D-913A-DD39FD446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3347" y="5696402"/>
              <a:ext cx="1746983" cy="1164655"/>
            </a:xfrm>
            <a:prstGeom prst="rect">
              <a:avLst/>
            </a:prstGeom>
          </p:spPr>
        </p:pic>
        <p:pic>
          <p:nvPicPr>
            <p:cNvPr id="24" name="Picture 13" descr="A person standing in front of a building&#10;&#10;Description automatically generated">
              <a:extLst>
                <a:ext uri="{FF2B5EF4-FFF2-40B4-BE49-F238E27FC236}">
                  <a16:creationId xmlns:a16="http://schemas.microsoft.com/office/drawing/2014/main" id="{B621D055-B57A-2941-BA51-663BD2D770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4297" y="5696402"/>
              <a:ext cx="1747031" cy="1164687"/>
            </a:xfrm>
            <a:prstGeom prst="rect">
              <a:avLst/>
            </a:prstGeom>
          </p:spPr>
        </p:pic>
        <p:pic>
          <p:nvPicPr>
            <p:cNvPr id="25" name="Picture 19" descr="A picture containing indoor, building&#10;&#10;Description automatically generated">
              <a:extLst>
                <a:ext uri="{FF2B5EF4-FFF2-40B4-BE49-F238E27FC236}">
                  <a16:creationId xmlns:a16="http://schemas.microsoft.com/office/drawing/2014/main" id="{8FF4213F-A27B-5541-8862-EA1BFDFBA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3819" y="5696400"/>
              <a:ext cx="1747700" cy="1165224"/>
            </a:xfrm>
            <a:prstGeom prst="rect">
              <a:avLst/>
            </a:prstGeom>
          </p:spPr>
        </p:pic>
        <p:pic>
          <p:nvPicPr>
            <p:cNvPr id="26" name="Picture 15" descr="A large green tree in front of a building&#10;&#10;Description automatically generated">
              <a:extLst>
                <a:ext uri="{FF2B5EF4-FFF2-40B4-BE49-F238E27FC236}">
                  <a16:creationId xmlns:a16="http://schemas.microsoft.com/office/drawing/2014/main" id="{178FE170-DC74-B443-8237-55B77A560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96400"/>
              <a:ext cx="1746980" cy="1166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5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1047749"/>
            <a:ext cx="7416800" cy="2590800"/>
          </a:xfrm>
        </p:spPr>
        <p:txBody>
          <a:bodyPr anchor="ctr" anchorCtr="0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373CD-36F5-4F55-B580-A63CC3F5A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866E8B-E475-4953-BA2F-D5FC2C42E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6326" y="1131590"/>
            <a:ext cx="3387599" cy="33118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683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6326" y="1131589"/>
            <a:ext cx="3387600" cy="3311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0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6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8C-4470-4C9B-B26E-8F4286823BEE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1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7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E9F78C-4470-4C9B-B26E-8F4286823BEE}" type="datetime1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34005-4084-4C15-8ECF-3280417F5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14A-E8BA-4F2E-B1A8-24FC06575FC7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04F4-ECF1-4316-A4ED-B615B84092AC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E73545-8667-4FE6-B054-2ADC910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E73-1439-4980-BFD6-410508818993}" type="datetime1">
              <a:rPr lang="en-US" noProof="0" smtClean="0"/>
              <a:t>4/11/2023</a:t>
            </a:fld>
            <a:endParaRPr lang="en-US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75D3BB-F73E-4F5A-9CBD-7BB1AD8A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81DABF-B18C-4F02-A9C0-423C1F89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5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3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1259305"/>
            <a:ext cx="7416800" cy="124357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2621805"/>
            <a:ext cx="7416800" cy="648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FC5FB7-E634-4984-B89A-5837511C7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3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61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522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110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87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6813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008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152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594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911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9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369219"/>
            <a:ext cx="7921626" cy="3074194"/>
          </a:xfrm>
        </p:spPr>
        <p:txBody>
          <a:bodyPr/>
          <a:lstStyle>
            <a:lvl2pPr>
              <a:lnSpc>
                <a:spcPct val="110000"/>
              </a:lnSpc>
              <a:defRPr sz="1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DE5B-A2B0-4DB9-B038-3FB0103FBC1B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61529"/>
            <a:ext cx="8229600" cy="467121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612322"/>
            <a:ext cx="8229600" cy="35922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29200" y="1200151"/>
            <a:ext cx="3657600" cy="12001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50" baseline="0"/>
            </a:lvl1pPr>
            <a:lvl2pPr marL="0" indent="0">
              <a:spcBef>
                <a:spcPts val="0"/>
              </a:spcBef>
              <a:buNone/>
              <a:defRPr sz="3300"/>
            </a:lvl2pPr>
            <a:lvl3pPr marL="0" indent="0">
              <a:spcBef>
                <a:spcPts val="0"/>
              </a:spcBef>
              <a:buNone/>
              <a:defRPr sz="3300"/>
            </a:lvl3pPr>
            <a:lvl4pPr marL="0" indent="0">
              <a:spcBef>
                <a:spcPts val="0"/>
              </a:spcBef>
              <a:buNone/>
              <a:defRPr sz="3300"/>
            </a:lvl4pPr>
            <a:lvl5pPr marL="0" indent="0">
              <a:spcBef>
                <a:spcPts val="0"/>
              </a:spcBef>
              <a:buNone/>
              <a:defRPr sz="3300"/>
            </a:lvl5pPr>
            <a:lvl6pPr marL="0" indent="0">
              <a:spcBef>
                <a:spcPts val="0"/>
              </a:spcBef>
              <a:buNone/>
              <a:defRPr sz="3300"/>
            </a:lvl6pPr>
            <a:lvl7pPr marL="0" indent="0">
              <a:spcBef>
                <a:spcPts val="0"/>
              </a:spcBef>
              <a:buNone/>
              <a:defRPr sz="3300"/>
            </a:lvl7pPr>
            <a:lvl8pPr marL="0" indent="0">
              <a:spcBef>
                <a:spcPts val="0"/>
              </a:spcBef>
              <a:buNone/>
              <a:defRPr sz="3300"/>
            </a:lvl8pPr>
            <a:lvl9pPr marL="0" indent="0">
              <a:spcBef>
                <a:spcPts val="0"/>
              </a:spcBef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29200" y="2400301"/>
            <a:ext cx="3657600" cy="21943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5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674CB3-290B-AA42-A764-6EE8582C58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663" y="4624387"/>
            <a:ext cx="8596312" cy="176213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000000"/>
                </a:solidFill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ABEFE42-ED7D-4C4B-B507-235EE671B6D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335713" y="84535"/>
            <a:ext cx="2133600" cy="136922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000000"/>
                </a:solidFill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5426C87-30B4-0545-9C78-16C2F8CFF3E3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F0EDF40-1645-F64E-A366-FE4F00CFD9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469313" y="84535"/>
            <a:ext cx="552450" cy="13692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E931956-0DE2-CB41-9CAB-F5B00ECF7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88737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0981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843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009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67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45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475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97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502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38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3074715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166E-92DA-4541-B03D-1132B6F5530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1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678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866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61529"/>
            <a:ext cx="8229600" cy="467121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612322"/>
            <a:ext cx="8229600" cy="35922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29200" y="1200151"/>
            <a:ext cx="3657600" cy="12001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50" baseline="0"/>
            </a:lvl1pPr>
            <a:lvl2pPr marL="0" indent="0">
              <a:spcBef>
                <a:spcPts val="0"/>
              </a:spcBef>
              <a:buNone/>
              <a:defRPr sz="3300"/>
            </a:lvl2pPr>
            <a:lvl3pPr marL="0" indent="0">
              <a:spcBef>
                <a:spcPts val="0"/>
              </a:spcBef>
              <a:buNone/>
              <a:defRPr sz="3300"/>
            </a:lvl3pPr>
            <a:lvl4pPr marL="0" indent="0">
              <a:spcBef>
                <a:spcPts val="0"/>
              </a:spcBef>
              <a:buNone/>
              <a:defRPr sz="3300"/>
            </a:lvl4pPr>
            <a:lvl5pPr marL="0" indent="0">
              <a:spcBef>
                <a:spcPts val="0"/>
              </a:spcBef>
              <a:buNone/>
              <a:defRPr sz="3300"/>
            </a:lvl5pPr>
            <a:lvl6pPr marL="0" indent="0">
              <a:spcBef>
                <a:spcPts val="0"/>
              </a:spcBef>
              <a:buNone/>
              <a:defRPr sz="3300"/>
            </a:lvl6pPr>
            <a:lvl7pPr marL="0" indent="0">
              <a:spcBef>
                <a:spcPts val="0"/>
              </a:spcBef>
              <a:buNone/>
              <a:defRPr sz="3300"/>
            </a:lvl7pPr>
            <a:lvl8pPr marL="0" indent="0">
              <a:spcBef>
                <a:spcPts val="0"/>
              </a:spcBef>
              <a:buNone/>
              <a:defRPr sz="3300"/>
            </a:lvl8pPr>
            <a:lvl9pPr marL="0" indent="0">
              <a:spcBef>
                <a:spcPts val="0"/>
              </a:spcBef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29200" y="2400301"/>
            <a:ext cx="3657600" cy="21943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5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5BD7BBE-40DF-6541-A04C-3299FB01CD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663" y="4624387"/>
            <a:ext cx="8596312" cy="176213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000000"/>
                </a:solidFill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F2A6BF-3BE4-414E-A717-94237906C82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335713" y="84535"/>
            <a:ext cx="2133600" cy="136922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000000"/>
                </a:solidFill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01CE6E8-F521-CD45-ADCB-8ECC3238A450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4DD725A-68D0-4B41-9E06-EACB0B30FC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469313" y="84535"/>
            <a:ext cx="552450" cy="13692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FA7DACA-5C0F-9C46-80D2-05E38263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3779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641A9F-EA11-4A9A-BDFD-E460C24B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152" y="4272737"/>
            <a:ext cx="1312200" cy="8739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F68848-96F4-43AD-960D-5EA5880B7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2200" cy="8748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1A2B378-49C6-4E50-B0EB-EDA9D990A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90" r="37890"/>
          <a:stretch/>
        </p:blipFill>
        <p:spPr>
          <a:xfrm flipH="1">
            <a:off x="7833765" y="4272300"/>
            <a:ext cx="1310234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AC6BE6-D8A2-4479-8477-EFF19AD25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2907C6-8D59-4F5C-9DAB-D3BAFB741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7848" y="4272300"/>
            <a:ext cx="1290265" cy="874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A5C5E40-34C9-4B32-9F30-90BEFA9F88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235" cy="874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5A8DC9-F71A-40A6-8E97-7F705BE2D9F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221" y="4273392"/>
            <a:ext cx="1310235" cy="8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115CF8-9EB4-4D8E-944E-5219BEA11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1" t="46871"/>
          <a:stretch/>
        </p:blipFill>
        <p:spPr>
          <a:xfrm>
            <a:off x="7833765" y="4272300"/>
            <a:ext cx="1310235" cy="874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6A7C05-E1F6-4935-AB3B-5B9C2E733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41" r="33041"/>
          <a:stretch/>
        </p:blipFill>
        <p:spPr>
          <a:xfrm>
            <a:off x="0" y="4272300"/>
            <a:ext cx="1310457" cy="874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9031BC0-D1AA-40D6-8C18-EA7A62C3A8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221" y="4272737"/>
            <a:ext cx="1312200" cy="873925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37A78837-3FE1-4057-8ECB-F145E05C4C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22508" y="4273392"/>
            <a:ext cx="1310235" cy="872616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557DE97-791C-4A85-A6D7-D7F5230AA9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479" y="4272300"/>
            <a:ext cx="1309580" cy="8748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F3A9E5AD-B697-450D-93F5-4B475091A0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610" y="4273280"/>
            <a:ext cx="1310571" cy="87284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7D57A3-149D-4DE8-A38E-4E7C3EF7C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946E66E-FE99-47AC-9CB0-0D3B886A10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0A64CC2-AB51-4D5D-B652-4638BB46D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17" y="4672361"/>
            <a:ext cx="421883" cy="431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1AF393-2E65-4621-9A18-FE3FF60B9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08" y="4270916"/>
            <a:ext cx="1310237" cy="87258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62154D-9411-4F36-B5E6-1DC8DE75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221" y="4273379"/>
            <a:ext cx="1310273" cy="87264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93507C-4DB9-4F80-A02D-BA202A972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11" t="39911"/>
          <a:stretch/>
        </p:blipFill>
        <p:spPr>
          <a:xfrm>
            <a:off x="7833765" y="4272300"/>
            <a:ext cx="13119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10497B1-2074-4ABC-8B7A-7399390C59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19299E-CC11-4BEB-BC44-B7879D6967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152" y="4273162"/>
            <a:ext cx="1310926" cy="873076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64C3360-DEE0-445E-A80B-FF2EB4957B5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3212"/>
            <a:ext cx="1310775" cy="872976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2F990E-C951-42F5-B9E4-9E1F9B826B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5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0A64CC2-AB51-4D5D-B652-4638BB46D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17" y="4672361"/>
            <a:ext cx="421883" cy="431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1AF393-2E65-4621-9A18-FE3FF60B93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08" y="4271464"/>
            <a:ext cx="1310237" cy="87148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62154D-9411-4F36-B5E6-1DC8DE7570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381" y="4273379"/>
            <a:ext cx="1305952" cy="87264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93507C-4DB9-4F80-A02D-BA202A9725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/>
        </p:blipFill>
        <p:spPr>
          <a:xfrm>
            <a:off x="7833765" y="4272300"/>
            <a:ext cx="13119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10497B1-2074-4ABC-8B7A-7399390C59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372" y="4272300"/>
            <a:ext cx="1309183" cy="874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19299E-CC11-4BEB-BC44-B7879D6967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313" y="4273162"/>
            <a:ext cx="1306603" cy="873076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64C3360-DEE0-445E-A80B-FF2EB4957B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3777"/>
            <a:ext cx="1310775" cy="871845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2F990E-C951-42F5-B9E4-9E1F9B826B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610" y="4273957"/>
            <a:ext cx="1310235" cy="87148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0E74563D-5F14-3840-9E4F-1E5D10880299}"/>
              </a:ext>
            </a:extLst>
          </p:cNvPr>
          <p:cNvGrpSpPr/>
          <p:nvPr userDrawn="1"/>
        </p:nvGrpSpPr>
        <p:grpSpPr>
          <a:xfrm>
            <a:off x="1" y="4268934"/>
            <a:ext cx="9144000" cy="874850"/>
            <a:chOff x="0" y="3977100"/>
            <a:chExt cx="12194265" cy="1166684"/>
          </a:xfrm>
        </p:grpSpPr>
        <p:pic>
          <p:nvPicPr>
            <p:cNvPr id="17" name="Picture 21" descr="A group of people sitting and looking at the camera&#10;&#10;Description automatically generated">
              <a:extLst>
                <a:ext uri="{FF2B5EF4-FFF2-40B4-BE49-F238E27FC236}">
                  <a16:creationId xmlns:a16="http://schemas.microsoft.com/office/drawing/2014/main" id="{BF96C191-BC0F-4645-9AAA-726CA1F5C8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3818" y="3977100"/>
              <a:ext cx="1746983" cy="1164655"/>
            </a:xfrm>
            <a:prstGeom prst="rect">
              <a:avLst/>
            </a:prstGeom>
          </p:spPr>
        </p:pic>
        <p:pic>
          <p:nvPicPr>
            <p:cNvPr id="18" name="Picture 11" descr="A person standing in front of a store&#10;&#10;Description automatically generated">
              <a:extLst>
                <a:ext uri="{FF2B5EF4-FFF2-40B4-BE49-F238E27FC236}">
                  <a16:creationId xmlns:a16="http://schemas.microsoft.com/office/drawing/2014/main" id="{52604596-4F20-0E4A-8B14-22BF5AD4B7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5020" y="3977101"/>
              <a:ext cx="1749245" cy="1166163"/>
            </a:xfrm>
            <a:prstGeom prst="rect">
              <a:avLst/>
            </a:prstGeom>
          </p:spPr>
        </p:pic>
        <p:pic>
          <p:nvPicPr>
            <p:cNvPr id="20" name="Picture 8" descr="Two people standing in front of a building&#10;&#10;Description automatically generated">
              <a:extLst>
                <a:ext uri="{FF2B5EF4-FFF2-40B4-BE49-F238E27FC236}">
                  <a16:creationId xmlns:a16="http://schemas.microsoft.com/office/drawing/2014/main" id="{EF7FD53A-3192-FE4F-B56E-FE526B38E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4295" y="3977101"/>
              <a:ext cx="1746980" cy="1164742"/>
            </a:xfrm>
            <a:prstGeom prst="rect">
              <a:avLst/>
            </a:prstGeom>
          </p:spPr>
        </p:pic>
        <p:pic>
          <p:nvPicPr>
            <p:cNvPr id="22" name="Picture 17" descr="A group of people sitting and looking at the camera&#10;&#10;Description automatically generated">
              <a:extLst>
                <a:ext uri="{FF2B5EF4-FFF2-40B4-BE49-F238E27FC236}">
                  <a16:creationId xmlns:a16="http://schemas.microsoft.com/office/drawing/2014/main" id="{4108610B-7B82-244F-A7B3-6CC23D6C9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2870" y="3977101"/>
              <a:ext cx="1747901" cy="1165267"/>
            </a:xfrm>
            <a:prstGeom prst="rect">
              <a:avLst/>
            </a:prstGeom>
          </p:spPr>
        </p:pic>
        <p:pic>
          <p:nvPicPr>
            <p:cNvPr id="24" name="Picture 24" descr="A group of people sitting at a table&#10;&#10;Description automatically generated">
              <a:extLst>
                <a:ext uri="{FF2B5EF4-FFF2-40B4-BE49-F238E27FC236}">
                  <a16:creationId xmlns:a16="http://schemas.microsoft.com/office/drawing/2014/main" id="{B29DF89C-26F7-E040-B524-07C36137C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147" y="3977100"/>
              <a:ext cx="1747031" cy="1164687"/>
            </a:xfrm>
            <a:prstGeom prst="rect">
              <a:avLst/>
            </a:prstGeom>
          </p:spPr>
        </p:pic>
        <p:pic>
          <p:nvPicPr>
            <p:cNvPr id="25" name="Picture 37" descr="A large white building&#10;&#10;Description automatically generated">
              <a:extLst>
                <a:ext uri="{FF2B5EF4-FFF2-40B4-BE49-F238E27FC236}">
                  <a16:creationId xmlns:a16="http://schemas.microsoft.com/office/drawing/2014/main" id="{322D3AD3-A5A7-114F-BE09-DE80BBC9D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977100"/>
              <a:ext cx="1749600" cy="1166400"/>
            </a:xfrm>
            <a:prstGeom prst="rect">
              <a:avLst/>
            </a:prstGeom>
          </p:spPr>
        </p:pic>
        <p:pic>
          <p:nvPicPr>
            <p:cNvPr id="26" name="Picture 12" descr="A large white building&#10;&#10;Description automatically generated">
              <a:extLst>
                <a:ext uri="{FF2B5EF4-FFF2-40B4-BE49-F238E27FC236}">
                  <a16:creationId xmlns:a16="http://schemas.microsoft.com/office/drawing/2014/main" id="{A5435293-9D10-7044-A4DF-026A0A342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3345" y="3977101"/>
              <a:ext cx="1747700" cy="116668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1" cy="5259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1369219"/>
            <a:ext cx="8426451" cy="30741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</a:t>
            </a:r>
            <a:r>
              <a:rPr lang="en-US" noProof="0" dirty="0"/>
              <a:t>text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72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7E73-1439-4980-BFD6-410508818993}" type="datetime1">
              <a:rPr lang="en-US" noProof="0" smtClean="0"/>
              <a:t>4/11/2023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5" y="4767263"/>
            <a:ext cx="3204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000" y="4767263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2B981-7EBB-4062-B5C7-C4682D30719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8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61" r:id="rId7"/>
    <p:sldLayoutId id="2147483664" r:id="rId8"/>
    <p:sldLayoutId id="2147483666" r:id="rId9"/>
    <p:sldLayoutId id="2147483665" r:id="rId10"/>
    <p:sldLayoutId id="2147483651" r:id="rId11"/>
    <p:sldLayoutId id="2147483663" r:id="rId12"/>
    <p:sldLayoutId id="2147483652" r:id="rId13"/>
    <p:sldLayoutId id="2147483653" r:id="rId14"/>
    <p:sldLayoutId id="2147483658" r:id="rId15"/>
    <p:sldLayoutId id="2147483654" r:id="rId16"/>
    <p:sldLayoutId id="2147483655" r:id="rId17"/>
    <p:sldLayoutId id="2147483662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all" spc="22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8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849">
          <p15:clr>
            <a:srgbClr val="F26B43"/>
          </p15:clr>
        </p15:guide>
        <p15:guide id="3" orient="horz" pos="174">
          <p15:clr>
            <a:srgbClr val="F26B43"/>
          </p15:clr>
        </p15:guide>
        <p15:guide id="4" orient="horz" pos="3117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3185">
          <p15:clr>
            <a:srgbClr val="F26B43"/>
          </p15:clr>
        </p15:guide>
        <p15:guide id="7" pos="226">
          <p15:clr>
            <a:srgbClr val="F26B43"/>
          </p15:clr>
        </p15:guide>
        <p15:guide id="8" pos="5216">
          <p15:clr>
            <a:srgbClr val="F26B43"/>
          </p15:clr>
        </p15:guide>
        <p15:guide id="10" pos="544">
          <p15:clr>
            <a:srgbClr val="F26B43"/>
          </p15:clr>
        </p15:guide>
        <p15:guide id="11" orient="horz" pos="2845">
          <p15:clr>
            <a:srgbClr val="F26B43"/>
          </p15:clr>
        </p15:guide>
        <p15:guide id="12" pos="5624">
          <p15:clr>
            <a:srgbClr val="F26B43"/>
          </p15:clr>
        </p15:guide>
        <p15:guide id="14" pos="5307">
          <p15:clr>
            <a:srgbClr val="F26B43"/>
          </p15:clr>
        </p15:guide>
        <p15:guide id="16" pos="55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0BA6F8-8ABA-6A46-B56C-112373569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172713-A991-DF4B-9AE4-3FB7840E5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 Box 13">
            <a:extLst>
              <a:ext uri="{FF2B5EF4-FFF2-40B4-BE49-F238E27FC236}">
                <a16:creationId xmlns:a16="http://schemas.microsoft.com/office/drawing/2014/main" id="{79278264-0FC9-644D-BB54-74A41B474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4812507"/>
            <a:ext cx="8642350" cy="1416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Copyright © 2019, 2014, 2011 Pearson Education, Inc. All Rights Reserved</a:t>
            </a:r>
            <a:endParaRPr lang="en-GB" sz="90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8" descr="Pearson Logo">
            <a:extLst>
              <a:ext uri="{FF2B5EF4-FFF2-40B4-BE49-F238E27FC236}">
                <a16:creationId xmlns:a16="http://schemas.microsoft.com/office/drawing/2014/main" id="{9B10E1EA-2544-7C41-B1F5-9855592D900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82741"/>
            <a:ext cx="917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–"/>
        <a:defRPr sz="2100">
          <a:solidFill>
            <a:schemeClr val="tx1"/>
          </a:solidFill>
          <a:latin typeface="+mj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•"/>
        <a:defRPr sz="1800">
          <a:solidFill>
            <a:schemeClr val="tx1"/>
          </a:solidFill>
          <a:latin typeface="+mj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–"/>
        <a:defRPr sz="150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255FF7-AEEF-064F-83E9-EA9EBD09F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B3A6AC-AA03-7040-BC7D-312C13FA8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 Box 13">
            <a:extLst>
              <a:ext uri="{FF2B5EF4-FFF2-40B4-BE49-F238E27FC236}">
                <a16:creationId xmlns:a16="http://schemas.microsoft.com/office/drawing/2014/main" id="{3BC4C4D6-451E-F74B-ACD6-9C76E43446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4812507"/>
            <a:ext cx="8642350" cy="1416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Copyright © 2019, 2014, 2011 Pearson Education, Inc. All Rights Reserved</a:t>
            </a:r>
            <a:endParaRPr lang="en-GB" sz="90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8" descr="Pearson Logo">
            <a:extLst>
              <a:ext uri="{FF2B5EF4-FFF2-40B4-BE49-F238E27FC236}">
                <a16:creationId xmlns:a16="http://schemas.microsoft.com/office/drawing/2014/main" id="{1442E587-4DFD-9340-A247-11AA8E9D25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82741"/>
            <a:ext cx="917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6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A3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–"/>
        <a:defRPr sz="2100">
          <a:solidFill>
            <a:schemeClr val="tx1"/>
          </a:solidFill>
          <a:latin typeface="+mj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•"/>
        <a:defRPr sz="1800">
          <a:solidFill>
            <a:schemeClr val="tx1"/>
          </a:solidFill>
          <a:latin typeface="+mj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7FA3"/>
        </a:buClr>
        <a:buChar char="–"/>
        <a:defRPr sz="150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atarina.arbin@hig.se" TargetMode="Externa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7" name="Picture 6" descr="SSE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9" y="4519961"/>
            <a:ext cx="421882" cy="430262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FBBF0839-2777-3547-836B-0A68BB8D4755}"/>
              </a:ext>
            </a:extLst>
          </p:cNvPr>
          <p:cNvSpPr txBox="1">
            <a:spLocks/>
          </p:cNvSpPr>
          <p:nvPr/>
        </p:nvSpPr>
        <p:spPr>
          <a:xfrm>
            <a:off x="451884" y="594360"/>
            <a:ext cx="8240232" cy="3925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2400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Artificial intelligence (AI)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i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offentligt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inköp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: 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utmaningar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,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applikationer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(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tillämpningsområden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)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och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värdeskapande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i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tidiga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faser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av AI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användning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/adoption</a:t>
            </a:r>
          </a:p>
          <a:p>
            <a:pPr lvl="0" algn="ctr">
              <a:spcBef>
                <a:spcPct val="0"/>
              </a:spcBef>
              <a:defRPr/>
            </a:pPr>
            <a:endParaRPr lang="en-US" sz="2400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I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Per Andersson, </a:t>
            </a:r>
            <a:r>
              <a:rPr lang="en-IE" sz="1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Stockholm School of Economics</a:t>
            </a:r>
            <a:r>
              <a:rPr lang="sv-SE" sz="1800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I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Katarina Arbin, </a:t>
            </a:r>
            <a:r>
              <a:rPr lang="en-IE" sz="1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University of </a:t>
            </a:r>
            <a:r>
              <a:rPr lang="en-IE" sz="1800" i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Gävle</a:t>
            </a:r>
            <a:endParaRPr lang="sv-SE" sz="1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I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Christopher </a:t>
            </a:r>
            <a:r>
              <a:rPr lang="en-IE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Rosenqvist</a:t>
            </a:r>
            <a:r>
              <a:rPr lang="en-I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IE" sz="1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Stockholm School of Economics</a:t>
            </a:r>
            <a:endParaRPr lang="sv-SE" sz="1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SOI 26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april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2023</a:t>
            </a: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411-CD14-CF63-1873-3B4400F6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2" cy="525959"/>
          </a:xfrm>
        </p:spPr>
        <p:txBody>
          <a:bodyPr anchor="t">
            <a:normAutofit/>
          </a:bodyPr>
          <a:lstStyle/>
          <a:p>
            <a:r>
              <a:rPr lang="sv-SE" dirty="0"/>
              <a:t>Planen framåt, nästa steg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18D-88B0-2616-1833-7D8097B2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39" y="1368697"/>
            <a:ext cx="6480720" cy="28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Bjuda</a:t>
            </a:r>
            <a:r>
              <a:rPr lang="en-US" sz="1800" dirty="0"/>
              <a:t> in (</a:t>
            </a:r>
            <a:r>
              <a:rPr lang="en-US" sz="1800" dirty="0" err="1"/>
              <a:t>främst</a:t>
            </a:r>
            <a:r>
              <a:rPr lang="en-US" sz="1800" dirty="0"/>
              <a:t> de vi </a:t>
            </a:r>
            <a:r>
              <a:rPr lang="en-US" sz="1800" dirty="0" err="1"/>
              <a:t>har</a:t>
            </a:r>
            <a:r>
              <a:rPr lang="en-US" sz="1800" dirty="0"/>
              <a:t> </a:t>
            </a:r>
            <a:r>
              <a:rPr lang="en-US" sz="1800" dirty="0" err="1"/>
              <a:t>intervjuat</a:t>
            </a:r>
            <a:r>
              <a:rPr lang="en-US" sz="1800" dirty="0"/>
              <a:t>) till round-table för </a:t>
            </a:r>
            <a:r>
              <a:rPr lang="en-US" sz="1800" dirty="0" err="1"/>
              <a:t>vidare</a:t>
            </a:r>
            <a:r>
              <a:rPr lang="en-US" sz="1800" dirty="0"/>
              <a:t> </a:t>
            </a:r>
            <a:r>
              <a:rPr lang="en-US" sz="1800" dirty="0" err="1"/>
              <a:t>diskussion</a:t>
            </a:r>
            <a:r>
              <a:rPr lang="en-US" sz="1800" dirty="0"/>
              <a:t> (MTC)</a:t>
            </a:r>
          </a:p>
          <a:p>
            <a:pPr marL="0" indent="0">
              <a:buNone/>
            </a:pPr>
            <a:r>
              <a:rPr lang="en-US" sz="1800" dirty="0" err="1">
                <a:effectLst/>
              </a:rPr>
              <a:t>Ev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vidare</a:t>
            </a:r>
            <a:r>
              <a:rPr lang="en-US" sz="1800" dirty="0">
                <a:effectLst/>
              </a:rPr>
              <a:t> med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organisation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undersöka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implementering</a:t>
            </a:r>
            <a:r>
              <a:rPr lang="en-US" sz="1800" dirty="0"/>
              <a:t>, </a:t>
            </a:r>
            <a:r>
              <a:rPr lang="en-US" sz="1800" dirty="0" err="1"/>
              <a:t>användning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värdeskapande</a:t>
            </a:r>
            <a:r>
              <a:rPr lang="en-US" sz="1800" dirty="0"/>
              <a:t>,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longitudinell</a:t>
            </a:r>
            <a:r>
              <a:rPr lang="en-US" sz="1800" dirty="0"/>
              <a:t> </a:t>
            </a:r>
            <a:r>
              <a:rPr lang="en-US" sz="1800" dirty="0" err="1"/>
              <a:t>studie</a:t>
            </a:r>
            <a:r>
              <a:rPr lang="en-US" sz="1800" dirty="0"/>
              <a:t> (</a:t>
            </a:r>
            <a:r>
              <a:rPr lang="en-US" sz="1800" dirty="0" err="1"/>
              <a:t>beroende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access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finansiering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i="1" dirty="0">
              <a:effectLst/>
            </a:endParaRPr>
          </a:p>
          <a:p>
            <a:pPr marL="0" indent="0">
              <a:buNone/>
            </a:pPr>
            <a:endParaRPr lang="sv-SE" dirty="0">
              <a:effectLst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9806708-D3D9-B42C-D7F0-C8C4163F87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0B1617BE-BA58-4B59-88D5-A8C7B239E91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4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7" name="Picture 6" descr="SSE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9" y="4519961"/>
            <a:ext cx="421882" cy="430262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FBBF0839-2777-3547-836B-0A68BB8D4755}"/>
              </a:ext>
            </a:extLst>
          </p:cNvPr>
          <p:cNvSpPr txBox="1">
            <a:spLocks/>
          </p:cNvSpPr>
          <p:nvPr/>
        </p:nvSpPr>
        <p:spPr>
          <a:xfrm>
            <a:off x="451884" y="594360"/>
            <a:ext cx="8240232" cy="3977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2400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3200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spc="150" dirty="0">
                <a:solidFill>
                  <a:schemeClr val="bg1"/>
                </a:solidFill>
                <a:ea typeface="+mj-ea"/>
                <a:cs typeface="Open Sans"/>
              </a:rPr>
              <a:t>Tack för </a:t>
            </a:r>
            <a:r>
              <a:rPr lang="en-US" sz="3200" spc="150" dirty="0" err="1">
                <a:solidFill>
                  <a:schemeClr val="bg1"/>
                </a:solidFill>
                <a:ea typeface="+mj-ea"/>
                <a:cs typeface="Open Sans"/>
              </a:rPr>
              <a:t>att</a:t>
            </a:r>
            <a:r>
              <a:rPr lang="en-US" sz="32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3200" spc="150" dirty="0" err="1">
                <a:solidFill>
                  <a:schemeClr val="bg1"/>
                </a:solidFill>
                <a:ea typeface="+mj-ea"/>
                <a:cs typeface="Open Sans"/>
              </a:rPr>
              <a:t>ni</a:t>
            </a:r>
            <a:r>
              <a:rPr lang="en-US" sz="32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3200" spc="150" dirty="0" err="1">
                <a:solidFill>
                  <a:schemeClr val="bg1"/>
                </a:solidFill>
                <a:ea typeface="+mj-ea"/>
                <a:cs typeface="Open Sans"/>
              </a:rPr>
              <a:t>har</a:t>
            </a:r>
            <a:r>
              <a:rPr lang="en-US" sz="32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3200" spc="150" dirty="0" err="1">
                <a:solidFill>
                  <a:schemeClr val="bg1"/>
                </a:solidFill>
                <a:ea typeface="+mj-ea"/>
                <a:cs typeface="Open Sans"/>
              </a:rPr>
              <a:t>lyssnat</a:t>
            </a:r>
            <a:r>
              <a:rPr lang="en-US" sz="3200" spc="150" dirty="0">
                <a:solidFill>
                  <a:schemeClr val="bg1"/>
                </a:solidFill>
                <a:ea typeface="+mj-ea"/>
                <a:cs typeface="Open Sans"/>
              </a:rPr>
              <a:t>!</a:t>
            </a:r>
          </a:p>
          <a:p>
            <a:pPr lvl="0" algn="ctr">
              <a:spcBef>
                <a:spcPct val="0"/>
              </a:spcBef>
              <a:defRPr/>
            </a:pPr>
            <a:endParaRPr lang="en-US" sz="3200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Om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ni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är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intresserade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av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studien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maila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  <a:hlinkClick r:id="rId5"/>
              </a:rPr>
              <a:t>Katarina.arbin@hig.se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för </a:t>
            </a:r>
            <a:r>
              <a:rPr lang="en-US" sz="2400" spc="150" dirty="0" err="1">
                <a:solidFill>
                  <a:schemeClr val="bg1"/>
                </a:solidFill>
                <a:ea typeface="+mj-ea"/>
                <a:cs typeface="Open Sans"/>
              </a:rPr>
              <a:t>mer</a:t>
            </a:r>
            <a:r>
              <a:rPr lang="en-US" sz="2400" spc="150" dirty="0">
                <a:solidFill>
                  <a:schemeClr val="bg1"/>
                </a:solidFill>
                <a:ea typeface="+mj-ea"/>
                <a:cs typeface="Open Sans"/>
              </a:rPr>
              <a:t> information</a:t>
            </a:r>
          </a:p>
          <a:p>
            <a:pPr lvl="0" algn="ctr">
              <a:spcBef>
                <a:spcPct val="0"/>
              </a:spcBef>
              <a:defRPr/>
            </a:pPr>
            <a:endParaRPr lang="en-US" sz="2400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  <a:p>
            <a:pPr lvl="0">
              <a:spcBef>
                <a:spcPct val="0"/>
              </a:spcBef>
              <a:defRPr/>
            </a:pPr>
            <a:endParaRPr lang="en-US" spc="150" dirty="0">
              <a:solidFill>
                <a:schemeClr val="bg1"/>
              </a:solidFill>
              <a:ea typeface="+mj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002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27A3-5FAD-20CB-D766-6342EB6C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varför</a:t>
            </a:r>
            <a:r>
              <a:rPr lang="en-GB" dirty="0"/>
              <a:t> det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forskningsområdet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bakgrund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1221-3145-DCE7-A87D-7A1951EF7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923544"/>
            <a:ext cx="8245730" cy="3843719"/>
          </a:xfrm>
        </p:spPr>
        <p:txBody>
          <a:bodyPr>
            <a:normAutofit fontScale="85000" lnSpcReduction="10000"/>
          </a:bodyPr>
          <a:lstStyle/>
          <a:p>
            <a:r>
              <a:rPr lang="sv-SE" sz="1900" dirty="0"/>
              <a:t>Del av ett större forskningsprojekt ”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A study of AI as a new strategic imperative: challenging existing strategies, business models and organizational processes”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som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leds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av Professor Per Andersson </a:t>
            </a:r>
            <a:r>
              <a:rPr lang="en-US" sz="1900" dirty="0">
                <a:solidFill>
                  <a:srgbClr val="000000"/>
                </a:solidFill>
              </a:rPr>
              <a:t>vid </a:t>
            </a:r>
            <a:r>
              <a:rPr lang="en-US" sz="1900" dirty="0" err="1">
                <a:solidFill>
                  <a:srgbClr val="000000"/>
                </a:solidFill>
              </a:rPr>
              <a:t>Handelshögskolan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</a:t>
            </a:r>
            <a:r>
              <a:rPr lang="en-US" sz="1900" dirty="0">
                <a:solidFill>
                  <a:srgbClr val="000000"/>
                </a:solidFill>
              </a:rPr>
              <a:t> Stockholm</a:t>
            </a:r>
            <a:endParaRPr lang="en-US" sz="1900" b="0" i="0" dirty="0">
              <a:solidFill>
                <a:srgbClr val="000000"/>
              </a:solidFill>
              <a:effectLst/>
            </a:endParaRPr>
          </a:p>
          <a:p>
            <a:r>
              <a:rPr lang="en-US" sz="1900" dirty="0">
                <a:solidFill>
                  <a:srgbClr val="000000"/>
                </a:solidFill>
              </a:rPr>
              <a:t>I det </a:t>
            </a:r>
            <a:r>
              <a:rPr lang="en-US" sz="1900" dirty="0" err="1">
                <a:solidFill>
                  <a:srgbClr val="000000"/>
                </a:solidFill>
              </a:rPr>
              <a:t>här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delprojektet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har</a:t>
            </a:r>
            <a:r>
              <a:rPr lang="en-US" sz="1900" dirty="0">
                <a:solidFill>
                  <a:srgbClr val="000000"/>
                </a:solidFill>
              </a:rPr>
              <a:t> vi haft </a:t>
            </a:r>
            <a:r>
              <a:rPr lang="en-US" sz="1900" dirty="0" err="1">
                <a:solidFill>
                  <a:srgbClr val="000000"/>
                </a:solidFill>
              </a:rPr>
              <a:t>fokus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på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offentlig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verksamhet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och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offentligt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inköp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stor</a:t>
            </a:r>
            <a:r>
              <a:rPr lang="en-US" sz="1900" dirty="0">
                <a:solidFill>
                  <a:srgbClr val="000000"/>
                </a:solidFill>
              </a:rPr>
              <a:t> spend – </a:t>
            </a:r>
            <a:r>
              <a:rPr lang="en-US" sz="1900" dirty="0" err="1">
                <a:solidFill>
                  <a:srgbClr val="000000"/>
                </a:solidFill>
              </a:rPr>
              <a:t>stor</a:t>
            </a:r>
            <a:r>
              <a:rPr lang="en-US" sz="1900" dirty="0">
                <a:solidFill>
                  <a:srgbClr val="000000"/>
                </a:solidFill>
              </a:rPr>
              <a:t>  </a:t>
            </a:r>
            <a:r>
              <a:rPr lang="en-US" sz="1900" dirty="0" err="1">
                <a:solidFill>
                  <a:srgbClr val="000000"/>
                </a:solidFill>
              </a:rPr>
              <a:t>möjlighet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att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påverka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och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bidra</a:t>
            </a:r>
            <a:r>
              <a:rPr lang="en-US" sz="1900" dirty="0">
                <a:solidFill>
                  <a:srgbClr val="000000"/>
                </a:solidFill>
              </a:rPr>
              <a:t> med </a:t>
            </a:r>
            <a:r>
              <a:rPr lang="en-US" sz="1900" dirty="0" err="1">
                <a:solidFill>
                  <a:srgbClr val="000000"/>
                </a:solidFill>
              </a:rPr>
              <a:t>värde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</a:p>
          <a:p>
            <a:r>
              <a:rPr lang="en-US" sz="1900" dirty="0">
                <a:solidFill>
                  <a:srgbClr val="000000"/>
                </a:solidFill>
              </a:rPr>
              <a:t>Det </a:t>
            </a:r>
            <a:r>
              <a:rPr lang="en-US" sz="1900" dirty="0" err="1">
                <a:solidFill>
                  <a:srgbClr val="000000"/>
                </a:solidFill>
              </a:rPr>
              <a:t>finns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många</a:t>
            </a:r>
            <a:r>
              <a:rPr lang="en-US" sz="1900" dirty="0">
                <a:solidFill>
                  <a:srgbClr val="000000"/>
                </a:solidFill>
              </a:rPr>
              <a:t> studier om AI </a:t>
            </a:r>
            <a:r>
              <a:rPr lang="en-US" sz="1900" dirty="0" err="1">
                <a:solidFill>
                  <a:srgbClr val="000000"/>
                </a:solidFill>
              </a:rPr>
              <a:t>och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inköp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privat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verksamhet</a:t>
            </a:r>
            <a:r>
              <a:rPr lang="en-US" sz="1900" dirty="0">
                <a:solidFill>
                  <a:srgbClr val="000000"/>
                </a:solidFill>
              </a:rPr>
              <a:t>, men </a:t>
            </a:r>
            <a:r>
              <a:rPr lang="en-US" sz="1900" dirty="0" err="1">
                <a:solidFill>
                  <a:srgbClr val="000000"/>
                </a:solidFill>
              </a:rPr>
              <a:t>färre</a:t>
            </a:r>
            <a:r>
              <a:rPr lang="en-US" sz="1900" dirty="0">
                <a:solidFill>
                  <a:srgbClr val="000000"/>
                </a:solidFill>
              </a:rPr>
              <a:t> studier om AI </a:t>
            </a:r>
            <a:r>
              <a:rPr lang="en-US" sz="1900" dirty="0" err="1">
                <a:solidFill>
                  <a:srgbClr val="000000"/>
                </a:solidFill>
              </a:rPr>
              <a:t>och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inköp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offentlig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verksamhet</a:t>
            </a:r>
            <a:endParaRPr lang="en-US" sz="1900" dirty="0">
              <a:solidFill>
                <a:srgbClr val="000000"/>
              </a:solidFill>
            </a:endParaRPr>
          </a:p>
          <a:p>
            <a:r>
              <a:rPr lang="en-US" sz="1900" dirty="0" err="1">
                <a:solidFill>
                  <a:srgbClr val="000000"/>
                </a:solidFill>
              </a:rPr>
              <a:t>Fokus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på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myndigheter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  <a:r>
              <a:rPr lang="en-US" sz="1900" dirty="0" err="1">
                <a:ea typeface="Times New Roman" panose="02020603050405020304" pitchFamily="18" charset="0"/>
              </a:rPr>
              <a:t>Många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myndigheter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har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stor</a:t>
            </a:r>
            <a:r>
              <a:rPr lang="en-US" sz="1900" dirty="0">
                <a:ea typeface="Times New Roman" panose="02020603050405020304" pitchFamily="18" charset="0"/>
              </a:rPr>
              <a:t> spend </a:t>
            </a:r>
            <a:r>
              <a:rPr lang="en-US" sz="1900" dirty="0" err="1">
                <a:ea typeface="Times New Roman" panose="02020603050405020304" pitchFamily="18" charset="0"/>
              </a:rPr>
              <a:t>och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kan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fungera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som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inspiratör</a:t>
            </a:r>
            <a:r>
              <a:rPr lang="en-US" sz="1900" dirty="0">
                <a:ea typeface="Times New Roman" panose="02020603050405020304" pitchFamily="18" charset="0"/>
              </a:rPr>
              <a:t> till </a:t>
            </a:r>
            <a:r>
              <a:rPr lang="en-US" sz="1900" dirty="0" err="1">
                <a:ea typeface="Times New Roman" panose="02020603050405020304" pitchFamily="18" charset="0"/>
              </a:rPr>
              <a:t>mindre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myndigheter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och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kommuner</a:t>
            </a:r>
            <a:r>
              <a:rPr lang="en-US" sz="1900" dirty="0">
                <a:ea typeface="Times New Roman" panose="02020603050405020304" pitchFamily="18" charset="0"/>
              </a:rPr>
              <a:t>. </a:t>
            </a:r>
            <a:r>
              <a:rPr lang="en-US" sz="1900" dirty="0" err="1">
                <a:ea typeface="Times New Roman" panose="02020603050405020304" pitchFamily="18" charset="0"/>
              </a:rPr>
              <a:t>Borde</a:t>
            </a:r>
            <a:r>
              <a:rPr lang="en-US" sz="1900" dirty="0">
                <a:ea typeface="Times New Roman" panose="02020603050405020304" pitchFamily="18" charset="0"/>
              </a:rPr>
              <a:t> ha </a:t>
            </a:r>
            <a:r>
              <a:rPr lang="en-US" sz="1900" dirty="0" err="1">
                <a:ea typeface="Times New Roman" panose="02020603050405020304" pitchFamily="18" charset="0"/>
              </a:rPr>
              <a:t>mer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resurser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och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möjlighet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att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driva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på</a:t>
            </a:r>
            <a:r>
              <a:rPr lang="en-US" sz="1900" dirty="0">
                <a:ea typeface="Times New Roman" panose="02020603050405020304" pitchFamily="18" charset="0"/>
              </a:rPr>
              <a:t> innovation </a:t>
            </a:r>
            <a:r>
              <a:rPr lang="en-US" sz="1900" dirty="0" err="1">
                <a:ea typeface="Times New Roman" panose="02020603050405020304" pitchFamily="18" charset="0"/>
              </a:rPr>
              <a:t>och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användning</a:t>
            </a:r>
            <a:r>
              <a:rPr lang="en-US" sz="1900" dirty="0">
                <a:ea typeface="Times New Roman" panose="02020603050405020304" pitchFamily="18" charset="0"/>
              </a:rPr>
              <a:t> av AI </a:t>
            </a:r>
            <a:r>
              <a:rPr lang="en-US" sz="1900" dirty="0" err="1">
                <a:ea typeface="Times New Roman" panose="02020603050405020304" pitchFamily="18" charset="0"/>
              </a:rPr>
              <a:t>i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sitt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inköpsarbete</a:t>
            </a:r>
            <a:r>
              <a:rPr lang="en-US" sz="1900" dirty="0">
                <a:ea typeface="Times New Roman" panose="02020603050405020304" pitchFamily="18" charset="0"/>
              </a:rPr>
              <a:t>. </a:t>
            </a:r>
            <a:r>
              <a:rPr lang="en-US" sz="1900" dirty="0" err="1">
                <a:ea typeface="Times New Roman" panose="02020603050405020304" pitchFamily="18" charset="0"/>
              </a:rPr>
              <a:t>Få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internationella</a:t>
            </a:r>
            <a:r>
              <a:rPr lang="en-US" sz="1900" dirty="0">
                <a:ea typeface="Times New Roman" panose="02020603050405020304" pitchFamily="18" charset="0"/>
              </a:rPr>
              <a:t> studier </a:t>
            </a:r>
            <a:r>
              <a:rPr lang="en-US" sz="1900" dirty="0" err="1">
                <a:ea typeface="Times New Roman" panose="02020603050405020304" pitchFamily="18" charset="0"/>
              </a:rPr>
              <a:t>att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relatera</a:t>
            </a:r>
            <a:r>
              <a:rPr lang="en-US" sz="1900" dirty="0">
                <a:ea typeface="Times New Roman" panose="02020603050405020304" pitchFamily="18" charset="0"/>
              </a:rPr>
              <a:t> till </a:t>
            </a:r>
            <a:r>
              <a:rPr lang="en-US" sz="1900" dirty="0" err="1">
                <a:ea typeface="Times New Roman" panose="02020603050405020304" pitchFamily="18" charset="0"/>
              </a:rPr>
              <a:t>på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kommunnivå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</a:p>
          <a:p>
            <a:r>
              <a:rPr lang="en-US" sz="1900" dirty="0">
                <a:ea typeface="Times New Roman" panose="02020603050405020304" pitchFamily="18" charset="0"/>
              </a:rPr>
              <a:t>18 </a:t>
            </a:r>
            <a:r>
              <a:rPr lang="en-US" sz="1900" dirty="0" err="1">
                <a:ea typeface="Times New Roman" panose="02020603050405020304" pitchFamily="18" charset="0"/>
              </a:rPr>
              <a:t>intervjuer</a:t>
            </a:r>
            <a:r>
              <a:rPr lang="en-US" sz="1900" dirty="0">
                <a:ea typeface="Times New Roman" panose="02020603050405020304" pitchFamily="18" charset="0"/>
              </a:rPr>
              <a:t> med </a:t>
            </a:r>
            <a:r>
              <a:rPr lang="en-US" sz="1900" dirty="0" err="1">
                <a:ea typeface="Times New Roman" panose="02020603050405020304" pitchFamily="18" charset="0"/>
              </a:rPr>
              <a:t>olika</a:t>
            </a:r>
            <a:r>
              <a:rPr lang="en-US" sz="1900" dirty="0">
                <a:ea typeface="Times New Roman" panose="02020603050405020304" pitchFamily="18" charset="0"/>
              </a:rPr>
              <a:t> roller </a:t>
            </a:r>
            <a:r>
              <a:rPr lang="en-US" sz="1900" dirty="0" err="1">
                <a:ea typeface="Times New Roman" panose="02020603050405020304" pitchFamily="18" charset="0"/>
              </a:rPr>
              <a:t>inom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inköpsorganisationer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på</a:t>
            </a:r>
            <a:r>
              <a:rPr lang="en-US" sz="1900" dirty="0">
                <a:ea typeface="Times New Roman" panose="02020603050405020304" pitchFamily="18" charset="0"/>
              </a:rPr>
              <a:t> 10 </a:t>
            </a:r>
            <a:r>
              <a:rPr lang="en-US" sz="1900" dirty="0" err="1">
                <a:ea typeface="Times New Roman" panose="02020603050405020304" pitchFamily="18" charset="0"/>
              </a:rPr>
              <a:t>myndigheter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och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en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organisation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som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fungerar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som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verksamhetsstöd</a:t>
            </a:r>
            <a:r>
              <a:rPr lang="en-US" sz="1900" dirty="0">
                <a:ea typeface="Times New Roman" panose="02020603050405020304" pitchFamily="18" charset="0"/>
              </a:rPr>
              <a:t> till </a:t>
            </a:r>
            <a:r>
              <a:rPr lang="en-US" sz="1900" dirty="0" err="1">
                <a:ea typeface="Times New Roman" panose="02020603050405020304" pitchFamily="18" charset="0"/>
              </a:rPr>
              <a:t>offentlig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sektor</a:t>
            </a:r>
            <a:r>
              <a:rPr lang="en-US" sz="1900" dirty="0">
                <a:ea typeface="Times New Roman" panose="02020603050405020304" pitchFamily="18" charset="0"/>
              </a:rPr>
              <a:t>.</a:t>
            </a:r>
            <a:endParaRPr lang="en-US" sz="1900" dirty="0">
              <a:solidFill>
                <a:srgbClr val="000000"/>
              </a:solidFill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FuturaBT"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5DA1-2C6E-308C-A5C6-10FD3762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0C78-E58C-A749-2DA6-14092B6A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2" cy="52595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 kern="1200" cap="all" spc="225" baseline="0" dirty="0">
                <a:latin typeface="+mj-lt"/>
                <a:ea typeface="+mj-ea"/>
                <a:cs typeface="+mj-cs"/>
              </a:rPr>
              <a:t>Våra </a:t>
            </a:r>
            <a:r>
              <a:rPr lang="en-US" b="1" kern="1200" cap="all" spc="225" baseline="0" dirty="0" err="1">
                <a:latin typeface="+mj-lt"/>
                <a:ea typeface="+mj-ea"/>
                <a:cs typeface="+mj-cs"/>
              </a:rPr>
              <a:t>forskningsfrågor</a:t>
            </a:r>
            <a:endParaRPr lang="en-US" b="1" kern="1200" cap="all" spc="225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40A28-1601-1E9A-9F74-8AAEB02C5628}"/>
              </a:ext>
            </a:extLst>
          </p:cNvPr>
          <p:cNvSpPr txBox="1"/>
          <p:nvPr/>
        </p:nvSpPr>
        <p:spPr>
          <a:xfrm>
            <a:off x="548640" y="1088136"/>
            <a:ext cx="4782312" cy="357530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1.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Vilka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är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största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utmaningarna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vid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införande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av AI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offentligt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inköp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och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vilka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är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praktiska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konsekvenserna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2.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Vilka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inköpsaktiviteter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är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fokus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för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nuvarande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framtida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potentiella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tillämpningar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 AI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3.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Hur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kan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värde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skapas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vid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tillämpning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av AI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offentligt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inköp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och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värde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för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vem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026" name="Picture 2" descr="Maximera värdet av AI - Ledarskap - HRnytt">
            <a:extLst>
              <a:ext uri="{FF2B5EF4-FFF2-40B4-BE49-F238E27FC236}">
                <a16:creationId xmlns:a16="http://schemas.microsoft.com/office/drawing/2014/main" id="{743B3BB9-2182-F26A-A7D4-D2B662E13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8621"/>
          <a:stretch/>
        </p:blipFill>
        <p:spPr bwMode="auto">
          <a:xfrm>
            <a:off x="5397626" y="1149838"/>
            <a:ext cx="3387600" cy="28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FF35-F784-A246-F405-EF6D1504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0B1617BE-BA58-4B59-88D5-A8C7B239E91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411-CD14-CF63-1873-3B4400F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Utmaningar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18D-88B0-2616-1833-7D8097B2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797421"/>
            <a:ext cx="8501761" cy="424368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en-US" sz="2200" b="1" dirty="0" err="1">
                <a:effectLst/>
                <a:ea typeface="Times New Roman" panose="02020603050405020304" pitchFamily="18" charset="0"/>
              </a:rPr>
              <a:t>Organisation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</a:t>
            </a:r>
            <a:r>
              <a:rPr lang="en-US" sz="2200" dirty="0" err="1">
                <a:ea typeface="Times New Roman" panose="02020603050405020304" pitchFamily="18" charset="0"/>
              </a:rPr>
              <a:t>ögsta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ledningen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gammal</a:t>
            </a:r>
            <a:r>
              <a:rPr lang="en-US" sz="2200" dirty="0">
                <a:ea typeface="Times New Roman" panose="02020603050405020304" pitchFamily="18" charset="0"/>
              </a:rPr>
              <a:t> silo-</a:t>
            </a:r>
            <a:r>
              <a:rPr lang="en-US" sz="2200" dirty="0" err="1">
                <a:ea typeface="Times New Roman" panose="02020603050405020304" pitchFamily="18" charset="0"/>
              </a:rPr>
              <a:t>baserad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organisationsstruktur</a:t>
            </a:r>
            <a:r>
              <a:rPr lang="en-US" sz="2200" dirty="0">
                <a:ea typeface="Times New Roman" panose="02020603050405020304" pitchFamily="18" charset="0"/>
              </a:rPr>
              <a:t>, intern kultur, </a:t>
            </a:r>
            <a:r>
              <a:rPr lang="en-US" sz="2200" dirty="0" err="1">
                <a:ea typeface="Times New Roman" panose="02020603050405020304" pitchFamily="18" charset="0"/>
              </a:rPr>
              <a:t>kunskap</a:t>
            </a:r>
            <a:r>
              <a:rPr lang="en-US" sz="2200" dirty="0">
                <a:ea typeface="Times New Roman" panose="02020603050405020304" pitchFamily="18" charset="0"/>
              </a:rPr>
              <a:t> om </a:t>
            </a:r>
            <a:r>
              <a:rPr lang="en-US" sz="2200" dirty="0" err="1">
                <a:ea typeface="Times New Roman" panose="02020603050405020304" pitchFamily="18" charset="0"/>
              </a:rPr>
              <a:t>fördelar</a:t>
            </a:r>
            <a:r>
              <a:rPr lang="en-US" sz="2200" dirty="0">
                <a:ea typeface="Times New Roman" panose="02020603050405020304" pitchFamily="18" charset="0"/>
              </a:rPr>
              <a:t> med AI </a:t>
            </a:r>
            <a:r>
              <a:rPr lang="en-US" sz="2200" dirty="0" err="1">
                <a:ea typeface="Times New Roman" panose="02020603050405020304" pitchFamily="18" charset="0"/>
              </a:rPr>
              <a:t>i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inköp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arenR"/>
            </a:pPr>
            <a:r>
              <a:rPr lang="en-US" sz="2200" b="1" dirty="0">
                <a:effectLst/>
                <a:ea typeface="Times New Roman" panose="02020603050405020304" pitchFamily="18" charset="0"/>
              </a:rPr>
              <a:t>Process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ea typeface="Times New Roman" panose="02020603050405020304" pitchFamily="18" charset="0"/>
              </a:rPr>
              <a:t>Brist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på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teknisk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expertis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otydlighet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gällande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ansvar</a:t>
            </a:r>
            <a:endParaRPr lang="en-US" sz="2200" dirty="0"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200" b="1" dirty="0" err="1">
                <a:effectLst/>
                <a:ea typeface="Times New Roman" panose="02020603050405020304" pitchFamily="18" charset="0"/>
              </a:rPr>
              <a:t>Teknologi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ea typeface="Times New Roman" panose="02020603050405020304" pitchFamily="18" charset="0"/>
              </a:rPr>
              <a:t>Låg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datakvalitet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otillräcklig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mängd</a:t>
            </a:r>
            <a:r>
              <a:rPr lang="en-US" sz="2200" dirty="0">
                <a:ea typeface="Times New Roman" panose="02020603050405020304" pitchFamily="18" charset="0"/>
              </a:rPr>
              <a:t> data, </a:t>
            </a:r>
            <a:r>
              <a:rPr lang="en-US" sz="2200" dirty="0" err="1">
                <a:ea typeface="Times New Roman" panose="02020603050405020304" pitchFamily="18" charset="0"/>
              </a:rPr>
              <a:t>datasäkerhet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och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konfidentialitet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integrationskomplexitet</a:t>
            </a:r>
            <a:r>
              <a:rPr lang="en-US" sz="2200" dirty="0">
                <a:ea typeface="Times New Roman" panose="02020603050405020304" pitchFamily="18" charset="0"/>
              </a:rPr>
              <a:t> (</a:t>
            </a:r>
            <a:r>
              <a:rPr lang="en-US" sz="2200" dirty="0" err="1">
                <a:ea typeface="Times New Roman" panose="02020603050405020304" pitchFamily="18" charset="0"/>
              </a:rPr>
              <a:t>regler</a:t>
            </a:r>
            <a:r>
              <a:rPr lang="en-US" sz="2200" dirty="0">
                <a:ea typeface="Times New Roman" panose="02020603050405020304" pitchFamily="18" charset="0"/>
              </a:rPr>
              <a:t> för </a:t>
            </a:r>
            <a:r>
              <a:rPr lang="en-US" sz="2200" dirty="0" err="1">
                <a:ea typeface="Times New Roman" panose="02020603050405020304" pitchFamily="18" charset="0"/>
              </a:rPr>
              <a:t>offentlig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förvaltning</a:t>
            </a:r>
            <a:r>
              <a:rPr lang="en-US" sz="2200" dirty="0">
                <a:ea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200" b="1" dirty="0" err="1">
                <a:ea typeface="Times New Roman" panose="02020603050405020304" pitchFamily="18" charset="0"/>
              </a:rPr>
              <a:t>Miljö</a:t>
            </a:r>
            <a:r>
              <a:rPr lang="en-US" sz="2200" b="1" dirty="0">
                <a:ea typeface="Times New Roman" panose="02020603050405020304" pitchFamily="18" charset="0"/>
              </a:rPr>
              <a:t>: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Identifiering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och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urval</a:t>
            </a:r>
            <a:r>
              <a:rPr lang="en-US" sz="2200" dirty="0">
                <a:ea typeface="Times New Roman" panose="02020603050405020304" pitchFamily="18" charset="0"/>
              </a:rPr>
              <a:t> av </a:t>
            </a:r>
            <a:r>
              <a:rPr lang="en-US" sz="2200" dirty="0" err="1">
                <a:ea typeface="Times New Roman" panose="02020603050405020304" pitchFamily="18" charset="0"/>
              </a:rPr>
              <a:t>leverantörer</a:t>
            </a:r>
            <a:r>
              <a:rPr lang="en-US" sz="2200" dirty="0">
                <a:ea typeface="Times New Roman" panose="02020603050405020304" pitchFamily="18" charset="0"/>
              </a:rPr>
              <a:t> av AI-</a:t>
            </a:r>
            <a:r>
              <a:rPr lang="en-US" sz="2200" dirty="0" err="1">
                <a:ea typeface="Times New Roman" panose="02020603050405020304" pitchFamily="18" charset="0"/>
              </a:rPr>
              <a:t>lösningar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inte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en</a:t>
            </a:r>
            <a:r>
              <a:rPr lang="en-US" sz="2200" dirty="0">
                <a:ea typeface="Times New Roman" panose="02020603050405020304" pitchFamily="18" charset="0"/>
              </a:rPr>
              <a:t> central </a:t>
            </a:r>
            <a:r>
              <a:rPr lang="en-US" sz="2200" dirty="0" err="1">
                <a:ea typeface="Times New Roman" panose="02020603050405020304" pitchFamily="18" charset="0"/>
              </a:rPr>
              <a:t>fråga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och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utmaning</a:t>
            </a:r>
            <a:r>
              <a:rPr lang="en-US" sz="2200" dirty="0">
                <a:ea typeface="Times New Roman" panose="02020603050405020304" pitchFamily="18" charset="0"/>
              </a:rPr>
              <a:t> I det </a:t>
            </a:r>
            <a:r>
              <a:rPr lang="en-US" sz="2200" dirty="0" err="1">
                <a:ea typeface="Times New Roman" panose="02020603050405020304" pitchFamily="18" charset="0"/>
              </a:rPr>
              <a:t>här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skedet</a:t>
            </a:r>
            <a:r>
              <a:rPr lang="en-US" sz="2200" dirty="0">
                <a:ea typeface="Times New Roman" panose="02020603050405020304" pitchFamily="18" charset="0"/>
              </a:rPr>
              <a:t>.</a:t>
            </a:r>
            <a:endParaRPr lang="sv-SE" sz="2200" dirty="0"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6708-D3D9-B42C-D7F0-C8C4163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B3545D-D734-42EC-2ED1-0823778E1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8874C1-F604-1CB8-FCAF-781695E7C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21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411-CD14-CF63-1873-3B4400F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Inköpsaktiviteter i fokus – potential i alla tre faser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18D-88B0-2616-1833-7D8097B2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033272"/>
            <a:ext cx="8510905" cy="3733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i="1" dirty="0">
                <a:effectLst/>
                <a:ea typeface="Times New Roman" panose="02020603050405020304" pitchFamily="18" charset="0"/>
              </a:rPr>
              <a:t>1) </a:t>
            </a:r>
            <a:r>
              <a:rPr lang="en-GB" sz="2200" b="1" i="1" dirty="0" err="1">
                <a:effectLst/>
                <a:ea typeface="Times New Roman" panose="02020603050405020304" pitchFamily="18" charset="0"/>
              </a:rPr>
              <a:t>Förberedande</a:t>
            </a:r>
            <a:r>
              <a:rPr lang="en-GB" sz="22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b="1" i="1" dirty="0" err="1">
                <a:effectLst/>
                <a:ea typeface="Times New Roman" panose="02020603050405020304" pitchFamily="18" charset="0"/>
              </a:rPr>
              <a:t>fasen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AI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efterfråge</a:t>
            </a:r>
            <a:r>
              <a:rPr lang="en-US" sz="2200" dirty="0"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a typeface="Times New Roman" panose="02020603050405020304" pitchFamily="18" charset="0"/>
              </a:rPr>
              <a:t>och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behovsanalys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marknadsundersökning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och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analys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och</a:t>
            </a:r>
            <a:r>
              <a:rPr lang="en-US" sz="2200" dirty="0">
                <a:ea typeface="Times New Roman" panose="02020603050405020304" pitchFamily="18" charset="0"/>
              </a:rPr>
              <a:t> AI </a:t>
            </a:r>
            <a:r>
              <a:rPr lang="en-US" sz="2200" dirty="0" err="1">
                <a:ea typeface="Times New Roman" panose="02020603050405020304" pitchFamily="18" charset="0"/>
              </a:rPr>
              <a:t>som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stöd</a:t>
            </a:r>
            <a:r>
              <a:rPr lang="en-US" sz="2200" dirty="0">
                <a:ea typeface="Times New Roman" panose="02020603050405020304" pitchFamily="18" charset="0"/>
              </a:rPr>
              <a:t> för </a:t>
            </a:r>
            <a:r>
              <a:rPr lang="en-US" sz="2200" dirty="0" err="1">
                <a:ea typeface="Times New Roman" panose="02020603050405020304" pitchFamily="18" charset="0"/>
              </a:rPr>
              <a:t>utveckling</a:t>
            </a:r>
            <a:r>
              <a:rPr lang="en-US" sz="2200" dirty="0">
                <a:ea typeface="Times New Roman" panose="02020603050405020304" pitchFamily="18" charset="0"/>
              </a:rPr>
              <a:t> av </a:t>
            </a:r>
            <a:r>
              <a:rPr lang="en-US" sz="2200" dirty="0" err="1">
                <a:ea typeface="Times New Roman" panose="02020603050405020304" pitchFamily="18" charset="0"/>
              </a:rPr>
              <a:t>inköpsstrategi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“AI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skulle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kunna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möjliggöra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en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helt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annan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analys</a:t>
            </a:r>
            <a:r>
              <a:rPr lang="en-US" sz="2000" i="1" dirty="0">
                <a:ea typeface="Times New Roman" panose="02020603050405020304" pitchFamily="18" charset="0"/>
              </a:rPr>
              <a:t> av </a:t>
            </a:r>
            <a:r>
              <a:rPr lang="en-US" sz="2000" i="1" dirty="0" err="1">
                <a:ea typeface="Times New Roman" panose="02020603050405020304" pitchFamily="18" charset="0"/>
              </a:rPr>
              <a:t>omvärlden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och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marknaden</a:t>
            </a:r>
            <a:r>
              <a:rPr lang="en-US" sz="2000" i="1" dirty="0">
                <a:ea typeface="Times New Roman" panose="02020603050405020304" pitchFamily="18" charset="0"/>
              </a:rPr>
              <a:t>. Det </a:t>
            </a:r>
            <a:r>
              <a:rPr lang="en-US" sz="2000" i="1" dirty="0" err="1">
                <a:ea typeface="Times New Roman" panose="02020603050405020304" pitchFamily="18" charset="0"/>
              </a:rPr>
              <a:t>är</a:t>
            </a:r>
            <a:r>
              <a:rPr lang="en-US" sz="2000" i="1" dirty="0">
                <a:ea typeface="Times New Roman" panose="02020603050405020304" pitchFamily="18" charset="0"/>
              </a:rPr>
              <a:t> saker vi </a:t>
            </a:r>
            <a:r>
              <a:rPr lang="en-US" sz="2000" i="1" dirty="0" err="1">
                <a:ea typeface="Times New Roman" panose="02020603050405020304" pitchFamily="18" charset="0"/>
              </a:rPr>
              <a:t>inte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riktigt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hinner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hantera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som</a:t>
            </a:r>
            <a:r>
              <a:rPr lang="en-US" sz="2000" i="1" dirty="0">
                <a:ea typeface="Times New Roman" panose="02020603050405020304" pitchFamily="18" charset="0"/>
              </a:rPr>
              <a:t> vi </a:t>
            </a:r>
            <a:r>
              <a:rPr lang="en-US" sz="2000" i="1" dirty="0" err="1">
                <a:ea typeface="Times New Roman" panose="02020603050405020304" pitchFamily="18" charset="0"/>
              </a:rPr>
              <a:t>borde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eller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behöver</a:t>
            </a:r>
            <a:r>
              <a:rPr lang="en-US" sz="2000" i="1" dirty="0">
                <a:ea typeface="Times New Roman" panose="02020603050405020304" pitchFamily="18" charset="0"/>
              </a:rPr>
              <a:t>, med </a:t>
            </a:r>
            <a:r>
              <a:rPr lang="en-US" sz="2000" i="1" dirty="0" err="1">
                <a:ea typeface="Times New Roman" panose="02020603050405020304" pitchFamily="18" charset="0"/>
              </a:rPr>
              <a:t>tanke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på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förändringstakten</a:t>
            </a:r>
            <a:r>
              <a:rPr lang="en-US" sz="2000" i="1" dirty="0"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a typeface="Times New Roman" panose="02020603050405020304" pitchFamily="18" charset="0"/>
              </a:rPr>
              <a:t>och</a:t>
            </a:r>
            <a:r>
              <a:rPr lang="en-US" sz="2000" i="1" dirty="0">
                <a:ea typeface="Times New Roman" panose="02020603050405020304" pitchFamily="18" charset="0"/>
              </a:rPr>
              <a:t> vi </a:t>
            </a:r>
            <a:r>
              <a:rPr lang="en-US" sz="2000" i="1" dirty="0" err="1"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staten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har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svårt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att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hänga</a:t>
            </a:r>
            <a:r>
              <a:rPr lang="en-US" sz="2000" i="1" dirty="0">
                <a:ea typeface="Times New Roman" panose="02020603050405020304" pitchFamily="18" charset="0"/>
              </a:rPr>
              <a:t> med. </a:t>
            </a:r>
            <a:r>
              <a:rPr lang="en-US" sz="2000" i="1" dirty="0" err="1">
                <a:ea typeface="Times New Roman" panose="02020603050405020304" pitchFamily="18" charset="0"/>
              </a:rPr>
              <a:t>Idag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går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resurserna</a:t>
            </a:r>
            <a:r>
              <a:rPr lang="en-US" sz="2000" i="1" dirty="0">
                <a:ea typeface="Times New Roman" panose="02020603050405020304" pitchFamily="18" charset="0"/>
              </a:rPr>
              <a:t> till </a:t>
            </a:r>
            <a:r>
              <a:rPr lang="en-US" sz="2000" i="1" dirty="0" err="1">
                <a:ea typeface="Times New Roman" panose="02020603050405020304" pitchFamily="18" charset="0"/>
              </a:rPr>
              <a:t>stor</a:t>
            </a:r>
            <a:r>
              <a:rPr lang="en-US" sz="2000" i="1" dirty="0">
                <a:ea typeface="Times New Roman" panose="02020603050405020304" pitchFamily="18" charset="0"/>
              </a:rPr>
              <a:t> del till </a:t>
            </a:r>
            <a:r>
              <a:rPr lang="en-US" sz="2000" i="1" dirty="0" err="1">
                <a:ea typeface="Times New Roman" panose="02020603050405020304" pitchFamily="18" charset="0"/>
              </a:rPr>
              <a:t>själva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upphandlingsprocessen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och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speciellt</a:t>
            </a:r>
            <a:r>
              <a:rPr lang="en-US" sz="2000" i="1" dirty="0">
                <a:ea typeface="Times New Roman" panose="02020603050405020304" pitchFamily="18" charset="0"/>
              </a:rPr>
              <a:t> till </a:t>
            </a:r>
            <a:r>
              <a:rPr lang="en-US" sz="2000" i="1" dirty="0" err="1">
                <a:ea typeface="Times New Roman" panose="02020603050405020304" pitchFamily="18" charset="0"/>
              </a:rPr>
              <a:t>kontrakthanteringsaktiviteter</a:t>
            </a:r>
            <a:r>
              <a:rPr lang="en-US" sz="2000" i="1" dirty="0"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a typeface="Times New Roman" panose="02020603050405020304" pitchFamily="18" charset="0"/>
              </a:rPr>
              <a:t>Viktiga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delar</a:t>
            </a:r>
            <a:r>
              <a:rPr lang="en-US" sz="2000" i="1" dirty="0">
                <a:ea typeface="Times New Roman" panose="02020603050405020304" pitchFamily="18" charset="0"/>
              </a:rPr>
              <a:t> av det </a:t>
            </a:r>
            <a:r>
              <a:rPr lang="en-US" sz="2000" i="1" dirty="0" err="1">
                <a:ea typeface="Times New Roman" panose="02020603050405020304" pitchFamily="18" charset="0"/>
              </a:rPr>
              <a:t>förberedande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arbetet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kommer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ibland</a:t>
            </a:r>
            <a:r>
              <a:rPr lang="en-US" sz="2000" i="1" dirty="0">
                <a:ea typeface="Times New Roman" panose="02020603050405020304" pitchFamily="18" charset="0"/>
              </a:rPr>
              <a:t> till </a:t>
            </a:r>
            <a:r>
              <a:rPr lang="en-US" sz="2000" i="1" dirty="0" err="1">
                <a:ea typeface="Times New Roman" panose="02020603050405020304" pitchFamily="18" charset="0"/>
              </a:rPr>
              <a:t>korta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på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grund</a:t>
            </a:r>
            <a:r>
              <a:rPr lang="en-US" sz="2000" i="1" dirty="0">
                <a:ea typeface="Times New Roman" panose="02020603050405020304" pitchFamily="18" charset="0"/>
              </a:rPr>
              <a:t> av </a:t>
            </a:r>
            <a:r>
              <a:rPr lang="en-US" sz="2000" i="1" dirty="0" err="1">
                <a:ea typeface="Times New Roman" panose="02020603050405020304" pitchFamily="18" charset="0"/>
              </a:rPr>
              <a:t>bristande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resurser</a:t>
            </a:r>
            <a:r>
              <a:rPr lang="en-US" sz="2000" i="1" dirty="0">
                <a:ea typeface="Times New Roman" panose="02020603050405020304" pitchFamily="18" charset="0"/>
              </a:rPr>
              <a:t>.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”</a:t>
            </a:r>
            <a:endParaRPr lang="sv-SE" sz="2000" i="1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v-SE" sz="1700" i="1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700" dirty="0">
                <a:effectLst/>
                <a:ea typeface="Times New Roman" panose="02020603050405020304" pitchFamily="18" charset="0"/>
              </a:rPr>
              <a:t>					</a:t>
            </a:r>
            <a:endParaRPr lang="sv-SE" sz="17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6708-D3D9-B42C-D7F0-C8C4163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411-CD14-CF63-1873-3B4400F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Inköpsaktiviteter i fokus – potential i alla tre faser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18D-88B0-2616-1833-7D8097B2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033272"/>
            <a:ext cx="8510905" cy="3586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i="1" dirty="0">
                <a:effectLst/>
                <a:ea typeface="Times New Roman" panose="02020603050405020304" pitchFamily="18" charset="0"/>
              </a:rPr>
              <a:t>2) </a:t>
            </a:r>
            <a:r>
              <a:rPr lang="en-GB" sz="2000" b="1" i="1" dirty="0" err="1">
                <a:ea typeface="Times New Roman" panose="02020603050405020304" pitchFamily="18" charset="0"/>
              </a:rPr>
              <a:t>Upphandlande</a:t>
            </a:r>
            <a:r>
              <a:rPr lang="en-GB" sz="2000" b="1" i="1" dirty="0">
                <a:ea typeface="Times New Roman" panose="02020603050405020304" pitchFamily="18" charset="0"/>
              </a:rPr>
              <a:t> </a:t>
            </a:r>
            <a:r>
              <a:rPr lang="en-GB" sz="2000" b="1" i="1" dirty="0" err="1">
                <a:ea typeface="Times New Roman" panose="02020603050405020304" pitchFamily="18" charset="0"/>
              </a:rPr>
              <a:t>fasen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: AI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som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stöd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vid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framtagande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av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förfrågningsunderlag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hantering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av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anbud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val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av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leverantör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ea typeface="Times New Roman" panose="02020603050405020304" pitchFamily="18" charset="0"/>
              </a:rPr>
              <a:t>avtalsskrivande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“AI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är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lämpligt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för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gå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igenom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texter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jämföra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. Om jag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är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klar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med mitt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förfrågningsunderlag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kör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det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genom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en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AI,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som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ett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gigantiskt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bibliotek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med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tidigare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domar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I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förvaltningsrätten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till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exempel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om det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går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riktigt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riktigt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snabbt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Alla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dessa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domar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som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ingen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orkar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läsa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, det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är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praktiskt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taget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omöjligt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. Du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kan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säkert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plocka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ut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några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jämföra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, men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få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ett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direkt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svar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efter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ha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granskats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mot 180 000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tidigare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förvaltningsrättsliga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domar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det till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exempel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är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96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procents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sannolikhet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förfrågningsunderlaget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är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korrekt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enligt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lagstiftningen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, det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skulle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vara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något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väldigt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bra </a:t>
            </a:r>
            <a:r>
              <a:rPr lang="en-US" sz="1800" i="1" dirty="0" err="1">
                <a:effectLst/>
                <a:ea typeface="Times New Roman" panose="02020603050405020304" pitchFamily="18" charset="0"/>
              </a:rPr>
              <a:t>tror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jag.” </a:t>
            </a:r>
            <a:endParaRPr lang="sv-SE" sz="1800" i="1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6708-D3D9-B42C-D7F0-C8C4163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411-CD14-CF63-1873-3B4400F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Inköpsaktiviteter i fokus – potential i alla tre faser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18D-88B0-2616-1833-7D8097B2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033272"/>
            <a:ext cx="8510905" cy="341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ea typeface="Times New Roman" panose="02020603050405020304" pitchFamily="18" charset="0"/>
              </a:rPr>
              <a:t>3) </a:t>
            </a:r>
            <a:r>
              <a:rPr lang="en-GB" sz="2000" b="1" i="1" dirty="0" err="1">
                <a:ea typeface="Times New Roman" panose="02020603050405020304" pitchFamily="18" charset="0"/>
              </a:rPr>
              <a:t>Implementerande</a:t>
            </a:r>
            <a:r>
              <a:rPr lang="en-GB" sz="2000" b="1" i="1" dirty="0">
                <a:ea typeface="Times New Roman" panose="02020603050405020304" pitchFamily="18" charset="0"/>
              </a:rPr>
              <a:t> </a:t>
            </a:r>
            <a:r>
              <a:rPr lang="en-GB" sz="2000" b="1" i="1" dirty="0" err="1">
                <a:ea typeface="Times New Roman" panose="02020603050405020304" pitchFamily="18" charset="0"/>
              </a:rPr>
              <a:t>fasen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000" i="1" dirty="0">
                <a:ea typeface="Times New Roman" panose="02020603050405020304" pitchFamily="18" charset="0"/>
              </a:rPr>
              <a:t>AI för </a:t>
            </a:r>
            <a:r>
              <a:rPr lang="en-US" sz="2000" i="1" dirty="0" err="1">
                <a:ea typeface="Times New Roman" panose="02020603050405020304" pitchFamily="18" charset="0"/>
              </a:rPr>
              <a:t>leverantörsuppföljning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och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utvärdering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700" i="1" dirty="0">
                <a:effectLst/>
                <a:ea typeface="Times New Roman" panose="02020603050405020304" pitchFamily="18" charset="0"/>
              </a:rPr>
              <a:t>“Jag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tror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kontraktshantering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kan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vara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ett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område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där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man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kan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använda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någon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form av automation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som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AI.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Automatisering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som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gör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du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kan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logga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in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hela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tiden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se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hur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det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går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för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leverantören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. Om de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uppfyller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de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krav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de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har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gått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med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på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. Det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kan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vara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allt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från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hållbarhetskrav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till </a:t>
            </a:r>
            <a:r>
              <a:rPr lang="en-US" sz="1700" i="1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kolla</a:t>
            </a:r>
            <a:r>
              <a:rPr lang="en-US" sz="1700" i="1" dirty="0">
                <a:ea typeface="Times New Roman" panose="02020603050405020304" pitchFamily="18" charset="0"/>
              </a:rPr>
              <a:t> om </a:t>
            </a:r>
            <a:r>
              <a:rPr lang="en-US" sz="1700" i="1" dirty="0" err="1">
                <a:ea typeface="Times New Roman" panose="02020603050405020304" pitchFamily="18" charset="0"/>
              </a:rPr>
              <a:t>och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hur</a:t>
            </a:r>
            <a:r>
              <a:rPr lang="en-US" sz="1700" i="1" dirty="0">
                <a:ea typeface="Times New Roman" panose="02020603050405020304" pitchFamily="18" charset="0"/>
              </a:rPr>
              <a:t> de </a:t>
            </a:r>
            <a:r>
              <a:rPr lang="en-US" sz="1700" i="1" dirty="0" err="1">
                <a:ea typeface="Times New Roman" panose="02020603050405020304" pitchFamily="18" charset="0"/>
              </a:rPr>
              <a:t>betalar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sina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arbetsgivaravgifter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och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så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vidare</a:t>
            </a:r>
            <a:r>
              <a:rPr lang="en-US" sz="1700" i="1" dirty="0">
                <a:ea typeface="Times New Roman" panose="02020603050405020304" pitchFamily="18" charset="0"/>
              </a:rPr>
              <a:t>. </a:t>
            </a:r>
            <a:r>
              <a:rPr lang="en-US" sz="1700" i="1" dirty="0" err="1">
                <a:ea typeface="Times New Roman" panose="02020603050405020304" pitchFamily="18" charset="0"/>
              </a:rPr>
              <a:t>Här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skulle</a:t>
            </a:r>
            <a:r>
              <a:rPr lang="en-US" sz="1700" i="1" dirty="0">
                <a:ea typeface="Times New Roman" panose="02020603050405020304" pitchFamily="18" charset="0"/>
              </a:rPr>
              <a:t> vi </a:t>
            </a:r>
            <a:r>
              <a:rPr lang="en-US" sz="1700" i="1" dirty="0" err="1">
                <a:ea typeface="Times New Roman" panose="02020603050405020304" pitchFamily="18" charset="0"/>
              </a:rPr>
              <a:t>kunna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bli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mer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effektiva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i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att</a:t>
            </a:r>
            <a:r>
              <a:rPr lang="en-US" sz="1700" i="1" dirty="0">
                <a:ea typeface="Times New Roman" panose="02020603050405020304" pitchFamily="18" charset="0"/>
              </a:rPr>
              <a:t> se till </a:t>
            </a:r>
            <a:r>
              <a:rPr lang="en-US" sz="1700" i="1" dirty="0" err="1">
                <a:ea typeface="Times New Roman" panose="02020603050405020304" pitchFamily="18" charset="0"/>
              </a:rPr>
              <a:t>att</a:t>
            </a:r>
            <a:r>
              <a:rPr lang="en-US" sz="1700" i="1" dirty="0">
                <a:ea typeface="Times New Roman" panose="02020603050405020304" pitchFamily="18" charset="0"/>
              </a:rPr>
              <a:t> vi </a:t>
            </a:r>
            <a:r>
              <a:rPr lang="en-US" sz="1700" i="1" dirty="0" err="1">
                <a:ea typeface="Times New Roman" panose="02020603050405020304" pitchFamily="18" charset="0"/>
              </a:rPr>
              <a:t>faktiskt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får</a:t>
            </a:r>
            <a:r>
              <a:rPr lang="en-US" sz="1700" i="1" dirty="0">
                <a:ea typeface="Times New Roman" panose="02020603050405020304" pitchFamily="18" charset="0"/>
              </a:rPr>
              <a:t> det vi </a:t>
            </a:r>
            <a:r>
              <a:rPr lang="en-US" sz="1700" i="1" dirty="0" err="1">
                <a:ea typeface="Times New Roman" panose="02020603050405020304" pitchFamily="18" charset="0"/>
              </a:rPr>
              <a:t>vill</a:t>
            </a:r>
            <a:r>
              <a:rPr lang="en-US" sz="1700" i="1" dirty="0">
                <a:ea typeface="Times New Roman" panose="02020603050405020304" pitchFamily="18" charset="0"/>
              </a:rPr>
              <a:t> ha av </a:t>
            </a:r>
            <a:r>
              <a:rPr lang="en-US" sz="1700" i="1" dirty="0" err="1">
                <a:ea typeface="Times New Roman" panose="02020603050405020304" pitchFamily="18" charset="0"/>
              </a:rPr>
              <a:t>avtalet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och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leverantören</a:t>
            </a:r>
            <a:r>
              <a:rPr lang="en-US" sz="1700" i="1" dirty="0">
                <a:ea typeface="Times New Roman" panose="02020603050405020304" pitchFamily="18" charset="0"/>
              </a:rPr>
              <a:t>. </a:t>
            </a:r>
            <a:r>
              <a:rPr lang="en-US" sz="1700" i="1" dirty="0" err="1">
                <a:ea typeface="Times New Roman" panose="02020603050405020304" pitchFamily="18" charset="0"/>
              </a:rPr>
              <a:t>Att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leverantören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levererar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på</a:t>
            </a:r>
            <a:r>
              <a:rPr lang="en-US" sz="1700" i="1" dirty="0">
                <a:ea typeface="Times New Roman" panose="02020603050405020304" pitchFamily="18" charset="0"/>
              </a:rPr>
              <a:t> de </a:t>
            </a:r>
            <a:r>
              <a:rPr lang="en-US" sz="1700" i="1" dirty="0" err="1">
                <a:ea typeface="Times New Roman" panose="02020603050405020304" pitchFamily="18" charset="0"/>
              </a:rPr>
              <a:t>krav</a:t>
            </a:r>
            <a:r>
              <a:rPr lang="en-US" sz="1700" i="1" dirty="0">
                <a:ea typeface="Times New Roman" panose="02020603050405020304" pitchFamily="18" charset="0"/>
              </a:rPr>
              <a:t> vi </a:t>
            </a:r>
            <a:r>
              <a:rPr lang="en-US" sz="1700" i="1" dirty="0" err="1">
                <a:ea typeface="Times New Roman" panose="02020603050405020304" pitchFamily="18" charset="0"/>
              </a:rPr>
              <a:t>ställt</a:t>
            </a:r>
            <a:r>
              <a:rPr lang="en-US" sz="1700" i="1" dirty="0">
                <a:ea typeface="Times New Roman" panose="02020603050405020304" pitchFamily="18" charset="0"/>
              </a:rPr>
              <a:t>, I </a:t>
            </a:r>
            <a:r>
              <a:rPr lang="en-US" sz="1700" i="1" dirty="0" err="1">
                <a:ea typeface="Times New Roman" panose="02020603050405020304" pitchFamily="18" charset="0"/>
              </a:rPr>
              <a:t>nuläget</a:t>
            </a:r>
            <a:r>
              <a:rPr lang="en-US" sz="1700" i="1" dirty="0">
                <a:ea typeface="Times New Roman" panose="02020603050405020304" pitchFamily="18" charset="0"/>
              </a:rPr>
              <a:t> </a:t>
            </a:r>
            <a:r>
              <a:rPr lang="en-US" sz="1700" i="1" dirty="0" err="1">
                <a:ea typeface="Times New Roman" panose="02020603050405020304" pitchFamily="18" charset="0"/>
              </a:rPr>
              <a:t>hinner</a:t>
            </a:r>
            <a:r>
              <a:rPr lang="en-US" sz="1700" i="1" dirty="0">
                <a:ea typeface="Times New Roman" panose="02020603050405020304" pitchFamily="18" charset="0"/>
              </a:rPr>
              <a:t> vi </a:t>
            </a:r>
            <a:r>
              <a:rPr lang="en-US" sz="1700" i="1" dirty="0" err="1">
                <a:ea typeface="Times New Roman" panose="02020603050405020304" pitchFamily="18" charset="0"/>
              </a:rPr>
              <a:t>inte</a:t>
            </a:r>
            <a:r>
              <a:rPr lang="en-US" sz="1700" i="1" dirty="0">
                <a:ea typeface="Times New Roman" panose="02020603050405020304" pitchFamily="18" charset="0"/>
              </a:rPr>
              <a:t> med </a:t>
            </a:r>
            <a:r>
              <a:rPr lang="en-US" sz="1700" i="1" dirty="0" err="1">
                <a:ea typeface="Times New Roman" panose="02020603050405020304" pitchFamily="18" charset="0"/>
              </a:rPr>
              <a:t>avtalshantering</a:t>
            </a:r>
            <a:r>
              <a:rPr lang="en-US" sz="1700" i="1" dirty="0">
                <a:ea typeface="Times New Roman" panose="02020603050405020304" pitchFamily="18" charset="0"/>
              </a:rPr>
              <a:t>.</a:t>
            </a:r>
            <a:r>
              <a:rPr lang="en-US" sz="17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						</a:t>
            </a:r>
            <a:endParaRPr lang="en-US" sz="1700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6708-D3D9-B42C-D7F0-C8C4163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411-CD14-CF63-1873-3B4400F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 och för vem?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18D-88B0-2616-1833-7D8097B2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033272"/>
            <a:ext cx="8510905" cy="341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ffectLst/>
                <a:ea typeface="Times New Roman" panose="02020603050405020304" pitchFamily="18" charset="0"/>
              </a:rPr>
              <a:t>Upplevda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värden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med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AI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baserade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lösningar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bestod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främst</a:t>
            </a:r>
            <a:r>
              <a:rPr lang="en-US" sz="2000" dirty="0">
                <a:ea typeface="Times New Roman" panose="02020603050405020304" pitchFamily="18" charset="0"/>
              </a:rPr>
              <a:t> av </a:t>
            </a:r>
            <a:r>
              <a:rPr lang="en-US" sz="2000" dirty="0" err="1">
                <a:ea typeface="Times New Roman" panose="02020603050405020304" pitchFamily="18" charset="0"/>
              </a:rPr>
              <a:t>idéer</a:t>
            </a:r>
            <a:r>
              <a:rPr lang="en-US" sz="2000" dirty="0">
                <a:ea typeface="Times New Roman" panose="02020603050405020304" pitchFamily="18" charset="0"/>
              </a:rPr>
              <a:t> om </a:t>
            </a:r>
            <a:r>
              <a:rPr lang="en-US" sz="2000" dirty="0" err="1">
                <a:ea typeface="Times New Roman" panose="02020603050405020304" pitchFamily="18" charset="0"/>
              </a:rPr>
              <a:t>förbättrad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operativ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förmåga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a typeface="Times New Roman" panose="02020603050405020304" pitchFamily="18" charset="0"/>
              </a:rPr>
              <a:t>ökad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effektivitet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i</a:t>
            </a:r>
            <a:r>
              <a:rPr lang="en-US" sz="2000" dirty="0">
                <a:ea typeface="Times New Roman" panose="02020603050405020304" pitchFamily="18" charset="0"/>
              </a:rPr>
              <a:t> processer </a:t>
            </a:r>
            <a:r>
              <a:rPr lang="en-US" sz="2000" dirty="0" err="1">
                <a:ea typeface="Times New Roman" panose="02020603050405020304" pitchFamily="18" charset="0"/>
              </a:rPr>
              <a:t>och</a:t>
            </a:r>
            <a:r>
              <a:rPr lang="en-US" sz="2000" dirty="0">
                <a:ea typeface="Times New Roman" panose="02020603050405020304" pitchFamily="18" charset="0"/>
              </a:rPr>
              <a:t> potential </a:t>
            </a:r>
            <a:r>
              <a:rPr lang="en-US" sz="2000" dirty="0" err="1">
                <a:ea typeface="Times New Roman" panose="02020603050405020304" pitchFamily="18" charset="0"/>
              </a:rPr>
              <a:t>att</a:t>
            </a:r>
            <a:r>
              <a:rPr lang="en-US" sz="2000" dirty="0">
                <a:ea typeface="Times New Roman" panose="02020603050405020304" pitchFamily="18" charset="0"/>
              </a:rPr>
              <a:t> med </a:t>
            </a:r>
            <a:r>
              <a:rPr lang="en-US" sz="2000" dirty="0" err="1">
                <a:ea typeface="Times New Roman" panose="02020603050405020304" pitchFamily="18" charset="0"/>
              </a:rPr>
              <a:t>hjälp</a:t>
            </a:r>
            <a:r>
              <a:rPr lang="en-US" sz="2000" dirty="0">
                <a:ea typeface="Times New Roman" panose="02020603050405020304" pitchFamily="18" charset="0"/>
              </a:rPr>
              <a:t> av AI </a:t>
            </a:r>
            <a:r>
              <a:rPr lang="en-US" sz="2000" dirty="0" err="1">
                <a:ea typeface="Times New Roman" panose="02020603050405020304" pitchFamily="18" charset="0"/>
              </a:rPr>
              <a:t>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ökad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utsträckning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kunna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följa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upp</a:t>
            </a:r>
            <a:r>
              <a:rPr lang="en-US" sz="2000" dirty="0">
                <a:ea typeface="Times New Roman" panose="02020603050405020304" pitchFamily="18" charset="0"/>
              </a:rPr>
              <a:t>/</a:t>
            </a:r>
            <a:r>
              <a:rPr lang="en-US" sz="2000" dirty="0" err="1">
                <a:ea typeface="Times New Roman" panose="02020603050405020304" pitchFamily="18" charset="0"/>
              </a:rPr>
              <a:t>övervaka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och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säkerställa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hållbarhet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leverantörskedjan</a:t>
            </a:r>
            <a:r>
              <a:rPr lang="en-US" sz="2000" dirty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De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större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myndigheterna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såg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vidare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diskuterade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större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utsträckning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värden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kopplade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till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samhällseffekter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som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ökad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innovationsförmåga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på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leverantörs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marknader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och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ett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mer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hållbart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samhälle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. De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mindre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myndigheterna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tenderade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att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lyfta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process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effektivitet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större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utsträckning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6708-D3D9-B42C-D7F0-C8C4163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411-CD14-CF63-1873-3B4400F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 har kommit fram till? Övergripande Resultat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18D-88B0-2616-1833-7D8097B2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19" y="941832"/>
            <a:ext cx="8501761" cy="373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ffectLst/>
                <a:ea typeface="Times New Roman" panose="02020603050405020304" pitchFamily="18" charset="0"/>
              </a:rPr>
              <a:t>Låg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nivå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av AI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mognad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statlig</a:t>
            </a:r>
            <a:r>
              <a:rPr lang="en-US" sz="2000" dirty="0" err="1">
                <a:ea typeface="Times New Roman" panose="02020603050405020304" pitchFamily="18" charset="0"/>
              </a:rPr>
              <a:t>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inköp</a:t>
            </a:r>
            <a:r>
              <a:rPr lang="en-US" sz="2000" dirty="0">
                <a:ea typeface="Times New Roman" panose="02020603050405020304" pitchFamily="18" charset="0"/>
              </a:rPr>
              <a:t>, men </a:t>
            </a:r>
            <a:r>
              <a:rPr lang="en-US" sz="2000" dirty="0" err="1">
                <a:ea typeface="Times New Roman" panose="02020603050405020304" pitchFamily="18" charset="0"/>
              </a:rPr>
              <a:t>stort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intresse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Ett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stort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intresse</a:t>
            </a:r>
            <a:r>
              <a:rPr lang="en-US" sz="2000" dirty="0">
                <a:solidFill>
                  <a:srgbClr val="000000"/>
                </a:solidFill>
              </a:rPr>
              <a:t> för </a:t>
            </a:r>
            <a:r>
              <a:rPr lang="en-US" sz="2000" dirty="0" err="1">
                <a:solidFill>
                  <a:srgbClr val="000000"/>
                </a:solidFill>
              </a:rPr>
              <a:t>vad</a:t>
            </a:r>
            <a:r>
              <a:rPr lang="en-US" sz="2000" dirty="0">
                <a:solidFill>
                  <a:srgbClr val="000000"/>
                </a:solidFill>
              </a:rPr>
              <a:t> AI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göra</a:t>
            </a:r>
            <a:r>
              <a:rPr lang="en-US" sz="2000" dirty="0">
                <a:solidFill>
                  <a:srgbClr val="000000"/>
                </a:solidFill>
              </a:rPr>
              <a:t> men </a:t>
            </a:r>
            <a:r>
              <a:rPr lang="en-US" sz="2000" dirty="0" err="1">
                <a:solidFill>
                  <a:srgbClr val="000000"/>
                </a:solidFill>
              </a:rPr>
              <a:t>också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låg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nivå</a:t>
            </a:r>
            <a:r>
              <a:rPr lang="en-US" sz="2000" dirty="0">
                <a:solidFill>
                  <a:srgbClr val="000000"/>
                </a:solidFill>
              </a:rPr>
              <a:t> av AI-</a:t>
            </a:r>
            <a:r>
              <a:rPr lang="en-US" sz="2000" dirty="0" err="1">
                <a:solidFill>
                  <a:srgbClr val="000000"/>
                </a:solidFill>
              </a:rPr>
              <a:t>beredskap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när</a:t>
            </a:r>
            <a:r>
              <a:rPr lang="en-US" sz="2000" dirty="0">
                <a:solidFill>
                  <a:srgbClr val="000000"/>
                </a:solidFill>
              </a:rPr>
              <a:t> det </a:t>
            </a:r>
            <a:r>
              <a:rPr lang="en-US" sz="2000" dirty="0" err="1">
                <a:solidFill>
                  <a:srgbClr val="000000"/>
                </a:solidFill>
              </a:rPr>
              <a:t>gäller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datahantering</a:t>
            </a:r>
            <a:r>
              <a:rPr lang="en-US" sz="2000" dirty="0">
                <a:solidFill>
                  <a:srgbClr val="000000"/>
                </a:solidFill>
              </a:rPr>
              <a:t>, AI-</a:t>
            </a:r>
            <a:r>
              <a:rPr lang="en-US" sz="2000" dirty="0" err="1">
                <a:solidFill>
                  <a:srgbClr val="000000"/>
                </a:solidFill>
              </a:rPr>
              <a:t>teknologier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spridd</a:t>
            </a:r>
            <a:r>
              <a:rPr lang="en-US" sz="2000" dirty="0">
                <a:solidFill>
                  <a:srgbClr val="000000"/>
                </a:solidFill>
              </a:rPr>
              <a:t> intern AI-</a:t>
            </a:r>
            <a:r>
              <a:rPr lang="en-US" sz="2000" dirty="0" err="1">
                <a:solidFill>
                  <a:srgbClr val="000000"/>
                </a:solidFill>
              </a:rPr>
              <a:t>kunskap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kapacitet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6708-D3D9-B42C-D7F0-C8C4163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SE">
  <a:themeElements>
    <a:clrScheme name="SSE Colors">
      <a:dk1>
        <a:srgbClr val="000000"/>
      </a:dk1>
      <a:lt1>
        <a:srgbClr val="FFFFFF"/>
      </a:lt1>
      <a:dk2>
        <a:srgbClr val="687E91"/>
      </a:dk2>
      <a:lt2>
        <a:srgbClr val="EDF6FC"/>
      </a:lt2>
      <a:accent1>
        <a:srgbClr val="B34B74"/>
      </a:accent1>
      <a:accent2>
        <a:srgbClr val="FCF2F9"/>
      </a:accent2>
      <a:accent3>
        <a:srgbClr val="48BB88"/>
      </a:accent3>
      <a:accent4>
        <a:srgbClr val="EDFDF3"/>
      </a:accent4>
      <a:accent5>
        <a:srgbClr val="F2B826"/>
      </a:accent5>
      <a:accent6>
        <a:srgbClr val="FFFBEC"/>
      </a:accent6>
      <a:hlink>
        <a:srgbClr val="687E91"/>
      </a:hlink>
      <a:folHlink>
        <a:srgbClr val="F1F1F1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SE.potx" id="{10C5427E-3AE9-4213-BF99-ABCA61E8EA2C}" vid="{283C8B59-CB38-4F40-9EA8-409D8487A5E1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6B4072"/>
      </a:accent1>
      <a:accent2>
        <a:srgbClr val="86B07D"/>
      </a:accent2>
      <a:accent3>
        <a:srgbClr val="818181"/>
      </a:accent3>
      <a:accent4>
        <a:srgbClr val="D9A01A"/>
      </a:accent4>
      <a:accent5>
        <a:srgbClr val="58697E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6B4072"/>
      </a:accent1>
      <a:accent2>
        <a:srgbClr val="86B07D"/>
      </a:accent2>
      <a:accent3>
        <a:srgbClr val="818181"/>
      </a:accent3>
      <a:accent4>
        <a:srgbClr val="D9A01A"/>
      </a:accent4>
      <a:accent5>
        <a:srgbClr val="58697E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1EEC43DEF34FBBEDC68C441641EB" ma:contentTypeVersion="1" ma:contentTypeDescription="Create a new document." ma:contentTypeScope="" ma:versionID="ffd1907732f4d29f870789df8311aa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903F72-15E8-4E30-BA33-100607CA4D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F57A54-2706-4403-AB35-B3AF0DF35C29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78744F-A79D-4572-ADFE-3A5AC7AF8EE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957</Words>
  <Application>Microsoft Office PowerPoint</Application>
  <PresentationFormat>Bildspel på skärmen (16:9)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FuturaBT</vt:lpstr>
      <vt:lpstr>Times</vt:lpstr>
      <vt:lpstr>Times New Roman</vt:lpstr>
      <vt:lpstr>SSE</vt:lpstr>
      <vt:lpstr>2_Default Design</vt:lpstr>
      <vt:lpstr>3_Default Design</vt:lpstr>
      <vt:lpstr>PowerPoint-presentation</vt:lpstr>
      <vt:lpstr>varför det här forskningsområdet och bakgrund</vt:lpstr>
      <vt:lpstr>Våra forskningsfrågor</vt:lpstr>
      <vt:lpstr>Utmaningar</vt:lpstr>
      <vt:lpstr>Inköpsaktiviteter i fokus – potential i alla tre faser</vt:lpstr>
      <vt:lpstr>Inköpsaktiviteter i fokus – potential i alla tre faser</vt:lpstr>
      <vt:lpstr>Inköpsaktiviteter i fokus – potential i alla tre faser</vt:lpstr>
      <vt:lpstr>Värde och för vem?</vt:lpstr>
      <vt:lpstr>Vad vi har kommit fram till? Övergripande Resultat</vt:lpstr>
      <vt:lpstr>Planen framåt, nästa steg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2017</dc:title>
  <dc:creator>Joel Rehn</dc:creator>
  <cp:lastModifiedBy>Katarina Arbin</cp:lastModifiedBy>
  <cp:revision>140</cp:revision>
  <cp:lastPrinted>2022-05-05T07:57:42Z</cp:lastPrinted>
  <dcterms:created xsi:type="dcterms:W3CDTF">2017-11-07T14:41:09Z</dcterms:created>
  <dcterms:modified xsi:type="dcterms:W3CDTF">2023-04-11T07:18:12Z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0x0101000B0D1EEC43DEF34FBBEDC68C441641EB</vt:lpwstr>
  </property>
</Properties>
</file>