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5.xml" ContentType="application/vnd.openxmlformats-officedocument.presentationml.slideLayout+xml"/>
  <Override PartName="/ppt/slideLayouts/slideLayout15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3" r:id="rId8"/>
    <p:sldId id="262" r:id="rId9"/>
    <p:sldId id="264" r:id="rId10"/>
    <p:sldId id="267" r:id="rId11"/>
    <p:sldId id="266" r:id="rId12"/>
    <p:sldId id="270" r:id="rId13"/>
    <p:sldId id="269" r:id="rId14"/>
    <p:sldId id="265" r:id="rId15"/>
    <p:sldId id="268" r:id="rId16"/>
  </p:sldIdLst>
  <p:sldSz cx="12192000" cy="6858000"/>
  <p:notesSz cx="6811963" cy="99425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09DA8"/>
    <a:srgbClr val="A65F65"/>
    <a:srgbClr val="BAB2A1"/>
    <a:srgbClr val="81827E"/>
    <a:srgbClr val="A55C63"/>
    <a:srgbClr val="B0D1D8"/>
    <a:srgbClr val="6F9DA8"/>
    <a:srgbClr val="868581"/>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8064" autoAdjust="0"/>
  </p:normalViewPr>
  <p:slideViewPr>
    <p:cSldViewPr snapToGrid="0" showGuides="1">
      <p:cViewPr varScale="1">
        <p:scale>
          <a:sx n="101" d="100"/>
          <a:sy n="101" d="100"/>
        </p:scale>
        <p:origin x="816" y="114"/>
      </p:cViewPr>
      <p:guideLst>
        <p:guide pos="3840"/>
        <p:guide orient="horz"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imanage.xml" Type="http://schemas.openxmlformats.org/officeDocument/2006/relationships/customXml" Target="/customXML/item.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51851" cy="498852"/>
          </a:xfrm>
          <a:prstGeom prst="rect">
            <a:avLst/>
          </a:prstGeom>
        </p:spPr>
        <p:txBody>
          <a:bodyPr vert="horz" lIns="91434" tIns="45718" rIns="91434" bIns="45718" rtlCol="0"/>
          <a:lstStyle>
            <a:lvl1pPr algn="l">
              <a:defRPr sz="1200"/>
            </a:lvl1pPr>
          </a:lstStyle>
          <a:p>
            <a:endParaRPr lang="sv-SE"/>
          </a:p>
        </p:txBody>
      </p:sp>
      <p:sp>
        <p:nvSpPr>
          <p:cNvPr id="3" name="Platshållare för datum 2"/>
          <p:cNvSpPr>
            <a:spLocks noGrp="1"/>
          </p:cNvSpPr>
          <p:nvPr>
            <p:ph type="dt" idx="1"/>
          </p:nvPr>
        </p:nvSpPr>
        <p:spPr>
          <a:xfrm>
            <a:off x="3858536" y="1"/>
            <a:ext cx="2951851" cy="498852"/>
          </a:xfrm>
          <a:prstGeom prst="rect">
            <a:avLst/>
          </a:prstGeom>
        </p:spPr>
        <p:txBody>
          <a:bodyPr vert="horz" lIns="91434" tIns="45718" rIns="91434" bIns="45718" rtlCol="0"/>
          <a:lstStyle>
            <a:lvl1pPr algn="r">
              <a:defRPr sz="1200"/>
            </a:lvl1pPr>
          </a:lstStyle>
          <a:p>
            <a:fld id="{BB86969A-AFC7-4833-91AD-052E6A81505E}" type="datetimeFigureOut">
              <a:rPr lang="sv-SE" smtClean="0"/>
              <a:t>2023-04-14</a:t>
            </a:fld>
            <a:endParaRPr lang="sv-SE"/>
          </a:p>
        </p:txBody>
      </p:sp>
      <p:sp>
        <p:nvSpPr>
          <p:cNvPr id="4" name="Platshållare för bildobjekt 3"/>
          <p:cNvSpPr>
            <a:spLocks noGrp="1" noRot="1" noChangeAspect="1"/>
          </p:cNvSpPr>
          <p:nvPr>
            <p:ph type="sldImg" idx="2"/>
          </p:nvPr>
        </p:nvSpPr>
        <p:spPr>
          <a:xfrm>
            <a:off x="420688" y="1241425"/>
            <a:ext cx="5970587" cy="3357563"/>
          </a:xfrm>
          <a:prstGeom prst="rect">
            <a:avLst/>
          </a:prstGeom>
          <a:noFill/>
          <a:ln w="12700">
            <a:solidFill>
              <a:prstClr val="black"/>
            </a:solidFill>
          </a:ln>
        </p:spPr>
        <p:txBody>
          <a:bodyPr vert="horz" lIns="91434" tIns="45718" rIns="91434" bIns="45718" rtlCol="0" anchor="ctr"/>
          <a:lstStyle/>
          <a:p>
            <a:endParaRPr lang="sv-SE"/>
          </a:p>
        </p:txBody>
      </p:sp>
      <p:sp>
        <p:nvSpPr>
          <p:cNvPr id="5" name="Platshållare för anteckningar 4"/>
          <p:cNvSpPr>
            <a:spLocks noGrp="1"/>
          </p:cNvSpPr>
          <p:nvPr>
            <p:ph type="body" sz="quarter" idx="3"/>
          </p:nvPr>
        </p:nvSpPr>
        <p:spPr>
          <a:xfrm>
            <a:off x="681197" y="4784835"/>
            <a:ext cx="5449570" cy="3914864"/>
          </a:xfrm>
          <a:prstGeom prst="rect">
            <a:avLst/>
          </a:prstGeom>
        </p:spPr>
        <p:txBody>
          <a:bodyPr vert="horz" lIns="91434" tIns="45718" rIns="91434" bIns="45718"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3662"/>
            <a:ext cx="2951851" cy="498851"/>
          </a:xfrm>
          <a:prstGeom prst="rect">
            <a:avLst/>
          </a:prstGeom>
        </p:spPr>
        <p:txBody>
          <a:bodyPr vert="horz" lIns="91434" tIns="45718" rIns="91434" bIns="45718" rtlCol="0" anchor="b"/>
          <a:lstStyle>
            <a:lvl1pPr algn="l">
              <a:defRPr sz="1200"/>
            </a:lvl1pPr>
          </a:lstStyle>
          <a:p>
            <a:endParaRPr lang="sv-SE"/>
          </a:p>
        </p:txBody>
      </p:sp>
      <p:sp>
        <p:nvSpPr>
          <p:cNvPr id="7" name="Platshållare för bildnummer 6"/>
          <p:cNvSpPr>
            <a:spLocks noGrp="1"/>
          </p:cNvSpPr>
          <p:nvPr>
            <p:ph type="sldNum" sz="quarter" idx="5"/>
          </p:nvPr>
        </p:nvSpPr>
        <p:spPr>
          <a:xfrm>
            <a:off x="3858536" y="9443662"/>
            <a:ext cx="2951851" cy="498851"/>
          </a:xfrm>
          <a:prstGeom prst="rect">
            <a:avLst/>
          </a:prstGeom>
        </p:spPr>
        <p:txBody>
          <a:bodyPr vert="horz" lIns="91434" tIns="45718" rIns="91434" bIns="45718" rtlCol="0" anchor="b"/>
          <a:lstStyle>
            <a:lvl1pPr algn="r">
              <a:defRPr sz="1200"/>
            </a:lvl1pPr>
          </a:lstStyle>
          <a:p>
            <a:fld id="{07CEA29E-44BF-4F16-A1CB-AC063C863C53}" type="slidenum">
              <a:rPr lang="sv-SE" smtClean="0"/>
              <a:t>‹#›</a:t>
            </a:fld>
            <a:endParaRPr lang="sv-SE"/>
          </a:p>
        </p:txBody>
      </p:sp>
    </p:spTree>
    <p:extLst>
      <p:ext uri="{BB962C8B-B14F-4D97-AF65-F5344CB8AC3E}">
        <p14:creationId xmlns:p14="http://schemas.microsoft.com/office/powerpoint/2010/main" val="35325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v.wikipedia.org/wiki/Protestantis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sv.wikipedia.org/wiki/Bibelsyn" TargetMode="External"/><Relationship Id="rId5" Type="http://schemas.openxmlformats.org/officeDocument/2006/relationships/hyperlink" Target="https://sv.wikipedia.org/wiki/P%C3%A5ve" TargetMode="External"/><Relationship Id="rId4" Type="http://schemas.openxmlformats.org/officeDocument/2006/relationships/hyperlink" Target="https://sv.wikipedia.org/wiki/Martin_Luth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”Sola </a:t>
            </a:r>
            <a:r>
              <a:rPr lang="sv-SE" dirty="0" err="1"/>
              <a:t>Scriptura</a:t>
            </a:r>
            <a:r>
              <a:rPr lang="sv-SE" dirty="0"/>
              <a:t>” </a:t>
            </a:r>
            <a:r>
              <a:rPr lang="sv-SE" sz="1200" kern="1200" dirty="0">
                <a:solidFill>
                  <a:schemeClr val="tx1"/>
                </a:solidFill>
                <a:latin typeface="+mn-lt"/>
                <a:ea typeface="+mn-ea"/>
                <a:cs typeface="+mn-cs"/>
              </a:rPr>
              <a:t>var en grundläggande princip för </a:t>
            </a:r>
            <a:r>
              <a:rPr lang="sv-SE" sz="1200" kern="1200" dirty="0">
                <a:solidFill>
                  <a:schemeClr val="tx1"/>
                </a:solidFill>
                <a:latin typeface="+mn-lt"/>
                <a:ea typeface="+mn-ea"/>
                <a:cs typeface="+mn-cs"/>
                <a:hlinkClick r:id="rId3" tooltip="Protestantism">
                  <a:extLst>
                    <a:ext uri="{A12FA001-AC4F-418D-AE19-62706E023703}">
                      <ahyp:hlinkClr xmlns:ahyp="http://schemas.microsoft.com/office/drawing/2018/hyperlinkcolor" val="tx"/>
                    </a:ext>
                  </a:extLst>
                </a:hlinkClick>
              </a:rPr>
              <a:t>protestantismens</a:t>
            </a:r>
            <a:r>
              <a:rPr lang="sv-SE" sz="1200" kern="1200" dirty="0">
                <a:solidFill>
                  <a:schemeClr val="tx1"/>
                </a:solidFill>
                <a:latin typeface="+mn-lt"/>
                <a:ea typeface="+mn-ea"/>
                <a:cs typeface="+mn-cs"/>
              </a:rPr>
              <a:t> grundare </a:t>
            </a:r>
            <a:r>
              <a:rPr lang="sv-SE" sz="1200" kern="1200" dirty="0">
                <a:solidFill>
                  <a:schemeClr val="tx1"/>
                </a:solidFill>
                <a:latin typeface="+mn-lt"/>
                <a:ea typeface="+mn-ea"/>
                <a:cs typeface="+mn-cs"/>
                <a:hlinkClick r:id="rId4" tooltip="Martin Luther">
                  <a:extLst>
                    <a:ext uri="{A12FA001-AC4F-418D-AE19-62706E023703}">
                      <ahyp:hlinkClr xmlns:ahyp="http://schemas.microsoft.com/office/drawing/2018/hyperlinkcolor" val="tx"/>
                    </a:ext>
                  </a:extLst>
                </a:hlinkClick>
              </a:rPr>
              <a:t>Martin Luther</a:t>
            </a:r>
            <a:r>
              <a:rPr lang="sv-SE" sz="1200" kern="1200" dirty="0">
                <a:solidFill>
                  <a:schemeClr val="tx1"/>
                </a:solidFill>
                <a:latin typeface="+mn-lt"/>
                <a:ea typeface="+mn-ea"/>
                <a:cs typeface="+mn-cs"/>
              </a:rPr>
              <a:t> och är så för protestantism även idag.</a:t>
            </a:r>
          </a:p>
          <a:p>
            <a:pPr marL="171450" indent="-171450">
              <a:buFont typeface="Arial" panose="020B0604020202020204" pitchFamily="34" charset="0"/>
              <a:buChar char="•"/>
            </a:pPr>
            <a:r>
              <a:rPr lang="sv-SE" dirty="0"/>
              <a:t>”Sola </a:t>
            </a:r>
            <a:r>
              <a:rPr lang="sv-SE" dirty="0" err="1"/>
              <a:t>Scriptura</a:t>
            </a:r>
            <a:r>
              <a:rPr lang="sv-SE" dirty="0"/>
              <a:t>” är o</a:t>
            </a:r>
            <a:r>
              <a:rPr lang="sv-SE" b="0" i="0" dirty="0">
                <a:solidFill>
                  <a:srgbClr val="202122"/>
                </a:solidFill>
                <a:effectLst/>
                <a:latin typeface="Arial" panose="020B0604020202020204" pitchFamily="34" charset="0"/>
              </a:rPr>
              <a:t>fta återgivet som </a:t>
            </a:r>
            <a:r>
              <a:rPr lang="sv-SE" b="1" i="0" dirty="0">
                <a:solidFill>
                  <a:srgbClr val="202122"/>
                </a:solidFill>
                <a:effectLst/>
                <a:latin typeface="Arial" panose="020B0604020202020204" pitchFamily="34" charset="0"/>
              </a:rPr>
              <a:t>skriften allena. Alltså Skriften tolkar skriften.</a:t>
            </a:r>
            <a:r>
              <a:rPr lang="sv-SE" b="0" i="0" dirty="0">
                <a:solidFill>
                  <a:srgbClr val="202122"/>
                </a:solidFill>
                <a:effectLst/>
                <a:latin typeface="Arial" panose="020B0604020202020204" pitchFamily="34" charset="0"/>
              </a:rPr>
              <a:t> Det krävs ingen doktrin eller liknande för tolkningen. </a:t>
            </a:r>
            <a:r>
              <a:rPr lang="sv-SE" sz="1200" kern="1200" dirty="0">
                <a:solidFill>
                  <a:schemeClr val="tx1"/>
                </a:solidFill>
                <a:latin typeface="+mn-lt"/>
                <a:ea typeface="+mn-ea"/>
                <a:cs typeface="+mn-cs"/>
              </a:rPr>
              <a:t>Läsaren behöver därför inte någon </a:t>
            </a:r>
            <a:r>
              <a:rPr lang="sv-SE" sz="1200" kern="1200" dirty="0">
                <a:solidFill>
                  <a:schemeClr val="tx1"/>
                </a:solidFill>
                <a:latin typeface="+mn-lt"/>
                <a:ea typeface="+mn-ea"/>
                <a:cs typeface="+mn-cs"/>
                <a:hlinkClick r:id="rId5" tooltip="Påve">
                  <a:extLst>
                    <a:ext uri="{A12FA001-AC4F-418D-AE19-62706E023703}">
                      <ahyp:hlinkClr xmlns:ahyp="http://schemas.microsoft.com/office/drawing/2018/hyperlinkcolor" val="tx"/>
                    </a:ext>
                  </a:extLst>
                </a:hlinkClick>
              </a:rPr>
              <a:t>påve</a:t>
            </a:r>
            <a:r>
              <a:rPr lang="sv-SE" sz="1200" kern="1200" dirty="0">
                <a:solidFill>
                  <a:schemeClr val="tx1"/>
                </a:solidFill>
                <a:latin typeface="+mn-lt"/>
                <a:ea typeface="+mn-ea"/>
                <a:cs typeface="+mn-cs"/>
              </a:rPr>
              <a:t> för att förklara den sanna meningen.</a:t>
            </a:r>
            <a:endParaRPr lang="sv-SE" b="0" i="0" dirty="0">
              <a:solidFill>
                <a:srgbClr val="202122"/>
              </a:solidFill>
              <a:effectLst/>
              <a:latin typeface="Arial" panose="020B0604020202020204" pitchFamily="34" charset="0"/>
            </a:endParaRPr>
          </a:p>
          <a:p>
            <a:pPr marL="171450" indent="-171450">
              <a:buFont typeface="Arial" panose="020B0604020202020204" pitchFamily="34" charset="0"/>
              <a:buChar char="•"/>
            </a:pPr>
            <a:r>
              <a:rPr lang="sv-SE" sz="1200" kern="1200" dirty="0">
                <a:solidFill>
                  <a:schemeClr val="tx1"/>
                </a:solidFill>
                <a:latin typeface="+mn-lt"/>
                <a:ea typeface="+mn-ea"/>
                <a:cs typeface="+mn-cs"/>
              </a:rPr>
              <a:t>Romerska katoliker däremot hävdar att tron på Bibeln som den enda källan till den kristna doktrinen varken har stöd i historien eller i Bibeln.</a:t>
            </a:r>
          </a:p>
          <a:p>
            <a:pPr marL="171450" indent="-171450">
              <a:buFont typeface="Arial" panose="020B0604020202020204" pitchFamily="34" charset="0"/>
              <a:buChar char="•"/>
            </a:pPr>
            <a:r>
              <a:rPr lang="sv-SE" sz="1200" kern="1200" dirty="0">
                <a:solidFill>
                  <a:schemeClr val="tx1"/>
                </a:solidFill>
                <a:latin typeface="+mn-lt"/>
                <a:ea typeface="+mn-ea"/>
                <a:cs typeface="+mn-cs"/>
              </a:rPr>
              <a:t>Det är ologiskt att basera sin tro på sin privata </a:t>
            </a:r>
            <a:r>
              <a:rPr lang="sv-SE" sz="1200" kern="1200" dirty="0">
                <a:solidFill>
                  <a:schemeClr val="tx1"/>
                </a:solidFill>
                <a:latin typeface="+mn-lt"/>
                <a:ea typeface="+mn-ea"/>
                <a:cs typeface="+mn-cs"/>
                <a:hlinkClick r:id="rId6" tooltip="Bibelsyn">
                  <a:extLst>
                    <a:ext uri="{A12FA001-AC4F-418D-AE19-62706E023703}">
                      <ahyp:hlinkClr xmlns:ahyp="http://schemas.microsoft.com/office/drawing/2018/hyperlinkcolor" val="tx"/>
                    </a:ext>
                  </a:extLst>
                </a:hlinkClick>
              </a:rPr>
              <a:t>bibeltolkning</a:t>
            </a:r>
            <a:r>
              <a:rPr lang="sv-SE" sz="1200" kern="1200" dirty="0">
                <a:solidFill>
                  <a:schemeClr val="tx1"/>
                </a:solidFill>
                <a:latin typeface="+mn-lt"/>
                <a:ea typeface="+mn-ea"/>
                <a:cs typeface="+mn-cs"/>
              </a:rPr>
              <a:t>.</a:t>
            </a:r>
          </a:p>
          <a:p>
            <a:pPr marL="171450" indent="-171450">
              <a:buFont typeface="Arial" panose="020B0604020202020204" pitchFamily="34" charset="0"/>
              <a:buChar char="•"/>
            </a:pPr>
            <a:r>
              <a:rPr lang="sv-SE" sz="1200" kern="1200" dirty="0">
                <a:solidFill>
                  <a:schemeClr val="tx1"/>
                </a:solidFill>
                <a:latin typeface="+mn-lt"/>
                <a:ea typeface="+mn-ea"/>
                <a:cs typeface="+mn-cs"/>
              </a:rPr>
              <a:t>Bland annat denna skillnad i </a:t>
            </a:r>
            <a:r>
              <a:rPr lang="sv-SE" sz="1200" b="1" kern="1200" dirty="0">
                <a:solidFill>
                  <a:schemeClr val="tx1"/>
                </a:solidFill>
                <a:latin typeface="+mn-lt"/>
                <a:ea typeface="+mn-ea"/>
                <a:cs typeface="+mn-cs"/>
              </a:rPr>
              <a:t>tolkningsmetod</a:t>
            </a:r>
            <a:r>
              <a:rPr lang="sv-SE" sz="1200" kern="1200" dirty="0">
                <a:solidFill>
                  <a:schemeClr val="tx1"/>
                </a:solidFill>
                <a:latin typeface="+mn-lt"/>
                <a:ea typeface="+mn-ea"/>
                <a:cs typeface="+mn-cs"/>
              </a:rPr>
              <a:t> har alltså givit upphov till två helt olika kristendomsinriktningar.</a:t>
            </a:r>
          </a:p>
          <a:p>
            <a:pPr marL="171450" indent="-171450">
              <a:buFont typeface="Arial" panose="020B0604020202020204" pitchFamily="34" charset="0"/>
              <a:buChar char="•"/>
            </a:pPr>
            <a:endParaRPr lang="sv-SE" b="0" i="0" dirty="0">
              <a:solidFill>
                <a:srgbClr val="202122"/>
              </a:solidFill>
              <a:effectLst/>
              <a:latin typeface="Arial" panose="020B0604020202020204" pitchFamily="34" charset="0"/>
            </a:endParaRPr>
          </a:p>
          <a:p>
            <a:pPr marL="171450" indent="-171450">
              <a:buFont typeface="Arial" panose="020B0604020202020204" pitchFamily="34" charset="0"/>
              <a:buChar char="•"/>
            </a:pPr>
            <a:endParaRPr lang="sv-SE" sz="1200" kern="1200" dirty="0">
              <a:solidFill>
                <a:schemeClr val="tx1"/>
              </a:solidFill>
              <a:latin typeface="+mn-lt"/>
              <a:ea typeface="+mn-ea"/>
              <a:cs typeface="+mn-cs"/>
            </a:endParaRPr>
          </a:p>
          <a:p>
            <a:endParaRPr lang="sv-SE" dirty="0"/>
          </a:p>
          <a:p>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2</a:t>
            </a:fld>
            <a:endParaRPr lang="sv-SE"/>
          </a:p>
        </p:txBody>
      </p:sp>
    </p:spTree>
    <p:extLst>
      <p:ext uri="{BB962C8B-B14F-4D97-AF65-F5344CB8AC3E}">
        <p14:creationId xmlns:p14="http://schemas.microsoft.com/office/powerpoint/2010/main" val="128321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Fråga om avtalet var ett ramavtal. Utdraget är från förvaltningsrättens bedömning, som kammarrätten delade.</a:t>
            </a:r>
          </a:p>
          <a:p>
            <a:pPr marL="171450" indent="-171450">
              <a:buFont typeface="Arial" panose="020B0604020202020204" pitchFamily="34" charset="0"/>
              <a:buChar char="•"/>
            </a:pPr>
            <a:r>
              <a:rPr lang="sv-SE" dirty="0"/>
              <a:t>Det som är spännande är att domstolen beaktar upphandlingens syfte.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Syftet blir avgörande för domstolens slutsats - men bara för att syftet kommer till uttryck i upphandlingsdokumenten.</a:t>
            </a:r>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11</a:t>
            </a:fld>
            <a:endParaRPr lang="sv-SE"/>
          </a:p>
        </p:txBody>
      </p:sp>
    </p:spTree>
    <p:extLst>
      <p:ext uri="{BB962C8B-B14F-4D97-AF65-F5344CB8AC3E}">
        <p14:creationId xmlns:p14="http://schemas.microsoft.com/office/powerpoint/2010/main" val="875160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En leverantör som anser att de uppgifter som lämnas i upphandlingsdokumenten är ofullständiga eller otydliga bör till exempel redan under anbudstiden vända sig till den upphandlande myndigheten och ställa frågor samt begära kompletteringar och förtydliganden.</a:t>
            </a:r>
          </a:p>
          <a:p>
            <a:pPr marL="171450" indent="-171450">
              <a:buFont typeface="Arial" panose="020B0604020202020204" pitchFamily="34" charset="0"/>
              <a:buChar char="•"/>
            </a:pPr>
            <a:r>
              <a:rPr lang="sv-SE" dirty="0"/>
              <a:t>Om leverantören inte gör det, </a:t>
            </a:r>
            <a:r>
              <a:rPr lang="sv-SE" b="0" i="0" dirty="0">
                <a:solidFill>
                  <a:srgbClr val="000000"/>
                </a:solidFill>
                <a:effectLst/>
                <a:latin typeface="Lato" panose="020F0502020204030203" pitchFamily="34" charset="0"/>
              </a:rPr>
              <a:t>och i stället väntar med att påtala eventuella brister i upphandlingsdokumenten till efter det att tilldelningsbeslutet är fattat, är skaderekvisitet i regel inte uppfyllt.</a:t>
            </a:r>
            <a:endParaRPr lang="sv-SE" dirty="0"/>
          </a:p>
          <a:p>
            <a:pPr marL="171450" indent="-171450">
              <a:buFont typeface="Arial" panose="020B0604020202020204" pitchFamily="34" charset="0"/>
              <a:buChar char="•"/>
            </a:pPr>
            <a:r>
              <a:rPr lang="sv-SE" dirty="0"/>
              <a:t>Kammarrätten i Stockholms dom i mål1658-22 är ett bra exempel på detta som vi gick igenom först. Domen är meddelad långt efter HFD-målet.</a:t>
            </a:r>
          </a:p>
          <a:p>
            <a:pPr marL="171450" indent="-171450">
              <a:buFont typeface="Arial" panose="020B0604020202020204" pitchFamily="34" charset="0"/>
              <a:buChar char="•"/>
            </a:pPr>
            <a:r>
              <a:rPr lang="sv-SE" dirty="0"/>
              <a:t>Vill ni förkasta ett anbud måste ni alltså fortfarande ha tydligt stöd i underlaget.</a:t>
            </a:r>
          </a:p>
        </p:txBody>
      </p:sp>
      <p:sp>
        <p:nvSpPr>
          <p:cNvPr id="4" name="Slide Number Placeholder 3"/>
          <p:cNvSpPr>
            <a:spLocks noGrp="1"/>
          </p:cNvSpPr>
          <p:nvPr>
            <p:ph type="sldNum" sz="quarter" idx="5"/>
          </p:nvPr>
        </p:nvSpPr>
        <p:spPr/>
        <p:txBody>
          <a:bodyPr/>
          <a:lstStyle/>
          <a:p>
            <a:fld id="{07CEA29E-44BF-4F16-A1CB-AC063C863C53}" type="slidenum">
              <a:rPr lang="sv-SE" smtClean="0"/>
              <a:t>12</a:t>
            </a:fld>
            <a:endParaRPr lang="sv-SE"/>
          </a:p>
        </p:txBody>
      </p:sp>
    </p:spTree>
    <p:extLst>
      <p:ext uri="{BB962C8B-B14F-4D97-AF65-F5344CB8AC3E}">
        <p14:creationId xmlns:p14="http://schemas.microsoft.com/office/powerpoint/2010/main" val="247908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Efter att avtal ingåtts kommer tolkningsfrågor av upphandlingsunderlaget att avgöras av allmän domstol (tingsrätt, hovrätt, högsta domstolen).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Objektiva kriterier: exempelvis förfrågningsunderlag och administrativa föreskrifter.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Tolkningen bör harmoniera med avtalet i övrigt och utgå ifrån att ett avtal ska fylla en förnuftig funktion och utgöra en rimlig reglering av parternas intressen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Även enligt HD ska avtalsinnehållet i första hand fastställas enligt en bokstavstolkning.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Myndighetens subjektiva syfte med ett krav har alltså väldigt liten betydelse.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Oklarhetsregeln betyder att en otydlig klausul eller krav ska tolkas till nackdel för den part som utformat kravet.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Detta är i regel myndigheten!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13</a:t>
            </a:fld>
            <a:endParaRPr lang="sv-SE"/>
          </a:p>
        </p:txBody>
      </p:sp>
    </p:spTree>
    <p:extLst>
      <p:ext uri="{BB962C8B-B14F-4D97-AF65-F5344CB8AC3E}">
        <p14:creationId xmlns:p14="http://schemas.microsoft.com/office/powerpoint/2010/main" val="1737007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Domstolarna tillämpar vanligtvis en restriktiv bokstavstolkning vid tolkning av upphandlingsunderlag.</a:t>
            </a:r>
          </a:p>
          <a:p>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14</a:t>
            </a:fld>
            <a:endParaRPr lang="sv-SE"/>
          </a:p>
        </p:txBody>
      </p:sp>
    </p:spTree>
    <p:extLst>
      <p:ext uri="{BB962C8B-B14F-4D97-AF65-F5344CB8AC3E}">
        <p14:creationId xmlns:p14="http://schemas.microsoft.com/office/powerpoint/2010/main" val="152806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Det är inte bara viktigt att välja rätt metod när man själv läser en kravställning i en offentlig upphandling, vilket detta seminarium handlar om.</a:t>
            </a:r>
          </a:p>
          <a:p>
            <a:pPr marL="171450" indent="-171450">
              <a:buFont typeface="Arial" panose="020B0604020202020204" pitchFamily="34" charset="0"/>
              <a:buChar char="•"/>
            </a:pPr>
            <a:r>
              <a:rPr lang="sv-SE" dirty="0"/>
              <a:t>Det är lika viktigt att veta vilken metod mottagaren använder när man själv formulerar ett upphandlingsunderlag, eftersom chanserna då ökar för att rätt budskap förmedlas.</a:t>
            </a:r>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3</a:t>
            </a:fld>
            <a:endParaRPr lang="sv-SE"/>
          </a:p>
        </p:txBody>
      </p:sp>
    </p:spTree>
    <p:extLst>
      <p:ext uri="{BB962C8B-B14F-4D97-AF65-F5344CB8AC3E}">
        <p14:creationId xmlns:p14="http://schemas.microsoft.com/office/powerpoint/2010/main" val="67827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Vid en </a:t>
            </a:r>
            <a:r>
              <a:rPr lang="sv-SE" b="1" dirty="0"/>
              <a:t>ändamålstolkning</a:t>
            </a:r>
            <a:r>
              <a:rPr lang="sv-SE" dirty="0"/>
              <a:t> </a:t>
            </a:r>
            <a:r>
              <a:rPr lang="sv-SE" b="0" i="0" dirty="0">
                <a:solidFill>
                  <a:srgbClr val="333333"/>
                </a:solidFill>
                <a:effectLst/>
                <a:latin typeface="Source Sans Pro" panose="020B0503030403020204" pitchFamily="34" charset="0"/>
              </a:rPr>
              <a:t>försöker man utröna vilken avsikt som t.ex. myndigheten hade med kravet, vad som låg bakom och vart myndigheten ville komma.</a:t>
            </a:r>
          </a:p>
          <a:p>
            <a:pPr marL="171450" indent="-171450">
              <a:buFont typeface="Arial" panose="020B0604020202020204" pitchFamily="34" charset="0"/>
              <a:buChar char="•"/>
            </a:pPr>
            <a:r>
              <a:rPr lang="sv-SE" b="1" i="0" dirty="0">
                <a:solidFill>
                  <a:srgbClr val="333333"/>
                </a:solidFill>
                <a:effectLst/>
                <a:latin typeface="Source Sans Pro" panose="020B0503030403020204" pitchFamily="34" charset="0"/>
              </a:rPr>
              <a:t>Bokstavstolkning</a:t>
            </a:r>
            <a:r>
              <a:rPr lang="sv-SE" b="0" i="0" dirty="0">
                <a:solidFill>
                  <a:srgbClr val="333333"/>
                </a:solidFill>
                <a:effectLst/>
                <a:latin typeface="Source Sans Pro" panose="020B0503030403020204" pitchFamily="34" charset="0"/>
              </a:rPr>
              <a:t> innebär att man gör en logisk-grammatisk analys av lagtexten. Det betyder att man försöker utreda vilken grammatisk och språklig innebörd som bör läggas på texten. Texten står så att säga på egna ben. </a:t>
            </a:r>
          </a:p>
          <a:p>
            <a:pPr marL="171450" indent="-171450">
              <a:buFont typeface="Arial" panose="020B0604020202020204" pitchFamily="34" charset="0"/>
              <a:buChar char="•"/>
            </a:pPr>
            <a:r>
              <a:rPr lang="sv-SE" b="0" i="0" dirty="0">
                <a:solidFill>
                  <a:srgbClr val="333333"/>
                </a:solidFill>
                <a:effectLst/>
                <a:latin typeface="Source Sans Pro" panose="020B0503030403020204" pitchFamily="34" charset="0"/>
              </a:rPr>
              <a:t>En </a:t>
            </a:r>
            <a:r>
              <a:rPr lang="sv-SE" b="1" i="0" dirty="0">
                <a:solidFill>
                  <a:srgbClr val="333333"/>
                </a:solidFill>
                <a:effectLst/>
                <a:latin typeface="Source Sans Pro" panose="020B0503030403020204" pitchFamily="34" charset="0"/>
              </a:rPr>
              <a:t>extensiv tolkning </a:t>
            </a:r>
            <a:r>
              <a:rPr lang="sv-SE" b="0" i="0" dirty="0">
                <a:solidFill>
                  <a:srgbClr val="333333"/>
                </a:solidFill>
                <a:effectLst/>
                <a:latin typeface="Source Sans Pro" panose="020B0503030403020204" pitchFamily="34" charset="0"/>
              </a:rPr>
              <a:t>innebär att man konstaterar att regeln eller kravet är tillämplig på ett visst ”kärnområde”, men att man tillämpar regeln även på frågor som inte direkt faller inom detta område.</a:t>
            </a:r>
          </a:p>
          <a:p>
            <a:pPr marL="171450" indent="-171450">
              <a:buFont typeface="Arial" panose="020B0604020202020204" pitchFamily="34" charset="0"/>
              <a:buChar char="•"/>
            </a:pPr>
            <a:r>
              <a:rPr lang="sv-SE" b="0" i="0" dirty="0">
                <a:solidFill>
                  <a:srgbClr val="333333"/>
                </a:solidFill>
                <a:effectLst/>
                <a:latin typeface="Source Sans Pro" panose="020B0503030403020204" pitchFamily="34" charset="0"/>
              </a:rPr>
              <a:t>En </a:t>
            </a:r>
            <a:r>
              <a:rPr lang="sv-SE" b="1" i="0" dirty="0">
                <a:solidFill>
                  <a:srgbClr val="333333"/>
                </a:solidFill>
                <a:effectLst/>
                <a:latin typeface="Source Sans Pro" panose="020B0503030403020204" pitchFamily="34" charset="0"/>
              </a:rPr>
              <a:t>restriktiv tolkning </a:t>
            </a:r>
            <a:r>
              <a:rPr lang="sv-SE" b="0" i="0" dirty="0">
                <a:solidFill>
                  <a:srgbClr val="333333"/>
                </a:solidFill>
                <a:effectLst/>
                <a:latin typeface="Source Sans Pro" panose="020B0503030403020204" pitchFamily="34" charset="0"/>
              </a:rPr>
              <a:t>kan sägas vara motsatsen till en extensiv tolkning; man tillämpar alltså regeln på ett mer avgränsat område än vad som omedelbart kan följa av dess ordalydelse.</a:t>
            </a: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4</a:t>
            </a:fld>
            <a:endParaRPr lang="sv-SE"/>
          </a:p>
        </p:txBody>
      </p:sp>
    </p:spTree>
    <p:extLst>
      <p:ext uri="{BB962C8B-B14F-4D97-AF65-F5344CB8AC3E}">
        <p14:creationId xmlns:p14="http://schemas.microsoft.com/office/powerpoint/2010/main" val="294960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Hur upphandlingsdokument ska tolkas avgörs av rättspraxis, ytterst av EU-domstolen.</a:t>
            </a:r>
          </a:p>
          <a:p>
            <a:pPr marL="171450" indent="-171450">
              <a:buFont typeface="Arial" panose="020B0604020202020204" pitchFamily="34" charset="0"/>
              <a:buChar char="•"/>
            </a:pPr>
            <a:r>
              <a:rPr lang="sv-SE" dirty="0"/>
              <a:t>Vilken eller vilka tolkningsmetoder är det som EU-domstolen förordar, är det bokstavstolkning eller ändamålstolkning?</a:t>
            </a:r>
          </a:p>
          <a:p>
            <a:pPr marL="171450" indent="-171450">
              <a:buFont typeface="Arial" panose="020B0604020202020204" pitchFamily="34" charset="0"/>
              <a:buChar char="•"/>
            </a:pPr>
            <a:r>
              <a:rPr lang="sv-SE" dirty="0"/>
              <a:t>Ingenstans säger EU-domstolen att myndighetens syfte ska beaktas. Det är istället vad som faktiskt skrivits i underlaget som har betydelse. Alltså </a:t>
            </a:r>
            <a:r>
              <a:rPr lang="sv-SE" b="1" dirty="0"/>
              <a:t>bokstavstolkning</a:t>
            </a:r>
            <a:r>
              <a:rPr lang="sv-SE" dirty="0"/>
              <a:t>.</a:t>
            </a:r>
          </a:p>
          <a:p>
            <a:pPr marL="171450" indent="-171450">
              <a:buFont typeface="Arial" panose="020B0604020202020204" pitchFamily="34" charset="0"/>
              <a:buChar char="•"/>
            </a:pPr>
            <a:r>
              <a:rPr lang="sv-SE" dirty="0"/>
              <a:t>Nästa fråga är om tolkningen ska vara extensiv eller restriktiv? </a:t>
            </a:r>
          </a:p>
          <a:p>
            <a:pPr marL="171450" indent="-171450">
              <a:buFont typeface="Arial" panose="020B0604020202020204" pitchFamily="34" charset="0"/>
              <a:buChar char="•"/>
            </a:pPr>
            <a:r>
              <a:rPr lang="sv-SE" dirty="0"/>
              <a:t>Med tanke det sista citatet så bör det vara en </a:t>
            </a:r>
            <a:r>
              <a:rPr lang="sv-SE" b="1" dirty="0"/>
              <a:t>mer restriktiv tolkning</a:t>
            </a:r>
            <a:r>
              <a:rPr lang="sv-SE" dirty="0"/>
              <a:t>. Det är inte tillåtet att tillämpa krav, exempelvis på att lämna in dokumentation, utöver vad som uttryckligen framgår av kravet.</a:t>
            </a:r>
          </a:p>
          <a:p>
            <a:pPr marL="171450" indent="-171450">
              <a:buFont typeface="Arial" panose="020B0604020202020204" pitchFamily="34" charset="0"/>
              <a:buChar char="•"/>
            </a:pPr>
            <a:r>
              <a:rPr lang="sv-SE" dirty="0"/>
              <a:t>Men det här är EU-domstolen. Hur gör egentligen våra kammarrätter? Vi har tittat på kammarrättsavgöranden de senaste 5 åren. </a:t>
            </a:r>
          </a:p>
          <a:p>
            <a:pPr marL="171450" indent="-171450">
              <a:buFont typeface="Arial" panose="020B0604020202020204" pitchFamily="34" charset="0"/>
              <a:buChar char="•"/>
            </a:pPr>
            <a:r>
              <a:rPr lang="sv-SE" dirty="0"/>
              <a:t>I de allra flesta fall uppstår inga större tolkningssvårigheter av underlaget. Dessa avgöranden är inte särskilt intressanta. Vi har istället valt ut de domar där domstolen aktivt behövde tolka underlaget, eftersom det var otydligt. </a:t>
            </a:r>
          </a:p>
          <a:p>
            <a:pPr marL="171450" indent="-171450">
              <a:buFont typeface="Arial" panose="020B0604020202020204" pitchFamily="34" charset="0"/>
              <a:buChar char="•"/>
            </a:pPr>
            <a:r>
              <a:rPr lang="sv-SE" dirty="0"/>
              <a:t>Frågan är då vilka tolkningsmetoder som kammarrätterna använder sig av.</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5</a:t>
            </a:fld>
            <a:endParaRPr lang="sv-SE"/>
          </a:p>
        </p:txBody>
      </p:sp>
    </p:spTree>
    <p:extLst>
      <p:ext uri="{BB962C8B-B14F-4D97-AF65-F5344CB8AC3E}">
        <p14:creationId xmlns:p14="http://schemas.microsoft.com/office/powerpoint/2010/main" val="252810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sv-SE" sz="1800" b="0" i="0" u="none" strike="noStrike" baseline="0" dirty="0">
                <a:latin typeface="Times New Roman" panose="02020603050405020304" pitchFamily="18" charset="0"/>
              </a:rPr>
              <a:t>Av upphandlingsdokumenten framgick att det var ett obligatoriskt krav att anbudsgivare ska ha besökt objekten före anbudslämning.</a:t>
            </a:r>
          </a:p>
          <a:p>
            <a:pPr marL="285750" indent="-285750" algn="l">
              <a:buFont typeface="Arial" panose="020B0604020202020204" pitchFamily="34" charset="0"/>
              <a:buChar char="•"/>
            </a:pPr>
            <a:r>
              <a:rPr lang="sv-SE" sz="1800" b="0" i="0" u="none" strike="noStrike" baseline="0" dirty="0">
                <a:latin typeface="Times New Roman" panose="02020603050405020304" pitchFamily="18" charset="0"/>
              </a:rPr>
              <a:t>Frågan var om det obligatoriska kravet skulle tolkas så att besöket måste ha genomförts genom bokad visning.</a:t>
            </a:r>
          </a:p>
          <a:p>
            <a:pPr marL="285750" indent="-285750" algn="l">
              <a:buFont typeface="Arial" panose="020B0604020202020204" pitchFamily="34" charset="0"/>
              <a:buChar char="•"/>
            </a:pPr>
            <a:r>
              <a:rPr lang="sv-SE" dirty="0"/>
              <a:t>Klassiskt exempel på en bokstavstolkning. Tolkningen är åt det restriktiva hållet.</a:t>
            </a:r>
          </a:p>
          <a:p>
            <a:pPr marL="285750" indent="-285750" algn="l">
              <a:buFont typeface="Arial" panose="020B0604020202020204" pitchFamily="34" charset="0"/>
              <a:buChar char="•"/>
            </a:pPr>
            <a:r>
              <a:rPr lang="sv-SE" dirty="0"/>
              <a:t>Intressant att rubriksättningen beaktades, även om det inte var avgörande i detta fall.</a:t>
            </a:r>
          </a:p>
        </p:txBody>
      </p:sp>
      <p:sp>
        <p:nvSpPr>
          <p:cNvPr id="4" name="Slide Number Placeholder 3"/>
          <p:cNvSpPr>
            <a:spLocks noGrp="1"/>
          </p:cNvSpPr>
          <p:nvPr>
            <p:ph type="sldNum" sz="quarter" idx="5"/>
          </p:nvPr>
        </p:nvSpPr>
        <p:spPr/>
        <p:txBody>
          <a:bodyPr/>
          <a:lstStyle/>
          <a:p>
            <a:fld id="{07CEA29E-44BF-4F16-A1CB-AC063C863C53}" type="slidenum">
              <a:rPr lang="sv-SE" smtClean="0"/>
              <a:t>6</a:t>
            </a:fld>
            <a:endParaRPr lang="sv-SE"/>
          </a:p>
        </p:txBody>
      </p:sp>
    </p:spTree>
    <p:extLst>
      <p:ext uri="{BB962C8B-B14F-4D97-AF65-F5344CB8AC3E}">
        <p14:creationId xmlns:p14="http://schemas.microsoft.com/office/powerpoint/2010/main" val="204640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Frågan i målet om det var ett obligatoriskt krav att lämna referensuppdrag för elmontörer.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Inte rätt att förkasta anbudet på den grunden att de inte lämnat referensuppdrag för elmontörer.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Rubriksättningen har här fått avgörande betydelse för tolkningen. Det är alltså inte bara vad som står i kravet som är viktigt, utan även vart kravet har placerats i upphandlingsdokumentet.</a:t>
            </a:r>
          </a:p>
          <a:p>
            <a:pPr marL="171450" indent="-171450">
              <a:buFont typeface="Arial" panose="020B0604020202020204" pitchFamily="34" charset="0"/>
              <a:buChar char="•"/>
            </a:pPr>
            <a:r>
              <a:rPr lang="sv-SE" dirty="0"/>
              <a:t>En annan intressant detalj är att domstolen uttalar ”</a:t>
            </a:r>
            <a:r>
              <a:rPr lang="sv-SE" i="1" dirty="0"/>
              <a:t>Att två av de sju anbudsgivarna i upphandlingen har diskvalificerats eftersom de inte har angett referensuppdrag för elmontörer, talar även för detta</a:t>
            </a:r>
            <a:r>
              <a:rPr lang="sv-SE" dirty="0"/>
              <a:t>.” Dvs att det inte var ett krav att lämna referensuppdrag för elmontörer.</a:t>
            </a:r>
          </a:p>
          <a:p>
            <a:pPr marL="171450" indent="-171450">
              <a:buFont typeface="Arial" panose="020B0604020202020204" pitchFamily="34" charset="0"/>
              <a:buChar char="•"/>
            </a:pPr>
            <a:r>
              <a:rPr lang="sv-SE" dirty="0"/>
              <a:t>Domstolen har vid tolkningen tagit intryck av hur leverantörerna uppfattat kravet. Frångått en ren bokstavstolkning!</a:t>
            </a:r>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7</a:t>
            </a:fld>
            <a:endParaRPr lang="sv-SE"/>
          </a:p>
        </p:txBody>
      </p:sp>
    </p:spTree>
    <p:extLst>
      <p:ext uri="{BB962C8B-B14F-4D97-AF65-F5344CB8AC3E}">
        <p14:creationId xmlns:p14="http://schemas.microsoft.com/office/powerpoint/2010/main" val="235261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Frågan i målet avsåg om det var ett obligatoriskt krav att arbetsledare ska ha erfarenhet av kyla.</a:t>
            </a:r>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8</a:t>
            </a:fld>
            <a:endParaRPr lang="sv-SE"/>
          </a:p>
        </p:txBody>
      </p:sp>
    </p:spTree>
    <p:extLst>
      <p:ext uri="{BB962C8B-B14F-4D97-AF65-F5344CB8AC3E}">
        <p14:creationId xmlns:p14="http://schemas.microsoft.com/office/powerpoint/2010/main" val="366684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Frågan här var om det var ett obligatoriskt krav att ha en uttagen examen som journalist.</a:t>
            </a:r>
          </a:p>
          <a:p>
            <a:pPr marL="171450" indent="-171450">
              <a:buFont typeface="Arial" panose="020B0604020202020204" pitchFamily="34" charset="0"/>
              <a:buChar char="•"/>
            </a:pPr>
            <a:r>
              <a:rPr lang="sv-SE" dirty="0"/>
              <a:t>I upphandlingsdokumenten angavs att leverantören ska tillhandahålla en journalist som har en uttagen examen som journalist. </a:t>
            </a:r>
          </a:p>
          <a:p>
            <a:pPr marL="171450" indent="-171450">
              <a:buFont typeface="Arial" panose="020B0604020202020204" pitchFamily="34" charset="0"/>
              <a:buChar char="•"/>
            </a:pPr>
            <a:r>
              <a:rPr lang="sv-SE" dirty="0"/>
              <a:t>I frågor och svar hade myndigheten angett: </a:t>
            </a:r>
            <a:r>
              <a:rPr lang="sv-SE" i="1" dirty="0"/>
              <a:t>”Journalist ska ha uttagen examen som journalist. Ekobrottsmyndigheten har ej föreskrivit akademisk examen 180 poäng och därmed kan uttagen examen vid journalistlinje vid folkhögskola godkännas.”</a:t>
            </a:r>
          </a:p>
          <a:p>
            <a:pPr marL="171450" indent="-171450">
              <a:buFont typeface="Arial" panose="020B0604020202020204" pitchFamily="34" charset="0"/>
              <a:buChar char="•"/>
            </a:pPr>
            <a:r>
              <a:rPr lang="sv-SE" i="0" dirty="0"/>
              <a:t>Här var problemet, som domstolen påpekar, att en utbildning på folkhögskola inte kan leda till en examen.</a:t>
            </a:r>
          </a:p>
          <a:p>
            <a:pPr marL="171450" indent="-171450">
              <a:buFont typeface="Arial" panose="020B0604020202020204" pitchFamily="34" charset="0"/>
              <a:buChar char="•"/>
            </a:pPr>
            <a:r>
              <a:rPr lang="sv-SE" i="0" dirty="0"/>
              <a:t>Domstolens slutsats blev att Ekobrottsmyndigheten inte kunde anta ett anbud om offererad journalist saknade uttagen examen i journalistik, eller förkasta ett anbud om offererad journalist har en slutförd journalistutbildning, men ingen examen, utan att bryta mot likabehandlingsprincipen.</a:t>
            </a:r>
          </a:p>
          <a:p>
            <a:pPr marL="171450" indent="-171450">
              <a:buFont typeface="Arial" panose="020B0604020202020204" pitchFamily="34" charset="0"/>
              <a:buChar char="•"/>
            </a:pPr>
            <a:endParaRPr lang="sv-SE" i="0" dirty="0"/>
          </a:p>
          <a:p>
            <a:pPr marL="171450" indent="-171450">
              <a:buFont typeface="Arial" panose="020B0604020202020204" pitchFamily="34" charset="0"/>
              <a:buChar char="•"/>
            </a:pPr>
            <a:endParaRPr lang="sv-SE" i="1" dirty="0"/>
          </a:p>
        </p:txBody>
      </p:sp>
      <p:sp>
        <p:nvSpPr>
          <p:cNvPr id="4" name="Slide Number Placeholder 3"/>
          <p:cNvSpPr>
            <a:spLocks noGrp="1"/>
          </p:cNvSpPr>
          <p:nvPr>
            <p:ph type="sldNum" sz="quarter" idx="5"/>
          </p:nvPr>
        </p:nvSpPr>
        <p:spPr/>
        <p:txBody>
          <a:bodyPr/>
          <a:lstStyle/>
          <a:p>
            <a:fld id="{07CEA29E-44BF-4F16-A1CB-AC063C863C53}" type="slidenum">
              <a:rPr lang="sv-SE" smtClean="0"/>
              <a:t>9</a:t>
            </a:fld>
            <a:endParaRPr lang="sv-SE"/>
          </a:p>
        </p:txBody>
      </p:sp>
    </p:spTree>
    <p:extLst>
      <p:ext uri="{BB962C8B-B14F-4D97-AF65-F5344CB8AC3E}">
        <p14:creationId xmlns:p14="http://schemas.microsoft.com/office/powerpoint/2010/main" val="196265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Frågan i målet var om det uppställts ett obligatoriskt på hur timpriset för lärlingar skulle offereras.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Kommunens syfte med kravet kom inte till uttryck i upphandlingsdokumentet. </a:t>
            </a:r>
          </a:p>
          <a:p>
            <a:pPr marL="171450" indent="-171450">
              <a:buFont typeface="Arial" panose="020B0604020202020204" pitchFamily="34" charset="0"/>
              <a:buChar char="•"/>
            </a:pPr>
            <a:r>
              <a:rPr lang="sv-SE" dirty="0"/>
              <a:t>Kammarrättens slutsats var att upphandlingsdokumentet var otydligt och brast i transparens. </a:t>
            </a:r>
          </a:p>
          <a:p>
            <a:pPr marL="171450" indent="-171450">
              <a:buFont typeface="Arial" panose="020B0604020202020204" pitchFamily="34" charset="0"/>
              <a:buChar char="•"/>
            </a:pPr>
            <a:r>
              <a:rPr lang="sv-SE" dirty="0"/>
              <a:t>Hade kommunens syfte med kravet kommit till uttryck i upphandlingsdokumenten, så hade utgången garanterad blivit en annan.</a:t>
            </a:r>
          </a:p>
          <a:p>
            <a:pPr marL="171450" indent="-171450">
              <a:buFont typeface="Arial" panose="020B0604020202020204" pitchFamily="34" charset="0"/>
              <a:buChar char="•"/>
            </a:pPr>
            <a:r>
              <a:rPr lang="sv-SE" dirty="0"/>
              <a:t>Det hade varit tydligt att det inte rörde sig om något obligatoriskt krav och ansökan hade avslagits.</a:t>
            </a:r>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5"/>
          </p:nvPr>
        </p:nvSpPr>
        <p:spPr/>
        <p:txBody>
          <a:bodyPr/>
          <a:lstStyle/>
          <a:p>
            <a:fld id="{07CEA29E-44BF-4F16-A1CB-AC063C863C53}" type="slidenum">
              <a:rPr lang="sv-SE" smtClean="0"/>
              <a:t>10</a:t>
            </a:fld>
            <a:endParaRPr lang="sv-SE"/>
          </a:p>
        </p:txBody>
      </p:sp>
    </p:spTree>
    <p:extLst>
      <p:ext uri="{BB962C8B-B14F-4D97-AF65-F5344CB8AC3E}">
        <p14:creationId xmlns:p14="http://schemas.microsoft.com/office/powerpoint/2010/main" val="3073046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25.png"/><Relationship Id="rId12"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5.png"/><Relationship Id="rId7" Type="http://schemas.openxmlformats.org/officeDocument/2006/relationships/image" Target="../media/image50.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1.png"/><Relationship Id="rId5" Type="http://schemas.openxmlformats.org/officeDocument/2006/relationships/image" Target="../media/image48.png"/><Relationship Id="rId10" Type="http://schemas.openxmlformats.org/officeDocument/2006/relationships/image" Target="../media/image40.png"/><Relationship Id="rId4" Type="http://schemas.openxmlformats.org/officeDocument/2006/relationships/image" Target="../media/image47.png"/><Relationship Id="rId9"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8.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image" Target="../media/image49.png"/><Relationship Id="rId9" Type="http://schemas.openxmlformats.org/officeDocument/2006/relationships/image" Target="../media/image47.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8.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image" Target="../media/image49.png"/><Relationship Id="rId9" Type="http://schemas.openxmlformats.org/officeDocument/2006/relationships/image" Target="../media/image4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5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5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Rubrikbild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49F387-3840-4EDE-9D17-B8C7E7A63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79" t="33234"/>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425170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3_Rubrikbil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20F53-FBA4-40AD-8238-AE54721750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47"/>
          <a:stretch/>
        </p:blipFill>
        <p:spPr>
          <a:xfrm>
            <a:off x="10393"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641470FE-8A9B-4C5F-B4C6-B549DF7CDDE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41831734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vå innehållsdelar - Bi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D6F932-13D2-455D-9B16-85A583E3E7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00" b="5917"/>
          <a:stretch/>
        </p:blipFill>
        <p:spPr>
          <a:xfrm>
            <a:off x="0" y="1"/>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F18C614B-D089-4C04-AFEA-EC8EA103585F}"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26912119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Endast rubrik - Bi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6DBF3B-8473-4F22-8050-DEDE77D06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47" b="21066"/>
          <a:stretch/>
        </p:blipFill>
        <p:spPr>
          <a:xfrm>
            <a:off x="0" y="0"/>
            <a:ext cx="12191999"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3274709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apitelsida - Grå">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E9E98-B5C8-41D1-AC53-80C58FB63481}"/>
              </a:ext>
            </a:extLst>
          </p:cNvPr>
          <p:cNvPicPr>
            <a:picLocks noChangeAspect="1"/>
          </p:cNvPicPr>
          <p:nvPr userDrawn="1"/>
        </p:nvPicPr>
        <p:blipFill>
          <a:blip r:embed="rId2">
            <a:extLst>
              <a:ext uri="{28A0092B-C50C-407E-A947-70E740481C1C}">
                <a14:useLocalDpi xmlns:a14="http://schemas.microsoft.com/office/drawing/2010/main" val="0"/>
              </a:ext>
            </a:extLst>
          </a:blip>
          <a:srcRect t="12606" b="12606"/>
          <a:stretch/>
        </p:blipFill>
        <p:spPr>
          <a:xfrm>
            <a:off x="-34724" y="-1"/>
            <a:ext cx="12226723" cy="685800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62495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apitelsida - Blå">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8EC8A-8DE3-4043-BDF5-B36AD65A5F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56" t="21864" r="21522" b="21864"/>
          <a:stretch/>
        </p:blipFill>
        <p:spPr>
          <a:xfrm>
            <a:off x="1810" y="0"/>
            <a:ext cx="1219019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919249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apitelsida - Bei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8EC8A-8DE3-4043-BDF5-B36AD65A5F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43" b="4956"/>
          <a:stretch/>
        </p:blipFill>
        <p:spPr>
          <a:xfrm>
            <a:off x="0" y="-1"/>
            <a:ext cx="12192000" cy="685800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3625182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Kapitelsida - Rö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78" t="18453" r="150" b="12120"/>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1461495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2_Kapitelsida - Grå">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A47EE-112A-4D13-8755-CD6D780D44C0}"/>
              </a:ext>
            </a:extLst>
          </p:cNvPr>
          <p:cNvPicPr>
            <a:picLocks noChangeAspect="1"/>
          </p:cNvPicPr>
          <p:nvPr userDrawn="1"/>
        </p:nvPicPr>
        <p:blipFill>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899503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2_Kapitelsida - Blå">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B9291-ABDD-42D8-88E3-0AE63C191267}"/>
              </a:ext>
            </a:extLst>
          </p:cNvPr>
          <p:cNvPicPr>
            <a:picLocks noChangeAspect="1"/>
          </p:cNvPicPr>
          <p:nvPr userDrawn="1"/>
        </p:nvPicPr>
        <p:blipFill>
          <a:blip r:embed="rId2">
            <a:extLst>
              <a:ext uri="{28A0092B-C50C-407E-A947-70E740481C1C}">
                <a14:useLocalDpi xmlns:a14="http://schemas.microsoft.com/office/drawing/2010/main" val="0"/>
              </a:ext>
            </a:extLst>
          </a:blip>
          <a:srcRect t="12500" b="12500"/>
          <a:stretch/>
        </p:blipFill>
        <p:spPr>
          <a:xfrm>
            <a:off x="0" y="-1"/>
            <a:ext cx="12192000" cy="685800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7167555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2_Kapitelsida - Bei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7330CA-3CE5-4180-BC3F-9740D8A97A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1" t="21875" r="12501" b="21875"/>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0688403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2_Kapitelsida - Rö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EB557-DFA3-4778-B249-57FFF25E6B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236" b="2763"/>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7" y="1808164"/>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42018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3_Rubrikbild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D36622-E330-4624-A1A6-4345EFFA0B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831"/>
          <a:stretch/>
        </p:blipFill>
        <p:spPr>
          <a:xfrm>
            <a:off x="0" y="-64512"/>
            <a:ext cx="12192000" cy="6922512"/>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CD416F13-D3AA-457F-86B2-333B188A598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2697068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Kapitelsida - Grå">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B1E6E-AD57-4AA8-851D-C5E30EFCC2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7" t="15906" r="167" b="-7953"/>
          <a:stretch/>
        </p:blipFill>
        <p:spPr>
          <a:xfrm>
            <a:off x="-20379" y="0"/>
            <a:ext cx="12232758" cy="7506586"/>
          </a:xfrm>
          <a:prstGeom prst="rect">
            <a:avLst/>
          </a:prstGeom>
        </p:spPr>
      </p:pic>
      <p:sp>
        <p:nvSpPr>
          <p:cNvPr id="6" name="Rubrik 1">
            <a:extLst>
              <a:ext uri="{FF2B5EF4-FFF2-40B4-BE49-F238E27FC236}">
                <a16:creationId xmlns:a16="http://schemas.microsoft.com/office/drawing/2014/main" id="{7AF201CE-13E1-4DE5-B1E2-DC05B9D3E1C5}"/>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841853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Kapitelsida - Blå">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7330CA-3CE5-4180-BC3F-9740D8A97A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56"/>
          <a:stretch/>
        </p:blipFill>
        <p:spPr>
          <a:xfrm>
            <a:off x="-4430" y="0"/>
            <a:ext cx="12196430" cy="6858000"/>
          </a:xfrm>
          <a:prstGeom prst="rect">
            <a:avLst/>
          </a:prstGeom>
        </p:spPr>
      </p:pic>
      <p:sp>
        <p:nvSpPr>
          <p:cNvPr id="4" name="Rubrik 1">
            <a:extLst>
              <a:ext uri="{FF2B5EF4-FFF2-40B4-BE49-F238E27FC236}">
                <a16:creationId xmlns:a16="http://schemas.microsoft.com/office/drawing/2014/main" id="{5ECE35CF-1BD4-4A2B-B746-4863F9D72115}"/>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3038228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3_Kapitelsida - Bei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B9291-ABDD-42D8-88E3-0AE63C1912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8033878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3_Kapitelsida - Rö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FD77F-57EC-4041-9877-2DA787E3E2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56"/>
          <a:stretch/>
        </p:blipFill>
        <p:spPr>
          <a:xfrm>
            <a:off x="-4430" y="0"/>
            <a:ext cx="1219643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8737230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5_Kapitelsida_print_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rgbClr val="709DA8"/>
                </a:solidFill>
              </a:defRPr>
            </a:lvl1pPr>
          </a:lstStyle>
          <a:p>
            <a:r>
              <a:rPr lang="sv-SE" dirty="0"/>
              <a:t>Kapitel</a:t>
            </a:r>
          </a:p>
        </p:txBody>
      </p:sp>
      <p:pic>
        <p:nvPicPr>
          <p:cNvPr id="5" name="Bildobjekt 10">
            <a:extLst>
              <a:ext uri="{FF2B5EF4-FFF2-40B4-BE49-F238E27FC236}">
                <a16:creationId xmlns:a16="http://schemas.microsoft.com/office/drawing/2014/main" id="{74F374A8-8DBB-45D0-B611-EA53A90C03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36690218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5_Kapitelsida_print_rö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rgbClr val="A65F65"/>
                </a:solidFill>
              </a:defRPr>
            </a:lvl1pPr>
          </a:lstStyle>
          <a:p>
            <a:r>
              <a:rPr lang="sv-SE" dirty="0"/>
              <a:t>Kapitel</a:t>
            </a:r>
          </a:p>
        </p:txBody>
      </p:sp>
      <p:pic>
        <p:nvPicPr>
          <p:cNvPr id="3" name="Bildobjekt 10">
            <a:extLst>
              <a:ext uri="{FF2B5EF4-FFF2-40B4-BE49-F238E27FC236}">
                <a16:creationId xmlns:a16="http://schemas.microsoft.com/office/drawing/2014/main" id="{AA5495EE-0DB3-4FF8-B4E7-4385C019FD5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1661590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5_Kapitelsida_print_gr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rgbClr val="81827E"/>
                </a:solidFill>
              </a:defRPr>
            </a:lvl1pPr>
          </a:lstStyle>
          <a:p>
            <a:r>
              <a:rPr lang="sv-SE" dirty="0"/>
              <a:t>Kapitel</a:t>
            </a:r>
          </a:p>
        </p:txBody>
      </p:sp>
      <p:pic>
        <p:nvPicPr>
          <p:cNvPr id="3" name="Bildobjekt 10">
            <a:extLst>
              <a:ext uri="{FF2B5EF4-FFF2-40B4-BE49-F238E27FC236}">
                <a16:creationId xmlns:a16="http://schemas.microsoft.com/office/drawing/2014/main" id="{2E3FAE59-C499-4E16-B804-A7A2916CE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1503110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6_Kapitelsida_print_bei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accent4"/>
                </a:solidFill>
              </a:defRPr>
            </a:lvl1pPr>
          </a:lstStyle>
          <a:p>
            <a:r>
              <a:rPr lang="sv-SE" dirty="0"/>
              <a:t>Kapitel</a:t>
            </a:r>
          </a:p>
        </p:txBody>
      </p:sp>
      <p:pic>
        <p:nvPicPr>
          <p:cNvPr id="3" name="Bildobjekt 10">
            <a:extLst>
              <a:ext uri="{FF2B5EF4-FFF2-40B4-BE49-F238E27FC236}">
                <a16:creationId xmlns:a16="http://schemas.microsoft.com/office/drawing/2014/main" id="{04722063-6FE7-4F5D-9644-A8E6060C61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571539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lphi team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0ED20BCE-A6A9-46A8-89E5-7C0A6DF2A593}"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6"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027"/>
            <a:ext cx="7612063" cy="2983442"/>
          </a:xfrm>
        </p:spPr>
        <p:txBody>
          <a:bodyPr>
            <a:noAutofit/>
          </a:bodyPr>
          <a:lstStyle>
            <a:lvl1pPr marL="0" indent="0">
              <a:lnSpc>
                <a:spcPct val="100000"/>
              </a:lnSpc>
              <a:spcBef>
                <a:spcPts val="0"/>
              </a:spcBef>
              <a:buNone/>
              <a:defRPr sz="1600" baseline="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p:txBody>
      </p:sp>
      <p:pic>
        <p:nvPicPr>
          <p:cNvPr id="12" name="Bildobjekt 8">
            <a:extLst>
              <a:ext uri="{FF2B5EF4-FFF2-40B4-BE49-F238E27FC236}">
                <a16:creationId xmlns:a16="http://schemas.microsoft.com/office/drawing/2014/main" id="{EE3293AF-5C33-45B4-868E-179B0A35E0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5189791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lphi team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E389B56C-B52B-4949-9AD5-9626F9BAFE17}" type="datetime1">
              <a:rPr lang="sv-SE" smtClean="0"/>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6"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pic>
        <p:nvPicPr>
          <p:cNvPr id="17" name="Bildobjekt 10">
            <a:extLst>
              <a:ext uri="{FF2B5EF4-FFF2-40B4-BE49-F238E27FC236}">
                <a16:creationId xmlns:a16="http://schemas.microsoft.com/office/drawing/2014/main" id="{C9A667E9-6D43-4695-9FF2-9ED3876805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880650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3_Rubrikbild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F9567-6340-4261-8CEF-2DA049345D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39" b="-13"/>
          <a:stretch/>
        </p:blipFill>
        <p:spPr>
          <a:xfrm>
            <a:off x="0" y="1"/>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7" name="Bildobjekt 13">
            <a:extLst>
              <a:ext uri="{FF2B5EF4-FFF2-40B4-BE49-F238E27FC236}">
                <a16:creationId xmlns:a16="http://schemas.microsoft.com/office/drawing/2014/main" id="{B67F0360-4D75-4A16-8F97-F871167199C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28055211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lphi team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10F950F5-E856-4FBE-8097-956DC80B09F2}"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2"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pic>
        <p:nvPicPr>
          <p:cNvPr id="13" name="Bildobjekt 10">
            <a:extLst>
              <a:ext uri="{FF2B5EF4-FFF2-40B4-BE49-F238E27FC236}">
                <a16:creationId xmlns:a16="http://schemas.microsoft.com/office/drawing/2014/main" id="{ECC8C564-10C1-4B3D-A0ED-DB329A62ED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690400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Delphi team - Grå">
    <p:spTree>
      <p:nvGrpSpPr>
        <p:cNvPr id="1" name=""/>
        <p:cNvGrpSpPr/>
        <p:nvPr/>
      </p:nvGrpSpPr>
      <p:grpSpPr>
        <a:xfrm>
          <a:off x="0" y="0"/>
          <a:ext cx="0" cy="0"/>
          <a:chOff x="0" y="0"/>
          <a:chExt cx="0" cy="0"/>
        </a:xfrm>
      </p:grpSpPr>
      <p:sp>
        <p:nvSpPr>
          <p:cNvPr id="13" name="Rektangel 9">
            <a:extLst>
              <a:ext uri="{FF2B5EF4-FFF2-40B4-BE49-F238E27FC236}">
                <a16:creationId xmlns:a16="http://schemas.microsoft.com/office/drawing/2014/main" id="{2FA3035C-560D-4C8D-8D32-3FB5DB1DFB29}"/>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6">
            <a:extLst>
              <a:ext uri="{FF2B5EF4-FFF2-40B4-BE49-F238E27FC236}">
                <a16:creationId xmlns:a16="http://schemas.microsoft.com/office/drawing/2014/main" id="{ED41BDE4-47EA-4364-B898-3576CB246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10F950F5-E856-4FBE-8097-956DC80B09F2}" type="datetime1">
              <a:rPr lang="sv-SE" smtClean="0"/>
              <a:pPr/>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9143"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2"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pic>
        <p:nvPicPr>
          <p:cNvPr id="16" name="Bildobjekt 10">
            <a:extLst>
              <a:ext uri="{FF2B5EF4-FFF2-40B4-BE49-F238E27FC236}">
                <a16:creationId xmlns:a16="http://schemas.microsoft.com/office/drawing/2014/main" id="{A2D34AF6-8212-4CEB-ABC4-56E912FFE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36670048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Delphi team - Vi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57F3E56A-1A87-4C4E-9CA5-2562634183F7}"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accent6"/>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hasCustomPrompt="1"/>
          </p:nvPr>
        </p:nvSpPr>
        <p:spPr>
          <a:xfrm>
            <a:off x="3308349" y="2842888"/>
            <a:ext cx="7612063" cy="2983442"/>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a:p>
            <a:pPr lvl="0"/>
            <a:r>
              <a:rPr lang="en-US" dirty="0"/>
              <a:t>Deals:</a:t>
            </a:r>
          </a:p>
          <a:p>
            <a:pPr lvl="0"/>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
        <p:nvSpPr>
          <p:cNvPr id="11"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6"/>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pic>
        <p:nvPicPr>
          <p:cNvPr id="12" name="Bildobjekt 10">
            <a:extLst>
              <a:ext uri="{FF2B5EF4-FFF2-40B4-BE49-F238E27FC236}">
                <a16:creationId xmlns:a16="http://schemas.microsoft.com/office/drawing/2014/main" id="{D9C157F8-D806-48E5-83D1-84B1418B3D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31635165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lphi team 2p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3697"/>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49842"/>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9"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
        <p:nvSpPr>
          <p:cNvPr id="21"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2"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pic>
        <p:nvPicPr>
          <p:cNvPr id="13" name="Bildobjekt 8">
            <a:extLst>
              <a:ext uri="{FF2B5EF4-FFF2-40B4-BE49-F238E27FC236}">
                <a16:creationId xmlns:a16="http://schemas.microsoft.com/office/drawing/2014/main" id="{3EB00053-F689-45A9-A143-18B4CA5E0F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25876739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lphi team 2p - Blå">
    <p:spTree>
      <p:nvGrpSpPr>
        <p:cNvPr id="1" name=""/>
        <p:cNvGrpSpPr/>
        <p:nvPr/>
      </p:nvGrpSpPr>
      <p:grpSpPr>
        <a:xfrm>
          <a:off x="0" y="0"/>
          <a:ext cx="0" cy="0"/>
          <a:chOff x="0" y="0"/>
          <a:chExt cx="0" cy="0"/>
        </a:xfrm>
      </p:grpSpPr>
      <p:sp>
        <p:nvSpPr>
          <p:cNvPr id="19"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2"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1" name="Bildobjekt 20">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AAA7E148-8579-443F-A819-2E6F4F3A77BD}" type="datetime1">
              <a:rPr lang="sv-SE" smtClean="0"/>
              <a:t>2023-04-14</a:t>
            </a:fld>
            <a:endParaRPr lang="sv-SE" dirty="0"/>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7"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pic>
        <p:nvPicPr>
          <p:cNvPr id="20" name="Bildobjekt 10">
            <a:extLst>
              <a:ext uri="{FF2B5EF4-FFF2-40B4-BE49-F238E27FC236}">
                <a16:creationId xmlns:a16="http://schemas.microsoft.com/office/drawing/2014/main" id="{C798ABA8-C56C-4858-99C5-8104C62DCA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6505372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lphi team 2p - Grå">
    <p:spTree>
      <p:nvGrpSpPr>
        <p:cNvPr id="1" name=""/>
        <p:cNvGrpSpPr/>
        <p:nvPr/>
      </p:nvGrpSpPr>
      <p:grpSpPr>
        <a:xfrm>
          <a:off x="0" y="0"/>
          <a:ext cx="0" cy="0"/>
          <a:chOff x="0" y="0"/>
          <a:chExt cx="0" cy="0"/>
        </a:xfrm>
      </p:grpSpPr>
      <p:pic>
        <p:nvPicPr>
          <p:cNvPr id="19"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22A42C11-7A29-45FB-A9BA-659DC485D1C8}" type="datetime1">
              <a:rPr lang="sv-SE" smtClean="0"/>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7"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pic>
        <p:nvPicPr>
          <p:cNvPr id="20" name="Bildobjekt 10">
            <a:extLst>
              <a:ext uri="{FF2B5EF4-FFF2-40B4-BE49-F238E27FC236}">
                <a16:creationId xmlns:a16="http://schemas.microsoft.com/office/drawing/2014/main" id="{4C38C209-0273-4C76-9357-FF43B959B8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6674783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elphi team 2p - Grå">
    <p:spTree>
      <p:nvGrpSpPr>
        <p:cNvPr id="1" name=""/>
        <p:cNvGrpSpPr/>
        <p:nvPr/>
      </p:nvGrpSpPr>
      <p:grpSpPr>
        <a:xfrm>
          <a:off x="0" y="0"/>
          <a:ext cx="0" cy="0"/>
          <a:chOff x="0" y="0"/>
          <a:chExt cx="0" cy="0"/>
        </a:xfrm>
      </p:grpSpPr>
      <p:sp>
        <p:nvSpPr>
          <p:cNvPr id="29" name="Rektangel 9">
            <a:extLst>
              <a:ext uri="{FF2B5EF4-FFF2-40B4-BE49-F238E27FC236}">
                <a16:creationId xmlns:a16="http://schemas.microsoft.com/office/drawing/2014/main" id="{20A60593-973A-4639-B339-FC4E2ADD1133}"/>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Bildobjekt 21">
            <a:extLst>
              <a:ext uri="{FF2B5EF4-FFF2-40B4-BE49-F238E27FC236}">
                <a16:creationId xmlns:a16="http://schemas.microsoft.com/office/drawing/2014/main" id="{4DE5C466-BA10-4EEE-B744-57137BA8F2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22A42C11-7A29-45FB-A9BA-659DC485D1C8}" type="datetime1">
              <a:rPr lang="sv-SE" smtClean="0"/>
              <a:pPr/>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7"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pic>
        <p:nvPicPr>
          <p:cNvPr id="31" name="Bildobjekt 6">
            <a:extLst>
              <a:ext uri="{FF2B5EF4-FFF2-40B4-BE49-F238E27FC236}">
                <a16:creationId xmlns:a16="http://schemas.microsoft.com/office/drawing/2014/main" id="{69397C0B-38FF-44C4-B6CE-C5251B791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pic>
        <p:nvPicPr>
          <p:cNvPr id="19" name="Bildobjekt 10">
            <a:extLst>
              <a:ext uri="{FF2B5EF4-FFF2-40B4-BE49-F238E27FC236}">
                <a16:creationId xmlns:a16="http://schemas.microsoft.com/office/drawing/2014/main" id="{9CF2D916-2C01-4B2F-BE99-9A84BE3A78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36312120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elphi team 2p - Vit">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accent6"/>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hasCustomPrompt="1"/>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accent6"/>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6F42EBC8-E9AE-414E-A6BF-A2D65EB2D247}" type="datetime1">
              <a:rPr lang="sv-SE" smtClean="0"/>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9"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6"/>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Platshållare för text 13">
            <a:extLst>
              <a:ext uri="{FF2B5EF4-FFF2-40B4-BE49-F238E27FC236}">
                <a16:creationId xmlns:a16="http://schemas.microsoft.com/office/drawing/2014/main" id="{A6E0D473-8906-42F7-92BE-6A31BDD3710B}"/>
              </a:ext>
            </a:extLst>
          </p:cNvPr>
          <p:cNvSpPr>
            <a:spLocks noGrp="1"/>
          </p:cNvSpPr>
          <p:nvPr>
            <p:ph type="body" sz="quarter" idx="21" hasCustomPrompt="1"/>
          </p:nvPr>
        </p:nvSpPr>
        <p:spPr>
          <a:xfrm>
            <a:off x="3309143" y="2841057"/>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sp>
        <p:nvSpPr>
          <p:cNvPr id="26" name="Platshållare för text 13">
            <a:extLst>
              <a:ext uri="{FF2B5EF4-FFF2-40B4-BE49-F238E27FC236}">
                <a16:creationId xmlns:a16="http://schemas.microsoft.com/office/drawing/2014/main" id="{A6E0D473-8906-42F7-92BE-6A31BDD3710B}"/>
              </a:ext>
            </a:extLst>
          </p:cNvPr>
          <p:cNvSpPr>
            <a:spLocks noGrp="1"/>
          </p:cNvSpPr>
          <p:nvPr>
            <p:ph type="body" sz="quarter" idx="22" hasCustomPrompt="1"/>
          </p:nvPr>
        </p:nvSpPr>
        <p:spPr>
          <a:xfrm>
            <a:off x="3309143" y="5071679"/>
            <a:ext cx="7612063" cy="876980"/>
          </a:xfr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Phone direct:</a:t>
            </a:r>
          </a:p>
          <a:p>
            <a:pPr lvl="0"/>
            <a:r>
              <a:rPr lang="en-US" dirty="0"/>
              <a:t>Mobile:</a:t>
            </a:r>
          </a:p>
          <a:p>
            <a:pPr lvl="0"/>
            <a:r>
              <a:rPr lang="en-US" dirty="0"/>
              <a:t>E-mail:</a:t>
            </a:r>
          </a:p>
        </p:txBody>
      </p:sp>
      <p:pic>
        <p:nvPicPr>
          <p:cNvPr id="15" name="Bildobjekt 10">
            <a:extLst>
              <a:ext uri="{FF2B5EF4-FFF2-40B4-BE49-F238E27FC236}">
                <a16:creationId xmlns:a16="http://schemas.microsoft.com/office/drawing/2014/main" id="{9FF1FB9A-2782-4CB0-BB82-2436B2C7DF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15280531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lphi team 3p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0DC5C496-FBFC-4D63-96A1-C4545C9BE9DF}"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6"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21"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23"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7"/>
            <a:ext cx="7612063" cy="25042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5"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27"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19" name="Platshållare för text 13">
            <a:extLst>
              <a:ext uri="{FF2B5EF4-FFF2-40B4-BE49-F238E27FC236}">
                <a16:creationId xmlns:a16="http://schemas.microsoft.com/office/drawing/2014/main" id="{EE8245C6-30BF-444B-91D0-51F6A7BBF728}"/>
              </a:ext>
            </a:extLst>
          </p:cNvPr>
          <p:cNvSpPr>
            <a:spLocks noGrp="1"/>
          </p:cNvSpPr>
          <p:nvPr>
            <p:ph type="body" sz="quarter" idx="26" hasCustomPrompt="1"/>
          </p:nvPr>
        </p:nvSpPr>
        <p:spPr>
          <a:xfrm>
            <a:off x="3308349" y="2532142"/>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20D3B373-59F6-409F-965F-44B9D4F862A2}"/>
              </a:ext>
            </a:extLst>
          </p:cNvPr>
          <p:cNvSpPr>
            <a:spLocks noGrp="1"/>
          </p:cNvSpPr>
          <p:nvPr>
            <p:ph type="body" sz="quarter" idx="27" hasCustomPrompt="1"/>
          </p:nvPr>
        </p:nvSpPr>
        <p:spPr>
          <a:xfrm>
            <a:off x="3309143" y="417075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2" name="Platshållare för text 13">
            <a:extLst>
              <a:ext uri="{FF2B5EF4-FFF2-40B4-BE49-F238E27FC236}">
                <a16:creationId xmlns:a16="http://schemas.microsoft.com/office/drawing/2014/main" id="{4459F9E3-FF01-497E-9D7D-E243F65C5962}"/>
              </a:ext>
            </a:extLst>
          </p:cNvPr>
          <p:cNvSpPr>
            <a:spLocks noGrp="1"/>
          </p:cNvSpPr>
          <p:nvPr>
            <p:ph type="body" sz="quarter" idx="28" hasCustomPrompt="1"/>
          </p:nvPr>
        </p:nvSpPr>
        <p:spPr>
          <a:xfrm>
            <a:off x="3308348" y="5807776"/>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pic>
        <p:nvPicPr>
          <p:cNvPr id="24" name="Bildobjekt 8">
            <a:extLst>
              <a:ext uri="{FF2B5EF4-FFF2-40B4-BE49-F238E27FC236}">
                <a16:creationId xmlns:a16="http://schemas.microsoft.com/office/drawing/2014/main" id="{48E22902-F88E-4691-A566-206A715B9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8" name="Platshållare för bild 10">
            <a:extLst>
              <a:ext uri="{FF2B5EF4-FFF2-40B4-BE49-F238E27FC236}">
                <a16:creationId xmlns:a16="http://schemas.microsoft.com/office/drawing/2014/main" id="{DF3629B9-5808-46D1-80EE-C41997DB1252}"/>
              </a:ext>
            </a:extLst>
          </p:cNvPr>
          <p:cNvSpPr>
            <a:spLocks noGrp="1"/>
          </p:cNvSpPr>
          <p:nvPr>
            <p:ph type="pic" sz="quarter" idx="29"/>
          </p:nvPr>
        </p:nvSpPr>
        <p:spPr>
          <a:xfrm>
            <a:off x="1097045" y="3042558"/>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29" name="Platshållare för bild 10">
            <a:extLst>
              <a:ext uri="{FF2B5EF4-FFF2-40B4-BE49-F238E27FC236}">
                <a16:creationId xmlns:a16="http://schemas.microsoft.com/office/drawing/2014/main" id="{9A157057-6281-4054-BD58-CE377A0805B7}"/>
              </a:ext>
            </a:extLst>
          </p:cNvPr>
          <p:cNvSpPr>
            <a:spLocks noGrp="1"/>
          </p:cNvSpPr>
          <p:nvPr>
            <p:ph type="pic" sz="quarter" idx="30"/>
          </p:nvPr>
        </p:nvSpPr>
        <p:spPr>
          <a:xfrm>
            <a:off x="1097045" y="4633237"/>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Tree>
    <p:extLst>
      <p:ext uri="{BB962C8B-B14F-4D97-AF65-F5344CB8AC3E}">
        <p14:creationId xmlns:p14="http://schemas.microsoft.com/office/powerpoint/2010/main" val="28409994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lphi team 3p - Blå">
    <p:spTree>
      <p:nvGrpSpPr>
        <p:cNvPr id="1" name=""/>
        <p:cNvGrpSpPr/>
        <p:nvPr/>
      </p:nvGrpSpPr>
      <p:grpSpPr>
        <a:xfrm>
          <a:off x="0" y="0"/>
          <a:ext cx="0" cy="0"/>
          <a:chOff x="0" y="0"/>
          <a:chExt cx="0" cy="0"/>
        </a:xfrm>
      </p:grpSpPr>
      <p:sp>
        <p:nvSpPr>
          <p:cNvPr id="19"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20">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B6F58259-B560-4815-8B4B-BBCBC73E5E52}" type="datetime1">
              <a:rPr lang="sv-SE" smtClean="0"/>
              <a:t>2023-04-14</a:t>
            </a:fld>
            <a:endParaRPr lang="sv-SE" dirty="0"/>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2"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8"/>
            <a:ext cx="7612063" cy="258372"/>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5"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6"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1" name="Platshållare för text 13">
            <a:extLst>
              <a:ext uri="{FF2B5EF4-FFF2-40B4-BE49-F238E27FC236}">
                <a16:creationId xmlns:a16="http://schemas.microsoft.com/office/drawing/2014/main" id="{85371C5D-39B6-4259-B1C3-9E7C0A7B78E6}"/>
              </a:ext>
            </a:extLst>
          </p:cNvPr>
          <p:cNvSpPr>
            <a:spLocks noGrp="1"/>
          </p:cNvSpPr>
          <p:nvPr>
            <p:ph type="body" sz="quarter" idx="26" hasCustomPrompt="1"/>
          </p:nvPr>
        </p:nvSpPr>
        <p:spPr>
          <a:xfrm>
            <a:off x="3308349" y="253477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33" name="Platshållare för text 13">
            <a:extLst>
              <a:ext uri="{FF2B5EF4-FFF2-40B4-BE49-F238E27FC236}">
                <a16:creationId xmlns:a16="http://schemas.microsoft.com/office/drawing/2014/main" id="{094867D9-38C2-438E-9BD3-AEB58A9B7645}"/>
              </a:ext>
            </a:extLst>
          </p:cNvPr>
          <p:cNvSpPr>
            <a:spLocks noGrp="1"/>
          </p:cNvSpPr>
          <p:nvPr>
            <p:ph type="body" sz="quarter" idx="27" hasCustomPrompt="1"/>
          </p:nvPr>
        </p:nvSpPr>
        <p:spPr>
          <a:xfrm>
            <a:off x="3308348" y="4166779"/>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37" name="Platshållare för text 13">
            <a:extLst>
              <a:ext uri="{FF2B5EF4-FFF2-40B4-BE49-F238E27FC236}">
                <a16:creationId xmlns:a16="http://schemas.microsoft.com/office/drawing/2014/main" id="{2F6ED5C1-0A5D-4981-9725-D993CBEDF9D3}"/>
              </a:ext>
            </a:extLst>
          </p:cNvPr>
          <p:cNvSpPr>
            <a:spLocks noGrp="1"/>
          </p:cNvSpPr>
          <p:nvPr>
            <p:ph type="body" sz="quarter" idx="28" hasCustomPrompt="1"/>
          </p:nvPr>
        </p:nvSpPr>
        <p:spPr>
          <a:xfrm>
            <a:off x="3309143" y="5821900"/>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pic>
        <p:nvPicPr>
          <p:cNvPr id="20" name="Bildobjekt 10">
            <a:extLst>
              <a:ext uri="{FF2B5EF4-FFF2-40B4-BE49-F238E27FC236}">
                <a16:creationId xmlns:a16="http://schemas.microsoft.com/office/drawing/2014/main" id="{9CA4DB9A-EED1-4CA6-A4CD-B50DAE43F8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2" name="Platshållare för bild 10">
            <a:extLst>
              <a:ext uri="{FF2B5EF4-FFF2-40B4-BE49-F238E27FC236}">
                <a16:creationId xmlns:a16="http://schemas.microsoft.com/office/drawing/2014/main" id="{74E173BA-4EAF-40B3-A5AF-400C5EB1D554}"/>
              </a:ext>
            </a:extLst>
          </p:cNvPr>
          <p:cNvSpPr>
            <a:spLocks noGrp="1"/>
          </p:cNvSpPr>
          <p:nvPr>
            <p:ph type="pic" sz="quarter" idx="15"/>
          </p:nvPr>
        </p:nvSpPr>
        <p:spPr>
          <a:xfrm>
            <a:off x="1097046"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8" name="Platshållare för bild 10">
            <a:extLst>
              <a:ext uri="{FF2B5EF4-FFF2-40B4-BE49-F238E27FC236}">
                <a16:creationId xmlns:a16="http://schemas.microsoft.com/office/drawing/2014/main" id="{66F48F6F-6F93-4E33-B05F-E664980F2CA2}"/>
              </a:ext>
            </a:extLst>
          </p:cNvPr>
          <p:cNvSpPr>
            <a:spLocks noGrp="1"/>
          </p:cNvSpPr>
          <p:nvPr>
            <p:ph type="pic" sz="quarter" idx="29"/>
          </p:nvPr>
        </p:nvSpPr>
        <p:spPr>
          <a:xfrm>
            <a:off x="1097045" y="3042558"/>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9" name="Platshållare för bild 10">
            <a:extLst>
              <a:ext uri="{FF2B5EF4-FFF2-40B4-BE49-F238E27FC236}">
                <a16:creationId xmlns:a16="http://schemas.microsoft.com/office/drawing/2014/main" id="{D2FFC0CF-3D4F-48C3-81CA-180BD6F13BAC}"/>
              </a:ext>
            </a:extLst>
          </p:cNvPr>
          <p:cNvSpPr>
            <a:spLocks noGrp="1"/>
          </p:cNvSpPr>
          <p:nvPr>
            <p:ph type="pic" sz="quarter" idx="30"/>
          </p:nvPr>
        </p:nvSpPr>
        <p:spPr>
          <a:xfrm>
            <a:off x="1097045" y="4633237"/>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Tree>
    <p:extLst>
      <p:ext uri="{BB962C8B-B14F-4D97-AF65-F5344CB8AC3E}">
        <p14:creationId xmlns:p14="http://schemas.microsoft.com/office/powerpoint/2010/main" val="4015300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709DA8"/>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709D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5" name="Picture 4">
            <a:extLst>
              <a:ext uri="{FF2B5EF4-FFF2-40B4-BE49-F238E27FC236}">
                <a16:creationId xmlns:a16="http://schemas.microsoft.com/office/drawing/2014/main" id="{2021D79D-91E3-479F-A062-7558F476DC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6464" y="1894956"/>
            <a:ext cx="3839094" cy="3839094"/>
          </a:xfrm>
          <a:prstGeom prst="rect">
            <a:avLst/>
          </a:prstGeom>
        </p:spPr>
      </p:pic>
      <p:pic>
        <p:nvPicPr>
          <p:cNvPr id="10" name="Bildobjekt 13">
            <a:extLst>
              <a:ext uri="{FF2B5EF4-FFF2-40B4-BE49-F238E27FC236}">
                <a16:creationId xmlns:a16="http://schemas.microsoft.com/office/drawing/2014/main" id="{3C046A47-B92D-43EA-A9D8-9D73E3075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793" y="436652"/>
            <a:ext cx="1881555" cy="848450"/>
          </a:xfrm>
          <a:prstGeom prst="rect">
            <a:avLst/>
          </a:prstGeom>
        </p:spPr>
      </p:pic>
    </p:spTree>
    <p:extLst>
      <p:ext uri="{BB962C8B-B14F-4D97-AF65-F5344CB8AC3E}">
        <p14:creationId xmlns:p14="http://schemas.microsoft.com/office/powerpoint/2010/main" val="365550334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lphi team 3p - Grå">
    <p:spTree>
      <p:nvGrpSpPr>
        <p:cNvPr id="1" name=""/>
        <p:cNvGrpSpPr/>
        <p:nvPr/>
      </p:nvGrpSpPr>
      <p:grpSpPr>
        <a:xfrm>
          <a:off x="0" y="0"/>
          <a:ext cx="0" cy="0"/>
          <a:chOff x="0" y="0"/>
          <a:chExt cx="0" cy="0"/>
        </a:xfrm>
      </p:grpSpPr>
      <p:pic>
        <p:nvPicPr>
          <p:cNvPr id="19"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1E875726-1645-475D-A708-CE76FCBF1A6D}" type="datetime1">
              <a:rPr lang="sv-SE" smtClean="0"/>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2"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7"/>
            <a:ext cx="7612063" cy="25042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2"/>
            <a:ext cx="7612063" cy="260388"/>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5"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6"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18" name="Platshållare för text 13">
            <a:extLst>
              <a:ext uri="{FF2B5EF4-FFF2-40B4-BE49-F238E27FC236}">
                <a16:creationId xmlns:a16="http://schemas.microsoft.com/office/drawing/2014/main" id="{2A3544FD-B92E-4EE7-87FA-6BC30AC9526E}"/>
              </a:ext>
            </a:extLst>
          </p:cNvPr>
          <p:cNvSpPr>
            <a:spLocks noGrp="1"/>
          </p:cNvSpPr>
          <p:nvPr>
            <p:ph type="body" sz="quarter" idx="26" hasCustomPrompt="1"/>
          </p:nvPr>
        </p:nvSpPr>
        <p:spPr>
          <a:xfrm>
            <a:off x="3308349" y="2532142"/>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D1522B85-4F14-4E7C-9802-438A85B1A406}"/>
              </a:ext>
            </a:extLst>
          </p:cNvPr>
          <p:cNvSpPr>
            <a:spLocks noGrp="1"/>
          </p:cNvSpPr>
          <p:nvPr>
            <p:ph type="body" sz="quarter" idx="27" hasCustomPrompt="1"/>
          </p:nvPr>
        </p:nvSpPr>
        <p:spPr>
          <a:xfrm>
            <a:off x="3308348" y="415999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1" name="Platshållare för text 13">
            <a:extLst>
              <a:ext uri="{FF2B5EF4-FFF2-40B4-BE49-F238E27FC236}">
                <a16:creationId xmlns:a16="http://schemas.microsoft.com/office/drawing/2014/main" id="{7D6A7B4D-0D4A-43BA-B82C-77E28AA435DB}"/>
              </a:ext>
            </a:extLst>
          </p:cNvPr>
          <p:cNvSpPr>
            <a:spLocks noGrp="1"/>
          </p:cNvSpPr>
          <p:nvPr>
            <p:ph type="body" sz="quarter" idx="28" hasCustomPrompt="1"/>
          </p:nvPr>
        </p:nvSpPr>
        <p:spPr>
          <a:xfrm>
            <a:off x="3309143" y="584251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pic>
        <p:nvPicPr>
          <p:cNvPr id="31" name="Bildobjekt 10">
            <a:extLst>
              <a:ext uri="{FF2B5EF4-FFF2-40B4-BE49-F238E27FC236}">
                <a16:creationId xmlns:a16="http://schemas.microsoft.com/office/drawing/2014/main" id="{20B08567-7075-481D-8E95-C18989D1AE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3" name="Platshållare för bild 10">
            <a:extLst>
              <a:ext uri="{FF2B5EF4-FFF2-40B4-BE49-F238E27FC236}">
                <a16:creationId xmlns:a16="http://schemas.microsoft.com/office/drawing/2014/main" id="{7D31279E-3DA9-4D58-947F-8200BC36D444}"/>
              </a:ext>
            </a:extLst>
          </p:cNvPr>
          <p:cNvSpPr>
            <a:spLocks noGrp="1"/>
          </p:cNvSpPr>
          <p:nvPr>
            <p:ph type="pic" sz="quarter" idx="15"/>
          </p:nvPr>
        </p:nvSpPr>
        <p:spPr>
          <a:xfrm>
            <a:off x="1097046"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7" name="Platshållare för bild 10">
            <a:extLst>
              <a:ext uri="{FF2B5EF4-FFF2-40B4-BE49-F238E27FC236}">
                <a16:creationId xmlns:a16="http://schemas.microsoft.com/office/drawing/2014/main" id="{085BEAB6-5D0F-4E54-ADAC-66722BC1B95E}"/>
              </a:ext>
            </a:extLst>
          </p:cNvPr>
          <p:cNvSpPr>
            <a:spLocks noGrp="1"/>
          </p:cNvSpPr>
          <p:nvPr>
            <p:ph type="pic" sz="quarter" idx="29"/>
          </p:nvPr>
        </p:nvSpPr>
        <p:spPr>
          <a:xfrm>
            <a:off x="1097045" y="3042558"/>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8" name="Platshållare för bild 10">
            <a:extLst>
              <a:ext uri="{FF2B5EF4-FFF2-40B4-BE49-F238E27FC236}">
                <a16:creationId xmlns:a16="http://schemas.microsoft.com/office/drawing/2014/main" id="{ADFAF1B5-3B29-452F-A5FB-3E1A14C1902B}"/>
              </a:ext>
            </a:extLst>
          </p:cNvPr>
          <p:cNvSpPr>
            <a:spLocks noGrp="1"/>
          </p:cNvSpPr>
          <p:nvPr>
            <p:ph type="pic" sz="quarter" idx="30"/>
          </p:nvPr>
        </p:nvSpPr>
        <p:spPr>
          <a:xfrm>
            <a:off x="1097045" y="4633237"/>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Tree>
    <p:extLst>
      <p:ext uri="{BB962C8B-B14F-4D97-AF65-F5344CB8AC3E}">
        <p14:creationId xmlns:p14="http://schemas.microsoft.com/office/powerpoint/2010/main" val="21725467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elphi team 3p - Grå">
    <p:spTree>
      <p:nvGrpSpPr>
        <p:cNvPr id="1" name=""/>
        <p:cNvGrpSpPr/>
        <p:nvPr/>
      </p:nvGrpSpPr>
      <p:grpSpPr>
        <a:xfrm>
          <a:off x="0" y="0"/>
          <a:ext cx="0" cy="0"/>
          <a:chOff x="0" y="0"/>
          <a:chExt cx="0" cy="0"/>
        </a:xfrm>
      </p:grpSpPr>
      <p:sp>
        <p:nvSpPr>
          <p:cNvPr id="31" name="Rektangel 9">
            <a:extLst>
              <a:ext uri="{FF2B5EF4-FFF2-40B4-BE49-F238E27FC236}">
                <a16:creationId xmlns:a16="http://schemas.microsoft.com/office/drawing/2014/main" id="{EA68FD2D-1548-46F7-97D5-211BE4C3167A}"/>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3" name="Bildobjekt 6">
            <a:extLst>
              <a:ext uri="{FF2B5EF4-FFF2-40B4-BE49-F238E27FC236}">
                <a16:creationId xmlns:a16="http://schemas.microsoft.com/office/drawing/2014/main" id="{FA04F446-92FE-436B-861E-B8F94AE541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1E875726-1645-475D-A708-CE76FCBF1A6D}" type="datetime1">
              <a:rPr lang="sv-SE" smtClean="0"/>
              <a:pPr/>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tx1"/>
                </a:solidFill>
              </a:defRPr>
            </a:lvl1pPr>
          </a:lstStyle>
          <a:p>
            <a:r>
              <a:rPr lang="sv-SE" dirty="0"/>
              <a:t>Ange 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2"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7"/>
            <a:ext cx="7612063" cy="25042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2"/>
            <a:ext cx="7612063" cy="260388"/>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5"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36"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tx1"/>
                </a:solidFill>
                <a:latin typeface="+mj-lt"/>
              </a:defRPr>
            </a:lvl1pPr>
          </a:lstStyle>
          <a:p>
            <a:pPr lvl="0"/>
            <a:r>
              <a:rPr lang="sv-SE" dirty="0"/>
              <a:t>Ange namn</a:t>
            </a:r>
          </a:p>
        </p:txBody>
      </p:sp>
      <p:sp>
        <p:nvSpPr>
          <p:cNvPr id="18" name="Platshållare för text 13">
            <a:extLst>
              <a:ext uri="{FF2B5EF4-FFF2-40B4-BE49-F238E27FC236}">
                <a16:creationId xmlns:a16="http://schemas.microsoft.com/office/drawing/2014/main" id="{2A3544FD-B92E-4EE7-87FA-6BC30AC9526E}"/>
              </a:ext>
            </a:extLst>
          </p:cNvPr>
          <p:cNvSpPr>
            <a:spLocks noGrp="1"/>
          </p:cNvSpPr>
          <p:nvPr>
            <p:ph type="body" sz="quarter" idx="26" hasCustomPrompt="1"/>
          </p:nvPr>
        </p:nvSpPr>
        <p:spPr>
          <a:xfrm>
            <a:off x="3308349" y="2532142"/>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D1522B85-4F14-4E7C-9802-438A85B1A406}"/>
              </a:ext>
            </a:extLst>
          </p:cNvPr>
          <p:cNvSpPr>
            <a:spLocks noGrp="1"/>
          </p:cNvSpPr>
          <p:nvPr>
            <p:ph type="body" sz="quarter" idx="27" hasCustomPrompt="1"/>
          </p:nvPr>
        </p:nvSpPr>
        <p:spPr>
          <a:xfrm>
            <a:off x="3308348" y="415999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1" name="Platshållare för text 13">
            <a:extLst>
              <a:ext uri="{FF2B5EF4-FFF2-40B4-BE49-F238E27FC236}">
                <a16:creationId xmlns:a16="http://schemas.microsoft.com/office/drawing/2014/main" id="{7D6A7B4D-0D4A-43BA-B82C-77E28AA435DB}"/>
              </a:ext>
            </a:extLst>
          </p:cNvPr>
          <p:cNvSpPr>
            <a:spLocks noGrp="1"/>
          </p:cNvSpPr>
          <p:nvPr>
            <p:ph type="body" sz="quarter" idx="28" hasCustomPrompt="1"/>
          </p:nvPr>
        </p:nvSpPr>
        <p:spPr>
          <a:xfrm>
            <a:off x="3309143" y="584251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pic>
        <p:nvPicPr>
          <p:cNvPr id="22" name="Bildobjekt 10">
            <a:extLst>
              <a:ext uri="{FF2B5EF4-FFF2-40B4-BE49-F238E27FC236}">
                <a16:creationId xmlns:a16="http://schemas.microsoft.com/office/drawing/2014/main" id="{F9D8D32D-9DD3-4C78-8E68-6916460DF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
        <p:nvSpPr>
          <p:cNvPr id="37" name="Platshållare för bild 10">
            <a:extLst>
              <a:ext uri="{FF2B5EF4-FFF2-40B4-BE49-F238E27FC236}">
                <a16:creationId xmlns:a16="http://schemas.microsoft.com/office/drawing/2014/main" id="{F6C3FE0B-CD95-4AAE-AC63-F1823B732877}"/>
              </a:ext>
            </a:extLst>
          </p:cNvPr>
          <p:cNvSpPr>
            <a:spLocks noGrp="1"/>
          </p:cNvSpPr>
          <p:nvPr>
            <p:ph type="pic" sz="quarter" idx="15"/>
          </p:nvPr>
        </p:nvSpPr>
        <p:spPr>
          <a:xfrm>
            <a:off x="1097046"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8" name="Platshållare för bild 10">
            <a:extLst>
              <a:ext uri="{FF2B5EF4-FFF2-40B4-BE49-F238E27FC236}">
                <a16:creationId xmlns:a16="http://schemas.microsoft.com/office/drawing/2014/main" id="{C7C5F607-BF38-4E70-9B8B-A91E98B467C3}"/>
              </a:ext>
            </a:extLst>
          </p:cNvPr>
          <p:cNvSpPr>
            <a:spLocks noGrp="1"/>
          </p:cNvSpPr>
          <p:nvPr>
            <p:ph type="pic" sz="quarter" idx="29"/>
          </p:nvPr>
        </p:nvSpPr>
        <p:spPr>
          <a:xfrm>
            <a:off x="1097045" y="3042558"/>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9" name="Platshållare för bild 10">
            <a:extLst>
              <a:ext uri="{FF2B5EF4-FFF2-40B4-BE49-F238E27FC236}">
                <a16:creationId xmlns:a16="http://schemas.microsoft.com/office/drawing/2014/main" id="{B2FD2E36-80D4-45FF-BE8E-DB0FE27D315E}"/>
              </a:ext>
            </a:extLst>
          </p:cNvPr>
          <p:cNvSpPr>
            <a:spLocks noGrp="1"/>
          </p:cNvSpPr>
          <p:nvPr>
            <p:ph type="pic" sz="quarter" idx="30"/>
          </p:nvPr>
        </p:nvSpPr>
        <p:spPr>
          <a:xfrm>
            <a:off x="1097045" y="4633237"/>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Tree>
    <p:extLst>
      <p:ext uri="{BB962C8B-B14F-4D97-AF65-F5344CB8AC3E}">
        <p14:creationId xmlns:p14="http://schemas.microsoft.com/office/powerpoint/2010/main" val="11836613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lphi team 3p - Vit">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6E1D69B-FAE9-4EB1-B7EF-16F5F5F710DD}" type="datetime1">
              <a:rPr lang="sv-SE" smtClean="0"/>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9"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6"/>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accent6"/>
                </a:solidFill>
              </a:defRPr>
            </a:lvl1pPr>
          </a:lstStyle>
          <a:p>
            <a:r>
              <a:rPr lang="sv-SE" dirty="0"/>
              <a:t>Ange namn</a:t>
            </a:r>
          </a:p>
        </p:txBody>
      </p:sp>
      <p:sp>
        <p:nvSpPr>
          <p:cNvPr id="26"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1"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8"/>
            <a:ext cx="7612063" cy="2424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3"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accent6"/>
                </a:solidFill>
                <a:latin typeface="+mj-lt"/>
              </a:defRPr>
            </a:lvl1pPr>
          </a:lstStyle>
          <a:p>
            <a:pPr lvl="0"/>
            <a:r>
              <a:rPr lang="sv-SE" dirty="0"/>
              <a:t>Ange namn</a:t>
            </a:r>
          </a:p>
        </p:txBody>
      </p:sp>
      <p:sp>
        <p:nvSpPr>
          <p:cNvPr id="35"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accent6"/>
                </a:solidFill>
                <a:latin typeface="+mj-lt"/>
              </a:defRPr>
            </a:lvl1pPr>
          </a:lstStyle>
          <a:p>
            <a:pPr lvl="0"/>
            <a:r>
              <a:rPr lang="sv-SE" dirty="0"/>
              <a:t>Ange namn</a:t>
            </a:r>
          </a:p>
        </p:txBody>
      </p:sp>
      <p:sp>
        <p:nvSpPr>
          <p:cNvPr id="16" name="Platshållare för text 13">
            <a:extLst>
              <a:ext uri="{FF2B5EF4-FFF2-40B4-BE49-F238E27FC236}">
                <a16:creationId xmlns:a16="http://schemas.microsoft.com/office/drawing/2014/main" id="{D548FFEE-A1E1-487B-8548-1E00C3C931BE}"/>
              </a:ext>
            </a:extLst>
          </p:cNvPr>
          <p:cNvSpPr>
            <a:spLocks noGrp="1"/>
          </p:cNvSpPr>
          <p:nvPr>
            <p:ph type="body" sz="quarter" idx="26" hasCustomPrompt="1"/>
          </p:nvPr>
        </p:nvSpPr>
        <p:spPr>
          <a:xfrm>
            <a:off x="3308349" y="253545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18" name="Platshållare för text 13">
            <a:extLst>
              <a:ext uri="{FF2B5EF4-FFF2-40B4-BE49-F238E27FC236}">
                <a16:creationId xmlns:a16="http://schemas.microsoft.com/office/drawing/2014/main" id="{5F98A800-2820-49F6-BC6F-6A47EAC4EAAF}"/>
              </a:ext>
            </a:extLst>
          </p:cNvPr>
          <p:cNvSpPr>
            <a:spLocks noGrp="1"/>
          </p:cNvSpPr>
          <p:nvPr>
            <p:ph type="body" sz="quarter" idx="27" hasCustomPrompt="1"/>
          </p:nvPr>
        </p:nvSpPr>
        <p:spPr>
          <a:xfrm>
            <a:off x="3309143" y="4153756"/>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BA1EC759-2151-441D-8F6B-838401DF390B}"/>
              </a:ext>
            </a:extLst>
          </p:cNvPr>
          <p:cNvSpPr>
            <a:spLocks noGrp="1"/>
          </p:cNvSpPr>
          <p:nvPr>
            <p:ph type="body" sz="quarter" idx="28" hasCustomPrompt="1"/>
          </p:nvPr>
        </p:nvSpPr>
        <p:spPr>
          <a:xfrm>
            <a:off x="3309143" y="5832469"/>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pic>
        <p:nvPicPr>
          <p:cNvPr id="21" name="Bildobjekt 10">
            <a:extLst>
              <a:ext uri="{FF2B5EF4-FFF2-40B4-BE49-F238E27FC236}">
                <a16:creationId xmlns:a16="http://schemas.microsoft.com/office/drawing/2014/main" id="{AAD9985E-4D3C-4A10-86C9-28FC116D5F2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30" name="Platshållare för bild 10">
            <a:extLst>
              <a:ext uri="{FF2B5EF4-FFF2-40B4-BE49-F238E27FC236}">
                <a16:creationId xmlns:a16="http://schemas.microsoft.com/office/drawing/2014/main" id="{8A704C65-F92D-45F6-A640-D27A5A58DDDF}"/>
              </a:ext>
            </a:extLst>
          </p:cNvPr>
          <p:cNvSpPr>
            <a:spLocks noGrp="1"/>
          </p:cNvSpPr>
          <p:nvPr>
            <p:ph type="pic" sz="quarter" idx="15"/>
          </p:nvPr>
        </p:nvSpPr>
        <p:spPr>
          <a:xfrm>
            <a:off x="1097046"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2" name="Platshållare för bild 10">
            <a:extLst>
              <a:ext uri="{FF2B5EF4-FFF2-40B4-BE49-F238E27FC236}">
                <a16:creationId xmlns:a16="http://schemas.microsoft.com/office/drawing/2014/main" id="{3828C4FA-0475-4565-A23A-747E0B8638A1}"/>
              </a:ext>
            </a:extLst>
          </p:cNvPr>
          <p:cNvSpPr>
            <a:spLocks noGrp="1"/>
          </p:cNvSpPr>
          <p:nvPr>
            <p:ph type="pic" sz="quarter" idx="29"/>
          </p:nvPr>
        </p:nvSpPr>
        <p:spPr>
          <a:xfrm>
            <a:off x="1097045" y="3042558"/>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6" name="Platshållare för bild 10">
            <a:extLst>
              <a:ext uri="{FF2B5EF4-FFF2-40B4-BE49-F238E27FC236}">
                <a16:creationId xmlns:a16="http://schemas.microsoft.com/office/drawing/2014/main" id="{1389851E-95DA-42C8-AB03-16D733963899}"/>
              </a:ext>
            </a:extLst>
          </p:cNvPr>
          <p:cNvSpPr>
            <a:spLocks noGrp="1"/>
          </p:cNvSpPr>
          <p:nvPr>
            <p:ph type="pic" sz="quarter" idx="30"/>
          </p:nvPr>
        </p:nvSpPr>
        <p:spPr>
          <a:xfrm>
            <a:off x="1097045" y="4633237"/>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Tree>
    <p:extLst>
      <p:ext uri="{BB962C8B-B14F-4D97-AF65-F5344CB8AC3E}">
        <p14:creationId xmlns:p14="http://schemas.microsoft.com/office/powerpoint/2010/main" val="1230210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elphi team 3p - Vit">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6E1D69B-FAE9-4EB1-B7EF-16F5F5F710DD}" type="datetime1">
              <a:rPr lang="sv-SE" smtClean="0"/>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9"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accent5"/>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449387"/>
            <a:ext cx="7611821" cy="649409"/>
          </a:xfrm>
        </p:spPr>
        <p:txBody>
          <a:bodyPr/>
          <a:lstStyle>
            <a:lvl1pPr>
              <a:defRPr>
                <a:solidFill>
                  <a:schemeClr val="accent5"/>
                </a:solidFill>
              </a:defRPr>
            </a:lvl1pPr>
          </a:lstStyle>
          <a:p>
            <a:r>
              <a:rPr lang="sv-SE" dirty="0"/>
              <a:t>Ange namn</a:t>
            </a:r>
          </a:p>
        </p:txBody>
      </p:sp>
      <p:sp>
        <p:nvSpPr>
          <p:cNvPr id="26"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3308350" y="2198485"/>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1" name="Platshållare för text 13">
            <a:extLst>
              <a:ext uri="{FF2B5EF4-FFF2-40B4-BE49-F238E27FC236}">
                <a16:creationId xmlns:a16="http://schemas.microsoft.com/office/drawing/2014/main" id="{8F246AED-0EB2-4376-9422-A3DEDB818B55}"/>
              </a:ext>
            </a:extLst>
          </p:cNvPr>
          <p:cNvSpPr>
            <a:spLocks noGrp="1"/>
          </p:cNvSpPr>
          <p:nvPr>
            <p:ph type="body" sz="quarter" idx="22" hasCustomPrompt="1"/>
          </p:nvPr>
        </p:nvSpPr>
        <p:spPr>
          <a:xfrm>
            <a:off x="3308350" y="3820648"/>
            <a:ext cx="7612063" cy="2424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3" name="Platshållare för text 13">
            <a:extLst>
              <a:ext uri="{FF2B5EF4-FFF2-40B4-BE49-F238E27FC236}">
                <a16:creationId xmlns:a16="http://schemas.microsoft.com/office/drawing/2014/main" id="{8F246AED-0EB2-4376-9422-A3DEDB818B55}"/>
              </a:ext>
            </a:extLst>
          </p:cNvPr>
          <p:cNvSpPr>
            <a:spLocks noGrp="1"/>
          </p:cNvSpPr>
          <p:nvPr>
            <p:ph type="body" sz="quarter" idx="23" hasCustomPrompt="1"/>
          </p:nvPr>
        </p:nvSpPr>
        <p:spPr>
          <a:xfrm>
            <a:off x="3308350" y="5473661"/>
            <a:ext cx="7612063" cy="260389"/>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4" name="Text Placeholder 2"/>
          <p:cNvSpPr>
            <a:spLocks noGrp="1"/>
          </p:cNvSpPr>
          <p:nvPr>
            <p:ph type="body" sz="quarter" idx="24" hasCustomPrompt="1"/>
          </p:nvPr>
        </p:nvSpPr>
        <p:spPr>
          <a:xfrm>
            <a:off x="3308350" y="2872421"/>
            <a:ext cx="7672387" cy="844691"/>
          </a:xfrm>
        </p:spPr>
        <p:txBody>
          <a:bodyPr/>
          <a:lstStyle>
            <a:lvl1pPr marL="0" indent="0">
              <a:buNone/>
              <a:defRPr sz="4400" baseline="0">
                <a:solidFill>
                  <a:schemeClr val="accent5"/>
                </a:solidFill>
                <a:latin typeface="+mj-lt"/>
              </a:defRPr>
            </a:lvl1pPr>
          </a:lstStyle>
          <a:p>
            <a:pPr lvl="0"/>
            <a:r>
              <a:rPr lang="sv-SE" dirty="0"/>
              <a:t>Ange namn</a:t>
            </a:r>
          </a:p>
        </p:txBody>
      </p:sp>
      <p:sp>
        <p:nvSpPr>
          <p:cNvPr id="35" name="Text Placeholder 2"/>
          <p:cNvSpPr>
            <a:spLocks noGrp="1"/>
          </p:cNvSpPr>
          <p:nvPr>
            <p:ph type="body" sz="quarter" idx="25" hasCustomPrompt="1"/>
          </p:nvPr>
        </p:nvSpPr>
        <p:spPr>
          <a:xfrm>
            <a:off x="3308349" y="4500914"/>
            <a:ext cx="7672387" cy="844691"/>
          </a:xfrm>
        </p:spPr>
        <p:txBody>
          <a:bodyPr/>
          <a:lstStyle>
            <a:lvl1pPr marL="0" indent="0">
              <a:buNone/>
              <a:defRPr sz="4400" baseline="0">
                <a:solidFill>
                  <a:schemeClr val="accent5"/>
                </a:solidFill>
                <a:latin typeface="+mj-lt"/>
              </a:defRPr>
            </a:lvl1pPr>
          </a:lstStyle>
          <a:p>
            <a:pPr lvl="0"/>
            <a:r>
              <a:rPr lang="sv-SE" dirty="0"/>
              <a:t>Ange namn</a:t>
            </a:r>
          </a:p>
        </p:txBody>
      </p:sp>
      <p:sp>
        <p:nvSpPr>
          <p:cNvPr id="16" name="Platshållare för text 13">
            <a:extLst>
              <a:ext uri="{FF2B5EF4-FFF2-40B4-BE49-F238E27FC236}">
                <a16:creationId xmlns:a16="http://schemas.microsoft.com/office/drawing/2014/main" id="{D548FFEE-A1E1-487B-8548-1E00C3C931BE}"/>
              </a:ext>
            </a:extLst>
          </p:cNvPr>
          <p:cNvSpPr>
            <a:spLocks noGrp="1"/>
          </p:cNvSpPr>
          <p:nvPr>
            <p:ph type="body" sz="quarter" idx="26" hasCustomPrompt="1"/>
          </p:nvPr>
        </p:nvSpPr>
        <p:spPr>
          <a:xfrm>
            <a:off x="3308349" y="2535453"/>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18" name="Platshållare för text 13">
            <a:extLst>
              <a:ext uri="{FF2B5EF4-FFF2-40B4-BE49-F238E27FC236}">
                <a16:creationId xmlns:a16="http://schemas.microsoft.com/office/drawing/2014/main" id="{5F98A800-2820-49F6-BC6F-6A47EAC4EAAF}"/>
              </a:ext>
            </a:extLst>
          </p:cNvPr>
          <p:cNvSpPr>
            <a:spLocks noGrp="1"/>
          </p:cNvSpPr>
          <p:nvPr>
            <p:ph type="body" sz="quarter" idx="27" hasCustomPrompt="1"/>
          </p:nvPr>
        </p:nvSpPr>
        <p:spPr>
          <a:xfrm>
            <a:off x="3309143" y="4153756"/>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0" name="Platshållare för text 13">
            <a:extLst>
              <a:ext uri="{FF2B5EF4-FFF2-40B4-BE49-F238E27FC236}">
                <a16:creationId xmlns:a16="http://schemas.microsoft.com/office/drawing/2014/main" id="{BA1EC759-2151-441D-8F6B-838401DF390B}"/>
              </a:ext>
            </a:extLst>
          </p:cNvPr>
          <p:cNvSpPr>
            <a:spLocks noGrp="1"/>
          </p:cNvSpPr>
          <p:nvPr>
            <p:ph type="body" sz="quarter" idx="28" hasCustomPrompt="1"/>
          </p:nvPr>
        </p:nvSpPr>
        <p:spPr>
          <a:xfrm>
            <a:off x="3309143" y="5832469"/>
            <a:ext cx="7612063" cy="251991"/>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21" name="Platshållare för bild 10">
            <a:extLst>
              <a:ext uri="{FF2B5EF4-FFF2-40B4-BE49-F238E27FC236}">
                <a16:creationId xmlns:a16="http://schemas.microsoft.com/office/drawing/2014/main" id="{F04108CC-CE4A-4251-B81A-CD3BDA69049D}"/>
              </a:ext>
            </a:extLst>
          </p:cNvPr>
          <p:cNvSpPr>
            <a:spLocks noGrp="1"/>
          </p:cNvSpPr>
          <p:nvPr>
            <p:ph type="pic" sz="quarter" idx="15"/>
          </p:nvPr>
        </p:nvSpPr>
        <p:spPr>
          <a:xfrm>
            <a:off x="1097046" y="1450712"/>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0" name="Platshållare för bild 10">
            <a:extLst>
              <a:ext uri="{FF2B5EF4-FFF2-40B4-BE49-F238E27FC236}">
                <a16:creationId xmlns:a16="http://schemas.microsoft.com/office/drawing/2014/main" id="{56F89C57-5E46-4B03-99B9-540E9CE1997F}"/>
              </a:ext>
            </a:extLst>
          </p:cNvPr>
          <p:cNvSpPr>
            <a:spLocks noGrp="1"/>
          </p:cNvSpPr>
          <p:nvPr>
            <p:ph type="pic" sz="quarter" idx="29"/>
          </p:nvPr>
        </p:nvSpPr>
        <p:spPr>
          <a:xfrm>
            <a:off x="1097045" y="3042558"/>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2" name="Platshållare för bild 10">
            <a:extLst>
              <a:ext uri="{FF2B5EF4-FFF2-40B4-BE49-F238E27FC236}">
                <a16:creationId xmlns:a16="http://schemas.microsoft.com/office/drawing/2014/main" id="{AF39E06E-3397-476B-B020-38A26E62B80A}"/>
              </a:ext>
            </a:extLst>
          </p:cNvPr>
          <p:cNvSpPr>
            <a:spLocks noGrp="1"/>
          </p:cNvSpPr>
          <p:nvPr>
            <p:ph type="pic" sz="quarter" idx="30"/>
          </p:nvPr>
        </p:nvSpPr>
        <p:spPr>
          <a:xfrm>
            <a:off x="1097045" y="4633237"/>
            <a:ext cx="1405083" cy="1405083"/>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Tree>
    <p:extLst>
      <p:ext uri="{BB962C8B-B14F-4D97-AF65-F5344CB8AC3E}">
        <p14:creationId xmlns:p14="http://schemas.microsoft.com/office/powerpoint/2010/main" val="3400906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lphi team 4p - Rosa">
    <p:spTree>
      <p:nvGrpSpPr>
        <p:cNvPr id="1" name=""/>
        <p:cNvGrpSpPr/>
        <p:nvPr/>
      </p:nvGrpSpPr>
      <p:grpSpPr>
        <a:xfrm>
          <a:off x="0" y="0"/>
          <a:ext cx="0" cy="0"/>
          <a:chOff x="0" y="0"/>
          <a:chExt cx="0" cy="0"/>
        </a:xfrm>
      </p:grpSpPr>
      <p:sp>
        <p:nvSpPr>
          <p:cNvPr id="52" name="Rektangel 9">
            <a:extLst>
              <a:ext uri="{FF2B5EF4-FFF2-40B4-BE49-F238E27FC236}">
                <a16:creationId xmlns:a16="http://schemas.microsoft.com/office/drawing/2014/main" id="{02D7CC18-2C2D-4E91-81E4-8E40F45BDD41}"/>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3" name="Bildobjekt 10">
            <a:extLst>
              <a:ext uri="{FF2B5EF4-FFF2-40B4-BE49-F238E27FC236}">
                <a16:creationId xmlns:a16="http://schemas.microsoft.com/office/drawing/2014/main" id="{6AC7B74C-C821-470B-BAA4-165D74B294F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1E875726-1645-475D-A708-CE76FCBF1A6D}" type="datetime1">
              <a:rPr lang="sv-SE" smtClean="0"/>
              <a:pPr/>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pic>
        <p:nvPicPr>
          <p:cNvPr id="28" name="Bildobjekt 8">
            <a:extLst>
              <a:ext uri="{FF2B5EF4-FFF2-40B4-BE49-F238E27FC236}">
                <a16:creationId xmlns:a16="http://schemas.microsoft.com/office/drawing/2014/main" id="{67A6610B-704A-4259-9956-6C6BAA7BD7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24118400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lphi team 4p - Blå">
    <p:spTree>
      <p:nvGrpSpPr>
        <p:cNvPr id="1" name=""/>
        <p:cNvGrpSpPr/>
        <p:nvPr/>
      </p:nvGrpSpPr>
      <p:grpSpPr>
        <a:xfrm>
          <a:off x="0" y="0"/>
          <a:ext cx="0" cy="0"/>
          <a:chOff x="0" y="0"/>
          <a:chExt cx="0" cy="0"/>
        </a:xfrm>
      </p:grpSpPr>
      <p:sp>
        <p:nvSpPr>
          <p:cNvPr id="28" name="Rektangel 11">
            <a:extLst>
              <a:ext uri="{FF2B5EF4-FFF2-40B4-BE49-F238E27FC236}">
                <a16:creationId xmlns:a16="http://schemas.microsoft.com/office/drawing/2014/main" id="{9AE3206A-B180-4214-9860-5781BC8C263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Bildobjekt 20">
            <a:extLst>
              <a:ext uri="{FF2B5EF4-FFF2-40B4-BE49-F238E27FC236}">
                <a16:creationId xmlns:a16="http://schemas.microsoft.com/office/drawing/2014/main" id="{E4898B54-EF72-4369-8838-A21E4A24A4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1E875726-1645-475D-A708-CE76FCBF1A6D}" type="datetime1">
              <a:rPr lang="sv-SE" smtClean="0"/>
              <a:pPr/>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pic>
        <p:nvPicPr>
          <p:cNvPr id="31" name="Bildobjekt 10">
            <a:extLst>
              <a:ext uri="{FF2B5EF4-FFF2-40B4-BE49-F238E27FC236}">
                <a16:creationId xmlns:a16="http://schemas.microsoft.com/office/drawing/2014/main" id="{90F1E01A-8155-4D40-9D3C-59AB96F860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3863399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lphi team 4p - Grå">
    <p:spTree>
      <p:nvGrpSpPr>
        <p:cNvPr id="1" name=""/>
        <p:cNvGrpSpPr/>
        <p:nvPr/>
      </p:nvGrpSpPr>
      <p:grpSpPr>
        <a:xfrm>
          <a:off x="0" y="0"/>
          <a:ext cx="0" cy="0"/>
          <a:chOff x="0" y="0"/>
          <a:chExt cx="0" cy="0"/>
        </a:xfrm>
      </p:grpSpPr>
      <p:pic>
        <p:nvPicPr>
          <p:cNvPr id="28" name="Bildobjekt 15">
            <a:extLst>
              <a:ext uri="{FF2B5EF4-FFF2-40B4-BE49-F238E27FC236}">
                <a16:creationId xmlns:a16="http://schemas.microsoft.com/office/drawing/2014/main" id="{EF1B11DA-ADD9-49E3-A7BC-6547023AD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30" name="Bildobjekt 21">
            <a:extLst>
              <a:ext uri="{FF2B5EF4-FFF2-40B4-BE49-F238E27FC236}">
                <a16:creationId xmlns:a16="http://schemas.microsoft.com/office/drawing/2014/main" id="{ACB05E79-53CD-4015-97B8-9B5256B9CA8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3">
                    <a:lumMod val="60000"/>
                    <a:lumOff val="40000"/>
                  </a:schemeClr>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3">
                    <a:lumMod val="60000"/>
                    <a:lumOff val="40000"/>
                  </a:schemeClr>
                </a:solidFill>
              </a:defRPr>
            </a:lvl1pPr>
          </a:lstStyle>
          <a:p>
            <a:fld id="{1E875726-1645-475D-A708-CE76FCBF1A6D}" type="datetime1">
              <a:rPr lang="sv-SE" smtClean="0"/>
              <a:pPr/>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3">
                    <a:lumMod val="60000"/>
                    <a:lumOff val="40000"/>
                  </a:schemeClr>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pic>
        <p:nvPicPr>
          <p:cNvPr id="31" name="Bildobjekt 10">
            <a:extLst>
              <a:ext uri="{FF2B5EF4-FFF2-40B4-BE49-F238E27FC236}">
                <a16:creationId xmlns:a16="http://schemas.microsoft.com/office/drawing/2014/main" id="{8030EA87-8207-4840-948A-7D7F24427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5537467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lphi team 4p - Beige">
    <p:spTree>
      <p:nvGrpSpPr>
        <p:cNvPr id="1" name=""/>
        <p:cNvGrpSpPr/>
        <p:nvPr/>
      </p:nvGrpSpPr>
      <p:grpSpPr>
        <a:xfrm>
          <a:off x="0" y="0"/>
          <a:ext cx="0" cy="0"/>
          <a:chOff x="0" y="0"/>
          <a:chExt cx="0" cy="0"/>
        </a:xfrm>
      </p:grpSpPr>
      <p:sp>
        <p:nvSpPr>
          <p:cNvPr id="31" name="Rektangel 9">
            <a:extLst>
              <a:ext uri="{FF2B5EF4-FFF2-40B4-BE49-F238E27FC236}">
                <a16:creationId xmlns:a16="http://schemas.microsoft.com/office/drawing/2014/main" id="{EA68FD2D-1548-46F7-97D5-211BE4C3167A}"/>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3" name="Bildobjekt 6">
            <a:extLst>
              <a:ext uri="{FF2B5EF4-FFF2-40B4-BE49-F238E27FC236}">
                <a16:creationId xmlns:a16="http://schemas.microsoft.com/office/drawing/2014/main" id="{FA04F446-92FE-436B-861E-B8F94AE541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1E875726-1645-475D-A708-CE76FCBF1A6D}" type="datetime1">
              <a:rPr lang="sv-SE" smtClean="0"/>
              <a:pPr/>
              <a:t>2023-04-14</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26" name="Text Placeholder 2"/>
          <p:cNvSpPr>
            <a:spLocks noGrp="1"/>
          </p:cNvSpPr>
          <p:nvPr>
            <p:ph type="body" sz="quarter" idx="20"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Delphi team, </a:t>
            </a:r>
            <a:r>
              <a:rPr lang="sv-SE" dirty="0" err="1"/>
              <a:t>Proposed</a:t>
            </a:r>
            <a:r>
              <a:rPr lang="sv-SE" dirty="0"/>
              <a:t> team etc. </a:t>
            </a:r>
          </a:p>
        </p:txBody>
      </p:sp>
      <p:sp>
        <p:nvSpPr>
          <p:cNvPr id="17"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2190114" y="1753211"/>
            <a:ext cx="3829202" cy="898311"/>
          </a:xfrm>
        </p:spPr>
        <p:txBody>
          <a:bodyPr>
            <a:normAutofit/>
          </a:bodyPr>
          <a:lstStyle>
            <a:lvl1pPr>
              <a:defRPr sz="2800">
                <a:solidFill>
                  <a:schemeClr val="tx1"/>
                </a:solidFill>
              </a:defRPr>
            </a:lvl1pPr>
          </a:lstStyle>
          <a:p>
            <a:r>
              <a:rPr lang="sv-SE" dirty="0"/>
              <a:t>Förnamn </a:t>
            </a:r>
            <a:br>
              <a:rPr lang="sv-SE" dirty="0"/>
            </a:br>
            <a:r>
              <a:rPr lang="sv-SE" dirty="0"/>
              <a:t>Efternamn</a:t>
            </a:r>
          </a:p>
        </p:txBody>
      </p:sp>
      <p:sp>
        <p:nvSpPr>
          <p:cNvPr id="27"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2190115" y="2792324"/>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29"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644500"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7" name="Platshållare för text 13">
            <a:extLst>
              <a:ext uri="{FF2B5EF4-FFF2-40B4-BE49-F238E27FC236}">
                <a16:creationId xmlns:a16="http://schemas.microsoft.com/office/drawing/2014/main" id="{1A82ECAE-C18C-4F3C-9BCF-870D9B28B4A6}"/>
              </a:ext>
            </a:extLst>
          </p:cNvPr>
          <p:cNvSpPr>
            <a:spLocks noGrp="1"/>
          </p:cNvSpPr>
          <p:nvPr>
            <p:ph type="body" sz="quarter" idx="21" hasCustomPrompt="1"/>
          </p:nvPr>
        </p:nvSpPr>
        <p:spPr>
          <a:xfrm>
            <a:off x="2190115" y="4927706"/>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38" name="Platshållare för bild 10">
            <a:extLst>
              <a:ext uri="{FF2B5EF4-FFF2-40B4-BE49-F238E27FC236}">
                <a16:creationId xmlns:a16="http://schemas.microsoft.com/office/drawing/2014/main" id="{336AF1D8-403B-49D9-85AB-F6A9DFCE171C}"/>
              </a:ext>
            </a:extLst>
          </p:cNvPr>
          <p:cNvSpPr>
            <a:spLocks noGrp="1"/>
          </p:cNvSpPr>
          <p:nvPr>
            <p:ph type="pic" sz="quarter" idx="22"/>
          </p:nvPr>
        </p:nvSpPr>
        <p:spPr>
          <a:xfrm>
            <a:off x="644500"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0" name="Platshållare för text 13">
            <a:extLst>
              <a:ext uri="{FF2B5EF4-FFF2-40B4-BE49-F238E27FC236}">
                <a16:creationId xmlns:a16="http://schemas.microsoft.com/office/drawing/2014/main" id="{EF04C220-2FEF-4332-963F-DB3D0AA894E1}"/>
              </a:ext>
            </a:extLst>
          </p:cNvPr>
          <p:cNvSpPr>
            <a:spLocks noGrp="1"/>
          </p:cNvSpPr>
          <p:nvPr>
            <p:ph type="body" sz="quarter" idx="23" hasCustomPrompt="1"/>
          </p:nvPr>
        </p:nvSpPr>
        <p:spPr>
          <a:xfrm>
            <a:off x="7788903" y="2792125"/>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1" name="Platshållare för bild 10">
            <a:extLst>
              <a:ext uri="{FF2B5EF4-FFF2-40B4-BE49-F238E27FC236}">
                <a16:creationId xmlns:a16="http://schemas.microsoft.com/office/drawing/2014/main" id="{8F8990EC-793A-4FC3-975D-D6D0E429AA4A}"/>
              </a:ext>
            </a:extLst>
          </p:cNvPr>
          <p:cNvSpPr>
            <a:spLocks noGrp="1"/>
          </p:cNvSpPr>
          <p:nvPr>
            <p:ph type="pic" sz="quarter" idx="24"/>
          </p:nvPr>
        </p:nvSpPr>
        <p:spPr>
          <a:xfrm>
            <a:off x="6243289" y="1662541"/>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3" name="Platshållare för text 13">
            <a:extLst>
              <a:ext uri="{FF2B5EF4-FFF2-40B4-BE49-F238E27FC236}">
                <a16:creationId xmlns:a16="http://schemas.microsoft.com/office/drawing/2014/main" id="{D8B40514-E816-4246-AC3F-29B36E813535}"/>
              </a:ext>
            </a:extLst>
          </p:cNvPr>
          <p:cNvSpPr>
            <a:spLocks noGrp="1"/>
          </p:cNvSpPr>
          <p:nvPr>
            <p:ph type="body" sz="quarter" idx="25" hasCustomPrompt="1"/>
          </p:nvPr>
        </p:nvSpPr>
        <p:spPr>
          <a:xfrm>
            <a:off x="7788903" y="49234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44" name="Platshållare för bild 10">
            <a:extLst>
              <a:ext uri="{FF2B5EF4-FFF2-40B4-BE49-F238E27FC236}">
                <a16:creationId xmlns:a16="http://schemas.microsoft.com/office/drawing/2014/main" id="{C43EB25A-9693-45CF-ABC0-489419E2B8CE}"/>
              </a:ext>
            </a:extLst>
          </p:cNvPr>
          <p:cNvSpPr>
            <a:spLocks noGrp="1"/>
          </p:cNvSpPr>
          <p:nvPr>
            <p:ph type="pic" sz="quarter" idx="26"/>
          </p:nvPr>
        </p:nvSpPr>
        <p:spPr>
          <a:xfrm>
            <a:off x="6243289" y="3797923"/>
            <a:ext cx="1433625" cy="1433625"/>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45" name="Platshållare för text 13">
            <a:extLst>
              <a:ext uri="{FF2B5EF4-FFF2-40B4-BE49-F238E27FC236}">
                <a16:creationId xmlns:a16="http://schemas.microsoft.com/office/drawing/2014/main" id="{F0B53EDB-D031-491B-9DF8-7713677BF0EB}"/>
              </a:ext>
            </a:extLst>
          </p:cNvPr>
          <p:cNvSpPr>
            <a:spLocks noGrp="1"/>
          </p:cNvSpPr>
          <p:nvPr>
            <p:ph type="body" sz="quarter" idx="27" hasCustomPrompt="1"/>
          </p:nvPr>
        </p:nvSpPr>
        <p:spPr>
          <a:xfrm>
            <a:off x="2190114" y="3195450"/>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6" name="Platshållare för text 13">
            <a:extLst>
              <a:ext uri="{FF2B5EF4-FFF2-40B4-BE49-F238E27FC236}">
                <a16:creationId xmlns:a16="http://schemas.microsoft.com/office/drawing/2014/main" id="{CACFAC32-D8DB-4ED0-835F-6D071C0533F7}"/>
              </a:ext>
            </a:extLst>
          </p:cNvPr>
          <p:cNvSpPr>
            <a:spLocks noGrp="1"/>
          </p:cNvSpPr>
          <p:nvPr>
            <p:ph type="body" sz="quarter" idx="28" hasCustomPrompt="1"/>
          </p:nvPr>
        </p:nvSpPr>
        <p:spPr>
          <a:xfrm>
            <a:off x="2190114"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7" name="Platshållare för text 13">
            <a:extLst>
              <a:ext uri="{FF2B5EF4-FFF2-40B4-BE49-F238E27FC236}">
                <a16:creationId xmlns:a16="http://schemas.microsoft.com/office/drawing/2014/main" id="{851BE26F-5B63-43AF-9CDE-8F321F45DC86}"/>
              </a:ext>
            </a:extLst>
          </p:cNvPr>
          <p:cNvSpPr>
            <a:spLocks noGrp="1"/>
          </p:cNvSpPr>
          <p:nvPr>
            <p:ph type="body" sz="quarter" idx="29" hasCustomPrompt="1"/>
          </p:nvPr>
        </p:nvSpPr>
        <p:spPr>
          <a:xfrm>
            <a:off x="7788903" y="3197669"/>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8" name="Platshållare för text 13">
            <a:extLst>
              <a:ext uri="{FF2B5EF4-FFF2-40B4-BE49-F238E27FC236}">
                <a16:creationId xmlns:a16="http://schemas.microsoft.com/office/drawing/2014/main" id="{033D4969-D0B4-46AD-BAFA-D31C5BF5B3B2}"/>
              </a:ext>
            </a:extLst>
          </p:cNvPr>
          <p:cNvSpPr>
            <a:spLocks noGrp="1"/>
          </p:cNvSpPr>
          <p:nvPr>
            <p:ph type="body" sz="quarter" idx="30" hasCustomPrompt="1"/>
          </p:nvPr>
        </p:nvSpPr>
        <p:spPr>
          <a:xfrm>
            <a:off x="7788903" y="5330832"/>
            <a:ext cx="3829202" cy="261870"/>
          </a:xfrm>
        </p:spPr>
        <p:txBody>
          <a:bodyPr>
            <a:noAutofit/>
          </a:bodyPr>
          <a:lstStyle>
            <a:lvl1pPr marL="0" indent="0">
              <a:lnSpc>
                <a:spcPct val="100000"/>
              </a:lnSpc>
              <a:spcBef>
                <a:spcPts val="0"/>
              </a:spcBef>
              <a:buNone/>
              <a:defRPr sz="1600">
                <a:solidFill>
                  <a:schemeClr val="tx1"/>
                </a:solidFill>
              </a:defRPr>
            </a:lvl1pPr>
            <a:lvl2pPr marL="457200" indent="0">
              <a:buNone/>
              <a:defRPr sz="1300"/>
            </a:lvl2pPr>
            <a:lvl3pPr>
              <a:defRPr sz="1300"/>
            </a:lvl3pPr>
            <a:lvl4pPr>
              <a:defRPr sz="1300"/>
            </a:lvl4pPr>
            <a:lvl5pPr>
              <a:defRPr sz="1300"/>
            </a:lvl5pPr>
          </a:lstStyle>
          <a:p>
            <a:pPr lvl="0"/>
            <a:r>
              <a:rPr lang="en-US" dirty="0"/>
              <a:t>Email</a:t>
            </a:r>
          </a:p>
        </p:txBody>
      </p:sp>
      <p:sp>
        <p:nvSpPr>
          <p:cNvPr id="4" name="Text Placeholder 3">
            <a:extLst>
              <a:ext uri="{FF2B5EF4-FFF2-40B4-BE49-F238E27FC236}">
                <a16:creationId xmlns:a16="http://schemas.microsoft.com/office/drawing/2014/main" id="{935DBC75-B375-4C75-8DCA-FDFEB639CCC7}"/>
              </a:ext>
            </a:extLst>
          </p:cNvPr>
          <p:cNvSpPr>
            <a:spLocks noGrp="1"/>
          </p:cNvSpPr>
          <p:nvPr>
            <p:ph type="body" sz="quarter" idx="31" hasCustomPrompt="1"/>
          </p:nvPr>
        </p:nvSpPr>
        <p:spPr>
          <a:xfrm>
            <a:off x="2190266"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0" name="Text Placeholder 3">
            <a:extLst>
              <a:ext uri="{FF2B5EF4-FFF2-40B4-BE49-F238E27FC236}">
                <a16:creationId xmlns:a16="http://schemas.microsoft.com/office/drawing/2014/main" id="{E3F6C482-22E3-4FC0-839A-B608E9A23F58}"/>
              </a:ext>
            </a:extLst>
          </p:cNvPr>
          <p:cNvSpPr>
            <a:spLocks noGrp="1"/>
          </p:cNvSpPr>
          <p:nvPr>
            <p:ph type="body" sz="quarter" idx="32" hasCustomPrompt="1"/>
          </p:nvPr>
        </p:nvSpPr>
        <p:spPr>
          <a:xfrm>
            <a:off x="7789055" y="1762522"/>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sp>
        <p:nvSpPr>
          <p:cNvPr id="51" name="Text Placeholder 3">
            <a:extLst>
              <a:ext uri="{FF2B5EF4-FFF2-40B4-BE49-F238E27FC236}">
                <a16:creationId xmlns:a16="http://schemas.microsoft.com/office/drawing/2014/main" id="{87692309-D14B-4617-AA1D-8DDE253D907E}"/>
              </a:ext>
            </a:extLst>
          </p:cNvPr>
          <p:cNvSpPr>
            <a:spLocks noGrp="1"/>
          </p:cNvSpPr>
          <p:nvPr>
            <p:ph type="body" sz="quarter" idx="33" hasCustomPrompt="1"/>
          </p:nvPr>
        </p:nvSpPr>
        <p:spPr>
          <a:xfrm>
            <a:off x="7789055" y="3901841"/>
            <a:ext cx="3829050" cy="889000"/>
          </a:xfrm>
        </p:spPr>
        <p:txBody>
          <a:bodyPr/>
          <a:lstStyle>
            <a:lvl1pPr marL="0" indent="0">
              <a:lnSpc>
                <a:spcPct val="100000"/>
              </a:lnSpc>
              <a:buNone/>
              <a:defRPr sz="2800">
                <a:solidFill>
                  <a:schemeClr val="tx1"/>
                </a:solidFill>
                <a:latin typeface="+mj-lt"/>
              </a:defRPr>
            </a:lvl1pPr>
          </a:lstStyle>
          <a:p>
            <a:pPr lvl="0"/>
            <a:r>
              <a:rPr lang="en-GB" dirty="0" err="1"/>
              <a:t>Förnamn</a:t>
            </a:r>
            <a:br>
              <a:rPr lang="en-GB" dirty="0"/>
            </a:br>
            <a:r>
              <a:rPr lang="en-GB" dirty="0" err="1"/>
              <a:t>Efternamn</a:t>
            </a:r>
            <a:endParaRPr lang="en-SE" dirty="0"/>
          </a:p>
        </p:txBody>
      </p:sp>
      <p:pic>
        <p:nvPicPr>
          <p:cNvPr id="28" name="Bildobjekt 10">
            <a:extLst>
              <a:ext uri="{FF2B5EF4-FFF2-40B4-BE49-F238E27FC236}">
                <a16:creationId xmlns:a16="http://schemas.microsoft.com/office/drawing/2014/main" id="{5D35C2B3-7BB2-4CFD-9CF4-869525DC57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7135145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Föreläsare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0ED20BCE-A6A9-46A8-89E5-7C0A6DF2A593}"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17" name="Bildobjekt 8">
            <a:extLst>
              <a:ext uri="{FF2B5EF4-FFF2-40B4-BE49-F238E27FC236}">
                <a16:creationId xmlns:a16="http://schemas.microsoft.com/office/drawing/2014/main" id="{87E99890-F9F6-407B-80D7-5CFE5AFEF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28616457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Föreläsare - Blå">
    <p:spTree>
      <p:nvGrpSpPr>
        <p:cNvPr id="1" name=""/>
        <p:cNvGrpSpPr/>
        <p:nvPr/>
      </p:nvGrpSpPr>
      <p:grpSpPr>
        <a:xfrm>
          <a:off x="0" y="0"/>
          <a:ext cx="0" cy="0"/>
          <a:chOff x="0" y="0"/>
          <a:chExt cx="0" cy="0"/>
        </a:xfrm>
      </p:grpSpPr>
      <p:sp>
        <p:nvSpPr>
          <p:cNvPr id="17" name="Rektangel 11">
            <a:extLst>
              <a:ext uri="{FF2B5EF4-FFF2-40B4-BE49-F238E27FC236}">
                <a16:creationId xmlns:a16="http://schemas.microsoft.com/office/drawing/2014/main" id="{E1783F28-DBDF-4BCE-B16F-8C11ACB5158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objekt 20">
            <a:extLst>
              <a:ext uri="{FF2B5EF4-FFF2-40B4-BE49-F238E27FC236}">
                <a16:creationId xmlns:a16="http://schemas.microsoft.com/office/drawing/2014/main" id="{F13C3005-C950-4715-997D-DF34177A40F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ED20BCE-A6A9-46A8-89E5-7C0A6DF2A593}" type="datetime1">
              <a:rPr lang="sv-SE" smtClean="0"/>
              <a:pPr/>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0" name="Bildobjekt 10">
            <a:extLst>
              <a:ext uri="{FF2B5EF4-FFF2-40B4-BE49-F238E27FC236}">
                <a16:creationId xmlns:a16="http://schemas.microsoft.com/office/drawing/2014/main" id="{9D5D8624-B634-490D-B761-19B70198A0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75862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rö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A55C63"/>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A65F6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5" name="Picture 4">
            <a:extLst>
              <a:ext uri="{FF2B5EF4-FFF2-40B4-BE49-F238E27FC236}">
                <a16:creationId xmlns:a16="http://schemas.microsoft.com/office/drawing/2014/main" id="{2021D79D-91E3-479F-A062-7558F476DC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6464" y="1894956"/>
            <a:ext cx="3839094" cy="3839094"/>
          </a:xfrm>
          <a:prstGeom prst="rect">
            <a:avLst/>
          </a:prstGeom>
        </p:spPr>
      </p:pic>
      <p:pic>
        <p:nvPicPr>
          <p:cNvPr id="6" name="Bildobjekt 13">
            <a:extLst>
              <a:ext uri="{FF2B5EF4-FFF2-40B4-BE49-F238E27FC236}">
                <a16:creationId xmlns:a16="http://schemas.microsoft.com/office/drawing/2014/main" id="{C680E09E-2068-41A7-AD0E-BEABDDEF89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794" y="436652"/>
            <a:ext cx="1881553" cy="848450"/>
          </a:xfrm>
          <a:prstGeom prst="rect">
            <a:avLst/>
          </a:prstGeom>
        </p:spPr>
      </p:pic>
    </p:spTree>
    <p:extLst>
      <p:ext uri="{BB962C8B-B14F-4D97-AF65-F5344CB8AC3E}">
        <p14:creationId xmlns:p14="http://schemas.microsoft.com/office/powerpoint/2010/main" val="422704568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Föreläsare - Grå">
    <p:spTree>
      <p:nvGrpSpPr>
        <p:cNvPr id="1" name=""/>
        <p:cNvGrpSpPr/>
        <p:nvPr/>
      </p:nvGrpSpPr>
      <p:grpSpPr>
        <a:xfrm>
          <a:off x="0" y="0"/>
          <a:ext cx="0" cy="0"/>
          <a:chOff x="0" y="0"/>
          <a:chExt cx="0" cy="0"/>
        </a:xfrm>
      </p:grpSpPr>
      <p:pic>
        <p:nvPicPr>
          <p:cNvPr id="20" name="Bildobjekt 15">
            <a:extLst>
              <a:ext uri="{FF2B5EF4-FFF2-40B4-BE49-F238E27FC236}">
                <a16:creationId xmlns:a16="http://schemas.microsoft.com/office/drawing/2014/main" id="{2511E1A9-292B-4B38-9295-E94FD059B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21" name="Bildobjekt 21">
            <a:extLst>
              <a:ext uri="{FF2B5EF4-FFF2-40B4-BE49-F238E27FC236}">
                <a16:creationId xmlns:a16="http://schemas.microsoft.com/office/drawing/2014/main" id="{AB5FD24C-4288-44AC-AC22-5158F4ACD03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bg2">
                    <a:lumMod val="60000"/>
                    <a:lumOff val="40000"/>
                  </a:schemeClr>
                </a:solidFill>
              </a:defRPr>
            </a:lvl1pPr>
          </a:lstStyle>
          <a:p>
            <a:fld id="{0ED20BCE-A6A9-46A8-89E5-7C0A6DF2A593}" type="datetime1">
              <a:rPr lang="sv-SE" smtClean="0"/>
              <a:pPr/>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bg2">
                    <a:lumMod val="60000"/>
                    <a:lumOff val="40000"/>
                  </a:schemeClr>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bg2">
                    <a:lumMod val="60000"/>
                    <a:lumOff val="40000"/>
                  </a:schemeClr>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17" name="Bildobjekt 10">
            <a:extLst>
              <a:ext uri="{FF2B5EF4-FFF2-40B4-BE49-F238E27FC236}">
                <a16:creationId xmlns:a16="http://schemas.microsoft.com/office/drawing/2014/main" id="{CACBA308-DD09-4C2C-B8CE-F149C69D0C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32544428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Föreläsare - Grå">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CBC9EAD8-3E93-4815-AB51-3F2165E2D4DE}"/>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objekt 6">
            <a:extLst>
              <a:ext uri="{FF2B5EF4-FFF2-40B4-BE49-F238E27FC236}">
                <a16:creationId xmlns:a16="http://schemas.microsoft.com/office/drawing/2014/main" id="{5237C76B-2A8E-4094-993C-7A364ADB5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0ED20BCE-A6A9-46A8-89E5-7C0A6DF2A593}" type="datetime1">
              <a:rPr lang="sv-SE" smtClean="0"/>
              <a:pPr/>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a:t>Strictly 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1270447" y="4791184"/>
            <a:ext cx="4825554" cy="665139"/>
          </a:xfrm>
        </p:spPr>
        <p:txBody>
          <a:bodyPr/>
          <a:lstStyle>
            <a:lvl1pPr>
              <a:defRPr>
                <a:solidFill>
                  <a:schemeClr val="tx1"/>
                </a:solidFill>
              </a:defRPr>
            </a:lvl1pPr>
          </a:lstStyle>
          <a:p>
            <a:r>
              <a:rPr lang="sv-SE" dirty="0"/>
              <a:t>Ange namn</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hasCustomPrompt="1"/>
          </p:nvPr>
        </p:nvSpPr>
        <p:spPr>
          <a:xfrm>
            <a:off x="1270446" y="5708901"/>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144744" y="1232811"/>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3" name="Text Placeholder 2"/>
          <p:cNvSpPr>
            <a:spLocks noGrp="1"/>
          </p:cNvSpPr>
          <p:nvPr>
            <p:ph type="body" sz="quarter" idx="16" hasCustomPrompt="1"/>
          </p:nvPr>
        </p:nvSpPr>
        <p:spPr>
          <a:xfrm>
            <a:off x="644500" y="269866"/>
            <a:ext cx="8358183" cy="498092"/>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baseline="0">
                <a:solidFill>
                  <a:schemeClr val="tx1"/>
                </a:solidFill>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sv-SE" dirty="0"/>
              <a:t>Dagens föreläsare</a:t>
            </a:r>
          </a:p>
        </p:txBody>
      </p:sp>
      <p:sp>
        <p:nvSpPr>
          <p:cNvPr id="13" name="Platshållare för text 13">
            <a:extLst>
              <a:ext uri="{FF2B5EF4-FFF2-40B4-BE49-F238E27FC236}">
                <a16:creationId xmlns:a16="http://schemas.microsoft.com/office/drawing/2014/main" id="{402D2826-BA1B-4756-8052-49D5FDF68A23}"/>
              </a:ext>
            </a:extLst>
          </p:cNvPr>
          <p:cNvSpPr>
            <a:spLocks noGrp="1"/>
          </p:cNvSpPr>
          <p:nvPr>
            <p:ph type="body" sz="quarter" idx="17" hasCustomPrompt="1"/>
          </p:nvPr>
        </p:nvSpPr>
        <p:spPr>
          <a:xfrm>
            <a:off x="6114286" y="5711240"/>
            <a:ext cx="4825554"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err="1"/>
              <a:t>Titel</a:t>
            </a:r>
            <a:endParaRPr lang="en-US" dirty="0"/>
          </a:p>
        </p:txBody>
      </p:sp>
      <p:sp>
        <p:nvSpPr>
          <p:cNvPr id="15" name="Platshållare för bild 10">
            <a:extLst>
              <a:ext uri="{FF2B5EF4-FFF2-40B4-BE49-F238E27FC236}">
                <a16:creationId xmlns:a16="http://schemas.microsoft.com/office/drawing/2014/main" id="{DC682B55-940A-4972-BF45-9FAF8D6FA06C}"/>
              </a:ext>
            </a:extLst>
          </p:cNvPr>
          <p:cNvSpPr>
            <a:spLocks noGrp="1"/>
          </p:cNvSpPr>
          <p:nvPr>
            <p:ph type="pic" sz="quarter" idx="18"/>
          </p:nvPr>
        </p:nvSpPr>
        <p:spPr>
          <a:xfrm>
            <a:off x="5988584" y="1235150"/>
            <a:ext cx="3305796" cy="3305796"/>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6A995AA2-FEBE-4168-95B3-0F634A312CFC}"/>
              </a:ext>
            </a:extLst>
          </p:cNvPr>
          <p:cNvSpPr>
            <a:spLocks noGrp="1"/>
          </p:cNvSpPr>
          <p:nvPr>
            <p:ph type="body" sz="quarter" idx="19" hasCustomPrompt="1"/>
          </p:nvPr>
        </p:nvSpPr>
        <p:spPr>
          <a:xfrm>
            <a:off x="6114286" y="4791184"/>
            <a:ext cx="4825554" cy="668125"/>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endParaRPr lang="en-US" dirty="0"/>
          </a:p>
        </p:txBody>
      </p:sp>
      <p:pic>
        <p:nvPicPr>
          <p:cNvPr id="20" name="Bildobjekt 10">
            <a:extLst>
              <a:ext uri="{FF2B5EF4-FFF2-40B4-BE49-F238E27FC236}">
                <a16:creationId xmlns:a16="http://schemas.microsoft.com/office/drawing/2014/main" id="{D66C9D15-720D-4DC0-9EB0-2FA68B832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10229403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ombstones 5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9CDFEB44-6FF6-4B15-8581-E32398FBCC61}" type="datetime1">
              <a:rPr lang="sv-SE" smtClean="0"/>
              <a:t>2023-04-14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013579"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868095" y="1808163"/>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725211" y="1808163"/>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3"/>
          </p:nvPr>
        </p:nvSpPr>
        <p:spPr>
          <a:xfrm>
            <a:off x="1538288" y="1854200"/>
            <a:ext cx="1662112" cy="3822700"/>
          </a:xfrm>
        </p:spPr>
        <p:txBody>
          <a:bodyPr/>
          <a:lstStyle>
            <a:lvl1pPr marL="0" indent="0">
              <a:buNone/>
              <a:defRPr sz="800" baseline="0"/>
            </a:lvl1pPr>
          </a:lstStyle>
          <a:p>
            <a:r>
              <a:rPr lang="en-US"/>
              <a:t>Click icon to add picture</a:t>
            </a:r>
            <a:endParaRPr lang="sv-SE" dirty="0"/>
          </a:p>
        </p:txBody>
      </p:sp>
      <p:sp>
        <p:nvSpPr>
          <p:cNvPr id="16" name="Picture Placeholder 14"/>
          <p:cNvSpPr>
            <a:spLocks noGrp="1"/>
          </p:cNvSpPr>
          <p:nvPr>
            <p:ph type="pic" sz="quarter" idx="14"/>
          </p:nvPr>
        </p:nvSpPr>
        <p:spPr>
          <a:xfrm>
            <a:off x="3397499" y="1854200"/>
            <a:ext cx="1647575" cy="3822699"/>
          </a:xfrm>
        </p:spPr>
        <p:txBody>
          <a:bodyPr/>
          <a:lstStyle>
            <a:lvl1pPr marL="0" indent="0">
              <a:buNone/>
              <a:defRPr sz="800" baseline="0"/>
            </a:lvl1pPr>
          </a:lstStyle>
          <a:p>
            <a:r>
              <a:rPr lang="en-US"/>
              <a:t>Click icon to add picture</a:t>
            </a:r>
            <a:endParaRPr lang="sv-SE" dirty="0"/>
          </a:p>
        </p:txBody>
      </p:sp>
      <p:sp>
        <p:nvSpPr>
          <p:cNvPr id="17" name="Picture Placeholder 14"/>
          <p:cNvSpPr>
            <a:spLocks noGrp="1"/>
          </p:cNvSpPr>
          <p:nvPr>
            <p:ph type="pic" sz="quarter" idx="15"/>
          </p:nvPr>
        </p:nvSpPr>
        <p:spPr>
          <a:xfrm>
            <a:off x="5253038" y="1854201"/>
            <a:ext cx="1663700" cy="3822698"/>
          </a:xfrm>
        </p:spPr>
        <p:txBody>
          <a:bodyPr/>
          <a:lstStyle>
            <a:lvl1pPr marL="0" indent="0">
              <a:buNone/>
              <a:defRPr sz="800" baseline="0"/>
            </a:lvl1pPr>
          </a:lstStyle>
          <a:p>
            <a:r>
              <a:rPr lang="en-US"/>
              <a:t>Click icon to add picture</a:t>
            </a:r>
            <a:endParaRPr lang="sv-SE" dirty="0"/>
          </a:p>
        </p:txBody>
      </p:sp>
      <p:sp>
        <p:nvSpPr>
          <p:cNvPr id="18" name="Picture Placeholder 14"/>
          <p:cNvSpPr>
            <a:spLocks noGrp="1"/>
          </p:cNvSpPr>
          <p:nvPr>
            <p:ph type="pic" sz="quarter" idx="16"/>
          </p:nvPr>
        </p:nvSpPr>
        <p:spPr>
          <a:xfrm>
            <a:off x="7115175" y="1854200"/>
            <a:ext cx="1663699" cy="3822699"/>
          </a:xfrm>
        </p:spPr>
        <p:txBody>
          <a:bodyPr/>
          <a:lstStyle>
            <a:lvl1pPr marL="0" indent="0">
              <a:buNone/>
              <a:defRPr sz="800" baseline="0"/>
            </a:lvl1pPr>
          </a:lstStyle>
          <a:p>
            <a:r>
              <a:rPr lang="en-US"/>
              <a:t>Click icon to add picture</a:t>
            </a:r>
            <a:endParaRPr lang="sv-SE" dirty="0"/>
          </a:p>
        </p:txBody>
      </p:sp>
      <p:sp>
        <p:nvSpPr>
          <p:cNvPr id="19" name="Picture Placeholder 14"/>
          <p:cNvSpPr>
            <a:spLocks noGrp="1"/>
          </p:cNvSpPr>
          <p:nvPr>
            <p:ph type="pic" sz="quarter" idx="17"/>
          </p:nvPr>
        </p:nvSpPr>
        <p:spPr>
          <a:xfrm>
            <a:off x="8969375" y="1854201"/>
            <a:ext cx="1641392" cy="3822698"/>
          </a:xfrm>
        </p:spPr>
        <p:txBody>
          <a:bodyPr/>
          <a:lstStyle>
            <a:lvl1pPr marL="0" indent="0">
              <a:buNone/>
              <a:defRPr sz="800" baseline="0"/>
            </a:lvl1pPr>
          </a:lstStyle>
          <a:p>
            <a:r>
              <a:rPr lang="en-US"/>
              <a:t>Click icon to add picture</a:t>
            </a:r>
            <a:endParaRPr lang="sv-SE" dirty="0"/>
          </a:p>
        </p:txBody>
      </p:sp>
      <p:pic>
        <p:nvPicPr>
          <p:cNvPr id="20" name="Bildobjekt 10">
            <a:extLst>
              <a:ext uri="{FF2B5EF4-FFF2-40B4-BE49-F238E27FC236}">
                <a16:creationId xmlns:a16="http://schemas.microsoft.com/office/drawing/2014/main" id="{3CF05255-C4FD-4ED9-9D39-EB93206BFB7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205726331"/>
      </p:ext>
    </p:extLst>
  </p:cSld>
  <p:clrMapOvr>
    <a:masterClrMapping/>
  </p:clrMapOvr>
  <p:extLst>
    <p:ext uri="{DCECCB84-F9BA-43D5-87BE-67443E8EF086}">
      <p15:sldGuideLst xmlns:p15="http://schemas.microsoft.com/office/powerpoint/2012/main">
        <p15:guide id="1" orient="horz" pos="3576"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mbstones 4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solidFill>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D5A58CA2-E565-43CD-9DE0-56E3E6E0B696}" type="datetime1">
              <a:rPr lang="sv-SE" smtClean="0"/>
              <a:t>2023-04-14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013579"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868095" y="1808163"/>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4"/>
          <p:cNvSpPr>
            <a:spLocks noGrp="1"/>
          </p:cNvSpPr>
          <p:nvPr>
            <p:ph type="pic" sz="quarter" idx="13"/>
          </p:nvPr>
        </p:nvSpPr>
        <p:spPr>
          <a:xfrm>
            <a:off x="1538288" y="1854200"/>
            <a:ext cx="1662111" cy="3822699"/>
          </a:xfrm>
        </p:spPr>
        <p:txBody>
          <a:bodyPr/>
          <a:lstStyle>
            <a:lvl1pPr marL="0" indent="0">
              <a:buNone/>
              <a:defRPr sz="800" baseline="0"/>
            </a:lvl1pPr>
          </a:lstStyle>
          <a:p>
            <a:r>
              <a:rPr lang="en-US"/>
              <a:t>Click icon to add picture</a:t>
            </a:r>
            <a:endParaRPr lang="sv-SE" dirty="0"/>
          </a:p>
        </p:txBody>
      </p:sp>
      <p:sp>
        <p:nvSpPr>
          <p:cNvPr id="12" name="Picture Placeholder 14"/>
          <p:cNvSpPr>
            <a:spLocks noGrp="1"/>
          </p:cNvSpPr>
          <p:nvPr>
            <p:ph type="pic" sz="quarter" idx="14"/>
          </p:nvPr>
        </p:nvSpPr>
        <p:spPr>
          <a:xfrm>
            <a:off x="3382963" y="1854200"/>
            <a:ext cx="1668499" cy="3822699"/>
          </a:xfrm>
        </p:spPr>
        <p:txBody>
          <a:bodyPr/>
          <a:lstStyle>
            <a:lvl1pPr marL="0" indent="0">
              <a:buNone/>
              <a:defRPr sz="800" baseline="0"/>
            </a:lvl1pPr>
          </a:lstStyle>
          <a:p>
            <a:r>
              <a:rPr lang="en-US"/>
              <a:t>Click icon to add picture</a:t>
            </a:r>
            <a:endParaRPr lang="sv-SE" dirty="0"/>
          </a:p>
        </p:txBody>
      </p:sp>
      <p:sp>
        <p:nvSpPr>
          <p:cNvPr id="13" name="Picture Placeholder 14"/>
          <p:cNvSpPr>
            <a:spLocks noGrp="1"/>
          </p:cNvSpPr>
          <p:nvPr>
            <p:ph type="pic" sz="quarter" idx="15"/>
          </p:nvPr>
        </p:nvSpPr>
        <p:spPr>
          <a:xfrm>
            <a:off x="5255470" y="1854201"/>
            <a:ext cx="1661268" cy="3822698"/>
          </a:xfrm>
        </p:spPr>
        <p:txBody>
          <a:bodyPr/>
          <a:lstStyle>
            <a:lvl1pPr marL="0" indent="0">
              <a:buNone/>
              <a:defRPr sz="800" baseline="0"/>
            </a:lvl1pPr>
          </a:lstStyle>
          <a:p>
            <a:r>
              <a:rPr lang="en-US"/>
              <a:t>Click icon to add picture</a:t>
            </a:r>
            <a:endParaRPr lang="sv-SE" dirty="0"/>
          </a:p>
        </p:txBody>
      </p:sp>
      <p:sp>
        <p:nvSpPr>
          <p:cNvPr id="14" name="Picture Placeholder 14"/>
          <p:cNvSpPr>
            <a:spLocks noGrp="1"/>
          </p:cNvSpPr>
          <p:nvPr>
            <p:ph type="pic" sz="quarter" idx="16"/>
          </p:nvPr>
        </p:nvSpPr>
        <p:spPr>
          <a:xfrm>
            <a:off x="7115175" y="1854201"/>
            <a:ext cx="1663699" cy="3822698"/>
          </a:xfrm>
        </p:spPr>
        <p:txBody>
          <a:bodyPr/>
          <a:lstStyle>
            <a:lvl1pPr marL="0" indent="0">
              <a:buNone/>
              <a:defRPr sz="800" baseline="0"/>
            </a:lvl1pPr>
          </a:lstStyle>
          <a:p>
            <a:r>
              <a:rPr lang="en-US"/>
              <a:t>Click icon to add picture</a:t>
            </a:r>
            <a:endParaRPr lang="sv-SE" dirty="0"/>
          </a:p>
        </p:txBody>
      </p:sp>
      <p:pic>
        <p:nvPicPr>
          <p:cNvPr id="15" name="Bildobjekt 10">
            <a:extLst>
              <a:ext uri="{FF2B5EF4-FFF2-40B4-BE49-F238E27FC236}">
                <a16:creationId xmlns:a16="http://schemas.microsoft.com/office/drawing/2014/main" id="{DA20B390-8D62-4DA6-BC52-2747371CED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3071264418"/>
      </p:ext>
    </p:extLst>
  </p:cSld>
  <p:clrMapOvr>
    <a:masterClrMapping/>
  </p:clrMapOvr>
  <p:extLst>
    <p:ext uri="{DCECCB84-F9BA-43D5-87BE-67443E8EF086}">
      <p15:sldGuideLst xmlns:p15="http://schemas.microsoft.com/office/powerpoint/2012/main">
        <p15:guide id="1" orient="horz" pos="357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ombstones 3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87176F44-687A-4913-AA76-D9395435262A}" type="datetime1">
              <a:rPr lang="sv-SE" smtClean="0"/>
              <a:t>2023-04-14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013579"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4"/>
          <p:cNvSpPr>
            <a:spLocks noGrp="1"/>
          </p:cNvSpPr>
          <p:nvPr>
            <p:ph type="pic" sz="quarter" idx="15"/>
          </p:nvPr>
        </p:nvSpPr>
        <p:spPr>
          <a:xfrm>
            <a:off x="1538288" y="1854200"/>
            <a:ext cx="1662111" cy="3822699"/>
          </a:xfrm>
        </p:spPr>
        <p:txBody>
          <a:bodyPr/>
          <a:lstStyle>
            <a:lvl1pPr marL="0" indent="0">
              <a:buNone/>
              <a:defRPr sz="800" baseline="0"/>
            </a:lvl1pPr>
          </a:lstStyle>
          <a:p>
            <a:r>
              <a:rPr lang="en-US"/>
              <a:t>Click icon to add picture</a:t>
            </a:r>
            <a:endParaRPr lang="sv-SE" dirty="0"/>
          </a:p>
        </p:txBody>
      </p:sp>
      <p:sp>
        <p:nvSpPr>
          <p:cNvPr id="12" name="Picture Placeholder 14"/>
          <p:cNvSpPr>
            <a:spLocks noGrp="1"/>
          </p:cNvSpPr>
          <p:nvPr>
            <p:ph type="pic" sz="quarter" idx="16"/>
          </p:nvPr>
        </p:nvSpPr>
        <p:spPr>
          <a:xfrm>
            <a:off x="3397501" y="1854200"/>
            <a:ext cx="1647574" cy="3822699"/>
          </a:xfrm>
        </p:spPr>
        <p:txBody>
          <a:bodyPr/>
          <a:lstStyle>
            <a:lvl1pPr marL="0" indent="0">
              <a:buNone/>
              <a:defRPr sz="800" baseline="0"/>
            </a:lvl1pPr>
          </a:lstStyle>
          <a:p>
            <a:r>
              <a:rPr lang="en-US"/>
              <a:t>Click icon to add picture</a:t>
            </a:r>
            <a:endParaRPr lang="sv-SE" dirty="0"/>
          </a:p>
        </p:txBody>
      </p:sp>
      <p:sp>
        <p:nvSpPr>
          <p:cNvPr id="13" name="Picture Placeholder 14"/>
          <p:cNvSpPr>
            <a:spLocks noGrp="1"/>
          </p:cNvSpPr>
          <p:nvPr>
            <p:ph type="pic" sz="quarter" idx="17"/>
          </p:nvPr>
        </p:nvSpPr>
        <p:spPr>
          <a:xfrm>
            <a:off x="5253038" y="1854201"/>
            <a:ext cx="1652940" cy="3822698"/>
          </a:xfrm>
        </p:spPr>
        <p:txBody>
          <a:bodyPr/>
          <a:lstStyle>
            <a:lvl1pPr marL="0" indent="0">
              <a:buNone/>
              <a:defRPr sz="800" baseline="0"/>
            </a:lvl1pPr>
          </a:lstStyle>
          <a:p>
            <a:r>
              <a:rPr lang="en-US"/>
              <a:t>Click icon to add picture</a:t>
            </a:r>
            <a:endParaRPr lang="sv-SE" dirty="0"/>
          </a:p>
        </p:txBody>
      </p:sp>
      <p:pic>
        <p:nvPicPr>
          <p:cNvPr id="14" name="Bildobjekt 10">
            <a:extLst>
              <a:ext uri="{FF2B5EF4-FFF2-40B4-BE49-F238E27FC236}">
                <a16:creationId xmlns:a16="http://schemas.microsoft.com/office/drawing/2014/main" id="{D441FD1A-999E-448E-B44D-17C2F77B1BE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1998785603"/>
      </p:ext>
    </p:extLst>
  </p:cSld>
  <p:clrMapOvr>
    <a:masterClrMapping/>
  </p:clrMapOvr>
  <p:extLst>
    <p:ext uri="{DCECCB84-F9BA-43D5-87BE-67443E8EF086}">
      <p15:sldGuideLst xmlns:p15="http://schemas.microsoft.com/office/powerpoint/2012/main">
        <p15:guide id="1" orient="horz" pos="357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A55A-05E1-4AE8-9DCA-F14B3B0A07AA}"/>
              </a:ext>
            </a:extLst>
          </p:cNvPr>
          <p:cNvSpPr>
            <a:spLocks noGrp="1"/>
          </p:cNvSpPr>
          <p:nvPr>
            <p:ph type="title"/>
          </p:nvPr>
        </p:nvSpPr>
        <p:spPr/>
        <p:txBody>
          <a:bodyPr/>
          <a:lstStyle/>
          <a:p>
            <a:r>
              <a:rPr lang="en-US"/>
              <a:t>Click to edit Master title style</a:t>
            </a:r>
            <a:endParaRPr lang="en-SE"/>
          </a:p>
        </p:txBody>
      </p:sp>
      <p:sp>
        <p:nvSpPr>
          <p:cNvPr id="3" name="Date Placeholder 2">
            <a:extLst>
              <a:ext uri="{FF2B5EF4-FFF2-40B4-BE49-F238E27FC236}">
                <a16:creationId xmlns:a16="http://schemas.microsoft.com/office/drawing/2014/main" id="{9AB2F848-468E-4F3C-A5E5-76440C4CC76A}"/>
              </a:ext>
            </a:extLst>
          </p:cNvPr>
          <p:cNvSpPr>
            <a:spLocks noGrp="1"/>
          </p:cNvSpPr>
          <p:nvPr>
            <p:ph type="dt" sz="half" idx="10"/>
          </p:nvPr>
        </p:nvSpPr>
        <p:spPr/>
        <p:txBody>
          <a:bodyPr/>
          <a:lstStyle/>
          <a:p>
            <a:fld id="{BA245D02-5FC7-4B45-88BD-ABA8EFEE242A}" type="datetime1">
              <a:rPr lang="sv-SE" smtClean="0"/>
              <a:t>2023-04-14</a:t>
            </a:fld>
            <a:endParaRPr lang="sv-SE"/>
          </a:p>
        </p:txBody>
      </p:sp>
      <p:sp>
        <p:nvSpPr>
          <p:cNvPr id="4" name="Footer Placeholder 3">
            <a:extLst>
              <a:ext uri="{FF2B5EF4-FFF2-40B4-BE49-F238E27FC236}">
                <a16:creationId xmlns:a16="http://schemas.microsoft.com/office/drawing/2014/main" id="{F1FE205C-5C2A-4CF7-9570-8B8EFF1F41D0}"/>
              </a:ext>
            </a:extLst>
          </p:cNvPr>
          <p:cNvSpPr>
            <a:spLocks noGrp="1"/>
          </p:cNvSpPr>
          <p:nvPr>
            <p:ph type="ftr" sz="quarter" idx="11"/>
          </p:nvPr>
        </p:nvSpPr>
        <p:spPr/>
        <p:txBody>
          <a:bodyPr/>
          <a:lstStyle/>
          <a:p>
            <a:r>
              <a:rPr lang="sv-SE"/>
              <a:t>Strictly confidential</a:t>
            </a:r>
          </a:p>
        </p:txBody>
      </p:sp>
      <p:sp>
        <p:nvSpPr>
          <p:cNvPr id="5" name="Slide Number Placeholder 4">
            <a:extLst>
              <a:ext uri="{FF2B5EF4-FFF2-40B4-BE49-F238E27FC236}">
                <a16:creationId xmlns:a16="http://schemas.microsoft.com/office/drawing/2014/main" id="{6E2B1EE3-43BB-4471-B737-2A92F872B5FF}"/>
              </a:ext>
            </a:extLst>
          </p:cNvPr>
          <p:cNvSpPr>
            <a:spLocks noGrp="1"/>
          </p:cNvSpPr>
          <p:nvPr>
            <p:ph type="sldNum" sz="quarter" idx="12"/>
          </p:nvPr>
        </p:nvSpPr>
        <p:spPr/>
        <p:txBody>
          <a:bodyPr/>
          <a:lstStyle/>
          <a:p>
            <a:fld id="{6951E679-A614-4296-8854-EE93DA705054}" type="slidenum">
              <a:rPr lang="sv-SE" smtClean="0"/>
              <a:t>‹#›</a:t>
            </a:fld>
            <a:endParaRPr lang="sv-SE"/>
          </a:p>
        </p:txBody>
      </p:sp>
      <p:pic>
        <p:nvPicPr>
          <p:cNvPr id="6" name="Bildobjekt 10">
            <a:extLst>
              <a:ext uri="{FF2B5EF4-FFF2-40B4-BE49-F238E27FC236}">
                <a16:creationId xmlns:a16="http://schemas.microsoft.com/office/drawing/2014/main" id="{2842E508-CCD7-41C2-AC13-D5A501B908C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30493525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ombstones 2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F0A79A00-EBE0-4D36-9988-4E4284EA02EE}" type="datetime1">
              <a:rPr lang="sv-SE" smtClean="0"/>
              <a:t>2023-04-14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153465" y="1818225"/>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14"/>
          <p:cNvSpPr>
            <a:spLocks noGrp="1"/>
          </p:cNvSpPr>
          <p:nvPr>
            <p:ph type="pic" sz="quarter" idx="16"/>
          </p:nvPr>
        </p:nvSpPr>
        <p:spPr>
          <a:xfrm>
            <a:off x="3397500" y="1854200"/>
            <a:ext cx="1653961" cy="3822699"/>
          </a:xfrm>
        </p:spPr>
        <p:txBody>
          <a:bodyPr/>
          <a:lstStyle>
            <a:lvl1pPr marL="0" indent="0">
              <a:buNone/>
              <a:defRPr sz="800" baseline="0"/>
            </a:lvl1pPr>
          </a:lstStyle>
          <a:p>
            <a:r>
              <a:rPr lang="en-US"/>
              <a:t>Click icon to add picture</a:t>
            </a:r>
            <a:endParaRPr lang="sv-SE" dirty="0"/>
          </a:p>
        </p:txBody>
      </p:sp>
      <p:sp>
        <p:nvSpPr>
          <p:cNvPr id="11" name="Picture Placeholder 14"/>
          <p:cNvSpPr>
            <a:spLocks noGrp="1"/>
          </p:cNvSpPr>
          <p:nvPr>
            <p:ph type="pic" sz="quarter" idx="17"/>
          </p:nvPr>
        </p:nvSpPr>
        <p:spPr>
          <a:xfrm>
            <a:off x="1538288" y="1854200"/>
            <a:ext cx="1662111" cy="3822699"/>
          </a:xfrm>
        </p:spPr>
        <p:txBody>
          <a:bodyPr/>
          <a:lstStyle>
            <a:lvl1pPr marL="0" indent="0">
              <a:buNone/>
              <a:defRPr sz="800" baseline="0"/>
            </a:lvl1pPr>
          </a:lstStyle>
          <a:p>
            <a:r>
              <a:rPr lang="en-US"/>
              <a:t>Click icon to add picture</a:t>
            </a:r>
            <a:endParaRPr lang="sv-SE" dirty="0"/>
          </a:p>
        </p:txBody>
      </p:sp>
      <p:pic>
        <p:nvPicPr>
          <p:cNvPr id="12" name="Bildobjekt 10">
            <a:extLst>
              <a:ext uri="{FF2B5EF4-FFF2-40B4-BE49-F238E27FC236}">
                <a16:creationId xmlns:a16="http://schemas.microsoft.com/office/drawing/2014/main" id="{0D1F225F-D45A-413D-A5EE-B7C275DF940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4020033451"/>
      </p:ext>
    </p:extLst>
  </p:cSld>
  <p:clrMapOvr>
    <a:masterClrMapping/>
  </p:clrMapOvr>
  <p:extLst>
    <p:ext uri="{DCECCB84-F9BA-43D5-87BE-67443E8EF086}">
      <p15:sldGuideLst xmlns:p15="http://schemas.microsoft.com/office/powerpoint/2012/main">
        <p15:guide id="1" orient="horz" pos="357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ombstones 1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Exempel</a:t>
            </a:r>
            <a:r>
              <a:rPr lang="en-US" dirty="0"/>
              <a:t> på xxx </a:t>
            </a:r>
            <a:r>
              <a:rPr lang="en-US" dirty="0" err="1"/>
              <a:t>transaktioner</a:t>
            </a:r>
            <a:endParaRPr lang="sv-SE" dirty="0"/>
          </a:p>
        </p:txBody>
      </p:sp>
      <p:sp>
        <p:nvSpPr>
          <p:cNvPr id="3" name="Date Placeholder 2"/>
          <p:cNvSpPr>
            <a:spLocks noGrp="1"/>
          </p:cNvSpPr>
          <p:nvPr>
            <p:ph type="dt" sz="half" idx="10"/>
          </p:nvPr>
        </p:nvSpPr>
        <p:spPr>
          <a:xfrm>
            <a:off x="1271588" y="6502341"/>
            <a:ext cx="1129585" cy="180000"/>
          </a:xfrm>
          <a:prstGeom prst="rect">
            <a:avLst/>
          </a:prstGeom>
        </p:spPr>
        <p:txBody>
          <a:bodyPr/>
          <a:lstStyle/>
          <a:p>
            <a:fld id="{17107B99-E79B-4605-B4A9-56EF6EC8AFDF}" type="datetime1">
              <a:rPr lang="sv-SE" smtClean="0"/>
              <a:t>2023-04-14</a:t>
            </a:fld>
            <a:endParaRPr lang="sv-SE" dirty="0"/>
          </a:p>
        </p:txBody>
      </p:sp>
      <p:sp>
        <p:nvSpPr>
          <p:cNvPr id="4" name="Footer Placeholder 3"/>
          <p:cNvSpPr>
            <a:spLocks noGrp="1"/>
          </p:cNvSpPr>
          <p:nvPr>
            <p:ph type="ftr" sz="quarter" idx="11"/>
          </p:nvPr>
        </p:nvSpPr>
        <p:spPr>
          <a:xfrm>
            <a:off x="3645967" y="6502341"/>
            <a:ext cx="4900066" cy="180000"/>
          </a:xfrm>
          <a:prstGeom prst="rect">
            <a:avLst/>
          </a:prstGeom>
        </p:spPr>
        <p:txBody>
          <a:bodyPr/>
          <a:lstStyle/>
          <a:p>
            <a:r>
              <a:rPr lang="sv-SE"/>
              <a:t>Strictly confidential</a:t>
            </a:r>
            <a:endParaRPr lang="sv-SE" dirty="0"/>
          </a:p>
        </p:txBody>
      </p:sp>
      <p:sp>
        <p:nvSpPr>
          <p:cNvPr id="5" name="Slide Number Placeholder 4"/>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pPr/>
              <a:t>‹#›</a:t>
            </a:fld>
            <a:endParaRPr lang="sv-SE" dirty="0"/>
          </a:p>
        </p:txBody>
      </p:sp>
      <p:cxnSp>
        <p:nvCxnSpPr>
          <p:cNvPr id="6" name="Straight Connector 5"/>
          <p:cNvCxnSpPr/>
          <p:nvPr userDrawn="1"/>
        </p:nvCxnSpPr>
        <p:spPr>
          <a:xfrm>
            <a:off x="3298949" y="1818226"/>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7885" y="1818224"/>
            <a:ext cx="0" cy="3925887"/>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14"/>
          <p:cNvSpPr>
            <a:spLocks noGrp="1"/>
          </p:cNvSpPr>
          <p:nvPr>
            <p:ph type="pic" sz="quarter" idx="16"/>
          </p:nvPr>
        </p:nvSpPr>
        <p:spPr>
          <a:xfrm>
            <a:off x="1538288" y="1854200"/>
            <a:ext cx="1662111" cy="3822699"/>
          </a:xfrm>
        </p:spPr>
        <p:txBody>
          <a:bodyPr/>
          <a:lstStyle>
            <a:lvl1pPr marL="0" indent="0">
              <a:buNone/>
              <a:defRPr sz="800" baseline="0"/>
            </a:lvl1pPr>
          </a:lstStyle>
          <a:p>
            <a:r>
              <a:rPr lang="en-US"/>
              <a:t>Click icon to add picture</a:t>
            </a:r>
            <a:endParaRPr lang="sv-SE" dirty="0"/>
          </a:p>
        </p:txBody>
      </p:sp>
      <p:pic>
        <p:nvPicPr>
          <p:cNvPr id="9" name="Bildobjekt 10">
            <a:extLst>
              <a:ext uri="{FF2B5EF4-FFF2-40B4-BE49-F238E27FC236}">
                <a16:creationId xmlns:a16="http://schemas.microsoft.com/office/drawing/2014/main" id="{6DEB49CE-E447-48A2-94C7-2EB5C3582A1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938439396"/>
      </p:ext>
    </p:extLst>
  </p:cSld>
  <p:clrMapOvr>
    <a:masterClrMapping/>
  </p:clrMapOvr>
  <p:extLst>
    <p:ext uri="{DCECCB84-F9BA-43D5-87BE-67443E8EF086}">
      <p15:sldGuideLst xmlns:p15="http://schemas.microsoft.com/office/powerpoint/2012/main">
        <p15:guide id="1" orient="horz" pos="357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lutbi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7" name="Picture 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998082" y="2624611"/>
            <a:ext cx="4195836" cy="1608780"/>
          </a:xfrm>
          <a:prstGeom prst="rect">
            <a:avLst/>
          </a:prstGeom>
        </p:spPr>
      </p:pic>
    </p:spTree>
    <p:extLst>
      <p:ext uri="{BB962C8B-B14F-4D97-AF65-F5344CB8AC3E}">
        <p14:creationId xmlns:p14="http://schemas.microsoft.com/office/powerpoint/2010/main" val="21696161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lutbil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B0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4587" y="2624611"/>
            <a:ext cx="4182826" cy="1608780"/>
          </a:xfrm>
          <a:prstGeom prst="rect">
            <a:avLst/>
          </a:prstGeom>
        </p:spPr>
      </p:pic>
    </p:spTree>
    <p:extLst>
      <p:ext uri="{BB962C8B-B14F-4D97-AF65-F5344CB8AC3E}">
        <p14:creationId xmlns:p14="http://schemas.microsoft.com/office/powerpoint/2010/main" val="2902820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gr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81827E"/>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81827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5" name="Picture 4">
            <a:extLst>
              <a:ext uri="{FF2B5EF4-FFF2-40B4-BE49-F238E27FC236}">
                <a16:creationId xmlns:a16="http://schemas.microsoft.com/office/drawing/2014/main" id="{2021D79D-91E3-479F-A062-7558F476DC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6464" y="1894956"/>
            <a:ext cx="3839094" cy="3839094"/>
          </a:xfrm>
          <a:prstGeom prst="rect">
            <a:avLst/>
          </a:prstGeom>
        </p:spPr>
      </p:pic>
      <p:pic>
        <p:nvPicPr>
          <p:cNvPr id="6" name="Bildobjekt 13">
            <a:extLst>
              <a:ext uri="{FF2B5EF4-FFF2-40B4-BE49-F238E27FC236}">
                <a16:creationId xmlns:a16="http://schemas.microsoft.com/office/drawing/2014/main" id="{1B0EF018-C70C-4F2B-8B3F-0A7B2E7DB2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794" y="436652"/>
            <a:ext cx="1881553" cy="848450"/>
          </a:xfrm>
          <a:prstGeom prst="rect">
            <a:avLst/>
          </a:prstGeom>
        </p:spPr>
      </p:pic>
    </p:spTree>
    <p:extLst>
      <p:ext uri="{BB962C8B-B14F-4D97-AF65-F5344CB8AC3E}">
        <p14:creationId xmlns:p14="http://schemas.microsoft.com/office/powerpoint/2010/main" val="30953624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Slutbil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A6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4587" y="2624611"/>
            <a:ext cx="4182826" cy="1608779"/>
          </a:xfrm>
          <a:prstGeom prst="rect">
            <a:avLst/>
          </a:prstGeom>
        </p:spPr>
      </p:pic>
    </p:spTree>
    <p:extLst>
      <p:ext uri="{BB962C8B-B14F-4D97-AF65-F5344CB8AC3E}">
        <p14:creationId xmlns:p14="http://schemas.microsoft.com/office/powerpoint/2010/main" val="9650673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Slutbild-print">
    <p:spTree>
      <p:nvGrpSpPr>
        <p:cNvPr id="1" name=""/>
        <p:cNvGrpSpPr/>
        <p:nvPr/>
      </p:nvGrpSpPr>
      <p:grpSpPr>
        <a:xfrm>
          <a:off x="0" y="0"/>
          <a:ext cx="0" cy="0"/>
          <a:chOff x="0" y="0"/>
          <a:chExt cx="0" cy="0"/>
        </a:xfrm>
      </p:grpSpPr>
      <p:sp>
        <p:nvSpPr>
          <p:cNvPr id="5" name="Rektangel 9">
            <a:extLst>
              <a:ext uri="{FF2B5EF4-FFF2-40B4-BE49-F238E27FC236}">
                <a16:creationId xmlns:a16="http://schemas.microsoft.com/office/drawing/2014/main" id="{F69C1163-B447-49CD-BFA4-5FB3C41BA0AD}"/>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icture 7">
            <a:extLst>
              <a:ext uri="{FF2B5EF4-FFF2-40B4-BE49-F238E27FC236}">
                <a16:creationId xmlns:a16="http://schemas.microsoft.com/office/drawing/2014/main" id="{8AF614E6-CA33-4645-B08A-47FE4FD7A9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4587" y="2624611"/>
            <a:ext cx="4182826" cy="1608779"/>
          </a:xfrm>
          <a:prstGeom prst="rect">
            <a:avLst/>
          </a:prstGeom>
        </p:spPr>
      </p:pic>
    </p:spTree>
    <p:extLst>
      <p:ext uri="{BB962C8B-B14F-4D97-AF65-F5344CB8AC3E}">
        <p14:creationId xmlns:p14="http://schemas.microsoft.com/office/powerpoint/2010/main" val="28878119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lutbild-pri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98082" y="2624611"/>
            <a:ext cx="4195836" cy="1608780"/>
          </a:xfrm>
          <a:prstGeom prst="rect">
            <a:avLst/>
          </a:prstGeom>
        </p:spPr>
      </p:pic>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437011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Slutbild-pri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3">
            <a:extLst>
              <a:ext uri="{FF2B5EF4-FFF2-40B4-BE49-F238E27FC236}">
                <a16:creationId xmlns:a16="http://schemas.microsoft.com/office/drawing/2014/main" id="{A807B894-35DD-41B1-8F59-DEEB3E69E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7640" y="2621280"/>
            <a:ext cx="4527443" cy="1621620"/>
          </a:xfrm>
          <a:prstGeom prst="rect">
            <a:avLst/>
          </a:prstGeom>
        </p:spPr>
      </p:pic>
    </p:spTree>
    <p:extLst>
      <p:ext uri="{BB962C8B-B14F-4D97-AF65-F5344CB8AC3E}">
        <p14:creationId xmlns:p14="http://schemas.microsoft.com/office/powerpoint/2010/main" val="31905952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Slutbild-pri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487" y="2624610"/>
            <a:ext cx="3567688" cy="1608779"/>
          </a:xfrm>
          <a:prstGeom prst="rect">
            <a:avLst/>
          </a:prstGeom>
        </p:spPr>
      </p:pic>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52918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lutbild-pri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C8CA72-68F9-4ECA-92E0-4E90BE06A408}"/>
              </a:ext>
            </a:extLst>
          </p:cNvPr>
          <p:cNvSpPr/>
          <p:nvPr userDrawn="1"/>
        </p:nvSpPr>
        <p:spPr>
          <a:xfrm>
            <a:off x="10068232" y="5734050"/>
            <a:ext cx="2123768"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a:extLst>
              <a:ext uri="{FF2B5EF4-FFF2-40B4-BE49-F238E27FC236}">
                <a16:creationId xmlns:a16="http://schemas.microsoft.com/office/drawing/2014/main" id="{27821DAD-CB4F-408B-9615-5D02F6EC7D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488" y="2624610"/>
            <a:ext cx="3567686" cy="1608779"/>
          </a:xfrm>
          <a:prstGeom prst="rect">
            <a:avLst/>
          </a:prstGeom>
        </p:spPr>
      </p:pic>
    </p:spTree>
    <p:extLst>
      <p:ext uri="{BB962C8B-B14F-4D97-AF65-F5344CB8AC3E}">
        <p14:creationId xmlns:p14="http://schemas.microsoft.com/office/powerpoint/2010/main" val="1099439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Rubrikbild_print_bei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798992" y="1801060"/>
            <a:ext cx="6757277" cy="2393136"/>
          </a:xfrm>
        </p:spPr>
        <p:txBody>
          <a:bodyPr anchor="b"/>
          <a:lstStyle>
            <a:lvl1pPr algn="l">
              <a:defRPr sz="6000">
                <a:solidFill>
                  <a:srgbClr val="BAB2A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798992" y="4338274"/>
            <a:ext cx="6757277" cy="1605361"/>
          </a:xfrm>
        </p:spPr>
        <p:txBody>
          <a:bodyPr>
            <a:normAutofit/>
          </a:bodyPr>
          <a:lstStyle>
            <a:lvl1pPr marL="0" indent="0" algn="l">
              <a:lnSpc>
                <a:spcPct val="100000"/>
              </a:lnSpc>
              <a:buNone/>
              <a:defRPr sz="3600">
                <a:solidFill>
                  <a:srgbClr val="BAB2A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7" name="Picture 6">
            <a:extLst>
              <a:ext uri="{FF2B5EF4-FFF2-40B4-BE49-F238E27FC236}">
                <a16:creationId xmlns:a16="http://schemas.microsoft.com/office/drawing/2014/main" id="{9AE7DA20-8DCA-4B4B-8514-C8D13877DE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49682" y="1968174"/>
            <a:ext cx="3719271" cy="3719271"/>
          </a:xfrm>
          <a:prstGeom prst="rect">
            <a:avLst/>
          </a:prstGeom>
        </p:spPr>
      </p:pic>
      <p:pic>
        <p:nvPicPr>
          <p:cNvPr id="6" name="Bildobjekt 13">
            <a:extLst>
              <a:ext uri="{FF2B5EF4-FFF2-40B4-BE49-F238E27FC236}">
                <a16:creationId xmlns:a16="http://schemas.microsoft.com/office/drawing/2014/main" id="{13F3FF9E-E403-4E6A-B9C1-A48539B2F8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794" y="436652"/>
            <a:ext cx="1881553" cy="848450"/>
          </a:xfrm>
          <a:prstGeom prst="rect">
            <a:avLst/>
          </a:prstGeom>
        </p:spPr>
      </p:pic>
    </p:spTree>
    <p:extLst>
      <p:ext uri="{BB962C8B-B14F-4D97-AF65-F5344CB8AC3E}">
        <p14:creationId xmlns:p14="http://schemas.microsoft.com/office/powerpoint/2010/main" val="108440722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et här är Delphi_sv">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649CF0-BDF7-455A-8354-0F52C699BC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21" t="22393" r="319" b="270"/>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baseline="0">
                <a:solidFill>
                  <a:schemeClr val="bg1"/>
                </a:solidFill>
              </a:defRPr>
            </a:lvl1pPr>
          </a:lstStyle>
          <a:p>
            <a:r>
              <a:rPr lang="sv-SE" dirty="0"/>
              <a:t>Det här är Delphi</a:t>
            </a:r>
          </a:p>
        </p:txBody>
      </p:sp>
    </p:spTree>
    <p:extLst>
      <p:ext uri="{BB962C8B-B14F-4D97-AF65-F5344CB8AC3E}">
        <p14:creationId xmlns:p14="http://schemas.microsoft.com/office/powerpoint/2010/main" val="2517372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et här är Delphi_e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D3901-634F-4116-8478-2748A913FB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21" t="22393" r="319" b="270"/>
          <a:stretch/>
        </p:blipFill>
        <p:spPr>
          <a:xfrm>
            <a:off x="0" y="0"/>
            <a:ext cx="12192000" cy="685800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err="1"/>
              <a:t>This</a:t>
            </a:r>
            <a:r>
              <a:rPr lang="sv-SE" dirty="0"/>
              <a:t> is Delphi</a:t>
            </a:r>
          </a:p>
        </p:txBody>
      </p:sp>
    </p:spTree>
    <p:extLst>
      <p:ext uri="{BB962C8B-B14F-4D97-AF65-F5344CB8AC3E}">
        <p14:creationId xmlns:p14="http://schemas.microsoft.com/office/powerpoint/2010/main" val="390717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fosida_sv">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3AA4BC-8189-4B40-B473-80B5FB9A5B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495"/>
          <a:stretch/>
        </p:blipFill>
        <p:spPr>
          <a:xfrm>
            <a:off x="0" y="0"/>
            <a:ext cx="12192000" cy="7038754"/>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244892D6-B00C-406D-9A99-53A087C295F5}"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10293568" cy="1569660"/>
          </a:xfrm>
          <a:prstGeom prst="rect">
            <a:avLst/>
          </a:prstGeom>
          <a:noFill/>
        </p:spPr>
        <p:txBody>
          <a:bodyPr wrap="square" rtlCol="0">
            <a:spAutoFit/>
          </a:bodyPr>
          <a:lstStyle/>
          <a:p>
            <a:r>
              <a:rPr lang="sv-SE" sz="4800" dirty="0">
                <a:latin typeface="+mj-lt"/>
              </a:rPr>
              <a:t>Vi lever i en ny tid.</a:t>
            </a:r>
            <a:br>
              <a:rPr lang="sv-SE" sz="4800" dirty="0">
                <a:latin typeface="+mj-lt"/>
              </a:rPr>
            </a:br>
            <a:r>
              <a:rPr lang="sv-SE" sz="4800" dirty="0">
                <a:latin typeface="+mj-lt"/>
              </a:rPr>
              <a:t>Välj affärsjuridisk rådgivare därefter. </a:t>
            </a:r>
          </a:p>
        </p:txBody>
      </p:sp>
      <p:sp>
        <p:nvSpPr>
          <p:cNvPr id="8" name="TextBox 7"/>
          <p:cNvSpPr txBox="1"/>
          <p:nvPr userDrawn="1"/>
        </p:nvSpPr>
        <p:spPr>
          <a:xfrm>
            <a:off x="1061615" y="3642231"/>
            <a:ext cx="7697787" cy="1938992"/>
          </a:xfrm>
          <a:prstGeom prst="rect">
            <a:avLst/>
          </a:prstGeom>
          <a:noFill/>
        </p:spPr>
        <p:txBody>
          <a:bodyPr wrap="square" rtlCol="0">
            <a:spAutoFit/>
          </a:bodyPr>
          <a:lstStyle/>
          <a:p>
            <a:pPr>
              <a:lnSpc>
                <a:spcPct val="150000"/>
              </a:lnSpc>
            </a:pPr>
            <a:r>
              <a:rPr lang="sv-SE" sz="1600" dirty="0">
                <a:latin typeface="+mn-lt"/>
              </a:rPr>
              <a:t>Digitaliseringen, globaliseringen och den ökande polariseringen. </a:t>
            </a:r>
          </a:p>
          <a:p>
            <a:pPr>
              <a:lnSpc>
                <a:spcPct val="150000"/>
              </a:lnSpc>
            </a:pPr>
            <a:endParaRPr lang="sv-SE" sz="1600" dirty="0">
              <a:latin typeface="+mn-lt"/>
            </a:endParaRPr>
          </a:p>
          <a:p>
            <a:pPr>
              <a:lnSpc>
                <a:spcPct val="150000"/>
              </a:lnSpc>
            </a:pPr>
            <a:r>
              <a:rPr lang="sv-SE" sz="1600" dirty="0">
                <a:latin typeface="+mn-lt"/>
              </a:rPr>
              <a:t>Vi lever i en tid där förutsättningarna för dig och din verksamhet är under ständig förändring. För att nå framgång krävs både kunskap om din specifika verksamhet och förståelse för hur världen runt omkring påverkar dig. </a:t>
            </a:r>
          </a:p>
        </p:txBody>
      </p:sp>
      <p:pic>
        <p:nvPicPr>
          <p:cNvPr id="9" name="Bildobjekt 10">
            <a:extLst>
              <a:ext uri="{FF2B5EF4-FFF2-40B4-BE49-F238E27FC236}">
                <a16:creationId xmlns:a16="http://schemas.microsoft.com/office/drawing/2014/main" id="{D02398D8-53BB-4AC8-8D49-BADF432C04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56199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Rubrikbil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12AF47-13EC-4681-81D2-C00EB9E393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419" t="30335" b="10041"/>
          <a:stretch/>
        </p:blipFill>
        <p:spPr>
          <a:xfrm>
            <a:off x="-14953" y="0"/>
            <a:ext cx="12206953"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741DFFCC-BD39-46E6-983E-77CF54A31CC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3577450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87B121-3ECD-4589-8047-B6C924D8A9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495"/>
          <a:stretch/>
        </p:blipFill>
        <p:spPr>
          <a:xfrm>
            <a:off x="0" y="0"/>
            <a:ext cx="12192000" cy="7038754"/>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D8C977BF-68AC-4C4B-8310-2347F24093FA}"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We live in a new era. </a:t>
            </a:r>
          </a:p>
          <a:p>
            <a:r>
              <a:rPr lang="en-US" sz="4800" dirty="0">
                <a:latin typeface="+mj-lt"/>
              </a:rPr>
              <a:t>Delphi has the skills you need.</a:t>
            </a:r>
            <a:endParaRPr lang="sv-SE" sz="4800" dirty="0">
              <a:latin typeface="+mj-lt"/>
            </a:endParaRPr>
          </a:p>
        </p:txBody>
      </p:sp>
      <p:sp>
        <p:nvSpPr>
          <p:cNvPr id="8" name="TextBox 7"/>
          <p:cNvSpPr txBox="1"/>
          <p:nvPr userDrawn="1"/>
        </p:nvSpPr>
        <p:spPr>
          <a:xfrm>
            <a:off x="1061615" y="3642231"/>
            <a:ext cx="8326934" cy="1938992"/>
          </a:xfrm>
          <a:prstGeom prst="rect">
            <a:avLst/>
          </a:prstGeom>
          <a:noFill/>
        </p:spPr>
        <p:txBody>
          <a:bodyPr wrap="square" rtlCol="0">
            <a:spAutoFit/>
          </a:bodyPr>
          <a:lstStyle/>
          <a:p>
            <a:pPr>
              <a:lnSpc>
                <a:spcPct val="150000"/>
              </a:lnSpc>
            </a:pPr>
            <a:r>
              <a:rPr lang="en-US" sz="1600" dirty="0">
                <a:latin typeface="+mn-lt"/>
              </a:rPr>
              <a:t>Digitalization, globalization and increasing polarization.</a:t>
            </a:r>
          </a:p>
          <a:p>
            <a:pPr>
              <a:lnSpc>
                <a:spcPct val="150000"/>
              </a:lnSpc>
            </a:pPr>
            <a:endParaRPr lang="sv-SE" sz="1600" dirty="0">
              <a:latin typeface="+mn-lt"/>
            </a:endParaRPr>
          </a:p>
          <a:p>
            <a:pPr>
              <a:lnSpc>
                <a:spcPct val="150000"/>
              </a:lnSpc>
            </a:pPr>
            <a:r>
              <a:rPr lang="en-US" sz="1600" dirty="0">
                <a:latin typeface="+mn-lt"/>
              </a:rPr>
              <a:t>The conditions for you and your business are changing constantly and fast. To achieve success both knowledge of your specific business and deep understanding of how the world around affects you is required. </a:t>
            </a:r>
          </a:p>
        </p:txBody>
      </p:sp>
      <p:pic>
        <p:nvPicPr>
          <p:cNvPr id="10" name="Bildobjekt 10">
            <a:extLst>
              <a:ext uri="{FF2B5EF4-FFF2-40B4-BE49-F238E27FC236}">
                <a16:creationId xmlns:a16="http://schemas.microsoft.com/office/drawing/2014/main" id="{4C298193-ACBF-40C8-9462-080FDC3BE1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600740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nfosida_sv">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EA8936-0E4C-4BC4-A1DE-C4D3F1DDD9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6A93A0A9-AD69-4D03-98F0-DEA0FE62D0B5}"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10293568" cy="1569660"/>
          </a:xfrm>
          <a:prstGeom prst="rect">
            <a:avLst/>
          </a:prstGeom>
          <a:noFill/>
        </p:spPr>
        <p:txBody>
          <a:bodyPr wrap="square" rtlCol="0">
            <a:spAutoFit/>
          </a:bodyPr>
          <a:lstStyle/>
          <a:p>
            <a:r>
              <a:rPr lang="sv-SE" sz="4800" dirty="0">
                <a:latin typeface="+mj-lt"/>
              </a:rPr>
              <a:t>Valet av affärsjuridisk partner är idag viktigare än någonsin. </a:t>
            </a:r>
          </a:p>
        </p:txBody>
      </p:sp>
      <p:sp>
        <p:nvSpPr>
          <p:cNvPr id="8" name="TextBox 7"/>
          <p:cNvSpPr txBox="1"/>
          <p:nvPr userDrawn="1"/>
        </p:nvSpPr>
        <p:spPr>
          <a:xfrm>
            <a:off x="1061615" y="3642231"/>
            <a:ext cx="9561935" cy="1938992"/>
          </a:xfrm>
          <a:prstGeom prst="rect">
            <a:avLst/>
          </a:prstGeom>
          <a:noFill/>
        </p:spPr>
        <p:txBody>
          <a:bodyPr wrap="square" rtlCol="0">
            <a:spAutoFit/>
          </a:bodyPr>
          <a:lstStyle/>
          <a:p>
            <a:pPr>
              <a:lnSpc>
                <a:spcPct val="150000"/>
              </a:lnSpc>
            </a:pPr>
            <a:r>
              <a:rPr lang="sv-SE" sz="1600" dirty="0">
                <a:latin typeface="+mn-lt"/>
              </a:rPr>
              <a:t>I en värld som ständigt förändras behöver klienterna någon som tar sig tid att förstå hur politiska, tekniska och samhälleliga faktorer påverkar dem. Idag kan allt från myndigheters agerande till opinionsyttringar snabbt få stora konsekvenser. Oavsett om det handlar om företagsförvärv, domstolsprocesser, offentliga upphandlingar eller fastighetsaffärer så har våra jurister drivkraften och kompetensen som krävs för att förstå klientens värld och hjälpa dem att fatta framgångsrika beslut.</a:t>
            </a:r>
          </a:p>
        </p:txBody>
      </p:sp>
      <p:pic>
        <p:nvPicPr>
          <p:cNvPr id="9" name="Bildobjekt 10">
            <a:extLst>
              <a:ext uri="{FF2B5EF4-FFF2-40B4-BE49-F238E27FC236}">
                <a16:creationId xmlns:a16="http://schemas.microsoft.com/office/drawing/2014/main" id="{827062B4-953E-4203-9BB9-0FEBFE590B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488903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6EEB6C-3B5B-4F72-9E69-3425363C7F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28584E5F-C6AF-4DCE-9EC4-7AEE440A5917}"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6" name="TextBox 5"/>
          <p:cNvSpPr txBox="1"/>
          <p:nvPr userDrawn="1"/>
        </p:nvSpPr>
        <p:spPr>
          <a:xfrm>
            <a:off x="1061617" y="1859340"/>
            <a:ext cx="9858796" cy="1569660"/>
          </a:xfrm>
          <a:prstGeom prst="rect">
            <a:avLst/>
          </a:prstGeom>
          <a:noFill/>
        </p:spPr>
        <p:txBody>
          <a:bodyPr wrap="square" rtlCol="0">
            <a:spAutoFit/>
          </a:bodyPr>
          <a:lstStyle/>
          <a:p>
            <a:r>
              <a:rPr lang="en-US" sz="4800" dirty="0">
                <a:latin typeface="+mj-lt"/>
              </a:rPr>
              <a:t>How we reach agreements in a world of conflicts.</a:t>
            </a:r>
            <a:endParaRPr lang="sv-SE" sz="4800" dirty="0">
              <a:latin typeface="+mj-lt"/>
            </a:endParaRPr>
          </a:p>
        </p:txBody>
      </p:sp>
      <p:sp>
        <p:nvSpPr>
          <p:cNvPr id="8" name="TextBox 7"/>
          <p:cNvSpPr txBox="1"/>
          <p:nvPr userDrawn="1"/>
        </p:nvSpPr>
        <p:spPr>
          <a:xfrm>
            <a:off x="1061616" y="3642231"/>
            <a:ext cx="9166906" cy="1938992"/>
          </a:xfrm>
          <a:prstGeom prst="rect">
            <a:avLst/>
          </a:prstGeom>
          <a:noFill/>
        </p:spPr>
        <p:txBody>
          <a:bodyPr wrap="square" rtlCol="0">
            <a:spAutoFit/>
          </a:bodyPr>
          <a:lstStyle/>
          <a:p>
            <a:pPr>
              <a:lnSpc>
                <a:spcPct val="150000"/>
              </a:lnSpc>
            </a:pPr>
            <a:r>
              <a:rPr lang="en-US" sz="1600" dirty="0">
                <a:latin typeface="+mn-lt"/>
              </a:rPr>
              <a:t>In a world that is constantly changing, clients need someone who takes the time to understand how political, technical and social factors affect them. Today, everything from authorities' actions to opinion expressions can quickly have major consequences. Whether it's about business acquisitions, disputes in court, public procurement or real estate transactions, our lawyers have the drive and skills needed to understand the client's world and help them make successful decisions.</a:t>
            </a:r>
            <a:endParaRPr lang="sv-SE" sz="1600" dirty="0">
              <a:latin typeface="+mn-lt"/>
            </a:endParaRPr>
          </a:p>
        </p:txBody>
      </p:sp>
      <p:pic>
        <p:nvPicPr>
          <p:cNvPr id="10" name="Bildobjekt 10">
            <a:extLst>
              <a:ext uri="{FF2B5EF4-FFF2-40B4-BE49-F238E27FC236}">
                <a16:creationId xmlns:a16="http://schemas.microsoft.com/office/drawing/2014/main" id="{BB2014AC-E0BE-455A-8E34-9AC819BE5A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054681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nfosida_sv">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B8DF4E-F146-464E-BFFC-067271A62B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887"/>
          <a:stretch/>
        </p:blipFill>
        <p:spPr>
          <a:xfrm>
            <a:off x="-1" y="0"/>
            <a:ext cx="12192001" cy="6858000"/>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F586F256-E024-45AF-A1E4-20D95CF1A0B2}"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9" name="TextBox 8"/>
          <p:cNvSpPr txBox="1"/>
          <p:nvPr userDrawn="1"/>
        </p:nvSpPr>
        <p:spPr>
          <a:xfrm>
            <a:off x="1061614" y="3642231"/>
            <a:ext cx="7697787" cy="1200329"/>
          </a:xfrm>
          <a:prstGeom prst="rect">
            <a:avLst/>
          </a:prstGeom>
          <a:noFill/>
        </p:spPr>
        <p:txBody>
          <a:bodyPr wrap="square" rtlCol="0">
            <a:spAutoFit/>
          </a:bodyPr>
          <a:lstStyle/>
          <a:p>
            <a:pPr>
              <a:lnSpc>
                <a:spcPct val="150000"/>
              </a:lnSpc>
            </a:pPr>
            <a:r>
              <a:rPr lang="sv-SE" sz="1600" dirty="0">
                <a:latin typeface="+mn-lt"/>
              </a:rPr>
              <a:t>För att vara framgångsrika tror vi på att hela teamet bidrar. Det är därför vi arbetar i mindre team där senior kompetens med bred erfarenhet inom området alltid finns närvarande.</a:t>
            </a:r>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Senior attention &amp; small teams </a:t>
            </a:r>
            <a:br>
              <a:rPr lang="en-US" sz="4800" dirty="0">
                <a:latin typeface="+mj-lt"/>
              </a:rPr>
            </a:br>
            <a:r>
              <a:rPr lang="en-US" sz="4800" dirty="0">
                <a:latin typeface="+mj-lt"/>
              </a:rPr>
              <a:t>make better results. </a:t>
            </a:r>
          </a:p>
        </p:txBody>
      </p:sp>
      <p:pic>
        <p:nvPicPr>
          <p:cNvPr id="11" name="Bildobjekt 10">
            <a:extLst>
              <a:ext uri="{FF2B5EF4-FFF2-40B4-BE49-F238E27FC236}">
                <a16:creationId xmlns:a16="http://schemas.microsoft.com/office/drawing/2014/main" id="{4A7F113B-C56B-42AF-88A9-545F150013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392934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A10E18-9D5A-47EA-981C-8C1E902D2D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887"/>
          <a:stretch/>
        </p:blipFill>
        <p:spPr>
          <a:xfrm>
            <a:off x="-1" y="0"/>
            <a:ext cx="12192001" cy="6858000"/>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5AD0E77D-2E4A-4283-957A-28CAAA649B69}"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0" name="TextBox 9"/>
          <p:cNvSpPr txBox="1"/>
          <p:nvPr userDrawn="1"/>
        </p:nvSpPr>
        <p:spPr>
          <a:xfrm>
            <a:off x="1061617" y="1859340"/>
            <a:ext cx="10293568" cy="1569660"/>
          </a:xfrm>
          <a:prstGeom prst="rect">
            <a:avLst/>
          </a:prstGeom>
          <a:noFill/>
        </p:spPr>
        <p:txBody>
          <a:bodyPr wrap="square" rtlCol="0">
            <a:spAutoFit/>
          </a:bodyPr>
          <a:lstStyle/>
          <a:p>
            <a:r>
              <a:rPr lang="sv-SE" sz="4800" dirty="0">
                <a:latin typeface="+mj-lt"/>
              </a:rPr>
              <a:t>Senior attention &amp; small</a:t>
            </a:r>
            <a:r>
              <a:rPr lang="sv-SE" sz="4800" baseline="0" dirty="0">
                <a:latin typeface="+mj-lt"/>
              </a:rPr>
              <a:t> teams </a:t>
            </a:r>
            <a:br>
              <a:rPr lang="sv-SE" sz="4800" baseline="0" dirty="0">
                <a:latin typeface="+mj-lt"/>
              </a:rPr>
            </a:br>
            <a:r>
              <a:rPr lang="sv-SE" sz="4800" baseline="0" dirty="0">
                <a:latin typeface="+mj-lt"/>
              </a:rPr>
              <a:t>make </a:t>
            </a:r>
            <a:r>
              <a:rPr lang="sv-SE" sz="4800" baseline="0" dirty="0" err="1">
                <a:latin typeface="+mj-lt"/>
              </a:rPr>
              <a:t>better</a:t>
            </a:r>
            <a:r>
              <a:rPr lang="sv-SE" sz="4800" baseline="0" dirty="0">
                <a:latin typeface="+mj-lt"/>
              </a:rPr>
              <a:t> </a:t>
            </a:r>
            <a:r>
              <a:rPr lang="sv-SE" sz="4800" baseline="0" dirty="0" err="1">
                <a:latin typeface="+mj-lt"/>
              </a:rPr>
              <a:t>results</a:t>
            </a:r>
            <a:r>
              <a:rPr lang="sv-SE" sz="4800" baseline="0" dirty="0">
                <a:latin typeface="+mj-lt"/>
              </a:rPr>
              <a:t>. </a:t>
            </a:r>
            <a:endParaRPr lang="sv-SE" sz="4800" dirty="0">
              <a:latin typeface="+mj-lt"/>
            </a:endParaRPr>
          </a:p>
        </p:txBody>
      </p:sp>
      <p:sp>
        <p:nvSpPr>
          <p:cNvPr id="11" name="TextBox 10"/>
          <p:cNvSpPr txBox="1"/>
          <p:nvPr userDrawn="1"/>
        </p:nvSpPr>
        <p:spPr>
          <a:xfrm>
            <a:off x="1061615" y="3642231"/>
            <a:ext cx="7697787" cy="1154675"/>
          </a:xfrm>
          <a:prstGeom prst="rect">
            <a:avLst/>
          </a:prstGeom>
          <a:noFill/>
        </p:spPr>
        <p:txBody>
          <a:bodyPr wrap="square" rtlCol="0">
            <a:spAutoFit/>
          </a:bodyPr>
          <a:lstStyle/>
          <a:p>
            <a:pPr>
              <a:lnSpc>
                <a:spcPct val="150000"/>
              </a:lnSpc>
            </a:pPr>
            <a:r>
              <a:rPr lang="sv-SE" sz="1600" dirty="0">
                <a:latin typeface="+mn-lt"/>
              </a:rPr>
              <a:t>To</a:t>
            </a:r>
            <a:r>
              <a:rPr lang="sv-SE" sz="1600" baseline="0" dirty="0">
                <a:latin typeface="+mn-lt"/>
              </a:rPr>
              <a:t> be </a:t>
            </a:r>
            <a:r>
              <a:rPr lang="sv-SE" sz="1600" baseline="0" dirty="0" err="1">
                <a:latin typeface="+mn-lt"/>
              </a:rPr>
              <a:t>successful</a:t>
            </a:r>
            <a:r>
              <a:rPr lang="sv-SE" sz="1600" baseline="0" dirty="0">
                <a:latin typeface="+mn-lt"/>
              </a:rPr>
              <a:t> </a:t>
            </a:r>
            <a:r>
              <a:rPr lang="sv-SE" sz="1600" baseline="0" dirty="0" err="1">
                <a:latin typeface="+mn-lt"/>
              </a:rPr>
              <a:t>we</a:t>
            </a:r>
            <a:r>
              <a:rPr lang="sv-SE" sz="1600" baseline="0" dirty="0">
                <a:latin typeface="+mn-lt"/>
              </a:rPr>
              <a:t> </a:t>
            </a:r>
            <a:r>
              <a:rPr lang="sv-SE" sz="1600" baseline="0" dirty="0" err="1">
                <a:latin typeface="+mn-lt"/>
              </a:rPr>
              <a:t>believe</a:t>
            </a:r>
            <a:r>
              <a:rPr lang="sv-SE" sz="1600" baseline="0" dirty="0">
                <a:latin typeface="+mn-lt"/>
              </a:rPr>
              <a:t> </a:t>
            </a:r>
            <a:r>
              <a:rPr lang="sv-SE" sz="1600" baseline="0" dirty="0" err="1">
                <a:latin typeface="+mn-lt"/>
              </a:rPr>
              <a:t>that</a:t>
            </a:r>
            <a:r>
              <a:rPr lang="sv-SE" sz="1600" baseline="0" dirty="0">
                <a:latin typeface="+mn-lt"/>
              </a:rPr>
              <a:t> the </a:t>
            </a:r>
            <a:r>
              <a:rPr lang="sv-SE" sz="1600" baseline="0" dirty="0" err="1">
                <a:latin typeface="+mn-lt"/>
              </a:rPr>
              <a:t>whole</a:t>
            </a:r>
            <a:r>
              <a:rPr lang="sv-SE" sz="1600" baseline="0" dirty="0">
                <a:latin typeface="+mn-lt"/>
              </a:rPr>
              <a:t> team </a:t>
            </a:r>
            <a:r>
              <a:rPr lang="sv-SE" sz="1600" baseline="0" dirty="0" err="1">
                <a:latin typeface="+mn-lt"/>
              </a:rPr>
              <a:t>contributes</a:t>
            </a:r>
            <a:r>
              <a:rPr lang="sv-SE" sz="1600" baseline="0" dirty="0">
                <a:latin typeface="+mn-lt"/>
              </a:rPr>
              <a:t>, </a:t>
            </a:r>
            <a:r>
              <a:rPr lang="sv-SE" sz="1600" baseline="0" dirty="0" err="1">
                <a:latin typeface="+mn-lt"/>
              </a:rPr>
              <a:t>that</a:t>
            </a:r>
            <a:r>
              <a:rPr lang="sv-SE" sz="1600" baseline="0" dirty="0">
                <a:latin typeface="+mn-lt"/>
              </a:rPr>
              <a:t> is </a:t>
            </a:r>
            <a:r>
              <a:rPr lang="sv-SE" sz="1600" baseline="0" dirty="0" err="1">
                <a:latin typeface="+mn-lt"/>
              </a:rPr>
              <a:t>why</a:t>
            </a:r>
            <a:r>
              <a:rPr lang="sv-SE" sz="1600" baseline="0" dirty="0">
                <a:latin typeface="+mn-lt"/>
              </a:rPr>
              <a:t> </a:t>
            </a:r>
            <a:r>
              <a:rPr lang="sv-SE" sz="1600" baseline="0" dirty="0" err="1">
                <a:latin typeface="+mn-lt"/>
              </a:rPr>
              <a:t>our</a:t>
            </a:r>
            <a:r>
              <a:rPr lang="sv-SE" sz="1600" baseline="0" dirty="0">
                <a:latin typeface="+mn-lt"/>
              </a:rPr>
              <a:t> teams </a:t>
            </a:r>
            <a:r>
              <a:rPr lang="sv-SE" sz="1600" baseline="0" dirty="0" err="1">
                <a:latin typeface="+mn-lt"/>
              </a:rPr>
              <a:t>are</a:t>
            </a:r>
            <a:r>
              <a:rPr lang="sv-SE" sz="1600" baseline="0" dirty="0">
                <a:latin typeface="+mn-lt"/>
              </a:rPr>
              <a:t> small and senior </a:t>
            </a:r>
            <a:r>
              <a:rPr lang="sv-SE" sz="1600" baseline="0" dirty="0" err="1">
                <a:latin typeface="+mn-lt"/>
              </a:rPr>
              <a:t>competence</a:t>
            </a:r>
            <a:r>
              <a:rPr lang="sv-SE" sz="1600" baseline="0" dirty="0">
                <a:latin typeface="+mn-lt"/>
              </a:rPr>
              <a:t> </a:t>
            </a:r>
            <a:r>
              <a:rPr lang="sv-SE" sz="1600" baseline="0" dirty="0" err="1">
                <a:latin typeface="+mn-lt"/>
              </a:rPr>
              <a:t>always</a:t>
            </a:r>
            <a:r>
              <a:rPr lang="sv-SE" sz="1600" baseline="0" dirty="0">
                <a:latin typeface="+mn-lt"/>
              </a:rPr>
              <a:t> is present </a:t>
            </a:r>
            <a:r>
              <a:rPr lang="sv-SE" sz="1600" baseline="0" dirty="0" err="1">
                <a:latin typeface="+mn-lt"/>
              </a:rPr>
              <a:t>with</a:t>
            </a:r>
            <a:r>
              <a:rPr lang="sv-SE" sz="1600" baseline="0" dirty="0">
                <a:latin typeface="+mn-lt"/>
              </a:rPr>
              <a:t> </a:t>
            </a:r>
            <a:r>
              <a:rPr lang="sv-SE" sz="1600" baseline="0" dirty="0" err="1">
                <a:latin typeface="+mn-lt"/>
              </a:rPr>
              <a:t>their</a:t>
            </a:r>
            <a:r>
              <a:rPr lang="sv-SE" sz="1600" baseline="0" dirty="0">
                <a:latin typeface="+mn-lt"/>
              </a:rPr>
              <a:t> extensive </a:t>
            </a:r>
            <a:r>
              <a:rPr lang="sv-SE" sz="1600" baseline="0" dirty="0" err="1">
                <a:latin typeface="+mn-lt"/>
              </a:rPr>
              <a:t>experience</a:t>
            </a:r>
            <a:r>
              <a:rPr lang="sv-SE" sz="1600" baseline="0" dirty="0">
                <a:latin typeface="+mn-lt"/>
              </a:rPr>
              <a:t> in the </a:t>
            </a:r>
            <a:r>
              <a:rPr lang="sv-SE" sz="1600" baseline="0" dirty="0" err="1">
                <a:latin typeface="+mn-lt"/>
              </a:rPr>
              <a:t>field</a:t>
            </a:r>
            <a:r>
              <a:rPr lang="sv-SE" sz="1600" baseline="0" dirty="0">
                <a:latin typeface="+mn-lt"/>
              </a:rPr>
              <a:t>. </a:t>
            </a:r>
            <a:endParaRPr lang="sv-SE" sz="1600" dirty="0">
              <a:latin typeface="+mn-lt"/>
            </a:endParaRPr>
          </a:p>
        </p:txBody>
      </p:sp>
      <p:pic>
        <p:nvPicPr>
          <p:cNvPr id="12" name="Bildobjekt 10">
            <a:extLst>
              <a:ext uri="{FF2B5EF4-FFF2-40B4-BE49-F238E27FC236}">
                <a16:creationId xmlns:a16="http://schemas.microsoft.com/office/drawing/2014/main" id="{E2491082-B023-48F1-880F-8453E6D7D7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3299877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Infosida_sv">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C41C5-566F-4B53-82FA-FBD9D14E73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00" b="7900"/>
          <a:stretch/>
        </p:blipFill>
        <p:spPr>
          <a:xfrm>
            <a:off x="-15352" y="0"/>
            <a:ext cx="12207352"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943D33E3-D373-44E2-A60E-0CB6D9DCD966}"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endParaRPr lang="sv-SE" sz="4800" dirty="0">
              <a:latin typeface="+mj-lt"/>
            </a:endParaRPr>
          </a:p>
          <a:p>
            <a:r>
              <a:rPr lang="sv-SE" sz="4800" dirty="0">
                <a:latin typeface="+mj-lt"/>
              </a:rPr>
              <a:t>Vi går vår egen väg. </a:t>
            </a:r>
          </a:p>
        </p:txBody>
      </p:sp>
      <p:sp>
        <p:nvSpPr>
          <p:cNvPr id="11" name="TextBox 10"/>
          <p:cNvSpPr txBox="1"/>
          <p:nvPr userDrawn="1"/>
        </p:nvSpPr>
        <p:spPr>
          <a:xfrm>
            <a:off x="1061615" y="3642231"/>
            <a:ext cx="9081845" cy="1524007"/>
          </a:xfrm>
          <a:prstGeom prst="rect">
            <a:avLst/>
          </a:prstGeom>
          <a:noFill/>
        </p:spPr>
        <p:txBody>
          <a:bodyPr wrap="square" rtlCol="0">
            <a:spAutoFit/>
          </a:bodyPr>
          <a:lstStyle/>
          <a:p>
            <a:pPr>
              <a:lnSpc>
                <a:spcPct val="150000"/>
              </a:lnSpc>
            </a:pPr>
            <a:r>
              <a:rPr lang="sv-SE" sz="1600" dirty="0">
                <a:latin typeface="+mn-lt"/>
              </a:rPr>
              <a:t>Vi är inte här för att kopiera befintliga framgångsrecept – vi är utmanaren som driver förändring. </a:t>
            </a:r>
            <a:br>
              <a:rPr lang="sv-SE" sz="1600" dirty="0">
                <a:latin typeface="+mn-lt"/>
              </a:rPr>
            </a:br>
            <a:r>
              <a:rPr lang="sv-SE" sz="1600" dirty="0">
                <a:latin typeface="+mn-lt"/>
              </a:rPr>
              <a:t>Självklart är vi dedikerade, professionella och djupt insatta i våra klienters utmaningar, men vi tror på något mer än det som har varit och vill förändra det gamla till något nytt. </a:t>
            </a:r>
          </a:p>
          <a:p>
            <a:pPr>
              <a:lnSpc>
                <a:spcPct val="150000"/>
              </a:lnSpc>
            </a:pPr>
            <a:r>
              <a:rPr lang="sv-SE" sz="1600" dirty="0">
                <a:latin typeface="+mn-lt"/>
              </a:rPr>
              <a:t>Vi vågar tänka nytt. Vi vågar gå vår egen väg.</a:t>
            </a:r>
          </a:p>
        </p:txBody>
      </p:sp>
      <p:pic>
        <p:nvPicPr>
          <p:cNvPr id="12" name="Bildobjekt 10">
            <a:extLst>
              <a:ext uri="{FF2B5EF4-FFF2-40B4-BE49-F238E27FC236}">
                <a16:creationId xmlns:a16="http://schemas.microsoft.com/office/drawing/2014/main" id="{E2F316A2-ECE8-49EA-AF46-0DAF7A0273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375453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nfosida_e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089095-1654-4DF3-A3C5-9574D73B43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00" b="7900"/>
          <a:stretch/>
        </p:blipFill>
        <p:spPr>
          <a:xfrm>
            <a:off x="-15352" y="0"/>
            <a:ext cx="12207352"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D9B1EABC-E6B5-4C12-A2AE-265D9E4ABFCD}"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endParaRPr lang="sv-SE" sz="4800" dirty="0">
              <a:latin typeface="+mj-lt"/>
            </a:endParaRPr>
          </a:p>
          <a:p>
            <a:r>
              <a:rPr lang="sv-SE" sz="4800" dirty="0" err="1">
                <a:latin typeface="+mj-lt"/>
              </a:rPr>
              <a:t>We</a:t>
            </a:r>
            <a:r>
              <a:rPr lang="sv-SE" sz="4800" dirty="0">
                <a:latin typeface="+mj-lt"/>
              </a:rPr>
              <a:t> </a:t>
            </a:r>
            <a:r>
              <a:rPr lang="sv-SE" sz="4800" dirty="0" err="1">
                <a:latin typeface="+mj-lt"/>
              </a:rPr>
              <a:t>dare</a:t>
            </a:r>
            <a:r>
              <a:rPr lang="sv-SE" sz="4800" dirty="0">
                <a:latin typeface="+mj-lt"/>
              </a:rPr>
              <a:t> to go </a:t>
            </a:r>
            <a:r>
              <a:rPr lang="sv-SE" sz="4800" dirty="0" err="1">
                <a:latin typeface="+mj-lt"/>
              </a:rPr>
              <a:t>our</a:t>
            </a:r>
            <a:r>
              <a:rPr lang="sv-SE" sz="4800" dirty="0">
                <a:latin typeface="+mj-lt"/>
              </a:rPr>
              <a:t> </a:t>
            </a:r>
            <a:r>
              <a:rPr lang="sv-SE" sz="4800" dirty="0" err="1">
                <a:latin typeface="+mj-lt"/>
              </a:rPr>
              <a:t>own</a:t>
            </a:r>
            <a:r>
              <a:rPr lang="sv-SE" sz="4800" dirty="0">
                <a:latin typeface="+mj-lt"/>
              </a:rPr>
              <a:t> </a:t>
            </a:r>
            <a:r>
              <a:rPr lang="sv-SE" sz="4800" dirty="0" err="1">
                <a:latin typeface="+mj-lt"/>
              </a:rPr>
              <a:t>way</a:t>
            </a:r>
            <a:r>
              <a:rPr lang="sv-SE" sz="4800" dirty="0">
                <a:latin typeface="+mj-lt"/>
              </a:rPr>
              <a:t>. </a:t>
            </a:r>
          </a:p>
        </p:txBody>
      </p:sp>
      <p:sp>
        <p:nvSpPr>
          <p:cNvPr id="11" name="TextBox 10"/>
          <p:cNvSpPr txBox="1"/>
          <p:nvPr userDrawn="1"/>
        </p:nvSpPr>
        <p:spPr>
          <a:xfrm>
            <a:off x="1061615" y="3642231"/>
            <a:ext cx="9071213" cy="1524007"/>
          </a:xfrm>
          <a:prstGeom prst="rect">
            <a:avLst/>
          </a:prstGeom>
          <a:noFill/>
        </p:spPr>
        <p:txBody>
          <a:bodyPr wrap="square" rtlCol="0">
            <a:spAutoFit/>
          </a:bodyPr>
          <a:lstStyle/>
          <a:p>
            <a:pPr>
              <a:lnSpc>
                <a:spcPct val="150000"/>
              </a:lnSpc>
            </a:pPr>
            <a:r>
              <a:rPr lang="en-US" sz="1600" dirty="0">
                <a:latin typeface="+mn-lt"/>
              </a:rPr>
              <a:t>We are not here to copy existing success stories - we are the challenger who drives change. Of course, we are dedicated, professional and deeply aware of our clients' challenges, but we believe in something more than what has been and want to change the old into something new.</a:t>
            </a:r>
          </a:p>
          <a:p>
            <a:pPr>
              <a:lnSpc>
                <a:spcPct val="150000"/>
              </a:lnSpc>
            </a:pPr>
            <a:r>
              <a:rPr lang="en-US" sz="1600" dirty="0">
                <a:latin typeface="+mn-lt"/>
              </a:rPr>
              <a:t>We dare to think new. We dare go our own way.</a:t>
            </a:r>
            <a:endParaRPr lang="sv-SE" sz="1600" dirty="0">
              <a:latin typeface="+mn-lt"/>
            </a:endParaRPr>
          </a:p>
        </p:txBody>
      </p:sp>
      <p:pic>
        <p:nvPicPr>
          <p:cNvPr id="9" name="Bildobjekt 10">
            <a:extLst>
              <a:ext uri="{FF2B5EF4-FFF2-40B4-BE49-F238E27FC236}">
                <a16:creationId xmlns:a16="http://schemas.microsoft.com/office/drawing/2014/main" id="{E08539EB-D9DF-4D05-9E97-78B954FA1A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313480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Infosida_sv">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229AF-4ACA-4309-AF34-EB8863289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736" t="29446" b="8722"/>
          <a:stretch/>
        </p:blipFill>
        <p:spPr>
          <a:xfrm>
            <a:off x="0" y="-1"/>
            <a:ext cx="12192000" cy="6858001"/>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3EF62D33-CA99-4DAE-A26D-CD155ABB4EA1}"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In a time of artificial intelligence, you need human excellence.</a:t>
            </a:r>
            <a:endParaRPr lang="sv-SE" sz="4800" dirty="0">
              <a:latin typeface="+mj-lt"/>
            </a:endParaRPr>
          </a:p>
        </p:txBody>
      </p:sp>
      <p:sp>
        <p:nvSpPr>
          <p:cNvPr id="11" name="TextBox 10"/>
          <p:cNvSpPr txBox="1"/>
          <p:nvPr userDrawn="1"/>
        </p:nvSpPr>
        <p:spPr>
          <a:xfrm>
            <a:off x="1061615" y="3642231"/>
            <a:ext cx="9352773" cy="2308324"/>
          </a:xfrm>
          <a:prstGeom prst="rect">
            <a:avLst/>
          </a:prstGeom>
          <a:noFill/>
        </p:spPr>
        <p:txBody>
          <a:bodyPr wrap="square" rtlCol="0">
            <a:spAutoFit/>
          </a:bodyPr>
          <a:lstStyle/>
          <a:p>
            <a:pPr>
              <a:lnSpc>
                <a:spcPct val="150000"/>
              </a:lnSpc>
            </a:pPr>
            <a:r>
              <a:rPr lang="sv-SE" sz="1600" dirty="0">
                <a:latin typeface="+mn-lt"/>
              </a:rPr>
              <a:t>Vi är en progressiv affärsjuridisk advokatbyrå. Genom att korsa djup affärsförståelse med nya smartare sätt att tänka, skräddarsyr vi vår service, expertis och erbjudanden efter våra klienters olika behov. </a:t>
            </a:r>
          </a:p>
          <a:p>
            <a:pPr>
              <a:lnSpc>
                <a:spcPct val="150000"/>
              </a:lnSpc>
            </a:pPr>
            <a:r>
              <a:rPr lang="sv-SE" sz="1600" dirty="0">
                <a:latin typeface="+mn-lt"/>
              </a:rPr>
              <a:t>Vi driver utvecklingen framåt och är en strategisk partner till våra klienter. Baserat på varje klients unika affärsutmaning ger vi tydliga råd och rekommendationer. Vi värnar om att ge våra medarbetare rätt förutsättningar för att leverera förstklassig rådgivning. </a:t>
            </a:r>
          </a:p>
        </p:txBody>
      </p:sp>
      <p:pic>
        <p:nvPicPr>
          <p:cNvPr id="9" name="Bildobjekt 10">
            <a:extLst>
              <a:ext uri="{FF2B5EF4-FFF2-40B4-BE49-F238E27FC236}">
                <a16:creationId xmlns:a16="http://schemas.microsoft.com/office/drawing/2014/main" id="{0F42EEFA-CF6F-4C5C-9362-A1A07FF00F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363173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Infosida_e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D99031-6C11-489B-98C4-E4E1B4E1B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736" t="29446" b="8722"/>
          <a:stretch/>
        </p:blipFill>
        <p:spPr>
          <a:xfrm>
            <a:off x="0" y="-1"/>
            <a:ext cx="12192000" cy="6858001"/>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673C5F93-59BE-423F-ADEB-1824E6EE704B}"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a:p>
        </p:txBody>
      </p:sp>
      <p:sp>
        <p:nvSpPr>
          <p:cNvPr id="10" name="TextBox 9"/>
          <p:cNvSpPr txBox="1"/>
          <p:nvPr userDrawn="1"/>
        </p:nvSpPr>
        <p:spPr>
          <a:xfrm>
            <a:off x="1061617" y="1859340"/>
            <a:ext cx="10293568" cy="1569660"/>
          </a:xfrm>
          <a:prstGeom prst="rect">
            <a:avLst/>
          </a:prstGeom>
          <a:noFill/>
        </p:spPr>
        <p:txBody>
          <a:bodyPr wrap="square" rtlCol="0">
            <a:spAutoFit/>
          </a:bodyPr>
          <a:lstStyle/>
          <a:p>
            <a:r>
              <a:rPr lang="en-US" sz="4800" dirty="0">
                <a:latin typeface="+mj-lt"/>
              </a:rPr>
              <a:t>In a time of artificial intelligence, you need human excellence.</a:t>
            </a:r>
            <a:endParaRPr lang="sv-SE" sz="4800" dirty="0">
              <a:latin typeface="+mj-lt"/>
            </a:endParaRPr>
          </a:p>
        </p:txBody>
      </p:sp>
      <p:sp>
        <p:nvSpPr>
          <p:cNvPr id="11" name="TextBox 10"/>
          <p:cNvSpPr txBox="1"/>
          <p:nvPr userDrawn="1"/>
        </p:nvSpPr>
        <p:spPr>
          <a:xfrm>
            <a:off x="1061616" y="3642231"/>
            <a:ext cx="9124376" cy="2262671"/>
          </a:xfrm>
          <a:prstGeom prst="rect">
            <a:avLst/>
          </a:prstGeom>
          <a:noFill/>
        </p:spPr>
        <p:txBody>
          <a:bodyPr wrap="square" rtlCol="0">
            <a:spAutoFit/>
          </a:bodyPr>
          <a:lstStyle/>
          <a:p>
            <a:pPr>
              <a:lnSpc>
                <a:spcPct val="150000"/>
              </a:lnSpc>
            </a:pPr>
            <a:r>
              <a:rPr lang="en-US" sz="1600" dirty="0">
                <a:latin typeface="+mn-lt"/>
              </a:rPr>
              <a:t>We are a progressive commercial law firm. By combining deep business understanding with new, smarter ways of thinking, we tailor our services and expertise to the needs of our clients.</a:t>
            </a:r>
          </a:p>
          <a:p>
            <a:pPr>
              <a:lnSpc>
                <a:spcPct val="150000"/>
              </a:lnSpc>
            </a:pPr>
            <a:endParaRPr lang="en-US" sz="1600" dirty="0">
              <a:latin typeface="+mn-lt"/>
            </a:endParaRPr>
          </a:p>
          <a:p>
            <a:pPr>
              <a:lnSpc>
                <a:spcPct val="150000"/>
              </a:lnSpc>
            </a:pPr>
            <a:r>
              <a:rPr lang="en-US" sz="1600" dirty="0">
                <a:latin typeface="+mn-lt"/>
              </a:rPr>
              <a:t>We always strive to develop and are a strategic partner to our clients. Based on each client's unique business challenge, we provide strong advice and recommendations. We care to give our employees the right working conditions to deliver first-class assistance.</a:t>
            </a:r>
          </a:p>
        </p:txBody>
      </p:sp>
      <p:pic>
        <p:nvPicPr>
          <p:cNvPr id="12" name="Bildobjekt 10">
            <a:extLst>
              <a:ext uri="{FF2B5EF4-FFF2-40B4-BE49-F238E27FC236}">
                <a16:creationId xmlns:a16="http://schemas.microsoft.com/office/drawing/2014/main" id="{1108383C-F757-462A-808F-1CED911B86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411214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fosida_transaction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38"/>
          <a:stretch/>
        </p:blipFill>
        <p:spPr>
          <a:xfrm>
            <a:off x="-30844" y="0"/>
            <a:ext cx="12222843" cy="6858000"/>
          </a:xfrm>
          <a:prstGeom prst="rect">
            <a:avLst/>
          </a:prstGeom>
        </p:spPr>
      </p:pic>
      <p:sp>
        <p:nvSpPr>
          <p:cNvPr id="3" name="TextBox 2"/>
          <p:cNvSpPr txBox="1"/>
          <p:nvPr userDrawn="1"/>
        </p:nvSpPr>
        <p:spPr>
          <a:xfrm>
            <a:off x="1105593" y="1867651"/>
            <a:ext cx="9814820" cy="3139321"/>
          </a:xfrm>
          <a:prstGeom prst="rect">
            <a:avLst/>
          </a:prstGeom>
          <a:noFill/>
        </p:spPr>
        <p:txBody>
          <a:bodyPr wrap="square" rtlCol="0">
            <a:spAutoFit/>
          </a:bodyPr>
          <a:lstStyle/>
          <a:p>
            <a:r>
              <a:rPr lang="sv-SE" sz="6600" dirty="0" err="1">
                <a:solidFill>
                  <a:schemeClr val="bg1"/>
                </a:solidFill>
                <a:latin typeface="+mj-lt"/>
              </a:rPr>
              <a:t>When</a:t>
            </a:r>
            <a:r>
              <a:rPr lang="sv-SE" sz="6600" dirty="0">
                <a:solidFill>
                  <a:schemeClr val="bg1"/>
                </a:solidFill>
                <a:latin typeface="+mj-lt"/>
              </a:rPr>
              <a:t> meeting new </a:t>
            </a:r>
            <a:r>
              <a:rPr lang="sv-SE" sz="6600" dirty="0" err="1">
                <a:solidFill>
                  <a:schemeClr val="bg1"/>
                </a:solidFill>
                <a:latin typeface="+mj-lt"/>
              </a:rPr>
              <a:t>prospects</a:t>
            </a:r>
            <a:r>
              <a:rPr lang="sv-SE" sz="6600" dirty="0">
                <a:solidFill>
                  <a:schemeClr val="bg1"/>
                </a:solidFill>
                <a:latin typeface="+mj-lt"/>
              </a:rPr>
              <a:t>, call </a:t>
            </a:r>
            <a:r>
              <a:rPr lang="sv-SE" sz="6600" dirty="0" err="1">
                <a:solidFill>
                  <a:schemeClr val="bg1"/>
                </a:solidFill>
                <a:latin typeface="+mj-lt"/>
              </a:rPr>
              <a:t>someone</a:t>
            </a:r>
            <a:r>
              <a:rPr lang="sv-SE" sz="6600" dirty="0">
                <a:solidFill>
                  <a:schemeClr val="bg1"/>
                </a:solidFill>
                <a:latin typeface="+mj-lt"/>
              </a:rPr>
              <a:t> </a:t>
            </a:r>
            <a:r>
              <a:rPr lang="sv-SE" sz="6600" dirty="0" err="1">
                <a:solidFill>
                  <a:schemeClr val="bg1"/>
                </a:solidFill>
                <a:latin typeface="+mj-lt"/>
              </a:rPr>
              <a:t>who</a:t>
            </a:r>
            <a:r>
              <a:rPr lang="sv-SE" sz="6600" dirty="0">
                <a:solidFill>
                  <a:schemeClr val="bg1"/>
                </a:solidFill>
                <a:latin typeface="+mj-lt"/>
              </a:rPr>
              <a:t> </a:t>
            </a:r>
            <a:r>
              <a:rPr lang="sv-SE" sz="6600" dirty="0" err="1">
                <a:solidFill>
                  <a:schemeClr val="bg1"/>
                </a:solidFill>
                <a:latin typeface="+mj-lt"/>
              </a:rPr>
              <a:t>considers</a:t>
            </a:r>
            <a:r>
              <a:rPr lang="sv-SE" sz="6600" baseline="0" dirty="0">
                <a:solidFill>
                  <a:schemeClr val="bg1"/>
                </a:solidFill>
                <a:latin typeface="+mj-lt"/>
              </a:rPr>
              <a:t> all </a:t>
            </a:r>
            <a:r>
              <a:rPr lang="sv-SE" sz="6600" baseline="0" dirty="0" err="1">
                <a:solidFill>
                  <a:schemeClr val="bg1"/>
                </a:solidFill>
                <a:latin typeface="+mj-lt"/>
              </a:rPr>
              <a:t>aspects</a:t>
            </a:r>
            <a:endParaRPr lang="sv-SE" sz="6600" dirty="0">
              <a:solidFill>
                <a:schemeClr val="bg1"/>
              </a:solidFill>
              <a:latin typeface="+mj-lt"/>
            </a:endParaRPr>
          </a:p>
        </p:txBody>
      </p:sp>
      <p:sp>
        <p:nvSpPr>
          <p:cNvPr id="9" name="Text Placeholder 11">
            <a:extLst>
              <a:ext uri="{FF2B5EF4-FFF2-40B4-BE49-F238E27FC236}">
                <a16:creationId xmlns:a16="http://schemas.microsoft.com/office/drawing/2014/main" id="{B968EC61-501D-41E0-B8B6-59BA5CBD86A8}"/>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bg1"/>
                </a:solidFill>
                <a:latin typeface="+mj-lt"/>
              </a:defRPr>
            </a:lvl1pPr>
          </a:lstStyle>
          <a:p>
            <a:pPr lvl="0"/>
            <a:r>
              <a:rPr lang="sv-SE" dirty="0" err="1"/>
              <a:t>Transactions</a:t>
            </a:r>
            <a:endParaRPr lang="sv-SE" dirty="0"/>
          </a:p>
        </p:txBody>
      </p:sp>
    </p:spTree>
    <p:extLst>
      <p:ext uri="{BB962C8B-B14F-4D97-AF65-F5344CB8AC3E}">
        <p14:creationId xmlns:p14="http://schemas.microsoft.com/office/powerpoint/2010/main" val="29567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Rubrikbild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F9567-6340-4261-8CEF-2DA049345D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7" name="Bildobjekt 13">
            <a:extLst>
              <a:ext uri="{FF2B5EF4-FFF2-40B4-BE49-F238E27FC236}">
                <a16:creationId xmlns:a16="http://schemas.microsoft.com/office/drawing/2014/main" id="{65FC01D0-2189-4C7B-A17A-1B3C89BB1E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997019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fosida_dispute &amp; regulator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03761-1115-4972-A67C-332CF073AB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4" t="23011"/>
          <a:stretch/>
        </p:blipFill>
        <p:spPr>
          <a:xfrm>
            <a:off x="0" y="0"/>
            <a:ext cx="12192000" cy="6858001"/>
          </a:xfrm>
          <a:prstGeom prst="rect">
            <a:avLst/>
          </a:prstGeom>
        </p:spPr>
      </p:pic>
      <p:sp>
        <p:nvSpPr>
          <p:cNvPr id="3" name="TextBox 2"/>
          <p:cNvSpPr txBox="1"/>
          <p:nvPr userDrawn="1"/>
        </p:nvSpPr>
        <p:spPr>
          <a:xfrm>
            <a:off x="1064032" y="2367171"/>
            <a:ext cx="9814820" cy="2123658"/>
          </a:xfrm>
          <a:prstGeom prst="rect">
            <a:avLst/>
          </a:prstGeom>
          <a:noFill/>
        </p:spPr>
        <p:txBody>
          <a:bodyPr wrap="square" rtlCol="0">
            <a:spAutoFit/>
          </a:bodyPr>
          <a:lstStyle/>
          <a:p>
            <a:r>
              <a:rPr lang="sv-SE" sz="6600" dirty="0" err="1">
                <a:solidFill>
                  <a:schemeClr val="tx2"/>
                </a:solidFill>
                <a:latin typeface="+mj-lt"/>
              </a:rPr>
              <a:t>We</a:t>
            </a:r>
            <a:r>
              <a:rPr lang="sv-SE" sz="6600" dirty="0">
                <a:solidFill>
                  <a:schemeClr val="tx2"/>
                </a:solidFill>
                <a:latin typeface="+mj-lt"/>
              </a:rPr>
              <a:t> </a:t>
            </a:r>
            <a:r>
              <a:rPr lang="sv-SE" sz="6600" dirty="0" err="1">
                <a:solidFill>
                  <a:schemeClr val="tx2"/>
                </a:solidFill>
                <a:latin typeface="+mj-lt"/>
              </a:rPr>
              <a:t>solve</a:t>
            </a:r>
            <a:r>
              <a:rPr lang="sv-SE" sz="6600" dirty="0">
                <a:solidFill>
                  <a:schemeClr val="tx2"/>
                </a:solidFill>
                <a:latin typeface="+mj-lt"/>
              </a:rPr>
              <a:t> </a:t>
            </a:r>
            <a:r>
              <a:rPr lang="sv-SE" sz="6600" dirty="0" err="1">
                <a:solidFill>
                  <a:schemeClr val="tx2"/>
                </a:solidFill>
                <a:latin typeface="+mj-lt"/>
              </a:rPr>
              <a:t>disputes</a:t>
            </a:r>
            <a:r>
              <a:rPr lang="sv-SE" sz="6600" dirty="0">
                <a:solidFill>
                  <a:schemeClr val="tx2"/>
                </a:solidFill>
                <a:latin typeface="+mj-lt"/>
              </a:rPr>
              <a:t> in a </a:t>
            </a:r>
            <a:r>
              <a:rPr lang="sv-SE" sz="6600" dirty="0" err="1">
                <a:solidFill>
                  <a:schemeClr val="tx2"/>
                </a:solidFill>
                <a:latin typeface="+mj-lt"/>
              </a:rPr>
              <a:t>world</a:t>
            </a:r>
            <a:r>
              <a:rPr lang="sv-SE" sz="6600" dirty="0">
                <a:solidFill>
                  <a:schemeClr val="tx2"/>
                </a:solidFill>
                <a:latin typeface="+mj-lt"/>
              </a:rPr>
              <a:t> of </a:t>
            </a:r>
            <a:r>
              <a:rPr lang="sv-SE" sz="6600" dirty="0" err="1">
                <a:solidFill>
                  <a:schemeClr val="tx2"/>
                </a:solidFill>
                <a:latin typeface="+mj-lt"/>
              </a:rPr>
              <a:t>conflicts</a:t>
            </a:r>
            <a:endParaRPr lang="sv-SE" sz="6600" dirty="0">
              <a:solidFill>
                <a:schemeClr val="tx2"/>
              </a:solidFill>
              <a:latin typeface="+mj-lt"/>
            </a:endParaRPr>
          </a:p>
        </p:txBody>
      </p:sp>
      <p:sp>
        <p:nvSpPr>
          <p:cNvPr id="7" name="Text Placeholder 11">
            <a:extLst>
              <a:ext uri="{FF2B5EF4-FFF2-40B4-BE49-F238E27FC236}">
                <a16:creationId xmlns:a16="http://schemas.microsoft.com/office/drawing/2014/main" id="{39A8B028-0B71-46B9-A863-6587B7506821}"/>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bg1"/>
                </a:solidFill>
                <a:latin typeface="+mj-lt"/>
              </a:defRPr>
            </a:lvl1pPr>
          </a:lstStyle>
          <a:p>
            <a:pPr lvl="0"/>
            <a:r>
              <a:rPr lang="sv-SE" dirty="0" err="1"/>
              <a:t>Dispute</a:t>
            </a:r>
            <a:r>
              <a:rPr lang="sv-SE" dirty="0"/>
              <a:t> &amp; </a:t>
            </a:r>
            <a:r>
              <a:rPr lang="sv-SE" dirty="0" err="1"/>
              <a:t>Regulatory</a:t>
            </a:r>
            <a:endParaRPr lang="sv-SE" dirty="0"/>
          </a:p>
        </p:txBody>
      </p:sp>
    </p:spTree>
    <p:extLst>
      <p:ext uri="{BB962C8B-B14F-4D97-AF65-F5344CB8AC3E}">
        <p14:creationId xmlns:p14="http://schemas.microsoft.com/office/powerpoint/2010/main" val="313901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fosida_business advisory">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71"/>
          <a:stretch/>
        </p:blipFill>
        <p:spPr>
          <a:xfrm>
            <a:off x="0" y="-1"/>
            <a:ext cx="12370303" cy="6946233"/>
          </a:xfrm>
          <a:prstGeom prst="rect">
            <a:avLst/>
          </a:prstGeom>
        </p:spPr>
      </p:pic>
      <p:sp>
        <p:nvSpPr>
          <p:cNvPr id="3" name="TextBox 2"/>
          <p:cNvSpPr txBox="1"/>
          <p:nvPr userDrawn="1"/>
        </p:nvSpPr>
        <p:spPr>
          <a:xfrm>
            <a:off x="1064032" y="1859339"/>
            <a:ext cx="9856381" cy="3139321"/>
          </a:xfrm>
          <a:prstGeom prst="rect">
            <a:avLst/>
          </a:prstGeom>
          <a:noFill/>
        </p:spPr>
        <p:txBody>
          <a:bodyPr wrap="square" rtlCol="0">
            <a:spAutoFit/>
          </a:bodyPr>
          <a:lstStyle/>
          <a:p>
            <a:r>
              <a:rPr lang="sv-SE" sz="6600" dirty="0">
                <a:solidFill>
                  <a:schemeClr val="bg1"/>
                </a:solidFill>
                <a:latin typeface="+mj-lt"/>
              </a:rPr>
              <a:t>In a </a:t>
            </a:r>
            <a:r>
              <a:rPr lang="sv-SE" sz="6600" dirty="0" err="1">
                <a:solidFill>
                  <a:schemeClr val="bg1"/>
                </a:solidFill>
                <a:latin typeface="+mj-lt"/>
              </a:rPr>
              <a:t>time</a:t>
            </a:r>
            <a:r>
              <a:rPr lang="sv-SE" sz="6600" dirty="0">
                <a:solidFill>
                  <a:schemeClr val="bg1"/>
                </a:solidFill>
                <a:latin typeface="+mj-lt"/>
              </a:rPr>
              <a:t> of </a:t>
            </a:r>
            <a:r>
              <a:rPr lang="sv-SE" sz="6600" dirty="0" err="1">
                <a:solidFill>
                  <a:schemeClr val="bg1"/>
                </a:solidFill>
                <a:latin typeface="+mj-lt"/>
              </a:rPr>
              <a:t>digitalization</a:t>
            </a:r>
            <a:r>
              <a:rPr lang="sv-SE" sz="6600" dirty="0">
                <a:solidFill>
                  <a:schemeClr val="bg1"/>
                </a:solidFill>
                <a:latin typeface="+mj-lt"/>
              </a:rPr>
              <a:t>, </a:t>
            </a:r>
            <a:r>
              <a:rPr lang="sv-SE" sz="6600" dirty="0" err="1">
                <a:solidFill>
                  <a:schemeClr val="bg1"/>
                </a:solidFill>
                <a:latin typeface="+mj-lt"/>
              </a:rPr>
              <a:t>you</a:t>
            </a:r>
            <a:r>
              <a:rPr lang="sv-SE" sz="6600" dirty="0">
                <a:solidFill>
                  <a:schemeClr val="bg1"/>
                </a:solidFill>
                <a:latin typeface="+mj-lt"/>
              </a:rPr>
              <a:t> </a:t>
            </a:r>
            <a:r>
              <a:rPr lang="sv-SE" sz="6600" dirty="0" err="1">
                <a:solidFill>
                  <a:schemeClr val="bg1"/>
                </a:solidFill>
                <a:latin typeface="+mj-lt"/>
              </a:rPr>
              <a:t>need</a:t>
            </a:r>
            <a:r>
              <a:rPr lang="sv-SE" sz="6600" dirty="0">
                <a:solidFill>
                  <a:schemeClr val="bg1"/>
                </a:solidFill>
                <a:latin typeface="+mj-lt"/>
              </a:rPr>
              <a:t> human determination. </a:t>
            </a:r>
          </a:p>
        </p:txBody>
      </p:sp>
      <p:sp>
        <p:nvSpPr>
          <p:cNvPr id="7" name="Text Placeholder 11">
            <a:extLst>
              <a:ext uri="{FF2B5EF4-FFF2-40B4-BE49-F238E27FC236}">
                <a16:creationId xmlns:a16="http://schemas.microsoft.com/office/drawing/2014/main" id="{02DB0F52-1411-449C-8AF2-B084D0894F0C}"/>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bg1"/>
                </a:solidFill>
                <a:latin typeface="+mj-lt"/>
              </a:defRPr>
            </a:lvl1pPr>
          </a:lstStyle>
          <a:p>
            <a:pPr lvl="0"/>
            <a:r>
              <a:rPr lang="sv-SE" dirty="0"/>
              <a:t>Business </a:t>
            </a:r>
            <a:r>
              <a:rPr lang="sv-SE" dirty="0" err="1"/>
              <a:t>Advisory</a:t>
            </a:r>
            <a:endParaRPr lang="sv-SE" dirty="0"/>
          </a:p>
        </p:txBody>
      </p:sp>
    </p:spTree>
    <p:extLst>
      <p:ext uri="{BB962C8B-B14F-4D97-AF65-F5344CB8AC3E}">
        <p14:creationId xmlns:p14="http://schemas.microsoft.com/office/powerpoint/2010/main" val="347672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edarbetare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8CA6E716-682E-4DA5-B393-B234194A4C47}"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4</a:t>
            </a:r>
          </a:p>
        </p:txBody>
      </p:sp>
      <p:sp>
        <p:nvSpPr>
          <p:cNvPr id="9" name="Title 5"/>
          <p:cNvSpPr txBox="1">
            <a:spLocks/>
          </p:cNvSpPr>
          <p:nvPr userDrawn="1"/>
        </p:nvSpPr>
        <p:spPr>
          <a:xfrm>
            <a:off x="4526160" y="3123679"/>
            <a:ext cx="271809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150</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chemeClr val="tx1">
                    <a:lumMod val="65000"/>
                    <a:lumOff val="35000"/>
                  </a:schemeClr>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tx1">
                    <a:lumMod val="65000"/>
                    <a:lumOff val="35000"/>
                  </a:schemeClr>
                </a:solidFill>
                <a:latin typeface="+mj-lt"/>
              </a:rPr>
              <a:t>Delphi</a:t>
            </a:r>
          </a:p>
        </p:txBody>
      </p:sp>
      <p:sp>
        <p:nvSpPr>
          <p:cNvPr id="17" name="TextBox 16">
            <a:extLst>
              <a:ext uri="{FF2B5EF4-FFF2-40B4-BE49-F238E27FC236}">
                <a16:creationId xmlns:a16="http://schemas.microsoft.com/office/drawing/2014/main" id="{401748D6-FB23-4171-A67C-8161CC8A88A8}"/>
              </a:ext>
            </a:extLst>
          </p:cNvPr>
          <p:cNvSpPr txBox="1"/>
          <p:nvPr userDrawn="1"/>
        </p:nvSpPr>
        <p:spPr>
          <a:xfrm>
            <a:off x="5083352" y="4182094"/>
            <a:ext cx="1631958" cy="400110"/>
          </a:xfrm>
          <a:prstGeom prst="rect">
            <a:avLst/>
          </a:prstGeom>
          <a:noFill/>
        </p:spPr>
        <p:txBody>
          <a:bodyPr wrap="square" rtlCol="0">
            <a:spAutoFit/>
          </a:bodyPr>
          <a:lstStyle/>
          <a:p>
            <a:r>
              <a:rPr lang="sv-SE" sz="2000" dirty="0">
                <a:solidFill>
                  <a:schemeClr val="bg2"/>
                </a:solidFill>
              </a:rPr>
              <a:t>Medarbetare</a:t>
            </a:r>
          </a:p>
        </p:txBody>
      </p:sp>
      <p:sp>
        <p:nvSpPr>
          <p:cNvPr id="18" name="TextBox 17">
            <a:extLst>
              <a:ext uri="{FF2B5EF4-FFF2-40B4-BE49-F238E27FC236}">
                <a16:creationId xmlns:a16="http://schemas.microsoft.com/office/drawing/2014/main" id="{6BAE602E-D1DB-4B6E-810B-73A193A4E195}"/>
              </a:ext>
            </a:extLst>
          </p:cNvPr>
          <p:cNvSpPr txBox="1"/>
          <p:nvPr userDrawn="1"/>
        </p:nvSpPr>
        <p:spPr>
          <a:xfrm>
            <a:off x="1324055" y="4182094"/>
            <a:ext cx="1783080" cy="400110"/>
          </a:xfrm>
          <a:prstGeom prst="rect">
            <a:avLst/>
          </a:prstGeom>
          <a:noFill/>
        </p:spPr>
        <p:txBody>
          <a:bodyPr wrap="square" rtlCol="0">
            <a:spAutoFit/>
          </a:bodyPr>
          <a:lstStyle/>
          <a:p>
            <a:r>
              <a:rPr lang="sv-SE" sz="2000" dirty="0">
                <a:solidFill>
                  <a:schemeClr val="bg2"/>
                </a:solidFill>
              </a:rPr>
              <a:t>Kontor</a:t>
            </a:r>
          </a:p>
        </p:txBody>
      </p:sp>
    </p:spTree>
    <p:extLst>
      <p:ext uri="{BB962C8B-B14F-4D97-AF65-F5344CB8AC3E}">
        <p14:creationId xmlns:p14="http://schemas.microsoft.com/office/powerpoint/2010/main" val="37245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Medarbetare_sv">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E190CC98-E46B-4523-BB8F-FF062271781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4</a:t>
            </a:r>
          </a:p>
        </p:txBody>
      </p:sp>
      <p:sp>
        <p:nvSpPr>
          <p:cNvPr id="9" name="Title 5"/>
          <p:cNvSpPr txBox="1">
            <a:spLocks/>
          </p:cNvSpPr>
          <p:nvPr userDrawn="1"/>
        </p:nvSpPr>
        <p:spPr>
          <a:xfrm>
            <a:off x="4526160" y="3123679"/>
            <a:ext cx="2733861"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150</a:t>
            </a:r>
          </a:p>
        </p:txBody>
      </p:sp>
      <p:sp>
        <p:nvSpPr>
          <p:cNvPr id="13" name="TextBox 12"/>
          <p:cNvSpPr txBox="1"/>
          <p:nvPr userDrawn="1"/>
        </p:nvSpPr>
        <p:spPr>
          <a:xfrm>
            <a:off x="1324055" y="4182094"/>
            <a:ext cx="1783080" cy="400110"/>
          </a:xfrm>
          <a:prstGeom prst="rect">
            <a:avLst/>
          </a:prstGeom>
          <a:noFill/>
        </p:spPr>
        <p:txBody>
          <a:bodyPr wrap="square" rtlCol="0">
            <a:spAutoFit/>
          </a:bodyPr>
          <a:lstStyle/>
          <a:p>
            <a:r>
              <a:rPr lang="sv-SE" sz="2000" dirty="0">
                <a:solidFill>
                  <a:schemeClr val="accent1"/>
                </a:solidFill>
              </a:rPr>
              <a:t>Kontor</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chemeClr val="accent1"/>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1"/>
                </a:solidFill>
                <a:latin typeface="+mj-lt"/>
              </a:rPr>
              <a:t>Delphi</a:t>
            </a:r>
          </a:p>
        </p:txBody>
      </p:sp>
      <p:pic>
        <p:nvPicPr>
          <p:cNvPr id="18" name="Bildobjekt 10">
            <a:extLst>
              <a:ext uri="{FF2B5EF4-FFF2-40B4-BE49-F238E27FC236}">
                <a16:creationId xmlns:a16="http://schemas.microsoft.com/office/drawing/2014/main" id="{58641799-DE13-4A64-8F52-DECE2231D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9" name="Platshållare för datum 2">
            <a:extLst>
              <a:ext uri="{FF2B5EF4-FFF2-40B4-BE49-F238E27FC236}">
                <a16:creationId xmlns:a16="http://schemas.microsoft.com/office/drawing/2014/main" id="{AEA40378-C8CC-480A-B74B-CCB04185BB31}"/>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20" name="Platshållare för sidfot 3">
            <a:extLst>
              <a:ext uri="{FF2B5EF4-FFF2-40B4-BE49-F238E27FC236}">
                <a16:creationId xmlns:a16="http://schemas.microsoft.com/office/drawing/2014/main" id="{63078561-93EB-4EAE-B517-3C71C10D5BDC}"/>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1" name="Platshållare för bildnummer 4">
            <a:extLst>
              <a:ext uri="{FF2B5EF4-FFF2-40B4-BE49-F238E27FC236}">
                <a16:creationId xmlns:a16="http://schemas.microsoft.com/office/drawing/2014/main" id="{A0223CF8-9B1C-4133-AC39-165A18ED4973}"/>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2" name="TextBox 21">
            <a:extLst>
              <a:ext uri="{FF2B5EF4-FFF2-40B4-BE49-F238E27FC236}">
                <a16:creationId xmlns:a16="http://schemas.microsoft.com/office/drawing/2014/main" id="{710AC203-7E2A-4334-8215-78E040C97477}"/>
              </a:ext>
            </a:extLst>
          </p:cNvPr>
          <p:cNvSpPr txBox="1"/>
          <p:nvPr userDrawn="1"/>
        </p:nvSpPr>
        <p:spPr>
          <a:xfrm>
            <a:off x="5083352" y="4182094"/>
            <a:ext cx="1631958" cy="400110"/>
          </a:xfrm>
          <a:prstGeom prst="rect">
            <a:avLst/>
          </a:prstGeom>
          <a:noFill/>
        </p:spPr>
        <p:txBody>
          <a:bodyPr wrap="square" rtlCol="0">
            <a:spAutoFit/>
          </a:bodyPr>
          <a:lstStyle/>
          <a:p>
            <a:r>
              <a:rPr lang="sv-SE" sz="2000" dirty="0">
                <a:solidFill>
                  <a:schemeClr val="accent1"/>
                </a:solidFill>
              </a:rPr>
              <a:t>Medarbetare</a:t>
            </a:r>
          </a:p>
        </p:txBody>
      </p:sp>
    </p:spTree>
    <p:extLst>
      <p:ext uri="{BB962C8B-B14F-4D97-AF65-F5344CB8AC3E}">
        <p14:creationId xmlns:p14="http://schemas.microsoft.com/office/powerpoint/2010/main" val="1916926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Medarbetare_sv">
    <p:spTree>
      <p:nvGrpSpPr>
        <p:cNvPr id="1" name=""/>
        <p:cNvGrpSpPr/>
        <p:nvPr/>
      </p:nvGrpSpPr>
      <p:grpSpPr>
        <a:xfrm>
          <a:off x="0" y="0"/>
          <a:ext cx="0" cy="0"/>
          <a:chOff x="0" y="0"/>
          <a:chExt cx="0" cy="0"/>
        </a:xfrm>
      </p:grpSpPr>
      <p:sp>
        <p:nvSpPr>
          <p:cNvPr id="22" name="Rektangel 7">
            <a:extLst>
              <a:ext uri="{FF2B5EF4-FFF2-40B4-BE49-F238E27FC236}">
                <a16:creationId xmlns:a16="http://schemas.microsoft.com/office/drawing/2014/main" id="{B08363F6-C0B4-466A-A555-2B6A9B505808}"/>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3" name="Bildobjekt 8">
            <a:extLst>
              <a:ext uri="{FF2B5EF4-FFF2-40B4-BE49-F238E27FC236}">
                <a16:creationId xmlns:a16="http://schemas.microsoft.com/office/drawing/2014/main" id="{F62E2417-DFFE-4C77-9D34-52E6F0A06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4" name="Platshållare för datum 2">
            <a:extLst>
              <a:ext uri="{FF2B5EF4-FFF2-40B4-BE49-F238E27FC236}">
                <a16:creationId xmlns:a16="http://schemas.microsoft.com/office/drawing/2014/main" id="{1A92A24A-3BED-4DB2-A982-23DE5BA5A9E8}"/>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2023-04-14</a:t>
            </a:fld>
            <a:endParaRPr lang="sv-SE"/>
          </a:p>
        </p:txBody>
      </p:sp>
      <p:sp>
        <p:nvSpPr>
          <p:cNvPr id="25" name="Platshållare för sidfot 3">
            <a:extLst>
              <a:ext uri="{FF2B5EF4-FFF2-40B4-BE49-F238E27FC236}">
                <a16:creationId xmlns:a16="http://schemas.microsoft.com/office/drawing/2014/main" id="{8AD32806-F45C-4B25-BBB0-2A7B731EA236}"/>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6" name="Platshållare för bildnummer 4">
            <a:extLst>
              <a:ext uri="{FF2B5EF4-FFF2-40B4-BE49-F238E27FC236}">
                <a16:creationId xmlns:a16="http://schemas.microsoft.com/office/drawing/2014/main" id="{ED36367B-EC7F-48D5-B69D-5593B377D11C}"/>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4</a:t>
            </a:r>
          </a:p>
        </p:txBody>
      </p:sp>
      <p:sp>
        <p:nvSpPr>
          <p:cNvPr id="9" name="Title 5"/>
          <p:cNvSpPr txBox="1">
            <a:spLocks/>
          </p:cNvSpPr>
          <p:nvPr userDrawn="1"/>
        </p:nvSpPr>
        <p:spPr>
          <a:xfrm>
            <a:off x="4526160" y="3123679"/>
            <a:ext cx="2765392"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150</a:t>
            </a:r>
          </a:p>
        </p:txBody>
      </p:sp>
      <p:sp>
        <p:nvSpPr>
          <p:cNvPr id="13" name="TextBox 12"/>
          <p:cNvSpPr txBox="1"/>
          <p:nvPr userDrawn="1"/>
        </p:nvSpPr>
        <p:spPr>
          <a:xfrm>
            <a:off x="1324055" y="4182094"/>
            <a:ext cx="1783080" cy="400110"/>
          </a:xfrm>
          <a:prstGeom prst="rect">
            <a:avLst/>
          </a:prstGeom>
          <a:noFill/>
        </p:spPr>
        <p:txBody>
          <a:bodyPr wrap="square" rtlCol="0">
            <a:spAutoFit/>
          </a:bodyPr>
          <a:lstStyle/>
          <a:p>
            <a:r>
              <a:rPr lang="sv-SE" sz="2000" dirty="0">
                <a:solidFill>
                  <a:schemeClr val="accent2"/>
                </a:solidFill>
              </a:rPr>
              <a:t>Kontor</a:t>
            </a:r>
          </a:p>
        </p:txBody>
      </p:sp>
      <p:sp>
        <p:nvSpPr>
          <p:cNvPr id="14" name="TextBox 13"/>
          <p:cNvSpPr txBox="1"/>
          <p:nvPr userDrawn="1"/>
        </p:nvSpPr>
        <p:spPr>
          <a:xfrm>
            <a:off x="5083352" y="4182094"/>
            <a:ext cx="1631958" cy="400110"/>
          </a:xfrm>
          <a:prstGeom prst="rect">
            <a:avLst/>
          </a:prstGeom>
          <a:noFill/>
        </p:spPr>
        <p:txBody>
          <a:bodyPr wrap="square" rtlCol="0">
            <a:spAutoFit/>
          </a:bodyPr>
          <a:lstStyle/>
          <a:p>
            <a:r>
              <a:rPr lang="sv-SE" sz="2000" dirty="0">
                <a:solidFill>
                  <a:schemeClr val="accent2"/>
                </a:solidFill>
              </a:rPr>
              <a:t>Medarbetare</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chemeClr val="accent2"/>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2"/>
                </a:solidFill>
                <a:latin typeface="+mj-lt"/>
              </a:rPr>
              <a:t>Delphi</a:t>
            </a:r>
          </a:p>
        </p:txBody>
      </p:sp>
    </p:spTree>
    <p:extLst>
      <p:ext uri="{BB962C8B-B14F-4D97-AF65-F5344CB8AC3E}">
        <p14:creationId xmlns:p14="http://schemas.microsoft.com/office/powerpoint/2010/main" val="3154768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Medarbetare_sv">
    <p:spTree>
      <p:nvGrpSpPr>
        <p:cNvPr id="1" name=""/>
        <p:cNvGrpSpPr/>
        <p:nvPr/>
      </p:nvGrpSpPr>
      <p:grpSpPr>
        <a:xfrm>
          <a:off x="0" y="0"/>
          <a:ext cx="0" cy="0"/>
          <a:chOff x="0" y="0"/>
          <a:chExt cx="0" cy="0"/>
        </a:xfrm>
      </p:grpSpPr>
      <p:pic>
        <p:nvPicPr>
          <p:cNvPr id="23" name="Bildobjekt 8">
            <a:extLst>
              <a:ext uri="{FF2B5EF4-FFF2-40B4-BE49-F238E27FC236}">
                <a16:creationId xmlns:a16="http://schemas.microsoft.com/office/drawing/2014/main" id="{F62E2417-DFFE-4C77-9D34-52E6F0A0612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4" name="Platshållare för datum 2">
            <a:extLst>
              <a:ext uri="{FF2B5EF4-FFF2-40B4-BE49-F238E27FC236}">
                <a16:creationId xmlns:a16="http://schemas.microsoft.com/office/drawing/2014/main" id="{1A92A24A-3BED-4DB2-A982-23DE5BA5A9E8}"/>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2023-04-14</a:t>
            </a:fld>
            <a:endParaRPr lang="sv-SE"/>
          </a:p>
        </p:txBody>
      </p:sp>
      <p:sp>
        <p:nvSpPr>
          <p:cNvPr id="25" name="Platshållare för sidfot 3">
            <a:extLst>
              <a:ext uri="{FF2B5EF4-FFF2-40B4-BE49-F238E27FC236}">
                <a16:creationId xmlns:a16="http://schemas.microsoft.com/office/drawing/2014/main" id="{8AD32806-F45C-4B25-BBB0-2A7B731EA236}"/>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6" name="Platshållare för bildnummer 4">
            <a:extLst>
              <a:ext uri="{FF2B5EF4-FFF2-40B4-BE49-F238E27FC236}">
                <a16:creationId xmlns:a16="http://schemas.microsoft.com/office/drawing/2014/main" id="{ED36367B-EC7F-48D5-B69D-5593B377D11C}"/>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rgbClr val="A65F65"/>
                </a:solidFill>
              </a:rPr>
              <a:t>4</a:t>
            </a:r>
          </a:p>
        </p:txBody>
      </p:sp>
      <p:sp>
        <p:nvSpPr>
          <p:cNvPr id="9" name="Title 5"/>
          <p:cNvSpPr txBox="1">
            <a:spLocks/>
          </p:cNvSpPr>
          <p:nvPr userDrawn="1"/>
        </p:nvSpPr>
        <p:spPr>
          <a:xfrm>
            <a:off x="4526160" y="3123679"/>
            <a:ext cx="2765392"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rgbClr val="A65F65"/>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rgbClr val="A65F65"/>
                </a:solidFill>
              </a:rPr>
              <a:t>150</a:t>
            </a:r>
          </a:p>
        </p:txBody>
      </p:sp>
      <p:sp>
        <p:nvSpPr>
          <p:cNvPr id="13" name="TextBox 12"/>
          <p:cNvSpPr txBox="1"/>
          <p:nvPr userDrawn="1"/>
        </p:nvSpPr>
        <p:spPr>
          <a:xfrm>
            <a:off x="1324055" y="4182094"/>
            <a:ext cx="1783080" cy="400110"/>
          </a:xfrm>
          <a:prstGeom prst="rect">
            <a:avLst/>
          </a:prstGeom>
          <a:noFill/>
        </p:spPr>
        <p:txBody>
          <a:bodyPr wrap="square" rtlCol="0">
            <a:spAutoFit/>
          </a:bodyPr>
          <a:lstStyle/>
          <a:p>
            <a:r>
              <a:rPr lang="sv-SE" sz="2000" dirty="0">
                <a:solidFill>
                  <a:srgbClr val="A65F65"/>
                </a:solidFill>
              </a:rPr>
              <a:t>Kontor</a:t>
            </a:r>
          </a:p>
        </p:txBody>
      </p:sp>
      <p:sp>
        <p:nvSpPr>
          <p:cNvPr id="14" name="TextBox 13"/>
          <p:cNvSpPr txBox="1"/>
          <p:nvPr userDrawn="1"/>
        </p:nvSpPr>
        <p:spPr>
          <a:xfrm>
            <a:off x="5081466" y="4182094"/>
            <a:ext cx="1631958" cy="400110"/>
          </a:xfrm>
          <a:prstGeom prst="rect">
            <a:avLst/>
          </a:prstGeom>
          <a:noFill/>
        </p:spPr>
        <p:txBody>
          <a:bodyPr wrap="square" rtlCol="0">
            <a:spAutoFit/>
          </a:bodyPr>
          <a:lstStyle/>
          <a:p>
            <a:r>
              <a:rPr lang="sv-SE" sz="2000" dirty="0">
                <a:solidFill>
                  <a:srgbClr val="A65F65"/>
                </a:solidFill>
              </a:rPr>
              <a:t>Medarbetare</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rgbClr val="A65F65"/>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rgbClr val="A65F65"/>
                </a:solidFill>
                <a:latin typeface="+mj-lt"/>
              </a:rPr>
              <a:t>Delphi</a:t>
            </a:r>
          </a:p>
        </p:txBody>
      </p:sp>
    </p:spTree>
    <p:extLst>
      <p:ext uri="{BB962C8B-B14F-4D97-AF65-F5344CB8AC3E}">
        <p14:creationId xmlns:p14="http://schemas.microsoft.com/office/powerpoint/2010/main" val="974158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Medarbetare_sv">
    <p:spTree>
      <p:nvGrpSpPr>
        <p:cNvPr id="1" name=""/>
        <p:cNvGrpSpPr/>
        <p:nvPr/>
      </p:nvGrpSpPr>
      <p:grpSpPr>
        <a:xfrm>
          <a:off x="0" y="0"/>
          <a:ext cx="0" cy="0"/>
          <a:chOff x="0" y="0"/>
          <a:chExt cx="0" cy="0"/>
        </a:xfrm>
      </p:grpSpPr>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rgbClr val="709DA8"/>
                </a:solidFill>
              </a:rPr>
              <a:t>4</a:t>
            </a:r>
          </a:p>
        </p:txBody>
      </p:sp>
      <p:sp>
        <p:nvSpPr>
          <p:cNvPr id="9" name="Title 5"/>
          <p:cNvSpPr txBox="1">
            <a:spLocks/>
          </p:cNvSpPr>
          <p:nvPr userDrawn="1"/>
        </p:nvSpPr>
        <p:spPr>
          <a:xfrm>
            <a:off x="4526160" y="3123679"/>
            <a:ext cx="2733861"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rgbClr val="709DA8"/>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rgbClr val="709DA8"/>
                </a:solidFill>
              </a:rPr>
              <a:t>150</a:t>
            </a:r>
          </a:p>
        </p:txBody>
      </p:sp>
      <p:sp>
        <p:nvSpPr>
          <p:cNvPr id="13" name="TextBox 12"/>
          <p:cNvSpPr txBox="1"/>
          <p:nvPr userDrawn="1"/>
        </p:nvSpPr>
        <p:spPr>
          <a:xfrm>
            <a:off x="1324055" y="4182094"/>
            <a:ext cx="1783080" cy="400110"/>
          </a:xfrm>
          <a:prstGeom prst="rect">
            <a:avLst/>
          </a:prstGeom>
          <a:noFill/>
        </p:spPr>
        <p:txBody>
          <a:bodyPr wrap="square" rtlCol="0">
            <a:spAutoFit/>
          </a:bodyPr>
          <a:lstStyle/>
          <a:p>
            <a:r>
              <a:rPr lang="sv-SE" sz="2000" dirty="0">
                <a:solidFill>
                  <a:srgbClr val="709DA8"/>
                </a:solidFill>
              </a:rPr>
              <a:t>Kontor</a:t>
            </a:r>
          </a:p>
        </p:txBody>
      </p:sp>
      <p:sp>
        <p:nvSpPr>
          <p:cNvPr id="15" name="TextBox 14"/>
          <p:cNvSpPr txBox="1"/>
          <p:nvPr userDrawn="1"/>
        </p:nvSpPr>
        <p:spPr>
          <a:xfrm>
            <a:off x="9284933" y="4182094"/>
            <a:ext cx="1025083" cy="400110"/>
          </a:xfrm>
          <a:prstGeom prst="rect">
            <a:avLst/>
          </a:prstGeom>
          <a:noFill/>
        </p:spPr>
        <p:txBody>
          <a:bodyPr wrap="square" rtlCol="0">
            <a:spAutoFit/>
          </a:bodyPr>
          <a:lstStyle/>
          <a:p>
            <a:r>
              <a:rPr lang="sv-SE" sz="2000" dirty="0">
                <a:solidFill>
                  <a:srgbClr val="709DA8"/>
                </a:solidFill>
              </a:rPr>
              <a:t>Jurister</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rgbClr val="709DA8"/>
                </a:solidFill>
                <a:latin typeface="+mj-lt"/>
              </a:rPr>
              <a:t>Delphi</a:t>
            </a:r>
          </a:p>
        </p:txBody>
      </p:sp>
      <p:pic>
        <p:nvPicPr>
          <p:cNvPr id="18" name="Bildobjekt 10">
            <a:extLst>
              <a:ext uri="{FF2B5EF4-FFF2-40B4-BE49-F238E27FC236}">
                <a16:creationId xmlns:a16="http://schemas.microsoft.com/office/drawing/2014/main" id="{58641799-DE13-4A64-8F52-DECE2231D49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19" name="Platshållare för datum 2">
            <a:extLst>
              <a:ext uri="{FF2B5EF4-FFF2-40B4-BE49-F238E27FC236}">
                <a16:creationId xmlns:a16="http://schemas.microsoft.com/office/drawing/2014/main" id="{AEA40378-C8CC-480A-B74B-CCB04185BB31}"/>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20" name="Platshållare för sidfot 3">
            <a:extLst>
              <a:ext uri="{FF2B5EF4-FFF2-40B4-BE49-F238E27FC236}">
                <a16:creationId xmlns:a16="http://schemas.microsoft.com/office/drawing/2014/main" id="{63078561-93EB-4EAE-B517-3C71C10D5BDC}"/>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1" name="Platshållare för bildnummer 4">
            <a:extLst>
              <a:ext uri="{FF2B5EF4-FFF2-40B4-BE49-F238E27FC236}">
                <a16:creationId xmlns:a16="http://schemas.microsoft.com/office/drawing/2014/main" id="{A0223CF8-9B1C-4133-AC39-165A18ED4973}"/>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17" name="TextBox 16">
            <a:extLst>
              <a:ext uri="{FF2B5EF4-FFF2-40B4-BE49-F238E27FC236}">
                <a16:creationId xmlns:a16="http://schemas.microsoft.com/office/drawing/2014/main" id="{9AD61C9F-661E-4F1E-AD94-B6D8F79C2B29}"/>
              </a:ext>
            </a:extLst>
          </p:cNvPr>
          <p:cNvSpPr txBox="1"/>
          <p:nvPr userDrawn="1"/>
        </p:nvSpPr>
        <p:spPr>
          <a:xfrm>
            <a:off x="5081466" y="4182094"/>
            <a:ext cx="1631958" cy="400110"/>
          </a:xfrm>
          <a:prstGeom prst="rect">
            <a:avLst/>
          </a:prstGeom>
          <a:noFill/>
        </p:spPr>
        <p:txBody>
          <a:bodyPr wrap="square" rtlCol="0">
            <a:spAutoFit/>
          </a:bodyPr>
          <a:lstStyle/>
          <a:p>
            <a:r>
              <a:rPr lang="sv-SE" sz="2000" dirty="0">
                <a:solidFill>
                  <a:schemeClr val="accent5"/>
                </a:solidFill>
              </a:rPr>
              <a:t>Medarbetare</a:t>
            </a:r>
          </a:p>
        </p:txBody>
      </p:sp>
    </p:spTree>
    <p:extLst>
      <p:ext uri="{BB962C8B-B14F-4D97-AF65-F5344CB8AC3E}">
        <p14:creationId xmlns:p14="http://schemas.microsoft.com/office/powerpoint/2010/main" val="1524333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edarbetare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6EB8952C-14A0-401B-8B73-716D30E2C05F}"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4</a:t>
            </a:r>
          </a:p>
        </p:txBody>
      </p:sp>
      <p:sp>
        <p:nvSpPr>
          <p:cNvPr id="9" name="Title 5"/>
          <p:cNvSpPr txBox="1">
            <a:spLocks/>
          </p:cNvSpPr>
          <p:nvPr userDrawn="1"/>
        </p:nvSpPr>
        <p:spPr>
          <a:xfrm>
            <a:off x="4526160" y="3123679"/>
            <a:ext cx="2710211"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tx1">
                    <a:lumMod val="65000"/>
                    <a:lumOff val="35000"/>
                  </a:schemeClr>
                </a:solidFill>
              </a:rPr>
              <a:t>150</a:t>
            </a:r>
          </a:p>
        </p:txBody>
      </p:sp>
      <p:sp>
        <p:nvSpPr>
          <p:cNvPr id="13" name="TextBox 12"/>
          <p:cNvSpPr txBox="1"/>
          <p:nvPr userDrawn="1"/>
        </p:nvSpPr>
        <p:spPr>
          <a:xfrm>
            <a:off x="1324055" y="4182094"/>
            <a:ext cx="1129585" cy="400110"/>
          </a:xfrm>
          <a:prstGeom prst="rect">
            <a:avLst/>
          </a:prstGeom>
          <a:noFill/>
        </p:spPr>
        <p:txBody>
          <a:bodyPr wrap="square" rtlCol="0">
            <a:spAutoFit/>
          </a:bodyPr>
          <a:lstStyle/>
          <a:p>
            <a:r>
              <a:rPr lang="sv-SE" sz="2000" dirty="0">
                <a:solidFill>
                  <a:schemeClr val="tx1">
                    <a:lumMod val="65000"/>
                    <a:lumOff val="35000"/>
                  </a:schemeClr>
                </a:solidFill>
              </a:rPr>
              <a:t>Offices</a:t>
            </a:r>
          </a:p>
        </p:txBody>
      </p:sp>
      <p:sp>
        <p:nvSpPr>
          <p:cNvPr id="15" name="TextBox 14"/>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tx1">
                    <a:lumMod val="65000"/>
                    <a:lumOff val="35000"/>
                  </a:schemeClr>
                </a:solidFill>
              </a:rPr>
              <a:t>Lawyers</a:t>
            </a:r>
            <a:endParaRPr lang="sv-SE" sz="2000" dirty="0">
              <a:solidFill>
                <a:schemeClr val="tx1">
                  <a:lumMod val="65000"/>
                  <a:lumOff val="35000"/>
                </a:schemeClr>
              </a:solidFill>
            </a:endParaRP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tx1">
                    <a:lumMod val="65000"/>
                    <a:lumOff val="35000"/>
                  </a:schemeClr>
                </a:solidFill>
                <a:latin typeface="+mj-lt"/>
              </a:rPr>
              <a:t>Delphi</a:t>
            </a:r>
          </a:p>
        </p:txBody>
      </p:sp>
      <p:sp>
        <p:nvSpPr>
          <p:cNvPr id="18" name="TextBox 17">
            <a:extLst>
              <a:ext uri="{FF2B5EF4-FFF2-40B4-BE49-F238E27FC236}">
                <a16:creationId xmlns:a16="http://schemas.microsoft.com/office/drawing/2014/main" id="{368C44EE-7B16-43E8-ABE9-EB5AE4482A86}"/>
              </a:ext>
            </a:extLst>
          </p:cNvPr>
          <p:cNvSpPr txBox="1"/>
          <p:nvPr userDrawn="1"/>
        </p:nvSpPr>
        <p:spPr>
          <a:xfrm>
            <a:off x="5132213" y="4182713"/>
            <a:ext cx="1482340" cy="400110"/>
          </a:xfrm>
          <a:prstGeom prst="rect">
            <a:avLst/>
          </a:prstGeom>
          <a:noFill/>
        </p:spPr>
        <p:txBody>
          <a:bodyPr wrap="square" rtlCol="0">
            <a:spAutoFit/>
          </a:bodyPr>
          <a:lstStyle/>
          <a:p>
            <a:r>
              <a:rPr lang="sv-SE" sz="2000" dirty="0" err="1">
                <a:solidFill>
                  <a:schemeClr val="bg2"/>
                </a:solidFill>
              </a:rPr>
              <a:t>Employees</a:t>
            </a:r>
            <a:endParaRPr lang="sv-SE" sz="2000" dirty="0">
              <a:solidFill>
                <a:schemeClr val="bg2"/>
              </a:solidFill>
            </a:endParaRPr>
          </a:p>
        </p:txBody>
      </p:sp>
    </p:spTree>
    <p:extLst>
      <p:ext uri="{BB962C8B-B14F-4D97-AF65-F5344CB8AC3E}">
        <p14:creationId xmlns:p14="http://schemas.microsoft.com/office/powerpoint/2010/main" val="1960402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Medarbetare_eng">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E190CC98-E46B-4523-BB8F-FF062271781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4</a:t>
            </a:r>
          </a:p>
        </p:txBody>
      </p:sp>
      <p:sp>
        <p:nvSpPr>
          <p:cNvPr id="9" name="Title 5"/>
          <p:cNvSpPr txBox="1">
            <a:spLocks/>
          </p:cNvSpPr>
          <p:nvPr userDrawn="1"/>
        </p:nvSpPr>
        <p:spPr>
          <a:xfrm>
            <a:off x="4526160" y="3123679"/>
            <a:ext cx="2749626"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1"/>
                </a:solidFill>
              </a:rPr>
              <a:t>150</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1"/>
                </a:solidFill>
                <a:latin typeface="+mj-lt"/>
              </a:rPr>
              <a:t>Delphi</a:t>
            </a:r>
          </a:p>
        </p:txBody>
      </p:sp>
      <p:pic>
        <p:nvPicPr>
          <p:cNvPr id="18" name="Bildobjekt 10">
            <a:extLst>
              <a:ext uri="{FF2B5EF4-FFF2-40B4-BE49-F238E27FC236}">
                <a16:creationId xmlns:a16="http://schemas.microsoft.com/office/drawing/2014/main" id="{58641799-DE13-4A64-8F52-DECE2231D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9" name="Platshållare för datum 2">
            <a:extLst>
              <a:ext uri="{FF2B5EF4-FFF2-40B4-BE49-F238E27FC236}">
                <a16:creationId xmlns:a16="http://schemas.microsoft.com/office/drawing/2014/main" id="{AEA40378-C8CC-480A-B74B-CCB04185BB31}"/>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20" name="Platshållare för sidfot 3">
            <a:extLst>
              <a:ext uri="{FF2B5EF4-FFF2-40B4-BE49-F238E27FC236}">
                <a16:creationId xmlns:a16="http://schemas.microsoft.com/office/drawing/2014/main" id="{63078561-93EB-4EAE-B517-3C71C10D5BDC}"/>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1" name="Platshållare för bildnummer 4">
            <a:extLst>
              <a:ext uri="{FF2B5EF4-FFF2-40B4-BE49-F238E27FC236}">
                <a16:creationId xmlns:a16="http://schemas.microsoft.com/office/drawing/2014/main" id="{A0223CF8-9B1C-4133-AC39-165A18ED4973}"/>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22" name="TextBox 21">
            <a:extLst>
              <a:ext uri="{FF2B5EF4-FFF2-40B4-BE49-F238E27FC236}">
                <a16:creationId xmlns:a16="http://schemas.microsoft.com/office/drawing/2014/main" id="{D5CA30AD-9FEB-4108-84BC-CEA5568AEB5F}"/>
              </a:ext>
            </a:extLst>
          </p:cNvPr>
          <p:cNvSpPr txBox="1"/>
          <p:nvPr userDrawn="1"/>
        </p:nvSpPr>
        <p:spPr>
          <a:xfrm>
            <a:off x="1324055" y="4182094"/>
            <a:ext cx="1129585" cy="400110"/>
          </a:xfrm>
          <a:prstGeom prst="rect">
            <a:avLst/>
          </a:prstGeom>
          <a:noFill/>
        </p:spPr>
        <p:txBody>
          <a:bodyPr wrap="square" rtlCol="0">
            <a:spAutoFit/>
          </a:bodyPr>
          <a:lstStyle/>
          <a:p>
            <a:r>
              <a:rPr lang="sv-SE" sz="2000" dirty="0">
                <a:solidFill>
                  <a:schemeClr val="accent1"/>
                </a:solidFill>
              </a:rPr>
              <a:t>Offices</a:t>
            </a:r>
          </a:p>
        </p:txBody>
      </p:sp>
      <p:sp>
        <p:nvSpPr>
          <p:cNvPr id="24" name="TextBox 23">
            <a:extLst>
              <a:ext uri="{FF2B5EF4-FFF2-40B4-BE49-F238E27FC236}">
                <a16:creationId xmlns:a16="http://schemas.microsoft.com/office/drawing/2014/main" id="{10D2B4F8-C02B-4575-8B3F-45FD5CE170FA}"/>
              </a:ext>
            </a:extLst>
          </p:cNvPr>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accent1"/>
                </a:solidFill>
              </a:rPr>
              <a:t>Lawyers</a:t>
            </a:r>
            <a:endParaRPr lang="sv-SE" sz="2000" dirty="0">
              <a:solidFill>
                <a:schemeClr val="accent1"/>
              </a:solidFill>
            </a:endParaRPr>
          </a:p>
        </p:txBody>
      </p:sp>
      <p:sp>
        <p:nvSpPr>
          <p:cNvPr id="26" name="TextBox 25">
            <a:extLst>
              <a:ext uri="{FF2B5EF4-FFF2-40B4-BE49-F238E27FC236}">
                <a16:creationId xmlns:a16="http://schemas.microsoft.com/office/drawing/2014/main" id="{67A0C689-FC2B-4257-9B1F-1780F28AFE94}"/>
              </a:ext>
            </a:extLst>
          </p:cNvPr>
          <p:cNvSpPr txBox="1"/>
          <p:nvPr userDrawn="1"/>
        </p:nvSpPr>
        <p:spPr>
          <a:xfrm>
            <a:off x="5132213" y="4182713"/>
            <a:ext cx="1482340" cy="400110"/>
          </a:xfrm>
          <a:prstGeom prst="rect">
            <a:avLst/>
          </a:prstGeom>
          <a:noFill/>
        </p:spPr>
        <p:txBody>
          <a:bodyPr wrap="square" rtlCol="0">
            <a:spAutoFit/>
          </a:bodyPr>
          <a:lstStyle/>
          <a:p>
            <a:r>
              <a:rPr lang="sv-SE" sz="2000" dirty="0" err="1">
                <a:solidFill>
                  <a:schemeClr val="accent1"/>
                </a:solidFill>
              </a:rPr>
              <a:t>Employees</a:t>
            </a:r>
            <a:endParaRPr lang="sv-SE" sz="2000" dirty="0">
              <a:solidFill>
                <a:schemeClr val="accent1"/>
              </a:solidFill>
            </a:endParaRPr>
          </a:p>
        </p:txBody>
      </p:sp>
    </p:spTree>
    <p:extLst>
      <p:ext uri="{BB962C8B-B14F-4D97-AF65-F5344CB8AC3E}">
        <p14:creationId xmlns:p14="http://schemas.microsoft.com/office/powerpoint/2010/main" val="398724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Medarbetare_eng">
    <p:spTree>
      <p:nvGrpSpPr>
        <p:cNvPr id="1" name=""/>
        <p:cNvGrpSpPr/>
        <p:nvPr/>
      </p:nvGrpSpPr>
      <p:grpSpPr>
        <a:xfrm>
          <a:off x="0" y="0"/>
          <a:ext cx="0" cy="0"/>
          <a:chOff x="0" y="0"/>
          <a:chExt cx="0" cy="0"/>
        </a:xfrm>
      </p:grpSpPr>
      <p:sp>
        <p:nvSpPr>
          <p:cNvPr id="14" name="Rektangel 7">
            <a:extLst>
              <a:ext uri="{FF2B5EF4-FFF2-40B4-BE49-F238E27FC236}">
                <a16:creationId xmlns:a16="http://schemas.microsoft.com/office/drawing/2014/main" id="{3973D686-90B1-4E8E-90F4-60FBEC1A0F32}"/>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8">
            <a:extLst>
              <a:ext uri="{FF2B5EF4-FFF2-40B4-BE49-F238E27FC236}">
                <a16:creationId xmlns:a16="http://schemas.microsoft.com/office/drawing/2014/main" id="{CE1E6D12-1644-4A28-A6F5-A3313A2CE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5" name="Platshållare för datum 2">
            <a:extLst>
              <a:ext uri="{FF2B5EF4-FFF2-40B4-BE49-F238E27FC236}">
                <a16:creationId xmlns:a16="http://schemas.microsoft.com/office/drawing/2014/main" id="{08DE9388-CDAF-46F1-B200-532AF5320F40}"/>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2023-04-14</a:t>
            </a:fld>
            <a:endParaRPr lang="sv-SE"/>
          </a:p>
        </p:txBody>
      </p:sp>
      <p:sp>
        <p:nvSpPr>
          <p:cNvPr id="26" name="Platshållare för sidfot 3">
            <a:extLst>
              <a:ext uri="{FF2B5EF4-FFF2-40B4-BE49-F238E27FC236}">
                <a16:creationId xmlns:a16="http://schemas.microsoft.com/office/drawing/2014/main" id="{EC153554-EBF2-4429-AB30-CA5F0CAAF27F}"/>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7" name="Platshållare för bildnummer 4">
            <a:extLst>
              <a:ext uri="{FF2B5EF4-FFF2-40B4-BE49-F238E27FC236}">
                <a16:creationId xmlns:a16="http://schemas.microsoft.com/office/drawing/2014/main" id="{1A10DD14-DAAC-4110-898B-78010A324242}"/>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4</a:t>
            </a:r>
          </a:p>
        </p:txBody>
      </p:sp>
      <p:sp>
        <p:nvSpPr>
          <p:cNvPr id="9" name="Title 5"/>
          <p:cNvSpPr txBox="1">
            <a:spLocks/>
          </p:cNvSpPr>
          <p:nvPr userDrawn="1"/>
        </p:nvSpPr>
        <p:spPr>
          <a:xfrm>
            <a:off x="4526160" y="3123679"/>
            <a:ext cx="2694447"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2"/>
                </a:solidFill>
              </a:rPr>
              <a:t>150</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2"/>
                </a:solidFill>
                <a:latin typeface="+mj-lt"/>
              </a:rPr>
              <a:t>Delphi</a:t>
            </a:r>
          </a:p>
        </p:txBody>
      </p:sp>
      <p:sp>
        <p:nvSpPr>
          <p:cNvPr id="22" name="TextBox 21">
            <a:extLst>
              <a:ext uri="{FF2B5EF4-FFF2-40B4-BE49-F238E27FC236}">
                <a16:creationId xmlns:a16="http://schemas.microsoft.com/office/drawing/2014/main" id="{D5CA30AD-9FEB-4108-84BC-CEA5568AEB5F}"/>
              </a:ext>
            </a:extLst>
          </p:cNvPr>
          <p:cNvSpPr txBox="1"/>
          <p:nvPr userDrawn="1"/>
        </p:nvSpPr>
        <p:spPr>
          <a:xfrm>
            <a:off x="1324055" y="4182094"/>
            <a:ext cx="1129585" cy="400110"/>
          </a:xfrm>
          <a:prstGeom prst="rect">
            <a:avLst/>
          </a:prstGeom>
          <a:noFill/>
        </p:spPr>
        <p:txBody>
          <a:bodyPr wrap="square" rtlCol="0">
            <a:spAutoFit/>
          </a:bodyPr>
          <a:lstStyle/>
          <a:p>
            <a:r>
              <a:rPr lang="sv-SE" sz="2000" dirty="0">
                <a:solidFill>
                  <a:schemeClr val="accent2"/>
                </a:solidFill>
              </a:rPr>
              <a:t>Offices</a:t>
            </a:r>
          </a:p>
        </p:txBody>
      </p:sp>
      <p:sp>
        <p:nvSpPr>
          <p:cNvPr id="24" name="TextBox 23">
            <a:extLst>
              <a:ext uri="{FF2B5EF4-FFF2-40B4-BE49-F238E27FC236}">
                <a16:creationId xmlns:a16="http://schemas.microsoft.com/office/drawing/2014/main" id="{10D2B4F8-C02B-4575-8B3F-45FD5CE170FA}"/>
              </a:ext>
            </a:extLst>
          </p:cNvPr>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accent2"/>
                </a:solidFill>
              </a:rPr>
              <a:t>Lawyers</a:t>
            </a:r>
            <a:endParaRPr lang="sv-SE" sz="2000" dirty="0">
              <a:solidFill>
                <a:schemeClr val="accent2"/>
              </a:solidFill>
            </a:endParaRPr>
          </a:p>
        </p:txBody>
      </p:sp>
      <p:sp>
        <p:nvSpPr>
          <p:cNvPr id="18" name="TextBox 17">
            <a:extLst>
              <a:ext uri="{FF2B5EF4-FFF2-40B4-BE49-F238E27FC236}">
                <a16:creationId xmlns:a16="http://schemas.microsoft.com/office/drawing/2014/main" id="{4D827544-74F1-4695-B85B-44FD28D79B8F}"/>
              </a:ext>
            </a:extLst>
          </p:cNvPr>
          <p:cNvSpPr txBox="1"/>
          <p:nvPr userDrawn="1"/>
        </p:nvSpPr>
        <p:spPr>
          <a:xfrm>
            <a:off x="5132213" y="4182713"/>
            <a:ext cx="1482340" cy="400110"/>
          </a:xfrm>
          <a:prstGeom prst="rect">
            <a:avLst/>
          </a:prstGeom>
          <a:noFill/>
        </p:spPr>
        <p:txBody>
          <a:bodyPr wrap="square" rtlCol="0">
            <a:spAutoFit/>
          </a:bodyPr>
          <a:lstStyle/>
          <a:p>
            <a:r>
              <a:rPr lang="sv-SE" sz="2000" dirty="0" err="1">
                <a:solidFill>
                  <a:schemeClr val="accent2"/>
                </a:solidFill>
              </a:rPr>
              <a:t>Employees</a:t>
            </a:r>
            <a:endParaRPr lang="sv-SE" sz="2000" dirty="0">
              <a:solidFill>
                <a:schemeClr val="accent2"/>
              </a:solidFill>
            </a:endParaRPr>
          </a:p>
        </p:txBody>
      </p:sp>
    </p:spTree>
    <p:extLst>
      <p:ext uri="{BB962C8B-B14F-4D97-AF65-F5344CB8AC3E}">
        <p14:creationId xmlns:p14="http://schemas.microsoft.com/office/powerpoint/2010/main" val="336999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Rubrikbild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D36622-E330-4624-A1A6-4345EFFA0B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18AED0FA-3557-4262-A32D-4926A8E313A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3721881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Medarbetare_eng">
    <p:spTree>
      <p:nvGrpSpPr>
        <p:cNvPr id="1" name=""/>
        <p:cNvGrpSpPr/>
        <p:nvPr/>
      </p:nvGrpSpPr>
      <p:grpSpPr>
        <a:xfrm>
          <a:off x="0" y="0"/>
          <a:ext cx="0" cy="0"/>
          <a:chOff x="0" y="0"/>
          <a:chExt cx="0" cy="0"/>
        </a:xfrm>
      </p:grpSpPr>
      <p:pic>
        <p:nvPicPr>
          <p:cNvPr id="15" name="Bildobjekt 8">
            <a:extLst>
              <a:ext uri="{FF2B5EF4-FFF2-40B4-BE49-F238E27FC236}">
                <a16:creationId xmlns:a16="http://schemas.microsoft.com/office/drawing/2014/main" id="{CE1E6D12-1644-4A28-A6F5-A3313A2CE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5" name="Platshållare för datum 2">
            <a:extLst>
              <a:ext uri="{FF2B5EF4-FFF2-40B4-BE49-F238E27FC236}">
                <a16:creationId xmlns:a16="http://schemas.microsoft.com/office/drawing/2014/main" id="{08DE9388-CDAF-46F1-B200-532AF5320F40}"/>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2023-04-14</a:t>
            </a:fld>
            <a:endParaRPr lang="sv-SE"/>
          </a:p>
        </p:txBody>
      </p:sp>
      <p:sp>
        <p:nvSpPr>
          <p:cNvPr id="26" name="Platshållare för sidfot 3">
            <a:extLst>
              <a:ext uri="{FF2B5EF4-FFF2-40B4-BE49-F238E27FC236}">
                <a16:creationId xmlns:a16="http://schemas.microsoft.com/office/drawing/2014/main" id="{EC153554-EBF2-4429-AB30-CA5F0CAAF27F}"/>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7" name="Platshållare för bildnummer 4">
            <a:extLst>
              <a:ext uri="{FF2B5EF4-FFF2-40B4-BE49-F238E27FC236}">
                <a16:creationId xmlns:a16="http://schemas.microsoft.com/office/drawing/2014/main" id="{1A10DD14-DAAC-4110-898B-78010A324242}"/>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6"/>
                </a:solidFill>
              </a:rPr>
              <a:t>4</a:t>
            </a:r>
          </a:p>
        </p:txBody>
      </p:sp>
      <p:sp>
        <p:nvSpPr>
          <p:cNvPr id="9" name="Title 5"/>
          <p:cNvSpPr txBox="1">
            <a:spLocks/>
          </p:cNvSpPr>
          <p:nvPr userDrawn="1"/>
        </p:nvSpPr>
        <p:spPr>
          <a:xfrm>
            <a:off x="4526160" y="3123679"/>
            <a:ext cx="2694447"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6"/>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6"/>
                </a:solidFill>
              </a:rPr>
              <a:t>150</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6"/>
                </a:solidFill>
                <a:latin typeface="+mj-lt"/>
              </a:rPr>
              <a:t>Delphi</a:t>
            </a:r>
          </a:p>
        </p:txBody>
      </p:sp>
      <p:sp>
        <p:nvSpPr>
          <p:cNvPr id="22" name="TextBox 21">
            <a:extLst>
              <a:ext uri="{FF2B5EF4-FFF2-40B4-BE49-F238E27FC236}">
                <a16:creationId xmlns:a16="http://schemas.microsoft.com/office/drawing/2014/main" id="{D5CA30AD-9FEB-4108-84BC-CEA5568AEB5F}"/>
              </a:ext>
            </a:extLst>
          </p:cNvPr>
          <p:cNvSpPr txBox="1"/>
          <p:nvPr userDrawn="1"/>
        </p:nvSpPr>
        <p:spPr>
          <a:xfrm>
            <a:off x="1324055" y="4182094"/>
            <a:ext cx="1129585" cy="400110"/>
          </a:xfrm>
          <a:prstGeom prst="rect">
            <a:avLst/>
          </a:prstGeom>
          <a:noFill/>
        </p:spPr>
        <p:txBody>
          <a:bodyPr wrap="square" rtlCol="0">
            <a:spAutoFit/>
          </a:bodyPr>
          <a:lstStyle/>
          <a:p>
            <a:r>
              <a:rPr lang="sv-SE" sz="2000" dirty="0">
                <a:solidFill>
                  <a:schemeClr val="accent6"/>
                </a:solidFill>
              </a:rPr>
              <a:t>Offices</a:t>
            </a:r>
          </a:p>
        </p:txBody>
      </p:sp>
      <p:sp>
        <p:nvSpPr>
          <p:cNvPr id="23" name="TextBox 22">
            <a:extLst>
              <a:ext uri="{FF2B5EF4-FFF2-40B4-BE49-F238E27FC236}">
                <a16:creationId xmlns:a16="http://schemas.microsoft.com/office/drawing/2014/main" id="{72768D82-D6B3-4E9E-A53F-2E6749FB6BF7}"/>
              </a:ext>
            </a:extLst>
          </p:cNvPr>
          <p:cNvSpPr txBox="1"/>
          <p:nvPr userDrawn="1"/>
        </p:nvSpPr>
        <p:spPr>
          <a:xfrm>
            <a:off x="5132213" y="4182713"/>
            <a:ext cx="1482340" cy="400110"/>
          </a:xfrm>
          <a:prstGeom prst="rect">
            <a:avLst/>
          </a:prstGeom>
          <a:noFill/>
        </p:spPr>
        <p:txBody>
          <a:bodyPr wrap="square" rtlCol="0">
            <a:spAutoFit/>
          </a:bodyPr>
          <a:lstStyle/>
          <a:p>
            <a:r>
              <a:rPr lang="sv-SE" sz="2000" dirty="0" err="1">
                <a:solidFill>
                  <a:schemeClr val="accent6"/>
                </a:solidFill>
              </a:rPr>
              <a:t>Employees</a:t>
            </a:r>
            <a:endParaRPr lang="sv-SE" sz="2000" dirty="0">
              <a:solidFill>
                <a:schemeClr val="accent6"/>
              </a:solidFill>
            </a:endParaRPr>
          </a:p>
        </p:txBody>
      </p:sp>
      <p:sp>
        <p:nvSpPr>
          <p:cNvPr id="24" name="TextBox 23">
            <a:extLst>
              <a:ext uri="{FF2B5EF4-FFF2-40B4-BE49-F238E27FC236}">
                <a16:creationId xmlns:a16="http://schemas.microsoft.com/office/drawing/2014/main" id="{10D2B4F8-C02B-4575-8B3F-45FD5CE170FA}"/>
              </a:ext>
            </a:extLst>
          </p:cNvPr>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accent6"/>
                </a:solidFill>
              </a:rPr>
              <a:t>Lawyers</a:t>
            </a:r>
            <a:endParaRPr lang="sv-SE" sz="2000" dirty="0">
              <a:solidFill>
                <a:schemeClr val="accent6"/>
              </a:solidFill>
            </a:endParaRPr>
          </a:p>
        </p:txBody>
      </p:sp>
    </p:spTree>
    <p:extLst>
      <p:ext uri="{BB962C8B-B14F-4D97-AF65-F5344CB8AC3E}">
        <p14:creationId xmlns:p14="http://schemas.microsoft.com/office/powerpoint/2010/main" val="3109959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Medarbetare_eng">
    <p:spTree>
      <p:nvGrpSpPr>
        <p:cNvPr id="1" name=""/>
        <p:cNvGrpSpPr/>
        <p:nvPr/>
      </p:nvGrpSpPr>
      <p:grpSpPr>
        <a:xfrm>
          <a:off x="0" y="0"/>
          <a:ext cx="0" cy="0"/>
          <a:chOff x="0" y="0"/>
          <a:chExt cx="0" cy="0"/>
        </a:xfrm>
      </p:grpSpPr>
      <p:pic>
        <p:nvPicPr>
          <p:cNvPr id="15" name="Bildobjekt 8">
            <a:extLst>
              <a:ext uri="{FF2B5EF4-FFF2-40B4-BE49-F238E27FC236}">
                <a16:creationId xmlns:a16="http://schemas.microsoft.com/office/drawing/2014/main" id="{CE1E6D12-1644-4A28-A6F5-A3313A2CE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
        <p:nvSpPr>
          <p:cNvPr id="25" name="Platshållare för datum 2">
            <a:extLst>
              <a:ext uri="{FF2B5EF4-FFF2-40B4-BE49-F238E27FC236}">
                <a16:creationId xmlns:a16="http://schemas.microsoft.com/office/drawing/2014/main" id="{08DE9388-CDAF-46F1-B200-532AF5320F40}"/>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2023-04-14</a:t>
            </a:fld>
            <a:endParaRPr lang="sv-SE"/>
          </a:p>
        </p:txBody>
      </p:sp>
      <p:sp>
        <p:nvSpPr>
          <p:cNvPr id="26" name="Platshållare för sidfot 3">
            <a:extLst>
              <a:ext uri="{FF2B5EF4-FFF2-40B4-BE49-F238E27FC236}">
                <a16:creationId xmlns:a16="http://schemas.microsoft.com/office/drawing/2014/main" id="{EC153554-EBF2-4429-AB30-CA5F0CAAF27F}"/>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27" name="Platshållare för bildnummer 4">
            <a:extLst>
              <a:ext uri="{FF2B5EF4-FFF2-40B4-BE49-F238E27FC236}">
                <a16:creationId xmlns:a16="http://schemas.microsoft.com/office/drawing/2014/main" id="{1A10DD14-DAAC-4110-898B-78010A324242}"/>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Title 5"/>
          <p:cNvSpPr txBox="1">
            <a:spLocks/>
          </p:cNvSpPr>
          <p:nvPr userDrawn="1"/>
        </p:nvSpPr>
        <p:spPr>
          <a:xfrm>
            <a:off x="1324055" y="3123679"/>
            <a:ext cx="1351885"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5"/>
                </a:solidFill>
              </a:rPr>
              <a:t>4</a:t>
            </a:r>
          </a:p>
        </p:txBody>
      </p:sp>
      <p:sp>
        <p:nvSpPr>
          <p:cNvPr id="9" name="Title 5"/>
          <p:cNvSpPr txBox="1">
            <a:spLocks/>
          </p:cNvSpPr>
          <p:nvPr userDrawn="1"/>
        </p:nvSpPr>
        <p:spPr>
          <a:xfrm>
            <a:off x="4526160" y="3123679"/>
            <a:ext cx="2694447"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5"/>
                </a:solidFill>
              </a:rPr>
              <a:t>200</a:t>
            </a:r>
          </a:p>
        </p:txBody>
      </p:sp>
      <p:sp>
        <p:nvSpPr>
          <p:cNvPr id="12" name="Title 5"/>
          <p:cNvSpPr txBox="1">
            <a:spLocks/>
          </p:cNvSpPr>
          <p:nvPr userDrawn="1"/>
        </p:nvSpPr>
        <p:spPr>
          <a:xfrm>
            <a:off x="8630761" y="3123679"/>
            <a:ext cx="2333428" cy="126047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1000" dirty="0">
                <a:solidFill>
                  <a:schemeClr val="accent5"/>
                </a:solidFill>
              </a:rPr>
              <a:t>150</a:t>
            </a:r>
          </a:p>
        </p:txBody>
      </p:sp>
      <p:sp>
        <p:nvSpPr>
          <p:cNvPr id="16" name="TextBox 15"/>
          <p:cNvSpPr txBox="1"/>
          <p:nvPr userDrawn="1"/>
        </p:nvSpPr>
        <p:spPr>
          <a:xfrm>
            <a:off x="1144745" y="746451"/>
            <a:ext cx="8062912" cy="769441"/>
          </a:xfrm>
          <a:prstGeom prst="rect">
            <a:avLst/>
          </a:prstGeom>
          <a:noFill/>
        </p:spPr>
        <p:txBody>
          <a:bodyPr wrap="square" rtlCol="0">
            <a:spAutoFit/>
          </a:bodyPr>
          <a:lstStyle/>
          <a:p>
            <a:r>
              <a:rPr lang="sv-SE" sz="4400" dirty="0">
                <a:solidFill>
                  <a:schemeClr val="accent5"/>
                </a:solidFill>
                <a:latin typeface="+mj-lt"/>
              </a:rPr>
              <a:t>Delphi</a:t>
            </a:r>
          </a:p>
        </p:txBody>
      </p:sp>
      <p:sp>
        <p:nvSpPr>
          <p:cNvPr id="22" name="TextBox 21">
            <a:extLst>
              <a:ext uri="{FF2B5EF4-FFF2-40B4-BE49-F238E27FC236}">
                <a16:creationId xmlns:a16="http://schemas.microsoft.com/office/drawing/2014/main" id="{D5CA30AD-9FEB-4108-84BC-CEA5568AEB5F}"/>
              </a:ext>
            </a:extLst>
          </p:cNvPr>
          <p:cNvSpPr txBox="1"/>
          <p:nvPr userDrawn="1"/>
        </p:nvSpPr>
        <p:spPr>
          <a:xfrm>
            <a:off x="1324055" y="4182094"/>
            <a:ext cx="1129585" cy="400110"/>
          </a:xfrm>
          <a:prstGeom prst="rect">
            <a:avLst/>
          </a:prstGeom>
          <a:noFill/>
        </p:spPr>
        <p:txBody>
          <a:bodyPr wrap="square" rtlCol="0">
            <a:spAutoFit/>
          </a:bodyPr>
          <a:lstStyle/>
          <a:p>
            <a:r>
              <a:rPr lang="sv-SE" sz="2000" dirty="0">
                <a:solidFill>
                  <a:schemeClr val="accent5"/>
                </a:solidFill>
              </a:rPr>
              <a:t>Offices</a:t>
            </a:r>
          </a:p>
        </p:txBody>
      </p:sp>
      <p:sp>
        <p:nvSpPr>
          <p:cNvPr id="23" name="TextBox 22">
            <a:extLst>
              <a:ext uri="{FF2B5EF4-FFF2-40B4-BE49-F238E27FC236}">
                <a16:creationId xmlns:a16="http://schemas.microsoft.com/office/drawing/2014/main" id="{72768D82-D6B3-4E9E-A53F-2E6749FB6BF7}"/>
              </a:ext>
            </a:extLst>
          </p:cNvPr>
          <p:cNvSpPr txBox="1"/>
          <p:nvPr userDrawn="1"/>
        </p:nvSpPr>
        <p:spPr>
          <a:xfrm>
            <a:off x="5132213" y="4182713"/>
            <a:ext cx="1482340" cy="400110"/>
          </a:xfrm>
          <a:prstGeom prst="rect">
            <a:avLst/>
          </a:prstGeom>
          <a:noFill/>
        </p:spPr>
        <p:txBody>
          <a:bodyPr wrap="square" rtlCol="0">
            <a:spAutoFit/>
          </a:bodyPr>
          <a:lstStyle/>
          <a:p>
            <a:r>
              <a:rPr lang="sv-SE" sz="2000" dirty="0" err="1">
                <a:solidFill>
                  <a:schemeClr val="accent5"/>
                </a:solidFill>
              </a:rPr>
              <a:t>Employees</a:t>
            </a:r>
            <a:endParaRPr lang="sv-SE" sz="2000" dirty="0">
              <a:solidFill>
                <a:schemeClr val="accent5"/>
              </a:solidFill>
            </a:endParaRPr>
          </a:p>
        </p:txBody>
      </p:sp>
      <p:sp>
        <p:nvSpPr>
          <p:cNvPr id="24" name="TextBox 23">
            <a:extLst>
              <a:ext uri="{FF2B5EF4-FFF2-40B4-BE49-F238E27FC236}">
                <a16:creationId xmlns:a16="http://schemas.microsoft.com/office/drawing/2014/main" id="{10D2B4F8-C02B-4575-8B3F-45FD5CE170FA}"/>
              </a:ext>
            </a:extLst>
          </p:cNvPr>
          <p:cNvSpPr txBox="1"/>
          <p:nvPr userDrawn="1"/>
        </p:nvSpPr>
        <p:spPr>
          <a:xfrm>
            <a:off x="9232747" y="4182094"/>
            <a:ext cx="1129455" cy="400110"/>
          </a:xfrm>
          <a:prstGeom prst="rect">
            <a:avLst/>
          </a:prstGeom>
          <a:noFill/>
        </p:spPr>
        <p:txBody>
          <a:bodyPr wrap="square" rtlCol="0">
            <a:spAutoFit/>
          </a:bodyPr>
          <a:lstStyle/>
          <a:p>
            <a:r>
              <a:rPr lang="sv-SE" sz="2000" dirty="0" err="1">
                <a:solidFill>
                  <a:schemeClr val="accent5"/>
                </a:solidFill>
              </a:rPr>
              <a:t>Lawyers</a:t>
            </a:r>
            <a:endParaRPr lang="sv-SE" sz="2000" dirty="0">
              <a:solidFill>
                <a:schemeClr val="accent5"/>
              </a:solidFill>
            </a:endParaRPr>
          </a:p>
        </p:txBody>
      </p:sp>
    </p:spTree>
    <p:extLst>
      <p:ext uri="{BB962C8B-B14F-4D97-AF65-F5344CB8AC3E}">
        <p14:creationId xmlns:p14="http://schemas.microsoft.com/office/powerpoint/2010/main" val="2039330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ankings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4553CC66-BC8E-4863-8489-C2AD636C39C4}"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6783" y="2429975"/>
            <a:ext cx="1185600" cy="1220600"/>
          </a:xfrm>
          <a:prstGeom prst="rect">
            <a:avLst/>
          </a:prstGeom>
        </p:spPr>
      </p:pic>
      <p:sp>
        <p:nvSpPr>
          <p:cNvPr id="32" name="object 8">
            <a:extLst>
              <a:ext uri="{FF2B5EF4-FFF2-40B4-BE49-F238E27FC236}">
                <a16:creationId xmlns:a16="http://schemas.microsoft.com/office/drawing/2014/main" id="{EE6C0DFF-7992-413F-849E-3537BAF9CBBE}"/>
              </a:ext>
            </a:extLst>
          </p:cNvPr>
          <p:cNvSpPr/>
          <p:nvPr userDrawn="1"/>
        </p:nvSpPr>
        <p:spPr>
          <a:xfrm>
            <a:off x="4114455" y="2196203"/>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12" name="Text Placeholder 11">
            <a:extLst>
              <a:ext uri="{FF2B5EF4-FFF2-40B4-BE49-F238E27FC236}">
                <a16:creationId xmlns:a16="http://schemas.microsoft.com/office/drawing/2014/main" id="{623DEC7A-28FD-4E1D-BAFE-BF1E2277F86E}"/>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Rankingar</a:t>
            </a:r>
          </a:p>
        </p:txBody>
      </p:sp>
      <p:sp>
        <p:nvSpPr>
          <p:cNvPr id="33" name="object 8">
            <a:extLst>
              <a:ext uri="{FF2B5EF4-FFF2-40B4-BE49-F238E27FC236}">
                <a16:creationId xmlns:a16="http://schemas.microsoft.com/office/drawing/2014/main" id="{638DA34C-DD3D-4344-88D0-D3862D383C4F}"/>
              </a:ext>
            </a:extLst>
          </p:cNvPr>
          <p:cNvSpPr/>
          <p:nvPr userDrawn="1"/>
        </p:nvSpPr>
        <p:spPr>
          <a:xfrm>
            <a:off x="3179312" y="412168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4">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7" name="Picture 6">
            <a:extLst>
              <a:ext uri="{FF2B5EF4-FFF2-40B4-BE49-F238E27FC236}">
                <a16:creationId xmlns:a16="http://schemas.microsoft.com/office/drawing/2014/main" id="{153FAADD-047E-49E7-A3EE-E66C6F5C30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94030" y="2429975"/>
            <a:ext cx="767794" cy="1255344"/>
          </a:xfrm>
          <a:prstGeom prst="rect">
            <a:avLst/>
          </a:prstGeom>
        </p:spPr>
      </p:pic>
      <p:pic>
        <p:nvPicPr>
          <p:cNvPr id="29" name="Picture 28">
            <a:extLst>
              <a:ext uri="{FF2B5EF4-FFF2-40B4-BE49-F238E27FC236}">
                <a16:creationId xmlns:a16="http://schemas.microsoft.com/office/drawing/2014/main" id="{128C908E-362A-4CE3-BE7E-CB0097ECBC5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21949" y="2482671"/>
            <a:ext cx="1672983" cy="1405920"/>
          </a:xfrm>
          <a:prstGeom prst="rect">
            <a:avLst/>
          </a:prstGeom>
        </p:spPr>
      </p:pic>
      <p:pic>
        <p:nvPicPr>
          <p:cNvPr id="30" name="Bildobjekt 10">
            <a:extLst>
              <a:ext uri="{FF2B5EF4-FFF2-40B4-BE49-F238E27FC236}">
                <a16:creationId xmlns:a16="http://schemas.microsoft.com/office/drawing/2014/main" id="{1FE369C7-1F31-411E-A5EC-712A249436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5" name="object 8">
            <a:extLst>
              <a:ext uri="{FF2B5EF4-FFF2-40B4-BE49-F238E27FC236}">
                <a16:creationId xmlns:a16="http://schemas.microsoft.com/office/drawing/2014/main" id="{9D90E113-B0FD-4C2C-85B6-96D97C65FB0E}"/>
              </a:ext>
            </a:extLst>
          </p:cNvPr>
          <p:cNvSpPr/>
          <p:nvPr userDrawn="1"/>
        </p:nvSpPr>
        <p:spPr>
          <a:xfrm>
            <a:off x="2190068" y="221192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36" name="object 8">
            <a:extLst>
              <a:ext uri="{FF2B5EF4-FFF2-40B4-BE49-F238E27FC236}">
                <a16:creationId xmlns:a16="http://schemas.microsoft.com/office/drawing/2014/main" id="{5DCE4CBA-6CD1-42FE-9D9D-9CF89410CD09}"/>
              </a:ext>
            </a:extLst>
          </p:cNvPr>
          <p:cNvSpPr/>
          <p:nvPr userDrawn="1"/>
        </p:nvSpPr>
        <p:spPr>
          <a:xfrm>
            <a:off x="6038265" y="2200731"/>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37" name="object 8">
            <a:extLst>
              <a:ext uri="{FF2B5EF4-FFF2-40B4-BE49-F238E27FC236}">
                <a16:creationId xmlns:a16="http://schemas.microsoft.com/office/drawing/2014/main" id="{23FF1CDF-ED27-4721-8B23-48618FB66152}"/>
              </a:ext>
            </a:extLst>
          </p:cNvPr>
          <p:cNvSpPr/>
          <p:nvPr userDrawn="1"/>
        </p:nvSpPr>
        <p:spPr>
          <a:xfrm>
            <a:off x="7962075" y="2197332"/>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38" name="object 8">
            <a:extLst>
              <a:ext uri="{FF2B5EF4-FFF2-40B4-BE49-F238E27FC236}">
                <a16:creationId xmlns:a16="http://schemas.microsoft.com/office/drawing/2014/main" id="{1F7CA4A7-35F9-4BF0-A528-79019070A8CA}"/>
              </a:ext>
            </a:extLst>
          </p:cNvPr>
          <p:cNvSpPr/>
          <p:nvPr userDrawn="1"/>
        </p:nvSpPr>
        <p:spPr>
          <a:xfrm>
            <a:off x="1264291" y="414310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15" name="Picture 14">
            <a:extLst>
              <a:ext uri="{FF2B5EF4-FFF2-40B4-BE49-F238E27FC236}">
                <a16:creationId xmlns:a16="http://schemas.microsoft.com/office/drawing/2014/main" id="{E6A0AFD7-9D2F-44C5-B1C6-57515C87FA6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73739" y="4624993"/>
            <a:ext cx="1322255" cy="801267"/>
          </a:xfrm>
          <a:prstGeom prst="rect">
            <a:avLst/>
          </a:prstGeom>
        </p:spPr>
      </p:pic>
      <p:pic>
        <p:nvPicPr>
          <p:cNvPr id="17" name="Picture 16">
            <a:extLst>
              <a:ext uri="{FF2B5EF4-FFF2-40B4-BE49-F238E27FC236}">
                <a16:creationId xmlns:a16="http://schemas.microsoft.com/office/drawing/2014/main" id="{A0D994FA-8071-4B4C-B2F1-041504774C4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80726" y="2482671"/>
            <a:ext cx="1672983" cy="1405920"/>
          </a:xfrm>
          <a:prstGeom prst="rect">
            <a:avLst/>
          </a:prstGeom>
        </p:spPr>
      </p:pic>
      <p:sp>
        <p:nvSpPr>
          <p:cNvPr id="27" name="object 8">
            <a:extLst>
              <a:ext uri="{FF2B5EF4-FFF2-40B4-BE49-F238E27FC236}">
                <a16:creationId xmlns:a16="http://schemas.microsoft.com/office/drawing/2014/main" id="{EE6C0DFF-7992-413F-849E-3537BAF9CBBE}"/>
              </a:ext>
            </a:extLst>
          </p:cNvPr>
          <p:cNvSpPr/>
          <p:nvPr userDrawn="1"/>
        </p:nvSpPr>
        <p:spPr>
          <a:xfrm>
            <a:off x="5093716" y="4119608"/>
            <a:ext cx="1665717" cy="1665717"/>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0">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24" name="object 8">
            <a:extLst>
              <a:ext uri="{FF2B5EF4-FFF2-40B4-BE49-F238E27FC236}">
                <a16:creationId xmlns:a16="http://schemas.microsoft.com/office/drawing/2014/main" id="{EE6C0DFF-7992-413F-849E-3537BAF9CBBE}"/>
              </a:ext>
            </a:extLst>
          </p:cNvPr>
          <p:cNvSpPr/>
          <p:nvPr userDrawn="1"/>
        </p:nvSpPr>
        <p:spPr>
          <a:xfrm>
            <a:off x="7009158" y="4121684"/>
            <a:ext cx="1665718" cy="166571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1">
              <a:extLst>
                <a:ext uri="{28A0092B-C50C-407E-A947-70E740481C1C}">
                  <a14:useLocalDpi xmlns:a14="http://schemas.microsoft.com/office/drawing/2010/main" val="0"/>
                </a:ext>
              </a:extLst>
            </a:blip>
            <a:srcRect/>
            <a:stretch>
              <a:fillRect l="-1723" t="-2153" r="-2757" b="-2327"/>
            </a:stretch>
          </a:blipFill>
          <a:ln w="5715">
            <a:noFill/>
          </a:ln>
        </p:spPr>
        <p:txBody>
          <a:bodyPr wrap="square" lIns="0" tIns="0" rIns="0" bIns="0" rtlCol="0"/>
          <a:lstStyle/>
          <a:p>
            <a:endParaRPr/>
          </a:p>
        </p:txBody>
      </p:sp>
      <p:sp>
        <p:nvSpPr>
          <p:cNvPr id="22" name="object 8">
            <a:extLst>
              <a:ext uri="{FF2B5EF4-FFF2-40B4-BE49-F238E27FC236}">
                <a16:creationId xmlns:a16="http://schemas.microsoft.com/office/drawing/2014/main" id="{EE6C0DFF-7992-413F-849E-3537BAF9CBBE}"/>
              </a:ext>
            </a:extLst>
          </p:cNvPr>
          <p:cNvSpPr/>
          <p:nvPr userDrawn="1"/>
        </p:nvSpPr>
        <p:spPr>
          <a:xfrm>
            <a:off x="8924601" y="4097855"/>
            <a:ext cx="1687470" cy="168747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12">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Tree>
    <p:extLst>
      <p:ext uri="{BB962C8B-B14F-4D97-AF65-F5344CB8AC3E}">
        <p14:creationId xmlns:p14="http://schemas.microsoft.com/office/powerpoint/2010/main" val="1848596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Rankings_sv">
    <p:spTree>
      <p:nvGrpSpPr>
        <p:cNvPr id="1" name=""/>
        <p:cNvGrpSpPr/>
        <p:nvPr/>
      </p:nvGrpSpPr>
      <p:grpSpPr>
        <a:xfrm>
          <a:off x="0" y="0"/>
          <a:ext cx="0" cy="0"/>
          <a:chOff x="0" y="0"/>
          <a:chExt cx="0" cy="0"/>
        </a:xfrm>
      </p:grpSpPr>
      <p:sp>
        <p:nvSpPr>
          <p:cNvPr id="28" name="Rektangel 9">
            <a:extLst>
              <a:ext uri="{FF2B5EF4-FFF2-40B4-BE49-F238E27FC236}">
                <a16:creationId xmlns:a16="http://schemas.microsoft.com/office/drawing/2014/main" id="{5F8ABDC3-03EB-4334-98EA-71B2F58F3C1D}"/>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dirty="0"/>
          </a:p>
        </p:txBody>
      </p:sp>
      <p:pic>
        <p:nvPicPr>
          <p:cNvPr id="31" name="Bildobjekt 10">
            <a:extLst>
              <a:ext uri="{FF2B5EF4-FFF2-40B4-BE49-F238E27FC236}">
                <a16:creationId xmlns:a16="http://schemas.microsoft.com/office/drawing/2014/main" id="{1DD08A62-675C-43B5-8456-07FBFD07F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9" name="Platshållare för datum 2">
            <a:extLst>
              <a:ext uri="{FF2B5EF4-FFF2-40B4-BE49-F238E27FC236}">
                <a16:creationId xmlns:a16="http://schemas.microsoft.com/office/drawing/2014/main" id="{D7951047-02C8-451A-9D04-38BC06B1E229}"/>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40" name="Platshållare för sidfot 3">
            <a:extLst>
              <a:ext uri="{FF2B5EF4-FFF2-40B4-BE49-F238E27FC236}">
                <a16:creationId xmlns:a16="http://schemas.microsoft.com/office/drawing/2014/main" id="{98E17EE1-09EE-430B-8422-E9970CAC2C0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41" name="Platshållare för bildnummer 4">
            <a:extLst>
              <a:ext uri="{FF2B5EF4-FFF2-40B4-BE49-F238E27FC236}">
                <a16:creationId xmlns:a16="http://schemas.microsoft.com/office/drawing/2014/main" id="{7BAC6D92-CADE-4FCB-9F66-60D2E57B7D51}"/>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42" name="Text Placeholder 11">
            <a:extLst>
              <a:ext uri="{FF2B5EF4-FFF2-40B4-BE49-F238E27FC236}">
                <a16:creationId xmlns:a16="http://schemas.microsoft.com/office/drawing/2014/main" id="{C4CED3E8-C965-43AB-8095-7E739C78E4FC}"/>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Rankingar</a:t>
            </a:r>
          </a:p>
        </p:txBody>
      </p:sp>
      <p:pic>
        <p:nvPicPr>
          <p:cNvPr id="25" name="Picture 24">
            <a:extLst>
              <a:ext uri="{FF2B5EF4-FFF2-40B4-BE49-F238E27FC236}">
                <a16:creationId xmlns:a16="http://schemas.microsoft.com/office/drawing/2014/main" id="{0C512BEE-00B1-4E3D-BDB8-280FED13F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6783" y="2429975"/>
            <a:ext cx="1185600" cy="1220600"/>
          </a:xfrm>
          <a:prstGeom prst="rect">
            <a:avLst/>
          </a:prstGeom>
        </p:spPr>
      </p:pic>
      <p:sp>
        <p:nvSpPr>
          <p:cNvPr id="43" name="object 8">
            <a:extLst>
              <a:ext uri="{FF2B5EF4-FFF2-40B4-BE49-F238E27FC236}">
                <a16:creationId xmlns:a16="http://schemas.microsoft.com/office/drawing/2014/main" id="{F52B639D-9414-4604-80BE-E3F3D4996116}"/>
              </a:ext>
            </a:extLst>
          </p:cNvPr>
          <p:cNvSpPr/>
          <p:nvPr userDrawn="1"/>
        </p:nvSpPr>
        <p:spPr>
          <a:xfrm>
            <a:off x="3179312" y="412168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4">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44" name="Picture 43">
            <a:extLst>
              <a:ext uri="{FF2B5EF4-FFF2-40B4-BE49-F238E27FC236}">
                <a16:creationId xmlns:a16="http://schemas.microsoft.com/office/drawing/2014/main" id="{B9EEFCFE-1091-4A34-9EB7-894DAAB9A7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94030" y="2429975"/>
            <a:ext cx="767794" cy="1255344"/>
          </a:xfrm>
          <a:prstGeom prst="rect">
            <a:avLst/>
          </a:prstGeom>
        </p:spPr>
      </p:pic>
      <p:sp>
        <p:nvSpPr>
          <p:cNvPr id="47" name="object 8">
            <a:extLst>
              <a:ext uri="{FF2B5EF4-FFF2-40B4-BE49-F238E27FC236}">
                <a16:creationId xmlns:a16="http://schemas.microsoft.com/office/drawing/2014/main" id="{6B1D98D3-D07D-49D8-AA3E-AA20EC2A63FA}"/>
              </a:ext>
            </a:extLst>
          </p:cNvPr>
          <p:cNvSpPr/>
          <p:nvPr userDrawn="1"/>
        </p:nvSpPr>
        <p:spPr>
          <a:xfrm>
            <a:off x="6038265" y="2200731"/>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8" name="object 8">
            <a:extLst>
              <a:ext uri="{FF2B5EF4-FFF2-40B4-BE49-F238E27FC236}">
                <a16:creationId xmlns:a16="http://schemas.microsoft.com/office/drawing/2014/main" id="{8F6E93D9-3D18-4E51-9830-1E539A689A4F}"/>
              </a:ext>
            </a:extLst>
          </p:cNvPr>
          <p:cNvSpPr/>
          <p:nvPr userDrawn="1"/>
        </p:nvSpPr>
        <p:spPr>
          <a:xfrm>
            <a:off x="7962075" y="2197332"/>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9" name="object 8">
            <a:extLst>
              <a:ext uri="{FF2B5EF4-FFF2-40B4-BE49-F238E27FC236}">
                <a16:creationId xmlns:a16="http://schemas.microsoft.com/office/drawing/2014/main" id="{5EDA8489-9CD0-4082-AD49-DC5D2B107217}"/>
              </a:ext>
            </a:extLst>
          </p:cNvPr>
          <p:cNvSpPr/>
          <p:nvPr userDrawn="1"/>
        </p:nvSpPr>
        <p:spPr>
          <a:xfrm>
            <a:off x="1264291" y="414310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50" name="Picture 49">
            <a:extLst>
              <a:ext uri="{FF2B5EF4-FFF2-40B4-BE49-F238E27FC236}">
                <a16:creationId xmlns:a16="http://schemas.microsoft.com/office/drawing/2014/main" id="{BACFA098-C7FA-4A5C-AEF9-D67F09B727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73739" y="4624993"/>
            <a:ext cx="1322255" cy="801267"/>
          </a:xfrm>
          <a:prstGeom prst="rect">
            <a:avLst/>
          </a:prstGeom>
        </p:spPr>
      </p:pic>
      <p:sp>
        <p:nvSpPr>
          <p:cNvPr id="52" name="object 8">
            <a:extLst>
              <a:ext uri="{FF2B5EF4-FFF2-40B4-BE49-F238E27FC236}">
                <a16:creationId xmlns:a16="http://schemas.microsoft.com/office/drawing/2014/main" id="{BA3E23E6-64AA-46EE-A9B3-74F72F934504}"/>
              </a:ext>
            </a:extLst>
          </p:cNvPr>
          <p:cNvSpPr/>
          <p:nvPr userDrawn="1"/>
        </p:nvSpPr>
        <p:spPr>
          <a:xfrm>
            <a:off x="5093716" y="4119608"/>
            <a:ext cx="1665717" cy="1665717"/>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7">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53" name="object 8">
            <a:extLst>
              <a:ext uri="{FF2B5EF4-FFF2-40B4-BE49-F238E27FC236}">
                <a16:creationId xmlns:a16="http://schemas.microsoft.com/office/drawing/2014/main" id="{A5431886-1C9A-40AE-AFFF-0FBA974C616A}"/>
              </a:ext>
            </a:extLst>
          </p:cNvPr>
          <p:cNvSpPr/>
          <p:nvPr userDrawn="1"/>
        </p:nvSpPr>
        <p:spPr>
          <a:xfrm>
            <a:off x="7009158" y="4121684"/>
            <a:ext cx="1665718" cy="166571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8">
              <a:extLst>
                <a:ext uri="{28A0092B-C50C-407E-A947-70E740481C1C}">
                  <a14:useLocalDpi xmlns:a14="http://schemas.microsoft.com/office/drawing/2010/main" val="0"/>
                </a:ext>
              </a:extLst>
            </a:blip>
            <a:srcRect/>
            <a:stretch>
              <a:fillRect l="-1723" t="-2153" r="-2757" b="-2327"/>
            </a:stretch>
          </a:blipFill>
          <a:ln w="5715">
            <a:noFill/>
          </a:ln>
        </p:spPr>
        <p:txBody>
          <a:bodyPr wrap="square" lIns="0" tIns="0" rIns="0" bIns="0" rtlCol="0"/>
          <a:lstStyle/>
          <a:p>
            <a:endParaRPr/>
          </a:p>
        </p:txBody>
      </p:sp>
      <p:sp>
        <p:nvSpPr>
          <p:cNvPr id="54" name="object 8">
            <a:extLst>
              <a:ext uri="{FF2B5EF4-FFF2-40B4-BE49-F238E27FC236}">
                <a16:creationId xmlns:a16="http://schemas.microsoft.com/office/drawing/2014/main" id="{7A82688D-D852-459A-8457-B5E11FB6E7B3}"/>
              </a:ext>
            </a:extLst>
          </p:cNvPr>
          <p:cNvSpPr/>
          <p:nvPr userDrawn="1"/>
        </p:nvSpPr>
        <p:spPr>
          <a:xfrm>
            <a:off x="8924601" y="4097855"/>
            <a:ext cx="1687470" cy="168747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9">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22" name="object 8">
            <a:extLst>
              <a:ext uri="{FF2B5EF4-FFF2-40B4-BE49-F238E27FC236}">
                <a16:creationId xmlns:a16="http://schemas.microsoft.com/office/drawing/2014/main" id="{A0C517A5-0B0C-4F88-ACA6-536197595F00}"/>
              </a:ext>
            </a:extLst>
          </p:cNvPr>
          <p:cNvSpPr/>
          <p:nvPr userDrawn="1"/>
        </p:nvSpPr>
        <p:spPr>
          <a:xfrm>
            <a:off x="4114455" y="2196203"/>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3" name="Picture 22">
            <a:extLst>
              <a:ext uri="{FF2B5EF4-FFF2-40B4-BE49-F238E27FC236}">
                <a16:creationId xmlns:a16="http://schemas.microsoft.com/office/drawing/2014/main" id="{07F82408-A0AD-4055-9BF7-CAE1CDF2EA0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21949" y="2482671"/>
            <a:ext cx="1672983" cy="1405920"/>
          </a:xfrm>
          <a:prstGeom prst="rect">
            <a:avLst/>
          </a:prstGeom>
        </p:spPr>
      </p:pic>
      <p:sp>
        <p:nvSpPr>
          <p:cNvPr id="24" name="object 8">
            <a:extLst>
              <a:ext uri="{FF2B5EF4-FFF2-40B4-BE49-F238E27FC236}">
                <a16:creationId xmlns:a16="http://schemas.microsoft.com/office/drawing/2014/main" id="{777C686E-ED17-4AD8-B568-C32D07C90CFD}"/>
              </a:ext>
            </a:extLst>
          </p:cNvPr>
          <p:cNvSpPr/>
          <p:nvPr userDrawn="1"/>
        </p:nvSpPr>
        <p:spPr>
          <a:xfrm>
            <a:off x="2190068" y="221192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6" name="Picture 25">
            <a:extLst>
              <a:ext uri="{FF2B5EF4-FFF2-40B4-BE49-F238E27FC236}">
                <a16:creationId xmlns:a16="http://schemas.microsoft.com/office/drawing/2014/main" id="{9C2CB216-FD21-4E17-9DBD-D10EE2582CB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80726" y="2482671"/>
            <a:ext cx="1672983" cy="1405920"/>
          </a:xfrm>
          <a:prstGeom prst="rect">
            <a:avLst/>
          </a:prstGeom>
        </p:spPr>
      </p:pic>
    </p:spTree>
    <p:extLst>
      <p:ext uri="{BB962C8B-B14F-4D97-AF65-F5344CB8AC3E}">
        <p14:creationId xmlns:p14="http://schemas.microsoft.com/office/powerpoint/2010/main" val="2897627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Rankings_sv">
    <p:spTree>
      <p:nvGrpSpPr>
        <p:cNvPr id="1" name=""/>
        <p:cNvGrpSpPr/>
        <p:nvPr/>
      </p:nvGrpSpPr>
      <p:grpSpPr>
        <a:xfrm>
          <a:off x="0" y="0"/>
          <a:ext cx="0" cy="0"/>
          <a:chOff x="0" y="0"/>
          <a:chExt cx="0" cy="0"/>
        </a:xfrm>
      </p:grpSpPr>
      <p:pic>
        <p:nvPicPr>
          <p:cNvPr id="25" name="Bildobjekt 10">
            <a:extLst>
              <a:ext uri="{FF2B5EF4-FFF2-40B4-BE49-F238E27FC236}">
                <a16:creationId xmlns:a16="http://schemas.microsoft.com/office/drawing/2014/main" id="{1A37F5C0-5732-494A-88FA-242BABCE7E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8" name="Platshållare för datum 2">
            <a:extLst>
              <a:ext uri="{FF2B5EF4-FFF2-40B4-BE49-F238E27FC236}">
                <a16:creationId xmlns:a16="http://schemas.microsoft.com/office/drawing/2014/main" id="{8F365B1F-7462-4AA0-813D-029D1795D2D4}"/>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31" name="Platshållare för sidfot 3">
            <a:extLst>
              <a:ext uri="{FF2B5EF4-FFF2-40B4-BE49-F238E27FC236}">
                <a16:creationId xmlns:a16="http://schemas.microsoft.com/office/drawing/2014/main" id="{0AFAA374-8952-427F-9256-B35C5996A109}"/>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39" name="Platshållare för bildnummer 4">
            <a:extLst>
              <a:ext uri="{FF2B5EF4-FFF2-40B4-BE49-F238E27FC236}">
                <a16:creationId xmlns:a16="http://schemas.microsoft.com/office/drawing/2014/main" id="{D8F2CED4-3AC5-4588-BD0E-27903A7CA6CD}"/>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40" name="Text Placeholder 11">
            <a:extLst>
              <a:ext uri="{FF2B5EF4-FFF2-40B4-BE49-F238E27FC236}">
                <a16:creationId xmlns:a16="http://schemas.microsoft.com/office/drawing/2014/main" id="{12AE32AD-8139-4A8C-BB9D-E8DD901E11A5}"/>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5"/>
                </a:solidFill>
                <a:latin typeface="+mj-lt"/>
              </a:defRPr>
            </a:lvl1pPr>
          </a:lstStyle>
          <a:p>
            <a:pPr lvl="0"/>
            <a:r>
              <a:rPr lang="sv-SE" dirty="0"/>
              <a:t>Rankingar</a:t>
            </a:r>
          </a:p>
        </p:txBody>
      </p:sp>
      <p:pic>
        <p:nvPicPr>
          <p:cNvPr id="23" name="Picture 22">
            <a:extLst>
              <a:ext uri="{FF2B5EF4-FFF2-40B4-BE49-F238E27FC236}">
                <a16:creationId xmlns:a16="http://schemas.microsoft.com/office/drawing/2014/main" id="{838B640C-5051-409C-BF00-8A59936EF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6783" y="2429975"/>
            <a:ext cx="1185600" cy="1220600"/>
          </a:xfrm>
          <a:prstGeom prst="rect">
            <a:avLst/>
          </a:prstGeom>
        </p:spPr>
      </p:pic>
      <p:sp>
        <p:nvSpPr>
          <p:cNvPr id="41" name="object 8">
            <a:extLst>
              <a:ext uri="{FF2B5EF4-FFF2-40B4-BE49-F238E27FC236}">
                <a16:creationId xmlns:a16="http://schemas.microsoft.com/office/drawing/2014/main" id="{2F15AF86-132F-474D-890C-23211A1E1616}"/>
              </a:ext>
            </a:extLst>
          </p:cNvPr>
          <p:cNvSpPr/>
          <p:nvPr userDrawn="1"/>
        </p:nvSpPr>
        <p:spPr>
          <a:xfrm>
            <a:off x="3179312" y="412168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4">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42" name="Picture 41">
            <a:extLst>
              <a:ext uri="{FF2B5EF4-FFF2-40B4-BE49-F238E27FC236}">
                <a16:creationId xmlns:a16="http://schemas.microsoft.com/office/drawing/2014/main" id="{DCD4E044-50F3-4AC9-A4E9-F6757C6A75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94030" y="2429975"/>
            <a:ext cx="767794" cy="1255344"/>
          </a:xfrm>
          <a:prstGeom prst="rect">
            <a:avLst/>
          </a:prstGeom>
        </p:spPr>
      </p:pic>
      <p:sp>
        <p:nvSpPr>
          <p:cNvPr id="45" name="object 8">
            <a:extLst>
              <a:ext uri="{FF2B5EF4-FFF2-40B4-BE49-F238E27FC236}">
                <a16:creationId xmlns:a16="http://schemas.microsoft.com/office/drawing/2014/main" id="{041B0E69-7528-4AFD-8FF1-C87F9EF489D5}"/>
              </a:ext>
            </a:extLst>
          </p:cNvPr>
          <p:cNvSpPr/>
          <p:nvPr userDrawn="1"/>
        </p:nvSpPr>
        <p:spPr>
          <a:xfrm>
            <a:off x="6038265" y="2200731"/>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6" name="object 8">
            <a:extLst>
              <a:ext uri="{FF2B5EF4-FFF2-40B4-BE49-F238E27FC236}">
                <a16:creationId xmlns:a16="http://schemas.microsoft.com/office/drawing/2014/main" id="{237B279A-99E2-4C8B-B469-62DCC4A3111D}"/>
              </a:ext>
            </a:extLst>
          </p:cNvPr>
          <p:cNvSpPr/>
          <p:nvPr userDrawn="1"/>
        </p:nvSpPr>
        <p:spPr>
          <a:xfrm>
            <a:off x="7962075" y="2197332"/>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7" name="object 8">
            <a:extLst>
              <a:ext uri="{FF2B5EF4-FFF2-40B4-BE49-F238E27FC236}">
                <a16:creationId xmlns:a16="http://schemas.microsoft.com/office/drawing/2014/main" id="{74439A52-D13A-4101-BF9F-697882EBA112}"/>
              </a:ext>
            </a:extLst>
          </p:cNvPr>
          <p:cNvSpPr/>
          <p:nvPr userDrawn="1"/>
        </p:nvSpPr>
        <p:spPr>
          <a:xfrm>
            <a:off x="1264291" y="414310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48" name="Picture 47">
            <a:extLst>
              <a:ext uri="{FF2B5EF4-FFF2-40B4-BE49-F238E27FC236}">
                <a16:creationId xmlns:a16="http://schemas.microsoft.com/office/drawing/2014/main" id="{2E718F62-187B-4939-A772-78A9D3C9229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73739" y="4624993"/>
            <a:ext cx="1322255" cy="801267"/>
          </a:xfrm>
          <a:prstGeom prst="rect">
            <a:avLst/>
          </a:prstGeom>
        </p:spPr>
      </p:pic>
      <p:sp>
        <p:nvSpPr>
          <p:cNvPr id="50" name="object 8">
            <a:extLst>
              <a:ext uri="{FF2B5EF4-FFF2-40B4-BE49-F238E27FC236}">
                <a16:creationId xmlns:a16="http://schemas.microsoft.com/office/drawing/2014/main" id="{D146A24F-59FA-4A21-A401-989A707680C1}"/>
              </a:ext>
            </a:extLst>
          </p:cNvPr>
          <p:cNvSpPr/>
          <p:nvPr userDrawn="1"/>
        </p:nvSpPr>
        <p:spPr>
          <a:xfrm>
            <a:off x="5093716" y="4119608"/>
            <a:ext cx="1665717" cy="1665717"/>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7">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51" name="object 8">
            <a:extLst>
              <a:ext uri="{FF2B5EF4-FFF2-40B4-BE49-F238E27FC236}">
                <a16:creationId xmlns:a16="http://schemas.microsoft.com/office/drawing/2014/main" id="{B146281E-3C1D-4007-8141-64CA17148E75}"/>
              </a:ext>
            </a:extLst>
          </p:cNvPr>
          <p:cNvSpPr/>
          <p:nvPr userDrawn="1"/>
        </p:nvSpPr>
        <p:spPr>
          <a:xfrm>
            <a:off x="7009158" y="4121684"/>
            <a:ext cx="1665718" cy="166571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8">
              <a:extLst>
                <a:ext uri="{28A0092B-C50C-407E-A947-70E740481C1C}">
                  <a14:useLocalDpi xmlns:a14="http://schemas.microsoft.com/office/drawing/2010/main" val="0"/>
                </a:ext>
              </a:extLst>
            </a:blip>
            <a:srcRect/>
            <a:stretch>
              <a:fillRect l="-1723" t="-2153" r="-2757" b="-2327"/>
            </a:stretch>
          </a:blipFill>
          <a:ln w="5715">
            <a:noFill/>
          </a:ln>
        </p:spPr>
        <p:txBody>
          <a:bodyPr wrap="square" lIns="0" tIns="0" rIns="0" bIns="0" rtlCol="0"/>
          <a:lstStyle/>
          <a:p>
            <a:endParaRPr/>
          </a:p>
        </p:txBody>
      </p:sp>
      <p:sp>
        <p:nvSpPr>
          <p:cNvPr id="52" name="object 8">
            <a:extLst>
              <a:ext uri="{FF2B5EF4-FFF2-40B4-BE49-F238E27FC236}">
                <a16:creationId xmlns:a16="http://schemas.microsoft.com/office/drawing/2014/main" id="{C8DED8BB-7A00-4B9B-BF8C-B3314B8798D8}"/>
              </a:ext>
            </a:extLst>
          </p:cNvPr>
          <p:cNvSpPr/>
          <p:nvPr userDrawn="1"/>
        </p:nvSpPr>
        <p:spPr>
          <a:xfrm>
            <a:off x="8924601" y="4097855"/>
            <a:ext cx="1687470" cy="1687470"/>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9">
              <a:extLst>
                <a:ext uri="{28A0092B-C50C-407E-A947-70E740481C1C}">
                  <a14:useLocalDpi xmlns:a14="http://schemas.microsoft.com/office/drawing/2010/main" val="0"/>
                </a:ext>
              </a:extLst>
            </a:blip>
            <a:srcRect/>
            <a:stretch>
              <a:fillRect/>
            </a:stretch>
          </a:blipFill>
          <a:ln w="5715">
            <a:noFill/>
          </a:ln>
        </p:spPr>
        <p:txBody>
          <a:bodyPr wrap="square" lIns="0" tIns="0" rIns="0" bIns="0" rtlCol="0"/>
          <a:lstStyle/>
          <a:p>
            <a:endParaRPr/>
          </a:p>
        </p:txBody>
      </p:sp>
      <p:sp>
        <p:nvSpPr>
          <p:cNvPr id="21" name="object 8">
            <a:extLst>
              <a:ext uri="{FF2B5EF4-FFF2-40B4-BE49-F238E27FC236}">
                <a16:creationId xmlns:a16="http://schemas.microsoft.com/office/drawing/2014/main" id="{BAFC60D4-A1BF-4835-9C86-EAA6AD8CEB90}"/>
              </a:ext>
            </a:extLst>
          </p:cNvPr>
          <p:cNvSpPr/>
          <p:nvPr userDrawn="1"/>
        </p:nvSpPr>
        <p:spPr>
          <a:xfrm>
            <a:off x="4114455" y="2196203"/>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2" name="Picture 21">
            <a:extLst>
              <a:ext uri="{FF2B5EF4-FFF2-40B4-BE49-F238E27FC236}">
                <a16:creationId xmlns:a16="http://schemas.microsoft.com/office/drawing/2014/main" id="{297E1EA4-AA76-43F5-9979-7EC5E2DF1DD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21949" y="2482671"/>
            <a:ext cx="1672983" cy="1405920"/>
          </a:xfrm>
          <a:prstGeom prst="rect">
            <a:avLst/>
          </a:prstGeom>
        </p:spPr>
      </p:pic>
      <p:sp>
        <p:nvSpPr>
          <p:cNvPr id="24" name="object 8">
            <a:extLst>
              <a:ext uri="{FF2B5EF4-FFF2-40B4-BE49-F238E27FC236}">
                <a16:creationId xmlns:a16="http://schemas.microsoft.com/office/drawing/2014/main" id="{97B14CAE-5DAE-4248-B444-4829D133449D}"/>
              </a:ext>
            </a:extLst>
          </p:cNvPr>
          <p:cNvSpPr/>
          <p:nvPr userDrawn="1"/>
        </p:nvSpPr>
        <p:spPr>
          <a:xfrm>
            <a:off x="2190068" y="221192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6" name="Picture 25">
            <a:extLst>
              <a:ext uri="{FF2B5EF4-FFF2-40B4-BE49-F238E27FC236}">
                <a16:creationId xmlns:a16="http://schemas.microsoft.com/office/drawing/2014/main" id="{A4BDD9B5-C7CD-4CD5-8421-19EAF94850E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80726" y="2482671"/>
            <a:ext cx="1672983" cy="1405920"/>
          </a:xfrm>
          <a:prstGeom prst="rect">
            <a:avLst/>
          </a:prstGeom>
        </p:spPr>
      </p:pic>
    </p:spTree>
    <p:extLst>
      <p:ext uri="{BB962C8B-B14F-4D97-AF65-F5344CB8AC3E}">
        <p14:creationId xmlns:p14="http://schemas.microsoft.com/office/powerpoint/2010/main" val="1653231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nkings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4553CC66-BC8E-4863-8489-C2AD636C39C4}"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2" name="Text Placeholder 11">
            <a:extLst>
              <a:ext uri="{FF2B5EF4-FFF2-40B4-BE49-F238E27FC236}">
                <a16:creationId xmlns:a16="http://schemas.microsoft.com/office/drawing/2014/main" id="{623DEC7A-28FD-4E1D-BAFE-BF1E2277F86E}"/>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Rankings</a:t>
            </a:r>
          </a:p>
        </p:txBody>
      </p:sp>
      <p:pic>
        <p:nvPicPr>
          <p:cNvPr id="30" name="Bildobjekt 10">
            <a:extLst>
              <a:ext uri="{FF2B5EF4-FFF2-40B4-BE49-F238E27FC236}">
                <a16:creationId xmlns:a16="http://schemas.microsoft.com/office/drawing/2014/main" id="{1FE369C7-1F31-411E-A5EC-712A249436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8" name="object 8">
            <a:extLst>
              <a:ext uri="{FF2B5EF4-FFF2-40B4-BE49-F238E27FC236}">
                <a16:creationId xmlns:a16="http://schemas.microsoft.com/office/drawing/2014/main" id="{1F7CA4A7-35F9-4BF0-A528-79019070A8CA}"/>
              </a:ext>
            </a:extLst>
          </p:cNvPr>
          <p:cNvSpPr/>
          <p:nvPr userDrawn="1"/>
        </p:nvSpPr>
        <p:spPr>
          <a:xfrm>
            <a:off x="1264291" y="414310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15" name="Picture 14">
            <a:extLst>
              <a:ext uri="{FF2B5EF4-FFF2-40B4-BE49-F238E27FC236}">
                <a16:creationId xmlns:a16="http://schemas.microsoft.com/office/drawing/2014/main" id="{E6A0AFD7-9D2F-44C5-B1C6-57515C87FA6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74563" y="4624993"/>
            <a:ext cx="1320606" cy="801267"/>
          </a:xfrm>
          <a:prstGeom prst="rect">
            <a:avLst/>
          </a:prstGeom>
        </p:spPr>
      </p:pic>
      <p:pic>
        <p:nvPicPr>
          <p:cNvPr id="25" name="Picture 24">
            <a:extLst>
              <a:ext uri="{FF2B5EF4-FFF2-40B4-BE49-F238E27FC236}">
                <a16:creationId xmlns:a16="http://schemas.microsoft.com/office/drawing/2014/main" id="{4D0F58FB-21EA-4756-9C7E-AA33A490021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00975" y="4140078"/>
            <a:ext cx="1663642" cy="1665727"/>
          </a:xfrm>
          <a:prstGeom prst="rect">
            <a:avLst/>
          </a:prstGeom>
        </p:spPr>
      </p:pic>
      <p:pic>
        <p:nvPicPr>
          <p:cNvPr id="28" name="Picture 27">
            <a:extLst>
              <a:ext uri="{FF2B5EF4-FFF2-40B4-BE49-F238E27FC236}">
                <a16:creationId xmlns:a16="http://schemas.microsoft.com/office/drawing/2014/main" id="{6EBF3CF7-3E64-4E9C-8EE2-F98F2C1EE94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041424" y="4143104"/>
            <a:ext cx="1696613" cy="1694544"/>
          </a:xfrm>
          <a:prstGeom prst="rect">
            <a:avLst/>
          </a:prstGeom>
        </p:spPr>
      </p:pic>
      <p:pic>
        <p:nvPicPr>
          <p:cNvPr id="31" name="Picture 30">
            <a:extLst>
              <a:ext uri="{FF2B5EF4-FFF2-40B4-BE49-F238E27FC236}">
                <a16:creationId xmlns:a16="http://schemas.microsoft.com/office/drawing/2014/main" id="{35212A7B-4D51-4570-94A8-85BEC07EB45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51317" y="4143104"/>
            <a:ext cx="1674707" cy="1674707"/>
          </a:xfrm>
          <a:prstGeom prst="rect">
            <a:avLst/>
          </a:prstGeom>
        </p:spPr>
      </p:pic>
      <p:sp>
        <p:nvSpPr>
          <p:cNvPr id="39" name="object 8">
            <a:extLst>
              <a:ext uri="{FF2B5EF4-FFF2-40B4-BE49-F238E27FC236}">
                <a16:creationId xmlns:a16="http://schemas.microsoft.com/office/drawing/2014/main" id="{6613AFDA-E5C7-43B9-9972-1A0881DF016F}"/>
              </a:ext>
            </a:extLst>
          </p:cNvPr>
          <p:cNvSpPr/>
          <p:nvPr userDrawn="1"/>
        </p:nvSpPr>
        <p:spPr>
          <a:xfrm>
            <a:off x="3161467" y="4143104"/>
            <a:ext cx="1662701" cy="166270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8">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24" name="Picture 23">
            <a:extLst>
              <a:ext uri="{FF2B5EF4-FFF2-40B4-BE49-F238E27FC236}">
                <a16:creationId xmlns:a16="http://schemas.microsoft.com/office/drawing/2014/main" id="{15FD8B96-D4C3-47DD-9EFF-0F05CE62AC6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96783" y="2429975"/>
            <a:ext cx="1185600" cy="1220600"/>
          </a:xfrm>
          <a:prstGeom prst="rect">
            <a:avLst/>
          </a:prstGeom>
        </p:spPr>
      </p:pic>
      <p:pic>
        <p:nvPicPr>
          <p:cNvPr id="33" name="Picture 32">
            <a:extLst>
              <a:ext uri="{FF2B5EF4-FFF2-40B4-BE49-F238E27FC236}">
                <a16:creationId xmlns:a16="http://schemas.microsoft.com/office/drawing/2014/main" id="{E72E9D0E-4FED-4DC0-BE40-4523AE29602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4030" y="2429975"/>
            <a:ext cx="767794" cy="1255344"/>
          </a:xfrm>
          <a:prstGeom prst="rect">
            <a:avLst/>
          </a:prstGeom>
        </p:spPr>
      </p:pic>
      <p:sp>
        <p:nvSpPr>
          <p:cNvPr id="42" name="object 8">
            <a:extLst>
              <a:ext uri="{FF2B5EF4-FFF2-40B4-BE49-F238E27FC236}">
                <a16:creationId xmlns:a16="http://schemas.microsoft.com/office/drawing/2014/main" id="{EDDFEBBE-9DCC-4854-B218-8381FE73942A}"/>
              </a:ext>
            </a:extLst>
          </p:cNvPr>
          <p:cNvSpPr/>
          <p:nvPr userDrawn="1"/>
        </p:nvSpPr>
        <p:spPr>
          <a:xfrm>
            <a:off x="6038265" y="2200731"/>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3" name="object 8">
            <a:extLst>
              <a:ext uri="{FF2B5EF4-FFF2-40B4-BE49-F238E27FC236}">
                <a16:creationId xmlns:a16="http://schemas.microsoft.com/office/drawing/2014/main" id="{2480C7CE-204F-4955-9676-2FCAF95DC0DC}"/>
              </a:ext>
            </a:extLst>
          </p:cNvPr>
          <p:cNvSpPr/>
          <p:nvPr userDrawn="1"/>
        </p:nvSpPr>
        <p:spPr>
          <a:xfrm>
            <a:off x="7962075" y="2197332"/>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22" name="object 8">
            <a:extLst>
              <a:ext uri="{FF2B5EF4-FFF2-40B4-BE49-F238E27FC236}">
                <a16:creationId xmlns:a16="http://schemas.microsoft.com/office/drawing/2014/main" id="{2A884ECA-E18B-43AD-A053-452325705917}"/>
              </a:ext>
            </a:extLst>
          </p:cNvPr>
          <p:cNvSpPr/>
          <p:nvPr userDrawn="1"/>
        </p:nvSpPr>
        <p:spPr>
          <a:xfrm>
            <a:off x="4114455" y="2196203"/>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3" name="Picture 22">
            <a:extLst>
              <a:ext uri="{FF2B5EF4-FFF2-40B4-BE49-F238E27FC236}">
                <a16:creationId xmlns:a16="http://schemas.microsoft.com/office/drawing/2014/main" id="{9B21BBAC-F5BD-487B-9B9E-2A678116ED0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21949" y="2482671"/>
            <a:ext cx="1672983" cy="1405920"/>
          </a:xfrm>
          <a:prstGeom prst="rect">
            <a:avLst/>
          </a:prstGeom>
        </p:spPr>
      </p:pic>
      <p:sp>
        <p:nvSpPr>
          <p:cNvPr id="26" name="object 8">
            <a:extLst>
              <a:ext uri="{FF2B5EF4-FFF2-40B4-BE49-F238E27FC236}">
                <a16:creationId xmlns:a16="http://schemas.microsoft.com/office/drawing/2014/main" id="{D9B97D2B-2632-4C53-A137-90EA68238BB1}"/>
              </a:ext>
            </a:extLst>
          </p:cNvPr>
          <p:cNvSpPr/>
          <p:nvPr userDrawn="1"/>
        </p:nvSpPr>
        <p:spPr>
          <a:xfrm>
            <a:off x="2190068" y="221192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9" name="Picture 28">
            <a:extLst>
              <a:ext uri="{FF2B5EF4-FFF2-40B4-BE49-F238E27FC236}">
                <a16:creationId xmlns:a16="http://schemas.microsoft.com/office/drawing/2014/main" id="{18D66235-5A62-4EF1-BC6B-82261C1FFC2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80726" y="2482671"/>
            <a:ext cx="1672983" cy="1405920"/>
          </a:xfrm>
          <a:prstGeom prst="rect">
            <a:avLst/>
          </a:prstGeom>
        </p:spPr>
      </p:pic>
    </p:spTree>
    <p:extLst>
      <p:ext uri="{BB962C8B-B14F-4D97-AF65-F5344CB8AC3E}">
        <p14:creationId xmlns:p14="http://schemas.microsoft.com/office/powerpoint/2010/main" val="2139349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Rankings_eng">
    <p:spTree>
      <p:nvGrpSpPr>
        <p:cNvPr id="1" name=""/>
        <p:cNvGrpSpPr/>
        <p:nvPr/>
      </p:nvGrpSpPr>
      <p:grpSpPr>
        <a:xfrm>
          <a:off x="0" y="0"/>
          <a:ext cx="0" cy="0"/>
          <a:chOff x="0" y="0"/>
          <a:chExt cx="0" cy="0"/>
        </a:xfrm>
      </p:grpSpPr>
      <p:sp>
        <p:nvSpPr>
          <p:cNvPr id="28" name="Rektangel 9">
            <a:extLst>
              <a:ext uri="{FF2B5EF4-FFF2-40B4-BE49-F238E27FC236}">
                <a16:creationId xmlns:a16="http://schemas.microsoft.com/office/drawing/2014/main" id="{5F8ABDC3-03EB-4334-98EA-71B2F58F3C1D}"/>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dirty="0"/>
          </a:p>
        </p:txBody>
      </p:sp>
      <p:pic>
        <p:nvPicPr>
          <p:cNvPr id="31" name="Bildobjekt 10">
            <a:extLst>
              <a:ext uri="{FF2B5EF4-FFF2-40B4-BE49-F238E27FC236}">
                <a16:creationId xmlns:a16="http://schemas.microsoft.com/office/drawing/2014/main" id="{1DD08A62-675C-43B5-8456-07FBFD07F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9" name="Platshållare för datum 2">
            <a:extLst>
              <a:ext uri="{FF2B5EF4-FFF2-40B4-BE49-F238E27FC236}">
                <a16:creationId xmlns:a16="http://schemas.microsoft.com/office/drawing/2014/main" id="{D7951047-02C8-451A-9D04-38BC06B1E229}"/>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40" name="Platshållare för sidfot 3">
            <a:extLst>
              <a:ext uri="{FF2B5EF4-FFF2-40B4-BE49-F238E27FC236}">
                <a16:creationId xmlns:a16="http://schemas.microsoft.com/office/drawing/2014/main" id="{98E17EE1-09EE-430B-8422-E9970CAC2C0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41" name="Platshållare för bildnummer 4">
            <a:extLst>
              <a:ext uri="{FF2B5EF4-FFF2-40B4-BE49-F238E27FC236}">
                <a16:creationId xmlns:a16="http://schemas.microsoft.com/office/drawing/2014/main" id="{7BAC6D92-CADE-4FCB-9F66-60D2E57B7D51}"/>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42" name="Text Placeholder 11">
            <a:extLst>
              <a:ext uri="{FF2B5EF4-FFF2-40B4-BE49-F238E27FC236}">
                <a16:creationId xmlns:a16="http://schemas.microsoft.com/office/drawing/2014/main" id="{C4CED3E8-C965-43AB-8095-7E739C78E4FC}"/>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Rankings</a:t>
            </a:r>
          </a:p>
        </p:txBody>
      </p:sp>
      <p:sp>
        <p:nvSpPr>
          <p:cNvPr id="38" name="object 8">
            <a:extLst>
              <a:ext uri="{FF2B5EF4-FFF2-40B4-BE49-F238E27FC236}">
                <a16:creationId xmlns:a16="http://schemas.microsoft.com/office/drawing/2014/main" id="{1F7CA4A7-35F9-4BF0-A528-79019070A8CA}"/>
              </a:ext>
            </a:extLst>
          </p:cNvPr>
          <p:cNvSpPr/>
          <p:nvPr userDrawn="1"/>
        </p:nvSpPr>
        <p:spPr>
          <a:xfrm>
            <a:off x="1264291" y="414310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5" name="Picture 24">
            <a:extLst>
              <a:ext uri="{FF2B5EF4-FFF2-40B4-BE49-F238E27FC236}">
                <a16:creationId xmlns:a16="http://schemas.microsoft.com/office/drawing/2014/main" id="{D13953AC-8074-49C0-B3BD-445F30B5A0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0975" y="4140078"/>
            <a:ext cx="1663642" cy="1665727"/>
          </a:xfrm>
          <a:prstGeom prst="rect">
            <a:avLst/>
          </a:prstGeom>
        </p:spPr>
      </p:pic>
      <p:pic>
        <p:nvPicPr>
          <p:cNvPr id="30" name="Picture 29">
            <a:extLst>
              <a:ext uri="{FF2B5EF4-FFF2-40B4-BE49-F238E27FC236}">
                <a16:creationId xmlns:a16="http://schemas.microsoft.com/office/drawing/2014/main" id="{0FF44492-D1B2-442B-98D1-1C6726B2EF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041424" y="4143104"/>
            <a:ext cx="1696613" cy="1694544"/>
          </a:xfrm>
          <a:prstGeom prst="rect">
            <a:avLst/>
          </a:prstGeom>
        </p:spPr>
      </p:pic>
      <p:pic>
        <p:nvPicPr>
          <p:cNvPr id="43" name="Picture 42">
            <a:extLst>
              <a:ext uri="{FF2B5EF4-FFF2-40B4-BE49-F238E27FC236}">
                <a16:creationId xmlns:a16="http://schemas.microsoft.com/office/drawing/2014/main" id="{C427E895-423B-4779-B1F4-35C624223C4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051317" y="4143104"/>
            <a:ext cx="1674707" cy="1674707"/>
          </a:xfrm>
          <a:prstGeom prst="rect">
            <a:avLst/>
          </a:prstGeom>
        </p:spPr>
      </p:pic>
      <p:sp>
        <p:nvSpPr>
          <p:cNvPr id="44" name="object 8">
            <a:extLst>
              <a:ext uri="{FF2B5EF4-FFF2-40B4-BE49-F238E27FC236}">
                <a16:creationId xmlns:a16="http://schemas.microsoft.com/office/drawing/2014/main" id="{F83378C0-1381-40E7-AB3A-0E810A66D1E4}"/>
              </a:ext>
            </a:extLst>
          </p:cNvPr>
          <p:cNvSpPr/>
          <p:nvPr userDrawn="1"/>
        </p:nvSpPr>
        <p:spPr>
          <a:xfrm>
            <a:off x="3161467" y="4143104"/>
            <a:ext cx="1662701" cy="166270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6">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24" name="Picture 23">
            <a:extLst>
              <a:ext uri="{FF2B5EF4-FFF2-40B4-BE49-F238E27FC236}">
                <a16:creationId xmlns:a16="http://schemas.microsoft.com/office/drawing/2014/main" id="{622D3EFA-AFF4-43F1-A813-74E62CB460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96783" y="2429975"/>
            <a:ext cx="1185600" cy="1220600"/>
          </a:xfrm>
          <a:prstGeom prst="rect">
            <a:avLst/>
          </a:prstGeom>
        </p:spPr>
      </p:pic>
      <p:pic>
        <p:nvPicPr>
          <p:cNvPr id="33" name="Picture 32">
            <a:extLst>
              <a:ext uri="{FF2B5EF4-FFF2-40B4-BE49-F238E27FC236}">
                <a16:creationId xmlns:a16="http://schemas.microsoft.com/office/drawing/2014/main" id="{67C38F96-DC2F-48D6-9332-9D1757D6F87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494030" y="2429975"/>
            <a:ext cx="767794" cy="1255344"/>
          </a:xfrm>
          <a:prstGeom prst="rect">
            <a:avLst/>
          </a:prstGeom>
        </p:spPr>
      </p:pic>
      <p:sp>
        <p:nvSpPr>
          <p:cNvPr id="47" name="object 8">
            <a:extLst>
              <a:ext uri="{FF2B5EF4-FFF2-40B4-BE49-F238E27FC236}">
                <a16:creationId xmlns:a16="http://schemas.microsoft.com/office/drawing/2014/main" id="{9F867380-4016-469D-B015-382F26EC2BAF}"/>
              </a:ext>
            </a:extLst>
          </p:cNvPr>
          <p:cNvSpPr/>
          <p:nvPr userDrawn="1"/>
        </p:nvSpPr>
        <p:spPr>
          <a:xfrm>
            <a:off x="6038265" y="2200731"/>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8" name="object 8">
            <a:extLst>
              <a:ext uri="{FF2B5EF4-FFF2-40B4-BE49-F238E27FC236}">
                <a16:creationId xmlns:a16="http://schemas.microsoft.com/office/drawing/2014/main" id="{46D7BB15-65FB-4DBC-A857-96A8AFD7B24F}"/>
              </a:ext>
            </a:extLst>
          </p:cNvPr>
          <p:cNvSpPr/>
          <p:nvPr userDrawn="1"/>
        </p:nvSpPr>
        <p:spPr>
          <a:xfrm>
            <a:off x="7962075" y="2197332"/>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2" name="Picture 21">
            <a:extLst>
              <a:ext uri="{FF2B5EF4-FFF2-40B4-BE49-F238E27FC236}">
                <a16:creationId xmlns:a16="http://schemas.microsoft.com/office/drawing/2014/main" id="{F93BC239-0A7F-43CF-A7BD-A0E370F4E0F7}"/>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474563" y="4624993"/>
            <a:ext cx="1320606" cy="801267"/>
          </a:xfrm>
          <a:prstGeom prst="rect">
            <a:avLst/>
          </a:prstGeom>
        </p:spPr>
      </p:pic>
      <p:sp>
        <p:nvSpPr>
          <p:cNvPr id="23" name="object 8">
            <a:extLst>
              <a:ext uri="{FF2B5EF4-FFF2-40B4-BE49-F238E27FC236}">
                <a16:creationId xmlns:a16="http://schemas.microsoft.com/office/drawing/2014/main" id="{94AD114C-4943-41A6-B199-626B27166D84}"/>
              </a:ext>
            </a:extLst>
          </p:cNvPr>
          <p:cNvSpPr/>
          <p:nvPr userDrawn="1"/>
        </p:nvSpPr>
        <p:spPr>
          <a:xfrm>
            <a:off x="4114455" y="2196203"/>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6" name="Picture 25">
            <a:extLst>
              <a:ext uri="{FF2B5EF4-FFF2-40B4-BE49-F238E27FC236}">
                <a16:creationId xmlns:a16="http://schemas.microsoft.com/office/drawing/2014/main" id="{A58D119A-1257-44D0-844B-FFADF17F6CC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21949" y="2482671"/>
            <a:ext cx="1672983" cy="1405920"/>
          </a:xfrm>
          <a:prstGeom prst="rect">
            <a:avLst/>
          </a:prstGeom>
        </p:spPr>
      </p:pic>
      <p:sp>
        <p:nvSpPr>
          <p:cNvPr id="29" name="object 8">
            <a:extLst>
              <a:ext uri="{FF2B5EF4-FFF2-40B4-BE49-F238E27FC236}">
                <a16:creationId xmlns:a16="http://schemas.microsoft.com/office/drawing/2014/main" id="{CFC63307-B0AE-4144-9781-C7493CF6BB8B}"/>
              </a:ext>
            </a:extLst>
          </p:cNvPr>
          <p:cNvSpPr/>
          <p:nvPr userDrawn="1"/>
        </p:nvSpPr>
        <p:spPr>
          <a:xfrm>
            <a:off x="2190068" y="221192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32" name="Picture 31">
            <a:extLst>
              <a:ext uri="{FF2B5EF4-FFF2-40B4-BE49-F238E27FC236}">
                <a16:creationId xmlns:a16="http://schemas.microsoft.com/office/drawing/2014/main" id="{B87B351A-5085-4853-92D1-AE5988E2799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80726" y="2482671"/>
            <a:ext cx="1672983" cy="1405920"/>
          </a:xfrm>
          <a:prstGeom prst="rect">
            <a:avLst/>
          </a:prstGeom>
        </p:spPr>
      </p:pic>
    </p:spTree>
    <p:extLst>
      <p:ext uri="{BB962C8B-B14F-4D97-AF65-F5344CB8AC3E}">
        <p14:creationId xmlns:p14="http://schemas.microsoft.com/office/powerpoint/2010/main" val="1463876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Rankings_eng">
    <p:spTree>
      <p:nvGrpSpPr>
        <p:cNvPr id="1" name=""/>
        <p:cNvGrpSpPr/>
        <p:nvPr/>
      </p:nvGrpSpPr>
      <p:grpSpPr>
        <a:xfrm>
          <a:off x="0" y="0"/>
          <a:ext cx="0" cy="0"/>
          <a:chOff x="0" y="0"/>
          <a:chExt cx="0" cy="0"/>
        </a:xfrm>
      </p:grpSpPr>
      <p:sp>
        <p:nvSpPr>
          <p:cNvPr id="38" name="object 8">
            <a:extLst>
              <a:ext uri="{FF2B5EF4-FFF2-40B4-BE49-F238E27FC236}">
                <a16:creationId xmlns:a16="http://schemas.microsoft.com/office/drawing/2014/main" id="{1F7CA4A7-35F9-4BF0-A528-79019070A8CA}"/>
              </a:ext>
            </a:extLst>
          </p:cNvPr>
          <p:cNvSpPr/>
          <p:nvPr userDrawn="1"/>
        </p:nvSpPr>
        <p:spPr>
          <a:xfrm>
            <a:off x="1264291" y="414310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5" name="Bildobjekt 10">
            <a:extLst>
              <a:ext uri="{FF2B5EF4-FFF2-40B4-BE49-F238E27FC236}">
                <a16:creationId xmlns:a16="http://schemas.microsoft.com/office/drawing/2014/main" id="{1A37F5C0-5732-494A-88FA-242BABCE7E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8" name="Platshållare för datum 2">
            <a:extLst>
              <a:ext uri="{FF2B5EF4-FFF2-40B4-BE49-F238E27FC236}">
                <a16:creationId xmlns:a16="http://schemas.microsoft.com/office/drawing/2014/main" id="{8F365B1F-7462-4AA0-813D-029D1795D2D4}"/>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31" name="Platshållare för sidfot 3">
            <a:extLst>
              <a:ext uri="{FF2B5EF4-FFF2-40B4-BE49-F238E27FC236}">
                <a16:creationId xmlns:a16="http://schemas.microsoft.com/office/drawing/2014/main" id="{0AFAA374-8952-427F-9256-B35C5996A109}"/>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39" name="Platshållare för bildnummer 4">
            <a:extLst>
              <a:ext uri="{FF2B5EF4-FFF2-40B4-BE49-F238E27FC236}">
                <a16:creationId xmlns:a16="http://schemas.microsoft.com/office/drawing/2014/main" id="{D8F2CED4-3AC5-4588-BD0E-27903A7CA6CD}"/>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40" name="Text Placeholder 11">
            <a:extLst>
              <a:ext uri="{FF2B5EF4-FFF2-40B4-BE49-F238E27FC236}">
                <a16:creationId xmlns:a16="http://schemas.microsoft.com/office/drawing/2014/main" id="{12AE32AD-8139-4A8C-BB9D-E8DD901E11A5}"/>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5"/>
                </a:solidFill>
                <a:latin typeface="+mj-lt"/>
              </a:defRPr>
            </a:lvl1pPr>
          </a:lstStyle>
          <a:p>
            <a:pPr lvl="0"/>
            <a:r>
              <a:rPr lang="sv-SE" dirty="0"/>
              <a:t>Rankings</a:t>
            </a:r>
          </a:p>
        </p:txBody>
      </p:sp>
      <p:pic>
        <p:nvPicPr>
          <p:cNvPr id="23" name="Picture 22">
            <a:extLst>
              <a:ext uri="{FF2B5EF4-FFF2-40B4-BE49-F238E27FC236}">
                <a16:creationId xmlns:a16="http://schemas.microsoft.com/office/drawing/2014/main" id="{1450C68B-8812-483B-9EE7-7BD7C777869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00975" y="4140078"/>
            <a:ext cx="1663642" cy="1665727"/>
          </a:xfrm>
          <a:prstGeom prst="rect">
            <a:avLst/>
          </a:prstGeom>
        </p:spPr>
      </p:pic>
      <p:pic>
        <p:nvPicPr>
          <p:cNvPr id="30" name="Picture 29">
            <a:extLst>
              <a:ext uri="{FF2B5EF4-FFF2-40B4-BE49-F238E27FC236}">
                <a16:creationId xmlns:a16="http://schemas.microsoft.com/office/drawing/2014/main" id="{15532C6F-01F6-4516-B329-BF5A1041F60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041424" y="4143104"/>
            <a:ext cx="1696613" cy="1694544"/>
          </a:xfrm>
          <a:prstGeom prst="rect">
            <a:avLst/>
          </a:prstGeom>
        </p:spPr>
      </p:pic>
      <p:pic>
        <p:nvPicPr>
          <p:cNvPr id="41" name="Picture 40">
            <a:extLst>
              <a:ext uri="{FF2B5EF4-FFF2-40B4-BE49-F238E27FC236}">
                <a16:creationId xmlns:a16="http://schemas.microsoft.com/office/drawing/2014/main" id="{9E851228-9AFF-404F-8811-B8F1943A8D7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051317" y="4143104"/>
            <a:ext cx="1674707" cy="1674707"/>
          </a:xfrm>
          <a:prstGeom prst="rect">
            <a:avLst/>
          </a:prstGeom>
        </p:spPr>
      </p:pic>
      <p:sp>
        <p:nvSpPr>
          <p:cNvPr id="42" name="object 8">
            <a:extLst>
              <a:ext uri="{FF2B5EF4-FFF2-40B4-BE49-F238E27FC236}">
                <a16:creationId xmlns:a16="http://schemas.microsoft.com/office/drawing/2014/main" id="{72F9C25B-ED64-4910-8427-ECBA17F5F686}"/>
              </a:ext>
            </a:extLst>
          </p:cNvPr>
          <p:cNvSpPr/>
          <p:nvPr userDrawn="1"/>
        </p:nvSpPr>
        <p:spPr>
          <a:xfrm>
            <a:off x="3161467" y="4143104"/>
            <a:ext cx="1662701" cy="166270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blipFill dpi="0" rotWithShape="1">
            <a:blip r:embed="rId6">
              <a:extLst>
                <a:ext uri="{28A0092B-C50C-407E-A947-70E740481C1C}">
                  <a14:useLocalDpi xmlns:a14="http://schemas.microsoft.com/office/drawing/2010/main" val="0"/>
                </a:ext>
              </a:extLst>
            </a:blip>
            <a:srcRect/>
            <a:stretch>
              <a:fillRect/>
            </a:stretch>
          </a:blipFill>
          <a:ln w="5715">
            <a:solidFill>
              <a:schemeClr val="tx2">
                <a:lumMod val="50000"/>
              </a:schemeClr>
            </a:solidFill>
          </a:ln>
        </p:spPr>
        <p:txBody>
          <a:bodyPr wrap="square" lIns="0" tIns="0" rIns="0" bIns="0" rtlCol="0" anchor="t" anchorCtr="0"/>
          <a:lstStyle/>
          <a:p>
            <a:endParaRPr/>
          </a:p>
        </p:txBody>
      </p:sp>
      <p:pic>
        <p:nvPicPr>
          <p:cNvPr id="24" name="Picture 23">
            <a:extLst>
              <a:ext uri="{FF2B5EF4-FFF2-40B4-BE49-F238E27FC236}">
                <a16:creationId xmlns:a16="http://schemas.microsoft.com/office/drawing/2014/main" id="{6B35E42B-0718-418E-9D70-52ACA3A3B83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96783" y="2429975"/>
            <a:ext cx="1185600" cy="1220600"/>
          </a:xfrm>
          <a:prstGeom prst="rect">
            <a:avLst/>
          </a:prstGeom>
        </p:spPr>
      </p:pic>
      <p:pic>
        <p:nvPicPr>
          <p:cNvPr id="33" name="Picture 32">
            <a:extLst>
              <a:ext uri="{FF2B5EF4-FFF2-40B4-BE49-F238E27FC236}">
                <a16:creationId xmlns:a16="http://schemas.microsoft.com/office/drawing/2014/main" id="{34090144-8080-4B7D-9617-523C4B740C1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494030" y="2429975"/>
            <a:ext cx="767794" cy="1255344"/>
          </a:xfrm>
          <a:prstGeom prst="rect">
            <a:avLst/>
          </a:prstGeom>
        </p:spPr>
      </p:pic>
      <p:sp>
        <p:nvSpPr>
          <p:cNvPr id="45" name="object 8">
            <a:extLst>
              <a:ext uri="{FF2B5EF4-FFF2-40B4-BE49-F238E27FC236}">
                <a16:creationId xmlns:a16="http://schemas.microsoft.com/office/drawing/2014/main" id="{5A01EAE0-274C-4205-A20C-D0AD21B53192}"/>
              </a:ext>
            </a:extLst>
          </p:cNvPr>
          <p:cNvSpPr/>
          <p:nvPr userDrawn="1"/>
        </p:nvSpPr>
        <p:spPr>
          <a:xfrm>
            <a:off x="6038265" y="2200731"/>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46" name="object 8">
            <a:extLst>
              <a:ext uri="{FF2B5EF4-FFF2-40B4-BE49-F238E27FC236}">
                <a16:creationId xmlns:a16="http://schemas.microsoft.com/office/drawing/2014/main" id="{58BEC79C-A03C-4527-8096-6FD65FBEEC52}"/>
              </a:ext>
            </a:extLst>
          </p:cNvPr>
          <p:cNvSpPr/>
          <p:nvPr userDrawn="1"/>
        </p:nvSpPr>
        <p:spPr>
          <a:xfrm>
            <a:off x="7962075" y="2197332"/>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1" name="Picture 20">
            <a:extLst>
              <a:ext uri="{FF2B5EF4-FFF2-40B4-BE49-F238E27FC236}">
                <a16:creationId xmlns:a16="http://schemas.microsoft.com/office/drawing/2014/main" id="{FF44C2D5-40AA-4357-A994-583B4EC01A9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474563" y="4624993"/>
            <a:ext cx="1320606" cy="801267"/>
          </a:xfrm>
          <a:prstGeom prst="rect">
            <a:avLst/>
          </a:prstGeom>
        </p:spPr>
      </p:pic>
      <p:sp>
        <p:nvSpPr>
          <p:cNvPr id="22" name="object 8">
            <a:extLst>
              <a:ext uri="{FF2B5EF4-FFF2-40B4-BE49-F238E27FC236}">
                <a16:creationId xmlns:a16="http://schemas.microsoft.com/office/drawing/2014/main" id="{B81DFDEF-1DBC-47E1-80F1-9C9D33068C49}"/>
              </a:ext>
            </a:extLst>
          </p:cNvPr>
          <p:cNvSpPr/>
          <p:nvPr userDrawn="1"/>
        </p:nvSpPr>
        <p:spPr>
          <a:xfrm>
            <a:off x="4114455" y="2196203"/>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26" name="Picture 25">
            <a:extLst>
              <a:ext uri="{FF2B5EF4-FFF2-40B4-BE49-F238E27FC236}">
                <a16:creationId xmlns:a16="http://schemas.microsoft.com/office/drawing/2014/main" id="{6C5FD677-CA3A-451A-8ACC-413348C9477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21949" y="2482671"/>
            <a:ext cx="1672983" cy="1405920"/>
          </a:xfrm>
          <a:prstGeom prst="rect">
            <a:avLst/>
          </a:prstGeom>
        </p:spPr>
      </p:pic>
      <p:sp>
        <p:nvSpPr>
          <p:cNvPr id="29" name="object 8">
            <a:extLst>
              <a:ext uri="{FF2B5EF4-FFF2-40B4-BE49-F238E27FC236}">
                <a16:creationId xmlns:a16="http://schemas.microsoft.com/office/drawing/2014/main" id="{C3D6EF63-DA5E-4971-9A24-A365F4AC0BCC}"/>
              </a:ext>
            </a:extLst>
          </p:cNvPr>
          <p:cNvSpPr/>
          <p:nvPr userDrawn="1"/>
        </p:nvSpPr>
        <p:spPr>
          <a:xfrm>
            <a:off x="2190068" y="2211924"/>
            <a:ext cx="1663641" cy="1663641"/>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32" name="Picture 31">
            <a:extLst>
              <a:ext uri="{FF2B5EF4-FFF2-40B4-BE49-F238E27FC236}">
                <a16:creationId xmlns:a16="http://schemas.microsoft.com/office/drawing/2014/main" id="{5578E153-FC93-493B-8A5D-D1E597C5FF1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80726" y="2482671"/>
            <a:ext cx="1672983" cy="1405920"/>
          </a:xfrm>
          <a:prstGeom prst="rect">
            <a:avLst/>
          </a:prstGeom>
        </p:spPr>
      </p:pic>
    </p:spTree>
    <p:extLst>
      <p:ext uri="{BB962C8B-B14F-4D97-AF65-F5344CB8AC3E}">
        <p14:creationId xmlns:p14="http://schemas.microsoft.com/office/powerpoint/2010/main" val="1498730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Årets-advokatbyrå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91337656-756E-4775-9001-AA7F0DF68D08}"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Text Placeholder 11">
            <a:extLst>
              <a:ext uri="{FF2B5EF4-FFF2-40B4-BE49-F238E27FC236}">
                <a16:creationId xmlns:a16="http://schemas.microsoft.com/office/drawing/2014/main" id="{5D1E0CC1-AB99-43EA-9D32-9BA20BC820CB}"/>
              </a:ext>
            </a:extLst>
          </p:cNvPr>
          <p:cNvSpPr>
            <a:spLocks noGrp="1"/>
          </p:cNvSpPr>
          <p:nvPr>
            <p:ph type="body" sz="quarter" idx="13" hasCustomPrompt="1"/>
          </p:nvPr>
        </p:nvSpPr>
        <p:spPr>
          <a:xfrm>
            <a:off x="1237080" y="568861"/>
            <a:ext cx="9177307" cy="1146175"/>
          </a:xfrm>
        </p:spPr>
        <p:txBody>
          <a:bodyPr/>
          <a:lstStyle>
            <a:lvl1pPr marL="0" indent="0">
              <a:buNone/>
              <a:defRPr sz="4400">
                <a:latin typeface="+mj-lt"/>
              </a:defRPr>
            </a:lvl1pPr>
          </a:lstStyle>
          <a:p>
            <a:pPr lvl="0"/>
            <a:r>
              <a:rPr lang="sv-SE" dirty="0"/>
              <a:t>Utmärkelser Årets Advokatbyrå</a:t>
            </a:r>
          </a:p>
        </p:txBody>
      </p:sp>
      <p:pic>
        <p:nvPicPr>
          <p:cNvPr id="12" name="Picture 11">
            <a:extLst>
              <a:ext uri="{FF2B5EF4-FFF2-40B4-BE49-F238E27FC236}">
                <a16:creationId xmlns:a16="http://schemas.microsoft.com/office/drawing/2014/main" id="{06F1EC9B-009C-4412-BBE3-59E3756834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92308" y="1839679"/>
            <a:ext cx="9607383" cy="4323494"/>
          </a:xfrm>
          <a:prstGeom prst="rect">
            <a:avLst/>
          </a:prstGeom>
        </p:spPr>
      </p:pic>
    </p:spTree>
    <p:extLst>
      <p:ext uri="{BB962C8B-B14F-4D97-AF65-F5344CB8AC3E}">
        <p14:creationId xmlns:p14="http://schemas.microsoft.com/office/powerpoint/2010/main" val="2124756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Årets-advokatbyrå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B583A2DA-0160-4E30-8BB4-C96B00B0BC40}"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Text Placeholder 11">
            <a:extLst>
              <a:ext uri="{FF2B5EF4-FFF2-40B4-BE49-F238E27FC236}">
                <a16:creationId xmlns:a16="http://schemas.microsoft.com/office/drawing/2014/main" id="{2C187606-8CE3-47B8-A115-792D05D673FD}"/>
              </a:ext>
            </a:extLst>
          </p:cNvPr>
          <p:cNvSpPr>
            <a:spLocks noGrp="1"/>
          </p:cNvSpPr>
          <p:nvPr>
            <p:ph type="body" sz="quarter" idx="13" hasCustomPrompt="1"/>
          </p:nvPr>
        </p:nvSpPr>
        <p:spPr>
          <a:xfrm>
            <a:off x="1237080" y="568861"/>
            <a:ext cx="9278519" cy="1146175"/>
          </a:xfrm>
        </p:spPr>
        <p:txBody>
          <a:bodyPr/>
          <a:lstStyle>
            <a:lvl1pPr marL="0" indent="0">
              <a:buNone/>
              <a:defRPr sz="4400">
                <a:latin typeface="+mj-lt"/>
              </a:defRPr>
            </a:lvl1pPr>
          </a:lstStyle>
          <a:p>
            <a:pPr lvl="0"/>
            <a:r>
              <a:rPr lang="sv-SE" dirty="0"/>
              <a:t>Awards Law </a:t>
            </a:r>
            <a:r>
              <a:rPr lang="sv-SE" dirty="0" err="1"/>
              <a:t>Firm</a:t>
            </a:r>
            <a:r>
              <a:rPr lang="sv-SE" dirty="0"/>
              <a:t> </a:t>
            </a:r>
            <a:r>
              <a:rPr lang="sv-SE" dirty="0" err="1"/>
              <a:t>of</a:t>
            </a:r>
            <a:r>
              <a:rPr lang="sv-SE" dirty="0"/>
              <a:t> the </a:t>
            </a:r>
            <a:r>
              <a:rPr lang="sv-SE" dirty="0" err="1"/>
              <a:t>Year</a:t>
            </a:r>
            <a:endParaRPr lang="sv-SE" dirty="0"/>
          </a:p>
        </p:txBody>
      </p:sp>
      <p:pic>
        <p:nvPicPr>
          <p:cNvPr id="13" name="Picture 12">
            <a:extLst>
              <a:ext uri="{FF2B5EF4-FFF2-40B4-BE49-F238E27FC236}">
                <a16:creationId xmlns:a16="http://schemas.microsoft.com/office/drawing/2014/main" id="{F7D986AB-6DC5-4079-A6E5-821AC8A2CD6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92309" y="1839679"/>
            <a:ext cx="9607380" cy="4323494"/>
          </a:xfrm>
          <a:prstGeom prst="rect">
            <a:avLst/>
          </a:prstGeom>
        </p:spPr>
      </p:pic>
    </p:spTree>
    <p:extLst>
      <p:ext uri="{BB962C8B-B14F-4D97-AF65-F5344CB8AC3E}">
        <p14:creationId xmlns:p14="http://schemas.microsoft.com/office/powerpoint/2010/main" val="5023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Rubrikbild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5988715C-A4C1-4143-9922-EC2D6784C310}"/>
              </a:ext>
            </a:extLst>
          </p:cNvPr>
          <p:cNvPicPr>
            <a:picLocks noChangeAspect="1"/>
          </p:cNvPicPr>
          <p:nvPr userDrawn="1"/>
        </p:nvPicPr>
        <p:blipFill>
          <a:blip r:embed="rId2">
            <a:extLst>
              <a:ext uri="{28A0092B-C50C-407E-A947-70E740481C1C}">
                <a14:useLocalDpi xmlns:a14="http://schemas.microsoft.com/office/drawing/2010/main" val="0"/>
              </a:ext>
            </a:extLst>
          </a:blip>
          <a:srcRect t="12502" b="12502"/>
          <a:stretch/>
        </p:blipFill>
        <p:spPr>
          <a:xfrm>
            <a:off x="0" y="-1"/>
            <a:ext cx="12192000" cy="6857283"/>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7BC5DF7C-88E7-411A-BB59-D257E6FFA86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2275544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ernationella-rankingar_sv">
    <p:spTree>
      <p:nvGrpSpPr>
        <p:cNvPr id="1" name=""/>
        <p:cNvGrpSpPr/>
        <p:nvPr/>
      </p:nvGrpSpPr>
      <p:grpSpPr>
        <a:xfrm>
          <a:off x="0" y="0"/>
          <a:ext cx="0" cy="0"/>
          <a:chOff x="0" y="0"/>
          <a:chExt cx="0" cy="0"/>
        </a:xfrm>
      </p:grpSpPr>
      <p:pic>
        <p:nvPicPr>
          <p:cNvPr id="19" name="Bildobjekt 9">
            <a:extLst>
              <a:ext uri="{FF2B5EF4-FFF2-40B4-BE49-F238E27FC236}">
                <a16:creationId xmlns:a16="http://schemas.microsoft.com/office/drawing/2014/main" id="{7BD79F6B-6730-4BC4-B415-62D93CBB6D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2" name="Platshållare för datum 2">
            <a:extLst>
              <a:ext uri="{FF2B5EF4-FFF2-40B4-BE49-F238E27FC236}">
                <a16:creationId xmlns:a16="http://schemas.microsoft.com/office/drawing/2014/main" id="{5458E464-3C96-4260-B08D-4BAC8341031E}"/>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23" name="Platshållare för sidfot 3">
            <a:extLst>
              <a:ext uri="{FF2B5EF4-FFF2-40B4-BE49-F238E27FC236}">
                <a16:creationId xmlns:a16="http://schemas.microsoft.com/office/drawing/2014/main" id="{A2CF83FF-A76A-4100-B067-7FDF7AB573D2}"/>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6D9A8C60-9964-41E0-807C-F96E1D5D2E87}"/>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32" name="object 8">
            <a:extLst>
              <a:ext uri="{FF2B5EF4-FFF2-40B4-BE49-F238E27FC236}">
                <a16:creationId xmlns:a16="http://schemas.microsoft.com/office/drawing/2014/main" id="{EE6C0DFF-7992-413F-849E-3537BAF9CBBE}"/>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4" name="object 8">
            <a:extLst>
              <a:ext uri="{FF2B5EF4-FFF2-40B4-BE49-F238E27FC236}">
                <a16:creationId xmlns:a16="http://schemas.microsoft.com/office/drawing/2014/main" id="{C35895D0-D106-49A7-9E91-19A8307A93EB}"/>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bg2"/>
                </a:solidFill>
                <a:latin typeface="+mj-lt"/>
              </a:defRPr>
            </a:lvl1pPr>
          </a:lstStyle>
          <a:p>
            <a:pPr lvl="0"/>
            <a:r>
              <a:rPr lang="sv-SE" dirty="0"/>
              <a:t>Internationella rankingar</a:t>
            </a:r>
          </a:p>
        </p:txBody>
      </p:sp>
      <p:pic>
        <p:nvPicPr>
          <p:cNvPr id="28" name="Picture 27">
            <a:extLst>
              <a:ext uri="{FF2B5EF4-FFF2-40B4-BE49-F238E27FC236}">
                <a16:creationId xmlns:a16="http://schemas.microsoft.com/office/drawing/2014/main" id="{4888161B-0092-45F1-B4A8-291DD0843D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pic>
        <p:nvPicPr>
          <p:cNvPr id="17" name="Picture 16">
            <a:extLst>
              <a:ext uri="{FF2B5EF4-FFF2-40B4-BE49-F238E27FC236}">
                <a16:creationId xmlns:a16="http://schemas.microsoft.com/office/drawing/2014/main" id="{A633828E-31E6-4FC5-B272-790C20743F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53551" y="3051872"/>
            <a:ext cx="2260125" cy="1899334"/>
          </a:xfrm>
          <a:prstGeom prst="rect">
            <a:avLst/>
          </a:prstGeom>
        </p:spPr>
      </p:pic>
      <p:pic>
        <p:nvPicPr>
          <p:cNvPr id="16" name="Picture 15">
            <a:extLst>
              <a:ext uri="{FF2B5EF4-FFF2-40B4-BE49-F238E27FC236}">
                <a16:creationId xmlns:a16="http://schemas.microsoft.com/office/drawing/2014/main" id="{9524D99B-87E2-4327-B265-00FDF3273B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2035" y="3024977"/>
            <a:ext cx="2295012" cy="1928653"/>
          </a:xfrm>
          <a:prstGeom prst="rect">
            <a:avLst/>
          </a:prstGeom>
        </p:spPr>
      </p:pic>
      <p:pic>
        <p:nvPicPr>
          <p:cNvPr id="29" name="Bildobjekt 10">
            <a:extLst>
              <a:ext uri="{FF2B5EF4-FFF2-40B4-BE49-F238E27FC236}">
                <a16:creationId xmlns:a16="http://schemas.microsoft.com/office/drawing/2014/main" id="{35EC7A8D-23CE-4226-BF22-84CAC78AACE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856822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Internationella-rankingar_sv">
    <p:spTree>
      <p:nvGrpSpPr>
        <p:cNvPr id="1" name=""/>
        <p:cNvGrpSpPr/>
        <p:nvPr/>
      </p:nvGrpSpPr>
      <p:grpSpPr>
        <a:xfrm>
          <a:off x="0" y="0"/>
          <a:ext cx="0" cy="0"/>
          <a:chOff x="0" y="0"/>
          <a:chExt cx="0" cy="0"/>
        </a:xfrm>
      </p:grpSpPr>
      <p:sp>
        <p:nvSpPr>
          <p:cNvPr id="18" name="Rektangel 9">
            <a:extLst>
              <a:ext uri="{FF2B5EF4-FFF2-40B4-BE49-F238E27FC236}">
                <a16:creationId xmlns:a16="http://schemas.microsoft.com/office/drawing/2014/main" id="{C1B85AE8-BBA5-4D31-A801-4CD0903E5A42}"/>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10">
            <a:extLst>
              <a:ext uri="{FF2B5EF4-FFF2-40B4-BE49-F238E27FC236}">
                <a16:creationId xmlns:a16="http://schemas.microsoft.com/office/drawing/2014/main" id="{AE5F76EC-3B23-486D-8162-D92502F76C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2" name="Platshållare för datum 2">
            <a:extLst>
              <a:ext uri="{FF2B5EF4-FFF2-40B4-BE49-F238E27FC236}">
                <a16:creationId xmlns:a16="http://schemas.microsoft.com/office/drawing/2014/main" id="{5458E464-3C96-4260-B08D-4BAC8341031E}"/>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23" name="Platshållare för sidfot 3">
            <a:extLst>
              <a:ext uri="{FF2B5EF4-FFF2-40B4-BE49-F238E27FC236}">
                <a16:creationId xmlns:a16="http://schemas.microsoft.com/office/drawing/2014/main" id="{A2CF83FF-A76A-4100-B067-7FDF7AB573D2}"/>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6D9A8C60-9964-41E0-807C-F96E1D5D2E87}"/>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Internationella rankingar</a:t>
            </a:r>
          </a:p>
        </p:txBody>
      </p:sp>
      <p:pic>
        <p:nvPicPr>
          <p:cNvPr id="28" name="Picture 27">
            <a:extLst>
              <a:ext uri="{FF2B5EF4-FFF2-40B4-BE49-F238E27FC236}">
                <a16:creationId xmlns:a16="http://schemas.microsoft.com/office/drawing/2014/main" id="{4888161B-0092-45F1-B4A8-291DD0843D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sp>
        <p:nvSpPr>
          <p:cNvPr id="19" name="object 8">
            <a:extLst>
              <a:ext uri="{FF2B5EF4-FFF2-40B4-BE49-F238E27FC236}">
                <a16:creationId xmlns:a16="http://schemas.microsoft.com/office/drawing/2014/main" id="{8D748823-10CF-4BBF-AFFE-ECE485FE4EAE}"/>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9" name="object 8">
            <a:extLst>
              <a:ext uri="{FF2B5EF4-FFF2-40B4-BE49-F238E27FC236}">
                <a16:creationId xmlns:a16="http://schemas.microsoft.com/office/drawing/2014/main" id="{969B189A-87DA-4EA5-A5CC-131D7FEC24EF}"/>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pic>
        <p:nvPicPr>
          <p:cNvPr id="30" name="Picture 29">
            <a:extLst>
              <a:ext uri="{FF2B5EF4-FFF2-40B4-BE49-F238E27FC236}">
                <a16:creationId xmlns:a16="http://schemas.microsoft.com/office/drawing/2014/main" id="{67F13003-46C8-4462-ADA8-567150E1CE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53551" y="3051872"/>
            <a:ext cx="2260125" cy="1899334"/>
          </a:xfrm>
          <a:prstGeom prst="rect">
            <a:avLst/>
          </a:prstGeom>
        </p:spPr>
      </p:pic>
      <p:pic>
        <p:nvPicPr>
          <p:cNvPr id="33" name="Picture 32">
            <a:extLst>
              <a:ext uri="{FF2B5EF4-FFF2-40B4-BE49-F238E27FC236}">
                <a16:creationId xmlns:a16="http://schemas.microsoft.com/office/drawing/2014/main" id="{D66EDFDB-BE97-40D9-8BA5-16DB9138D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2035" y="3024977"/>
            <a:ext cx="2295012" cy="1928653"/>
          </a:xfrm>
          <a:prstGeom prst="rect">
            <a:avLst/>
          </a:prstGeom>
        </p:spPr>
      </p:pic>
    </p:spTree>
    <p:extLst>
      <p:ext uri="{BB962C8B-B14F-4D97-AF65-F5344CB8AC3E}">
        <p14:creationId xmlns:p14="http://schemas.microsoft.com/office/powerpoint/2010/main" val="659018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ernationella-rankingar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D36F0475-9F7D-4429-98F6-92BA47E81ECD}"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4212DC92-843F-4A51-8D57-2EFD1F74ABB4}"/>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International rankings</a:t>
            </a:r>
          </a:p>
        </p:txBody>
      </p:sp>
      <p:pic>
        <p:nvPicPr>
          <p:cNvPr id="16" name="Picture 15">
            <a:extLst>
              <a:ext uri="{FF2B5EF4-FFF2-40B4-BE49-F238E27FC236}">
                <a16:creationId xmlns:a16="http://schemas.microsoft.com/office/drawing/2014/main" id="{43FD22A4-AAFF-4BF4-A57A-8AFCD547D4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sp>
        <p:nvSpPr>
          <p:cNvPr id="17" name="object 8">
            <a:extLst>
              <a:ext uri="{FF2B5EF4-FFF2-40B4-BE49-F238E27FC236}">
                <a16:creationId xmlns:a16="http://schemas.microsoft.com/office/drawing/2014/main" id="{6A457C4A-72A8-4680-8966-255210CAAEE6}"/>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1" name="object 8">
            <a:extLst>
              <a:ext uri="{FF2B5EF4-FFF2-40B4-BE49-F238E27FC236}">
                <a16:creationId xmlns:a16="http://schemas.microsoft.com/office/drawing/2014/main" id="{6FA1F629-C64F-46D9-8E8E-93ABD5403CBC}"/>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pic>
        <p:nvPicPr>
          <p:cNvPr id="22" name="Picture 21">
            <a:extLst>
              <a:ext uri="{FF2B5EF4-FFF2-40B4-BE49-F238E27FC236}">
                <a16:creationId xmlns:a16="http://schemas.microsoft.com/office/drawing/2014/main" id="{4D1E4755-F2CC-46E4-B9B0-76325F60A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3551" y="3051872"/>
            <a:ext cx="2260125" cy="1899334"/>
          </a:xfrm>
          <a:prstGeom prst="rect">
            <a:avLst/>
          </a:prstGeom>
        </p:spPr>
      </p:pic>
      <p:pic>
        <p:nvPicPr>
          <p:cNvPr id="23" name="Picture 22">
            <a:extLst>
              <a:ext uri="{FF2B5EF4-FFF2-40B4-BE49-F238E27FC236}">
                <a16:creationId xmlns:a16="http://schemas.microsoft.com/office/drawing/2014/main" id="{BBC184FB-4C53-4F73-9D57-64154B7508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2035" y="3024977"/>
            <a:ext cx="2295012" cy="1928653"/>
          </a:xfrm>
          <a:prstGeom prst="rect">
            <a:avLst/>
          </a:prstGeom>
        </p:spPr>
      </p:pic>
    </p:spTree>
    <p:extLst>
      <p:ext uri="{BB962C8B-B14F-4D97-AF65-F5344CB8AC3E}">
        <p14:creationId xmlns:p14="http://schemas.microsoft.com/office/powerpoint/2010/main" val="1126335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Internationella-rankingar_eng">
    <p:spTree>
      <p:nvGrpSpPr>
        <p:cNvPr id="1" name=""/>
        <p:cNvGrpSpPr/>
        <p:nvPr/>
      </p:nvGrpSpPr>
      <p:grpSpPr>
        <a:xfrm>
          <a:off x="0" y="0"/>
          <a:ext cx="0" cy="0"/>
          <a:chOff x="0" y="0"/>
          <a:chExt cx="0" cy="0"/>
        </a:xfrm>
      </p:grpSpPr>
      <p:sp>
        <p:nvSpPr>
          <p:cNvPr id="16" name="Rektangel 9">
            <a:extLst>
              <a:ext uri="{FF2B5EF4-FFF2-40B4-BE49-F238E27FC236}">
                <a16:creationId xmlns:a16="http://schemas.microsoft.com/office/drawing/2014/main" id="{2B08E92C-FECB-4BC1-808B-B3498F02137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0">
            <a:extLst>
              <a:ext uri="{FF2B5EF4-FFF2-40B4-BE49-F238E27FC236}">
                <a16:creationId xmlns:a16="http://schemas.microsoft.com/office/drawing/2014/main" id="{2B9F7AEB-55AC-4165-B25B-C44E4F1215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8" name="Platshållare för datum 2">
            <a:extLst>
              <a:ext uri="{FF2B5EF4-FFF2-40B4-BE49-F238E27FC236}">
                <a16:creationId xmlns:a16="http://schemas.microsoft.com/office/drawing/2014/main" id="{4B461DAB-7243-4146-9816-2A312B386EE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21" name="Platshållare för sidfot 3">
            <a:extLst>
              <a:ext uri="{FF2B5EF4-FFF2-40B4-BE49-F238E27FC236}">
                <a16:creationId xmlns:a16="http://schemas.microsoft.com/office/drawing/2014/main" id="{C7EC0B95-D0C0-4A83-9877-AFE5DDB03658}"/>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25" name="Platshållare för bildnummer 4">
            <a:extLst>
              <a:ext uri="{FF2B5EF4-FFF2-40B4-BE49-F238E27FC236}">
                <a16:creationId xmlns:a16="http://schemas.microsoft.com/office/drawing/2014/main" id="{427B8933-39E9-4962-AAFD-EA4C32158EFF}"/>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2709" y="3024977"/>
            <a:ext cx="1420841" cy="1462785"/>
          </a:xfrm>
          <a:prstGeom prst="rect">
            <a:avLst/>
          </a:prstGeom>
        </p:spPr>
      </p:pic>
      <p:sp>
        <p:nvSpPr>
          <p:cNvPr id="27" name="object 8">
            <a:extLst>
              <a:ext uri="{FF2B5EF4-FFF2-40B4-BE49-F238E27FC236}">
                <a16:creationId xmlns:a16="http://schemas.microsoft.com/office/drawing/2014/main" id="{AF5AF4EB-D548-495D-A090-36D212782B3B}"/>
              </a:ext>
            </a:extLst>
          </p:cNvPr>
          <p:cNvSpPr/>
          <p:nvPr userDrawn="1"/>
        </p:nvSpPr>
        <p:spPr>
          <a:xfrm>
            <a:off x="6142470"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31" name="object 8">
            <a:extLst>
              <a:ext uri="{FF2B5EF4-FFF2-40B4-BE49-F238E27FC236}">
                <a16:creationId xmlns:a16="http://schemas.microsoft.com/office/drawing/2014/main" id="{A1437ED6-C67C-460F-BCE8-BA108F23545F}"/>
              </a:ext>
            </a:extLst>
          </p:cNvPr>
          <p:cNvSpPr/>
          <p:nvPr userDrawn="1"/>
        </p:nvSpPr>
        <p:spPr>
          <a:xfrm>
            <a:off x="8707914" y="2540773"/>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0" name="Text Placeholder 11">
            <a:extLst>
              <a:ext uri="{FF2B5EF4-FFF2-40B4-BE49-F238E27FC236}">
                <a16:creationId xmlns:a16="http://schemas.microsoft.com/office/drawing/2014/main" id="{4212DC92-843F-4A51-8D57-2EFD1F74ABB4}"/>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International rankings</a:t>
            </a:r>
          </a:p>
        </p:txBody>
      </p:sp>
      <p:pic>
        <p:nvPicPr>
          <p:cNvPr id="28" name="Picture 27">
            <a:extLst>
              <a:ext uri="{FF2B5EF4-FFF2-40B4-BE49-F238E27FC236}">
                <a16:creationId xmlns:a16="http://schemas.microsoft.com/office/drawing/2014/main" id="{3B6E60C5-DC5A-46CC-B904-7B72CC8E0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79220" y="2794955"/>
            <a:ext cx="1142470" cy="1867940"/>
          </a:xfrm>
          <a:prstGeom prst="rect">
            <a:avLst/>
          </a:prstGeom>
        </p:spPr>
      </p:pic>
      <p:sp>
        <p:nvSpPr>
          <p:cNvPr id="19" name="object 8">
            <a:extLst>
              <a:ext uri="{FF2B5EF4-FFF2-40B4-BE49-F238E27FC236}">
                <a16:creationId xmlns:a16="http://schemas.microsoft.com/office/drawing/2014/main" id="{06FE75C7-0425-4631-BCFC-3DF0D346C92C}"/>
              </a:ext>
            </a:extLst>
          </p:cNvPr>
          <p:cNvSpPr/>
          <p:nvPr userDrawn="1"/>
        </p:nvSpPr>
        <p:spPr>
          <a:xfrm>
            <a:off x="1014324" y="254700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29" name="object 8">
            <a:extLst>
              <a:ext uri="{FF2B5EF4-FFF2-40B4-BE49-F238E27FC236}">
                <a16:creationId xmlns:a16="http://schemas.microsoft.com/office/drawing/2014/main" id="{B5246614-1380-4184-9E18-F6F4AF0D3451}"/>
              </a:ext>
            </a:extLst>
          </p:cNvPr>
          <p:cNvSpPr/>
          <p:nvPr userDrawn="1"/>
        </p:nvSpPr>
        <p:spPr>
          <a:xfrm>
            <a:off x="3578397" y="2540774"/>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pic>
        <p:nvPicPr>
          <p:cNvPr id="30" name="Picture 29">
            <a:extLst>
              <a:ext uri="{FF2B5EF4-FFF2-40B4-BE49-F238E27FC236}">
                <a16:creationId xmlns:a16="http://schemas.microsoft.com/office/drawing/2014/main" id="{242C70A1-C47B-451A-A4D7-0C61E27904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53551" y="3051872"/>
            <a:ext cx="2260125" cy="1899334"/>
          </a:xfrm>
          <a:prstGeom prst="rect">
            <a:avLst/>
          </a:prstGeom>
        </p:spPr>
      </p:pic>
      <p:pic>
        <p:nvPicPr>
          <p:cNvPr id="33" name="Picture 32">
            <a:extLst>
              <a:ext uri="{FF2B5EF4-FFF2-40B4-BE49-F238E27FC236}">
                <a16:creationId xmlns:a16="http://schemas.microsoft.com/office/drawing/2014/main" id="{9ED07C1B-A456-4B76-AB02-9E182D7671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2035" y="3024977"/>
            <a:ext cx="2295012" cy="1928653"/>
          </a:xfrm>
          <a:prstGeom prst="rect">
            <a:avLst/>
          </a:prstGeom>
        </p:spPr>
      </p:pic>
    </p:spTree>
    <p:extLst>
      <p:ext uri="{BB962C8B-B14F-4D97-AF65-F5344CB8AC3E}">
        <p14:creationId xmlns:p14="http://schemas.microsoft.com/office/powerpoint/2010/main" val="1410902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Internationella-rankingar_sv">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CC898C4E-68D5-4CA7-B8CA-3AFF20D72529}"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4" name="object 8">
            <a:extLst>
              <a:ext uri="{FF2B5EF4-FFF2-40B4-BE49-F238E27FC236}">
                <a16:creationId xmlns:a16="http://schemas.microsoft.com/office/drawing/2014/main" id="{C35895D0-D106-49A7-9E91-19A8307A93EB}"/>
              </a:ext>
            </a:extLst>
          </p:cNvPr>
          <p:cNvSpPr/>
          <p:nvPr userDrawn="1"/>
        </p:nvSpPr>
        <p:spPr>
          <a:xfrm>
            <a:off x="4890783" y="2400485"/>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27" name="object 8">
            <a:extLst>
              <a:ext uri="{FF2B5EF4-FFF2-40B4-BE49-F238E27FC236}">
                <a16:creationId xmlns:a16="http://schemas.microsoft.com/office/drawing/2014/main" id="{AF5AF4EB-D548-495D-A090-36D212782B3B}"/>
              </a:ext>
            </a:extLst>
          </p:cNvPr>
          <p:cNvSpPr/>
          <p:nvPr userDrawn="1"/>
        </p:nvSpPr>
        <p:spPr>
          <a:xfrm>
            <a:off x="7450466"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Utmärkelser</a:t>
            </a:r>
          </a:p>
        </p:txBody>
      </p:sp>
      <p:pic>
        <p:nvPicPr>
          <p:cNvPr id="14" name="Picture 13">
            <a:extLst>
              <a:ext uri="{FF2B5EF4-FFF2-40B4-BE49-F238E27FC236}">
                <a16:creationId xmlns:a16="http://schemas.microsoft.com/office/drawing/2014/main" id="{648B166D-ECB1-4432-8FDF-958ED52598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83148" y="2825378"/>
            <a:ext cx="1025702" cy="1748823"/>
          </a:xfrm>
          <a:prstGeom prst="rect">
            <a:avLst/>
          </a:prstGeom>
        </p:spPr>
      </p:pic>
      <p:pic>
        <p:nvPicPr>
          <p:cNvPr id="13" name="Picture 12">
            <a:extLst>
              <a:ext uri="{FF2B5EF4-FFF2-40B4-BE49-F238E27FC236}">
                <a16:creationId xmlns:a16="http://schemas.microsoft.com/office/drawing/2014/main" id="{1796E65F-A4E3-4133-A231-D127CE6EBF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19794" y="2278459"/>
            <a:ext cx="2652346" cy="2652346"/>
          </a:xfrm>
          <a:prstGeom prst="rect">
            <a:avLst/>
          </a:prstGeom>
        </p:spPr>
      </p:pic>
      <p:sp>
        <p:nvSpPr>
          <p:cNvPr id="15" name="object 8">
            <a:extLst>
              <a:ext uri="{FF2B5EF4-FFF2-40B4-BE49-F238E27FC236}">
                <a16:creationId xmlns:a16="http://schemas.microsoft.com/office/drawing/2014/main" id="{DAB795E0-4D4F-40F7-B277-9859718936B1}"/>
              </a:ext>
            </a:extLst>
          </p:cNvPr>
          <p:cNvSpPr/>
          <p:nvPr userDrawn="1"/>
        </p:nvSpPr>
        <p:spPr>
          <a:xfrm>
            <a:off x="2331101"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16" name="Picture 15">
            <a:extLst>
              <a:ext uri="{FF2B5EF4-FFF2-40B4-BE49-F238E27FC236}">
                <a16:creationId xmlns:a16="http://schemas.microsoft.com/office/drawing/2014/main" id="{A1E275C6-4FF8-4F43-93BC-66830DEEB8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2831" y="2826662"/>
            <a:ext cx="1025702" cy="1747539"/>
          </a:xfrm>
          <a:prstGeom prst="rect">
            <a:avLst/>
          </a:prstGeom>
        </p:spPr>
      </p:pic>
      <p:sp>
        <p:nvSpPr>
          <p:cNvPr id="2" name="Rectangle 1">
            <a:extLst>
              <a:ext uri="{FF2B5EF4-FFF2-40B4-BE49-F238E27FC236}">
                <a16:creationId xmlns:a16="http://schemas.microsoft.com/office/drawing/2014/main" id="{52CDB3B8-646D-4990-A429-3B685F1F6E38}"/>
              </a:ext>
            </a:extLst>
          </p:cNvPr>
          <p:cNvSpPr/>
          <p:nvPr userDrawn="1"/>
        </p:nvSpPr>
        <p:spPr>
          <a:xfrm>
            <a:off x="5822526" y="4870409"/>
            <a:ext cx="546945" cy="246221"/>
          </a:xfrm>
          <a:prstGeom prst="rect">
            <a:avLst/>
          </a:prstGeom>
        </p:spPr>
        <p:txBody>
          <a:bodyPr wrap="none">
            <a:spAutoFit/>
          </a:bodyPr>
          <a:lstStyle/>
          <a:p>
            <a:pPr>
              <a:lnSpc>
                <a:spcPct val="100000"/>
              </a:lnSpc>
              <a:spcBef>
                <a:spcPts val="400"/>
              </a:spcBef>
              <a:spcAft>
                <a:spcPts val="400"/>
              </a:spcAft>
            </a:pPr>
            <a:r>
              <a:rPr lang="en-US" sz="1000" dirty="0">
                <a:solidFill>
                  <a:schemeClr val="bg2"/>
                </a:solidFill>
              </a:rPr>
              <a:t>Delphi</a:t>
            </a:r>
          </a:p>
        </p:txBody>
      </p:sp>
      <p:sp>
        <p:nvSpPr>
          <p:cNvPr id="17" name="Rectangle 16">
            <a:extLst>
              <a:ext uri="{FF2B5EF4-FFF2-40B4-BE49-F238E27FC236}">
                <a16:creationId xmlns:a16="http://schemas.microsoft.com/office/drawing/2014/main" id="{594AB055-901A-4FF8-8210-50635100FF77}"/>
              </a:ext>
            </a:extLst>
          </p:cNvPr>
          <p:cNvSpPr/>
          <p:nvPr userDrawn="1"/>
        </p:nvSpPr>
        <p:spPr>
          <a:xfrm>
            <a:off x="8066418" y="4867567"/>
            <a:ext cx="1178528" cy="246221"/>
          </a:xfrm>
          <a:prstGeom prst="rect">
            <a:avLst/>
          </a:prstGeom>
        </p:spPr>
        <p:txBody>
          <a:bodyPr wrap="none">
            <a:spAutoFit/>
          </a:bodyPr>
          <a:lstStyle/>
          <a:p>
            <a:pPr>
              <a:lnSpc>
                <a:spcPct val="100000"/>
              </a:lnSpc>
              <a:spcBef>
                <a:spcPts val="400"/>
              </a:spcBef>
              <a:spcAft>
                <a:spcPts val="400"/>
              </a:spcAft>
            </a:pPr>
            <a:r>
              <a:rPr lang="en-US" sz="1000" dirty="0">
                <a:solidFill>
                  <a:schemeClr val="bg2"/>
                </a:solidFill>
              </a:rPr>
              <a:t>Delphi Stockholm</a:t>
            </a:r>
          </a:p>
        </p:txBody>
      </p:sp>
      <p:sp>
        <p:nvSpPr>
          <p:cNvPr id="18" name="Rectangle 17">
            <a:extLst>
              <a:ext uri="{FF2B5EF4-FFF2-40B4-BE49-F238E27FC236}">
                <a16:creationId xmlns:a16="http://schemas.microsoft.com/office/drawing/2014/main" id="{2B981C0E-1299-4D1B-913E-951109418C09}"/>
              </a:ext>
            </a:extLst>
          </p:cNvPr>
          <p:cNvSpPr/>
          <p:nvPr userDrawn="1"/>
        </p:nvSpPr>
        <p:spPr>
          <a:xfrm>
            <a:off x="3084109" y="4867567"/>
            <a:ext cx="904415" cy="246221"/>
          </a:xfrm>
          <a:prstGeom prst="rect">
            <a:avLst/>
          </a:prstGeom>
        </p:spPr>
        <p:txBody>
          <a:bodyPr wrap="none">
            <a:spAutoFit/>
          </a:bodyPr>
          <a:lstStyle/>
          <a:p>
            <a:pPr>
              <a:lnSpc>
                <a:spcPct val="100000"/>
              </a:lnSpc>
              <a:spcBef>
                <a:spcPts val="400"/>
              </a:spcBef>
              <a:spcAft>
                <a:spcPts val="400"/>
              </a:spcAft>
            </a:pPr>
            <a:r>
              <a:rPr lang="en-US" sz="1000" dirty="0">
                <a:solidFill>
                  <a:schemeClr val="bg2"/>
                </a:solidFill>
              </a:rPr>
              <a:t>2017 &amp; 2021</a:t>
            </a:r>
          </a:p>
        </p:txBody>
      </p:sp>
    </p:spTree>
    <p:extLst>
      <p:ext uri="{BB962C8B-B14F-4D97-AF65-F5344CB8AC3E}">
        <p14:creationId xmlns:p14="http://schemas.microsoft.com/office/powerpoint/2010/main" val="2721756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Internationella-rankingar_sv">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C3DB3133-7B72-41E4-8F0D-1E4A18A2177A}"/>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CC898C4E-68D5-4CA7-B8CA-3AFF20D72529}"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4" name="object 8">
            <a:extLst>
              <a:ext uri="{FF2B5EF4-FFF2-40B4-BE49-F238E27FC236}">
                <a16:creationId xmlns:a16="http://schemas.microsoft.com/office/drawing/2014/main" id="{C35895D0-D106-49A7-9E91-19A8307A93EB}"/>
              </a:ext>
            </a:extLst>
          </p:cNvPr>
          <p:cNvSpPr/>
          <p:nvPr userDrawn="1"/>
        </p:nvSpPr>
        <p:spPr>
          <a:xfrm>
            <a:off x="4890783" y="2400485"/>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dirty="0"/>
          </a:p>
        </p:txBody>
      </p:sp>
      <p:sp>
        <p:nvSpPr>
          <p:cNvPr id="27" name="object 8">
            <a:extLst>
              <a:ext uri="{FF2B5EF4-FFF2-40B4-BE49-F238E27FC236}">
                <a16:creationId xmlns:a16="http://schemas.microsoft.com/office/drawing/2014/main" id="{AF5AF4EB-D548-495D-A090-36D212782B3B}"/>
              </a:ext>
            </a:extLst>
          </p:cNvPr>
          <p:cNvSpPr/>
          <p:nvPr userDrawn="1"/>
        </p:nvSpPr>
        <p:spPr>
          <a:xfrm>
            <a:off x="7450466"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dirty="0"/>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Utmärkelser</a:t>
            </a:r>
          </a:p>
        </p:txBody>
      </p:sp>
      <p:pic>
        <p:nvPicPr>
          <p:cNvPr id="14" name="Picture 13">
            <a:extLst>
              <a:ext uri="{FF2B5EF4-FFF2-40B4-BE49-F238E27FC236}">
                <a16:creationId xmlns:a16="http://schemas.microsoft.com/office/drawing/2014/main" id="{648B166D-ECB1-4432-8FDF-958ED52598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3148" y="2825378"/>
            <a:ext cx="1025702" cy="1748823"/>
          </a:xfrm>
          <a:prstGeom prst="rect">
            <a:avLst/>
          </a:prstGeom>
        </p:spPr>
      </p:pic>
      <p:pic>
        <p:nvPicPr>
          <p:cNvPr id="13" name="Picture 12">
            <a:extLst>
              <a:ext uri="{FF2B5EF4-FFF2-40B4-BE49-F238E27FC236}">
                <a16:creationId xmlns:a16="http://schemas.microsoft.com/office/drawing/2014/main" id="{1796E65F-A4E3-4133-A231-D127CE6EBF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9794" y="2278459"/>
            <a:ext cx="2652346" cy="2652346"/>
          </a:xfrm>
          <a:prstGeom prst="rect">
            <a:avLst/>
          </a:prstGeom>
        </p:spPr>
      </p:pic>
      <p:sp>
        <p:nvSpPr>
          <p:cNvPr id="15" name="object 8">
            <a:extLst>
              <a:ext uri="{FF2B5EF4-FFF2-40B4-BE49-F238E27FC236}">
                <a16:creationId xmlns:a16="http://schemas.microsoft.com/office/drawing/2014/main" id="{DAB795E0-4D4F-40F7-B277-9859718936B1}"/>
              </a:ext>
            </a:extLst>
          </p:cNvPr>
          <p:cNvSpPr/>
          <p:nvPr userDrawn="1"/>
        </p:nvSpPr>
        <p:spPr>
          <a:xfrm>
            <a:off x="2331101"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dirty="0"/>
          </a:p>
        </p:txBody>
      </p:sp>
      <p:pic>
        <p:nvPicPr>
          <p:cNvPr id="16" name="Picture 15">
            <a:extLst>
              <a:ext uri="{FF2B5EF4-FFF2-40B4-BE49-F238E27FC236}">
                <a16:creationId xmlns:a16="http://schemas.microsoft.com/office/drawing/2014/main" id="{A1E275C6-4FF8-4F43-93BC-66830DEEB8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2831" y="2826662"/>
            <a:ext cx="1025702" cy="1747539"/>
          </a:xfrm>
          <a:prstGeom prst="rect">
            <a:avLst/>
          </a:prstGeom>
        </p:spPr>
      </p:pic>
      <p:pic>
        <p:nvPicPr>
          <p:cNvPr id="19" name="Bildobjekt 10">
            <a:extLst>
              <a:ext uri="{FF2B5EF4-FFF2-40B4-BE49-F238E27FC236}">
                <a16:creationId xmlns:a16="http://schemas.microsoft.com/office/drawing/2014/main" id="{3C34DF05-6279-4FEA-B041-1B89932816C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8" name="Rectangle 17">
            <a:extLst>
              <a:ext uri="{FF2B5EF4-FFF2-40B4-BE49-F238E27FC236}">
                <a16:creationId xmlns:a16="http://schemas.microsoft.com/office/drawing/2014/main" id="{EBFA6F4C-FF74-4BEF-95C1-F783B8039BAE}"/>
              </a:ext>
            </a:extLst>
          </p:cNvPr>
          <p:cNvSpPr/>
          <p:nvPr userDrawn="1"/>
        </p:nvSpPr>
        <p:spPr>
          <a:xfrm>
            <a:off x="3084109" y="4867567"/>
            <a:ext cx="904415" cy="246221"/>
          </a:xfrm>
          <a:prstGeom prst="rect">
            <a:avLst/>
          </a:prstGeom>
        </p:spPr>
        <p:txBody>
          <a:bodyPr wrap="none">
            <a:spAutoFit/>
          </a:bodyPr>
          <a:lstStyle/>
          <a:p>
            <a:pPr>
              <a:lnSpc>
                <a:spcPct val="100000"/>
              </a:lnSpc>
              <a:spcBef>
                <a:spcPts val="400"/>
              </a:spcBef>
              <a:spcAft>
                <a:spcPts val="400"/>
              </a:spcAft>
            </a:pPr>
            <a:r>
              <a:rPr lang="en-US" sz="1000" dirty="0">
                <a:solidFill>
                  <a:schemeClr val="accent1"/>
                </a:solidFill>
              </a:rPr>
              <a:t>2017 &amp; 2021</a:t>
            </a:r>
          </a:p>
        </p:txBody>
      </p:sp>
      <p:sp>
        <p:nvSpPr>
          <p:cNvPr id="21" name="Rectangle 20">
            <a:extLst>
              <a:ext uri="{FF2B5EF4-FFF2-40B4-BE49-F238E27FC236}">
                <a16:creationId xmlns:a16="http://schemas.microsoft.com/office/drawing/2014/main" id="{B51820F4-60D9-4DD4-9CF0-9770EC51C68E}"/>
              </a:ext>
            </a:extLst>
          </p:cNvPr>
          <p:cNvSpPr/>
          <p:nvPr userDrawn="1"/>
        </p:nvSpPr>
        <p:spPr>
          <a:xfrm>
            <a:off x="5822526" y="4870409"/>
            <a:ext cx="546945" cy="246221"/>
          </a:xfrm>
          <a:prstGeom prst="rect">
            <a:avLst/>
          </a:prstGeom>
        </p:spPr>
        <p:txBody>
          <a:bodyPr wrap="none">
            <a:spAutoFit/>
          </a:bodyPr>
          <a:lstStyle/>
          <a:p>
            <a:pPr>
              <a:lnSpc>
                <a:spcPct val="100000"/>
              </a:lnSpc>
              <a:spcBef>
                <a:spcPts val="400"/>
              </a:spcBef>
              <a:spcAft>
                <a:spcPts val="400"/>
              </a:spcAft>
            </a:pPr>
            <a:r>
              <a:rPr lang="en-US" sz="1000" dirty="0">
                <a:solidFill>
                  <a:schemeClr val="accent1"/>
                </a:solidFill>
              </a:rPr>
              <a:t>Delphi</a:t>
            </a:r>
          </a:p>
        </p:txBody>
      </p:sp>
      <p:sp>
        <p:nvSpPr>
          <p:cNvPr id="22" name="Rectangle 21">
            <a:extLst>
              <a:ext uri="{FF2B5EF4-FFF2-40B4-BE49-F238E27FC236}">
                <a16:creationId xmlns:a16="http://schemas.microsoft.com/office/drawing/2014/main" id="{3C1280E5-FAE1-495C-89EC-19092DB0511A}"/>
              </a:ext>
            </a:extLst>
          </p:cNvPr>
          <p:cNvSpPr/>
          <p:nvPr userDrawn="1"/>
        </p:nvSpPr>
        <p:spPr>
          <a:xfrm>
            <a:off x="8066418" y="4867567"/>
            <a:ext cx="1178528" cy="246221"/>
          </a:xfrm>
          <a:prstGeom prst="rect">
            <a:avLst/>
          </a:prstGeom>
        </p:spPr>
        <p:txBody>
          <a:bodyPr wrap="none">
            <a:spAutoFit/>
          </a:bodyPr>
          <a:lstStyle/>
          <a:p>
            <a:pPr>
              <a:lnSpc>
                <a:spcPct val="100000"/>
              </a:lnSpc>
              <a:spcBef>
                <a:spcPts val="400"/>
              </a:spcBef>
              <a:spcAft>
                <a:spcPts val="400"/>
              </a:spcAft>
            </a:pPr>
            <a:r>
              <a:rPr lang="en-US" sz="1000" dirty="0">
                <a:solidFill>
                  <a:schemeClr val="accent1"/>
                </a:solidFill>
              </a:rPr>
              <a:t>Delphi Stockholm</a:t>
            </a:r>
          </a:p>
        </p:txBody>
      </p:sp>
    </p:spTree>
    <p:extLst>
      <p:ext uri="{BB962C8B-B14F-4D97-AF65-F5344CB8AC3E}">
        <p14:creationId xmlns:p14="http://schemas.microsoft.com/office/powerpoint/2010/main" val="3801670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Internationella-rankingar_en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CC898C4E-68D5-4CA7-B8CA-3AFF20D72529}"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4" name="object 8">
            <a:extLst>
              <a:ext uri="{FF2B5EF4-FFF2-40B4-BE49-F238E27FC236}">
                <a16:creationId xmlns:a16="http://schemas.microsoft.com/office/drawing/2014/main" id="{C35895D0-D106-49A7-9E91-19A8307A93EB}"/>
              </a:ext>
            </a:extLst>
          </p:cNvPr>
          <p:cNvSpPr/>
          <p:nvPr userDrawn="1"/>
        </p:nvSpPr>
        <p:spPr>
          <a:xfrm>
            <a:off x="4890783" y="2400485"/>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27" name="object 8">
            <a:extLst>
              <a:ext uri="{FF2B5EF4-FFF2-40B4-BE49-F238E27FC236}">
                <a16:creationId xmlns:a16="http://schemas.microsoft.com/office/drawing/2014/main" id="{AF5AF4EB-D548-495D-A090-36D212782B3B}"/>
              </a:ext>
            </a:extLst>
          </p:cNvPr>
          <p:cNvSpPr/>
          <p:nvPr userDrawn="1"/>
        </p:nvSpPr>
        <p:spPr>
          <a:xfrm>
            <a:off x="7450466"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latin typeface="+mj-lt"/>
              </a:defRPr>
            </a:lvl1pPr>
          </a:lstStyle>
          <a:p>
            <a:pPr lvl="0"/>
            <a:r>
              <a:rPr lang="sv-SE" dirty="0"/>
              <a:t>Awards</a:t>
            </a:r>
          </a:p>
        </p:txBody>
      </p:sp>
      <p:pic>
        <p:nvPicPr>
          <p:cNvPr id="14" name="Picture 13">
            <a:extLst>
              <a:ext uri="{FF2B5EF4-FFF2-40B4-BE49-F238E27FC236}">
                <a16:creationId xmlns:a16="http://schemas.microsoft.com/office/drawing/2014/main" id="{648B166D-ECB1-4432-8FDF-958ED52598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83148" y="2825378"/>
            <a:ext cx="1025702" cy="1748823"/>
          </a:xfrm>
          <a:prstGeom prst="rect">
            <a:avLst/>
          </a:prstGeom>
        </p:spPr>
      </p:pic>
      <p:pic>
        <p:nvPicPr>
          <p:cNvPr id="13" name="Picture 12">
            <a:extLst>
              <a:ext uri="{FF2B5EF4-FFF2-40B4-BE49-F238E27FC236}">
                <a16:creationId xmlns:a16="http://schemas.microsoft.com/office/drawing/2014/main" id="{1796E65F-A4E3-4133-A231-D127CE6EBF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19794" y="2278459"/>
            <a:ext cx="2652346" cy="2652346"/>
          </a:xfrm>
          <a:prstGeom prst="rect">
            <a:avLst/>
          </a:prstGeom>
        </p:spPr>
      </p:pic>
      <p:sp>
        <p:nvSpPr>
          <p:cNvPr id="15" name="object 8">
            <a:extLst>
              <a:ext uri="{FF2B5EF4-FFF2-40B4-BE49-F238E27FC236}">
                <a16:creationId xmlns:a16="http://schemas.microsoft.com/office/drawing/2014/main" id="{DAB795E0-4D4F-40F7-B277-9859718936B1}"/>
              </a:ext>
            </a:extLst>
          </p:cNvPr>
          <p:cNvSpPr/>
          <p:nvPr userDrawn="1"/>
        </p:nvSpPr>
        <p:spPr>
          <a:xfrm>
            <a:off x="2331101"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bg2"/>
            </a:solidFill>
          </a:ln>
        </p:spPr>
        <p:txBody>
          <a:bodyPr wrap="square" lIns="0" tIns="0" rIns="0" bIns="0" rtlCol="0"/>
          <a:lstStyle/>
          <a:p>
            <a:endParaRPr dirty="0"/>
          </a:p>
        </p:txBody>
      </p:sp>
      <p:pic>
        <p:nvPicPr>
          <p:cNvPr id="16" name="Picture 15">
            <a:extLst>
              <a:ext uri="{FF2B5EF4-FFF2-40B4-BE49-F238E27FC236}">
                <a16:creationId xmlns:a16="http://schemas.microsoft.com/office/drawing/2014/main" id="{A1E275C6-4FF8-4F43-93BC-66830DEEB8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2831" y="2826662"/>
            <a:ext cx="1025702" cy="1747539"/>
          </a:xfrm>
          <a:prstGeom prst="rect">
            <a:avLst/>
          </a:prstGeom>
        </p:spPr>
      </p:pic>
      <p:sp>
        <p:nvSpPr>
          <p:cNvPr id="17" name="Rectangle 16">
            <a:extLst>
              <a:ext uri="{FF2B5EF4-FFF2-40B4-BE49-F238E27FC236}">
                <a16:creationId xmlns:a16="http://schemas.microsoft.com/office/drawing/2014/main" id="{12E5FF73-0C24-4421-AD56-79D62161846F}"/>
              </a:ext>
            </a:extLst>
          </p:cNvPr>
          <p:cNvSpPr/>
          <p:nvPr userDrawn="1"/>
        </p:nvSpPr>
        <p:spPr>
          <a:xfrm>
            <a:off x="3084109" y="4867567"/>
            <a:ext cx="904415" cy="246221"/>
          </a:xfrm>
          <a:prstGeom prst="rect">
            <a:avLst/>
          </a:prstGeom>
        </p:spPr>
        <p:txBody>
          <a:bodyPr wrap="none">
            <a:spAutoFit/>
          </a:bodyPr>
          <a:lstStyle/>
          <a:p>
            <a:pPr>
              <a:lnSpc>
                <a:spcPct val="100000"/>
              </a:lnSpc>
              <a:spcBef>
                <a:spcPts val="400"/>
              </a:spcBef>
              <a:spcAft>
                <a:spcPts val="400"/>
              </a:spcAft>
            </a:pPr>
            <a:r>
              <a:rPr lang="en-US" sz="1000" dirty="0">
                <a:solidFill>
                  <a:schemeClr val="bg2"/>
                </a:solidFill>
              </a:rPr>
              <a:t>2017 &amp; 2021</a:t>
            </a:r>
          </a:p>
        </p:txBody>
      </p:sp>
      <p:sp>
        <p:nvSpPr>
          <p:cNvPr id="21" name="Rectangle 20">
            <a:extLst>
              <a:ext uri="{FF2B5EF4-FFF2-40B4-BE49-F238E27FC236}">
                <a16:creationId xmlns:a16="http://schemas.microsoft.com/office/drawing/2014/main" id="{0665295F-9D03-4F94-9620-3ED5DC1007EC}"/>
              </a:ext>
            </a:extLst>
          </p:cNvPr>
          <p:cNvSpPr/>
          <p:nvPr userDrawn="1"/>
        </p:nvSpPr>
        <p:spPr>
          <a:xfrm>
            <a:off x="5822526" y="4870409"/>
            <a:ext cx="546945" cy="246221"/>
          </a:xfrm>
          <a:prstGeom prst="rect">
            <a:avLst/>
          </a:prstGeom>
        </p:spPr>
        <p:txBody>
          <a:bodyPr wrap="none">
            <a:spAutoFit/>
          </a:bodyPr>
          <a:lstStyle/>
          <a:p>
            <a:pPr>
              <a:lnSpc>
                <a:spcPct val="100000"/>
              </a:lnSpc>
              <a:spcBef>
                <a:spcPts val="400"/>
              </a:spcBef>
              <a:spcAft>
                <a:spcPts val="400"/>
              </a:spcAft>
            </a:pPr>
            <a:r>
              <a:rPr lang="en-US" sz="1000" dirty="0">
                <a:solidFill>
                  <a:schemeClr val="bg2"/>
                </a:solidFill>
              </a:rPr>
              <a:t>Delphi</a:t>
            </a:r>
          </a:p>
        </p:txBody>
      </p:sp>
      <p:sp>
        <p:nvSpPr>
          <p:cNvPr id="22" name="Rectangle 21">
            <a:extLst>
              <a:ext uri="{FF2B5EF4-FFF2-40B4-BE49-F238E27FC236}">
                <a16:creationId xmlns:a16="http://schemas.microsoft.com/office/drawing/2014/main" id="{16A63116-62FD-44B1-9EBE-15638EF10726}"/>
              </a:ext>
            </a:extLst>
          </p:cNvPr>
          <p:cNvSpPr/>
          <p:nvPr userDrawn="1"/>
        </p:nvSpPr>
        <p:spPr>
          <a:xfrm>
            <a:off x="8066418" y="4867567"/>
            <a:ext cx="1178528" cy="246221"/>
          </a:xfrm>
          <a:prstGeom prst="rect">
            <a:avLst/>
          </a:prstGeom>
        </p:spPr>
        <p:txBody>
          <a:bodyPr wrap="none">
            <a:spAutoFit/>
          </a:bodyPr>
          <a:lstStyle/>
          <a:p>
            <a:pPr>
              <a:lnSpc>
                <a:spcPct val="100000"/>
              </a:lnSpc>
              <a:spcBef>
                <a:spcPts val="400"/>
              </a:spcBef>
              <a:spcAft>
                <a:spcPts val="400"/>
              </a:spcAft>
            </a:pPr>
            <a:r>
              <a:rPr lang="en-US" sz="1000" dirty="0">
                <a:solidFill>
                  <a:schemeClr val="bg2"/>
                </a:solidFill>
              </a:rPr>
              <a:t>Delphi Stockholm</a:t>
            </a:r>
          </a:p>
        </p:txBody>
      </p:sp>
    </p:spTree>
    <p:extLst>
      <p:ext uri="{BB962C8B-B14F-4D97-AF65-F5344CB8AC3E}">
        <p14:creationId xmlns:p14="http://schemas.microsoft.com/office/powerpoint/2010/main" val="877213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Internationella-rankingar_eng">
    <p:spTree>
      <p:nvGrpSpPr>
        <p:cNvPr id="1" name=""/>
        <p:cNvGrpSpPr/>
        <p:nvPr/>
      </p:nvGrpSpPr>
      <p:grpSpPr>
        <a:xfrm>
          <a:off x="0" y="0"/>
          <a:ext cx="0" cy="0"/>
          <a:chOff x="0" y="0"/>
          <a:chExt cx="0" cy="0"/>
        </a:xfrm>
      </p:grpSpPr>
      <p:sp>
        <p:nvSpPr>
          <p:cNvPr id="17" name="Rektangel 9">
            <a:extLst>
              <a:ext uri="{FF2B5EF4-FFF2-40B4-BE49-F238E27FC236}">
                <a16:creationId xmlns:a16="http://schemas.microsoft.com/office/drawing/2014/main" id="{E67E4EF2-232B-4C13-9B06-8C24AA8F8EE6}"/>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CC898C4E-68D5-4CA7-B8CA-3AFF20D72529}"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24" name="object 8">
            <a:extLst>
              <a:ext uri="{FF2B5EF4-FFF2-40B4-BE49-F238E27FC236}">
                <a16:creationId xmlns:a16="http://schemas.microsoft.com/office/drawing/2014/main" id="{C35895D0-D106-49A7-9E91-19A8307A93EB}"/>
              </a:ext>
            </a:extLst>
          </p:cNvPr>
          <p:cNvSpPr/>
          <p:nvPr userDrawn="1"/>
        </p:nvSpPr>
        <p:spPr>
          <a:xfrm>
            <a:off x="4890783" y="2400485"/>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dirty="0"/>
          </a:p>
        </p:txBody>
      </p:sp>
      <p:sp>
        <p:nvSpPr>
          <p:cNvPr id="27" name="object 8">
            <a:extLst>
              <a:ext uri="{FF2B5EF4-FFF2-40B4-BE49-F238E27FC236}">
                <a16:creationId xmlns:a16="http://schemas.microsoft.com/office/drawing/2014/main" id="{AF5AF4EB-D548-495D-A090-36D212782B3B}"/>
              </a:ext>
            </a:extLst>
          </p:cNvPr>
          <p:cNvSpPr/>
          <p:nvPr userDrawn="1"/>
        </p:nvSpPr>
        <p:spPr>
          <a:xfrm>
            <a:off x="7450466"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dirty="0"/>
          </a:p>
        </p:txBody>
      </p:sp>
      <p:sp>
        <p:nvSpPr>
          <p:cNvPr id="20" name="Text Placeholder 11">
            <a:extLst>
              <a:ext uri="{FF2B5EF4-FFF2-40B4-BE49-F238E27FC236}">
                <a16:creationId xmlns:a16="http://schemas.microsoft.com/office/drawing/2014/main" id="{6805F49A-6725-4CAE-9425-2F7FF41010AF}"/>
              </a:ext>
            </a:extLst>
          </p:cNvPr>
          <p:cNvSpPr>
            <a:spLocks noGrp="1"/>
          </p:cNvSpPr>
          <p:nvPr>
            <p:ph type="body" sz="quarter" idx="13" hasCustomPrompt="1"/>
          </p:nvPr>
        </p:nvSpPr>
        <p:spPr>
          <a:xfrm>
            <a:off x="1237080" y="568861"/>
            <a:ext cx="9717839" cy="1146175"/>
          </a:xfrm>
        </p:spPr>
        <p:txBody>
          <a:bodyPr/>
          <a:lstStyle>
            <a:lvl1pPr marL="0" indent="0">
              <a:buNone/>
              <a:defRPr sz="4400">
                <a:solidFill>
                  <a:schemeClr val="accent1"/>
                </a:solidFill>
                <a:latin typeface="+mj-lt"/>
              </a:defRPr>
            </a:lvl1pPr>
          </a:lstStyle>
          <a:p>
            <a:pPr lvl="0"/>
            <a:r>
              <a:rPr lang="sv-SE" dirty="0"/>
              <a:t>Awards</a:t>
            </a:r>
          </a:p>
        </p:txBody>
      </p:sp>
      <p:pic>
        <p:nvPicPr>
          <p:cNvPr id="14" name="Picture 13">
            <a:extLst>
              <a:ext uri="{FF2B5EF4-FFF2-40B4-BE49-F238E27FC236}">
                <a16:creationId xmlns:a16="http://schemas.microsoft.com/office/drawing/2014/main" id="{648B166D-ECB1-4432-8FDF-958ED52598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3148" y="2825378"/>
            <a:ext cx="1025702" cy="1748823"/>
          </a:xfrm>
          <a:prstGeom prst="rect">
            <a:avLst/>
          </a:prstGeom>
        </p:spPr>
      </p:pic>
      <p:pic>
        <p:nvPicPr>
          <p:cNvPr id="13" name="Picture 12">
            <a:extLst>
              <a:ext uri="{FF2B5EF4-FFF2-40B4-BE49-F238E27FC236}">
                <a16:creationId xmlns:a16="http://schemas.microsoft.com/office/drawing/2014/main" id="{1796E65F-A4E3-4133-A231-D127CE6EBF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9794" y="2278459"/>
            <a:ext cx="2652346" cy="2652346"/>
          </a:xfrm>
          <a:prstGeom prst="rect">
            <a:avLst/>
          </a:prstGeom>
        </p:spPr>
      </p:pic>
      <p:sp>
        <p:nvSpPr>
          <p:cNvPr id="15" name="object 8">
            <a:extLst>
              <a:ext uri="{FF2B5EF4-FFF2-40B4-BE49-F238E27FC236}">
                <a16:creationId xmlns:a16="http://schemas.microsoft.com/office/drawing/2014/main" id="{DAB795E0-4D4F-40F7-B277-9859718936B1}"/>
              </a:ext>
            </a:extLst>
          </p:cNvPr>
          <p:cNvSpPr/>
          <p:nvPr userDrawn="1"/>
        </p:nvSpPr>
        <p:spPr>
          <a:xfrm>
            <a:off x="2331101" y="2399416"/>
            <a:ext cx="2410433" cy="2410433"/>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dirty="0"/>
          </a:p>
        </p:txBody>
      </p:sp>
      <p:pic>
        <p:nvPicPr>
          <p:cNvPr id="16" name="Picture 15">
            <a:extLst>
              <a:ext uri="{FF2B5EF4-FFF2-40B4-BE49-F238E27FC236}">
                <a16:creationId xmlns:a16="http://schemas.microsoft.com/office/drawing/2014/main" id="{A1E275C6-4FF8-4F43-93BC-66830DEEB8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2831" y="2825378"/>
            <a:ext cx="1025702" cy="1747539"/>
          </a:xfrm>
          <a:prstGeom prst="rect">
            <a:avLst/>
          </a:prstGeom>
        </p:spPr>
      </p:pic>
      <p:pic>
        <p:nvPicPr>
          <p:cNvPr id="18" name="Bildobjekt 10">
            <a:extLst>
              <a:ext uri="{FF2B5EF4-FFF2-40B4-BE49-F238E27FC236}">
                <a16:creationId xmlns:a16="http://schemas.microsoft.com/office/drawing/2014/main" id="{3E1E8DBF-15F9-4E5E-BDEA-46F48E439E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9" name="Rectangle 18">
            <a:extLst>
              <a:ext uri="{FF2B5EF4-FFF2-40B4-BE49-F238E27FC236}">
                <a16:creationId xmlns:a16="http://schemas.microsoft.com/office/drawing/2014/main" id="{612FD5EB-5BD6-43A5-AD1A-5A244F430F10}"/>
              </a:ext>
            </a:extLst>
          </p:cNvPr>
          <p:cNvSpPr/>
          <p:nvPr userDrawn="1"/>
        </p:nvSpPr>
        <p:spPr>
          <a:xfrm>
            <a:off x="3084109" y="4867567"/>
            <a:ext cx="904415" cy="246221"/>
          </a:xfrm>
          <a:prstGeom prst="rect">
            <a:avLst/>
          </a:prstGeom>
        </p:spPr>
        <p:txBody>
          <a:bodyPr wrap="none">
            <a:spAutoFit/>
          </a:bodyPr>
          <a:lstStyle/>
          <a:p>
            <a:pPr>
              <a:lnSpc>
                <a:spcPct val="100000"/>
              </a:lnSpc>
              <a:spcBef>
                <a:spcPts val="400"/>
              </a:spcBef>
              <a:spcAft>
                <a:spcPts val="400"/>
              </a:spcAft>
            </a:pPr>
            <a:r>
              <a:rPr lang="en-US" sz="1000" dirty="0">
                <a:solidFill>
                  <a:schemeClr val="accent1"/>
                </a:solidFill>
              </a:rPr>
              <a:t>2017 &amp; 2021</a:t>
            </a:r>
          </a:p>
        </p:txBody>
      </p:sp>
      <p:sp>
        <p:nvSpPr>
          <p:cNvPr id="21" name="Rectangle 20">
            <a:extLst>
              <a:ext uri="{FF2B5EF4-FFF2-40B4-BE49-F238E27FC236}">
                <a16:creationId xmlns:a16="http://schemas.microsoft.com/office/drawing/2014/main" id="{1F782D13-F681-4ADE-9D14-E1C7299B7B76}"/>
              </a:ext>
            </a:extLst>
          </p:cNvPr>
          <p:cNvSpPr/>
          <p:nvPr userDrawn="1"/>
        </p:nvSpPr>
        <p:spPr>
          <a:xfrm>
            <a:off x="5822526" y="4870409"/>
            <a:ext cx="546945" cy="246221"/>
          </a:xfrm>
          <a:prstGeom prst="rect">
            <a:avLst/>
          </a:prstGeom>
        </p:spPr>
        <p:txBody>
          <a:bodyPr wrap="none">
            <a:spAutoFit/>
          </a:bodyPr>
          <a:lstStyle/>
          <a:p>
            <a:pPr>
              <a:lnSpc>
                <a:spcPct val="100000"/>
              </a:lnSpc>
              <a:spcBef>
                <a:spcPts val="400"/>
              </a:spcBef>
              <a:spcAft>
                <a:spcPts val="400"/>
              </a:spcAft>
            </a:pPr>
            <a:r>
              <a:rPr lang="en-US" sz="1000" dirty="0">
                <a:solidFill>
                  <a:schemeClr val="accent1"/>
                </a:solidFill>
              </a:rPr>
              <a:t>Delphi</a:t>
            </a:r>
          </a:p>
        </p:txBody>
      </p:sp>
      <p:sp>
        <p:nvSpPr>
          <p:cNvPr id="22" name="Rectangle 21">
            <a:extLst>
              <a:ext uri="{FF2B5EF4-FFF2-40B4-BE49-F238E27FC236}">
                <a16:creationId xmlns:a16="http://schemas.microsoft.com/office/drawing/2014/main" id="{28373630-3DB0-446E-ACE3-9F9D19D54F9D}"/>
              </a:ext>
            </a:extLst>
          </p:cNvPr>
          <p:cNvSpPr/>
          <p:nvPr userDrawn="1"/>
        </p:nvSpPr>
        <p:spPr>
          <a:xfrm>
            <a:off x="8066418" y="4867567"/>
            <a:ext cx="1178528" cy="246221"/>
          </a:xfrm>
          <a:prstGeom prst="rect">
            <a:avLst/>
          </a:prstGeom>
        </p:spPr>
        <p:txBody>
          <a:bodyPr wrap="none">
            <a:spAutoFit/>
          </a:bodyPr>
          <a:lstStyle/>
          <a:p>
            <a:pPr>
              <a:lnSpc>
                <a:spcPct val="100000"/>
              </a:lnSpc>
              <a:spcBef>
                <a:spcPts val="400"/>
              </a:spcBef>
              <a:spcAft>
                <a:spcPts val="400"/>
              </a:spcAft>
            </a:pPr>
            <a:r>
              <a:rPr lang="en-US" sz="1000" dirty="0">
                <a:solidFill>
                  <a:schemeClr val="accent1"/>
                </a:solidFill>
              </a:rPr>
              <a:t>Delphi Stockholm</a:t>
            </a:r>
          </a:p>
        </p:txBody>
      </p:sp>
    </p:spTree>
    <p:extLst>
      <p:ext uri="{BB962C8B-B14F-4D97-AF65-F5344CB8AC3E}">
        <p14:creationId xmlns:p14="http://schemas.microsoft.com/office/powerpoint/2010/main" val="59893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åra affärsområden_sv">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1E61CB2-B838-4BDC-B9D6-F154E0AF5EE7}"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9" name="TextBox 8">
            <a:extLst>
              <a:ext uri="{FF2B5EF4-FFF2-40B4-BE49-F238E27FC236}">
                <a16:creationId xmlns:a16="http://schemas.microsoft.com/office/drawing/2014/main" id="{F0F58B22-86F8-475C-B8BF-83FF457FF176}"/>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accent1"/>
                </a:solidFill>
                <a:latin typeface="+mj-lt"/>
              </a:rPr>
              <a:t>Våra affärsområden</a:t>
            </a:r>
          </a:p>
        </p:txBody>
      </p:sp>
      <p:sp>
        <p:nvSpPr>
          <p:cNvPr id="12" name="object 4">
            <a:extLst>
              <a:ext uri="{FF2B5EF4-FFF2-40B4-BE49-F238E27FC236}">
                <a16:creationId xmlns:a16="http://schemas.microsoft.com/office/drawing/2014/main" id="{A783BE3C-E4F0-4000-82D5-D4CCDC2A9C25}"/>
              </a:ext>
            </a:extLst>
          </p:cNvPr>
          <p:cNvSpPr txBox="1"/>
          <p:nvPr userDrawn="1"/>
        </p:nvSpPr>
        <p:spPr>
          <a:xfrm>
            <a:off x="1271588" y="3367250"/>
            <a:ext cx="2706045" cy="321435"/>
          </a:xfrm>
          <a:prstGeom prst="rect">
            <a:avLst/>
          </a:prstGeom>
        </p:spPr>
        <p:txBody>
          <a:bodyPr vert="horz" wrap="square" lIns="0" tIns="38100" rIns="0" bIns="0" rtlCol="0">
            <a:spAutoFit/>
          </a:bodyPr>
          <a:lstStyle/>
          <a:p>
            <a:pPr marL="22225" marR="302895" algn="ctr">
              <a:lnSpc>
                <a:spcPts val="2160"/>
              </a:lnSpc>
              <a:spcBef>
                <a:spcPts val="300"/>
              </a:spcBef>
            </a:pPr>
            <a:r>
              <a:rPr lang="en-GB" sz="2200" b="1" spc="5" dirty="0">
                <a:solidFill>
                  <a:schemeClr val="accent1">
                    <a:lumMod val="75000"/>
                  </a:schemeClr>
                </a:solidFill>
                <a:latin typeface="Noe Display Bold"/>
                <a:cs typeface="Noe Display Bold"/>
              </a:rPr>
              <a:t>Business Advisory</a:t>
            </a:r>
            <a:endParaRPr sz="2200" dirty="0">
              <a:solidFill>
                <a:schemeClr val="accent1">
                  <a:lumMod val="75000"/>
                </a:schemeClr>
              </a:solidFill>
              <a:latin typeface="Noe Display Bold"/>
              <a:cs typeface="Noe Display Bold"/>
            </a:endParaRPr>
          </a:p>
        </p:txBody>
      </p:sp>
      <p:sp>
        <p:nvSpPr>
          <p:cNvPr id="13" name="object 5">
            <a:extLst>
              <a:ext uri="{FF2B5EF4-FFF2-40B4-BE49-F238E27FC236}">
                <a16:creationId xmlns:a16="http://schemas.microsoft.com/office/drawing/2014/main" id="{90C0381F-1EF7-4C50-A77D-9CCDF83DCC99}"/>
              </a:ext>
            </a:extLst>
          </p:cNvPr>
          <p:cNvSpPr txBox="1"/>
          <p:nvPr userDrawn="1"/>
        </p:nvSpPr>
        <p:spPr>
          <a:xfrm>
            <a:off x="4917997" y="3127538"/>
            <a:ext cx="2318286" cy="800860"/>
          </a:xfrm>
          <a:prstGeom prst="rect">
            <a:avLst/>
          </a:prstGeom>
        </p:spPr>
        <p:txBody>
          <a:bodyPr vert="horz" wrap="square" lIns="0" tIns="122555" rIns="0" bIns="0" rtlCol="0">
            <a:spAutoFit/>
          </a:bodyPr>
          <a:lstStyle/>
          <a:p>
            <a:pPr marL="12700" algn="ctr">
              <a:lnSpc>
                <a:spcPct val="100000"/>
              </a:lnSpc>
              <a:spcBef>
                <a:spcPts val="965"/>
              </a:spcBef>
            </a:pPr>
            <a:r>
              <a:rPr lang="en-GB" sz="2200" b="1" spc="10" dirty="0">
                <a:solidFill>
                  <a:schemeClr val="accent1">
                    <a:lumMod val="75000"/>
                  </a:schemeClr>
                </a:solidFill>
                <a:latin typeface="Noe Display Bold"/>
                <a:cs typeface="Noe Display Bold"/>
              </a:rPr>
              <a:t>Dispute &amp; Regulatory</a:t>
            </a:r>
            <a:endParaRPr sz="2200" dirty="0">
              <a:solidFill>
                <a:schemeClr val="accent1">
                  <a:lumMod val="75000"/>
                </a:schemeClr>
              </a:solidFill>
              <a:latin typeface="Noe Display Bold"/>
              <a:cs typeface="Noe Display Bold"/>
            </a:endParaRPr>
          </a:p>
        </p:txBody>
      </p:sp>
      <p:sp>
        <p:nvSpPr>
          <p:cNvPr id="14" name="object 8">
            <a:extLst>
              <a:ext uri="{FF2B5EF4-FFF2-40B4-BE49-F238E27FC236}">
                <a16:creationId xmlns:a16="http://schemas.microsoft.com/office/drawing/2014/main" id="{DB9E4A22-C390-483B-9AE9-23428925B5B9}"/>
              </a:ext>
            </a:extLst>
          </p:cNvPr>
          <p:cNvSpPr/>
          <p:nvPr userDrawn="1"/>
        </p:nvSpPr>
        <p:spPr>
          <a:xfrm>
            <a:off x="7974277" y="1938630"/>
            <a:ext cx="3373728" cy="337372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15" name="object 8">
            <a:extLst>
              <a:ext uri="{FF2B5EF4-FFF2-40B4-BE49-F238E27FC236}">
                <a16:creationId xmlns:a16="http://schemas.microsoft.com/office/drawing/2014/main" id="{14BDB942-394A-4126-B496-7E6179C5A297}"/>
              </a:ext>
            </a:extLst>
          </p:cNvPr>
          <p:cNvSpPr/>
          <p:nvPr userDrawn="1"/>
        </p:nvSpPr>
        <p:spPr>
          <a:xfrm>
            <a:off x="4390276" y="1938630"/>
            <a:ext cx="3373728" cy="337372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16" name="object 8">
            <a:extLst>
              <a:ext uri="{FF2B5EF4-FFF2-40B4-BE49-F238E27FC236}">
                <a16:creationId xmlns:a16="http://schemas.microsoft.com/office/drawing/2014/main" id="{B6A3F0F1-5C5D-4B99-95AE-7CB45D26CA53}"/>
              </a:ext>
            </a:extLst>
          </p:cNvPr>
          <p:cNvSpPr/>
          <p:nvPr userDrawn="1"/>
        </p:nvSpPr>
        <p:spPr>
          <a:xfrm>
            <a:off x="806275" y="1938630"/>
            <a:ext cx="3373728" cy="337372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17" name="Rectangle 16">
            <a:extLst>
              <a:ext uri="{FF2B5EF4-FFF2-40B4-BE49-F238E27FC236}">
                <a16:creationId xmlns:a16="http://schemas.microsoft.com/office/drawing/2014/main" id="{C1EFF18A-D464-4323-BF0A-0DFC60FF3A4C}"/>
              </a:ext>
            </a:extLst>
          </p:cNvPr>
          <p:cNvSpPr/>
          <p:nvPr userDrawn="1"/>
        </p:nvSpPr>
        <p:spPr>
          <a:xfrm>
            <a:off x="8724378" y="3367251"/>
            <a:ext cx="1873526" cy="430887"/>
          </a:xfrm>
          <a:prstGeom prst="rect">
            <a:avLst/>
          </a:prstGeom>
        </p:spPr>
        <p:txBody>
          <a:bodyPr wrap="none">
            <a:spAutoFit/>
          </a:bodyPr>
          <a:lstStyle/>
          <a:p>
            <a:pPr marL="17780" algn="ctr">
              <a:lnSpc>
                <a:spcPct val="100000"/>
              </a:lnSpc>
              <a:spcBef>
                <a:spcPts val="1410"/>
              </a:spcBef>
            </a:pPr>
            <a:r>
              <a:rPr lang="en-GB" sz="2200" b="1" spc="5" dirty="0">
                <a:solidFill>
                  <a:schemeClr val="accent1">
                    <a:lumMod val="75000"/>
                  </a:schemeClr>
                </a:solidFill>
                <a:latin typeface="Noe Display Bold"/>
                <a:cs typeface="Noe Display Bold"/>
              </a:rPr>
              <a:t>Transactions</a:t>
            </a:r>
            <a:endParaRPr lang="en-GB" sz="2200" dirty="0">
              <a:solidFill>
                <a:schemeClr val="accent1">
                  <a:lumMod val="75000"/>
                </a:schemeClr>
              </a:solidFill>
              <a:latin typeface="Noe Display Bold"/>
              <a:cs typeface="Noe Display Bold"/>
            </a:endParaRPr>
          </a:p>
        </p:txBody>
      </p:sp>
    </p:spTree>
    <p:extLst>
      <p:ext uri="{BB962C8B-B14F-4D97-AF65-F5344CB8AC3E}">
        <p14:creationId xmlns:p14="http://schemas.microsoft.com/office/powerpoint/2010/main" val="29891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animBg="1"/>
      <p:bldP spid="17"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åra affärsområden_en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4D7F6ED3-5563-4728-A879-230A5E82CC5D}"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9" name="TextBox 8">
            <a:extLst>
              <a:ext uri="{FF2B5EF4-FFF2-40B4-BE49-F238E27FC236}">
                <a16:creationId xmlns:a16="http://schemas.microsoft.com/office/drawing/2014/main" id="{7AD95683-236E-4A71-9791-C2C2B6296D09}"/>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accent1"/>
                </a:solidFill>
                <a:latin typeface="+mj-lt"/>
              </a:rPr>
              <a:t>Our</a:t>
            </a:r>
            <a:r>
              <a:rPr lang="sv-SE" sz="4400" dirty="0">
                <a:solidFill>
                  <a:schemeClr val="accent1"/>
                </a:solidFill>
                <a:latin typeface="+mj-lt"/>
              </a:rPr>
              <a:t> </a:t>
            </a:r>
            <a:r>
              <a:rPr lang="sv-SE" sz="4400" dirty="0" err="1">
                <a:solidFill>
                  <a:schemeClr val="accent1"/>
                </a:solidFill>
                <a:latin typeface="+mj-lt"/>
              </a:rPr>
              <a:t>main</a:t>
            </a:r>
            <a:r>
              <a:rPr lang="sv-SE" sz="4400" dirty="0">
                <a:solidFill>
                  <a:schemeClr val="accent1"/>
                </a:solidFill>
                <a:latin typeface="+mj-lt"/>
              </a:rPr>
              <a:t> areas </a:t>
            </a:r>
            <a:r>
              <a:rPr lang="sv-SE" sz="4400" dirty="0" err="1">
                <a:solidFill>
                  <a:schemeClr val="accent1"/>
                </a:solidFill>
                <a:latin typeface="+mj-lt"/>
              </a:rPr>
              <a:t>of</a:t>
            </a:r>
            <a:r>
              <a:rPr lang="sv-SE" sz="4400" dirty="0">
                <a:solidFill>
                  <a:schemeClr val="accent1"/>
                </a:solidFill>
                <a:latin typeface="+mj-lt"/>
              </a:rPr>
              <a:t> business</a:t>
            </a:r>
          </a:p>
        </p:txBody>
      </p:sp>
      <p:sp>
        <p:nvSpPr>
          <p:cNvPr id="13" name="object 5">
            <a:extLst>
              <a:ext uri="{FF2B5EF4-FFF2-40B4-BE49-F238E27FC236}">
                <a16:creationId xmlns:a16="http://schemas.microsoft.com/office/drawing/2014/main" id="{629C21F8-4E79-4F62-B6D8-FFF06E7B8AD9}"/>
              </a:ext>
            </a:extLst>
          </p:cNvPr>
          <p:cNvSpPr txBox="1"/>
          <p:nvPr userDrawn="1"/>
        </p:nvSpPr>
        <p:spPr>
          <a:xfrm>
            <a:off x="4917997" y="3127538"/>
            <a:ext cx="2318286" cy="800860"/>
          </a:xfrm>
          <a:prstGeom prst="rect">
            <a:avLst/>
          </a:prstGeom>
        </p:spPr>
        <p:txBody>
          <a:bodyPr vert="horz" wrap="square" lIns="0" tIns="122555" rIns="0" bIns="0" rtlCol="0">
            <a:spAutoFit/>
          </a:bodyPr>
          <a:lstStyle/>
          <a:p>
            <a:pPr marL="12700" algn="ctr">
              <a:lnSpc>
                <a:spcPct val="100000"/>
              </a:lnSpc>
              <a:spcBef>
                <a:spcPts val="965"/>
              </a:spcBef>
            </a:pPr>
            <a:r>
              <a:rPr lang="en-GB" sz="2200" b="1" spc="10" dirty="0">
                <a:solidFill>
                  <a:schemeClr val="accent1">
                    <a:lumMod val="75000"/>
                  </a:schemeClr>
                </a:solidFill>
                <a:latin typeface="Noe Display Bold"/>
                <a:cs typeface="Noe Display Bold"/>
              </a:rPr>
              <a:t>Dispute &amp; Regulatory</a:t>
            </a:r>
            <a:endParaRPr sz="2200" dirty="0">
              <a:solidFill>
                <a:schemeClr val="accent1">
                  <a:lumMod val="75000"/>
                </a:schemeClr>
              </a:solidFill>
              <a:latin typeface="Noe Display Bold"/>
              <a:cs typeface="Noe Display Bold"/>
            </a:endParaRPr>
          </a:p>
        </p:txBody>
      </p:sp>
      <p:sp>
        <p:nvSpPr>
          <p:cNvPr id="14" name="object 8">
            <a:extLst>
              <a:ext uri="{FF2B5EF4-FFF2-40B4-BE49-F238E27FC236}">
                <a16:creationId xmlns:a16="http://schemas.microsoft.com/office/drawing/2014/main" id="{0A5DCB41-3C81-47A6-AFF3-FD3D17B580BE}"/>
              </a:ext>
            </a:extLst>
          </p:cNvPr>
          <p:cNvSpPr/>
          <p:nvPr userDrawn="1"/>
        </p:nvSpPr>
        <p:spPr>
          <a:xfrm>
            <a:off x="7974277" y="1938630"/>
            <a:ext cx="3373728" cy="337372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15" name="object 8">
            <a:extLst>
              <a:ext uri="{FF2B5EF4-FFF2-40B4-BE49-F238E27FC236}">
                <a16:creationId xmlns:a16="http://schemas.microsoft.com/office/drawing/2014/main" id="{AF5FB0E4-5BE3-4937-9EA7-4F1184A129F3}"/>
              </a:ext>
            </a:extLst>
          </p:cNvPr>
          <p:cNvSpPr/>
          <p:nvPr userDrawn="1"/>
        </p:nvSpPr>
        <p:spPr>
          <a:xfrm>
            <a:off x="4390276" y="1938630"/>
            <a:ext cx="3373728" cy="337372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16" name="object 8">
            <a:extLst>
              <a:ext uri="{FF2B5EF4-FFF2-40B4-BE49-F238E27FC236}">
                <a16:creationId xmlns:a16="http://schemas.microsoft.com/office/drawing/2014/main" id="{9B4C0D23-763C-49A6-8C65-5558BA6F2C72}"/>
              </a:ext>
            </a:extLst>
          </p:cNvPr>
          <p:cNvSpPr/>
          <p:nvPr userDrawn="1"/>
        </p:nvSpPr>
        <p:spPr>
          <a:xfrm>
            <a:off x="806275" y="1938630"/>
            <a:ext cx="3373728" cy="3373728"/>
          </a:xfrm>
          <a:custGeom>
            <a:avLst/>
            <a:gdLst/>
            <a:ahLst/>
            <a:cxnLst/>
            <a:rect l="l" t="t" r="r" b="b"/>
            <a:pathLst>
              <a:path w="3761740" h="3761740">
                <a:moveTo>
                  <a:pt x="3761651" y="1880831"/>
                </a:moveTo>
                <a:lnTo>
                  <a:pt x="3761036" y="1929377"/>
                </a:lnTo>
                <a:lnTo>
                  <a:pt x="3759203" y="1977619"/>
                </a:lnTo>
                <a:lnTo>
                  <a:pt x="3756166" y="2025544"/>
                </a:lnTo>
                <a:lnTo>
                  <a:pt x="3751940" y="2073136"/>
                </a:lnTo>
                <a:lnTo>
                  <a:pt x="3746539" y="2120381"/>
                </a:lnTo>
                <a:lnTo>
                  <a:pt x="3739979" y="2167264"/>
                </a:lnTo>
                <a:lnTo>
                  <a:pt x="3732274" y="2213771"/>
                </a:lnTo>
                <a:lnTo>
                  <a:pt x="3723438" y="2259886"/>
                </a:lnTo>
                <a:lnTo>
                  <a:pt x="3713488" y="2305594"/>
                </a:lnTo>
                <a:lnTo>
                  <a:pt x="3702436" y="2350882"/>
                </a:lnTo>
                <a:lnTo>
                  <a:pt x="3690299" y="2395734"/>
                </a:lnTo>
                <a:lnTo>
                  <a:pt x="3677091" y="2440135"/>
                </a:lnTo>
                <a:lnTo>
                  <a:pt x="3662827" y="2484070"/>
                </a:lnTo>
                <a:lnTo>
                  <a:pt x="3647521" y="2527526"/>
                </a:lnTo>
                <a:lnTo>
                  <a:pt x="3631189" y="2570487"/>
                </a:lnTo>
                <a:lnTo>
                  <a:pt x="3613844" y="2612938"/>
                </a:lnTo>
                <a:lnTo>
                  <a:pt x="3595503" y="2654864"/>
                </a:lnTo>
                <a:lnTo>
                  <a:pt x="3576179" y="2696251"/>
                </a:lnTo>
                <a:lnTo>
                  <a:pt x="3555887" y="2737085"/>
                </a:lnTo>
                <a:lnTo>
                  <a:pt x="3534643" y="2777349"/>
                </a:lnTo>
                <a:lnTo>
                  <a:pt x="3512460" y="2817030"/>
                </a:lnTo>
                <a:lnTo>
                  <a:pt x="3489354" y="2856113"/>
                </a:lnTo>
                <a:lnTo>
                  <a:pt x="3465340" y="2894582"/>
                </a:lnTo>
                <a:lnTo>
                  <a:pt x="3440432" y="2932424"/>
                </a:lnTo>
                <a:lnTo>
                  <a:pt x="3414645" y="2969623"/>
                </a:lnTo>
                <a:lnTo>
                  <a:pt x="3387993" y="3006165"/>
                </a:lnTo>
                <a:lnTo>
                  <a:pt x="3360493" y="3042034"/>
                </a:lnTo>
                <a:lnTo>
                  <a:pt x="3332157" y="3077217"/>
                </a:lnTo>
                <a:lnTo>
                  <a:pt x="3303002" y="3111697"/>
                </a:lnTo>
                <a:lnTo>
                  <a:pt x="3273041" y="3145462"/>
                </a:lnTo>
                <a:lnTo>
                  <a:pt x="3242291" y="3178495"/>
                </a:lnTo>
                <a:lnTo>
                  <a:pt x="3210764" y="3210782"/>
                </a:lnTo>
                <a:lnTo>
                  <a:pt x="3178477" y="3242308"/>
                </a:lnTo>
                <a:lnTo>
                  <a:pt x="3145444" y="3273059"/>
                </a:lnTo>
                <a:lnTo>
                  <a:pt x="3111680" y="3303019"/>
                </a:lnTo>
                <a:lnTo>
                  <a:pt x="3077199" y="3332174"/>
                </a:lnTo>
                <a:lnTo>
                  <a:pt x="3042016" y="3360509"/>
                </a:lnTo>
                <a:lnTo>
                  <a:pt x="3006147" y="3388010"/>
                </a:lnTo>
                <a:lnTo>
                  <a:pt x="2969605" y="3414661"/>
                </a:lnTo>
                <a:lnTo>
                  <a:pt x="2932406" y="3440448"/>
                </a:lnTo>
                <a:lnTo>
                  <a:pt x="2894564" y="3465356"/>
                </a:lnTo>
                <a:lnTo>
                  <a:pt x="2856094" y="3489370"/>
                </a:lnTo>
                <a:lnTo>
                  <a:pt x="2817012" y="3512475"/>
                </a:lnTo>
                <a:lnTo>
                  <a:pt x="2777331" y="3534658"/>
                </a:lnTo>
                <a:lnTo>
                  <a:pt x="2737066" y="3555902"/>
                </a:lnTo>
                <a:lnTo>
                  <a:pt x="2696233" y="3576193"/>
                </a:lnTo>
                <a:lnTo>
                  <a:pt x="2654846" y="3595517"/>
                </a:lnTo>
                <a:lnTo>
                  <a:pt x="2612920" y="3613859"/>
                </a:lnTo>
                <a:lnTo>
                  <a:pt x="2570469" y="3631203"/>
                </a:lnTo>
                <a:lnTo>
                  <a:pt x="2527508" y="3647535"/>
                </a:lnTo>
                <a:lnTo>
                  <a:pt x="2484053" y="3662841"/>
                </a:lnTo>
                <a:lnTo>
                  <a:pt x="2440117" y="3677105"/>
                </a:lnTo>
                <a:lnTo>
                  <a:pt x="2395716" y="3690313"/>
                </a:lnTo>
                <a:lnTo>
                  <a:pt x="2350865" y="3702450"/>
                </a:lnTo>
                <a:lnTo>
                  <a:pt x="2305578" y="3713501"/>
                </a:lnTo>
                <a:lnTo>
                  <a:pt x="2259869" y="3723452"/>
                </a:lnTo>
                <a:lnTo>
                  <a:pt x="2213755" y="3732287"/>
                </a:lnTo>
                <a:lnTo>
                  <a:pt x="2167249" y="3739992"/>
                </a:lnTo>
                <a:lnTo>
                  <a:pt x="2120366" y="3746552"/>
                </a:lnTo>
                <a:lnTo>
                  <a:pt x="2073121" y="3751953"/>
                </a:lnTo>
                <a:lnTo>
                  <a:pt x="2025529" y="3756179"/>
                </a:lnTo>
                <a:lnTo>
                  <a:pt x="1977605" y="3759216"/>
                </a:lnTo>
                <a:lnTo>
                  <a:pt x="1929363" y="3761049"/>
                </a:lnTo>
                <a:lnTo>
                  <a:pt x="1880819" y="3761663"/>
                </a:lnTo>
                <a:lnTo>
                  <a:pt x="1832273" y="3761049"/>
                </a:lnTo>
                <a:lnTo>
                  <a:pt x="1784031" y="3759216"/>
                </a:lnTo>
                <a:lnTo>
                  <a:pt x="1736106" y="3756179"/>
                </a:lnTo>
                <a:lnTo>
                  <a:pt x="1688514" y="3751953"/>
                </a:lnTo>
                <a:lnTo>
                  <a:pt x="1641269" y="3746552"/>
                </a:lnTo>
                <a:lnTo>
                  <a:pt x="1594386" y="3739992"/>
                </a:lnTo>
                <a:lnTo>
                  <a:pt x="1547880" y="3732287"/>
                </a:lnTo>
                <a:lnTo>
                  <a:pt x="1501765" y="3723452"/>
                </a:lnTo>
                <a:lnTo>
                  <a:pt x="1456057" y="3713501"/>
                </a:lnTo>
                <a:lnTo>
                  <a:pt x="1410769" y="3702450"/>
                </a:lnTo>
                <a:lnTo>
                  <a:pt x="1365918" y="3690313"/>
                </a:lnTo>
                <a:lnTo>
                  <a:pt x="1321517" y="3677105"/>
                </a:lnTo>
                <a:lnTo>
                  <a:pt x="1277581" y="3662841"/>
                </a:lnTo>
                <a:lnTo>
                  <a:pt x="1234126" y="3647535"/>
                </a:lnTo>
                <a:lnTo>
                  <a:pt x="1191165" y="3631203"/>
                </a:lnTo>
                <a:lnTo>
                  <a:pt x="1148714" y="3613859"/>
                </a:lnTo>
                <a:lnTo>
                  <a:pt x="1106788" y="3595517"/>
                </a:lnTo>
                <a:lnTo>
                  <a:pt x="1065401" y="3576193"/>
                </a:lnTo>
                <a:lnTo>
                  <a:pt x="1024568" y="3555902"/>
                </a:lnTo>
                <a:lnTo>
                  <a:pt x="984304" y="3534658"/>
                </a:lnTo>
                <a:lnTo>
                  <a:pt x="944623" y="3512475"/>
                </a:lnTo>
                <a:lnTo>
                  <a:pt x="905541" y="3489370"/>
                </a:lnTo>
                <a:lnTo>
                  <a:pt x="867072" y="3465356"/>
                </a:lnTo>
                <a:lnTo>
                  <a:pt x="829230" y="3440448"/>
                </a:lnTo>
                <a:lnTo>
                  <a:pt x="792031" y="3414661"/>
                </a:lnTo>
                <a:lnTo>
                  <a:pt x="755490" y="3388010"/>
                </a:lnTo>
                <a:lnTo>
                  <a:pt x="719621" y="3360509"/>
                </a:lnTo>
                <a:lnTo>
                  <a:pt x="684439" y="3332174"/>
                </a:lnTo>
                <a:lnTo>
                  <a:pt x="649958" y="3303019"/>
                </a:lnTo>
                <a:lnTo>
                  <a:pt x="616194" y="3273059"/>
                </a:lnTo>
                <a:lnTo>
                  <a:pt x="583161" y="3242308"/>
                </a:lnTo>
                <a:lnTo>
                  <a:pt x="550875" y="3210782"/>
                </a:lnTo>
                <a:lnTo>
                  <a:pt x="519349" y="3178495"/>
                </a:lnTo>
                <a:lnTo>
                  <a:pt x="488599" y="3145462"/>
                </a:lnTo>
                <a:lnTo>
                  <a:pt x="458639" y="3111697"/>
                </a:lnTo>
                <a:lnTo>
                  <a:pt x="429484" y="3077217"/>
                </a:lnTo>
                <a:lnTo>
                  <a:pt x="401149" y="3042034"/>
                </a:lnTo>
                <a:lnTo>
                  <a:pt x="373649" y="3006165"/>
                </a:lnTo>
                <a:lnTo>
                  <a:pt x="346998" y="2969623"/>
                </a:lnTo>
                <a:lnTo>
                  <a:pt x="321211" y="2932424"/>
                </a:lnTo>
                <a:lnTo>
                  <a:pt x="296303" y="2894582"/>
                </a:lnTo>
                <a:lnTo>
                  <a:pt x="272290" y="2856113"/>
                </a:lnTo>
                <a:lnTo>
                  <a:pt x="249184" y="2817030"/>
                </a:lnTo>
                <a:lnTo>
                  <a:pt x="227002" y="2777349"/>
                </a:lnTo>
                <a:lnTo>
                  <a:pt x="205758" y="2737085"/>
                </a:lnTo>
                <a:lnTo>
                  <a:pt x="185467" y="2696251"/>
                </a:lnTo>
                <a:lnTo>
                  <a:pt x="166143" y="2654864"/>
                </a:lnTo>
                <a:lnTo>
                  <a:pt x="147802" y="2612938"/>
                </a:lnTo>
                <a:lnTo>
                  <a:pt x="130458" y="2570487"/>
                </a:lnTo>
                <a:lnTo>
                  <a:pt x="114126" y="2527526"/>
                </a:lnTo>
                <a:lnTo>
                  <a:pt x="98820" y="2484070"/>
                </a:lnTo>
                <a:lnTo>
                  <a:pt x="84556" y="2440135"/>
                </a:lnTo>
                <a:lnTo>
                  <a:pt x="71349" y="2395734"/>
                </a:lnTo>
                <a:lnTo>
                  <a:pt x="59212" y="2350882"/>
                </a:lnTo>
                <a:lnTo>
                  <a:pt x="48161" y="2305594"/>
                </a:lnTo>
                <a:lnTo>
                  <a:pt x="38211" y="2259886"/>
                </a:lnTo>
                <a:lnTo>
                  <a:pt x="29376" y="2213771"/>
                </a:lnTo>
                <a:lnTo>
                  <a:pt x="21671" y="2167264"/>
                </a:lnTo>
                <a:lnTo>
                  <a:pt x="15110" y="2120381"/>
                </a:lnTo>
                <a:lnTo>
                  <a:pt x="9710" y="2073136"/>
                </a:lnTo>
                <a:lnTo>
                  <a:pt x="5484" y="2025544"/>
                </a:lnTo>
                <a:lnTo>
                  <a:pt x="2447" y="1977619"/>
                </a:lnTo>
                <a:lnTo>
                  <a:pt x="614" y="1929377"/>
                </a:lnTo>
                <a:lnTo>
                  <a:pt x="0" y="1880831"/>
                </a:lnTo>
                <a:lnTo>
                  <a:pt x="614" y="1832287"/>
                </a:lnTo>
                <a:lnTo>
                  <a:pt x="2447" y="1784045"/>
                </a:lnTo>
                <a:lnTo>
                  <a:pt x="5484" y="1736121"/>
                </a:lnTo>
                <a:lnTo>
                  <a:pt x="9710" y="1688529"/>
                </a:lnTo>
                <a:lnTo>
                  <a:pt x="15110" y="1641284"/>
                </a:lnTo>
                <a:lnTo>
                  <a:pt x="21671" y="1594401"/>
                </a:lnTo>
                <a:lnTo>
                  <a:pt x="29376" y="1547895"/>
                </a:lnTo>
                <a:lnTo>
                  <a:pt x="38211" y="1501781"/>
                </a:lnTo>
                <a:lnTo>
                  <a:pt x="48161" y="1456072"/>
                </a:lnTo>
                <a:lnTo>
                  <a:pt x="59212" y="1410785"/>
                </a:lnTo>
                <a:lnTo>
                  <a:pt x="71349" y="1365934"/>
                </a:lnTo>
                <a:lnTo>
                  <a:pt x="84556" y="1321533"/>
                </a:lnTo>
                <a:lnTo>
                  <a:pt x="98820" y="1277597"/>
                </a:lnTo>
                <a:lnTo>
                  <a:pt x="114126" y="1234142"/>
                </a:lnTo>
                <a:lnTo>
                  <a:pt x="130458" y="1191181"/>
                </a:lnTo>
                <a:lnTo>
                  <a:pt x="147802" y="1148731"/>
                </a:lnTo>
                <a:lnTo>
                  <a:pt x="166143" y="1106804"/>
                </a:lnTo>
                <a:lnTo>
                  <a:pt x="185467" y="1065417"/>
                </a:lnTo>
                <a:lnTo>
                  <a:pt x="205758" y="1024584"/>
                </a:lnTo>
                <a:lnTo>
                  <a:pt x="227002" y="984319"/>
                </a:lnTo>
                <a:lnTo>
                  <a:pt x="249184" y="944638"/>
                </a:lnTo>
                <a:lnTo>
                  <a:pt x="272290" y="905556"/>
                </a:lnTo>
                <a:lnTo>
                  <a:pt x="296303" y="867086"/>
                </a:lnTo>
                <a:lnTo>
                  <a:pt x="321211" y="829244"/>
                </a:lnTo>
                <a:lnTo>
                  <a:pt x="346998" y="792045"/>
                </a:lnTo>
                <a:lnTo>
                  <a:pt x="373649" y="755504"/>
                </a:lnTo>
                <a:lnTo>
                  <a:pt x="401149" y="719634"/>
                </a:lnTo>
                <a:lnTo>
                  <a:pt x="429484" y="684451"/>
                </a:lnTo>
                <a:lnTo>
                  <a:pt x="458639" y="649971"/>
                </a:lnTo>
                <a:lnTo>
                  <a:pt x="488599" y="616206"/>
                </a:lnTo>
                <a:lnTo>
                  <a:pt x="519349" y="583173"/>
                </a:lnTo>
                <a:lnTo>
                  <a:pt x="550875" y="550886"/>
                </a:lnTo>
                <a:lnTo>
                  <a:pt x="583161" y="519359"/>
                </a:lnTo>
                <a:lnTo>
                  <a:pt x="616194" y="488609"/>
                </a:lnTo>
                <a:lnTo>
                  <a:pt x="649958" y="458648"/>
                </a:lnTo>
                <a:lnTo>
                  <a:pt x="684439" y="429493"/>
                </a:lnTo>
                <a:lnTo>
                  <a:pt x="719621" y="401158"/>
                </a:lnTo>
                <a:lnTo>
                  <a:pt x="755490" y="373657"/>
                </a:lnTo>
                <a:lnTo>
                  <a:pt x="792031" y="347006"/>
                </a:lnTo>
                <a:lnTo>
                  <a:pt x="829230" y="321218"/>
                </a:lnTo>
                <a:lnTo>
                  <a:pt x="867072" y="296310"/>
                </a:lnTo>
                <a:lnTo>
                  <a:pt x="905541" y="272296"/>
                </a:lnTo>
                <a:lnTo>
                  <a:pt x="944623" y="249190"/>
                </a:lnTo>
                <a:lnTo>
                  <a:pt x="984304" y="227008"/>
                </a:lnTo>
                <a:lnTo>
                  <a:pt x="1024568" y="205763"/>
                </a:lnTo>
                <a:lnTo>
                  <a:pt x="1065401" y="185471"/>
                </a:lnTo>
                <a:lnTo>
                  <a:pt x="1106788" y="166147"/>
                </a:lnTo>
                <a:lnTo>
                  <a:pt x="1148715" y="147806"/>
                </a:lnTo>
                <a:lnTo>
                  <a:pt x="1191165" y="130461"/>
                </a:lnTo>
                <a:lnTo>
                  <a:pt x="1234126" y="114129"/>
                </a:lnTo>
                <a:lnTo>
                  <a:pt x="1277581" y="98823"/>
                </a:lnTo>
                <a:lnTo>
                  <a:pt x="1321517" y="84559"/>
                </a:lnTo>
                <a:lnTo>
                  <a:pt x="1365918" y="71351"/>
                </a:lnTo>
                <a:lnTo>
                  <a:pt x="1410769" y="59214"/>
                </a:lnTo>
                <a:lnTo>
                  <a:pt x="1456057" y="48162"/>
                </a:lnTo>
                <a:lnTo>
                  <a:pt x="1501765" y="38212"/>
                </a:lnTo>
                <a:lnTo>
                  <a:pt x="1547880" y="29376"/>
                </a:lnTo>
                <a:lnTo>
                  <a:pt x="1594386" y="21671"/>
                </a:lnTo>
                <a:lnTo>
                  <a:pt x="1641269" y="15111"/>
                </a:lnTo>
                <a:lnTo>
                  <a:pt x="1688514" y="9710"/>
                </a:lnTo>
                <a:lnTo>
                  <a:pt x="1736106" y="5484"/>
                </a:lnTo>
                <a:lnTo>
                  <a:pt x="1784031" y="2447"/>
                </a:lnTo>
                <a:lnTo>
                  <a:pt x="1832273" y="614"/>
                </a:lnTo>
                <a:lnTo>
                  <a:pt x="1880819" y="0"/>
                </a:lnTo>
                <a:lnTo>
                  <a:pt x="1929363" y="614"/>
                </a:lnTo>
                <a:lnTo>
                  <a:pt x="1977605" y="2447"/>
                </a:lnTo>
                <a:lnTo>
                  <a:pt x="2025529" y="5484"/>
                </a:lnTo>
                <a:lnTo>
                  <a:pt x="2073121" y="9710"/>
                </a:lnTo>
                <a:lnTo>
                  <a:pt x="2120366" y="15111"/>
                </a:lnTo>
                <a:lnTo>
                  <a:pt x="2167249" y="21671"/>
                </a:lnTo>
                <a:lnTo>
                  <a:pt x="2213755" y="29376"/>
                </a:lnTo>
                <a:lnTo>
                  <a:pt x="2259869" y="38212"/>
                </a:lnTo>
                <a:lnTo>
                  <a:pt x="2305578" y="48162"/>
                </a:lnTo>
                <a:lnTo>
                  <a:pt x="2350865" y="59214"/>
                </a:lnTo>
                <a:lnTo>
                  <a:pt x="2395716" y="71351"/>
                </a:lnTo>
                <a:lnTo>
                  <a:pt x="2440117" y="84559"/>
                </a:lnTo>
                <a:lnTo>
                  <a:pt x="2484053" y="98823"/>
                </a:lnTo>
                <a:lnTo>
                  <a:pt x="2527508" y="114129"/>
                </a:lnTo>
                <a:lnTo>
                  <a:pt x="2570469" y="130461"/>
                </a:lnTo>
                <a:lnTo>
                  <a:pt x="2612920" y="147806"/>
                </a:lnTo>
                <a:lnTo>
                  <a:pt x="2654846" y="166147"/>
                </a:lnTo>
                <a:lnTo>
                  <a:pt x="2696233" y="185471"/>
                </a:lnTo>
                <a:lnTo>
                  <a:pt x="2737066" y="205763"/>
                </a:lnTo>
                <a:lnTo>
                  <a:pt x="2777331" y="227008"/>
                </a:lnTo>
                <a:lnTo>
                  <a:pt x="2817012" y="249190"/>
                </a:lnTo>
                <a:lnTo>
                  <a:pt x="2856094" y="272296"/>
                </a:lnTo>
                <a:lnTo>
                  <a:pt x="2894564" y="296310"/>
                </a:lnTo>
                <a:lnTo>
                  <a:pt x="2932406" y="321218"/>
                </a:lnTo>
                <a:lnTo>
                  <a:pt x="2969605" y="347006"/>
                </a:lnTo>
                <a:lnTo>
                  <a:pt x="3006147" y="373657"/>
                </a:lnTo>
                <a:lnTo>
                  <a:pt x="3042016" y="401158"/>
                </a:lnTo>
                <a:lnTo>
                  <a:pt x="3077199" y="429493"/>
                </a:lnTo>
                <a:lnTo>
                  <a:pt x="3111680" y="458648"/>
                </a:lnTo>
                <a:lnTo>
                  <a:pt x="3145444" y="488609"/>
                </a:lnTo>
                <a:lnTo>
                  <a:pt x="3178477" y="519359"/>
                </a:lnTo>
                <a:lnTo>
                  <a:pt x="3210764" y="550886"/>
                </a:lnTo>
                <a:lnTo>
                  <a:pt x="3242291" y="583173"/>
                </a:lnTo>
                <a:lnTo>
                  <a:pt x="3273041" y="616206"/>
                </a:lnTo>
                <a:lnTo>
                  <a:pt x="3303002" y="649971"/>
                </a:lnTo>
                <a:lnTo>
                  <a:pt x="3332157" y="684451"/>
                </a:lnTo>
                <a:lnTo>
                  <a:pt x="3360493" y="719634"/>
                </a:lnTo>
                <a:lnTo>
                  <a:pt x="3387993" y="755504"/>
                </a:lnTo>
                <a:lnTo>
                  <a:pt x="3414645" y="792045"/>
                </a:lnTo>
                <a:lnTo>
                  <a:pt x="3440432" y="829244"/>
                </a:lnTo>
                <a:lnTo>
                  <a:pt x="3465340" y="867086"/>
                </a:lnTo>
                <a:lnTo>
                  <a:pt x="3489354" y="905556"/>
                </a:lnTo>
                <a:lnTo>
                  <a:pt x="3512460" y="944638"/>
                </a:lnTo>
                <a:lnTo>
                  <a:pt x="3534643" y="984319"/>
                </a:lnTo>
                <a:lnTo>
                  <a:pt x="3555887" y="1024584"/>
                </a:lnTo>
                <a:lnTo>
                  <a:pt x="3576179" y="1065417"/>
                </a:lnTo>
                <a:lnTo>
                  <a:pt x="3595503" y="1106804"/>
                </a:lnTo>
                <a:lnTo>
                  <a:pt x="3613844" y="1148731"/>
                </a:lnTo>
                <a:lnTo>
                  <a:pt x="3631189" y="1191181"/>
                </a:lnTo>
                <a:lnTo>
                  <a:pt x="3647521" y="1234142"/>
                </a:lnTo>
                <a:lnTo>
                  <a:pt x="3662827" y="1277597"/>
                </a:lnTo>
                <a:lnTo>
                  <a:pt x="3677091" y="1321533"/>
                </a:lnTo>
                <a:lnTo>
                  <a:pt x="3690299" y="1365934"/>
                </a:lnTo>
                <a:lnTo>
                  <a:pt x="3702436" y="1410785"/>
                </a:lnTo>
                <a:lnTo>
                  <a:pt x="3713488" y="1456072"/>
                </a:lnTo>
                <a:lnTo>
                  <a:pt x="3723438" y="1501781"/>
                </a:lnTo>
                <a:lnTo>
                  <a:pt x="3732274" y="1547895"/>
                </a:lnTo>
                <a:lnTo>
                  <a:pt x="3739979" y="1594401"/>
                </a:lnTo>
                <a:lnTo>
                  <a:pt x="3746539" y="1641284"/>
                </a:lnTo>
                <a:lnTo>
                  <a:pt x="3751940" y="1688529"/>
                </a:lnTo>
                <a:lnTo>
                  <a:pt x="3756166" y="1736121"/>
                </a:lnTo>
                <a:lnTo>
                  <a:pt x="3759203" y="1784045"/>
                </a:lnTo>
                <a:lnTo>
                  <a:pt x="3761036" y="1832287"/>
                </a:lnTo>
                <a:lnTo>
                  <a:pt x="3761651" y="1880831"/>
                </a:lnTo>
                <a:close/>
              </a:path>
            </a:pathLst>
          </a:custGeom>
          <a:noFill/>
          <a:ln w="5715">
            <a:solidFill>
              <a:schemeClr val="accent1"/>
            </a:solidFill>
          </a:ln>
        </p:spPr>
        <p:txBody>
          <a:bodyPr wrap="square" lIns="0" tIns="0" rIns="0" bIns="0" rtlCol="0"/>
          <a:lstStyle/>
          <a:p>
            <a:endParaRPr/>
          </a:p>
        </p:txBody>
      </p:sp>
      <p:sp>
        <p:nvSpPr>
          <p:cNvPr id="17" name="Rectangle 16">
            <a:extLst>
              <a:ext uri="{FF2B5EF4-FFF2-40B4-BE49-F238E27FC236}">
                <a16:creationId xmlns:a16="http://schemas.microsoft.com/office/drawing/2014/main" id="{51534CD4-853D-4B19-8935-912B307BF6E9}"/>
              </a:ext>
            </a:extLst>
          </p:cNvPr>
          <p:cNvSpPr/>
          <p:nvPr userDrawn="1"/>
        </p:nvSpPr>
        <p:spPr>
          <a:xfrm>
            <a:off x="8724378" y="3367251"/>
            <a:ext cx="1873526" cy="430887"/>
          </a:xfrm>
          <a:prstGeom prst="rect">
            <a:avLst/>
          </a:prstGeom>
        </p:spPr>
        <p:txBody>
          <a:bodyPr wrap="none">
            <a:spAutoFit/>
          </a:bodyPr>
          <a:lstStyle/>
          <a:p>
            <a:pPr marL="17780" algn="ctr">
              <a:lnSpc>
                <a:spcPct val="100000"/>
              </a:lnSpc>
              <a:spcBef>
                <a:spcPts val="1410"/>
              </a:spcBef>
            </a:pPr>
            <a:r>
              <a:rPr lang="en-GB" sz="2200" b="1" spc="5" dirty="0">
                <a:solidFill>
                  <a:schemeClr val="accent1">
                    <a:lumMod val="75000"/>
                  </a:schemeClr>
                </a:solidFill>
                <a:latin typeface="Noe Display Bold"/>
                <a:cs typeface="Noe Display Bold"/>
              </a:rPr>
              <a:t>Transactions</a:t>
            </a:r>
            <a:endParaRPr lang="en-GB" sz="2200" dirty="0">
              <a:solidFill>
                <a:schemeClr val="accent1">
                  <a:lumMod val="75000"/>
                </a:schemeClr>
              </a:solidFill>
              <a:latin typeface="Noe Display Bold"/>
              <a:cs typeface="Noe Display Bold"/>
            </a:endParaRPr>
          </a:p>
        </p:txBody>
      </p:sp>
      <p:sp>
        <p:nvSpPr>
          <p:cNvPr id="18" name="object 4">
            <a:extLst>
              <a:ext uri="{FF2B5EF4-FFF2-40B4-BE49-F238E27FC236}">
                <a16:creationId xmlns:a16="http://schemas.microsoft.com/office/drawing/2014/main" id="{5AEF0B45-B1ED-468A-9E5E-BF3B86A9B216}"/>
              </a:ext>
            </a:extLst>
          </p:cNvPr>
          <p:cNvSpPr txBox="1"/>
          <p:nvPr userDrawn="1"/>
        </p:nvSpPr>
        <p:spPr>
          <a:xfrm>
            <a:off x="1271588" y="3367250"/>
            <a:ext cx="2706045" cy="321435"/>
          </a:xfrm>
          <a:prstGeom prst="rect">
            <a:avLst/>
          </a:prstGeom>
        </p:spPr>
        <p:txBody>
          <a:bodyPr vert="horz" wrap="square" lIns="0" tIns="38100" rIns="0" bIns="0" rtlCol="0">
            <a:spAutoFit/>
          </a:bodyPr>
          <a:lstStyle/>
          <a:p>
            <a:pPr marL="22225" marR="302895" algn="ctr">
              <a:lnSpc>
                <a:spcPts val="2160"/>
              </a:lnSpc>
              <a:spcBef>
                <a:spcPts val="300"/>
              </a:spcBef>
            </a:pPr>
            <a:r>
              <a:rPr lang="en-GB" sz="2200" b="1" spc="5" dirty="0">
                <a:solidFill>
                  <a:schemeClr val="accent1">
                    <a:lumMod val="75000"/>
                  </a:schemeClr>
                </a:solidFill>
                <a:latin typeface="Noe Display Bold"/>
                <a:cs typeface="Noe Display Bold"/>
              </a:rPr>
              <a:t>Business Advisory</a:t>
            </a:r>
            <a:endParaRPr sz="2200" dirty="0">
              <a:solidFill>
                <a:schemeClr val="accent1">
                  <a:lumMod val="75000"/>
                </a:schemeClr>
              </a:solidFill>
              <a:latin typeface="Noe Display Bold"/>
              <a:cs typeface="Noe Display Bold"/>
            </a:endParaRPr>
          </a:p>
        </p:txBody>
      </p:sp>
    </p:spTree>
    <p:extLst>
      <p:ext uri="{BB962C8B-B14F-4D97-AF65-F5344CB8AC3E}">
        <p14:creationId xmlns:p14="http://schemas.microsoft.com/office/powerpoint/2010/main" val="31586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Rubrikbild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29AA61-0478-48DA-B47C-A351CACD8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3" r="17389" b="39979"/>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6F9DA942-3C0A-4465-9A20-3D6E677AD06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1530588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åra tjänster_sv ">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8EF0F341-8C8A-4729-AFFD-9771232DB05A}"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1" name="TextBox 10">
            <a:extLst>
              <a:ext uri="{FF2B5EF4-FFF2-40B4-BE49-F238E27FC236}">
                <a16:creationId xmlns:a16="http://schemas.microsoft.com/office/drawing/2014/main" id="{69E9040A-BA7B-4D3F-89CD-FC935FD2A606}"/>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accent1"/>
                </a:solidFill>
                <a:latin typeface="+mj-lt"/>
              </a:rPr>
              <a:t>Våra tjänster</a:t>
            </a:r>
          </a:p>
        </p:txBody>
      </p:sp>
      <p:sp>
        <p:nvSpPr>
          <p:cNvPr id="13" name="TextBox 12">
            <a:extLst>
              <a:ext uri="{FF2B5EF4-FFF2-40B4-BE49-F238E27FC236}">
                <a16:creationId xmlns:a16="http://schemas.microsoft.com/office/drawing/2014/main" id="{F725B324-3085-4CD7-9423-D17177186CC9}"/>
              </a:ext>
            </a:extLst>
          </p:cNvPr>
          <p:cNvSpPr txBox="1"/>
          <p:nvPr userDrawn="1"/>
        </p:nvSpPr>
        <p:spPr>
          <a:xfrm>
            <a:off x="1144744" y="1854200"/>
            <a:ext cx="9478805" cy="2632003"/>
          </a:xfrm>
          <a:prstGeom prst="rect">
            <a:avLst/>
          </a:prstGeom>
          <a:noFill/>
        </p:spPr>
        <p:txBody>
          <a:bodyPr wrap="square" rtlCol="0">
            <a:spAutoFit/>
          </a:bodyPr>
          <a:lstStyle/>
          <a:p>
            <a:pPr>
              <a:lnSpc>
                <a:spcPct val="150000"/>
              </a:lnSpc>
            </a:pPr>
            <a:r>
              <a:rPr lang="sv-SE" sz="1600" dirty="0">
                <a:solidFill>
                  <a:schemeClr val="accent1"/>
                </a:solidFill>
              </a:rPr>
              <a:t>Delphi är en av Sveriges främsta affärsjuridiska byråer med erkända specialister inom många av affärsjuridikens områden. Vi är totalt cirka 200 medarbetare, varav cirka 150 är jurister. </a:t>
            </a:r>
          </a:p>
          <a:p>
            <a:pPr>
              <a:lnSpc>
                <a:spcPct val="150000"/>
              </a:lnSpc>
            </a:pPr>
            <a:r>
              <a:rPr lang="sv-SE" sz="1600" dirty="0">
                <a:solidFill>
                  <a:schemeClr val="accent1"/>
                </a:solidFill>
              </a:rPr>
              <a:t>Våra kontor finns i Stockholm, Göteborg, Malmö och Linköping.</a:t>
            </a:r>
          </a:p>
          <a:p>
            <a:pPr>
              <a:lnSpc>
                <a:spcPct val="150000"/>
              </a:lnSpc>
            </a:pPr>
            <a:endParaRPr lang="sv-SE" sz="1600" dirty="0">
              <a:solidFill>
                <a:schemeClr val="accent1"/>
              </a:solidFill>
            </a:endParaRPr>
          </a:p>
          <a:p>
            <a:pPr>
              <a:lnSpc>
                <a:spcPct val="150000"/>
              </a:lnSpc>
            </a:pPr>
            <a:r>
              <a:rPr lang="sv-SE" sz="1600" dirty="0">
                <a:solidFill>
                  <a:schemeClr val="accent1"/>
                </a:solidFill>
              </a:rPr>
              <a:t>Genom att korsa djup affärsförståelse med nya smartare sätt att tänka, skräddarsyr vi vår service, expertis och erbjudanden efter våra klienters olika behov. Vi driver utvecklingen framåt och är en strategisk partner till våra klienter. </a:t>
            </a:r>
          </a:p>
        </p:txBody>
      </p:sp>
    </p:spTree>
    <p:extLst>
      <p:ext uri="{BB962C8B-B14F-4D97-AF65-F5344CB8AC3E}">
        <p14:creationId xmlns:p14="http://schemas.microsoft.com/office/powerpoint/2010/main" val="2438837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åra tjänster_sv_">
    <p:spTree>
      <p:nvGrpSpPr>
        <p:cNvPr id="1" name=""/>
        <p:cNvGrpSpPr/>
        <p:nvPr/>
      </p:nvGrpSpPr>
      <p:grpSpPr>
        <a:xfrm>
          <a:off x="0" y="0"/>
          <a:ext cx="0" cy="0"/>
          <a:chOff x="0" y="0"/>
          <a:chExt cx="0" cy="0"/>
        </a:xfrm>
      </p:grpSpPr>
      <p:pic>
        <p:nvPicPr>
          <p:cNvPr id="9" name="Bildobjekt 9">
            <a:extLst>
              <a:ext uri="{FF2B5EF4-FFF2-40B4-BE49-F238E27FC236}">
                <a16:creationId xmlns:a16="http://schemas.microsoft.com/office/drawing/2014/main" id="{8D9486E1-172F-4E55-9FA0-CCFC76BE7E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8EF0F341-8C8A-4729-AFFD-9771232DB05A}"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11" name="TextBox 10">
            <a:extLst>
              <a:ext uri="{FF2B5EF4-FFF2-40B4-BE49-F238E27FC236}">
                <a16:creationId xmlns:a16="http://schemas.microsoft.com/office/drawing/2014/main" id="{69E9040A-BA7B-4D3F-89CD-FC935FD2A606}"/>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bg2"/>
                </a:solidFill>
                <a:latin typeface="+mj-lt"/>
              </a:rPr>
              <a:t>Våra tjänster</a:t>
            </a:r>
          </a:p>
        </p:txBody>
      </p:sp>
      <p:sp>
        <p:nvSpPr>
          <p:cNvPr id="13" name="TextBox 12">
            <a:extLst>
              <a:ext uri="{FF2B5EF4-FFF2-40B4-BE49-F238E27FC236}">
                <a16:creationId xmlns:a16="http://schemas.microsoft.com/office/drawing/2014/main" id="{F725B324-3085-4CD7-9423-D17177186CC9}"/>
              </a:ext>
            </a:extLst>
          </p:cNvPr>
          <p:cNvSpPr txBox="1"/>
          <p:nvPr userDrawn="1"/>
        </p:nvSpPr>
        <p:spPr>
          <a:xfrm>
            <a:off x="1144744" y="1854200"/>
            <a:ext cx="9478805" cy="2632003"/>
          </a:xfrm>
          <a:prstGeom prst="rect">
            <a:avLst/>
          </a:prstGeom>
          <a:noFill/>
        </p:spPr>
        <p:txBody>
          <a:bodyPr wrap="square" rtlCol="0">
            <a:spAutoFit/>
          </a:bodyPr>
          <a:lstStyle/>
          <a:p>
            <a:pPr>
              <a:lnSpc>
                <a:spcPct val="150000"/>
              </a:lnSpc>
            </a:pPr>
            <a:r>
              <a:rPr lang="sv-SE" sz="1600" dirty="0">
                <a:solidFill>
                  <a:schemeClr val="bg2"/>
                </a:solidFill>
              </a:rPr>
              <a:t>Delphi är en av Sveriges främsta affärsjuridiska byråer med erkända specialister inom många av affärsjuridikens områden. Vi är totalt cirka 200 medarbetare, varav cirka 150 är jurister. </a:t>
            </a:r>
          </a:p>
          <a:p>
            <a:pPr>
              <a:lnSpc>
                <a:spcPct val="150000"/>
              </a:lnSpc>
            </a:pPr>
            <a:r>
              <a:rPr lang="sv-SE" sz="1600" dirty="0">
                <a:solidFill>
                  <a:schemeClr val="bg2"/>
                </a:solidFill>
              </a:rPr>
              <a:t>Våra kontor finns i Stockholm, Göteborg, Malmö och Linköping.</a:t>
            </a:r>
          </a:p>
          <a:p>
            <a:pPr>
              <a:lnSpc>
                <a:spcPct val="150000"/>
              </a:lnSpc>
            </a:pPr>
            <a:endParaRPr lang="sv-SE" sz="1600" dirty="0">
              <a:solidFill>
                <a:schemeClr val="bg2"/>
              </a:solidFill>
            </a:endParaRPr>
          </a:p>
          <a:p>
            <a:pPr>
              <a:lnSpc>
                <a:spcPct val="150000"/>
              </a:lnSpc>
            </a:pPr>
            <a:r>
              <a:rPr lang="sv-SE" sz="1600" dirty="0">
                <a:solidFill>
                  <a:schemeClr val="bg2"/>
                </a:solidFill>
              </a:rPr>
              <a:t>Genom att korsa djup affärsförståelse med nya smartare sätt att tänka, skräddarsyr vi vår service, expertis och erbjudanden efter våra klienters olika behov. Vi driver utvecklingen framåt och är en strategisk partner till våra klienter. </a:t>
            </a:r>
          </a:p>
        </p:txBody>
      </p:sp>
      <p:pic>
        <p:nvPicPr>
          <p:cNvPr id="12" name="Bildobjekt 10">
            <a:extLst>
              <a:ext uri="{FF2B5EF4-FFF2-40B4-BE49-F238E27FC236}">
                <a16:creationId xmlns:a16="http://schemas.microsoft.com/office/drawing/2014/main" id="{72B31C82-5180-41A5-85EF-E7054D22E9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480185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Våra tjänster_eng ">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543895CA-6D1E-4A79-B34A-F6905786CD68}"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13" name="TextBox 12">
            <a:extLst>
              <a:ext uri="{FF2B5EF4-FFF2-40B4-BE49-F238E27FC236}">
                <a16:creationId xmlns:a16="http://schemas.microsoft.com/office/drawing/2014/main" id="{538DBCB0-9FE9-4C8F-935B-E3C5248C41A3}"/>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accent1"/>
                </a:solidFill>
                <a:latin typeface="+mj-lt"/>
              </a:rPr>
              <a:t>Our</a:t>
            </a:r>
            <a:r>
              <a:rPr lang="sv-SE" sz="4400" dirty="0">
                <a:solidFill>
                  <a:schemeClr val="accent1"/>
                </a:solidFill>
                <a:latin typeface="+mj-lt"/>
              </a:rPr>
              <a:t> services</a:t>
            </a:r>
          </a:p>
        </p:txBody>
      </p:sp>
      <p:sp>
        <p:nvSpPr>
          <p:cNvPr id="2" name="TextBox 1">
            <a:extLst>
              <a:ext uri="{FF2B5EF4-FFF2-40B4-BE49-F238E27FC236}">
                <a16:creationId xmlns:a16="http://schemas.microsoft.com/office/drawing/2014/main" id="{523FFD76-6E06-4E92-876C-F54528B355E5}"/>
              </a:ext>
            </a:extLst>
          </p:cNvPr>
          <p:cNvSpPr txBox="1"/>
          <p:nvPr userDrawn="1"/>
        </p:nvSpPr>
        <p:spPr>
          <a:xfrm>
            <a:off x="1144744" y="1854200"/>
            <a:ext cx="9478805" cy="2632003"/>
          </a:xfrm>
          <a:prstGeom prst="rect">
            <a:avLst/>
          </a:prstGeom>
          <a:noFill/>
        </p:spPr>
        <p:txBody>
          <a:bodyPr wrap="square" rtlCol="0">
            <a:spAutoFit/>
          </a:bodyPr>
          <a:lstStyle/>
          <a:p>
            <a:pPr>
              <a:lnSpc>
                <a:spcPct val="150000"/>
              </a:lnSpc>
            </a:pPr>
            <a:r>
              <a:rPr lang="en-US" sz="1600" dirty="0">
                <a:solidFill>
                  <a:schemeClr val="accent1"/>
                </a:solidFill>
              </a:rPr>
              <a:t>Delphi is a progressive commercial law firm with specialists in most industries and legal areas within business law. Our workforce is approximately 200 employees, out of which 150 are lawyers. </a:t>
            </a:r>
          </a:p>
          <a:p>
            <a:pPr>
              <a:lnSpc>
                <a:spcPct val="150000"/>
              </a:lnSpc>
            </a:pPr>
            <a:r>
              <a:rPr lang="en-US" sz="1600" dirty="0">
                <a:solidFill>
                  <a:schemeClr val="accent1"/>
                </a:solidFill>
              </a:rPr>
              <a:t>We have offices in Stockholm, Gothenburg, Malmö and Linköping. </a:t>
            </a:r>
          </a:p>
          <a:p>
            <a:pPr>
              <a:lnSpc>
                <a:spcPct val="150000"/>
              </a:lnSpc>
            </a:pPr>
            <a:endParaRPr lang="en-US" sz="1600" dirty="0">
              <a:solidFill>
                <a:schemeClr val="accent1"/>
              </a:solidFill>
            </a:endParaRPr>
          </a:p>
          <a:p>
            <a:pPr>
              <a:lnSpc>
                <a:spcPct val="150000"/>
              </a:lnSpc>
            </a:pPr>
            <a:r>
              <a:rPr lang="en-US" sz="1600" dirty="0">
                <a:solidFill>
                  <a:schemeClr val="accent1"/>
                </a:solidFill>
              </a:rPr>
              <a:t>By combining deep business understanding with new, smarter ways of thinking, we tailor our services and expertise to the needs of our clients. We always strive to develop and be a strategic partner to </a:t>
            </a:r>
          </a:p>
          <a:p>
            <a:pPr>
              <a:lnSpc>
                <a:spcPct val="150000"/>
              </a:lnSpc>
            </a:pPr>
            <a:r>
              <a:rPr lang="en-US" sz="1600" dirty="0">
                <a:solidFill>
                  <a:schemeClr val="accent1"/>
                </a:solidFill>
              </a:rPr>
              <a:t>our clients.</a:t>
            </a:r>
          </a:p>
        </p:txBody>
      </p:sp>
    </p:spTree>
    <p:extLst>
      <p:ext uri="{BB962C8B-B14F-4D97-AF65-F5344CB8AC3E}">
        <p14:creationId xmlns:p14="http://schemas.microsoft.com/office/powerpoint/2010/main" val="13279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Våra tjänster_sv ">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46B88F1-4EE8-43A0-9EF7-8F4A47D6AD7B}"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13" name="TextBox 12"/>
          <p:cNvSpPr txBox="1"/>
          <p:nvPr userDrawn="1"/>
        </p:nvSpPr>
        <p:spPr>
          <a:xfrm>
            <a:off x="1139311" y="1530113"/>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Business Advisory</a:t>
            </a:r>
          </a:p>
        </p:txBody>
      </p:sp>
      <p:sp>
        <p:nvSpPr>
          <p:cNvPr id="14" name="TextBox 13"/>
          <p:cNvSpPr txBox="1"/>
          <p:nvPr userDrawn="1"/>
        </p:nvSpPr>
        <p:spPr>
          <a:xfrm>
            <a:off x="4860099" y="1538226"/>
            <a:ext cx="3090862" cy="430887"/>
          </a:xfrm>
          <a:prstGeom prst="rect">
            <a:avLst/>
          </a:prstGeom>
          <a:noFill/>
        </p:spPr>
        <p:txBody>
          <a:bodyPr wrap="square" rtlCol="0">
            <a:spAutoFit/>
          </a:bodyPr>
          <a:lstStyle/>
          <a:p>
            <a:r>
              <a:rPr lang="sv-SE" sz="2200" b="1" dirty="0" err="1">
                <a:solidFill>
                  <a:schemeClr val="accent5">
                    <a:lumMod val="50000"/>
                  </a:schemeClr>
                </a:solidFill>
                <a:latin typeface="+mj-lt"/>
              </a:rPr>
              <a:t>Dispute</a:t>
            </a:r>
            <a:r>
              <a:rPr lang="sv-SE" sz="2200" b="1" dirty="0">
                <a:solidFill>
                  <a:schemeClr val="accent5">
                    <a:lumMod val="50000"/>
                  </a:schemeClr>
                </a:solidFill>
                <a:latin typeface="+mj-lt"/>
              </a:rPr>
              <a:t> &amp; </a:t>
            </a:r>
            <a:r>
              <a:rPr lang="sv-SE" sz="2200" b="1" dirty="0" err="1">
                <a:solidFill>
                  <a:schemeClr val="accent5">
                    <a:lumMod val="50000"/>
                  </a:schemeClr>
                </a:solidFill>
                <a:latin typeface="+mj-lt"/>
              </a:rPr>
              <a:t>Regulatory</a:t>
            </a:r>
            <a:endParaRPr lang="sv-SE" sz="2200" b="1" dirty="0">
              <a:solidFill>
                <a:schemeClr val="accent5">
                  <a:lumMod val="50000"/>
                </a:schemeClr>
              </a:solidFill>
              <a:latin typeface="+mj-lt"/>
            </a:endParaRPr>
          </a:p>
        </p:txBody>
      </p:sp>
      <p:sp>
        <p:nvSpPr>
          <p:cNvPr id="15" name="TextBox 14"/>
          <p:cNvSpPr txBox="1"/>
          <p:nvPr userDrawn="1"/>
        </p:nvSpPr>
        <p:spPr>
          <a:xfrm>
            <a:off x="8542134" y="1530113"/>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accent1"/>
                </a:solidFill>
                <a:latin typeface="+mj-lt"/>
              </a:rPr>
              <a:t>Våra tjänster</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2921" y="1961000"/>
            <a:ext cx="3573020" cy="4539704"/>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accent5">
                    <a:lumMod val="50000"/>
                  </a:schemeClr>
                </a:solidFill>
              </a:rPr>
              <a:t>Arbetsrätt</a:t>
            </a:r>
          </a:p>
          <a:p>
            <a:pPr>
              <a:lnSpc>
                <a:spcPct val="100000"/>
              </a:lnSpc>
              <a:spcBef>
                <a:spcPts val="300"/>
              </a:spcBef>
              <a:spcAft>
                <a:spcPts val="300"/>
              </a:spcAft>
            </a:pPr>
            <a:r>
              <a:rPr lang="sv-SE" sz="1600" dirty="0">
                <a:solidFill>
                  <a:schemeClr val="accent5">
                    <a:lumMod val="50000"/>
                  </a:schemeClr>
                </a:solidFill>
              </a:rPr>
              <a:t>Corporate Commercial</a:t>
            </a:r>
          </a:p>
          <a:p>
            <a:pPr>
              <a:lnSpc>
                <a:spcPct val="100000"/>
              </a:lnSpc>
              <a:spcBef>
                <a:spcPts val="300"/>
              </a:spcBef>
              <a:spcAft>
                <a:spcPts val="300"/>
              </a:spcAft>
            </a:pPr>
            <a:r>
              <a:rPr lang="sv-SE" sz="1600" dirty="0">
                <a:solidFill>
                  <a:schemeClr val="accent5">
                    <a:lumMod val="50000"/>
                  </a:schemeClr>
                </a:solidFill>
              </a:rPr>
              <a:t>Dataskydd &amp; integritet</a:t>
            </a:r>
          </a:p>
          <a:p>
            <a:pPr>
              <a:lnSpc>
                <a:spcPct val="100000"/>
              </a:lnSpc>
              <a:spcBef>
                <a:spcPts val="300"/>
              </a:spcBef>
              <a:spcAft>
                <a:spcPts val="300"/>
              </a:spcAft>
            </a:pPr>
            <a:r>
              <a:rPr lang="sv-SE" sz="1600" dirty="0">
                <a:solidFill>
                  <a:schemeClr val="accent5">
                    <a:lumMod val="50000"/>
                  </a:schemeClr>
                </a:solidFill>
              </a:rPr>
              <a:t>E-handel</a:t>
            </a:r>
          </a:p>
          <a:p>
            <a:pPr>
              <a:lnSpc>
                <a:spcPct val="100000"/>
              </a:lnSpc>
              <a:spcBef>
                <a:spcPts val="300"/>
              </a:spcBef>
              <a:spcAft>
                <a:spcPts val="300"/>
              </a:spcAft>
            </a:pPr>
            <a:r>
              <a:rPr lang="sv-SE" sz="1600" dirty="0">
                <a:solidFill>
                  <a:schemeClr val="accent5">
                    <a:lumMod val="50000"/>
                  </a:schemeClr>
                </a:solidFill>
              </a:rPr>
              <a:t>Energi &amp; naturresurser</a:t>
            </a:r>
          </a:p>
          <a:p>
            <a:pPr>
              <a:lnSpc>
                <a:spcPct val="100000"/>
              </a:lnSpc>
              <a:spcBef>
                <a:spcPts val="300"/>
              </a:spcBef>
              <a:spcAft>
                <a:spcPts val="300"/>
              </a:spcAft>
            </a:pPr>
            <a:r>
              <a:rPr lang="sv-SE" sz="1600" dirty="0">
                <a:solidFill>
                  <a:schemeClr val="accent5">
                    <a:lumMod val="50000"/>
                  </a:schemeClr>
                </a:solidFill>
              </a:rPr>
              <a:t>Fastighet &amp; entreprenad</a:t>
            </a:r>
          </a:p>
          <a:p>
            <a:pPr>
              <a:lnSpc>
                <a:spcPct val="100000"/>
              </a:lnSpc>
              <a:spcBef>
                <a:spcPts val="300"/>
              </a:spcBef>
              <a:spcAft>
                <a:spcPts val="300"/>
              </a:spcAft>
            </a:pPr>
            <a:r>
              <a:rPr lang="sv-SE" sz="1600" dirty="0" err="1">
                <a:solidFill>
                  <a:schemeClr val="accent5">
                    <a:lumMod val="50000"/>
                  </a:schemeClr>
                </a:solidFill>
              </a:rPr>
              <a:t>FinTech</a:t>
            </a:r>
            <a:endParaRPr lang="sv-SE" sz="1600" dirty="0">
              <a:solidFill>
                <a:schemeClr val="accent5">
                  <a:lumMod val="50000"/>
                </a:schemeClr>
              </a:solidFill>
            </a:endParaRPr>
          </a:p>
          <a:p>
            <a:pPr>
              <a:lnSpc>
                <a:spcPct val="100000"/>
              </a:lnSpc>
              <a:spcBef>
                <a:spcPts val="300"/>
              </a:spcBef>
              <a:spcAft>
                <a:spcPts val="300"/>
              </a:spcAft>
            </a:pPr>
            <a:r>
              <a:rPr lang="sv-SE" sz="1600" dirty="0" err="1">
                <a:solidFill>
                  <a:schemeClr val="accent5">
                    <a:lumMod val="50000"/>
                  </a:schemeClr>
                </a:solidFill>
              </a:rPr>
              <a:t>Gaming</a:t>
            </a:r>
            <a:r>
              <a:rPr lang="sv-SE" sz="1600" dirty="0">
                <a:solidFill>
                  <a:schemeClr val="accent5">
                    <a:lumMod val="50000"/>
                  </a:schemeClr>
                </a:solidFill>
              </a:rPr>
              <a:t> &amp; e-sport</a:t>
            </a:r>
          </a:p>
          <a:p>
            <a:pPr>
              <a:lnSpc>
                <a:spcPct val="100000"/>
              </a:lnSpc>
              <a:spcBef>
                <a:spcPts val="300"/>
              </a:spcBef>
              <a:spcAft>
                <a:spcPts val="300"/>
              </a:spcAft>
            </a:pPr>
            <a:r>
              <a:rPr lang="sv-SE" sz="1600" dirty="0">
                <a:solidFill>
                  <a:schemeClr val="accent5">
                    <a:lumMod val="50000"/>
                  </a:schemeClr>
                </a:solidFill>
              </a:rPr>
              <a:t>Immaterialrätt &amp; marknadsföring</a:t>
            </a:r>
          </a:p>
          <a:p>
            <a:pPr>
              <a:lnSpc>
                <a:spcPct val="100000"/>
              </a:lnSpc>
              <a:spcBef>
                <a:spcPts val="300"/>
              </a:spcBef>
              <a:spcAft>
                <a:spcPts val="300"/>
              </a:spcAft>
            </a:pPr>
            <a:r>
              <a:rPr lang="sv-SE" sz="1600" dirty="0">
                <a:solidFill>
                  <a:schemeClr val="accent5">
                    <a:lumMod val="50000"/>
                  </a:schemeClr>
                </a:solidFill>
              </a:rPr>
              <a:t>Insolvens &amp; rekonstruktion</a:t>
            </a:r>
          </a:p>
          <a:p>
            <a:pPr>
              <a:lnSpc>
                <a:spcPct val="100000"/>
              </a:lnSpc>
              <a:spcBef>
                <a:spcPts val="300"/>
              </a:spcBef>
              <a:spcAft>
                <a:spcPts val="300"/>
              </a:spcAft>
            </a:pPr>
            <a:r>
              <a:rPr lang="sv-SE" sz="1600" dirty="0">
                <a:solidFill>
                  <a:schemeClr val="accent5">
                    <a:lumMod val="50000"/>
                  </a:schemeClr>
                </a:solidFill>
              </a:rPr>
              <a:t>IT &amp; telekom</a:t>
            </a:r>
          </a:p>
          <a:p>
            <a:pPr>
              <a:lnSpc>
                <a:spcPct val="100000"/>
              </a:lnSpc>
              <a:spcBef>
                <a:spcPts val="300"/>
              </a:spcBef>
              <a:spcAft>
                <a:spcPts val="300"/>
              </a:spcAft>
            </a:pPr>
            <a:r>
              <a:rPr lang="sv-SE" sz="1600" dirty="0">
                <a:solidFill>
                  <a:schemeClr val="accent5">
                    <a:lumMod val="50000"/>
                  </a:schemeClr>
                </a:solidFill>
              </a:rPr>
              <a:t>Konsumenträtt</a:t>
            </a:r>
          </a:p>
          <a:p>
            <a:pPr>
              <a:lnSpc>
                <a:spcPct val="100000"/>
              </a:lnSpc>
              <a:spcBef>
                <a:spcPts val="300"/>
              </a:spcBef>
              <a:spcAft>
                <a:spcPts val="300"/>
              </a:spcAft>
            </a:pPr>
            <a:r>
              <a:rPr lang="sv-SE" sz="1600" dirty="0">
                <a:solidFill>
                  <a:schemeClr val="accent5">
                    <a:lumMod val="50000"/>
                  </a:schemeClr>
                </a:solidFill>
              </a:rPr>
              <a:t>Medierätt &amp; underhållning</a:t>
            </a:r>
          </a:p>
          <a:p>
            <a:pPr>
              <a:lnSpc>
                <a:spcPct val="100000"/>
              </a:lnSpc>
              <a:spcBef>
                <a:spcPts val="300"/>
              </a:spcBef>
              <a:spcAft>
                <a:spcPts val="300"/>
              </a:spcAft>
            </a:pPr>
            <a:r>
              <a:rPr lang="sv-SE" sz="1600" dirty="0">
                <a:solidFill>
                  <a:schemeClr val="accent5">
                    <a:lumMod val="50000"/>
                  </a:schemeClr>
                </a:solidFill>
              </a:rPr>
              <a:t>Outsourcing</a:t>
            </a: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59096" y="1969113"/>
            <a:ext cx="3091865" cy="2277547"/>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accent5">
                    <a:lumMod val="50000"/>
                  </a:schemeClr>
                </a:solidFill>
              </a:rPr>
              <a:t>Antikorruption</a:t>
            </a:r>
          </a:p>
          <a:p>
            <a:pPr>
              <a:lnSpc>
                <a:spcPct val="100000"/>
              </a:lnSpc>
              <a:spcBef>
                <a:spcPts val="300"/>
              </a:spcBef>
              <a:spcAft>
                <a:spcPts val="300"/>
              </a:spcAft>
            </a:pPr>
            <a:r>
              <a:rPr lang="sv-SE" sz="1600" dirty="0">
                <a:solidFill>
                  <a:schemeClr val="accent5">
                    <a:lumMod val="50000"/>
                  </a:schemeClr>
                </a:solidFill>
              </a:rPr>
              <a:t>EU &amp; konkurrens</a:t>
            </a:r>
          </a:p>
          <a:p>
            <a:pPr>
              <a:lnSpc>
                <a:spcPct val="100000"/>
              </a:lnSpc>
              <a:spcBef>
                <a:spcPts val="300"/>
              </a:spcBef>
              <a:spcAft>
                <a:spcPts val="300"/>
              </a:spcAft>
            </a:pPr>
            <a:r>
              <a:rPr lang="sv-SE" sz="1600" dirty="0">
                <a:solidFill>
                  <a:schemeClr val="accent5">
                    <a:lumMod val="50000"/>
                  </a:schemeClr>
                </a:solidFill>
              </a:rPr>
              <a:t>Försäkring</a:t>
            </a:r>
          </a:p>
          <a:p>
            <a:pPr>
              <a:lnSpc>
                <a:spcPct val="100000"/>
              </a:lnSpc>
              <a:spcBef>
                <a:spcPts val="300"/>
              </a:spcBef>
              <a:spcAft>
                <a:spcPts val="300"/>
              </a:spcAft>
            </a:pPr>
            <a:r>
              <a:rPr lang="sv-SE" sz="1600" dirty="0">
                <a:solidFill>
                  <a:schemeClr val="accent5">
                    <a:lumMod val="50000"/>
                  </a:schemeClr>
                </a:solidFill>
              </a:rPr>
              <a:t>Life Science</a:t>
            </a:r>
          </a:p>
          <a:p>
            <a:pPr>
              <a:lnSpc>
                <a:spcPct val="100000"/>
              </a:lnSpc>
              <a:spcBef>
                <a:spcPts val="300"/>
              </a:spcBef>
              <a:spcAft>
                <a:spcPts val="300"/>
              </a:spcAft>
            </a:pPr>
            <a:r>
              <a:rPr lang="sv-SE" sz="1600" dirty="0">
                <a:solidFill>
                  <a:schemeClr val="accent5">
                    <a:lumMod val="50000"/>
                  </a:schemeClr>
                </a:solidFill>
              </a:rPr>
              <a:t>Miljö</a:t>
            </a:r>
          </a:p>
          <a:p>
            <a:pPr>
              <a:lnSpc>
                <a:spcPct val="100000"/>
              </a:lnSpc>
              <a:spcBef>
                <a:spcPts val="300"/>
              </a:spcBef>
              <a:spcAft>
                <a:spcPts val="300"/>
              </a:spcAft>
            </a:pPr>
            <a:r>
              <a:rPr lang="sv-SE" sz="1600" dirty="0">
                <a:solidFill>
                  <a:schemeClr val="accent5">
                    <a:lumMod val="50000"/>
                  </a:schemeClr>
                </a:solidFill>
              </a:rPr>
              <a:t>Offentlig upphandling</a:t>
            </a:r>
          </a:p>
          <a:p>
            <a:pPr>
              <a:lnSpc>
                <a:spcPct val="100000"/>
              </a:lnSpc>
              <a:spcBef>
                <a:spcPts val="300"/>
              </a:spcBef>
              <a:spcAft>
                <a:spcPts val="300"/>
              </a:spcAft>
            </a:pPr>
            <a:r>
              <a:rPr lang="sv-SE" sz="1600" dirty="0">
                <a:solidFill>
                  <a:schemeClr val="accent5">
                    <a:lumMod val="50000"/>
                  </a:schemeClr>
                </a:solidFill>
              </a:rPr>
              <a:t>Tvistelösning</a:t>
            </a: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1131" y="1952887"/>
            <a:ext cx="3091865" cy="1954381"/>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accent5">
                    <a:lumMod val="50000"/>
                  </a:schemeClr>
                </a:solidFill>
              </a:rPr>
              <a:t>Aktiemarknad</a:t>
            </a:r>
          </a:p>
          <a:p>
            <a:pPr>
              <a:lnSpc>
                <a:spcPct val="100000"/>
              </a:lnSpc>
              <a:spcBef>
                <a:spcPts val="300"/>
              </a:spcBef>
              <a:spcAft>
                <a:spcPts val="300"/>
              </a:spcAft>
            </a:pPr>
            <a:r>
              <a:rPr lang="sv-SE" sz="1600" dirty="0">
                <a:solidFill>
                  <a:schemeClr val="accent5">
                    <a:lumMod val="50000"/>
                  </a:schemeClr>
                </a:solidFill>
              </a:rPr>
              <a:t>Bank &amp; finans</a:t>
            </a:r>
          </a:p>
          <a:p>
            <a:pPr>
              <a:lnSpc>
                <a:spcPct val="100000"/>
              </a:lnSpc>
              <a:spcBef>
                <a:spcPts val="300"/>
              </a:spcBef>
              <a:spcAft>
                <a:spcPts val="300"/>
              </a:spcAft>
            </a:pPr>
            <a:r>
              <a:rPr lang="sv-SE" sz="1600" dirty="0">
                <a:solidFill>
                  <a:schemeClr val="accent5">
                    <a:lumMod val="50000"/>
                  </a:schemeClr>
                </a:solidFill>
              </a:rPr>
              <a:t>Bolagsrätt</a:t>
            </a:r>
          </a:p>
          <a:p>
            <a:pPr>
              <a:lnSpc>
                <a:spcPct val="100000"/>
              </a:lnSpc>
              <a:spcBef>
                <a:spcPts val="300"/>
              </a:spcBef>
              <a:spcAft>
                <a:spcPts val="300"/>
              </a:spcAft>
            </a:pPr>
            <a:r>
              <a:rPr lang="sv-SE" sz="1600" dirty="0">
                <a:solidFill>
                  <a:schemeClr val="accent5">
                    <a:lumMod val="50000"/>
                  </a:schemeClr>
                </a:solidFill>
              </a:rPr>
              <a:t>Företagsöverlåtelser</a:t>
            </a:r>
          </a:p>
          <a:p>
            <a:pPr>
              <a:lnSpc>
                <a:spcPct val="100000"/>
              </a:lnSpc>
              <a:spcBef>
                <a:spcPts val="300"/>
              </a:spcBef>
              <a:spcAft>
                <a:spcPts val="300"/>
              </a:spcAft>
            </a:pPr>
            <a:r>
              <a:rPr lang="sv-SE" sz="1600" dirty="0">
                <a:solidFill>
                  <a:schemeClr val="accent5">
                    <a:lumMod val="50000"/>
                  </a:schemeClr>
                </a:solidFill>
              </a:rPr>
              <a:t>Private Equity / Venture </a:t>
            </a:r>
            <a:r>
              <a:rPr lang="sv-SE" sz="1600" dirty="0" err="1">
                <a:solidFill>
                  <a:schemeClr val="accent5">
                    <a:lumMod val="50000"/>
                  </a:schemeClr>
                </a:solidFill>
              </a:rPr>
              <a:t>Capital</a:t>
            </a:r>
            <a:endParaRPr lang="sv-SE" sz="1600" dirty="0">
              <a:solidFill>
                <a:schemeClr val="accent5">
                  <a:lumMod val="50000"/>
                </a:schemeClr>
              </a:solidFill>
            </a:endParaRPr>
          </a:p>
          <a:p>
            <a:pPr>
              <a:lnSpc>
                <a:spcPct val="100000"/>
              </a:lnSpc>
              <a:spcBef>
                <a:spcPts val="300"/>
              </a:spcBef>
              <a:spcAft>
                <a:spcPts val="300"/>
              </a:spcAft>
            </a:pPr>
            <a:r>
              <a:rPr lang="sv-SE" sz="1600" dirty="0">
                <a:solidFill>
                  <a:schemeClr val="accent5">
                    <a:lumMod val="50000"/>
                  </a:schemeClr>
                </a:solidFill>
              </a:rPr>
              <a:t>Real Property</a:t>
            </a:r>
          </a:p>
        </p:txBody>
      </p:sp>
    </p:spTree>
    <p:extLst>
      <p:ext uri="{BB962C8B-B14F-4D97-AF65-F5344CB8AC3E}">
        <p14:creationId xmlns:p14="http://schemas.microsoft.com/office/powerpoint/2010/main" val="4290477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åra tjänster_sv">
    <p:spTree>
      <p:nvGrpSpPr>
        <p:cNvPr id="1" name=""/>
        <p:cNvGrpSpPr/>
        <p:nvPr/>
      </p:nvGrpSpPr>
      <p:grpSpPr>
        <a:xfrm>
          <a:off x="0" y="0"/>
          <a:ext cx="0" cy="0"/>
          <a:chOff x="0" y="0"/>
          <a:chExt cx="0" cy="0"/>
        </a:xfrm>
      </p:grpSpPr>
      <p:pic>
        <p:nvPicPr>
          <p:cNvPr id="16" name="Bildobjekt 9">
            <a:extLst>
              <a:ext uri="{FF2B5EF4-FFF2-40B4-BE49-F238E27FC236}">
                <a16:creationId xmlns:a16="http://schemas.microsoft.com/office/drawing/2014/main" id="{B579C59B-F83B-41AD-AEB7-3C5164BAC9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13" name="TextBox 12"/>
          <p:cNvSpPr txBox="1"/>
          <p:nvPr userDrawn="1"/>
        </p:nvSpPr>
        <p:spPr>
          <a:xfrm>
            <a:off x="1139311" y="1530113"/>
            <a:ext cx="3090862" cy="430887"/>
          </a:xfrm>
          <a:prstGeom prst="rect">
            <a:avLst/>
          </a:prstGeom>
          <a:noFill/>
        </p:spPr>
        <p:txBody>
          <a:bodyPr wrap="square" rtlCol="0">
            <a:spAutoFit/>
          </a:bodyPr>
          <a:lstStyle/>
          <a:p>
            <a:r>
              <a:rPr lang="sv-SE" sz="2200" b="0" dirty="0">
                <a:solidFill>
                  <a:schemeClr val="bg2"/>
                </a:solidFill>
                <a:latin typeface="+mj-lt"/>
              </a:rPr>
              <a:t>Business Advisory</a:t>
            </a:r>
          </a:p>
        </p:txBody>
      </p:sp>
      <p:sp>
        <p:nvSpPr>
          <p:cNvPr id="14" name="TextBox 13"/>
          <p:cNvSpPr txBox="1"/>
          <p:nvPr userDrawn="1"/>
        </p:nvSpPr>
        <p:spPr>
          <a:xfrm>
            <a:off x="4860099" y="1538226"/>
            <a:ext cx="3090862" cy="430887"/>
          </a:xfrm>
          <a:prstGeom prst="rect">
            <a:avLst/>
          </a:prstGeom>
          <a:noFill/>
        </p:spPr>
        <p:txBody>
          <a:bodyPr wrap="square" rtlCol="0">
            <a:spAutoFit/>
          </a:bodyPr>
          <a:lstStyle/>
          <a:p>
            <a:r>
              <a:rPr lang="sv-SE" sz="2200" b="1" dirty="0" err="1">
                <a:solidFill>
                  <a:schemeClr val="bg2"/>
                </a:solidFill>
                <a:latin typeface="+mj-lt"/>
              </a:rPr>
              <a:t>Dispute</a:t>
            </a:r>
            <a:r>
              <a:rPr lang="sv-SE" sz="2200" b="1" dirty="0">
                <a:solidFill>
                  <a:schemeClr val="bg2"/>
                </a:solidFill>
                <a:latin typeface="+mj-lt"/>
              </a:rPr>
              <a:t> &amp; </a:t>
            </a:r>
            <a:r>
              <a:rPr lang="sv-SE" sz="2200" b="1" dirty="0" err="1">
                <a:solidFill>
                  <a:schemeClr val="bg2"/>
                </a:solidFill>
                <a:latin typeface="+mj-lt"/>
              </a:rPr>
              <a:t>Regulatory</a:t>
            </a:r>
            <a:endParaRPr lang="sv-SE" sz="2200" b="1" dirty="0">
              <a:solidFill>
                <a:schemeClr val="bg2"/>
              </a:solidFill>
              <a:latin typeface="+mj-lt"/>
            </a:endParaRPr>
          </a:p>
        </p:txBody>
      </p:sp>
      <p:sp>
        <p:nvSpPr>
          <p:cNvPr id="15" name="TextBox 14"/>
          <p:cNvSpPr txBox="1"/>
          <p:nvPr userDrawn="1"/>
        </p:nvSpPr>
        <p:spPr>
          <a:xfrm>
            <a:off x="8542134" y="1530113"/>
            <a:ext cx="3090862" cy="430887"/>
          </a:xfrm>
          <a:prstGeom prst="rect">
            <a:avLst/>
          </a:prstGeom>
          <a:noFill/>
        </p:spPr>
        <p:txBody>
          <a:bodyPr wrap="square" rtlCol="0">
            <a:spAutoFit/>
          </a:bodyPr>
          <a:lstStyle/>
          <a:p>
            <a:r>
              <a:rPr lang="sv-SE" sz="2200" b="0" dirty="0">
                <a:solidFill>
                  <a:schemeClr val="bg2"/>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a:solidFill>
                  <a:schemeClr val="bg2"/>
                </a:solidFill>
                <a:latin typeface="+mj-lt"/>
              </a:rPr>
              <a:t>Våra tjänster</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2921" y="1961000"/>
            <a:ext cx="3573020" cy="4539704"/>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bg2"/>
                </a:solidFill>
              </a:rPr>
              <a:t>Arbetsrätt</a:t>
            </a:r>
          </a:p>
          <a:p>
            <a:pPr>
              <a:lnSpc>
                <a:spcPct val="100000"/>
              </a:lnSpc>
              <a:spcBef>
                <a:spcPts val="300"/>
              </a:spcBef>
              <a:spcAft>
                <a:spcPts val="300"/>
              </a:spcAft>
            </a:pPr>
            <a:r>
              <a:rPr lang="sv-SE" sz="1600" dirty="0">
                <a:solidFill>
                  <a:schemeClr val="bg2"/>
                </a:solidFill>
              </a:rPr>
              <a:t>Corporate Commercial</a:t>
            </a:r>
          </a:p>
          <a:p>
            <a:pPr>
              <a:lnSpc>
                <a:spcPct val="100000"/>
              </a:lnSpc>
              <a:spcBef>
                <a:spcPts val="300"/>
              </a:spcBef>
              <a:spcAft>
                <a:spcPts val="300"/>
              </a:spcAft>
            </a:pPr>
            <a:r>
              <a:rPr lang="sv-SE" sz="1600" dirty="0">
                <a:solidFill>
                  <a:schemeClr val="bg2"/>
                </a:solidFill>
              </a:rPr>
              <a:t>Dataskydd &amp; integritet</a:t>
            </a:r>
          </a:p>
          <a:p>
            <a:pPr>
              <a:lnSpc>
                <a:spcPct val="100000"/>
              </a:lnSpc>
              <a:spcBef>
                <a:spcPts val="300"/>
              </a:spcBef>
              <a:spcAft>
                <a:spcPts val="300"/>
              </a:spcAft>
            </a:pPr>
            <a:r>
              <a:rPr lang="sv-SE" sz="1600" dirty="0">
                <a:solidFill>
                  <a:schemeClr val="bg2"/>
                </a:solidFill>
              </a:rPr>
              <a:t>E-handel</a:t>
            </a:r>
          </a:p>
          <a:p>
            <a:pPr>
              <a:lnSpc>
                <a:spcPct val="100000"/>
              </a:lnSpc>
              <a:spcBef>
                <a:spcPts val="300"/>
              </a:spcBef>
              <a:spcAft>
                <a:spcPts val="300"/>
              </a:spcAft>
            </a:pPr>
            <a:r>
              <a:rPr lang="sv-SE" sz="1600" dirty="0">
                <a:solidFill>
                  <a:schemeClr val="bg2"/>
                </a:solidFill>
              </a:rPr>
              <a:t>Energi &amp; naturresurser</a:t>
            </a:r>
          </a:p>
          <a:p>
            <a:pPr>
              <a:lnSpc>
                <a:spcPct val="100000"/>
              </a:lnSpc>
              <a:spcBef>
                <a:spcPts val="300"/>
              </a:spcBef>
              <a:spcAft>
                <a:spcPts val="300"/>
              </a:spcAft>
            </a:pPr>
            <a:r>
              <a:rPr lang="sv-SE" sz="1600" dirty="0">
                <a:solidFill>
                  <a:schemeClr val="bg2"/>
                </a:solidFill>
              </a:rPr>
              <a:t>Fastighet &amp; entreprenad</a:t>
            </a:r>
          </a:p>
          <a:p>
            <a:pPr>
              <a:lnSpc>
                <a:spcPct val="100000"/>
              </a:lnSpc>
              <a:spcBef>
                <a:spcPts val="300"/>
              </a:spcBef>
              <a:spcAft>
                <a:spcPts val="300"/>
              </a:spcAft>
            </a:pPr>
            <a:r>
              <a:rPr lang="sv-SE" sz="1600" dirty="0" err="1">
                <a:solidFill>
                  <a:schemeClr val="bg2"/>
                </a:solidFill>
              </a:rPr>
              <a:t>FinTech</a:t>
            </a:r>
            <a:endParaRPr lang="sv-SE" sz="1600" dirty="0">
              <a:solidFill>
                <a:schemeClr val="bg2"/>
              </a:solidFill>
            </a:endParaRPr>
          </a:p>
          <a:p>
            <a:pPr>
              <a:lnSpc>
                <a:spcPct val="100000"/>
              </a:lnSpc>
              <a:spcBef>
                <a:spcPts val="300"/>
              </a:spcBef>
              <a:spcAft>
                <a:spcPts val="300"/>
              </a:spcAft>
            </a:pPr>
            <a:r>
              <a:rPr lang="sv-SE" sz="1600" dirty="0" err="1">
                <a:solidFill>
                  <a:schemeClr val="bg2"/>
                </a:solidFill>
              </a:rPr>
              <a:t>Gaming</a:t>
            </a:r>
            <a:r>
              <a:rPr lang="sv-SE" sz="1600" dirty="0">
                <a:solidFill>
                  <a:schemeClr val="bg2"/>
                </a:solidFill>
              </a:rPr>
              <a:t> &amp; e-sport</a:t>
            </a:r>
          </a:p>
          <a:p>
            <a:pPr>
              <a:lnSpc>
                <a:spcPct val="100000"/>
              </a:lnSpc>
              <a:spcBef>
                <a:spcPts val="300"/>
              </a:spcBef>
              <a:spcAft>
                <a:spcPts val="300"/>
              </a:spcAft>
            </a:pPr>
            <a:r>
              <a:rPr lang="sv-SE" sz="1600" dirty="0">
                <a:solidFill>
                  <a:schemeClr val="bg2"/>
                </a:solidFill>
              </a:rPr>
              <a:t>Immaterialrätt &amp; marknadsföring</a:t>
            </a:r>
          </a:p>
          <a:p>
            <a:pPr>
              <a:lnSpc>
                <a:spcPct val="100000"/>
              </a:lnSpc>
              <a:spcBef>
                <a:spcPts val="300"/>
              </a:spcBef>
              <a:spcAft>
                <a:spcPts val="300"/>
              </a:spcAft>
            </a:pPr>
            <a:r>
              <a:rPr lang="sv-SE" sz="1600" dirty="0">
                <a:solidFill>
                  <a:schemeClr val="bg2"/>
                </a:solidFill>
              </a:rPr>
              <a:t>Insolvens &amp; rekonstruktion</a:t>
            </a:r>
          </a:p>
          <a:p>
            <a:pPr>
              <a:lnSpc>
                <a:spcPct val="100000"/>
              </a:lnSpc>
              <a:spcBef>
                <a:spcPts val="300"/>
              </a:spcBef>
              <a:spcAft>
                <a:spcPts val="300"/>
              </a:spcAft>
            </a:pPr>
            <a:r>
              <a:rPr lang="sv-SE" sz="1600" dirty="0">
                <a:solidFill>
                  <a:schemeClr val="bg2"/>
                </a:solidFill>
              </a:rPr>
              <a:t>IT &amp; telekom</a:t>
            </a:r>
          </a:p>
          <a:p>
            <a:pPr>
              <a:lnSpc>
                <a:spcPct val="100000"/>
              </a:lnSpc>
              <a:spcBef>
                <a:spcPts val="300"/>
              </a:spcBef>
              <a:spcAft>
                <a:spcPts val="300"/>
              </a:spcAft>
            </a:pPr>
            <a:r>
              <a:rPr lang="sv-SE" sz="1600" dirty="0">
                <a:solidFill>
                  <a:schemeClr val="bg2"/>
                </a:solidFill>
              </a:rPr>
              <a:t>Konsumenträtt</a:t>
            </a:r>
          </a:p>
          <a:p>
            <a:pPr>
              <a:lnSpc>
                <a:spcPct val="100000"/>
              </a:lnSpc>
              <a:spcBef>
                <a:spcPts val="300"/>
              </a:spcBef>
              <a:spcAft>
                <a:spcPts val="300"/>
              </a:spcAft>
            </a:pPr>
            <a:r>
              <a:rPr lang="sv-SE" sz="1600" dirty="0">
                <a:solidFill>
                  <a:schemeClr val="bg2"/>
                </a:solidFill>
              </a:rPr>
              <a:t>Medierätt &amp; underhållning</a:t>
            </a:r>
          </a:p>
          <a:p>
            <a:pPr>
              <a:lnSpc>
                <a:spcPct val="100000"/>
              </a:lnSpc>
              <a:spcBef>
                <a:spcPts val="300"/>
              </a:spcBef>
              <a:spcAft>
                <a:spcPts val="300"/>
              </a:spcAft>
            </a:pPr>
            <a:r>
              <a:rPr lang="sv-SE" sz="1600" dirty="0">
                <a:solidFill>
                  <a:schemeClr val="bg2"/>
                </a:solidFill>
              </a:rPr>
              <a:t>Outsourcing</a:t>
            </a: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59096" y="1969113"/>
            <a:ext cx="3091865" cy="2277547"/>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bg2"/>
                </a:solidFill>
              </a:rPr>
              <a:t>Antikorruption</a:t>
            </a:r>
          </a:p>
          <a:p>
            <a:pPr>
              <a:lnSpc>
                <a:spcPct val="100000"/>
              </a:lnSpc>
              <a:spcBef>
                <a:spcPts val="300"/>
              </a:spcBef>
              <a:spcAft>
                <a:spcPts val="300"/>
              </a:spcAft>
            </a:pPr>
            <a:r>
              <a:rPr lang="sv-SE" sz="1600" dirty="0">
                <a:solidFill>
                  <a:schemeClr val="bg2"/>
                </a:solidFill>
              </a:rPr>
              <a:t>EU &amp; konkurrens</a:t>
            </a:r>
          </a:p>
          <a:p>
            <a:pPr>
              <a:lnSpc>
                <a:spcPct val="100000"/>
              </a:lnSpc>
              <a:spcBef>
                <a:spcPts val="300"/>
              </a:spcBef>
              <a:spcAft>
                <a:spcPts val="300"/>
              </a:spcAft>
            </a:pPr>
            <a:r>
              <a:rPr lang="sv-SE" sz="1600" dirty="0">
                <a:solidFill>
                  <a:schemeClr val="bg2"/>
                </a:solidFill>
              </a:rPr>
              <a:t>Försäkring</a:t>
            </a:r>
          </a:p>
          <a:p>
            <a:pPr>
              <a:lnSpc>
                <a:spcPct val="100000"/>
              </a:lnSpc>
              <a:spcBef>
                <a:spcPts val="300"/>
              </a:spcBef>
              <a:spcAft>
                <a:spcPts val="300"/>
              </a:spcAft>
            </a:pPr>
            <a:r>
              <a:rPr lang="sv-SE" sz="1600" dirty="0">
                <a:solidFill>
                  <a:schemeClr val="bg2"/>
                </a:solidFill>
              </a:rPr>
              <a:t>Life Science</a:t>
            </a:r>
          </a:p>
          <a:p>
            <a:pPr>
              <a:lnSpc>
                <a:spcPct val="100000"/>
              </a:lnSpc>
              <a:spcBef>
                <a:spcPts val="300"/>
              </a:spcBef>
              <a:spcAft>
                <a:spcPts val="300"/>
              </a:spcAft>
            </a:pPr>
            <a:r>
              <a:rPr lang="sv-SE" sz="1600" dirty="0">
                <a:solidFill>
                  <a:schemeClr val="bg2"/>
                </a:solidFill>
              </a:rPr>
              <a:t>Miljö</a:t>
            </a:r>
          </a:p>
          <a:p>
            <a:pPr>
              <a:lnSpc>
                <a:spcPct val="100000"/>
              </a:lnSpc>
              <a:spcBef>
                <a:spcPts val="300"/>
              </a:spcBef>
              <a:spcAft>
                <a:spcPts val="300"/>
              </a:spcAft>
            </a:pPr>
            <a:r>
              <a:rPr lang="sv-SE" sz="1600" dirty="0">
                <a:solidFill>
                  <a:schemeClr val="bg2"/>
                </a:solidFill>
              </a:rPr>
              <a:t>Offentlig upphandling</a:t>
            </a:r>
          </a:p>
          <a:p>
            <a:pPr>
              <a:lnSpc>
                <a:spcPct val="100000"/>
              </a:lnSpc>
              <a:spcBef>
                <a:spcPts val="300"/>
              </a:spcBef>
              <a:spcAft>
                <a:spcPts val="300"/>
              </a:spcAft>
            </a:pPr>
            <a:r>
              <a:rPr lang="sv-SE" sz="1600" dirty="0">
                <a:solidFill>
                  <a:schemeClr val="bg2"/>
                </a:solidFill>
              </a:rPr>
              <a:t>Tvistelösning</a:t>
            </a: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1131" y="1952887"/>
            <a:ext cx="3091865" cy="1954381"/>
          </a:xfrm>
          <a:prstGeom prst="rect">
            <a:avLst/>
          </a:prstGeom>
          <a:noFill/>
        </p:spPr>
        <p:txBody>
          <a:bodyPr wrap="square" rtlCol="0">
            <a:spAutoFit/>
          </a:bodyPr>
          <a:lstStyle/>
          <a:p>
            <a:pPr>
              <a:lnSpc>
                <a:spcPct val="100000"/>
              </a:lnSpc>
              <a:spcBef>
                <a:spcPts val="300"/>
              </a:spcBef>
              <a:spcAft>
                <a:spcPts val="300"/>
              </a:spcAft>
            </a:pPr>
            <a:r>
              <a:rPr lang="sv-SE" sz="1600" dirty="0">
                <a:solidFill>
                  <a:schemeClr val="bg2"/>
                </a:solidFill>
              </a:rPr>
              <a:t>Aktiemarknad</a:t>
            </a:r>
          </a:p>
          <a:p>
            <a:pPr>
              <a:lnSpc>
                <a:spcPct val="100000"/>
              </a:lnSpc>
              <a:spcBef>
                <a:spcPts val="300"/>
              </a:spcBef>
              <a:spcAft>
                <a:spcPts val="300"/>
              </a:spcAft>
            </a:pPr>
            <a:r>
              <a:rPr lang="sv-SE" sz="1600" dirty="0">
                <a:solidFill>
                  <a:schemeClr val="bg2"/>
                </a:solidFill>
              </a:rPr>
              <a:t>Bank &amp; finans</a:t>
            </a:r>
          </a:p>
          <a:p>
            <a:pPr>
              <a:lnSpc>
                <a:spcPct val="100000"/>
              </a:lnSpc>
              <a:spcBef>
                <a:spcPts val="300"/>
              </a:spcBef>
              <a:spcAft>
                <a:spcPts val="300"/>
              </a:spcAft>
            </a:pPr>
            <a:r>
              <a:rPr lang="sv-SE" sz="1600" dirty="0">
                <a:solidFill>
                  <a:schemeClr val="bg2"/>
                </a:solidFill>
              </a:rPr>
              <a:t>Bolagsrätt</a:t>
            </a:r>
          </a:p>
          <a:p>
            <a:pPr>
              <a:lnSpc>
                <a:spcPct val="100000"/>
              </a:lnSpc>
              <a:spcBef>
                <a:spcPts val="300"/>
              </a:spcBef>
              <a:spcAft>
                <a:spcPts val="300"/>
              </a:spcAft>
            </a:pPr>
            <a:r>
              <a:rPr lang="sv-SE" sz="1600" dirty="0">
                <a:solidFill>
                  <a:schemeClr val="bg2"/>
                </a:solidFill>
              </a:rPr>
              <a:t>Företagsöverlåtelser</a:t>
            </a:r>
          </a:p>
          <a:p>
            <a:pPr>
              <a:lnSpc>
                <a:spcPct val="100000"/>
              </a:lnSpc>
              <a:spcBef>
                <a:spcPts val="300"/>
              </a:spcBef>
              <a:spcAft>
                <a:spcPts val="300"/>
              </a:spcAft>
            </a:pPr>
            <a:r>
              <a:rPr lang="sv-SE" sz="1600" dirty="0">
                <a:solidFill>
                  <a:schemeClr val="bg2"/>
                </a:solidFill>
              </a:rPr>
              <a:t>Private Equity / Venture </a:t>
            </a:r>
            <a:r>
              <a:rPr lang="sv-SE" sz="1600" dirty="0" err="1">
                <a:solidFill>
                  <a:schemeClr val="bg2"/>
                </a:solidFill>
              </a:rPr>
              <a:t>Capital</a:t>
            </a:r>
            <a:endParaRPr lang="sv-SE" sz="1600" dirty="0">
              <a:solidFill>
                <a:schemeClr val="bg2"/>
              </a:solidFill>
            </a:endParaRPr>
          </a:p>
          <a:p>
            <a:pPr>
              <a:lnSpc>
                <a:spcPct val="100000"/>
              </a:lnSpc>
              <a:spcBef>
                <a:spcPts val="300"/>
              </a:spcBef>
              <a:spcAft>
                <a:spcPts val="300"/>
              </a:spcAft>
            </a:pPr>
            <a:r>
              <a:rPr lang="sv-SE" sz="1600" dirty="0">
                <a:solidFill>
                  <a:schemeClr val="bg2"/>
                </a:solidFill>
              </a:rPr>
              <a:t>Real Property</a:t>
            </a:r>
          </a:p>
        </p:txBody>
      </p:sp>
      <p:pic>
        <p:nvPicPr>
          <p:cNvPr id="17" name="Bildobjekt 10">
            <a:extLst>
              <a:ext uri="{FF2B5EF4-FFF2-40B4-BE49-F238E27FC236}">
                <a16:creationId xmlns:a16="http://schemas.microsoft.com/office/drawing/2014/main" id="{64B85F37-167A-413A-B7F5-126D33F408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4" name="Platshållare för datum 2">
            <a:extLst>
              <a:ext uri="{FF2B5EF4-FFF2-40B4-BE49-F238E27FC236}">
                <a16:creationId xmlns:a16="http://schemas.microsoft.com/office/drawing/2014/main" id="{98351458-54AC-47A3-A7B0-06FDD59C08ED}"/>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38635984-4D04-4FF9-9A1F-2F252125AC3B}" type="datetime1">
              <a:rPr lang="sv-SE" smtClean="0"/>
              <a:t>2023-04-14</a:t>
            </a:fld>
            <a:endParaRPr lang="sv-SE"/>
          </a:p>
        </p:txBody>
      </p:sp>
      <p:sp>
        <p:nvSpPr>
          <p:cNvPr id="25" name="Platshållare för sidfot 3">
            <a:extLst>
              <a:ext uri="{FF2B5EF4-FFF2-40B4-BE49-F238E27FC236}">
                <a16:creationId xmlns:a16="http://schemas.microsoft.com/office/drawing/2014/main" id="{837AD0BA-8FB0-4773-AF1C-ADBE7922AB1C}"/>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26" name="Platshållare för bildnummer 4">
            <a:extLst>
              <a:ext uri="{FF2B5EF4-FFF2-40B4-BE49-F238E27FC236}">
                <a16:creationId xmlns:a16="http://schemas.microsoft.com/office/drawing/2014/main" id="{9F1CFA62-CA4A-4DB5-827F-DAC93B4B1E8D}"/>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644901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Våra tjänster_eng ">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046B88F1-4EE8-43A0-9EF7-8F4A47D6AD7B}"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sp>
        <p:nvSpPr>
          <p:cNvPr id="13" name="TextBox 12"/>
          <p:cNvSpPr txBox="1"/>
          <p:nvPr userDrawn="1"/>
        </p:nvSpPr>
        <p:spPr>
          <a:xfrm>
            <a:off x="1144745" y="1544442"/>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Business Advisory</a:t>
            </a:r>
          </a:p>
        </p:txBody>
      </p:sp>
      <p:sp>
        <p:nvSpPr>
          <p:cNvPr id="14" name="TextBox 13"/>
          <p:cNvSpPr txBox="1"/>
          <p:nvPr userDrawn="1"/>
        </p:nvSpPr>
        <p:spPr>
          <a:xfrm>
            <a:off x="4865533" y="1552555"/>
            <a:ext cx="3090862" cy="430887"/>
          </a:xfrm>
          <a:prstGeom prst="rect">
            <a:avLst/>
          </a:prstGeom>
          <a:noFill/>
        </p:spPr>
        <p:txBody>
          <a:bodyPr wrap="square" rtlCol="0">
            <a:spAutoFit/>
          </a:bodyPr>
          <a:lstStyle/>
          <a:p>
            <a:r>
              <a:rPr lang="sv-SE" sz="2200" b="1" dirty="0" err="1">
                <a:solidFill>
                  <a:schemeClr val="accent5">
                    <a:lumMod val="50000"/>
                  </a:schemeClr>
                </a:solidFill>
                <a:latin typeface="+mj-lt"/>
              </a:rPr>
              <a:t>Dispute</a:t>
            </a:r>
            <a:r>
              <a:rPr lang="sv-SE" sz="2200" b="1" dirty="0">
                <a:solidFill>
                  <a:schemeClr val="accent5">
                    <a:lumMod val="50000"/>
                  </a:schemeClr>
                </a:solidFill>
                <a:latin typeface="+mj-lt"/>
              </a:rPr>
              <a:t> &amp; </a:t>
            </a:r>
            <a:r>
              <a:rPr lang="sv-SE" sz="2200" b="1" dirty="0" err="1">
                <a:solidFill>
                  <a:schemeClr val="accent5">
                    <a:lumMod val="50000"/>
                  </a:schemeClr>
                </a:solidFill>
                <a:latin typeface="+mj-lt"/>
              </a:rPr>
              <a:t>Regulatory</a:t>
            </a:r>
            <a:endParaRPr lang="sv-SE" sz="2200" b="1" dirty="0">
              <a:solidFill>
                <a:schemeClr val="accent5">
                  <a:lumMod val="50000"/>
                </a:schemeClr>
              </a:solidFill>
              <a:latin typeface="+mj-lt"/>
            </a:endParaRPr>
          </a:p>
        </p:txBody>
      </p:sp>
      <p:sp>
        <p:nvSpPr>
          <p:cNvPr id="15" name="TextBox 14"/>
          <p:cNvSpPr txBox="1"/>
          <p:nvPr userDrawn="1"/>
        </p:nvSpPr>
        <p:spPr>
          <a:xfrm>
            <a:off x="8547568" y="1544442"/>
            <a:ext cx="3090862" cy="430887"/>
          </a:xfrm>
          <a:prstGeom prst="rect">
            <a:avLst/>
          </a:prstGeom>
          <a:noFill/>
        </p:spPr>
        <p:txBody>
          <a:bodyPr wrap="square" rtlCol="0">
            <a:spAutoFit/>
          </a:bodyPr>
          <a:lstStyle/>
          <a:p>
            <a:r>
              <a:rPr lang="sv-SE" sz="2200" b="0" dirty="0">
                <a:solidFill>
                  <a:schemeClr val="accent5">
                    <a:lumMod val="50000"/>
                  </a:schemeClr>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accent1"/>
                </a:solidFill>
                <a:latin typeface="+mj-lt"/>
              </a:rPr>
              <a:t>Our</a:t>
            </a:r>
            <a:r>
              <a:rPr lang="sv-SE" sz="4400" dirty="0">
                <a:solidFill>
                  <a:schemeClr val="accent1"/>
                </a:solidFill>
                <a:latin typeface="+mj-lt"/>
              </a:rPr>
              <a:t> services</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8355" y="1975329"/>
            <a:ext cx="3573020" cy="4524315"/>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accent5">
                    <a:lumMod val="50000"/>
                  </a:schemeClr>
                </a:solidFill>
              </a:rPr>
              <a:t>Consumer law</a:t>
            </a:r>
          </a:p>
          <a:p>
            <a:pPr>
              <a:lnSpc>
                <a:spcPct val="100000"/>
              </a:lnSpc>
              <a:spcBef>
                <a:spcPts val="400"/>
              </a:spcBef>
              <a:spcAft>
                <a:spcPts val="400"/>
              </a:spcAft>
            </a:pPr>
            <a:r>
              <a:rPr lang="en-US" sz="1600" dirty="0">
                <a:solidFill>
                  <a:schemeClr val="accent5">
                    <a:lumMod val="50000"/>
                  </a:schemeClr>
                </a:solidFill>
              </a:rPr>
              <a:t>Corporate Commercial</a:t>
            </a:r>
          </a:p>
          <a:p>
            <a:pPr>
              <a:lnSpc>
                <a:spcPct val="100000"/>
              </a:lnSpc>
              <a:spcBef>
                <a:spcPts val="400"/>
              </a:spcBef>
              <a:spcAft>
                <a:spcPts val="400"/>
              </a:spcAft>
            </a:pPr>
            <a:r>
              <a:rPr lang="en-US" sz="1600" dirty="0">
                <a:solidFill>
                  <a:schemeClr val="accent5">
                    <a:lumMod val="50000"/>
                  </a:schemeClr>
                </a:solidFill>
              </a:rPr>
              <a:t>Data Protection &amp; Integrity</a:t>
            </a:r>
          </a:p>
          <a:p>
            <a:pPr>
              <a:lnSpc>
                <a:spcPct val="100000"/>
              </a:lnSpc>
              <a:spcBef>
                <a:spcPts val="400"/>
              </a:spcBef>
              <a:spcAft>
                <a:spcPts val="400"/>
              </a:spcAft>
            </a:pPr>
            <a:r>
              <a:rPr lang="en-US" sz="1600" dirty="0">
                <a:solidFill>
                  <a:schemeClr val="accent5">
                    <a:lumMod val="50000"/>
                  </a:schemeClr>
                </a:solidFill>
              </a:rPr>
              <a:t>Energy &amp; Natural Resources</a:t>
            </a:r>
          </a:p>
          <a:p>
            <a:pPr>
              <a:lnSpc>
                <a:spcPct val="100000"/>
              </a:lnSpc>
              <a:spcBef>
                <a:spcPts val="400"/>
              </a:spcBef>
              <a:spcAft>
                <a:spcPts val="400"/>
              </a:spcAft>
            </a:pPr>
            <a:r>
              <a:rPr lang="en-US" sz="1600" dirty="0">
                <a:solidFill>
                  <a:schemeClr val="accent5">
                    <a:lumMod val="50000"/>
                  </a:schemeClr>
                </a:solidFill>
              </a:rPr>
              <a:t>FinTech</a:t>
            </a:r>
          </a:p>
          <a:p>
            <a:pPr>
              <a:lnSpc>
                <a:spcPct val="100000"/>
              </a:lnSpc>
              <a:spcBef>
                <a:spcPts val="400"/>
              </a:spcBef>
              <a:spcAft>
                <a:spcPts val="400"/>
              </a:spcAft>
            </a:pPr>
            <a:r>
              <a:rPr lang="en-US" sz="1600" dirty="0">
                <a:solidFill>
                  <a:schemeClr val="accent5">
                    <a:lumMod val="50000"/>
                  </a:schemeClr>
                </a:solidFill>
              </a:rPr>
              <a:t>Gaming &amp; e-sport</a:t>
            </a:r>
          </a:p>
          <a:p>
            <a:pPr>
              <a:lnSpc>
                <a:spcPct val="100000"/>
              </a:lnSpc>
              <a:spcBef>
                <a:spcPts val="400"/>
              </a:spcBef>
              <a:spcAft>
                <a:spcPts val="400"/>
              </a:spcAft>
            </a:pPr>
            <a:r>
              <a:rPr lang="en-US" sz="1600" dirty="0">
                <a:solidFill>
                  <a:schemeClr val="accent5">
                    <a:lumMod val="50000"/>
                  </a:schemeClr>
                </a:solidFill>
              </a:rPr>
              <a:t>Insolvency &amp; Reconstruction</a:t>
            </a:r>
          </a:p>
          <a:p>
            <a:pPr>
              <a:lnSpc>
                <a:spcPct val="100000"/>
              </a:lnSpc>
              <a:spcBef>
                <a:spcPts val="400"/>
              </a:spcBef>
              <a:spcAft>
                <a:spcPts val="400"/>
              </a:spcAft>
            </a:pPr>
            <a:r>
              <a:rPr lang="en-US" sz="1600" dirty="0">
                <a:solidFill>
                  <a:schemeClr val="accent5">
                    <a:lumMod val="50000"/>
                  </a:schemeClr>
                </a:solidFill>
              </a:rPr>
              <a:t>Intellectual Property law &amp; Marketing</a:t>
            </a:r>
          </a:p>
          <a:p>
            <a:pPr>
              <a:lnSpc>
                <a:spcPct val="100000"/>
              </a:lnSpc>
              <a:spcBef>
                <a:spcPts val="400"/>
              </a:spcBef>
              <a:spcAft>
                <a:spcPts val="400"/>
              </a:spcAft>
            </a:pPr>
            <a:r>
              <a:rPr lang="en-US" sz="1600" dirty="0">
                <a:solidFill>
                  <a:schemeClr val="accent5">
                    <a:lumMod val="50000"/>
                  </a:schemeClr>
                </a:solidFill>
              </a:rPr>
              <a:t>IT &amp; Telecommunication</a:t>
            </a:r>
          </a:p>
          <a:p>
            <a:pPr>
              <a:lnSpc>
                <a:spcPct val="100000"/>
              </a:lnSpc>
              <a:spcBef>
                <a:spcPts val="400"/>
              </a:spcBef>
              <a:spcAft>
                <a:spcPts val="400"/>
              </a:spcAft>
            </a:pPr>
            <a:r>
              <a:rPr lang="en-US" sz="1600" dirty="0">
                <a:solidFill>
                  <a:schemeClr val="accent5">
                    <a:lumMod val="50000"/>
                  </a:schemeClr>
                </a:solidFill>
              </a:rPr>
              <a:t>Labor law</a:t>
            </a:r>
          </a:p>
          <a:p>
            <a:pPr>
              <a:lnSpc>
                <a:spcPct val="100000"/>
              </a:lnSpc>
              <a:spcBef>
                <a:spcPts val="400"/>
              </a:spcBef>
              <a:spcAft>
                <a:spcPts val="400"/>
              </a:spcAft>
            </a:pPr>
            <a:r>
              <a:rPr lang="en-US" sz="1600" dirty="0">
                <a:solidFill>
                  <a:schemeClr val="accent5">
                    <a:lumMod val="50000"/>
                  </a:schemeClr>
                </a:solidFill>
              </a:rPr>
              <a:t>Media law &amp; Entertainment</a:t>
            </a:r>
          </a:p>
          <a:p>
            <a:pPr>
              <a:lnSpc>
                <a:spcPct val="100000"/>
              </a:lnSpc>
              <a:spcBef>
                <a:spcPts val="400"/>
              </a:spcBef>
              <a:spcAft>
                <a:spcPts val="400"/>
              </a:spcAft>
            </a:pPr>
            <a:r>
              <a:rPr lang="en-US" sz="1600" dirty="0">
                <a:solidFill>
                  <a:schemeClr val="accent5">
                    <a:lumMod val="50000"/>
                  </a:schemeClr>
                </a:solidFill>
              </a:rPr>
              <a:t>Outsourcing</a:t>
            </a:r>
          </a:p>
          <a:p>
            <a:pPr>
              <a:lnSpc>
                <a:spcPct val="100000"/>
              </a:lnSpc>
              <a:spcBef>
                <a:spcPts val="400"/>
              </a:spcBef>
              <a:spcAft>
                <a:spcPts val="400"/>
              </a:spcAft>
            </a:pPr>
            <a:r>
              <a:rPr lang="en-US" sz="1600" dirty="0">
                <a:solidFill>
                  <a:schemeClr val="accent5">
                    <a:lumMod val="50000"/>
                  </a:schemeClr>
                </a:solidFill>
              </a:rPr>
              <a:t>Property &amp; Construction</a:t>
            </a:r>
            <a:endParaRPr lang="sv-SE" sz="1600" dirty="0">
              <a:solidFill>
                <a:schemeClr val="accent5">
                  <a:lumMod val="50000"/>
                </a:schemeClr>
              </a:solidFill>
            </a:endParaRP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64530" y="1983442"/>
            <a:ext cx="3091865" cy="2431435"/>
          </a:xfrm>
          <a:prstGeom prst="rect">
            <a:avLst/>
          </a:prstGeom>
          <a:noFill/>
        </p:spPr>
        <p:txBody>
          <a:bodyPr wrap="square" rtlCol="0">
            <a:spAutoFit/>
          </a:bodyPr>
          <a:lstStyle/>
          <a:p>
            <a:pPr>
              <a:lnSpc>
                <a:spcPct val="100000"/>
              </a:lnSpc>
              <a:spcBef>
                <a:spcPts val="400"/>
              </a:spcBef>
              <a:spcAft>
                <a:spcPts val="400"/>
              </a:spcAft>
            </a:pPr>
            <a:r>
              <a:rPr lang="sv-SE" sz="1600" dirty="0">
                <a:solidFill>
                  <a:schemeClr val="accent5">
                    <a:lumMod val="50000"/>
                  </a:schemeClr>
                </a:solidFill>
              </a:rPr>
              <a:t>Anti-</a:t>
            </a:r>
            <a:r>
              <a:rPr lang="sv-SE" sz="1600" dirty="0" err="1">
                <a:solidFill>
                  <a:schemeClr val="accent5">
                    <a:lumMod val="50000"/>
                  </a:schemeClr>
                </a:solidFill>
              </a:rPr>
              <a:t>corruption</a:t>
            </a:r>
            <a:endParaRPr lang="sv-SE" sz="1600" dirty="0">
              <a:solidFill>
                <a:schemeClr val="accent5">
                  <a:lumMod val="50000"/>
                </a:schemeClr>
              </a:solidFill>
            </a:endParaRPr>
          </a:p>
          <a:p>
            <a:pPr>
              <a:lnSpc>
                <a:spcPct val="100000"/>
              </a:lnSpc>
              <a:spcBef>
                <a:spcPts val="400"/>
              </a:spcBef>
              <a:spcAft>
                <a:spcPts val="400"/>
              </a:spcAft>
            </a:pPr>
            <a:r>
              <a:rPr lang="sv-SE" sz="1600" dirty="0" err="1">
                <a:solidFill>
                  <a:schemeClr val="accent5">
                    <a:lumMod val="50000"/>
                  </a:schemeClr>
                </a:solidFill>
              </a:rPr>
              <a:t>Dispute</a:t>
            </a:r>
            <a:r>
              <a:rPr lang="sv-SE" sz="1600" dirty="0">
                <a:solidFill>
                  <a:schemeClr val="accent5">
                    <a:lumMod val="50000"/>
                  </a:schemeClr>
                </a:solidFill>
              </a:rPr>
              <a:t> Resolution</a:t>
            </a:r>
          </a:p>
          <a:p>
            <a:pPr>
              <a:lnSpc>
                <a:spcPct val="100000"/>
              </a:lnSpc>
              <a:spcBef>
                <a:spcPts val="400"/>
              </a:spcBef>
              <a:spcAft>
                <a:spcPts val="400"/>
              </a:spcAft>
            </a:pPr>
            <a:r>
              <a:rPr lang="sv-SE" sz="1600" dirty="0" err="1">
                <a:solidFill>
                  <a:schemeClr val="accent5">
                    <a:lumMod val="50000"/>
                  </a:schemeClr>
                </a:solidFill>
              </a:rPr>
              <a:t>Environmental</a:t>
            </a:r>
            <a:r>
              <a:rPr lang="sv-SE" sz="1600" dirty="0">
                <a:solidFill>
                  <a:schemeClr val="accent5">
                    <a:lumMod val="50000"/>
                  </a:schemeClr>
                </a:solidFill>
              </a:rPr>
              <a:t> </a:t>
            </a:r>
            <a:r>
              <a:rPr lang="sv-SE" sz="1600" dirty="0" err="1">
                <a:solidFill>
                  <a:schemeClr val="accent5">
                    <a:lumMod val="50000"/>
                  </a:schemeClr>
                </a:solidFill>
              </a:rPr>
              <a:t>law</a:t>
            </a:r>
            <a:endParaRPr lang="sv-SE" sz="1600" dirty="0">
              <a:solidFill>
                <a:schemeClr val="accent5">
                  <a:lumMod val="50000"/>
                </a:schemeClr>
              </a:solidFill>
            </a:endParaRPr>
          </a:p>
          <a:p>
            <a:pPr>
              <a:lnSpc>
                <a:spcPct val="100000"/>
              </a:lnSpc>
              <a:spcBef>
                <a:spcPts val="400"/>
              </a:spcBef>
              <a:spcAft>
                <a:spcPts val="400"/>
              </a:spcAft>
            </a:pPr>
            <a:r>
              <a:rPr lang="sv-SE" sz="1600" dirty="0">
                <a:solidFill>
                  <a:schemeClr val="accent5">
                    <a:lumMod val="50000"/>
                  </a:schemeClr>
                </a:solidFill>
              </a:rPr>
              <a:t>EU &amp; </a:t>
            </a:r>
            <a:r>
              <a:rPr lang="sv-SE" sz="1600" dirty="0" err="1">
                <a:solidFill>
                  <a:schemeClr val="accent5">
                    <a:lumMod val="50000"/>
                  </a:schemeClr>
                </a:solidFill>
              </a:rPr>
              <a:t>Competition</a:t>
            </a:r>
            <a:endParaRPr lang="sv-SE" sz="1600" dirty="0">
              <a:solidFill>
                <a:schemeClr val="accent5">
                  <a:lumMod val="50000"/>
                </a:schemeClr>
              </a:solidFill>
            </a:endParaRPr>
          </a:p>
          <a:p>
            <a:pPr>
              <a:lnSpc>
                <a:spcPct val="100000"/>
              </a:lnSpc>
              <a:spcBef>
                <a:spcPts val="400"/>
              </a:spcBef>
              <a:spcAft>
                <a:spcPts val="400"/>
              </a:spcAft>
            </a:pPr>
            <a:r>
              <a:rPr lang="sv-SE" sz="1600" dirty="0">
                <a:solidFill>
                  <a:schemeClr val="accent5">
                    <a:lumMod val="50000"/>
                  </a:schemeClr>
                </a:solidFill>
              </a:rPr>
              <a:t>Insurance</a:t>
            </a:r>
          </a:p>
          <a:p>
            <a:pPr>
              <a:lnSpc>
                <a:spcPct val="100000"/>
              </a:lnSpc>
              <a:spcBef>
                <a:spcPts val="400"/>
              </a:spcBef>
              <a:spcAft>
                <a:spcPts val="400"/>
              </a:spcAft>
            </a:pPr>
            <a:r>
              <a:rPr lang="sv-SE" sz="1600" dirty="0">
                <a:solidFill>
                  <a:schemeClr val="accent5">
                    <a:lumMod val="50000"/>
                  </a:schemeClr>
                </a:solidFill>
              </a:rPr>
              <a:t>Life Science</a:t>
            </a:r>
          </a:p>
          <a:p>
            <a:pPr>
              <a:lnSpc>
                <a:spcPct val="100000"/>
              </a:lnSpc>
              <a:spcBef>
                <a:spcPts val="400"/>
              </a:spcBef>
              <a:spcAft>
                <a:spcPts val="400"/>
              </a:spcAft>
            </a:pPr>
            <a:r>
              <a:rPr lang="sv-SE" sz="1600" dirty="0">
                <a:solidFill>
                  <a:schemeClr val="accent5">
                    <a:lumMod val="50000"/>
                  </a:schemeClr>
                </a:solidFill>
              </a:rPr>
              <a:t>Public </a:t>
            </a:r>
            <a:r>
              <a:rPr lang="sv-SE" sz="1600" dirty="0" err="1">
                <a:solidFill>
                  <a:schemeClr val="accent5">
                    <a:lumMod val="50000"/>
                  </a:schemeClr>
                </a:solidFill>
              </a:rPr>
              <a:t>Procurement</a:t>
            </a:r>
            <a:endParaRPr lang="sv-SE" sz="1600" dirty="0">
              <a:solidFill>
                <a:schemeClr val="accent5">
                  <a:lumMod val="50000"/>
                </a:schemeClr>
              </a:solidFill>
            </a:endParaRP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6565" y="1967216"/>
            <a:ext cx="3091865" cy="2082621"/>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accent5">
                    <a:lumMod val="50000"/>
                  </a:schemeClr>
                </a:solidFill>
              </a:rPr>
              <a:t>Bank &amp; Finance</a:t>
            </a:r>
          </a:p>
          <a:p>
            <a:pPr>
              <a:lnSpc>
                <a:spcPct val="100000"/>
              </a:lnSpc>
              <a:spcBef>
                <a:spcPts val="400"/>
              </a:spcBef>
              <a:spcAft>
                <a:spcPts val="400"/>
              </a:spcAft>
            </a:pPr>
            <a:r>
              <a:rPr lang="en-US" sz="1600" dirty="0">
                <a:solidFill>
                  <a:schemeClr val="accent5">
                    <a:lumMod val="50000"/>
                  </a:schemeClr>
                </a:solidFill>
              </a:rPr>
              <a:t>Capital Markets</a:t>
            </a:r>
          </a:p>
          <a:p>
            <a:pPr>
              <a:lnSpc>
                <a:spcPct val="100000"/>
              </a:lnSpc>
              <a:spcBef>
                <a:spcPts val="400"/>
              </a:spcBef>
              <a:spcAft>
                <a:spcPts val="400"/>
              </a:spcAft>
            </a:pPr>
            <a:r>
              <a:rPr lang="en-US" sz="1600" dirty="0">
                <a:solidFill>
                  <a:schemeClr val="accent5">
                    <a:lumMod val="50000"/>
                  </a:schemeClr>
                </a:solidFill>
              </a:rPr>
              <a:t>Corporate law</a:t>
            </a:r>
          </a:p>
          <a:p>
            <a:pPr>
              <a:lnSpc>
                <a:spcPct val="100000"/>
              </a:lnSpc>
              <a:spcBef>
                <a:spcPts val="400"/>
              </a:spcBef>
              <a:spcAft>
                <a:spcPts val="400"/>
              </a:spcAft>
            </a:pPr>
            <a:r>
              <a:rPr lang="en-US" sz="1600" dirty="0">
                <a:solidFill>
                  <a:schemeClr val="accent5">
                    <a:lumMod val="50000"/>
                  </a:schemeClr>
                </a:solidFill>
              </a:rPr>
              <a:t>Mergers &amp; Acquisitions</a:t>
            </a:r>
          </a:p>
          <a:p>
            <a:pPr>
              <a:lnSpc>
                <a:spcPct val="100000"/>
              </a:lnSpc>
              <a:spcBef>
                <a:spcPts val="400"/>
              </a:spcBef>
              <a:spcAft>
                <a:spcPts val="400"/>
              </a:spcAft>
            </a:pPr>
            <a:r>
              <a:rPr lang="en-US" sz="1600" dirty="0">
                <a:solidFill>
                  <a:schemeClr val="accent5">
                    <a:lumMod val="50000"/>
                  </a:schemeClr>
                </a:solidFill>
              </a:rPr>
              <a:t>Private Equity / Venture Capital</a:t>
            </a:r>
          </a:p>
          <a:p>
            <a:pPr>
              <a:lnSpc>
                <a:spcPct val="100000"/>
              </a:lnSpc>
              <a:spcBef>
                <a:spcPts val="400"/>
              </a:spcBef>
              <a:spcAft>
                <a:spcPts val="400"/>
              </a:spcAft>
            </a:pPr>
            <a:r>
              <a:rPr lang="en-US" sz="1600" dirty="0">
                <a:solidFill>
                  <a:schemeClr val="accent5">
                    <a:lumMod val="50000"/>
                  </a:schemeClr>
                </a:solidFill>
              </a:rPr>
              <a:t>Real Property</a:t>
            </a:r>
            <a:endParaRPr lang="sv-SE" sz="1600" dirty="0">
              <a:solidFill>
                <a:schemeClr val="accent5">
                  <a:lumMod val="50000"/>
                </a:schemeClr>
              </a:solidFill>
            </a:endParaRPr>
          </a:p>
        </p:txBody>
      </p:sp>
    </p:spTree>
    <p:extLst>
      <p:ext uri="{BB962C8B-B14F-4D97-AF65-F5344CB8AC3E}">
        <p14:creationId xmlns:p14="http://schemas.microsoft.com/office/powerpoint/2010/main" val="1129038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åra tjänster_eng ">
    <p:spTree>
      <p:nvGrpSpPr>
        <p:cNvPr id="1" name=""/>
        <p:cNvGrpSpPr/>
        <p:nvPr/>
      </p:nvGrpSpPr>
      <p:grpSpPr>
        <a:xfrm>
          <a:off x="0" y="0"/>
          <a:ext cx="0" cy="0"/>
          <a:chOff x="0" y="0"/>
          <a:chExt cx="0" cy="0"/>
        </a:xfrm>
      </p:grpSpPr>
      <p:pic>
        <p:nvPicPr>
          <p:cNvPr id="16" name="Bildobjekt 9">
            <a:extLst>
              <a:ext uri="{FF2B5EF4-FFF2-40B4-BE49-F238E27FC236}">
                <a16:creationId xmlns:a16="http://schemas.microsoft.com/office/drawing/2014/main" id="{6DC6D541-6733-4132-BB97-2CC46FDEF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13" name="TextBox 12"/>
          <p:cNvSpPr txBox="1"/>
          <p:nvPr userDrawn="1"/>
        </p:nvSpPr>
        <p:spPr>
          <a:xfrm>
            <a:off x="1144745" y="1544442"/>
            <a:ext cx="3090862" cy="430887"/>
          </a:xfrm>
          <a:prstGeom prst="rect">
            <a:avLst/>
          </a:prstGeom>
          <a:noFill/>
        </p:spPr>
        <p:txBody>
          <a:bodyPr wrap="square" rtlCol="0">
            <a:spAutoFit/>
          </a:bodyPr>
          <a:lstStyle/>
          <a:p>
            <a:r>
              <a:rPr lang="sv-SE" sz="2200" b="0" dirty="0">
                <a:solidFill>
                  <a:schemeClr val="bg2"/>
                </a:solidFill>
                <a:latin typeface="+mj-lt"/>
              </a:rPr>
              <a:t>Business Advisory</a:t>
            </a:r>
          </a:p>
        </p:txBody>
      </p:sp>
      <p:sp>
        <p:nvSpPr>
          <p:cNvPr id="14" name="TextBox 13"/>
          <p:cNvSpPr txBox="1"/>
          <p:nvPr userDrawn="1"/>
        </p:nvSpPr>
        <p:spPr>
          <a:xfrm>
            <a:off x="4865533" y="1552555"/>
            <a:ext cx="3090862" cy="430887"/>
          </a:xfrm>
          <a:prstGeom prst="rect">
            <a:avLst/>
          </a:prstGeom>
          <a:noFill/>
        </p:spPr>
        <p:txBody>
          <a:bodyPr wrap="square" rtlCol="0">
            <a:spAutoFit/>
          </a:bodyPr>
          <a:lstStyle/>
          <a:p>
            <a:r>
              <a:rPr lang="sv-SE" sz="2200" b="1" dirty="0" err="1">
                <a:solidFill>
                  <a:schemeClr val="bg2"/>
                </a:solidFill>
                <a:latin typeface="+mj-lt"/>
              </a:rPr>
              <a:t>Dispute</a:t>
            </a:r>
            <a:r>
              <a:rPr lang="sv-SE" sz="2200" b="1" dirty="0">
                <a:solidFill>
                  <a:schemeClr val="bg2"/>
                </a:solidFill>
                <a:latin typeface="+mj-lt"/>
              </a:rPr>
              <a:t> &amp; </a:t>
            </a:r>
            <a:r>
              <a:rPr lang="sv-SE" sz="2200" b="1" dirty="0" err="1">
                <a:solidFill>
                  <a:schemeClr val="bg2"/>
                </a:solidFill>
                <a:latin typeface="+mj-lt"/>
              </a:rPr>
              <a:t>Regulatory</a:t>
            </a:r>
            <a:endParaRPr lang="sv-SE" sz="2200" b="1" dirty="0">
              <a:solidFill>
                <a:schemeClr val="bg2"/>
              </a:solidFill>
              <a:latin typeface="+mj-lt"/>
            </a:endParaRPr>
          </a:p>
        </p:txBody>
      </p:sp>
      <p:sp>
        <p:nvSpPr>
          <p:cNvPr id="15" name="TextBox 14"/>
          <p:cNvSpPr txBox="1"/>
          <p:nvPr userDrawn="1"/>
        </p:nvSpPr>
        <p:spPr>
          <a:xfrm>
            <a:off x="8547568" y="1544442"/>
            <a:ext cx="3090862" cy="430887"/>
          </a:xfrm>
          <a:prstGeom prst="rect">
            <a:avLst/>
          </a:prstGeom>
          <a:noFill/>
        </p:spPr>
        <p:txBody>
          <a:bodyPr wrap="square" rtlCol="0">
            <a:spAutoFit/>
          </a:bodyPr>
          <a:lstStyle/>
          <a:p>
            <a:r>
              <a:rPr lang="sv-SE" sz="2200" b="0" dirty="0">
                <a:solidFill>
                  <a:schemeClr val="bg2"/>
                </a:solidFill>
                <a:latin typeface="+mj-lt"/>
              </a:rPr>
              <a:t>Transactions</a:t>
            </a:r>
          </a:p>
        </p:txBody>
      </p:sp>
      <p:sp>
        <p:nvSpPr>
          <p:cNvPr id="35" name="TextBox 34">
            <a:extLst>
              <a:ext uri="{FF2B5EF4-FFF2-40B4-BE49-F238E27FC236}">
                <a16:creationId xmlns:a16="http://schemas.microsoft.com/office/drawing/2014/main" id="{36108B20-A98B-41C3-8267-2A38BB49DE2D}"/>
              </a:ext>
            </a:extLst>
          </p:cNvPr>
          <p:cNvSpPr txBox="1"/>
          <p:nvPr userDrawn="1"/>
        </p:nvSpPr>
        <p:spPr>
          <a:xfrm>
            <a:off x="1144745" y="746451"/>
            <a:ext cx="9875680" cy="769441"/>
          </a:xfrm>
          <a:prstGeom prst="rect">
            <a:avLst/>
          </a:prstGeom>
          <a:noFill/>
        </p:spPr>
        <p:txBody>
          <a:bodyPr wrap="square" rtlCol="0">
            <a:spAutoFit/>
          </a:bodyPr>
          <a:lstStyle/>
          <a:p>
            <a:r>
              <a:rPr lang="sv-SE" sz="4400" dirty="0" err="1">
                <a:solidFill>
                  <a:schemeClr val="bg2"/>
                </a:solidFill>
                <a:latin typeface="+mj-lt"/>
              </a:rPr>
              <a:t>Our</a:t>
            </a:r>
            <a:r>
              <a:rPr lang="sv-SE" sz="4400" dirty="0">
                <a:solidFill>
                  <a:schemeClr val="bg2"/>
                </a:solidFill>
                <a:latin typeface="+mj-lt"/>
              </a:rPr>
              <a:t> services</a:t>
            </a:r>
          </a:p>
        </p:txBody>
      </p:sp>
      <p:sp>
        <p:nvSpPr>
          <p:cNvPr id="36" name="TextBox 35">
            <a:extLst>
              <a:ext uri="{FF2B5EF4-FFF2-40B4-BE49-F238E27FC236}">
                <a16:creationId xmlns:a16="http://schemas.microsoft.com/office/drawing/2014/main" id="{CB94624E-4917-4616-81D5-978E03DE2F92}"/>
              </a:ext>
            </a:extLst>
          </p:cNvPr>
          <p:cNvSpPr txBox="1"/>
          <p:nvPr userDrawn="1"/>
        </p:nvSpPr>
        <p:spPr>
          <a:xfrm>
            <a:off x="1138355" y="1975329"/>
            <a:ext cx="3573020" cy="4524315"/>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bg2"/>
                </a:solidFill>
              </a:rPr>
              <a:t>Consumer law</a:t>
            </a:r>
          </a:p>
          <a:p>
            <a:pPr>
              <a:lnSpc>
                <a:spcPct val="100000"/>
              </a:lnSpc>
              <a:spcBef>
                <a:spcPts val="400"/>
              </a:spcBef>
              <a:spcAft>
                <a:spcPts val="400"/>
              </a:spcAft>
            </a:pPr>
            <a:r>
              <a:rPr lang="en-US" sz="1600" dirty="0">
                <a:solidFill>
                  <a:schemeClr val="bg2"/>
                </a:solidFill>
              </a:rPr>
              <a:t>Corporate Commercial</a:t>
            </a:r>
          </a:p>
          <a:p>
            <a:pPr>
              <a:lnSpc>
                <a:spcPct val="100000"/>
              </a:lnSpc>
              <a:spcBef>
                <a:spcPts val="400"/>
              </a:spcBef>
              <a:spcAft>
                <a:spcPts val="400"/>
              </a:spcAft>
            </a:pPr>
            <a:r>
              <a:rPr lang="en-US" sz="1600" dirty="0">
                <a:solidFill>
                  <a:schemeClr val="bg2"/>
                </a:solidFill>
              </a:rPr>
              <a:t>Data Protection &amp; Integrity</a:t>
            </a:r>
          </a:p>
          <a:p>
            <a:pPr>
              <a:lnSpc>
                <a:spcPct val="100000"/>
              </a:lnSpc>
              <a:spcBef>
                <a:spcPts val="400"/>
              </a:spcBef>
              <a:spcAft>
                <a:spcPts val="400"/>
              </a:spcAft>
            </a:pPr>
            <a:r>
              <a:rPr lang="en-US" sz="1600" dirty="0">
                <a:solidFill>
                  <a:schemeClr val="bg2"/>
                </a:solidFill>
              </a:rPr>
              <a:t>Energy &amp; Natural Resources</a:t>
            </a:r>
          </a:p>
          <a:p>
            <a:pPr>
              <a:lnSpc>
                <a:spcPct val="100000"/>
              </a:lnSpc>
              <a:spcBef>
                <a:spcPts val="400"/>
              </a:spcBef>
              <a:spcAft>
                <a:spcPts val="400"/>
              </a:spcAft>
            </a:pPr>
            <a:r>
              <a:rPr lang="en-US" sz="1600" dirty="0">
                <a:solidFill>
                  <a:schemeClr val="bg2"/>
                </a:solidFill>
              </a:rPr>
              <a:t>FinTech</a:t>
            </a:r>
          </a:p>
          <a:p>
            <a:pPr>
              <a:lnSpc>
                <a:spcPct val="100000"/>
              </a:lnSpc>
              <a:spcBef>
                <a:spcPts val="400"/>
              </a:spcBef>
              <a:spcAft>
                <a:spcPts val="400"/>
              </a:spcAft>
            </a:pPr>
            <a:r>
              <a:rPr lang="en-US" sz="1600" dirty="0">
                <a:solidFill>
                  <a:schemeClr val="bg2"/>
                </a:solidFill>
              </a:rPr>
              <a:t>Gaming &amp; e-sport</a:t>
            </a:r>
          </a:p>
          <a:p>
            <a:pPr>
              <a:lnSpc>
                <a:spcPct val="100000"/>
              </a:lnSpc>
              <a:spcBef>
                <a:spcPts val="400"/>
              </a:spcBef>
              <a:spcAft>
                <a:spcPts val="400"/>
              </a:spcAft>
            </a:pPr>
            <a:r>
              <a:rPr lang="en-US" sz="1600" dirty="0">
                <a:solidFill>
                  <a:schemeClr val="bg2"/>
                </a:solidFill>
              </a:rPr>
              <a:t>Insolvency &amp; Reconstruction</a:t>
            </a:r>
          </a:p>
          <a:p>
            <a:pPr>
              <a:lnSpc>
                <a:spcPct val="100000"/>
              </a:lnSpc>
              <a:spcBef>
                <a:spcPts val="400"/>
              </a:spcBef>
              <a:spcAft>
                <a:spcPts val="400"/>
              </a:spcAft>
            </a:pPr>
            <a:r>
              <a:rPr lang="en-US" sz="1600" dirty="0">
                <a:solidFill>
                  <a:schemeClr val="bg2"/>
                </a:solidFill>
              </a:rPr>
              <a:t>Intellectual Property law &amp; Marketing</a:t>
            </a:r>
          </a:p>
          <a:p>
            <a:pPr>
              <a:lnSpc>
                <a:spcPct val="100000"/>
              </a:lnSpc>
              <a:spcBef>
                <a:spcPts val="400"/>
              </a:spcBef>
              <a:spcAft>
                <a:spcPts val="400"/>
              </a:spcAft>
            </a:pPr>
            <a:r>
              <a:rPr lang="en-US" sz="1600" dirty="0">
                <a:solidFill>
                  <a:schemeClr val="bg2"/>
                </a:solidFill>
              </a:rPr>
              <a:t>IT &amp; Telecommunication</a:t>
            </a:r>
          </a:p>
          <a:p>
            <a:pPr>
              <a:lnSpc>
                <a:spcPct val="100000"/>
              </a:lnSpc>
              <a:spcBef>
                <a:spcPts val="400"/>
              </a:spcBef>
              <a:spcAft>
                <a:spcPts val="400"/>
              </a:spcAft>
            </a:pPr>
            <a:r>
              <a:rPr lang="en-US" sz="1600" dirty="0">
                <a:solidFill>
                  <a:schemeClr val="bg2"/>
                </a:solidFill>
              </a:rPr>
              <a:t>Labor law</a:t>
            </a:r>
          </a:p>
          <a:p>
            <a:pPr>
              <a:lnSpc>
                <a:spcPct val="100000"/>
              </a:lnSpc>
              <a:spcBef>
                <a:spcPts val="400"/>
              </a:spcBef>
              <a:spcAft>
                <a:spcPts val="400"/>
              </a:spcAft>
            </a:pPr>
            <a:r>
              <a:rPr lang="en-US" sz="1600" dirty="0">
                <a:solidFill>
                  <a:schemeClr val="bg2"/>
                </a:solidFill>
              </a:rPr>
              <a:t>Media law &amp; Entertainment</a:t>
            </a:r>
          </a:p>
          <a:p>
            <a:pPr>
              <a:lnSpc>
                <a:spcPct val="100000"/>
              </a:lnSpc>
              <a:spcBef>
                <a:spcPts val="400"/>
              </a:spcBef>
              <a:spcAft>
                <a:spcPts val="400"/>
              </a:spcAft>
            </a:pPr>
            <a:r>
              <a:rPr lang="en-US" sz="1600" dirty="0">
                <a:solidFill>
                  <a:schemeClr val="bg2"/>
                </a:solidFill>
              </a:rPr>
              <a:t>Outsourcing</a:t>
            </a:r>
          </a:p>
          <a:p>
            <a:pPr>
              <a:lnSpc>
                <a:spcPct val="100000"/>
              </a:lnSpc>
              <a:spcBef>
                <a:spcPts val="400"/>
              </a:spcBef>
              <a:spcAft>
                <a:spcPts val="400"/>
              </a:spcAft>
            </a:pPr>
            <a:r>
              <a:rPr lang="en-US" sz="1600" dirty="0">
                <a:solidFill>
                  <a:schemeClr val="bg2"/>
                </a:solidFill>
              </a:rPr>
              <a:t>Property &amp; Construction</a:t>
            </a:r>
            <a:endParaRPr lang="sv-SE" sz="1600" dirty="0">
              <a:solidFill>
                <a:schemeClr val="bg2"/>
              </a:solidFill>
            </a:endParaRPr>
          </a:p>
        </p:txBody>
      </p:sp>
      <p:sp>
        <p:nvSpPr>
          <p:cNvPr id="37" name="TextBox 36">
            <a:extLst>
              <a:ext uri="{FF2B5EF4-FFF2-40B4-BE49-F238E27FC236}">
                <a16:creationId xmlns:a16="http://schemas.microsoft.com/office/drawing/2014/main" id="{4D8EFF6E-2604-47BC-8870-E2AF2C4353BE}"/>
              </a:ext>
            </a:extLst>
          </p:cNvPr>
          <p:cNvSpPr txBox="1"/>
          <p:nvPr userDrawn="1"/>
        </p:nvSpPr>
        <p:spPr>
          <a:xfrm>
            <a:off x="4864530" y="1983442"/>
            <a:ext cx="3091865" cy="2431435"/>
          </a:xfrm>
          <a:prstGeom prst="rect">
            <a:avLst/>
          </a:prstGeom>
          <a:noFill/>
        </p:spPr>
        <p:txBody>
          <a:bodyPr wrap="square" rtlCol="0">
            <a:spAutoFit/>
          </a:bodyPr>
          <a:lstStyle/>
          <a:p>
            <a:pPr>
              <a:lnSpc>
                <a:spcPct val="100000"/>
              </a:lnSpc>
              <a:spcBef>
                <a:spcPts val="400"/>
              </a:spcBef>
              <a:spcAft>
                <a:spcPts val="400"/>
              </a:spcAft>
            </a:pPr>
            <a:r>
              <a:rPr lang="sv-SE" sz="1600" dirty="0">
                <a:solidFill>
                  <a:schemeClr val="bg2"/>
                </a:solidFill>
              </a:rPr>
              <a:t>Anti-</a:t>
            </a:r>
            <a:r>
              <a:rPr lang="sv-SE" sz="1600" dirty="0" err="1">
                <a:solidFill>
                  <a:schemeClr val="bg2"/>
                </a:solidFill>
              </a:rPr>
              <a:t>corruption</a:t>
            </a:r>
            <a:endParaRPr lang="sv-SE" sz="1600" dirty="0">
              <a:solidFill>
                <a:schemeClr val="bg2"/>
              </a:solidFill>
            </a:endParaRPr>
          </a:p>
          <a:p>
            <a:pPr>
              <a:lnSpc>
                <a:spcPct val="100000"/>
              </a:lnSpc>
              <a:spcBef>
                <a:spcPts val="400"/>
              </a:spcBef>
              <a:spcAft>
                <a:spcPts val="400"/>
              </a:spcAft>
            </a:pPr>
            <a:r>
              <a:rPr lang="sv-SE" sz="1600" dirty="0" err="1">
                <a:solidFill>
                  <a:schemeClr val="bg2"/>
                </a:solidFill>
              </a:rPr>
              <a:t>Dispute</a:t>
            </a:r>
            <a:r>
              <a:rPr lang="sv-SE" sz="1600" dirty="0">
                <a:solidFill>
                  <a:schemeClr val="bg2"/>
                </a:solidFill>
              </a:rPr>
              <a:t> Resolution</a:t>
            </a:r>
          </a:p>
          <a:p>
            <a:pPr>
              <a:lnSpc>
                <a:spcPct val="100000"/>
              </a:lnSpc>
              <a:spcBef>
                <a:spcPts val="400"/>
              </a:spcBef>
              <a:spcAft>
                <a:spcPts val="400"/>
              </a:spcAft>
            </a:pPr>
            <a:r>
              <a:rPr lang="sv-SE" sz="1600" dirty="0" err="1">
                <a:solidFill>
                  <a:schemeClr val="bg2"/>
                </a:solidFill>
              </a:rPr>
              <a:t>Environmental</a:t>
            </a:r>
            <a:r>
              <a:rPr lang="sv-SE" sz="1600" dirty="0">
                <a:solidFill>
                  <a:schemeClr val="bg2"/>
                </a:solidFill>
              </a:rPr>
              <a:t> </a:t>
            </a:r>
            <a:r>
              <a:rPr lang="sv-SE" sz="1600" dirty="0" err="1">
                <a:solidFill>
                  <a:schemeClr val="bg2"/>
                </a:solidFill>
              </a:rPr>
              <a:t>law</a:t>
            </a:r>
            <a:endParaRPr lang="sv-SE" sz="1600" dirty="0">
              <a:solidFill>
                <a:schemeClr val="bg2"/>
              </a:solidFill>
            </a:endParaRPr>
          </a:p>
          <a:p>
            <a:pPr>
              <a:lnSpc>
                <a:spcPct val="100000"/>
              </a:lnSpc>
              <a:spcBef>
                <a:spcPts val="400"/>
              </a:spcBef>
              <a:spcAft>
                <a:spcPts val="400"/>
              </a:spcAft>
            </a:pPr>
            <a:r>
              <a:rPr lang="sv-SE" sz="1600" dirty="0">
                <a:solidFill>
                  <a:schemeClr val="bg2"/>
                </a:solidFill>
              </a:rPr>
              <a:t>EU &amp; </a:t>
            </a:r>
            <a:r>
              <a:rPr lang="sv-SE" sz="1600" dirty="0" err="1">
                <a:solidFill>
                  <a:schemeClr val="bg2"/>
                </a:solidFill>
              </a:rPr>
              <a:t>Competition</a:t>
            </a:r>
            <a:endParaRPr lang="sv-SE" sz="1600" dirty="0">
              <a:solidFill>
                <a:schemeClr val="bg2"/>
              </a:solidFill>
            </a:endParaRPr>
          </a:p>
          <a:p>
            <a:pPr>
              <a:lnSpc>
                <a:spcPct val="100000"/>
              </a:lnSpc>
              <a:spcBef>
                <a:spcPts val="400"/>
              </a:spcBef>
              <a:spcAft>
                <a:spcPts val="400"/>
              </a:spcAft>
            </a:pPr>
            <a:r>
              <a:rPr lang="sv-SE" sz="1600" dirty="0">
                <a:solidFill>
                  <a:schemeClr val="bg2"/>
                </a:solidFill>
              </a:rPr>
              <a:t>Insurance</a:t>
            </a:r>
          </a:p>
          <a:p>
            <a:pPr>
              <a:lnSpc>
                <a:spcPct val="100000"/>
              </a:lnSpc>
              <a:spcBef>
                <a:spcPts val="400"/>
              </a:spcBef>
              <a:spcAft>
                <a:spcPts val="400"/>
              </a:spcAft>
            </a:pPr>
            <a:r>
              <a:rPr lang="sv-SE" sz="1600" dirty="0">
                <a:solidFill>
                  <a:schemeClr val="bg2"/>
                </a:solidFill>
              </a:rPr>
              <a:t>Life Science</a:t>
            </a:r>
          </a:p>
          <a:p>
            <a:pPr>
              <a:lnSpc>
                <a:spcPct val="100000"/>
              </a:lnSpc>
              <a:spcBef>
                <a:spcPts val="400"/>
              </a:spcBef>
              <a:spcAft>
                <a:spcPts val="400"/>
              </a:spcAft>
            </a:pPr>
            <a:r>
              <a:rPr lang="sv-SE" sz="1600" dirty="0">
                <a:solidFill>
                  <a:schemeClr val="bg2"/>
                </a:solidFill>
              </a:rPr>
              <a:t>Public </a:t>
            </a:r>
            <a:r>
              <a:rPr lang="sv-SE" sz="1600" dirty="0" err="1">
                <a:solidFill>
                  <a:schemeClr val="bg2"/>
                </a:solidFill>
              </a:rPr>
              <a:t>Procurement</a:t>
            </a:r>
            <a:endParaRPr lang="sv-SE" sz="1600" dirty="0">
              <a:solidFill>
                <a:schemeClr val="bg2"/>
              </a:solidFill>
            </a:endParaRPr>
          </a:p>
        </p:txBody>
      </p:sp>
      <p:sp>
        <p:nvSpPr>
          <p:cNvPr id="44" name="TextBox 43">
            <a:extLst>
              <a:ext uri="{FF2B5EF4-FFF2-40B4-BE49-F238E27FC236}">
                <a16:creationId xmlns:a16="http://schemas.microsoft.com/office/drawing/2014/main" id="{32E1FCBD-6421-42BD-9875-0EABC48D2E04}"/>
              </a:ext>
            </a:extLst>
          </p:cNvPr>
          <p:cNvSpPr txBox="1"/>
          <p:nvPr userDrawn="1"/>
        </p:nvSpPr>
        <p:spPr>
          <a:xfrm>
            <a:off x="8546565" y="1967216"/>
            <a:ext cx="3091865" cy="2082621"/>
          </a:xfrm>
          <a:prstGeom prst="rect">
            <a:avLst/>
          </a:prstGeom>
          <a:noFill/>
        </p:spPr>
        <p:txBody>
          <a:bodyPr wrap="square" rtlCol="0">
            <a:spAutoFit/>
          </a:bodyPr>
          <a:lstStyle/>
          <a:p>
            <a:pPr>
              <a:lnSpc>
                <a:spcPct val="100000"/>
              </a:lnSpc>
              <a:spcBef>
                <a:spcPts val="400"/>
              </a:spcBef>
              <a:spcAft>
                <a:spcPts val="400"/>
              </a:spcAft>
            </a:pPr>
            <a:r>
              <a:rPr lang="en-US" sz="1600" dirty="0">
                <a:solidFill>
                  <a:schemeClr val="bg2"/>
                </a:solidFill>
              </a:rPr>
              <a:t>Bank &amp; Finance</a:t>
            </a:r>
          </a:p>
          <a:p>
            <a:pPr>
              <a:lnSpc>
                <a:spcPct val="100000"/>
              </a:lnSpc>
              <a:spcBef>
                <a:spcPts val="400"/>
              </a:spcBef>
              <a:spcAft>
                <a:spcPts val="400"/>
              </a:spcAft>
            </a:pPr>
            <a:r>
              <a:rPr lang="en-US" sz="1600" dirty="0">
                <a:solidFill>
                  <a:schemeClr val="bg2"/>
                </a:solidFill>
              </a:rPr>
              <a:t>Capital Markets</a:t>
            </a:r>
          </a:p>
          <a:p>
            <a:pPr>
              <a:lnSpc>
                <a:spcPct val="100000"/>
              </a:lnSpc>
              <a:spcBef>
                <a:spcPts val="400"/>
              </a:spcBef>
              <a:spcAft>
                <a:spcPts val="400"/>
              </a:spcAft>
            </a:pPr>
            <a:r>
              <a:rPr lang="en-US" sz="1600" dirty="0">
                <a:solidFill>
                  <a:schemeClr val="bg2"/>
                </a:solidFill>
              </a:rPr>
              <a:t>Corporate law</a:t>
            </a:r>
          </a:p>
          <a:p>
            <a:pPr>
              <a:lnSpc>
                <a:spcPct val="100000"/>
              </a:lnSpc>
              <a:spcBef>
                <a:spcPts val="400"/>
              </a:spcBef>
              <a:spcAft>
                <a:spcPts val="400"/>
              </a:spcAft>
            </a:pPr>
            <a:r>
              <a:rPr lang="en-US" sz="1600" dirty="0">
                <a:solidFill>
                  <a:schemeClr val="bg2"/>
                </a:solidFill>
              </a:rPr>
              <a:t>Mergers &amp; Acquisitions</a:t>
            </a:r>
          </a:p>
          <a:p>
            <a:pPr>
              <a:lnSpc>
                <a:spcPct val="100000"/>
              </a:lnSpc>
              <a:spcBef>
                <a:spcPts val="400"/>
              </a:spcBef>
              <a:spcAft>
                <a:spcPts val="400"/>
              </a:spcAft>
            </a:pPr>
            <a:r>
              <a:rPr lang="en-US" sz="1600" dirty="0">
                <a:solidFill>
                  <a:schemeClr val="bg2"/>
                </a:solidFill>
              </a:rPr>
              <a:t>Private Equity / Venture Capital</a:t>
            </a:r>
          </a:p>
          <a:p>
            <a:pPr>
              <a:lnSpc>
                <a:spcPct val="100000"/>
              </a:lnSpc>
              <a:spcBef>
                <a:spcPts val="400"/>
              </a:spcBef>
              <a:spcAft>
                <a:spcPts val="400"/>
              </a:spcAft>
            </a:pPr>
            <a:r>
              <a:rPr lang="en-US" sz="1600" dirty="0">
                <a:solidFill>
                  <a:schemeClr val="bg2"/>
                </a:solidFill>
              </a:rPr>
              <a:t>Real Property</a:t>
            </a:r>
            <a:endParaRPr lang="sv-SE" sz="1600" dirty="0">
              <a:solidFill>
                <a:schemeClr val="bg2"/>
              </a:solidFill>
            </a:endParaRPr>
          </a:p>
        </p:txBody>
      </p:sp>
      <p:sp>
        <p:nvSpPr>
          <p:cNvPr id="17" name="Platshållare för datum 2">
            <a:extLst>
              <a:ext uri="{FF2B5EF4-FFF2-40B4-BE49-F238E27FC236}">
                <a16:creationId xmlns:a16="http://schemas.microsoft.com/office/drawing/2014/main" id="{151D7868-C670-4E13-80D0-85E9336362FC}"/>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38635984-4D04-4FF9-9A1F-2F252125AC3B}" type="datetime1">
              <a:rPr lang="sv-SE" smtClean="0"/>
              <a:t>2023-04-14</a:t>
            </a:fld>
            <a:endParaRPr lang="sv-SE"/>
          </a:p>
        </p:txBody>
      </p:sp>
      <p:sp>
        <p:nvSpPr>
          <p:cNvPr id="18" name="Platshållare för sidfot 3">
            <a:extLst>
              <a:ext uri="{FF2B5EF4-FFF2-40B4-BE49-F238E27FC236}">
                <a16:creationId xmlns:a16="http://schemas.microsoft.com/office/drawing/2014/main" id="{4B7A9174-54CE-4EB1-9EF8-8AC1C62742A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19" name="Platshållare för bildnummer 4">
            <a:extLst>
              <a:ext uri="{FF2B5EF4-FFF2-40B4-BE49-F238E27FC236}">
                <a16:creationId xmlns:a16="http://schemas.microsoft.com/office/drawing/2014/main" id="{4923D110-0D28-4135-86F1-2F29D88ADBF0}"/>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21" name="Bildobjekt 10">
            <a:extLst>
              <a:ext uri="{FF2B5EF4-FFF2-40B4-BE49-F238E27FC236}">
                <a16:creationId xmlns:a16="http://schemas.microsoft.com/office/drawing/2014/main" id="{6A14CEB8-65E7-4AC4-B1F3-BA672BE01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573273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och innehåll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AABD4BB-B904-499A-97E6-B4E203CC9085}"/>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9E3B960E-33C4-474A-BAD3-E010FD4D288A}"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10" name="Bildobjekt 8">
            <a:extLst>
              <a:ext uri="{FF2B5EF4-FFF2-40B4-BE49-F238E27FC236}">
                <a16:creationId xmlns:a16="http://schemas.microsoft.com/office/drawing/2014/main" id="{6B22B154-E8CC-46CC-86E5-B8AC148841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4263662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vå innehållsdelar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B83BF4A6-B14B-49CD-8727-B9D35CFAAEB0}"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pic>
        <p:nvPicPr>
          <p:cNvPr id="12" name="Bildobjekt 8">
            <a:extLst>
              <a:ext uri="{FF2B5EF4-FFF2-40B4-BE49-F238E27FC236}">
                <a16:creationId xmlns:a16="http://schemas.microsoft.com/office/drawing/2014/main" id="{D31A47F8-A93F-48D0-873B-3407A9573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2156892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Endast rubrik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86D0C2E-23B8-4426-9321-32756D807672}"/>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28ADD050-B158-4518-A332-34115002EAF1}"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pic>
        <p:nvPicPr>
          <p:cNvPr id="10" name="Bildobjekt 8">
            <a:extLst>
              <a:ext uri="{FF2B5EF4-FFF2-40B4-BE49-F238E27FC236}">
                <a16:creationId xmlns:a16="http://schemas.microsoft.com/office/drawing/2014/main" id="{E6200CD3-5705-4A01-B213-468C2C872C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8426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Rubrikbil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B806A-4A17-4445-AD96-3A8AEB49FD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412" b="7587"/>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2F068B5F-F752-4B43-AF65-C92D8B99BE0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991026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innehåll och bild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EC9F7F5-5A94-4FA2-9DB2-34CFA133C1D7}"/>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6"/>
                </a:solidFill>
              </a:defRPr>
            </a:lvl1pPr>
          </a:lstStyle>
          <a:p>
            <a:fld id="{E00CE890-542C-4F82-BCE0-37630DF6F273}"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dirty="0"/>
          </a:p>
        </p:txBody>
      </p:sp>
      <p:pic>
        <p:nvPicPr>
          <p:cNvPr id="12" name="Bildobjekt 8">
            <a:extLst>
              <a:ext uri="{FF2B5EF4-FFF2-40B4-BE49-F238E27FC236}">
                <a16:creationId xmlns:a16="http://schemas.microsoft.com/office/drawing/2014/main" id="{E6D85259-5649-4961-93DC-15869124C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3695988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och innehåll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9652A0D0-5460-442E-B1AC-723095F53F5C}"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11" name="Bildobjekt 10">
            <a:extLst>
              <a:ext uri="{FF2B5EF4-FFF2-40B4-BE49-F238E27FC236}">
                <a16:creationId xmlns:a16="http://schemas.microsoft.com/office/drawing/2014/main" id="{2320188C-5220-4D5E-B008-29D0FEBE3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43278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vå innehållsdelar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802A18-9ADA-45D5-AF61-54D91267DF2D}"/>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F1731E84-8EDA-444D-86A6-861C1A48AA9B}"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pic>
        <p:nvPicPr>
          <p:cNvPr id="10" name="Bildobjekt 10">
            <a:extLst>
              <a:ext uri="{FF2B5EF4-FFF2-40B4-BE49-F238E27FC236}">
                <a16:creationId xmlns:a16="http://schemas.microsoft.com/office/drawing/2014/main" id="{B2BA7F6B-E53F-4449-AE53-7DA5B9200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717546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4AB7166B-FD81-4A19-955B-8743BFED2F1B}" type="datetime1">
              <a:rPr lang="sv-SE" smtClean="0"/>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dirty="0"/>
          </a:p>
        </p:txBody>
      </p:sp>
      <p:pic>
        <p:nvPicPr>
          <p:cNvPr id="8" name="Bildobjekt 10">
            <a:extLst>
              <a:ext uri="{FF2B5EF4-FFF2-40B4-BE49-F238E27FC236}">
                <a16:creationId xmlns:a16="http://schemas.microsoft.com/office/drawing/2014/main" id="{0A636357-EE05-443A-A330-D382A5D156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2262591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 innehåll och bild -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2D742B9-F8A6-4578-9CA9-C72BBB56606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5"/>
                </a:solidFill>
              </a:defRPr>
            </a:lvl1pPr>
          </a:lstStyle>
          <a:p>
            <a:fld id="{85E204A3-6050-4EBF-8DCB-674E2826B619}"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10" name="Bildobjekt 10">
            <a:extLst>
              <a:ext uri="{FF2B5EF4-FFF2-40B4-BE49-F238E27FC236}">
                <a16:creationId xmlns:a16="http://schemas.microsoft.com/office/drawing/2014/main" id="{2E73696C-18CC-4375-8830-781BFE303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868160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ubrik och innehåll - Beig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9652A0D0-5460-442E-B1AC-723095F53F5C}" type="datetime1">
              <a:rPr lang="sv-SE" smtClean="0"/>
              <a:pPr/>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pic>
        <p:nvPicPr>
          <p:cNvPr id="11" name="Bildobjekt 10">
            <a:extLst>
              <a:ext uri="{FF2B5EF4-FFF2-40B4-BE49-F238E27FC236}">
                <a16:creationId xmlns:a16="http://schemas.microsoft.com/office/drawing/2014/main" id="{7FCDCA5B-B38B-4E22-A3AB-FA31AD4C3B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4274449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vå innehållsdelar -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802A18-9ADA-45D5-AF61-54D91267DF2D}"/>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851756-55EE-418B-A4DF-DFAB144D87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F1731E84-8EDA-444D-86A6-861C1A48AA9B}" type="datetime1">
              <a:rPr lang="sv-SE" smtClean="0"/>
              <a:pPr/>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pic>
        <p:nvPicPr>
          <p:cNvPr id="10" name="Bildobjekt 10">
            <a:extLst>
              <a:ext uri="{FF2B5EF4-FFF2-40B4-BE49-F238E27FC236}">
                <a16:creationId xmlns:a16="http://schemas.microsoft.com/office/drawing/2014/main" id="{667CE883-0818-4554-ACC9-EDF7008107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442401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Endast rubrik - Beig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4AB7166B-FD81-4A19-955B-8743BFED2F1B}" type="datetime1">
              <a:rPr lang="sv-SE" smtClean="0"/>
              <a:pPr/>
              <a:t>2023-04-14</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pic>
        <p:nvPicPr>
          <p:cNvPr id="8" name="Bildobjekt 10">
            <a:extLst>
              <a:ext uri="{FF2B5EF4-FFF2-40B4-BE49-F238E27FC236}">
                <a16:creationId xmlns:a16="http://schemas.microsoft.com/office/drawing/2014/main" id="{8E43D893-A528-410C-A0F2-648EAFA8BD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1437435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 innehåll och bild -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2D742B9-F8A6-4578-9CA9-C72BBB566065}"/>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accent4"/>
                </a:solidFill>
              </a:defRPr>
            </a:lvl1pPr>
          </a:lstStyle>
          <a:p>
            <a:fld id="{85E204A3-6050-4EBF-8DCB-674E2826B619}" type="datetime1">
              <a:rPr lang="sv-SE" smtClean="0"/>
              <a:pPr/>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accent4"/>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accent4"/>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12"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76622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och innehåll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A8D4594-00B0-48B4-A014-DD0343738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E440596E-F355-4753-80A6-BFCA67DF0765}"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pic>
        <p:nvPicPr>
          <p:cNvPr id="11" name="Bildobjekt 10">
            <a:extLst>
              <a:ext uri="{FF2B5EF4-FFF2-40B4-BE49-F238E27FC236}">
                <a16:creationId xmlns:a16="http://schemas.microsoft.com/office/drawing/2014/main" id="{B4A8B182-3972-4CDE-895C-9D013BD8A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06197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_Rubrikbild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B806A-4A17-4445-AD96-3A8AEB49FD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10"/>
          <a:stretch/>
        </p:blipFill>
        <p:spPr>
          <a:xfrm>
            <a:off x="0" y="0"/>
            <a:ext cx="12192000"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16BB127A-D031-41A3-9059-7C861F1342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3053452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vå innehållsdelar - Grå">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05840235-C812-4E08-8A81-1DC7691A0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FF6272B3-450C-4710-B987-1F8FD9B905B9}"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pic>
        <p:nvPicPr>
          <p:cNvPr id="10" name="Bildobjekt 10">
            <a:extLst>
              <a:ext uri="{FF2B5EF4-FFF2-40B4-BE49-F238E27FC236}">
                <a16:creationId xmlns:a16="http://schemas.microsoft.com/office/drawing/2014/main" id="{313BB4C3-382D-44F8-8B10-043801A8D7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447689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Endast rubrik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38635984-4D04-4FF9-9A1F-2F252125AC3B}"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pic>
        <p:nvPicPr>
          <p:cNvPr id="8" name="Bildobjekt 10">
            <a:extLst>
              <a:ext uri="{FF2B5EF4-FFF2-40B4-BE49-F238E27FC236}">
                <a16:creationId xmlns:a16="http://schemas.microsoft.com/office/drawing/2014/main" id="{3EB07F3F-63BE-4015-BE42-E99E6FDE6B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18465176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innehåll och bild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868581"/>
                </a:solidFill>
              </a:defRPr>
            </a:lvl1pPr>
          </a:lstStyle>
          <a:p>
            <a:fld id="{2BE0C5DC-5EBF-4769-AB86-203EA662B5D2}"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868581"/>
                </a:solidFill>
              </a:defRPr>
            </a:lvl1pPr>
          </a:lstStyle>
          <a:p>
            <a:fld id="{2FB68B0C-B4C3-4B82-91AE-0CC6ABA810C1}" type="slidenum">
              <a:rPr lang="sv-SE" smtClean="0"/>
              <a:pPr/>
              <a:t>‹#›</a:t>
            </a:fld>
            <a:endParaRPr lang="sv-SE"/>
          </a:p>
        </p:txBody>
      </p:sp>
      <p:sp>
        <p:nvSpPr>
          <p:cNvPr id="13"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
        <p:nvSpPr>
          <p:cNvPr id="20"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tx1"/>
                </a:solidFill>
              </a:defRPr>
            </a:lvl1pPr>
          </a:lstStyle>
          <a:p>
            <a:r>
              <a:rPr lang="en-US"/>
              <a:t>Click to edit Master title style</a:t>
            </a:r>
            <a:endParaRPr lang="sv-SE" dirty="0"/>
          </a:p>
        </p:txBody>
      </p:sp>
      <p:sp>
        <p:nvSpPr>
          <p:cNvPr id="22"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10" name="Bildobjekt 10">
            <a:extLst>
              <a:ext uri="{FF2B5EF4-FFF2-40B4-BE49-F238E27FC236}">
                <a16:creationId xmlns:a16="http://schemas.microsoft.com/office/drawing/2014/main" id="{92CDA24E-23B4-4B76-8498-B2C4B0A7DA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14389" y="5982318"/>
            <a:ext cx="1542612" cy="695611"/>
          </a:xfrm>
          <a:prstGeom prst="rect">
            <a:avLst/>
          </a:prstGeom>
        </p:spPr>
      </p:pic>
    </p:spTree>
    <p:extLst>
      <p:ext uri="{BB962C8B-B14F-4D97-AF65-F5344CB8AC3E}">
        <p14:creationId xmlns:p14="http://schemas.microsoft.com/office/powerpoint/2010/main" val="4097926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10970196-E764-4A3D-AD8C-490DBEB8830B}"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lvl1pPr>
          </a:lstStyle>
          <a:p>
            <a:r>
              <a:rPr lang="en-US"/>
              <a:t>Click to edit Master title style</a:t>
            </a:r>
            <a:endParaRPr lang="sv-SE" dirty="0"/>
          </a:p>
        </p:txBody>
      </p:sp>
      <p:pic>
        <p:nvPicPr>
          <p:cNvPr id="10" name="Bildobjekt 10">
            <a:extLst>
              <a:ext uri="{FF2B5EF4-FFF2-40B4-BE49-F238E27FC236}">
                <a16:creationId xmlns:a16="http://schemas.microsoft.com/office/drawing/2014/main" id="{810D2DC9-5C2E-4500-969C-FBD18DA549F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470088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D6F61362-DB48-496B-B628-567157AC2E0A}" type="datetime1">
              <a:rPr lang="sv-SE" smtClean="0"/>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p>
            <a:r>
              <a:rPr lang="en-US"/>
              <a:t>Click to edit Master title style</a:t>
            </a:r>
            <a:endParaRPr lang="sv-SE"/>
          </a:p>
        </p:txBody>
      </p:sp>
      <p:pic>
        <p:nvPicPr>
          <p:cNvPr id="7" name="Bildobjekt 10">
            <a:extLst>
              <a:ext uri="{FF2B5EF4-FFF2-40B4-BE49-F238E27FC236}">
                <a16:creationId xmlns:a16="http://schemas.microsoft.com/office/drawing/2014/main" id="{376E309C-494B-44D7-8812-2BFED0A449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6197214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14F474A-9108-4DD1-9F97-393C0037A575}"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pic>
        <p:nvPicPr>
          <p:cNvPr id="6" name="Bildobjekt 10">
            <a:extLst>
              <a:ext uri="{FF2B5EF4-FFF2-40B4-BE49-F238E27FC236}">
                <a16:creationId xmlns:a16="http://schemas.microsoft.com/office/drawing/2014/main" id="{B9E9D048-8273-46BA-92EF-AF905F5F235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403885440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4FBA8BDE-233A-413F-9B79-ED21AEA8628E}"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accent6"/>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8" name="Bildobjekt 10">
            <a:extLst>
              <a:ext uri="{FF2B5EF4-FFF2-40B4-BE49-F238E27FC236}">
                <a16:creationId xmlns:a16="http://schemas.microsoft.com/office/drawing/2014/main" id="{EF5A501F-39B9-4F21-A31C-BC6817B91C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4104770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F0F1E50-ADFF-4925-AC53-FB5F2EA39F8F}"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sv-SE" dirty="0"/>
          </a:p>
        </p:txBody>
      </p:sp>
      <p:pic>
        <p:nvPicPr>
          <p:cNvPr id="10" name="Bildobjekt 8">
            <a:extLst>
              <a:ext uri="{FF2B5EF4-FFF2-40B4-BE49-F238E27FC236}">
                <a16:creationId xmlns:a16="http://schemas.microsoft.com/office/drawing/2014/main" id="{243A3D36-FC0F-42EA-8E32-0E2F660A25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330862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8088279-E5C6-4D52-A5E7-9CD638F7B1D3}" type="datetime1">
              <a:rPr lang="sv-SE" smtClean="0"/>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sv-SE" dirty="0"/>
          </a:p>
        </p:txBody>
      </p:sp>
      <p:pic>
        <p:nvPicPr>
          <p:cNvPr id="7" name="Bildobjekt 8">
            <a:extLst>
              <a:ext uri="{FF2B5EF4-FFF2-40B4-BE49-F238E27FC236}">
                <a16:creationId xmlns:a16="http://schemas.microsoft.com/office/drawing/2014/main" id="{2347EAB1-0A07-4DD4-807C-6BD836766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5044898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2_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sv-SE" dirty="0"/>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F79A6F2-F465-4F00-92F9-18E07726C56F}"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pic>
        <p:nvPicPr>
          <p:cNvPr id="6" name="Bildobjekt 8">
            <a:extLst>
              <a:ext uri="{FF2B5EF4-FFF2-40B4-BE49-F238E27FC236}">
                <a16:creationId xmlns:a16="http://schemas.microsoft.com/office/drawing/2014/main" id="{00EA4707-6F4F-4C59-9269-7793D307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72814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3_Rubrikbild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B59217-EA90-4B93-8528-0D9DF1AD30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43"/>
          <a:stretch/>
        </p:blipFill>
        <p:spPr>
          <a:xfrm>
            <a:off x="-1" y="1"/>
            <a:ext cx="12192001"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6" name="Bildobjekt 13">
            <a:extLst>
              <a:ext uri="{FF2B5EF4-FFF2-40B4-BE49-F238E27FC236}">
                <a16:creationId xmlns:a16="http://schemas.microsoft.com/office/drawing/2014/main" id="{7C7D40D7-9FBB-49C3-A98B-A3BE84DCAA6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1881555" cy="848451"/>
          </a:xfrm>
          <a:prstGeom prst="rect">
            <a:avLst/>
          </a:prstGeom>
        </p:spPr>
      </p:pic>
    </p:spTree>
    <p:extLst>
      <p:ext uri="{BB962C8B-B14F-4D97-AF65-F5344CB8AC3E}">
        <p14:creationId xmlns:p14="http://schemas.microsoft.com/office/powerpoint/2010/main" val="20363636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CEAAEAD8-39C7-4A74-82F6-F65365CBE5D3}"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accent5"/>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8" name="Bildobjekt 8">
            <a:extLst>
              <a:ext uri="{FF2B5EF4-FFF2-40B4-BE49-F238E27FC236}">
                <a16:creationId xmlns:a16="http://schemas.microsoft.com/office/drawing/2014/main" id="{A33EBAE7-C322-4B2F-BE3C-6921D0F78C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064604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F0F1E50-ADFF-4925-AC53-FB5F2EA39F8F}"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bg1">
                    <a:lumMod val="50000"/>
                  </a:schemeClr>
                </a:solidFill>
              </a:defRPr>
            </a:lvl1pPr>
          </a:lstStyle>
          <a:p>
            <a:r>
              <a:rPr lang="en-US"/>
              <a:t>Click to edit Master title style</a:t>
            </a:r>
            <a:endParaRPr lang="sv-SE" dirty="0"/>
          </a:p>
        </p:txBody>
      </p:sp>
      <p:pic>
        <p:nvPicPr>
          <p:cNvPr id="10" name="Bildobjekt 10">
            <a:extLst>
              <a:ext uri="{FF2B5EF4-FFF2-40B4-BE49-F238E27FC236}">
                <a16:creationId xmlns:a16="http://schemas.microsoft.com/office/drawing/2014/main" id="{2B55D122-AD59-46F6-ADFF-37668B90AB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38384578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8088279-E5C6-4D52-A5E7-9CD638F7B1D3}" type="datetime1">
              <a:rPr lang="sv-SE" smtClean="0"/>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bg1">
                    <a:lumMod val="50000"/>
                  </a:schemeClr>
                </a:solidFill>
              </a:defRPr>
            </a:lvl1pPr>
          </a:lstStyle>
          <a:p>
            <a:r>
              <a:rPr lang="en-US"/>
              <a:t>Click to edit Master title style</a:t>
            </a:r>
            <a:endParaRPr lang="sv-SE" dirty="0"/>
          </a:p>
        </p:txBody>
      </p:sp>
      <p:pic>
        <p:nvPicPr>
          <p:cNvPr id="7" name="Bildobjekt 10">
            <a:extLst>
              <a:ext uri="{FF2B5EF4-FFF2-40B4-BE49-F238E27FC236}">
                <a16:creationId xmlns:a16="http://schemas.microsoft.com/office/drawing/2014/main" id="{41275144-FAF7-4218-BAEE-0E59B9975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2310648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3_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bg1">
                    <a:lumMod val="50000"/>
                  </a:schemeClr>
                </a:solidFill>
              </a:defRPr>
            </a:lvl1pPr>
          </a:lstStyle>
          <a:p>
            <a:r>
              <a:rPr lang="en-US"/>
              <a:t>Click to edit Master title style</a:t>
            </a:r>
            <a:endParaRPr lang="sv-SE" dirty="0"/>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F79A6F2-F465-4F00-92F9-18E07726C56F}"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pic>
        <p:nvPicPr>
          <p:cNvPr id="6" name="Bildobjekt 10">
            <a:extLst>
              <a:ext uri="{FF2B5EF4-FFF2-40B4-BE49-F238E27FC236}">
                <a16:creationId xmlns:a16="http://schemas.microsoft.com/office/drawing/2014/main" id="{933F1A1B-8E78-4121-AC1F-5991C829AD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19943796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CEAAEAD8-39C7-4A74-82F6-F65365CBE5D3}"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bg1">
                    <a:lumMod val="50000"/>
                  </a:schemeClr>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10" name="Bildobjekt 10">
            <a:extLst>
              <a:ext uri="{FF2B5EF4-FFF2-40B4-BE49-F238E27FC236}">
                <a16:creationId xmlns:a16="http://schemas.microsoft.com/office/drawing/2014/main" id="{C3674438-12EA-439D-89C4-64F6E091B7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11296289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F0F1E50-ADFF-4925-AC53-FB5F2EA39F8F}"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sv-SE" dirty="0"/>
          </a:p>
        </p:txBody>
      </p:sp>
      <p:pic>
        <p:nvPicPr>
          <p:cNvPr id="10" name="Bildobjekt 10">
            <a:extLst>
              <a:ext uri="{FF2B5EF4-FFF2-40B4-BE49-F238E27FC236}">
                <a16:creationId xmlns:a16="http://schemas.microsoft.com/office/drawing/2014/main" id="{8C4EB956-19BC-4D9C-886E-E4FD42AA0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39870238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marL="357188" indent="-357188">
              <a:defRPr/>
            </a:lvl1pPr>
            <a:lvl2pPr marL="714375" indent="-357188">
              <a:defRPr/>
            </a:lvl2pPr>
            <a:lvl3pPr marL="1071563" indent="-357188">
              <a:defRPr/>
            </a:lvl3pPr>
            <a:lvl4pPr marL="1438275" indent="-366713">
              <a:defRPr/>
            </a:lvl4pPr>
            <a:lvl5pPr marL="1795463" indent="-357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p>
            <a:fld id="{08088279-E5C6-4D52-A5E7-9CD638F7B1D3}" type="datetime1">
              <a:rPr lang="sv-SE" smtClean="0"/>
              <a:t>2023-04-14</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sv-SE" dirty="0"/>
          </a:p>
        </p:txBody>
      </p:sp>
      <p:pic>
        <p:nvPicPr>
          <p:cNvPr id="7" name="Bildobjekt 10">
            <a:extLst>
              <a:ext uri="{FF2B5EF4-FFF2-40B4-BE49-F238E27FC236}">
                <a16:creationId xmlns:a16="http://schemas.microsoft.com/office/drawing/2014/main" id="{869B5F3F-C986-4858-A0E6-0888C4BD87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774708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4_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sv-SE" dirty="0"/>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a:xfrm>
            <a:off x="1271588" y="6502341"/>
            <a:ext cx="1129585" cy="180000"/>
          </a:xfrm>
          <a:prstGeom prst="rect">
            <a:avLst/>
          </a:prstGeom>
        </p:spPr>
        <p:txBody>
          <a:bodyPr/>
          <a:lstStyle/>
          <a:p>
            <a:fld id="{8F79A6F2-F465-4F00-92F9-18E07726C56F}" type="datetime1">
              <a:rPr lang="sv-SE" smtClean="0"/>
              <a:t>2023-04-14</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a:xfrm>
            <a:off x="3645967" y="6502341"/>
            <a:ext cx="4900066" cy="180000"/>
          </a:xfrm>
          <a:prstGeom prst="rect">
            <a:avLst/>
          </a:prstGeom>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a:xfrm>
            <a:off x="406012" y="6502341"/>
            <a:ext cx="738733" cy="180000"/>
          </a:xfrm>
          <a:prstGeom prst="rect">
            <a:avLst/>
          </a:prstGeom>
        </p:spPr>
        <p:txBody>
          <a:bodyPr/>
          <a:lstStyle/>
          <a:p>
            <a:fld id="{2FB68B0C-B4C3-4B82-91AE-0CC6ABA810C1}" type="slidenum">
              <a:rPr lang="sv-SE" smtClean="0"/>
              <a:t>‹#›</a:t>
            </a:fld>
            <a:endParaRPr lang="sv-SE"/>
          </a:p>
        </p:txBody>
      </p:sp>
      <p:pic>
        <p:nvPicPr>
          <p:cNvPr id="6" name="Bildobjekt 10">
            <a:extLst>
              <a:ext uri="{FF2B5EF4-FFF2-40B4-BE49-F238E27FC236}">
                <a16:creationId xmlns:a16="http://schemas.microsoft.com/office/drawing/2014/main" id="{ABE54466-2901-40C7-A29C-67203D2637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30523136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marL="357188" indent="-357188">
              <a:defRPr>
                <a:solidFill>
                  <a:schemeClr val="bg2"/>
                </a:solidFill>
              </a:defRPr>
            </a:lvl1pPr>
            <a:lvl2pPr marL="714375" indent="-357188">
              <a:defRPr>
                <a:solidFill>
                  <a:schemeClr val="bg2"/>
                </a:solidFill>
              </a:defRPr>
            </a:lvl2pPr>
            <a:lvl3pPr marL="1071563" indent="-357188">
              <a:defRPr>
                <a:solidFill>
                  <a:schemeClr val="bg2"/>
                </a:solidFill>
              </a:defRPr>
            </a:lvl3pPr>
            <a:lvl4pPr marL="1438275" indent="-366713">
              <a:defRPr>
                <a:solidFill>
                  <a:schemeClr val="bg2"/>
                </a:solidFill>
              </a:defRPr>
            </a:lvl4pPr>
            <a:lvl5pPr marL="1795463" indent="-357188">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rgbClr val="AFABAB"/>
                </a:solidFill>
              </a:defRPr>
            </a:lvl1pPr>
          </a:lstStyle>
          <a:p>
            <a:fld id="{CEAAEAD8-39C7-4A74-82F6-F65365CBE5D3}"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accent4"/>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pic>
        <p:nvPicPr>
          <p:cNvPr id="8" name="Bildobjekt 10">
            <a:extLst>
              <a:ext uri="{FF2B5EF4-FFF2-40B4-BE49-F238E27FC236}">
                <a16:creationId xmlns:a16="http://schemas.microsoft.com/office/drawing/2014/main" id="{ED2C2562-6912-4B4E-89AA-6A6DAB2F1E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4389" y="5982318"/>
            <a:ext cx="1542612" cy="695610"/>
          </a:xfrm>
          <a:prstGeom prst="rect">
            <a:avLst/>
          </a:prstGeom>
        </p:spPr>
      </p:pic>
    </p:spTree>
    <p:extLst>
      <p:ext uri="{BB962C8B-B14F-4D97-AF65-F5344CB8AC3E}">
        <p14:creationId xmlns:p14="http://schemas.microsoft.com/office/powerpoint/2010/main" val="41683198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 och innehåll - Bi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C6FCB0-2876-4383-B78A-AA0485083D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38"/>
          <a:stretch/>
        </p:blipFill>
        <p:spPr>
          <a:xfrm>
            <a:off x="0" y="0"/>
            <a:ext cx="12219259" cy="6858000"/>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6" y="1808163"/>
            <a:ext cx="9648825" cy="3925887"/>
          </a:xfrm>
        </p:spPr>
        <p:txBody>
          <a:bodyPr/>
          <a:lstStyle>
            <a:lvl1pPr marL="357188" indent="-357188">
              <a:defRPr>
                <a:solidFill>
                  <a:schemeClr val="tx1"/>
                </a:solidFill>
              </a:defRPr>
            </a:lvl1pPr>
            <a:lvl2pPr marL="714375" indent="-357188">
              <a:defRPr>
                <a:solidFill>
                  <a:schemeClr val="tx1"/>
                </a:solidFill>
              </a:defRPr>
            </a:lvl2pPr>
            <a:lvl3pPr marL="1071563" indent="-357188">
              <a:defRPr>
                <a:solidFill>
                  <a:schemeClr val="tx1"/>
                </a:solidFill>
              </a:defRPr>
            </a:lvl3pPr>
            <a:lvl4pPr marL="1438275" indent="-366713">
              <a:defRPr>
                <a:solidFill>
                  <a:schemeClr val="tx1"/>
                </a:solidFill>
              </a:defRPr>
            </a:lvl4pPr>
            <a:lvl5pPr marL="1795463" indent="-35718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a:prstGeom prst="rect">
            <a:avLst/>
          </a:prstGeom>
        </p:spPr>
        <p:txBody>
          <a:bodyPr/>
          <a:lstStyle>
            <a:lvl1pPr>
              <a:defRPr>
                <a:solidFill>
                  <a:schemeClr val="tx1"/>
                </a:solidFill>
              </a:defRPr>
            </a:lvl1pPr>
          </a:lstStyle>
          <a:p>
            <a:fld id="{EBE334A1-469D-43EA-8579-EE5D79BD9201}" type="datetime1">
              <a:rPr lang="sv-SE" smtClean="0"/>
              <a:t>2023-04-14</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a:prstGeom prst="rect">
            <a:avLst/>
          </a:prstGeom>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a:prstGeom prst="rect">
            <a:avLst/>
          </a:prstGeom>
        </p:spPr>
        <p:txBody>
          <a:bodyPr/>
          <a:lstStyle>
            <a:lvl1pPr>
              <a:defRPr>
                <a:solidFill>
                  <a:schemeClr val="tx1"/>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243933744"/>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image" Target="../media/image1.pn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74D5905-99E5-40F9-975D-C8067A543DD8}"/>
              </a:ext>
            </a:extLst>
          </p:cNvPr>
          <p:cNvSpPr>
            <a:spLocks noGrp="1"/>
          </p:cNvSpPr>
          <p:nvPr>
            <p:ph type="title"/>
          </p:nvPr>
        </p:nvSpPr>
        <p:spPr>
          <a:xfrm>
            <a:off x="1271588" y="188912"/>
            <a:ext cx="9648825" cy="1260476"/>
          </a:xfrm>
          <a:prstGeom prst="rect">
            <a:avLst/>
          </a:prstGeom>
        </p:spPr>
        <p:txBody>
          <a:bodyPr vert="horz" lIns="0" tIns="0" rIns="0" bIns="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548C40-38F5-4A13-9F4D-0A39F8B10203}"/>
              </a:ext>
            </a:extLst>
          </p:cNvPr>
          <p:cNvSpPr>
            <a:spLocks noGrp="1"/>
          </p:cNvSpPr>
          <p:nvPr>
            <p:ph type="body" idx="1"/>
          </p:nvPr>
        </p:nvSpPr>
        <p:spPr>
          <a:xfrm>
            <a:off x="1271588" y="1808163"/>
            <a:ext cx="9648825" cy="3925886"/>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p:txBody>
      </p:sp>
      <p:pic>
        <p:nvPicPr>
          <p:cNvPr id="9" name="Bildobjekt 8">
            <a:extLst>
              <a:ext uri="{FF2B5EF4-FFF2-40B4-BE49-F238E27FC236}">
                <a16:creationId xmlns:a16="http://schemas.microsoft.com/office/drawing/2014/main" id="{F46ABBA1-E240-4BA0-BF5D-436A7B610227}"/>
              </a:ext>
            </a:extLst>
          </p:cNvPr>
          <p:cNvPicPr>
            <a:picLocks noChangeAspect="1"/>
          </p:cNvPicPr>
          <p:nvPr userDrawn="1"/>
        </p:nvPicPr>
        <p:blipFill>
          <a:blip r:embed="rId157" cstate="hqprint">
            <a:extLst>
              <a:ext uri="{28A0092B-C50C-407E-A947-70E740481C1C}">
                <a14:useLocalDpi xmlns:a14="http://schemas.microsoft.com/office/drawing/2010/main" val="0"/>
              </a:ext>
            </a:extLst>
          </a:blip>
          <a:stretch>
            <a:fillRect/>
          </a:stretch>
        </p:blipFill>
        <p:spPr>
          <a:xfrm>
            <a:off x="10414388" y="5982318"/>
            <a:ext cx="1542615" cy="695612"/>
          </a:xfrm>
          <a:prstGeom prst="rect">
            <a:avLst/>
          </a:prstGeom>
        </p:spPr>
      </p:pic>
      <p:sp>
        <p:nvSpPr>
          <p:cNvPr id="4" name="Date Placeholder 3">
            <a:extLst>
              <a:ext uri="{FF2B5EF4-FFF2-40B4-BE49-F238E27FC236}">
                <a16:creationId xmlns:a16="http://schemas.microsoft.com/office/drawing/2014/main" id="{198615C7-97B7-425E-BC2D-D0D68CF4F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45D02-5FC7-4B45-88BD-ABA8EFEE242A}" type="datetime1">
              <a:rPr lang="sv-SE" smtClean="0"/>
              <a:t>2023-04-14</a:t>
            </a:fld>
            <a:endParaRPr lang="sv-SE"/>
          </a:p>
        </p:txBody>
      </p:sp>
      <p:sp>
        <p:nvSpPr>
          <p:cNvPr id="5" name="Footer Placeholder 4">
            <a:extLst>
              <a:ext uri="{FF2B5EF4-FFF2-40B4-BE49-F238E27FC236}">
                <a16:creationId xmlns:a16="http://schemas.microsoft.com/office/drawing/2014/main" id="{9C932AED-FB2C-42FE-AD21-538879BD3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Strictly confidential</a:t>
            </a:r>
          </a:p>
        </p:txBody>
      </p:sp>
      <p:sp>
        <p:nvSpPr>
          <p:cNvPr id="6" name="Slide Number Placeholder 5">
            <a:extLst>
              <a:ext uri="{FF2B5EF4-FFF2-40B4-BE49-F238E27FC236}">
                <a16:creationId xmlns:a16="http://schemas.microsoft.com/office/drawing/2014/main" id="{B49848F8-5B08-479B-BDB4-D466F3416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1E679-A614-4296-8854-EE93DA705054}" type="slidenum">
              <a:rPr lang="sv-SE" smtClean="0"/>
              <a:t>‹#›</a:t>
            </a:fld>
            <a:endParaRPr lang="sv-SE"/>
          </a:p>
        </p:txBody>
      </p:sp>
    </p:spTree>
    <p:extLst>
      <p:ext uri="{BB962C8B-B14F-4D97-AF65-F5344CB8AC3E}">
        <p14:creationId xmlns:p14="http://schemas.microsoft.com/office/powerpoint/2010/main" val="2766513542"/>
      </p:ext>
    </p:extLst>
  </p:cSld>
  <p:clrMap bg1="lt1" tx1="dk1" bg2="lt2" tx2="dk2" accent1="accent1" accent2="accent2" accent3="accent3" accent4="accent4" accent5="accent5" accent6="accent6" hlink="hlink" folHlink="folHlink"/>
  <p:sldLayoutIdLst>
    <p:sldLayoutId id="2147483669" r:id="rId1"/>
    <p:sldLayoutId id="2147483694" r:id="rId2"/>
    <p:sldLayoutId id="2147483751" r:id="rId3"/>
    <p:sldLayoutId id="2147483792" r:id="rId4"/>
    <p:sldLayoutId id="2147483693" r:id="rId5"/>
    <p:sldLayoutId id="2147483671" r:id="rId6"/>
    <p:sldLayoutId id="2147483717" r:id="rId7"/>
    <p:sldLayoutId id="2147483793" r:id="rId8"/>
    <p:sldLayoutId id="2147483749" r:id="rId9"/>
    <p:sldLayoutId id="2147483750" r:id="rId10"/>
    <p:sldLayoutId id="2147483670" r:id="rId11"/>
    <p:sldLayoutId id="2147483794" r:id="rId12"/>
    <p:sldLayoutId id="2147483756" r:id="rId13"/>
    <p:sldLayoutId id="2147483757" r:id="rId14"/>
    <p:sldLayoutId id="2147483758" r:id="rId15"/>
    <p:sldLayoutId id="2147483779" r:id="rId16"/>
    <p:sldLayoutId id="2147483730" r:id="rId17"/>
    <p:sldLayoutId id="2147483729" r:id="rId18"/>
    <p:sldLayoutId id="2147483704" r:id="rId19"/>
    <p:sldLayoutId id="2147483719" r:id="rId20"/>
    <p:sldLayoutId id="2147483727" r:id="rId21"/>
    <p:sldLayoutId id="2147483728" r:id="rId22"/>
    <p:sldLayoutId id="2147483720" r:id="rId23"/>
    <p:sldLayoutId id="2147483705" r:id="rId24"/>
    <p:sldLayoutId id="2147483721" r:id="rId25"/>
    <p:sldLayoutId id="2147483706" r:id="rId26"/>
    <p:sldLayoutId id="2147483725" r:id="rId27"/>
    <p:sldLayoutId id="2147483726" r:id="rId28"/>
    <p:sldLayoutId id="2147483707" r:id="rId29"/>
    <p:sldLayoutId id="2147483708" r:id="rId30"/>
    <p:sldLayoutId id="2147483709" r:id="rId31"/>
    <p:sldLayoutId id="2147483711" r:id="rId32"/>
    <p:sldLayoutId id="2147483771" r:id="rId33"/>
    <p:sldLayoutId id="2147483795" r:id="rId34"/>
    <p:sldLayoutId id="2147483831" r:id="rId35"/>
    <p:sldLayoutId id="2147483832" r:id="rId36"/>
    <p:sldLayoutId id="2147483722" r:id="rId37"/>
    <p:sldLayoutId id="2147483772" r:id="rId38"/>
    <p:sldLayoutId id="2147483796" r:id="rId39"/>
    <p:sldLayoutId id="2147483834" r:id="rId40"/>
    <p:sldLayoutId id="2147483835" r:id="rId41"/>
    <p:sldLayoutId id="2147483842" r:id="rId42"/>
    <p:sldLayoutId id="2147483843" r:id="rId43"/>
    <p:sldLayoutId id="2147483844" r:id="rId44"/>
    <p:sldLayoutId id="2147483845" r:id="rId45"/>
    <p:sldLayoutId id="2147483846" r:id="rId46"/>
    <p:sldLayoutId id="2147483847" r:id="rId47"/>
    <p:sldLayoutId id="2147483762" r:id="rId48"/>
    <p:sldLayoutId id="2147483763" r:id="rId49"/>
    <p:sldLayoutId id="2147483848" r:id="rId50"/>
    <p:sldLayoutId id="2147483776" r:id="rId51"/>
    <p:sldLayoutId id="2147483764" r:id="rId52"/>
    <p:sldLayoutId id="2147483777" r:id="rId53"/>
    <p:sldLayoutId id="2147483825" r:id="rId54"/>
    <p:sldLayoutId id="2147483839" r:id="rId55"/>
    <p:sldLayoutId id="2147483840" r:id="rId56"/>
    <p:sldLayoutId id="2147483841" r:id="rId57"/>
    <p:sldLayoutId id="2147483742" r:id="rId58"/>
    <p:sldLayoutId id="2147483744" r:id="rId59"/>
    <p:sldLayoutId id="2147483745" r:id="rId60"/>
    <p:sldLayoutId id="2147483849" r:id="rId61"/>
    <p:sldLayoutId id="2147483746" r:id="rId62"/>
    <p:sldLayoutId id="2147483769" r:id="rId63"/>
    <p:sldLayoutId id="2147483829" r:id="rId64"/>
    <p:sldLayoutId id="2147483747" r:id="rId65"/>
    <p:sldLayoutId id="2147483830" r:id="rId66"/>
    <p:sldLayoutId id="2147483657" r:id="rId67"/>
    <p:sldLayoutId id="2147483658" r:id="rId68"/>
    <p:sldLayoutId id="2147483659" r:id="rId69"/>
    <p:sldLayoutId id="2147483667" r:id="rId70"/>
    <p:sldLayoutId id="2147483660" r:id="rId71"/>
    <p:sldLayoutId id="2147483661" r:id="rId72"/>
    <p:sldLayoutId id="2147483662" r:id="rId73"/>
    <p:sldLayoutId id="2147483668" r:id="rId74"/>
    <p:sldLayoutId id="2147483780" r:id="rId75"/>
    <p:sldLayoutId id="2147483781" r:id="rId76"/>
    <p:sldLayoutId id="2147483782" r:id="rId77"/>
    <p:sldLayoutId id="2147483783" r:id="rId78"/>
    <p:sldLayoutId id="2147483663" r:id="rId79"/>
    <p:sldLayoutId id="2147483664" r:id="rId80"/>
    <p:sldLayoutId id="2147483665" r:id="rId81"/>
    <p:sldLayoutId id="2147483689" r:id="rId82"/>
    <p:sldLayoutId id="2147483656" r:id="rId83"/>
    <p:sldLayoutId id="2147483650" r:id="rId84"/>
    <p:sldLayoutId id="2147483654" r:id="rId85"/>
    <p:sldLayoutId id="2147483666" r:id="rId86"/>
    <p:sldLayoutId id="2147483712" r:id="rId87"/>
    <p:sldLayoutId id="2147483713" r:id="rId88"/>
    <p:sldLayoutId id="2147483714" r:id="rId89"/>
    <p:sldLayoutId id="2147483715" r:id="rId90"/>
    <p:sldLayoutId id="2147483797" r:id="rId91"/>
    <p:sldLayoutId id="2147483798" r:id="rId92"/>
    <p:sldLayoutId id="2147483799" r:id="rId93"/>
    <p:sldLayoutId id="2147483800" r:id="rId94"/>
    <p:sldLayoutId id="2147483801" r:id="rId95"/>
    <p:sldLayoutId id="2147483802" r:id="rId96"/>
    <p:sldLayoutId id="2147483803" r:id="rId97"/>
    <p:sldLayoutId id="2147483804" r:id="rId98"/>
    <p:sldLayoutId id="2147483680" r:id="rId99"/>
    <p:sldLayoutId id="2147483681" r:id="rId100"/>
    <p:sldLayoutId id="2147483682" r:id="rId101"/>
    <p:sldLayoutId id="2147483676" r:id="rId102"/>
    <p:sldLayoutId id="2147483674" r:id="rId103"/>
    <p:sldLayoutId id="2147483805" r:id="rId104"/>
    <p:sldLayoutId id="2147483716" r:id="rId105"/>
    <p:sldLayoutId id="2147483754" r:id="rId106"/>
    <p:sldLayoutId id="2147483755" r:id="rId107"/>
    <p:sldLayoutId id="2147483806" r:id="rId108"/>
    <p:sldLayoutId id="2147483752" r:id="rId109"/>
    <p:sldLayoutId id="2147483692" r:id="rId110"/>
    <p:sldLayoutId id="2147483753" r:id="rId111"/>
    <p:sldLayoutId id="2147483807" r:id="rId112"/>
    <p:sldLayoutId id="2147483675" r:id="rId113"/>
    <p:sldLayoutId id="2147483759" r:id="rId114"/>
    <p:sldLayoutId id="2147483760" r:id="rId115"/>
    <p:sldLayoutId id="2147483761" r:id="rId116"/>
    <p:sldLayoutId id="2147483787" r:id="rId117"/>
    <p:sldLayoutId id="2147483677" r:id="rId118"/>
    <p:sldLayoutId id="2147483678" r:id="rId119"/>
    <p:sldLayoutId id="2147483679" r:id="rId120"/>
    <p:sldLayoutId id="2147483809" r:id="rId121"/>
    <p:sldLayoutId id="2147483690" r:id="rId122"/>
    <p:sldLayoutId id="2147483684" r:id="rId123"/>
    <p:sldLayoutId id="2147483687" r:id="rId124"/>
    <p:sldLayoutId id="2147483688" r:id="rId125"/>
    <p:sldLayoutId id="2147483810" r:id="rId126"/>
    <p:sldLayoutId id="2147483691" r:id="rId127"/>
    <p:sldLayoutId id="2147483695" r:id="rId128"/>
    <p:sldLayoutId id="2147483696" r:id="rId129"/>
    <p:sldLayoutId id="2147483697" r:id="rId130"/>
    <p:sldLayoutId id="2147483811" r:id="rId131"/>
    <p:sldLayoutId id="2147483698" r:id="rId132"/>
    <p:sldLayoutId id="2147483791" r:id="rId133"/>
    <p:sldLayoutId id="2147483812" r:id="rId134"/>
    <p:sldLayoutId id="2147483813" r:id="rId135"/>
    <p:sldLayoutId id="2147483814" r:id="rId136"/>
    <p:sldLayoutId id="2147483815" r:id="rId137"/>
    <p:sldLayoutId id="2147483788" r:id="rId138"/>
    <p:sldLayoutId id="2147483789" r:id="rId139"/>
    <p:sldLayoutId id="2147483790" r:id="rId140"/>
    <p:sldLayoutId id="2147483808" r:id="rId141"/>
    <p:sldLayoutId id="2147483699" r:id="rId142"/>
    <p:sldLayoutId id="2147483700" r:id="rId143"/>
    <p:sldLayoutId id="2147483701" r:id="rId144"/>
    <p:sldLayoutId id="2147483819" r:id="rId145"/>
    <p:sldLayoutId id="2147483702" r:id="rId146"/>
    <p:sldLayoutId id="2147483703" r:id="rId147"/>
    <p:sldLayoutId id="2147483731" r:id="rId148"/>
    <p:sldLayoutId id="2147483732" r:id="rId149"/>
    <p:sldLayoutId id="2147483733" r:id="rId150"/>
    <p:sldLayoutId id="2147483838" r:id="rId151"/>
    <p:sldLayoutId id="2147483766" r:id="rId152"/>
    <p:sldLayoutId id="2147483824" r:id="rId153"/>
    <p:sldLayoutId id="2147483768" r:id="rId154"/>
    <p:sldLayoutId id="2147483767" r:id="rId155"/>
  </p:sldLayoutIdLst>
  <p:hf sldNum="0"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bg2"/>
          </a:solidFill>
          <a:latin typeface="+mn-lt"/>
          <a:ea typeface="+mn-ea"/>
          <a:cs typeface="+mn-cs"/>
        </a:defRPr>
      </a:lvl1pPr>
      <a:lvl2pPr marL="714375" indent="-265113" algn="l" defTabSz="898525"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2pPr>
      <a:lvl3pPr marL="1163638" indent="-265113" algn="l" defTabSz="914400" rtl="0" eaLnBrk="1" latinLnBrk="0" hangingPunct="1">
        <a:lnSpc>
          <a:spcPct val="90000"/>
        </a:lnSpc>
        <a:spcBef>
          <a:spcPts val="500"/>
        </a:spcBef>
        <a:buFont typeface="Arial" panose="020B0604020202020204" pitchFamily="34" charset="0"/>
        <a:buChar char="•"/>
        <a:tabLst>
          <a:tab pos="898525" algn="l"/>
          <a:tab pos="1163638" algn="l"/>
        </a:tabLst>
        <a:defRPr sz="1600"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6879" userDrawn="1">
          <p15:clr>
            <a:srgbClr val="F26B43"/>
          </p15:clr>
        </p15:guide>
        <p15:guide id="3" orient="horz" pos="119" userDrawn="1">
          <p15:clr>
            <a:srgbClr val="F26B43"/>
          </p15:clr>
        </p15:guide>
        <p15:guide id="4" orient="horz" pos="3612" userDrawn="1">
          <p15:clr>
            <a:srgbClr val="F26B43"/>
          </p15:clr>
        </p15:guide>
        <p15:guide id="5" orient="horz" pos="2160" userDrawn="1">
          <p15:clr>
            <a:srgbClr val="F26B43"/>
          </p15:clr>
        </p15:guide>
        <p15:guide id="6" orient="horz" pos="913" userDrawn="1">
          <p15:clr>
            <a:srgbClr val="F26B43"/>
          </p15:clr>
        </p15:guide>
        <p15:guide id="7" pos="4357" userDrawn="1">
          <p15:clr>
            <a:srgbClr val="F26B43"/>
          </p15:clr>
        </p15:guide>
        <p15:guide id="8" pos="3309" userDrawn="1">
          <p15:clr>
            <a:srgbClr val="F26B43"/>
          </p15:clr>
        </p15:guide>
        <p15:guide id="9" orient="horz" pos="1168" userDrawn="1">
          <p15:clr>
            <a:srgbClr val="F26B43"/>
          </p15:clr>
        </p15:guide>
        <p15:guide id="10" pos="4482" userDrawn="1">
          <p15:clr>
            <a:srgbClr val="F26B43"/>
          </p15:clr>
        </p15:guide>
        <p15:guide id="11" pos="5530" userDrawn="1">
          <p15:clr>
            <a:srgbClr val="F26B43"/>
          </p15:clr>
        </p15:guide>
        <p15:guide id="12" pos="5650" userDrawn="1">
          <p15:clr>
            <a:srgbClr val="F26B43"/>
          </p15:clr>
        </p15:guide>
        <p15:guide id="13" pos="6692" userDrawn="1">
          <p15:clr>
            <a:srgbClr val="F26B43"/>
          </p15:clr>
        </p15:guide>
        <p15:guide id="14" pos="3178" userDrawn="1">
          <p15:clr>
            <a:srgbClr val="F26B43"/>
          </p15:clr>
        </p15:guide>
        <p15:guide id="15" pos="2131" userDrawn="1">
          <p15:clr>
            <a:srgbClr val="F26B43"/>
          </p15:clr>
        </p15:guide>
        <p15:guide id="16" pos="2016" userDrawn="1">
          <p15:clr>
            <a:srgbClr val="F26B43"/>
          </p15:clr>
        </p15:guide>
        <p15:guide id="17" pos="96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71.xml"/><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1.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70A2-4785-494E-9439-A248EF5A34A5}"/>
              </a:ext>
            </a:extLst>
          </p:cNvPr>
          <p:cNvSpPr>
            <a:spLocks noGrp="1"/>
          </p:cNvSpPr>
          <p:nvPr>
            <p:ph type="ctrTitle"/>
          </p:nvPr>
        </p:nvSpPr>
        <p:spPr/>
        <p:txBody>
          <a:bodyPr/>
          <a:lstStyle/>
          <a:p>
            <a:r>
              <a:rPr lang="sv-SE" dirty="0"/>
              <a:t>Missförstå mig rätt!</a:t>
            </a:r>
          </a:p>
        </p:txBody>
      </p:sp>
      <p:sp>
        <p:nvSpPr>
          <p:cNvPr id="3" name="Subtitle 2">
            <a:extLst>
              <a:ext uri="{FF2B5EF4-FFF2-40B4-BE49-F238E27FC236}">
                <a16:creationId xmlns:a16="http://schemas.microsoft.com/office/drawing/2014/main" id="{4E2D41EE-07F2-4429-946F-9B67264D0E0D}"/>
              </a:ext>
            </a:extLst>
          </p:cNvPr>
          <p:cNvSpPr>
            <a:spLocks noGrp="1"/>
          </p:cNvSpPr>
          <p:nvPr>
            <p:ph type="subTitle" idx="1"/>
          </p:nvPr>
        </p:nvSpPr>
        <p:spPr/>
        <p:txBody>
          <a:bodyPr/>
          <a:lstStyle/>
          <a:p>
            <a:r>
              <a:rPr lang="sv-SE" dirty="0"/>
              <a:t>Advokaten Martin Bogg</a:t>
            </a:r>
          </a:p>
          <a:p>
            <a:r>
              <a:rPr lang="sv-SE" dirty="0"/>
              <a:t>Advokatfirman Delphi</a:t>
            </a:r>
          </a:p>
        </p:txBody>
      </p:sp>
    </p:spTree>
    <p:extLst>
      <p:ext uri="{BB962C8B-B14F-4D97-AF65-F5344CB8AC3E}">
        <p14:creationId xmlns:p14="http://schemas.microsoft.com/office/powerpoint/2010/main" val="130449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329F3C-A284-4D5A-9F46-95207713ACC3}"/>
              </a:ext>
            </a:extLst>
          </p:cNvPr>
          <p:cNvPicPr>
            <a:picLocks noGrp="1" noChangeAspect="1"/>
          </p:cNvPicPr>
          <p:nvPr>
            <p:ph idx="1"/>
          </p:nvPr>
        </p:nvPicPr>
        <p:blipFill>
          <a:blip r:embed="rId3"/>
          <a:stretch>
            <a:fillRect/>
          </a:stretch>
        </p:blipFill>
        <p:spPr>
          <a:xfrm>
            <a:off x="2943225" y="1449388"/>
            <a:ext cx="6153150" cy="2124075"/>
          </a:xfrm>
        </p:spPr>
      </p:pic>
      <p:sp>
        <p:nvSpPr>
          <p:cNvPr id="3" name="Title 2">
            <a:extLst>
              <a:ext uri="{FF2B5EF4-FFF2-40B4-BE49-F238E27FC236}">
                <a16:creationId xmlns:a16="http://schemas.microsoft.com/office/drawing/2014/main" id="{A30762BB-9548-413F-9E2C-0246AE54B94C}"/>
              </a:ext>
            </a:extLst>
          </p:cNvPr>
          <p:cNvSpPr>
            <a:spLocks noGrp="1"/>
          </p:cNvSpPr>
          <p:nvPr>
            <p:ph type="title"/>
          </p:nvPr>
        </p:nvSpPr>
        <p:spPr/>
        <p:txBody>
          <a:bodyPr/>
          <a:lstStyle/>
          <a:p>
            <a:r>
              <a:rPr lang="sv-SE" dirty="0"/>
              <a:t>Kammarrätten i Jönköping, mål nr 211-19</a:t>
            </a:r>
          </a:p>
        </p:txBody>
      </p:sp>
      <p:pic>
        <p:nvPicPr>
          <p:cNvPr id="7" name="Picture 6">
            <a:extLst>
              <a:ext uri="{FF2B5EF4-FFF2-40B4-BE49-F238E27FC236}">
                <a16:creationId xmlns:a16="http://schemas.microsoft.com/office/drawing/2014/main" id="{B0678E70-C4D0-4425-93F3-578FB96D2102}"/>
              </a:ext>
            </a:extLst>
          </p:cNvPr>
          <p:cNvPicPr>
            <a:picLocks noChangeAspect="1"/>
          </p:cNvPicPr>
          <p:nvPr/>
        </p:nvPicPr>
        <p:blipFill>
          <a:blip r:embed="rId4"/>
          <a:stretch>
            <a:fillRect/>
          </a:stretch>
        </p:blipFill>
        <p:spPr>
          <a:xfrm>
            <a:off x="2943225" y="3582988"/>
            <a:ext cx="6305550" cy="1381125"/>
          </a:xfrm>
          <a:prstGeom prst="rect">
            <a:avLst/>
          </a:prstGeom>
        </p:spPr>
      </p:pic>
      <p:pic>
        <p:nvPicPr>
          <p:cNvPr id="9" name="Picture 8">
            <a:extLst>
              <a:ext uri="{FF2B5EF4-FFF2-40B4-BE49-F238E27FC236}">
                <a16:creationId xmlns:a16="http://schemas.microsoft.com/office/drawing/2014/main" id="{CD8042A8-E32F-47A9-AF64-85A8D5ED50E1}"/>
              </a:ext>
            </a:extLst>
          </p:cNvPr>
          <p:cNvPicPr>
            <a:picLocks noChangeAspect="1"/>
          </p:cNvPicPr>
          <p:nvPr/>
        </p:nvPicPr>
        <p:blipFill>
          <a:blip r:embed="rId5"/>
          <a:stretch>
            <a:fillRect/>
          </a:stretch>
        </p:blipFill>
        <p:spPr>
          <a:xfrm>
            <a:off x="2976562" y="4991100"/>
            <a:ext cx="6086475" cy="1200150"/>
          </a:xfrm>
          <a:prstGeom prst="rect">
            <a:avLst/>
          </a:prstGeom>
        </p:spPr>
      </p:pic>
    </p:spTree>
    <p:extLst>
      <p:ext uri="{BB962C8B-B14F-4D97-AF65-F5344CB8AC3E}">
        <p14:creationId xmlns:p14="http://schemas.microsoft.com/office/powerpoint/2010/main" val="228899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306DB4-2D11-44FB-91F8-9174AA12C066}"/>
              </a:ext>
            </a:extLst>
          </p:cNvPr>
          <p:cNvSpPr>
            <a:spLocks noGrp="1"/>
          </p:cNvSpPr>
          <p:nvPr>
            <p:ph idx="1"/>
          </p:nvPr>
        </p:nvSpPr>
        <p:spPr/>
        <p:txBody>
          <a:bodyPr/>
          <a:lstStyle/>
          <a:p>
            <a:endParaRPr lang="sv-SE"/>
          </a:p>
        </p:txBody>
      </p:sp>
      <p:sp>
        <p:nvSpPr>
          <p:cNvPr id="3" name="Title 2">
            <a:extLst>
              <a:ext uri="{FF2B5EF4-FFF2-40B4-BE49-F238E27FC236}">
                <a16:creationId xmlns:a16="http://schemas.microsoft.com/office/drawing/2014/main" id="{3220B3F8-A2A6-432D-A472-EAD63D5E3EC6}"/>
              </a:ext>
            </a:extLst>
          </p:cNvPr>
          <p:cNvSpPr>
            <a:spLocks noGrp="1"/>
          </p:cNvSpPr>
          <p:nvPr>
            <p:ph type="title"/>
          </p:nvPr>
        </p:nvSpPr>
        <p:spPr/>
        <p:txBody>
          <a:bodyPr/>
          <a:lstStyle/>
          <a:p>
            <a:r>
              <a:rPr lang="sv-SE" dirty="0"/>
              <a:t>Kammarrätten i Jönköping, mål nr 1024-22</a:t>
            </a:r>
          </a:p>
        </p:txBody>
      </p:sp>
      <p:pic>
        <p:nvPicPr>
          <p:cNvPr id="5" name="Picture 4">
            <a:extLst>
              <a:ext uri="{FF2B5EF4-FFF2-40B4-BE49-F238E27FC236}">
                <a16:creationId xmlns:a16="http://schemas.microsoft.com/office/drawing/2014/main" id="{17296135-512D-43B2-A8B9-75C7866E6D64}"/>
              </a:ext>
            </a:extLst>
          </p:cNvPr>
          <p:cNvPicPr>
            <a:picLocks noChangeAspect="1"/>
          </p:cNvPicPr>
          <p:nvPr/>
        </p:nvPicPr>
        <p:blipFill>
          <a:blip r:embed="rId3"/>
          <a:stretch>
            <a:fillRect/>
          </a:stretch>
        </p:blipFill>
        <p:spPr>
          <a:xfrm>
            <a:off x="3128962" y="1808163"/>
            <a:ext cx="6434466" cy="1735137"/>
          </a:xfrm>
          <a:prstGeom prst="rect">
            <a:avLst/>
          </a:prstGeom>
        </p:spPr>
      </p:pic>
      <p:pic>
        <p:nvPicPr>
          <p:cNvPr id="7" name="Picture 6">
            <a:extLst>
              <a:ext uri="{FF2B5EF4-FFF2-40B4-BE49-F238E27FC236}">
                <a16:creationId xmlns:a16="http://schemas.microsoft.com/office/drawing/2014/main" id="{F2FC25B0-E6D4-4D4E-BF8D-334E71C8190A}"/>
              </a:ext>
            </a:extLst>
          </p:cNvPr>
          <p:cNvPicPr>
            <a:picLocks noChangeAspect="1"/>
          </p:cNvPicPr>
          <p:nvPr/>
        </p:nvPicPr>
        <p:blipFill>
          <a:blip r:embed="rId4"/>
          <a:stretch>
            <a:fillRect/>
          </a:stretch>
        </p:blipFill>
        <p:spPr>
          <a:xfrm>
            <a:off x="3195636" y="3629025"/>
            <a:ext cx="6220687" cy="2257425"/>
          </a:xfrm>
          <a:prstGeom prst="rect">
            <a:avLst/>
          </a:prstGeom>
        </p:spPr>
      </p:pic>
    </p:spTree>
    <p:extLst>
      <p:ext uri="{BB962C8B-B14F-4D97-AF65-F5344CB8AC3E}">
        <p14:creationId xmlns:p14="http://schemas.microsoft.com/office/powerpoint/2010/main" val="3892882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958C38-0133-472F-936F-2E48050298E3}"/>
              </a:ext>
            </a:extLst>
          </p:cNvPr>
          <p:cNvSpPr>
            <a:spLocks noGrp="1"/>
          </p:cNvSpPr>
          <p:nvPr>
            <p:ph idx="1"/>
          </p:nvPr>
        </p:nvSpPr>
        <p:spPr/>
        <p:txBody>
          <a:bodyPr/>
          <a:lstStyle/>
          <a:p>
            <a:r>
              <a:rPr lang="sv-SE" dirty="0"/>
              <a:t>Högsta förvaltningsdomstolen har HFD 2022 ref. 4 I och II klargjort under vilka förutsättningar otydligheter i en upphandling har medfört skada eller risk för skada för sökande leverantör. </a:t>
            </a:r>
          </a:p>
          <a:p>
            <a:r>
              <a:rPr lang="sv-SE" dirty="0"/>
              <a:t>Utvärderingen av anbuden måste emellertid fortfarande ha uttryckligt stöd i upphandlingsdokumenten, exempelvis vid ett förkastande.</a:t>
            </a:r>
          </a:p>
          <a:p>
            <a:endParaRPr lang="sv-SE" dirty="0"/>
          </a:p>
          <a:p>
            <a:endParaRPr lang="sv-SE" dirty="0"/>
          </a:p>
        </p:txBody>
      </p:sp>
      <p:sp>
        <p:nvSpPr>
          <p:cNvPr id="3" name="Title 2">
            <a:extLst>
              <a:ext uri="{FF2B5EF4-FFF2-40B4-BE49-F238E27FC236}">
                <a16:creationId xmlns:a16="http://schemas.microsoft.com/office/drawing/2014/main" id="{FA59F2D6-2A41-42FD-B516-276480931E0A}"/>
              </a:ext>
            </a:extLst>
          </p:cNvPr>
          <p:cNvSpPr>
            <a:spLocks noGrp="1"/>
          </p:cNvSpPr>
          <p:nvPr>
            <p:ph type="title"/>
          </p:nvPr>
        </p:nvSpPr>
        <p:spPr/>
        <p:txBody>
          <a:bodyPr/>
          <a:lstStyle/>
          <a:p>
            <a:r>
              <a:rPr lang="sv-SE" dirty="0"/>
              <a:t>Hur påverkar HFD 2022 ref. 4 I och II?</a:t>
            </a:r>
          </a:p>
        </p:txBody>
      </p:sp>
    </p:spTree>
    <p:extLst>
      <p:ext uri="{BB962C8B-B14F-4D97-AF65-F5344CB8AC3E}">
        <p14:creationId xmlns:p14="http://schemas.microsoft.com/office/powerpoint/2010/main" val="54667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DE4F2F-EAB7-4841-8F7E-2D4B9578141C}"/>
              </a:ext>
            </a:extLst>
          </p:cNvPr>
          <p:cNvSpPr>
            <a:spLocks noGrp="1"/>
          </p:cNvSpPr>
          <p:nvPr>
            <p:ph idx="1"/>
          </p:nvPr>
        </p:nvSpPr>
        <p:spPr/>
        <p:txBody>
          <a:bodyPr/>
          <a:lstStyle/>
          <a:p>
            <a:r>
              <a:rPr lang="sv-SE" b="1" dirty="0"/>
              <a:t>”Ramavtalet” NJA 2021 s. 643</a:t>
            </a:r>
          </a:p>
          <a:p>
            <a:r>
              <a:rPr lang="sv-SE" dirty="0"/>
              <a:t>I den typiska upphandlingssituationen ska avtalsinnehållet i offentliga kontrakt fastställas med ledning av ramavtalets ordalydelse och andra objektiva kriterier.</a:t>
            </a:r>
          </a:p>
          <a:p>
            <a:r>
              <a:rPr lang="sv-SE" dirty="0"/>
              <a:t>En tolkning och utfyllnad av ett ramavtal får utgå från en helhetsbedömning av avtalet och dess syfte efter beaktande av dess </a:t>
            </a:r>
            <a:r>
              <a:rPr lang="sv-SE" dirty="0" err="1"/>
              <a:t>upphandlingsrättsliga</a:t>
            </a:r>
            <a:r>
              <a:rPr lang="sv-SE" dirty="0"/>
              <a:t> sammanhang. </a:t>
            </a:r>
          </a:p>
          <a:p>
            <a:r>
              <a:rPr lang="sv-SE" dirty="0"/>
              <a:t>I sista hand kan enligt HD mera generella principer för att fastställa avtalsinnehållet användas, t.ex. den s.k. oklarhetsregeln.</a:t>
            </a:r>
          </a:p>
          <a:p>
            <a:endParaRPr lang="sv-SE" dirty="0"/>
          </a:p>
        </p:txBody>
      </p:sp>
      <p:sp>
        <p:nvSpPr>
          <p:cNvPr id="3" name="Title 2">
            <a:extLst>
              <a:ext uri="{FF2B5EF4-FFF2-40B4-BE49-F238E27FC236}">
                <a16:creationId xmlns:a16="http://schemas.microsoft.com/office/drawing/2014/main" id="{50F1B308-E65A-40D0-9B09-345D8612BED4}"/>
              </a:ext>
            </a:extLst>
          </p:cNvPr>
          <p:cNvSpPr>
            <a:spLocks noGrp="1"/>
          </p:cNvSpPr>
          <p:nvPr>
            <p:ph type="title"/>
          </p:nvPr>
        </p:nvSpPr>
        <p:spPr/>
        <p:txBody>
          <a:bodyPr/>
          <a:lstStyle/>
          <a:p>
            <a:r>
              <a:rPr lang="sv-SE" dirty="0"/>
              <a:t>Vad händer när avtalet ingåtts?</a:t>
            </a:r>
          </a:p>
        </p:txBody>
      </p:sp>
    </p:spTree>
    <p:extLst>
      <p:ext uri="{BB962C8B-B14F-4D97-AF65-F5344CB8AC3E}">
        <p14:creationId xmlns:p14="http://schemas.microsoft.com/office/powerpoint/2010/main" val="396609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D7378D-347C-4510-BBAC-54940F834C23}"/>
              </a:ext>
            </a:extLst>
          </p:cNvPr>
          <p:cNvSpPr>
            <a:spLocks noGrp="1"/>
          </p:cNvSpPr>
          <p:nvPr>
            <p:ph idx="1"/>
          </p:nvPr>
        </p:nvSpPr>
        <p:spPr/>
        <p:txBody>
          <a:bodyPr/>
          <a:lstStyle/>
          <a:p>
            <a:pPr>
              <a:buFont typeface="+mj-lt"/>
              <a:buAutoNum type="arabicPeriod"/>
            </a:pPr>
            <a:r>
              <a:rPr lang="sv-SE" dirty="0"/>
              <a:t>Rubriksättning har betydelse.</a:t>
            </a:r>
          </a:p>
          <a:p>
            <a:pPr>
              <a:buFont typeface="+mj-lt"/>
              <a:buAutoNum type="arabicPeriod"/>
            </a:pPr>
            <a:r>
              <a:rPr lang="sv-SE" dirty="0"/>
              <a:t>Besvara frågor under upphandlingen med omsorg. Ett förtydligande kan ibland få motsatt effekt.</a:t>
            </a:r>
          </a:p>
          <a:p>
            <a:pPr>
              <a:buFont typeface="+mj-lt"/>
              <a:buAutoNum type="arabicPeriod"/>
            </a:pPr>
            <a:r>
              <a:rPr lang="sv-SE" dirty="0"/>
              <a:t>Ert syfte med kravställningen och upphandlingen kan få betydelse – men främst om syftet uttryckligen anges i upphandlingsdokumenten.</a:t>
            </a:r>
          </a:p>
          <a:p>
            <a:pPr>
              <a:buFont typeface="+mj-lt"/>
              <a:buAutoNum type="arabicPeriod"/>
            </a:pPr>
            <a:r>
              <a:rPr lang="sv-SE" dirty="0"/>
              <a:t>Anbudsgivarnas och parterna i målets uppfattning av underlaget kan ibland påverka domstolens tolkning, men i regel bara om alla är överens.</a:t>
            </a:r>
          </a:p>
          <a:p>
            <a:endParaRPr lang="sv-SE" dirty="0"/>
          </a:p>
          <a:p>
            <a:endParaRPr lang="sv-SE" dirty="0"/>
          </a:p>
        </p:txBody>
      </p:sp>
      <p:sp>
        <p:nvSpPr>
          <p:cNvPr id="3" name="Title 2">
            <a:extLst>
              <a:ext uri="{FF2B5EF4-FFF2-40B4-BE49-F238E27FC236}">
                <a16:creationId xmlns:a16="http://schemas.microsoft.com/office/drawing/2014/main" id="{2048139C-3317-4A48-B8AE-0D1CB71D3463}"/>
              </a:ext>
            </a:extLst>
          </p:cNvPr>
          <p:cNvSpPr>
            <a:spLocks noGrp="1"/>
          </p:cNvSpPr>
          <p:nvPr>
            <p:ph type="title"/>
          </p:nvPr>
        </p:nvSpPr>
        <p:spPr/>
        <p:txBody>
          <a:bodyPr/>
          <a:lstStyle/>
          <a:p>
            <a:r>
              <a:rPr lang="sv-SE" dirty="0"/>
              <a:t>Vad har vi lärt oss?</a:t>
            </a:r>
          </a:p>
        </p:txBody>
      </p:sp>
    </p:spTree>
    <p:extLst>
      <p:ext uri="{BB962C8B-B14F-4D97-AF65-F5344CB8AC3E}">
        <p14:creationId xmlns:p14="http://schemas.microsoft.com/office/powerpoint/2010/main" val="534517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hat&#10;&#10;Description automatically generated with medium confidence">
            <a:extLst>
              <a:ext uri="{FF2B5EF4-FFF2-40B4-BE49-F238E27FC236}">
                <a16:creationId xmlns:a16="http://schemas.microsoft.com/office/drawing/2014/main" id="{3358B9CA-E7AB-429A-BAF6-07EF4C462C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1453" y="819150"/>
            <a:ext cx="6689093" cy="4777121"/>
          </a:xfrm>
        </p:spPr>
      </p:pic>
    </p:spTree>
    <p:extLst>
      <p:ext uri="{BB962C8B-B14F-4D97-AF65-F5344CB8AC3E}">
        <p14:creationId xmlns:p14="http://schemas.microsoft.com/office/powerpoint/2010/main" val="4184432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869F4-82E9-440C-9E6A-3C7DC4C36F33}"/>
              </a:ext>
            </a:extLst>
          </p:cNvPr>
          <p:cNvSpPr>
            <a:spLocks noGrp="1"/>
          </p:cNvSpPr>
          <p:nvPr>
            <p:ph idx="1"/>
          </p:nvPr>
        </p:nvSpPr>
        <p:spPr/>
        <p:txBody>
          <a:bodyPr/>
          <a:lstStyle/>
          <a:p>
            <a:r>
              <a:rPr lang="sv-SE" dirty="0"/>
              <a:t>Olika tolkningsmetoder kan leda till helt olika resultat.</a:t>
            </a:r>
          </a:p>
          <a:p>
            <a:r>
              <a:rPr lang="sv-SE" dirty="0"/>
              <a:t>Att använda rätt tolkningsmetod är därför mycket viktigt.</a:t>
            </a:r>
          </a:p>
          <a:p>
            <a:endParaRPr lang="sv-SE" dirty="0"/>
          </a:p>
          <a:p>
            <a:endParaRPr lang="sv-SE" dirty="0"/>
          </a:p>
          <a:p>
            <a:endParaRPr lang="sv-SE" dirty="0"/>
          </a:p>
          <a:p>
            <a:endParaRPr lang="sv-SE" dirty="0"/>
          </a:p>
          <a:p>
            <a:endParaRPr lang="sv-SE" dirty="0"/>
          </a:p>
          <a:p>
            <a:endParaRPr lang="sv-SE" dirty="0"/>
          </a:p>
          <a:p>
            <a:endParaRPr lang="sv-SE" dirty="0"/>
          </a:p>
        </p:txBody>
      </p:sp>
      <p:sp>
        <p:nvSpPr>
          <p:cNvPr id="3" name="Title 2">
            <a:extLst>
              <a:ext uri="{FF2B5EF4-FFF2-40B4-BE49-F238E27FC236}">
                <a16:creationId xmlns:a16="http://schemas.microsoft.com/office/drawing/2014/main" id="{33B04FA5-30C5-428C-8E2F-43997706C442}"/>
              </a:ext>
            </a:extLst>
          </p:cNvPr>
          <p:cNvSpPr>
            <a:spLocks noGrp="1"/>
          </p:cNvSpPr>
          <p:nvPr>
            <p:ph type="title"/>
          </p:nvPr>
        </p:nvSpPr>
        <p:spPr/>
        <p:txBody>
          <a:bodyPr/>
          <a:lstStyle/>
          <a:p>
            <a:r>
              <a:rPr lang="sv-SE" dirty="0"/>
              <a:t>Olika tolkningsmetoder kan ge olika resultat</a:t>
            </a:r>
          </a:p>
        </p:txBody>
      </p:sp>
    </p:spTree>
    <p:extLst>
      <p:ext uri="{BB962C8B-B14F-4D97-AF65-F5344CB8AC3E}">
        <p14:creationId xmlns:p14="http://schemas.microsoft.com/office/powerpoint/2010/main" val="160211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35A6E-17C9-490A-9567-778D3A94DD8C}"/>
              </a:ext>
            </a:extLst>
          </p:cNvPr>
          <p:cNvSpPr>
            <a:spLocks noGrp="1"/>
          </p:cNvSpPr>
          <p:nvPr>
            <p:ph idx="1"/>
          </p:nvPr>
        </p:nvSpPr>
        <p:spPr/>
        <p:txBody>
          <a:bodyPr/>
          <a:lstStyle/>
          <a:p>
            <a:r>
              <a:rPr lang="sv-SE" dirty="0"/>
              <a:t>Inom juridik finns olika tolkningsmetoder, exempelvis:</a:t>
            </a:r>
          </a:p>
          <a:p>
            <a:r>
              <a:rPr lang="sv-SE" b="1" dirty="0"/>
              <a:t>Ändamålstolkning</a:t>
            </a:r>
          </a:p>
          <a:p>
            <a:r>
              <a:rPr lang="sv-SE" b="1" dirty="0"/>
              <a:t>Bokstavstolkning</a:t>
            </a:r>
          </a:p>
          <a:p>
            <a:r>
              <a:rPr lang="sv-SE" b="1" dirty="0"/>
              <a:t>Extensiv tolkning</a:t>
            </a:r>
          </a:p>
          <a:p>
            <a:r>
              <a:rPr lang="sv-SE" b="1" dirty="0"/>
              <a:t>Restriktiv tolkning</a:t>
            </a:r>
          </a:p>
        </p:txBody>
      </p:sp>
      <p:sp>
        <p:nvSpPr>
          <p:cNvPr id="3" name="Title 2">
            <a:extLst>
              <a:ext uri="{FF2B5EF4-FFF2-40B4-BE49-F238E27FC236}">
                <a16:creationId xmlns:a16="http://schemas.microsoft.com/office/drawing/2014/main" id="{8204DCDF-CF84-477F-9B23-7551FB0C42F8}"/>
              </a:ext>
            </a:extLst>
          </p:cNvPr>
          <p:cNvSpPr>
            <a:spLocks noGrp="1"/>
          </p:cNvSpPr>
          <p:nvPr>
            <p:ph type="title"/>
          </p:nvPr>
        </p:nvSpPr>
        <p:spPr/>
        <p:txBody>
          <a:bodyPr/>
          <a:lstStyle/>
          <a:p>
            <a:r>
              <a:rPr lang="sv-SE" dirty="0"/>
              <a:t>Tolkningsmetoder</a:t>
            </a:r>
          </a:p>
        </p:txBody>
      </p:sp>
    </p:spTree>
    <p:extLst>
      <p:ext uri="{BB962C8B-B14F-4D97-AF65-F5344CB8AC3E}">
        <p14:creationId xmlns:p14="http://schemas.microsoft.com/office/powerpoint/2010/main" val="382339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291D35-7F9D-4F4C-A3E0-7C62A4228803}"/>
              </a:ext>
            </a:extLst>
          </p:cNvPr>
          <p:cNvSpPr>
            <a:spLocks noGrp="1"/>
          </p:cNvSpPr>
          <p:nvPr>
            <p:ph idx="1"/>
          </p:nvPr>
        </p:nvSpPr>
        <p:spPr/>
        <p:txBody>
          <a:bodyPr/>
          <a:lstStyle/>
          <a:p>
            <a:r>
              <a:rPr lang="sv-SE" b="1" dirty="0"/>
              <a:t>EU-domstolens dom i mål C-27/15, </a:t>
            </a:r>
            <a:r>
              <a:rPr lang="sv-SE" b="1" dirty="0" err="1"/>
              <a:t>Pizzo</a:t>
            </a:r>
            <a:endParaRPr lang="sv-SE" b="1" dirty="0"/>
          </a:p>
          <a:p>
            <a:r>
              <a:rPr lang="sv-SE" i="1" dirty="0"/>
              <a:t>”… samtliga villkor och bestämmelser för tilldelningsförfarandet ska vara formulerade, i meddelandet om upphandling eller i förfrågningsunderlaget, på ett klart, precist och entydigt sätt dels för att alla rimligt informerade och normalt omsorgsfulla anbudsgivare ska kunna förstå den exakta innebörden av dessa …”</a:t>
            </a:r>
          </a:p>
          <a:p>
            <a:r>
              <a:rPr lang="sv-SE" i="1" dirty="0"/>
              <a:t>”… den upphandlande myndigheten [måste] strängt följa de kriterier som den själv har fastställt …”</a:t>
            </a:r>
          </a:p>
          <a:p>
            <a:r>
              <a:rPr lang="sv-SE" i="1" dirty="0"/>
              <a:t>” Likabehandlingsprincipen och kravet på öppenhet ska tolkas så, att de utgör hinder för att en ekonomisk aktör utesluts från ett förfarande för offentlig upphandling till följd av att denne har underlåtit att uppfylla en skyldighet som inte följer </a:t>
            </a:r>
            <a:r>
              <a:rPr lang="sv-SE" i="1" u="sng" dirty="0"/>
              <a:t>uttryckligen</a:t>
            </a:r>
            <a:r>
              <a:rPr lang="sv-SE" i="1" dirty="0"/>
              <a:t> av upphandlingsdokumenten”</a:t>
            </a:r>
          </a:p>
        </p:txBody>
      </p:sp>
      <p:sp>
        <p:nvSpPr>
          <p:cNvPr id="3" name="Title 2">
            <a:extLst>
              <a:ext uri="{FF2B5EF4-FFF2-40B4-BE49-F238E27FC236}">
                <a16:creationId xmlns:a16="http://schemas.microsoft.com/office/drawing/2014/main" id="{5D5D62A5-D92F-4244-9E4C-C9DE3494C987}"/>
              </a:ext>
            </a:extLst>
          </p:cNvPr>
          <p:cNvSpPr>
            <a:spLocks noGrp="1"/>
          </p:cNvSpPr>
          <p:nvPr>
            <p:ph type="title"/>
          </p:nvPr>
        </p:nvSpPr>
        <p:spPr/>
        <p:txBody>
          <a:bodyPr/>
          <a:lstStyle/>
          <a:p>
            <a:r>
              <a:rPr lang="sv-SE" dirty="0"/>
              <a:t>Rättspraxis avgör tolkningsmetod</a:t>
            </a:r>
          </a:p>
        </p:txBody>
      </p:sp>
    </p:spTree>
    <p:extLst>
      <p:ext uri="{BB962C8B-B14F-4D97-AF65-F5344CB8AC3E}">
        <p14:creationId xmlns:p14="http://schemas.microsoft.com/office/powerpoint/2010/main" val="13777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BC5C6E-F5BC-4FAA-B514-134A93A2CEF9}"/>
              </a:ext>
            </a:extLst>
          </p:cNvPr>
          <p:cNvPicPr>
            <a:picLocks noGrp="1" noChangeAspect="1"/>
          </p:cNvPicPr>
          <p:nvPr>
            <p:ph idx="1"/>
          </p:nvPr>
        </p:nvPicPr>
        <p:blipFill>
          <a:blip r:embed="rId3"/>
          <a:stretch>
            <a:fillRect/>
          </a:stretch>
        </p:blipFill>
        <p:spPr>
          <a:xfrm>
            <a:off x="2476500" y="1890712"/>
            <a:ext cx="6496050" cy="3076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2">
            <a:extLst>
              <a:ext uri="{FF2B5EF4-FFF2-40B4-BE49-F238E27FC236}">
                <a16:creationId xmlns:a16="http://schemas.microsoft.com/office/drawing/2014/main" id="{A3615A1F-0AC7-4F23-BC72-5638182985D3}"/>
              </a:ext>
            </a:extLst>
          </p:cNvPr>
          <p:cNvSpPr>
            <a:spLocks noGrp="1"/>
          </p:cNvSpPr>
          <p:nvPr>
            <p:ph type="title"/>
          </p:nvPr>
        </p:nvSpPr>
        <p:spPr/>
        <p:txBody>
          <a:bodyPr/>
          <a:lstStyle/>
          <a:p>
            <a:r>
              <a:rPr lang="sv-SE" dirty="0"/>
              <a:t>Kammarrätten i Stockholm, mål nr 1658-22</a:t>
            </a:r>
          </a:p>
        </p:txBody>
      </p:sp>
    </p:spTree>
    <p:extLst>
      <p:ext uri="{BB962C8B-B14F-4D97-AF65-F5344CB8AC3E}">
        <p14:creationId xmlns:p14="http://schemas.microsoft.com/office/powerpoint/2010/main" val="50938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A0938E-87C4-4618-8A23-3C5BBFE8C061}"/>
              </a:ext>
            </a:extLst>
          </p:cNvPr>
          <p:cNvSpPr>
            <a:spLocks noGrp="1"/>
          </p:cNvSpPr>
          <p:nvPr>
            <p:ph idx="1"/>
          </p:nvPr>
        </p:nvSpPr>
        <p:spPr/>
        <p:txBody>
          <a:bodyPr/>
          <a:lstStyle/>
          <a:p>
            <a:endParaRPr lang="sv-SE"/>
          </a:p>
        </p:txBody>
      </p:sp>
      <p:sp>
        <p:nvSpPr>
          <p:cNvPr id="3" name="Title 2">
            <a:extLst>
              <a:ext uri="{FF2B5EF4-FFF2-40B4-BE49-F238E27FC236}">
                <a16:creationId xmlns:a16="http://schemas.microsoft.com/office/drawing/2014/main" id="{75664397-337E-4CC3-9C5D-8D615BF420E8}"/>
              </a:ext>
            </a:extLst>
          </p:cNvPr>
          <p:cNvSpPr>
            <a:spLocks noGrp="1"/>
          </p:cNvSpPr>
          <p:nvPr>
            <p:ph type="title"/>
          </p:nvPr>
        </p:nvSpPr>
        <p:spPr/>
        <p:txBody>
          <a:bodyPr/>
          <a:lstStyle/>
          <a:p>
            <a:r>
              <a:rPr lang="sv-SE" dirty="0"/>
              <a:t>Kammarrätten i Stockholm, mål nr 824-20</a:t>
            </a:r>
          </a:p>
        </p:txBody>
      </p:sp>
      <p:pic>
        <p:nvPicPr>
          <p:cNvPr id="5" name="Picture 4">
            <a:extLst>
              <a:ext uri="{FF2B5EF4-FFF2-40B4-BE49-F238E27FC236}">
                <a16:creationId xmlns:a16="http://schemas.microsoft.com/office/drawing/2014/main" id="{6286242A-37FA-4D44-A1B6-0B04EB787A2F}"/>
              </a:ext>
            </a:extLst>
          </p:cNvPr>
          <p:cNvPicPr>
            <a:picLocks noChangeAspect="1"/>
          </p:cNvPicPr>
          <p:nvPr/>
        </p:nvPicPr>
        <p:blipFill>
          <a:blip r:embed="rId3"/>
          <a:stretch>
            <a:fillRect/>
          </a:stretch>
        </p:blipFill>
        <p:spPr>
          <a:xfrm>
            <a:off x="3367087" y="1808163"/>
            <a:ext cx="5457825" cy="4449848"/>
          </a:xfrm>
          <a:prstGeom prst="rect">
            <a:avLst/>
          </a:prstGeom>
        </p:spPr>
      </p:pic>
    </p:spTree>
    <p:extLst>
      <p:ext uri="{BB962C8B-B14F-4D97-AF65-F5344CB8AC3E}">
        <p14:creationId xmlns:p14="http://schemas.microsoft.com/office/powerpoint/2010/main" val="109168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CEAD6-97B0-4D67-9A6E-E707A3FD7170}"/>
              </a:ext>
            </a:extLst>
          </p:cNvPr>
          <p:cNvSpPr>
            <a:spLocks noGrp="1"/>
          </p:cNvSpPr>
          <p:nvPr>
            <p:ph idx="1"/>
          </p:nvPr>
        </p:nvSpPr>
        <p:spPr/>
        <p:txBody>
          <a:bodyPr/>
          <a:lstStyle/>
          <a:p>
            <a:endParaRPr lang="sv-SE"/>
          </a:p>
        </p:txBody>
      </p:sp>
      <p:sp>
        <p:nvSpPr>
          <p:cNvPr id="3" name="Title 2">
            <a:extLst>
              <a:ext uri="{FF2B5EF4-FFF2-40B4-BE49-F238E27FC236}">
                <a16:creationId xmlns:a16="http://schemas.microsoft.com/office/drawing/2014/main" id="{947F29F2-5740-4AAE-A06E-0E699907FB1C}"/>
              </a:ext>
            </a:extLst>
          </p:cNvPr>
          <p:cNvSpPr>
            <a:spLocks noGrp="1"/>
          </p:cNvSpPr>
          <p:nvPr>
            <p:ph type="title"/>
          </p:nvPr>
        </p:nvSpPr>
        <p:spPr/>
        <p:txBody>
          <a:bodyPr/>
          <a:lstStyle/>
          <a:p>
            <a:r>
              <a:rPr lang="sv-SE" dirty="0"/>
              <a:t>Kammarrätten i Jönköping, mål nr 3620-21</a:t>
            </a:r>
          </a:p>
        </p:txBody>
      </p:sp>
      <p:pic>
        <p:nvPicPr>
          <p:cNvPr id="5" name="Picture 4">
            <a:extLst>
              <a:ext uri="{FF2B5EF4-FFF2-40B4-BE49-F238E27FC236}">
                <a16:creationId xmlns:a16="http://schemas.microsoft.com/office/drawing/2014/main" id="{25176B9F-F7A3-4FDF-AB72-730D7E9A2CD3}"/>
              </a:ext>
            </a:extLst>
          </p:cNvPr>
          <p:cNvPicPr>
            <a:picLocks noChangeAspect="1"/>
          </p:cNvPicPr>
          <p:nvPr/>
        </p:nvPicPr>
        <p:blipFill>
          <a:blip r:embed="rId3"/>
          <a:stretch>
            <a:fillRect/>
          </a:stretch>
        </p:blipFill>
        <p:spPr>
          <a:xfrm>
            <a:off x="2919412" y="1808163"/>
            <a:ext cx="6353175" cy="4476750"/>
          </a:xfrm>
          <a:prstGeom prst="rect">
            <a:avLst/>
          </a:prstGeom>
        </p:spPr>
      </p:pic>
    </p:spTree>
    <p:extLst>
      <p:ext uri="{BB962C8B-B14F-4D97-AF65-F5344CB8AC3E}">
        <p14:creationId xmlns:p14="http://schemas.microsoft.com/office/powerpoint/2010/main" val="4125516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FD48B5-453D-4CA6-BF57-ADEA38DD81F1}"/>
              </a:ext>
            </a:extLst>
          </p:cNvPr>
          <p:cNvSpPr>
            <a:spLocks noGrp="1"/>
          </p:cNvSpPr>
          <p:nvPr>
            <p:ph idx="1"/>
          </p:nvPr>
        </p:nvSpPr>
        <p:spPr/>
        <p:txBody>
          <a:bodyPr/>
          <a:lstStyle/>
          <a:p>
            <a:endParaRPr lang="sv-SE" dirty="0"/>
          </a:p>
        </p:txBody>
      </p:sp>
      <p:sp>
        <p:nvSpPr>
          <p:cNvPr id="3" name="Title 2">
            <a:extLst>
              <a:ext uri="{FF2B5EF4-FFF2-40B4-BE49-F238E27FC236}">
                <a16:creationId xmlns:a16="http://schemas.microsoft.com/office/drawing/2014/main" id="{D2CEA644-1898-43C6-9008-3C9ABDE52EF6}"/>
              </a:ext>
            </a:extLst>
          </p:cNvPr>
          <p:cNvSpPr>
            <a:spLocks noGrp="1"/>
          </p:cNvSpPr>
          <p:nvPr>
            <p:ph type="title"/>
          </p:nvPr>
        </p:nvSpPr>
        <p:spPr/>
        <p:txBody>
          <a:bodyPr/>
          <a:lstStyle/>
          <a:p>
            <a:r>
              <a:rPr lang="sv-SE" dirty="0"/>
              <a:t>Kammarrätten i Stockholm, mål nr 9774-21</a:t>
            </a:r>
          </a:p>
        </p:txBody>
      </p:sp>
      <p:pic>
        <p:nvPicPr>
          <p:cNvPr id="5" name="Picture 4">
            <a:extLst>
              <a:ext uri="{FF2B5EF4-FFF2-40B4-BE49-F238E27FC236}">
                <a16:creationId xmlns:a16="http://schemas.microsoft.com/office/drawing/2014/main" id="{FBD429DC-39B4-4993-8AF8-45E6637DA127}"/>
              </a:ext>
            </a:extLst>
          </p:cNvPr>
          <p:cNvPicPr>
            <a:picLocks noChangeAspect="1"/>
          </p:cNvPicPr>
          <p:nvPr/>
        </p:nvPicPr>
        <p:blipFill>
          <a:blip r:embed="rId3"/>
          <a:stretch>
            <a:fillRect/>
          </a:stretch>
        </p:blipFill>
        <p:spPr>
          <a:xfrm>
            <a:off x="3076575" y="1905000"/>
            <a:ext cx="6038850" cy="2647950"/>
          </a:xfrm>
          <a:prstGeom prst="rect">
            <a:avLst/>
          </a:prstGeom>
        </p:spPr>
      </p:pic>
      <p:pic>
        <p:nvPicPr>
          <p:cNvPr id="7" name="Picture 6">
            <a:extLst>
              <a:ext uri="{FF2B5EF4-FFF2-40B4-BE49-F238E27FC236}">
                <a16:creationId xmlns:a16="http://schemas.microsoft.com/office/drawing/2014/main" id="{C2871D6E-A173-4378-AB2C-D196D1DC0214}"/>
              </a:ext>
            </a:extLst>
          </p:cNvPr>
          <p:cNvPicPr>
            <a:picLocks noChangeAspect="1"/>
          </p:cNvPicPr>
          <p:nvPr/>
        </p:nvPicPr>
        <p:blipFill>
          <a:blip r:embed="rId4"/>
          <a:stretch>
            <a:fillRect/>
          </a:stretch>
        </p:blipFill>
        <p:spPr>
          <a:xfrm>
            <a:off x="3076575" y="4649787"/>
            <a:ext cx="5871738" cy="884238"/>
          </a:xfrm>
          <a:prstGeom prst="rect">
            <a:avLst/>
          </a:prstGeom>
        </p:spPr>
      </p:pic>
    </p:spTree>
    <p:extLst>
      <p:ext uri="{BB962C8B-B14F-4D97-AF65-F5344CB8AC3E}">
        <p14:creationId xmlns:p14="http://schemas.microsoft.com/office/powerpoint/2010/main" val="3640379157"/>
      </p:ext>
    </p:extLst>
  </p:cSld>
  <p:clrMapOvr>
    <a:masterClrMapping/>
  </p:clrMapOvr>
</p:sld>
</file>

<file path=ppt/theme/theme1.xml><?xml version="1.0" encoding="utf-8"?>
<a:theme xmlns:a="http://schemas.openxmlformats.org/drawingml/2006/main" name="Delphi">
  <a:themeElements>
    <a:clrScheme name="Delphi färger">
      <a:dk1>
        <a:sysClr val="windowText" lastClr="000000"/>
      </a:dk1>
      <a:lt1>
        <a:sysClr val="window" lastClr="FFFFFF"/>
      </a:lt1>
      <a:dk2>
        <a:srgbClr val="ECECEC"/>
      </a:dk2>
      <a:lt2>
        <a:srgbClr val="595959"/>
      </a:lt2>
      <a:accent1>
        <a:srgbClr val="294D54"/>
      </a:accent1>
      <a:accent2>
        <a:srgbClr val="651230"/>
      </a:accent2>
      <a:accent3>
        <a:srgbClr val="5A5954"/>
      </a:accent3>
      <a:accent4>
        <a:srgbClr val="8A7366"/>
      </a:accent4>
      <a:accent5>
        <a:srgbClr val="749DA8"/>
      </a:accent5>
      <a:accent6>
        <a:srgbClr val="AA5A63"/>
      </a:accent6>
      <a:hlink>
        <a:srgbClr val="0563C1"/>
      </a:hlink>
      <a:folHlink>
        <a:srgbClr val="954F72"/>
      </a:folHlink>
    </a:clrScheme>
    <a:fontScheme name="Delphi">
      <a:majorFont>
        <a:latin typeface="Noe Display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phi Grundmall 230320.pptx" id="{470D37F8-0086-4C45-BA57-086D23997B50}" vid="{F2AA430D-B645-4EA3-BF7B-17B6E0EDF1A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3.xml"/></Relationships>
</file>

<file path=customXML/item.xml>��< ? x m l   v e r s i o n = " 1 . 0 "   e n c o d i n g = " u t f - 1 6 " ? > < p r o p e r t i e s   x m l n s = " h t t p : / / w w w . i m a n a g e . c o m / w o r k / x m l s c h e m a " >  
     < d o c u m e n t i d > S T O ! 1 7 1 6 4 5 4 0 . 1 < / d o c u m e n t i d >  
     < s e n d e r i d > 1 8 0 6 4 < / s e n d e r i d >  
     < s e n d e r e m a i l > M A R T I N . B O G G @ D E L P H I . S E < / s e n d e r e m a i l >  
     < l a s t m o d i f i e d > 2 0 2 3 - 0 4 - 1 4 T 1 6 : 3 0 : 3 2 . 0 0 0 0 0 0 0 + 0 2 : 0 0 < / l a s t m o d i f i e d >  
     < d a t a b a s e > S T O < / d a t a b a s e >  
 < / p r o p e r t i e s > 
</file>

<file path=customXML/item1.xml><?xml version="1.0" encoding="utf-8"?>
<ct:contentTypeSchema xmlns:ct="http://schemas.microsoft.com/office/2006/metadata/contentType" xmlns:ma="http://schemas.microsoft.com/office/2006/metadata/properties/metaAttributes" ct:_="" ma:_="" ma:contentTypeName="dokument" ma:contentTypeID="0x010100497D87C78E2DE34F8B1DDEC34A1AE62A" ma:contentTypeVersion="14" ma:contentTypeDescription="Skapa ett nytt dokument." ma:contentTypeScope="" ma:versionID="d903233acffda9a02e315c4fdc5eca93">
  <xsd:schema xmlns:xsd="http://www.w3.org/2001/XMLSchema" xmlns:xs="http://www.w3.org/2001/XMLSchema" xmlns:p="http://schemas.microsoft.com/office/2006/metadata/properties" xmlns:ns2="7cb6a11d-8025-4f7e-b812-5adfc83f902e" xmlns:ns3="9d5fb665-3f78-4217-94da-456282004488" targetNamespace="http://schemas.microsoft.com/office/2006/metadata/properties" ma:root="true" ma:fieldsID="60f40ad9d6b7c569f9152a805818aef2" ns2:_="" ns3:_="">
    <xsd:import namespace="7cb6a11d-8025-4f7e-b812-5adfc83f902e"/>
    <xsd:import namespace="9d5fb665-3f78-4217-94da-4562820044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6a11d-8025-4f7e-b812-5adfc83f9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50422717-dbc4-4c88-9406-613b8b4efbad"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5fb665-3f78-4217-94da-4562820044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7d0637c-d891-4939-9122-aabb0f37189e}" ma:internalName="TaxCatchAll" ma:showField="CatchAllData" ma:web="9d5fb665-3f78-4217-94da-4562820044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4A48E-0D67-483F-B462-7B55C4D4A153}"/>
</file>

<file path=customXML/itemProps2.xml><?xml version="1.0" encoding="utf-8"?>
<ds:datastoreItem xmlns:ds="http://schemas.openxmlformats.org/officeDocument/2006/customXml" ds:itemID="{4CE2FD69-2178-4329-8B7A-8341ABDCBF9D}"/>
</file>

<file path=customXML/itemProps3.xml><?xml version="1.0" encoding="utf-8"?>
<ds:datastoreItem xmlns:ds="http://schemas.openxmlformats.org/officeDocument/2006/customXml" ds:itemID="{6DEB15F9-35DA-47FD-8817-8E6D31D14DEF}"/>
</file>

<file path=docProps/app.xml><?xml version="1.0" encoding="utf-8"?>
<Properties xmlns="http://schemas.openxmlformats.org/officeDocument/2006/extended-properties" xmlns:vt="http://schemas.openxmlformats.org/officeDocument/2006/docPropsVTypes">
  <Template>blank</Template>
  <TotalTime>10678</TotalTime>
  <Words>1584</Words>
  <Application>Microsoft Office PowerPoint</Application>
  <PresentationFormat>Widescreen</PresentationFormat>
  <Paragraphs>117</Paragraphs>
  <Slides>15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Lato</vt:lpstr>
      <vt:lpstr>Noe Display Bold</vt:lpstr>
      <vt:lpstr>Source Sans Pro</vt:lpstr>
      <vt:lpstr>Times New Roman</vt:lpstr>
      <vt:lpstr>Delphi</vt:lpstr>
      <vt:lpstr>Missförstå mig rätt!</vt:lpstr>
      <vt:lpstr>PowerPoint Presentation</vt:lpstr>
      <vt:lpstr>Olika tolkningsmetoder kan ge olika resultat</vt:lpstr>
      <vt:lpstr>Tolkningsmetoder</vt:lpstr>
      <vt:lpstr>Rättspraxis avgör tolkningsmetod</vt:lpstr>
      <vt:lpstr>Kammarrätten i Stockholm, mål nr 1658-22</vt:lpstr>
      <vt:lpstr>Kammarrätten i Stockholm, mål nr 824-20</vt:lpstr>
      <vt:lpstr>Kammarrätten i Jönköping, mål nr 3620-21</vt:lpstr>
      <vt:lpstr>Kammarrätten i Stockholm, mål nr 9774-21</vt:lpstr>
      <vt:lpstr>Kammarrätten i Jönköping, mål nr 211-19</vt:lpstr>
      <vt:lpstr>Kammarrätten i Jönköping, mål nr 1024-22</vt:lpstr>
      <vt:lpstr>Hur påverkar HFD 2022 ref. 4 I och II?</vt:lpstr>
      <vt:lpstr>Vad händer när avtalet ingåtts?</vt:lpstr>
      <vt:lpstr>Vad har vi lärt oss?</vt:lpstr>
      <vt:lpstr>PowerPoint Presentation</vt:lpstr>
    </vt:vector>
  </TitlesOfParts>
  <Company>Advokatfirman Delphi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dc:title>
  <dc:creator>Martin Bogg</dc:creator>
  <cp:lastModifiedBy>Martin Bogg</cp:lastModifiedBy>
  <cp:revision>112</cp:revision>
  <cp:lastPrinted>2020-01-21T10:59:22Z</cp:lastPrinted>
  <dcterms:created xsi:type="dcterms:W3CDTF">2023-04-06T07:35:45Z</dcterms:created>
  <dcterms:modified xsi:type="dcterms:W3CDTF">2023-04-14T14:30:32Z</dcterms:modified>
</cp:coreProperties>
</file>