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charts/chart1.xml" ContentType="application/vnd.openxmlformats-officedocument.drawingml.chart+xml"/>
  <Override PartName="/ppt/ink/ink6.xml" ContentType="application/inkml+xml"/>
  <Override PartName="/ppt/ink/ink17.xml" ContentType="application/inkml+xml"/>
  <Override PartName="/ppt/charts/style1.xml" ContentType="application/vnd.ms-office.chartstyle+xml"/>
  <Override PartName="/ppt/charts/colors1.xml" ContentType="application/vnd.ms-office.chartcolorstyle+xml"/>
  <Override PartName="/ppt/ink/ink16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9" r:id="rId2"/>
    <p:sldId id="585" r:id="rId3"/>
    <p:sldId id="591" r:id="rId4"/>
    <p:sldId id="613" r:id="rId5"/>
    <p:sldId id="360" r:id="rId6"/>
    <p:sldId id="361" r:id="rId7"/>
    <p:sldId id="628" r:id="rId8"/>
    <p:sldId id="629" r:id="rId9"/>
    <p:sldId id="630" r:id="rId10"/>
    <p:sldId id="357" r:id="rId11"/>
    <p:sldId id="666" r:id="rId12"/>
    <p:sldId id="401" r:id="rId13"/>
    <p:sldId id="272" r:id="rId14"/>
    <p:sldId id="273" r:id="rId15"/>
    <p:sldId id="369" r:id="rId16"/>
    <p:sldId id="281" r:id="rId17"/>
    <p:sldId id="330" r:id="rId18"/>
    <p:sldId id="632" r:id="rId19"/>
    <p:sldId id="667" r:id="rId20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el09\Documents\temp\Passenger%20data%20Arlanda%20airport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1713183662348"/>
          <c:y val="0.11555145185213604"/>
          <c:w val="0.8875828681633765"/>
          <c:h val="0.7566119942080408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Sheet1!$A$3:$A$60</c:f>
              <c:numCache>
                <c:formatCode>mmm\-yy</c:formatCode>
                <c:ptCount val="58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</c:numCache>
            </c:numRef>
          </c:cat>
          <c:val>
            <c:numRef>
              <c:f>Sheet1!$B$3:$B$60</c:f>
              <c:numCache>
                <c:formatCode>General</c:formatCode>
                <c:ptCount val="58"/>
                <c:pt idx="0">
                  <c:v>695178</c:v>
                </c:pt>
                <c:pt idx="1">
                  <c:v>674058</c:v>
                </c:pt>
                <c:pt idx="2">
                  <c:v>855749</c:v>
                </c:pt>
                <c:pt idx="3">
                  <c:v>864009</c:v>
                </c:pt>
                <c:pt idx="4">
                  <c:v>969991</c:v>
                </c:pt>
                <c:pt idx="5">
                  <c:v>1083565</c:v>
                </c:pt>
                <c:pt idx="6">
                  <c:v>968950</c:v>
                </c:pt>
                <c:pt idx="7">
                  <c:v>1000617</c:v>
                </c:pt>
                <c:pt idx="8">
                  <c:v>995251</c:v>
                </c:pt>
                <c:pt idx="9">
                  <c:v>959159</c:v>
                </c:pt>
                <c:pt idx="10">
                  <c:v>874911</c:v>
                </c:pt>
                <c:pt idx="11">
                  <c:v>763472</c:v>
                </c:pt>
                <c:pt idx="12">
                  <c:v>751278</c:v>
                </c:pt>
                <c:pt idx="13">
                  <c:v>788007</c:v>
                </c:pt>
                <c:pt idx="14">
                  <c:v>940380</c:v>
                </c:pt>
                <c:pt idx="15">
                  <c:v>936700</c:v>
                </c:pt>
                <c:pt idx="16">
                  <c:v>1060533</c:v>
                </c:pt>
                <c:pt idx="17">
                  <c:v>1116300</c:v>
                </c:pt>
                <c:pt idx="18">
                  <c:v>1030165</c:v>
                </c:pt>
                <c:pt idx="19">
                  <c:v>1047385</c:v>
                </c:pt>
                <c:pt idx="20">
                  <c:v>1062587</c:v>
                </c:pt>
                <c:pt idx="21">
                  <c:v>1022361</c:v>
                </c:pt>
                <c:pt idx="22">
                  <c:v>918277</c:v>
                </c:pt>
                <c:pt idx="23">
                  <c:v>829826</c:v>
                </c:pt>
                <c:pt idx="24">
                  <c:v>824225</c:v>
                </c:pt>
                <c:pt idx="25">
                  <c:v>818793</c:v>
                </c:pt>
                <c:pt idx="26">
                  <c:v>989676</c:v>
                </c:pt>
                <c:pt idx="27">
                  <c:v>975880</c:v>
                </c:pt>
                <c:pt idx="28">
                  <c:v>1068242</c:v>
                </c:pt>
                <c:pt idx="29">
                  <c:v>1176661</c:v>
                </c:pt>
                <c:pt idx="30">
                  <c:v>1089762</c:v>
                </c:pt>
                <c:pt idx="31">
                  <c:v>1105945</c:v>
                </c:pt>
                <c:pt idx="32">
                  <c:v>1029436</c:v>
                </c:pt>
                <c:pt idx="33">
                  <c:v>884280</c:v>
                </c:pt>
                <c:pt idx="34">
                  <c:v>749703</c:v>
                </c:pt>
                <c:pt idx="35">
                  <c:v>688647</c:v>
                </c:pt>
                <c:pt idx="36">
                  <c:v>694202</c:v>
                </c:pt>
                <c:pt idx="37">
                  <c:v>696847</c:v>
                </c:pt>
                <c:pt idx="38">
                  <c:v>869422</c:v>
                </c:pt>
                <c:pt idx="39">
                  <c:v>878696</c:v>
                </c:pt>
                <c:pt idx="40">
                  <c:v>948855</c:v>
                </c:pt>
                <c:pt idx="41">
                  <c:v>1050144</c:v>
                </c:pt>
                <c:pt idx="42">
                  <c:v>949493</c:v>
                </c:pt>
                <c:pt idx="43">
                  <c:v>961783</c:v>
                </c:pt>
                <c:pt idx="44">
                  <c:v>976112</c:v>
                </c:pt>
                <c:pt idx="45">
                  <c:v>902743</c:v>
                </c:pt>
                <c:pt idx="46">
                  <c:v>769593</c:v>
                </c:pt>
                <c:pt idx="47">
                  <c:v>703605</c:v>
                </c:pt>
                <c:pt idx="48">
                  <c:v>689911</c:v>
                </c:pt>
                <c:pt idx="49">
                  <c:v>676301</c:v>
                </c:pt>
                <c:pt idx="50">
                  <c:v>792152</c:v>
                </c:pt>
                <c:pt idx="51">
                  <c:v>763381</c:v>
                </c:pt>
                <c:pt idx="52">
                  <c:v>840704</c:v>
                </c:pt>
                <c:pt idx="53">
                  <c:v>949202</c:v>
                </c:pt>
                <c:pt idx="54">
                  <c:v>850030</c:v>
                </c:pt>
                <c:pt idx="55">
                  <c:v>910791</c:v>
                </c:pt>
                <c:pt idx="56">
                  <c:v>906677</c:v>
                </c:pt>
                <c:pt idx="57">
                  <c:v>881149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AE-4460-BD75-793889F8C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220712"/>
        <c:axId val="454221040"/>
      </c:lineChart>
      <c:dateAx>
        <c:axId val="4542207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21040"/>
        <c:crosses val="autoZero"/>
        <c:auto val="1"/>
        <c:lblOffset val="100"/>
        <c:baseTimeUnit val="months"/>
      </c:dateAx>
      <c:valAx>
        <c:axId val="4542210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2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6:32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7:14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1,'5'3,"1"1,0-1,-1 0,1-1,0 1,0-1,1 0,-1-1,11 2,11 2,479 73,3-37,-412-35,388 22,275 22,353 74,-825-80,78 11,-340-51,71 5,-89-9,1 0,0 0,-1-1,1-1,-1 0,1 0,15-7,32-17,-26 10,46-15,34-8,-66 21,1 2,1 3,78-14,249 18,-267 11,792 0,-881-3,0-1,0-1,27-7,-3 0,-18 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7:15.7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1,'154'0,"510"9,9 35,-317 6,-68-7,-233-37,490 55,7-39,-470-23,-22 2,0-3,76-13,295-47,0 21,-396 38,606-10,-236 53,-6 29,-313-53,-36-6,135 19,-159-27,-1-1,1-2,-1 0,1-1,32-8,-1-1,-38 8,0-1,0 0,35-14,-36 7,-19 10,1 1,0 0,-1 0,1-1,0 1,0 0,-1 0,1 0,0 0,-1-1,1 1,-1 0,1 0,0 0,-1 0,1 0,0 0,-1 0,1 0,0 0,-1 0,1 0,-1 0,1 0,0 0,-1 0,0 1,-48 7,-84 23,-218 81,255-72,13-7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7:17.3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0 132,'28'2,"-1"0,49 11,-24-4,745 156,6 23,-790-185,8 2,-1-1,23 2,-36-5,0-1,0 0,0-1,0 0,0 0,0 0,0-1,0 0,12-6,42-25,-3-2,107-86,-141 103,2 1,-1 1,38-16,86-28,-56 25,-30 10,0 4,2 2,0 3,1 2,104-6,16 6,119-4,-48 19,-217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50:24.3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223 516,'0'-4,"1"0,-1 0,1 0,0 0,0 0,0 0,0 0,1 0,-1 0,1 0,0 1,5-7,0 1,1 0,0 0,14-10,7-3,2 0,0 3,1 0,1 2,0 1,2 2,45-12,8 2,165-21,277 16,-253 22,379-34,-193 11,424-34,-328 47,-521 17,-9-1,0 2,32 5,38 13,0 5,95 36,180 94,367 164,-551-247,388 88,-541-151,1-3,1-1,-1-2,0-1,1-2,-1-2,45-8,-5-1,-49 9,-2-1,45-12,-66 13,0 0,0 0,-1 0,1-1,-1 0,0 0,0 0,9-10,-6 5,-1 0,0 0,0 0,5-13,-11 21,0 0,-1 0,1-1,-1 1,1 0,-1 0,1 0,-1-1,0 1,1 0,-1-1,0 1,0 0,0 0,0-1,0 1,0 0,0-1,-1 1,1 0,0-1,-1 1,0-2,0 2,0 0,0 0,-1 0,1 0,0 1,-1-1,1 0,0 0,-1 1,1-1,-1 1,1-1,-1 1,1 0,-1 0,-2-1,-9 1,-1 1,1 0,-22 5,27-4,-200 54,28-6,172-48,-46 9,1 2,-80 32,-68 44,175-79,-34 10,-10 3,12 0,0-2,-1-3,-1-2,-68 8,-199-5,52-6,230-9,-340 39,263-21,68-10,-101 7,-11-6,-19 2,-310-14,261-2,176 0,0-2,1-2,0-3,0-3,-108-35,96 23,-1 3,-1 3,0 3,-1 3,-111-3,-374 13,270 4,222-5,-101-16,-62-26,116 21,-432-42,422 55,29 5,-29-3,98 4,-43-15,-4 0,30 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50:26.0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0 436,'920'-28,"-642"11,72 1,909-10,110-4,-315-24,-2-46,-506 41,769 17,-1281 40,0 0,0-3,0 0,58-19,-66 17,-7 2,24-7,-41 12,1-1,0 1,-1-1,1 1,-1 0,1 0,-1 1,1-1,-1 0,1 1,-1-1,5 3,-1 4,-7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50:28.8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0 282,'76'-41,"-52"26,0 2,37-14,86-18,88-9,91 5,280 11,13 39,1027 91,-1275-57,-61 4,-70-5,-175-24,277 57,-310-57,58 27,-27-10,-49-22,1-1,-1 0,1-1,0-1,29 1,79-8,-91 0,1-1,-1-2,37-14,-5 3,15-4,2 4,0 3,1 3,141-2,313 18,-507-5,-1-1,1-1,50-15,-48 10,0 2,62-6,-26 7,-39-1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51:09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3078 1,'3'3,"-1"1,0-1,1 1,-1 0,0 0,-1 0,1 0,-1 0,0 1,0-1,1 9,1 51,-3-56,-1 41,-2 0,-3-1,-13 55,18-94,-1 0,-1 0,0-1,0 1,-1-1,0 0,0 0,-1 0,0 0,0-1,-1 1,0-2,0 1,-1-1,-11 10,-55 32,-1-3,-102 45,54-30,67-32,9-5,1 1,1 2,-71 56,10 0,50-34,3 2,-83 99,108-116,-2-2,-62 51,52-47,15-17,0 0,-1-1,0-2,-2 0,1-2,-2-1,0-1,0-1,-52 10,29-9,-1-2,1-3,-83 1,-423-8,531 0,0 0,0-2,0-1,0-1,1-1,0-1,0-1,-40-20,49 20,0-1,1-1,0 0,0-1,2-1,-1 0,1-1,1 0,1-1,0 0,0-1,2 0,-12-24,7 7,3 0,0-1,2 0,2-1,1 0,1 0,1-54,4 78,0 0,-1 1,0-1,0 1,-1-1,-3-8,2 10,2 5,0 1,0-1,0 1,0-1,0 1,1-1,0 0,-1-3,1 5,1 0,-1 0,0-1,1 1,-1 0,1 0,-1 0,1-1,0 1,-1 0,1 0,0 0,0 0,0 0,0 0,0 1,0-1,0 0,0 0,0 1,0-1,3-1,4-1,0 0,1 0,0 0,-1 1,1 0,0 1,10-1,70 2,-67 0,94 6,149 28,117 42,-184-34,-69-19,73 17,174 38,-221-48,-65-8,33 5,-76-22,0-2,0-3,0-1,0-3,0-2,49-11,16-12,140-55,-207 66,-1-2,0-2,62-42,-90 53,77-53,107-53,-63 38,-82 46,78-36,-17 28,-115 40,0 1,0-1,0 1,0-1,0 1,0 0,0 0,1-1,-1 1,0 0,0 0,0 0,0 0,0 0,0 1,0-1,0 0,0 0,0 1,0-1,0 1,0-1,0 1,0-1,0 1,1 0,0 1,-1 0,1 0,-1 0,0 0,0 1,1-1,-1 0,-1 0,1 1,0-1,0 4,1 6,-1 0,0 0,-2 22,-1-25,1 0,-1 0,-1-1,0 1,0-1,-1 0,0 0,0 0,-1 0,0-1,0 0,-1 0,0 0,0-1,-10 9,-5 2,1-1,-2-2,0 0,-26 12,-12 1,0-3,-2-2,0-3,-1-3,-70 9,-16-7,-161-2,223-14,-2-2,-137 19,105-3,-130 0,-124-16,162-3,-43 3,231-2,25 2,0 0,0 0,0 0,0 0,0 0,0 0,0 0,-1 0,1 0,0 0,0 0,0 0,0 0,0 0,0 0,0 0,0 0,0 0,0 0,0 0,0 0,0 0,0 0,-1 0,1 0,0 0,0 0,0-1,0 1,0 0,0 0,0 0,0 0,0 0,0 0,0 0,0 0,0 0,0 0,0 0,0 0,0-1,0 1,0 0,0 0,0 0,0 0,0 0,0 0,0 0,0 0,1 0,-1 0,0 0,0 0,0-1,0 1,0 0,0 0,0 0,0 0,0 0,0 0,0 0,0 0,0 0,0 0,0 0,1 0,16-5,93-8,98-3,314-13,-136 9,885-38,-99 7,-1000 33,-64 6,-94 10,0 0,-1 0,1-1,-1-1,0 0,19-9,34-17,132-43,-177 68,0 1,0 1,1 0,31 1,-41 2,0 1,1 0,-1 1,-1 1,1-1,0 2,-1 0,1 0,14 8,22 18,-26-16,1 0,1-1,0-1,50 17,-46-23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51:12.4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6:44.8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0 233,'3'0,"0"0,0 0,-1 0,1-1,0 1,0-1,-1 0,1 0,-1 0,1 0,4-3,9-4,38-14,1 2,1 3,1 2,1 3,89-8,300 6,-394 14,65 0,413 6,-3 37,-378-28,222-6,-341-9,-13-1,-1-1,1 0,0-2,0 0,-1-1,33-14,95-56,-132 68,3-1,1 0,0 1,0 1,1 1,0 0,0 2,34-4,134 7,-96 3,-51-3,-4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6:47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71,'12'0,"0"0,0 1,0 1,0 0,14 4,14 3,591 157,-104-24,-276-90,-190-44,0-2,72-3,-62-5,-1-4,91-19,231-43,-61 9,-296 49,-1-1,0-2,-1-2,54-31,-69 36,22-10,42-14,-7 4,113-45,-156 64,0 2,0 2,1 1,37-2,75 6,-121 3,0 2,1 0,42 13,-66-16,1 0,-1 1,0-1,0 1,0-1,0 1,0-1,0 1,0-1,0 1,0 0,0 0,0-1,0 1,-1 0,1 0,1 1,-2-1,0 0,0-1,0 1,0 0,0 0,0-1,0 1,0 0,0-1,0 1,0 0,0-1,0 1,-1 0,1-1,0 1,0 0,-1-1,1 1,-1-1,0 2,-3 2,0 1,-1-1,0 1,0-1,-6 3,10-6,-25 14,-1 0,0-1,-30 9,5-1,21-8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6:49.8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0 632,'97'-20,"1"5,101-3,-99 10,533-32,-584 39,62-9,-96 7,-1 0,1-1,0 0,-1-1,0-1,0 0,0-1,14-10,36-34,-46 36,0 1,0 0,40-21,-19 16,-1-2,69-51,-86 58,37-20,8-4,-41 20,1 2,0 1,1 1,1 2,0 0,48-12,-30 15,1 1,75-2,93 12,-177 0,-5-1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6:51.7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0,'7'6,"2"1,-1-2,1 1,0-1,0-1,0 0,0 0,12 3,14 6,201 89,90 37,6-25,-329-113,40 12,2-2,-1-2,91 6,-110-14,87-4,-97 2,0-1,-1-1,1-1,0 0,20-9,31-15,55-26,30-16,-123 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6:56.9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70,'23'-6,"46"-7,45-2,20 2,15 3,0 3,7 3,-17 2,-3 7,-15 9,18 7,-10 0,-20-4,-30-4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6:59.3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0 126,'52'1,"-15"0,0-1,1-2,55-11,-84 11,108-29,-79 18,0 2,2 2,-1 1,1 2,78-2,-105 8,26 1,0-2,64-10,-69 4,-4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7:10.4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1824 0,'0'995,"-1"-941,-2-1,-2 0,-18 74,17-107,-1 1,0-1,-1-1,-2 1,0-1,0-1,-21 26,13-22,-2 0,0-2,-1-1,-46 34,16-21,-1-3,-1-2,-1-3,-101 32,106-41,-1-2,-85 10,105-20,-1-2,1-1,-1-1,1-1,-56-13,-321-113,348 106,1-1,-79-46,132 66,1 0,-1 0,1-1,-1 1,1-1,0 0,0-1,1 1,-1-1,-4-8,6 10,1 0,0 0,0 0,0-1,0 1,1 0,-1-1,1 1,0 0,0-1,0 1,0 0,1-1,-1 1,1 0,0 0,0-1,0 1,3-4,2-4,0 1,1 0,1 0,0 1,0 0,0 0,1 1,1 0,-1 1,20-12,6-1,71-29,-48 26,2 3,0 2,1 3,0 2,1 4,77-3,-117 10,0-1,0-1,-1 0,1-2,-1-1,-1 0,33-17,-23 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0T21:47:12.1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0 168,'7'-5,"-1"1,1 0,-1 0,1 1,0-1,0 2,0-1,14-2,-2-1,238-65,-195 54,0 4,1 2,1 3,-1 3,79 3,-104 3,-5-1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DD44-5032-4B5B-BE41-CC7A4A27E962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6F17E-9A00-425B-BD7B-BDCB10678F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56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0888" indent="-288925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700" indent="-2301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63" indent="-2301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625" indent="-2301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9BCAE5-C7C4-4757-A6C3-C715933C589F}" type="slidenum">
              <a:rPr lang="sv-SE" altLang="sv-SE" sz="1200" smtClean="0"/>
              <a:pPr/>
              <a:t>6</a:t>
            </a:fld>
            <a:endParaRPr lang="sv-SE" altLang="sv-SE" sz="1200"/>
          </a:p>
        </p:txBody>
      </p:sp>
    </p:spTree>
    <p:extLst>
      <p:ext uri="{BB962C8B-B14F-4D97-AF65-F5344CB8AC3E}">
        <p14:creationId xmlns:p14="http://schemas.microsoft.com/office/powerpoint/2010/main" val="75910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6F17E-9A00-425B-BD7B-BDCB10678F4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32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1B2F3E-8E75-400E-A3CB-74370DB5E6D3}" type="slidenum">
              <a:rPr lang="en-US" altLang="sv-SE" sz="1200" smtClean="0"/>
              <a:pPr/>
              <a:t>10</a:t>
            </a:fld>
            <a:endParaRPr lang="en-US" altLang="sv-SE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2088" y="804863"/>
            <a:ext cx="7061201" cy="3971925"/>
          </a:xfrm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684" tIns="46342" rIns="92684" bIns="46342"/>
          <a:lstStyle/>
          <a:p>
            <a:pPr>
              <a:spcBef>
                <a:spcPct val="0"/>
              </a:spcBef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0888" indent="-288925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700" indent="-2301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63" indent="-2301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625" indent="-23018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85A547-8B67-415F-BDA9-2845B99E08FE}" type="slidenum">
              <a:rPr lang="sv-SE" altLang="sv-SE" sz="1200" smtClean="0"/>
              <a:pPr/>
              <a:t>13</a:t>
            </a:fld>
            <a:endParaRPr lang="sv-SE" altLang="sv-S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4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Tversky</a:t>
            </a:r>
            <a:r>
              <a:rPr lang="sv-SE" dirty="0"/>
              <a:t> och </a:t>
            </a:r>
            <a:r>
              <a:rPr lang="sv-SE" dirty="0" err="1"/>
              <a:t>Kahneman</a:t>
            </a:r>
            <a:r>
              <a:rPr lang="sv-SE" dirty="0"/>
              <a:t> –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6F17E-9A00-425B-BD7B-BDCB10678F4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13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15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23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65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91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6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32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15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08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88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15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99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481DB-64A7-4DB6-9B15-6BEC765698BD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FA3CF-AC93-42A6-9AE1-D183EA092B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376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9.jpeg"/><Relationship Id="rId21" Type="http://schemas.openxmlformats.org/officeDocument/2006/relationships/image" Target="../media/image21.png"/><Relationship Id="rId34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customXml" Target="../ink/ink5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customXml" Target="../ink/ink15.xml"/><Relationship Id="rId2" Type="http://schemas.openxmlformats.org/officeDocument/2006/relationships/image" Target="../media/image8.jpe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24" Type="http://schemas.openxmlformats.org/officeDocument/2006/relationships/customXml" Target="../ink/ink11.xml"/><Relationship Id="rId32" Type="http://schemas.openxmlformats.org/officeDocument/2006/relationships/image" Target="../media/image27.png"/><Relationship Id="rId37" Type="http://schemas.openxmlformats.org/officeDocument/2006/relationships/customXml" Target="../ink/ink17.xml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image" Target="../media/image10.jpeg"/><Relationship Id="rId36" Type="http://schemas.openxmlformats.org/officeDocument/2006/relationships/image" Target="../media/image29.png"/><Relationship Id="rId10" Type="http://schemas.openxmlformats.org/officeDocument/2006/relationships/customXml" Target="../ink/ink4.xml"/><Relationship Id="rId19" Type="http://schemas.openxmlformats.org/officeDocument/2006/relationships/image" Target="../media/image20.png"/><Relationship Id="rId31" Type="http://schemas.openxmlformats.org/officeDocument/2006/relationships/customXml" Target="../ink/ink14.xml"/><Relationship Id="rId4" Type="http://schemas.openxmlformats.org/officeDocument/2006/relationships/customXml" Target="../ink/ink1.xml"/><Relationship Id="rId9" Type="http://schemas.openxmlformats.org/officeDocument/2006/relationships/image" Target="../media/image1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4.png"/><Relationship Id="rId30" Type="http://schemas.openxmlformats.org/officeDocument/2006/relationships/image" Target="../media/image26.png"/><Relationship Id="rId35" Type="http://schemas.openxmlformats.org/officeDocument/2006/relationships/customXml" Target="../ink/ink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frm=1&amp;source=images&amp;cd=&amp;cad=rja&amp;docid=OkLkeg6nkx9CgM&amp;tbnid=PoQdmOPrCg3L-M:&amp;ved=0CAUQjRw&amp;url=http://geekologie.com/2013/03/he-looks-angry-incredible-hulk-shaped-cl.php&amp;ei=xjBoUoyuGeqv4AT5zYG4AQ&amp;bvm=bv.55123115,d.bGE&amp;psig=AFQjCNHa3FkJX0M93ZLN7nTeCw1bM9Zttg&amp;ust=138264633388950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0371" y="1827031"/>
            <a:ext cx="11691257" cy="2387600"/>
          </a:xfrm>
        </p:spPr>
        <p:txBody>
          <a:bodyPr>
            <a:normAutofit fontScale="90000"/>
          </a:bodyPr>
          <a:lstStyle/>
          <a:p>
            <a:br>
              <a:rPr lang="sv-SE" sz="3100" dirty="0"/>
            </a:br>
            <a:br>
              <a:rPr lang="sv-SE" dirty="0"/>
            </a:br>
            <a:r>
              <a:rPr lang="sv-SE" b="1" i="0" dirty="0">
                <a:effectLst/>
                <a:latin typeface="museo-sans"/>
              </a:rPr>
              <a:t>Förstå, förutse och förbättra – om mätningar och dataanalys för verksamhetsutveckling</a:t>
            </a:r>
            <a:br>
              <a:rPr lang="sv-SE" dirty="0"/>
            </a:br>
            <a:endParaRPr lang="sv-SE" sz="4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58686" y="3837169"/>
            <a:ext cx="9144000" cy="1655762"/>
          </a:xfrm>
        </p:spPr>
        <p:txBody>
          <a:bodyPr/>
          <a:lstStyle/>
          <a:p>
            <a:r>
              <a:rPr lang="sv-SE" dirty="0"/>
              <a:t>Mattias Elg</a:t>
            </a:r>
          </a:p>
          <a:p>
            <a:r>
              <a:rPr lang="sv-SE" dirty="0"/>
              <a:t>Linköpings universitet</a:t>
            </a:r>
          </a:p>
        </p:txBody>
      </p:sp>
    </p:spTree>
    <p:extLst>
      <p:ext uri="{BB962C8B-B14F-4D97-AF65-F5344CB8AC3E}">
        <p14:creationId xmlns:p14="http://schemas.microsoft.com/office/powerpoint/2010/main" val="56855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744661" y="-1950244"/>
            <a:ext cx="9144000" cy="2387600"/>
          </a:xfrm>
        </p:spPr>
        <p:txBody>
          <a:bodyPr>
            <a:normAutofit/>
          </a:bodyPr>
          <a:lstStyle/>
          <a:p>
            <a:endParaRPr lang="sv-SE" altLang="sv-SE" sz="2800" dirty="0"/>
          </a:p>
        </p:txBody>
      </p:sp>
      <p:sp>
        <p:nvSpPr>
          <p:cNvPr id="56322" name="Slide Number Placeholder 2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E4452B-570E-4D43-9942-A52372D66F43}" type="slidenum">
              <a:rPr lang="en-US" altLang="sv-SE" sz="16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sv-SE" sz="1600">
              <a:latin typeface="Arial" panose="020B0604020202020204" pitchFamily="34" charset="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494089" y="455612"/>
            <a:ext cx="5407842" cy="1404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dirty="0">
                <a:latin typeface="+mn-lt"/>
              </a:rPr>
              <a:t>Agera på variation?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2883104" y="2179639"/>
            <a:ext cx="1195387" cy="11382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>
                <a:latin typeface="+mn-lt"/>
              </a:rPr>
              <a:t>Brus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400" dirty="0">
                <a:latin typeface="+mn-lt"/>
              </a:rPr>
              <a:t>(slumpmässig)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8924925" y="3781425"/>
            <a:ext cx="1573212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latin typeface="+mn-lt"/>
              </a:rPr>
              <a:t>Negativ</a:t>
            </a: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6901050" y="5181600"/>
            <a:ext cx="152519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600" b="1" dirty="0">
                <a:latin typeface="+mn-lt"/>
              </a:rPr>
              <a:t>Lär och förbättra</a:t>
            </a:r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2278063" y="3671889"/>
            <a:ext cx="2265362" cy="8096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latin typeface="+mn-lt"/>
              </a:rPr>
              <a:t>Nöjd med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latin typeface="+mn-lt"/>
              </a:rPr>
              <a:t>processens resultat ?</a:t>
            </a:r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1735139" y="4953000"/>
            <a:ext cx="1336675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600" b="1" dirty="0">
                <a:latin typeface="+mn-lt"/>
              </a:rPr>
              <a:t>Gör inget</a:t>
            </a:r>
          </a:p>
        </p:txBody>
      </p:sp>
      <p:sp>
        <p:nvSpPr>
          <p:cNvPr id="47114" name="Rectangle 9"/>
          <p:cNvSpPr>
            <a:spLocks noChangeArrowheads="1"/>
          </p:cNvSpPr>
          <p:nvPr/>
        </p:nvSpPr>
        <p:spPr bwMode="auto">
          <a:xfrm>
            <a:off x="3494089" y="4953000"/>
            <a:ext cx="1506537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800" b="1">
                <a:latin typeface="+mn-lt"/>
              </a:rPr>
              <a:t>Förändra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800" b="1">
                <a:latin typeface="+mn-lt"/>
              </a:rPr>
              <a:t>systemet</a:t>
            </a:r>
          </a:p>
        </p:txBody>
      </p:sp>
      <p:sp>
        <p:nvSpPr>
          <p:cNvPr id="47115" name="Line 10"/>
          <p:cNvSpPr>
            <a:spLocks noChangeShapeType="1"/>
          </p:cNvSpPr>
          <p:nvPr/>
        </p:nvSpPr>
        <p:spPr bwMode="auto">
          <a:xfrm flipH="1">
            <a:off x="3071814" y="4572000"/>
            <a:ext cx="2809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3422651" y="4572000"/>
            <a:ext cx="28257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 flipH="1">
            <a:off x="4113415" y="1860549"/>
            <a:ext cx="1901622" cy="982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6411910" y="1878806"/>
            <a:ext cx="1512890" cy="8643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>
            <a:off x="8572500" y="3276600"/>
            <a:ext cx="992778" cy="500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7120" name="Line 15"/>
          <p:cNvSpPr>
            <a:spLocks noChangeShapeType="1"/>
          </p:cNvSpPr>
          <p:nvPr/>
        </p:nvSpPr>
        <p:spPr bwMode="auto">
          <a:xfrm>
            <a:off x="3410744" y="337423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7121" name="TextBox 1"/>
          <p:cNvSpPr txBox="1">
            <a:spLocks noChangeArrowheads="1"/>
          </p:cNvSpPr>
          <p:nvPr/>
        </p:nvSpPr>
        <p:spPr bwMode="auto">
          <a:xfrm>
            <a:off x="2403476" y="4614864"/>
            <a:ext cx="423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latin typeface="Arial" panose="020B0604020202020204" pitchFamily="34" charset="0"/>
              </a:rPr>
              <a:t>JA</a:t>
            </a:r>
          </a:p>
        </p:txBody>
      </p:sp>
      <p:sp>
        <p:nvSpPr>
          <p:cNvPr id="47122" name="TextBox 2"/>
          <p:cNvSpPr txBox="1">
            <a:spLocks noChangeArrowheads="1"/>
          </p:cNvSpPr>
          <p:nvPr/>
        </p:nvSpPr>
        <p:spPr bwMode="auto">
          <a:xfrm>
            <a:off x="3844925" y="4573589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latin typeface="Arial" panose="020B0604020202020204" pitchFamily="34" charset="0"/>
              </a:rPr>
              <a:t>NEJ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959724" y="2109786"/>
            <a:ext cx="1450975" cy="1209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2000" dirty="0">
                <a:latin typeface="+mn-lt"/>
              </a:rPr>
              <a:t>Signal</a:t>
            </a: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7668490" y="4686300"/>
            <a:ext cx="0" cy="485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853035" y="3771900"/>
            <a:ext cx="1573212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latin typeface="+mn-lt"/>
              </a:rPr>
              <a:t>Positiv</a:t>
            </a: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H="1">
            <a:off x="7691234" y="3276599"/>
            <a:ext cx="881266" cy="500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068889" y="5205821"/>
            <a:ext cx="1612014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sv-SE" sz="1600" b="1" dirty="0">
                <a:latin typeface="+mn-lt"/>
              </a:rPr>
              <a:t>Säkerställ att problemet inte uppstår igen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9741130" y="4720046"/>
            <a:ext cx="0" cy="485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610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9" grpId="0" animBg="1"/>
      <p:bldP spid="47121" grpId="0"/>
      <p:bldP spid="47122" grpId="0"/>
      <p:bldP spid="19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40EF-541B-66A4-663A-147FF396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296D02E-9318-FC2C-EE9E-C1EBFD8D9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7" y="-301607"/>
            <a:ext cx="3918688" cy="8481026"/>
          </a:xfrm>
        </p:spPr>
      </p:pic>
      <p:pic>
        <p:nvPicPr>
          <p:cNvPr id="7" name="Picture 6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1BDAF7BA-536F-06DC-0C64-58B949BE7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72" y="635302"/>
            <a:ext cx="3168763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03319-5221-77F1-990E-FB3AB217FB34}"/>
                  </a:ext>
                </a:extLst>
              </p14:cNvPr>
              <p14:cNvContentPartPr/>
              <p14:nvPr/>
            </p14:nvContentPartPr>
            <p14:xfrm>
              <a:off x="13217274" y="132957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03319-5221-77F1-990E-FB3AB217FB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63274" y="122193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E4A9883-5278-E22B-776F-378C30691D17}"/>
                  </a:ext>
                </a:extLst>
              </p14:cNvPr>
              <p14:cNvContentPartPr/>
              <p14:nvPr/>
            </p14:nvContentPartPr>
            <p14:xfrm>
              <a:off x="5248674" y="3015098"/>
              <a:ext cx="1277280" cy="8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E4A9883-5278-E22B-776F-378C30691D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4674" y="2907098"/>
                <a:ext cx="1384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F4FAC5-B53D-4A99-9164-8FC823FFBF79}"/>
                  </a:ext>
                </a:extLst>
              </p14:cNvPr>
              <p14:cNvContentPartPr/>
              <p14:nvPr/>
            </p14:nvContentPartPr>
            <p14:xfrm>
              <a:off x="5129874" y="3216338"/>
              <a:ext cx="1420200" cy="16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F4FAC5-B53D-4A99-9164-8FC823FFBF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76234" y="3108698"/>
                <a:ext cx="15278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FFD580-24EF-B876-ECE8-E3E2612CA9F0}"/>
                  </a:ext>
                </a:extLst>
              </p14:cNvPr>
              <p14:cNvContentPartPr/>
              <p14:nvPr/>
            </p14:nvContentPartPr>
            <p14:xfrm>
              <a:off x="5201514" y="3299138"/>
              <a:ext cx="962280" cy="227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FFD580-24EF-B876-ECE8-E3E2612CA9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7514" y="3191138"/>
                <a:ext cx="10699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041829-4989-B496-8CEA-F5FF8A2DD58A}"/>
                  </a:ext>
                </a:extLst>
              </p14:cNvPr>
              <p14:cNvContentPartPr/>
              <p14:nvPr/>
            </p14:nvContentPartPr>
            <p14:xfrm>
              <a:off x="5189274" y="3562298"/>
              <a:ext cx="685080" cy="168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041829-4989-B496-8CEA-F5FF8A2DD58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35634" y="3454298"/>
                <a:ext cx="79272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CDEE305-7572-432B-E62C-EBD008C8B4FB}"/>
                  </a:ext>
                </a:extLst>
              </p14:cNvPr>
              <p14:cNvContentPartPr/>
              <p14:nvPr/>
            </p14:nvContentPartPr>
            <p14:xfrm>
              <a:off x="5890194" y="3549338"/>
              <a:ext cx="592920" cy="33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CDEE305-7572-432B-E62C-EBD008C8B4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6194" y="3441338"/>
                <a:ext cx="7005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BA959A-E2E0-C3AE-B66B-9F5F59B0AC60}"/>
                  </a:ext>
                </a:extLst>
              </p14:cNvPr>
              <p14:cNvContentPartPr/>
              <p14:nvPr/>
            </p14:nvContentPartPr>
            <p14:xfrm>
              <a:off x="5248674" y="3790178"/>
              <a:ext cx="343800" cy="46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BA959A-E2E0-C3AE-B66B-9F5F59B0AC6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94674" y="3682538"/>
                <a:ext cx="4514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1713C1-FAD1-2964-5131-E362AB92CB51}"/>
                  </a:ext>
                </a:extLst>
              </p14:cNvPr>
              <p14:cNvContentPartPr/>
              <p14:nvPr/>
            </p14:nvContentPartPr>
            <p14:xfrm>
              <a:off x="6670314" y="5521418"/>
              <a:ext cx="656640" cy="656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1713C1-FAD1-2964-5131-E362AB92CB5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16674" y="5413418"/>
                <a:ext cx="76428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DD2DC65-1451-712E-8A5F-0F1C9D68C686}"/>
                  </a:ext>
                </a:extLst>
              </p14:cNvPr>
              <p14:cNvContentPartPr/>
              <p14:nvPr/>
            </p14:nvContentPartPr>
            <p14:xfrm>
              <a:off x="7445394" y="5437538"/>
              <a:ext cx="316440" cy="6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DD2DC65-1451-712E-8A5F-0F1C9D68C68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1394" y="5329898"/>
                <a:ext cx="4240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8AE2165-E04F-B78F-7EEE-C5A45BE10B93}"/>
                  </a:ext>
                </a:extLst>
              </p14:cNvPr>
              <p14:cNvContentPartPr/>
              <p14:nvPr/>
            </p14:nvContentPartPr>
            <p14:xfrm>
              <a:off x="5129874" y="5663978"/>
              <a:ext cx="2351520" cy="169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8AE2165-E04F-B78F-7EEE-C5A45BE10B9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76234" y="5556338"/>
                <a:ext cx="245916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8611CD9-0B30-53E3-D193-0AD2513B4FCE}"/>
                  </a:ext>
                </a:extLst>
              </p14:cNvPr>
              <p14:cNvContentPartPr/>
              <p14:nvPr/>
            </p14:nvContentPartPr>
            <p14:xfrm>
              <a:off x="5070834" y="5853698"/>
              <a:ext cx="2397600" cy="152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8611CD9-0B30-53E3-D193-0AD2513B4F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16834" y="5746058"/>
                <a:ext cx="25052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48BC12-1752-DFE0-AB42-8B42F85AA310}"/>
                  </a:ext>
                </a:extLst>
              </p14:cNvPr>
              <p14:cNvContentPartPr/>
              <p14:nvPr/>
            </p14:nvContentPartPr>
            <p14:xfrm>
              <a:off x="5082354" y="6031898"/>
              <a:ext cx="1406520" cy="19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48BC12-1752-DFE0-AB42-8B42F85AA3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28354" y="5923898"/>
                <a:ext cx="1514160" cy="40644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DE101D47-224A-7CA7-9FA3-05E079D802E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19708" r="1592" b="50336"/>
          <a:stretch/>
        </p:blipFill>
        <p:spPr>
          <a:xfrm>
            <a:off x="8775348" y="2072154"/>
            <a:ext cx="3059763" cy="20543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F0DD459-5F96-2AB0-09B2-FB56FB83A149}"/>
                  </a:ext>
                </a:extLst>
              </p14:cNvPr>
              <p14:cNvContentPartPr/>
              <p14:nvPr/>
            </p14:nvContentPartPr>
            <p14:xfrm>
              <a:off x="8857824" y="2279674"/>
              <a:ext cx="2663640" cy="443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F0DD459-5F96-2AB0-09B2-FB56FB83A1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803824" y="2171674"/>
                <a:ext cx="277128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F572436-56B1-1660-9CCA-7A4FD8090CD6}"/>
                  </a:ext>
                </a:extLst>
              </p14:cNvPr>
              <p14:cNvContentPartPr/>
              <p14:nvPr/>
            </p14:nvContentPartPr>
            <p14:xfrm>
              <a:off x="8856024" y="2678554"/>
              <a:ext cx="3060720" cy="157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F572436-56B1-1660-9CCA-7A4FD8090C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02024" y="2570554"/>
                <a:ext cx="316836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398C872-463B-6947-C5EE-E811E6FD13AE}"/>
                  </a:ext>
                </a:extLst>
              </p14:cNvPr>
              <p14:cNvContentPartPr/>
              <p14:nvPr/>
            </p14:nvContentPartPr>
            <p14:xfrm>
              <a:off x="8938104" y="2918674"/>
              <a:ext cx="2608200" cy="134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398C872-463B-6947-C5EE-E811E6FD13A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84104" y="2810674"/>
                <a:ext cx="27158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29C2472-C6B0-F122-2A4E-4AC715423203}"/>
                  </a:ext>
                </a:extLst>
              </p14:cNvPr>
              <p14:cNvContentPartPr/>
              <p14:nvPr/>
            </p14:nvContentPartPr>
            <p14:xfrm>
              <a:off x="5189784" y="4869154"/>
              <a:ext cx="2207160" cy="586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29C2472-C6B0-F122-2A4E-4AC71542320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35784" y="4761514"/>
                <a:ext cx="231480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D15D336-255E-9F2B-BF53-FB9E466DEC60}"/>
                  </a:ext>
                </a:extLst>
              </p14:cNvPr>
              <p14:cNvContentPartPr/>
              <p14:nvPr/>
            </p14:nvContentPartPr>
            <p14:xfrm>
              <a:off x="13982784" y="292803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D15D336-255E-9F2B-BF53-FB9E466DEC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29144" y="2820034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78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986467"/>
              </p:ext>
            </p:extLst>
          </p:nvPr>
        </p:nvGraphicFramePr>
        <p:xfrm>
          <a:off x="763284" y="1393539"/>
          <a:ext cx="10665431" cy="534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EEF0-861E-483D-B6F2-DFFB0F0FFD64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Rak koppling 7"/>
          <p:cNvCxnSpPr>
            <a:cxnSpLocks/>
          </p:cNvCxnSpPr>
          <p:nvPr/>
        </p:nvCxnSpPr>
        <p:spPr>
          <a:xfrm flipV="1">
            <a:off x="2841575" y="2961962"/>
            <a:ext cx="3666992" cy="62379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>
            <a:cxnSpLocks/>
          </p:cNvCxnSpPr>
          <p:nvPr/>
        </p:nvCxnSpPr>
        <p:spPr>
          <a:xfrm>
            <a:off x="6837146" y="2865128"/>
            <a:ext cx="4279492" cy="9626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/>
          <p:cNvCxnSpPr>
            <a:cxnSpLocks/>
          </p:cNvCxnSpPr>
          <p:nvPr/>
        </p:nvCxnSpPr>
        <p:spPr>
          <a:xfrm flipV="1">
            <a:off x="2908552" y="1854926"/>
            <a:ext cx="2135888" cy="9952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>
            <a:cxnSpLocks/>
          </p:cNvCxnSpPr>
          <p:nvPr/>
        </p:nvCxnSpPr>
        <p:spPr>
          <a:xfrm flipV="1">
            <a:off x="4927722" y="1854926"/>
            <a:ext cx="240817" cy="8606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/>
          <p:cNvCxnSpPr>
            <a:cxnSpLocks/>
          </p:cNvCxnSpPr>
          <p:nvPr/>
        </p:nvCxnSpPr>
        <p:spPr>
          <a:xfrm flipH="1" flipV="1">
            <a:off x="5377542" y="1854927"/>
            <a:ext cx="1081284" cy="8604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/>
          <p:cNvCxnSpPr>
            <a:cxnSpLocks/>
          </p:cNvCxnSpPr>
          <p:nvPr/>
        </p:nvCxnSpPr>
        <p:spPr>
          <a:xfrm flipH="1" flipV="1">
            <a:off x="5510346" y="1828801"/>
            <a:ext cx="2893915" cy="10421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/>
          <p:cNvCxnSpPr>
            <a:cxnSpLocks/>
          </p:cNvCxnSpPr>
          <p:nvPr/>
        </p:nvCxnSpPr>
        <p:spPr>
          <a:xfrm flipH="1" flipV="1">
            <a:off x="5687786" y="1776549"/>
            <a:ext cx="4998801" cy="13977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ruta 25"/>
          <p:cNvSpPr txBox="1"/>
          <p:nvPr/>
        </p:nvSpPr>
        <p:spPr>
          <a:xfrm>
            <a:off x="4597038" y="3174274"/>
            <a:ext cx="101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Trend</a:t>
            </a:r>
          </a:p>
        </p:txBody>
      </p:sp>
      <p:cxnSp>
        <p:nvCxnSpPr>
          <p:cNvPr id="30" name="Rak pilkoppling 29"/>
          <p:cNvCxnSpPr/>
          <p:nvPr/>
        </p:nvCxnSpPr>
        <p:spPr>
          <a:xfrm flipV="1">
            <a:off x="6605451" y="2743201"/>
            <a:ext cx="0" cy="1201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7279712" y="3082482"/>
            <a:ext cx="101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Trend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4731543" y="1381089"/>
            <a:ext cx="1510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>
                <a:solidFill>
                  <a:schemeClr val="bg1"/>
                </a:solidFill>
              </a:rPr>
              <a:t>Cyklicitet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33" name="textruta 32"/>
          <p:cNvSpPr txBox="1"/>
          <p:nvPr/>
        </p:nvSpPr>
        <p:spPr>
          <a:xfrm>
            <a:off x="6180908" y="416705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Skift</a:t>
            </a:r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02742" y="-104503"/>
            <a:ext cx="10112412" cy="11430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Passagerartrafik Arlanda – vilken variation finns?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9791ED-257E-4646-B647-B4FC702E5848}"/>
              </a:ext>
            </a:extLst>
          </p:cNvPr>
          <p:cNvSpPr txBox="1"/>
          <p:nvPr/>
        </p:nvSpPr>
        <p:spPr>
          <a:xfrm>
            <a:off x="3174714" y="4493634"/>
            <a:ext cx="1856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Brus/slump</a:t>
            </a:r>
          </a:p>
        </p:txBody>
      </p:sp>
    </p:spTree>
    <p:extLst>
      <p:ext uri="{BB962C8B-B14F-4D97-AF65-F5344CB8AC3E}">
        <p14:creationId xmlns:p14="http://schemas.microsoft.com/office/powerpoint/2010/main" val="25167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2657475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altLang="sv-SE" sz="2400" dirty="0"/>
              <a:t>John Snows </a:t>
            </a:r>
            <a:r>
              <a:rPr lang="en-US" altLang="sv-SE" sz="2400" dirty="0" err="1"/>
              <a:t>karta</a:t>
            </a:r>
            <a:r>
              <a:rPr lang="en-US" altLang="sv-SE" sz="2400" dirty="0"/>
              <a:t> </a:t>
            </a:r>
            <a:r>
              <a:rPr lang="en-US" altLang="sv-SE" sz="2400" dirty="0" err="1"/>
              <a:t>för</a:t>
            </a:r>
            <a:r>
              <a:rPr lang="en-US" altLang="sv-SE" sz="2400" dirty="0"/>
              <a:t> </a:t>
            </a:r>
            <a:br>
              <a:rPr lang="en-US" altLang="sv-SE" sz="2400" dirty="0"/>
            </a:br>
            <a:r>
              <a:rPr lang="en-US" altLang="sv-SE" sz="2400" dirty="0" err="1"/>
              <a:t>lokalisering</a:t>
            </a:r>
            <a:r>
              <a:rPr lang="en-US" altLang="sv-SE" sz="2400" dirty="0"/>
              <a:t> </a:t>
            </a:r>
            <a:r>
              <a:rPr lang="en-US" altLang="sv-SE" sz="2400" dirty="0" err="1"/>
              <a:t>av</a:t>
            </a:r>
            <a:r>
              <a:rPr lang="en-US" altLang="sv-SE" sz="2400" dirty="0"/>
              <a:t> </a:t>
            </a:r>
            <a:r>
              <a:rPr lang="en-US" altLang="sv-SE" sz="2400" dirty="0" err="1"/>
              <a:t>personer</a:t>
            </a:r>
            <a:r>
              <a:rPr lang="en-US" altLang="sv-SE" sz="2400" dirty="0"/>
              <a:t> </a:t>
            </a:r>
            <a:br>
              <a:rPr lang="en-US" altLang="sv-SE" sz="2400" dirty="0"/>
            </a:br>
            <a:r>
              <a:rPr lang="en-US" altLang="sv-SE" sz="2400" dirty="0" err="1"/>
              <a:t>som</a:t>
            </a:r>
            <a:r>
              <a:rPr lang="en-US" altLang="sv-SE" sz="2400" dirty="0"/>
              <a:t> </a:t>
            </a:r>
            <a:r>
              <a:rPr lang="en-US" altLang="sv-SE" sz="2400" dirty="0" err="1"/>
              <a:t>dött</a:t>
            </a:r>
            <a:r>
              <a:rPr lang="en-US" altLang="sv-SE" sz="2400" dirty="0"/>
              <a:t> </a:t>
            </a:r>
            <a:r>
              <a:rPr lang="en-US" altLang="sv-SE" sz="2400" dirty="0" err="1"/>
              <a:t>i</a:t>
            </a:r>
            <a:r>
              <a:rPr lang="en-US" altLang="sv-SE" sz="2400" dirty="0"/>
              <a:t> </a:t>
            </a:r>
            <a:r>
              <a:rPr lang="en-US" altLang="sv-SE" sz="2400" dirty="0" err="1"/>
              <a:t>kolerasjukdom</a:t>
            </a:r>
            <a:r>
              <a:rPr lang="en-US" altLang="sv-SE" sz="2400" dirty="0"/>
              <a:t>, </a:t>
            </a:r>
            <a:br>
              <a:rPr lang="en-US" altLang="sv-SE" sz="2400" dirty="0"/>
            </a:br>
            <a:r>
              <a:rPr lang="en-US" altLang="sv-SE" sz="2400" dirty="0" err="1"/>
              <a:t>centrala</a:t>
            </a:r>
            <a:r>
              <a:rPr lang="en-US" altLang="sv-SE" sz="2400" dirty="0"/>
              <a:t> London, </a:t>
            </a:r>
            <a:br>
              <a:rPr lang="en-US" altLang="sv-SE" sz="2400" dirty="0"/>
            </a:br>
            <a:r>
              <a:rPr lang="en-US" altLang="sv-SE" sz="2400" dirty="0"/>
              <a:t>September 1854</a:t>
            </a:r>
          </a:p>
        </p:txBody>
      </p:sp>
      <p:pic>
        <p:nvPicPr>
          <p:cNvPr id="26627" name="Picture 4" descr="snow cholera_0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0450" y="-48540"/>
            <a:ext cx="8591550" cy="690654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25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31939" y="1195389"/>
            <a:ext cx="8840786" cy="4903787"/>
          </a:xfrm>
        </p:spPr>
        <p:txBody>
          <a:bodyPr>
            <a:normAutofit/>
          </a:bodyPr>
          <a:lstStyle/>
          <a:p>
            <a:r>
              <a:rPr lang="sv-SE" altLang="sv-SE" sz="3200" dirty="0"/>
              <a:t>Syftet var att lära och förbättra</a:t>
            </a:r>
          </a:p>
          <a:p>
            <a:r>
              <a:rPr lang="sv-SE" altLang="sv-SE" sz="3200" dirty="0"/>
              <a:t>Visade data i ett sammanhang:  mätningarna var </a:t>
            </a:r>
            <a:r>
              <a:rPr lang="sv-SE" altLang="sv-SE" sz="3200" u="sng" dirty="0"/>
              <a:t>begripliga</a:t>
            </a:r>
            <a:r>
              <a:rPr lang="sv-SE" altLang="sv-SE" sz="3200" dirty="0"/>
              <a:t> hade </a:t>
            </a:r>
            <a:r>
              <a:rPr lang="sv-SE" altLang="sv-SE" sz="3200" u="sng" dirty="0"/>
              <a:t>mening</a:t>
            </a:r>
            <a:r>
              <a:rPr lang="sv-SE" altLang="sv-SE" sz="3200" dirty="0"/>
              <a:t> och var </a:t>
            </a:r>
            <a:r>
              <a:rPr lang="sv-SE" altLang="sv-SE" sz="3200" u="sng" dirty="0"/>
              <a:t>hanterbara</a:t>
            </a:r>
          </a:p>
          <a:p>
            <a:r>
              <a:rPr lang="sv-SE" altLang="sv-SE" sz="3200" dirty="0"/>
              <a:t>Synliggjorde variationer inklusive extrema avvikelser</a:t>
            </a:r>
          </a:p>
          <a:p>
            <a:r>
              <a:rPr lang="sv-SE" altLang="sv-SE" sz="3200" b="1" dirty="0"/>
              <a:t>Lokalt evidensbaserat beslutsfattande och lärande</a:t>
            </a:r>
            <a:r>
              <a:rPr lang="sv-SE" altLang="sv-SE" sz="3200" dirty="0"/>
              <a:t> </a:t>
            </a:r>
          </a:p>
          <a:p>
            <a:endParaRPr lang="sv-SE" altLang="sv-SE" sz="3200" dirty="0"/>
          </a:p>
        </p:txBody>
      </p:sp>
      <p:sp>
        <p:nvSpPr>
          <p:cNvPr id="2" name="Rektangel 1"/>
          <p:cNvSpPr/>
          <p:nvPr/>
        </p:nvSpPr>
        <p:spPr>
          <a:xfrm>
            <a:off x="139829" y="129659"/>
            <a:ext cx="5612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var </a:t>
            </a:r>
            <a:r>
              <a:rPr lang="sv-SE" altLang="sv-S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Snows</a:t>
            </a:r>
            <a:r>
              <a:rPr lang="sv-SE" altLang="sv-S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datakarta så effektiv? </a:t>
            </a:r>
          </a:p>
        </p:txBody>
      </p:sp>
    </p:spTree>
    <p:extLst>
      <p:ext uri="{BB962C8B-B14F-4D97-AF65-F5344CB8AC3E}">
        <p14:creationId xmlns:p14="http://schemas.microsoft.com/office/powerpoint/2010/main" val="23570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>
          <a:xfrm>
            <a:off x="-1779586" y="-1607344"/>
            <a:ext cx="9144000" cy="2387600"/>
          </a:xfrm>
        </p:spPr>
        <p:txBody>
          <a:bodyPr>
            <a:normAutofit/>
          </a:bodyPr>
          <a:lstStyle/>
          <a:p>
            <a:r>
              <a:rPr lang="sv-SE" altLang="sv-SE" sz="2800" dirty="0"/>
              <a:t>Två misstag i tolkning av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49379" y="1230939"/>
            <a:ext cx="4533877" cy="2798805"/>
          </a:xfrm>
        </p:spPr>
        <p:txBody>
          <a:bodyPr>
            <a:normAutofit/>
          </a:bodyPr>
          <a:lstStyle/>
          <a:p>
            <a:r>
              <a:rPr lang="sv-SE" altLang="sv-SE" sz="2800" dirty="0"/>
              <a:t>Att man tolkar slumpmässig  variation, det vill säga brus, som att det är signaler </a:t>
            </a:r>
          </a:p>
          <a:p>
            <a:endParaRPr lang="sv-SE" altLang="sv-SE" sz="2800" dirty="0"/>
          </a:p>
          <a:p>
            <a:endParaRPr lang="sv-SE" altLang="sv-SE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601778" y="134212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sv-SE" altLang="sv-SE" dirty="0">
                <a:solidFill>
                  <a:schemeClr val="bg1"/>
                </a:solidFill>
              </a:rPr>
              <a:t>Att man inte identifierar signaler när de är närvarande</a:t>
            </a:r>
          </a:p>
          <a:p>
            <a:endParaRPr lang="sv-SE" altLang="sv-SE" dirty="0">
              <a:solidFill>
                <a:schemeClr val="bg1"/>
              </a:solidFill>
            </a:endParaRPr>
          </a:p>
        </p:txBody>
      </p:sp>
      <p:pic>
        <p:nvPicPr>
          <p:cNvPr id="53253" name="Picture 4" descr="http://geekologie.com/2013/03/18/incredible-hulk-clou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2886076"/>
            <a:ext cx="2998007" cy="382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2" descr="http://maryadamart.com/Images/Picasso_Guitar_Player_1910_artchive_40p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13" y="2630342"/>
            <a:ext cx="2928938" cy="40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3325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21326" y="2009775"/>
            <a:ext cx="1655763" cy="151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dirty="0">
                <a:solidFill>
                  <a:schemeClr val="bg1"/>
                </a:solidFill>
              </a:rPr>
              <a:t>Dagligt arbete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7177088" y="2767013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8029575" y="2609850"/>
            <a:ext cx="6511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Utfall</a:t>
            </a:r>
          </a:p>
        </p:txBody>
      </p:sp>
      <p:cxnSp>
        <p:nvCxnSpPr>
          <p:cNvPr id="12293" name="Straight Arrow Connector 2"/>
          <p:cNvCxnSpPr>
            <a:cxnSpLocks noChangeShapeType="1"/>
          </p:cNvCxnSpPr>
          <p:nvPr/>
        </p:nvCxnSpPr>
        <p:spPr bwMode="auto">
          <a:xfrm>
            <a:off x="4535489" y="2287588"/>
            <a:ext cx="9858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Arrow Connector 7"/>
          <p:cNvCxnSpPr>
            <a:cxnSpLocks noChangeShapeType="1"/>
          </p:cNvCxnSpPr>
          <p:nvPr/>
        </p:nvCxnSpPr>
        <p:spPr bwMode="auto">
          <a:xfrm>
            <a:off x="4535489" y="2859088"/>
            <a:ext cx="9858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Arrow Connector 8"/>
          <p:cNvCxnSpPr>
            <a:cxnSpLocks noChangeShapeType="1"/>
          </p:cNvCxnSpPr>
          <p:nvPr/>
        </p:nvCxnSpPr>
        <p:spPr bwMode="auto">
          <a:xfrm>
            <a:off x="4535488" y="3089275"/>
            <a:ext cx="9842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TextBox 3"/>
          <p:cNvSpPr txBox="1">
            <a:spLocks noChangeArrowheads="1"/>
          </p:cNvSpPr>
          <p:nvPr/>
        </p:nvSpPr>
        <p:spPr bwMode="auto">
          <a:xfrm>
            <a:off x="1724026" y="1293814"/>
            <a:ext cx="4111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</a:rPr>
              <a:t>Systemfaktorer: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</a:rPr>
              <a:t>ger förutsättningar för det som görs, ex:</a:t>
            </a:r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>
            <a:off x="8485189" y="3187700"/>
            <a:ext cx="14287" cy="3144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 flipH="1">
            <a:off x="3221039" y="6332538"/>
            <a:ext cx="5278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flipH="1" flipV="1">
            <a:off x="3206751" y="3822700"/>
            <a:ext cx="11113" cy="2509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1" name="TextBox 72"/>
          <p:cNvSpPr txBox="1">
            <a:spLocks noChangeArrowheads="1"/>
          </p:cNvSpPr>
          <p:nvPr/>
        </p:nvSpPr>
        <p:spPr bwMode="auto">
          <a:xfrm>
            <a:off x="2566989" y="2405064"/>
            <a:ext cx="1609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Sociala faktorer</a:t>
            </a:r>
          </a:p>
        </p:txBody>
      </p:sp>
      <p:sp>
        <p:nvSpPr>
          <p:cNvPr id="12302" name="TextBox 73"/>
          <p:cNvSpPr txBox="1">
            <a:spLocks noChangeArrowheads="1"/>
          </p:cNvSpPr>
          <p:nvPr/>
        </p:nvSpPr>
        <p:spPr bwMode="auto">
          <a:xfrm>
            <a:off x="2560639" y="2625725"/>
            <a:ext cx="76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Teknik</a:t>
            </a:r>
          </a:p>
        </p:txBody>
      </p:sp>
      <p:sp>
        <p:nvSpPr>
          <p:cNvPr id="12303" name="TextBox 74"/>
          <p:cNvSpPr txBox="1">
            <a:spLocks noChangeArrowheads="1"/>
          </p:cNvSpPr>
          <p:nvPr/>
        </p:nvSpPr>
        <p:spPr bwMode="auto">
          <a:xfrm>
            <a:off x="2551659" y="1916113"/>
            <a:ext cx="1677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Organisatoriska </a:t>
            </a:r>
            <a:b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arrangemang </a:t>
            </a:r>
          </a:p>
        </p:txBody>
      </p:sp>
      <p:cxnSp>
        <p:nvCxnSpPr>
          <p:cNvPr id="12304" name="Straight Arrow Connector 8"/>
          <p:cNvCxnSpPr>
            <a:cxnSpLocks noChangeShapeType="1"/>
          </p:cNvCxnSpPr>
          <p:nvPr/>
        </p:nvCxnSpPr>
        <p:spPr bwMode="auto">
          <a:xfrm>
            <a:off x="4535489" y="3341688"/>
            <a:ext cx="9858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5" name="TextBox 76"/>
          <p:cNvSpPr txBox="1">
            <a:spLocks noChangeArrowheads="1"/>
          </p:cNvSpPr>
          <p:nvPr/>
        </p:nvSpPr>
        <p:spPr bwMode="auto">
          <a:xfrm>
            <a:off x="2578101" y="2890838"/>
            <a:ext cx="1300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Fysisk miljö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17888" y="5891214"/>
            <a:ext cx="1249362" cy="1025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dirty="0">
                <a:solidFill>
                  <a:schemeClr val="bg1"/>
                </a:solidFill>
              </a:rPr>
              <a:t>Lärande och förbättring</a:t>
            </a: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4667250" y="5010150"/>
            <a:ext cx="3263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 dirty="0">
                <a:solidFill>
                  <a:schemeClr val="bg1"/>
                </a:solidFill>
                <a:latin typeface="Arial" panose="020B0604020202020204" pitchFamily="34" charset="0"/>
              </a:rPr>
              <a:t>Icke påverkbara systemfaktorer</a:t>
            </a:r>
          </a:p>
        </p:txBody>
      </p:sp>
      <p:cxnSp>
        <p:nvCxnSpPr>
          <p:cNvPr id="22" name="Straight Arrow Connector 5"/>
          <p:cNvCxnSpPr>
            <a:cxnSpLocks noChangeShapeType="1"/>
          </p:cNvCxnSpPr>
          <p:nvPr/>
        </p:nvCxnSpPr>
        <p:spPr bwMode="auto">
          <a:xfrm flipV="1">
            <a:off x="5743575" y="3540126"/>
            <a:ext cx="0" cy="6334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13"/>
          <p:cNvCxnSpPr>
            <a:cxnSpLocks noChangeShapeType="1"/>
          </p:cNvCxnSpPr>
          <p:nvPr/>
        </p:nvCxnSpPr>
        <p:spPr bwMode="auto">
          <a:xfrm flipV="1">
            <a:off x="6311900" y="3540126"/>
            <a:ext cx="0" cy="6334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14"/>
          <p:cNvCxnSpPr>
            <a:cxnSpLocks noChangeShapeType="1"/>
          </p:cNvCxnSpPr>
          <p:nvPr/>
        </p:nvCxnSpPr>
        <p:spPr bwMode="auto">
          <a:xfrm flipV="1">
            <a:off x="6934200" y="3540126"/>
            <a:ext cx="0" cy="6334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5072064" y="4443414"/>
            <a:ext cx="108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400">
                <a:solidFill>
                  <a:schemeClr val="bg1"/>
                </a:solidFill>
                <a:latin typeface="Arial" panose="020B0604020202020204" pitchFamily="34" charset="0"/>
              </a:rPr>
              <a:t>Mottagaren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400">
                <a:solidFill>
                  <a:schemeClr val="bg1"/>
                </a:solidFill>
                <a:latin typeface="Arial" panose="020B0604020202020204" pitchFamily="34" charset="0"/>
              </a:rPr>
              <a:t>av tjänsten</a:t>
            </a: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038851" y="4443414"/>
            <a:ext cx="739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400">
                <a:solidFill>
                  <a:schemeClr val="bg1"/>
                </a:solidFill>
                <a:latin typeface="Arial" panose="020B0604020202020204" pitchFamily="34" charset="0"/>
              </a:rPr>
              <a:t>Andra </a:t>
            </a:r>
            <a:br>
              <a:rPr lang="sv-SE" altLang="sv-SE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sv-SE" altLang="sv-SE" sz="1400">
                <a:solidFill>
                  <a:schemeClr val="bg1"/>
                </a:solidFill>
                <a:latin typeface="Arial" panose="020B0604020202020204" pitchFamily="34" charset="0"/>
              </a:rPr>
              <a:t>aktörer</a:t>
            </a:r>
          </a:p>
        </p:txBody>
      </p: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6713539" y="4452939"/>
            <a:ext cx="66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400">
                <a:solidFill>
                  <a:schemeClr val="bg1"/>
                </a:solidFill>
                <a:latin typeface="Arial" panose="020B0604020202020204" pitchFamily="34" charset="0"/>
              </a:rPr>
              <a:t>Policy</a:t>
            </a:r>
          </a:p>
        </p:txBody>
      </p:sp>
      <p:cxnSp>
        <p:nvCxnSpPr>
          <p:cNvPr id="27" name="Straight Arrow Connector 2"/>
          <p:cNvCxnSpPr>
            <a:cxnSpLocks noChangeShapeType="1"/>
          </p:cNvCxnSpPr>
          <p:nvPr/>
        </p:nvCxnSpPr>
        <p:spPr bwMode="auto">
          <a:xfrm>
            <a:off x="4535489" y="2593975"/>
            <a:ext cx="9858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72"/>
          <p:cNvSpPr txBox="1">
            <a:spLocks noChangeArrowheads="1"/>
          </p:cNvSpPr>
          <p:nvPr/>
        </p:nvSpPr>
        <p:spPr bwMode="auto">
          <a:xfrm>
            <a:off x="2573338" y="3192463"/>
            <a:ext cx="1962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Individuella faktorer</a:t>
            </a:r>
          </a:p>
        </p:txBody>
      </p:sp>
    </p:spTree>
    <p:extLst>
      <p:ext uri="{BB962C8B-B14F-4D97-AF65-F5344CB8AC3E}">
        <p14:creationId xmlns:p14="http://schemas.microsoft.com/office/powerpoint/2010/main" val="36426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700" grpId="0"/>
      <p:bldP spid="12296" grpId="0"/>
      <p:bldP spid="12301" grpId="0"/>
      <p:bldP spid="12302" grpId="0"/>
      <p:bldP spid="12303" grpId="0"/>
      <p:bldP spid="12305" grpId="0"/>
      <p:bldP spid="23" grpId="0" animBg="1"/>
      <p:bldP spid="21" grpId="0"/>
      <p:bldP spid="26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19" y="1474141"/>
            <a:ext cx="10515600" cy="2632346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Arial Rounded MT Bold" panose="020F0704030504030204" pitchFamily="34" charset="0"/>
              </a:rPr>
              <a:t>95%</a:t>
            </a:r>
            <a:r>
              <a:rPr lang="sv-SE" dirty="0"/>
              <a:t> av en organisations</a:t>
            </a:r>
            <a:br>
              <a:rPr lang="sv-SE" dirty="0"/>
            </a:br>
            <a:r>
              <a:rPr lang="sv-SE" dirty="0"/>
              <a:t>resultat kommer från systemet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och</a:t>
            </a:r>
            <a:br>
              <a:rPr lang="sv-SE" dirty="0"/>
            </a:br>
            <a:br>
              <a:rPr lang="sv-SE" dirty="0"/>
            </a:br>
            <a:r>
              <a:rPr lang="sv-SE" dirty="0">
                <a:latin typeface="Arial Rounded MT Bold" panose="020F0704030504030204" pitchFamily="34" charset="0"/>
              </a:rPr>
              <a:t> 5% </a:t>
            </a:r>
            <a:r>
              <a:rPr lang="sv-SE" dirty="0"/>
              <a:t>från individerna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124">
            <a:off x="397144" y="993353"/>
            <a:ext cx="4359855" cy="4686844"/>
          </a:xfr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066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075A-23E4-4045-9ED4-A3C7FD79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reflektion utifrån möjligheter kring mätningar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928D1-CF7F-4578-B6F4-21554D2FF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Stor potential att öka möjligheten att identifiera</a:t>
            </a:r>
            <a:r>
              <a:rPr lang="en-US" dirty="0"/>
              <a:t> signaler </a:t>
            </a:r>
            <a:br>
              <a:rPr lang="en-US" dirty="0"/>
            </a:br>
            <a:r>
              <a:rPr lang="en-US" dirty="0"/>
              <a:t>och </a:t>
            </a:r>
            <a:r>
              <a:rPr lang="en-US" dirty="0" err="1"/>
              <a:t>skapa</a:t>
            </a:r>
            <a:r>
              <a:rPr lang="en-US" dirty="0"/>
              <a:t> “</a:t>
            </a:r>
            <a:r>
              <a:rPr lang="en-US" dirty="0" err="1"/>
              <a:t>brusfrihet</a:t>
            </a:r>
            <a:r>
              <a:rPr lang="en-US" dirty="0"/>
              <a:t>”</a:t>
            </a:r>
          </a:p>
          <a:p>
            <a:r>
              <a:rPr lang="en-US" dirty="0" err="1"/>
              <a:t>Algoritmer</a:t>
            </a:r>
            <a:r>
              <a:rPr lang="en-US" dirty="0"/>
              <a:t> </a:t>
            </a:r>
            <a:r>
              <a:rPr lang="en-US" dirty="0" err="1"/>
              <a:t>slår</a:t>
            </a:r>
            <a:r>
              <a:rPr lang="en-US" dirty="0"/>
              <a:t> </a:t>
            </a:r>
            <a:r>
              <a:rPr lang="en-US" dirty="0" err="1"/>
              <a:t>ofta</a:t>
            </a:r>
            <a:r>
              <a:rPr lang="en-US" dirty="0"/>
              <a:t> </a:t>
            </a:r>
            <a:r>
              <a:rPr lang="en-US" dirty="0" err="1"/>
              <a:t>mänskligt</a:t>
            </a:r>
            <a:r>
              <a:rPr lang="en-US" dirty="0"/>
              <a:t> </a:t>
            </a:r>
            <a:r>
              <a:rPr lang="en-US" dirty="0" err="1"/>
              <a:t>tänkande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Brusfria</a:t>
            </a:r>
            <a:r>
              <a:rPr lang="en-US" dirty="0"/>
              <a:t> </a:t>
            </a:r>
            <a:r>
              <a:rPr lang="en-US" dirty="0" err="1"/>
              <a:t>regler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6941952-2A0E-4815-A9B7-948889524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983" y="838757"/>
            <a:ext cx="2223221" cy="33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BDBB65-D854-40D3-BCF8-969E067F051B}"/>
              </a:ext>
            </a:extLst>
          </p:cNvPr>
          <p:cNvSpPr/>
          <p:nvPr/>
        </p:nvSpPr>
        <p:spPr>
          <a:xfrm>
            <a:off x="1958934" y="4432521"/>
            <a:ext cx="1508166" cy="1325563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Enkla regler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29D6FC-F005-469B-9EC5-7719ABE5BEA1}"/>
              </a:ext>
            </a:extLst>
          </p:cNvPr>
          <p:cNvSpPr/>
          <p:nvPr/>
        </p:nvSpPr>
        <p:spPr>
          <a:xfrm>
            <a:off x="4058887" y="4432521"/>
            <a:ext cx="1508166" cy="1325563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Oegentliga linjära modeller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7D7031-35D8-4CCC-86D4-A0CE90B4A814}"/>
              </a:ext>
            </a:extLst>
          </p:cNvPr>
          <p:cNvSpPr/>
          <p:nvPr/>
        </p:nvSpPr>
        <p:spPr>
          <a:xfrm>
            <a:off x="6158840" y="4432520"/>
            <a:ext cx="1508166" cy="1325563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Linjära regressionsmodeller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4972FE-CF2D-4DD1-A100-E6CCD5EE7F09}"/>
              </a:ext>
            </a:extLst>
          </p:cNvPr>
          <p:cNvSpPr/>
          <p:nvPr/>
        </p:nvSpPr>
        <p:spPr>
          <a:xfrm>
            <a:off x="8250817" y="4432520"/>
            <a:ext cx="1508166" cy="1325563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Maskininlärningsmodeller</a:t>
            </a:r>
            <a:endParaRPr lang="en-US" sz="2000" dirty="0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1B14AE63-AE3F-4D36-913C-298904935AD1}"/>
              </a:ext>
            </a:extLst>
          </p:cNvPr>
          <p:cNvSpPr/>
          <p:nvPr/>
        </p:nvSpPr>
        <p:spPr>
          <a:xfrm>
            <a:off x="2291938" y="6019243"/>
            <a:ext cx="7374576" cy="59531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5F905-E5DB-4B8C-9A04-4938B8A0D84C}"/>
              </a:ext>
            </a:extLst>
          </p:cNvPr>
          <p:cNvSpPr txBox="1"/>
          <p:nvPr/>
        </p:nvSpPr>
        <p:spPr>
          <a:xfrm>
            <a:off x="604652" y="5934982"/>
            <a:ext cx="1420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Enklare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3854C-DCCD-4D99-BF88-F6118D91E752}"/>
              </a:ext>
            </a:extLst>
          </p:cNvPr>
          <p:cNvSpPr txBox="1"/>
          <p:nvPr/>
        </p:nvSpPr>
        <p:spPr>
          <a:xfrm>
            <a:off x="9840947" y="5756536"/>
            <a:ext cx="2096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Mer </a:t>
            </a:r>
          </a:p>
          <a:p>
            <a:r>
              <a:rPr lang="sv-SE" sz="3200" dirty="0">
                <a:solidFill>
                  <a:schemeClr val="bg1"/>
                </a:solidFill>
              </a:rPr>
              <a:t>avancerade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81A6F-BB4F-6098-D729-562BA1FD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112" y="2615165"/>
            <a:ext cx="10515600" cy="1325563"/>
          </a:xfrm>
        </p:spPr>
        <p:txBody>
          <a:bodyPr/>
          <a:lstStyle/>
          <a:p>
            <a:r>
              <a:rPr lang="sv-SE" dirty="0"/>
              <a:t>Tack för att ni lyssnat!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6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1AE26F-C99B-4F7B-B0D1-7D0052C3A765}"/>
              </a:ext>
            </a:extLst>
          </p:cNvPr>
          <p:cNvSpPr txBox="1">
            <a:spLocks/>
          </p:cNvSpPr>
          <p:nvPr/>
        </p:nvSpPr>
        <p:spPr>
          <a:xfrm>
            <a:off x="594425" y="370386"/>
            <a:ext cx="10193439" cy="6730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dirty="0">
                <a:solidFill>
                  <a:srgbClr val="D54C16"/>
                </a:solidFill>
              </a:rPr>
              <a:t>Smart beslutsfattande – ”</a:t>
            </a:r>
            <a:r>
              <a:rPr lang="sv-SE" altLang="sv-SE" dirty="0" err="1">
                <a:solidFill>
                  <a:srgbClr val="D54C16"/>
                </a:solidFill>
              </a:rPr>
              <a:t>wisdom</a:t>
            </a:r>
            <a:r>
              <a:rPr lang="sv-SE" altLang="sv-SE" dirty="0">
                <a:solidFill>
                  <a:srgbClr val="D54C16"/>
                </a:solidFill>
              </a:rPr>
              <a:t> of the </a:t>
            </a:r>
            <a:r>
              <a:rPr lang="sv-SE" altLang="sv-SE" dirty="0" err="1">
                <a:solidFill>
                  <a:srgbClr val="D54C16"/>
                </a:solidFill>
              </a:rPr>
              <a:t>crowd</a:t>
            </a:r>
            <a:r>
              <a:rPr lang="sv-SE" altLang="sv-SE" dirty="0">
                <a:solidFill>
                  <a:srgbClr val="D54C16"/>
                </a:solidFill>
              </a:rPr>
              <a:t>”</a:t>
            </a:r>
          </a:p>
        </p:txBody>
      </p:sp>
      <p:pic>
        <p:nvPicPr>
          <p:cNvPr id="15364" name="Picture 4" descr="Vox Populi&amp;#39; and the Wisdom of Crowds | Wells Gibson">
            <a:extLst>
              <a:ext uri="{FF2B5EF4-FFF2-40B4-BE49-F238E27FC236}">
                <a16:creationId xmlns:a16="http://schemas.microsoft.com/office/drawing/2014/main" id="{F61A5214-C240-4860-ACB2-91B28AF33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55" y="1445690"/>
            <a:ext cx="3879245" cy="39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rancis Galton - Wikipedia">
            <a:extLst>
              <a:ext uri="{FF2B5EF4-FFF2-40B4-BE49-F238E27FC236}">
                <a16:creationId xmlns:a16="http://schemas.microsoft.com/office/drawing/2014/main" id="{EEB3F983-9FC4-46A7-B7C6-78D8D8E4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1" y="1260894"/>
            <a:ext cx="4243866" cy="433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The Wisdom of Crowds by Francis Galton">
            <a:extLst>
              <a:ext uri="{FF2B5EF4-FFF2-40B4-BE49-F238E27FC236}">
                <a16:creationId xmlns:a16="http://schemas.microsoft.com/office/drawing/2014/main" id="{10620A88-5F69-42F0-87C9-C5CE4C9D2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80" y="1519236"/>
            <a:ext cx="36480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1AE26F-C99B-4F7B-B0D1-7D0052C3A765}"/>
              </a:ext>
            </a:extLst>
          </p:cNvPr>
          <p:cNvSpPr txBox="1">
            <a:spLocks/>
          </p:cNvSpPr>
          <p:nvPr/>
        </p:nvSpPr>
        <p:spPr>
          <a:xfrm>
            <a:off x="611720" y="308741"/>
            <a:ext cx="11162464" cy="6730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dirty="0">
                <a:solidFill>
                  <a:srgbClr val="D54C16"/>
                </a:solidFill>
              </a:rPr>
              <a:t>Smart beslutsfattande – förståelse för variation</a:t>
            </a:r>
          </a:p>
        </p:txBody>
      </p:sp>
      <p:pic>
        <p:nvPicPr>
          <p:cNvPr id="20" name="Picture 2" descr="Does the &amp;quot;Hot Hand&amp;quot; Effect Actually Exist? - YouTube">
            <a:extLst>
              <a:ext uri="{FF2B5EF4-FFF2-40B4-BE49-F238E27FC236}">
                <a16:creationId xmlns:a16="http://schemas.microsoft.com/office/drawing/2014/main" id="{86C3A6C7-5CFE-4EAC-9E40-2E483379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0" y="1087777"/>
            <a:ext cx="10130319" cy="56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9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5D06-3153-4DF2-902F-A15A4DCB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34" y="-20699"/>
            <a:ext cx="10515600" cy="1325563"/>
          </a:xfrm>
        </p:spPr>
        <p:txBody>
          <a:bodyPr/>
          <a:lstStyle/>
          <a:p>
            <a:r>
              <a:rPr lang="sv-SE" dirty="0"/>
              <a:t>Regression mot medelvärde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A9F1-D1F8-4379-8E86-4C6B5C5AF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Exempel: Cookies</a:t>
            </a:r>
          </a:p>
          <a:p>
            <a:r>
              <a:rPr lang="sv-SE" dirty="0"/>
              <a:t>Kunderna älskar mycket choklad på kakorna</a:t>
            </a:r>
          </a:p>
          <a:p>
            <a:r>
              <a:rPr lang="sv-SE" dirty="0"/>
              <a:t>Medelvärdet på antal chokladbitar/kaka = 7.3</a:t>
            </a:r>
          </a:p>
          <a:p>
            <a:endParaRPr lang="sv-SE" dirty="0"/>
          </a:p>
        </p:txBody>
      </p:sp>
      <p:pic>
        <p:nvPicPr>
          <p:cNvPr id="11266" name="Picture 2" descr="Logo Branded Maryland Cookies in a Snack Tube | Crazy Dave Promo IE &amp;amp; EU">
            <a:extLst>
              <a:ext uri="{FF2B5EF4-FFF2-40B4-BE49-F238E27FC236}">
                <a16:creationId xmlns:a16="http://schemas.microsoft.com/office/drawing/2014/main" id="{93017847-D151-4C9D-B8C9-2C3126B7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55" y="3515617"/>
            <a:ext cx="3915311" cy="22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EA3B5-374E-40B0-89CA-A87A755A8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60" y="3429000"/>
            <a:ext cx="5285734" cy="3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52425" y="41275"/>
            <a:ext cx="10515600" cy="1325563"/>
          </a:xfrm>
        </p:spPr>
        <p:txBody>
          <a:bodyPr>
            <a:normAutofit/>
          </a:bodyPr>
          <a:lstStyle/>
          <a:p>
            <a:r>
              <a:rPr lang="sv-SE" altLang="sv-SE" sz="3600" dirty="0"/>
              <a:t>Viktiga utgångspunkter!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96" y="1746250"/>
            <a:ext cx="9382125" cy="5111750"/>
          </a:xfrm>
        </p:spPr>
        <p:txBody>
          <a:bodyPr>
            <a:normAutofit/>
          </a:bodyPr>
          <a:lstStyle/>
          <a:p>
            <a:r>
              <a:rPr lang="sv-SE" altLang="sv-SE" sz="3600" dirty="0"/>
              <a:t>Variation finns i alla system: individ, grupper och  organisationer</a:t>
            </a:r>
          </a:p>
          <a:p>
            <a:r>
              <a:rPr lang="sv-SE" altLang="sv-SE" sz="3600" dirty="0"/>
              <a:t>Vi skiljer på två typer av variation: brus och signaler </a:t>
            </a:r>
          </a:p>
          <a:p>
            <a:r>
              <a:rPr lang="sv-SE" altLang="sv-SE" sz="3600" dirty="0"/>
              <a:t>Stabila system innehåller bara brus – deras resultat är förutsägbart</a:t>
            </a:r>
          </a:p>
        </p:txBody>
      </p:sp>
    </p:spTree>
    <p:extLst>
      <p:ext uri="{BB962C8B-B14F-4D97-AF65-F5344CB8AC3E}">
        <p14:creationId xmlns:p14="http://schemas.microsoft.com/office/powerpoint/2010/main" val="5665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3962400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altLang="sv-SE" dirty="0">
                <a:solidFill>
                  <a:schemeClr val="bg1"/>
                </a:solidFill>
              </a:rPr>
              <a:t>Lite uppvärmning: ett exempel på mätning över tid</a:t>
            </a:r>
          </a:p>
        </p:txBody>
      </p:sp>
      <p:pic>
        <p:nvPicPr>
          <p:cNvPr id="1026" name="Picture 2" descr="http://tutorial9.s3.amazonaws.com/wp-content/uploads/2010/12/dice-ins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268414"/>
            <a:ext cx="13684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16276" y="5373688"/>
            <a:ext cx="6767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16275" y="2997200"/>
            <a:ext cx="0" cy="2376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20188" y="5711825"/>
            <a:ext cx="6224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000" b="1">
                <a:solidFill>
                  <a:schemeClr val="bg1"/>
                </a:solidFill>
                <a:latin typeface="Arial" panose="020B0604020202020204" pitchFamily="34" charset="0"/>
              </a:rPr>
              <a:t>Tid</a:t>
            </a: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31950" y="2852738"/>
            <a:ext cx="14109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000" b="1">
                <a:solidFill>
                  <a:schemeClr val="bg1"/>
                </a:solidFill>
                <a:latin typeface="Arial" panose="020B0604020202020204" pitchFamily="34" charset="0"/>
              </a:rPr>
              <a:t>Utfall på</a:t>
            </a:r>
            <a:br>
              <a:rPr lang="sv-SE" altLang="sv-SE" sz="20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sv-SE" altLang="sv-SE" sz="2000" b="1">
                <a:solidFill>
                  <a:schemeClr val="bg1"/>
                </a:solidFill>
                <a:latin typeface="Arial" panose="020B0604020202020204" pitchFamily="34" charset="0"/>
              </a:rPr>
              <a:t>tärningen</a:t>
            </a: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216275" y="47894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874963" y="494188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74963" y="45878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74963" y="382746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74963" y="421481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874963" y="34544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863850" y="311785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88163" y="36258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43663" y="4467225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24563" y="3643313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591175" y="4860925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159375" y="31178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19638" y="4170363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437063" y="344170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4763" y="345440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125913" y="38163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192963" y="4148138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543925" y="4351338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653338" y="47942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8112125" y="31178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970338" y="3643314"/>
            <a:ext cx="311150" cy="352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367214" y="3716338"/>
            <a:ext cx="155575" cy="144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39" idx="0"/>
          </p:cNvCxnSpPr>
          <p:nvPr/>
        </p:nvCxnSpPr>
        <p:spPr>
          <a:xfrm>
            <a:off x="4675189" y="3808413"/>
            <a:ext cx="200025" cy="361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967288" y="3454401"/>
            <a:ext cx="265112" cy="758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37" idx="0"/>
          </p:cNvCxnSpPr>
          <p:nvPr/>
        </p:nvCxnSpPr>
        <p:spPr>
          <a:xfrm>
            <a:off x="5459414" y="3436939"/>
            <a:ext cx="288925" cy="14239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900738" y="4011613"/>
            <a:ext cx="195262" cy="849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291263" y="3989388"/>
            <a:ext cx="165100" cy="425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724650" y="3933826"/>
            <a:ext cx="234950" cy="574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172326" y="3914776"/>
            <a:ext cx="87313" cy="233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46" idx="0"/>
          </p:cNvCxnSpPr>
          <p:nvPr/>
        </p:nvCxnSpPr>
        <p:spPr>
          <a:xfrm>
            <a:off x="7459663" y="4437064"/>
            <a:ext cx="349250" cy="357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7" idx="2"/>
          </p:cNvCxnSpPr>
          <p:nvPr/>
        </p:nvCxnSpPr>
        <p:spPr>
          <a:xfrm flipH="1">
            <a:off x="7896226" y="3487739"/>
            <a:ext cx="371475" cy="1233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45" idx="0"/>
          </p:cNvCxnSpPr>
          <p:nvPr/>
        </p:nvCxnSpPr>
        <p:spPr>
          <a:xfrm>
            <a:off x="8420100" y="3487738"/>
            <a:ext cx="279400" cy="863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4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7" grpId="0"/>
      <p:bldP spid="28" grpId="0"/>
      <p:bldP spid="29" grpId="0"/>
      <p:bldP spid="30" grpId="0"/>
      <p:bldP spid="32" grpId="0"/>
      <p:bldP spid="33" grpId="0"/>
      <p:bldP spid="2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66688" y="-149225"/>
            <a:ext cx="10515600" cy="1325563"/>
          </a:xfrm>
        </p:spPr>
        <p:txBody>
          <a:bodyPr>
            <a:normAutofit/>
          </a:bodyPr>
          <a:lstStyle/>
          <a:p>
            <a:r>
              <a:rPr lang="sv-SE" altLang="sv-SE" sz="3200" dirty="0"/>
              <a:t>Vad vet vi om tärningen?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altLang="sv-SE" sz="3200" dirty="0"/>
              <a:t>Tärningen har inget minne! </a:t>
            </a:r>
          </a:p>
          <a:p>
            <a:r>
              <a:rPr lang="sv-SE" altLang="sv-SE" sz="3200" dirty="0"/>
              <a:t>VI vet att tärningens utfall är 1,2,…,6. </a:t>
            </a:r>
          </a:p>
          <a:p>
            <a:r>
              <a:rPr lang="sv-SE" altLang="sv-SE" sz="3200" dirty="0"/>
              <a:t>Alltså, tärningens utfall är förutsägbart inom gränserna 1 och 6, vilket utgör systemets naturliga variation</a:t>
            </a:r>
          </a:p>
        </p:txBody>
      </p:sp>
    </p:spTree>
    <p:extLst>
      <p:ext uri="{BB962C8B-B14F-4D97-AF65-F5344CB8AC3E}">
        <p14:creationId xmlns:p14="http://schemas.microsoft.com/office/powerpoint/2010/main" val="39447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 descr="http://tutorial9.s3.amazonaws.com/wp-content/uploads/2010/12/dice-ins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268414"/>
            <a:ext cx="13684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16276" y="5373688"/>
            <a:ext cx="6767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16275" y="2997200"/>
            <a:ext cx="0" cy="2376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0" name="TextBox 6"/>
          <p:cNvSpPr txBox="1">
            <a:spLocks noChangeArrowheads="1"/>
          </p:cNvSpPr>
          <p:nvPr/>
        </p:nvSpPr>
        <p:spPr bwMode="auto">
          <a:xfrm>
            <a:off x="9120188" y="5711825"/>
            <a:ext cx="6224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Tid</a:t>
            </a:r>
            <a:r>
              <a:rPr lang="sv-SE" altLang="sv-SE" sz="1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7591" name="TextBox 7"/>
          <p:cNvSpPr txBox="1">
            <a:spLocks noChangeArrowheads="1"/>
          </p:cNvSpPr>
          <p:nvPr/>
        </p:nvSpPr>
        <p:spPr bwMode="auto">
          <a:xfrm>
            <a:off x="1631950" y="2852738"/>
            <a:ext cx="14109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000" b="1" dirty="0">
                <a:solidFill>
                  <a:schemeClr val="bg1"/>
                </a:solidFill>
                <a:latin typeface="Arial" panose="020B0604020202020204" pitchFamily="34" charset="0"/>
              </a:rPr>
              <a:t>Utfall på</a:t>
            </a:r>
            <a:br>
              <a:rPr lang="sv-SE" altLang="sv-SE" sz="2000" b="1" dirty="0">
                <a:latin typeface="Arial" panose="020B0604020202020204" pitchFamily="34" charset="0"/>
              </a:rPr>
            </a:br>
            <a:r>
              <a:rPr lang="sv-SE" altLang="sv-SE" sz="2000" b="1" dirty="0">
                <a:solidFill>
                  <a:schemeClr val="bg1"/>
                </a:solidFill>
                <a:latin typeface="Arial" panose="020B0604020202020204" pitchFamily="34" charset="0"/>
              </a:rPr>
              <a:t>tärningen</a:t>
            </a:r>
            <a:r>
              <a:rPr lang="sv-SE" altLang="sv-SE" sz="1600" dirty="0"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16275" y="47894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3" name="TextBox 9"/>
          <p:cNvSpPr txBox="1">
            <a:spLocks noChangeArrowheads="1"/>
          </p:cNvSpPr>
          <p:nvPr/>
        </p:nvSpPr>
        <p:spPr bwMode="auto">
          <a:xfrm>
            <a:off x="2874963" y="494188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7594" name="TextBox 10"/>
          <p:cNvSpPr txBox="1">
            <a:spLocks noChangeArrowheads="1"/>
          </p:cNvSpPr>
          <p:nvPr/>
        </p:nvSpPr>
        <p:spPr bwMode="auto">
          <a:xfrm>
            <a:off x="2874963" y="45878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7595" name="TextBox 11"/>
          <p:cNvSpPr txBox="1">
            <a:spLocks noChangeArrowheads="1"/>
          </p:cNvSpPr>
          <p:nvPr/>
        </p:nvSpPr>
        <p:spPr bwMode="auto">
          <a:xfrm>
            <a:off x="2874963" y="382746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7596" name="TextBox 12"/>
          <p:cNvSpPr txBox="1">
            <a:spLocks noChangeArrowheads="1"/>
          </p:cNvSpPr>
          <p:nvPr/>
        </p:nvSpPr>
        <p:spPr bwMode="auto">
          <a:xfrm>
            <a:off x="2874963" y="421481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7597" name="TextBox 13"/>
          <p:cNvSpPr txBox="1">
            <a:spLocks noChangeArrowheads="1"/>
          </p:cNvSpPr>
          <p:nvPr/>
        </p:nvSpPr>
        <p:spPr bwMode="auto">
          <a:xfrm>
            <a:off x="2874963" y="34544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7598" name="TextBox 14"/>
          <p:cNvSpPr txBox="1">
            <a:spLocks noChangeArrowheads="1"/>
          </p:cNvSpPr>
          <p:nvPr/>
        </p:nvSpPr>
        <p:spPr bwMode="auto">
          <a:xfrm>
            <a:off x="2863850" y="311785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7599" name="TextBox 15"/>
          <p:cNvSpPr txBox="1">
            <a:spLocks noChangeArrowheads="1"/>
          </p:cNvSpPr>
          <p:nvPr/>
        </p:nvSpPr>
        <p:spPr bwMode="auto">
          <a:xfrm>
            <a:off x="6888163" y="36258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00" name="TextBox 16"/>
          <p:cNvSpPr txBox="1">
            <a:spLocks noChangeArrowheads="1"/>
          </p:cNvSpPr>
          <p:nvPr/>
        </p:nvSpPr>
        <p:spPr bwMode="auto">
          <a:xfrm>
            <a:off x="6443663" y="4467225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01" name="TextBox 17"/>
          <p:cNvSpPr txBox="1">
            <a:spLocks noChangeArrowheads="1"/>
          </p:cNvSpPr>
          <p:nvPr/>
        </p:nvSpPr>
        <p:spPr bwMode="auto">
          <a:xfrm>
            <a:off x="6024563" y="3643313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02" name="TextBox 18"/>
          <p:cNvSpPr txBox="1">
            <a:spLocks noChangeArrowheads="1"/>
          </p:cNvSpPr>
          <p:nvPr/>
        </p:nvSpPr>
        <p:spPr bwMode="auto">
          <a:xfrm>
            <a:off x="5591175" y="4860925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03" name="TextBox 19"/>
          <p:cNvSpPr txBox="1">
            <a:spLocks noChangeArrowheads="1"/>
          </p:cNvSpPr>
          <p:nvPr/>
        </p:nvSpPr>
        <p:spPr bwMode="auto">
          <a:xfrm>
            <a:off x="5159375" y="31178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04" name="TextBox 20"/>
          <p:cNvSpPr txBox="1">
            <a:spLocks noChangeArrowheads="1"/>
          </p:cNvSpPr>
          <p:nvPr/>
        </p:nvSpPr>
        <p:spPr bwMode="auto">
          <a:xfrm>
            <a:off x="4719638" y="4170363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05" name="TextBox 21"/>
          <p:cNvSpPr txBox="1">
            <a:spLocks noChangeArrowheads="1"/>
          </p:cNvSpPr>
          <p:nvPr/>
        </p:nvSpPr>
        <p:spPr bwMode="auto">
          <a:xfrm>
            <a:off x="4437063" y="344170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06" name="TextBox 22"/>
          <p:cNvSpPr txBox="1">
            <a:spLocks noChangeArrowheads="1"/>
          </p:cNvSpPr>
          <p:nvPr/>
        </p:nvSpPr>
        <p:spPr bwMode="auto">
          <a:xfrm>
            <a:off x="3814763" y="345440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07" name="TextBox 23"/>
          <p:cNvSpPr txBox="1">
            <a:spLocks noChangeArrowheads="1"/>
          </p:cNvSpPr>
          <p:nvPr/>
        </p:nvSpPr>
        <p:spPr bwMode="auto">
          <a:xfrm>
            <a:off x="4125913" y="38163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08" name="TextBox 24"/>
          <p:cNvSpPr txBox="1">
            <a:spLocks noChangeArrowheads="1"/>
          </p:cNvSpPr>
          <p:nvPr/>
        </p:nvSpPr>
        <p:spPr bwMode="auto">
          <a:xfrm>
            <a:off x="7192963" y="4148138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09" name="TextBox 25"/>
          <p:cNvSpPr txBox="1">
            <a:spLocks noChangeArrowheads="1"/>
          </p:cNvSpPr>
          <p:nvPr/>
        </p:nvSpPr>
        <p:spPr bwMode="auto">
          <a:xfrm>
            <a:off x="8543925" y="4351338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10" name="TextBox 26"/>
          <p:cNvSpPr txBox="1">
            <a:spLocks noChangeArrowheads="1"/>
          </p:cNvSpPr>
          <p:nvPr/>
        </p:nvSpPr>
        <p:spPr bwMode="auto">
          <a:xfrm>
            <a:off x="7653338" y="47942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7611" name="TextBox 27"/>
          <p:cNvSpPr txBox="1">
            <a:spLocks noChangeArrowheads="1"/>
          </p:cNvSpPr>
          <p:nvPr/>
        </p:nvSpPr>
        <p:spPr bwMode="auto">
          <a:xfrm>
            <a:off x="8112125" y="31178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970338" y="3643314"/>
            <a:ext cx="311150" cy="352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367214" y="3716338"/>
            <a:ext cx="155575" cy="144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67604" idx="0"/>
          </p:cNvCxnSpPr>
          <p:nvPr/>
        </p:nvCxnSpPr>
        <p:spPr>
          <a:xfrm>
            <a:off x="4675189" y="3808413"/>
            <a:ext cx="200025" cy="361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967288" y="3454401"/>
            <a:ext cx="265112" cy="758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67602" idx="0"/>
          </p:cNvCxnSpPr>
          <p:nvPr/>
        </p:nvCxnSpPr>
        <p:spPr>
          <a:xfrm>
            <a:off x="5459414" y="3436939"/>
            <a:ext cx="288925" cy="14239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900738" y="4011613"/>
            <a:ext cx="195262" cy="849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91263" y="3989388"/>
            <a:ext cx="165100" cy="425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24650" y="3933826"/>
            <a:ext cx="234950" cy="574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72326" y="3914776"/>
            <a:ext cx="87313" cy="233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7610" idx="0"/>
          </p:cNvCxnSpPr>
          <p:nvPr/>
        </p:nvCxnSpPr>
        <p:spPr>
          <a:xfrm>
            <a:off x="7459663" y="4437064"/>
            <a:ext cx="349250" cy="3571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7611" idx="2"/>
          </p:cNvCxnSpPr>
          <p:nvPr/>
        </p:nvCxnSpPr>
        <p:spPr>
          <a:xfrm flipH="1">
            <a:off x="7896226" y="3487739"/>
            <a:ext cx="371475" cy="1233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67609" idx="0"/>
          </p:cNvCxnSpPr>
          <p:nvPr/>
        </p:nvCxnSpPr>
        <p:spPr>
          <a:xfrm>
            <a:off x="8420100" y="3487738"/>
            <a:ext cx="279400" cy="863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7593" idx="3"/>
          </p:cNvCxnSpPr>
          <p:nvPr/>
        </p:nvCxnSpPr>
        <p:spPr>
          <a:xfrm>
            <a:off x="3176588" y="5127625"/>
            <a:ext cx="68072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16275" y="3206750"/>
            <a:ext cx="68072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26" name="TextBox 43"/>
          <p:cNvSpPr txBox="1">
            <a:spLocks noChangeArrowheads="1"/>
          </p:cNvSpPr>
          <p:nvPr/>
        </p:nvSpPr>
        <p:spPr bwMode="auto">
          <a:xfrm>
            <a:off x="9983788" y="2852738"/>
            <a:ext cx="1499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Övre gräns för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slumpvariation</a:t>
            </a:r>
          </a:p>
        </p:txBody>
      </p:sp>
      <p:sp>
        <p:nvSpPr>
          <p:cNvPr id="67627" name="TextBox 44"/>
          <p:cNvSpPr txBox="1">
            <a:spLocks noChangeArrowheads="1"/>
          </p:cNvSpPr>
          <p:nvPr/>
        </p:nvSpPr>
        <p:spPr bwMode="auto">
          <a:xfrm>
            <a:off x="10023475" y="5030202"/>
            <a:ext cx="1669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Undre gräns för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slumpvariation</a:t>
            </a:r>
          </a:p>
        </p:txBody>
      </p:sp>
    </p:spTree>
    <p:extLst>
      <p:ext uri="{BB962C8B-B14F-4D97-AF65-F5344CB8AC3E}">
        <p14:creationId xmlns:p14="http://schemas.microsoft.com/office/powerpoint/2010/main" val="394316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sv-SE" altLang="sv-SE" dirty="0">
                <a:solidFill>
                  <a:schemeClr val="bg1"/>
                </a:solidFill>
              </a:rPr>
              <a:t>Använd för att förutsäga!</a:t>
            </a:r>
          </a:p>
        </p:txBody>
      </p:sp>
      <p:pic>
        <p:nvPicPr>
          <p:cNvPr id="4" name="Picture 2" descr="http://tutorial9.s3.amazonaws.com/wp-content/uploads/2010/12/dice-ins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724025"/>
            <a:ext cx="13684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16276" y="5373688"/>
            <a:ext cx="6767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16275" y="2997200"/>
            <a:ext cx="0" cy="2376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20188" y="5711825"/>
            <a:ext cx="6224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000" b="1">
                <a:solidFill>
                  <a:schemeClr val="bg1"/>
                </a:solidFill>
                <a:latin typeface="Arial" panose="020B0604020202020204" pitchFamily="34" charset="0"/>
              </a:rPr>
              <a:t>Tid</a:t>
            </a: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31950" y="2852738"/>
            <a:ext cx="14109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2000" b="1" dirty="0">
                <a:solidFill>
                  <a:schemeClr val="bg1"/>
                </a:solidFill>
                <a:latin typeface="Arial" panose="020B0604020202020204" pitchFamily="34" charset="0"/>
              </a:rPr>
              <a:t>Utfall på</a:t>
            </a:r>
            <a:br>
              <a:rPr lang="sv-SE" altLang="sv-SE" sz="20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sv-SE" altLang="sv-SE" sz="2000" b="1" dirty="0">
                <a:solidFill>
                  <a:schemeClr val="bg1"/>
                </a:solidFill>
                <a:latin typeface="Arial" panose="020B0604020202020204" pitchFamily="34" charset="0"/>
              </a:rPr>
              <a:t>tärningen</a:t>
            </a: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16275" y="47894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74963" y="494188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74963" y="45878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4963" y="382746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74963" y="421481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74963" y="34544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63850" y="311785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6000" y="2606675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91175" y="4860925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59375" y="31178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19638" y="4170363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37063" y="344170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14763" y="345440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25913" y="3816350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b="1">
                <a:solidFill>
                  <a:schemeClr val="accent1"/>
                </a:solidFill>
                <a:latin typeface="Arial" panose="020B0604020202020204" pitchFamily="34" charset="0"/>
              </a:rPr>
              <a:t>X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970338" y="3643314"/>
            <a:ext cx="311150" cy="352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367214" y="3716338"/>
            <a:ext cx="155575" cy="144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0"/>
          </p:cNvCxnSpPr>
          <p:nvPr/>
        </p:nvCxnSpPr>
        <p:spPr>
          <a:xfrm>
            <a:off x="4675189" y="3808413"/>
            <a:ext cx="200025" cy="361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967288" y="3454401"/>
            <a:ext cx="265112" cy="758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9" idx="0"/>
          </p:cNvCxnSpPr>
          <p:nvPr/>
        </p:nvCxnSpPr>
        <p:spPr>
          <a:xfrm>
            <a:off x="5459414" y="3436939"/>
            <a:ext cx="288925" cy="14239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900739" y="3036889"/>
            <a:ext cx="350837" cy="1824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0" idx="3"/>
          </p:cNvCxnSpPr>
          <p:nvPr/>
        </p:nvCxnSpPr>
        <p:spPr>
          <a:xfrm>
            <a:off x="3176588" y="5127625"/>
            <a:ext cx="68072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16275" y="3206750"/>
            <a:ext cx="68072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9983788" y="2852738"/>
            <a:ext cx="15568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Övre gräns för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slumpvariation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0023475" y="5045075"/>
            <a:ext cx="16113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Undre gräns för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slumpvariation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5903913" y="2363788"/>
            <a:ext cx="715962" cy="754062"/>
          </a:xfrm>
          <a:prstGeom prst="star5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816726" y="2492375"/>
            <a:ext cx="1109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SIGNAL!!!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600" dirty="0">
                <a:solidFill>
                  <a:schemeClr val="bg1"/>
                </a:solidFill>
                <a:latin typeface="Arial" panose="020B0604020202020204" pitchFamily="34" charset="0"/>
              </a:rPr>
              <a:t>En 7:a</a:t>
            </a:r>
          </a:p>
        </p:txBody>
      </p:sp>
    </p:spTree>
    <p:extLst>
      <p:ext uri="{BB962C8B-B14F-4D97-AF65-F5344CB8AC3E}">
        <p14:creationId xmlns:p14="http://schemas.microsoft.com/office/powerpoint/2010/main" val="56145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7D87C78E2DE34F8B1DDEC34A1AE62A" ma:contentTypeVersion="14" ma:contentTypeDescription="Skapa ett nytt dokument." ma:contentTypeScope="" ma:versionID="d903233acffda9a02e315c4fdc5eca93">
  <xsd:schema xmlns:xsd="http://www.w3.org/2001/XMLSchema" xmlns:xs="http://www.w3.org/2001/XMLSchema" xmlns:p="http://schemas.microsoft.com/office/2006/metadata/properties" xmlns:ns2="7cb6a11d-8025-4f7e-b812-5adfc83f902e" xmlns:ns3="9d5fb665-3f78-4217-94da-456282004488" targetNamespace="http://schemas.microsoft.com/office/2006/metadata/properties" ma:root="true" ma:fieldsID="60f40ad9d6b7c569f9152a805818aef2" ns2:_="" ns3:_="">
    <xsd:import namespace="7cb6a11d-8025-4f7e-b812-5adfc83f902e"/>
    <xsd:import namespace="9d5fb665-3f78-4217-94da-456282004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a11d-8025-4f7e-b812-5adfc83f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50422717-dbc4-4c88-9406-613b8b4ef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fb665-3f78-4217-94da-45628200448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7d0637c-d891-4939-9122-aabb0f37189e}" ma:internalName="TaxCatchAll" ma:showField="CatchAllData" ma:web="9d5fb665-3f78-4217-94da-4562820044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90581D-E34A-41AF-9BB9-BF0E9B8EC96F}"/>
</file>

<file path=customXml/itemProps2.xml><?xml version="1.0" encoding="utf-8"?>
<ds:datastoreItem xmlns:ds="http://schemas.openxmlformats.org/officeDocument/2006/customXml" ds:itemID="{CF1A57BD-08B5-4DBA-AC03-0C5F87A446DA}"/>
</file>

<file path=docProps/app.xml><?xml version="1.0" encoding="utf-8"?>
<Properties xmlns="http://schemas.openxmlformats.org/officeDocument/2006/extended-properties" xmlns:vt="http://schemas.openxmlformats.org/officeDocument/2006/docPropsVTypes">
  <TotalTime>22079</TotalTime>
  <Words>476</Words>
  <Application>Microsoft Office PowerPoint</Application>
  <PresentationFormat>Widescreen</PresentationFormat>
  <Paragraphs>154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museo-sans</vt:lpstr>
      <vt:lpstr>Office-tema</vt:lpstr>
      <vt:lpstr>  Förstå, förutse och förbättra – om mätningar och dataanalys för verksamhetsutveckling </vt:lpstr>
      <vt:lpstr>PowerPoint Presentation</vt:lpstr>
      <vt:lpstr>PowerPoint Presentation</vt:lpstr>
      <vt:lpstr>Regression mot medelvärde</vt:lpstr>
      <vt:lpstr>Viktiga utgångspunkter!</vt:lpstr>
      <vt:lpstr>Lite uppvärmning: ett exempel på mätning över tid</vt:lpstr>
      <vt:lpstr>Vad vet vi om tärningen?</vt:lpstr>
      <vt:lpstr>PowerPoint Presentation</vt:lpstr>
      <vt:lpstr>Använd för att förutsäga!</vt:lpstr>
      <vt:lpstr>PowerPoint Presentation</vt:lpstr>
      <vt:lpstr>PowerPoint Presentation</vt:lpstr>
      <vt:lpstr>Passagerartrafik Arlanda – vilken variation finns?</vt:lpstr>
      <vt:lpstr>John Snows karta för  lokalisering av personer  som dött i kolerasjukdom,  centrala London,  September 1854</vt:lpstr>
      <vt:lpstr>PowerPoint Presentation</vt:lpstr>
      <vt:lpstr>Två misstag i tolkning av variation</vt:lpstr>
      <vt:lpstr>PowerPoint Presentation</vt:lpstr>
      <vt:lpstr>95% av en organisations resultat kommer från systemet   och   5% från individerna</vt:lpstr>
      <vt:lpstr>En reflektion utifrån möjligheter kring mätningar</vt:lpstr>
      <vt:lpstr>Tack för att ni lyssnat!</vt:lpstr>
    </vt:vector>
  </TitlesOfParts>
  <Company>Linköpings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Vem är Mattias?</dc:title>
  <dc:creator>Mattias Elg</dc:creator>
  <cp:lastModifiedBy>Mattias Elg</cp:lastModifiedBy>
  <cp:revision>76</cp:revision>
  <cp:lastPrinted>2021-03-24T10:56:41Z</cp:lastPrinted>
  <dcterms:created xsi:type="dcterms:W3CDTF">2018-12-03T10:19:31Z</dcterms:created>
  <dcterms:modified xsi:type="dcterms:W3CDTF">2023-04-14T09:40:10Z</dcterms:modified>
</cp:coreProperties>
</file>