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style2.xml" ContentType="application/vnd.ms-office.chart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1" r:id="rId2"/>
  </p:sldMasterIdLst>
  <p:notesMasterIdLst>
    <p:notesMasterId r:id="rId36"/>
  </p:notesMasterIdLst>
  <p:sldIdLst>
    <p:sldId id="555" r:id="rId3"/>
    <p:sldId id="476" r:id="rId4"/>
    <p:sldId id="477" r:id="rId5"/>
    <p:sldId id="508" r:id="rId6"/>
    <p:sldId id="524" r:id="rId7"/>
    <p:sldId id="482" r:id="rId8"/>
    <p:sldId id="552" r:id="rId9"/>
    <p:sldId id="526" r:id="rId10"/>
    <p:sldId id="545" r:id="rId11"/>
    <p:sldId id="554" r:id="rId12"/>
    <p:sldId id="547" r:id="rId13"/>
    <p:sldId id="551" r:id="rId14"/>
    <p:sldId id="550" r:id="rId15"/>
    <p:sldId id="549" r:id="rId16"/>
    <p:sldId id="348" r:id="rId17"/>
    <p:sldId id="291" r:id="rId18"/>
    <p:sldId id="355" r:id="rId19"/>
    <p:sldId id="356" r:id="rId20"/>
    <p:sldId id="343" r:id="rId21"/>
    <p:sldId id="341" r:id="rId22"/>
    <p:sldId id="342" r:id="rId23"/>
    <p:sldId id="352" r:id="rId24"/>
    <p:sldId id="314" r:id="rId25"/>
    <p:sldId id="321" r:id="rId26"/>
    <p:sldId id="292" r:id="rId27"/>
    <p:sldId id="315" r:id="rId28"/>
    <p:sldId id="320" r:id="rId29"/>
    <p:sldId id="354" r:id="rId30"/>
    <p:sldId id="351" r:id="rId31"/>
    <p:sldId id="350" r:id="rId32"/>
    <p:sldId id="357" r:id="rId33"/>
    <p:sldId id="556" r:id="rId34"/>
    <p:sldId id="557" r:id="rId3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030B6F25-6B5A-6F4C-9D4C-57D49984E6D5}">
          <p14:sldIdLst>
            <p14:sldId id="555"/>
            <p14:sldId id="476"/>
            <p14:sldId id="477"/>
            <p14:sldId id="508"/>
            <p14:sldId id="524"/>
            <p14:sldId id="482"/>
            <p14:sldId id="552"/>
            <p14:sldId id="526"/>
            <p14:sldId id="545"/>
            <p14:sldId id="554"/>
            <p14:sldId id="547"/>
            <p14:sldId id="551"/>
            <p14:sldId id="550"/>
            <p14:sldId id="549"/>
            <p14:sldId id="348"/>
            <p14:sldId id="291"/>
            <p14:sldId id="355"/>
            <p14:sldId id="356"/>
            <p14:sldId id="343"/>
            <p14:sldId id="341"/>
            <p14:sldId id="342"/>
            <p14:sldId id="352"/>
            <p14:sldId id="314"/>
            <p14:sldId id="321"/>
            <p14:sldId id="292"/>
            <p14:sldId id="315"/>
            <p14:sldId id="320"/>
            <p14:sldId id="354"/>
            <p14:sldId id="351"/>
            <p14:sldId id="350"/>
            <p14:sldId id="357"/>
            <p14:sldId id="556"/>
            <p14:sldId id="557"/>
          </p14:sldIdLst>
        </p14:section>
        <p14:section name="Bakgrund" id="{4AF03243-4AAC-2B4F-AD93-A1D4E4EFE74C}">
          <p14:sldIdLst/>
        </p14:section>
        <p14:section name="Resultat" id="{E2D3160F-3A2E-4545-87EC-BBFA7E8AF781}">
          <p14:sldIdLst/>
        </p14:section>
        <p14:section name="Sammanfattning" id="{C2D0CDF2-E016-0648-9EB8-6EB9D3157DF1}">
          <p14:sldIdLst/>
        </p14:section>
        <p14:section name="avslut" id="{83D066F8-97A2-F24D-BA72-3F493910BE4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55A"/>
    <a:srgbClr val="F8E999"/>
    <a:srgbClr val="F5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llanmörkt format 4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01"/>
    <p:restoredTop sz="95781"/>
  </p:normalViewPr>
  <p:slideViewPr>
    <p:cSldViewPr snapToGrid="0" snapToObjects="1" showGuides="1">
      <p:cViewPr varScale="1">
        <p:scale>
          <a:sx n="64" d="100"/>
          <a:sy n="64" d="100"/>
        </p:scale>
        <p:origin x="52" y="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84627\HCP\Skrivbord\To%20do%2023\PPT%20LinkedIn\NKI%20utve%202007-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84627\HCP\Skrivbord\To%20do%2023\PPT%20LinkedIn\NKI%20utve%202007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Diagrammal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Blad1!$B$3</c:f>
              <c:strCache>
                <c:ptCount val="1"/>
                <c:pt idx="0">
                  <c:v>NKI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F77-4552-9D12-20E821574C6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73-49F2-8A0C-EEDF89EF58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73-49F2-8A0C-EEDF89EF58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73-49F2-8A0C-EEDF89EF58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73-49F2-8A0C-EEDF89EF58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73-49F2-8A0C-EEDF89EF58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73-49F2-8A0C-EEDF89EF58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73-49F2-8A0C-EEDF89EF589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73-49F2-8A0C-EEDF89EF589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73-49F2-8A0C-EEDF89EF589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73-49F2-8A0C-EEDF89EF589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73-49F2-8A0C-EEDF89EF5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Blad1!$A$4:$A$16</c:f>
              <c:numCache>
                <c:formatCode>General</c:formatCode>
                <c:ptCount val="13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2012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Blad1!$B$4:$B$16</c:f>
              <c:numCache>
                <c:formatCode>General</c:formatCode>
                <c:ptCount val="13"/>
                <c:pt idx="0">
                  <c:v>63</c:v>
                </c:pt>
                <c:pt idx="1">
                  <c:v>66</c:v>
                </c:pt>
                <c:pt idx="2">
                  <c:v>67</c:v>
                </c:pt>
                <c:pt idx="3">
                  <c:v>67</c:v>
                </c:pt>
                <c:pt idx="4">
                  <c:v>69</c:v>
                </c:pt>
                <c:pt idx="5">
                  <c:v>69</c:v>
                </c:pt>
                <c:pt idx="6">
                  <c:v>70</c:v>
                </c:pt>
                <c:pt idx="7">
                  <c:v>70</c:v>
                </c:pt>
                <c:pt idx="8">
                  <c:v>73</c:v>
                </c:pt>
                <c:pt idx="9">
                  <c:v>73</c:v>
                </c:pt>
                <c:pt idx="10">
                  <c:v>74</c:v>
                </c:pt>
                <c:pt idx="11">
                  <c:v>74</c:v>
                </c:pt>
                <c:pt idx="1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4-4E1F-A124-045B53132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8330288"/>
        <c:axId val="448332256"/>
      </c:barChart>
      <c:catAx>
        <c:axId val="4483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8332256"/>
        <c:crosses val="autoZero"/>
        <c:auto val="1"/>
        <c:lblAlgn val="ctr"/>
        <c:lblOffset val="100"/>
        <c:noMultiLvlLbl val="0"/>
      </c:catAx>
      <c:valAx>
        <c:axId val="448332256"/>
        <c:scaling>
          <c:orientation val="minMax"/>
          <c:min val="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833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Blad1!$B$3</c:f>
              <c:strCache>
                <c:ptCount val="1"/>
                <c:pt idx="0">
                  <c:v>NKI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Blad1!$A$4:$A$16</c:f>
              <c:numCache>
                <c:formatCode>General</c:formatCode>
                <c:ptCount val="13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2012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Blad1!$B$4:$B$16</c:f>
              <c:numCache>
                <c:formatCode>General</c:formatCode>
                <c:ptCount val="13"/>
                <c:pt idx="0">
                  <c:v>63</c:v>
                </c:pt>
                <c:pt idx="1">
                  <c:v>66</c:v>
                </c:pt>
                <c:pt idx="2">
                  <c:v>67</c:v>
                </c:pt>
                <c:pt idx="3">
                  <c:v>67</c:v>
                </c:pt>
                <c:pt idx="4">
                  <c:v>69</c:v>
                </c:pt>
                <c:pt idx="5">
                  <c:v>69</c:v>
                </c:pt>
                <c:pt idx="6">
                  <c:v>70</c:v>
                </c:pt>
                <c:pt idx="7">
                  <c:v>70</c:v>
                </c:pt>
                <c:pt idx="8">
                  <c:v>73</c:v>
                </c:pt>
                <c:pt idx="9">
                  <c:v>73</c:v>
                </c:pt>
                <c:pt idx="10">
                  <c:v>74</c:v>
                </c:pt>
                <c:pt idx="11">
                  <c:v>74</c:v>
                </c:pt>
                <c:pt idx="1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4-4E1F-A124-045B53132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8330288"/>
        <c:axId val="448332256"/>
      </c:barChart>
      <c:catAx>
        <c:axId val="4483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8332256"/>
        <c:crosses val="autoZero"/>
        <c:auto val="1"/>
        <c:lblAlgn val="ctr"/>
        <c:lblOffset val="100"/>
        <c:noMultiLvlLbl val="0"/>
      </c:catAx>
      <c:valAx>
        <c:axId val="448332256"/>
        <c:scaling>
          <c:orientation val="minMax"/>
          <c:min val="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833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0E-564D-8638-DE99B4F3BD9B}"/>
              </c:ext>
            </c:extLst>
          </c:dPt>
          <c:dPt>
            <c:idx val="1"/>
            <c:invertIfNegative val="0"/>
            <c:bubble3D val="0"/>
            <c:spPr>
              <a:solidFill>
                <a:srgbClr val="F295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D0E-564D-8638-DE99B4F3BD9B}"/>
              </c:ext>
            </c:extLst>
          </c:dPt>
          <c:dPt>
            <c:idx val="2"/>
            <c:invertIfNegative val="0"/>
            <c:bubble3D val="0"/>
            <c:spPr>
              <a:solidFill>
                <a:srgbClr val="F295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D0E-564D-8638-DE99B4F3BD9B}"/>
              </c:ext>
            </c:extLst>
          </c:dPt>
          <c:dPt>
            <c:idx val="3"/>
            <c:invertIfNegative val="0"/>
            <c:bubble3D val="0"/>
            <c:spPr>
              <a:solidFill>
                <a:srgbClr val="F8E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0E-564D-8638-DE99B4F3BD9B}"/>
              </c:ext>
            </c:extLst>
          </c:dPt>
          <c:dPt>
            <c:idx val="4"/>
            <c:invertIfNegative val="0"/>
            <c:bubble3D val="0"/>
            <c:spPr>
              <a:solidFill>
                <a:srgbClr val="F8E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487-8042-B0EE-930018C968AF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0E-564D-8638-DE99B4F3B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7"/>
                <c:pt idx="0">
                  <c:v>Starka kritiker</c:v>
                </c:pt>
                <c:pt idx="1">
                  <c:v>Starkt kritiska till utvärdering och affärsmässighet</c:v>
                </c:pt>
                <c:pt idx="2">
                  <c:v>Kritska till information</c:v>
                </c:pt>
                <c:pt idx="3">
                  <c:v>Kritiska till kunskap, krav och affärsmässighet</c:v>
                </c:pt>
                <c:pt idx="4">
                  <c:v>Kritiska till motivering</c:v>
                </c:pt>
                <c:pt idx="5">
                  <c:v>Neutrala</c:v>
                </c:pt>
                <c:pt idx="6">
                  <c:v>Starkt positiva</c:v>
                </c:pt>
              </c:strCache>
            </c:strRef>
          </c:cat>
          <c:val>
            <c:numRef>
              <c:f>Blad1!$B$2:$B$8</c:f>
              <c:numCache>
                <c:formatCode>0%</c:formatCode>
                <c:ptCount val="7"/>
                <c:pt idx="0">
                  <c:v>6.4000000000000001E-2</c:v>
                </c:pt>
                <c:pt idx="1">
                  <c:v>5.5E-2</c:v>
                </c:pt>
                <c:pt idx="2">
                  <c:v>0.09</c:v>
                </c:pt>
                <c:pt idx="3">
                  <c:v>8.5000000000000006E-2</c:v>
                </c:pt>
                <c:pt idx="4">
                  <c:v>0.16300000000000001</c:v>
                </c:pt>
                <c:pt idx="5">
                  <c:v>0.29799999999999999</c:v>
                </c:pt>
                <c:pt idx="6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0E-564D-8638-DE99B4F3BD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1885616"/>
        <c:axId val="971887264"/>
      </c:barChart>
      <c:catAx>
        <c:axId val="97188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1887264"/>
        <c:crosses val="autoZero"/>
        <c:auto val="1"/>
        <c:lblAlgn val="ctr"/>
        <c:lblOffset val="100"/>
        <c:noMultiLvlLbl val="0"/>
      </c:catAx>
      <c:valAx>
        <c:axId val="97188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188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187628573455303E-2"/>
          <c:y val="4.3343642684565802E-2"/>
          <c:w val="0.93699255160672501"/>
          <c:h val="0.832607485773752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4B44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A590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F5-4244-B3C9-976ADD6175CB}"/>
              </c:ext>
            </c:extLst>
          </c:dPt>
          <c:dPt>
            <c:idx val="1"/>
            <c:invertIfNegative val="0"/>
            <c:bubble3D val="0"/>
            <c:spPr>
              <a:solidFill>
                <a:srgbClr val="F8E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F5-4244-B3C9-976ADD6175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4F5-4244-B3C9-976ADD6175C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4F5-4244-B3C9-976ADD6175C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4F5-4244-B3C9-976ADD6175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[Diagrammall1]Tabeller!$C$8:$C$12</c:f>
              <c:strCache>
                <c:ptCount val="5"/>
                <c:pt idx="0">
                  <c:v>Ingen inbjudan</c:v>
                </c:pt>
                <c:pt idx="1">
                  <c:v>Inbjudan men gjorde ingen insats</c:v>
                </c:pt>
                <c:pt idx="2">
                  <c:v>Svarade på RFI eller remiss</c:v>
                </c:pt>
                <c:pt idx="3">
                  <c:v>Deltog på öppet möte</c:v>
                </c:pt>
                <c:pt idx="4">
                  <c:v>Hade dialog på plats med beställare</c:v>
                </c:pt>
              </c:strCache>
            </c:strRef>
          </c:cat>
          <c:val>
            <c:numRef>
              <c:f>[Diagrammall1]Tabeller!$D$8:$D$12</c:f>
              <c:numCache>
                <c:formatCode>0</c:formatCode>
                <c:ptCount val="5"/>
                <c:pt idx="0">
                  <c:v>62.17</c:v>
                </c:pt>
                <c:pt idx="1">
                  <c:v>67.319999999999993</c:v>
                </c:pt>
                <c:pt idx="2">
                  <c:v>69.05</c:v>
                </c:pt>
                <c:pt idx="3">
                  <c:v>69.540000000000006</c:v>
                </c:pt>
                <c:pt idx="4">
                  <c:v>71.260000000000005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F5-4244-B3C9-976ADD617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2125137128"/>
        <c:axId val="-2125133560"/>
      </c:barChart>
      <c:catAx>
        <c:axId val="-212513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-2125133560"/>
        <c:crosses val="autoZero"/>
        <c:auto val="1"/>
        <c:lblAlgn val="ctr"/>
        <c:lblOffset val="100"/>
        <c:noMultiLvlLbl val="0"/>
      </c:catAx>
      <c:valAx>
        <c:axId val="-212513356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-212513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 b="0" i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AE76F-0769-4A4C-A258-7A612D127327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0A8A9-562A-0545-A15D-48B02F86DA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232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296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349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629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95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89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45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691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065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03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94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418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21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F7488912-E437-1746-AC8B-1FB95D9B1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34814" y="4382278"/>
            <a:ext cx="2592261" cy="249265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4A388E02-8E26-5A46-B06D-AF15C39B6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12442" y="1354667"/>
            <a:ext cx="2592261" cy="552026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B6D7C88-FA54-8C47-8BD7-8FF36AD08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2062" y="344385"/>
            <a:ext cx="2592261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34814" y="5691221"/>
            <a:ext cx="1784739" cy="1166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0527" y="4687290"/>
            <a:ext cx="1784739" cy="21707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773385"/>
            <a:ext cx="1784739" cy="3084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736A520-3F33-FD41-A100-514F101AFB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6316" y="3000549"/>
            <a:ext cx="7379369" cy="1166779"/>
          </a:xfrm>
        </p:spPr>
        <p:txBody>
          <a:bodyPr>
            <a:normAutofit/>
          </a:bodyPr>
          <a:lstStyle>
            <a:lvl1pPr marL="0" indent="0" algn="ctr">
              <a:buNone/>
              <a:defRPr sz="2954" b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2735" indent="0" algn="ctr">
              <a:buNone/>
              <a:defRPr sz="2462"/>
            </a:lvl2pPr>
            <a:lvl3pPr marL="1125472" indent="0" algn="ctr">
              <a:buNone/>
              <a:defRPr sz="2217"/>
            </a:lvl3pPr>
            <a:lvl4pPr marL="1688207" indent="0" algn="ctr">
              <a:buNone/>
              <a:defRPr sz="1969"/>
            </a:lvl4pPr>
            <a:lvl5pPr marL="2250944" indent="0" algn="ctr">
              <a:buNone/>
              <a:defRPr sz="1969"/>
            </a:lvl5pPr>
            <a:lvl6pPr marL="2813679" indent="0" algn="ctr">
              <a:buNone/>
              <a:defRPr sz="1969"/>
            </a:lvl6pPr>
            <a:lvl7pPr marL="3376415" indent="0" algn="ctr">
              <a:buNone/>
              <a:defRPr sz="1969"/>
            </a:lvl7pPr>
            <a:lvl8pPr marL="3939151" indent="0" algn="ctr">
              <a:buNone/>
              <a:defRPr sz="1969"/>
            </a:lvl8pPr>
            <a:lvl9pPr marL="4501886" indent="0" algn="ctr">
              <a:buNone/>
              <a:defRPr sz="1969"/>
            </a:lvl9pPr>
          </a:lstStyle>
          <a:p>
            <a:r>
              <a:rPr lang="sv-SE" dirty="0"/>
              <a:t>Skriv underrubrik, ex månad år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EF1C71-0DBC-2A47-93D4-E86CCB417F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2585" y="1476657"/>
            <a:ext cx="8346831" cy="1166779"/>
          </a:xfrm>
        </p:spPr>
        <p:txBody>
          <a:bodyPr anchor="b">
            <a:normAutofit/>
          </a:bodyPr>
          <a:lstStyle>
            <a:lvl1pPr algn="ctr">
              <a:defRPr sz="4431" b="1" i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sv-SE" dirty="0"/>
              <a:t>Rubrik för rapport</a:t>
            </a:r>
          </a:p>
        </p:txBody>
      </p:sp>
    </p:spTree>
    <p:extLst>
      <p:ext uri="{BB962C8B-B14F-4D97-AF65-F5344CB8AC3E}">
        <p14:creationId xmlns:p14="http://schemas.microsoft.com/office/powerpoint/2010/main" val="28051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2" y="5691222"/>
            <a:ext cx="2004646" cy="1166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15659" y="4687291"/>
            <a:ext cx="2004646" cy="21707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1"/>
            <a:ext cx="2004646" cy="3428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EF1C71-0DBC-2A47-93D4-E86CCB417F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4953" y="2262221"/>
            <a:ext cx="8346831" cy="1166779"/>
          </a:xfrm>
        </p:spPr>
        <p:txBody>
          <a:bodyPr anchor="b">
            <a:normAutofit/>
          </a:bodyPr>
          <a:lstStyle>
            <a:lvl1pPr algn="ctr">
              <a:defRPr sz="4431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sv-SE" dirty="0"/>
              <a:t>Kapitelavsnitt 2</a:t>
            </a:r>
          </a:p>
        </p:txBody>
      </p:sp>
    </p:spTree>
    <p:extLst>
      <p:ext uri="{BB962C8B-B14F-4D97-AF65-F5344CB8AC3E}">
        <p14:creationId xmlns:p14="http://schemas.microsoft.com/office/powerpoint/2010/main" val="30373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innehåll utan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A96705-57B4-0843-A212-7719250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706AC9-93B9-754F-9E0C-BE3E03AB6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D52669-0E6C-1840-9713-AA3542FA3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7" y="6343423"/>
            <a:ext cx="1322869" cy="330856"/>
          </a:xfrm>
        </p:spPr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676901-F9C7-3644-9552-4487EB53E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1406840" indent="-281368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3pPr>
            <a:lvl4pPr marL="1969577" indent="-281368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90964437-A60B-5740-8BAC-4B1934ACE4E1}"/>
              </a:ext>
            </a:extLst>
          </p:cNvPr>
          <p:cNvCxnSpPr>
            <a:cxnSpLocks/>
          </p:cNvCxnSpPr>
          <p:nvPr userDrawn="1"/>
        </p:nvCxnSpPr>
        <p:spPr>
          <a:xfrm flipV="1">
            <a:off x="602570" y="1376367"/>
            <a:ext cx="11002057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775177C9-7FBD-1847-A139-18F834CCC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/>
              <a:t>Rubrik för sida med text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7CACEF4-E528-794B-9CAA-465F7A48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</p:spTree>
    <p:extLst>
      <p:ext uri="{BB962C8B-B14F-4D97-AF65-F5344CB8AC3E}">
        <p14:creationId xmlns:p14="http://schemas.microsoft.com/office/powerpoint/2010/main" val="38648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rubriker utan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B9DF0AE-644D-9B44-8EB2-E1064DA9E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52EA53-E67D-634D-800B-44FA4BF3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4EB8A9F-93DE-D142-9851-71F55D520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6" y="6343423"/>
            <a:ext cx="1293253" cy="330856"/>
          </a:xfrm>
        </p:spPr>
        <p:txBody>
          <a:bodyPr/>
          <a:lstStyle/>
          <a:p>
            <a:fld id="{30DE30AE-D41D-1B42-9F9E-DEBE1EF30DEF}" type="datetimeFigureOut">
              <a:rPr lang="sv-SE" smtClean="0"/>
              <a:pPr/>
              <a:t>2023-04-20</a:t>
            </a:fld>
            <a:r>
              <a:rPr lang="sv-SE" dirty="0"/>
              <a:t> |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3330B1BF-D62F-0142-A411-292AAEFBD3F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65382" y="1635368"/>
            <a:ext cx="5181600" cy="43980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2EE30900-CC8E-0C4D-BB51-B4B5FBAAD5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4962" y="438109"/>
            <a:ext cx="5181600" cy="935038"/>
          </a:xfrm>
        </p:spPr>
        <p:txBody>
          <a:bodyPr anchor="b">
            <a:normAutofit/>
          </a:bodyPr>
          <a:lstStyle>
            <a:lvl1pPr marL="0" indent="0">
              <a:buNone/>
              <a:defRPr sz="2215" b="1"/>
            </a:lvl1pPr>
          </a:lstStyle>
          <a:p>
            <a:pPr lvl="0"/>
            <a:r>
              <a:rPr lang="sv-SE" dirty="0"/>
              <a:t>Grafrubriker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FC0D75DC-00CA-C545-909E-A73F3E2EEA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2569" y="1641025"/>
            <a:ext cx="5181600" cy="43980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5B6D65F-8E26-AB40-8C5A-352920475F9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6908" y="441326"/>
            <a:ext cx="5181600" cy="935038"/>
          </a:xfrm>
        </p:spPr>
        <p:txBody>
          <a:bodyPr anchor="b">
            <a:normAutofit/>
          </a:bodyPr>
          <a:lstStyle>
            <a:lvl1pPr marL="0" indent="0">
              <a:buNone/>
              <a:defRPr sz="2215" b="1"/>
            </a:lvl1pPr>
          </a:lstStyle>
          <a:p>
            <a:pPr lvl="0"/>
            <a:r>
              <a:rPr lang="sv-SE" dirty="0"/>
              <a:t>Grafrubriker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74A7165-AC54-6F47-B88A-67DD7D049E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-1127365"/>
            <a:ext cx="10925627" cy="907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 dirty="0"/>
              <a:t>Bara grafer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B98114D-4688-EE40-B9CE-CA7268FBE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B7DC3CB1-B2ED-4A4A-9A7B-60FBFAE92ECD}"/>
              </a:ext>
            </a:extLst>
          </p:cNvPr>
          <p:cNvCxnSpPr>
            <a:cxnSpLocks/>
          </p:cNvCxnSpPr>
          <p:nvPr userDrawn="1"/>
        </p:nvCxnSpPr>
        <p:spPr>
          <a:xfrm>
            <a:off x="602570" y="1376367"/>
            <a:ext cx="517593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354DEEA4-A1AF-F34E-BFB4-C02AF0D8688C}"/>
              </a:ext>
            </a:extLst>
          </p:cNvPr>
          <p:cNvCxnSpPr>
            <a:cxnSpLocks/>
          </p:cNvCxnSpPr>
          <p:nvPr userDrawn="1"/>
        </p:nvCxnSpPr>
        <p:spPr>
          <a:xfrm>
            <a:off x="6130624" y="1373147"/>
            <a:ext cx="517593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4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kolumner. Utan ka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1D9D5CA-2FC9-3343-AC0A-415BC2A2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ACA49F-6EBD-B74B-8C9C-DF7378606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DD8A5F-4C10-4649-80EF-631D5D60A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526E74-3BB6-F947-83BD-C7139EEA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5382" y="1635368"/>
            <a:ext cx="5181600" cy="43980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45F869-1CFC-5D49-BDB4-8EAAE908A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569" y="1641025"/>
            <a:ext cx="5181600" cy="43980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C60CA81-45A0-1D4F-8911-EB3D2A0693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/>
              <a:t>Rubrik för sida med text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7748971-8DCA-E749-B406-23A704678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6C16FC93-AFF0-5F41-BE03-7439BBD9B58F}"/>
              </a:ext>
            </a:extLst>
          </p:cNvPr>
          <p:cNvCxnSpPr>
            <a:cxnSpLocks/>
          </p:cNvCxnSpPr>
          <p:nvPr userDrawn="1"/>
        </p:nvCxnSpPr>
        <p:spPr>
          <a:xfrm>
            <a:off x="602570" y="1376367"/>
            <a:ext cx="1092723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A230BBA6-6C93-B543-9832-33D15D2E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2295657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2" y="5691222"/>
            <a:ext cx="2004646" cy="11667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15659" y="4687291"/>
            <a:ext cx="2004646" cy="2170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1"/>
            <a:ext cx="2004646" cy="3428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F8527684-5CE4-6E42-B697-1AFD49892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2585" y="2511889"/>
            <a:ext cx="8346831" cy="685517"/>
          </a:xfrm>
        </p:spPr>
        <p:txBody>
          <a:bodyPr anchor="b">
            <a:normAutofit/>
          </a:bodyPr>
          <a:lstStyle>
            <a:lvl1pPr algn="ctr">
              <a:defRPr sz="3446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v-SE" dirty="0"/>
              <a:t>Kapitelavsnitt 2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7F9F83-BBBA-A043-B88D-36ECD34151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1856" y="6297145"/>
            <a:ext cx="1402767" cy="3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56411" y="5691222"/>
            <a:ext cx="2004646" cy="1166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23167" y="4687291"/>
            <a:ext cx="2004646" cy="21707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10" y="3429001"/>
            <a:ext cx="2004646" cy="3428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AB17C627-C9C4-424E-9E7A-F4CE17DE4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Kapitelavsnitt 1</a:t>
            </a:r>
          </a:p>
        </p:txBody>
      </p:sp>
    </p:spTree>
    <p:extLst>
      <p:ext uri="{BB962C8B-B14F-4D97-AF65-F5344CB8AC3E}">
        <p14:creationId xmlns:p14="http://schemas.microsoft.com/office/powerpoint/2010/main" val="3420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2" y="5691222"/>
            <a:ext cx="2004646" cy="11667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15659" y="4687291"/>
            <a:ext cx="2004646" cy="21707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1"/>
            <a:ext cx="2004646" cy="3428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EF1C71-0DBC-2A47-93D4-E86CCB417F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4953" y="2262221"/>
            <a:ext cx="8346831" cy="1166779"/>
          </a:xfrm>
        </p:spPr>
        <p:txBody>
          <a:bodyPr anchor="b">
            <a:normAutofit/>
          </a:bodyPr>
          <a:lstStyle>
            <a:lvl1pPr algn="ctr">
              <a:defRPr sz="4431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sv-SE" dirty="0"/>
              <a:t>Kapitelavsnitt 2</a:t>
            </a:r>
          </a:p>
        </p:txBody>
      </p:sp>
    </p:spTree>
    <p:extLst>
      <p:ext uri="{BB962C8B-B14F-4D97-AF65-F5344CB8AC3E}">
        <p14:creationId xmlns:p14="http://schemas.microsoft.com/office/powerpoint/2010/main" val="16016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15F6251-2423-4244-A2CA-39899875F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E0777A-F27D-544F-A369-1C89BAC9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5465" y="6360633"/>
            <a:ext cx="722310" cy="313646"/>
          </a:xfrm>
        </p:spPr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FE6EE5-616F-9B49-8626-16F20142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BDE58C-F250-B641-BCCF-1D54DD65C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6" y="6343423"/>
            <a:ext cx="1234020" cy="330856"/>
          </a:xfrm>
        </p:spPr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8D18DC7-A6D1-ED43-970B-FCA21E2C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73" y="1654176"/>
            <a:ext cx="1101725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1406840" indent="-281368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3pPr>
            <a:lvl4pPr marL="1969577" indent="-281368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9D66C5-0D16-A440-9FEA-FCBAD4FDE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/>
              <a:t>Rubrik för sida med text</a:t>
            </a:r>
          </a:p>
        </p:txBody>
      </p:sp>
    </p:spTree>
    <p:extLst>
      <p:ext uri="{BB962C8B-B14F-4D97-AF65-F5344CB8AC3E}">
        <p14:creationId xmlns:p14="http://schemas.microsoft.com/office/powerpoint/2010/main" val="17195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+ Rubrik2 + 2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74010E4-8967-2144-BBB3-50C4A793F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9FCCCCF-FAD9-B744-8E39-8A62CAEE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4662F81-7234-A34D-880C-3483FB41A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C9E4B72-3348-FE4B-914C-B07F08C6C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A419098-CAA6-9948-A44D-5A67D4337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1634" y="2530688"/>
            <a:ext cx="5183188" cy="3684588"/>
          </a:xfrm>
        </p:spPr>
        <p:txBody>
          <a:bodyPr/>
          <a:lstStyle>
            <a:lvl1pPr>
              <a:defRPr sz="2215"/>
            </a:lvl1pPr>
            <a:lvl2pPr>
              <a:defRPr sz="1969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B443583-E8A4-974B-8DB3-FCB56FCDB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0808" y="1640807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215" b="1"/>
            </a:lvl1pPr>
            <a:lvl2pPr marL="562735" indent="0">
              <a:buNone/>
              <a:defRPr sz="2462" b="1"/>
            </a:lvl2pPr>
            <a:lvl3pPr marL="1125472" indent="0">
              <a:buNone/>
              <a:defRPr sz="2217" b="1"/>
            </a:lvl3pPr>
            <a:lvl4pPr marL="1688207" indent="0">
              <a:buNone/>
              <a:defRPr sz="1969" b="1"/>
            </a:lvl4pPr>
            <a:lvl5pPr marL="2250944" indent="0">
              <a:buNone/>
              <a:defRPr sz="1969" b="1"/>
            </a:lvl5pPr>
            <a:lvl6pPr marL="2813679" indent="0">
              <a:buNone/>
              <a:defRPr sz="1969" b="1"/>
            </a:lvl6pPr>
            <a:lvl7pPr marL="3376415" indent="0">
              <a:buNone/>
              <a:defRPr sz="1969" b="1"/>
            </a:lvl7pPr>
            <a:lvl8pPr marL="3939151" indent="0">
              <a:buNone/>
              <a:defRPr sz="1969" b="1"/>
            </a:lvl8pPr>
            <a:lvl9pPr marL="4501886" indent="0">
              <a:buNone/>
              <a:defRPr sz="1969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568DF3-C793-D44A-9278-2236C2C16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183" y="2519613"/>
            <a:ext cx="5157787" cy="3684588"/>
          </a:xfrm>
        </p:spPr>
        <p:txBody>
          <a:bodyPr/>
          <a:lstStyle>
            <a:lvl1pPr>
              <a:defRPr sz="2215"/>
            </a:lvl1pPr>
            <a:lvl2pPr>
              <a:defRPr sz="1969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DBA62B-B87D-BA45-AAB9-092648614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897" y="1640807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215" b="1"/>
            </a:lvl1pPr>
            <a:lvl2pPr marL="562735" indent="0">
              <a:buNone/>
              <a:defRPr sz="2462" b="1"/>
            </a:lvl2pPr>
            <a:lvl3pPr marL="1125472" indent="0">
              <a:buNone/>
              <a:defRPr sz="2217" b="1"/>
            </a:lvl3pPr>
            <a:lvl4pPr marL="1688207" indent="0">
              <a:buNone/>
              <a:defRPr sz="1969" b="1"/>
            </a:lvl4pPr>
            <a:lvl5pPr marL="2250944" indent="0">
              <a:buNone/>
              <a:defRPr sz="1969" b="1"/>
            </a:lvl5pPr>
            <a:lvl6pPr marL="2813679" indent="0">
              <a:buNone/>
              <a:defRPr sz="1969" b="1"/>
            </a:lvl6pPr>
            <a:lvl7pPr marL="3376415" indent="0">
              <a:buNone/>
              <a:defRPr sz="1969" b="1"/>
            </a:lvl7pPr>
            <a:lvl8pPr marL="3939151" indent="0">
              <a:buNone/>
              <a:defRPr sz="1969" b="1"/>
            </a:lvl8pPr>
            <a:lvl9pPr marL="4501886" indent="0">
              <a:buNone/>
              <a:defRPr sz="1969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FA7ED3E-ED0B-7E4F-A941-05165CF15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/>
              <a:t>Rubrik för sida med text</a:t>
            </a:r>
          </a:p>
        </p:txBody>
      </p:sp>
    </p:spTree>
    <p:extLst>
      <p:ext uri="{BB962C8B-B14F-4D97-AF65-F5344CB8AC3E}">
        <p14:creationId xmlns:p14="http://schemas.microsoft.com/office/powerpoint/2010/main" val="30524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A230BBA6-6C93-B543-9832-33D15D2E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2295657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2" y="5691222"/>
            <a:ext cx="2004646" cy="11667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15659" y="4687291"/>
            <a:ext cx="2004646" cy="2170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1"/>
            <a:ext cx="2004646" cy="3428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D84ADB83-AACF-E74F-B97D-DE6FBC2A61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2585" y="2511889"/>
            <a:ext cx="8346831" cy="685517"/>
          </a:xfrm>
        </p:spPr>
        <p:txBody>
          <a:bodyPr anchor="b">
            <a:normAutofit/>
          </a:bodyPr>
          <a:lstStyle>
            <a:lvl1pPr algn="ctr">
              <a:defRPr sz="3446" b="1" i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sv-SE" dirty="0"/>
              <a:t>Kapitelavsnitt 2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793F797-0CE5-674F-8226-AD76957D3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1856" y="6297145"/>
            <a:ext cx="1402767" cy="3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46B33DE-17B6-BF47-B65F-F62E8FBFFFD8}"/>
              </a:ext>
            </a:extLst>
          </p:cNvPr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736A520-3F33-FD41-A100-514F101AFB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2585" y="3088526"/>
            <a:ext cx="8346830" cy="1166779"/>
          </a:xfrm>
        </p:spPr>
        <p:txBody>
          <a:bodyPr>
            <a:normAutofit/>
          </a:bodyPr>
          <a:lstStyle>
            <a:lvl1pPr marL="0" indent="0" algn="ctr">
              <a:buNone/>
              <a:defRPr sz="2954" b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62735" indent="0" algn="ctr">
              <a:buNone/>
              <a:defRPr sz="2462"/>
            </a:lvl2pPr>
            <a:lvl3pPr marL="1125472" indent="0" algn="ctr">
              <a:buNone/>
              <a:defRPr sz="2217"/>
            </a:lvl3pPr>
            <a:lvl4pPr marL="1688207" indent="0" algn="ctr">
              <a:buNone/>
              <a:defRPr sz="1969"/>
            </a:lvl4pPr>
            <a:lvl5pPr marL="2250944" indent="0" algn="ctr">
              <a:buNone/>
              <a:defRPr sz="1969"/>
            </a:lvl5pPr>
            <a:lvl6pPr marL="2813679" indent="0" algn="ctr">
              <a:buNone/>
              <a:defRPr sz="1969"/>
            </a:lvl6pPr>
            <a:lvl7pPr marL="3376415" indent="0" algn="ctr">
              <a:buNone/>
              <a:defRPr sz="1969"/>
            </a:lvl7pPr>
            <a:lvl8pPr marL="3939151" indent="0" algn="ctr">
              <a:buNone/>
              <a:defRPr sz="1969"/>
            </a:lvl8pPr>
            <a:lvl9pPr marL="4501886" indent="0" algn="ctr">
              <a:buNone/>
              <a:defRPr sz="1969"/>
            </a:lvl9pPr>
          </a:lstStyle>
          <a:p>
            <a:r>
              <a:rPr lang="sv-SE" dirty="0"/>
              <a:t>Skriv underrubrik, ex månad år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EF1C71-0DBC-2A47-93D4-E86CCB417F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4646" y="1663045"/>
            <a:ext cx="8346831" cy="1166779"/>
          </a:xfrm>
        </p:spPr>
        <p:txBody>
          <a:bodyPr anchor="b">
            <a:normAutofit/>
          </a:bodyPr>
          <a:lstStyle>
            <a:lvl1pPr algn="ctr">
              <a:defRPr sz="4431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för rapport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C0EAA65-D873-5545-8B8D-73E79F5D4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1856" y="6297145"/>
            <a:ext cx="1402767" cy="388719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C5EF81A5-D09A-D44D-B8A2-ADCF6F80B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2" y="5691222"/>
            <a:ext cx="2004646" cy="11667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B255BA3-0A84-3349-9681-5ABDDD09A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15659" y="4687291"/>
            <a:ext cx="2004646" cy="2170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09F94E0-F8C3-3D4D-A98A-867662063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1"/>
            <a:ext cx="2004646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</p:spTree>
    <p:extLst>
      <p:ext uri="{BB962C8B-B14F-4D97-AF65-F5344CB8AC3E}">
        <p14:creationId xmlns:p14="http://schemas.microsoft.com/office/powerpoint/2010/main" val="13284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56411" y="5691222"/>
            <a:ext cx="2004646" cy="11667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23167" y="4687291"/>
            <a:ext cx="2004646" cy="21707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10" y="3429001"/>
            <a:ext cx="2004646" cy="3428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AB17C627-C9C4-424E-9E7A-F4CE17DE4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Kapitelavsnitt 1</a:t>
            </a:r>
          </a:p>
        </p:txBody>
      </p:sp>
    </p:spTree>
    <p:extLst>
      <p:ext uri="{BB962C8B-B14F-4D97-AF65-F5344CB8AC3E}">
        <p14:creationId xmlns:p14="http://schemas.microsoft.com/office/powerpoint/2010/main" val="29101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2" y="5691222"/>
            <a:ext cx="2004646" cy="11667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15659" y="4687291"/>
            <a:ext cx="2004646" cy="21707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1"/>
            <a:ext cx="2004646" cy="3428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EF1C71-0DBC-2A47-93D4-E86CCB417F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4953" y="2262221"/>
            <a:ext cx="8346831" cy="1166779"/>
          </a:xfrm>
        </p:spPr>
        <p:txBody>
          <a:bodyPr anchor="b">
            <a:normAutofit/>
          </a:bodyPr>
          <a:lstStyle>
            <a:lvl1pPr algn="ctr">
              <a:defRPr sz="4431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sv-SE" dirty="0"/>
              <a:t>Kapitelavsnitt 2</a:t>
            </a:r>
          </a:p>
        </p:txBody>
      </p:sp>
    </p:spTree>
    <p:extLst>
      <p:ext uri="{BB962C8B-B14F-4D97-AF65-F5344CB8AC3E}">
        <p14:creationId xmlns:p14="http://schemas.microsoft.com/office/powerpoint/2010/main" val="12114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15F6251-2423-4244-A2CA-39899875F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E0777A-F27D-544F-A369-1C89BAC9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5465" y="6360633"/>
            <a:ext cx="722310" cy="313646"/>
          </a:xfrm>
        </p:spPr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FE6EE5-616F-9B49-8626-16F20142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BDE58C-F250-B641-BCCF-1D54DD65C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6" y="6343423"/>
            <a:ext cx="1234020" cy="330856"/>
          </a:xfrm>
        </p:spPr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8D18DC7-A6D1-ED43-970B-FCA21E2C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73" y="1654176"/>
            <a:ext cx="1101725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1406840" indent="-281368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3pPr>
            <a:lvl4pPr marL="1969577" indent="-281368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9D66C5-0D16-A440-9FEA-FCBAD4FDE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/>
              <a:t>Rubrik för sida med text</a:t>
            </a:r>
          </a:p>
        </p:txBody>
      </p:sp>
    </p:spTree>
    <p:extLst>
      <p:ext uri="{BB962C8B-B14F-4D97-AF65-F5344CB8AC3E}">
        <p14:creationId xmlns:p14="http://schemas.microsoft.com/office/powerpoint/2010/main" val="92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+ Rubrik2 + 2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74010E4-8967-2144-BBB3-50C4A793F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9FCCCCF-FAD9-B744-8E39-8A62CAEE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4662F81-7234-A34D-880C-3483FB41A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C9E4B72-3348-FE4B-914C-B07F08C6C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A419098-CAA6-9948-A44D-5A67D4337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1634" y="2530688"/>
            <a:ext cx="5183188" cy="3684588"/>
          </a:xfrm>
        </p:spPr>
        <p:txBody>
          <a:bodyPr/>
          <a:lstStyle>
            <a:lvl1pPr>
              <a:defRPr sz="2215"/>
            </a:lvl1pPr>
            <a:lvl2pPr>
              <a:defRPr sz="1969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B443583-E8A4-974B-8DB3-FCB56FCDB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0808" y="1640807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215" b="1"/>
            </a:lvl1pPr>
            <a:lvl2pPr marL="562735" indent="0">
              <a:buNone/>
              <a:defRPr sz="2462" b="1"/>
            </a:lvl2pPr>
            <a:lvl3pPr marL="1125472" indent="0">
              <a:buNone/>
              <a:defRPr sz="2217" b="1"/>
            </a:lvl3pPr>
            <a:lvl4pPr marL="1688207" indent="0">
              <a:buNone/>
              <a:defRPr sz="1969" b="1"/>
            </a:lvl4pPr>
            <a:lvl5pPr marL="2250944" indent="0">
              <a:buNone/>
              <a:defRPr sz="1969" b="1"/>
            </a:lvl5pPr>
            <a:lvl6pPr marL="2813679" indent="0">
              <a:buNone/>
              <a:defRPr sz="1969" b="1"/>
            </a:lvl6pPr>
            <a:lvl7pPr marL="3376415" indent="0">
              <a:buNone/>
              <a:defRPr sz="1969" b="1"/>
            </a:lvl7pPr>
            <a:lvl8pPr marL="3939151" indent="0">
              <a:buNone/>
              <a:defRPr sz="1969" b="1"/>
            </a:lvl8pPr>
            <a:lvl9pPr marL="4501886" indent="0">
              <a:buNone/>
              <a:defRPr sz="1969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568DF3-C793-D44A-9278-2236C2C16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183" y="2519613"/>
            <a:ext cx="5157787" cy="3684588"/>
          </a:xfrm>
        </p:spPr>
        <p:txBody>
          <a:bodyPr/>
          <a:lstStyle>
            <a:lvl1pPr>
              <a:defRPr sz="2215"/>
            </a:lvl1pPr>
            <a:lvl2pPr>
              <a:defRPr sz="1969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DBA62B-B87D-BA45-AAB9-092648614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897" y="1640807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215" b="1"/>
            </a:lvl1pPr>
            <a:lvl2pPr marL="562735" indent="0">
              <a:buNone/>
              <a:defRPr sz="2462" b="1"/>
            </a:lvl2pPr>
            <a:lvl3pPr marL="1125472" indent="0">
              <a:buNone/>
              <a:defRPr sz="2217" b="1"/>
            </a:lvl3pPr>
            <a:lvl4pPr marL="1688207" indent="0">
              <a:buNone/>
              <a:defRPr sz="1969" b="1"/>
            </a:lvl4pPr>
            <a:lvl5pPr marL="2250944" indent="0">
              <a:buNone/>
              <a:defRPr sz="1969" b="1"/>
            </a:lvl5pPr>
            <a:lvl6pPr marL="2813679" indent="0">
              <a:buNone/>
              <a:defRPr sz="1969" b="1"/>
            </a:lvl6pPr>
            <a:lvl7pPr marL="3376415" indent="0">
              <a:buNone/>
              <a:defRPr sz="1969" b="1"/>
            </a:lvl7pPr>
            <a:lvl8pPr marL="3939151" indent="0">
              <a:buNone/>
              <a:defRPr sz="1969" b="1"/>
            </a:lvl8pPr>
            <a:lvl9pPr marL="4501886" indent="0">
              <a:buNone/>
              <a:defRPr sz="1969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FA7ED3E-ED0B-7E4F-A941-05165CF15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/>
              <a:t>Rubrik för sida med text</a:t>
            </a:r>
          </a:p>
        </p:txBody>
      </p:sp>
    </p:spTree>
    <p:extLst>
      <p:ext uri="{BB962C8B-B14F-4D97-AF65-F5344CB8AC3E}">
        <p14:creationId xmlns:p14="http://schemas.microsoft.com/office/powerpoint/2010/main" val="32073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A230BBA6-6C93-B543-9832-33D15D2E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2295657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2" y="5691222"/>
            <a:ext cx="2004646" cy="11667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15659" y="4687291"/>
            <a:ext cx="2004646" cy="21707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1"/>
            <a:ext cx="2004646" cy="3428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DA2D7853-23A8-6E40-974C-BFCE653F5F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2585" y="2511889"/>
            <a:ext cx="8346831" cy="685517"/>
          </a:xfrm>
        </p:spPr>
        <p:txBody>
          <a:bodyPr anchor="b">
            <a:normAutofit/>
          </a:bodyPr>
          <a:lstStyle>
            <a:lvl1pPr algn="ctr">
              <a:defRPr sz="3446" b="1" i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sv-SE" dirty="0"/>
              <a:t>Kapitelavsnitt 2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6E19CB-FEAB-5B46-8D5A-FBA1F7CD7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1856" y="6297145"/>
            <a:ext cx="1402767" cy="3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56411" y="5691222"/>
            <a:ext cx="2004646" cy="11667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23167" y="4687291"/>
            <a:ext cx="2004646" cy="21707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10" y="3429001"/>
            <a:ext cx="2004646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AB17C627-C9C4-424E-9E7A-F4CE17DE4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Kapitelavsnitt 1</a:t>
            </a:r>
          </a:p>
        </p:txBody>
      </p:sp>
    </p:spTree>
    <p:extLst>
      <p:ext uri="{BB962C8B-B14F-4D97-AF65-F5344CB8AC3E}">
        <p14:creationId xmlns:p14="http://schemas.microsoft.com/office/powerpoint/2010/main" val="32682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5A20DE5-B72A-B243-B420-43ED65BBA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00013"/>
            <a:ext cx="12192000" cy="695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479F355-B6F6-DD4A-856C-DE50B4A7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2756" y="6129867"/>
            <a:ext cx="2091872" cy="535568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2" y="5691222"/>
            <a:ext cx="2004646" cy="11667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15659" y="4687291"/>
            <a:ext cx="2004646" cy="21707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1"/>
            <a:ext cx="2004646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EF1C71-0DBC-2A47-93D4-E86CCB417F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4953" y="2262221"/>
            <a:ext cx="8346831" cy="1166779"/>
          </a:xfrm>
        </p:spPr>
        <p:txBody>
          <a:bodyPr anchor="b">
            <a:normAutofit/>
          </a:bodyPr>
          <a:lstStyle>
            <a:lvl1pPr algn="ctr">
              <a:defRPr sz="4431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sv-SE" dirty="0"/>
              <a:t>Kapitelavsnitt 2</a:t>
            </a:r>
          </a:p>
        </p:txBody>
      </p:sp>
    </p:spTree>
    <p:extLst>
      <p:ext uri="{BB962C8B-B14F-4D97-AF65-F5344CB8AC3E}">
        <p14:creationId xmlns:p14="http://schemas.microsoft.com/office/powerpoint/2010/main" val="32693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15F6251-2423-4244-A2CA-39899875F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E0777A-F27D-544F-A369-1C89BAC9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5465" y="6360633"/>
            <a:ext cx="722310" cy="313646"/>
          </a:xfrm>
        </p:spPr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FE6EE5-616F-9B49-8626-16F20142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BDE58C-F250-B641-BCCF-1D54DD65C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6" y="6343423"/>
            <a:ext cx="1234020" cy="330856"/>
          </a:xfrm>
        </p:spPr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8D18DC7-A6D1-ED43-970B-FCA21E2C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73" y="1654176"/>
            <a:ext cx="1101725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1406840" indent="-281368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3pPr>
            <a:lvl4pPr marL="1969577" indent="-281368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9D66C5-0D16-A440-9FEA-FCBAD4FDE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/>
              <a:t>Rubrik för sida med text</a:t>
            </a:r>
          </a:p>
        </p:txBody>
      </p:sp>
    </p:spTree>
    <p:extLst>
      <p:ext uri="{BB962C8B-B14F-4D97-AF65-F5344CB8AC3E}">
        <p14:creationId xmlns:p14="http://schemas.microsoft.com/office/powerpoint/2010/main" val="37826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+ Rubrik2 + 2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74010E4-8967-2144-BBB3-50C4A793F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9FCCCCF-FAD9-B744-8E39-8A62CAEE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4662F81-7234-A34D-880C-3483FB41A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C9E4B72-3348-FE4B-914C-B07F08C6C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A419098-CAA6-9948-A44D-5A67D4337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1634" y="2530688"/>
            <a:ext cx="5183188" cy="3684588"/>
          </a:xfrm>
        </p:spPr>
        <p:txBody>
          <a:bodyPr/>
          <a:lstStyle>
            <a:lvl1pPr>
              <a:defRPr sz="2215"/>
            </a:lvl1pPr>
            <a:lvl2pPr>
              <a:defRPr sz="1969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B443583-E8A4-974B-8DB3-FCB56FCDB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0808" y="1640807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215" b="1"/>
            </a:lvl1pPr>
            <a:lvl2pPr marL="562735" indent="0">
              <a:buNone/>
              <a:defRPr sz="2462" b="1"/>
            </a:lvl2pPr>
            <a:lvl3pPr marL="1125472" indent="0">
              <a:buNone/>
              <a:defRPr sz="2217" b="1"/>
            </a:lvl3pPr>
            <a:lvl4pPr marL="1688207" indent="0">
              <a:buNone/>
              <a:defRPr sz="1969" b="1"/>
            </a:lvl4pPr>
            <a:lvl5pPr marL="2250944" indent="0">
              <a:buNone/>
              <a:defRPr sz="1969" b="1"/>
            </a:lvl5pPr>
            <a:lvl6pPr marL="2813679" indent="0">
              <a:buNone/>
              <a:defRPr sz="1969" b="1"/>
            </a:lvl6pPr>
            <a:lvl7pPr marL="3376415" indent="0">
              <a:buNone/>
              <a:defRPr sz="1969" b="1"/>
            </a:lvl7pPr>
            <a:lvl8pPr marL="3939151" indent="0">
              <a:buNone/>
              <a:defRPr sz="1969" b="1"/>
            </a:lvl8pPr>
            <a:lvl9pPr marL="4501886" indent="0">
              <a:buNone/>
              <a:defRPr sz="1969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568DF3-C793-D44A-9278-2236C2C16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183" y="2519613"/>
            <a:ext cx="5157787" cy="3684588"/>
          </a:xfrm>
        </p:spPr>
        <p:txBody>
          <a:bodyPr/>
          <a:lstStyle>
            <a:lvl1pPr>
              <a:defRPr sz="2215"/>
            </a:lvl1pPr>
            <a:lvl2pPr>
              <a:defRPr sz="1969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DBA62B-B87D-BA45-AAB9-092648614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897" y="1640807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215" b="1"/>
            </a:lvl1pPr>
            <a:lvl2pPr marL="562735" indent="0">
              <a:buNone/>
              <a:defRPr sz="2462" b="1"/>
            </a:lvl2pPr>
            <a:lvl3pPr marL="1125472" indent="0">
              <a:buNone/>
              <a:defRPr sz="2217" b="1"/>
            </a:lvl3pPr>
            <a:lvl4pPr marL="1688207" indent="0">
              <a:buNone/>
              <a:defRPr sz="1969" b="1"/>
            </a:lvl4pPr>
            <a:lvl5pPr marL="2250944" indent="0">
              <a:buNone/>
              <a:defRPr sz="1969" b="1"/>
            </a:lvl5pPr>
            <a:lvl6pPr marL="2813679" indent="0">
              <a:buNone/>
              <a:defRPr sz="1969" b="1"/>
            </a:lvl6pPr>
            <a:lvl7pPr marL="3376415" indent="0">
              <a:buNone/>
              <a:defRPr sz="1969" b="1"/>
            </a:lvl7pPr>
            <a:lvl8pPr marL="3939151" indent="0">
              <a:buNone/>
              <a:defRPr sz="1969" b="1"/>
            </a:lvl8pPr>
            <a:lvl9pPr marL="4501886" indent="0">
              <a:buNone/>
              <a:defRPr sz="1969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FA7ED3E-ED0B-7E4F-A941-05165CF15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/>
              <a:t>Rubrik för sida med text</a:t>
            </a:r>
          </a:p>
        </p:txBody>
      </p:sp>
    </p:spTree>
    <p:extLst>
      <p:ext uri="{BB962C8B-B14F-4D97-AF65-F5344CB8AC3E}">
        <p14:creationId xmlns:p14="http://schemas.microsoft.com/office/powerpoint/2010/main" val="20044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A230BBA6-6C93-B543-9832-33D15D2E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2295657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2" y="5691222"/>
            <a:ext cx="2004646" cy="11667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15659" y="4687291"/>
            <a:ext cx="2004646" cy="21707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1"/>
            <a:ext cx="2004646" cy="3428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DEE518F1-2EA3-0C45-B1C6-BFD09739AA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2585" y="2511889"/>
            <a:ext cx="8346831" cy="685517"/>
          </a:xfrm>
        </p:spPr>
        <p:txBody>
          <a:bodyPr anchor="b">
            <a:normAutofit/>
          </a:bodyPr>
          <a:lstStyle>
            <a:lvl1pPr algn="ctr">
              <a:defRPr sz="3446" b="1" i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sv-SE" dirty="0"/>
              <a:t>Kapitelavsnitt 2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D680DF9-2C6B-8E40-9070-2DFA7A19F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1856" y="6297145"/>
            <a:ext cx="1402767" cy="3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2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15F6251-2423-4244-A2CA-39899875F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E0777A-F27D-544F-A369-1C89BAC9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5465" y="6360633"/>
            <a:ext cx="722310" cy="313646"/>
          </a:xfrm>
        </p:spPr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FE6EE5-616F-9B49-8626-16F20142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BDE58C-F250-B641-BCCF-1D54DD65C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6" y="6343423"/>
            <a:ext cx="1234020" cy="330856"/>
          </a:xfrm>
        </p:spPr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8D18DC7-A6D1-ED43-970B-FCA21E2C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73" y="1654176"/>
            <a:ext cx="1101725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1406840" indent="-281368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3pPr>
            <a:lvl4pPr marL="1969577" indent="-281368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9D66C5-0D16-A440-9FEA-FCBAD4FDE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/>
              <a:t>Rubrik för sida med text</a:t>
            </a:r>
          </a:p>
        </p:txBody>
      </p:sp>
    </p:spTree>
    <p:extLst>
      <p:ext uri="{BB962C8B-B14F-4D97-AF65-F5344CB8AC3E}">
        <p14:creationId xmlns:p14="http://schemas.microsoft.com/office/powerpoint/2010/main" val="359799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56411" y="5691222"/>
            <a:ext cx="2004646" cy="1166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23167" y="4687291"/>
            <a:ext cx="2004646" cy="21707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10" y="3429001"/>
            <a:ext cx="2004646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AB17C627-C9C4-424E-9E7A-F4CE17DE4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Kapitelavsnitt 1</a:t>
            </a:r>
          </a:p>
        </p:txBody>
      </p:sp>
    </p:spTree>
    <p:extLst>
      <p:ext uri="{BB962C8B-B14F-4D97-AF65-F5344CB8AC3E}">
        <p14:creationId xmlns:p14="http://schemas.microsoft.com/office/powerpoint/2010/main" val="39531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2" y="5691222"/>
            <a:ext cx="2004646" cy="1166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15659" y="4687291"/>
            <a:ext cx="2004646" cy="21707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2"/>
            <a:ext cx="2004646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EF1C71-0DBC-2A47-93D4-E86CCB417F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34953" y="2262221"/>
            <a:ext cx="8346831" cy="1166779"/>
          </a:xfrm>
        </p:spPr>
        <p:txBody>
          <a:bodyPr anchor="b">
            <a:normAutofit/>
          </a:bodyPr>
          <a:lstStyle>
            <a:lvl1pPr algn="ctr">
              <a:defRPr sz="4431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sv-SE" dirty="0"/>
              <a:t>Kapitelavsnitt 2</a:t>
            </a:r>
          </a:p>
        </p:txBody>
      </p:sp>
    </p:spTree>
    <p:extLst>
      <p:ext uri="{BB962C8B-B14F-4D97-AF65-F5344CB8AC3E}">
        <p14:creationId xmlns:p14="http://schemas.microsoft.com/office/powerpoint/2010/main" val="10784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15F6251-2423-4244-A2CA-39899875F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E0777A-F27D-544F-A369-1C89BAC9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5465" y="6360633"/>
            <a:ext cx="722310" cy="313646"/>
          </a:xfrm>
        </p:spPr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FE6EE5-616F-9B49-8626-16F20142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BDE58C-F250-B641-BCCF-1D54DD65C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6" y="6343423"/>
            <a:ext cx="1234020" cy="330856"/>
          </a:xfrm>
        </p:spPr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8D18DC7-A6D1-ED43-970B-FCA21E2C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73" y="1654176"/>
            <a:ext cx="1101725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 marL="1406840" indent="-281368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3pPr>
            <a:lvl4pPr marL="1969577" indent="-281368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9D66C5-0D16-A440-9FEA-FCBAD4FDE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/>
              <a:t>Rubrik för sida med text</a:t>
            </a:r>
          </a:p>
        </p:txBody>
      </p:sp>
    </p:spTree>
    <p:extLst>
      <p:ext uri="{BB962C8B-B14F-4D97-AF65-F5344CB8AC3E}">
        <p14:creationId xmlns:p14="http://schemas.microsoft.com/office/powerpoint/2010/main" val="14750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+ Rubrik2 + 2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74010E4-8967-2144-BBB3-50C4A793F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9FCCCCF-FAD9-B744-8E39-8A62CAEE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4662F81-7234-A34D-880C-3483FB41A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C9E4B72-3348-FE4B-914C-B07F08C6C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A419098-CAA6-9948-A44D-5A67D4337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1634" y="2530688"/>
            <a:ext cx="5183188" cy="3684588"/>
          </a:xfrm>
        </p:spPr>
        <p:txBody>
          <a:bodyPr/>
          <a:lstStyle>
            <a:lvl1pPr>
              <a:defRPr sz="2215"/>
            </a:lvl1pPr>
            <a:lvl2pPr>
              <a:defRPr sz="1969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B443583-E8A4-974B-8DB3-FCB56FCDB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0808" y="1640807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215" b="1"/>
            </a:lvl1pPr>
            <a:lvl2pPr marL="562735" indent="0">
              <a:buNone/>
              <a:defRPr sz="2462" b="1"/>
            </a:lvl2pPr>
            <a:lvl3pPr marL="1125472" indent="0">
              <a:buNone/>
              <a:defRPr sz="2217" b="1"/>
            </a:lvl3pPr>
            <a:lvl4pPr marL="1688207" indent="0">
              <a:buNone/>
              <a:defRPr sz="1969" b="1"/>
            </a:lvl4pPr>
            <a:lvl5pPr marL="2250944" indent="0">
              <a:buNone/>
              <a:defRPr sz="1969" b="1"/>
            </a:lvl5pPr>
            <a:lvl6pPr marL="2813679" indent="0">
              <a:buNone/>
              <a:defRPr sz="1969" b="1"/>
            </a:lvl6pPr>
            <a:lvl7pPr marL="3376415" indent="0">
              <a:buNone/>
              <a:defRPr sz="1969" b="1"/>
            </a:lvl7pPr>
            <a:lvl8pPr marL="3939151" indent="0">
              <a:buNone/>
              <a:defRPr sz="1969" b="1"/>
            </a:lvl8pPr>
            <a:lvl9pPr marL="4501886" indent="0">
              <a:buNone/>
              <a:defRPr sz="1969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568DF3-C793-D44A-9278-2236C2C16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183" y="2519613"/>
            <a:ext cx="5157787" cy="3684588"/>
          </a:xfrm>
        </p:spPr>
        <p:txBody>
          <a:bodyPr/>
          <a:lstStyle>
            <a:lvl1pPr>
              <a:defRPr sz="2215"/>
            </a:lvl1pPr>
            <a:lvl2pPr>
              <a:defRPr sz="1969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DBA62B-B87D-BA45-AAB9-092648614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897" y="1640807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215" b="1"/>
            </a:lvl1pPr>
            <a:lvl2pPr marL="562735" indent="0">
              <a:buNone/>
              <a:defRPr sz="2462" b="1"/>
            </a:lvl2pPr>
            <a:lvl3pPr marL="1125472" indent="0">
              <a:buNone/>
              <a:defRPr sz="2217" b="1"/>
            </a:lvl3pPr>
            <a:lvl4pPr marL="1688207" indent="0">
              <a:buNone/>
              <a:defRPr sz="1969" b="1"/>
            </a:lvl4pPr>
            <a:lvl5pPr marL="2250944" indent="0">
              <a:buNone/>
              <a:defRPr sz="1969" b="1"/>
            </a:lvl5pPr>
            <a:lvl6pPr marL="2813679" indent="0">
              <a:buNone/>
              <a:defRPr sz="1969" b="1"/>
            </a:lvl6pPr>
            <a:lvl7pPr marL="3376415" indent="0">
              <a:buNone/>
              <a:defRPr sz="1969" b="1"/>
            </a:lvl7pPr>
            <a:lvl8pPr marL="3939151" indent="0">
              <a:buNone/>
              <a:defRPr sz="1969" b="1"/>
            </a:lvl8pPr>
            <a:lvl9pPr marL="4501886" indent="0">
              <a:buNone/>
              <a:defRPr sz="1969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FA7ED3E-ED0B-7E4F-A941-05165CF15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/>
              <a:t>Rubrik för sida med text</a:t>
            </a:r>
          </a:p>
        </p:txBody>
      </p:sp>
    </p:spTree>
    <p:extLst>
      <p:ext uri="{BB962C8B-B14F-4D97-AF65-F5344CB8AC3E}">
        <p14:creationId xmlns:p14="http://schemas.microsoft.com/office/powerpoint/2010/main" val="16994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iv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BF409F0-F454-D648-ABEC-DDDFB770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A2E6CEA-7338-6843-A9AA-8D3D06B5F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0B4B28A-DD6D-4941-A438-D37D93C80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1BF09BB-538B-F54B-A6FA-26CD048B0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 marL="0" indent="0">
              <a:buNone/>
              <a:defRPr sz="3939"/>
            </a:lvl1pPr>
            <a:lvl2pPr marL="562735" indent="0">
              <a:buNone/>
              <a:defRPr sz="3446"/>
            </a:lvl2pPr>
            <a:lvl3pPr marL="1125472" indent="0">
              <a:buNone/>
              <a:defRPr sz="2954"/>
            </a:lvl3pPr>
            <a:lvl4pPr marL="1688207" indent="0">
              <a:buNone/>
              <a:defRPr sz="2462"/>
            </a:lvl4pPr>
            <a:lvl5pPr marL="2250944" indent="0">
              <a:buNone/>
              <a:defRPr sz="2462"/>
            </a:lvl5pPr>
            <a:lvl6pPr marL="2813679" indent="0">
              <a:buNone/>
              <a:defRPr sz="2462"/>
            </a:lvl6pPr>
            <a:lvl7pPr marL="3376415" indent="0">
              <a:buNone/>
              <a:defRPr sz="2462"/>
            </a:lvl7pPr>
            <a:lvl8pPr marL="3939151" indent="0">
              <a:buNone/>
              <a:defRPr sz="2462"/>
            </a:lvl8pPr>
            <a:lvl9pPr marL="4501886" indent="0">
              <a:buNone/>
              <a:defRPr sz="2462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89B414-A9D1-3B4B-A443-E6DC5C99F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969"/>
            </a:lvl1pPr>
            <a:lvl2pPr marL="562735" indent="0">
              <a:buNone/>
              <a:defRPr sz="1724"/>
            </a:lvl2pPr>
            <a:lvl3pPr marL="1125472" indent="0">
              <a:buNone/>
              <a:defRPr sz="1477"/>
            </a:lvl3pPr>
            <a:lvl4pPr marL="1688207" indent="0">
              <a:buNone/>
              <a:defRPr sz="1232"/>
            </a:lvl4pPr>
            <a:lvl5pPr marL="2250944" indent="0">
              <a:buNone/>
              <a:defRPr sz="1232"/>
            </a:lvl5pPr>
            <a:lvl6pPr marL="2813679" indent="0">
              <a:buNone/>
              <a:defRPr sz="1232"/>
            </a:lvl6pPr>
            <a:lvl7pPr marL="3376415" indent="0">
              <a:buNone/>
              <a:defRPr sz="1232"/>
            </a:lvl7pPr>
            <a:lvl8pPr marL="3939151" indent="0">
              <a:buNone/>
              <a:defRPr sz="1232"/>
            </a:lvl8pPr>
            <a:lvl9pPr marL="4501886" indent="0">
              <a:buNone/>
              <a:defRPr sz="1232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BFC5F2-13D6-064D-9D87-09BF0211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939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2731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6DD1E4-901E-3340-9FD2-14A78887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50A1F8-9E83-BF49-B74A-90C3EB34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0FB256-BB54-F244-AFC2-022D7D0B8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8C9FE93-8779-0848-B602-893F30EF3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4BCE9E8-A617-954D-86AB-C99ECEF2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638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0B2F46-354A-3B41-979A-7FFCADCCF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BA30F8-E2B9-D945-9A0D-6377D7BD3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191F28-3B57-FE4B-9743-A0F12AF5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AF71305-B99A-AD44-96DD-717909CF2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Lodrät rubrik 1">
            <a:extLst>
              <a:ext uri="{FF2B5EF4-FFF2-40B4-BE49-F238E27FC236}">
                <a16:creationId xmlns:a16="http://schemas.microsoft.com/office/drawing/2014/main" id="{C7D7DD6F-9D58-C54F-824F-128EA1788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095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full slide White log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36000" tIns="36000" rIns="36000" bIns="36000" anchor="t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F01EEE0-782A-45A6-BBAF-0859BEC834A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42076" y="6135988"/>
            <a:ext cx="1544400" cy="3791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37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15133" y="1628775"/>
            <a:ext cx="4951381" cy="39952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64BA-C3D4-45C7-9145-3ED20F0F0FA8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27474" y="6279602"/>
            <a:ext cx="3696797" cy="252000"/>
          </a:xfrm>
        </p:spPr>
        <p:txBody>
          <a:bodyPr/>
          <a:lstStyle/>
          <a:p>
            <a:r>
              <a:rPr lang="en-US"/>
              <a:t>Stockholm – The Capital of Scandinavia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17BE-BA58-4B59-88D5-A8C7B239E9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24563" cy="6858000"/>
          </a:xfrm>
          <a:noFill/>
        </p:spPr>
        <p:txBody>
          <a:bodyPr lIns="36000" tIns="36000" rIns="36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D7110B-A7EB-4ECB-9B2B-0A816F9BF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244" y="333375"/>
            <a:ext cx="4951381" cy="111395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F01EEE0-782A-45A6-BBAF-0859BEC834A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37439" y="6152489"/>
            <a:ext cx="1544400" cy="3791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00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65A20DE5-B72A-B243-B420-43ED65BBA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00013"/>
            <a:ext cx="12192000" cy="695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2" y="5691222"/>
            <a:ext cx="2004646" cy="116677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15659" y="4687291"/>
            <a:ext cx="2004646" cy="21707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1"/>
            <a:ext cx="2004646" cy="3428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736A520-3F33-FD41-A100-514F101AFB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6316" y="3000550"/>
            <a:ext cx="7379369" cy="1166779"/>
          </a:xfrm>
        </p:spPr>
        <p:txBody>
          <a:bodyPr>
            <a:normAutofit/>
          </a:bodyPr>
          <a:lstStyle>
            <a:lvl1pPr marL="0" indent="0" algn="ctr">
              <a:buNone/>
              <a:defRPr sz="2954" b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2735" indent="0" algn="ctr">
              <a:buNone/>
              <a:defRPr sz="2462"/>
            </a:lvl2pPr>
            <a:lvl3pPr marL="1125472" indent="0" algn="ctr">
              <a:buNone/>
              <a:defRPr sz="2217"/>
            </a:lvl3pPr>
            <a:lvl4pPr marL="1688207" indent="0" algn="ctr">
              <a:buNone/>
              <a:defRPr sz="1969"/>
            </a:lvl4pPr>
            <a:lvl5pPr marL="2250944" indent="0" algn="ctr">
              <a:buNone/>
              <a:defRPr sz="1969"/>
            </a:lvl5pPr>
            <a:lvl6pPr marL="2813679" indent="0" algn="ctr">
              <a:buNone/>
              <a:defRPr sz="1969"/>
            </a:lvl6pPr>
            <a:lvl7pPr marL="3376415" indent="0" algn="ctr">
              <a:buNone/>
              <a:defRPr sz="1969"/>
            </a:lvl7pPr>
            <a:lvl8pPr marL="3939151" indent="0" algn="ctr">
              <a:buNone/>
              <a:defRPr sz="1969"/>
            </a:lvl8pPr>
            <a:lvl9pPr marL="4501886" indent="0" algn="ctr">
              <a:buNone/>
              <a:defRPr sz="1969"/>
            </a:lvl9pPr>
          </a:lstStyle>
          <a:p>
            <a:r>
              <a:rPr lang="sv-SE" dirty="0"/>
              <a:t>Skriv underrubrik, ex månad år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EF1C71-0DBC-2A47-93D4-E86CCB417F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2583" y="1548443"/>
            <a:ext cx="8346831" cy="1166779"/>
          </a:xfrm>
        </p:spPr>
        <p:txBody>
          <a:bodyPr anchor="b">
            <a:normAutofit/>
          </a:bodyPr>
          <a:lstStyle>
            <a:lvl1pPr algn="ctr">
              <a:defRPr sz="4431" b="1" i="0">
                <a:solidFill>
                  <a:schemeClr val="accent2">
                    <a:lumMod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sv-SE" dirty="0"/>
              <a:t>Rubrik för rapport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4C3E8E5-CC69-A142-8617-9B2408294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1856" y="6297145"/>
            <a:ext cx="1402767" cy="3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+ Rubrik2 + 2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74010E4-8967-2144-BBB3-50C4A793F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9FCCCCF-FAD9-B744-8E39-8A62CAEE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4662F81-7234-A34D-880C-3483FB41A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C9E4B72-3348-FE4B-914C-B07F08C6C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A419098-CAA6-9948-A44D-5A67D4337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1634" y="2530688"/>
            <a:ext cx="5183188" cy="3684588"/>
          </a:xfrm>
        </p:spPr>
        <p:txBody>
          <a:bodyPr/>
          <a:lstStyle>
            <a:lvl1pPr>
              <a:defRPr sz="2215"/>
            </a:lvl1pPr>
            <a:lvl2pPr>
              <a:defRPr sz="1969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B443583-E8A4-974B-8DB3-FCB56FCDB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0808" y="1640807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215" b="1"/>
            </a:lvl1pPr>
            <a:lvl2pPr marL="562735" indent="0">
              <a:buNone/>
              <a:defRPr sz="2462" b="1"/>
            </a:lvl2pPr>
            <a:lvl3pPr marL="1125472" indent="0">
              <a:buNone/>
              <a:defRPr sz="2217" b="1"/>
            </a:lvl3pPr>
            <a:lvl4pPr marL="1688207" indent="0">
              <a:buNone/>
              <a:defRPr sz="1969" b="1"/>
            </a:lvl4pPr>
            <a:lvl5pPr marL="2250944" indent="0">
              <a:buNone/>
              <a:defRPr sz="1969" b="1"/>
            </a:lvl5pPr>
            <a:lvl6pPr marL="2813679" indent="0">
              <a:buNone/>
              <a:defRPr sz="1969" b="1"/>
            </a:lvl6pPr>
            <a:lvl7pPr marL="3376415" indent="0">
              <a:buNone/>
              <a:defRPr sz="1969" b="1"/>
            </a:lvl7pPr>
            <a:lvl8pPr marL="3939151" indent="0">
              <a:buNone/>
              <a:defRPr sz="1969" b="1"/>
            </a:lvl8pPr>
            <a:lvl9pPr marL="4501886" indent="0">
              <a:buNone/>
              <a:defRPr sz="1969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568DF3-C793-D44A-9278-2236C2C16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183" y="2519613"/>
            <a:ext cx="5157787" cy="3684588"/>
          </a:xfrm>
        </p:spPr>
        <p:txBody>
          <a:bodyPr/>
          <a:lstStyle>
            <a:lvl1pPr>
              <a:defRPr sz="2215"/>
            </a:lvl1pPr>
            <a:lvl2pPr>
              <a:defRPr sz="1969"/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DBA62B-B87D-BA45-AAB9-092648614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897" y="1640807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215" b="1"/>
            </a:lvl1pPr>
            <a:lvl2pPr marL="562735" indent="0">
              <a:buNone/>
              <a:defRPr sz="2462" b="1"/>
            </a:lvl2pPr>
            <a:lvl3pPr marL="1125472" indent="0">
              <a:buNone/>
              <a:defRPr sz="2217" b="1"/>
            </a:lvl3pPr>
            <a:lvl4pPr marL="1688207" indent="0">
              <a:buNone/>
              <a:defRPr sz="1969" b="1"/>
            </a:lvl4pPr>
            <a:lvl5pPr marL="2250944" indent="0">
              <a:buNone/>
              <a:defRPr sz="1969" b="1"/>
            </a:lvl5pPr>
            <a:lvl6pPr marL="2813679" indent="0">
              <a:buNone/>
              <a:defRPr sz="1969" b="1"/>
            </a:lvl6pPr>
            <a:lvl7pPr marL="3376415" indent="0">
              <a:buNone/>
              <a:defRPr sz="1969" b="1"/>
            </a:lvl7pPr>
            <a:lvl8pPr marL="3939151" indent="0">
              <a:buNone/>
              <a:defRPr sz="1969" b="1"/>
            </a:lvl8pPr>
            <a:lvl9pPr marL="4501886" indent="0">
              <a:buNone/>
              <a:defRPr sz="1969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FA7ED3E-ED0B-7E4F-A941-05165CF15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/>
              <a:t>Rubrik för sida med text</a:t>
            </a:r>
          </a:p>
        </p:txBody>
      </p:sp>
    </p:spTree>
    <p:extLst>
      <p:ext uri="{BB962C8B-B14F-4D97-AF65-F5344CB8AC3E}">
        <p14:creationId xmlns:p14="http://schemas.microsoft.com/office/powerpoint/2010/main" val="423481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D6D6C94-7CE0-EA43-9911-585A2EF3E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B3C34F8-CF01-9045-B1F3-CB284842E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2" y="5691222"/>
            <a:ext cx="2004646" cy="116677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4AE863F-9683-3B44-9C13-3A81F897D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15659" y="4687291"/>
            <a:ext cx="2004646" cy="21707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3C506DC-D549-A34C-A913-B0245783E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1"/>
            <a:ext cx="2004646" cy="3428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846F9607-EC5F-6642-A2BA-E01E9308C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Kapitelavsnitt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822E237-71DA-FC44-BE63-A925772A4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1856" y="6297145"/>
            <a:ext cx="1402767" cy="3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2 kolum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727859C-5D3B-8540-8C05-17D90D6C5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1D9D5CA-2FC9-3343-AC0A-415BC2A2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ACA49F-6EBD-B74B-8C9C-DF7378606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DD8A5F-4C10-4649-80EF-631D5D60A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526E74-3BB6-F947-83BD-C7139EEA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5382" y="1635368"/>
            <a:ext cx="5181600" cy="43980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45F869-1CFC-5D49-BDB4-8EAAE908A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569" y="1641025"/>
            <a:ext cx="5181600" cy="43980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32330622-E7E6-3042-A2BD-CA5B840A4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/>
              <a:t>Rubrik för sida med text</a:t>
            </a:r>
          </a:p>
        </p:txBody>
      </p:sp>
    </p:spTree>
    <p:extLst>
      <p:ext uri="{BB962C8B-B14F-4D97-AF65-F5344CB8AC3E}">
        <p14:creationId xmlns:p14="http://schemas.microsoft.com/office/powerpoint/2010/main" val="23534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2FE721F-116A-014A-9C40-A95D48BE0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B9DF0AE-644D-9B44-8EB2-E1064DA9E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D52EA53-E67D-634D-800B-44FA4BF3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4EB8A9F-93DE-D142-9851-71F55D520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376" y="6343423"/>
            <a:ext cx="1293253" cy="330856"/>
          </a:xfrm>
        </p:spPr>
        <p:txBody>
          <a:bodyPr/>
          <a:lstStyle/>
          <a:p>
            <a:fld id="{30DE30AE-D41D-1B42-9F9E-DEBE1EF30DEF}" type="datetimeFigureOut">
              <a:rPr lang="sv-SE" smtClean="0"/>
              <a:pPr/>
              <a:t>2023-04-20</a:t>
            </a:fld>
            <a:r>
              <a:rPr lang="sv-SE" dirty="0"/>
              <a:t> |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FC02C5CD-9879-D345-997D-DB8FBD3AABB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65382" y="1635368"/>
            <a:ext cx="5181600" cy="43980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2EE30900-CC8E-0C4D-BB51-B4B5FBAAD5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4962" y="438109"/>
            <a:ext cx="5181600" cy="935038"/>
          </a:xfrm>
        </p:spPr>
        <p:txBody>
          <a:bodyPr anchor="b">
            <a:normAutofit/>
          </a:bodyPr>
          <a:lstStyle>
            <a:lvl1pPr marL="0" indent="0">
              <a:buNone/>
              <a:defRPr sz="2215" b="1"/>
            </a:lvl1pPr>
          </a:lstStyle>
          <a:p>
            <a:pPr lvl="0"/>
            <a:r>
              <a:rPr lang="sv-SE" dirty="0"/>
              <a:t>Grafrubriker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58F1EF2-B929-EA4F-A0B6-937385C9720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2569" y="1641025"/>
            <a:ext cx="5181600" cy="43980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5B6D65F-8E26-AB40-8C5A-352920475F9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96908" y="441326"/>
            <a:ext cx="5181600" cy="935038"/>
          </a:xfrm>
        </p:spPr>
        <p:txBody>
          <a:bodyPr anchor="b">
            <a:normAutofit/>
          </a:bodyPr>
          <a:lstStyle>
            <a:lvl1pPr marL="0" indent="0">
              <a:buNone/>
              <a:defRPr sz="2215" b="1"/>
            </a:lvl1pPr>
          </a:lstStyle>
          <a:p>
            <a:pPr lvl="0"/>
            <a:r>
              <a:rPr lang="sv-SE" dirty="0"/>
              <a:t>Grafrubriker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74A7165-AC54-6F47-B88A-67DD7D049E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6" y="-1127365"/>
            <a:ext cx="10925627" cy="907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sv-SE" dirty="0"/>
              <a:t>Bara grafer</a:t>
            </a:r>
          </a:p>
        </p:txBody>
      </p:sp>
    </p:spTree>
    <p:extLst>
      <p:ext uri="{BB962C8B-B14F-4D97-AF65-F5344CB8AC3E}">
        <p14:creationId xmlns:p14="http://schemas.microsoft.com/office/powerpoint/2010/main" val="14134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E86A45-89C2-2949-B13B-327C2CBED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87774" y="0"/>
            <a:ext cx="57042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74010E4-8967-2144-BBB3-50C4A793F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714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7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9FCCCCF-FAD9-B744-8E39-8A62CAEE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2EBA-C90E-2446-83E3-751A44C3BCE0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4662F81-7234-A34D-880C-3483FB41A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C9E4B72-3348-FE4B-914C-B07F08C6C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30AE-D41D-1B42-9F9E-DEBE1EF30DEF}" type="datetimeFigureOut">
              <a:rPr lang="sv-SE" smtClean="0"/>
              <a:t>2023-04-20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568DF3-C793-D44A-9278-2236C2C16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183" y="2519613"/>
            <a:ext cx="5157787" cy="3684588"/>
          </a:xfrm>
        </p:spPr>
        <p:txBody>
          <a:bodyPr/>
          <a:lstStyle>
            <a:lvl1pPr>
              <a:defRPr sz="2215"/>
            </a:lvl1pPr>
            <a:lvl2pPr>
              <a:defRPr sz="1969"/>
            </a:lvl2pPr>
            <a:lvl3pPr>
              <a:defRPr sz="1723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DBA62B-B87D-BA45-AAB9-092648614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897" y="1640807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215" b="1"/>
            </a:lvl1pPr>
            <a:lvl2pPr marL="562735" indent="0">
              <a:buNone/>
              <a:defRPr sz="2462" b="1"/>
            </a:lvl2pPr>
            <a:lvl3pPr marL="1125472" indent="0">
              <a:buNone/>
              <a:defRPr sz="2217" b="1"/>
            </a:lvl3pPr>
            <a:lvl4pPr marL="1688207" indent="0">
              <a:buNone/>
              <a:defRPr sz="1969" b="1"/>
            </a:lvl4pPr>
            <a:lvl5pPr marL="2250944" indent="0">
              <a:buNone/>
              <a:defRPr sz="1969" b="1"/>
            </a:lvl5pPr>
            <a:lvl6pPr marL="2813679" indent="0">
              <a:buNone/>
              <a:defRPr sz="1969" b="1"/>
            </a:lvl6pPr>
            <a:lvl7pPr marL="3376415" indent="0">
              <a:buNone/>
              <a:defRPr sz="1969" b="1"/>
            </a:lvl7pPr>
            <a:lvl8pPr marL="3939151" indent="0">
              <a:buNone/>
              <a:defRPr sz="1969" b="1"/>
            </a:lvl8pPr>
            <a:lvl9pPr marL="4501886" indent="0">
              <a:buNone/>
              <a:defRPr sz="1969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E935FCA6-166B-6C4A-A736-31009CD17F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/>
          <a:p>
            <a:r>
              <a:rPr lang="sv-SE" dirty="0" err="1"/>
              <a:t>Specialsida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FC17343-7F0D-4740-A405-FE412F178A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1856" y="6281230"/>
            <a:ext cx="1402767" cy="3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A230BBA6-6C93-B543-9832-33D15D2E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2295657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902" y="5691222"/>
            <a:ext cx="2004646" cy="11667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15659" y="4687291"/>
            <a:ext cx="2004646" cy="2170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9001"/>
            <a:ext cx="2004646" cy="3428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EF1C71-0DBC-2A47-93D4-E86CCB417F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2585" y="2511889"/>
            <a:ext cx="8346831" cy="685517"/>
          </a:xfrm>
        </p:spPr>
        <p:txBody>
          <a:bodyPr anchor="b">
            <a:normAutofit/>
          </a:bodyPr>
          <a:lstStyle>
            <a:lvl1pPr algn="ctr">
              <a:defRPr sz="3446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v-SE" dirty="0"/>
              <a:t>Kapitelavsnitt 2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C973423-CB96-4545-9444-778A14BA7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1856" y="6297145"/>
            <a:ext cx="1402767" cy="3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582ED43-314A-4D44-B36C-7759898F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56411" y="5691222"/>
            <a:ext cx="2004646" cy="1166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758F158-FA1D-DC44-8A3E-0B3296E14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23167" y="4687291"/>
            <a:ext cx="2004646" cy="21707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22D9FB3-F73A-CB40-A133-C2BEA6217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10" y="3429001"/>
            <a:ext cx="2004646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15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AB17C627-C9C4-424E-9E7A-F4CE17DE4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172" y="469170"/>
            <a:ext cx="10925627" cy="9071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Kapitelavsnitt 1</a:t>
            </a:r>
          </a:p>
        </p:txBody>
      </p:sp>
    </p:spTree>
    <p:extLst>
      <p:ext uri="{BB962C8B-B14F-4D97-AF65-F5344CB8AC3E}">
        <p14:creationId xmlns:p14="http://schemas.microsoft.com/office/powerpoint/2010/main" val="9721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02A812-3138-2747-96FE-F02789348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4846" y="6355442"/>
            <a:ext cx="722310" cy="31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52EBA-C90E-2446-83E3-751A44C3BCE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128F6C-0DFD-2940-98CB-13A3680AA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377" y="6343423"/>
            <a:ext cx="1367292" cy="330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E30AE-D41D-1B42-9F9E-DEBE1EF30DEF}" type="datetimeFigureOut">
              <a:rPr lang="sv-SE" smtClean="0"/>
              <a:pPr/>
              <a:t>2023-04-20</a:t>
            </a:fld>
            <a:r>
              <a:rPr lang="sv-SE" dirty="0"/>
              <a:t> |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693EC0-468C-4449-8EBC-4427049AC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9144" y="6360633"/>
            <a:ext cx="4035084" cy="31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Sidfot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97EC1B-D3DE-F04A-89F2-EF0067EC2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654176"/>
            <a:ext cx="1101725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24E4DC8-0EAB-2242-87FE-56DFC43F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69170"/>
            <a:ext cx="10925627" cy="9071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Enkätfabriken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56B593-C20A-CA47-9101-9FCCF321DF5B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10201856" y="6281230"/>
            <a:ext cx="1402767" cy="38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7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65" r:id="rId3"/>
    <p:sldLayoutId id="2147483653" r:id="rId4"/>
    <p:sldLayoutId id="2147483652" r:id="rId5"/>
    <p:sldLayoutId id="2147483660" r:id="rId6"/>
    <p:sldLayoutId id="2147483673" r:id="rId7"/>
    <p:sldLayoutId id="2147483695" r:id="rId8"/>
    <p:sldLayoutId id="2147483674" r:id="rId9"/>
    <p:sldLayoutId id="2147483678" r:id="rId10"/>
    <p:sldLayoutId id="2147483663" r:id="rId11"/>
    <p:sldLayoutId id="2147483666" r:id="rId12"/>
    <p:sldLayoutId id="2147483667" r:id="rId13"/>
    <p:sldLayoutId id="2147483697" r:id="rId14"/>
    <p:sldLayoutId id="2147483687" r:id="rId15"/>
    <p:sldLayoutId id="2147483688" r:id="rId16"/>
    <p:sldLayoutId id="2147483679" r:id="rId17"/>
    <p:sldLayoutId id="2147483683" r:id="rId18"/>
    <p:sldLayoutId id="2147483698" r:id="rId19"/>
    <p:sldLayoutId id="2147483689" r:id="rId20"/>
    <p:sldLayoutId id="2147483692" r:id="rId21"/>
    <p:sldLayoutId id="2147483680" r:id="rId22"/>
    <p:sldLayoutId id="2147483684" r:id="rId23"/>
    <p:sldLayoutId id="2147483699" r:id="rId24"/>
    <p:sldLayoutId id="2147483690" r:id="rId25"/>
    <p:sldLayoutId id="2147483693" r:id="rId26"/>
    <p:sldLayoutId id="2147483681" r:id="rId27"/>
    <p:sldLayoutId id="2147483685" r:id="rId28"/>
    <p:sldLayoutId id="2147483700" r:id="rId29"/>
    <p:sldLayoutId id="2147483691" r:id="rId30"/>
    <p:sldLayoutId id="2147483694" r:id="rId31"/>
    <p:sldLayoutId id="2147483682" r:id="rId32"/>
    <p:sldLayoutId id="2147483686" r:id="rId33"/>
    <p:sldLayoutId id="2147483657" r:id="rId34"/>
    <p:sldLayoutId id="2147483658" r:id="rId35"/>
    <p:sldLayoutId id="2147483659" r:id="rId36"/>
    <p:sldLayoutId id="2147483742" r:id="rId37"/>
    <p:sldLayoutId id="2147483743" r:id="rId3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125472" rtl="0" eaLnBrk="1" latinLnBrk="0" hangingPunct="1">
        <a:lnSpc>
          <a:spcPct val="90000"/>
        </a:lnSpc>
        <a:spcBef>
          <a:spcPct val="0"/>
        </a:spcBef>
        <a:buNone/>
        <a:defRPr sz="3446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1368" indent="-281368" algn="l" defTabSz="1125472" rtl="0" eaLnBrk="1" latinLnBrk="0" hangingPunct="1">
        <a:lnSpc>
          <a:spcPct val="90000"/>
        </a:lnSpc>
        <a:spcBef>
          <a:spcPts val="1232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844105" indent="-281368" algn="l" defTabSz="1125472" rtl="0" eaLnBrk="1" latinLnBrk="0" hangingPunct="1">
        <a:lnSpc>
          <a:spcPct val="90000"/>
        </a:lnSpc>
        <a:spcBef>
          <a:spcPts val="615"/>
        </a:spcBef>
        <a:buClr>
          <a:schemeClr val="accent2"/>
        </a:buClr>
        <a:buFont typeface="Systemtypsnitt normalt"/>
        <a:buChar char="–"/>
        <a:defRPr sz="2215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1406840" indent="-281368" algn="l" defTabSz="1125472" rtl="0" eaLnBrk="1" latinLnBrk="0" hangingPunct="1">
        <a:lnSpc>
          <a:spcPct val="90000"/>
        </a:lnSpc>
        <a:spcBef>
          <a:spcPts val="615"/>
        </a:spcBef>
        <a:buClr>
          <a:schemeClr val="accent2"/>
        </a:buClr>
        <a:buFont typeface="Systemtypsnitt normalt"/>
        <a:buChar char="–"/>
        <a:defRPr sz="1969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2039909" indent="-351701" algn="l" defTabSz="1125472" rtl="0" eaLnBrk="1" latinLnBrk="0" hangingPunct="1">
        <a:lnSpc>
          <a:spcPct val="90000"/>
        </a:lnSpc>
        <a:spcBef>
          <a:spcPts val="615"/>
        </a:spcBef>
        <a:buClr>
          <a:schemeClr val="accent2"/>
        </a:buClr>
        <a:buFont typeface="Courier New" panose="02070309020205020404" pitchFamily="49" charset="0"/>
        <a:buChar char="o"/>
        <a:defRPr sz="1724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2532312" indent="-281368" algn="l" defTabSz="1125472" rtl="0" eaLnBrk="1" latinLnBrk="0" hangingPunct="1">
        <a:lnSpc>
          <a:spcPct val="90000"/>
        </a:lnSpc>
        <a:spcBef>
          <a:spcPts val="615"/>
        </a:spcBef>
        <a:buClr>
          <a:schemeClr val="accent2"/>
        </a:buClr>
        <a:buFont typeface="Courier New" panose="02070309020205020404" pitchFamily="49" charset="0"/>
        <a:buChar char="o"/>
        <a:defRPr sz="1724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3095047" indent="-281368" algn="l" defTabSz="1125472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7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4" indent="-281368" algn="l" defTabSz="1125472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7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7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6" indent="-281368" algn="l" defTabSz="1125472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1pPr>
      <a:lvl2pPr marL="562735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2" pos="7514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orient="horz" pos="119" userDrawn="1">
          <p15:clr>
            <a:srgbClr val="F26B43"/>
          </p15:clr>
        </p15:guide>
        <p15:guide id="5" orient="horz" pos="278" userDrawn="1">
          <p15:clr>
            <a:srgbClr val="F26B43"/>
          </p15:clr>
        </p15:guide>
        <p15:guide id="6" orient="horz" pos="867" userDrawn="1">
          <p15:clr>
            <a:srgbClr val="F26B43"/>
          </p15:clr>
        </p15:guide>
        <p15:guide id="7" pos="370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  <p15:guide id="9" pos="7310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37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2BEE100-A72E-F145-9741-8B2DDB93B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37333" y="6236705"/>
            <a:ext cx="1688842" cy="432383"/>
          </a:xfrm>
          <a:prstGeom prst="rect">
            <a:avLst/>
          </a:prstGeom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02A812-3138-2747-96FE-F02789348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34846" y="6355442"/>
            <a:ext cx="722310" cy="31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52EBA-C90E-2446-83E3-751A44C3BCE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128F6C-0DFD-2940-98CB-13A3680AA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377" y="6343423"/>
            <a:ext cx="1367292" cy="330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E30AE-D41D-1B42-9F9E-DEBE1EF30DEF}" type="datetimeFigureOut">
              <a:rPr lang="sv-SE" smtClean="0"/>
              <a:pPr/>
              <a:t>2023-04-20</a:t>
            </a:fld>
            <a:r>
              <a:rPr lang="sv-SE" dirty="0"/>
              <a:t> |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693EC0-468C-4449-8EBC-4427049AC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9144" y="6360633"/>
            <a:ext cx="4035084" cy="31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Sidfot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97EC1B-D3DE-F04A-89F2-EF0067EC2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654176"/>
            <a:ext cx="1101725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24E4DC8-0EAB-2242-87FE-56DFC43F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469170"/>
            <a:ext cx="10925627" cy="9071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Enkätfabriken</a:t>
            </a:r>
          </a:p>
        </p:txBody>
      </p:sp>
    </p:spTree>
    <p:extLst>
      <p:ext uri="{BB962C8B-B14F-4D97-AF65-F5344CB8AC3E}">
        <p14:creationId xmlns:p14="http://schemas.microsoft.com/office/powerpoint/2010/main" val="223840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125472" rtl="0" eaLnBrk="1" latinLnBrk="0" hangingPunct="1">
        <a:lnSpc>
          <a:spcPct val="90000"/>
        </a:lnSpc>
        <a:spcBef>
          <a:spcPct val="0"/>
        </a:spcBef>
        <a:buNone/>
        <a:defRPr sz="3446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1368" indent="-281368" algn="l" defTabSz="1125472" rtl="0" eaLnBrk="1" latinLnBrk="0" hangingPunct="1">
        <a:lnSpc>
          <a:spcPct val="90000"/>
        </a:lnSpc>
        <a:spcBef>
          <a:spcPts val="1232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844105" indent="-281368" algn="l" defTabSz="1125472" rtl="0" eaLnBrk="1" latinLnBrk="0" hangingPunct="1">
        <a:lnSpc>
          <a:spcPct val="90000"/>
        </a:lnSpc>
        <a:spcBef>
          <a:spcPts val="615"/>
        </a:spcBef>
        <a:buClr>
          <a:schemeClr val="accent2"/>
        </a:buClr>
        <a:buFont typeface="Systemtypsnitt normalt"/>
        <a:buChar char="–"/>
        <a:defRPr sz="2215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1406840" indent="-281368" algn="l" defTabSz="1125472" rtl="0" eaLnBrk="1" latinLnBrk="0" hangingPunct="1">
        <a:lnSpc>
          <a:spcPct val="90000"/>
        </a:lnSpc>
        <a:spcBef>
          <a:spcPts val="615"/>
        </a:spcBef>
        <a:buClr>
          <a:schemeClr val="accent2"/>
        </a:buClr>
        <a:buFont typeface="Systemtypsnitt normalt"/>
        <a:buChar char="–"/>
        <a:defRPr sz="1969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2039909" indent="-351701" algn="l" defTabSz="1125472" rtl="0" eaLnBrk="1" latinLnBrk="0" hangingPunct="1">
        <a:lnSpc>
          <a:spcPct val="90000"/>
        </a:lnSpc>
        <a:spcBef>
          <a:spcPts val="615"/>
        </a:spcBef>
        <a:buClr>
          <a:schemeClr val="accent2"/>
        </a:buClr>
        <a:buFont typeface="Courier New" panose="02070309020205020404" pitchFamily="49" charset="0"/>
        <a:buChar char="o"/>
        <a:defRPr sz="1724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2532312" indent="-281368" algn="l" defTabSz="1125472" rtl="0" eaLnBrk="1" latinLnBrk="0" hangingPunct="1">
        <a:lnSpc>
          <a:spcPct val="90000"/>
        </a:lnSpc>
        <a:spcBef>
          <a:spcPts val="615"/>
        </a:spcBef>
        <a:buClr>
          <a:schemeClr val="accent2"/>
        </a:buClr>
        <a:buFont typeface="Courier New" panose="02070309020205020404" pitchFamily="49" charset="0"/>
        <a:buChar char="o"/>
        <a:defRPr sz="1724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3095047" indent="-281368" algn="l" defTabSz="1125472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7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4" indent="-281368" algn="l" defTabSz="1125472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7" kern="1200">
          <a:solidFill>
            <a:schemeClr val="tx1"/>
          </a:solidFill>
          <a:latin typeface="+mn-lt"/>
          <a:ea typeface="+mn-ea"/>
          <a:cs typeface="+mn-cs"/>
        </a:defRPr>
      </a:lvl7pPr>
      <a:lvl8pPr marL="4220519" indent="-281368" algn="l" defTabSz="1125472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7" kern="1200">
          <a:solidFill>
            <a:schemeClr val="tx1"/>
          </a:solidFill>
          <a:latin typeface="+mn-lt"/>
          <a:ea typeface="+mn-ea"/>
          <a:cs typeface="+mn-cs"/>
        </a:defRPr>
      </a:lvl8pPr>
      <a:lvl9pPr marL="4783256" indent="-281368" algn="l" defTabSz="1125472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1pPr>
      <a:lvl2pPr marL="562735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2pPr>
      <a:lvl3pPr marL="1125472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3pPr>
      <a:lvl4pPr marL="1688207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4pPr>
      <a:lvl5pPr marL="2250944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5pPr>
      <a:lvl6pPr marL="2813679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6pPr>
      <a:lvl7pPr marL="3376415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7pPr>
      <a:lvl8pPr marL="3939151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8pPr>
      <a:lvl9pPr marL="4501886" algn="l" defTabSz="1125472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  <p15:guide id="2" pos="7514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orient="horz" pos="119" userDrawn="1">
          <p15:clr>
            <a:srgbClr val="F26B43"/>
          </p15:clr>
        </p15:guide>
        <p15:guide id="5" orient="horz" pos="278" userDrawn="1">
          <p15:clr>
            <a:srgbClr val="F26B43"/>
          </p15:clr>
        </p15:guide>
        <p15:guide id="6" orient="horz" pos="867" userDrawn="1">
          <p15:clr>
            <a:srgbClr val="F26B43"/>
          </p15:clr>
        </p15:guide>
        <p15:guide id="7" pos="370" userDrawn="1">
          <p15:clr>
            <a:srgbClr val="F26B43"/>
          </p15:clr>
        </p15:guide>
        <p15:guide id="8" orient="horz" pos="1026" userDrawn="1">
          <p15:clr>
            <a:srgbClr val="F26B43"/>
          </p15:clr>
        </p15:guide>
        <p15:guide id="9" pos="7310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7467C7D7-4E5A-B86C-504D-B307174FA0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138EA87-A5BD-4B62-5E28-46AD5476B9F7}"/>
              </a:ext>
            </a:extLst>
          </p:cNvPr>
          <p:cNvSpPr txBox="1"/>
          <p:nvPr/>
        </p:nvSpPr>
        <p:spPr>
          <a:xfrm>
            <a:off x="2259052" y="1767581"/>
            <a:ext cx="7401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Nöjd Upphandlingsindex – (NUI) – en möjlighet till verksamhetsutveckling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7E7598-F253-D607-D18D-8FE25D1BE050}"/>
              </a:ext>
            </a:extLst>
          </p:cNvPr>
          <p:cNvSpPr txBox="1"/>
          <p:nvPr/>
        </p:nvSpPr>
        <p:spPr>
          <a:xfrm>
            <a:off x="3366893" y="3651070"/>
            <a:ext cx="5186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Stefan Frid – Stockholm Business Alliance (SBA)</a:t>
            </a:r>
          </a:p>
          <a:p>
            <a:r>
              <a:rPr lang="sv-SE" dirty="0"/>
              <a:t>Erik Granberg – Enkätfabriken</a:t>
            </a:r>
          </a:p>
          <a:p>
            <a:r>
              <a:rPr lang="sv-SE" dirty="0"/>
              <a:t>Sebastian Nordgren – Nacka kommun</a:t>
            </a:r>
          </a:p>
          <a:p>
            <a:r>
              <a:rPr lang="sv-SE" dirty="0"/>
              <a:t>Helena Sköld Lövgren – Uppsala kommun</a:t>
            </a:r>
          </a:p>
        </p:txBody>
      </p:sp>
    </p:spTree>
    <p:extLst>
      <p:ext uri="{BB962C8B-B14F-4D97-AF65-F5344CB8AC3E}">
        <p14:creationId xmlns:p14="http://schemas.microsoft.com/office/powerpoint/2010/main" val="83418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chemeClr val="tx1"/>
          </a:solidFill>
        </p:spPr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Rektangel med rundat hörn 11"/>
          <p:cNvSpPr/>
          <p:nvPr/>
        </p:nvSpPr>
        <p:spPr>
          <a:xfrm>
            <a:off x="2843964" y="1386671"/>
            <a:ext cx="7674292" cy="167443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pic>
        <p:nvPicPr>
          <p:cNvPr id="9" name="Platshållare för innehåll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615">
            <a:off x="2242988" y="856436"/>
            <a:ext cx="7102265" cy="532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ktangel med rundat hörn 13"/>
          <p:cNvSpPr/>
          <p:nvPr/>
        </p:nvSpPr>
        <p:spPr>
          <a:xfrm>
            <a:off x="1325577" y="269100"/>
            <a:ext cx="9285392" cy="5866888"/>
          </a:xfrm>
          <a:prstGeom prst="round1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5" name="Rubrik 2"/>
          <p:cNvSpPr txBox="1">
            <a:spLocks/>
          </p:cNvSpPr>
          <p:nvPr/>
        </p:nvSpPr>
        <p:spPr>
          <a:xfrm>
            <a:off x="386078" y="342899"/>
            <a:ext cx="11419842" cy="11139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dirty="0">
                <a:solidFill>
                  <a:schemeClr val="bg1"/>
                </a:solidFill>
              </a:rPr>
              <a:t>SBA Företagsklimatråd</a:t>
            </a:r>
          </a:p>
        </p:txBody>
      </p:sp>
      <p:sp>
        <p:nvSpPr>
          <p:cNvPr id="4" name="Likbent triangel 3"/>
          <p:cNvSpPr/>
          <p:nvPr/>
        </p:nvSpPr>
        <p:spPr>
          <a:xfrm>
            <a:off x="4193093" y="1799753"/>
            <a:ext cx="4288221" cy="3766787"/>
          </a:xfrm>
          <a:prstGeom prst="triangle">
            <a:avLst/>
          </a:prstGeom>
          <a:noFill/>
          <a:ln w="1270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grpSp>
        <p:nvGrpSpPr>
          <p:cNvPr id="24" name="Grupp 23"/>
          <p:cNvGrpSpPr/>
          <p:nvPr/>
        </p:nvGrpSpPr>
        <p:grpSpPr>
          <a:xfrm>
            <a:off x="7817780" y="1677975"/>
            <a:ext cx="3702928" cy="1524569"/>
            <a:chOff x="2102069" y="2079049"/>
            <a:chExt cx="8544910" cy="3249696"/>
          </a:xfrm>
        </p:grpSpPr>
        <p:sp>
          <p:nvSpPr>
            <p:cNvPr id="25" name="Rektangel med rundade hörn 24"/>
            <p:cNvSpPr/>
            <p:nvPr/>
          </p:nvSpPr>
          <p:spPr>
            <a:xfrm>
              <a:off x="2102069" y="2079049"/>
              <a:ext cx="8544910" cy="324969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sv-SE" dirty="0">
                <a:latin typeface="+mj-lt"/>
              </a:endParaRPr>
            </a:p>
          </p:txBody>
        </p:sp>
        <p:pic>
          <p:nvPicPr>
            <p:cNvPr id="26" name="Bildobjekt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4511" y="3478731"/>
              <a:ext cx="1258537" cy="693426"/>
            </a:xfrm>
            <a:prstGeom prst="rect">
              <a:avLst/>
            </a:prstGeom>
          </p:spPr>
        </p:pic>
        <p:pic>
          <p:nvPicPr>
            <p:cNvPr id="27" name="Bildobjekt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0555" y="3255369"/>
              <a:ext cx="897006" cy="992003"/>
            </a:xfrm>
            <a:prstGeom prst="rect">
              <a:avLst/>
            </a:prstGeom>
          </p:spPr>
        </p:pic>
        <p:pic>
          <p:nvPicPr>
            <p:cNvPr id="28" name="Bildobjekt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22758" y="4217208"/>
              <a:ext cx="2848082" cy="999062"/>
            </a:xfrm>
            <a:prstGeom prst="rect">
              <a:avLst/>
            </a:prstGeom>
          </p:spPr>
        </p:pic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5060" y="4518857"/>
              <a:ext cx="1515374" cy="569514"/>
            </a:xfrm>
            <a:prstGeom prst="rect">
              <a:avLst/>
            </a:prstGeom>
          </p:spPr>
        </p:pic>
        <p:pic>
          <p:nvPicPr>
            <p:cNvPr id="30" name="Bildobjekt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32727" y="2201806"/>
              <a:ext cx="1263271" cy="745097"/>
            </a:xfrm>
            <a:prstGeom prst="rect">
              <a:avLst/>
            </a:prstGeom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15068" y="3423917"/>
              <a:ext cx="995778" cy="803054"/>
            </a:xfrm>
            <a:prstGeom prst="rect">
              <a:avLst/>
            </a:prstGeom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47697" y="2201806"/>
              <a:ext cx="1402858" cy="726273"/>
            </a:xfrm>
            <a:prstGeom prst="rect">
              <a:avLst/>
            </a:prstGeom>
          </p:spPr>
        </p:pic>
        <p:pic>
          <p:nvPicPr>
            <p:cNvPr id="33" name="Bildobjekt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78170" y="2079049"/>
              <a:ext cx="1649725" cy="912108"/>
            </a:xfrm>
            <a:prstGeom prst="rect">
              <a:avLst/>
            </a:prstGeom>
          </p:spPr>
        </p:pic>
        <p:pic>
          <p:nvPicPr>
            <p:cNvPr id="34" name="Bildobjekt 3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89375" y="2146710"/>
              <a:ext cx="1701887" cy="787440"/>
            </a:xfrm>
            <a:prstGeom prst="rect">
              <a:avLst/>
            </a:prstGeom>
          </p:spPr>
        </p:pic>
        <p:pic>
          <p:nvPicPr>
            <p:cNvPr id="35" name="Bildobjekt 3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50555" y="4574662"/>
              <a:ext cx="2311519" cy="444523"/>
            </a:xfrm>
            <a:prstGeom prst="rect">
              <a:avLst/>
            </a:prstGeom>
          </p:spPr>
        </p:pic>
        <p:pic>
          <p:nvPicPr>
            <p:cNvPr id="36" name="Bildobjekt 3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492110" y="3598873"/>
              <a:ext cx="2608332" cy="453143"/>
            </a:xfrm>
            <a:prstGeom prst="rect">
              <a:avLst/>
            </a:prstGeom>
          </p:spPr>
        </p:pic>
      </p:grpSp>
      <p:sp>
        <p:nvSpPr>
          <p:cNvPr id="38" name="Upp-ned 37"/>
          <p:cNvSpPr/>
          <p:nvPr/>
        </p:nvSpPr>
        <p:spPr>
          <a:xfrm rot="5400000">
            <a:off x="5779956" y="3373588"/>
            <a:ext cx="1047429" cy="2968159"/>
          </a:xfrm>
          <a:prstGeom prst="up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39" name="textruta 38"/>
          <p:cNvSpPr txBox="1"/>
          <p:nvPr/>
        </p:nvSpPr>
        <p:spPr>
          <a:xfrm rot="17999148">
            <a:off x="3176200" y="3284563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>
                <a:solidFill>
                  <a:schemeClr val="bg1"/>
                </a:solidFill>
              </a:rPr>
              <a:t>Årlig SBA-konferens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40" name="textruta 39"/>
          <p:cNvSpPr txBox="1"/>
          <p:nvPr/>
        </p:nvSpPr>
        <p:spPr>
          <a:xfrm>
            <a:off x="5034274" y="4577704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Kommuner 1..n</a:t>
            </a:r>
          </a:p>
        </p:txBody>
      </p:sp>
    </p:spTree>
    <p:extLst>
      <p:ext uri="{BB962C8B-B14F-4D97-AF65-F5344CB8AC3E}">
        <p14:creationId xmlns:p14="http://schemas.microsoft.com/office/powerpoint/2010/main" val="2426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chemeClr val="tx1"/>
          </a:solidFill>
        </p:spPr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1913">
            <a:off x="4254831" y="341216"/>
            <a:ext cx="4336550" cy="617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ktangel med rundat hörn 5"/>
          <p:cNvSpPr/>
          <p:nvPr/>
        </p:nvSpPr>
        <p:spPr>
          <a:xfrm>
            <a:off x="3362956" y="45806"/>
            <a:ext cx="5781043" cy="6766388"/>
          </a:xfrm>
          <a:prstGeom prst="round1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780282" y="2002631"/>
            <a:ext cx="10631430" cy="2304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dirty="0">
                <a:solidFill>
                  <a:schemeClr val="bg1"/>
                </a:solidFill>
              </a:rPr>
              <a:t>År 2018 utvecklade SBA en kundundersökning för upphandling </a:t>
            </a:r>
            <a:r>
              <a:rPr lang="sv-SE" sz="2800" dirty="0">
                <a:solidFill>
                  <a:srgbClr val="FFC000"/>
                </a:solidFill>
              </a:rPr>
              <a:t>&gt;&gt;&gt;Kommuner, SKR och Upphandlingsmyndigheten&lt;&lt;&lt;</a:t>
            </a:r>
          </a:p>
        </p:txBody>
      </p:sp>
    </p:spTree>
    <p:extLst>
      <p:ext uri="{BB962C8B-B14F-4D97-AF65-F5344CB8AC3E}">
        <p14:creationId xmlns:p14="http://schemas.microsoft.com/office/powerpoint/2010/main" val="23761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325420" cy="6858000"/>
          </a:xfrm>
          <a:solidFill>
            <a:schemeClr val="tx1"/>
          </a:solidFill>
        </p:spPr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med rundade hörn 7"/>
          <p:cNvSpPr/>
          <p:nvPr/>
        </p:nvSpPr>
        <p:spPr>
          <a:xfrm>
            <a:off x="8266475" y="843318"/>
            <a:ext cx="3698240" cy="27330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2400" b="1" dirty="0">
              <a:latin typeface="+mj-lt"/>
            </a:endParaRPr>
          </a:p>
          <a:p>
            <a:pPr algn="l">
              <a:spcAft>
                <a:spcPts val="600"/>
              </a:spcAft>
            </a:pPr>
            <a:r>
              <a:rPr lang="sv-SE" sz="2400" b="1" dirty="0">
                <a:latin typeface="+mj-lt"/>
              </a:rPr>
              <a:t>Annonserade upphandlingar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sv-SE" sz="2000" dirty="0" err="1">
                <a:latin typeface="+mj-lt"/>
              </a:rPr>
              <a:t>TendSign</a:t>
            </a:r>
            <a:endParaRPr lang="sv-SE" sz="2000" dirty="0">
              <a:latin typeface="+mj-lt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sv-SE" sz="2000" dirty="0">
                <a:latin typeface="+mj-lt"/>
              </a:rPr>
              <a:t>Kommers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sv-SE" sz="2000" dirty="0">
                <a:latin typeface="+mj-lt"/>
              </a:rPr>
              <a:t>E-avrop</a:t>
            </a:r>
          </a:p>
        </p:txBody>
      </p:sp>
      <p:grpSp>
        <p:nvGrpSpPr>
          <p:cNvPr id="26" name="Grupp 25"/>
          <p:cNvGrpSpPr/>
          <p:nvPr/>
        </p:nvGrpSpPr>
        <p:grpSpPr>
          <a:xfrm>
            <a:off x="8280400" y="3693991"/>
            <a:ext cx="3698240" cy="2733040"/>
            <a:chOff x="8280400" y="3693991"/>
            <a:chExt cx="3698240" cy="2733040"/>
          </a:xfrm>
        </p:grpSpPr>
        <p:sp>
          <p:nvSpPr>
            <p:cNvPr id="17" name="Rektangel med rundade hörn 16"/>
            <p:cNvSpPr/>
            <p:nvPr/>
          </p:nvSpPr>
          <p:spPr>
            <a:xfrm>
              <a:off x="8280400" y="3693991"/>
              <a:ext cx="3698240" cy="273304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sv-SE" sz="2400" b="1" dirty="0">
                  <a:latin typeface="+mj-lt"/>
                </a:rPr>
                <a:t>Förbättringsarbete</a:t>
              </a:r>
            </a:p>
            <a:p>
              <a:pPr algn="l"/>
              <a:endParaRPr lang="sv-SE" b="1" dirty="0">
                <a:latin typeface="+mj-lt"/>
              </a:endParaRPr>
            </a:p>
          </p:txBody>
        </p:sp>
        <p:pic>
          <p:nvPicPr>
            <p:cNvPr id="20" name="Bildobjekt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7204" y="4350103"/>
              <a:ext cx="3063952" cy="1903430"/>
            </a:xfrm>
            <a:prstGeom prst="rect">
              <a:avLst/>
            </a:prstGeom>
          </p:spPr>
        </p:pic>
      </p:grpSp>
      <p:grpSp>
        <p:nvGrpSpPr>
          <p:cNvPr id="7" name="Grupp 6"/>
          <p:cNvGrpSpPr/>
          <p:nvPr/>
        </p:nvGrpSpPr>
        <p:grpSpPr>
          <a:xfrm>
            <a:off x="4481308" y="3683477"/>
            <a:ext cx="3698240" cy="2733040"/>
            <a:chOff x="8280400" y="855526"/>
            <a:chExt cx="3698240" cy="2733040"/>
          </a:xfrm>
        </p:grpSpPr>
        <p:sp>
          <p:nvSpPr>
            <p:cNvPr id="10" name="Rektangel med rundade hörn 9"/>
            <p:cNvSpPr/>
            <p:nvPr/>
          </p:nvSpPr>
          <p:spPr>
            <a:xfrm>
              <a:off x="8280400" y="855526"/>
              <a:ext cx="3698240" cy="273304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sv-SE" sz="2400" b="1" dirty="0">
                  <a:latin typeface="+mj-lt"/>
                </a:rPr>
                <a:t>4 målgrupper</a:t>
              </a:r>
            </a:p>
            <a:p>
              <a:pPr algn="l"/>
              <a:r>
                <a:rPr lang="sv-SE" sz="2400" b="1" dirty="0">
                  <a:latin typeface="+mj-lt"/>
                </a:rPr>
                <a:t>2 enkäter</a:t>
              </a:r>
            </a:p>
          </p:txBody>
        </p:sp>
        <p:sp>
          <p:nvSpPr>
            <p:cNvPr id="4" name="Rektangel 3"/>
            <p:cNvSpPr/>
            <p:nvPr/>
          </p:nvSpPr>
          <p:spPr>
            <a:xfrm>
              <a:off x="9403473" y="2282939"/>
              <a:ext cx="764667" cy="8873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b="1" dirty="0">
                  <a:latin typeface="+mj-lt"/>
                </a:rPr>
                <a:t>2</a:t>
              </a:r>
            </a:p>
            <a:p>
              <a:pPr algn="ctr"/>
              <a:r>
                <a:rPr lang="sv-SE" sz="1000" dirty="0">
                  <a:latin typeface="+mj-lt"/>
                </a:rPr>
                <a:t>EJ </a:t>
              </a:r>
            </a:p>
            <a:p>
              <a:pPr algn="ctr"/>
              <a:r>
                <a:rPr lang="sv-SE" sz="1000" dirty="0">
                  <a:latin typeface="+mj-lt"/>
                </a:rPr>
                <a:t>SKA-KRAV</a:t>
              </a:r>
            </a:p>
          </p:txBody>
        </p:sp>
        <p:sp>
          <p:nvSpPr>
            <p:cNvPr id="27" name="Rektangel 26"/>
            <p:cNvSpPr/>
            <p:nvPr/>
          </p:nvSpPr>
          <p:spPr>
            <a:xfrm>
              <a:off x="8543944" y="2541934"/>
              <a:ext cx="764667" cy="628326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b="1" dirty="0">
                  <a:latin typeface="+mj-lt"/>
                </a:rPr>
                <a:t>1</a:t>
              </a:r>
            </a:p>
            <a:p>
              <a:pPr algn="ctr"/>
              <a:r>
                <a:rPr lang="sv-SE" sz="1000" dirty="0">
                  <a:latin typeface="+mj-lt"/>
                </a:rPr>
                <a:t>EJ ANBUD</a:t>
              </a:r>
            </a:p>
          </p:txBody>
        </p:sp>
        <p:sp>
          <p:nvSpPr>
            <p:cNvPr id="29" name="Rektangel 28"/>
            <p:cNvSpPr/>
            <p:nvPr/>
          </p:nvSpPr>
          <p:spPr>
            <a:xfrm>
              <a:off x="10263002" y="1982260"/>
              <a:ext cx="764667" cy="118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b="1" dirty="0">
                  <a:latin typeface="+mj-lt"/>
                </a:rPr>
                <a:t>3</a:t>
              </a:r>
            </a:p>
            <a:p>
              <a:pPr algn="ctr"/>
              <a:r>
                <a:rPr lang="sv-SE" sz="1000" dirty="0">
                  <a:latin typeface="+mj-lt"/>
                </a:rPr>
                <a:t>SKA-KRAV, EJ KONTRAKT</a:t>
              </a:r>
            </a:p>
          </p:txBody>
        </p:sp>
        <p:sp>
          <p:nvSpPr>
            <p:cNvPr id="31" name="Rektangel 30"/>
            <p:cNvSpPr/>
            <p:nvPr/>
          </p:nvSpPr>
          <p:spPr>
            <a:xfrm>
              <a:off x="11122532" y="1586260"/>
              <a:ext cx="764667" cy="158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sz="1000" dirty="0">
                <a:latin typeface="+mj-lt"/>
              </a:endParaRPr>
            </a:p>
            <a:p>
              <a:pPr algn="ctr"/>
              <a:r>
                <a:rPr lang="sv-SE" b="1" dirty="0">
                  <a:latin typeface="+mj-lt"/>
                </a:rPr>
                <a:t>4 </a:t>
              </a:r>
            </a:p>
            <a:p>
              <a:pPr algn="ctr"/>
              <a:endParaRPr lang="sv-SE" b="1" dirty="0">
                <a:latin typeface="+mj-lt"/>
              </a:endParaRPr>
            </a:p>
            <a:p>
              <a:pPr algn="ctr"/>
              <a:endParaRPr lang="sv-SE" b="1" dirty="0">
                <a:latin typeface="+mj-lt"/>
              </a:endParaRPr>
            </a:p>
            <a:p>
              <a:pPr algn="ctr"/>
              <a:r>
                <a:rPr lang="sv-SE" sz="1000" dirty="0">
                  <a:latin typeface="+mj-lt"/>
                </a:rPr>
                <a:t>KONTRAKT</a:t>
              </a:r>
            </a:p>
          </p:txBody>
        </p:sp>
        <p:sp>
          <p:nvSpPr>
            <p:cNvPr id="32" name="Rektangel 31"/>
            <p:cNvSpPr/>
            <p:nvPr/>
          </p:nvSpPr>
          <p:spPr>
            <a:xfrm>
              <a:off x="9403473" y="3239109"/>
              <a:ext cx="1624196" cy="180747"/>
            </a:xfrm>
            <a:prstGeom prst="rect">
              <a:avLst/>
            </a:prstGeom>
            <a:pattFill prst="wdDnDiag">
              <a:fgClr>
                <a:srgbClr val="FFC000"/>
              </a:fgClr>
              <a:bgClr>
                <a:srgbClr val="FF000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sz="1200" b="1" dirty="0">
                  <a:latin typeface="+mj-lt"/>
                </a:rPr>
                <a:t>23</a:t>
              </a:r>
            </a:p>
          </p:txBody>
        </p:sp>
      </p:grpSp>
      <p:sp>
        <p:nvSpPr>
          <p:cNvPr id="24" name="Rektangel med rundade hörn 23"/>
          <p:cNvSpPr/>
          <p:nvPr/>
        </p:nvSpPr>
        <p:spPr>
          <a:xfrm>
            <a:off x="4490720" y="855526"/>
            <a:ext cx="3698240" cy="273304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sz="2400" b="1" dirty="0">
              <a:latin typeface="+mj-lt"/>
            </a:endParaRPr>
          </a:p>
          <a:p>
            <a:pPr algn="l">
              <a:spcAft>
                <a:spcPts val="600"/>
              </a:spcAft>
            </a:pPr>
            <a:r>
              <a:rPr lang="sv-SE" sz="2400" b="1" dirty="0">
                <a:latin typeface="+mj-lt"/>
              </a:rPr>
              <a:t>Om undersökningen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000" dirty="0">
                <a:solidFill>
                  <a:schemeClr val="bg1"/>
                </a:solidFill>
              </a:rPr>
              <a:t>SBA/SKR: metodansvariga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000" dirty="0">
                <a:solidFill>
                  <a:schemeClr val="bg1"/>
                </a:solidFill>
              </a:rPr>
              <a:t>4 godkända konsulter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v-SE" sz="2000" dirty="0">
                <a:solidFill>
                  <a:schemeClr val="bg1"/>
                </a:solidFill>
              </a:rPr>
              <a:t>Kommunen upphandlar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242922" y="1483382"/>
            <a:ext cx="38395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Nöjd Upphandlings-Index, NUI</a:t>
            </a:r>
          </a:p>
          <a:p>
            <a:r>
              <a:rPr lang="sv-SE" b="1" dirty="0">
                <a:solidFill>
                  <a:schemeClr val="bg1"/>
                </a:solidFill>
              </a:rPr>
              <a:t>2019</a:t>
            </a:r>
            <a:r>
              <a:rPr lang="sv-SE" dirty="0">
                <a:solidFill>
                  <a:schemeClr val="bg1"/>
                </a:solidFill>
              </a:rPr>
              <a:t>; 13 pilotkommuner</a:t>
            </a:r>
          </a:p>
          <a:p>
            <a:r>
              <a:rPr lang="sv-SE" b="1" dirty="0">
                <a:solidFill>
                  <a:schemeClr val="bg1"/>
                </a:solidFill>
              </a:rPr>
              <a:t>2020</a:t>
            </a:r>
            <a:r>
              <a:rPr lang="sv-SE" dirty="0">
                <a:solidFill>
                  <a:schemeClr val="bg1"/>
                </a:solidFill>
              </a:rPr>
              <a:t>; 36 kommuner</a:t>
            </a:r>
          </a:p>
          <a:p>
            <a:r>
              <a:rPr lang="sv-SE" b="1" dirty="0">
                <a:solidFill>
                  <a:schemeClr val="bg1"/>
                </a:solidFill>
              </a:rPr>
              <a:t>2021</a:t>
            </a:r>
            <a:r>
              <a:rPr lang="sv-SE" dirty="0">
                <a:solidFill>
                  <a:schemeClr val="bg1"/>
                </a:solidFill>
              </a:rPr>
              <a:t>; 57 kommuner (SBA ska-krav)</a:t>
            </a:r>
          </a:p>
          <a:p>
            <a:r>
              <a:rPr lang="sv-SE" b="1" dirty="0">
                <a:solidFill>
                  <a:schemeClr val="bg1"/>
                </a:solidFill>
              </a:rPr>
              <a:t>2022</a:t>
            </a:r>
            <a:r>
              <a:rPr lang="sv-SE" dirty="0">
                <a:solidFill>
                  <a:schemeClr val="bg1"/>
                </a:solidFill>
              </a:rPr>
              <a:t>; ~90 kommuner</a:t>
            </a:r>
          </a:p>
        </p:txBody>
      </p:sp>
    </p:spTree>
    <p:extLst>
      <p:ext uri="{BB962C8B-B14F-4D97-AF65-F5344CB8AC3E}">
        <p14:creationId xmlns:p14="http://schemas.microsoft.com/office/powerpoint/2010/main" val="193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chemeClr val="tx1"/>
          </a:solidFill>
        </p:spPr>
      </p:sp>
      <p:sp>
        <p:nvSpPr>
          <p:cNvPr id="5" name="Rubrik 2"/>
          <p:cNvSpPr txBox="1">
            <a:spLocks/>
          </p:cNvSpPr>
          <p:nvPr/>
        </p:nvSpPr>
        <p:spPr>
          <a:xfrm>
            <a:off x="452282" y="342899"/>
            <a:ext cx="11287434" cy="11139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dirty="0">
                <a:solidFill>
                  <a:schemeClr val="bg1"/>
                </a:solidFill>
              </a:rPr>
              <a:t>NUI: försiktigt stigande betyg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2782136" y="1314095"/>
          <a:ext cx="7650480" cy="490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ktangel med rundat hörn 11"/>
          <p:cNvSpPr/>
          <p:nvPr/>
        </p:nvSpPr>
        <p:spPr>
          <a:xfrm>
            <a:off x="2758324" y="1333506"/>
            <a:ext cx="7674292" cy="167443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758323" y="1257635"/>
            <a:ext cx="7258617" cy="8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sv-SE" dirty="0">
                <a:latin typeface="+mj-lt"/>
              </a:rPr>
              <a:t>Kundnöjdhet (Nöjd-Kund-Index, NKI), företag </a:t>
            </a:r>
          </a:p>
          <a:p>
            <a:pPr algn="l"/>
            <a:r>
              <a:rPr lang="sv-SE" dirty="0">
                <a:latin typeface="+mj-lt"/>
              </a:rPr>
              <a:t>SBA-kommuner, myndighetsutövning (tillsyn/tillstånd) 2007-2022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984916" y="35437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4" name="Rektangel 3"/>
          <p:cNvSpPr/>
          <p:nvPr/>
        </p:nvSpPr>
        <p:spPr>
          <a:xfrm>
            <a:off x="9126059" y="3875012"/>
            <a:ext cx="201454" cy="187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9695641" y="3761604"/>
            <a:ext cx="201454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8561636" y="3875012"/>
            <a:ext cx="201454" cy="18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9575795" y="3359131"/>
            <a:ext cx="44114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9006213" y="3443200"/>
            <a:ext cx="44114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8443926" y="3449667"/>
            <a:ext cx="44114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7" name="Rundad rektangulär bildtext 6"/>
          <p:cNvSpPr/>
          <p:nvPr/>
        </p:nvSpPr>
        <p:spPr>
          <a:xfrm>
            <a:off x="9831400" y="2618257"/>
            <a:ext cx="2160195" cy="470526"/>
          </a:xfrm>
          <a:prstGeom prst="wedgeRoundRectCallout">
            <a:avLst>
              <a:gd name="adj1" fmla="val -41861"/>
              <a:gd name="adj2" fmla="val 13839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08000" rIns="72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sv-SE" sz="1600" b="1" dirty="0">
                <a:solidFill>
                  <a:schemeClr val="tx1"/>
                </a:solidFill>
                <a:latin typeface="+mj-lt"/>
              </a:rPr>
              <a:t>Upphandling (NUI)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9788306" y="164077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76</a:t>
            </a:r>
          </a:p>
        </p:txBody>
      </p:sp>
      <p:graphicFrame>
        <p:nvGraphicFramePr>
          <p:cNvPr id="22" name="Tabell 21"/>
          <p:cNvGraphicFramePr>
            <a:graphicFrameLocks noGrp="1"/>
          </p:cNvGraphicFramePr>
          <p:nvPr/>
        </p:nvGraphicFramePr>
        <p:xfrm>
          <a:off x="325120" y="3913805"/>
          <a:ext cx="2430606" cy="1879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925">
                  <a:extLst>
                    <a:ext uri="{9D8B030D-6E8A-4147-A177-3AD203B41FA5}">
                      <a16:colId xmlns:a16="http://schemas.microsoft.com/office/drawing/2014/main" val="2984519158"/>
                    </a:ext>
                  </a:extLst>
                </a:gridCol>
                <a:gridCol w="1503681">
                  <a:extLst>
                    <a:ext uri="{9D8B030D-6E8A-4147-A177-3AD203B41FA5}">
                      <a16:colId xmlns:a16="http://schemas.microsoft.com/office/drawing/2014/main" val="1361710855"/>
                    </a:ext>
                  </a:extLst>
                </a:gridCol>
              </a:tblGrid>
              <a:tr h="313214">
                <a:tc gridSpan="2"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bg1"/>
                          </a:solidFill>
                        </a:rPr>
                        <a:t>Betygsskala</a:t>
                      </a:r>
                      <a:r>
                        <a:rPr lang="sv-SE" sz="1400" b="1" baseline="0" dirty="0">
                          <a:solidFill>
                            <a:schemeClr val="bg1"/>
                          </a:solidFill>
                        </a:rPr>
                        <a:t> (NKI), 0-100</a:t>
                      </a:r>
                      <a:endParaRPr lang="sv-S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20021"/>
                  </a:ext>
                </a:extLst>
              </a:tr>
              <a:tr h="313214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&gt;80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Mycket högt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59381"/>
                  </a:ext>
                </a:extLst>
              </a:tr>
              <a:tr h="313214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70-80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Högt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10518"/>
                  </a:ext>
                </a:extLst>
              </a:tr>
              <a:tr h="313214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62-69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Godkänt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134527"/>
                  </a:ext>
                </a:extLst>
              </a:tr>
              <a:tr h="313214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50-61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Lågt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678927"/>
                  </a:ext>
                </a:extLst>
              </a:tr>
              <a:tr h="313214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&lt;50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Mycket lågt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04246"/>
                  </a:ext>
                </a:extLst>
              </a:tr>
            </a:tbl>
          </a:graphicData>
        </a:graphic>
      </p:graphicFrame>
      <p:sp>
        <p:nvSpPr>
          <p:cNvPr id="23" name="Rektangel 22"/>
          <p:cNvSpPr/>
          <p:nvPr/>
        </p:nvSpPr>
        <p:spPr>
          <a:xfrm>
            <a:off x="7999331" y="3869762"/>
            <a:ext cx="201454" cy="18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7881621" y="3444417"/>
            <a:ext cx="44114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21" name="Ellips 20"/>
          <p:cNvSpPr/>
          <p:nvPr/>
        </p:nvSpPr>
        <p:spPr>
          <a:xfrm>
            <a:off x="6960691" y="3088783"/>
            <a:ext cx="3977640" cy="3739896"/>
          </a:xfrm>
          <a:prstGeom prst="ellipse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06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325420" cy="6858000"/>
          </a:xfrm>
          <a:solidFill>
            <a:schemeClr val="tx1"/>
          </a:solidFill>
        </p:spPr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1081742" y="4174245"/>
            <a:ext cx="216193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6600" dirty="0">
                <a:solidFill>
                  <a:schemeClr val="bg1"/>
                </a:solidFill>
              </a:rPr>
              <a:t>Tack!</a:t>
            </a:r>
          </a:p>
          <a:p>
            <a:pPr algn="ctr"/>
            <a:endParaRPr lang="sv-SE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039904" y="2465821"/>
            <a:ext cx="476066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v-SE"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sv-SE" sz="5400" b="1" dirty="0"/>
              <a:t>Stefan Frid</a:t>
            </a:r>
          </a:p>
          <a:p>
            <a:pPr algn="ctr"/>
            <a:r>
              <a:rPr lang="sv-SE" sz="2800" b="1" dirty="0"/>
              <a:t>Ansvarig Företagsklimat </a:t>
            </a:r>
            <a:endParaRPr lang="sv-SE" sz="3200" b="1" dirty="0"/>
          </a:p>
          <a:p>
            <a:pPr algn="ctr"/>
            <a:r>
              <a:rPr lang="sv-SE" sz="2800" dirty="0"/>
              <a:t>Stockholm Business Alliance</a:t>
            </a:r>
          </a:p>
          <a:p>
            <a:pPr algn="ctr"/>
            <a:r>
              <a:rPr lang="sv-SE" sz="2800" dirty="0"/>
              <a:t>Stefan.frid@stockholm.se</a:t>
            </a:r>
          </a:p>
          <a:p>
            <a:pPr algn="ctr"/>
            <a:r>
              <a:rPr lang="sv-SE" sz="2800" dirty="0"/>
              <a:t>070-472 80 16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9" y="1008960"/>
            <a:ext cx="3651488" cy="205569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ruta 8"/>
          <p:cNvSpPr txBox="1"/>
          <p:nvPr/>
        </p:nvSpPr>
        <p:spPr>
          <a:xfrm>
            <a:off x="443072" y="3210448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SBA / SKR-webb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65761" y="52990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Kom igång…</a:t>
            </a:r>
          </a:p>
        </p:txBody>
      </p:sp>
    </p:spTree>
    <p:extLst>
      <p:ext uri="{BB962C8B-B14F-4D97-AF65-F5344CB8AC3E}">
        <p14:creationId xmlns:p14="http://schemas.microsoft.com/office/powerpoint/2010/main" val="22781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5881AC-7781-6D43-2888-82B34EFA7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NUI – vad skapar nöjda företag?</a:t>
            </a:r>
          </a:p>
        </p:txBody>
      </p:sp>
    </p:spTree>
    <p:extLst>
      <p:ext uri="{BB962C8B-B14F-4D97-AF65-F5344CB8AC3E}">
        <p14:creationId xmlns:p14="http://schemas.microsoft.com/office/powerpoint/2010/main" val="29183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C0F9DAF-BF8C-1E44-90A8-0450D0EF9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Slutsatser från mätningen</a:t>
            </a:r>
          </a:p>
          <a:p>
            <a:endParaRPr lang="sv-SE" dirty="0"/>
          </a:p>
          <a:p>
            <a:r>
              <a:rPr lang="sv-SE" dirty="0"/>
              <a:t>Vad driver nöjdhet bland företag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1C2EF60-FF3A-D54C-9182-8D24D591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Insikt leder till utveckling</a:t>
            </a:r>
          </a:p>
        </p:txBody>
      </p:sp>
    </p:spTree>
    <p:extLst>
      <p:ext uri="{BB962C8B-B14F-4D97-AF65-F5344CB8AC3E}">
        <p14:creationId xmlns:p14="http://schemas.microsoft.com/office/powerpoint/2010/main" val="28508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0FD18E0-1C38-66A3-0620-24EE03215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Nöjda anbudslämnare är viktigt</a:t>
            </a:r>
          </a:p>
          <a:p>
            <a:r>
              <a:rPr lang="sv-SE" dirty="0"/>
              <a:t>Alla kan inte bli nöjda med utfallet – men alla kan bli nöjda med processen</a:t>
            </a:r>
          </a:p>
          <a:p>
            <a:pPr lvl="1"/>
            <a:r>
              <a:rPr lang="sv-SE" dirty="0"/>
              <a:t>Fler och bättre anbud</a:t>
            </a:r>
          </a:p>
          <a:p>
            <a:pPr lvl="1"/>
            <a:r>
              <a:rPr lang="sv-SE" dirty="0"/>
              <a:t>Färre överprövningar</a:t>
            </a:r>
          </a:p>
          <a:p>
            <a:r>
              <a:rPr lang="sv-SE" dirty="0"/>
              <a:t>Sträva efter att mäta och stärka det som är påverkansbart</a:t>
            </a:r>
          </a:p>
          <a:p>
            <a:r>
              <a:rPr lang="sv-SE" dirty="0"/>
              <a:t>Den goda affären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7E7220C-25CC-45DF-C8F3-69A9FCA0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Nöjdhet är viktigt</a:t>
            </a:r>
          </a:p>
        </p:txBody>
      </p:sp>
    </p:spTree>
    <p:extLst>
      <p:ext uri="{BB962C8B-B14F-4D97-AF65-F5344CB8AC3E}">
        <p14:creationId xmlns:p14="http://schemas.microsoft.com/office/powerpoint/2010/main" val="16821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>
            <a:extLst>
              <a:ext uri="{FF2B5EF4-FFF2-40B4-BE49-F238E27FC236}">
                <a16:creationId xmlns:a16="http://schemas.microsoft.com/office/drawing/2014/main" id="{0CB9D3D1-EDF8-8687-1E8A-F7F72F2A43AE}"/>
              </a:ext>
            </a:extLst>
          </p:cNvPr>
          <p:cNvSpPr/>
          <p:nvPr/>
        </p:nvSpPr>
        <p:spPr>
          <a:xfrm>
            <a:off x="5910783" y="1325563"/>
            <a:ext cx="5411787" cy="482783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7">
            <a:extLst>
              <a:ext uri="{FF2B5EF4-FFF2-40B4-BE49-F238E27FC236}">
                <a16:creationId xmlns:a16="http://schemas.microsoft.com/office/drawing/2014/main" id="{715C18C4-083B-ECBA-793B-2CF441DB95F1}"/>
              </a:ext>
            </a:extLst>
          </p:cNvPr>
          <p:cNvSpPr/>
          <p:nvPr/>
        </p:nvSpPr>
        <p:spPr>
          <a:xfrm>
            <a:off x="348183" y="1376363"/>
            <a:ext cx="5411787" cy="4827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EDF686E-A949-3EC1-CE42-314FB5011A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dirty="0"/>
              <a:t>...kraven i förfrågningsunderlaget i förhållande till efterfrågad vara/tjänst?</a:t>
            </a:r>
          </a:p>
          <a:p>
            <a:r>
              <a:rPr lang="sv-SE" dirty="0"/>
              <a:t>...vår affärsmässighet, dvs uppnå ”den goda affären för båda parter”?</a:t>
            </a:r>
          </a:p>
          <a:p>
            <a:r>
              <a:rPr lang="sv-SE" dirty="0"/>
              <a:t>...vår kunskap om leverantörsmarknaden för efterfrågad vara/tjänst?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3963E8C-DEFB-BB17-7F96-67D028682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6611" y="1629026"/>
            <a:ext cx="5183188" cy="823912"/>
          </a:xfrm>
        </p:spPr>
        <p:txBody>
          <a:bodyPr/>
          <a:lstStyle/>
          <a:p>
            <a:r>
              <a:rPr lang="sv-SE" dirty="0"/>
              <a:t>Botten nöjdhet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CF72E9B-1EC9-D3E3-E0F2-9BD0C157C0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...information om hur man ställer kompletterande frågor?</a:t>
            </a:r>
          </a:p>
          <a:p>
            <a:r>
              <a:rPr lang="sv-SE" dirty="0"/>
              <a:t>...enkelheten av att ta del av förtydliganden och svar på inkomna frågor?</a:t>
            </a:r>
          </a:p>
          <a:p>
            <a:r>
              <a:rPr lang="sv-SE" dirty="0"/>
              <a:t>...hur snabbt vi återkopplade på ställda frågor i förfrågningsunderlaget?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458F0B-CB03-718B-A2FD-C4CB583CB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9430" y="1629026"/>
            <a:ext cx="5157787" cy="823912"/>
          </a:xfrm>
        </p:spPr>
        <p:txBody>
          <a:bodyPr/>
          <a:lstStyle/>
          <a:p>
            <a:r>
              <a:rPr lang="sv-SE" dirty="0"/>
              <a:t>Toppen nöjdhet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74DDF77-2C09-2B0C-CFA9-2C406FAD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</p:spTree>
    <p:extLst>
      <p:ext uri="{BB962C8B-B14F-4D97-AF65-F5344CB8AC3E}">
        <p14:creationId xmlns:p14="http://schemas.microsoft.com/office/powerpoint/2010/main" val="42513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E392B07-39E3-560D-4B15-72BCC2BBA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sv-SE" dirty="0"/>
              <a:t>Studerat samband för samtliga frågor i enkäten i förhållande till NUI</a:t>
            </a:r>
          </a:p>
          <a:p>
            <a:endParaRPr lang="sv-SE" dirty="0"/>
          </a:p>
          <a:p>
            <a:pPr lvl="1"/>
            <a:r>
              <a:rPr lang="sv-SE" dirty="0"/>
              <a:t>Vad är prioriterat</a:t>
            </a:r>
          </a:p>
          <a:p>
            <a:endParaRPr lang="sv-SE" dirty="0"/>
          </a:p>
          <a:p>
            <a:pPr lvl="1"/>
            <a:r>
              <a:rPr lang="sv-SE" dirty="0"/>
              <a:t>Vad är inte prioriterat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lvl="1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92084C3-66F6-84F5-749D-E74FCACC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Samband Insikt</a:t>
            </a:r>
          </a:p>
        </p:txBody>
      </p:sp>
    </p:spTree>
    <p:extLst>
      <p:ext uri="{BB962C8B-B14F-4D97-AF65-F5344CB8AC3E}">
        <p14:creationId xmlns:p14="http://schemas.microsoft.com/office/powerpoint/2010/main" val="13537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chemeClr val="tx1"/>
          </a:solidFill>
        </p:spPr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2194559" y="2002631"/>
            <a:ext cx="7802882" cy="2304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000" dirty="0">
                <a:solidFill>
                  <a:schemeClr val="bg1"/>
                </a:solidFill>
              </a:rPr>
              <a:t>Nöjd-Upphandlings-Index, NUI</a:t>
            </a:r>
          </a:p>
          <a:p>
            <a:pPr algn="ctr"/>
            <a:endParaRPr lang="sv-SE" sz="4000" dirty="0">
              <a:solidFill>
                <a:schemeClr val="bg1"/>
              </a:solidFill>
            </a:endParaRPr>
          </a:p>
          <a:p>
            <a:pPr algn="ctr"/>
            <a:r>
              <a:rPr lang="sv-SE" sz="4000" dirty="0">
                <a:solidFill>
                  <a:schemeClr val="bg1"/>
                </a:solidFill>
              </a:rPr>
              <a:t>Stefan Frid</a:t>
            </a:r>
          </a:p>
          <a:p>
            <a:pPr algn="ctr"/>
            <a:r>
              <a:rPr lang="sv-SE" sz="2400" dirty="0">
                <a:solidFill>
                  <a:schemeClr val="bg1"/>
                </a:solidFill>
              </a:rPr>
              <a:t>Ansvarig Företagsklimat, </a:t>
            </a:r>
          </a:p>
          <a:p>
            <a:pPr algn="ctr"/>
            <a:r>
              <a:rPr lang="sv-SE" sz="2400" dirty="0">
                <a:solidFill>
                  <a:schemeClr val="bg1"/>
                </a:solidFill>
              </a:rPr>
              <a:t>Stockholm Business Alliance (SBA)</a:t>
            </a:r>
          </a:p>
          <a:p>
            <a:pPr algn="ctr"/>
            <a:r>
              <a:rPr lang="sv-SE" sz="2400" dirty="0">
                <a:solidFill>
                  <a:schemeClr val="bg1"/>
                </a:solidFill>
              </a:rPr>
              <a:t>2023-04-26</a:t>
            </a:r>
          </a:p>
          <a:p>
            <a:pPr algn="ctr"/>
            <a:endParaRPr lang="sv-SE" sz="4000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882775" y="1632347"/>
            <a:ext cx="8426450" cy="3593306"/>
          </a:xfrm>
          <a:prstGeom prst="rect">
            <a:avLst/>
          </a:prstGeom>
          <a:noFill/>
          <a:ln w="698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29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8CF703D-89E4-4E4E-0ABE-37D746701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99" y="1522509"/>
            <a:ext cx="6637540" cy="5312153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66320F99-D5B1-C1A0-6118-BBC38DF7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Starkt samband</a:t>
            </a:r>
          </a:p>
        </p:txBody>
      </p:sp>
    </p:spTree>
    <p:extLst>
      <p:ext uri="{BB962C8B-B14F-4D97-AF65-F5344CB8AC3E}">
        <p14:creationId xmlns:p14="http://schemas.microsoft.com/office/powerpoint/2010/main" val="28841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42C1A1F-FFBB-7C44-8EEC-12B9C4CC9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172" y="1376363"/>
            <a:ext cx="6860318" cy="5490446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A97F18B7-BBFA-AB96-D699-56A06F78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Svagt samband</a:t>
            </a:r>
          </a:p>
        </p:txBody>
      </p:sp>
    </p:spTree>
    <p:extLst>
      <p:ext uri="{BB962C8B-B14F-4D97-AF65-F5344CB8AC3E}">
        <p14:creationId xmlns:p14="http://schemas.microsoft.com/office/powerpoint/2010/main" val="29778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D54956B-873A-83BA-11E2-E1B605F1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Samband med NUI</a:t>
            </a:r>
          </a:p>
        </p:txBody>
      </p:sp>
      <p:pic>
        <p:nvPicPr>
          <p:cNvPr id="8" name="Platshållare för innehåll 7" descr="En bild som visar diagram&#10;&#10;Automatiskt genererad beskrivning">
            <a:extLst>
              <a:ext uri="{FF2B5EF4-FFF2-40B4-BE49-F238E27FC236}">
                <a16:creationId xmlns:a16="http://schemas.microsoft.com/office/drawing/2014/main" id="{DCE9227B-F264-AA5A-6932-B51A856E8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172" y="1253331"/>
            <a:ext cx="7718734" cy="5584094"/>
          </a:xfr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D06AC3E1-C461-4104-D997-30A81277E6FF}"/>
              </a:ext>
            </a:extLst>
          </p:cNvPr>
          <p:cNvGrpSpPr/>
          <p:nvPr/>
        </p:nvGrpSpPr>
        <p:grpSpPr>
          <a:xfrm>
            <a:off x="7868816" y="4252803"/>
            <a:ext cx="2672184" cy="1077218"/>
            <a:chOff x="7183016" y="396659"/>
            <a:chExt cx="2672184" cy="1077218"/>
          </a:xfrm>
        </p:grpSpPr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075154AF-E853-793D-B780-B32699B4E0F7}"/>
                </a:ext>
              </a:extLst>
            </p:cNvPr>
            <p:cNvSpPr/>
            <p:nvPr/>
          </p:nvSpPr>
          <p:spPr>
            <a:xfrm>
              <a:off x="7183016" y="516884"/>
              <a:ext cx="405882" cy="4058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296D27D9-33BE-659A-56B3-5276BB833C15}"/>
                </a:ext>
              </a:extLst>
            </p:cNvPr>
            <p:cNvSpPr txBox="1"/>
            <p:nvPr/>
          </p:nvSpPr>
          <p:spPr>
            <a:xfrm>
              <a:off x="7588898" y="396659"/>
              <a:ext cx="22663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vår affärsmässighet, dvs uppnå ”den goda affären för båda parter”?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EC8467A8-FA69-5EE8-625D-1D0E6D38AD11}"/>
              </a:ext>
            </a:extLst>
          </p:cNvPr>
          <p:cNvGrpSpPr/>
          <p:nvPr/>
        </p:nvGrpSpPr>
        <p:grpSpPr>
          <a:xfrm>
            <a:off x="5829559" y="3957529"/>
            <a:ext cx="2266302" cy="1236879"/>
            <a:chOff x="6527022" y="516884"/>
            <a:chExt cx="2266302" cy="1236879"/>
          </a:xfrm>
        </p:grpSpPr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51F923D-0C12-66F0-C470-94458FC8C829}"/>
                </a:ext>
              </a:extLst>
            </p:cNvPr>
            <p:cNvSpPr/>
            <p:nvPr/>
          </p:nvSpPr>
          <p:spPr>
            <a:xfrm>
              <a:off x="7183016" y="516884"/>
              <a:ext cx="405882" cy="4058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4E9FC2ED-B25A-5A63-0606-DB54E74002E2}"/>
                </a:ext>
              </a:extLst>
            </p:cNvPr>
            <p:cNvSpPr txBox="1"/>
            <p:nvPr/>
          </p:nvSpPr>
          <p:spPr>
            <a:xfrm>
              <a:off x="6527022" y="922766"/>
              <a:ext cx="22663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innehåll och struktur i upphandlingsdokumenten?</a:t>
              </a:r>
            </a:p>
          </p:txBody>
        </p: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83BA70A5-3577-77E5-D9DD-0F206D6B1EBF}"/>
              </a:ext>
            </a:extLst>
          </p:cNvPr>
          <p:cNvGrpSpPr/>
          <p:nvPr/>
        </p:nvGrpSpPr>
        <p:grpSpPr>
          <a:xfrm>
            <a:off x="5602514" y="1459982"/>
            <a:ext cx="2266302" cy="744436"/>
            <a:chOff x="6527022" y="516884"/>
            <a:chExt cx="2266302" cy="744436"/>
          </a:xfrm>
        </p:grpSpPr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EA3C1D94-50D7-9A2F-4D76-A886E8AAE9F1}"/>
                </a:ext>
              </a:extLst>
            </p:cNvPr>
            <p:cNvSpPr/>
            <p:nvPr/>
          </p:nvSpPr>
          <p:spPr>
            <a:xfrm>
              <a:off x="7183016" y="516884"/>
              <a:ext cx="405882" cy="4058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0EBE62BF-D142-3C29-7F7B-78B455E60783}"/>
                </a:ext>
              </a:extLst>
            </p:cNvPr>
            <p:cNvSpPr txBox="1"/>
            <p:nvPr/>
          </p:nvSpPr>
          <p:spPr>
            <a:xfrm>
              <a:off x="6527022" y="922766"/>
              <a:ext cx="22663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vår attityd mot dig?</a:t>
              </a:r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705103C3-6EF2-BA1A-380F-738F208422CA}"/>
              </a:ext>
            </a:extLst>
          </p:cNvPr>
          <p:cNvGrpSpPr/>
          <p:nvPr/>
        </p:nvGrpSpPr>
        <p:grpSpPr>
          <a:xfrm>
            <a:off x="5173565" y="2677098"/>
            <a:ext cx="2266302" cy="1236879"/>
            <a:chOff x="6527022" y="516884"/>
            <a:chExt cx="2266302" cy="1236879"/>
          </a:xfrm>
        </p:grpSpPr>
        <p:sp>
          <p:nvSpPr>
            <p:cNvPr id="26" name="Ellips 25">
              <a:extLst>
                <a:ext uri="{FF2B5EF4-FFF2-40B4-BE49-F238E27FC236}">
                  <a16:creationId xmlns:a16="http://schemas.microsoft.com/office/drawing/2014/main" id="{C427AFE1-36F0-968A-0E28-2165E2595AAA}"/>
                </a:ext>
              </a:extLst>
            </p:cNvPr>
            <p:cNvSpPr/>
            <p:nvPr/>
          </p:nvSpPr>
          <p:spPr>
            <a:xfrm>
              <a:off x="7183016" y="516884"/>
              <a:ext cx="405882" cy="4058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D2454A9A-1E60-1BC6-B6DE-EA51E49EB4A0}"/>
                </a:ext>
              </a:extLst>
            </p:cNvPr>
            <p:cNvSpPr txBox="1"/>
            <p:nvPr/>
          </p:nvSpPr>
          <p:spPr>
            <a:xfrm>
              <a:off x="6527022" y="922766"/>
              <a:ext cx="22663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information och återkoppling vid tilldelningsbeslutet?</a:t>
              </a:r>
            </a:p>
          </p:txBody>
        </p: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0CA5C626-A667-781D-2AD3-4D315803E076}"/>
              </a:ext>
            </a:extLst>
          </p:cNvPr>
          <p:cNvGrpSpPr/>
          <p:nvPr/>
        </p:nvGrpSpPr>
        <p:grpSpPr>
          <a:xfrm>
            <a:off x="3611464" y="4084529"/>
            <a:ext cx="2445139" cy="1491713"/>
            <a:chOff x="5756727" y="516884"/>
            <a:chExt cx="2445139" cy="1491713"/>
          </a:xfrm>
        </p:grpSpPr>
        <p:sp>
          <p:nvSpPr>
            <p:cNvPr id="29" name="Ellips 28">
              <a:extLst>
                <a:ext uri="{FF2B5EF4-FFF2-40B4-BE49-F238E27FC236}">
                  <a16:creationId xmlns:a16="http://schemas.microsoft.com/office/drawing/2014/main" id="{D333EB26-C1DC-B059-7EB9-D0F59D16087F}"/>
                </a:ext>
              </a:extLst>
            </p:cNvPr>
            <p:cNvSpPr/>
            <p:nvPr/>
          </p:nvSpPr>
          <p:spPr>
            <a:xfrm>
              <a:off x="7183016" y="516884"/>
              <a:ext cx="405882" cy="4058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A36B814C-1D56-7E08-30CD-0418A432649F}"/>
                </a:ext>
              </a:extLst>
            </p:cNvPr>
            <p:cNvSpPr txBox="1"/>
            <p:nvPr/>
          </p:nvSpPr>
          <p:spPr>
            <a:xfrm>
              <a:off x="5756727" y="931379"/>
              <a:ext cx="24451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/>
                <a:t>kraven i förfrågningsunderlaget i förhållande till efterfrågad vara/tjänst?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1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0514D-6E66-B949-8A68-7933D2BB3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sv-SE" dirty="0"/>
              <a:t>Segmentering</a:t>
            </a:r>
          </a:p>
        </p:txBody>
      </p:sp>
    </p:spTree>
    <p:extLst>
      <p:ext uri="{BB962C8B-B14F-4D97-AF65-F5344CB8AC3E}">
        <p14:creationId xmlns:p14="http://schemas.microsoft.com/office/powerpoint/2010/main" val="170842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C0F9DAF-BF8C-1E44-90A8-0450D0EF9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Ta fram olika grupper av respondenter för att få en djupare förståelse</a:t>
            </a:r>
          </a:p>
          <a:p>
            <a:endParaRPr lang="sv-SE" dirty="0"/>
          </a:p>
          <a:p>
            <a:r>
              <a:rPr lang="sv-SE" dirty="0"/>
              <a:t>Grupperna skapas utifrån de nöjdhetsfrågor som ställts</a:t>
            </a:r>
          </a:p>
          <a:p>
            <a:endParaRPr lang="sv-SE" dirty="0"/>
          </a:p>
          <a:p>
            <a:r>
              <a:rPr lang="sv-SE" dirty="0"/>
              <a:t>Respondenter som svarat liknande hamnar i samma grupp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1C2EF60-FF3A-D54C-9182-8D24D591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Fördjupning genom segmentering</a:t>
            </a:r>
          </a:p>
        </p:txBody>
      </p:sp>
    </p:spTree>
    <p:extLst>
      <p:ext uri="{BB962C8B-B14F-4D97-AF65-F5344CB8AC3E}">
        <p14:creationId xmlns:p14="http://schemas.microsoft.com/office/powerpoint/2010/main" val="14063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5F688F7-47C3-3940-B03D-5B8A4ACC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Segment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0D9BDFC-8DD2-A54F-9411-5C7B787F5A6E}"/>
              </a:ext>
            </a:extLst>
          </p:cNvPr>
          <p:cNvGraphicFramePr/>
          <p:nvPr/>
        </p:nvGraphicFramePr>
        <p:xfrm>
          <a:off x="864755" y="1605988"/>
          <a:ext cx="7511990" cy="4782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tshållare för innehåll 1">
            <a:extLst>
              <a:ext uri="{FF2B5EF4-FFF2-40B4-BE49-F238E27FC236}">
                <a16:creationId xmlns:a16="http://schemas.microsoft.com/office/drawing/2014/main" id="{572053C0-4457-8A67-853D-A0E22B76C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152" y="1734206"/>
            <a:ext cx="3339271" cy="4271307"/>
          </a:xfrm>
        </p:spPr>
        <p:txBody>
          <a:bodyPr/>
          <a:lstStyle/>
          <a:p>
            <a:r>
              <a:rPr lang="sv-SE" dirty="0"/>
              <a:t>7 stycken segment av företag utifrån deras svar</a:t>
            </a:r>
          </a:p>
          <a:p>
            <a:r>
              <a:rPr lang="sv-SE" dirty="0"/>
              <a:t>Färg utifrån NUI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02D16135-645A-C785-EAD0-C8035877B5C4}"/>
              </a:ext>
            </a:extLst>
          </p:cNvPr>
          <p:cNvGraphicFramePr>
            <a:graphicFrameLocks noGrp="1"/>
          </p:cNvGraphicFramePr>
          <p:nvPr/>
        </p:nvGraphicFramePr>
        <p:xfrm>
          <a:off x="10195232" y="4642831"/>
          <a:ext cx="1202066" cy="1016000"/>
        </p:xfrm>
        <a:graphic>
          <a:graphicData uri="http://schemas.openxmlformats.org/drawingml/2006/table">
            <a:tbl>
              <a:tblPr firstRow="1"/>
              <a:tblGrid>
                <a:gridCol w="592466">
                  <a:extLst>
                    <a:ext uri="{9D8B030D-6E8A-4147-A177-3AD203B41FA5}">
                      <a16:colId xmlns:a16="http://schemas.microsoft.com/office/drawing/2014/main" val="29570749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2042358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85-100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8605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C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22626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7594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95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9190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29836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5F7D63CC-716A-BFE9-2398-2BB361F3DB22}"/>
              </a:ext>
            </a:extLst>
          </p:cNvPr>
          <p:cNvSpPr txBox="1"/>
          <p:nvPr/>
        </p:nvSpPr>
        <p:spPr>
          <a:xfrm>
            <a:off x="10062731" y="427349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Färgkodning</a:t>
            </a:r>
          </a:p>
        </p:txBody>
      </p:sp>
    </p:spTree>
    <p:extLst>
      <p:ext uri="{BB962C8B-B14F-4D97-AF65-F5344CB8AC3E}">
        <p14:creationId xmlns:p14="http://schemas.microsoft.com/office/powerpoint/2010/main" val="7736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9885EC4-E764-AE4E-005C-C16C59F73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hade en väldigt bra dialog med kommunen, de var tekniskt kompetenta. Det var roligt tycker jag.</a:t>
            </a:r>
          </a:p>
          <a:p>
            <a:r>
              <a:rPr lang="sv-SE" dirty="0"/>
              <a:t>Snabb och smidigt att få svar på frågor och öppenheten i att det skulle bli så bra som möjligt för båda parter.</a:t>
            </a:r>
          </a:p>
          <a:p>
            <a:r>
              <a:rPr lang="sv-SE" dirty="0"/>
              <a:t>Jag tyckte att den var väldigt tydligt. Vi fick inte den, men det var ändå klart och tydligt.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88FD8BC-A69A-4172-1E2F-4207C2A3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Starkt positiva</a:t>
            </a:r>
          </a:p>
        </p:txBody>
      </p:sp>
    </p:spTree>
    <p:extLst>
      <p:ext uri="{BB962C8B-B14F-4D97-AF65-F5344CB8AC3E}">
        <p14:creationId xmlns:p14="http://schemas.microsoft.com/office/powerpoint/2010/main" val="34850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7897B2E-51FE-3366-BF93-76459339F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”Allt var under all kritik.”</a:t>
            </a:r>
          </a:p>
          <a:p>
            <a:r>
              <a:rPr lang="sv-SE" dirty="0"/>
              <a:t>”Det var frågor som var svåra att besvara och återkoppling var inte bra, tog alldeles för lång tid.”</a:t>
            </a:r>
          </a:p>
          <a:p>
            <a:r>
              <a:rPr lang="sv-SE" dirty="0"/>
              <a:t>”Avsätt mer tid för bättre kravställning och mer professionell hantering”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4D1EC61-3E2A-EC2C-B1CA-0F11EC4B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Starka kritiker</a:t>
            </a:r>
          </a:p>
        </p:txBody>
      </p:sp>
    </p:spTree>
    <p:extLst>
      <p:ext uri="{BB962C8B-B14F-4D97-AF65-F5344CB8AC3E}">
        <p14:creationId xmlns:p14="http://schemas.microsoft.com/office/powerpoint/2010/main" val="30810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0514D-6E66-B949-8A68-7933D2BB3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sv-SE" dirty="0"/>
              <a:t>Dialog</a:t>
            </a:r>
          </a:p>
        </p:txBody>
      </p:sp>
    </p:spTree>
    <p:extLst>
      <p:ext uri="{BB962C8B-B14F-4D97-AF65-F5344CB8AC3E}">
        <p14:creationId xmlns:p14="http://schemas.microsoft.com/office/powerpoint/2010/main" val="243170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87DDBDC-96E0-9AFD-B308-4E3013371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Gjordes någon inbjudan till förhandsdialog</a:t>
            </a:r>
          </a:p>
          <a:p>
            <a:endParaRPr lang="sv-SE" dirty="0"/>
          </a:p>
          <a:p>
            <a:r>
              <a:rPr lang="sv-SE" dirty="0"/>
              <a:t>Deltog anbudsgivaren på någon förhandsdialog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3B4393-A4A0-281B-3C7E-83CE33E8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Förhandsdialog</a:t>
            </a:r>
          </a:p>
        </p:txBody>
      </p:sp>
    </p:spTree>
    <p:extLst>
      <p:ext uri="{BB962C8B-B14F-4D97-AF65-F5344CB8AC3E}">
        <p14:creationId xmlns:p14="http://schemas.microsoft.com/office/powerpoint/2010/main" val="20369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chemeClr val="tx1"/>
          </a:solidFill>
        </p:spPr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 26">
            <a:extLst>
              <a:ext uri="{FF2B5EF4-FFF2-40B4-BE49-F238E27FC236}">
                <a16:creationId xmlns:a16="http://schemas.microsoft.com/office/drawing/2014/main" id="{620C9AEB-6DA3-D62A-2BE2-6969163C981F}"/>
              </a:ext>
            </a:extLst>
          </p:cNvPr>
          <p:cNvPicPr>
            <a:picLocks noChangeAspect="1"/>
          </p:cNvPicPr>
          <p:nvPr/>
        </p:nvPicPr>
        <p:blipFill rotWithShape="1">
          <a:blip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t="31234" r="11978" b="15982"/>
          <a:stretch/>
        </p:blipFill>
        <p:spPr>
          <a:xfrm>
            <a:off x="6085840" y="0"/>
            <a:ext cx="6106160" cy="6858000"/>
          </a:xfrm>
          <a:prstGeom prst="rect">
            <a:avLst/>
          </a:prstGeom>
          <a:noFill/>
        </p:spPr>
      </p:pic>
      <p:sp>
        <p:nvSpPr>
          <p:cNvPr id="12" name="Rubrik 7"/>
          <p:cNvSpPr txBox="1">
            <a:spLocks/>
          </p:cNvSpPr>
          <p:nvPr/>
        </p:nvSpPr>
        <p:spPr>
          <a:xfrm>
            <a:off x="617954" y="968537"/>
            <a:ext cx="10567671" cy="11139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6000" dirty="0">
                <a:solidFill>
                  <a:schemeClr val="bg1"/>
                </a:solidFill>
              </a:rPr>
              <a:t>S</a:t>
            </a:r>
            <a:r>
              <a:rPr lang="sv-SE" sz="4400" dirty="0">
                <a:solidFill>
                  <a:schemeClr val="bg1"/>
                </a:solidFill>
              </a:rPr>
              <a:t>tockholm</a:t>
            </a:r>
            <a:r>
              <a:rPr lang="sv-SE" sz="6000" dirty="0">
                <a:solidFill>
                  <a:schemeClr val="bg1"/>
                </a:solidFill>
              </a:rPr>
              <a:t> </a:t>
            </a:r>
          </a:p>
          <a:p>
            <a:r>
              <a:rPr lang="sv-SE" sz="6000" dirty="0">
                <a:solidFill>
                  <a:schemeClr val="bg1"/>
                </a:solidFill>
              </a:rPr>
              <a:t>B</a:t>
            </a:r>
            <a:r>
              <a:rPr lang="sv-SE" sz="4400" dirty="0">
                <a:solidFill>
                  <a:schemeClr val="bg1"/>
                </a:solidFill>
              </a:rPr>
              <a:t>usiness</a:t>
            </a:r>
            <a:r>
              <a:rPr lang="sv-SE" sz="6000" dirty="0">
                <a:solidFill>
                  <a:schemeClr val="bg1"/>
                </a:solidFill>
              </a:rPr>
              <a:t> </a:t>
            </a:r>
          </a:p>
          <a:p>
            <a:r>
              <a:rPr lang="sv-SE" sz="6000" dirty="0">
                <a:solidFill>
                  <a:schemeClr val="bg1"/>
                </a:solidFill>
              </a:rPr>
              <a:t>A</a:t>
            </a:r>
            <a:r>
              <a:rPr lang="sv-SE" sz="4400" dirty="0">
                <a:solidFill>
                  <a:schemeClr val="bg1"/>
                </a:solidFill>
              </a:rPr>
              <a:t>lliance</a:t>
            </a:r>
          </a:p>
        </p:txBody>
      </p:sp>
      <p:sp>
        <p:nvSpPr>
          <p:cNvPr id="13" name="Rektangel 12"/>
          <p:cNvSpPr/>
          <p:nvPr/>
        </p:nvSpPr>
        <p:spPr>
          <a:xfrm>
            <a:off x="617954" y="410329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2800" dirty="0">
                <a:solidFill>
                  <a:schemeClr val="bg1"/>
                </a:solidFill>
              </a:rPr>
              <a:t>Internationell marknadsföring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2800" dirty="0">
                <a:solidFill>
                  <a:schemeClr val="bg1"/>
                </a:solidFill>
              </a:rPr>
              <a:t>Investeringsfrämjande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v-SE" sz="2800" b="1" dirty="0">
                <a:solidFill>
                  <a:schemeClr val="bg1"/>
                </a:solidFill>
              </a:rPr>
              <a:t>Företagsklimat 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4" name="Ellips 3"/>
          <p:cNvSpPr/>
          <p:nvPr/>
        </p:nvSpPr>
        <p:spPr>
          <a:xfrm>
            <a:off x="7851227" y="2986731"/>
            <a:ext cx="367862" cy="2166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9" name="Ellips 8"/>
          <p:cNvSpPr/>
          <p:nvPr/>
        </p:nvSpPr>
        <p:spPr>
          <a:xfrm>
            <a:off x="7830207" y="904239"/>
            <a:ext cx="4117151" cy="4258887"/>
          </a:xfrm>
          <a:prstGeom prst="ellipse">
            <a:avLst/>
          </a:prstGeom>
          <a:noFill/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3800" dirty="0">
                <a:solidFill>
                  <a:schemeClr val="tx1"/>
                </a:solidFill>
                <a:latin typeface="+mj-lt"/>
              </a:rPr>
              <a:t>55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E7B6EDC-C975-66FA-7F14-D31ED0400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01" t="25140" r="19030" b="3504"/>
          <a:stretch/>
        </p:blipFill>
        <p:spPr>
          <a:xfrm>
            <a:off x="6111501" y="1"/>
            <a:ext cx="6038486" cy="67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759D342-0367-9610-ECAA-973731E1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NUI delat på förhandsdialog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00F5C4-E56B-CD4C-8562-492565D984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706440"/>
              </p:ext>
            </p:extLst>
          </p:nvPr>
        </p:nvGraphicFramePr>
        <p:xfrm>
          <a:off x="604172" y="1376363"/>
          <a:ext cx="10463878" cy="475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876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4CEBBBA-9897-B203-5984-8433A2585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Sträva efter den goda affären</a:t>
            </a:r>
          </a:p>
          <a:p>
            <a:r>
              <a:rPr lang="sv-SE" dirty="0"/>
              <a:t>Lyssna in företagen innan undersökningen</a:t>
            </a:r>
          </a:p>
          <a:p>
            <a:r>
              <a:rPr lang="sv-SE" dirty="0"/>
              <a:t>Återkoppla gärna mer än bara igenom ett tilldelningsmeddelande</a:t>
            </a:r>
          </a:p>
          <a:p>
            <a:r>
              <a:rPr lang="sv-SE" dirty="0"/>
              <a:t>Balans mellan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1AA7914-ABE3-1F38-1E48-B0AE0EAA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Slutsatser</a:t>
            </a:r>
          </a:p>
        </p:txBody>
      </p:sp>
    </p:spTree>
    <p:extLst>
      <p:ext uri="{BB962C8B-B14F-4D97-AF65-F5344CB8AC3E}">
        <p14:creationId xmlns:p14="http://schemas.microsoft.com/office/powerpoint/2010/main" val="13282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12ED0F95-8935-918A-214A-A468062BBE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ECC4D55-935E-C753-F621-DAF1450C2803}"/>
              </a:ext>
            </a:extLst>
          </p:cNvPr>
          <p:cNvSpPr txBox="1"/>
          <p:nvPr/>
        </p:nvSpPr>
        <p:spPr>
          <a:xfrm>
            <a:off x="2961424" y="1093305"/>
            <a:ext cx="6269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Tips från Uppsala och Nacka kommun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F8129F1-74E2-F17B-F18D-015D2F19D3EB}"/>
              </a:ext>
            </a:extLst>
          </p:cNvPr>
          <p:cNvSpPr txBox="1"/>
          <p:nvPr/>
        </p:nvSpPr>
        <p:spPr>
          <a:xfrm>
            <a:off x="1639958" y="2514600"/>
            <a:ext cx="78817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Viktigt att alla som deltar i mätningen baserar sina enkätutskick på ett likartat sätt, tex utskick en gång per månad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Följ mätningen kontinuerligt via Insikt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Analysera fritextsvaren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Jämför med andra liknande organisationer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Sätt mål för kommande år, tex hur man kan öka dialogen genom fler </a:t>
            </a:r>
            <a:r>
              <a:rPr lang="sv-SE" sz="2400" dirty="0" err="1"/>
              <a:t>RFI:er</a:t>
            </a:r>
            <a:r>
              <a:rPr lang="sv-SE" sz="2400" dirty="0"/>
              <a:t> och externa remisser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/>
              <a:t>Dialog</a:t>
            </a: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32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78625121-BA5E-6729-51CD-B10E22327C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83A86BB-5A71-217A-11EF-32437D702EEE}"/>
              </a:ext>
            </a:extLst>
          </p:cNvPr>
          <p:cNvSpPr txBox="1"/>
          <p:nvPr/>
        </p:nvSpPr>
        <p:spPr>
          <a:xfrm>
            <a:off x="3731795" y="2105561"/>
            <a:ext cx="47284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0" dirty="0"/>
              <a:t>Stort Tack</a:t>
            </a:r>
          </a:p>
        </p:txBody>
      </p:sp>
    </p:spTree>
    <p:extLst>
      <p:ext uri="{BB962C8B-B14F-4D97-AF65-F5344CB8AC3E}">
        <p14:creationId xmlns:p14="http://schemas.microsoft.com/office/powerpoint/2010/main" val="299418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chemeClr val="tx1"/>
          </a:solidFill>
        </p:spPr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591873" y="2002631"/>
            <a:ext cx="11008248" cy="2870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000" dirty="0">
                <a:solidFill>
                  <a:srgbClr val="FFC000"/>
                </a:solidFill>
              </a:rPr>
              <a:t>Sedan SBA startade 2006…</a:t>
            </a:r>
          </a:p>
          <a:p>
            <a:pPr algn="ctr"/>
            <a:r>
              <a:rPr lang="sv-SE" sz="4800" dirty="0">
                <a:solidFill>
                  <a:schemeClr val="bg1"/>
                </a:solidFill>
              </a:rPr>
              <a:t>Kundundersökning (NKI)</a:t>
            </a:r>
          </a:p>
          <a:p>
            <a:pPr algn="ctr"/>
            <a:r>
              <a:rPr lang="sv-SE" sz="4800" dirty="0">
                <a:solidFill>
                  <a:schemeClr val="bg1"/>
                </a:solidFill>
              </a:rPr>
              <a:t>inom tillsyn och tillstånd</a:t>
            </a:r>
          </a:p>
        </p:txBody>
      </p:sp>
    </p:spTree>
    <p:extLst>
      <p:ext uri="{BB962C8B-B14F-4D97-AF65-F5344CB8AC3E}">
        <p14:creationId xmlns:p14="http://schemas.microsoft.com/office/powerpoint/2010/main" val="3387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chemeClr val="tx1"/>
          </a:solidFill>
        </p:spPr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t="1274" r="679"/>
          <a:stretch/>
        </p:blipFill>
        <p:spPr>
          <a:xfrm rot="21113852">
            <a:off x="4347151" y="374523"/>
            <a:ext cx="4198609" cy="6108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ktangel med rundat hörn 5"/>
          <p:cNvSpPr/>
          <p:nvPr/>
        </p:nvSpPr>
        <p:spPr>
          <a:xfrm>
            <a:off x="3596636" y="109130"/>
            <a:ext cx="5781043" cy="6639742"/>
          </a:xfrm>
          <a:prstGeom prst="round1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652266" y="2002631"/>
            <a:ext cx="10887462" cy="2304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dirty="0">
                <a:solidFill>
                  <a:schemeClr val="bg1"/>
                </a:solidFill>
              </a:rPr>
              <a:t>Kundundersökningen har  uppmärksammats som den bästa Företagsklimat-undersökningen</a:t>
            </a:r>
          </a:p>
        </p:txBody>
      </p:sp>
      <p:sp>
        <p:nvSpPr>
          <p:cNvPr id="7" name="textruta 6"/>
          <p:cNvSpPr txBox="1"/>
          <p:nvPr/>
        </p:nvSpPr>
        <p:spPr>
          <a:xfrm rot="21066764">
            <a:off x="5081393" y="6010401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14084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chemeClr val="tx1"/>
          </a:solidFill>
        </p:spPr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ubrik 2"/>
          <p:cNvSpPr txBox="1">
            <a:spLocks/>
          </p:cNvSpPr>
          <p:nvPr/>
        </p:nvSpPr>
        <p:spPr>
          <a:xfrm>
            <a:off x="386078" y="342899"/>
            <a:ext cx="11419842" cy="11139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dirty="0">
                <a:solidFill>
                  <a:schemeClr val="bg1"/>
                </a:solidFill>
              </a:rPr>
              <a:t>Resultat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2867776" y="1367260"/>
          <a:ext cx="7650480" cy="490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ktangel med rundat hörn 11"/>
          <p:cNvSpPr/>
          <p:nvPr/>
        </p:nvSpPr>
        <p:spPr>
          <a:xfrm>
            <a:off x="2843964" y="1386671"/>
            <a:ext cx="7674292" cy="167443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843964" y="1310800"/>
            <a:ext cx="5720080" cy="528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sv-SE" dirty="0">
                <a:latin typeface="+mj-lt"/>
              </a:rPr>
              <a:t>Kundnöjdhet (Nöjd-Kund-Index, NKI), företag </a:t>
            </a:r>
          </a:p>
          <a:p>
            <a:pPr algn="l"/>
            <a:r>
              <a:rPr lang="sv-SE" dirty="0">
                <a:latin typeface="+mj-lt"/>
              </a:rPr>
              <a:t>SBA-kommunernas myndighetsutövning 2007-2022</a:t>
            </a:r>
          </a:p>
        </p:txBody>
      </p:sp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325120" y="3913805"/>
          <a:ext cx="2430606" cy="1879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925">
                  <a:extLst>
                    <a:ext uri="{9D8B030D-6E8A-4147-A177-3AD203B41FA5}">
                      <a16:colId xmlns:a16="http://schemas.microsoft.com/office/drawing/2014/main" val="2984519158"/>
                    </a:ext>
                  </a:extLst>
                </a:gridCol>
                <a:gridCol w="1503681">
                  <a:extLst>
                    <a:ext uri="{9D8B030D-6E8A-4147-A177-3AD203B41FA5}">
                      <a16:colId xmlns:a16="http://schemas.microsoft.com/office/drawing/2014/main" val="1361710855"/>
                    </a:ext>
                  </a:extLst>
                </a:gridCol>
              </a:tblGrid>
              <a:tr h="313214">
                <a:tc gridSpan="2">
                  <a:txBody>
                    <a:bodyPr/>
                    <a:lstStyle/>
                    <a:p>
                      <a:r>
                        <a:rPr lang="sv-SE" sz="1400" b="1" dirty="0">
                          <a:solidFill>
                            <a:schemeClr val="bg1"/>
                          </a:solidFill>
                        </a:rPr>
                        <a:t>Betygsskala</a:t>
                      </a:r>
                      <a:r>
                        <a:rPr lang="sv-SE" sz="1400" b="1" baseline="0" dirty="0">
                          <a:solidFill>
                            <a:schemeClr val="bg1"/>
                          </a:solidFill>
                        </a:rPr>
                        <a:t> (NKI), 0-100</a:t>
                      </a:r>
                      <a:endParaRPr lang="sv-S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20021"/>
                  </a:ext>
                </a:extLst>
              </a:tr>
              <a:tr h="313214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&gt;80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Mycket högt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259381"/>
                  </a:ext>
                </a:extLst>
              </a:tr>
              <a:tr h="313214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70-80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Högt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10518"/>
                  </a:ext>
                </a:extLst>
              </a:tr>
              <a:tr h="313214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62-69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Godkänt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134527"/>
                  </a:ext>
                </a:extLst>
              </a:tr>
              <a:tr h="313214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50-61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Lågt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678927"/>
                  </a:ext>
                </a:extLst>
              </a:tr>
              <a:tr h="313214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&lt;50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bg1"/>
                          </a:solidFill>
                        </a:rPr>
                        <a:t>Mycket lågt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04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03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chemeClr val="tx1"/>
          </a:solidFill>
        </p:spPr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ruta 6"/>
          <p:cNvSpPr txBox="1"/>
          <p:nvPr/>
        </p:nvSpPr>
        <p:spPr>
          <a:xfrm rot="21066764">
            <a:off x="5081393" y="6010401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2010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4955">
            <a:off x="2222860" y="824834"/>
            <a:ext cx="7810438" cy="5276057"/>
          </a:xfrm>
          <a:prstGeom prst="rect">
            <a:avLst/>
          </a:prstGeom>
        </p:spPr>
      </p:pic>
      <p:sp>
        <p:nvSpPr>
          <p:cNvPr id="6" name="Rektangel med rundat hörn 5"/>
          <p:cNvSpPr/>
          <p:nvPr/>
        </p:nvSpPr>
        <p:spPr>
          <a:xfrm>
            <a:off x="1886476" y="191296"/>
            <a:ext cx="9023694" cy="6543131"/>
          </a:xfrm>
          <a:prstGeom prst="round1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0" y="3031298"/>
            <a:ext cx="12192000" cy="1275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dirty="0">
                <a:solidFill>
                  <a:schemeClr val="bg1"/>
                </a:solidFill>
              </a:rPr>
              <a:t>NKI: ett förbättringsverktyg</a:t>
            </a:r>
          </a:p>
        </p:txBody>
      </p:sp>
    </p:spTree>
    <p:extLst>
      <p:ext uri="{BB962C8B-B14F-4D97-AF65-F5344CB8AC3E}">
        <p14:creationId xmlns:p14="http://schemas.microsoft.com/office/powerpoint/2010/main" val="36944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chemeClr val="tx1"/>
          </a:solidFill>
        </p:spPr>
      </p:sp>
      <p:pic>
        <p:nvPicPr>
          <p:cNvPr id="115" name="Bildobjekt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93" y="-1070444"/>
            <a:ext cx="5254365" cy="74100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Rektangel med rundat hörn 28"/>
          <p:cNvSpPr/>
          <p:nvPr/>
        </p:nvSpPr>
        <p:spPr>
          <a:xfrm>
            <a:off x="2783792" y="213632"/>
            <a:ext cx="7838133" cy="6246605"/>
          </a:xfrm>
          <a:prstGeom prst="round1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5085740" y="1090007"/>
            <a:ext cx="1957424" cy="727418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5400" b="1" dirty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r>
              <a:rPr lang="sv-SE" sz="5400" b="1" dirty="0">
                <a:solidFill>
                  <a:schemeClr val="tx1"/>
                </a:solidFill>
                <a:sym typeface="Wingdings" panose="05000000000000000000" pitchFamily="2" charset="2"/>
              </a:rPr>
              <a:t>/</a:t>
            </a:r>
            <a:r>
              <a:rPr lang="sv-SE" sz="54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sv-SE" sz="5400" b="1" dirty="0">
              <a:solidFill>
                <a:srgbClr val="FF0000"/>
              </a:solidFill>
            </a:endParaRPr>
          </a:p>
        </p:txBody>
      </p:sp>
      <p:grpSp>
        <p:nvGrpSpPr>
          <p:cNvPr id="66" name="Grupp 65"/>
          <p:cNvGrpSpPr/>
          <p:nvPr/>
        </p:nvGrpSpPr>
        <p:grpSpPr>
          <a:xfrm>
            <a:off x="3617730" y="1817424"/>
            <a:ext cx="4970226" cy="1303659"/>
            <a:chOff x="3759137" y="1859956"/>
            <a:chExt cx="4970226" cy="1303659"/>
          </a:xfrm>
        </p:grpSpPr>
        <p:sp>
          <p:nvSpPr>
            <p:cNvPr id="31" name="Rektangel med rundade hörn 30"/>
            <p:cNvSpPr/>
            <p:nvPr/>
          </p:nvSpPr>
          <p:spPr>
            <a:xfrm>
              <a:off x="3759137" y="2692528"/>
              <a:ext cx="749803" cy="471087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sz="2000" b="1" dirty="0">
                  <a:solidFill>
                    <a:srgbClr val="92D050"/>
                  </a:solidFill>
                  <a:latin typeface="+mj-lt"/>
                  <a:sym typeface="Wingdings" panose="05000000000000000000" pitchFamily="2" charset="2"/>
                </a:rPr>
                <a:t></a:t>
              </a:r>
              <a:r>
                <a:rPr lang="sv-SE" sz="2000" b="1" dirty="0">
                  <a:solidFill>
                    <a:schemeClr val="tx1"/>
                  </a:solidFill>
                  <a:latin typeface="+mj-lt"/>
                  <a:sym typeface="Wingdings" panose="05000000000000000000" pitchFamily="2" charset="2"/>
                </a:rPr>
                <a:t>/</a:t>
              </a:r>
              <a:r>
                <a:rPr lang="sv-SE" sz="2000" b="1" dirty="0">
                  <a:solidFill>
                    <a:srgbClr val="FF0000"/>
                  </a:solidFill>
                  <a:latin typeface="+mj-lt"/>
                  <a:sym typeface="Wingdings" panose="05000000000000000000" pitchFamily="2" charset="2"/>
                </a:rPr>
                <a:t></a:t>
              </a:r>
              <a:endParaRPr lang="sv-SE" sz="2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2" name="Rektangel med rundade hörn 31"/>
            <p:cNvSpPr/>
            <p:nvPr/>
          </p:nvSpPr>
          <p:spPr>
            <a:xfrm>
              <a:off x="4603222" y="2692528"/>
              <a:ext cx="749803" cy="471087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sz="2000" b="1" dirty="0">
                  <a:solidFill>
                    <a:srgbClr val="92D050"/>
                  </a:solidFill>
                  <a:latin typeface="+mj-lt"/>
                  <a:sym typeface="Wingdings" panose="05000000000000000000" pitchFamily="2" charset="2"/>
                </a:rPr>
                <a:t></a:t>
              </a:r>
              <a:r>
                <a:rPr lang="sv-SE" sz="2000" b="1" dirty="0">
                  <a:solidFill>
                    <a:schemeClr val="tx1"/>
                  </a:solidFill>
                  <a:latin typeface="+mj-lt"/>
                  <a:sym typeface="Wingdings" panose="05000000000000000000" pitchFamily="2" charset="2"/>
                </a:rPr>
                <a:t>/</a:t>
              </a:r>
              <a:r>
                <a:rPr lang="sv-SE" sz="2000" b="1" dirty="0">
                  <a:solidFill>
                    <a:srgbClr val="FF0000"/>
                  </a:solidFill>
                  <a:latin typeface="+mj-lt"/>
                  <a:sym typeface="Wingdings" panose="05000000000000000000" pitchFamily="2" charset="2"/>
                </a:rPr>
                <a:t></a:t>
              </a:r>
              <a:endParaRPr lang="sv-SE" sz="2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3" name="Rektangel med rundade hörn 32"/>
            <p:cNvSpPr/>
            <p:nvPr/>
          </p:nvSpPr>
          <p:spPr>
            <a:xfrm>
              <a:off x="5447307" y="2692527"/>
              <a:ext cx="749803" cy="471087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sz="2000" b="1" dirty="0">
                  <a:solidFill>
                    <a:srgbClr val="92D050"/>
                  </a:solidFill>
                  <a:latin typeface="+mj-lt"/>
                  <a:sym typeface="Wingdings" panose="05000000000000000000" pitchFamily="2" charset="2"/>
                </a:rPr>
                <a:t></a:t>
              </a:r>
              <a:r>
                <a:rPr lang="sv-SE" sz="2000" b="1" dirty="0">
                  <a:solidFill>
                    <a:schemeClr val="tx1"/>
                  </a:solidFill>
                  <a:latin typeface="+mj-lt"/>
                  <a:sym typeface="Wingdings" panose="05000000000000000000" pitchFamily="2" charset="2"/>
                </a:rPr>
                <a:t>/</a:t>
              </a:r>
              <a:r>
                <a:rPr lang="sv-SE" sz="2000" b="1" dirty="0">
                  <a:solidFill>
                    <a:srgbClr val="FF0000"/>
                  </a:solidFill>
                  <a:latin typeface="+mj-lt"/>
                  <a:sym typeface="Wingdings" panose="05000000000000000000" pitchFamily="2" charset="2"/>
                </a:rPr>
                <a:t></a:t>
              </a:r>
              <a:endParaRPr lang="sv-SE" sz="2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4" name="Rektangel med rundade hörn 33"/>
            <p:cNvSpPr/>
            <p:nvPr/>
          </p:nvSpPr>
          <p:spPr>
            <a:xfrm>
              <a:off x="6291392" y="2692528"/>
              <a:ext cx="749803" cy="471087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sz="2000" b="1" dirty="0">
                  <a:solidFill>
                    <a:srgbClr val="92D050"/>
                  </a:solidFill>
                  <a:latin typeface="+mj-lt"/>
                  <a:sym typeface="Wingdings" panose="05000000000000000000" pitchFamily="2" charset="2"/>
                </a:rPr>
                <a:t></a:t>
              </a:r>
              <a:r>
                <a:rPr lang="sv-SE" sz="2000" b="1" dirty="0">
                  <a:solidFill>
                    <a:schemeClr val="tx1"/>
                  </a:solidFill>
                  <a:latin typeface="+mj-lt"/>
                  <a:sym typeface="Wingdings" panose="05000000000000000000" pitchFamily="2" charset="2"/>
                </a:rPr>
                <a:t>/</a:t>
              </a:r>
              <a:r>
                <a:rPr lang="sv-SE" sz="2000" b="1" dirty="0">
                  <a:solidFill>
                    <a:srgbClr val="FF0000"/>
                  </a:solidFill>
                  <a:latin typeface="+mj-lt"/>
                  <a:sym typeface="Wingdings" panose="05000000000000000000" pitchFamily="2" charset="2"/>
                </a:rPr>
                <a:t></a:t>
              </a:r>
              <a:endParaRPr lang="sv-SE" sz="2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5" name="Rektangel med rundade hörn 34"/>
            <p:cNvSpPr/>
            <p:nvPr/>
          </p:nvSpPr>
          <p:spPr>
            <a:xfrm>
              <a:off x="7135477" y="2692528"/>
              <a:ext cx="749803" cy="471087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sz="2000" b="1" dirty="0">
                  <a:solidFill>
                    <a:srgbClr val="92D050"/>
                  </a:solidFill>
                  <a:latin typeface="+mj-lt"/>
                  <a:sym typeface="Wingdings" panose="05000000000000000000" pitchFamily="2" charset="2"/>
                </a:rPr>
                <a:t></a:t>
              </a:r>
              <a:r>
                <a:rPr lang="sv-SE" sz="2000" b="1" dirty="0">
                  <a:solidFill>
                    <a:schemeClr val="tx1"/>
                  </a:solidFill>
                  <a:latin typeface="+mj-lt"/>
                  <a:sym typeface="Wingdings" panose="05000000000000000000" pitchFamily="2" charset="2"/>
                </a:rPr>
                <a:t>/</a:t>
              </a:r>
              <a:r>
                <a:rPr lang="sv-SE" sz="2000" b="1" dirty="0">
                  <a:solidFill>
                    <a:srgbClr val="FF0000"/>
                  </a:solidFill>
                  <a:latin typeface="+mj-lt"/>
                  <a:sym typeface="Wingdings" panose="05000000000000000000" pitchFamily="2" charset="2"/>
                </a:rPr>
                <a:t></a:t>
              </a:r>
              <a:endParaRPr lang="sv-SE" sz="2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6" name="Rektangel med rundade hörn 35"/>
            <p:cNvSpPr/>
            <p:nvPr/>
          </p:nvSpPr>
          <p:spPr>
            <a:xfrm>
              <a:off x="7979560" y="2692527"/>
              <a:ext cx="749803" cy="471087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sv-SE" sz="2000" b="1" dirty="0">
                  <a:solidFill>
                    <a:srgbClr val="92D050"/>
                  </a:solidFill>
                  <a:latin typeface="+mj-lt"/>
                  <a:sym typeface="Wingdings" panose="05000000000000000000" pitchFamily="2" charset="2"/>
                </a:rPr>
                <a:t></a:t>
              </a:r>
              <a:r>
                <a:rPr lang="sv-SE" sz="2000" b="1" dirty="0">
                  <a:solidFill>
                    <a:schemeClr val="tx1"/>
                  </a:solidFill>
                  <a:latin typeface="+mj-lt"/>
                  <a:sym typeface="Wingdings" panose="05000000000000000000" pitchFamily="2" charset="2"/>
                </a:rPr>
                <a:t>/</a:t>
              </a:r>
              <a:r>
                <a:rPr lang="sv-SE" sz="2000" b="1" dirty="0">
                  <a:solidFill>
                    <a:srgbClr val="FF0000"/>
                  </a:solidFill>
                  <a:latin typeface="+mj-lt"/>
                  <a:sym typeface="Wingdings" panose="05000000000000000000" pitchFamily="2" charset="2"/>
                </a:rPr>
                <a:t></a:t>
              </a:r>
              <a:endParaRPr lang="sv-SE" sz="2000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5" name="Vinklad koppling 4"/>
            <p:cNvCxnSpPr>
              <a:stCxn id="30" idx="2"/>
              <a:endCxn id="31" idx="0"/>
            </p:cNvCxnSpPr>
            <p:nvPr/>
          </p:nvCxnSpPr>
          <p:spPr>
            <a:xfrm rot="5400000">
              <a:off x="4759602" y="1234395"/>
              <a:ext cx="832571" cy="2083695"/>
            </a:xfrm>
            <a:prstGeom prst="bentConnector3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Vinklad koppling 37"/>
            <p:cNvCxnSpPr>
              <a:stCxn id="30" idx="2"/>
              <a:endCxn id="36" idx="0"/>
            </p:cNvCxnSpPr>
            <p:nvPr/>
          </p:nvCxnSpPr>
          <p:spPr>
            <a:xfrm rot="16200000" flipH="1">
              <a:off x="6869813" y="1207878"/>
              <a:ext cx="832570" cy="2136728"/>
            </a:xfrm>
            <a:prstGeom prst="bentConnector3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Vinklad koppling 39"/>
            <p:cNvCxnSpPr>
              <a:stCxn id="30" idx="2"/>
              <a:endCxn id="32" idx="0"/>
            </p:cNvCxnSpPr>
            <p:nvPr/>
          </p:nvCxnSpPr>
          <p:spPr>
            <a:xfrm rot="5400000">
              <a:off x="5181644" y="1656437"/>
              <a:ext cx="832571" cy="1239610"/>
            </a:xfrm>
            <a:prstGeom prst="bentConnector3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Vinklad koppling 41"/>
            <p:cNvCxnSpPr>
              <a:stCxn id="30" idx="2"/>
              <a:endCxn id="35" idx="0"/>
            </p:cNvCxnSpPr>
            <p:nvPr/>
          </p:nvCxnSpPr>
          <p:spPr>
            <a:xfrm rot="16200000" flipH="1">
              <a:off x="6447771" y="1629919"/>
              <a:ext cx="832571" cy="1292645"/>
            </a:xfrm>
            <a:prstGeom prst="bentConnector3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Vinklad koppling 43"/>
            <p:cNvCxnSpPr>
              <a:stCxn id="30" idx="2"/>
              <a:endCxn id="33" idx="0"/>
            </p:cNvCxnSpPr>
            <p:nvPr/>
          </p:nvCxnSpPr>
          <p:spPr>
            <a:xfrm rot="5400000">
              <a:off x="5603687" y="2078480"/>
              <a:ext cx="832570" cy="395525"/>
            </a:xfrm>
            <a:prstGeom prst="bentConnector3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Vinklad koppling 45"/>
            <p:cNvCxnSpPr>
              <a:stCxn id="30" idx="2"/>
              <a:endCxn id="34" idx="0"/>
            </p:cNvCxnSpPr>
            <p:nvPr/>
          </p:nvCxnSpPr>
          <p:spPr>
            <a:xfrm rot="16200000" flipH="1">
              <a:off x="6025729" y="2051962"/>
              <a:ext cx="832571" cy="448560"/>
            </a:xfrm>
            <a:prstGeom prst="bentConnector3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ktangel med rundade hörn 72"/>
          <p:cNvSpPr/>
          <p:nvPr/>
        </p:nvSpPr>
        <p:spPr>
          <a:xfrm>
            <a:off x="7835248" y="2649994"/>
            <a:ext cx="749803" cy="471087"/>
          </a:xfrm>
          <a:prstGeom prst="roundRect">
            <a:avLst/>
          </a:prstGeom>
          <a:solidFill>
            <a:srgbClr val="FF000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4" name="Rektangel med rundade hörn 73"/>
          <p:cNvSpPr/>
          <p:nvPr/>
        </p:nvSpPr>
        <p:spPr>
          <a:xfrm>
            <a:off x="6148223" y="2649994"/>
            <a:ext cx="749803" cy="471087"/>
          </a:xfrm>
          <a:prstGeom prst="roundRect">
            <a:avLst/>
          </a:prstGeom>
          <a:solidFill>
            <a:srgbClr val="FF0000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sz="2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14" name="Grupp 113"/>
          <p:cNvGrpSpPr/>
          <p:nvPr/>
        </p:nvGrpSpPr>
        <p:grpSpPr>
          <a:xfrm>
            <a:off x="3649942" y="3195273"/>
            <a:ext cx="4921125" cy="1079283"/>
            <a:chOff x="3791349" y="3237805"/>
            <a:chExt cx="4921125" cy="1079283"/>
          </a:xfrm>
        </p:grpSpPr>
        <p:grpSp>
          <p:nvGrpSpPr>
            <p:cNvPr id="68" name="Grupp 67"/>
            <p:cNvGrpSpPr/>
            <p:nvPr/>
          </p:nvGrpSpPr>
          <p:grpSpPr>
            <a:xfrm>
              <a:off x="3791349" y="3589247"/>
              <a:ext cx="661682" cy="727841"/>
              <a:chOff x="3791349" y="3424655"/>
              <a:chExt cx="661682" cy="727841"/>
            </a:xfrm>
          </p:grpSpPr>
          <p:sp>
            <p:nvSpPr>
              <p:cNvPr id="47" name="Rektangel med rundade hörn 46"/>
              <p:cNvSpPr/>
              <p:nvPr/>
            </p:nvSpPr>
            <p:spPr>
              <a:xfrm>
                <a:off x="3791349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  <p:sp>
            <p:nvSpPr>
              <p:cNvPr id="48" name="Rektangel med rundade hörn 47"/>
              <p:cNvSpPr/>
              <p:nvPr/>
            </p:nvSpPr>
            <p:spPr>
              <a:xfrm>
                <a:off x="4035706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  <p:sp>
            <p:nvSpPr>
              <p:cNvPr id="49" name="Rektangel med rundade hörn 48"/>
              <p:cNvSpPr/>
              <p:nvPr/>
            </p:nvSpPr>
            <p:spPr>
              <a:xfrm>
                <a:off x="4280062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</p:grpSp>
        <p:grpSp>
          <p:nvGrpSpPr>
            <p:cNvPr id="69" name="Grupp 68"/>
            <p:cNvGrpSpPr/>
            <p:nvPr/>
          </p:nvGrpSpPr>
          <p:grpSpPr>
            <a:xfrm>
              <a:off x="4643238" y="3589247"/>
              <a:ext cx="661682" cy="727841"/>
              <a:chOff x="4616414" y="3424655"/>
              <a:chExt cx="661682" cy="727841"/>
            </a:xfrm>
          </p:grpSpPr>
          <p:sp>
            <p:nvSpPr>
              <p:cNvPr id="50" name="Rektangel med rundade hörn 49"/>
              <p:cNvSpPr/>
              <p:nvPr/>
            </p:nvSpPr>
            <p:spPr>
              <a:xfrm>
                <a:off x="4616414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  <p:sp>
            <p:nvSpPr>
              <p:cNvPr id="51" name="Rektangel med rundade hörn 50"/>
              <p:cNvSpPr/>
              <p:nvPr/>
            </p:nvSpPr>
            <p:spPr>
              <a:xfrm>
                <a:off x="4860771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  <p:sp>
            <p:nvSpPr>
              <p:cNvPr id="52" name="Rektangel med rundade hörn 51"/>
              <p:cNvSpPr/>
              <p:nvPr/>
            </p:nvSpPr>
            <p:spPr>
              <a:xfrm>
                <a:off x="5105127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</p:grpSp>
        <p:grpSp>
          <p:nvGrpSpPr>
            <p:cNvPr id="70" name="Grupp 69"/>
            <p:cNvGrpSpPr/>
            <p:nvPr/>
          </p:nvGrpSpPr>
          <p:grpSpPr>
            <a:xfrm>
              <a:off x="5495127" y="3589247"/>
              <a:ext cx="661682" cy="727841"/>
              <a:chOff x="5494027" y="3424655"/>
              <a:chExt cx="661682" cy="727841"/>
            </a:xfrm>
          </p:grpSpPr>
          <p:sp>
            <p:nvSpPr>
              <p:cNvPr id="53" name="Rektangel med rundade hörn 52"/>
              <p:cNvSpPr/>
              <p:nvPr/>
            </p:nvSpPr>
            <p:spPr>
              <a:xfrm>
                <a:off x="5494027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  <p:sp>
            <p:nvSpPr>
              <p:cNvPr id="54" name="Rektangel med rundade hörn 53"/>
              <p:cNvSpPr/>
              <p:nvPr/>
            </p:nvSpPr>
            <p:spPr>
              <a:xfrm>
                <a:off x="5738384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  <p:sp>
            <p:nvSpPr>
              <p:cNvPr id="55" name="Rektangel med rundade hörn 54"/>
              <p:cNvSpPr/>
              <p:nvPr/>
            </p:nvSpPr>
            <p:spPr>
              <a:xfrm>
                <a:off x="5982740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</p:grpSp>
        <p:grpSp>
          <p:nvGrpSpPr>
            <p:cNvPr id="71" name="Grupp 70"/>
            <p:cNvGrpSpPr/>
            <p:nvPr/>
          </p:nvGrpSpPr>
          <p:grpSpPr>
            <a:xfrm>
              <a:off x="6347016" y="3589247"/>
              <a:ext cx="661682" cy="727841"/>
              <a:chOff x="6347587" y="3424655"/>
              <a:chExt cx="661682" cy="727841"/>
            </a:xfrm>
          </p:grpSpPr>
          <p:sp>
            <p:nvSpPr>
              <p:cNvPr id="56" name="Rektangel med rundade hörn 55"/>
              <p:cNvSpPr/>
              <p:nvPr/>
            </p:nvSpPr>
            <p:spPr>
              <a:xfrm>
                <a:off x="6347587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  <p:sp>
            <p:nvSpPr>
              <p:cNvPr id="57" name="Rektangel med rundade hörn 56"/>
              <p:cNvSpPr/>
              <p:nvPr/>
            </p:nvSpPr>
            <p:spPr>
              <a:xfrm>
                <a:off x="6591944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  <p:sp>
            <p:nvSpPr>
              <p:cNvPr id="58" name="Rektangel med rundade hörn 57"/>
              <p:cNvSpPr/>
              <p:nvPr/>
            </p:nvSpPr>
            <p:spPr>
              <a:xfrm>
                <a:off x="6836300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</p:grpSp>
        <p:grpSp>
          <p:nvGrpSpPr>
            <p:cNvPr id="72" name="Grupp 71"/>
            <p:cNvGrpSpPr/>
            <p:nvPr/>
          </p:nvGrpSpPr>
          <p:grpSpPr>
            <a:xfrm>
              <a:off x="7198905" y="3589247"/>
              <a:ext cx="661682" cy="727841"/>
              <a:chOff x="7182098" y="3424655"/>
              <a:chExt cx="661682" cy="727841"/>
            </a:xfrm>
          </p:grpSpPr>
          <p:sp>
            <p:nvSpPr>
              <p:cNvPr id="59" name="Rektangel med rundade hörn 58"/>
              <p:cNvSpPr/>
              <p:nvPr/>
            </p:nvSpPr>
            <p:spPr>
              <a:xfrm>
                <a:off x="7182098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  <p:sp>
            <p:nvSpPr>
              <p:cNvPr id="60" name="Rektangel med rundade hörn 59"/>
              <p:cNvSpPr/>
              <p:nvPr/>
            </p:nvSpPr>
            <p:spPr>
              <a:xfrm>
                <a:off x="7426455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  <p:sp>
            <p:nvSpPr>
              <p:cNvPr id="61" name="Rektangel med rundade hörn 60"/>
              <p:cNvSpPr/>
              <p:nvPr/>
            </p:nvSpPr>
            <p:spPr>
              <a:xfrm>
                <a:off x="7670811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</p:grpSp>
        <p:grpSp>
          <p:nvGrpSpPr>
            <p:cNvPr id="67" name="Grupp 66"/>
            <p:cNvGrpSpPr/>
            <p:nvPr/>
          </p:nvGrpSpPr>
          <p:grpSpPr>
            <a:xfrm>
              <a:off x="8050792" y="3589247"/>
              <a:ext cx="661682" cy="727841"/>
              <a:chOff x="8029772" y="3424655"/>
              <a:chExt cx="661682" cy="727841"/>
            </a:xfrm>
          </p:grpSpPr>
          <p:sp>
            <p:nvSpPr>
              <p:cNvPr id="62" name="Rektangel med rundade hörn 61"/>
              <p:cNvSpPr/>
              <p:nvPr/>
            </p:nvSpPr>
            <p:spPr>
              <a:xfrm>
                <a:off x="8029772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  <p:sp>
            <p:nvSpPr>
              <p:cNvPr id="63" name="Rektangel med rundade hörn 62"/>
              <p:cNvSpPr/>
              <p:nvPr/>
            </p:nvSpPr>
            <p:spPr>
              <a:xfrm>
                <a:off x="8274129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  <p:sp>
            <p:nvSpPr>
              <p:cNvPr id="64" name="Rektangel med rundade hörn 63"/>
              <p:cNvSpPr/>
              <p:nvPr/>
            </p:nvSpPr>
            <p:spPr>
              <a:xfrm>
                <a:off x="8518485" y="3424655"/>
                <a:ext cx="172969" cy="727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sv-SE" dirty="0">
                  <a:latin typeface="+mj-lt"/>
                </a:endParaRPr>
              </a:p>
            </p:txBody>
          </p:sp>
        </p:grpSp>
        <p:grpSp>
          <p:nvGrpSpPr>
            <p:cNvPr id="90" name="Grupp 89"/>
            <p:cNvGrpSpPr/>
            <p:nvPr/>
          </p:nvGrpSpPr>
          <p:grpSpPr>
            <a:xfrm>
              <a:off x="3876382" y="3237805"/>
              <a:ext cx="460818" cy="261040"/>
              <a:chOff x="1986488" y="3163612"/>
              <a:chExt cx="460818" cy="261040"/>
            </a:xfrm>
          </p:grpSpPr>
          <p:cxnSp>
            <p:nvCxnSpPr>
              <p:cNvPr id="91" name="Vinklad koppling 90"/>
              <p:cNvCxnSpPr/>
              <p:nvPr/>
            </p:nvCxnSpPr>
            <p:spPr>
              <a:xfrm rot="16200000" flipH="1">
                <a:off x="2200533" y="3177879"/>
                <a:ext cx="261039" cy="232507"/>
              </a:xfrm>
              <a:prstGeom prst="bentConnector3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Vinklad koppling 91"/>
              <p:cNvCxnSpPr/>
              <p:nvPr/>
            </p:nvCxnSpPr>
            <p:spPr>
              <a:xfrm rot="5400000" flipH="1" flipV="1">
                <a:off x="1972222" y="3177878"/>
                <a:ext cx="261039" cy="232507"/>
              </a:xfrm>
              <a:prstGeom prst="bentConnector3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Rak koppling 92"/>
              <p:cNvCxnSpPr/>
              <p:nvPr/>
            </p:nvCxnSpPr>
            <p:spPr>
              <a:xfrm>
                <a:off x="2214799" y="3294131"/>
                <a:ext cx="0" cy="130520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 93"/>
            <p:cNvGrpSpPr/>
            <p:nvPr/>
          </p:nvGrpSpPr>
          <p:grpSpPr>
            <a:xfrm>
              <a:off x="4743670" y="3237805"/>
              <a:ext cx="460818" cy="261040"/>
              <a:chOff x="1986488" y="3163612"/>
              <a:chExt cx="460818" cy="261040"/>
            </a:xfrm>
          </p:grpSpPr>
          <p:cxnSp>
            <p:nvCxnSpPr>
              <p:cNvPr id="95" name="Vinklad koppling 94"/>
              <p:cNvCxnSpPr/>
              <p:nvPr/>
            </p:nvCxnSpPr>
            <p:spPr>
              <a:xfrm rot="16200000" flipH="1">
                <a:off x="2200533" y="3177879"/>
                <a:ext cx="261039" cy="232507"/>
              </a:xfrm>
              <a:prstGeom prst="bentConnector3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Vinklad koppling 95"/>
              <p:cNvCxnSpPr/>
              <p:nvPr/>
            </p:nvCxnSpPr>
            <p:spPr>
              <a:xfrm rot="5400000" flipH="1" flipV="1">
                <a:off x="1972222" y="3177878"/>
                <a:ext cx="261039" cy="232507"/>
              </a:xfrm>
              <a:prstGeom prst="bentConnector3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ak koppling 96"/>
              <p:cNvCxnSpPr/>
              <p:nvPr/>
            </p:nvCxnSpPr>
            <p:spPr>
              <a:xfrm>
                <a:off x="2214799" y="3294131"/>
                <a:ext cx="0" cy="130520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upp 97"/>
            <p:cNvGrpSpPr/>
            <p:nvPr/>
          </p:nvGrpSpPr>
          <p:grpSpPr>
            <a:xfrm>
              <a:off x="5591799" y="3237805"/>
              <a:ext cx="460818" cy="261040"/>
              <a:chOff x="1986488" y="3163612"/>
              <a:chExt cx="460818" cy="261040"/>
            </a:xfrm>
          </p:grpSpPr>
          <p:cxnSp>
            <p:nvCxnSpPr>
              <p:cNvPr id="99" name="Vinklad koppling 98"/>
              <p:cNvCxnSpPr/>
              <p:nvPr/>
            </p:nvCxnSpPr>
            <p:spPr>
              <a:xfrm rot="16200000" flipH="1">
                <a:off x="2200533" y="3177879"/>
                <a:ext cx="261039" cy="232507"/>
              </a:xfrm>
              <a:prstGeom prst="bentConnector3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Vinklad koppling 99"/>
              <p:cNvCxnSpPr/>
              <p:nvPr/>
            </p:nvCxnSpPr>
            <p:spPr>
              <a:xfrm rot="5400000" flipH="1" flipV="1">
                <a:off x="1972222" y="3177878"/>
                <a:ext cx="261039" cy="232507"/>
              </a:xfrm>
              <a:prstGeom prst="bentConnector3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ak koppling 100"/>
              <p:cNvCxnSpPr/>
              <p:nvPr/>
            </p:nvCxnSpPr>
            <p:spPr>
              <a:xfrm>
                <a:off x="2214799" y="3294131"/>
                <a:ext cx="0" cy="130520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upp 101"/>
            <p:cNvGrpSpPr/>
            <p:nvPr/>
          </p:nvGrpSpPr>
          <p:grpSpPr>
            <a:xfrm>
              <a:off x="6447448" y="3237805"/>
              <a:ext cx="460818" cy="261040"/>
              <a:chOff x="1986488" y="3163612"/>
              <a:chExt cx="460818" cy="261040"/>
            </a:xfrm>
          </p:grpSpPr>
          <p:cxnSp>
            <p:nvCxnSpPr>
              <p:cNvPr id="103" name="Vinklad koppling 102"/>
              <p:cNvCxnSpPr/>
              <p:nvPr/>
            </p:nvCxnSpPr>
            <p:spPr>
              <a:xfrm rot="16200000" flipH="1">
                <a:off x="2200533" y="3177879"/>
                <a:ext cx="261039" cy="232507"/>
              </a:xfrm>
              <a:prstGeom prst="bentConnector3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Vinklad koppling 103"/>
              <p:cNvCxnSpPr/>
              <p:nvPr/>
            </p:nvCxnSpPr>
            <p:spPr>
              <a:xfrm rot="5400000" flipH="1" flipV="1">
                <a:off x="1972222" y="3177878"/>
                <a:ext cx="261039" cy="232507"/>
              </a:xfrm>
              <a:prstGeom prst="bentConnector3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ak koppling 104"/>
              <p:cNvCxnSpPr/>
              <p:nvPr/>
            </p:nvCxnSpPr>
            <p:spPr>
              <a:xfrm>
                <a:off x="2214799" y="3294131"/>
                <a:ext cx="0" cy="130520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upp 105"/>
            <p:cNvGrpSpPr/>
            <p:nvPr/>
          </p:nvGrpSpPr>
          <p:grpSpPr>
            <a:xfrm>
              <a:off x="7278197" y="3237805"/>
              <a:ext cx="460818" cy="261040"/>
              <a:chOff x="1986488" y="3163612"/>
              <a:chExt cx="460818" cy="261040"/>
            </a:xfrm>
          </p:grpSpPr>
          <p:cxnSp>
            <p:nvCxnSpPr>
              <p:cNvPr id="107" name="Vinklad koppling 106"/>
              <p:cNvCxnSpPr/>
              <p:nvPr/>
            </p:nvCxnSpPr>
            <p:spPr>
              <a:xfrm rot="16200000" flipH="1">
                <a:off x="2200533" y="3177879"/>
                <a:ext cx="261039" cy="232507"/>
              </a:xfrm>
              <a:prstGeom prst="bentConnector3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Vinklad koppling 107"/>
              <p:cNvCxnSpPr/>
              <p:nvPr/>
            </p:nvCxnSpPr>
            <p:spPr>
              <a:xfrm rot="5400000" flipH="1" flipV="1">
                <a:off x="1972222" y="3177878"/>
                <a:ext cx="261039" cy="232507"/>
              </a:xfrm>
              <a:prstGeom prst="bentConnector3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ak koppling 108"/>
              <p:cNvCxnSpPr/>
              <p:nvPr/>
            </p:nvCxnSpPr>
            <p:spPr>
              <a:xfrm>
                <a:off x="2214799" y="3294131"/>
                <a:ext cx="0" cy="130520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upp 109"/>
            <p:cNvGrpSpPr/>
            <p:nvPr/>
          </p:nvGrpSpPr>
          <p:grpSpPr>
            <a:xfrm>
              <a:off x="8135510" y="3237805"/>
              <a:ext cx="460818" cy="261040"/>
              <a:chOff x="1986488" y="3163612"/>
              <a:chExt cx="460818" cy="261040"/>
            </a:xfrm>
          </p:grpSpPr>
          <p:cxnSp>
            <p:nvCxnSpPr>
              <p:cNvPr id="111" name="Vinklad koppling 110"/>
              <p:cNvCxnSpPr/>
              <p:nvPr/>
            </p:nvCxnSpPr>
            <p:spPr>
              <a:xfrm rot="16200000" flipH="1">
                <a:off x="2200533" y="3177879"/>
                <a:ext cx="261039" cy="232507"/>
              </a:xfrm>
              <a:prstGeom prst="bentConnector3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Vinklad koppling 111"/>
              <p:cNvCxnSpPr/>
              <p:nvPr/>
            </p:nvCxnSpPr>
            <p:spPr>
              <a:xfrm rot="5400000" flipH="1" flipV="1">
                <a:off x="1972222" y="3177878"/>
                <a:ext cx="261039" cy="232507"/>
              </a:xfrm>
              <a:prstGeom prst="bentConnector3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ak koppling 112"/>
              <p:cNvCxnSpPr/>
              <p:nvPr/>
            </p:nvCxnSpPr>
            <p:spPr>
              <a:xfrm>
                <a:off x="2214799" y="3294131"/>
                <a:ext cx="0" cy="130520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Rektangel med rundade hörn 74"/>
          <p:cNvSpPr/>
          <p:nvPr/>
        </p:nvSpPr>
        <p:spPr>
          <a:xfrm>
            <a:off x="6203455" y="3546170"/>
            <a:ext cx="172969" cy="72784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76" name="Rektangel med rundade hörn 75"/>
          <p:cNvSpPr/>
          <p:nvPr/>
        </p:nvSpPr>
        <p:spPr>
          <a:xfrm>
            <a:off x="6689238" y="3544198"/>
            <a:ext cx="172969" cy="72784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77" name="Rektangel med rundade hörn 76"/>
          <p:cNvSpPr/>
          <p:nvPr/>
        </p:nvSpPr>
        <p:spPr>
          <a:xfrm>
            <a:off x="7905162" y="3546170"/>
            <a:ext cx="172969" cy="72784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78" name="Rektangel med rundade hörn 77"/>
          <p:cNvSpPr/>
          <p:nvPr/>
        </p:nvSpPr>
        <p:spPr>
          <a:xfrm>
            <a:off x="3624007" y="4731847"/>
            <a:ext cx="4947060" cy="8752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  <a:latin typeface="+mj-lt"/>
              </a:rPr>
              <a:t>Öppna frågor; +/-, förbättringsförslag</a:t>
            </a:r>
          </a:p>
        </p:txBody>
      </p:sp>
    </p:spTree>
    <p:extLst>
      <p:ext uri="{BB962C8B-B14F-4D97-AF65-F5344CB8AC3E}">
        <p14:creationId xmlns:p14="http://schemas.microsoft.com/office/powerpoint/2010/main" val="8360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3"/>
          </p:nvPr>
        </p:nvSpPr>
        <p:spPr>
          <a:solidFill>
            <a:schemeClr val="tx1"/>
          </a:solidFill>
        </p:spPr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93" y="-1070444"/>
            <a:ext cx="5254365" cy="74100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9" name="Rektangel med rundat hörn 28"/>
          <p:cNvSpPr/>
          <p:nvPr/>
        </p:nvSpPr>
        <p:spPr>
          <a:xfrm>
            <a:off x="1038822" y="-116958"/>
            <a:ext cx="9285392" cy="6246605"/>
          </a:xfrm>
          <a:prstGeom prst="round1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sv-SE" dirty="0">
              <a:latin typeface="+mj-lt"/>
            </a:endParaRPr>
          </a:p>
        </p:txBody>
      </p:sp>
      <p:sp>
        <p:nvSpPr>
          <p:cNvPr id="78" name="Rektangel med rundade hörn 77"/>
          <p:cNvSpPr/>
          <p:nvPr/>
        </p:nvSpPr>
        <p:spPr>
          <a:xfrm>
            <a:off x="3720974" y="2285679"/>
            <a:ext cx="2282944" cy="8752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  <a:latin typeface="+mj-lt"/>
              </a:rPr>
              <a:t>Kund</a:t>
            </a:r>
          </a:p>
        </p:txBody>
      </p:sp>
      <p:sp>
        <p:nvSpPr>
          <p:cNvPr id="79" name="Rektangel med rundade hörn 78"/>
          <p:cNvSpPr/>
          <p:nvPr/>
        </p:nvSpPr>
        <p:spPr>
          <a:xfrm>
            <a:off x="6187543" y="2285679"/>
            <a:ext cx="2282944" cy="8752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  <a:latin typeface="+mj-lt"/>
              </a:rPr>
              <a:t>Produkt</a:t>
            </a:r>
          </a:p>
        </p:txBody>
      </p:sp>
      <p:sp>
        <p:nvSpPr>
          <p:cNvPr id="80" name="Rektangel med rundade hörn 79"/>
          <p:cNvSpPr/>
          <p:nvPr/>
        </p:nvSpPr>
        <p:spPr>
          <a:xfrm>
            <a:off x="3720974" y="3348806"/>
            <a:ext cx="2282944" cy="8752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  <a:latin typeface="+mj-lt"/>
              </a:rPr>
              <a:t>Process</a:t>
            </a:r>
          </a:p>
        </p:txBody>
      </p:sp>
      <p:sp>
        <p:nvSpPr>
          <p:cNvPr id="81" name="Rektangel med rundade hörn 80"/>
          <p:cNvSpPr/>
          <p:nvPr/>
        </p:nvSpPr>
        <p:spPr>
          <a:xfrm>
            <a:off x="6187543" y="3348806"/>
            <a:ext cx="2282944" cy="8752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dirty="0">
                <a:solidFill>
                  <a:schemeClr val="tx1"/>
                </a:solidFill>
                <a:latin typeface="+mj-lt"/>
              </a:rPr>
              <a:t>Organisation</a:t>
            </a:r>
          </a:p>
        </p:txBody>
      </p:sp>
      <p:sp>
        <p:nvSpPr>
          <p:cNvPr id="82" name="Rubrik 2"/>
          <p:cNvSpPr txBox="1">
            <a:spLocks/>
          </p:cNvSpPr>
          <p:nvPr/>
        </p:nvSpPr>
        <p:spPr>
          <a:xfrm>
            <a:off x="386078" y="342899"/>
            <a:ext cx="11419842" cy="11139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4800" dirty="0">
                <a:solidFill>
                  <a:schemeClr val="bg1"/>
                </a:solidFill>
              </a:rPr>
              <a:t>Registerdata</a:t>
            </a:r>
          </a:p>
          <a:p>
            <a:pPr algn="ctr"/>
            <a:r>
              <a:rPr lang="sv-SE" sz="4800" dirty="0">
                <a:solidFill>
                  <a:schemeClr val="bg1"/>
                </a:solidFill>
              </a:rPr>
              <a:t>Bakgrundsfrågor</a:t>
            </a:r>
          </a:p>
        </p:txBody>
      </p:sp>
      <p:sp>
        <p:nvSpPr>
          <p:cNvPr id="4" name="Bildtext 1 3"/>
          <p:cNvSpPr/>
          <p:nvPr/>
        </p:nvSpPr>
        <p:spPr>
          <a:xfrm>
            <a:off x="9216919" y="1021940"/>
            <a:ext cx="2060965" cy="1785055"/>
          </a:xfrm>
          <a:prstGeom prst="borderCallout1">
            <a:avLst>
              <a:gd name="adj1" fmla="val 18750"/>
              <a:gd name="adj2" fmla="val -8333"/>
              <a:gd name="adj3" fmla="val 72592"/>
              <a:gd name="adj4" fmla="val -3573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sv-SE" dirty="0">
                <a:solidFill>
                  <a:schemeClr val="tx1"/>
                </a:solidFill>
                <a:latin typeface="+mj-lt"/>
              </a:rPr>
              <a:t>Bygglov</a:t>
            </a:r>
          </a:p>
          <a:p>
            <a:pPr marL="285750" indent="-285750" algn="l">
              <a:buFontTx/>
              <a:buChar char="-"/>
            </a:pPr>
            <a:r>
              <a:rPr lang="sv-SE" dirty="0">
                <a:solidFill>
                  <a:schemeClr val="tx1"/>
                </a:solidFill>
                <a:latin typeface="+mj-lt"/>
              </a:rPr>
              <a:t>Nybyggnad</a:t>
            </a:r>
          </a:p>
          <a:p>
            <a:pPr marL="285750" indent="-285750" algn="l">
              <a:buFontTx/>
              <a:buChar char="-"/>
            </a:pPr>
            <a:r>
              <a:rPr lang="sv-SE" dirty="0">
                <a:solidFill>
                  <a:schemeClr val="tx1"/>
                </a:solidFill>
                <a:latin typeface="+mj-lt"/>
              </a:rPr>
              <a:t>Ombyggnad</a:t>
            </a:r>
          </a:p>
          <a:p>
            <a:pPr marL="285750" indent="-285750" algn="l">
              <a:buFontTx/>
              <a:buChar char="-"/>
            </a:pPr>
            <a:r>
              <a:rPr lang="sv-SE" dirty="0" err="1">
                <a:solidFill>
                  <a:schemeClr val="tx1"/>
                </a:solidFill>
                <a:latin typeface="+mj-lt"/>
              </a:rPr>
              <a:t>Marklov</a:t>
            </a:r>
            <a:endParaRPr lang="sv-SE" dirty="0">
              <a:solidFill>
                <a:schemeClr val="tx1"/>
              </a:solidFill>
              <a:latin typeface="+mj-lt"/>
            </a:endParaRPr>
          </a:p>
          <a:p>
            <a:pPr marL="285750" indent="-285750" algn="l">
              <a:buFontTx/>
              <a:buChar char="-"/>
            </a:pPr>
            <a:r>
              <a:rPr lang="sv-SE" dirty="0">
                <a:solidFill>
                  <a:schemeClr val="tx1"/>
                </a:solidFill>
                <a:latin typeface="+mj-lt"/>
              </a:rPr>
              <a:t>”Attefall”</a:t>
            </a:r>
          </a:p>
        </p:txBody>
      </p:sp>
      <p:sp>
        <p:nvSpPr>
          <p:cNvPr id="83" name="Bildtext 1 82"/>
          <p:cNvSpPr/>
          <p:nvPr/>
        </p:nvSpPr>
        <p:spPr>
          <a:xfrm>
            <a:off x="9216919" y="3160892"/>
            <a:ext cx="2044184" cy="1785055"/>
          </a:xfrm>
          <a:prstGeom prst="borderCallout1">
            <a:avLst>
              <a:gd name="adj1" fmla="val 18750"/>
              <a:gd name="adj2" fmla="val -8333"/>
              <a:gd name="adj3" fmla="val 18984"/>
              <a:gd name="adj4" fmla="val -3469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sv-SE" dirty="0">
                <a:solidFill>
                  <a:schemeClr val="tx1"/>
                </a:solidFill>
                <a:latin typeface="+mj-lt"/>
              </a:rPr>
              <a:t>Förbund</a:t>
            </a:r>
          </a:p>
          <a:p>
            <a:pPr algn="l"/>
            <a:r>
              <a:rPr lang="sv-SE" b="1" dirty="0">
                <a:solidFill>
                  <a:schemeClr val="tx1"/>
                </a:solidFill>
                <a:latin typeface="+mj-lt"/>
              </a:rPr>
              <a:t>Kommun</a:t>
            </a:r>
          </a:p>
          <a:p>
            <a:pPr algn="l"/>
            <a:r>
              <a:rPr lang="sv-SE" dirty="0">
                <a:solidFill>
                  <a:schemeClr val="tx1"/>
                </a:solidFill>
                <a:latin typeface="+mj-lt"/>
              </a:rPr>
              <a:t>Förvaltning</a:t>
            </a:r>
          </a:p>
          <a:p>
            <a:pPr algn="l"/>
            <a:r>
              <a:rPr lang="sv-SE" dirty="0">
                <a:solidFill>
                  <a:schemeClr val="tx1"/>
                </a:solidFill>
                <a:latin typeface="+mj-lt"/>
              </a:rPr>
              <a:t>Avdelning</a:t>
            </a:r>
          </a:p>
          <a:p>
            <a:pPr algn="l"/>
            <a:r>
              <a:rPr lang="sv-SE" dirty="0">
                <a:solidFill>
                  <a:schemeClr val="tx1"/>
                </a:solidFill>
                <a:latin typeface="+mj-lt"/>
              </a:rPr>
              <a:t>Handläggare</a:t>
            </a:r>
          </a:p>
        </p:txBody>
      </p:sp>
      <p:sp>
        <p:nvSpPr>
          <p:cNvPr id="84" name="Bildtext 1 83"/>
          <p:cNvSpPr/>
          <p:nvPr/>
        </p:nvSpPr>
        <p:spPr>
          <a:xfrm flipH="1">
            <a:off x="905873" y="1021939"/>
            <a:ext cx="2060965" cy="1785055"/>
          </a:xfrm>
          <a:prstGeom prst="borderCallout1">
            <a:avLst>
              <a:gd name="adj1" fmla="val 18750"/>
              <a:gd name="adj2" fmla="val -8333"/>
              <a:gd name="adj3" fmla="val 72592"/>
              <a:gd name="adj4" fmla="val -3573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sv-SE" dirty="0">
                <a:solidFill>
                  <a:schemeClr val="tx1"/>
                </a:solidFill>
                <a:latin typeface="+mj-lt"/>
              </a:rPr>
              <a:t>Bransch</a:t>
            </a:r>
          </a:p>
          <a:p>
            <a:pPr algn="l"/>
            <a:r>
              <a:rPr lang="sv-SE" dirty="0">
                <a:solidFill>
                  <a:schemeClr val="tx1"/>
                </a:solidFill>
                <a:latin typeface="+mj-lt"/>
              </a:rPr>
              <a:t>Företagsstorlek</a:t>
            </a:r>
          </a:p>
          <a:p>
            <a:pPr algn="l"/>
            <a:r>
              <a:rPr lang="sv-SE" dirty="0">
                <a:solidFill>
                  <a:schemeClr val="tx1"/>
                </a:solidFill>
                <a:latin typeface="+mj-lt"/>
              </a:rPr>
              <a:t>Erfarenhet</a:t>
            </a:r>
          </a:p>
          <a:p>
            <a:pPr algn="l"/>
            <a:r>
              <a:rPr lang="sv-SE" dirty="0">
                <a:solidFill>
                  <a:schemeClr val="tx1"/>
                </a:solidFill>
                <a:latin typeface="+mj-lt"/>
              </a:rPr>
              <a:t>Extern erfarenhet</a:t>
            </a:r>
          </a:p>
        </p:txBody>
      </p:sp>
      <p:sp>
        <p:nvSpPr>
          <p:cNvPr id="85" name="Bildtext 1 84"/>
          <p:cNvSpPr/>
          <p:nvPr/>
        </p:nvSpPr>
        <p:spPr>
          <a:xfrm flipH="1">
            <a:off x="905873" y="3160891"/>
            <a:ext cx="2044184" cy="1785055"/>
          </a:xfrm>
          <a:prstGeom prst="borderCallout1">
            <a:avLst>
              <a:gd name="adj1" fmla="val 18750"/>
              <a:gd name="adj2" fmla="val -8333"/>
              <a:gd name="adj3" fmla="val 18984"/>
              <a:gd name="adj4" fmla="val -3469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144000" rIns="72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sv-SE" dirty="0">
                <a:solidFill>
                  <a:schemeClr val="tx1"/>
                </a:solidFill>
                <a:latin typeface="+mj-lt"/>
              </a:rPr>
              <a:t>Handläggningstid</a:t>
            </a:r>
          </a:p>
          <a:p>
            <a:pPr algn="l"/>
            <a:r>
              <a:rPr lang="sv-SE" dirty="0">
                <a:solidFill>
                  <a:schemeClr val="tx1"/>
                </a:solidFill>
                <a:latin typeface="+mj-lt"/>
              </a:rPr>
              <a:t>Kostnad</a:t>
            </a:r>
          </a:p>
          <a:p>
            <a:pPr algn="l"/>
            <a:r>
              <a:rPr lang="sv-SE" dirty="0">
                <a:solidFill>
                  <a:schemeClr val="tx1"/>
                </a:solidFill>
                <a:latin typeface="+mj-lt"/>
              </a:rPr>
              <a:t>Kontaktsätt</a:t>
            </a:r>
          </a:p>
          <a:p>
            <a:pPr algn="l"/>
            <a:r>
              <a:rPr lang="sv-SE" dirty="0">
                <a:solidFill>
                  <a:schemeClr val="tx1"/>
                </a:solidFill>
                <a:latin typeface="+mj-lt"/>
              </a:rPr>
              <a:t>Utfall</a:t>
            </a:r>
          </a:p>
        </p:txBody>
      </p:sp>
    </p:spTree>
    <p:extLst>
      <p:ext uri="{BB962C8B-B14F-4D97-AF65-F5344CB8AC3E}">
        <p14:creationId xmlns:p14="http://schemas.microsoft.com/office/powerpoint/2010/main" val="9131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4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Enkätfabriken">
      <a:dk1>
        <a:srgbClr val="000000"/>
      </a:dk1>
      <a:lt1>
        <a:srgbClr val="FFFFFF"/>
      </a:lt1>
      <a:dk2>
        <a:srgbClr val="565655"/>
      </a:dk2>
      <a:lt2>
        <a:srgbClr val="F6F6F6"/>
      </a:lt2>
      <a:accent1>
        <a:srgbClr val="9DCC8F"/>
      </a:accent1>
      <a:accent2>
        <a:srgbClr val="64B34B"/>
      </a:accent2>
      <a:accent3>
        <a:srgbClr val="F29559"/>
      </a:accent3>
      <a:accent4>
        <a:srgbClr val="EA5901"/>
      </a:accent4>
      <a:accent5>
        <a:srgbClr val="85C5CB"/>
      </a:accent5>
      <a:accent6>
        <a:srgbClr val="F6E183"/>
      </a:accent6>
      <a:hlink>
        <a:srgbClr val="64B34B"/>
      </a:hlink>
      <a:folHlink>
        <a:srgbClr val="9DC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l 2022 - Bredbild" id="{A460774E-2E8A-2C43-82A2-13C413E2B282}" vid="{90D41C17-6096-C84D-9A9C-19E4650ACF67}"/>
    </a:ext>
  </a:extLst>
</a:theme>
</file>

<file path=ppt/theme/theme2.xml><?xml version="1.0" encoding="utf-8"?>
<a:theme xmlns:a="http://schemas.openxmlformats.org/drawingml/2006/main" name="1_Office-tema">
  <a:themeElements>
    <a:clrScheme name="Enkätfabriken">
      <a:dk1>
        <a:srgbClr val="000000"/>
      </a:dk1>
      <a:lt1>
        <a:srgbClr val="FFFFFF"/>
      </a:lt1>
      <a:dk2>
        <a:srgbClr val="565655"/>
      </a:dk2>
      <a:lt2>
        <a:srgbClr val="F6F6F6"/>
      </a:lt2>
      <a:accent1>
        <a:srgbClr val="9DCC8F"/>
      </a:accent1>
      <a:accent2>
        <a:srgbClr val="64B34B"/>
      </a:accent2>
      <a:accent3>
        <a:srgbClr val="F29559"/>
      </a:accent3>
      <a:accent4>
        <a:srgbClr val="EA5901"/>
      </a:accent4>
      <a:accent5>
        <a:srgbClr val="85C5CB"/>
      </a:accent5>
      <a:accent6>
        <a:srgbClr val="F6E183"/>
      </a:accent6>
      <a:hlink>
        <a:srgbClr val="64B34B"/>
      </a:hlink>
      <a:folHlink>
        <a:srgbClr val="9DC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ll 2022 - Bredbild" id="{A460774E-2E8A-2C43-82A2-13C413E2B282}" vid="{33981330-5E90-8649-AA64-1FF1D2FD04D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7D87C78E2DE34F8B1DDEC34A1AE62A" ma:contentTypeVersion="14" ma:contentTypeDescription="Skapa ett nytt dokument." ma:contentTypeScope="" ma:versionID="d903233acffda9a02e315c4fdc5eca93">
  <xsd:schema xmlns:xsd="http://www.w3.org/2001/XMLSchema" xmlns:xs="http://www.w3.org/2001/XMLSchema" xmlns:p="http://schemas.microsoft.com/office/2006/metadata/properties" xmlns:ns2="7cb6a11d-8025-4f7e-b812-5adfc83f902e" xmlns:ns3="9d5fb665-3f78-4217-94da-456282004488" targetNamespace="http://schemas.microsoft.com/office/2006/metadata/properties" ma:root="true" ma:fieldsID="60f40ad9d6b7c569f9152a805818aef2" ns2:_="" ns3:_="">
    <xsd:import namespace="7cb6a11d-8025-4f7e-b812-5adfc83f902e"/>
    <xsd:import namespace="9d5fb665-3f78-4217-94da-4562820044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6a11d-8025-4f7e-b812-5adfc83f9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50422717-dbc4-4c88-9406-613b8b4ef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fb665-3f78-4217-94da-45628200448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7d0637c-d891-4939-9122-aabb0f37189e}" ma:internalName="TaxCatchAll" ma:showField="CatchAllData" ma:web="9d5fb665-3f78-4217-94da-4562820044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93E569-BAF2-45FE-8FD3-F14F7807CAC3}"/>
</file>

<file path=customXml/itemProps2.xml><?xml version="1.0" encoding="utf-8"?>
<ds:datastoreItem xmlns:ds="http://schemas.openxmlformats.org/officeDocument/2006/customXml" ds:itemID="{80AB8B66-1A65-4EFE-A671-66EE8114E367}"/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4941</TotalTime>
  <Words>804</Words>
  <Application>Microsoft Office PowerPoint</Application>
  <PresentationFormat>Bredbild</PresentationFormat>
  <Paragraphs>235</Paragraphs>
  <Slides>33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Courier New</vt:lpstr>
      <vt:lpstr>Systemtypsnitt normalt</vt:lpstr>
      <vt:lpstr>Wingdings</vt:lpstr>
      <vt:lpstr>Office-tema</vt:lpstr>
      <vt:lpstr>1_Office-tema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NUI – vad skapar nöjda företag?</vt:lpstr>
      <vt:lpstr>Insikt leder till utveckling</vt:lpstr>
      <vt:lpstr>Nöjdhet är viktigt</vt:lpstr>
      <vt:lpstr>Resultat</vt:lpstr>
      <vt:lpstr>Samband Insikt</vt:lpstr>
      <vt:lpstr>Starkt samband</vt:lpstr>
      <vt:lpstr>Svagt samband</vt:lpstr>
      <vt:lpstr>Samband med NUI</vt:lpstr>
      <vt:lpstr>Segmentering</vt:lpstr>
      <vt:lpstr>Fördjupning genom segmentering</vt:lpstr>
      <vt:lpstr>Segment</vt:lpstr>
      <vt:lpstr>Starkt positiva</vt:lpstr>
      <vt:lpstr>Starka kritiker</vt:lpstr>
      <vt:lpstr>Dialog</vt:lpstr>
      <vt:lpstr>Förhandsdialog</vt:lpstr>
      <vt:lpstr>NUI delat på förhandsdialog</vt:lpstr>
      <vt:lpstr>Slutsatser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Rapportrubrik</dc:title>
  <dc:creator>Erik Granberg</dc:creator>
  <cp:lastModifiedBy>Sköld Lövgren Helena</cp:lastModifiedBy>
  <cp:revision>142</cp:revision>
  <dcterms:created xsi:type="dcterms:W3CDTF">2022-04-12T19:42:08Z</dcterms:created>
  <dcterms:modified xsi:type="dcterms:W3CDTF">2023-04-21T06:49:58Z</dcterms:modified>
</cp:coreProperties>
</file>