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98" r:id="rId5"/>
    <p:sldMasterId id="2147483725" r:id="rId6"/>
    <p:sldMasterId id="2147483760" r:id="rId7"/>
    <p:sldMasterId id="2147483772" r:id="rId8"/>
  </p:sldMasterIdLst>
  <p:notesMasterIdLst>
    <p:notesMasterId r:id="rId19"/>
  </p:notesMasterIdLst>
  <p:handoutMasterIdLst>
    <p:handoutMasterId r:id="rId20"/>
  </p:handoutMasterIdLst>
  <p:sldIdLst>
    <p:sldId id="2187" r:id="rId9"/>
    <p:sldId id="788" r:id="rId10"/>
    <p:sldId id="2169" r:id="rId11"/>
    <p:sldId id="2146" r:id="rId12"/>
    <p:sldId id="2186" r:id="rId13"/>
    <p:sldId id="2171" r:id="rId14"/>
    <p:sldId id="827" r:id="rId15"/>
    <p:sldId id="2173" r:id="rId16"/>
    <p:sldId id="258" r:id="rId17"/>
    <p:sldId id="2078" r:id="rId1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ample pages" id="{37D48990-819A-4CB4-98B5-CE25C94C5A90}">
          <p14:sldIdLst>
            <p14:sldId id="2187"/>
            <p14:sldId id="788"/>
            <p14:sldId id="2169"/>
            <p14:sldId id="2146"/>
            <p14:sldId id="2186"/>
            <p14:sldId id="2171"/>
            <p14:sldId id="827"/>
            <p14:sldId id="2173"/>
            <p14:sldId id="258"/>
            <p14:sldId id="207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CA57"/>
    <a:srgbClr val="00D2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60" autoAdjust="0"/>
    <p:restoredTop sz="73869"/>
  </p:normalViewPr>
  <p:slideViewPr>
    <p:cSldViewPr snapToGrid="0">
      <p:cViewPr varScale="1">
        <p:scale>
          <a:sx n="115" d="100"/>
          <a:sy n="115" d="100"/>
        </p:scale>
        <p:origin x="8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7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7F088E-2351-426E-ACC8-811D7E775E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A2EFB-5158-45DB-9C4D-F03991F468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14A27-914F-4925-9240-7A2C9B45F944}" type="datetimeFigureOut">
              <a:rPr lang="en-US" smtClean="0"/>
              <a:t>4/13/23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310C8-B381-4E83-AB08-3405842304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2657A-6661-4D7C-A05F-39A1B90A20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BB656-E80F-4B1F-B135-917DA8C7C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65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42CCA-F011-46CA-B4AE-D8CB4AFC968E}" type="datetimeFigureOut">
              <a:rPr lang="en-GB" smtClean="0"/>
              <a:t>13/04/2023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1C740-7330-441A-80F0-A683365F947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171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1C740-7330-441A-80F0-A683365F947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665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1C740-7330-441A-80F0-A683365F94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16 March 2021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826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glimt</a:t>
            </a:r>
            <a:r>
              <a:rPr lang="en-US" dirty="0"/>
              <a:t> </a:t>
            </a:r>
            <a:r>
              <a:rPr lang="en-US" dirty="0" err="1"/>
              <a:t>över</a:t>
            </a:r>
            <a:r>
              <a:rPr lang="en-US" dirty="0"/>
              <a:t> </a:t>
            </a:r>
            <a:r>
              <a:rPr lang="en-US" dirty="0" err="1"/>
              <a:t>kanalen</a:t>
            </a:r>
            <a:r>
              <a:rPr lang="en-US" dirty="0"/>
              <a:t> – busy </a:t>
            </a:r>
            <a:r>
              <a:rPr lang="en-US" dirty="0" err="1"/>
              <a:t>bild</a:t>
            </a:r>
            <a:r>
              <a:rPr lang="en-US" dirty="0"/>
              <a:t> men bara för </a:t>
            </a:r>
            <a:r>
              <a:rPr lang="en-US" dirty="0" err="1"/>
              <a:t>att</a:t>
            </a:r>
            <a:r>
              <a:rPr lang="en-US" dirty="0"/>
              <a:t> visa </a:t>
            </a:r>
            <a:r>
              <a:rPr lang="en-US" dirty="0" err="1"/>
              <a:t>hur</a:t>
            </a:r>
            <a:r>
              <a:rPr lang="en-US" dirty="0"/>
              <a:t> </a:t>
            </a:r>
            <a:r>
              <a:rPr lang="en-US" dirty="0" err="1"/>
              <a:t>genomgripande</a:t>
            </a:r>
            <a:r>
              <a:rPr lang="en-US" dirty="0"/>
              <a:t> </a:t>
            </a:r>
            <a:r>
              <a:rPr lang="en-US" dirty="0" err="1"/>
              <a:t>offentlig</a:t>
            </a:r>
            <a:r>
              <a:rPr lang="en-US" dirty="0"/>
              <a:t> </a:t>
            </a:r>
            <a:r>
              <a:rPr lang="en-US" dirty="0" err="1"/>
              <a:t>upphandling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blivit </a:t>
            </a:r>
            <a:r>
              <a:rPr lang="en-US" dirty="0" err="1"/>
              <a:t>på</a:t>
            </a:r>
            <a:r>
              <a:rPr lang="en-US" dirty="0"/>
              <a:t> den </a:t>
            </a:r>
            <a:r>
              <a:rPr lang="en-US" dirty="0" err="1"/>
              <a:t>nationella</a:t>
            </a:r>
            <a:r>
              <a:rPr lang="en-US" dirty="0"/>
              <a:t> </a:t>
            </a:r>
            <a:r>
              <a:rPr lang="en-US" dirty="0" err="1"/>
              <a:t>agendan</a:t>
            </a:r>
            <a:r>
              <a:rPr lang="en-US" dirty="0"/>
              <a:t> just nu.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BF411-97F4-45D8-94E6-82FD89FE1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588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E1710-A1D6-428A-89BD-D17084559674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7940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1C740-7330-441A-80F0-A683365F947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412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900" dirty="0" err="1">
                <a:latin typeface="Roboto" panose="02000000000000000000" pitchFamily="2" charset="0"/>
              </a:rPr>
              <a:t>Huvudtemat</a:t>
            </a:r>
            <a:r>
              <a:rPr lang="en-GB" sz="900" dirty="0">
                <a:latin typeface="Roboto" panose="02000000000000000000" pitchFamily="2" charset="0"/>
              </a:rPr>
              <a:t> för 2023 </a:t>
            </a:r>
            <a:r>
              <a:rPr lang="en-GB" sz="900" dirty="0" err="1">
                <a:latin typeface="Roboto" panose="02000000000000000000" pitchFamily="2" charset="0"/>
              </a:rPr>
              <a:t>års</a:t>
            </a:r>
            <a:r>
              <a:rPr lang="en-GB" sz="900" dirty="0">
                <a:latin typeface="Roboto" panose="02000000000000000000" pitchFamily="2" charset="0"/>
              </a:rPr>
              <a:t> IPSERA </a:t>
            </a:r>
            <a:r>
              <a:rPr lang="en-GB" sz="900" dirty="0" err="1">
                <a:latin typeface="Roboto" panose="02000000000000000000" pitchFamily="2" charset="0"/>
              </a:rPr>
              <a:t>är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försörjningskedjor</a:t>
            </a:r>
            <a:r>
              <a:rPr lang="en-GB" sz="900" dirty="0">
                <a:latin typeface="Roboto" panose="02000000000000000000" pitchFamily="2" charset="0"/>
              </a:rPr>
              <a:t> för social </a:t>
            </a:r>
            <a:r>
              <a:rPr lang="en-GB" sz="900" dirty="0" err="1">
                <a:latin typeface="Roboto" panose="02000000000000000000" pitchFamily="2" charset="0"/>
              </a:rPr>
              <a:t>påverkan</a:t>
            </a:r>
            <a:r>
              <a:rPr lang="en-GB" sz="900" dirty="0">
                <a:latin typeface="Roboto" panose="02000000000000000000" pitchFamily="2" charset="0"/>
              </a:rPr>
              <a:t>.</a:t>
            </a:r>
          </a:p>
          <a:p>
            <a:endParaRPr lang="en-SE" sz="900" dirty="0">
              <a:latin typeface="Roboto" panose="02000000000000000000" pitchFamily="2" charset="0"/>
            </a:endParaRPr>
          </a:p>
          <a:p>
            <a:r>
              <a:rPr lang="en-GB" sz="900" dirty="0" err="1">
                <a:latin typeface="Roboto" panose="02000000000000000000" pitchFamily="2" charset="0"/>
              </a:rPr>
              <a:t>En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hållbar</a:t>
            </a:r>
            <a:r>
              <a:rPr lang="en-GB" sz="900" dirty="0">
                <a:latin typeface="Roboto" panose="02000000000000000000" pitchFamily="2" charset="0"/>
              </a:rPr>
              <a:t>, </a:t>
            </a:r>
            <a:r>
              <a:rPr lang="en-GB" sz="900" dirty="0" err="1">
                <a:latin typeface="Roboto" panose="02000000000000000000" pitchFamily="2" charset="0"/>
              </a:rPr>
              <a:t>skalbar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lösning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kräver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att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företag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hjälper</a:t>
            </a:r>
            <a:r>
              <a:rPr lang="en-GB" sz="900" dirty="0">
                <a:latin typeface="Roboto" panose="02000000000000000000" pitchFamily="2" charset="0"/>
              </a:rPr>
              <a:t> till </a:t>
            </a:r>
            <a:r>
              <a:rPr lang="en-GB" sz="900" dirty="0" err="1">
                <a:latin typeface="Roboto" panose="02000000000000000000" pitchFamily="2" charset="0"/>
              </a:rPr>
              <a:t>att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skapa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ett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nytt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ekosystem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som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ersätter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ekonomiskt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och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socialt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ineffektiva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försörjningskedjor</a:t>
            </a:r>
            <a:r>
              <a:rPr lang="en-GB" sz="900" dirty="0">
                <a:latin typeface="Roboto" panose="02000000000000000000" pitchFamily="2" charset="0"/>
              </a:rPr>
              <a:t> med </a:t>
            </a:r>
            <a:r>
              <a:rPr lang="en-GB" sz="900" dirty="0" err="1">
                <a:latin typeface="Roboto" panose="02000000000000000000" pitchFamily="2" charset="0"/>
              </a:rPr>
              <a:t>sådana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som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är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kapabla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att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regenerera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ekosystemet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och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säkerställa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jämlikhet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samtidigt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som</a:t>
            </a:r>
            <a:r>
              <a:rPr lang="en-GB" sz="900" dirty="0">
                <a:latin typeface="Roboto" panose="02000000000000000000" pitchFamily="2" charset="0"/>
              </a:rPr>
              <a:t> de </a:t>
            </a:r>
            <a:r>
              <a:rPr lang="en-GB" sz="900" dirty="0" err="1">
                <a:latin typeface="Roboto" panose="02000000000000000000" pitchFamily="2" charset="0"/>
              </a:rPr>
              <a:t>förblir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ekonomiskt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lönsamma</a:t>
            </a:r>
            <a:r>
              <a:rPr lang="en-GB" sz="900" dirty="0">
                <a:latin typeface="Roboto" panose="02000000000000000000" pitchFamily="2" charset="0"/>
              </a:rPr>
              <a:t>.</a:t>
            </a:r>
          </a:p>
          <a:p>
            <a:endParaRPr lang="en-GB" sz="900" dirty="0">
              <a:latin typeface="Roboto" panose="02000000000000000000" pitchFamily="2" charset="0"/>
            </a:endParaRPr>
          </a:p>
          <a:p>
            <a:r>
              <a:rPr lang="en-GB" sz="900" dirty="0" err="1">
                <a:latin typeface="Roboto" panose="02000000000000000000" pitchFamily="2" charset="0"/>
              </a:rPr>
              <a:t>Företag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bör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söka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efter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systemiska</a:t>
            </a:r>
            <a:r>
              <a:rPr lang="en-GB" sz="900" dirty="0">
                <a:latin typeface="Roboto" panose="02000000000000000000" pitchFamily="2" charset="0"/>
              </a:rPr>
              <a:t>, </a:t>
            </a:r>
            <a:r>
              <a:rPr lang="en-GB" sz="900" dirty="0" err="1">
                <a:latin typeface="Roboto" panose="02000000000000000000" pitchFamily="2" charset="0"/>
              </a:rPr>
              <a:t>multisektoriella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möjligheter</a:t>
            </a:r>
            <a:r>
              <a:rPr lang="en-GB" sz="900" dirty="0">
                <a:latin typeface="Roboto" panose="02000000000000000000" pitchFamily="2" charset="0"/>
              </a:rPr>
              <a:t>, </a:t>
            </a:r>
            <a:r>
              <a:rPr lang="en-GB" sz="900" dirty="0" err="1">
                <a:latin typeface="Roboto" panose="02000000000000000000" pitchFamily="2" charset="0"/>
              </a:rPr>
              <a:t>mobilisera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kompletterande</a:t>
            </a:r>
            <a:r>
              <a:rPr lang="en-GB" sz="900" dirty="0">
                <a:latin typeface="Roboto" panose="02000000000000000000" pitchFamily="2" charset="0"/>
              </a:rPr>
              <a:t> partners </a:t>
            </a:r>
            <a:r>
              <a:rPr lang="en-GB" sz="900" dirty="0" err="1">
                <a:latin typeface="Roboto" panose="02000000000000000000" pitchFamily="2" charset="0"/>
              </a:rPr>
              <a:t>och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skaffa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sådd</a:t>
            </a:r>
            <a:r>
              <a:rPr lang="en-GB" sz="900" dirty="0">
                <a:latin typeface="Roboto" panose="02000000000000000000" pitchFamily="2" charset="0"/>
              </a:rPr>
              <a:t>- </a:t>
            </a:r>
            <a:r>
              <a:rPr lang="en-GB" sz="900" dirty="0" err="1">
                <a:latin typeface="Roboto" panose="02000000000000000000" pitchFamily="2" charset="0"/>
              </a:rPr>
              <a:t>och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uppskalningsfinansiering</a:t>
            </a:r>
            <a:r>
              <a:rPr lang="en-GB" sz="900" dirty="0">
                <a:latin typeface="Roboto" panose="02000000000000000000" pitchFamily="2" charset="0"/>
              </a:rPr>
              <a:t>. </a:t>
            </a:r>
            <a:r>
              <a:rPr lang="en-GB" sz="900" dirty="0" err="1">
                <a:latin typeface="Roboto" panose="02000000000000000000" pitchFamily="2" charset="0"/>
              </a:rPr>
              <a:t>Istället</a:t>
            </a:r>
            <a:r>
              <a:rPr lang="en-GB" sz="900" dirty="0">
                <a:latin typeface="Roboto" panose="02000000000000000000" pitchFamily="2" charset="0"/>
              </a:rPr>
              <a:t> för </a:t>
            </a:r>
            <a:r>
              <a:rPr lang="en-GB" sz="900" dirty="0" err="1">
                <a:latin typeface="Roboto" panose="02000000000000000000" pitchFamily="2" charset="0"/>
              </a:rPr>
              <a:t>att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hänvisa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hållbarhet</a:t>
            </a:r>
            <a:r>
              <a:rPr lang="en-GB" sz="900" dirty="0">
                <a:latin typeface="Roboto" panose="02000000000000000000" pitchFamily="2" charset="0"/>
              </a:rPr>
              <a:t> till </a:t>
            </a:r>
            <a:r>
              <a:rPr lang="en-GB" sz="900" dirty="0" err="1">
                <a:latin typeface="Roboto" panose="02000000000000000000" pitchFamily="2" charset="0"/>
              </a:rPr>
              <a:t>en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dedikerad</a:t>
            </a:r>
            <a:r>
              <a:rPr lang="en-GB" sz="900" dirty="0">
                <a:latin typeface="Roboto" panose="02000000000000000000" pitchFamily="2" charset="0"/>
              </a:rPr>
              <a:t> budget </a:t>
            </a:r>
            <a:r>
              <a:rPr lang="en-GB" sz="900" dirty="0" err="1">
                <a:latin typeface="Roboto" panose="02000000000000000000" pitchFamily="2" charset="0"/>
              </a:rPr>
              <a:t>bör</a:t>
            </a:r>
            <a:r>
              <a:rPr lang="en-GB" sz="900" dirty="0">
                <a:latin typeface="Roboto" panose="02000000000000000000" pitchFamily="2" charset="0"/>
              </a:rPr>
              <a:t> de </a:t>
            </a:r>
            <a:r>
              <a:rPr lang="en-GB" sz="900" dirty="0" err="1">
                <a:latin typeface="Roboto" panose="02000000000000000000" pitchFamily="2" charset="0"/>
              </a:rPr>
              <a:t>integrera</a:t>
            </a:r>
            <a:r>
              <a:rPr lang="en-GB" sz="900" dirty="0">
                <a:latin typeface="Roboto" panose="02000000000000000000" pitchFamily="2" charset="0"/>
              </a:rPr>
              <a:t> den </a:t>
            </a:r>
            <a:r>
              <a:rPr lang="en-GB" sz="900" dirty="0" err="1">
                <a:latin typeface="Roboto" panose="02000000000000000000" pitchFamily="2" charset="0"/>
              </a:rPr>
              <a:t>i</a:t>
            </a:r>
            <a:r>
              <a:rPr lang="en-GB" sz="900" dirty="0">
                <a:latin typeface="Roboto" panose="02000000000000000000" pitchFamily="2" charset="0"/>
              </a:rPr>
              <a:t> </a:t>
            </a:r>
            <a:r>
              <a:rPr lang="en-GB" sz="900" dirty="0" err="1">
                <a:latin typeface="Roboto" panose="02000000000000000000" pitchFamily="2" charset="0"/>
              </a:rPr>
              <a:t>företagets</a:t>
            </a:r>
            <a:r>
              <a:rPr lang="en-GB" sz="900" dirty="0">
                <a:latin typeface="Roboto" panose="02000000000000000000" pitchFamily="2" charset="0"/>
              </a:rPr>
              <a:t> strategi.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E1710-A1D6-428A-89BD-D1708455967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8477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Hållbarhet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top </a:t>
            </a:r>
            <a:r>
              <a:rPr lang="en-GB" dirty="0" err="1"/>
              <a:t>tätt</a:t>
            </a:r>
            <a:r>
              <a:rPr lang="en-GB" dirty="0"/>
              <a:t> </a:t>
            </a:r>
            <a:r>
              <a:rPr lang="en-GB" dirty="0" err="1"/>
              <a:t>följd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innovation </a:t>
            </a:r>
            <a:r>
              <a:rPr lang="en-GB" dirty="0" err="1"/>
              <a:t>samt</a:t>
            </a:r>
            <a:r>
              <a:rPr lang="en-GB" dirty="0"/>
              <a:t> </a:t>
            </a:r>
            <a:r>
              <a:rPr lang="en-GB" dirty="0" err="1"/>
              <a:t>kostnad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effektivitet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Spaning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klassiska</a:t>
            </a:r>
            <a:r>
              <a:rPr lang="en-GB" dirty="0"/>
              <a:t> </a:t>
            </a:r>
            <a:r>
              <a:rPr lang="en-GB" dirty="0" err="1"/>
              <a:t>områden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kostnad</a:t>
            </a:r>
            <a:r>
              <a:rPr lang="en-GB" dirty="0"/>
              <a:t>, </a:t>
            </a:r>
            <a:r>
              <a:rPr lang="en-GB" dirty="0" err="1"/>
              <a:t>kompetens</a:t>
            </a:r>
            <a:r>
              <a:rPr lang="en-GB" dirty="0"/>
              <a:t>, strategi</a:t>
            </a:r>
          </a:p>
          <a:p>
            <a:endParaRPr lang="en-GB" dirty="0"/>
          </a:p>
          <a:p>
            <a:r>
              <a:rPr lang="en-GB" dirty="0"/>
              <a:t>Market stewarding </a:t>
            </a:r>
            <a:r>
              <a:rPr lang="en-GB" dirty="0" err="1"/>
              <a:t>nytt</a:t>
            </a:r>
            <a:r>
              <a:rPr lang="en-GB" dirty="0"/>
              <a:t> </a:t>
            </a:r>
            <a:r>
              <a:rPr lang="en-GB" dirty="0" err="1"/>
              <a:t>spännande</a:t>
            </a:r>
            <a:r>
              <a:rPr lang="en-GB" dirty="0"/>
              <a:t> </a:t>
            </a:r>
            <a:r>
              <a:rPr lang="en-GB" dirty="0" err="1"/>
              <a:t>område</a:t>
            </a:r>
            <a:endParaRPr lang="en-GB" dirty="0"/>
          </a:p>
          <a:p>
            <a:endParaRPr lang="en-GB" dirty="0"/>
          </a:p>
          <a:p>
            <a:r>
              <a:rPr lang="en-GB" dirty="0"/>
              <a:t>Resilience </a:t>
            </a:r>
            <a:r>
              <a:rPr lang="en-GB" dirty="0" err="1"/>
              <a:t>förvånansvärt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artiklar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Kuriosa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det </a:t>
            </a:r>
            <a:r>
              <a:rPr lang="en-GB" dirty="0" err="1"/>
              <a:t>finns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artikel</a:t>
            </a:r>
            <a:r>
              <a:rPr lang="en-GB" dirty="0"/>
              <a:t> </a:t>
            </a:r>
            <a:r>
              <a:rPr lang="en-GB" dirty="0" err="1"/>
              <a:t>kring</a:t>
            </a:r>
            <a:r>
              <a:rPr lang="en-GB" dirty="0"/>
              <a:t> </a:t>
            </a:r>
            <a:r>
              <a:rPr lang="en-GB" dirty="0" err="1"/>
              <a:t>förhandling</a:t>
            </a:r>
            <a:r>
              <a:rPr lang="en-GB" dirty="0"/>
              <a:t> </a:t>
            </a:r>
            <a:r>
              <a:rPr lang="en-GB" dirty="0" err="1"/>
              <a:t>inom</a:t>
            </a:r>
            <a:r>
              <a:rPr lang="en-GB" dirty="0"/>
              <a:t> </a:t>
            </a:r>
            <a:r>
              <a:rPr lang="en-GB" dirty="0" err="1"/>
              <a:t>offentligt</a:t>
            </a:r>
            <a:r>
              <a:rPr lang="en-GB" dirty="0"/>
              <a:t> </a:t>
            </a:r>
            <a:r>
              <a:rPr lang="en-GB" dirty="0" err="1"/>
              <a:t>inköp</a:t>
            </a:r>
            <a:endParaRPr lang="en-GB" dirty="0"/>
          </a:p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32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EF8FD-3196-400F-9E2E-A149F74B849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94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6E1710-A1D6-428A-89BD-D1708455967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691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984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5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9.jp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Relationship Id="rId9" Type="http://schemas.openxmlformats.org/officeDocument/2006/relationships/image" Target="../media/image23.jpe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3600" y="3312695"/>
            <a:ext cx="7416800" cy="790387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3601" y="4222004"/>
            <a:ext cx="7416800" cy="6480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</a:t>
            </a:r>
            <a:r>
              <a:rPr lang="en-US" noProof="0" dirty="0"/>
              <a:t>Master</a:t>
            </a:r>
            <a:r>
              <a:rPr lang="en-US" dirty="0"/>
              <a:t>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181223-4B51-463B-878B-7A1F1302DC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1906342"/>
            <a:ext cx="1296145" cy="132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7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 6">
            <a:extLst>
              <a:ext uri="{FF2B5EF4-FFF2-40B4-BE49-F238E27FC236}">
                <a16:creationId xmlns:a16="http://schemas.microsoft.com/office/drawing/2014/main" id="{76797539-9EB4-5545-9640-44BE7C7E9357}"/>
              </a:ext>
            </a:extLst>
          </p:cNvPr>
          <p:cNvGrpSpPr/>
          <p:nvPr userDrawn="1"/>
        </p:nvGrpSpPr>
        <p:grpSpPr>
          <a:xfrm>
            <a:off x="1" y="4268862"/>
            <a:ext cx="9144000" cy="874638"/>
            <a:chOff x="0" y="5696400"/>
            <a:chExt cx="12194267" cy="1166401"/>
          </a:xfrm>
        </p:grpSpPr>
        <p:pic>
          <p:nvPicPr>
            <p:cNvPr id="17" name="Picture 23" descr="A picture containing indoor, sitting, person&#10;&#10;Description automatically generated">
              <a:extLst>
                <a:ext uri="{FF2B5EF4-FFF2-40B4-BE49-F238E27FC236}">
                  <a16:creationId xmlns:a16="http://schemas.microsoft.com/office/drawing/2014/main" id="{8460C75E-7BBA-EC46-B5C7-80F193CA22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445022" y="5696402"/>
              <a:ext cx="1749245" cy="1166163"/>
            </a:xfrm>
            <a:prstGeom prst="rect">
              <a:avLst/>
            </a:prstGeom>
          </p:spPr>
        </p:pic>
        <p:pic>
          <p:nvPicPr>
            <p:cNvPr id="18" name="Picture 14" descr="A group of people sitting and looking at the camera&#10;&#10;Description automatically generated">
              <a:extLst>
                <a:ext uri="{FF2B5EF4-FFF2-40B4-BE49-F238E27FC236}">
                  <a16:creationId xmlns:a16="http://schemas.microsoft.com/office/drawing/2014/main" id="{B56F471E-5321-B94A-9D54-F0F4DA6BEE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2870" y="5696401"/>
              <a:ext cx="1749600" cy="1166400"/>
            </a:xfrm>
            <a:prstGeom prst="rect">
              <a:avLst/>
            </a:prstGeom>
          </p:spPr>
        </p:pic>
        <p:pic>
          <p:nvPicPr>
            <p:cNvPr id="20" name="Picture 7" descr="A group of people standing in front of a crowd&#10;&#10;Description automatically generated">
              <a:extLst>
                <a:ext uri="{FF2B5EF4-FFF2-40B4-BE49-F238E27FC236}">
                  <a16:creationId xmlns:a16="http://schemas.microsoft.com/office/drawing/2014/main" id="{7E474481-5E33-DD4E-A514-A4BC28CA10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2148" y="5696400"/>
              <a:ext cx="1747901" cy="1165376"/>
            </a:xfrm>
            <a:prstGeom prst="rect">
              <a:avLst/>
            </a:prstGeom>
          </p:spPr>
        </p:pic>
        <p:pic>
          <p:nvPicPr>
            <p:cNvPr id="22" name="Picture 10" descr="A group of people standing in a room&#10;&#10;Description automatically generated">
              <a:extLst>
                <a:ext uri="{FF2B5EF4-FFF2-40B4-BE49-F238E27FC236}">
                  <a16:creationId xmlns:a16="http://schemas.microsoft.com/office/drawing/2014/main" id="{CE8B18E2-B45A-284D-913A-DD39FD4461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3347" y="5696402"/>
              <a:ext cx="1746983" cy="1164655"/>
            </a:xfrm>
            <a:prstGeom prst="rect">
              <a:avLst/>
            </a:prstGeom>
          </p:spPr>
        </p:pic>
        <p:pic>
          <p:nvPicPr>
            <p:cNvPr id="24" name="Picture 13" descr="A person standing in front of a building&#10;&#10;Description automatically generated">
              <a:extLst>
                <a:ext uri="{FF2B5EF4-FFF2-40B4-BE49-F238E27FC236}">
                  <a16:creationId xmlns:a16="http://schemas.microsoft.com/office/drawing/2014/main" id="{B621D055-B57A-2941-BA51-663BD2D770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4297" y="5696402"/>
              <a:ext cx="1747031" cy="1164687"/>
            </a:xfrm>
            <a:prstGeom prst="rect">
              <a:avLst/>
            </a:prstGeom>
          </p:spPr>
        </p:pic>
        <p:pic>
          <p:nvPicPr>
            <p:cNvPr id="25" name="Picture 19" descr="A picture containing indoor, building&#10;&#10;Description automatically generated">
              <a:extLst>
                <a:ext uri="{FF2B5EF4-FFF2-40B4-BE49-F238E27FC236}">
                  <a16:creationId xmlns:a16="http://schemas.microsoft.com/office/drawing/2014/main" id="{8FF4213F-A27B-5541-8862-EA1BFDFBAE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3819" y="5696400"/>
              <a:ext cx="1747700" cy="1165224"/>
            </a:xfrm>
            <a:prstGeom prst="rect">
              <a:avLst/>
            </a:prstGeom>
          </p:spPr>
        </p:pic>
        <p:pic>
          <p:nvPicPr>
            <p:cNvPr id="26" name="Picture 15" descr="A large green tree in front of a building&#10;&#10;Description automatically generated">
              <a:extLst>
                <a:ext uri="{FF2B5EF4-FFF2-40B4-BE49-F238E27FC236}">
                  <a16:creationId xmlns:a16="http://schemas.microsoft.com/office/drawing/2014/main" id="{178FE170-DC74-B443-8237-55B77A560F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96400"/>
              <a:ext cx="1746980" cy="116620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4" y="271462"/>
            <a:ext cx="8426452" cy="525959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31639" y="1368697"/>
            <a:ext cx="6480720" cy="2880000"/>
          </a:xfrm>
        </p:spPr>
        <p:txBody>
          <a:bodyPr/>
          <a:lstStyle>
            <a:lvl2pPr>
              <a:defRPr sz="1400"/>
            </a:lvl2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826F7A1A-81F8-4091-B463-192D9D43054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17" y="4519961"/>
            <a:ext cx="421883" cy="431221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5DCE5C3B-9863-46E3-87A8-BC37C32371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17" y="4519961"/>
            <a:ext cx="421883" cy="43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56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0" y="1047749"/>
            <a:ext cx="7416800" cy="2590800"/>
          </a:xfrm>
        </p:spPr>
        <p:txBody>
          <a:bodyPr anchor="ctr" anchorCtr="0">
            <a:normAutofit/>
          </a:bodyPr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373CD-36F5-4F55-B580-A63CC3F5AE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17" y="4519961"/>
            <a:ext cx="421883" cy="43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82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3" y="271462"/>
            <a:ext cx="8426452" cy="5259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78070" y="1131589"/>
            <a:ext cx="3388041" cy="3312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9CEB-F713-4960-A1B1-7F943DC9068E}" type="datetime1">
              <a:rPr lang="en-US" smtClean="0"/>
              <a:t>4/13/23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9866E8B-E475-4953-BA2F-D5FC2C42E9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86326" y="1131590"/>
            <a:ext cx="3387599" cy="33118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66839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3" y="271462"/>
            <a:ext cx="8426452" cy="5259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78070" y="1131589"/>
            <a:ext cx="3388041" cy="3312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86326" y="1131589"/>
            <a:ext cx="3387600" cy="331182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9CEB-F713-4960-A1B1-7F943DC9068E}" type="datetime1">
              <a:rPr lang="en-US" smtClean="0"/>
              <a:t>4/13/23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337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4" y="271462"/>
            <a:ext cx="8426452" cy="5259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8070" y="930442"/>
            <a:ext cx="3387600" cy="669147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b="1" cap="all" spc="230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78070" y="1599590"/>
            <a:ext cx="3387600" cy="28438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86326" y="930442"/>
            <a:ext cx="3387600" cy="669147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b="1" cap="all" spc="230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886326" y="1599590"/>
            <a:ext cx="3387600" cy="28438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F78C-4470-4C9B-B26E-8F4286823BEE}" type="datetime1">
              <a:rPr lang="en-US" smtClean="0"/>
              <a:t>4/13/23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998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 - whit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4" y="271462"/>
            <a:ext cx="8426452" cy="52595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8071" y="930442"/>
            <a:ext cx="3387599" cy="669147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b="1" cap="all" spc="23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78070" y="1599590"/>
            <a:ext cx="3387600" cy="28438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86327" y="930442"/>
            <a:ext cx="3387599" cy="669147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b="1" cap="all" spc="23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886326" y="1599590"/>
            <a:ext cx="3387600" cy="28438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E9F78C-4470-4C9B-B26E-8F4286823BEE}" type="datetime1">
              <a:rPr lang="en-US" smtClean="0"/>
              <a:pPr/>
              <a:t>4/13/23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1617BE-BA58-4B59-88D5-A8C7B239E9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734005-4084-4C15-8ECF-3280417F56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17" y="4519961"/>
            <a:ext cx="421883" cy="43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47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3" y="271462"/>
            <a:ext cx="8426452" cy="5259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C14A-E8BA-4F2E-B1A8-24FC06575FC7}" type="datetime1">
              <a:rPr lang="en-US" smtClean="0"/>
              <a:t>4/13/23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779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04F4-ECF1-4316-A4ED-B615B84092AC}" type="datetime1">
              <a:rPr lang="en-US" smtClean="0"/>
              <a:t>4/13/23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713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3E73545-8667-4FE6-B054-2ADC91073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7E73-1439-4980-BFD6-410508818993}" type="datetime1">
              <a:rPr lang="en-US" noProof="0" smtClean="0"/>
              <a:t>4/13/23</a:t>
            </a:fld>
            <a:endParaRPr lang="en-US" noProof="0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275D3BB-F73E-4F5A-9CBD-7BB1AD8AB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Presentation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981DABF-B18C-4F02-A9C0-423C1F89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258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658814C-045A-46E1-AF49-88218C07164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467" y="1192"/>
          <a:ext cx="1466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31" progId="TCLayout.ActiveDocument.1">
                  <p:embed/>
                </p:oleObj>
              </mc:Choice>
              <mc:Fallback>
                <p:oleObj name="think-cell Slide" r:id="rId4" imgW="530" imgH="53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658814C-045A-46E1-AF49-88218C0716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7" y="1192"/>
                        <a:ext cx="1466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BD979F1-0848-4277-9E55-E01C5A3615A5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2" y="1"/>
            <a:ext cx="146539" cy="119063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5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18697" y="4923260"/>
            <a:ext cx="304204" cy="941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B29E93F9-CAD0-364F-9CE6-4C9802C8F24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Content Placeholder 20"/>
          <p:cNvSpPr>
            <a:spLocks noGrp="1"/>
          </p:cNvSpPr>
          <p:nvPr>
            <p:ph sz="quarter" idx="10" hasCustomPrompt="1"/>
          </p:nvPr>
        </p:nvSpPr>
        <p:spPr>
          <a:xfrm>
            <a:off x="118697" y="795137"/>
            <a:ext cx="8906609" cy="95092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95959"/>
                </a:solidFill>
                <a:latin typeface="Corbel" panose="020B0503020204020204" pitchFamily="34" charset="0"/>
              </a:defRPr>
            </a:lvl1pPr>
            <a:lvl2pPr marL="256493" indent="-256493">
              <a:spcBef>
                <a:spcPts val="648"/>
              </a:spcBef>
              <a:buFont typeface="Arial" panose="020B0604020202020204" pitchFamily="34" charset="0"/>
              <a:buChar char="•"/>
              <a:defRPr sz="1800">
                <a:solidFill>
                  <a:srgbClr val="595959"/>
                </a:solidFill>
                <a:latin typeface="Corbel" panose="020B0503020204020204" pitchFamily="34" charset="0"/>
              </a:defRPr>
            </a:lvl2pPr>
            <a:lvl3pPr marL="539987" indent="-188996">
              <a:spcBef>
                <a:spcPts val="375"/>
              </a:spcBef>
              <a:defRPr sz="1350">
                <a:solidFill>
                  <a:srgbClr val="595959"/>
                </a:solidFill>
                <a:latin typeface="Corbel" panose="020B0503020204020204" pitchFamily="34" charset="0"/>
              </a:defRPr>
            </a:lvl3pPr>
            <a:lvl4pPr>
              <a:defRPr>
                <a:solidFill>
                  <a:srgbClr val="595959"/>
                </a:solidFill>
                <a:latin typeface="Corbel" panose="020B0503020204020204" pitchFamily="34" charset="0"/>
              </a:defRPr>
            </a:lvl4pPr>
            <a:lvl5pPr>
              <a:defRPr>
                <a:solidFill>
                  <a:srgbClr val="595959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08756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3600" y="1259305"/>
            <a:ext cx="7416800" cy="1243578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3601" y="2621805"/>
            <a:ext cx="7416800" cy="64800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</a:t>
            </a:r>
            <a:r>
              <a:rPr lang="en-US" noProof="0" dirty="0"/>
              <a:t>Master</a:t>
            </a:r>
            <a:r>
              <a:rPr lang="en-US" dirty="0"/>
              <a:t> subtitle style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CFC5FB7-E634-4984-B89A-5837511C7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17" y="4519961"/>
            <a:ext cx="421883" cy="43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63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0733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611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4522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9110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5875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6813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0083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152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35940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791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4" y="271462"/>
            <a:ext cx="8426452" cy="525959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1369219"/>
            <a:ext cx="7921626" cy="3074194"/>
          </a:xfrm>
        </p:spPr>
        <p:txBody>
          <a:bodyPr/>
          <a:lstStyle>
            <a:lvl2pPr>
              <a:lnSpc>
                <a:spcPct val="110000"/>
              </a:lnSpc>
              <a:defRPr sz="1400"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DE5B-A2B0-4DB9-B038-3FB0103FBC1B}" type="datetime1">
              <a:rPr lang="en-US" smtClean="0"/>
              <a:t>4/13/23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0459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9925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161529"/>
            <a:ext cx="8229600" cy="467121"/>
          </a:xfrm>
          <a:prstGeom prst="rect">
            <a:avLst/>
          </a:prstGeo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0" y="612322"/>
            <a:ext cx="8229600" cy="3592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>
                <a:solidFill>
                  <a:srgbClr val="007FA3"/>
                </a:solidFill>
              </a:defRPr>
            </a:lvl1pPr>
            <a:lvl2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029200" y="1200151"/>
            <a:ext cx="3657600" cy="12001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250" baseline="0"/>
            </a:lvl1pPr>
            <a:lvl2pPr marL="0" indent="0">
              <a:spcBef>
                <a:spcPts val="0"/>
              </a:spcBef>
              <a:buNone/>
              <a:defRPr sz="3300"/>
            </a:lvl2pPr>
            <a:lvl3pPr marL="0" indent="0">
              <a:spcBef>
                <a:spcPts val="0"/>
              </a:spcBef>
              <a:buNone/>
              <a:defRPr sz="3300"/>
            </a:lvl3pPr>
            <a:lvl4pPr marL="0" indent="0">
              <a:spcBef>
                <a:spcPts val="0"/>
              </a:spcBef>
              <a:buNone/>
              <a:defRPr sz="3300"/>
            </a:lvl4pPr>
            <a:lvl5pPr marL="0" indent="0">
              <a:spcBef>
                <a:spcPts val="0"/>
              </a:spcBef>
              <a:buNone/>
              <a:defRPr sz="3300"/>
            </a:lvl5pPr>
            <a:lvl6pPr marL="0" indent="0">
              <a:spcBef>
                <a:spcPts val="0"/>
              </a:spcBef>
              <a:buNone/>
              <a:defRPr sz="3300"/>
            </a:lvl6pPr>
            <a:lvl7pPr marL="0" indent="0">
              <a:spcBef>
                <a:spcPts val="0"/>
              </a:spcBef>
              <a:buNone/>
              <a:defRPr sz="3300"/>
            </a:lvl7pPr>
            <a:lvl8pPr marL="0" indent="0">
              <a:spcBef>
                <a:spcPts val="0"/>
              </a:spcBef>
              <a:buNone/>
              <a:defRPr sz="3300"/>
            </a:lvl8pPr>
            <a:lvl9pPr marL="0" indent="0">
              <a:spcBef>
                <a:spcPts val="0"/>
              </a:spcBef>
              <a:buNone/>
              <a:defRPr sz="3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029200" y="2400301"/>
            <a:ext cx="3657600" cy="219432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FC674CB3-290B-AA42-A764-6EE8582C58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3663" y="4624387"/>
            <a:ext cx="8596312" cy="176213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srgbClr val="000000"/>
                </a:solidFill>
                <a:latin typeface="Times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ABEFE42-ED7D-4C4B-B507-235EE671B6DF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6335713" y="84535"/>
            <a:ext cx="2133600" cy="136922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srgbClr val="000000"/>
                </a:solidFill>
                <a:latin typeface="Times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A5426C87-30B4-0545-9C78-16C2F8CFF3E3}" type="datetimeFigureOut">
              <a:rPr lang="en-US"/>
              <a:pPr>
                <a:defRPr/>
              </a:pPr>
              <a:t>4/13/23</a:t>
            </a:fld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F0EDF40-1645-F64E-A366-FE4F00CFD9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469313" y="84535"/>
            <a:ext cx="552450" cy="13692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E931956-0DE2-CB41-9CAB-F5B00ECF7C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1887378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009818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3843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9009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672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34569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6475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3972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850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4" y="271462"/>
            <a:ext cx="8426452" cy="525959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31639" y="1368697"/>
            <a:ext cx="6480720" cy="3074715"/>
          </a:xfrm>
        </p:spPr>
        <p:txBody>
          <a:bodyPr/>
          <a:lstStyle>
            <a:lvl2pPr>
              <a:defRPr sz="1400"/>
            </a:lvl2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166E-92DA-4541-B03D-1132B6F55309}" type="datetime1">
              <a:rPr lang="en-US" smtClean="0"/>
              <a:t>4/13/23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491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43857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0678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2866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161529"/>
            <a:ext cx="8229600" cy="467121"/>
          </a:xfrm>
          <a:prstGeom prst="rect">
            <a:avLst/>
          </a:prstGeo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0" y="612322"/>
            <a:ext cx="8229600" cy="3592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>
                <a:solidFill>
                  <a:srgbClr val="007FA3"/>
                </a:solidFill>
              </a:defRPr>
            </a:lvl1pPr>
            <a:lvl2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029200" y="1200151"/>
            <a:ext cx="3657600" cy="12001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250" baseline="0"/>
            </a:lvl1pPr>
            <a:lvl2pPr marL="0" indent="0">
              <a:spcBef>
                <a:spcPts val="0"/>
              </a:spcBef>
              <a:buNone/>
              <a:defRPr sz="3300"/>
            </a:lvl2pPr>
            <a:lvl3pPr marL="0" indent="0">
              <a:spcBef>
                <a:spcPts val="0"/>
              </a:spcBef>
              <a:buNone/>
              <a:defRPr sz="3300"/>
            </a:lvl3pPr>
            <a:lvl4pPr marL="0" indent="0">
              <a:spcBef>
                <a:spcPts val="0"/>
              </a:spcBef>
              <a:buNone/>
              <a:defRPr sz="3300"/>
            </a:lvl4pPr>
            <a:lvl5pPr marL="0" indent="0">
              <a:spcBef>
                <a:spcPts val="0"/>
              </a:spcBef>
              <a:buNone/>
              <a:defRPr sz="3300"/>
            </a:lvl5pPr>
            <a:lvl6pPr marL="0" indent="0">
              <a:spcBef>
                <a:spcPts val="0"/>
              </a:spcBef>
              <a:buNone/>
              <a:defRPr sz="3300"/>
            </a:lvl6pPr>
            <a:lvl7pPr marL="0" indent="0">
              <a:spcBef>
                <a:spcPts val="0"/>
              </a:spcBef>
              <a:buNone/>
              <a:defRPr sz="3300"/>
            </a:lvl7pPr>
            <a:lvl8pPr marL="0" indent="0">
              <a:spcBef>
                <a:spcPts val="0"/>
              </a:spcBef>
              <a:buNone/>
              <a:defRPr sz="3300"/>
            </a:lvl8pPr>
            <a:lvl9pPr marL="0" indent="0">
              <a:spcBef>
                <a:spcPts val="0"/>
              </a:spcBef>
              <a:buNone/>
              <a:defRPr sz="3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029200" y="2400301"/>
            <a:ext cx="3657600" cy="219432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5BD7BBE-40DF-6541-A04C-3299FB01CD1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3663" y="4624387"/>
            <a:ext cx="8596312" cy="176213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srgbClr val="000000"/>
                </a:solidFill>
                <a:latin typeface="Times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F2A6BF-3BE4-414E-A717-94237906C822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6335713" y="84535"/>
            <a:ext cx="2133600" cy="136922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srgbClr val="000000"/>
                </a:solidFill>
                <a:latin typeface="Times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901CE6E8-F521-CD45-ADCB-8ECC3238A450}" type="datetimeFigureOut">
              <a:rPr lang="en-US"/>
              <a:pPr>
                <a:defRPr/>
              </a:pPr>
              <a:t>4/13/23</a:t>
            </a:fld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4DD725A-68D0-4B41-9E06-EACB0B30FCF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469313" y="84535"/>
            <a:ext cx="552450" cy="13692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FA7DACA-5C0F-9C46-80D2-05E3826313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537791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F90E7-5372-C43C-C041-3C8E635D3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2BDF41-691B-5E3D-031E-D46A14835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4AC0C-10B2-F158-6579-C102F7858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622-33C8-D343-84B5-69FB9AB89E96}" type="datetimeFigureOut">
              <a:rPr lang="en-SE" smtClean="0"/>
              <a:t>2023-04-13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06FBC-5E33-E6E7-7369-40D9BE78E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D9D0F-9612-09BB-B619-95382097E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B2E0-C0DF-2D43-AB89-CD312FED085C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9210132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0D3C2-E38B-2150-437A-961D4B4BD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9C246-70C7-F173-C0CC-77D3EED45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0D0F5-7B9E-0E1D-0C62-6CA4DE35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622-33C8-D343-84B5-69FB9AB89E96}" type="datetimeFigureOut">
              <a:rPr lang="en-SE" smtClean="0"/>
              <a:t>2023-04-13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96C44-DB7E-B067-FC0D-D6254FF6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4F996-FA6C-EBEE-33CA-2715259D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B2E0-C0DF-2D43-AB89-CD312FED085C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1217091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E0B49-40BD-DF0A-238F-55B02ABC0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599B9-1E7E-ABC7-75EE-2D80043C6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1C6CA-F34D-42C2-002E-C12F03E3E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622-33C8-D343-84B5-69FB9AB89E96}" type="datetimeFigureOut">
              <a:rPr lang="en-SE" smtClean="0"/>
              <a:t>2023-04-13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772D6-C3C8-96C9-6F84-FA3CE2A4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AB25C-65AD-6999-FDB6-94485D2A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B2E0-C0DF-2D43-AB89-CD312FED085C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382511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F773-9F8C-E884-29A8-07F7CF447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AF6F6-F125-2C1B-2368-EB5DEE141B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EDD16-907D-489B-EED2-2C07C8D62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03A9A-056C-CBD5-A363-967AE99E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622-33C8-D343-84B5-69FB9AB89E96}" type="datetimeFigureOut">
              <a:rPr lang="en-SE" smtClean="0"/>
              <a:t>2023-04-13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88F06-359E-4D0F-74A2-D56BA511A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E59E6-E647-E3C6-F896-D677CD2FA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B2E0-C0DF-2D43-AB89-CD312FED085C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583668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D5914-C217-F909-A690-0D9B3CBB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F23BD-8858-4BFA-DA49-A25855CB8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2132A-1E46-81C7-DB1E-B58C9BBC3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8626B9-4694-4947-9842-3154D5864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50E7AC-28AD-43C4-1C68-7ABD2315FD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050F-0C18-FB12-F169-A083FB20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622-33C8-D343-84B5-69FB9AB89E96}" type="datetimeFigureOut">
              <a:rPr lang="en-SE" smtClean="0"/>
              <a:t>2023-04-13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8BFD0E-84FC-A746-B53A-0191E6629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15D72F-D583-B936-366F-3FE3F147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B2E0-C0DF-2D43-AB89-CD312FED085C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201240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DF7D-F0D4-2DEE-3726-465ABB140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5C013C-9034-0276-C8F7-865A3766D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622-33C8-D343-84B5-69FB9AB89E96}" type="datetimeFigureOut">
              <a:rPr lang="en-SE" smtClean="0"/>
              <a:t>2023-04-13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251CEE-5C96-3D42-171A-A2D1AA6C3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9BBD1-C07A-EEC4-54D8-B669521A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B2E0-C0DF-2D43-AB89-CD312FED085C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51723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4" y="271462"/>
            <a:ext cx="8426452" cy="525959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31639" y="1368697"/>
            <a:ext cx="6480720" cy="2880000"/>
          </a:xfrm>
        </p:spPr>
        <p:txBody>
          <a:bodyPr/>
          <a:lstStyle>
            <a:lvl2pPr>
              <a:defRPr sz="1400"/>
            </a:lvl2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720000" cy="273844"/>
          </a:xfrm>
        </p:spPr>
        <p:txBody>
          <a:bodyPr/>
          <a:lstStyle/>
          <a:p>
            <a:fld id="{8FE6166E-92DA-4541-B03D-1132B6F55309}" type="datetime1">
              <a:rPr lang="en-US" smtClean="0"/>
              <a:t>4/13/23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0655" y="4767263"/>
            <a:ext cx="3204000" cy="273844"/>
          </a:xfrm>
        </p:spPr>
        <p:txBody>
          <a:bodyPr/>
          <a:lstStyle/>
          <a:p>
            <a:r>
              <a:rPr lang="en-US" dirty="0"/>
              <a:t>Name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2000" y="4767263"/>
            <a:ext cx="540000" cy="273844"/>
          </a:xfrm>
        </p:spPr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4641A9F-EA11-4A9A-BDFD-E460C24B6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7152" y="4272737"/>
            <a:ext cx="1312200" cy="873925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C7F68848-96F4-43AD-960D-5EA5880B71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508" y="4272300"/>
            <a:ext cx="1312200" cy="87480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21A2B378-49C6-4E50-B0EB-EDA9D990A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890" r="37890"/>
          <a:stretch/>
        </p:blipFill>
        <p:spPr>
          <a:xfrm flipH="1">
            <a:off x="7833765" y="4272300"/>
            <a:ext cx="1310234" cy="87480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50AC6BE6-D8A2-4479-8477-EFF19AD257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610" y="4272300"/>
            <a:ext cx="1310234" cy="87480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BD2907C6-8D59-4F5C-9DAB-D3BAFB7417B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7848" y="4272300"/>
            <a:ext cx="1290265" cy="874800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1A5C5E40-34C9-4B32-9F30-90BEFA9F889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72300"/>
            <a:ext cx="1310235" cy="874800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826F7A1A-81F8-4091-B463-192D9D4305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17" y="4519961"/>
            <a:ext cx="421883" cy="431221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A85A8DC9-F71A-40A6-8E97-7F705BE2D9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3221" y="4273392"/>
            <a:ext cx="1310235" cy="87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571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EE897-DC50-2504-9303-EC9CE4C7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622-33C8-D343-84B5-69FB9AB89E96}" type="datetimeFigureOut">
              <a:rPr lang="en-SE" smtClean="0"/>
              <a:t>2023-04-13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9A8E30-599A-B50F-49A7-E003E2D0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66D01-3369-3ABC-2C1F-30F789082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B2E0-C0DF-2D43-AB89-CD312FED085C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69818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8445B-40B5-0B79-E268-0D39B1C92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FCFA6-F778-CCB9-D4EC-C30A712C0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328C2-90AC-2BB1-51D9-A1733A5C2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25D34-795E-B7C5-7DA8-C790D6A72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622-33C8-D343-84B5-69FB9AB89E96}" type="datetimeFigureOut">
              <a:rPr lang="en-SE" smtClean="0"/>
              <a:t>2023-04-13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9BDF6-E917-D39C-CD45-A5393B641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74FC2-29A0-09EF-83AC-1D2B188EC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B2E0-C0DF-2D43-AB89-CD312FED085C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514509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F7A1-84FA-D851-A2D1-8E6BEDB1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6D60C0-8AEB-DB46-7941-304B1DA646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BB4EC-0FAC-28E9-2E90-82CFDC3CA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F1313-F88F-300C-AEA8-3AD5298B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622-33C8-D343-84B5-69FB9AB89E96}" type="datetimeFigureOut">
              <a:rPr lang="en-SE" smtClean="0"/>
              <a:t>2023-04-13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A3F3-F789-E0AE-B007-B996F37B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02F50-EFE7-EC40-40F7-C1898B56C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B2E0-C0DF-2D43-AB89-CD312FED085C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617560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CBE18-D0CC-D2E8-8F75-5191670B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49C078-8E22-33BE-A648-C9793B177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5CA5A-9858-92ED-5C28-239A85CB8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622-33C8-D343-84B5-69FB9AB89E96}" type="datetimeFigureOut">
              <a:rPr lang="en-SE" smtClean="0"/>
              <a:t>2023-04-13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EF810-50C7-856C-C841-57CE6B8A8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FC606-E48A-0D2A-C3F1-48EB3EED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B2E0-C0DF-2D43-AB89-CD312FED085C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258004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C2782F-3B05-0721-CDC2-8165CAA93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8FB1A-811E-04E4-9E62-0C51848FE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72024-D648-6697-4BB7-7861F0911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622-33C8-D343-84B5-69FB9AB89E96}" type="datetimeFigureOut">
              <a:rPr lang="en-SE" smtClean="0"/>
              <a:t>2023-04-13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68B33-6A32-28C7-D111-99A95867C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DD2D1-6A4F-F874-523F-DE5E8623F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B2E0-C0DF-2D43-AB89-CD312FED085C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743643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D036-3B7D-43FB-8124-A0D534B52FA5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BA8D-C6C4-4280-A12F-E3AF832FBFB2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8925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D036-3B7D-43FB-8124-A0D534B52FA5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BA8D-C6C4-4280-A12F-E3AF832FB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6172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D036-3B7D-43FB-8124-A0D534B52FA5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BA8D-C6C4-4280-A12F-E3AF832FBFB2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5437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D036-3B7D-43FB-8124-A0D534B52FA5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BA8D-C6C4-4280-A12F-E3AF832FB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1179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D036-3B7D-43FB-8124-A0D534B52FA5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BA8D-C6C4-4280-A12F-E3AF832FB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86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4" y="271462"/>
            <a:ext cx="8426452" cy="525959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31639" y="1368697"/>
            <a:ext cx="6480720" cy="2880000"/>
          </a:xfrm>
        </p:spPr>
        <p:txBody>
          <a:bodyPr/>
          <a:lstStyle>
            <a:lvl2pPr>
              <a:defRPr sz="1400"/>
            </a:lvl2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720000" cy="273844"/>
          </a:xfrm>
        </p:spPr>
        <p:txBody>
          <a:bodyPr/>
          <a:lstStyle/>
          <a:p>
            <a:fld id="{8FE6166E-92DA-4541-B03D-1132B6F55309}" type="datetime1">
              <a:rPr lang="en-US" smtClean="0"/>
              <a:t>4/13/23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0655" y="4767263"/>
            <a:ext cx="3204000" cy="273844"/>
          </a:xfrm>
        </p:spPr>
        <p:txBody>
          <a:bodyPr/>
          <a:lstStyle/>
          <a:p>
            <a:r>
              <a:rPr lang="en-US" dirty="0"/>
              <a:t>Name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2000" y="4767263"/>
            <a:ext cx="540000" cy="273844"/>
          </a:xfrm>
        </p:spPr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826F7A1A-81F8-4091-B463-192D9D4305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17" y="4519961"/>
            <a:ext cx="421883" cy="431221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11115CF8-9EB4-4D8E-944E-5219BEA11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71" t="46871"/>
          <a:stretch/>
        </p:blipFill>
        <p:spPr>
          <a:xfrm>
            <a:off x="7833765" y="4272300"/>
            <a:ext cx="1310235" cy="8748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006A7C05-E1F6-4935-AB3B-5B9C2E733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041" r="33041"/>
          <a:stretch/>
        </p:blipFill>
        <p:spPr>
          <a:xfrm>
            <a:off x="0" y="4272300"/>
            <a:ext cx="1310457" cy="87480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69031BC0-D1AA-40D6-8C18-EA7A62C3A8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3221" y="4272737"/>
            <a:ext cx="1312200" cy="873925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37A78837-3FE1-4057-8ECB-F145E05C4C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222508" y="4273392"/>
            <a:ext cx="1310235" cy="872616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3557DE97-791C-4A85-A6D7-D7F5230AA9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7479" y="4272300"/>
            <a:ext cx="1309580" cy="874800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F3A9E5AD-B697-450D-93F5-4B475091A0E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6610" y="4273280"/>
            <a:ext cx="1310571" cy="872840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A87D57A3-149D-4DE8-A38E-4E7C3EF7C2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17" y="4519961"/>
            <a:ext cx="421883" cy="431221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D946E66E-FE99-47AC-9CB0-0D3B886A10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864" y="4272300"/>
            <a:ext cx="1312200" cy="8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794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D036-3B7D-43FB-8124-A0D534B52FA5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BA8D-C6C4-4280-A12F-E3AF832FB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2804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D036-3B7D-43FB-8124-A0D534B52FA5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BA8D-C6C4-4280-A12F-E3AF832FB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6473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C97DD036-3B7D-43FB-8124-A0D534B52FA5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6DBA8D-C6C4-4280-A12F-E3AF832FB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9484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5234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8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D036-3B7D-43FB-8124-A0D534B52FA5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BA8D-C6C4-4280-A12F-E3AF832FB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0383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D036-3B7D-43FB-8124-A0D534B52FA5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BA8D-C6C4-4280-A12F-E3AF832FB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7833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9226"/>
            <a:ext cx="1971675" cy="43199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9226"/>
            <a:ext cx="5800725" cy="4319924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D036-3B7D-43FB-8124-A0D534B52FA5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BA8D-C6C4-4280-A12F-E3AF832FB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2931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622104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4" y="271462"/>
            <a:ext cx="8426452" cy="525959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31639" y="1368697"/>
            <a:ext cx="6480720" cy="2880000"/>
          </a:xfrm>
        </p:spPr>
        <p:txBody>
          <a:bodyPr/>
          <a:lstStyle>
            <a:lvl2pPr>
              <a:defRPr sz="1400"/>
            </a:lvl2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720000" cy="273844"/>
          </a:xfrm>
        </p:spPr>
        <p:txBody>
          <a:bodyPr/>
          <a:lstStyle/>
          <a:p>
            <a:fld id="{8FE6166E-92DA-4541-B03D-1132B6F55309}" type="datetime1">
              <a:rPr lang="en-US" smtClean="0"/>
              <a:t>4/13/23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0655" y="4767263"/>
            <a:ext cx="3204000" cy="273844"/>
          </a:xfrm>
        </p:spPr>
        <p:txBody>
          <a:bodyPr/>
          <a:lstStyle/>
          <a:p>
            <a:r>
              <a:rPr lang="en-US" dirty="0"/>
              <a:t>Name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2000" y="4767263"/>
            <a:ext cx="540000" cy="273844"/>
          </a:xfrm>
        </p:spPr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826F7A1A-81F8-4091-B463-192D9D4305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17" y="4519961"/>
            <a:ext cx="421883" cy="431221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0A64CC2-AB51-4D5D-B652-4638BB46D3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917" y="4672361"/>
            <a:ext cx="421883" cy="43122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61AF393-2E65-4621-9A18-FE3FF60B93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2508" y="4270916"/>
            <a:ext cx="1310237" cy="87258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8A62154D-9411-4F36-B5E6-1DC8DE7570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3221" y="4273379"/>
            <a:ext cx="1310273" cy="872641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D093507C-4DB9-4F80-A02D-BA202A972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911" t="39911"/>
          <a:stretch/>
        </p:blipFill>
        <p:spPr>
          <a:xfrm>
            <a:off x="7833765" y="4272300"/>
            <a:ext cx="1311934" cy="87480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510497B1-2074-4ABC-8B7A-7399390C598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864" y="4272300"/>
            <a:ext cx="1312200" cy="874800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9C19299E-CC11-4BEB-BC44-B7879D69670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7152" y="4273162"/>
            <a:ext cx="1310926" cy="873076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D64C3360-DEE0-445E-A80B-FF2EB4957B5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73212"/>
            <a:ext cx="1310775" cy="872976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D72F990E-C951-42F5-B9E4-9E1F9B826B1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610" y="4272300"/>
            <a:ext cx="1310235" cy="874800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5DCE5C3B-9863-46E3-87A8-BC37C32371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17" y="4519961"/>
            <a:ext cx="421883" cy="43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4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4" y="271462"/>
            <a:ext cx="8426452" cy="525959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31639" y="1368697"/>
            <a:ext cx="6480720" cy="2880000"/>
          </a:xfrm>
        </p:spPr>
        <p:txBody>
          <a:bodyPr/>
          <a:lstStyle>
            <a:lvl2pPr>
              <a:defRPr sz="1400"/>
            </a:lvl2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720000" cy="273844"/>
          </a:xfrm>
        </p:spPr>
        <p:txBody>
          <a:bodyPr/>
          <a:lstStyle/>
          <a:p>
            <a:fld id="{8FE6166E-92DA-4541-B03D-1132B6F55309}" type="datetime1">
              <a:rPr lang="en-US" smtClean="0"/>
              <a:t>4/13/23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0655" y="4767263"/>
            <a:ext cx="3204000" cy="273844"/>
          </a:xfrm>
        </p:spPr>
        <p:txBody>
          <a:bodyPr/>
          <a:lstStyle/>
          <a:p>
            <a:r>
              <a:rPr lang="en-US" dirty="0"/>
              <a:t>Name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2000" y="4767263"/>
            <a:ext cx="540000" cy="273844"/>
          </a:xfrm>
        </p:spPr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826F7A1A-81F8-4091-B463-192D9D4305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17" y="4519961"/>
            <a:ext cx="421883" cy="431221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0A64CC2-AB51-4D5D-B652-4638BB46D3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917" y="4672361"/>
            <a:ext cx="421883" cy="43122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61AF393-2E65-4621-9A18-FE3FF60B93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2508" y="4271464"/>
            <a:ext cx="1310237" cy="871487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8A62154D-9411-4F36-B5E6-1DC8DE7570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5381" y="4273379"/>
            <a:ext cx="1305952" cy="872641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D093507C-4DB9-4F80-A02D-BA202A9725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125"/>
          <a:stretch/>
        </p:blipFill>
        <p:spPr>
          <a:xfrm>
            <a:off x="7833765" y="4272300"/>
            <a:ext cx="1311934" cy="87480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510497B1-2074-4ABC-8B7A-7399390C59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9372" y="4272300"/>
            <a:ext cx="1309183" cy="874800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9C19299E-CC11-4BEB-BC44-B7879D69670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313" y="4273162"/>
            <a:ext cx="1306603" cy="873076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D64C3360-DEE0-445E-A80B-FF2EB4957B5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73777"/>
            <a:ext cx="1310775" cy="871845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D72F990E-C951-42F5-B9E4-9E1F9B826B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6610" y="4273957"/>
            <a:ext cx="1310235" cy="871486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5DCE5C3B-9863-46E3-87A8-BC37C32371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17" y="4519961"/>
            <a:ext cx="421883" cy="43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9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 6">
            <a:extLst>
              <a:ext uri="{FF2B5EF4-FFF2-40B4-BE49-F238E27FC236}">
                <a16:creationId xmlns:a16="http://schemas.microsoft.com/office/drawing/2014/main" id="{0E74563D-5F14-3840-9E4F-1E5D10880299}"/>
              </a:ext>
            </a:extLst>
          </p:cNvPr>
          <p:cNvGrpSpPr/>
          <p:nvPr userDrawn="1"/>
        </p:nvGrpSpPr>
        <p:grpSpPr>
          <a:xfrm>
            <a:off x="1" y="4268934"/>
            <a:ext cx="9144000" cy="874850"/>
            <a:chOff x="0" y="3977100"/>
            <a:chExt cx="12194265" cy="1166684"/>
          </a:xfrm>
        </p:grpSpPr>
        <p:pic>
          <p:nvPicPr>
            <p:cNvPr id="17" name="Picture 21" descr="A group of people sitting and looking at the camera&#10;&#10;Description automatically generated">
              <a:extLst>
                <a:ext uri="{FF2B5EF4-FFF2-40B4-BE49-F238E27FC236}">
                  <a16:creationId xmlns:a16="http://schemas.microsoft.com/office/drawing/2014/main" id="{BF96C191-BC0F-4645-9AAA-726CA1F5C8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3818" y="3977100"/>
              <a:ext cx="1746983" cy="1164655"/>
            </a:xfrm>
            <a:prstGeom prst="rect">
              <a:avLst/>
            </a:prstGeom>
          </p:spPr>
        </p:pic>
        <p:pic>
          <p:nvPicPr>
            <p:cNvPr id="18" name="Picture 11" descr="A person standing in front of a store&#10;&#10;Description automatically generated">
              <a:extLst>
                <a:ext uri="{FF2B5EF4-FFF2-40B4-BE49-F238E27FC236}">
                  <a16:creationId xmlns:a16="http://schemas.microsoft.com/office/drawing/2014/main" id="{52604596-4F20-0E4A-8B14-22BF5AD4B7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5020" y="3977101"/>
              <a:ext cx="1749245" cy="1166163"/>
            </a:xfrm>
            <a:prstGeom prst="rect">
              <a:avLst/>
            </a:prstGeom>
          </p:spPr>
        </p:pic>
        <p:pic>
          <p:nvPicPr>
            <p:cNvPr id="20" name="Picture 8" descr="Two people standing in front of a building&#10;&#10;Description automatically generated">
              <a:extLst>
                <a:ext uri="{FF2B5EF4-FFF2-40B4-BE49-F238E27FC236}">
                  <a16:creationId xmlns:a16="http://schemas.microsoft.com/office/drawing/2014/main" id="{EF7FD53A-3192-FE4F-B56E-FE526B38E6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4295" y="3977101"/>
              <a:ext cx="1746980" cy="1164742"/>
            </a:xfrm>
            <a:prstGeom prst="rect">
              <a:avLst/>
            </a:prstGeom>
          </p:spPr>
        </p:pic>
        <p:pic>
          <p:nvPicPr>
            <p:cNvPr id="22" name="Picture 17" descr="A group of people sitting and looking at the camera&#10;&#10;Description automatically generated">
              <a:extLst>
                <a:ext uri="{FF2B5EF4-FFF2-40B4-BE49-F238E27FC236}">
                  <a16:creationId xmlns:a16="http://schemas.microsoft.com/office/drawing/2014/main" id="{4108610B-7B82-244F-A7B3-6CC23D6C99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2870" y="3977101"/>
              <a:ext cx="1747901" cy="1165267"/>
            </a:xfrm>
            <a:prstGeom prst="rect">
              <a:avLst/>
            </a:prstGeom>
          </p:spPr>
        </p:pic>
        <p:pic>
          <p:nvPicPr>
            <p:cNvPr id="24" name="Picture 24" descr="A group of people sitting at a table&#10;&#10;Description automatically generated">
              <a:extLst>
                <a:ext uri="{FF2B5EF4-FFF2-40B4-BE49-F238E27FC236}">
                  <a16:creationId xmlns:a16="http://schemas.microsoft.com/office/drawing/2014/main" id="{B29DF89C-26F7-E040-B524-07C36137C6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2147" y="3977100"/>
              <a:ext cx="1747031" cy="1164687"/>
            </a:xfrm>
            <a:prstGeom prst="rect">
              <a:avLst/>
            </a:prstGeom>
          </p:spPr>
        </p:pic>
        <p:pic>
          <p:nvPicPr>
            <p:cNvPr id="25" name="Picture 37" descr="A large white building&#10;&#10;Description automatically generated">
              <a:extLst>
                <a:ext uri="{FF2B5EF4-FFF2-40B4-BE49-F238E27FC236}">
                  <a16:creationId xmlns:a16="http://schemas.microsoft.com/office/drawing/2014/main" id="{322D3AD3-A5A7-114F-BE09-DE80BBC9DF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977100"/>
              <a:ext cx="1749600" cy="1166400"/>
            </a:xfrm>
            <a:prstGeom prst="rect">
              <a:avLst/>
            </a:prstGeom>
          </p:spPr>
        </p:pic>
        <p:pic>
          <p:nvPicPr>
            <p:cNvPr id="26" name="Picture 12" descr="A large white building&#10;&#10;Description automatically generated">
              <a:extLst>
                <a:ext uri="{FF2B5EF4-FFF2-40B4-BE49-F238E27FC236}">
                  <a16:creationId xmlns:a16="http://schemas.microsoft.com/office/drawing/2014/main" id="{A5435293-9D10-7044-A4DF-026A0A342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3345" y="3977101"/>
              <a:ext cx="1747700" cy="116668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4" y="271462"/>
            <a:ext cx="8426452" cy="525959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31639" y="1368697"/>
            <a:ext cx="6480720" cy="2880000"/>
          </a:xfrm>
        </p:spPr>
        <p:txBody>
          <a:bodyPr/>
          <a:lstStyle>
            <a:lvl2pPr>
              <a:defRPr sz="1400"/>
            </a:lvl2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826F7A1A-81F8-4091-B463-192D9D43054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17" y="4519961"/>
            <a:ext cx="421883" cy="431221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5DCE5C3B-9863-46E3-87A8-BC37C32371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17" y="4519961"/>
            <a:ext cx="421883" cy="43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6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46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4" y="271462"/>
            <a:ext cx="8426451" cy="52595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4" y="1369219"/>
            <a:ext cx="8426451" cy="30741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</a:t>
            </a:r>
            <a:r>
              <a:rPr lang="en-US" noProof="0" dirty="0"/>
              <a:t>text</a:t>
            </a:r>
            <a:r>
              <a:rPr lang="en-US" dirty="0"/>
              <a:t>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7200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57E73-1439-4980-BFD6-410508818993}" type="datetime1">
              <a:rPr lang="en-US" noProof="0" smtClean="0"/>
              <a:t>4/13/23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0655" y="4767263"/>
            <a:ext cx="32040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000" y="4767263"/>
            <a:ext cx="5400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617BE-BA58-4B59-88D5-A8C7B239E9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72B981-7EBB-4062-B5C7-C4682D30719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18" y="4519961"/>
            <a:ext cx="421883" cy="43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2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7" r:id="rId4"/>
    <p:sldLayoutId id="2147483659" r:id="rId5"/>
    <p:sldLayoutId id="2147483660" r:id="rId6"/>
    <p:sldLayoutId id="2147483661" r:id="rId7"/>
    <p:sldLayoutId id="2147483664" r:id="rId8"/>
    <p:sldLayoutId id="2147483666" r:id="rId9"/>
    <p:sldLayoutId id="2147483665" r:id="rId10"/>
    <p:sldLayoutId id="2147483651" r:id="rId11"/>
    <p:sldLayoutId id="2147483663" r:id="rId12"/>
    <p:sldLayoutId id="2147483652" r:id="rId13"/>
    <p:sldLayoutId id="2147483653" r:id="rId14"/>
    <p:sldLayoutId id="2147483658" r:id="rId15"/>
    <p:sldLayoutId id="2147483654" r:id="rId16"/>
    <p:sldLayoutId id="2147483655" r:id="rId17"/>
    <p:sldLayoutId id="2147483662" r:id="rId18"/>
    <p:sldLayoutId id="2147483759" r:id="rId1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 cap="all" spc="225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6858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68000" indent="-18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8000" indent="-18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88000" indent="-18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8000" indent="-18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849">
          <p15:clr>
            <a:srgbClr val="F26B43"/>
          </p15:clr>
        </p15:guide>
        <p15:guide id="3" orient="horz" pos="174">
          <p15:clr>
            <a:srgbClr val="F26B43"/>
          </p15:clr>
        </p15:guide>
        <p15:guide id="4" orient="horz" pos="3117">
          <p15:clr>
            <a:srgbClr val="F26B43"/>
          </p15:clr>
        </p15:guide>
        <p15:guide id="5" orient="horz" pos="2799">
          <p15:clr>
            <a:srgbClr val="F26B43"/>
          </p15:clr>
        </p15:guide>
        <p15:guide id="6" orient="horz" pos="3185">
          <p15:clr>
            <a:srgbClr val="F26B43"/>
          </p15:clr>
        </p15:guide>
        <p15:guide id="7" pos="226">
          <p15:clr>
            <a:srgbClr val="F26B43"/>
          </p15:clr>
        </p15:guide>
        <p15:guide id="8" pos="5216">
          <p15:clr>
            <a:srgbClr val="F26B43"/>
          </p15:clr>
        </p15:guide>
        <p15:guide id="10" pos="544">
          <p15:clr>
            <a:srgbClr val="F26B43"/>
          </p15:clr>
        </p15:guide>
        <p15:guide id="11" orient="horz" pos="2845">
          <p15:clr>
            <a:srgbClr val="F26B43"/>
          </p15:clr>
        </p15:guide>
        <p15:guide id="12" pos="5624">
          <p15:clr>
            <a:srgbClr val="F26B43"/>
          </p15:clr>
        </p15:guide>
        <p15:guide id="14" pos="5307">
          <p15:clr>
            <a:srgbClr val="F26B43"/>
          </p15:clr>
        </p15:guide>
        <p15:guide id="16" pos="553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80BA6F8-8ABA-6A46-B56C-1123735690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0172713-A991-DF4B-9AE4-3FB7840E5A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2" name="Text Box 13">
            <a:extLst>
              <a:ext uri="{FF2B5EF4-FFF2-40B4-BE49-F238E27FC236}">
                <a16:creationId xmlns:a16="http://schemas.microsoft.com/office/drawing/2014/main" id="{79278264-0FC9-644D-BB54-74A41B47481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5738" y="4812507"/>
            <a:ext cx="8642350" cy="1416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sz="900" dirty="0">
                <a:solidFill>
                  <a:srgbClr val="000000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Copyright © 2019, 2014, 2011 Pearson Education, Inc. All Rights Reserved</a:t>
            </a:r>
            <a:endParaRPr lang="en-GB" sz="900" dirty="0">
              <a:solidFill>
                <a:srgbClr val="000000"/>
              </a:solidFill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9" name="Picture 8" descr="Pearson Logo">
            <a:extLst>
              <a:ext uri="{FF2B5EF4-FFF2-40B4-BE49-F238E27FC236}">
                <a16:creationId xmlns:a16="http://schemas.microsoft.com/office/drawing/2014/main" id="{9B10E1EA-2544-7C41-B1F5-9855592D900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782741"/>
            <a:ext cx="9175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1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7FA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7FA3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7FA3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7FA3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7FA3"/>
          </a:solidFill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007FA3"/>
        </a:buClr>
        <a:buChar char="•"/>
        <a:defRPr sz="2400">
          <a:solidFill>
            <a:schemeClr val="tx1"/>
          </a:solidFill>
          <a:latin typeface="+mj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007FA3"/>
        </a:buClr>
        <a:buChar char="–"/>
        <a:defRPr sz="2100">
          <a:solidFill>
            <a:schemeClr val="tx1"/>
          </a:solidFill>
          <a:latin typeface="+mj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007FA3"/>
        </a:buClr>
        <a:buChar char="•"/>
        <a:defRPr sz="1800">
          <a:solidFill>
            <a:schemeClr val="tx1"/>
          </a:solidFill>
          <a:latin typeface="+mj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007FA3"/>
        </a:buClr>
        <a:buChar char="–"/>
        <a:defRPr sz="1500">
          <a:solidFill>
            <a:schemeClr val="tx1"/>
          </a:solidFill>
          <a:latin typeface="+mj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j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E255FF7-AEEF-064F-83E9-EA9EBD09FC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4B3A6AC-AA03-7040-BC7D-312C13FA8C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2" name="Text Box 13">
            <a:extLst>
              <a:ext uri="{FF2B5EF4-FFF2-40B4-BE49-F238E27FC236}">
                <a16:creationId xmlns:a16="http://schemas.microsoft.com/office/drawing/2014/main" id="{3BC4C4D6-451E-F74B-ACD6-9C76E434461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5738" y="4812507"/>
            <a:ext cx="8642350" cy="1416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sz="900" dirty="0">
                <a:solidFill>
                  <a:srgbClr val="000000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Copyright © 2019, 2014, 2011 Pearson Education, Inc. All Rights Reserved</a:t>
            </a:r>
            <a:endParaRPr lang="en-GB" sz="900" dirty="0">
              <a:solidFill>
                <a:srgbClr val="000000"/>
              </a:solidFill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9" name="Picture 8" descr="Pearson Logo">
            <a:extLst>
              <a:ext uri="{FF2B5EF4-FFF2-40B4-BE49-F238E27FC236}">
                <a16:creationId xmlns:a16="http://schemas.microsoft.com/office/drawing/2014/main" id="{1442E587-4DFD-9340-A247-11AA8E9D258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782741"/>
            <a:ext cx="9175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56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7FA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7FA3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7FA3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7FA3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7FA3"/>
          </a:solidFill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007FA3"/>
        </a:buClr>
        <a:buChar char="•"/>
        <a:defRPr sz="2400">
          <a:solidFill>
            <a:schemeClr val="tx1"/>
          </a:solidFill>
          <a:latin typeface="+mj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007FA3"/>
        </a:buClr>
        <a:buChar char="–"/>
        <a:defRPr sz="2100">
          <a:solidFill>
            <a:schemeClr val="tx1"/>
          </a:solidFill>
          <a:latin typeface="+mj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007FA3"/>
        </a:buClr>
        <a:buChar char="•"/>
        <a:defRPr sz="1800">
          <a:solidFill>
            <a:schemeClr val="tx1"/>
          </a:solidFill>
          <a:latin typeface="+mj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007FA3"/>
        </a:buClr>
        <a:buChar char="–"/>
        <a:defRPr sz="1500">
          <a:solidFill>
            <a:schemeClr val="tx1"/>
          </a:solidFill>
          <a:latin typeface="+mj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j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48937D-0B5D-8595-36A6-DCA29E321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816B6-E7AF-969E-CF55-D4A15FCA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C1087-A3F6-B9B2-0371-9D5C962FA1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76622-33C8-D343-84B5-69FB9AB89E96}" type="datetimeFigureOut">
              <a:rPr lang="en-SE" smtClean="0"/>
              <a:t>2023-04-13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64D16-6818-2BD8-B810-FA8572FD4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6CC33-EA02-9E44-884D-F256892C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1B2E0-C0DF-2D43-AB89-CD312FED085C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9332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C97DD036-3B7D-43FB-8124-A0D534B52FA5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D16DBA8D-C6C4-4280-A12F-E3AF832FBFB2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38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11383D21-35CF-F7C4-B223-6F610D867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068" cy="5152365"/>
          </a:xfrm>
          <a:prstGeom prst="rect">
            <a:avLst/>
          </a:prstGeom>
        </p:spPr>
      </p:pic>
      <p:pic>
        <p:nvPicPr>
          <p:cNvPr id="7" name="Picture 6" descr="SSE_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263" y="4334207"/>
            <a:ext cx="604019" cy="616017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FBBF0839-2777-3547-836B-0A68BB8D4755}"/>
              </a:ext>
            </a:extLst>
          </p:cNvPr>
          <p:cNvSpPr txBox="1">
            <a:spLocks/>
          </p:cNvSpPr>
          <p:nvPr/>
        </p:nvSpPr>
        <p:spPr>
          <a:xfrm>
            <a:off x="451884" y="1496924"/>
            <a:ext cx="8240232" cy="259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sv-SE" sz="3600" spc="150" dirty="0">
                <a:solidFill>
                  <a:srgbClr val="FFFFFF"/>
                </a:solidFill>
                <a:latin typeface="Century Gothic"/>
                <a:cs typeface="Open Sans"/>
              </a:rPr>
              <a:t>Trendspaning inom inköpsforskningen</a:t>
            </a:r>
            <a:endParaRPr lang="sv-SE" sz="3200" spc="150" dirty="0">
              <a:solidFill>
                <a:srgbClr val="FFFFFF"/>
              </a:solidFill>
              <a:latin typeface="Century Gothic"/>
              <a:cs typeface="Open Sans"/>
            </a:endParaRPr>
          </a:p>
          <a:p>
            <a:pPr defTabSz="685783">
              <a:spcBef>
                <a:spcPct val="0"/>
              </a:spcBef>
              <a:defRPr/>
            </a:pPr>
            <a:endParaRPr lang="sv-SE" sz="1013" spc="150" dirty="0">
              <a:solidFill>
                <a:srgbClr val="FFFFFF"/>
              </a:solidFill>
              <a:latin typeface="Century Gothic"/>
              <a:cs typeface="Open Sans"/>
            </a:endParaRPr>
          </a:p>
          <a:p>
            <a:pPr defTabSz="685783">
              <a:spcBef>
                <a:spcPct val="0"/>
              </a:spcBef>
              <a:defRPr/>
            </a:pPr>
            <a:endParaRPr lang="sv-SE" sz="1013" spc="150" dirty="0">
              <a:solidFill>
                <a:srgbClr val="FFFFFF"/>
              </a:solidFill>
              <a:latin typeface="Century Gothic"/>
              <a:cs typeface="Open Sans"/>
            </a:endParaRPr>
          </a:p>
          <a:p>
            <a:pPr defTabSz="685783">
              <a:spcBef>
                <a:spcPct val="0"/>
              </a:spcBef>
              <a:defRPr/>
            </a:pPr>
            <a:endParaRPr lang="sv-SE" sz="1013" spc="150" dirty="0">
              <a:solidFill>
                <a:srgbClr val="FFFFFF"/>
              </a:solidFill>
              <a:latin typeface="Century Gothic"/>
              <a:cs typeface="Open Sans"/>
            </a:endParaRPr>
          </a:p>
          <a:p>
            <a:pPr defTabSz="685783">
              <a:spcBef>
                <a:spcPct val="0"/>
              </a:spcBef>
              <a:defRPr/>
            </a:pPr>
            <a:endParaRPr lang="sv-SE" sz="1013" spc="150" dirty="0">
              <a:solidFill>
                <a:srgbClr val="FFFFFF"/>
              </a:solidFill>
              <a:latin typeface="Century Gothic"/>
              <a:cs typeface="Open Sans"/>
            </a:endParaRPr>
          </a:p>
          <a:p>
            <a:pPr defTabSz="685783">
              <a:spcBef>
                <a:spcPct val="0"/>
              </a:spcBef>
              <a:defRPr/>
            </a:pPr>
            <a:endParaRPr lang="sv-SE" sz="1013" spc="150" dirty="0">
              <a:solidFill>
                <a:srgbClr val="FFFFFF"/>
              </a:solidFill>
              <a:latin typeface="Century Gothic"/>
              <a:cs typeface="Open Sans"/>
            </a:endParaRPr>
          </a:p>
          <a:p>
            <a:pPr defTabSz="685783">
              <a:spcBef>
                <a:spcPct val="0"/>
              </a:spcBef>
              <a:defRPr/>
            </a:pPr>
            <a:endParaRPr lang="sv-SE" sz="1013" spc="150" dirty="0">
              <a:solidFill>
                <a:srgbClr val="FFFFFF"/>
              </a:solidFill>
              <a:latin typeface="Century Gothic"/>
              <a:cs typeface="Open Sans"/>
            </a:endParaRPr>
          </a:p>
          <a:p>
            <a:pPr defTabSz="685783">
              <a:spcBef>
                <a:spcPct val="0"/>
              </a:spcBef>
              <a:defRPr/>
            </a:pPr>
            <a:endParaRPr lang="sv-SE" sz="1013" spc="150" dirty="0">
              <a:solidFill>
                <a:srgbClr val="FFFFFF"/>
              </a:solidFill>
              <a:latin typeface="Century Gothic"/>
              <a:cs typeface="Open Sans"/>
            </a:endParaRPr>
          </a:p>
          <a:p>
            <a:pPr defTabSz="685783">
              <a:spcBef>
                <a:spcPct val="0"/>
              </a:spcBef>
              <a:defRPr/>
            </a:pPr>
            <a:endParaRPr lang="sv-SE" sz="1013" spc="150" dirty="0">
              <a:solidFill>
                <a:srgbClr val="FFFFFF"/>
              </a:solidFill>
              <a:latin typeface="Century Gothic"/>
              <a:cs typeface="Open Sans"/>
            </a:endParaRPr>
          </a:p>
          <a:p>
            <a:pPr defTabSz="685783">
              <a:spcBef>
                <a:spcPct val="0"/>
              </a:spcBef>
              <a:defRPr/>
            </a:pPr>
            <a:endParaRPr lang="sv-SE" sz="1013" spc="150" dirty="0">
              <a:solidFill>
                <a:srgbClr val="FFFFFF"/>
              </a:solidFill>
              <a:latin typeface="Century Gothic"/>
              <a:cs typeface="Open Sans"/>
            </a:endParaRPr>
          </a:p>
          <a:p>
            <a:pPr defTabSz="685783">
              <a:spcBef>
                <a:spcPct val="0"/>
              </a:spcBef>
              <a:defRPr/>
            </a:pPr>
            <a:endParaRPr lang="sv-SE" sz="1013" spc="150" dirty="0">
              <a:solidFill>
                <a:srgbClr val="FFFFFF"/>
              </a:solidFill>
              <a:latin typeface="Century Gothic"/>
              <a:cs typeface="Open Sans"/>
            </a:endParaRPr>
          </a:p>
          <a:p>
            <a:pPr defTabSz="685783">
              <a:spcBef>
                <a:spcPct val="0"/>
              </a:spcBef>
              <a:defRPr/>
            </a:pPr>
            <a:endParaRPr lang="sv-SE" sz="1013" spc="150" dirty="0">
              <a:solidFill>
                <a:srgbClr val="FFFFFF"/>
              </a:solidFill>
              <a:latin typeface="Century Gothic"/>
              <a:cs typeface="Open Sans"/>
            </a:endParaRPr>
          </a:p>
          <a:p>
            <a:pPr defTabSz="685783">
              <a:spcBef>
                <a:spcPct val="0"/>
              </a:spcBef>
              <a:defRPr/>
            </a:pPr>
            <a:endParaRPr lang="sv-SE" sz="1013" spc="150" dirty="0">
              <a:solidFill>
                <a:srgbClr val="FFFFFF"/>
              </a:solidFill>
              <a:latin typeface="Century Gothic"/>
              <a:cs typeface="Open Sans"/>
            </a:endParaRPr>
          </a:p>
          <a:p>
            <a:pPr defTabSz="685783">
              <a:spcBef>
                <a:spcPct val="0"/>
              </a:spcBef>
              <a:defRPr/>
            </a:pPr>
            <a:r>
              <a:rPr lang="sv-SE" sz="1013" spc="150" dirty="0">
                <a:solidFill>
                  <a:srgbClr val="FFFFFF"/>
                </a:solidFill>
                <a:latin typeface="Century Gothic"/>
                <a:cs typeface="Open Sans"/>
              </a:rPr>
              <a:t>Sven-Anders </a:t>
            </a:r>
            <a:r>
              <a:rPr lang="sv-SE" sz="1013" spc="150" dirty="0" err="1">
                <a:solidFill>
                  <a:srgbClr val="FFFFFF"/>
                </a:solidFill>
                <a:latin typeface="Century Gothic"/>
                <a:cs typeface="Open Sans"/>
              </a:rPr>
              <a:t>Stegare</a:t>
            </a:r>
            <a:endParaRPr lang="sv-SE" sz="1013" spc="150" dirty="0">
              <a:solidFill>
                <a:srgbClr val="FFFFFF"/>
              </a:solidFill>
              <a:latin typeface="Century Gothic"/>
              <a:cs typeface="Open Sans"/>
            </a:endParaRPr>
          </a:p>
          <a:p>
            <a:pPr defTabSz="685783">
              <a:spcBef>
                <a:spcPct val="0"/>
              </a:spcBef>
              <a:defRPr/>
            </a:pPr>
            <a:r>
              <a:rPr lang="sv-SE" sz="1013" spc="150" dirty="0">
                <a:solidFill>
                  <a:srgbClr val="FFFFFF"/>
                </a:solidFill>
                <a:latin typeface="Century Gothic"/>
                <a:cs typeface="Open Sans"/>
              </a:rPr>
              <a:t>Doktorand - Inköpsforskning</a:t>
            </a:r>
          </a:p>
          <a:p>
            <a:pPr defTabSz="685783">
              <a:spcBef>
                <a:spcPct val="0"/>
              </a:spcBef>
              <a:defRPr/>
            </a:pPr>
            <a:r>
              <a:rPr lang="sv-SE" sz="1600" spc="150" dirty="0" err="1">
                <a:solidFill>
                  <a:srgbClr val="FFFFFF"/>
                </a:solidFill>
                <a:latin typeface="Century Gothic"/>
                <a:cs typeface="Open Sans"/>
              </a:rPr>
              <a:t>Department</a:t>
            </a:r>
            <a:r>
              <a:rPr lang="sv-SE" sz="1600" spc="150" dirty="0">
                <a:solidFill>
                  <a:srgbClr val="FFFFFF"/>
                </a:solidFill>
                <a:latin typeface="Century Gothic"/>
                <a:cs typeface="Open Sans"/>
              </a:rPr>
              <a:t> </a:t>
            </a:r>
            <a:r>
              <a:rPr lang="sv-SE" sz="1600" spc="150" dirty="0" err="1">
                <a:solidFill>
                  <a:srgbClr val="FFFFFF"/>
                </a:solidFill>
                <a:latin typeface="Century Gothic"/>
                <a:cs typeface="Open Sans"/>
              </a:rPr>
              <a:t>of</a:t>
            </a:r>
            <a:r>
              <a:rPr lang="sv-SE" sz="1600" spc="150" dirty="0">
                <a:solidFill>
                  <a:srgbClr val="FFFFFF"/>
                </a:solidFill>
                <a:latin typeface="Century Gothic"/>
                <a:cs typeface="Open Sans"/>
              </a:rPr>
              <a:t> Marketing and </a:t>
            </a:r>
            <a:r>
              <a:rPr lang="sv-SE" sz="1600" spc="150" dirty="0" err="1">
                <a:solidFill>
                  <a:srgbClr val="FFFFFF"/>
                </a:solidFill>
                <a:latin typeface="Century Gothic"/>
                <a:cs typeface="Open Sans"/>
              </a:rPr>
              <a:t>Strategy</a:t>
            </a:r>
            <a:endParaRPr lang="sv-SE" sz="1600" spc="150" dirty="0">
              <a:solidFill>
                <a:srgbClr val="FFFFFF"/>
              </a:solidFill>
              <a:latin typeface="Century Gothic"/>
              <a:cs typeface="Open Sans"/>
            </a:endParaRPr>
          </a:p>
          <a:p>
            <a:pPr defTabSz="685783">
              <a:spcBef>
                <a:spcPct val="0"/>
              </a:spcBef>
              <a:defRPr/>
            </a:pPr>
            <a:r>
              <a:rPr lang="sv-SE" sz="1600" spc="150" dirty="0">
                <a:solidFill>
                  <a:srgbClr val="FFFFFF"/>
                </a:solidFill>
                <a:latin typeface="Century Gothic"/>
                <a:cs typeface="Open Sans"/>
              </a:rPr>
              <a:t>Stockholm </a:t>
            </a:r>
            <a:r>
              <a:rPr lang="sv-SE" sz="1600" spc="150" dirty="0" err="1">
                <a:solidFill>
                  <a:srgbClr val="FFFFFF"/>
                </a:solidFill>
                <a:latin typeface="Century Gothic"/>
                <a:cs typeface="Open Sans"/>
              </a:rPr>
              <a:t>School</a:t>
            </a:r>
            <a:r>
              <a:rPr lang="sv-SE" sz="1600" spc="150" dirty="0">
                <a:solidFill>
                  <a:srgbClr val="FFFFFF"/>
                </a:solidFill>
                <a:latin typeface="Century Gothic"/>
                <a:cs typeface="Open Sans"/>
              </a:rPr>
              <a:t> </a:t>
            </a:r>
            <a:r>
              <a:rPr lang="sv-SE" sz="1600" spc="150" dirty="0" err="1">
                <a:solidFill>
                  <a:srgbClr val="FFFFFF"/>
                </a:solidFill>
                <a:latin typeface="Century Gothic"/>
                <a:cs typeface="Open Sans"/>
              </a:rPr>
              <a:t>of</a:t>
            </a:r>
            <a:r>
              <a:rPr lang="sv-SE" sz="1600" spc="150" dirty="0">
                <a:solidFill>
                  <a:srgbClr val="FFFFFF"/>
                </a:solidFill>
                <a:latin typeface="Century Gothic"/>
                <a:cs typeface="Open Sans"/>
              </a:rPr>
              <a:t> </a:t>
            </a:r>
            <a:r>
              <a:rPr lang="sv-SE" sz="1600" spc="150" dirty="0" err="1">
                <a:solidFill>
                  <a:srgbClr val="FFFFFF"/>
                </a:solidFill>
                <a:latin typeface="Century Gothic"/>
                <a:cs typeface="Open Sans"/>
              </a:rPr>
              <a:t>Economics</a:t>
            </a:r>
            <a:endParaRPr lang="sv-SE" sz="1600" spc="150" dirty="0">
              <a:solidFill>
                <a:srgbClr val="FFFFFF"/>
              </a:solidFill>
              <a:latin typeface="Century Gothic"/>
              <a:cs typeface="Open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594480-D87B-2AD8-EBB4-87C566564C79}"/>
              </a:ext>
            </a:extLst>
          </p:cNvPr>
          <p:cNvSpPr txBox="1"/>
          <p:nvPr/>
        </p:nvSpPr>
        <p:spPr>
          <a:xfrm>
            <a:off x="3269400" y="2547000"/>
            <a:ext cx="260520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1800" dirty="0">
                <a:solidFill>
                  <a:schemeClr val="bg1"/>
                </a:solidFill>
              </a:rPr>
              <a:t>SOI Årskonferens 2023</a:t>
            </a:r>
          </a:p>
          <a:p>
            <a:pPr algn="ctr"/>
            <a:endParaRPr lang="en-SE" sz="1800" dirty="0">
              <a:solidFill>
                <a:schemeClr val="bg1"/>
              </a:solidFill>
            </a:endParaRPr>
          </a:p>
          <a:p>
            <a:pPr algn="ctr"/>
            <a:r>
              <a:rPr lang="en-SE" sz="1400" dirty="0">
                <a:solidFill>
                  <a:schemeClr val="bg1"/>
                </a:solidFill>
              </a:rPr>
              <a:t>Linköping, 26 april</a:t>
            </a:r>
          </a:p>
        </p:txBody>
      </p:sp>
    </p:spTree>
    <p:extLst>
      <p:ext uri="{BB962C8B-B14F-4D97-AF65-F5344CB8AC3E}">
        <p14:creationId xmlns:p14="http://schemas.microsoft.com/office/powerpoint/2010/main" val="619954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2AD4-A5FC-42B6-9F86-DDB1A188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600" y="3600498"/>
            <a:ext cx="7416800" cy="724118"/>
          </a:xfrm>
        </p:spPr>
        <p:txBody>
          <a:bodyPr>
            <a:noAutofit/>
          </a:bodyPr>
          <a:lstStyle/>
          <a:p>
            <a:r>
              <a:rPr lang="en-GB" sz="3600" cap="none" dirty="0">
                <a:latin typeface="Arial" panose="020B0604020202020204" pitchFamily="34" charset="0"/>
              </a:rPr>
              <a:t>Tack!</a:t>
            </a:r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436D3E-C828-50CF-BB3E-DCC30FBBD2D9}"/>
              </a:ext>
            </a:extLst>
          </p:cNvPr>
          <p:cNvSpPr txBox="1"/>
          <p:nvPr/>
        </p:nvSpPr>
        <p:spPr>
          <a:xfrm>
            <a:off x="248193" y="173397"/>
            <a:ext cx="5003075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pc="150" dirty="0">
                <a:solidFill>
                  <a:schemeClr val="bg1"/>
                </a:solidFill>
                <a:ea typeface="+mj-ea"/>
                <a:cs typeface="Open Sans"/>
              </a:rPr>
              <a:t>Sven-Anders </a:t>
            </a:r>
            <a:r>
              <a:rPr lang="en-US" spc="150" dirty="0" err="1">
                <a:solidFill>
                  <a:schemeClr val="bg1"/>
                </a:solidFill>
                <a:ea typeface="+mj-ea"/>
                <a:cs typeface="Open Sans"/>
              </a:rPr>
              <a:t>Stegare</a:t>
            </a:r>
            <a:endParaRPr lang="en-US" spc="150" dirty="0">
              <a:solidFill>
                <a:schemeClr val="bg1"/>
              </a:solidFill>
              <a:ea typeface="+mj-ea"/>
              <a:cs typeface="Open Sans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pc="150" dirty="0">
                <a:solidFill>
                  <a:schemeClr val="bg1"/>
                </a:solidFill>
                <a:ea typeface="+mj-ea"/>
                <a:cs typeface="Open Sans"/>
              </a:rPr>
              <a:t>Procurement research</a:t>
            </a:r>
          </a:p>
          <a:p>
            <a:pPr lvl="0">
              <a:spcBef>
                <a:spcPct val="0"/>
              </a:spcBef>
              <a:defRPr/>
            </a:pPr>
            <a:r>
              <a:rPr lang="en-US" sz="1400" spc="150" dirty="0">
                <a:solidFill>
                  <a:schemeClr val="bg1"/>
                </a:solidFill>
                <a:ea typeface="+mj-ea"/>
                <a:cs typeface="Open Sans"/>
              </a:rPr>
              <a:t>Department of Marketing and Strategy</a:t>
            </a:r>
          </a:p>
          <a:p>
            <a:pPr lvl="0">
              <a:spcBef>
                <a:spcPct val="0"/>
              </a:spcBef>
              <a:defRPr/>
            </a:pPr>
            <a:r>
              <a:rPr lang="en-US" sz="1400" spc="150" dirty="0">
                <a:solidFill>
                  <a:schemeClr val="bg1"/>
                </a:solidFill>
                <a:ea typeface="+mj-ea"/>
                <a:cs typeface="Open Sans"/>
              </a:rPr>
              <a:t>Stockholm School of Economics</a:t>
            </a:r>
          </a:p>
          <a:p>
            <a:pPr lvl="0">
              <a:spcBef>
                <a:spcPct val="0"/>
              </a:spcBef>
              <a:defRPr/>
            </a:pPr>
            <a:endParaRPr lang="en-US" sz="1400" spc="150" dirty="0">
              <a:solidFill>
                <a:schemeClr val="bg1"/>
              </a:solidFill>
              <a:ea typeface="+mj-ea"/>
              <a:cs typeface="Open Sans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1400" spc="150" dirty="0" err="1">
                <a:solidFill>
                  <a:schemeClr val="bg1"/>
                </a:solidFill>
                <a:ea typeface="+mj-ea"/>
                <a:cs typeface="Open Sans"/>
              </a:rPr>
              <a:t>sven-anders.stegare@phdstudent.hhs.se</a:t>
            </a:r>
            <a:endParaRPr lang="en-US" sz="1400" spc="150" dirty="0">
              <a:solidFill>
                <a:schemeClr val="bg1"/>
              </a:solidFill>
              <a:ea typeface="+mj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8513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7A8EEB91-3B7C-B748-8C26-DFAE7D60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0293" y="-16719"/>
            <a:ext cx="3623720" cy="339000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19" name="image8.jpeg" descr="image8.jpeg">
            <a:extLst>
              <a:ext uri="{FF2B5EF4-FFF2-40B4-BE49-F238E27FC236}">
                <a16:creationId xmlns:a16="http://schemas.microsoft.com/office/drawing/2014/main" id="{4A1658B7-710B-B448-B4AC-4667864F7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701" y="2103738"/>
            <a:ext cx="6456391" cy="303975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Picture 4" descr="UK government to invest £1.5bn in innovation to reach net zero - Research  Professional News">
            <a:extLst>
              <a:ext uri="{FF2B5EF4-FFF2-40B4-BE49-F238E27FC236}">
                <a16:creationId xmlns:a16="http://schemas.microsoft.com/office/drawing/2014/main" id="{FB79B627-39D2-1141-85D4-720F80521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0" y="11625"/>
            <a:ext cx="4512352" cy="5143501"/>
          </a:xfrm>
          <a:custGeom>
            <a:avLst/>
            <a:gdLst/>
            <a:ahLst/>
            <a:cxnLst/>
            <a:rect l="l" t="t" r="r" b="b"/>
            <a:pathLst>
              <a:path w="6016489" h="6858001">
                <a:moveTo>
                  <a:pt x="0" y="0"/>
                </a:moveTo>
                <a:lnTo>
                  <a:pt x="6016489" y="0"/>
                </a:lnTo>
                <a:lnTo>
                  <a:pt x="6016489" y="3"/>
                </a:lnTo>
                <a:lnTo>
                  <a:pt x="4217356" y="3"/>
                </a:lnTo>
                <a:lnTo>
                  <a:pt x="4429187" y="675864"/>
                </a:lnTo>
                <a:lnTo>
                  <a:pt x="4426326" y="675864"/>
                </a:lnTo>
                <a:lnTo>
                  <a:pt x="5659819" y="4611414"/>
                </a:lnTo>
                <a:lnTo>
                  <a:pt x="3962482" y="6858000"/>
                </a:lnTo>
                <a:lnTo>
                  <a:pt x="6016489" y="6858000"/>
                </a:lnTo>
                <a:lnTo>
                  <a:pt x="6016489" y="6858001"/>
                </a:lnTo>
                <a:lnTo>
                  <a:pt x="0" y="685800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EC0FBC-01FD-A74A-806F-8D5E0D629F2D}"/>
              </a:ext>
            </a:extLst>
          </p:cNvPr>
          <p:cNvSpPr txBox="1"/>
          <p:nvPr/>
        </p:nvSpPr>
        <p:spPr>
          <a:xfrm>
            <a:off x="6265189" y="694527"/>
            <a:ext cx="2878811" cy="13157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366731" hangingPunct="0"/>
            <a:r>
              <a:rPr lang="en-US" b="1" i="1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“public procurement should place a duty on all contracting authorities to have regard to national and local priorities, including … supporting strong, integrated communities.”</a:t>
            </a:r>
          </a:p>
          <a:p>
            <a:pPr algn="ctr" defTabSz="366731" hangingPunct="0"/>
            <a:endParaRPr lang="en-US" b="1" i="1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AE13BF-8075-1E49-B080-0F8034E3DDD2}"/>
              </a:ext>
            </a:extLst>
          </p:cNvPr>
          <p:cNvSpPr txBox="1"/>
          <p:nvPr/>
        </p:nvSpPr>
        <p:spPr>
          <a:xfrm>
            <a:off x="193189" y="2817925"/>
            <a:ext cx="2575793" cy="715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342900"/>
            <a:r>
              <a:rPr lang="en-GB" b="1" i="1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“The Government is determined to leverage public procurement to help achieve net zero”</a:t>
            </a:r>
            <a:endParaRPr lang="en-US" i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E8F7BA-8E4A-9E4B-B501-22089A5E141B}"/>
              </a:ext>
            </a:extLst>
          </p:cNvPr>
          <p:cNvSpPr txBox="1"/>
          <p:nvPr/>
        </p:nvSpPr>
        <p:spPr>
          <a:xfrm>
            <a:off x="6854013" y="2998369"/>
            <a:ext cx="2488646" cy="1546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342900"/>
            <a:r>
              <a:rPr lang="en-GB" b="1" i="1" kern="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“By procuring more innovative solutions, the public sector can be a driver of innovative new ideas” </a:t>
            </a:r>
            <a:r>
              <a:rPr lang="en-GB" b="1" kern="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UK Innovation Strategy, July 2022</a:t>
            </a:r>
          </a:p>
          <a:p>
            <a:pPr defTabSz="342900"/>
            <a:endParaRPr lang="en-GB" b="1" kern="0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  <a:p>
            <a:pPr defTabSz="3429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2F9B7B-D5D6-95E8-52E9-9D74EAFF0E99}"/>
              </a:ext>
            </a:extLst>
          </p:cNvPr>
          <p:cNvSpPr txBox="1"/>
          <p:nvPr/>
        </p:nvSpPr>
        <p:spPr>
          <a:xfrm>
            <a:off x="8005154" y="4843411"/>
            <a:ext cx="11124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bg1"/>
                </a:solidFill>
              </a:rPr>
              <a:t>IPSERA, 2023</a:t>
            </a:r>
          </a:p>
        </p:txBody>
      </p:sp>
    </p:spTree>
    <p:extLst>
      <p:ext uri="{BB962C8B-B14F-4D97-AF65-F5344CB8AC3E}">
        <p14:creationId xmlns:p14="http://schemas.microsoft.com/office/powerpoint/2010/main" val="357867779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tshållare för bild 11" descr="En bild som visar utomhus, himmel, byggnad, myndighetsbyggnad&#10;&#10;Automatiskt genererad beskrivning">
            <a:extLst>
              <a:ext uri="{FF2B5EF4-FFF2-40B4-BE49-F238E27FC236}">
                <a16:creationId xmlns:a16="http://schemas.microsoft.com/office/drawing/2014/main" id="{BD7F1DE1-5F8E-D69C-2B32-752D41EF37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238" r="21238"/>
          <a:stretch>
            <a:fillRect/>
          </a:stretch>
        </p:blipFill>
        <p:spPr>
          <a:xfrm>
            <a:off x="1" y="0"/>
            <a:ext cx="5107258" cy="5143500"/>
          </a:xfrm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8CB1358-1DCE-A5D2-3ED7-F10EEA68C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3</a:t>
            </a:fld>
            <a:endParaRPr lang="en-US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6BD9E91B-F668-4AAA-2C55-C6A3BF517867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5261187" y="660310"/>
            <a:ext cx="3726403" cy="3983000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0" indent="0" algn="ctr" defTabSz="914377" rtl="0" eaLnBrk="1" latinLnBrk="0" hangingPunct="1">
              <a:lnSpc>
                <a:spcPct val="11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8" indent="-257168" algn="l">
              <a:lnSpc>
                <a:spcPct val="100000"/>
              </a:lnSpc>
              <a:buFont typeface="Wingdings" pitchFamily="2" charset="2"/>
              <a:buChar char="Ø"/>
            </a:pPr>
            <a:r>
              <a:rPr lang="sv-SE" b="1"/>
              <a:t>PhD</a:t>
            </a:r>
            <a:r>
              <a:rPr lang="sv-SE"/>
              <a:t> - </a:t>
            </a:r>
            <a:r>
              <a:rPr lang="sv-SE" sz="2400"/>
              <a:t>Den första doktorsavhandlingen om inköp lämnades in av Harold Fearon 1961, Michigan State University </a:t>
            </a:r>
          </a:p>
          <a:p>
            <a:pPr marL="257168" indent="-257168" algn="l">
              <a:lnSpc>
                <a:spcPct val="100000"/>
              </a:lnSpc>
              <a:buFont typeface="Wingdings" pitchFamily="2" charset="2"/>
              <a:buChar char="Ø"/>
            </a:pPr>
            <a:r>
              <a:rPr lang="sv-SE" b="1"/>
              <a:t>JPSM</a:t>
            </a:r>
            <a:r>
              <a:rPr lang="sv-SE"/>
              <a:t> - Journal of Purchasing and Supply Management, akademisk inköpsjournal grundades 1965</a:t>
            </a:r>
          </a:p>
          <a:p>
            <a:pPr marL="257168" indent="-257168" algn="l">
              <a:lnSpc>
                <a:spcPct val="100000"/>
              </a:lnSpc>
              <a:buFont typeface="Wingdings" pitchFamily="2" charset="2"/>
              <a:buChar char="Ø"/>
            </a:pPr>
            <a:r>
              <a:rPr lang="sv-SE" b="1"/>
              <a:t>IPSERA</a:t>
            </a:r>
            <a:r>
              <a:rPr lang="sv-SE"/>
              <a:t> – International Purchasing and Supply Education and Research Association – global inköpsforskning sedan 1991</a:t>
            </a:r>
          </a:p>
          <a:p>
            <a:pPr marL="257168" indent="-257168" algn="l">
              <a:lnSpc>
                <a:spcPct val="100000"/>
              </a:lnSpc>
              <a:buFont typeface="Wingdings" pitchFamily="2" charset="2"/>
              <a:buChar char="Ø"/>
            </a:pPr>
            <a:r>
              <a:rPr lang="sv-SE" b="1"/>
              <a:t>MTC</a:t>
            </a:r>
            <a:r>
              <a:rPr lang="sv-SE"/>
              <a:t> – Swedish Procurement Research Center – nytt svenskt inköpsforskningscenter sedan 2022</a:t>
            </a:r>
          </a:p>
        </p:txBody>
      </p:sp>
      <p:sp>
        <p:nvSpPr>
          <p:cNvPr id="13" name="Rubrik 1">
            <a:extLst>
              <a:ext uri="{FF2B5EF4-FFF2-40B4-BE49-F238E27FC236}">
                <a16:creationId xmlns:a16="http://schemas.microsoft.com/office/drawing/2014/main" id="{E92CB9A8-6234-2633-D073-FCCE765F1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6410" y="291501"/>
            <a:ext cx="3205596" cy="104331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1" kern="1200" cap="all" spc="3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800"/>
              <a:t>Inköp är en etablerad forskningsdisciplin sedan 1960-talet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9545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A23021-5484-B194-9834-0F37D97B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/>
              <a:t>Ipsera - Global inköpsforskarkonferens 2022</a:t>
            </a:r>
            <a:br>
              <a:rPr lang="sv-SE"/>
            </a:br>
            <a:br>
              <a:rPr lang="sv-SE"/>
            </a:br>
            <a:r>
              <a:rPr lang="sv-SE"/>
              <a:t>23 FORSKNINGSartiklaR OFFENTLIG INKÖPSFORSKNING</a:t>
            </a:r>
          </a:p>
        </p:txBody>
      </p:sp>
      <p:pic>
        <p:nvPicPr>
          <p:cNvPr id="6" name="Platshållare för innehåll 5" descr="En bild som visar bord&#10;&#10;Automatiskt genererad beskrivning">
            <a:extLst>
              <a:ext uri="{FF2B5EF4-FFF2-40B4-BE49-F238E27FC236}">
                <a16:creationId xmlns:a16="http://schemas.microsoft.com/office/drawing/2014/main" id="{90387660-9463-4946-36DD-AF81799A2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3" y="1000426"/>
            <a:ext cx="3918510" cy="3871613"/>
          </a:xfrm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DC82E47-CF34-F490-B45A-ACED26EF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0B1617BE-BA58-4B59-88D5-A8C7B239E913}" type="slidenum"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pPr defTabSz="685783"/>
              <a:t>4</a:t>
            </a:fld>
            <a:endParaRPr lang="en-US">
              <a:solidFill>
                <a:srgbClr val="000000">
                  <a:tint val="75000"/>
                </a:srgbClr>
              </a:solidFill>
              <a:latin typeface="Century Gothic"/>
            </a:endParaRP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4A723B38-BC30-50F5-541D-C8E02944250E}"/>
              </a:ext>
            </a:extLst>
          </p:cNvPr>
          <p:cNvSpPr/>
          <p:nvPr/>
        </p:nvSpPr>
        <p:spPr>
          <a:xfrm>
            <a:off x="358775" y="1806023"/>
            <a:ext cx="4203865" cy="3829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ED9DA8B-9DD3-87A8-FA5B-A37F8B72E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62460" y="1383224"/>
            <a:ext cx="3766838" cy="309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0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35FD8F-E7D7-9C7B-2356-56812F6C3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Ipsera</a:t>
            </a:r>
            <a:r>
              <a:rPr lang="sv-SE" dirty="0"/>
              <a:t> - Global inköpsforskarkonferens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D43A7CF-3E0D-F85F-E2A6-24EF81794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0B1617BE-BA58-4B59-88D5-A8C7B239E913}" type="slidenum"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pPr defTabSz="685766"/>
              <a:t>5</a:t>
            </a:fld>
            <a:endParaRPr lang="en-US">
              <a:solidFill>
                <a:srgbClr val="000000">
                  <a:tint val="75000"/>
                </a:srgbClr>
              </a:solidFill>
              <a:latin typeface="Century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98BC7-9110-0068-CDBB-354851898C1B}"/>
              </a:ext>
            </a:extLst>
          </p:cNvPr>
          <p:cNvSpPr txBox="1"/>
          <p:nvPr/>
        </p:nvSpPr>
        <p:spPr>
          <a:xfrm>
            <a:off x="377547" y="2851919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800" b="1" dirty="0">
                <a:solidFill>
                  <a:schemeClr val="tx2"/>
                </a:solidFill>
              </a:rPr>
              <a:t>300 deltagare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93D7EF-168C-49A9-7A7D-F3B4556008AB}"/>
              </a:ext>
            </a:extLst>
          </p:cNvPr>
          <p:cNvSpPr txBox="1"/>
          <p:nvPr/>
        </p:nvSpPr>
        <p:spPr>
          <a:xfrm>
            <a:off x="306610" y="4465492"/>
            <a:ext cx="226208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E" sz="1800" b="1" dirty="0">
                <a:solidFill>
                  <a:schemeClr val="bg1"/>
                </a:solidFill>
              </a:rPr>
              <a:t>114 inköpsforskare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5BD722C-0AC2-A123-5D31-12171B0D8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934" y="680225"/>
            <a:ext cx="4440973" cy="4333922"/>
          </a:xfrm>
          <a:prstGeom prst="rect">
            <a:avLst/>
          </a:prstGeom>
        </p:spPr>
      </p:pic>
      <p:pic>
        <p:nvPicPr>
          <p:cNvPr id="9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8D29F2C-A72C-8553-DA6C-37318047C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47" y="824420"/>
            <a:ext cx="3353890" cy="19368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C6783B-F007-9CCC-575F-7A1099A37ED9}"/>
              </a:ext>
            </a:extLst>
          </p:cNvPr>
          <p:cNvSpPr txBox="1"/>
          <p:nvPr/>
        </p:nvSpPr>
        <p:spPr>
          <a:xfrm>
            <a:off x="3254384" y="4465492"/>
            <a:ext cx="1596995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SE" sz="1800" b="1" dirty="0">
                <a:solidFill>
                  <a:schemeClr val="bg1"/>
                </a:solidFill>
              </a:rPr>
              <a:t>35 artiklar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304A4B9C-37EE-48CB-2289-8FCC6F0FBA02}"/>
              </a:ext>
            </a:extLst>
          </p:cNvPr>
          <p:cNvSpPr/>
          <p:nvPr/>
        </p:nvSpPr>
        <p:spPr>
          <a:xfrm>
            <a:off x="1135924" y="3350645"/>
            <a:ext cx="2833509" cy="390292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1C1196-FF72-8350-E70F-A074DA85BFC0}"/>
              </a:ext>
            </a:extLst>
          </p:cNvPr>
          <p:cNvSpPr txBox="1"/>
          <p:nvPr/>
        </p:nvSpPr>
        <p:spPr>
          <a:xfrm>
            <a:off x="2800840" y="2851919"/>
            <a:ext cx="229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1800" b="1" dirty="0">
                <a:solidFill>
                  <a:schemeClr val="tx2"/>
                </a:solidFill>
              </a:rPr>
              <a:t>211 artiklar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6752DA-EBD6-2306-21ED-48A6FB33A9D4}"/>
              </a:ext>
            </a:extLst>
          </p:cNvPr>
          <p:cNvSpPr txBox="1"/>
          <p:nvPr/>
        </p:nvSpPr>
        <p:spPr>
          <a:xfrm>
            <a:off x="1195590" y="3876964"/>
            <a:ext cx="2924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800" b="1" dirty="0"/>
              <a:t>Offentlig inköpsforskning</a:t>
            </a:r>
          </a:p>
        </p:txBody>
      </p:sp>
    </p:spTree>
    <p:extLst>
      <p:ext uri="{BB962C8B-B14F-4D97-AF65-F5344CB8AC3E}">
        <p14:creationId xmlns:p14="http://schemas.microsoft.com/office/powerpoint/2010/main" val="286484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1" grpId="0" animBg="1"/>
      <p:bldP spid="12" grpId="0" animBg="1"/>
      <p:bldP spid="13" grpId="0" animBg="1"/>
      <p:bldP spid="15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87EA76-3113-5467-6B96-31AA5EEA8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84" y="880946"/>
            <a:ext cx="6863497" cy="380256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DA23021-5484-B194-9834-0F37D97B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1650"/>
              <a:t>Hållbarhet och innovation toppar ipsera 2023 inom offentlig inköpsforskning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DC82E47-CF34-F490-B45A-ACED26EF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6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2F7422-030D-FE6F-0BB7-AD0FAAF20AEC}"/>
              </a:ext>
            </a:extLst>
          </p:cNvPr>
          <p:cNvSpPr/>
          <p:nvPr/>
        </p:nvSpPr>
        <p:spPr>
          <a:xfrm rot="20065233">
            <a:off x="894700" y="3434039"/>
            <a:ext cx="1414525" cy="7445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CC49E53-E99C-EC74-08FE-79F90E416489}"/>
              </a:ext>
            </a:extLst>
          </p:cNvPr>
          <p:cNvSpPr/>
          <p:nvPr/>
        </p:nvSpPr>
        <p:spPr>
          <a:xfrm rot="19051799">
            <a:off x="3253567" y="3609960"/>
            <a:ext cx="1348190" cy="4947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5716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med rundade hörn 9"/>
          <p:cNvSpPr/>
          <p:nvPr/>
        </p:nvSpPr>
        <p:spPr bwMode="auto">
          <a:xfrm rot="5400000">
            <a:off x="1742270" y="-195739"/>
            <a:ext cx="1224977" cy="407489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54000" rIns="54000" bIns="270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sv-SE" sz="1050" b="1">
              <a:latin typeface="Arial" charset="0"/>
            </a:endParaRPr>
          </a:p>
        </p:txBody>
      </p:sp>
      <p:sp>
        <p:nvSpPr>
          <p:cNvPr id="14" name="Platshållare för innehåll 2"/>
          <p:cNvSpPr txBox="1">
            <a:spLocks/>
          </p:cNvSpPr>
          <p:nvPr/>
        </p:nvSpPr>
        <p:spPr>
          <a:xfrm>
            <a:off x="240321" y="984307"/>
            <a:ext cx="5636449" cy="534872"/>
          </a:xfrm>
          <a:prstGeom prst="rect">
            <a:avLst/>
          </a:prstGeom>
        </p:spPr>
        <p:txBody>
          <a:bodyPr/>
          <a:lstStyle>
            <a:lvl1pPr marL="3908" indent="-3908" algn="l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accent4"/>
              </a:buClr>
              <a:buFont typeface="Arial" pitchFamily="34" charset="0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1544" indent="-221544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pitchFamily="34" charset="0"/>
              <a:buChar char="▪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437672" indent="-221544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4"/>
              </a:buClr>
              <a:buFont typeface="Arial" charset="0"/>
              <a:buChar char="–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66279" indent="-220791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Times New Roman" pitchFamily="18" charset="0"/>
              <a:buChar char="▫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81207" indent="-220791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4"/>
              </a:buClr>
              <a:buFont typeface="Arial" pitchFamily="34" charset="0"/>
              <a:buChar char="-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38616" indent="-281361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−"/>
              <a:defRPr sz="1969">
                <a:solidFill>
                  <a:schemeClr val="tx1"/>
                </a:solidFill>
                <a:latin typeface="+mn-lt"/>
              </a:defRPr>
            </a:lvl6pPr>
            <a:lvl7pPr marL="2401338" indent="-281361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−"/>
              <a:defRPr sz="1969">
                <a:solidFill>
                  <a:schemeClr val="tx1"/>
                </a:solidFill>
                <a:latin typeface="+mn-lt"/>
              </a:defRPr>
            </a:lvl7pPr>
            <a:lvl8pPr marL="2964059" indent="-281361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−"/>
              <a:defRPr sz="1969">
                <a:solidFill>
                  <a:schemeClr val="tx1"/>
                </a:solidFill>
                <a:latin typeface="+mn-lt"/>
              </a:defRPr>
            </a:lvl8pPr>
            <a:lvl9pPr marL="3526781" indent="-281361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−"/>
              <a:defRPr sz="196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endParaRPr lang="sv-SE" sz="1500" kern="0">
              <a:solidFill>
                <a:schemeClr val="accent3"/>
              </a:solidFill>
            </a:endParaRPr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150447" y="675441"/>
            <a:ext cx="8755428" cy="4053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3908" indent="-3908" algn="l" eaLnBrk="1" hangingPunct="1">
              <a:lnSpc>
                <a:spcPct val="100000"/>
              </a:lnSpc>
              <a:spcBef>
                <a:spcPct val="30000"/>
              </a:spcBef>
              <a:buClr>
                <a:srgbClr val="007E2B"/>
              </a:buClr>
              <a:buFont typeface="Arial" pitchFamily="34" charset="0"/>
              <a:buNone/>
              <a:defRPr sz="2000" kern="0">
                <a:solidFill>
                  <a:srgbClr val="004D0B"/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1544" indent="-221544" algn="l" eaLnBrk="1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20000"/>
              <a:buFont typeface="Arial" pitchFamily="34" charset="0"/>
              <a:buChar char="▪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437672" indent="-221544" algn="l" eaLnBrk="1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charset="0"/>
              <a:buChar char="–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66279" indent="-220791" algn="l" eaLnBrk="1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20000"/>
              <a:buFont typeface="Times New Roman" pitchFamily="18" charset="0"/>
              <a:buChar char="▫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81207" indent="-220791" algn="l" eaLnBrk="1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itchFamily="34" charset="0"/>
              <a:buChar char="-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38616" indent="-281361" fontAlgn="base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−"/>
              <a:defRPr sz="1969">
                <a:latin typeface="+mn-lt"/>
              </a:defRPr>
            </a:lvl6pPr>
            <a:lvl7pPr marL="2401338" indent="-281361" fontAlgn="base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−"/>
              <a:defRPr sz="1969">
                <a:latin typeface="+mn-lt"/>
              </a:defRPr>
            </a:lvl7pPr>
            <a:lvl8pPr marL="2964059" indent="-281361" fontAlgn="base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−"/>
              <a:defRPr sz="1969">
                <a:latin typeface="+mn-lt"/>
              </a:defRPr>
            </a:lvl8pPr>
            <a:lvl9pPr marL="3526781" indent="-281361" fontAlgn="base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−"/>
              <a:defRPr sz="1969">
                <a:latin typeface="+mn-lt"/>
              </a:defRPr>
            </a:lvl9pPr>
          </a:lstStyle>
          <a:p>
            <a:endParaRPr lang="sv-SE" sz="1500"/>
          </a:p>
        </p:txBody>
      </p:sp>
      <p:sp>
        <p:nvSpPr>
          <p:cNvPr id="25" name="Platshållare för innehåll 2"/>
          <p:cNvSpPr txBox="1">
            <a:spLocks/>
          </p:cNvSpPr>
          <p:nvPr/>
        </p:nvSpPr>
        <p:spPr>
          <a:xfrm>
            <a:off x="27195" y="4746882"/>
            <a:ext cx="4831610" cy="40535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indent="0" algn="l" eaLnBrk="1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itchFamily="34" charset="0"/>
              <a:buNone/>
              <a:defRPr sz="1100" b="0" kern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1544" indent="-221544" algn="l" eaLnBrk="1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20000"/>
              <a:buFont typeface="Arial" pitchFamily="34" charset="0"/>
              <a:buChar char="▪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437672" indent="-221544" algn="l" eaLnBrk="1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charset="0"/>
              <a:buChar char="–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666279" indent="-220791" algn="l" eaLnBrk="1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20000"/>
              <a:buFont typeface="Times New Roman" pitchFamily="18" charset="0"/>
              <a:buChar char="▫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81207" indent="-220791" algn="l" eaLnBrk="1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itchFamily="34" charset="0"/>
              <a:buChar char="-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38616" indent="-281361" fontAlgn="base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−"/>
              <a:defRPr sz="1969">
                <a:latin typeface="+mn-lt"/>
              </a:defRPr>
            </a:lvl6pPr>
            <a:lvl7pPr marL="2401338" indent="-281361" fontAlgn="base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−"/>
              <a:defRPr sz="1969">
                <a:latin typeface="+mn-lt"/>
              </a:defRPr>
            </a:lvl7pPr>
            <a:lvl8pPr marL="2964059" indent="-281361" fontAlgn="base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−"/>
              <a:defRPr sz="1969">
                <a:latin typeface="+mn-lt"/>
              </a:defRPr>
            </a:lvl8pPr>
            <a:lvl9pPr marL="3526781" indent="-281361" fontAlgn="base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−"/>
              <a:defRPr sz="1969">
                <a:latin typeface="+mn-lt"/>
              </a:defRPr>
            </a:lvl9pPr>
          </a:lstStyle>
          <a:p>
            <a:r>
              <a:rPr lang="sv-SE" sz="825" dirty="0"/>
              <a:t>Q: ”</a:t>
            </a:r>
            <a:r>
              <a:rPr lang="sv-SE" sz="825" dirty="0" err="1"/>
              <a:t>What</a:t>
            </a:r>
            <a:r>
              <a:rPr lang="sv-SE" sz="825" dirty="0"/>
              <a:t> </a:t>
            </a:r>
            <a:r>
              <a:rPr lang="sv-SE" sz="825" dirty="0" err="1"/>
              <a:t>will</a:t>
            </a:r>
            <a:r>
              <a:rPr lang="sv-SE" sz="825" dirty="0"/>
              <a:t> be </a:t>
            </a:r>
            <a:r>
              <a:rPr lang="sv-SE" sz="825" dirty="0" err="1"/>
              <a:t>Procurement’s</a:t>
            </a:r>
            <a:r>
              <a:rPr lang="sv-SE" sz="825" dirty="0"/>
              <a:t> </a:t>
            </a:r>
            <a:r>
              <a:rPr lang="sv-SE" sz="825" dirty="0" err="1"/>
              <a:t>main</a:t>
            </a:r>
            <a:r>
              <a:rPr lang="sv-SE" sz="825" dirty="0"/>
              <a:t> focus in </a:t>
            </a:r>
            <a:r>
              <a:rPr lang="sv-SE" sz="825" dirty="0" err="1"/>
              <a:t>three</a:t>
            </a:r>
            <a:r>
              <a:rPr lang="sv-SE" sz="825" dirty="0"/>
              <a:t> </a:t>
            </a:r>
            <a:r>
              <a:rPr lang="sv-SE" sz="825" dirty="0" err="1"/>
              <a:t>years</a:t>
            </a:r>
            <a:r>
              <a:rPr lang="sv-SE" sz="825" dirty="0"/>
              <a:t>? Rank the alternatives in order </a:t>
            </a:r>
            <a:r>
              <a:rPr lang="sv-SE" sz="825" dirty="0" err="1"/>
              <a:t>of</a:t>
            </a:r>
            <a:r>
              <a:rPr lang="sv-SE" sz="825" dirty="0"/>
              <a:t> </a:t>
            </a:r>
            <a:r>
              <a:rPr lang="sv-SE" sz="825" dirty="0" err="1"/>
              <a:t>importance</a:t>
            </a:r>
            <a:r>
              <a:rPr lang="sv-SE" sz="825" dirty="0"/>
              <a:t>.” (n=135)</a:t>
            </a:r>
          </a:p>
        </p:txBody>
      </p:sp>
      <p:sp>
        <p:nvSpPr>
          <p:cNvPr id="27" name="Rektangel 26"/>
          <p:cNvSpPr/>
          <p:nvPr/>
        </p:nvSpPr>
        <p:spPr>
          <a:xfrm>
            <a:off x="406261" y="951223"/>
            <a:ext cx="3985944" cy="3234885"/>
          </a:xfrm>
          <a:prstGeom prst="rect">
            <a:avLst/>
          </a:prstGeom>
        </p:spPr>
        <p:txBody>
          <a:bodyPr vert="horz" wrap="square" lIns="40500" tIns="27000" rIns="40500" bIns="27000" rtlCol="0">
            <a:spAutoFit/>
          </a:bodyPr>
          <a:lstStyle/>
          <a:p>
            <a:pPr>
              <a:spcBef>
                <a:spcPts val="450"/>
              </a:spcBef>
              <a:buClr>
                <a:srgbClr val="007E2B"/>
              </a:buClr>
            </a:pPr>
            <a:r>
              <a:rPr 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2021</a:t>
            </a: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Reduced</a:t>
            </a:r>
            <a:r>
              <a:rPr 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total </a:t>
            </a: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cost</a:t>
            </a:r>
            <a:endParaRPr lang="sv-SE" sz="15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Sustainability</a:t>
            </a:r>
            <a:endParaRPr lang="sv-SE" sz="15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Supplier</a:t>
            </a:r>
            <a:r>
              <a:rPr 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development</a:t>
            </a:r>
            <a:endParaRPr lang="sv-SE" sz="15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Manage</a:t>
            </a:r>
            <a:r>
              <a:rPr 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risk</a:t>
            </a: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Correctly performed sourcing initiatives</a:t>
            </a: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sv-SE" alt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Create</a:t>
            </a:r>
            <a:r>
              <a:rPr lang="sv-SE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sv-SE" alt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competition</a:t>
            </a:r>
            <a:r>
              <a:rPr lang="sv-SE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in strat. </a:t>
            </a:r>
            <a:r>
              <a:rPr lang="sv-SE" alt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supplier</a:t>
            </a:r>
            <a:r>
              <a:rPr lang="sv-SE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segments</a:t>
            </a:r>
            <a:endParaRPr lang="sv-SE" sz="15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  <a:sym typeface="+mn-lt"/>
            </a:endParaRP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Low</a:t>
            </a:r>
            <a:r>
              <a:rPr 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prices</a:t>
            </a:r>
            <a:endParaRPr lang="sv-SE" sz="15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I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nnovation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through new technology</a:t>
            </a:r>
            <a:endParaRPr lang="sv-SE" sz="15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sym typeface="+mn-lt"/>
              </a:rPr>
              <a:t>Enhance operational process efficiency</a:t>
            </a: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Global </a:t>
            </a: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supplier</a:t>
            </a:r>
            <a:r>
              <a:rPr 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markets</a:t>
            </a:r>
          </a:p>
        </p:txBody>
      </p:sp>
      <p:sp>
        <p:nvSpPr>
          <p:cNvPr id="28" name="Rektangel 27"/>
          <p:cNvSpPr/>
          <p:nvPr/>
        </p:nvSpPr>
        <p:spPr>
          <a:xfrm>
            <a:off x="4807974" y="949939"/>
            <a:ext cx="4036486" cy="3529838"/>
          </a:xfrm>
          <a:prstGeom prst="rect">
            <a:avLst/>
          </a:prstGeom>
        </p:spPr>
        <p:txBody>
          <a:bodyPr vert="horz" wrap="square" lIns="40500" tIns="27000" rIns="40500" bIns="27000" rtlCol="0">
            <a:spAutoFit/>
          </a:bodyPr>
          <a:lstStyle/>
          <a:p>
            <a:pPr>
              <a:spcBef>
                <a:spcPts val="450"/>
              </a:spcBef>
              <a:buClr>
                <a:srgbClr val="007E2B"/>
              </a:buClr>
            </a:pPr>
            <a:r>
              <a:rPr 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2016</a:t>
            </a: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Reduce</a:t>
            </a:r>
            <a:r>
              <a:rPr 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total </a:t>
            </a: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cost</a:t>
            </a:r>
            <a:endParaRPr lang="sv-SE" sz="15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sym typeface="+mn-lt"/>
              </a:rPr>
              <a:t>Enhance operational process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sym typeface="+mn-lt"/>
              </a:rPr>
              <a:t>efficicency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  <a:sym typeface="+mn-lt"/>
            </a:endParaRP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Correctly performed sourcing initiatives</a:t>
            </a: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Supplier</a:t>
            </a:r>
            <a:r>
              <a:rPr 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relationship management</a:t>
            </a: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Sustainability</a:t>
            </a:r>
            <a:endParaRPr lang="sv-SE" sz="15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sv-SE" alt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Create</a:t>
            </a:r>
            <a:r>
              <a:rPr lang="sv-SE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sv-SE" alt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competition</a:t>
            </a:r>
            <a:r>
              <a:rPr lang="sv-SE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in strat. </a:t>
            </a:r>
            <a:r>
              <a:rPr lang="sv-SE" alt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supplier</a:t>
            </a:r>
            <a:r>
              <a:rPr lang="sv-SE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segments</a:t>
            </a:r>
            <a:endParaRPr lang="sv-SE" sz="15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  <a:sym typeface="+mn-lt"/>
            </a:endParaRP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Low</a:t>
            </a:r>
            <a:r>
              <a:rPr 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prices</a:t>
            </a:r>
            <a:endParaRPr lang="sv-SE" sz="150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Manage</a:t>
            </a:r>
            <a:r>
              <a:rPr 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risk</a:t>
            </a: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Innovation through new technology</a:t>
            </a: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Increase</a:t>
            </a:r>
            <a:r>
              <a:rPr 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turnover</a:t>
            </a:r>
            <a:r>
              <a:rPr 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with</a:t>
            </a:r>
            <a:r>
              <a:rPr 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new </a:t>
            </a: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supplier</a:t>
            </a:r>
            <a:r>
              <a:rPr 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solutions</a:t>
            </a:r>
          </a:p>
          <a:p>
            <a:pPr marL="257168" indent="-257168">
              <a:spcBef>
                <a:spcPts val="450"/>
              </a:spcBef>
              <a:buClr>
                <a:srgbClr val="007E2B"/>
              </a:buClr>
              <a:buFont typeface="+mj-lt"/>
              <a:buAutoNum type="arabicPeriod"/>
            </a:pPr>
            <a:r>
              <a:rPr 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Global </a:t>
            </a:r>
            <a:r>
              <a:rPr lang="sv-SE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supplier</a:t>
            </a:r>
            <a:r>
              <a:rPr 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markets</a:t>
            </a:r>
          </a:p>
        </p:txBody>
      </p:sp>
      <p:cxnSp>
        <p:nvCxnSpPr>
          <p:cNvPr id="31" name="Rak pil 30"/>
          <p:cNvCxnSpPr>
            <a:cxnSpLocks/>
          </p:cNvCxnSpPr>
          <p:nvPr/>
        </p:nvCxnSpPr>
        <p:spPr bwMode="auto">
          <a:xfrm>
            <a:off x="2028497" y="1765739"/>
            <a:ext cx="2619522" cy="688456"/>
          </a:xfrm>
          <a:prstGeom prst="straightConnector1">
            <a:avLst/>
          </a:prstGeom>
          <a:solidFill>
            <a:srgbClr val="D0E3B8"/>
          </a:solidFill>
          <a:ln w="15875" cap="flat" cmpd="sng" algn="ctr">
            <a:solidFill>
              <a:schemeClr val="accent1"/>
            </a:solidFill>
            <a:prstDash val="dash"/>
            <a:round/>
            <a:headEnd type="stealth" w="lg" len="lg"/>
            <a:tailEnd type="none"/>
          </a:ln>
          <a:effectLst/>
        </p:spPr>
      </p:cxnSp>
      <p:cxnSp>
        <p:nvCxnSpPr>
          <p:cNvPr id="32" name="Rak pil 31"/>
          <p:cNvCxnSpPr/>
          <p:nvPr/>
        </p:nvCxnSpPr>
        <p:spPr bwMode="auto">
          <a:xfrm>
            <a:off x="1876652" y="2293588"/>
            <a:ext cx="2846893" cy="1008261"/>
          </a:xfrm>
          <a:prstGeom prst="straightConnector1">
            <a:avLst/>
          </a:prstGeom>
          <a:solidFill>
            <a:srgbClr val="D0E3B8"/>
          </a:solidFill>
          <a:ln w="15875" cap="flat" cmpd="sng" algn="ctr">
            <a:solidFill>
              <a:schemeClr val="accent1"/>
            </a:solidFill>
            <a:prstDash val="dash"/>
            <a:round/>
            <a:headEnd type="stealth" w="lg" len="lg"/>
            <a:tailEnd type="none"/>
          </a:ln>
          <a:effectLst/>
        </p:spPr>
      </p:cxnSp>
      <p:sp>
        <p:nvSpPr>
          <p:cNvPr id="2" name="Rubrik 1">
            <a:extLst>
              <a:ext uri="{FF2B5EF4-FFF2-40B4-BE49-F238E27FC236}">
                <a16:creationId xmlns:a16="http://schemas.microsoft.com/office/drawing/2014/main" id="{87CB2F9A-30EB-522D-E609-9B2CEE89ABC2}"/>
              </a:ext>
            </a:extLst>
          </p:cNvPr>
          <p:cNvSpPr txBox="1">
            <a:spLocks/>
          </p:cNvSpPr>
          <p:nvPr/>
        </p:nvSpPr>
        <p:spPr>
          <a:xfrm>
            <a:off x="358775" y="271463"/>
            <a:ext cx="8426452" cy="52595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all" spc="22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FOKUS FÖR SVENSKA INKÖPSCHEFER INOM OFFENTLIG OCH PRIVAT SEKTOR</a:t>
            </a:r>
          </a:p>
        </p:txBody>
      </p:sp>
      <p:sp>
        <p:nvSpPr>
          <p:cNvPr id="4" name="textruta 14">
            <a:extLst>
              <a:ext uri="{FF2B5EF4-FFF2-40B4-BE49-F238E27FC236}">
                <a16:creationId xmlns:a16="http://schemas.microsoft.com/office/drawing/2014/main" id="{7E56F7A4-608C-5B31-9003-625763FF0C22}"/>
              </a:ext>
            </a:extLst>
          </p:cNvPr>
          <p:cNvSpPr txBox="1"/>
          <p:nvPr/>
        </p:nvSpPr>
        <p:spPr>
          <a:xfrm>
            <a:off x="6276506" y="4688741"/>
            <a:ext cx="20697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66"/>
            <a:r>
              <a:rPr lang="en-GB" sz="800">
                <a:solidFill>
                  <a:srgbClr val="000000"/>
                </a:solidFill>
                <a:latin typeface="Century Gothic"/>
              </a:rPr>
              <a:t>Source: SSE &amp; EFFSO CPO Survey, 2021</a:t>
            </a:r>
          </a:p>
        </p:txBody>
      </p:sp>
    </p:spTree>
    <p:extLst>
      <p:ext uri="{BB962C8B-B14F-4D97-AF65-F5344CB8AC3E}">
        <p14:creationId xmlns:p14="http://schemas.microsoft.com/office/powerpoint/2010/main" val="833587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CD9338-C0D5-4942-2343-8CC26DD8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71463"/>
            <a:ext cx="6956425" cy="566166"/>
          </a:xfrm>
        </p:spPr>
        <p:txBody>
          <a:bodyPr>
            <a:normAutofit/>
          </a:bodyPr>
          <a:lstStyle/>
          <a:p>
            <a:r>
              <a:rPr lang="en-GB" dirty="0" err="1"/>
              <a:t>Exempel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JPSM </a:t>
            </a:r>
            <a:r>
              <a:rPr lang="en-GB" dirty="0" err="1"/>
              <a:t>senaste</a:t>
            </a:r>
            <a:r>
              <a:rPr lang="en-GB" dirty="0"/>
              <a:t> FORSKNINGSARTIKLAR INOM OFFENTLIGT INKÖP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97560BA-3028-0A26-FC40-C6F921529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1617BE-BA58-4B59-88D5-A8C7B239E913}" type="slidenum"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pPr>
                <a:defRPr/>
              </a:pPr>
              <a:t>8</a:t>
            </a:fld>
            <a:endParaRPr lang="en-US">
              <a:solidFill>
                <a:srgbClr val="000000">
                  <a:tint val="75000"/>
                </a:srgbClr>
              </a:solidFill>
              <a:latin typeface="Century Gothic"/>
            </a:endParaRPr>
          </a:p>
        </p:txBody>
      </p:sp>
      <p:pic>
        <p:nvPicPr>
          <p:cNvPr id="11" name="Picture 4" descr="Journal of Purchasing and Supply Management | ScienceDirect.com by Elsevier">
            <a:extLst>
              <a:ext uri="{FF2B5EF4-FFF2-40B4-BE49-F238E27FC236}">
                <a16:creationId xmlns:a16="http://schemas.microsoft.com/office/drawing/2014/main" id="{B2D646DC-F941-6B90-A9B6-F556AA2C8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140" y="825502"/>
            <a:ext cx="2937824" cy="391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4A98223A-DADF-F43C-65C1-C213AE7060B3}"/>
              </a:ext>
            </a:extLst>
          </p:cNvPr>
          <p:cNvSpPr txBox="1"/>
          <p:nvPr/>
        </p:nvSpPr>
        <p:spPr>
          <a:xfrm>
            <a:off x="549151" y="4742602"/>
            <a:ext cx="58627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750" dirty="0">
                <a:solidFill>
                  <a:srgbClr val="000000"/>
                </a:solidFill>
                <a:latin typeface="Century Gothic"/>
              </a:rPr>
              <a:t>Source: Journal of Purchasing and Supply Management, 2023-04-13</a:t>
            </a:r>
          </a:p>
          <a:p>
            <a:pPr>
              <a:defRPr/>
            </a:pPr>
            <a:r>
              <a:rPr lang="en-GB" sz="750" dirty="0">
                <a:solidFill>
                  <a:srgbClr val="000000"/>
                </a:solidFill>
                <a:latin typeface="Century Gothic"/>
              </a:rPr>
              <a:t>https://</a:t>
            </a:r>
            <a:r>
              <a:rPr lang="en-GB" sz="750" dirty="0" err="1">
                <a:solidFill>
                  <a:srgbClr val="000000"/>
                </a:solidFill>
                <a:latin typeface="Century Gothic"/>
              </a:rPr>
              <a:t>www.sciencedirect.com</a:t>
            </a:r>
            <a:r>
              <a:rPr lang="en-GB" sz="750" dirty="0">
                <a:solidFill>
                  <a:srgbClr val="000000"/>
                </a:solidFill>
                <a:latin typeface="Century Gothic"/>
              </a:rPr>
              <a:t>/journal/journal-of-purchasing-and-supply-management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E7D69B-4837-C80C-8C52-0FCB42416347}"/>
              </a:ext>
            </a:extLst>
          </p:cNvPr>
          <p:cNvSpPr txBox="1"/>
          <p:nvPr/>
        </p:nvSpPr>
        <p:spPr>
          <a:xfrm>
            <a:off x="358776" y="1117525"/>
            <a:ext cx="4722682" cy="32238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8600" indent="-228600">
              <a:buAutoNum type="arabicPeriod"/>
            </a:pPr>
            <a:r>
              <a:rPr lang="en-GB" sz="1400" dirty="0"/>
              <a:t>The role of </a:t>
            </a:r>
            <a:r>
              <a:rPr lang="en-GB" sz="1400" b="1" dirty="0"/>
              <a:t>artificial intelligence </a:t>
            </a:r>
            <a:r>
              <a:rPr lang="en-GB" sz="1400" dirty="0"/>
              <a:t>in the procurement process: State of the art and research agenda</a:t>
            </a:r>
          </a:p>
          <a:p>
            <a:pPr marL="228600" indent="-228600">
              <a:buAutoNum type="arabicPeriod"/>
            </a:pPr>
            <a:r>
              <a:rPr lang="en-GB" sz="1400" dirty="0"/>
              <a:t>Capturing the </a:t>
            </a:r>
            <a:r>
              <a:rPr lang="en-GB" sz="1400" b="1" dirty="0"/>
              <a:t>value creation</a:t>
            </a:r>
            <a:r>
              <a:rPr lang="en-GB" sz="1400" dirty="0"/>
              <a:t> in public procurement: A practice-based view</a:t>
            </a:r>
          </a:p>
          <a:p>
            <a:pPr marL="228600" indent="-228600">
              <a:buAutoNum type="arabicPeriod"/>
            </a:pPr>
            <a:r>
              <a:rPr lang="en-GB" sz="1400" b="1" dirty="0"/>
              <a:t>Why, did I lose? </a:t>
            </a:r>
            <a:r>
              <a:rPr lang="en-GB" sz="1400" dirty="0"/>
              <a:t>Debriefing quality and its effects on justice, protests, and sales loss attributions</a:t>
            </a:r>
          </a:p>
          <a:p>
            <a:pPr marL="228600" indent="-228600">
              <a:buFontTx/>
              <a:buAutoNum type="arabicPeriod"/>
            </a:pPr>
            <a:r>
              <a:rPr lang="en-GB" sz="1400" dirty="0"/>
              <a:t>Improving</a:t>
            </a:r>
            <a:r>
              <a:rPr lang="en-GB" sz="1400" b="1" dirty="0"/>
              <a:t> resilience </a:t>
            </a:r>
            <a:r>
              <a:rPr lang="en-GB" sz="1400" dirty="0"/>
              <a:t>of the healthcare supply chain in a pandemic: Evidence from Europe during the COVID-19 crisis</a:t>
            </a:r>
          </a:p>
          <a:p>
            <a:pPr marL="228600" indent="-228600">
              <a:buFontTx/>
              <a:buAutoNum type="arabicPeriod"/>
            </a:pPr>
            <a:r>
              <a:rPr lang="en-GB" sz="1400" b="1" dirty="0"/>
              <a:t>Supplier selection </a:t>
            </a:r>
            <a:r>
              <a:rPr lang="en-GB" sz="1400" dirty="0"/>
              <a:t>with rank reversal in public tenders</a:t>
            </a:r>
          </a:p>
          <a:p>
            <a:pPr marL="228600" indent="-228600">
              <a:buFontTx/>
              <a:buAutoNum type="arabicPeriod"/>
            </a:pPr>
            <a:r>
              <a:rPr lang="en-GB" sz="1400" dirty="0"/>
              <a:t>Procurement and</a:t>
            </a:r>
            <a:r>
              <a:rPr lang="en-GB" sz="1400" b="1" dirty="0"/>
              <a:t> innovation </a:t>
            </a:r>
            <a:r>
              <a:rPr lang="en-GB" sz="1400" dirty="0"/>
              <a:t>risk management: How a public client managed to realize a radical green innovation in a civil engineering project</a:t>
            </a:r>
          </a:p>
        </p:txBody>
      </p:sp>
    </p:spTree>
    <p:extLst>
      <p:ext uri="{BB962C8B-B14F-4D97-AF65-F5344CB8AC3E}">
        <p14:creationId xmlns:p14="http://schemas.microsoft.com/office/powerpoint/2010/main" val="2092852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53B8A22-850B-E2F6-9331-5935DCA50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1" r="3" b="2545"/>
          <a:stretch/>
        </p:blipFill>
        <p:spPr>
          <a:xfrm>
            <a:off x="5863187" y="10"/>
            <a:ext cx="3280813" cy="51434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FE7773D-7EBD-755D-ABC5-D5FB3AB1D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760" r="7239"/>
          <a:stretch/>
        </p:blipFill>
        <p:spPr>
          <a:xfrm>
            <a:off x="2679239" y="10"/>
            <a:ext cx="3734478" cy="2551166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5" name="Picture 14" descr="Graphical user interface, text, Word&#10;&#10;Description automatically generated">
            <a:extLst>
              <a:ext uri="{FF2B5EF4-FFF2-40B4-BE49-F238E27FC236}">
                <a16:creationId xmlns:a16="http://schemas.microsoft.com/office/drawing/2014/main" id="{E8E23B47-78E0-95D5-27F4-55C1842AB5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75" r="2" b="51353"/>
          <a:stretch/>
        </p:blipFill>
        <p:spPr>
          <a:xfrm>
            <a:off x="2719018" y="2592324"/>
            <a:ext cx="3694109" cy="2551176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97852" cy="51435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9878" cy="51435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F59AC4-75F2-3C3F-8B6F-F85AFC0B7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131570"/>
            <a:ext cx="2571750" cy="21739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MTC Procurement Research Center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5992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408426"/>
            <a:ext cx="2561224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4671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oag3EeSEi.lPNrIJepBA"/>
</p:tagLst>
</file>

<file path=ppt/theme/theme1.xml><?xml version="1.0" encoding="utf-8"?>
<a:theme xmlns:a="http://schemas.openxmlformats.org/drawingml/2006/main" name="SSE">
  <a:themeElements>
    <a:clrScheme name="SSE Colors">
      <a:dk1>
        <a:srgbClr val="000000"/>
      </a:dk1>
      <a:lt1>
        <a:srgbClr val="FFFFFF"/>
      </a:lt1>
      <a:dk2>
        <a:srgbClr val="687E91"/>
      </a:dk2>
      <a:lt2>
        <a:srgbClr val="EDF6FC"/>
      </a:lt2>
      <a:accent1>
        <a:srgbClr val="B34B74"/>
      </a:accent1>
      <a:accent2>
        <a:srgbClr val="FCF2F9"/>
      </a:accent2>
      <a:accent3>
        <a:srgbClr val="48BB88"/>
      </a:accent3>
      <a:accent4>
        <a:srgbClr val="EDFDF3"/>
      </a:accent4>
      <a:accent5>
        <a:srgbClr val="F2B826"/>
      </a:accent5>
      <a:accent6>
        <a:srgbClr val="FFFBEC"/>
      </a:accent6>
      <a:hlink>
        <a:srgbClr val="687E91"/>
      </a:hlink>
      <a:folHlink>
        <a:srgbClr val="F1F1F1"/>
      </a:folHlink>
    </a:clrScheme>
    <a:fontScheme name="SS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SSE.potx" id="{10C5427E-3AE9-4213-BF99-ABCA61E8EA2C}" vid="{283C8B59-CB38-4F40-9EA8-409D8487A5E1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6.xml><?xml version="1.0" encoding="utf-8"?>
<a:theme xmlns:a="http://schemas.openxmlformats.org/drawingml/2006/main" name="Office Theme">
  <a:themeElements>
    <a:clrScheme name="SSE">
      <a:dk1>
        <a:sysClr val="windowText" lastClr="000000"/>
      </a:dk1>
      <a:lt1>
        <a:sysClr val="window" lastClr="FFFFFF"/>
      </a:lt1>
      <a:dk2>
        <a:srgbClr val="7C95B6"/>
      </a:dk2>
      <a:lt2>
        <a:srgbClr val="AABCD2"/>
      </a:lt2>
      <a:accent1>
        <a:srgbClr val="6B4072"/>
      </a:accent1>
      <a:accent2>
        <a:srgbClr val="86B07D"/>
      </a:accent2>
      <a:accent3>
        <a:srgbClr val="818181"/>
      </a:accent3>
      <a:accent4>
        <a:srgbClr val="D9A01A"/>
      </a:accent4>
      <a:accent5>
        <a:srgbClr val="58697E"/>
      </a:accent5>
      <a:accent6>
        <a:srgbClr val="A890AE"/>
      </a:accent6>
      <a:hlink>
        <a:srgbClr val="A3C197"/>
      </a:hlink>
      <a:folHlink>
        <a:srgbClr val="B3B3B3"/>
      </a:folHlink>
    </a:clrScheme>
    <a:fontScheme name="SS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SSE">
      <a:dk1>
        <a:sysClr val="windowText" lastClr="000000"/>
      </a:dk1>
      <a:lt1>
        <a:sysClr val="window" lastClr="FFFFFF"/>
      </a:lt1>
      <a:dk2>
        <a:srgbClr val="7C95B6"/>
      </a:dk2>
      <a:lt2>
        <a:srgbClr val="AABCD2"/>
      </a:lt2>
      <a:accent1>
        <a:srgbClr val="6B4072"/>
      </a:accent1>
      <a:accent2>
        <a:srgbClr val="86B07D"/>
      </a:accent2>
      <a:accent3>
        <a:srgbClr val="818181"/>
      </a:accent3>
      <a:accent4>
        <a:srgbClr val="D9A01A"/>
      </a:accent4>
      <a:accent5>
        <a:srgbClr val="58697E"/>
      </a:accent5>
      <a:accent6>
        <a:srgbClr val="A890AE"/>
      </a:accent6>
      <a:hlink>
        <a:srgbClr val="A3C197"/>
      </a:hlink>
      <a:folHlink>
        <a:srgbClr val="B3B3B3"/>
      </a:folHlink>
    </a:clrScheme>
    <a:fontScheme name="SS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7D87C78E2DE34F8B1DDEC34A1AE62A" ma:contentTypeVersion="14" ma:contentTypeDescription="Skapa ett nytt dokument." ma:contentTypeScope="" ma:versionID="d903233acffda9a02e315c4fdc5eca93">
  <xsd:schema xmlns:xsd="http://www.w3.org/2001/XMLSchema" xmlns:xs="http://www.w3.org/2001/XMLSchema" xmlns:p="http://schemas.microsoft.com/office/2006/metadata/properties" xmlns:ns2="7cb6a11d-8025-4f7e-b812-5adfc83f902e" xmlns:ns3="9d5fb665-3f78-4217-94da-456282004488" targetNamespace="http://schemas.microsoft.com/office/2006/metadata/properties" ma:root="true" ma:fieldsID="60f40ad9d6b7c569f9152a805818aef2" ns2:_="" ns3:_="">
    <xsd:import namespace="7cb6a11d-8025-4f7e-b812-5adfc83f902e"/>
    <xsd:import namespace="9d5fb665-3f78-4217-94da-4562820044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b6a11d-8025-4f7e-b812-5adfc83f90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markeringar" ma:readOnly="false" ma:fieldId="{5cf76f15-5ced-4ddc-b409-7134ff3c332f}" ma:taxonomyMulti="true" ma:sspId="50422717-dbc4-4c88-9406-613b8b4efb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5fb665-3f78-4217-94da-456282004488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97d0637c-d891-4939-9122-aabb0f37189e}" ma:internalName="TaxCatchAll" ma:showField="CatchAllData" ma:web="9d5fb665-3f78-4217-94da-4562820044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b6a11d-8025-4f7e-b812-5adfc83f902e">
      <Terms xmlns="http://schemas.microsoft.com/office/infopath/2007/PartnerControls"/>
    </lcf76f155ced4ddcb4097134ff3c332f>
    <TaxCatchAll xmlns="9d5fb665-3f78-4217-94da-456282004488" xsi:nil="true"/>
  </documentManagement>
</p:properties>
</file>

<file path=customXml/itemProps1.xml><?xml version="1.0" encoding="utf-8"?>
<ds:datastoreItem xmlns:ds="http://schemas.openxmlformats.org/officeDocument/2006/customXml" ds:itemID="{42903F72-15E8-4E30-BA33-100607CA4D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79B72E-4F2E-435C-9093-FF768B804430}"/>
</file>

<file path=customXml/itemProps3.xml><?xml version="1.0" encoding="utf-8"?>
<ds:datastoreItem xmlns:ds="http://schemas.openxmlformats.org/officeDocument/2006/customXml" ds:itemID="{CB78744F-A79D-4572-ADFE-3A5AC7AF8EE5}">
  <ds:schemaRefs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http://www.w3.org/XML/1998/namespace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5595</TotalTime>
  <Words>635</Words>
  <Application>Microsoft Macintosh PowerPoint</Application>
  <PresentationFormat>On-screen Show (16:9)</PresentationFormat>
  <Paragraphs>111</Paragraphs>
  <Slides>10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Corbel</vt:lpstr>
      <vt:lpstr>Roboto</vt:lpstr>
      <vt:lpstr>Times</vt:lpstr>
      <vt:lpstr>Wingdings</vt:lpstr>
      <vt:lpstr>SSE</vt:lpstr>
      <vt:lpstr>2_Default Design</vt:lpstr>
      <vt:lpstr>3_Default Design</vt:lpstr>
      <vt:lpstr>Office Theme</vt:lpstr>
      <vt:lpstr>Retrospect</vt:lpstr>
      <vt:lpstr>think-cell Slide</vt:lpstr>
      <vt:lpstr>PowerPoint Presentation</vt:lpstr>
      <vt:lpstr>PowerPoint Presentation</vt:lpstr>
      <vt:lpstr>Inköp är en etablerad forskningsdisciplin sedan 1960-talet</vt:lpstr>
      <vt:lpstr>Ipsera - Global inköpsforskarkonferens 2022  23 FORSKNINGSartiklaR OFFENTLIG INKÖPSFORSKNING</vt:lpstr>
      <vt:lpstr>Ipsera - Global inköpsforskarkonferens 2023</vt:lpstr>
      <vt:lpstr>Hållbarhet och innovation toppar ipsera 2023 inom offentlig inköpsforskning</vt:lpstr>
      <vt:lpstr>PowerPoint Presentation</vt:lpstr>
      <vt:lpstr>Exempel på JPSM senaste FORSKNINGSARTIKLAR INOM OFFENTLIGT INKÖP</vt:lpstr>
      <vt:lpstr>MTC Procurement Research Center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2017</dc:title>
  <dc:creator>Joel Rehn</dc:creator>
  <cp:lastModifiedBy>Sven-Anders Stegare</cp:lastModifiedBy>
  <cp:revision>32</cp:revision>
  <cp:lastPrinted>2017-05-08T11:48:36Z</cp:lastPrinted>
  <dcterms:created xsi:type="dcterms:W3CDTF">2017-11-07T14:41:09Z</dcterms:created>
  <dcterms:modified xsi:type="dcterms:W3CDTF">2023-04-13T10:05:38Z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0x010100497D87C78E2DE34F8B1DDEC34A1AE62A</vt:lpwstr>
  </property>
</Properties>
</file>